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9" r:id="rId1"/>
  </p:sldMasterIdLst>
  <p:notesMasterIdLst>
    <p:notesMasterId r:id="rId469"/>
  </p:notesMasterIdLst>
  <p:handoutMasterIdLst>
    <p:handoutMasterId r:id="rId470"/>
  </p:handoutMasterIdLst>
  <p:sldIdLst>
    <p:sldId id="311" r:id="rId2"/>
    <p:sldId id="1591" r:id="rId3"/>
    <p:sldId id="1592" r:id="rId4"/>
    <p:sldId id="1593" r:id="rId5"/>
    <p:sldId id="443" r:id="rId6"/>
    <p:sldId id="1594" r:id="rId7"/>
    <p:sldId id="1595" r:id="rId8"/>
    <p:sldId id="1518" r:id="rId9"/>
    <p:sldId id="1596" r:id="rId10"/>
    <p:sldId id="1597" r:id="rId11"/>
    <p:sldId id="1598" r:id="rId12"/>
    <p:sldId id="1599" r:id="rId13"/>
    <p:sldId id="1600" r:id="rId14"/>
    <p:sldId id="1601" r:id="rId15"/>
    <p:sldId id="1602" r:id="rId16"/>
    <p:sldId id="1603" r:id="rId17"/>
    <p:sldId id="1604" r:id="rId18"/>
    <p:sldId id="1605" r:id="rId19"/>
    <p:sldId id="1606" r:id="rId20"/>
    <p:sldId id="1608" r:id="rId21"/>
    <p:sldId id="1609" r:id="rId22"/>
    <p:sldId id="1610" r:id="rId23"/>
    <p:sldId id="1611" r:id="rId24"/>
    <p:sldId id="1612" r:id="rId25"/>
    <p:sldId id="1613" r:id="rId26"/>
    <p:sldId id="1614" r:id="rId27"/>
    <p:sldId id="1615" r:id="rId28"/>
    <p:sldId id="1616" r:id="rId29"/>
    <p:sldId id="1618" r:id="rId30"/>
    <p:sldId id="1619" r:id="rId31"/>
    <p:sldId id="1620" r:id="rId32"/>
    <p:sldId id="1621" r:id="rId33"/>
    <p:sldId id="1622" r:id="rId34"/>
    <p:sldId id="1623" r:id="rId35"/>
    <p:sldId id="1624" r:id="rId36"/>
    <p:sldId id="1625" r:id="rId37"/>
    <p:sldId id="1626" r:id="rId38"/>
    <p:sldId id="1627" r:id="rId39"/>
    <p:sldId id="1628" r:id="rId40"/>
    <p:sldId id="1629" r:id="rId41"/>
    <p:sldId id="1630" r:id="rId42"/>
    <p:sldId id="1631" r:id="rId43"/>
    <p:sldId id="1632" r:id="rId44"/>
    <p:sldId id="1633" r:id="rId45"/>
    <p:sldId id="1634" r:id="rId46"/>
    <p:sldId id="1635" r:id="rId47"/>
    <p:sldId id="1636" r:id="rId48"/>
    <p:sldId id="1637" r:id="rId49"/>
    <p:sldId id="1638" r:id="rId50"/>
    <p:sldId id="1639" r:id="rId51"/>
    <p:sldId id="1640" r:id="rId52"/>
    <p:sldId id="1641" r:id="rId53"/>
    <p:sldId id="1642" r:id="rId54"/>
    <p:sldId id="1643" r:id="rId55"/>
    <p:sldId id="1644" r:id="rId56"/>
    <p:sldId id="1645" r:id="rId57"/>
    <p:sldId id="1646" r:id="rId58"/>
    <p:sldId id="1647" r:id="rId59"/>
    <p:sldId id="1648" r:id="rId60"/>
    <p:sldId id="1649" r:id="rId61"/>
    <p:sldId id="1650" r:id="rId62"/>
    <p:sldId id="1651" r:id="rId63"/>
    <p:sldId id="1652" r:id="rId64"/>
    <p:sldId id="1653" r:id="rId65"/>
    <p:sldId id="1654" r:id="rId66"/>
    <p:sldId id="1655" r:id="rId67"/>
    <p:sldId id="1656" r:id="rId68"/>
    <p:sldId id="1657" r:id="rId69"/>
    <p:sldId id="1658" r:id="rId70"/>
    <p:sldId id="1659" r:id="rId71"/>
    <p:sldId id="1660" r:id="rId72"/>
    <p:sldId id="1661" r:id="rId73"/>
    <p:sldId id="1662" r:id="rId74"/>
    <p:sldId id="1663" r:id="rId75"/>
    <p:sldId id="1664" r:id="rId76"/>
    <p:sldId id="1665" r:id="rId77"/>
    <p:sldId id="1666" r:id="rId78"/>
    <p:sldId id="1667" r:id="rId79"/>
    <p:sldId id="1668" r:id="rId80"/>
    <p:sldId id="1669" r:id="rId81"/>
    <p:sldId id="1670" r:id="rId82"/>
    <p:sldId id="1671" r:id="rId83"/>
    <p:sldId id="1672" r:id="rId84"/>
    <p:sldId id="1673" r:id="rId85"/>
    <p:sldId id="1674" r:id="rId86"/>
    <p:sldId id="1675" r:id="rId87"/>
    <p:sldId id="1676" r:id="rId88"/>
    <p:sldId id="1677" r:id="rId89"/>
    <p:sldId id="1678" r:id="rId90"/>
    <p:sldId id="1679" r:id="rId91"/>
    <p:sldId id="1680" r:id="rId92"/>
    <p:sldId id="1681" r:id="rId93"/>
    <p:sldId id="1682" r:id="rId94"/>
    <p:sldId id="1683" r:id="rId95"/>
    <p:sldId id="1684" r:id="rId96"/>
    <p:sldId id="1685" r:id="rId97"/>
    <p:sldId id="1686" r:id="rId98"/>
    <p:sldId id="1687" r:id="rId99"/>
    <p:sldId id="1688" r:id="rId100"/>
    <p:sldId id="1689" r:id="rId101"/>
    <p:sldId id="1690" r:id="rId102"/>
    <p:sldId id="1691" r:id="rId103"/>
    <p:sldId id="1692" r:id="rId104"/>
    <p:sldId id="1693" r:id="rId105"/>
    <p:sldId id="1694" r:id="rId106"/>
    <p:sldId id="1695" r:id="rId107"/>
    <p:sldId id="1696" r:id="rId108"/>
    <p:sldId id="1697" r:id="rId109"/>
    <p:sldId id="1698" r:id="rId110"/>
    <p:sldId id="1699" r:id="rId111"/>
    <p:sldId id="1700" r:id="rId112"/>
    <p:sldId id="1701" r:id="rId113"/>
    <p:sldId id="1702" r:id="rId114"/>
    <p:sldId id="1703" r:id="rId115"/>
    <p:sldId id="1704" r:id="rId116"/>
    <p:sldId id="1705" r:id="rId117"/>
    <p:sldId id="1706" r:id="rId118"/>
    <p:sldId id="1707" r:id="rId119"/>
    <p:sldId id="1708" r:id="rId120"/>
    <p:sldId id="1709" r:id="rId121"/>
    <p:sldId id="1710" r:id="rId122"/>
    <p:sldId id="1711" r:id="rId123"/>
    <p:sldId id="1712" r:id="rId124"/>
    <p:sldId id="1713" r:id="rId125"/>
    <p:sldId id="1714" r:id="rId126"/>
    <p:sldId id="1715" r:id="rId127"/>
    <p:sldId id="1716" r:id="rId128"/>
    <p:sldId id="1717" r:id="rId129"/>
    <p:sldId id="1718" r:id="rId130"/>
    <p:sldId id="1719" r:id="rId131"/>
    <p:sldId id="1720" r:id="rId132"/>
    <p:sldId id="1721" r:id="rId133"/>
    <p:sldId id="1722" r:id="rId134"/>
    <p:sldId id="1723" r:id="rId135"/>
    <p:sldId id="1724" r:id="rId136"/>
    <p:sldId id="1725" r:id="rId137"/>
    <p:sldId id="1726" r:id="rId138"/>
    <p:sldId id="1727" r:id="rId139"/>
    <p:sldId id="1728" r:id="rId140"/>
    <p:sldId id="1729" r:id="rId141"/>
    <p:sldId id="1730" r:id="rId142"/>
    <p:sldId id="1731" r:id="rId143"/>
    <p:sldId id="1732" r:id="rId144"/>
    <p:sldId id="1733" r:id="rId145"/>
    <p:sldId id="1734" r:id="rId146"/>
    <p:sldId id="1735" r:id="rId147"/>
    <p:sldId id="1736" r:id="rId148"/>
    <p:sldId id="1737" r:id="rId149"/>
    <p:sldId id="1738" r:id="rId150"/>
    <p:sldId id="1739" r:id="rId151"/>
    <p:sldId id="1740" r:id="rId152"/>
    <p:sldId id="1741" r:id="rId153"/>
    <p:sldId id="1742" r:id="rId154"/>
    <p:sldId id="1743" r:id="rId155"/>
    <p:sldId id="1744" r:id="rId156"/>
    <p:sldId id="1745" r:id="rId157"/>
    <p:sldId id="1746" r:id="rId158"/>
    <p:sldId id="1747" r:id="rId159"/>
    <p:sldId id="1748" r:id="rId160"/>
    <p:sldId id="1749" r:id="rId161"/>
    <p:sldId id="1750" r:id="rId162"/>
    <p:sldId id="1751" r:id="rId163"/>
    <p:sldId id="1752" r:id="rId164"/>
    <p:sldId id="1753" r:id="rId165"/>
    <p:sldId id="1754" r:id="rId166"/>
    <p:sldId id="1755" r:id="rId167"/>
    <p:sldId id="1756" r:id="rId168"/>
    <p:sldId id="1757" r:id="rId169"/>
    <p:sldId id="1758" r:id="rId170"/>
    <p:sldId id="1759" r:id="rId171"/>
    <p:sldId id="1760" r:id="rId172"/>
    <p:sldId id="1761" r:id="rId173"/>
    <p:sldId id="1762" r:id="rId174"/>
    <p:sldId id="1763" r:id="rId175"/>
    <p:sldId id="1764" r:id="rId176"/>
    <p:sldId id="1765" r:id="rId177"/>
    <p:sldId id="1766" r:id="rId178"/>
    <p:sldId id="1767" r:id="rId179"/>
    <p:sldId id="1768" r:id="rId180"/>
    <p:sldId id="1769" r:id="rId181"/>
    <p:sldId id="1770" r:id="rId182"/>
    <p:sldId id="1771" r:id="rId183"/>
    <p:sldId id="1772" r:id="rId184"/>
    <p:sldId id="1773" r:id="rId185"/>
    <p:sldId id="1774" r:id="rId186"/>
    <p:sldId id="1775" r:id="rId187"/>
    <p:sldId id="1776" r:id="rId188"/>
    <p:sldId id="1777" r:id="rId189"/>
    <p:sldId id="1778" r:id="rId190"/>
    <p:sldId id="1779" r:id="rId191"/>
    <p:sldId id="1780" r:id="rId192"/>
    <p:sldId id="1781" r:id="rId193"/>
    <p:sldId id="1782" r:id="rId194"/>
    <p:sldId id="1783" r:id="rId195"/>
    <p:sldId id="1784" r:id="rId196"/>
    <p:sldId id="1785" r:id="rId197"/>
    <p:sldId id="1786" r:id="rId198"/>
    <p:sldId id="1787" r:id="rId199"/>
    <p:sldId id="1788" r:id="rId200"/>
    <p:sldId id="1789" r:id="rId201"/>
    <p:sldId id="1790" r:id="rId202"/>
    <p:sldId id="1791" r:id="rId203"/>
    <p:sldId id="1792" r:id="rId204"/>
    <p:sldId id="1793" r:id="rId205"/>
    <p:sldId id="1794" r:id="rId206"/>
    <p:sldId id="1795" r:id="rId207"/>
    <p:sldId id="1796" r:id="rId208"/>
    <p:sldId id="1797" r:id="rId209"/>
    <p:sldId id="1798" r:id="rId210"/>
    <p:sldId id="1799" r:id="rId211"/>
    <p:sldId id="1800" r:id="rId212"/>
    <p:sldId id="1801" r:id="rId213"/>
    <p:sldId id="1802" r:id="rId214"/>
    <p:sldId id="1803" r:id="rId215"/>
    <p:sldId id="1804" r:id="rId216"/>
    <p:sldId id="1805" r:id="rId217"/>
    <p:sldId id="1806" r:id="rId218"/>
    <p:sldId id="1807" r:id="rId219"/>
    <p:sldId id="1808" r:id="rId220"/>
    <p:sldId id="1809" r:id="rId221"/>
    <p:sldId id="1810" r:id="rId222"/>
    <p:sldId id="1811" r:id="rId223"/>
    <p:sldId id="1812" r:id="rId224"/>
    <p:sldId id="1813" r:id="rId225"/>
    <p:sldId id="1814" r:id="rId226"/>
    <p:sldId id="1815" r:id="rId227"/>
    <p:sldId id="1816" r:id="rId228"/>
    <p:sldId id="1817" r:id="rId229"/>
    <p:sldId id="1818" r:id="rId230"/>
    <p:sldId id="1819" r:id="rId231"/>
    <p:sldId id="1820" r:id="rId232"/>
    <p:sldId id="1821" r:id="rId233"/>
    <p:sldId id="1822" r:id="rId234"/>
    <p:sldId id="1823" r:id="rId235"/>
    <p:sldId id="1824" r:id="rId236"/>
    <p:sldId id="1825" r:id="rId237"/>
    <p:sldId id="1826" r:id="rId238"/>
    <p:sldId id="1827" r:id="rId239"/>
    <p:sldId id="1828" r:id="rId240"/>
    <p:sldId id="1829" r:id="rId241"/>
    <p:sldId id="1830" r:id="rId242"/>
    <p:sldId id="1831" r:id="rId243"/>
    <p:sldId id="1832" r:id="rId244"/>
    <p:sldId id="1833" r:id="rId245"/>
    <p:sldId id="1834" r:id="rId246"/>
    <p:sldId id="1835" r:id="rId247"/>
    <p:sldId id="1836" r:id="rId248"/>
    <p:sldId id="1837" r:id="rId249"/>
    <p:sldId id="1838" r:id="rId250"/>
    <p:sldId id="1839" r:id="rId251"/>
    <p:sldId id="1840" r:id="rId252"/>
    <p:sldId id="1841" r:id="rId253"/>
    <p:sldId id="1842" r:id="rId254"/>
    <p:sldId id="1843" r:id="rId255"/>
    <p:sldId id="1844" r:id="rId256"/>
    <p:sldId id="1845" r:id="rId257"/>
    <p:sldId id="1846" r:id="rId258"/>
    <p:sldId id="1847" r:id="rId259"/>
    <p:sldId id="1848" r:id="rId260"/>
    <p:sldId id="1849" r:id="rId261"/>
    <p:sldId id="1850" r:id="rId262"/>
    <p:sldId id="1851" r:id="rId263"/>
    <p:sldId id="1852" r:id="rId264"/>
    <p:sldId id="1853" r:id="rId265"/>
    <p:sldId id="1854" r:id="rId266"/>
    <p:sldId id="1855" r:id="rId267"/>
    <p:sldId id="1856" r:id="rId268"/>
    <p:sldId id="1857" r:id="rId269"/>
    <p:sldId id="1858" r:id="rId270"/>
    <p:sldId id="1859" r:id="rId271"/>
    <p:sldId id="1860" r:id="rId272"/>
    <p:sldId id="1861" r:id="rId273"/>
    <p:sldId id="1862" r:id="rId274"/>
    <p:sldId id="1863" r:id="rId275"/>
    <p:sldId id="1864" r:id="rId276"/>
    <p:sldId id="1865" r:id="rId277"/>
    <p:sldId id="1866" r:id="rId278"/>
    <p:sldId id="1867" r:id="rId279"/>
    <p:sldId id="1868" r:id="rId280"/>
    <p:sldId id="1869" r:id="rId281"/>
    <p:sldId id="1870" r:id="rId282"/>
    <p:sldId id="1871" r:id="rId283"/>
    <p:sldId id="1872" r:id="rId284"/>
    <p:sldId id="1873" r:id="rId285"/>
    <p:sldId id="1874" r:id="rId286"/>
    <p:sldId id="1875" r:id="rId287"/>
    <p:sldId id="1876" r:id="rId288"/>
    <p:sldId id="1877" r:id="rId289"/>
    <p:sldId id="1878" r:id="rId290"/>
    <p:sldId id="1879" r:id="rId291"/>
    <p:sldId id="1880" r:id="rId292"/>
    <p:sldId id="1881" r:id="rId293"/>
    <p:sldId id="1882" r:id="rId294"/>
    <p:sldId id="1883" r:id="rId295"/>
    <p:sldId id="1884" r:id="rId296"/>
    <p:sldId id="1885" r:id="rId297"/>
    <p:sldId id="1886" r:id="rId298"/>
    <p:sldId id="1887" r:id="rId299"/>
    <p:sldId id="1888" r:id="rId300"/>
    <p:sldId id="1889" r:id="rId301"/>
    <p:sldId id="1890" r:id="rId302"/>
    <p:sldId id="1891" r:id="rId303"/>
    <p:sldId id="1892" r:id="rId304"/>
    <p:sldId id="1893" r:id="rId305"/>
    <p:sldId id="1894" r:id="rId306"/>
    <p:sldId id="1895" r:id="rId307"/>
    <p:sldId id="1896" r:id="rId308"/>
    <p:sldId id="1897" r:id="rId309"/>
    <p:sldId id="1898" r:id="rId310"/>
    <p:sldId id="1899" r:id="rId311"/>
    <p:sldId id="1900" r:id="rId312"/>
    <p:sldId id="1901" r:id="rId313"/>
    <p:sldId id="1902" r:id="rId314"/>
    <p:sldId id="1903" r:id="rId315"/>
    <p:sldId id="1904" r:id="rId316"/>
    <p:sldId id="1905" r:id="rId317"/>
    <p:sldId id="1906" r:id="rId318"/>
    <p:sldId id="1907" r:id="rId319"/>
    <p:sldId id="1908" r:id="rId320"/>
    <p:sldId id="1909" r:id="rId321"/>
    <p:sldId id="1910" r:id="rId322"/>
    <p:sldId id="1911" r:id="rId323"/>
    <p:sldId id="1912" r:id="rId324"/>
    <p:sldId id="1913" r:id="rId325"/>
    <p:sldId id="1914" r:id="rId326"/>
    <p:sldId id="1915" r:id="rId327"/>
    <p:sldId id="1916" r:id="rId328"/>
    <p:sldId id="1917" r:id="rId329"/>
    <p:sldId id="1918" r:id="rId330"/>
    <p:sldId id="1919" r:id="rId331"/>
    <p:sldId id="1920" r:id="rId332"/>
    <p:sldId id="1921" r:id="rId333"/>
    <p:sldId id="1922" r:id="rId334"/>
    <p:sldId id="1923" r:id="rId335"/>
    <p:sldId id="1924" r:id="rId336"/>
    <p:sldId id="1925" r:id="rId337"/>
    <p:sldId id="1926" r:id="rId338"/>
    <p:sldId id="1927" r:id="rId339"/>
    <p:sldId id="1928" r:id="rId340"/>
    <p:sldId id="1289" r:id="rId341"/>
    <p:sldId id="1400" r:id="rId342"/>
    <p:sldId id="1290" r:id="rId343"/>
    <p:sldId id="1416" r:id="rId344"/>
    <p:sldId id="1292" r:id="rId345"/>
    <p:sldId id="1293" r:id="rId346"/>
    <p:sldId id="1294" r:id="rId347"/>
    <p:sldId id="1295" r:id="rId348"/>
    <p:sldId id="1297" r:id="rId349"/>
    <p:sldId id="1298" r:id="rId350"/>
    <p:sldId id="1299" r:id="rId351"/>
    <p:sldId id="1300" r:id="rId352"/>
    <p:sldId id="1301" r:id="rId353"/>
    <p:sldId id="1451" r:id="rId354"/>
    <p:sldId id="1302" r:id="rId355"/>
    <p:sldId id="1308" r:id="rId356"/>
    <p:sldId id="1309" r:id="rId357"/>
    <p:sldId id="1310" r:id="rId358"/>
    <p:sldId id="1311" r:id="rId359"/>
    <p:sldId id="1439" r:id="rId360"/>
    <p:sldId id="1440" r:id="rId361"/>
    <p:sldId id="1441" r:id="rId362"/>
    <p:sldId id="1312" r:id="rId363"/>
    <p:sldId id="1313" r:id="rId364"/>
    <p:sldId id="1314" r:id="rId365"/>
    <p:sldId id="1315" r:id="rId366"/>
    <p:sldId id="1317" r:id="rId367"/>
    <p:sldId id="1318" r:id="rId368"/>
    <p:sldId id="1319" r:id="rId369"/>
    <p:sldId id="1320" r:id="rId370"/>
    <p:sldId id="1321" r:id="rId371"/>
    <p:sldId id="1322" r:id="rId372"/>
    <p:sldId id="1323" r:id="rId373"/>
    <p:sldId id="1324" r:id="rId374"/>
    <p:sldId id="1325" r:id="rId375"/>
    <p:sldId id="1326" r:id="rId376"/>
    <p:sldId id="1327" r:id="rId377"/>
    <p:sldId id="1328" r:id="rId378"/>
    <p:sldId id="1329" r:id="rId379"/>
    <p:sldId id="1438" r:id="rId380"/>
    <p:sldId id="1330" r:id="rId381"/>
    <p:sldId id="1331" r:id="rId382"/>
    <p:sldId id="1332" r:id="rId383"/>
    <p:sldId id="1333" r:id="rId384"/>
    <p:sldId id="1334" r:id="rId385"/>
    <p:sldId id="1338" r:id="rId386"/>
    <p:sldId id="1929" r:id="rId387"/>
    <p:sldId id="1339" r:id="rId388"/>
    <p:sldId id="1340" r:id="rId389"/>
    <p:sldId id="1341" r:id="rId390"/>
    <p:sldId id="1342" r:id="rId391"/>
    <p:sldId id="1344" r:id="rId392"/>
    <p:sldId id="1345" r:id="rId393"/>
    <p:sldId id="1346" r:id="rId394"/>
    <p:sldId id="1347" r:id="rId395"/>
    <p:sldId id="1348" r:id="rId396"/>
    <p:sldId id="1349" r:id="rId397"/>
    <p:sldId id="1350" r:id="rId398"/>
    <p:sldId id="1453" r:id="rId399"/>
    <p:sldId id="1449" r:id="rId400"/>
    <p:sldId id="1450" r:id="rId401"/>
    <p:sldId id="1463" r:id="rId402"/>
    <p:sldId id="1464" r:id="rId403"/>
    <p:sldId id="1465" r:id="rId404"/>
    <p:sldId id="1466" r:id="rId405"/>
    <p:sldId id="1473" r:id="rId406"/>
    <p:sldId id="1474" r:id="rId407"/>
    <p:sldId id="1475" r:id="rId408"/>
    <p:sldId id="1351" r:id="rId409"/>
    <p:sldId id="1352" r:id="rId410"/>
    <p:sldId id="1353" r:id="rId411"/>
    <p:sldId id="1354" r:id="rId412"/>
    <p:sldId id="1355" r:id="rId413"/>
    <p:sldId id="1356" r:id="rId414"/>
    <p:sldId id="1358" r:id="rId415"/>
    <p:sldId id="1359" r:id="rId416"/>
    <p:sldId id="1447" r:id="rId417"/>
    <p:sldId id="1360" r:id="rId418"/>
    <p:sldId id="1361" r:id="rId419"/>
    <p:sldId id="1362" r:id="rId420"/>
    <p:sldId id="1363" r:id="rId421"/>
    <p:sldId id="1364" r:id="rId422"/>
    <p:sldId id="1365" r:id="rId423"/>
    <p:sldId id="1366" r:id="rId424"/>
    <p:sldId id="1367" r:id="rId425"/>
    <p:sldId id="1368" r:id="rId426"/>
    <p:sldId id="1369" r:id="rId427"/>
    <p:sldId id="1370" r:id="rId428"/>
    <p:sldId id="1371" r:id="rId429"/>
    <p:sldId id="1372" r:id="rId430"/>
    <p:sldId id="1373" r:id="rId431"/>
    <p:sldId id="1402" r:id="rId432"/>
    <p:sldId id="1374" r:id="rId433"/>
    <p:sldId id="1375" r:id="rId434"/>
    <p:sldId id="1376" r:id="rId435"/>
    <p:sldId id="1377" r:id="rId436"/>
    <p:sldId id="1378" r:id="rId437"/>
    <p:sldId id="1379" r:id="rId438"/>
    <p:sldId id="1380" r:id="rId439"/>
    <p:sldId id="1381" r:id="rId440"/>
    <p:sldId id="1382" r:id="rId441"/>
    <p:sldId id="1383" r:id="rId442"/>
    <p:sldId id="1384" r:id="rId443"/>
    <p:sldId id="1385" r:id="rId444"/>
    <p:sldId id="1386" r:id="rId445"/>
    <p:sldId id="1387" r:id="rId446"/>
    <p:sldId id="1388" r:id="rId447"/>
    <p:sldId id="1389" r:id="rId448"/>
    <p:sldId id="1390" r:id="rId449"/>
    <p:sldId id="1476" r:id="rId450"/>
    <p:sldId id="1477" r:id="rId451"/>
    <p:sldId id="1479" r:id="rId452"/>
    <p:sldId id="1486" r:id="rId453"/>
    <p:sldId id="1480" r:id="rId454"/>
    <p:sldId id="1481" r:id="rId455"/>
    <p:sldId id="1483" r:id="rId456"/>
    <p:sldId id="1482" r:id="rId457"/>
    <p:sldId id="1484" r:id="rId458"/>
    <p:sldId id="1392" r:id="rId459"/>
    <p:sldId id="1393" r:id="rId460"/>
    <p:sldId id="1394" r:id="rId461"/>
    <p:sldId id="1395" r:id="rId462"/>
    <p:sldId id="1396" r:id="rId463"/>
    <p:sldId id="1504" r:id="rId464"/>
    <p:sldId id="1505" r:id="rId465"/>
    <p:sldId id="1506" r:id="rId466"/>
    <p:sldId id="1507" r:id="rId467"/>
    <p:sldId id="1930" r:id="rId468"/>
  </p:sldIdLst>
  <p:sldSz cx="9144000" cy="6858000" type="screen4x3"/>
  <p:notesSz cx="10234613" cy="70993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12">
          <p15:clr>
            <a:srgbClr val="A4A3A4"/>
          </p15:clr>
        </p15:guide>
        <p15:guide id="2" orient="horz" pos="1165">
          <p15:clr>
            <a:srgbClr val="A4A3A4"/>
          </p15:clr>
        </p15:guide>
        <p15:guide id="3" pos="397">
          <p15:clr>
            <a:srgbClr val="A4A3A4"/>
          </p15:clr>
        </p15:guide>
      </p15:sldGuideLst>
    </p:ext>
    <p:ext uri="{2D200454-40CA-4A62-9FC3-DE9A4176ACB9}">
      <p15:notesGuideLst xmlns:p15="http://schemas.microsoft.com/office/powerpoint/2012/main">
        <p15:guide id="1" orient="horz" pos="2236">
          <p15:clr>
            <a:srgbClr val="A4A3A4"/>
          </p15:clr>
        </p15:guide>
        <p15:guide id="2" pos="322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63AC"/>
    <a:srgbClr val="86A315"/>
    <a:srgbClr val="A71111"/>
    <a:srgbClr val="8A8A64"/>
    <a:srgbClr val="00FFCC"/>
    <a:srgbClr val="DE0000"/>
    <a:srgbClr val="7FC4FD"/>
    <a:srgbClr val="135CBD"/>
    <a:srgbClr val="FFFFFF"/>
    <a:srgbClr val="B1CB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Helle Formatvorlag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223" autoAdjust="0"/>
    <p:restoredTop sz="95846" autoAdjust="0"/>
  </p:normalViewPr>
  <p:slideViewPr>
    <p:cSldViewPr snapToGrid="0" showGuides="1">
      <p:cViewPr varScale="1">
        <p:scale>
          <a:sx n="112" d="100"/>
          <a:sy n="112" d="100"/>
        </p:scale>
        <p:origin x="2064" y="168"/>
      </p:cViewPr>
      <p:guideLst>
        <p:guide orient="horz" pos="912"/>
        <p:guide orient="horz" pos="1165"/>
        <p:guide pos="397"/>
      </p:guideLst>
    </p:cSldViewPr>
  </p:slideViewPr>
  <p:outlineViewPr>
    <p:cViewPr>
      <p:scale>
        <a:sx n="33" d="100"/>
        <a:sy n="33" d="100"/>
      </p:scale>
      <p:origin x="0" y="117078"/>
    </p:cViewPr>
  </p:outlineViewPr>
  <p:notesTextViewPr>
    <p:cViewPr>
      <p:scale>
        <a:sx n="100" d="100"/>
        <a:sy n="100" d="100"/>
      </p:scale>
      <p:origin x="0" y="0"/>
    </p:cViewPr>
  </p:notesTextViewPr>
  <p:sorterViewPr>
    <p:cViewPr>
      <p:scale>
        <a:sx n="160" d="100"/>
        <a:sy n="160" d="100"/>
      </p:scale>
      <p:origin x="0" y="19334"/>
    </p:cViewPr>
  </p:sorterViewPr>
  <p:notesViewPr>
    <p:cSldViewPr snapToGrid="0">
      <p:cViewPr varScale="1">
        <p:scale>
          <a:sx n="49" d="100"/>
          <a:sy n="49" d="100"/>
        </p:scale>
        <p:origin x="-2910" y="-90"/>
      </p:cViewPr>
      <p:guideLst>
        <p:guide orient="horz" pos="2236"/>
        <p:guide pos="3224"/>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324" Type="http://schemas.openxmlformats.org/officeDocument/2006/relationships/slide" Target="slides/slide323.xml"/><Relationship Id="rId366" Type="http://schemas.openxmlformats.org/officeDocument/2006/relationships/slide" Target="slides/slide365.xml"/><Relationship Id="rId170" Type="http://schemas.openxmlformats.org/officeDocument/2006/relationships/slide" Target="slides/slide169.xml"/><Relationship Id="rId226" Type="http://schemas.openxmlformats.org/officeDocument/2006/relationships/slide" Target="slides/slide225.xml"/><Relationship Id="rId433" Type="http://schemas.openxmlformats.org/officeDocument/2006/relationships/slide" Target="slides/slide432.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335" Type="http://schemas.openxmlformats.org/officeDocument/2006/relationships/slide" Target="slides/slide334.xml"/><Relationship Id="rId377" Type="http://schemas.openxmlformats.org/officeDocument/2006/relationships/slide" Target="slides/slide376.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402" Type="http://schemas.openxmlformats.org/officeDocument/2006/relationships/slide" Target="slides/slide401.xml"/><Relationship Id="rId279" Type="http://schemas.openxmlformats.org/officeDocument/2006/relationships/slide" Target="slides/slide278.xml"/><Relationship Id="rId444" Type="http://schemas.openxmlformats.org/officeDocument/2006/relationships/slide" Target="slides/slide443.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46" Type="http://schemas.openxmlformats.org/officeDocument/2006/relationships/slide" Target="slides/slide345.xml"/><Relationship Id="rId388" Type="http://schemas.openxmlformats.org/officeDocument/2006/relationships/slide" Target="slides/slide387.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413" Type="http://schemas.openxmlformats.org/officeDocument/2006/relationships/slide" Target="slides/slide412.xml"/><Relationship Id="rId248" Type="http://schemas.openxmlformats.org/officeDocument/2006/relationships/slide" Target="slides/slide247.xml"/><Relationship Id="rId455" Type="http://schemas.openxmlformats.org/officeDocument/2006/relationships/slide" Target="slides/slide454.xml"/><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slide" Target="slides/slide314.xml"/><Relationship Id="rId357" Type="http://schemas.openxmlformats.org/officeDocument/2006/relationships/slide" Target="slides/slide356.xml"/><Relationship Id="rId54" Type="http://schemas.openxmlformats.org/officeDocument/2006/relationships/slide" Target="slides/slide53.xml"/><Relationship Id="rId96" Type="http://schemas.openxmlformats.org/officeDocument/2006/relationships/slide" Target="slides/slide95.xml"/><Relationship Id="rId161" Type="http://schemas.openxmlformats.org/officeDocument/2006/relationships/slide" Target="slides/slide160.xml"/><Relationship Id="rId217" Type="http://schemas.openxmlformats.org/officeDocument/2006/relationships/slide" Target="slides/slide216.xml"/><Relationship Id="rId399" Type="http://schemas.openxmlformats.org/officeDocument/2006/relationships/slide" Target="slides/slide398.xml"/><Relationship Id="rId259" Type="http://schemas.openxmlformats.org/officeDocument/2006/relationships/slide" Target="slides/slide258.xml"/><Relationship Id="rId424" Type="http://schemas.openxmlformats.org/officeDocument/2006/relationships/slide" Target="slides/slide423.xml"/><Relationship Id="rId466" Type="http://schemas.openxmlformats.org/officeDocument/2006/relationships/slide" Target="slides/slide465.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326" Type="http://schemas.openxmlformats.org/officeDocument/2006/relationships/slide" Target="slides/slide325.xml"/><Relationship Id="rId65" Type="http://schemas.openxmlformats.org/officeDocument/2006/relationships/slide" Target="slides/slide64.xml"/><Relationship Id="rId130" Type="http://schemas.openxmlformats.org/officeDocument/2006/relationships/slide" Target="slides/slide129.xml"/><Relationship Id="rId368" Type="http://schemas.openxmlformats.org/officeDocument/2006/relationships/slide" Target="slides/slide367.xml"/><Relationship Id="rId172" Type="http://schemas.openxmlformats.org/officeDocument/2006/relationships/slide" Target="slides/slide171.xml"/><Relationship Id="rId228" Type="http://schemas.openxmlformats.org/officeDocument/2006/relationships/slide" Target="slides/slide227.xml"/><Relationship Id="rId435" Type="http://schemas.openxmlformats.org/officeDocument/2006/relationships/slide" Target="slides/slide434.xml"/><Relationship Id="rId281" Type="http://schemas.openxmlformats.org/officeDocument/2006/relationships/slide" Target="slides/slide280.xml"/><Relationship Id="rId337" Type="http://schemas.openxmlformats.org/officeDocument/2006/relationships/slide" Target="slides/slide336.xml"/><Relationship Id="rId34" Type="http://schemas.openxmlformats.org/officeDocument/2006/relationships/slide" Target="slides/slide33.xml"/><Relationship Id="rId76" Type="http://schemas.openxmlformats.org/officeDocument/2006/relationships/slide" Target="slides/slide75.xml"/><Relationship Id="rId141" Type="http://schemas.openxmlformats.org/officeDocument/2006/relationships/slide" Target="slides/slide140.xml"/><Relationship Id="rId379" Type="http://schemas.openxmlformats.org/officeDocument/2006/relationships/slide" Target="slides/slide378.xml"/><Relationship Id="rId7" Type="http://schemas.openxmlformats.org/officeDocument/2006/relationships/slide" Target="slides/slide6.xml"/><Relationship Id="rId183" Type="http://schemas.openxmlformats.org/officeDocument/2006/relationships/slide" Target="slides/slide182.xml"/><Relationship Id="rId239" Type="http://schemas.openxmlformats.org/officeDocument/2006/relationships/slide" Target="slides/slide238.xml"/><Relationship Id="rId390" Type="http://schemas.openxmlformats.org/officeDocument/2006/relationships/slide" Target="slides/slide389.xml"/><Relationship Id="rId404" Type="http://schemas.openxmlformats.org/officeDocument/2006/relationships/slide" Target="slides/slide403.xml"/><Relationship Id="rId446" Type="http://schemas.openxmlformats.org/officeDocument/2006/relationships/slide" Target="slides/slide445.xml"/><Relationship Id="rId250" Type="http://schemas.openxmlformats.org/officeDocument/2006/relationships/slide" Target="slides/slide249.xml"/><Relationship Id="rId292" Type="http://schemas.openxmlformats.org/officeDocument/2006/relationships/slide" Target="slides/slide291.xml"/><Relationship Id="rId306" Type="http://schemas.openxmlformats.org/officeDocument/2006/relationships/slide" Target="slides/slide305.xml"/><Relationship Id="rId45" Type="http://schemas.openxmlformats.org/officeDocument/2006/relationships/slide" Target="slides/slide44.xml"/><Relationship Id="rId87" Type="http://schemas.openxmlformats.org/officeDocument/2006/relationships/slide" Target="slides/slide86.xml"/><Relationship Id="rId110" Type="http://schemas.openxmlformats.org/officeDocument/2006/relationships/slide" Target="slides/slide109.xml"/><Relationship Id="rId348" Type="http://schemas.openxmlformats.org/officeDocument/2006/relationships/slide" Target="slides/slide347.xml"/><Relationship Id="rId152" Type="http://schemas.openxmlformats.org/officeDocument/2006/relationships/slide" Target="slides/slide151.xml"/><Relationship Id="rId194" Type="http://schemas.openxmlformats.org/officeDocument/2006/relationships/slide" Target="slides/slide193.xml"/><Relationship Id="rId208" Type="http://schemas.openxmlformats.org/officeDocument/2006/relationships/slide" Target="slides/slide207.xml"/><Relationship Id="rId415" Type="http://schemas.openxmlformats.org/officeDocument/2006/relationships/slide" Target="slides/slide414.xml"/><Relationship Id="rId457" Type="http://schemas.openxmlformats.org/officeDocument/2006/relationships/slide" Target="slides/slide456.xml"/><Relationship Id="rId261" Type="http://schemas.openxmlformats.org/officeDocument/2006/relationships/slide" Target="slides/slide260.xml"/><Relationship Id="rId14" Type="http://schemas.openxmlformats.org/officeDocument/2006/relationships/slide" Target="slides/slide13.xml"/><Relationship Id="rId56" Type="http://schemas.openxmlformats.org/officeDocument/2006/relationships/slide" Target="slides/slide55.xml"/><Relationship Id="rId317" Type="http://schemas.openxmlformats.org/officeDocument/2006/relationships/slide" Target="slides/slide316.xml"/><Relationship Id="rId359" Type="http://schemas.openxmlformats.org/officeDocument/2006/relationships/slide" Target="slides/slide358.xml"/><Relationship Id="rId98" Type="http://schemas.openxmlformats.org/officeDocument/2006/relationships/slide" Target="slides/slide97.xml"/><Relationship Id="rId121" Type="http://schemas.openxmlformats.org/officeDocument/2006/relationships/slide" Target="slides/slide120.xml"/><Relationship Id="rId163" Type="http://schemas.openxmlformats.org/officeDocument/2006/relationships/slide" Target="slides/slide162.xml"/><Relationship Id="rId219" Type="http://schemas.openxmlformats.org/officeDocument/2006/relationships/slide" Target="slides/slide218.xml"/><Relationship Id="rId370" Type="http://schemas.openxmlformats.org/officeDocument/2006/relationships/slide" Target="slides/slide369.xml"/><Relationship Id="rId426" Type="http://schemas.openxmlformats.org/officeDocument/2006/relationships/slide" Target="slides/slide425.xml"/><Relationship Id="rId230" Type="http://schemas.openxmlformats.org/officeDocument/2006/relationships/slide" Target="slides/slide229.xml"/><Relationship Id="rId468" Type="http://schemas.openxmlformats.org/officeDocument/2006/relationships/slide" Target="slides/slide467.xml"/><Relationship Id="rId25" Type="http://schemas.openxmlformats.org/officeDocument/2006/relationships/slide" Target="slides/slide24.xml"/><Relationship Id="rId67" Type="http://schemas.openxmlformats.org/officeDocument/2006/relationships/slide" Target="slides/slide66.xml"/><Relationship Id="rId272" Type="http://schemas.openxmlformats.org/officeDocument/2006/relationships/slide" Target="slides/slide271.xml"/><Relationship Id="rId328" Type="http://schemas.openxmlformats.org/officeDocument/2006/relationships/slide" Target="slides/slide327.xml"/><Relationship Id="rId132" Type="http://schemas.openxmlformats.org/officeDocument/2006/relationships/slide" Target="slides/slide131.xml"/><Relationship Id="rId174" Type="http://schemas.openxmlformats.org/officeDocument/2006/relationships/slide" Target="slides/slide173.xml"/><Relationship Id="rId381" Type="http://schemas.openxmlformats.org/officeDocument/2006/relationships/slide" Target="slides/slide380.xml"/><Relationship Id="rId241" Type="http://schemas.openxmlformats.org/officeDocument/2006/relationships/slide" Target="slides/slide240.xml"/><Relationship Id="rId437" Type="http://schemas.openxmlformats.org/officeDocument/2006/relationships/slide" Target="slides/slide436.xml"/><Relationship Id="rId36" Type="http://schemas.openxmlformats.org/officeDocument/2006/relationships/slide" Target="slides/slide35.xml"/><Relationship Id="rId283" Type="http://schemas.openxmlformats.org/officeDocument/2006/relationships/slide" Target="slides/slide282.xml"/><Relationship Id="rId339" Type="http://schemas.openxmlformats.org/officeDocument/2006/relationships/slide" Target="slides/slide338.xml"/><Relationship Id="rId78" Type="http://schemas.openxmlformats.org/officeDocument/2006/relationships/slide" Target="slides/slide77.xml"/><Relationship Id="rId101" Type="http://schemas.openxmlformats.org/officeDocument/2006/relationships/slide" Target="slides/slide100.xml"/><Relationship Id="rId143" Type="http://schemas.openxmlformats.org/officeDocument/2006/relationships/slide" Target="slides/slide142.xml"/><Relationship Id="rId185" Type="http://schemas.openxmlformats.org/officeDocument/2006/relationships/slide" Target="slides/slide184.xml"/><Relationship Id="rId350" Type="http://schemas.openxmlformats.org/officeDocument/2006/relationships/slide" Target="slides/slide349.xml"/><Relationship Id="rId406" Type="http://schemas.openxmlformats.org/officeDocument/2006/relationships/slide" Target="slides/slide405.xml"/><Relationship Id="rId9" Type="http://schemas.openxmlformats.org/officeDocument/2006/relationships/slide" Target="slides/slide8.xml"/><Relationship Id="rId210" Type="http://schemas.openxmlformats.org/officeDocument/2006/relationships/slide" Target="slides/slide209.xml"/><Relationship Id="rId392" Type="http://schemas.openxmlformats.org/officeDocument/2006/relationships/slide" Target="slides/slide391.xml"/><Relationship Id="rId448" Type="http://schemas.openxmlformats.org/officeDocument/2006/relationships/slide" Target="slides/slide447.xml"/><Relationship Id="rId252" Type="http://schemas.openxmlformats.org/officeDocument/2006/relationships/slide" Target="slides/slide251.xml"/><Relationship Id="rId294" Type="http://schemas.openxmlformats.org/officeDocument/2006/relationships/slide" Target="slides/slide293.xml"/><Relationship Id="rId308" Type="http://schemas.openxmlformats.org/officeDocument/2006/relationships/slide" Target="slides/slide307.xml"/><Relationship Id="rId47" Type="http://schemas.openxmlformats.org/officeDocument/2006/relationships/slide" Target="slides/slide46.xml"/><Relationship Id="rId89" Type="http://schemas.openxmlformats.org/officeDocument/2006/relationships/slide" Target="slides/slide88.xml"/><Relationship Id="rId112" Type="http://schemas.openxmlformats.org/officeDocument/2006/relationships/slide" Target="slides/slide111.xml"/><Relationship Id="rId154" Type="http://schemas.openxmlformats.org/officeDocument/2006/relationships/slide" Target="slides/slide153.xml"/><Relationship Id="rId361" Type="http://schemas.openxmlformats.org/officeDocument/2006/relationships/slide" Target="slides/slide360.xml"/><Relationship Id="rId196" Type="http://schemas.openxmlformats.org/officeDocument/2006/relationships/slide" Target="slides/slide195.xml"/><Relationship Id="rId417" Type="http://schemas.openxmlformats.org/officeDocument/2006/relationships/slide" Target="slides/slide416.xml"/><Relationship Id="rId459" Type="http://schemas.openxmlformats.org/officeDocument/2006/relationships/slide" Target="slides/slide458.xml"/><Relationship Id="rId16" Type="http://schemas.openxmlformats.org/officeDocument/2006/relationships/slide" Target="slides/slide15.xml"/><Relationship Id="rId221" Type="http://schemas.openxmlformats.org/officeDocument/2006/relationships/slide" Target="slides/slide220.xml"/><Relationship Id="rId263" Type="http://schemas.openxmlformats.org/officeDocument/2006/relationships/slide" Target="slides/slide262.xml"/><Relationship Id="rId319" Type="http://schemas.openxmlformats.org/officeDocument/2006/relationships/slide" Target="slides/slide318.xml"/><Relationship Id="rId470" Type="http://schemas.openxmlformats.org/officeDocument/2006/relationships/handoutMaster" Target="handoutMasters/handoutMaster1.xml"/><Relationship Id="rId58" Type="http://schemas.openxmlformats.org/officeDocument/2006/relationships/slide" Target="slides/slide57.xml"/><Relationship Id="rId123" Type="http://schemas.openxmlformats.org/officeDocument/2006/relationships/slide" Target="slides/slide122.xml"/><Relationship Id="rId330" Type="http://schemas.openxmlformats.org/officeDocument/2006/relationships/slide" Target="slides/slide329.xml"/><Relationship Id="rId165" Type="http://schemas.openxmlformats.org/officeDocument/2006/relationships/slide" Target="slides/slide164.xml"/><Relationship Id="rId372" Type="http://schemas.openxmlformats.org/officeDocument/2006/relationships/slide" Target="slides/slide371.xml"/><Relationship Id="rId428" Type="http://schemas.openxmlformats.org/officeDocument/2006/relationships/slide" Target="slides/slide427.xml"/><Relationship Id="rId232" Type="http://schemas.openxmlformats.org/officeDocument/2006/relationships/slide" Target="slides/slide231.xml"/><Relationship Id="rId274" Type="http://schemas.openxmlformats.org/officeDocument/2006/relationships/slide" Target="slides/slide273.xml"/><Relationship Id="rId27" Type="http://schemas.openxmlformats.org/officeDocument/2006/relationships/slide" Target="slides/slide26.xml"/><Relationship Id="rId69" Type="http://schemas.openxmlformats.org/officeDocument/2006/relationships/slide" Target="slides/slide68.xml"/><Relationship Id="rId134" Type="http://schemas.openxmlformats.org/officeDocument/2006/relationships/slide" Target="slides/slide133.xml"/><Relationship Id="rId80" Type="http://schemas.openxmlformats.org/officeDocument/2006/relationships/slide" Target="slides/slide79.xml"/><Relationship Id="rId176" Type="http://schemas.openxmlformats.org/officeDocument/2006/relationships/slide" Target="slides/slide175.xml"/><Relationship Id="rId341" Type="http://schemas.openxmlformats.org/officeDocument/2006/relationships/slide" Target="slides/slide340.xml"/><Relationship Id="rId383" Type="http://schemas.openxmlformats.org/officeDocument/2006/relationships/slide" Target="slides/slide382.xml"/><Relationship Id="rId439" Type="http://schemas.openxmlformats.org/officeDocument/2006/relationships/slide" Target="slides/slide438.xml"/><Relationship Id="rId201" Type="http://schemas.openxmlformats.org/officeDocument/2006/relationships/slide" Target="slides/slide200.xml"/><Relationship Id="rId243" Type="http://schemas.openxmlformats.org/officeDocument/2006/relationships/slide" Target="slides/slide242.xml"/><Relationship Id="rId285" Type="http://schemas.openxmlformats.org/officeDocument/2006/relationships/slide" Target="slides/slide284.xml"/><Relationship Id="rId450" Type="http://schemas.openxmlformats.org/officeDocument/2006/relationships/slide" Target="slides/slide449.xml"/><Relationship Id="rId38" Type="http://schemas.openxmlformats.org/officeDocument/2006/relationships/slide" Target="slides/slide37.xml"/><Relationship Id="rId103" Type="http://schemas.openxmlformats.org/officeDocument/2006/relationships/slide" Target="slides/slide102.xml"/><Relationship Id="rId310" Type="http://schemas.openxmlformats.org/officeDocument/2006/relationships/slide" Target="slides/slide309.xml"/><Relationship Id="rId91" Type="http://schemas.openxmlformats.org/officeDocument/2006/relationships/slide" Target="slides/slide90.xml"/><Relationship Id="rId145" Type="http://schemas.openxmlformats.org/officeDocument/2006/relationships/slide" Target="slides/slide144.xml"/><Relationship Id="rId187" Type="http://schemas.openxmlformats.org/officeDocument/2006/relationships/slide" Target="slides/slide186.xml"/><Relationship Id="rId352" Type="http://schemas.openxmlformats.org/officeDocument/2006/relationships/slide" Target="slides/slide351.xml"/><Relationship Id="rId394" Type="http://schemas.openxmlformats.org/officeDocument/2006/relationships/slide" Target="slides/slide393.xml"/><Relationship Id="rId408" Type="http://schemas.openxmlformats.org/officeDocument/2006/relationships/slide" Target="slides/slide407.xml"/><Relationship Id="rId212" Type="http://schemas.openxmlformats.org/officeDocument/2006/relationships/slide" Target="slides/slide211.xml"/><Relationship Id="rId254" Type="http://schemas.openxmlformats.org/officeDocument/2006/relationships/slide" Target="slides/slide253.xml"/><Relationship Id="rId49" Type="http://schemas.openxmlformats.org/officeDocument/2006/relationships/slide" Target="slides/slide48.xml"/><Relationship Id="rId114" Type="http://schemas.openxmlformats.org/officeDocument/2006/relationships/slide" Target="slides/slide113.xml"/><Relationship Id="rId296" Type="http://schemas.openxmlformats.org/officeDocument/2006/relationships/slide" Target="slides/slide295.xml"/><Relationship Id="rId461" Type="http://schemas.openxmlformats.org/officeDocument/2006/relationships/slide" Target="slides/slide460.xml"/><Relationship Id="rId60" Type="http://schemas.openxmlformats.org/officeDocument/2006/relationships/slide" Target="slides/slide59.xml"/><Relationship Id="rId156" Type="http://schemas.openxmlformats.org/officeDocument/2006/relationships/slide" Target="slides/slide155.xml"/><Relationship Id="rId198" Type="http://schemas.openxmlformats.org/officeDocument/2006/relationships/slide" Target="slides/slide197.xml"/><Relationship Id="rId321" Type="http://schemas.openxmlformats.org/officeDocument/2006/relationships/slide" Target="slides/slide320.xml"/><Relationship Id="rId363" Type="http://schemas.openxmlformats.org/officeDocument/2006/relationships/slide" Target="slides/slide362.xml"/><Relationship Id="rId419" Type="http://schemas.openxmlformats.org/officeDocument/2006/relationships/slide" Target="slides/slide418.xml"/><Relationship Id="rId223" Type="http://schemas.openxmlformats.org/officeDocument/2006/relationships/slide" Target="slides/slide222.xml"/><Relationship Id="rId430" Type="http://schemas.openxmlformats.org/officeDocument/2006/relationships/slide" Target="slides/slide429.xml"/><Relationship Id="rId18" Type="http://schemas.openxmlformats.org/officeDocument/2006/relationships/slide" Target="slides/slide17.xml"/><Relationship Id="rId265" Type="http://schemas.openxmlformats.org/officeDocument/2006/relationships/slide" Target="slides/slide264.xml"/><Relationship Id="rId472" Type="http://schemas.openxmlformats.org/officeDocument/2006/relationships/viewProps" Target="viewProps.xml"/><Relationship Id="rId125" Type="http://schemas.openxmlformats.org/officeDocument/2006/relationships/slide" Target="slides/slide124.xml"/><Relationship Id="rId167" Type="http://schemas.openxmlformats.org/officeDocument/2006/relationships/slide" Target="slides/slide166.xml"/><Relationship Id="rId332" Type="http://schemas.openxmlformats.org/officeDocument/2006/relationships/slide" Target="slides/slide331.xml"/><Relationship Id="rId374" Type="http://schemas.openxmlformats.org/officeDocument/2006/relationships/slide" Target="slides/slide373.xml"/><Relationship Id="rId71" Type="http://schemas.openxmlformats.org/officeDocument/2006/relationships/slide" Target="slides/slide70.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76" Type="http://schemas.openxmlformats.org/officeDocument/2006/relationships/slide" Target="slides/slide275.xml"/><Relationship Id="rId441" Type="http://schemas.openxmlformats.org/officeDocument/2006/relationships/slide" Target="slides/slide440.xml"/><Relationship Id="rId40" Type="http://schemas.openxmlformats.org/officeDocument/2006/relationships/slide" Target="slides/slide39.xml"/><Relationship Id="rId136" Type="http://schemas.openxmlformats.org/officeDocument/2006/relationships/slide" Target="slides/slide135.xml"/><Relationship Id="rId178" Type="http://schemas.openxmlformats.org/officeDocument/2006/relationships/slide" Target="slides/slide177.xml"/><Relationship Id="rId301" Type="http://schemas.openxmlformats.org/officeDocument/2006/relationships/slide" Target="slides/slide300.xml"/><Relationship Id="rId343" Type="http://schemas.openxmlformats.org/officeDocument/2006/relationships/slide" Target="slides/slide342.xml"/><Relationship Id="rId82" Type="http://schemas.openxmlformats.org/officeDocument/2006/relationships/slide" Target="slides/slide81.xml"/><Relationship Id="rId203" Type="http://schemas.openxmlformats.org/officeDocument/2006/relationships/slide" Target="slides/slide202.xml"/><Relationship Id="rId385" Type="http://schemas.openxmlformats.org/officeDocument/2006/relationships/slide" Target="slides/slide384.xml"/><Relationship Id="rId245" Type="http://schemas.openxmlformats.org/officeDocument/2006/relationships/slide" Target="slides/slide244.xml"/><Relationship Id="rId287" Type="http://schemas.openxmlformats.org/officeDocument/2006/relationships/slide" Target="slides/slide286.xml"/><Relationship Id="rId410" Type="http://schemas.openxmlformats.org/officeDocument/2006/relationships/slide" Target="slides/slide409.xml"/><Relationship Id="rId452" Type="http://schemas.openxmlformats.org/officeDocument/2006/relationships/slide" Target="slides/slide451.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333" Type="http://schemas.openxmlformats.org/officeDocument/2006/relationships/slide" Target="slides/slide332.xml"/><Relationship Id="rId354" Type="http://schemas.openxmlformats.org/officeDocument/2006/relationships/slide" Target="slides/slide353.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75" Type="http://schemas.openxmlformats.org/officeDocument/2006/relationships/slide" Target="slides/slide374.xml"/><Relationship Id="rId396" Type="http://schemas.openxmlformats.org/officeDocument/2006/relationships/slide" Target="slides/slide395.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400" Type="http://schemas.openxmlformats.org/officeDocument/2006/relationships/slide" Target="slides/slide399.xml"/><Relationship Id="rId421" Type="http://schemas.openxmlformats.org/officeDocument/2006/relationships/slide" Target="slides/slide420.xml"/><Relationship Id="rId442" Type="http://schemas.openxmlformats.org/officeDocument/2006/relationships/slide" Target="slides/slide441.xml"/><Relationship Id="rId463" Type="http://schemas.openxmlformats.org/officeDocument/2006/relationships/slide" Target="slides/slide462.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323" Type="http://schemas.openxmlformats.org/officeDocument/2006/relationships/slide" Target="slides/slide322.xml"/><Relationship Id="rId344" Type="http://schemas.openxmlformats.org/officeDocument/2006/relationships/slide" Target="slides/slide343.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365" Type="http://schemas.openxmlformats.org/officeDocument/2006/relationships/slide" Target="slides/slide364.xml"/><Relationship Id="rId386" Type="http://schemas.openxmlformats.org/officeDocument/2006/relationships/slide" Target="slides/slide385.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411" Type="http://schemas.openxmlformats.org/officeDocument/2006/relationships/slide" Target="slides/slide410.xml"/><Relationship Id="rId432" Type="http://schemas.openxmlformats.org/officeDocument/2006/relationships/slide" Target="slides/slide431.xml"/><Relationship Id="rId453" Type="http://schemas.openxmlformats.org/officeDocument/2006/relationships/slide" Target="slides/slide452.xml"/><Relationship Id="rId474" Type="http://schemas.openxmlformats.org/officeDocument/2006/relationships/tableStyles" Target="tableStyles.xml"/><Relationship Id="rId106" Type="http://schemas.openxmlformats.org/officeDocument/2006/relationships/slide" Target="slides/slide105.xml"/><Relationship Id="rId127" Type="http://schemas.openxmlformats.org/officeDocument/2006/relationships/slide" Target="slides/slide126.xml"/><Relationship Id="rId313" Type="http://schemas.openxmlformats.org/officeDocument/2006/relationships/slide" Target="slides/slide31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334" Type="http://schemas.openxmlformats.org/officeDocument/2006/relationships/slide" Target="slides/slide333.xml"/><Relationship Id="rId355" Type="http://schemas.openxmlformats.org/officeDocument/2006/relationships/slide" Target="slides/slide354.xml"/><Relationship Id="rId376" Type="http://schemas.openxmlformats.org/officeDocument/2006/relationships/slide" Target="slides/slide375.xml"/><Relationship Id="rId397" Type="http://schemas.openxmlformats.org/officeDocument/2006/relationships/slide" Target="slides/slide396.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401" Type="http://schemas.openxmlformats.org/officeDocument/2006/relationships/slide" Target="slides/slide400.xml"/><Relationship Id="rId422" Type="http://schemas.openxmlformats.org/officeDocument/2006/relationships/slide" Target="slides/slide421.xml"/><Relationship Id="rId443" Type="http://schemas.openxmlformats.org/officeDocument/2006/relationships/slide" Target="slides/slide442.xml"/><Relationship Id="rId464" Type="http://schemas.openxmlformats.org/officeDocument/2006/relationships/slide" Target="slides/slide463.xml"/><Relationship Id="rId303" Type="http://schemas.openxmlformats.org/officeDocument/2006/relationships/slide" Target="slides/slide302.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345" Type="http://schemas.openxmlformats.org/officeDocument/2006/relationships/slide" Target="slides/slide344.xml"/><Relationship Id="rId387" Type="http://schemas.openxmlformats.org/officeDocument/2006/relationships/slide" Target="slides/slide386.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412" Type="http://schemas.openxmlformats.org/officeDocument/2006/relationships/slide" Target="slides/slide411.xml"/><Relationship Id="rId107" Type="http://schemas.openxmlformats.org/officeDocument/2006/relationships/slide" Target="slides/slide106.xml"/><Relationship Id="rId289" Type="http://schemas.openxmlformats.org/officeDocument/2006/relationships/slide" Target="slides/slide288.xml"/><Relationship Id="rId454" Type="http://schemas.openxmlformats.org/officeDocument/2006/relationships/slide" Target="slides/slide453.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314" Type="http://schemas.openxmlformats.org/officeDocument/2006/relationships/slide" Target="slides/slide313.xml"/><Relationship Id="rId356" Type="http://schemas.openxmlformats.org/officeDocument/2006/relationships/slide" Target="slides/slide355.xml"/><Relationship Id="rId398" Type="http://schemas.openxmlformats.org/officeDocument/2006/relationships/slide" Target="slides/slide397.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423" Type="http://schemas.openxmlformats.org/officeDocument/2006/relationships/slide" Target="slides/slide422.xml"/><Relationship Id="rId258" Type="http://schemas.openxmlformats.org/officeDocument/2006/relationships/slide" Target="slides/slide257.xml"/><Relationship Id="rId465" Type="http://schemas.openxmlformats.org/officeDocument/2006/relationships/slide" Target="slides/slide464.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325" Type="http://schemas.openxmlformats.org/officeDocument/2006/relationships/slide" Target="slides/slide324.xml"/><Relationship Id="rId367" Type="http://schemas.openxmlformats.org/officeDocument/2006/relationships/slide" Target="slides/slide366.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434" Type="http://schemas.openxmlformats.org/officeDocument/2006/relationships/slide" Target="slides/slide433.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336" Type="http://schemas.openxmlformats.org/officeDocument/2006/relationships/slide" Target="slides/slide335.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378" Type="http://schemas.openxmlformats.org/officeDocument/2006/relationships/slide" Target="slides/slide377.xml"/><Relationship Id="rId403" Type="http://schemas.openxmlformats.org/officeDocument/2006/relationships/slide" Target="slides/slide402.xml"/><Relationship Id="rId6" Type="http://schemas.openxmlformats.org/officeDocument/2006/relationships/slide" Target="slides/slide5.xml"/><Relationship Id="rId238" Type="http://schemas.openxmlformats.org/officeDocument/2006/relationships/slide" Target="slides/slide237.xml"/><Relationship Id="rId445" Type="http://schemas.openxmlformats.org/officeDocument/2006/relationships/slide" Target="slides/slide444.xml"/><Relationship Id="rId291" Type="http://schemas.openxmlformats.org/officeDocument/2006/relationships/slide" Target="slides/slide290.xml"/><Relationship Id="rId305" Type="http://schemas.openxmlformats.org/officeDocument/2006/relationships/slide" Target="slides/slide304.xml"/><Relationship Id="rId347" Type="http://schemas.openxmlformats.org/officeDocument/2006/relationships/slide" Target="slides/slide346.xml"/><Relationship Id="rId44" Type="http://schemas.openxmlformats.org/officeDocument/2006/relationships/slide" Target="slides/slide43.xml"/><Relationship Id="rId86" Type="http://schemas.openxmlformats.org/officeDocument/2006/relationships/slide" Target="slides/slide85.xml"/><Relationship Id="rId151" Type="http://schemas.openxmlformats.org/officeDocument/2006/relationships/slide" Target="slides/slide150.xml"/><Relationship Id="rId389" Type="http://schemas.openxmlformats.org/officeDocument/2006/relationships/slide" Target="slides/slide388.xml"/><Relationship Id="rId193" Type="http://schemas.openxmlformats.org/officeDocument/2006/relationships/slide" Target="slides/slide192.xml"/><Relationship Id="rId207" Type="http://schemas.openxmlformats.org/officeDocument/2006/relationships/slide" Target="slides/slide206.xml"/><Relationship Id="rId249" Type="http://schemas.openxmlformats.org/officeDocument/2006/relationships/slide" Target="slides/slide248.xml"/><Relationship Id="rId414" Type="http://schemas.openxmlformats.org/officeDocument/2006/relationships/slide" Target="slides/slide413.xml"/><Relationship Id="rId456" Type="http://schemas.openxmlformats.org/officeDocument/2006/relationships/slide" Target="slides/slide455.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16" Type="http://schemas.openxmlformats.org/officeDocument/2006/relationships/slide" Target="slides/slide315.xml"/><Relationship Id="rId55" Type="http://schemas.openxmlformats.org/officeDocument/2006/relationships/slide" Target="slides/slide54.xml"/><Relationship Id="rId97" Type="http://schemas.openxmlformats.org/officeDocument/2006/relationships/slide" Target="slides/slide96.xml"/><Relationship Id="rId120" Type="http://schemas.openxmlformats.org/officeDocument/2006/relationships/slide" Target="slides/slide119.xml"/><Relationship Id="rId358" Type="http://schemas.openxmlformats.org/officeDocument/2006/relationships/slide" Target="slides/slide357.xml"/><Relationship Id="rId162" Type="http://schemas.openxmlformats.org/officeDocument/2006/relationships/slide" Target="slides/slide161.xml"/><Relationship Id="rId218" Type="http://schemas.openxmlformats.org/officeDocument/2006/relationships/slide" Target="slides/slide217.xml"/><Relationship Id="rId425" Type="http://schemas.openxmlformats.org/officeDocument/2006/relationships/slide" Target="slides/slide424.xml"/><Relationship Id="rId467" Type="http://schemas.openxmlformats.org/officeDocument/2006/relationships/slide" Target="slides/slide466.xml"/><Relationship Id="rId271" Type="http://schemas.openxmlformats.org/officeDocument/2006/relationships/slide" Target="slides/slide270.xml"/><Relationship Id="rId24" Type="http://schemas.openxmlformats.org/officeDocument/2006/relationships/slide" Target="slides/slide23.xml"/><Relationship Id="rId66" Type="http://schemas.openxmlformats.org/officeDocument/2006/relationships/slide" Target="slides/slide65.xml"/><Relationship Id="rId131" Type="http://schemas.openxmlformats.org/officeDocument/2006/relationships/slide" Target="slides/slide130.xml"/><Relationship Id="rId327" Type="http://schemas.openxmlformats.org/officeDocument/2006/relationships/slide" Target="slides/slide326.xml"/><Relationship Id="rId369" Type="http://schemas.openxmlformats.org/officeDocument/2006/relationships/slide" Target="slides/slide368.xml"/><Relationship Id="rId173" Type="http://schemas.openxmlformats.org/officeDocument/2006/relationships/slide" Target="slides/slide172.xml"/><Relationship Id="rId229" Type="http://schemas.openxmlformats.org/officeDocument/2006/relationships/slide" Target="slides/slide228.xml"/><Relationship Id="rId380" Type="http://schemas.openxmlformats.org/officeDocument/2006/relationships/slide" Target="slides/slide379.xml"/><Relationship Id="rId436" Type="http://schemas.openxmlformats.org/officeDocument/2006/relationships/slide" Target="slides/slide435.xml"/><Relationship Id="rId240" Type="http://schemas.openxmlformats.org/officeDocument/2006/relationships/slide" Target="slides/slide239.xml"/><Relationship Id="rId35" Type="http://schemas.openxmlformats.org/officeDocument/2006/relationships/slide" Target="slides/slide34.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38" Type="http://schemas.openxmlformats.org/officeDocument/2006/relationships/slide" Target="slides/slide337.xml"/><Relationship Id="rId8" Type="http://schemas.openxmlformats.org/officeDocument/2006/relationships/slide" Target="slides/slide7.xml"/><Relationship Id="rId142" Type="http://schemas.openxmlformats.org/officeDocument/2006/relationships/slide" Target="slides/slide141.xml"/><Relationship Id="rId184" Type="http://schemas.openxmlformats.org/officeDocument/2006/relationships/slide" Target="slides/slide183.xml"/><Relationship Id="rId391" Type="http://schemas.openxmlformats.org/officeDocument/2006/relationships/slide" Target="slides/slide390.xml"/><Relationship Id="rId405" Type="http://schemas.openxmlformats.org/officeDocument/2006/relationships/slide" Target="slides/slide404.xml"/><Relationship Id="rId447" Type="http://schemas.openxmlformats.org/officeDocument/2006/relationships/slide" Target="slides/slide446.xml"/><Relationship Id="rId251" Type="http://schemas.openxmlformats.org/officeDocument/2006/relationships/slide" Target="slides/slide250.xml"/><Relationship Id="rId46" Type="http://schemas.openxmlformats.org/officeDocument/2006/relationships/slide" Target="slides/slide45.xml"/><Relationship Id="rId293" Type="http://schemas.openxmlformats.org/officeDocument/2006/relationships/slide" Target="slides/slide292.xml"/><Relationship Id="rId307" Type="http://schemas.openxmlformats.org/officeDocument/2006/relationships/slide" Target="slides/slide306.xml"/><Relationship Id="rId349" Type="http://schemas.openxmlformats.org/officeDocument/2006/relationships/slide" Target="slides/slide348.xml"/><Relationship Id="rId88" Type="http://schemas.openxmlformats.org/officeDocument/2006/relationships/slide" Target="slides/slide87.xml"/><Relationship Id="rId111" Type="http://schemas.openxmlformats.org/officeDocument/2006/relationships/slide" Target="slides/slide110.xml"/><Relationship Id="rId153" Type="http://schemas.openxmlformats.org/officeDocument/2006/relationships/slide" Target="slides/slide152.xml"/><Relationship Id="rId195" Type="http://schemas.openxmlformats.org/officeDocument/2006/relationships/slide" Target="slides/slide194.xml"/><Relationship Id="rId209" Type="http://schemas.openxmlformats.org/officeDocument/2006/relationships/slide" Target="slides/slide208.xml"/><Relationship Id="rId360" Type="http://schemas.openxmlformats.org/officeDocument/2006/relationships/slide" Target="slides/slide359.xml"/><Relationship Id="rId416" Type="http://schemas.openxmlformats.org/officeDocument/2006/relationships/slide" Target="slides/slide415.xml"/><Relationship Id="rId220" Type="http://schemas.openxmlformats.org/officeDocument/2006/relationships/slide" Target="slides/slide219.xml"/><Relationship Id="rId458" Type="http://schemas.openxmlformats.org/officeDocument/2006/relationships/slide" Target="slides/slide457.xml"/><Relationship Id="rId15" Type="http://schemas.openxmlformats.org/officeDocument/2006/relationships/slide" Target="slides/slide14.xml"/><Relationship Id="rId57" Type="http://schemas.openxmlformats.org/officeDocument/2006/relationships/slide" Target="slides/slide56.xml"/><Relationship Id="rId262" Type="http://schemas.openxmlformats.org/officeDocument/2006/relationships/slide" Target="slides/slide261.xml"/><Relationship Id="rId318" Type="http://schemas.openxmlformats.org/officeDocument/2006/relationships/slide" Target="slides/slide317.xml"/><Relationship Id="rId99" Type="http://schemas.openxmlformats.org/officeDocument/2006/relationships/slide" Target="slides/slide98.xml"/><Relationship Id="rId122" Type="http://schemas.openxmlformats.org/officeDocument/2006/relationships/slide" Target="slides/slide121.xml"/><Relationship Id="rId164" Type="http://schemas.openxmlformats.org/officeDocument/2006/relationships/slide" Target="slides/slide163.xml"/><Relationship Id="rId371" Type="http://schemas.openxmlformats.org/officeDocument/2006/relationships/slide" Target="slides/slide370.xml"/><Relationship Id="rId427" Type="http://schemas.openxmlformats.org/officeDocument/2006/relationships/slide" Target="slides/slide426.xml"/><Relationship Id="rId469" Type="http://schemas.openxmlformats.org/officeDocument/2006/relationships/notesMaster" Target="notesMasters/notesMaster1.xml"/><Relationship Id="rId26" Type="http://schemas.openxmlformats.org/officeDocument/2006/relationships/slide" Target="slides/slide25.xml"/><Relationship Id="rId231" Type="http://schemas.openxmlformats.org/officeDocument/2006/relationships/slide" Target="slides/slide230.xml"/><Relationship Id="rId273" Type="http://schemas.openxmlformats.org/officeDocument/2006/relationships/slide" Target="slides/slide272.xml"/><Relationship Id="rId329" Type="http://schemas.openxmlformats.org/officeDocument/2006/relationships/slide" Target="slides/slide328.xml"/><Relationship Id="rId68" Type="http://schemas.openxmlformats.org/officeDocument/2006/relationships/slide" Target="slides/slide67.xml"/><Relationship Id="rId133" Type="http://schemas.openxmlformats.org/officeDocument/2006/relationships/slide" Target="slides/slide132.xml"/><Relationship Id="rId175" Type="http://schemas.openxmlformats.org/officeDocument/2006/relationships/slide" Target="slides/slide174.xml"/><Relationship Id="rId340" Type="http://schemas.openxmlformats.org/officeDocument/2006/relationships/slide" Target="slides/slide339.xml"/><Relationship Id="rId200" Type="http://schemas.openxmlformats.org/officeDocument/2006/relationships/slide" Target="slides/slide199.xml"/><Relationship Id="rId382" Type="http://schemas.openxmlformats.org/officeDocument/2006/relationships/slide" Target="slides/slide381.xml"/><Relationship Id="rId438" Type="http://schemas.openxmlformats.org/officeDocument/2006/relationships/slide" Target="slides/slide437.xml"/><Relationship Id="rId242" Type="http://schemas.openxmlformats.org/officeDocument/2006/relationships/slide" Target="slides/slide241.xml"/><Relationship Id="rId284" Type="http://schemas.openxmlformats.org/officeDocument/2006/relationships/slide" Target="slides/slide283.xml"/><Relationship Id="rId37" Type="http://schemas.openxmlformats.org/officeDocument/2006/relationships/slide" Target="slides/slide36.xml"/><Relationship Id="rId79" Type="http://schemas.openxmlformats.org/officeDocument/2006/relationships/slide" Target="slides/slide78.xml"/><Relationship Id="rId102" Type="http://schemas.openxmlformats.org/officeDocument/2006/relationships/slide" Target="slides/slide101.xml"/><Relationship Id="rId144" Type="http://schemas.openxmlformats.org/officeDocument/2006/relationships/slide" Target="slides/slide143.xml"/><Relationship Id="rId90" Type="http://schemas.openxmlformats.org/officeDocument/2006/relationships/slide" Target="slides/slide89.xml"/><Relationship Id="rId186" Type="http://schemas.openxmlformats.org/officeDocument/2006/relationships/slide" Target="slides/slide185.xml"/><Relationship Id="rId351" Type="http://schemas.openxmlformats.org/officeDocument/2006/relationships/slide" Target="slides/slide350.xml"/><Relationship Id="rId393" Type="http://schemas.openxmlformats.org/officeDocument/2006/relationships/slide" Target="slides/slide392.xml"/><Relationship Id="rId407" Type="http://schemas.openxmlformats.org/officeDocument/2006/relationships/slide" Target="slides/slide406.xml"/><Relationship Id="rId449" Type="http://schemas.openxmlformats.org/officeDocument/2006/relationships/slide" Target="slides/slide448.xml"/><Relationship Id="rId211" Type="http://schemas.openxmlformats.org/officeDocument/2006/relationships/slide" Target="slides/slide210.xml"/><Relationship Id="rId253" Type="http://schemas.openxmlformats.org/officeDocument/2006/relationships/slide" Target="slides/slide252.xml"/><Relationship Id="rId295" Type="http://schemas.openxmlformats.org/officeDocument/2006/relationships/slide" Target="slides/slide294.xml"/><Relationship Id="rId309" Type="http://schemas.openxmlformats.org/officeDocument/2006/relationships/slide" Target="slides/slide308.xml"/><Relationship Id="rId460" Type="http://schemas.openxmlformats.org/officeDocument/2006/relationships/slide" Target="slides/slide459.xml"/><Relationship Id="rId48" Type="http://schemas.openxmlformats.org/officeDocument/2006/relationships/slide" Target="slides/slide47.xml"/><Relationship Id="rId113" Type="http://schemas.openxmlformats.org/officeDocument/2006/relationships/slide" Target="slides/slide112.xml"/><Relationship Id="rId320" Type="http://schemas.openxmlformats.org/officeDocument/2006/relationships/slide" Target="slides/slide319.xml"/><Relationship Id="rId155" Type="http://schemas.openxmlformats.org/officeDocument/2006/relationships/slide" Target="slides/slide154.xml"/><Relationship Id="rId197" Type="http://schemas.openxmlformats.org/officeDocument/2006/relationships/slide" Target="slides/slide196.xml"/><Relationship Id="rId362" Type="http://schemas.openxmlformats.org/officeDocument/2006/relationships/slide" Target="slides/slide361.xml"/><Relationship Id="rId418" Type="http://schemas.openxmlformats.org/officeDocument/2006/relationships/slide" Target="slides/slide417.xml"/><Relationship Id="rId222" Type="http://schemas.openxmlformats.org/officeDocument/2006/relationships/slide" Target="slides/slide221.xml"/><Relationship Id="rId264" Type="http://schemas.openxmlformats.org/officeDocument/2006/relationships/slide" Target="slides/slide263.xml"/><Relationship Id="rId471" Type="http://schemas.openxmlformats.org/officeDocument/2006/relationships/presProps" Target="presProps.xml"/><Relationship Id="rId17" Type="http://schemas.openxmlformats.org/officeDocument/2006/relationships/slide" Target="slides/slide16.xml"/><Relationship Id="rId59" Type="http://schemas.openxmlformats.org/officeDocument/2006/relationships/slide" Target="slides/slide58.xml"/><Relationship Id="rId124" Type="http://schemas.openxmlformats.org/officeDocument/2006/relationships/slide" Target="slides/slide123.xml"/><Relationship Id="rId70" Type="http://schemas.openxmlformats.org/officeDocument/2006/relationships/slide" Target="slides/slide69.xml"/><Relationship Id="rId166" Type="http://schemas.openxmlformats.org/officeDocument/2006/relationships/slide" Target="slides/slide165.xml"/><Relationship Id="rId331" Type="http://schemas.openxmlformats.org/officeDocument/2006/relationships/slide" Target="slides/slide330.xml"/><Relationship Id="rId373" Type="http://schemas.openxmlformats.org/officeDocument/2006/relationships/slide" Target="slides/slide372.xml"/><Relationship Id="rId429" Type="http://schemas.openxmlformats.org/officeDocument/2006/relationships/slide" Target="slides/slide428.xml"/><Relationship Id="rId1" Type="http://schemas.openxmlformats.org/officeDocument/2006/relationships/slideMaster" Target="slideMasters/slideMaster1.xml"/><Relationship Id="rId233" Type="http://schemas.openxmlformats.org/officeDocument/2006/relationships/slide" Target="slides/slide232.xml"/><Relationship Id="rId440" Type="http://schemas.openxmlformats.org/officeDocument/2006/relationships/slide" Target="slides/slide439.xml"/><Relationship Id="rId28" Type="http://schemas.openxmlformats.org/officeDocument/2006/relationships/slide" Target="slides/slide27.xml"/><Relationship Id="rId275" Type="http://schemas.openxmlformats.org/officeDocument/2006/relationships/slide" Target="slides/slide274.xml"/><Relationship Id="rId300" Type="http://schemas.openxmlformats.org/officeDocument/2006/relationships/slide" Target="slides/slide299.xml"/><Relationship Id="rId81" Type="http://schemas.openxmlformats.org/officeDocument/2006/relationships/slide" Target="slides/slide80.xml"/><Relationship Id="rId135" Type="http://schemas.openxmlformats.org/officeDocument/2006/relationships/slide" Target="slides/slide134.xml"/><Relationship Id="rId177" Type="http://schemas.openxmlformats.org/officeDocument/2006/relationships/slide" Target="slides/slide176.xml"/><Relationship Id="rId342" Type="http://schemas.openxmlformats.org/officeDocument/2006/relationships/slide" Target="slides/slide341.xml"/><Relationship Id="rId384" Type="http://schemas.openxmlformats.org/officeDocument/2006/relationships/slide" Target="slides/slide383.xml"/><Relationship Id="rId202" Type="http://schemas.openxmlformats.org/officeDocument/2006/relationships/slide" Target="slides/slide201.xml"/><Relationship Id="rId244" Type="http://schemas.openxmlformats.org/officeDocument/2006/relationships/slide" Target="slides/slide243.xml"/><Relationship Id="rId39" Type="http://schemas.openxmlformats.org/officeDocument/2006/relationships/slide" Target="slides/slide38.xml"/><Relationship Id="rId286" Type="http://schemas.openxmlformats.org/officeDocument/2006/relationships/slide" Target="slides/slide285.xml"/><Relationship Id="rId451" Type="http://schemas.openxmlformats.org/officeDocument/2006/relationships/slide" Target="slides/slide450.xml"/><Relationship Id="rId50" Type="http://schemas.openxmlformats.org/officeDocument/2006/relationships/slide" Target="slides/slide49.xml"/><Relationship Id="rId104" Type="http://schemas.openxmlformats.org/officeDocument/2006/relationships/slide" Target="slides/slide103.xml"/><Relationship Id="rId146" Type="http://schemas.openxmlformats.org/officeDocument/2006/relationships/slide" Target="slides/slide145.xml"/><Relationship Id="rId188" Type="http://schemas.openxmlformats.org/officeDocument/2006/relationships/slide" Target="slides/slide187.xml"/><Relationship Id="rId311" Type="http://schemas.openxmlformats.org/officeDocument/2006/relationships/slide" Target="slides/slide310.xml"/><Relationship Id="rId353" Type="http://schemas.openxmlformats.org/officeDocument/2006/relationships/slide" Target="slides/slide352.xml"/><Relationship Id="rId395" Type="http://schemas.openxmlformats.org/officeDocument/2006/relationships/slide" Target="slides/slide394.xml"/><Relationship Id="rId409" Type="http://schemas.openxmlformats.org/officeDocument/2006/relationships/slide" Target="slides/slide408.xml"/><Relationship Id="rId92" Type="http://schemas.openxmlformats.org/officeDocument/2006/relationships/slide" Target="slides/slide91.xml"/><Relationship Id="rId213" Type="http://schemas.openxmlformats.org/officeDocument/2006/relationships/slide" Target="slides/slide212.xml"/><Relationship Id="rId420" Type="http://schemas.openxmlformats.org/officeDocument/2006/relationships/slide" Target="slides/slide419.xml"/><Relationship Id="rId255" Type="http://schemas.openxmlformats.org/officeDocument/2006/relationships/slide" Target="slides/slide254.xml"/><Relationship Id="rId297" Type="http://schemas.openxmlformats.org/officeDocument/2006/relationships/slide" Target="slides/slide296.xml"/><Relationship Id="rId462" Type="http://schemas.openxmlformats.org/officeDocument/2006/relationships/slide" Target="slides/slide461.xml"/><Relationship Id="rId115" Type="http://schemas.openxmlformats.org/officeDocument/2006/relationships/slide" Target="slides/slide114.xml"/><Relationship Id="rId157" Type="http://schemas.openxmlformats.org/officeDocument/2006/relationships/slide" Target="slides/slide156.xml"/><Relationship Id="rId322" Type="http://schemas.openxmlformats.org/officeDocument/2006/relationships/slide" Target="slides/slide321.xml"/><Relationship Id="rId364" Type="http://schemas.openxmlformats.org/officeDocument/2006/relationships/slide" Target="slides/slide363.xml"/><Relationship Id="rId61" Type="http://schemas.openxmlformats.org/officeDocument/2006/relationships/slide" Target="slides/slide60.xml"/><Relationship Id="rId199" Type="http://schemas.openxmlformats.org/officeDocument/2006/relationships/slide" Target="slides/slide198.xml"/><Relationship Id="rId19" Type="http://schemas.openxmlformats.org/officeDocument/2006/relationships/slide" Target="slides/slide18.xml"/><Relationship Id="rId224" Type="http://schemas.openxmlformats.org/officeDocument/2006/relationships/slide" Target="slides/slide223.xml"/><Relationship Id="rId266" Type="http://schemas.openxmlformats.org/officeDocument/2006/relationships/slide" Target="slides/slide265.xml"/><Relationship Id="rId431" Type="http://schemas.openxmlformats.org/officeDocument/2006/relationships/slide" Target="slides/slide430.xml"/><Relationship Id="rId47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1" y="0"/>
            <a:ext cx="4434999" cy="354965"/>
          </a:xfrm>
          <a:prstGeom prst="rect">
            <a:avLst/>
          </a:prstGeom>
        </p:spPr>
        <p:txBody>
          <a:bodyPr vert="horz" lIns="94768" tIns="47384" rIns="94768" bIns="47384" rtlCol="0"/>
          <a:lstStyle>
            <a:lvl1pPr algn="l">
              <a:defRPr sz="1200"/>
            </a:lvl1pPr>
          </a:lstStyle>
          <a:p>
            <a:endParaRPr lang="de-DE"/>
          </a:p>
        </p:txBody>
      </p:sp>
      <p:sp>
        <p:nvSpPr>
          <p:cNvPr id="3" name="Datumsplatzhalter 2"/>
          <p:cNvSpPr>
            <a:spLocks noGrp="1"/>
          </p:cNvSpPr>
          <p:nvPr>
            <p:ph type="dt" sz="quarter" idx="1"/>
          </p:nvPr>
        </p:nvSpPr>
        <p:spPr>
          <a:xfrm>
            <a:off x="5797247" y="0"/>
            <a:ext cx="4434999" cy="354965"/>
          </a:xfrm>
          <a:prstGeom prst="rect">
            <a:avLst/>
          </a:prstGeom>
        </p:spPr>
        <p:txBody>
          <a:bodyPr vert="horz" lIns="94768" tIns="47384" rIns="94768" bIns="47384" rtlCol="0"/>
          <a:lstStyle>
            <a:lvl1pPr algn="r">
              <a:defRPr sz="1200"/>
            </a:lvl1pPr>
          </a:lstStyle>
          <a:p>
            <a:fld id="{8CB19BDF-9145-794E-A370-966EB34AF467}" type="datetimeFigureOut">
              <a:rPr lang="de-DE" smtClean="0"/>
              <a:pPr/>
              <a:t>02.10.22</a:t>
            </a:fld>
            <a:endParaRPr lang="de-DE"/>
          </a:p>
        </p:txBody>
      </p:sp>
      <p:sp>
        <p:nvSpPr>
          <p:cNvPr id="4" name="Fußzeilenplatzhalter 3"/>
          <p:cNvSpPr>
            <a:spLocks noGrp="1"/>
          </p:cNvSpPr>
          <p:nvPr>
            <p:ph type="ftr" sz="quarter" idx="2"/>
          </p:nvPr>
        </p:nvSpPr>
        <p:spPr>
          <a:xfrm>
            <a:off x="1" y="6743103"/>
            <a:ext cx="4434999" cy="354965"/>
          </a:xfrm>
          <a:prstGeom prst="rect">
            <a:avLst/>
          </a:prstGeom>
        </p:spPr>
        <p:txBody>
          <a:bodyPr vert="horz" lIns="94768" tIns="47384" rIns="94768" bIns="47384" rtlCol="0" anchor="b"/>
          <a:lstStyle>
            <a:lvl1pPr algn="l">
              <a:defRPr sz="1200"/>
            </a:lvl1pPr>
          </a:lstStyle>
          <a:p>
            <a:endParaRPr lang="de-DE"/>
          </a:p>
        </p:txBody>
      </p:sp>
      <p:sp>
        <p:nvSpPr>
          <p:cNvPr id="5" name="Foliennummernplatzhalter 4"/>
          <p:cNvSpPr>
            <a:spLocks noGrp="1"/>
          </p:cNvSpPr>
          <p:nvPr>
            <p:ph type="sldNum" sz="quarter" idx="3"/>
          </p:nvPr>
        </p:nvSpPr>
        <p:spPr>
          <a:xfrm>
            <a:off x="5797247" y="6743103"/>
            <a:ext cx="4434999" cy="354965"/>
          </a:xfrm>
          <a:prstGeom prst="rect">
            <a:avLst/>
          </a:prstGeom>
        </p:spPr>
        <p:txBody>
          <a:bodyPr vert="horz" lIns="94768" tIns="47384" rIns="94768" bIns="47384" rtlCol="0" anchor="b"/>
          <a:lstStyle>
            <a:lvl1pPr algn="r">
              <a:defRPr sz="1200"/>
            </a:lvl1pPr>
          </a:lstStyle>
          <a:p>
            <a:fld id="{127A981B-B450-674E-B0E5-2603318FDBB4}" type="slidenum">
              <a:rPr lang="de-DE" smtClean="0"/>
              <a:pPr/>
              <a:t>‹#›</a:t>
            </a:fld>
            <a:endParaRPr lang="de-DE"/>
          </a:p>
        </p:txBody>
      </p:sp>
    </p:spTree>
    <p:extLst>
      <p:ext uri="{BB962C8B-B14F-4D97-AF65-F5344CB8AC3E}">
        <p14:creationId xmlns:p14="http://schemas.microsoft.com/office/powerpoint/2010/main" val="259678955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1" y="0"/>
            <a:ext cx="4434999" cy="354965"/>
          </a:xfrm>
          <a:prstGeom prst="rect">
            <a:avLst/>
          </a:prstGeom>
        </p:spPr>
        <p:txBody>
          <a:bodyPr vert="horz" lIns="94768" tIns="47384" rIns="94768" bIns="47384" rtlCol="0"/>
          <a:lstStyle>
            <a:lvl1pPr algn="l">
              <a:defRPr sz="1200"/>
            </a:lvl1pPr>
          </a:lstStyle>
          <a:p>
            <a:endParaRPr lang="de-DE"/>
          </a:p>
        </p:txBody>
      </p:sp>
      <p:sp>
        <p:nvSpPr>
          <p:cNvPr id="3" name="Datumsplatzhalter 2"/>
          <p:cNvSpPr>
            <a:spLocks noGrp="1"/>
          </p:cNvSpPr>
          <p:nvPr>
            <p:ph type="dt" idx="1"/>
          </p:nvPr>
        </p:nvSpPr>
        <p:spPr>
          <a:xfrm>
            <a:off x="5797247" y="0"/>
            <a:ext cx="4434999" cy="354965"/>
          </a:xfrm>
          <a:prstGeom prst="rect">
            <a:avLst/>
          </a:prstGeom>
        </p:spPr>
        <p:txBody>
          <a:bodyPr vert="horz" lIns="94768" tIns="47384" rIns="94768" bIns="47384" rtlCol="0"/>
          <a:lstStyle>
            <a:lvl1pPr algn="r">
              <a:defRPr sz="1200"/>
            </a:lvl1pPr>
          </a:lstStyle>
          <a:p>
            <a:fld id="{8B69F682-F547-564B-B230-341C76FB7F9F}" type="datetimeFigureOut">
              <a:rPr lang="de-DE" smtClean="0"/>
              <a:pPr/>
              <a:t>02.10.22</a:t>
            </a:fld>
            <a:endParaRPr lang="de-DE"/>
          </a:p>
        </p:txBody>
      </p:sp>
      <p:sp>
        <p:nvSpPr>
          <p:cNvPr id="4" name="Folienbildplatzhalter 3"/>
          <p:cNvSpPr>
            <a:spLocks noGrp="1" noRot="1" noChangeAspect="1"/>
          </p:cNvSpPr>
          <p:nvPr>
            <p:ph type="sldImg" idx="2"/>
          </p:nvPr>
        </p:nvSpPr>
        <p:spPr>
          <a:xfrm>
            <a:off x="3341688" y="531813"/>
            <a:ext cx="3551237" cy="2663825"/>
          </a:xfrm>
          <a:prstGeom prst="rect">
            <a:avLst/>
          </a:prstGeom>
          <a:noFill/>
          <a:ln w="12700">
            <a:solidFill>
              <a:prstClr val="black"/>
            </a:solidFill>
          </a:ln>
        </p:spPr>
        <p:txBody>
          <a:bodyPr vert="horz" lIns="94768" tIns="47384" rIns="94768" bIns="47384" rtlCol="0" anchor="ctr"/>
          <a:lstStyle/>
          <a:p>
            <a:endParaRPr lang="de-DE"/>
          </a:p>
        </p:txBody>
      </p:sp>
      <p:sp>
        <p:nvSpPr>
          <p:cNvPr id="5" name="Notizenplatzhalter 4"/>
          <p:cNvSpPr>
            <a:spLocks noGrp="1"/>
          </p:cNvSpPr>
          <p:nvPr>
            <p:ph type="body" sz="quarter" idx="3"/>
          </p:nvPr>
        </p:nvSpPr>
        <p:spPr>
          <a:xfrm>
            <a:off x="1023463" y="3372168"/>
            <a:ext cx="8187690" cy="3194685"/>
          </a:xfrm>
          <a:prstGeom prst="rect">
            <a:avLst/>
          </a:prstGeom>
        </p:spPr>
        <p:txBody>
          <a:bodyPr vert="horz" lIns="94768" tIns="47384" rIns="94768" bIns="47384"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1" y="6743103"/>
            <a:ext cx="4434999" cy="354965"/>
          </a:xfrm>
          <a:prstGeom prst="rect">
            <a:avLst/>
          </a:prstGeom>
        </p:spPr>
        <p:txBody>
          <a:bodyPr vert="horz" lIns="94768" tIns="47384" rIns="94768" bIns="47384" rtlCol="0" anchor="b"/>
          <a:lstStyle>
            <a:lvl1pPr algn="l">
              <a:defRPr sz="1200"/>
            </a:lvl1pPr>
          </a:lstStyle>
          <a:p>
            <a:endParaRPr lang="de-DE"/>
          </a:p>
        </p:txBody>
      </p:sp>
      <p:sp>
        <p:nvSpPr>
          <p:cNvPr id="7" name="Foliennummernplatzhalter 6"/>
          <p:cNvSpPr>
            <a:spLocks noGrp="1"/>
          </p:cNvSpPr>
          <p:nvPr>
            <p:ph type="sldNum" sz="quarter" idx="5"/>
          </p:nvPr>
        </p:nvSpPr>
        <p:spPr>
          <a:xfrm>
            <a:off x="5797247" y="6743103"/>
            <a:ext cx="4434999" cy="354965"/>
          </a:xfrm>
          <a:prstGeom prst="rect">
            <a:avLst/>
          </a:prstGeom>
        </p:spPr>
        <p:txBody>
          <a:bodyPr vert="horz" lIns="94768" tIns="47384" rIns="94768" bIns="47384" rtlCol="0" anchor="b"/>
          <a:lstStyle>
            <a:lvl1pPr algn="r">
              <a:defRPr sz="1200"/>
            </a:lvl1pPr>
          </a:lstStyle>
          <a:p>
            <a:fld id="{00BBBE5A-5EFA-1F4E-AFEA-3DF1716D3DD1}" type="slidenum">
              <a:rPr lang="de-DE" smtClean="0"/>
              <a:pPr/>
              <a:t>‹#›</a:t>
            </a:fld>
            <a:endParaRPr lang="de-DE"/>
          </a:p>
        </p:txBody>
      </p:sp>
    </p:spTree>
    <p:extLst>
      <p:ext uri="{BB962C8B-B14F-4D97-AF65-F5344CB8AC3E}">
        <p14:creationId xmlns:p14="http://schemas.microsoft.com/office/powerpoint/2010/main" val="245645063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399.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4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4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4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4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4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4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4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4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4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43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43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8" Type="http://schemas.openxmlformats.org/officeDocument/2006/relationships/hyperlink" Target="http://www.investopedia.com/terms/m/moneysupply.asp" TargetMode="External"/><Relationship Id="rId13" Type="http://schemas.openxmlformats.org/officeDocument/2006/relationships/hyperlink" Target="http://www.investopedia.com/terms/d/demanddeposit.asp" TargetMode="External"/><Relationship Id="rId3" Type="http://schemas.openxmlformats.org/officeDocument/2006/relationships/hyperlink" Target="http://www.investopedia.com/terms/d/depository.asp" TargetMode="External"/><Relationship Id="rId7" Type="http://schemas.openxmlformats.org/officeDocument/2006/relationships/hyperlink" Target="http://www.investopedia.com/terms/t/termdeposit.asp" TargetMode="External"/><Relationship Id="rId12" Type="http://schemas.openxmlformats.org/officeDocument/2006/relationships/hyperlink" Target="http://www.investopedia.com/terms/t/transfer.asp" TargetMode="External"/><Relationship Id="rId2" Type="http://schemas.openxmlformats.org/officeDocument/2006/relationships/slide" Target="../slides/slide436.xml"/><Relationship Id="rId1" Type="http://schemas.openxmlformats.org/officeDocument/2006/relationships/notesMaster" Target="../notesMasters/notesMaster1.xml"/><Relationship Id="rId6" Type="http://schemas.openxmlformats.org/officeDocument/2006/relationships/hyperlink" Target="http://www.investopedia.com/terms/o/onlinebanking.asp" TargetMode="External"/><Relationship Id="rId11" Type="http://schemas.openxmlformats.org/officeDocument/2006/relationships/hyperlink" Target="http://www.investopedia.com/terms/w/withdrawal.asp" TargetMode="External"/><Relationship Id="rId5" Type="http://schemas.openxmlformats.org/officeDocument/2006/relationships/hyperlink" Target="http://www.investopedia.com/terms/a/atm.asp" TargetMode="External"/><Relationship Id="rId15" Type="http://schemas.openxmlformats.org/officeDocument/2006/relationships/hyperlink" Target="http://www.investopedia.com/terms/s/supernowaccount.asp" TargetMode="External"/><Relationship Id="rId10" Type="http://schemas.openxmlformats.org/officeDocument/2006/relationships/hyperlink" Target="http://www.investopedia.com/terms/m/maturity.asp" TargetMode="External"/><Relationship Id="rId4" Type="http://schemas.openxmlformats.org/officeDocument/2006/relationships/hyperlink" Target="http://www.investopedia.com/terms/s/savingsaccount.asp" TargetMode="External"/><Relationship Id="rId9" Type="http://schemas.openxmlformats.org/officeDocument/2006/relationships/hyperlink" Target="http://www.investopedia.com/terms/n/negotiable.asp" TargetMode="External"/><Relationship Id="rId14" Type="http://schemas.openxmlformats.org/officeDocument/2006/relationships/hyperlink" Target="http://www.investopedia.com/terms/m/moneymarketaccount.asp" TargetMode="Externa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447.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448.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449.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450.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451.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452.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45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454.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455.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456.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457.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458.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459.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460.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461.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462.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46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464.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465.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466.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46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8" Type="http://schemas.openxmlformats.org/officeDocument/2006/relationships/hyperlink" Target="https://en.wikipedia.org/wiki/Upper_Manhattan" TargetMode="External"/><Relationship Id="rId13" Type="http://schemas.openxmlformats.org/officeDocument/2006/relationships/hyperlink" Target="https://en.wikipedia.org/wiki/John_F._Kennedy_International_Airport" TargetMode="External"/><Relationship Id="rId18" Type="http://schemas.openxmlformats.org/officeDocument/2006/relationships/hyperlink" Target="https://en.wikipedia.org/wiki/Taxicabs_of_New_York_City#cite_note-5" TargetMode="External"/><Relationship Id="rId3" Type="http://schemas.openxmlformats.org/officeDocument/2006/relationships/hyperlink" Target="https://en.wikipedia.org/wiki/Taxicabs_of_New_York_City#cite_note-nyc.gov-1" TargetMode="External"/><Relationship Id="rId7" Type="http://schemas.openxmlformats.org/officeDocument/2006/relationships/hyperlink" Target="https://en.wikipedia.org/wiki/Taxicabs_of_New_York_City#cite_note-3" TargetMode="External"/><Relationship Id="rId12" Type="http://schemas.openxmlformats.org/officeDocument/2006/relationships/hyperlink" Target="https://en.wikipedia.org/wiki/LaGuardia_Airport" TargetMode="External"/><Relationship Id="rId17" Type="http://schemas.openxmlformats.org/officeDocument/2006/relationships/hyperlink" Target="https://en.wikipedia.org/wiki/New_York_City_Taxi_and_Limousine_Commission" TargetMode="External"/><Relationship Id="rId2" Type="http://schemas.openxmlformats.org/officeDocument/2006/relationships/slide" Target="../slides/slide318.xml"/><Relationship Id="rId16" Type="http://schemas.openxmlformats.org/officeDocument/2006/relationships/hyperlink" Target="https://en.wikipedia.org/wiki/Taxicab" TargetMode="External"/><Relationship Id="rId1" Type="http://schemas.openxmlformats.org/officeDocument/2006/relationships/notesMaster" Target="../notesMasters/notesMaster1.xml"/><Relationship Id="rId6" Type="http://schemas.openxmlformats.org/officeDocument/2006/relationships/hyperlink" Target="https://en.wikipedia.org/wiki/Boro_taxi" TargetMode="External"/><Relationship Id="rId11" Type="http://schemas.openxmlformats.org/officeDocument/2006/relationships/hyperlink" Target="https://en.wikipedia.org/wiki/Queens" TargetMode="External"/><Relationship Id="rId5" Type="http://schemas.openxmlformats.org/officeDocument/2006/relationships/hyperlink" Target="https://en.wikipedia.org/wiki/Taxicabs_of_New_York_City#cite_note-2" TargetMode="External"/><Relationship Id="rId15" Type="http://schemas.openxmlformats.org/officeDocument/2006/relationships/hyperlink" Target="https://en.wikipedia.org/wiki/Taxicabs_of_New_York_City#cite_note-4" TargetMode="External"/><Relationship Id="rId10" Type="http://schemas.openxmlformats.org/officeDocument/2006/relationships/hyperlink" Target="https://en.wikipedia.org/wiki/Brooklyn" TargetMode="External"/><Relationship Id="rId19" Type="http://schemas.openxmlformats.org/officeDocument/2006/relationships/hyperlink" Target="https://en.wikipedia.org/wiki/Taxicabs_of_New_York_City#cite_note-TLCabout-6" TargetMode="External"/><Relationship Id="rId4" Type="http://schemas.openxmlformats.org/officeDocument/2006/relationships/hyperlink" Target="https://en.wikipedia.org/wiki/Borough_(New_York_City)" TargetMode="External"/><Relationship Id="rId9" Type="http://schemas.openxmlformats.org/officeDocument/2006/relationships/hyperlink" Target="https://en.wikipedia.org/wiki/The_Bronx" TargetMode="External"/><Relationship Id="rId14" Type="http://schemas.openxmlformats.org/officeDocument/2006/relationships/hyperlink" Target="https://en.wikipedia.org/wiki/Staten_Island" TargetMode="Externa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32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3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34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34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34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35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36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36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36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36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37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37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37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38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38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38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39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39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39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39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39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39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341688" y="531813"/>
            <a:ext cx="3551237" cy="2663825"/>
          </a:xfrm>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00BBBE5A-5EFA-1F4E-AFEA-3DF1716D3DD1}" type="slidenum">
              <a:rPr lang="de-DE" smtClean="0"/>
              <a:pPr/>
              <a:t>1</a:t>
            </a:fld>
            <a:endParaRPr lang="de-DE"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lnSpc>
                <a:spcPts val="2000"/>
              </a:lnSpc>
              <a:buClr>
                <a:srgbClr val="2E63AC"/>
              </a:buClr>
              <a:buNone/>
            </a:pPr>
            <a:r>
              <a:rPr lang="en-US" dirty="0"/>
              <a:t>Examples</a:t>
            </a:r>
          </a:p>
          <a:p>
            <a:pPr marL="0" indent="0">
              <a:lnSpc>
                <a:spcPts val="2000"/>
              </a:lnSpc>
              <a:buClr>
                <a:srgbClr val="2E63AC"/>
              </a:buClr>
              <a:buNone/>
            </a:pPr>
            <a:r>
              <a:rPr lang="en-US" dirty="0">
                <a:solidFill>
                  <a:srgbClr val="2E63AC"/>
                </a:solidFill>
              </a:rPr>
              <a:t>…of scarcity and the trade-offs associated with making choices:</a:t>
            </a:r>
            <a:endParaRPr lang="en-US" sz="1100" dirty="0">
              <a:solidFill>
                <a:srgbClr val="2E63AC"/>
              </a:solidFill>
            </a:endParaRPr>
          </a:p>
          <a:p>
            <a:pPr>
              <a:buClr>
                <a:srgbClr val="2E63AC"/>
              </a:buClr>
              <a:buFont typeface="Wingdings" panose="05000000000000000000" pitchFamily="2" charset="2"/>
              <a:buChar char="§"/>
            </a:pPr>
            <a:r>
              <a:rPr lang="en-US" dirty="0"/>
              <a:t>You have a </a:t>
            </a:r>
            <a:r>
              <a:rPr lang="en-US" dirty="0">
                <a:solidFill>
                  <a:srgbClr val="2E63AC"/>
                </a:solidFill>
              </a:rPr>
              <a:t>limited amount of time</a:t>
            </a:r>
            <a:r>
              <a:rPr lang="en-US" dirty="0"/>
              <a:t>. Each hour on the job means one less hour for study or play.</a:t>
            </a:r>
          </a:p>
          <a:p>
            <a:pPr>
              <a:buClr>
                <a:srgbClr val="2E63AC"/>
              </a:buClr>
              <a:buFont typeface="Wingdings" panose="05000000000000000000" pitchFamily="2" charset="2"/>
              <a:buChar char="§"/>
            </a:pPr>
            <a:r>
              <a:rPr lang="en-US" dirty="0"/>
              <a:t>You have </a:t>
            </a:r>
            <a:r>
              <a:rPr lang="en-US" dirty="0">
                <a:solidFill>
                  <a:srgbClr val="2E63AC"/>
                </a:solidFill>
              </a:rPr>
              <a:t>limited income</a:t>
            </a:r>
            <a:r>
              <a:rPr lang="en-US" dirty="0"/>
              <a:t> this year. If you spend $17 on a music CD, that’s $17 less you have to spend on other products or to save.</a:t>
            </a:r>
          </a:p>
          <a:p>
            <a:endParaRPr lang="de-DE" dirty="0"/>
          </a:p>
        </p:txBody>
      </p:sp>
      <p:sp>
        <p:nvSpPr>
          <p:cNvPr id="4" name="Foliennummernplatzhalter 3"/>
          <p:cNvSpPr>
            <a:spLocks noGrp="1"/>
          </p:cNvSpPr>
          <p:nvPr>
            <p:ph type="sldNum" sz="quarter" idx="10"/>
          </p:nvPr>
        </p:nvSpPr>
        <p:spPr/>
        <p:txBody>
          <a:bodyPr/>
          <a:lstStyle/>
          <a:p>
            <a:fld id="{00BBBE5A-5EFA-1F4E-AFEA-3DF1716D3DD1}" type="slidenum">
              <a:rPr lang="de-DE" smtClean="0"/>
              <a:pPr/>
              <a:t>10</a:t>
            </a:fld>
            <a:endParaRPr lang="de-DE"/>
          </a:p>
        </p:txBody>
      </p:sp>
    </p:spTree>
    <p:extLst>
      <p:ext uri="{BB962C8B-B14F-4D97-AF65-F5344CB8AC3E}">
        <p14:creationId xmlns:p14="http://schemas.microsoft.com/office/powerpoint/2010/main" val="255875414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00BBBE5A-5EFA-1F4E-AFEA-3DF1716D3DD1}" type="slidenum">
              <a:rPr lang="de-DE" smtClean="0"/>
              <a:pPr/>
              <a:t>399</a:t>
            </a:fld>
            <a:endParaRPr lang="de-DE"/>
          </a:p>
        </p:txBody>
      </p:sp>
    </p:spTree>
    <p:extLst>
      <p:ext uri="{BB962C8B-B14F-4D97-AF65-F5344CB8AC3E}">
        <p14:creationId xmlns:p14="http://schemas.microsoft.com/office/powerpoint/2010/main" val="349820645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err="1"/>
              <a:t>Acemoglu</a:t>
            </a:r>
            <a:r>
              <a:rPr lang="en-US" baseline="0" dirty="0"/>
              <a:t> economics ch12</a:t>
            </a:r>
            <a:endParaRPr lang="en-US" dirty="0"/>
          </a:p>
        </p:txBody>
      </p:sp>
      <p:sp>
        <p:nvSpPr>
          <p:cNvPr id="4" name="Foliennummernplatzhalter 3"/>
          <p:cNvSpPr>
            <a:spLocks noGrp="1"/>
          </p:cNvSpPr>
          <p:nvPr>
            <p:ph type="sldNum" sz="quarter" idx="10"/>
          </p:nvPr>
        </p:nvSpPr>
        <p:spPr/>
        <p:txBody>
          <a:bodyPr/>
          <a:lstStyle/>
          <a:p>
            <a:fld id="{00BBBE5A-5EFA-1F4E-AFEA-3DF1716D3DD1}" type="slidenum">
              <a:rPr lang="de-DE" smtClean="0"/>
              <a:pPr/>
              <a:t>401</a:t>
            </a:fld>
            <a:endParaRPr lang="de-DE"/>
          </a:p>
        </p:txBody>
      </p:sp>
    </p:spTree>
    <p:extLst>
      <p:ext uri="{BB962C8B-B14F-4D97-AF65-F5344CB8AC3E}">
        <p14:creationId xmlns:p14="http://schemas.microsoft.com/office/powerpoint/2010/main" val="109758101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err="1"/>
              <a:t>Acemoglu</a:t>
            </a:r>
            <a:r>
              <a:rPr lang="en-US" baseline="0" dirty="0"/>
              <a:t> economics ch12</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This exhibit illustrates (1) co-movement in that GDP, real consumption, and real investment moved up and down together; (2) limited predictability in that most economists, including the preeminent forecaster Irving Fisher, never anticipated the depression; and (3) a great deal of persistence in that there were four years of negative growth from 1929 to 1933, followed by seven years of positive growth.</a:t>
            </a:r>
          </a:p>
          <a:p>
            <a:endParaRPr lang="en-US" dirty="0"/>
          </a:p>
        </p:txBody>
      </p:sp>
      <p:sp>
        <p:nvSpPr>
          <p:cNvPr id="4" name="Foliennummernplatzhalter 3"/>
          <p:cNvSpPr>
            <a:spLocks noGrp="1"/>
          </p:cNvSpPr>
          <p:nvPr>
            <p:ph type="sldNum" sz="quarter" idx="10"/>
          </p:nvPr>
        </p:nvSpPr>
        <p:spPr/>
        <p:txBody>
          <a:bodyPr/>
          <a:lstStyle/>
          <a:p>
            <a:fld id="{00BBBE5A-5EFA-1F4E-AFEA-3DF1716D3DD1}" type="slidenum">
              <a:rPr lang="de-DE" smtClean="0"/>
              <a:pPr/>
              <a:t>402</a:t>
            </a:fld>
            <a:endParaRPr lang="de-DE"/>
          </a:p>
        </p:txBody>
      </p:sp>
    </p:spTree>
    <p:extLst>
      <p:ext uri="{BB962C8B-B14F-4D97-AF65-F5344CB8AC3E}">
        <p14:creationId xmlns:p14="http://schemas.microsoft.com/office/powerpoint/2010/main" val="109758101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err="1"/>
              <a:t>Acemoglu</a:t>
            </a:r>
            <a:r>
              <a:rPr lang="en-US" baseline="0" dirty="0"/>
              <a:t> economics ch12</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This exhibit illustrates (1) co-movement in that unemployment and GDP moved in opposite directions; (2) limited predictability in that most economists, including the preeminent forecaster Irving Fisher, never anticipated the depression; and </a:t>
            </a:r>
            <a:br>
              <a:rPr lang="en-US" baseline="0" dirty="0"/>
            </a:br>
            <a:r>
              <a:rPr lang="en-US" baseline="0" dirty="0"/>
              <a:t>(3) a great deal of persistence in that there were four years of rising unemployment from 1929 to 1933 followed by four years of falling unemployment.</a:t>
            </a:r>
          </a:p>
          <a:p>
            <a:endParaRPr lang="en-US" baseline="0" dirty="0"/>
          </a:p>
          <a:p>
            <a:endParaRPr lang="en-US" dirty="0"/>
          </a:p>
        </p:txBody>
      </p:sp>
      <p:sp>
        <p:nvSpPr>
          <p:cNvPr id="4" name="Foliennummernplatzhalter 3"/>
          <p:cNvSpPr>
            <a:spLocks noGrp="1"/>
          </p:cNvSpPr>
          <p:nvPr>
            <p:ph type="sldNum" sz="quarter" idx="10"/>
          </p:nvPr>
        </p:nvSpPr>
        <p:spPr/>
        <p:txBody>
          <a:bodyPr/>
          <a:lstStyle/>
          <a:p>
            <a:fld id="{00BBBE5A-5EFA-1F4E-AFEA-3DF1716D3DD1}" type="slidenum">
              <a:rPr lang="de-DE" smtClean="0"/>
              <a:pPr/>
              <a:t>403</a:t>
            </a:fld>
            <a:endParaRPr lang="de-DE"/>
          </a:p>
        </p:txBody>
      </p:sp>
    </p:spTree>
    <p:extLst>
      <p:ext uri="{BB962C8B-B14F-4D97-AF65-F5344CB8AC3E}">
        <p14:creationId xmlns:p14="http://schemas.microsoft.com/office/powerpoint/2010/main" val="109758101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err="1"/>
              <a:t>Acemoglu</a:t>
            </a:r>
            <a:r>
              <a:rPr lang="en-US" baseline="0" dirty="0"/>
              <a:t> economic</a:t>
            </a:r>
          </a:p>
          <a:p>
            <a:r>
              <a:rPr lang="en-US" baseline="0" dirty="0"/>
              <a:t>This exhibit illustrates (1) co-movement in that stock prices and GDP moved in opposite directions; (2) limited predictability in that on </a:t>
            </a:r>
            <a:r>
              <a:rPr lang="en-US" sz="1200" b="0" i="0" u="none" strike="noStrike" kern="1200" baseline="0" dirty="0">
                <a:solidFill>
                  <a:schemeClr val="tx1"/>
                </a:solidFill>
                <a:latin typeface="+mn-lt"/>
                <a:ea typeface="+mn-ea"/>
                <a:cs typeface="+mn-cs"/>
              </a:rPr>
              <a:t>October 24, 1929, Fisher stated that “stock prices have reached what looks like a permanently high plateau”</a:t>
            </a:r>
            <a:r>
              <a:rPr lang="en-US" baseline="0" dirty="0"/>
              <a:t>; and (3) a great deal of persistence in that there were four years of falling stock prices from 1929 to 1933 followed by four years of rising stock prices.</a:t>
            </a:r>
          </a:p>
          <a:p>
            <a:endParaRPr lang="en-US" baseline="0" dirty="0"/>
          </a:p>
          <a:p>
            <a:r>
              <a:rPr lang="en-US" baseline="0" dirty="0"/>
              <a:t>s ch12</a:t>
            </a:r>
            <a:endParaRPr lang="en-US" dirty="0"/>
          </a:p>
        </p:txBody>
      </p:sp>
      <p:sp>
        <p:nvSpPr>
          <p:cNvPr id="4" name="Foliennummernplatzhalter 3"/>
          <p:cNvSpPr>
            <a:spLocks noGrp="1"/>
          </p:cNvSpPr>
          <p:nvPr>
            <p:ph type="sldNum" sz="quarter" idx="10"/>
          </p:nvPr>
        </p:nvSpPr>
        <p:spPr/>
        <p:txBody>
          <a:bodyPr/>
          <a:lstStyle/>
          <a:p>
            <a:fld id="{00BBBE5A-5EFA-1F4E-AFEA-3DF1716D3DD1}" type="slidenum">
              <a:rPr lang="de-DE" smtClean="0"/>
              <a:pPr/>
              <a:t>404</a:t>
            </a:fld>
            <a:endParaRPr lang="de-DE"/>
          </a:p>
        </p:txBody>
      </p:sp>
    </p:spTree>
    <p:extLst>
      <p:ext uri="{BB962C8B-B14F-4D97-AF65-F5344CB8AC3E}">
        <p14:creationId xmlns:p14="http://schemas.microsoft.com/office/powerpoint/2010/main" val="109758101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dirty="0">
                <a:latin typeface="Times New Roman" pitchFamily="18" charset="0"/>
                <a:cs typeface="Times New Roman" pitchFamily="18" charset="0"/>
              </a:rPr>
              <a:t>Why are there economic fluctuations?</a:t>
            </a:r>
          </a:p>
          <a:p>
            <a:r>
              <a:rPr lang="en-US" sz="1200" b="1" dirty="0">
                <a:latin typeface="Times New Roman" pitchFamily="18" charset="0"/>
                <a:cs typeface="Times New Roman" pitchFamily="18" charset="0"/>
              </a:rPr>
              <a:t>Answer: </a:t>
            </a:r>
            <a:r>
              <a:rPr lang="en-US" sz="1200" dirty="0">
                <a:latin typeface="Times New Roman" pitchFamily="18" charset="0"/>
                <a:cs typeface="Times New Roman" pitchFamily="18" charset="0"/>
              </a:rPr>
              <a:t>It depends on who you ask.</a:t>
            </a:r>
          </a:p>
          <a:p>
            <a:r>
              <a:rPr lang="en-US" sz="1200" b="1" dirty="0">
                <a:latin typeface="Times New Roman" pitchFamily="18" charset="0"/>
                <a:cs typeface="Times New Roman" pitchFamily="18" charset="0"/>
              </a:rPr>
              <a:t>Caveat:</a:t>
            </a:r>
            <a:r>
              <a:rPr lang="en-US" sz="1200" dirty="0">
                <a:latin typeface="Times New Roman" pitchFamily="18" charset="0"/>
                <a:cs typeface="Times New Roman" pitchFamily="18" charset="0"/>
              </a:rPr>
              <a:t> There is a significant body of shared knowledge that unexpected shifts to labor demand, called </a:t>
            </a:r>
            <a:r>
              <a:rPr lang="en-US" sz="1200" i="1" dirty="0">
                <a:latin typeface="Times New Roman" pitchFamily="18" charset="0"/>
                <a:cs typeface="Times New Roman" pitchFamily="18" charset="0"/>
              </a:rPr>
              <a:t>shocks</a:t>
            </a:r>
            <a:r>
              <a:rPr lang="en-US" sz="1200" dirty="0">
                <a:latin typeface="Times New Roman" pitchFamily="18" charset="0"/>
                <a:cs typeface="Times New Roman" pitchFamily="18" charset="0"/>
              </a:rPr>
              <a:t>, are important.</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three different theories about shifts in the labor demand curve… </a:t>
            </a:r>
            <a:r>
              <a:rPr lang="en-US" baseline="0" dirty="0" err="1"/>
              <a:t>we’Ll</a:t>
            </a:r>
            <a:r>
              <a:rPr lang="en-US" baseline="0" dirty="0"/>
              <a:t> not go into detail</a:t>
            </a:r>
            <a:endParaRPr lang="en-US" sz="1200" dirty="0">
              <a:latin typeface="Times New Roman" pitchFamily="18" charset="0"/>
              <a:cs typeface="Times New Roman" pitchFamily="18" charset="0"/>
            </a:endParaRPr>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Three key factors contributed to the 2007‒2009 recession: a collapsing housing bubble, a fall in household wealth, and a financial crisis.</a:t>
            </a:r>
          </a:p>
          <a:p>
            <a:endParaRPr lang="en-US" dirty="0"/>
          </a:p>
        </p:txBody>
      </p:sp>
      <p:sp>
        <p:nvSpPr>
          <p:cNvPr id="4" name="Foliennummernplatzhalter 3"/>
          <p:cNvSpPr>
            <a:spLocks noGrp="1"/>
          </p:cNvSpPr>
          <p:nvPr>
            <p:ph type="sldNum" sz="quarter" idx="10"/>
          </p:nvPr>
        </p:nvSpPr>
        <p:spPr/>
        <p:txBody>
          <a:bodyPr/>
          <a:lstStyle/>
          <a:p>
            <a:fld id="{00BBBE5A-5EFA-1F4E-AFEA-3DF1716D3DD1}" type="slidenum">
              <a:rPr lang="de-DE" smtClean="0"/>
              <a:pPr/>
              <a:t>405</a:t>
            </a:fld>
            <a:endParaRPr lang="de-DE"/>
          </a:p>
        </p:txBody>
      </p:sp>
    </p:spTree>
    <p:extLst>
      <p:ext uri="{BB962C8B-B14F-4D97-AF65-F5344CB8AC3E}">
        <p14:creationId xmlns:p14="http://schemas.microsoft.com/office/powerpoint/2010/main" val="268241134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aseline="0" dirty="0"/>
              <a:t>Instructor: In the exhibit, the economy starts at the point 1: pre-recession. A shock causes the labor demand curve to shift to the left, and the economy moves to point 2: recession, where there is lower employment and lower wages</a:t>
            </a:r>
            <a:endParaRPr lang="en-US" dirty="0"/>
          </a:p>
        </p:txBody>
      </p:sp>
      <p:sp>
        <p:nvSpPr>
          <p:cNvPr id="4" name="Foliennummernplatzhalter 3"/>
          <p:cNvSpPr>
            <a:spLocks noGrp="1"/>
          </p:cNvSpPr>
          <p:nvPr>
            <p:ph type="sldNum" sz="quarter" idx="10"/>
          </p:nvPr>
        </p:nvSpPr>
        <p:spPr/>
        <p:txBody>
          <a:bodyPr/>
          <a:lstStyle/>
          <a:p>
            <a:fld id="{00BBBE5A-5EFA-1F4E-AFEA-3DF1716D3DD1}" type="slidenum">
              <a:rPr lang="de-DE" smtClean="0"/>
              <a:pPr/>
              <a:t>406</a:t>
            </a:fld>
            <a:endParaRPr lang="de-DE"/>
          </a:p>
        </p:txBody>
      </p:sp>
    </p:spTree>
    <p:extLst>
      <p:ext uri="{BB962C8B-B14F-4D97-AF65-F5344CB8AC3E}">
        <p14:creationId xmlns:p14="http://schemas.microsoft.com/office/powerpoint/2010/main" val="268241134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aseline="0" dirty="0"/>
              <a:t>In the exhibit, the economy starts at the point 1: pre-recession. A shock causes the labor demand curve to shift to the left, and the economy moves to point 3: deeper recession, since wages are assumed to be downward rigid. As a result, there is even lower employment and the same wage. The green arrow shows the unemployment </a:t>
            </a:r>
            <a:r>
              <a:rPr lang="en-US" sz="1200" b="0" i="0" u="none" strike="noStrike" kern="1200" baseline="0" dirty="0">
                <a:solidFill>
                  <a:schemeClr val="tx1"/>
                </a:solidFill>
                <a:latin typeface="+mn-lt"/>
                <a:ea typeface="+mn-ea"/>
                <a:cs typeface="+mn-cs"/>
              </a:rPr>
              <a:t>gap between the quantity of labor supplied and the quantity of labor demanded at the market wage</a:t>
            </a:r>
            <a:r>
              <a:rPr lang="en-US" sz="1200" b="0" i="1" u="none" strike="noStrike" kern="1200" baseline="0" dirty="0">
                <a:solidFill>
                  <a:schemeClr val="tx1"/>
                </a:solidFill>
                <a:latin typeface="+mn-lt"/>
                <a:ea typeface="+mn-ea"/>
                <a:cs typeface="+mn-cs"/>
              </a:rPr>
              <a:t>.</a:t>
            </a:r>
            <a:endParaRPr lang="en-US" baseline="0" dirty="0"/>
          </a:p>
          <a:p>
            <a:endParaRPr lang="en-US" baseline="0" dirty="0"/>
          </a:p>
        </p:txBody>
      </p:sp>
      <p:sp>
        <p:nvSpPr>
          <p:cNvPr id="4" name="Foliennummernplatzhalter 3"/>
          <p:cNvSpPr>
            <a:spLocks noGrp="1"/>
          </p:cNvSpPr>
          <p:nvPr>
            <p:ph type="sldNum" sz="quarter" idx="10"/>
          </p:nvPr>
        </p:nvSpPr>
        <p:spPr/>
        <p:txBody>
          <a:bodyPr/>
          <a:lstStyle/>
          <a:p>
            <a:fld id="{00BBBE5A-5EFA-1F4E-AFEA-3DF1716D3DD1}" type="slidenum">
              <a:rPr lang="de-DE" smtClean="0"/>
              <a:pPr/>
              <a:t>407</a:t>
            </a:fld>
            <a:endParaRPr lang="de-DE"/>
          </a:p>
        </p:txBody>
      </p:sp>
    </p:spTree>
    <p:extLst>
      <p:ext uri="{BB962C8B-B14F-4D97-AF65-F5344CB8AC3E}">
        <p14:creationId xmlns:p14="http://schemas.microsoft.com/office/powerpoint/2010/main" val="268241134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341688" y="531813"/>
            <a:ext cx="3551237" cy="2663825"/>
          </a:xfrm>
        </p:spPr>
      </p:sp>
      <p:sp>
        <p:nvSpPr>
          <p:cNvPr id="3" name="Notizenplatzhalter 2"/>
          <p:cNvSpPr>
            <a:spLocks noGrp="1"/>
          </p:cNvSpPr>
          <p:nvPr>
            <p:ph type="body" idx="1"/>
          </p:nvPr>
        </p:nvSpPr>
        <p:spPr/>
        <p:txBody>
          <a:bodyPr>
            <a:normAutofit/>
          </a:bodyPr>
          <a:lstStyle/>
          <a:p>
            <a:r>
              <a:rPr lang="de-DE" dirty="0" err="1"/>
              <a:t>Slides</a:t>
            </a:r>
            <a:r>
              <a:rPr lang="de-DE" baseline="0" dirty="0"/>
              <a:t> </a:t>
            </a:r>
            <a:r>
              <a:rPr lang="de-DE" baseline="0" dirty="0" err="1"/>
              <a:t>Mankiw</a:t>
            </a:r>
            <a:r>
              <a:rPr lang="de-DE" baseline="0" dirty="0"/>
              <a:t> </a:t>
            </a:r>
            <a:r>
              <a:rPr lang="de-DE" baseline="0" dirty="0" err="1"/>
              <a:t>ch</a:t>
            </a:r>
            <a:r>
              <a:rPr lang="de-DE" baseline="0" dirty="0"/>
              <a:t> 28 </a:t>
            </a:r>
            <a:r>
              <a:rPr lang="de-DE" baseline="0" dirty="0" err="1"/>
              <a:t>unemployment</a:t>
            </a:r>
            <a:endParaRPr lang="de-DE" baseline="0" dirty="0"/>
          </a:p>
          <a:p>
            <a:r>
              <a:rPr lang="de-DE" baseline="0" dirty="0" err="1"/>
              <a:t>complemented</a:t>
            </a:r>
            <a:r>
              <a:rPr lang="de-DE" baseline="0" dirty="0"/>
              <a:t> </a:t>
            </a:r>
            <a:r>
              <a:rPr lang="de-DE" baseline="0" dirty="0" err="1"/>
              <a:t>by</a:t>
            </a:r>
            <a:r>
              <a:rPr lang="de-DE" baseline="0" dirty="0"/>
              <a:t> O‘Sullivan </a:t>
            </a:r>
            <a:r>
              <a:rPr lang="de-DE" baseline="0" dirty="0" err="1"/>
              <a:t>chapter</a:t>
            </a:r>
            <a:r>
              <a:rPr lang="de-DE" baseline="0" dirty="0"/>
              <a:t> 6 </a:t>
            </a:r>
            <a:r>
              <a:rPr lang="de-DE" baseline="0" dirty="0" err="1"/>
              <a:t>part</a:t>
            </a:r>
            <a:r>
              <a:rPr lang="de-DE" baseline="0" dirty="0"/>
              <a:t> 1</a:t>
            </a:r>
            <a:endParaRPr lang="de-DE" dirty="0"/>
          </a:p>
        </p:txBody>
      </p:sp>
      <p:sp>
        <p:nvSpPr>
          <p:cNvPr id="4" name="Foliennummernplatzhalter 3"/>
          <p:cNvSpPr>
            <a:spLocks noGrp="1"/>
          </p:cNvSpPr>
          <p:nvPr>
            <p:ph type="sldNum" sz="quarter" idx="10"/>
          </p:nvPr>
        </p:nvSpPr>
        <p:spPr/>
        <p:txBody>
          <a:bodyPr/>
          <a:lstStyle/>
          <a:p>
            <a:fld id="{00BBBE5A-5EFA-1F4E-AFEA-3DF1716D3DD1}" type="slidenum">
              <a:rPr lang="de-DE" smtClean="0"/>
              <a:pPr/>
              <a:t>408</a:t>
            </a:fld>
            <a:endParaRPr lang="de-DE"/>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341688" y="531813"/>
            <a:ext cx="3551237" cy="2663825"/>
          </a:xfrm>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00BBBE5A-5EFA-1F4E-AFEA-3DF1716D3DD1}" type="slidenum">
              <a:rPr lang="de-DE" smtClean="0"/>
              <a:pPr/>
              <a:t>430</a:t>
            </a:fld>
            <a:endParaRPr lang="de-DE"/>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lnSpc>
                <a:spcPts val="2000"/>
              </a:lnSpc>
              <a:buClr>
                <a:srgbClr val="2E63AC"/>
              </a:buClr>
              <a:buNone/>
            </a:pPr>
            <a:r>
              <a:rPr lang="en-US" dirty="0"/>
              <a:t>Examples</a:t>
            </a:r>
          </a:p>
          <a:p>
            <a:pPr marL="0" indent="0">
              <a:lnSpc>
                <a:spcPts val="2000"/>
              </a:lnSpc>
              <a:buClr>
                <a:srgbClr val="2E63AC"/>
              </a:buClr>
              <a:buNone/>
            </a:pPr>
            <a:r>
              <a:rPr lang="en-US" dirty="0">
                <a:solidFill>
                  <a:srgbClr val="2E63AC"/>
                </a:solidFill>
              </a:rPr>
              <a:t>…of scarcity and the trade-offs associated with making choices:</a:t>
            </a:r>
            <a:endParaRPr lang="en-US" sz="1100" dirty="0">
              <a:solidFill>
                <a:srgbClr val="2E63AC"/>
              </a:solidFill>
            </a:endParaRPr>
          </a:p>
          <a:p>
            <a:pPr>
              <a:buClr>
                <a:srgbClr val="2E63AC"/>
              </a:buClr>
              <a:buFont typeface="Wingdings" panose="05000000000000000000" pitchFamily="2" charset="2"/>
              <a:buChar char="§"/>
            </a:pPr>
            <a:r>
              <a:rPr lang="en-US" dirty="0"/>
              <a:t>You have a </a:t>
            </a:r>
            <a:r>
              <a:rPr lang="en-US" dirty="0">
                <a:solidFill>
                  <a:srgbClr val="2E63AC"/>
                </a:solidFill>
              </a:rPr>
              <a:t>limited amount of time</a:t>
            </a:r>
            <a:r>
              <a:rPr lang="en-US" dirty="0"/>
              <a:t>. Each hour on the job means one less hour for study or play.</a:t>
            </a:r>
          </a:p>
          <a:p>
            <a:pPr>
              <a:buClr>
                <a:srgbClr val="2E63AC"/>
              </a:buClr>
              <a:buFont typeface="Wingdings" panose="05000000000000000000" pitchFamily="2" charset="2"/>
              <a:buChar char="§"/>
            </a:pPr>
            <a:r>
              <a:rPr lang="en-US" dirty="0"/>
              <a:t>You have </a:t>
            </a:r>
            <a:r>
              <a:rPr lang="en-US" dirty="0">
                <a:solidFill>
                  <a:srgbClr val="2E63AC"/>
                </a:solidFill>
              </a:rPr>
              <a:t>limited income</a:t>
            </a:r>
            <a:r>
              <a:rPr lang="en-US" dirty="0"/>
              <a:t> this year. If you spend $17 on a music CD, that’s $17 less you have to spend on other products or to save.</a:t>
            </a:r>
          </a:p>
          <a:p>
            <a:endParaRPr lang="de-DE" dirty="0"/>
          </a:p>
        </p:txBody>
      </p:sp>
      <p:sp>
        <p:nvSpPr>
          <p:cNvPr id="4" name="Foliennummernplatzhalter 3"/>
          <p:cNvSpPr>
            <a:spLocks noGrp="1"/>
          </p:cNvSpPr>
          <p:nvPr>
            <p:ph type="sldNum" sz="quarter" idx="10"/>
          </p:nvPr>
        </p:nvSpPr>
        <p:spPr/>
        <p:txBody>
          <a:bodyPr/>
          <a:lstStyle/>
          <a:p>
            <a:fld id="{00BBBE5A-5EFA-1F4E-AFEA-3DF1716D3DD1}" type="slidenum">
              <a:rPr lang="de-DE" smtClean="0"/>
              <a:pPr/>
              <a:t>11</a:t>
            </a:fld>
            <a:endParaRPr lang="de-DE"/>
          </a:p>
        </p:txBody>
      </p:sp>
    </p:spTree>
    <p:extLst>
      <p:ext uri="{BB962C8B-B14F-4D97-AF65-F5344CB8AC3E}">
        <p14:creationId xmlns:p14="http://schemas.microsoft.com/office/powerpoint/2010/main" val="57145366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341688" y="531813"/>
            <a:ext cx="3551237" cy="2663825"/>
          </a:xfrm>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00BBBE5A-5EFA-1F4E-AFEA-3DF1716D3DD1}" type="slidenum">
              <a:rPr lang="de-DE" smtClean="0"/>
              <a:pPr/>
              <a:t>431</a:t>
            </a:fld>
            <a:endParaRPr lang="de-DE"/>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341688" y="531813"/>
            <a:ext cx="3551237" cy="2663825"/>
          </a:xfrm>
        </p:spPr>
      </p:sp>
      <p:sp>
        <p:nvSpPr>
          <p:cNvPr id="3" name="Notizenplatzhalter 2"/>
          <p:cNvSpPr>
            <a:spLocks noGrp="1"/>
          </p:cNvSpPr>
          <p:nvPr>
            <p:ph type="body" idx="1"/>
          </p:nvPr>
        </p:nvSpPr>
        <p:spPr/>
        <p:txBody>
          <a:bodyPr>
            <a:normAutofit/>
          </a:bodyPr>
          <a:lstStyle/>
          <a:p>
            <a:pPr defTabSz="473842">
              <a:defRPr/>
            </a:pPr>
            <a:r>
              <a:rPr lang="de-DE" dirty="0" err="1"/>
              <a:t>Slides</a:t>
            </a:r>
            <a:r>
              <a:rPr lang="de-DE" dirty="0"/>
              <a:t> </a:t>
            </a:r>
            <a:r>
              <a:rPr lang="de-DE" dirty="0" err="1"/>
              <a:t>o‘sullivan</a:t>
            </a:r>
            <a:r>
              <a:rPr lang="de-DE" dirty="0"/>
              <a:t> ch13 </a:t>
            </a:r>
            <a:r>
              <a:rPr lang="de-DE" dirty="0" err="1"/>
              <a:t>complmented</a:t>
            </a:r>
            <a:r>
              <a:rPr lang="de-DE" baseline="0" dirty="0"/>
              <a:t> </a:t>
            </a:r>
            <a:r>
              <a:rPr lang="de-DE" baseline="0" dirty="0" err="1"/>
              <a:t>by</a:t>
            </a:r>
            <a:r>
              <a:rPr lang="de-DE" baseline="0" dirty="0"/>
              <a:t> </a:t>
            </a:r>
            <a:r>
              <a:rPr lang="de-DE" baseline="0" dirty="0" err="1"/>
              <a:t>Mankiw</a:t>
            </a:r>
            <a:r>
              <a:rPr lang="de-DE" baseline="0" dirty="0"/>
              <a:t> </a:t>
            </a:r>
            <a:r>
              <a:rPr lang="de-DE" baseline="0" dirty="0" err="1"/>
              <a:t>ch</a:t>
            </a:r>
            <a:r>
              <a:rPr lang="de-DE" baseline="0" dirty="0"/>
              <a:t> 29</a:t>
            </a:r>
            <a:endParaRPr lang="en-US" dirty="0"/>
          </a:p>
          <a:p>
            <a:endParaRPr lang="de-DE" dirty="0"/>
          </a:p>
        </p:txBody>
      </p:sp>
      <p:sp>
        <p:nvSpPr>
          <p:cNvPr id="4" name="Foliennummernplatzhalter 3"/>
          <p:cNvSpPr>
            <a:spLocks noGrp="1"/>
          </p:cNvSpPr>
          <p:nvPr>
            <p:ph type="sldNum" sz="quarter" idx="10"/>
          </p:nvPr>
        </p:nvSpPr>
        <p:spPr/>
        <p:txBody>
          <a:bodyPr/>
          <a:lstStyle/>
          <a:p>
            <a:fld id="{00BBBE5A-5EFA-1F4E-AFEA-3DF1716D3DD1}" type="slidenum">
              <a:rPr lang="de-DE" smtClean="0"/>
              <a:pPr/>
              <a:t>433</a:t>
            </a:fld>
            <a:endParaRPr lang="de-DE"/>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1" dirty="0"/>
              <a:t>What is a 'Demand Deposit'</a:t>
            </a:r>
          </a:p>
          <a:p>
            <a:r>
              <a:rPr lang="en-US" dirty="0"/>
              <a:t>A demand deposit consists of funds held in an account from which deposited funds can be withdrawn at any time from the </a:t>
            </a:r>
            <a:r>
              <a:rPr lang="en-US" dirty="0">
                <a:hlinkClick r:id="rId3"/>
              </a:rPr>
              <a:t>depository</a:t>
            </a:r>
            <a:r>
              <a:rPr lang="en-US" dirty="0"/>
              <a:t> institution, such as a checking or </a:t>
            </a:r>
            <a:r>
              <a:rPr lang="en-US" dirty="0">
                <a:hlinkClick r:id="rId4"/>
              </a:rPr>
              <a:t>savings account</a:t>
            </a:r>
            <a:r>
              <a:rPr lang="en-US" dirty="0"/>
              <a:t>, accessible by a teller, </a:t>
            </a:r>
            <a:r>
              <a:rPr lang="en-US" dirty="0">
                <a:hlinkClick r:id="rId5"/>
              </a:rPr>
              <a:t>ATM</a:t>
            </a:r>
            <a:r>
              <a:rPr lang="en-US" dirty="0"/>
              <a:t> or </a:t>
            </a:r>
            <a:r>
              <a:rPr lang="en-US" dirty="0">
                <a:hlinkClick r:id="rId6"/>
              </a:rPr>
              <a:t>online banking</a:t>
            </a:r>
            <a:r>
              <a:rPr lang="en-US" dirty="0"/>
              <a:t>. In contrast, a </a:t>
            </a:r>
            <a:r>
              <a:rPr lang="en-US" dirty="0">
                <a:hlinkClick r:id="rId7"/>
              </a:rPr>
              <a:t>term deposit</a:t>
            </a:r>
            <a:r>
              <a:rPr lang="en-US" dirty="0"/>
              <a:t> is a type of account that cannot be accessed for a predetermined period of time. M1 is a category of the </a:t>
            </a:r>
            <a:r>
              <a:rPr lang="en-US" dirty="0">
                <a:hlinkClick r:id="rId8"/>
              </a:rPr>
              <a:t>money supply</a:t>
            </a:r>
            <a:r>
              <a:rPr lang="en-US" dirty="0"/>
              <a:t> that includes demand deposits as well as physical money and </a:t>
            </a:r>
            <a:r>
              <a:rPr lang="en-US" dirty="0">
                <a:hlinkClick r:id="rId9"/>
              </a:rPr>
              <a:t>negotiable</a:t>
            </a:r>
            <a:r>
              <a:rPr lang="en-US" dirty="0"/>
              <a:t> order of withdrawal (NOW) accounts that have no </a:t>
            </a:r>
            <a:r>
              <a:rPr lang="en-US" dirty="0">
                <a:hlinkClick r:id="rId10"/>
              </a:rPr>
              <a:t>maturity</a:t>
            </a:r>
            <a:r>
              <a:rPr lang="en-US" dirty="0"/>
              <a:t> period but limited </a:t>
            </a:r>
            <a:r>
              <a:rPr lang="en-US" dirty="0">
                <a:hlinkClick r:id="rId11"/>
              </a:rPr>
              <a:t>withdrawals</a:t>
            </a:r>
            <a:r>
              <a:rPr lang="en-US" dirty="0"/>
              <a:t> or </a:t>
            </a:r>
            <a:r>
              <a:rPr lang="en-US" dirty="0">
                <a:hlinkClick r:id="rId12"/>
              </a:rPr>
              <a:t>transfers</a:t>
            </a:r>
            <a:r>
              <a:rPr lang="en-US" dirty="0"/>
              <a:t>.</a:t>
            </a:r>
          </a:p>
          <a:p>
            <a:endParaRPr lang="en-US" dirty="0"/>
          </a:p>
          <a:p>
            <a:r>
              <a:rPr lang="en-US" b="1" dirty="0"/>
              <a:t>What are 'Checkable Deposits'</a:t>
            </a:r>
          </a:p>
          <a:p>
            <a:r>
              <a:rPr lang="en-US" dirty="0"/>
              <a:t>Checkable deposits consist of any </a:t>
            </a:r>
            <a:r>
              <a:rPr lang="en-US" dirty="0">
                <a:hlinkClick r:id="rId13"/>
              </a:rPr>
              <a:t>demand deposit</a:t>
            </a:r>
            <a:r>
              <a:rPr lang="en-US" dirty="0"/>
              <a:t> account against which checks or drafts of any kind may be written. Checkable deposit accounts include checking, savings and </a:t>
            </a:r>
            <a:r>
              <a:rPr lang="en-US" dirty="0">
                <a:hlinkClick r:id="rId14"/>
              </a:rPr>
              <a:t>money market accounts</a:t>
            </a:r>
            <a:r>
              <a:rPr lang="en-US" dirty="0"/>
              <a:t>. They also include any kind of </a:t>
            </a:r>
            <a:r>
              <a:rPr lang="en-US" dirty="0">
                <a:hlinkClick r:id="rId9"/>
              </a:rPr>
              <a:t>negotiable</a:t>
            </a:r>
            <a:r>
              <a:rPr lang="en-US" dirty="0"/>
              <a:t> draft, such as a Negotiable Order of Withdrawal (NOW) or </a:t>
            </a:r>
            <a:r>
              <a:rPr lang="en-US" dirty="0">
                <a:hlinkClick r:id="rId15"/>
              </a:rPr>
              <a:t>Super Now account</a:t>
            </a:r>
            <a:r>
              <a:rPr lang="en-US" dirty="0"/>
              <a:t>. </a:t>
            </a:r>
          </a:p>
          <a:p>
            <a:br>
              <a:rPr lang="en-US" dirty="0"/>
            </a:br>
            <a:endParaRPr lang="en-US" dirty="0"/>
          </a:p>
          <a:p>
            <a:endParaRPr lang="en-US" dirty="0"/>
          </a:p>
        </p:txBody>
      </p:sp>
      <p:sp>
        <p:nvSpPr>
          <p:cNvPr id="4" name="Foliennummernplatzhalter 3"/>
          <p:cNvSpPr>
            <a:spLocks noGrp="1"/>
          </p:cNvSpPr>
          <p:nvPr>
            <p:ph type="sldNum" sz="quarter" idx="10"/>
          </p:nvPr>
        </p:nvSpPr>
        <p:spPr/>
        <p:txBody>
          <a:bodyPr/>
          <a:lstStyle/>
          <a:p>
            <a:fld id="{00BBBE5A-5EFA-1F4E-AFEA-3DF1716D3DD1}" type="slidenum">
              <a:rPr lang="de-DE" smtClean="0"/>
              <a:pPr/>
              <a:t>436</a:t>
            </a:fld>
            <a:endParaRPr lang="de-DE"/>
          </a:p>
        </p:txBody>
      </p:sp>
    </p:spTree>
    <p:extLst>
      <p:ext uri="{BB962C8B-B14F-4D97-AF65-F5344CB8AC3E}">
        <p14:creationId xmlns:p14="http://schemas.microsoft.com/office/powerpoint/2010/main" val="1683997944"/>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1006C3B3-DEC6-42A2-A40A-6B0596676E2B}" type="slidenum">
              <a:rPr lang="en-US" smtClean="0"/>
              <a:t>447</a:t>
            </a:fld>
            <a:endParaRPr lang="en-US" dirty="0"/>
          </a:p>
        </p:txBody>
      </p:sp>
    </p:spTree>
    <p:extLst>
      <p:ext uri="{BB962C8B-B14F-4D97-AF65-F5344CB8AC3E}">
        <p14:creationId xmlns:p14="http://schemas.microsoft.com/office/powerpoint/2010/main" val="130062275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341688" y="531813"/>
            <a:ext cx="3551237" cy="2663825"/>
          </a:xfrm>
        </p:spPr>
      </p:sp>
      <p:sp>
        <p:nvSpPr>
          <p:cNvPr id="3" name="Notizenplatzhalter 2"/>
          <p:cNvSpPr>
            <a:spLocks noGrp="1"/>
          </p:cNvSpPr>
          <p:nvPr>
            <p:ph type="body" idx="1"/>
          </p:nvPr>
        </p:nvSpPr>
        <p:spPr/>
        <p:txBody>
          <a:bodyPr>
            <a:normAutofit/>
          </a:bodyPr>
          <a:lstStyle/>
          <a:p>
            <a:pPr defTabSz="473842">
              <a:defRPr/>
            </a:pPr>
            <a:r>
              <a:rPr lang="de-DE" dirty="0" err="1"/>
              <a:t>Slides</a:t>
            </a:r>
            <a:r>
              <a:rPr lang="de-DE" dirty="0"/>
              <a:t> </a:t>
            </a:r>
            <a:r>
              <a:rPr lang="de-DE" dirty="0" err="1"/>
              <a:t>o‘sullivan</a:t>
            </a:r>
            <a:r>
              <a:rPr lang="de-DE" dirty="0"/>
              <a:t> ch13 </a:t>
            </a:r>
            <a:r>
              <a:rPr lang="de-DE" dirty="0" err="1"/>
              <a:t>complmented</a:t>
            </a:r>
            <a:r>
              <a:rPr lang="de-DE" baseline="0" dirty="0"/>
              <a:t> </a:t>
            </a:r>
            <a:r>
              <a:rPr lang="de-DE" baseline="0" dirty="0" err="1"/>
              <a:t>by</a:t>
            </a:r>
            <a:r>
              <a:rPr lang="de-DE" baseline="0" dirty="0"/>
              <a:t> </a:t>
            </a:r>
            <a:r>
              <a:rPr lang="de-DE" baseline="0" dirty="0" err="1"/>
              <a:t>Mankiw</a:t>
            </a:r>
            <a:r>
              <a:rPr lang="de-DE" baseline="0" dirty="0"/>
              <a:t> </a:t>
            </a:r>
            <a:r>
              <a:rPr lang="de-DE" baseline="0" dirty="0" err="1"/>
              <a:t>ch</a:t>
            </a:r>
            <a:r>
              <a:rPr lang="de-DE" baseline="0" dirty="0"/>
              <a:t> 29</a:t>
            </a:r>
            <a:endParaRPr lang="en-US" dirty="0"/>
          </a:p>
          <a:p>
            <a:endParaRPr lang="de-DE" dirty="0"/>
          </a:p>
        </p:txBody>
      </p:sp>
      <p:sp>
        <p:nvSpPr>
          <p:cNvPr id="4" name="Foliennummernplatzhalter 3"/>
          <p:cNvSpPr>
            <a:spLocks noGrp="1"/>
          </p:cNvSpPr>
          <p:nvPr>
            <p:ph type="sldNum" sz="quarter" idx="10"/>
          </p:nvPr>
        </p:nvSpPr>
        <p:spPr/>
        <p:txBody>
          <a:bodyPr/>
          <a:lstStyle/>
          <a:p>
            <a:fld id="{00BBBE5A-5EFA-1F4E-AFEA-3DF1716D3DD1}" type="slidenum">
              <a:rPr lang="de-DE" smtClean="0"/>
              <a:pPr/>
              <a:t>448</a:t>
            </a:fld>
            <a:endParaRPr lang="de-DE"/>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O’Sullivan </a:t>
            </a:r>
            <a:r>
              <a:rPr lang="en-US" baseline="0" dirty="0" err="1"/>
              <a:t>Sheffrin</a:t>
            </a:r>
            <a:r>
              <a:rPr lang="en-US" baseline="0" dirty="0"/>
              <a:t> Ch19</a:t>
            </a:r>
          </a:p>
        </p:txBody>
      </p:sp>
      <p:sp>
        <p:nvSpPr>
          <p:cNvPr id="4" name="Slide Number Placeholder 3"/>
          <p:cNvSpPr>
            <a:spLocks noGrp="1"/>
          </p:cNvSpPr>
          <p:nvPr>
            <p:ph type="sldNum" sz="quarter" idx="10"/>
          </p:nvPr>
        </p:nvSpPr>
        <p:spPr/>
        <p:txBody>
          <a:bodyPr/>
          <a:lstStyle/>
          <a:p>
            <a:fld id="{1006C3B3-DEC6-42A2-A40A-6B0596676E2B}" type="slidenum">
              <a:rPr lang="en-US" smtClean="0"/>
              <a:t>449</a:t>
            </a:fld>
            <a:endParaRPr lang="en-US" dirty="0"/>
          </a:p>
        </p:txBody>
      </p:sp>
    </p:spTree>
    <p:extLst>
      <p:ext uri="{BB962C8B-B14F-4D97-AF65-F5344CB8AC3E}">
        <p14:creationId xmlns:p14="http://schemas.microsoft.com/office/powerpoint/2010/main" val="130062275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O’Sullivan </a:t>
            </a:r>
            <a:r>
              <a:rPr lang="en-US" baseline="0" dirty="0" err="1"/>
              <a:t>Sheffrin</a:t>
            </a:r>
            <a:r>
              <a:rPr lang="en-US" baseline="0" dirty="0"/>
              <a:t> Ch19</a:t>
            </a:r>
          </a:p>
        </p:txBody>
      </p:sp>
      <p:sp>
        <p:nvSpPr>
          <p:cNvPr id="4" name="Slide Number Placeholder 3"/>
          <p:cNvSpPr>
            <a:spLocks noGrp="1"/>
          </p:cNvSpPr>
          <p:nvPr>
            <p:ph type="sldNum" sz="quarter" idx="10"/>
          </p:nvPr>
        </p:nvSpPr>
        <p:spPr/>
        <p:txBody>
          <a:bodyPr/>
          <a:lstStyle/>
          <a:p>
            <a:fld id="{1006C3B3-DEC6-42A2-A40A-6B0596676E2B}" type="slidenum">
              <a:rPr lang="en-US" smtClean="0"/>
              <a:t>450</a:t>
            </a:fld>
            <a:endParaRPr lang="en-US" dirty="0"/>
          </a:p>
        </p:txBody>
      </p:sp>
    </p:spTree>
    <p:extLst>
      <p:ext uri="{BB962C8B-B14F-4D97-AF65-F5344CB8AC3E}">
        <p14:creationId xmlns:p14="http://schemas.microsoft.com/office/powerpoint/2010/main" val="1300622753"/>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The exhibit shows the nominal exchange rate of the dollar relative to several major currencies. The top line is the value of the dollar, and the bottom row is the value of the other currency.</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1006C3B3-DEC6-42A2-A40A-6B0596676E2B}" type="slidenum">
              <a:rPr lang="en-US" smtClean="0"/>
              <a:t>451</a:t>
            </a:fld>
            <a:endParaRPr lang="en-US" dirty="0"/>
          </a:p>
        </p:txBody>
      </p:sp>
    </p:spTree>
    <p:extLst>
      <p:ext uri="{BB962C8B-B14F-4D97-AF65-F5344CB8AC3E}">
        <p14:creationId xmlns:p14="http://schemas.microsoft.com/office/powerpoint/2010/main" val="1300622753"/>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1006C3B3-DEC6-42A2-A40A-6B0596676E2B}" type="slidenum">
              <a:rPr lang="en-US" smtClean="0"/>
              <a:t>452</a:t>
            </a:fld>
            <a:endParaRPr lang="en-US" dirty="0"/>
          </a:p>
        </p:txBody>
      </p:sp>
    </p:spTree>
    <p:extLst>
      <p:ext uri="{BB962C8B-B14F-4D97-AF65-F5344CB8AC3E}">
        <p14:creationId xmlns:p14="http://schemas.microsoft.com/office/powerpoint/2010/main" val="1300622753"/>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latin typeface="Verdana"/>
                <a:cs typeface="Verdana"/>
              </a:rPr>
              <a:t>Tell the students it is the market </a:t>
            </a:r>
            <a:r>
              <a:rPr lang="en-US" sz="1200" dirty="0">
                <a:latin typeface="Verdana"/>
                <a:cs typeface="Verdana"/>
              </a:rPr>
              <a:t>where Chinese firms and investors buy U.S dollars and where U.S. firms and investors buy Chinese yuan.</a:t>
            </a:r>
          </a:p>
          <a:p>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The foreign exchange market is an ideal market for the supply and demand model since it is large, competitive, and highly liquid (easy to transact in).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endParaRPr lang="en-US" baseline="0" dirty="0"/>
          </a:p>
        </p:txBody>
      </p:sp>
      <p:sp>
        <p:nvSpPr>
          <p:cNvPr id="4" name="Slide Number Placeholder 3"/>
          <p:cNvSpPr>
            <a:spLocks noGrp="1"/>
          </p:cNvSpPr>
          <p:nvPr>
            <p:ph type="sldNum" sz="quarter" idx="10"/>
          </p:nvPr>
        </p:nvSpPr>
        <p:spPr/>
        <p:txBody>
          <a:bodyPr/>
          <a:lstStyle/>
          <a:p>
            <a:fld id="{1006C3B3-DEC6-42A2-A40A-6B0596676E2B}" type="slidenum">
              <a:rPr lang="en-US" smtClean="0"/>
              <a:t>453</a:t>
            </a:fld>
            <a:endParaRPr lang="en-US" dirty="0"/>
          </a:p>
        </p:txBody>
      </p:sp>
    </p:spTree>
    <p:extLst>
      <p:ext uri="{BB962C8B-B14F-4D97-AF65-F5344CB8AC3E}">
        <p14:creationId xmlns:p14="http://schemas.microsoft.com/office/powerpoint/2010/main" val="13006227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lnSpc>
                <a:spcPts val="2000"/>
              </a:lnSpc>
              <a:buClr>
                <a:srgbClr val="2E63AC"/>
              </a:buClr>
              <a:buNone/>
            </a:pPr>
            <a:r>
              <a:rPr lang="en-US" dirty="0"/>
              <a:t>Examples</a:t>
            </a:r>
          </a:p>
          <a:p>
            <a:pPr marL="0" indent="0">
              <a:lnSpc>
                <a:spcPts val="2000"/>
              </a:lnSpc>
              <a:buClr>
                <a:srgbClr val="2E63AC"/>
              </a:buClr>
              <a:buNone/>
            </a:pPr>
            <a:r>
              <a:rPr lang="en-US" dirty="0">
                <a:solidFill>
                  <a:srgbClr val="2E63AC"/>
                </a:solidFill>
              </a:rPr>
              <a:t>…of scarcity and the trade-offs associated with making choices:</a:t>
            </a:r>
            <a:endParaRPr lang="en-US" sz="1100" dirty="0">
              <a:solidFill>
                <a:srgbClr val="2E63AC"/>
              </a:solidFill>
            </a:endParaRPr>
          </a:p>
          <a:p>
            <a:pPr>
              <a:buClr>
                <a:srgbClr val="2E63AC"/>
              </a:buClr>
              <a:buFont typeface="Wingdings" panose="05000000000000000000" pitchFamily="2" charset="2"/>
              <a:buChar char="§"/>
            </a:pPr>
            <a:r>
              <a:rPr lang="en-US" dirty="0"/>
              <a:t>You have a </a:t>
            </a:r>
            <a:r>
              <a:rPr lang="en-US" dirty="0">
                <a:solidFill>
                  <a:srgbClr val="2E63AC"/>
                </a:solidFill>
              </a:rPr>
              <a:t>limited amount of time</a:t>
            </a:r>
            <a:r>
              <a:rPr lang="en-US" dirty="0"/>
              <a:t>. Each hour on the job means one less hour for study or play.</a:t>
            </a:r>
          </a:p>
          <a:p>
            <a:pPr>
              <a:buClr>
                <a:srgbClr val="2E63AC"/>
              </a:buClr>
              <a:buFont typeface="Wingdings" panose="05000000000000000000" pitchFamily="2" charset="2"/>
              <a:buChar char="§"/>
            </a:pPr>
            <a:r>
              <a:rPr lang="en-US" dirty="0"/>
              <a:t>You have </a:t>
            </a:r>
            <a:r>
              <a:rPr lang="en-US" dirty="0">
                <a:solidFill>
                  <a:srgbClr val="2E63AC"/>
                </a:solidFill>
              </a:rPr>
              <a:t>limited income</a:t>
            </a:r>
            <a:r>
              <a:rPr lang="en-US" dirty="0"/>
              <a:t> this year. If you spend $17 on a music CD, that’s $17 less you have to spend on other products or to save.</a:t>
            </a:r>
          </a:p>
          <a:p>
            <a:endParaRPr lang="de-DE" dirty="0"/>
          </a:p>
        </p:txBody>
      </p:sp>
      <p:sp>
        <p:nvSpPr>
          <p:cNvPr id="4" name="Foliennummernplatzhalter 3"/>
          <p:cNvSpPr>
            <a:spLocks noGrp="1"/>
          </p:cNvSpPr>
          <p:nvPr>
            <p:ph type="sldNum" sz="quarter" idx="10"/>
          </p:nvPr>
        </p:nvSpPr>
        <p:spPr/>
        <p:txBody>
          <a:bodyPr/>
          <a:lstStyle/>
          <a:p>
            <a:fld id="{00BBBE5A-5EFA-1F4E-AFEA-3DF1716D3DD1}" type="slidenum">
              <a:rPr lang="de-DE" smtClean="0"/>
              <a:pPr/>
              <a:t>12</a:t>
            </a:fld>
            <a:endParaRPr lang="de-DE"/>
          </a:p>
        </p:txBody>
      </p:sp>
    </p:spTree>
    <p:extLst>
      <p:ext uri="{BB962C8B-B14F-4D97-AF65-F5344CB8AC3E}">
        <p14:creationId xmlns:p14="http://schemas.microsoft.com/office/powerpoint/2010/main" val="1948208482"/>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The demand curve </a:t>
            </a:r>
            <a:r>
              <a:rPr lang="en-US" sz="1200" dirty="0">
                <a:latin typeface="Times New Roman" panose="02020603050405020304" pitchFamily="18" charset="0"/>
                <a:cs typeface="Times New Roman" panose="02020603050405020304" pitchFamily="18" charset="0"/>
              </a:rPr>
              <a:t>represents traders who are trying to buy dollars and sell Chinese yuan in the foreign exchange market. Air China and the Chinese</a:t>
            </a:r>
            <a:r>
              <a:rPr lang="en-US" sz="1200" baseline="0" dirty="0">
                <a:latin typeface="Times New Roman" panose="02020603050405020304" pitchFamily="18" charset="0"/>
                <a:cs typeface="Times New Roman" panose="02020603050405020304" pitchFamily="18" charset="0"/>
              </a:rPr>
              <a:t> government are buying U.S. goods and assets, so they need to buy U.S. dollars.</a:t>
            </a:r>
            <a:endParaRPr lang="en-US" baseline="0" dirty="0"/>
          </a:p>
          <a:p>
            <a:endParaRPr lang="en-US" baseline="0" dirty="0"/>
          </a:p>
        </p:txBody>
      </p:sp>
      <p:sp>
        <p:nvSpPr>
          <p:cNvPr id="4" name="Slide Number Placeholder 3"/>
          <p:cNvSpPr>
            <a:spLocks noGrp="1"/>
          </p:cNvSpPr>
          <p:nvPr>
            <p:ph type="sldNum" sz="quarter" idx="10"/>
          </p:nvPr>
        </p:nvSpPr>
        <p:spPr/>
        <p:txBody>
          <a:bodyPr/>
          <a:lstStyle/>
          <a:p>
            <a:fld id="{1006C3B3-DEC6-42A2-A40A-6B0596676E2B}" type="slidenum">
              <a:rPr lang="en-US" smtClean="0"/>
              <a:t>454</a:t>
            </a:fld>
            <a:endParaRPr lang="en-US" dirty="0"/>
          </a:p>
        </p:txBody>
      </p:sp>
    </p:spTree>
    <p:extLst>
      <p:ext uri="{BB962C8B-B14F-4D97-AF65-F5344CB8AC3E}">
        <p14:creationId xmlns:p14="http://schemas.microsoft.com/office/powerpoint/2010/main" val="1300622753"/>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prstClr val="black"/>
                </a:solidFill>
              </a:rPr>
              <a:t>The Foreign Exchange Market under a flexible exchange rate regime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The demand for dollars in exchange for yuan is downward-sloping. Why? A movement from A to B represents a dollar appreciation because each dollar is exchanged for more yuan. As a result, the prices of U.S. goods (like Boeing </a:t>
            </a:r>
            <a:r>
              <a:rPr lang="en-US" baseline="0" dirty="0" err="1"/>
              <a:t>Dreamliners</a:t>
            </a:r>
            <a:r>
              <a:rPr lang="en-US" baseline="0" dirty="0"/>
              <a:t>) and assets (like U.S. treasuries) paid by Chinese firms and households in yuan rise. In response, the Chinese firms and households decrease their demand for U.S. goods and therefore decrease their demand for U.S. dollars.</a:t>
            </a:r>
          </a:p>
          <a:p>
            <a:endParaRPr lang="en-US" baseline="0" dirty="0"/>
          </a:p>
        </p:txBody>
      </p:sp>
      <p:sp>
        <p:nvSpPr>
          <p:cNvPr id="4" name="Slide Number Placeholder 3"/>
          <p:cNvSpPr>
            <a:spLocks noGrp="1"/>
          </p:cNvSpPr>
          <p:nvPr>
            <p:ph type="sldNum" sz="quarter" idx="10"/>
          </p:nvPr>
        </p:nvSpPr>
        <p:spPr/>
        <p:txBody>
          <a:bodyPr/>
          <a:lstStyle/>
          <a:p>
            <a:fld id="{1006C3B3-DEC6-42A2-A40A-6B0596676E2B}" type="slidenum">
              <a:rPr lang="en-US" smtClean="0"/>
              <a:t>455</a:t>
            </a:fld>
            <a:endParaRPr lang="en-US" dirty="0"/>
          </a:p>
        </p:txBody>
      </p:sp>
    </p:spTree>
    <p:extLst>
      <p:ext uri="{BB962C8B-B14F-4D97-AF65-F5344CB8AC3E}">
        <p14:creationId xmlns:p14="http://schemas.microsoft.com/office/powerpoint/2010/main" val="1300622753"/>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Instructor: </a:t>
            </a:r>
            <a:r>
              <a:rPr lang="en-US" sz="1200" dirty="0">
                <a:latin typeface="Times New Roman" panose="02020603050405020304" pitchFamily="18" charset="0"/>
                <a:cs typeface="Times New Roman" panose="02020603050405020304" pitchFamily="18" charset="0"/>
              </a:rPr>
              <a:t>The supply curve represents traders who are trying to obtain Chinese yuan by selling dollars in the foreign exchange market. Apple and U.S. investors </a:t>
            </a:r>
            <a:r>
              <a:rPr lang="en-US" sz="1200" baseline="0" dirty="0">
                <a:latin typeface="Times New Roman" panose="02020603050405020304" pitchFamily="18" charset="0"/>
                <a:cs typeface="Times New Roman" panose="02020603050405020304" pitchFamily="18" charset="0"/>
              </a:rPr>
              <a:t>are buying Chinese goods and assets, so they need to buy Chinese yuan and thus sell U.S. dollars.</a:t>
            </a:r>
            <a:endParaRPr lang="en-US" baseline="0" dirty="0"/>
          </a:p>
          <a:p>
            <a:endParaRPr lang="en-US" baseline="0" dirty="0"/>
          </a:p>
        </p:txBody>
      </p:sp>
      <p:sp>
        <p:nvSpPr>
          <p:cNvPr id="4" name="Slide Number Placeholder 3"/>
          <p:cNvSpPr>
            <a:spLocks noGrp="1"/>
          </p:cNvSpPr>
          <p:nvPr>
            <p:ph type="sldNum" sz="quarter" idx="10"/>
          </p:nvPr>
        </p:nvSpPr>
        <p:spPr/>
        <p:txBody>
          <a:bodyPr/>
          <a:lstStyle/>
          <a:p>
            <a:fld id="{1006C3B3-DEC6-42A2-A40A-6B0596676E2B}" type="slidenum">
              <a:rPr lang="en-US" smtClean="0"/>
              <a:t>456</a:t>
            </a:fld>
            <a:endParaRPr lang="en-US" dirty="0"/>
          </a:p>
        </p:txBody>
      </p:sp>
    </p:spTree>
    <p:extLst>
      <p:ext uri="{BB962C8B-B14F-4D97-AF65-F5344CB8AC3E}">
        <p14:creationId xmlns:p14="http://schemas.microsoft.com/office/powerpoint/2010/main" val="1300622753"/>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prstClr val="black"/>
                </a:solidFill>
              </a:rPr>
              <a:t>The Foreign Exchange Market under a flexible exchange rate regime</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The supply of dollars in exchange for yuan is upward-sloping. Why? A movement from A to B represents a dollar appreciation and therefore a yuan depreciation. As a result, the prices of Chinese goods (like Foxconn parts) and assets (like Alibaba shares) paid by U.S. firms and households in dollars fall. In response, U.S. firms and households increase their demand for Chinese goods and therefore increase their supply of U.S. dollars available for exchange.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1006C3B3-DEC6-42A2-A40A-6B0596676E2B}" type="slidenum">
              <a:rPr lang="en-US" smtClean="0"/>
              <a:t>457</a:t>
            </a:fld>
            <a:endParaRPr lang="en-US" dirty="0"/>
          </a:p>
        </p:txBody>
      </p:sp>
    </p:spTree>
    <p:extLst>
      <p:ext uri="{BB962C8B-B14F-4D97-AF65-F5344CB8AC3E}">
        <p14:creationId xmlns:p14="http://schemas.microsoft.com/office/powerpoint/2010/main" val="1300622753"/>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1006C3B3-DEC6-42A2-A40A-6B0596676E2B}" type="slidenum">
              <a:rPr lang="en-US" smtClean="0"/>
              <a:t>458</a:t>
            </a:fld>
            <a:endParaRPr lang="en-US" dirty="0"/>
          </a:p>
        </p:txBody>
      </p:sp>
    </p:spTree>
    <p:extLst>
      <p:ext uri="{BB962C8B-B14F-4D97-AF65-F5344CB8AC3E}">
        <p14:creationId xmlns:p14="http://schemas.microsoft.com/office/powerpoint/2010/main" val="1300622753"/>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1006C3B3-DEC6-42A2-A40A-6B0596676E2B}" type="slidenum">
              <a:rPr lang="en-US" smtClean="0"/>
              <a:t>459</a:t>
            </a:fld>
            <a:endParaRPr lang="en-US" dirty="0"/>
          </a:p>
        </p:txBody>
      </p:sp>
    </p:spTree>
    <p:extLst>
      <p:ext uri="{BB962C8B-B14F-4D97-AF65-F5344CB8AC3E}">
        <p14:creationId xmlns:p14="http://schemas.microsoft.com/office/powerpoint/2010/main" val="1300622753"/>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1006C3B3-DEC6-42A2-A40A-6B0596676E2B}" type="slidenum">
              <a:rPr lang="en-US" smtClean="0"/>
              <a:t>460</a:t>
            </a:fld>
            <a:endParaRPr lang="en-US" dirty="0"/>
          </a:p>
        </p:txBody>
      </p:sp>
    </p:spTree>
    <p:extLst>
      <p:ext uri="{BB962C8B-B14F-4D97-AF65-F5344CB8AC3E}">
        <p14:creationId xmlns:p14="http://schemas.microsoft.com/office/powerpoint/2010/main" val="1300622753"/>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O’Sullivan </a:t>
            </a:r>
            <a:r>
              <a:rPr lang="en-US" baseline="0" dirty="0" err="1"/>
              <a:t>Sheffrin</a:t>
            </a:r>
            <a:r>
              <a:rPr lang="en-US" baseline="0" dirty="0"/>
              <a:t> Ch19</a:t>
            </a:r>
          </a:p>
        </p:txBody>
      </p:sp>
      <p:sp>
        <p:nvSpPr>
          <p:cNvPr id="4" name="Slide Number Placeholder 3"/>
          <p:cNvSpPr>
            <a:spLocks noGrp="1"/>
          </p:cNvSpPr>
          <p:nvPr>
            <p:ph type="sldNum" sz="quarter" idx="10"/>
          </p:nvPr>
        </p:nvSpPr>
        <p:spPr/>
        <p:txBody>
          <a:bodyPr/>
          <a:lstStyle/>
          <a:p>
            <a:fld id="{1006C3B3-DEC6-42A2-A40A-6B0596676E2B}" type="slidenum">
              <a:rPr lang="en-US" smtClean="0"/>
              <a:t>461</a:t>
            </a:fld>
            <a:endParaRPr lang="en-US" dirty="0"/>
          </a:p>
        </p:txBody>
      </p:sp>
    </p:spTree>
    <p:extLst>
      <p:ext uri="{BB962C8B-B14F-4D97-AF65-F5344CB8AC3E}">
        <p14:creationId xmlns:p14="http://schemas.microsoft.com/office/powerpoint/2010/main" val="1300622753"/>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O’Sullivan </a:t>
            </a:r>
            <a:r>
              <a:rPr lang="en-US" baseline="0" dirty="0" err="1"/>
              <a:t>Sheffrin</a:t>
            </a:r>
            <a:r>
              <a:rPr lang="en-US" baseline="0" dirty="0"/>
              <a:t> Ch19</a:t>
            </a:r>
          </a:p>
        </p:txBody>
      </p:sp>
      <p:sp>
        <p:nvSpPr>
          <p:cNvPr id="4" name="Slide Number Placeholder 3"/>
          <p:cNvSpPr>
            <a:spLocks noGrp="1"/>
          </p:cNvSpPr>
          <p:nvPr>
            <p:ph type="sldNum" sz="quarter" idx="10"/>
          </p:nvPr>
        </p:nvSpPr>
        <p:spPr/>
        <p:txBody>
          <a:bodyPr/>
          <a:lstStyle/>
          <a:p>
            <a:fld id="{1006C3B3-DEC6-42A2-A40A-6B0596676E2B}" type="slidenum">
              <a:rPr lang="en-US" smtClean="0"/>
              <a:t>462</a:t>
            </a:fld>
            <a:endParaRPr lang="en-US" dirty="0"/>
          </a:p>
        </p:txBody>
      </p:sp>
    </p:spTree>
    <p:extLst>
      <p:ext uri="{BB962C8B-B14F-4D97-AF65-F5344CB8AC3E}">
        <p14:creationId xmlns:p14="http://schemas.microsoft.com/office/powerpoint/2010/main" val="1300622753"/>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err="1"/>
              <a:t>Acemoglu</a:t>
            </a:r>
            <a:r>
              <a:rPr lang="en-US" baseline="0" dirty="0"/>
              <a:t> – Economics </a:t>
            </a:r>
            <a:r>
              <a:rPr lang="en-US" baseline="0" dirty="0" err="1"/>
              <a:t>ch</a:t>
            </a:r>
            <a:r>
              <a:rPr lang="en-US" baseline="0" dirty="0"/>
              <a:t> 15</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This ratio represents the relative price, adjusted for the exchange rate, of U.S. and Chinese toys.</a:t>
            </a:r>
          </a:p>
          <a:p>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The dollar price of a U.S. basket refers to the price of a basket of goods and services in the United States. The yuan price of a Chinese basket is the price of the </a:t>
            </a:r>
            <a:r>
              <a:rPr lang="en-US" sz="1200" b="0" i="1" u="none" strike="noStrike" kern="1200" baseline="0" dirty="0">
                <a:solidFill>
                  <a:schemeClr val="tx1"/>
                </a:solidFill>
                <a:latin typeface="+mn-lt"/>
                <a:ea typeface="+mn-ea"/>
                <a:cs typeface="+mn-cs"/>
              </a:rPr>
              <a:t>same </a:t>
            </a:r>
            <a:r>
              <a:rPr lang="en-US" sz="1200" b="0" i="0" u="none" strike="noStrike" kern="1200" baseline="0" dirty="0">
                <a:solidFill>
                  <a:schemeClr val="tx1"/>
                </a:solidFill>
                <a:latin typeface="+mn-lt"/>
                <a:ea typeface="+mn-ea"/>
                <a:cs typeface="+mn-cs"/>
              </a:rPr>
              <a:t>basket in China. By using the nominal exchange rate, we make the U.S. basket, priced in dollars, and the Chinese basket, priced in yuan, comparable.</a:t>
            </a:r>
            <a:endParaRPr lang="en-US" baseline="0" dirty="0"/>
          </a:p>
          <a:p>
            <a:endParaRPr lang="en-US" dirty="0"/>
          </a:p>
          <a:p>
            <a:r>
              <a:rPr lang="en-US" sz="1200" b="1" dirty="0">
                <a:latin typeface="Times New Roman" pitchFamily="18" charset="0"/>
                <a:cs typeface="Times New Roman" pitchFamily="18" charset="0"/>
              </a:rPr>
              <a:t>Question:</a:t>
            </a:r>
            <a:r>
              <a:rPr lang="en-US" sz="1200" dirty="0">
                <a:latin typeface="Times New Roman" pitchFamily="18" charset="0"/>
                <a:cs typeface="Times New Roman" pitchFamily="18" charset="0"/>
              </a:rPr>
              <a:t> Does the real exchange rate follow the nominal exchange rate?</a:t>
            </a:r>
          </a:p>
          <a:p>
            <a:endParaRPr lang="en-US" sz="1200" dirty="0">
              <a:latin typeface="Times New Roman" pitchFamily="18" charset="0"/>
              <a:cs typeface="Times New Roman" pitchFamily="18" charset="0"/>
            </a:endParaRPr>
          </a:p>
          <a:p>
            <a:r>
              <a:rPr lang="en-US" sz="1200" b="1" dirty="0">
                <a:latin typeface="Times New Roman" pitchFamily="18" charset="0"/>
                <a:cs typeface="Times New Roman" pitchFamily="18" charset="0"/>
              </a:rPr>
              <a:t>Answer:</a:t>
            </a:r>
            <a:r>
              <a:rPr lang="en-US" sz="1200" dirty="0">
                <a:latin typeface="Times New Roman" pitchFamily="18" charset="0"/>
                <a:cs typeface="Times New Roman" pitchFamily="18" charset="0"/>
              </a:rPr>
              <a:t> Not always. In our example, the real exchange rate fell from 1950 to 1966, when the nominal exchange rate was fixed. After 1967, the real and nominal exchange rates moved together, although the real exchange rate keeps falling further behind.</a:t>
            </a:r>
          </a:p>
          <a:p>
            <a:endParaRPr lang="en-US" dirty="0"/>
          </a:p>
          <a:p>
            <a:endParaRPr lang="en-US" dirty="0"/>
          </a:p>
          <a:p>
            <a:r>
              <a:rPr lang="de-DE" b="1" dirty="0"/>
              <a:t>Realer Wechselkurs</a:t>
            </a:r>
          </a:p>
          <a:p>
            <a:r>
              <a:rPr lang="de-DE" dirty="0"/>
              <a:t>Für den Außenhandel ist jedoch nicht allein der nominale Wechselkurs von Interesse, vielmehr beeinflusst auch das relative Preisniveau die Entscheidungen der Akteure. Dies kann an einem einfachen Beispiel illustriert werden. Für dieses Beispiel betrachten wir den realen Wechselkurs in Mengennotierung.</a:t>
            </a:r>
          </a:p>
          <a:p>
            <a:r>
              <a:rPr lang="de-DE" dirty="0"/>
              <a:t>Eine große Kette von deutschen Elektrofachmärkten importiert regelmäßig Unterhaltungselektronik aus Japan. Für den Importeur ist entscheidend, wie viele, sagen wir, DVD-Player, zu welchem Preis importiert werden können. Dies hängt ab von</a:t>
            </a:r>
          </a:p>
          <a:p>
            <a:r>
              <a:rPr lang="de-DE" dirty="0"/>
              <a:t>dem nominalen Wechselkurs,</a:t>
            </a:r>
          </a:p>
          <a:p>
            <a:r>
              <a:rPr lang="de-DE" dirty="0"/>
              <a:t>dem Preisniveau für DVD-Player in Japan (also dem Preis in Yen, der in Japan für einen DVD-Player verlangt wird) und</a:t>
            </a:r>
          </a:p>
          <a:p>
            <a:r>
              <a:rPr lang="de-DE" dirty="0"/>
              <a:t>dem Preisniveau von DVD-Playern in Deutschland.</a:t>
            </a:r>
          </a:p>
          <a:p>
            <a:r>
              <a:rPr lang="de-DE" dirty="0"/>
              <a:t>Wenn </a:t>
            </a:r>
            <a:r>
              <a:rPr lang="de-DE" b="1" dirty="0"/>
              <a:t>e</a:t>
            </a:r>
            <a:r>
              <a:rPr lang="de-DE" dirty="0"/>
              <a:t> der nominale Wechselkurs, </a:t>
            </a:r>
            <a:r>
              <a:rPr lang="de-DE" b="1" dirty="0" err="1"/>
              <a:t>p</a:t>
            </a:r>
            <a:r>
              <a:rPr lang="de-DE" b="1" baseline="30000" dirty="0" err="1"/>
              <a:t>a</a:t>
            </a:r>
            <a:r>
              <a:rPr lang="de-DE" dirty="0"/>
              <a:t> das Preisniveau im Ausland und </a:t>
            </a:r>
            <a:r>
              <a:rPr lang="de-DE" b="1" dirty="0"/>
              <a:t>p</a:t>
            </a:r>
            <a:r>
              <a:rPr lang="de-DE" dirty="0"/>
              <a:t> das Preisniveau im Inland ist, so ergibt sich der reale Wechselkurs in Mengennotierung als:</a:t>
            </a:r>
          </a:p>
          <a:p>
            <a:r>
              <a:rPr lang="de-DE" b="1" dirty="0"/>
              <a:t>e</a:t>
            </a:r>
            <a:r>
              <a:rPr lang="de-DE" b="1" baseline="30000" dirty="0"/>
              <a:t>r</a:t>
            </a:r>
            <a:r>
              <a:rPr lang="de-DE" b="1" dirty="0"/>
              <a:t> = e*p/ </a:t>
            </a:r>
            <a:r>
              <a:rPr lang="de-DE" b="1" dirty="0" err="1"/>
              <a:t>p</a:t>
            </a:r>
            <a:r>
              <a:rPr lang="de-DE" b="1" baseline="30000" dirty="0" err="1"/>
              <a:t>a</a:t>
            </a:r>
            <a:endParaRPr lang="de-DE" b="1" dirty="0"/>
          </a:p>
          <a:p>
            <a:endParaRPr lang="en-US" dirty="0"/>
          </a:p>
        </p:txBody>
      </p:sp>
      <p:sp>
        <p:nvSpPr>
          <p:cNvPr id="4" name="Slide Number Placeholder 3"/>
          <p:cNvSpPr>
            <a:spLocks noGrp="1"/>
          </p:cNvSpPr>
          <p:nvPr>
            <p:ph type="sldNum" sz="quarter" idx="10"/>
          </p:nvPr>
        </p:nvSpPr>
        <p:spPr/>
        <p:txBody>
          <a:bodyPr/>
          <a:lstStyle/>
          <a:p>
            <a:fld id="{1006C3B3-DEC6-42A2-A40A-6B0596676E2B}" type="slidenum">
              <a:rPr lang="en-US" smtClean="0"/>
              <a:t>463</a:t>
            </a:fld>
            <a:endParaRPr lang="en-US" dirty="0"/>
          </a:p>
        </p:txBody>
      </p:sp>
    </p:spTree>
    <p:extLst>
      <p:ext uri="{BB962C8B-B14F-4D97-AF65-F5344CB8AC3E}">
        <p14:creationId xmlns:p14="http://schemas.microsoft.com/office/powerpoint/2010/main" val="13006227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00BBBE5A-5EFA-1F4E-AFEA-3DF1716D3DD1}" type="slidenum">
              <a:rPr lang="de-DE" smtClean="0"/>
              <a:pPr/>
              <a:t>13</a:t>
            </a:fld>
            <a:endParaRPr lang="de-DE"/>
          </a:p>
        </p:txBody>
      </p:sp>
    </p:spTree>
    <p:extLst>
      <p:ext uri="{BB962C8B-B14F-4D97-AF65-F5344CB8AC3E}">
        <p14:creationId xmlns:p14="http://schemas.microsoft.com/office/powerpoint/2010/main" val="1182514775"/>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years, the Chinese government pegged the yuan to the dollar at about 6.8yuan = US$1, which has helped their export-driven economy grow. In June 2010, the Chinese government — under pressure from the U.S. for complicated reasons involving trade deficits – agreed to make the yuan more flexible (but it’s basically remained the same, more or less).</a:t>
            </a:r>
          </a:p>
          <a:p>
            <a:endParaRPr lang="en-US" baseline="0" dirty="0"/>
          </a:p>
          <a:p>
            <a:r>
              <a:rPr lang="en-US" baseline="0" dirty="0"/>
              <a:t>Instructor: </a:t>
            </a:r>
            <a:r>
              <a:rPr lang="en-US" sz="1200" b="0" i="0" u="none" strike="noStrike" kern="1200" baseline="0" dirty="0">
                <a:solidFill>
                  <a:schemeClr val="tx1"/>
                </a:solidFill>
                <a:latin typeface="+mn-lt"/>
                <a:ea typeface="+mn-ea"/>
                <a:cs typeface="+mn-cs"/>
              </a:rPr>
              <a:t>When the yuan–dollar real exchange rate appreciates, U.S. goods become more expensive relative to Chinese goods, so more stores in the United States prefer to import from China, and more stores in China prefer to buy local products rather than to import from the United States.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When the yuan–dollar real exchange rate depreciates, U.S. goods become less expensive relative to Chinese goods, so fewer stores in the United States prefer to import from China, and more stores in China prefer to import from the United States rather than buy local.</a:t>
            </a:r>
            <a:endParaRPr lang="en-US" baseline="0" dirty="0"/>
          </a:p>
          <a:p>
            <a:endParaRPr lang="en-US" baseline="0" dirty="0"/>
          </a:p>
        </p:txBody>
      </p:sp>
      <p:sp>
        <p:nvSpPr>
          <p:cNvPr id="4" name="Slide Number Placeholder 3"/>
          <p:cNvSpPr>
            <a:spLocks noGrp="1"/>
          </p:cNvSpPr>
          <p:nvPr>
            <p:ph type="sldNum" sz="quarter" idx="10"/>
          </p:nvPr>
        </p:nvSpPr>
        <p:spPr/>
        <p:txBody>
          <a:bodyPr/>
          <a:lstStyle/>
          <a:p>
            <a:fld id="{1006C3B3-DEC6-42A2-A40A-6B0596676E2B}" type="slidenum">
              <a:rPr lang="en-US" smtClean="0"/>
              <a:t>464</a:t>
            </a:fld>
            <a:endParaRPr lang="en-US" dirty="0"/>
          </a:p>
        </p:txBody>
      </p:sp>
    </p:spTree>
    <p:extLst>
      <p:ext uri="{BB962C8B-B14F-4D97-AF65-F5344CB8AC3E}">
        <p14:creationId xmlns:p14="http://schemas.microsoft.com/office/powerpoint/2010/main" val="1300622753"/>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An overvalued yuan</a:t>
            </a:r>
            <a:r>
              <a:rPr lang="en-US" sz="1200" b="0" i="0" u="none" strike="noStrike" kern="1200" baseline="0" dirty="0">
                <a:solidFill>
                  <a:schemeClr val="tx1"/>
                </a:solidFill>
                <a:latin typeface="+mn-lt"/>
                <a:ea typeface="+mn-ea"/>
                <a:cs typeface="+mn-cs"/>
              </a:rPr>
              <a:t>–</a:t>
            </a:r>
            <a:r>
              <a:rPr lang="en-US" baseline="0" dirty="0"/>
              <a:t>dollar real exchange rate is an increase in the variable </a:t>
            </a:r>
            <a:r>
              <a:rPr lang="en-US" b="0" i="1" baseline="0" dirty="0"/>
              <a:t>E</a:t>
            </a:r>
            <a:r>
              <a:rPr lang="en-US" baseline="0" dirty="0"/>
              <a:t>.  In Exhibit 15.10, the United States moves up its net export curve to a larger trade deficit.</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The appreciation of the real interest rate </a:t>
            </a:r>
            <a:r>
              <a:rPr lang="en-US" b="0" i="1" baseline="0" dirty="0"/>
              <a:t>E</a:t>
            </a:r>
            <a:r>
              <a:rPr lang="en-US" baseline="0" dirty="0"/>
              <a:t> makes U.S. goods more expensive and Chinese goods less expensive. As a result, </a:t>
            </a:r>
            <a:r>
              <a:rPr lang="en-US" sz="1200" b="0" i="0" u="none" strike="noStrike" kern="1200" baseline="0" dirty="0">
                <a:solidFill>
                  <a:schemeClr val="tx1"/>
                </a:solidFill>
                <a:latin typeface="+mn-lt"/>
                <a:ea typeface="+mn-ea"/>
                <a:cs typeface="+mn-cs"/>
              </a:rPr>
              <a:t>U.S. households and firms buy more Chinese goods and services, and Chinese households and firms buy fewer U.S. goods and services. In the national income identity, the total demand for U.S. goods and services decreases, and this decreases the demand for labor. In Exhibit 15.12, the economy goes from employing </a:t>
            </a:r>
            <a:r>
              <a:rPr lang="en-US" sz="1200" b="0" i="1" u="none" strike="noStrike" kern="1200" baseline="0" dirty="0">
                <a:solidFill>
                  <a:schemeClr val="tx1"/>
                </a:solidFill>
                <a:latin typeface="+mn-lt"/>
                <a:ea typeface="+mn-ea"/>
                <a:cs typeface="+mn-cs"/>
              </a:rPr>
              <a:t>L</a:t>
            </a:r>
            <a:r>
              <a:rPr lang="en-US" sz="1200" b="0" i="0" u="none" strike="noStrike" kern="1200" baseline="0" dirty="0">
                <a:solidFill>
                  <a:schemeClr val="tx1"/>
                </a:solidFill>
                <a:latin typeface="+mn-lt"/>
                <a:ea typeface="+mn-ea"/>
                <a:cs typeface="+mn-cs"/>
              </a:rPr>
              <a:t> to </a:t>
            </a:r>
            <a:r>
              <a:rPr lang="en-US" sz="1200" b="0" i="1" u="none" strike="noStrike" kern="1200" baseline="0" dirty="0">
                <a:solidFill>
                  <a:schemeClr val="tx1"/>
                </a:solidFill>
                <a:latin typeface="+mn-lt"/>
                <a:ea typeface="+mn-ea"/>
                <a:cs typeface="+mn-cs"/>
              </a:rPr>
              <a:t>L</a:t>
            </a:r>
            <a:r>
              <a:rPr lang="en-US" sz="1200" b="0" i="0" u="none" strike="noStrike" kern="1200" baseline="-25000" dirty="0">
                <a:solidFill>
                  <a:schemeClr val="tx1"/>
                </a:solidFill>
                <a:latin typeface="+mn-lt"/>
                <a:ea typeface="+mn-ea"/>
                <a:cs typeface="+mn-cs"/>
              </a:rPr>
              <a:t>1</a:t>
            </a:r>
            <a:r>
              <a:rPr lang="en-US" sz="1200" b="0" i="0" u="none" strike="noStrike" kern="1200" baseline="0" dirty="0">
                <a:solidFill>
                  <a:schemeClr val="tx1"/>
                </a:solidFill>
                <a:latin typeface="+mn-lt"/>
                <a:ea typeface="+mn-ea"/>
                <a:cs typeface="+mn-cs"/>
              </a:rPr>
              <a:t>.</a:t>
            </a:r>
          </a:p>
          <a:p>
            <a:endParaRPr lang="en-US" baseline="0" dirty="0"/>
          </a:p>
        </p:txBody>
      </p:sp>
      <p:sp>
        <p:nvSpPr>
          <p:cNvPr id="4" name="Slide Number Placeholder 3"/>
          <p:cNvSpPr>
            <a:spLocks noGrp="1"/>
          </p:cNvSpPr>
          <p:nvPr>
            <p:ph type="sldNum" sz="quarter" idx="10"/>
          </p:nvPr>
        </p:nvSpPr>
        <p:spPr/>
        <p:txBody>
          <a:bodyPr/>
          <a:lstStyle/>
          <a:p>
            <a:fld id="{1006C3B3-DEC6-42A2-A40A-6B0596676E2B}" type="slidenum">
              <a:rPr lang="en-US" smtClean="0"/>
              <a:t>465</a:t>
            </a:fld>
            <a:endParaRPr lang="en-US" dirty="0"/>
          </a:p>
        </p:txBody>
      </p:sp>
    </p:spTree>
    <p:extLst>
      <p:ext uri="{BB962C8B-B14F-4D97-AF65-F5344CB8AC3E}">
        <p14:creationId xmlns:p14="http://schemas.microsoft.com/office/powerpoint/2010/main" val="1300622753"/>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Fed can also lower net exports by pursuing a contractionary monetary policy. In this case, higher U.S. interest rates lead Chinese investors to increase their holdings of U.S. assets, which increases the demand for U.S. dollars in the foreign exchange market.</a:t>
            </a:r>
          </a:p>
          <a:p>
            <a:endParaRPr lang="en-US" baseline="0" dirty="0"/>
          </a:p>
          <a:p>
            <a:r>
              <a:rPr lang="en-US" sz="1200" dirty="0">
                <a:latin typeface="Times New Roman" pitchFamily="18" charset="0"/>
                <a:cs typeface="Times New Roman" pitchFamily="18" charset="0"/>
              </a:rPr>
              <a:t>What is the implication for the depreciation of the pound on Black Wednesday?</a:t>
            </a:r>
          </a:p>
          <a:p>
            <a:endParaRPr lang="en-US" sz="1200" dirty="0">
              <a:latin typeface="Times New Roman" pitchFamily="18" charset="0"/>
              <a:cs typeface="Times New Roman" pitchFamily="18" charset="0"/>
            </a:endParaRPr>
          </a:p>
          <a:p>
            <a:r>
              <a:rPr lang="en-US" sz="1200" b="1" dirty="0">
                <a:latin typeface="Times New Roman" pitchFamily="18" charset="0"/>
                <a:cs typeface="Times New Roman" pitchFamily="18" charset="0"/>
              </a:rPr>
              <a:t>Answer:</a:t>
            </a:r>
            <a:r>
              <a:rPr lang="en-US" sz="1200" dirty="0">
                <a:latin typeface="Times New Roman" pitchFamily="18" charset="0"/>
                <a:cs typeface="Times New Roman" pitchFamily="18" charset="0"/>
              </a:rPr>
              <a:t> The sharp depreciation of the pound led to a decline in the pound’s real exchange rate, an expansion of British net exports, and a corresponding increase in economic activity.  </a:t>
            </a:r>
          </a:p>
          <a:p>
            <a:endParaRPr lang="en-US" baseline="0" dirty="0"/>
          </a:p>
        </p:txBody>
      </p:sp>
      <p:sp>
        <p:nvSpPr>
          <p:cNvPr id="4" name="Slide Number Placeholder 3"/>
          <p:cNvSpPr>
            <a:spLocks noGrp="1"/>
          </p:cNvSpPr>
          <p:nvPr>
            <p:ph type="sldNum" sz="quarter" idx="10"/>
          </p:nvPr>
        </p:nvSpPr>
        <p:spPr/>
        <p:txBody>
          <a:bodyPr/>
          <a:lstStyle/>
          <a:p>
            <a:fld id="{1006C3B3-DEC6-42A2-A40A-6B0596676E2B}" type="slidenum">
              <a:rPr lang="en-US" smtClean="0"/>
              <a:t>466</a:t>
            </a:fld>
            <a:endParaRPr lang="en-US" dirty="0"/>
          </a:p>
        </p:txBody>
      </p:sp>
    </p:spTree>
    <p:extLst>
      <p:ext uri="{BB962C8B-B14F-4D97-AF65-F5344CB8AC3E}">
        <p14:creationId xmlns:p14="http://schemas.microsoft.com/office/powerpoint/2010/main" val="1300622753"/>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Fed can also lower net exports by pursuing a contractionary monetary policy. In this case, higher U.S. interest rates lead Chinese investors to increase their holdings of U.S. assets, which increases the demand for U.S. dollars in the foreign exchange market.</a:t>
            </a:r>
          </a:p>
          <a:p>
            <a:endParaRPr lang="en-US" baseline="0" dirty="0"/>
          </a:p>
          <a:p>
            <a:r>
              <a:rPr lang="en-US" sz="1200" dirty="0">
                <a:latin typeface="Times New Roman" pitchFamily="18" charset="0"/>
                <a:cs typeface="Times New Roman" pitchFamily="18" charset="0"/>
              </a:rPr>
              <a:t>What is the implication for the depreciation of the pound on Black Wednesday?</a:t>
            </a:r>
          </a:p>
          <a:p>
            <a:endParaRPr lang="en-US" sz="1200" dirty="0">
              <a:latin typeface="Times New Roman" pitchFamily="18" charset="0"/>
              <a:cs typeface="Times New Roman" pitchFamily="18" charset="0"/>
            </a:endParaRPr>
          </a:p>
          <a:p>
            <a:r>
              <a:rPr lang="en-US" sz="1200" b="1" dirty="0">
                <a:latin typeface="Times New Roman" pitchFamily="18" charset="0"/>
                <a:cs typeface="Times New Roman" pitchFamily="18" charset="0"/>
              </a:rPr>
              <a:t>Answer:</a:t>
            </a:r>
            <a:r>
              <a:rPr lang="en-US" sz="1200" dirty="0">
                <a:latin typeface="Times New Roman" pitchFamily="18" charset="0"/>
                <a:cs typeface="Times New Roman" pitchFamily="18" charset="0"/>
              </a:rPr>
              <a:t> The sharp depreciation of the pound led to a decline in the pound’s real exchange rate, an expansion of British net exports, and a corresponding increase in economic activity.  </a:t>
            </a:r>
          </a:p>
          <a:p>
            <a:endParaRPr lang="en-US" baseline="0" dirty="0"/>
          </a:p>
        </p:txBody>
      </p:sp>
      <p:sp>
        <p:nvSpPr>
          <p:cNvPr id="4" name="Slide Number Placeholder 3"/>
          <p:cNvSpPr>
            <a:spLocks noGrp="1"/>
          </p:cNvSpPr>
          <p:nvPr>
            <p:ph type="sldNum" sz="quarter" idx="10"/>
          </p:nvPr>
        </p:nvSpPr>
        <p:spPr/>
        <p:txBody>
          <a:bodyPr/>
          <a:lstStyle/>
          <a:p>
            <a:fld id="{1006C3B3-DEC6-42A2-A40A-6B0596676E2B}" type="slidenum">
              <a:rPr lang="en-US" smtClean="0"/>
              <a:t>467</a:t>
            </a:fld>
            <a:endParaRPr lang="en-US" dirty="0"/>
          </a:p>
        </p:txBody>
      </p:sp>
    </p:spTree>
    <p:extLst>
      <p:ext uri="{BB962C8B-B14F-4D97-AF65-F5344CB8AC3E}">
        <p14:creationId xmlns:p14="http://schemas.microsoft.com/office/powerpoint/2010/main" val="3397311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341688" y="531813"/>
            <a:ext cx="3551237" cy="2663825"/>
          </a:xfrm>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00BBBE5A-5EFA-1F4E-AFEA-3DF1716D3DD1}" type="slidenum">
              <a:rPr lang="de-DE" smtClean="0"/>
              <a:pPr/>
              <a:t>14</a:t>
            </a:fld>
            <a:endParaRPr lang="de-DE"/>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341688" y="531813"/>
            <a:ext cx="3551237" cy="2663825"/>
          </a:xfrm>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00BBBE5A-5EFA-1F4E-AFEA-3DF1716D3DD1}" type="slidenum">
              <a:rPr lang="de-DE" smtClean="0"/>
              <a:pPr/>
              <a:t>15</a:t>
            </a:fld>
            <a:endParaRPr lang="de-DE"/>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lnSpc>
                <a:spcPts val="2000"/>
              </a:lnSpc>
              <a:buClr>
                <a:srgbClr val="2E63AC"/>
              </a:buClr>
              <a:buNone/>
            </a:pPr>
            <a:r>
              <a:rPr lang="en-US" dirty="0"/>
              <a:t>Examples</a:t>
            </a:r>
          </a:p>
          <a:p>
            <a:pPr marL="0" indent="0">
              <a:lnSpc>
                <a:spcPts val="2000"/>
              </a:lnSpc>
              <a:buClr>
                <a:srgbClr val="2E63AC"/>
              </a:buClr>
              <a:buNone/>
            </a:pPr>
            <a:r>
              <a:rPr lang="en-US" dirty="0">
                <a:solidFill>
                  <a:srgbClr val="2E63AC"/>
                </a:solidFill>
              </a:rPr>
              <a:t>…of scarcity and the trade-offs associated with making choices:</a:t>
            </a:r>
            <a:endParaRPr lang="en-US" sz="1100" dirty="0">
              <a:solidFill>
                <a:srgbClr val="2E63AC"/>
              </a:solidFill>
            </a:endParaRPr>
          </a:p>
          <a:p>
            <a:pPr>
              <a:buClr>
                <a:srgbClr val="2E63AC"/>
              </a:buClr>
              <a:buFont typeface="Wingdings" panose="05000000000000000000" pitchFamily="2" charset="2"/>
              <a:buChar char="§"/>
            </a:pPr>
            <a:r>
              <a:rPr lang="en-US" dirty="0"/>
              <a:t>You have a </a:t>
            </a:r>
            <a:r>
              <a:rPr lang="en-US" dirty="0">
                <a:solidFill>
                  <a:srgbClr val="2E63AC"/>
                </a:solidFill>
              </a:rPr>
              <a:t>limited amount of time</a:t>
            </a:r>
            <a:r>
              <a:rPr lang="en-US" dirty="0"/>
              <a:t>. Each hour on the job means one less hour for study or play.</a:t>
            </a:r>
          </a:p>
          <a:p>
            <a:pPr>
              <a:buClr>
                <a:srgbClr val="2E63AC"/>
              </a:buClr>
              <a:buFont typeface="Wingdings" panose="05000000000000000000" pitchFamily="2" charset="2"/>
              <a:buChar char="§"/>
            </a:pPr>
            <a:r>
              <a:rPr lang="en-US" dirty="0"/>
              <a:t>You have </a:t>
            </a:r>
            <a:r>
              <a:rPr lang="en-US" dirty="0">
                <a:solidFill>
                  <a:srgbClr val="2E63AC"/>
                </a:solidFill>
              </a:rPr>
              <a:t>limited income</a:t>
            </a:r>
            <a:r>
              <a:rPr lang="en-US" dirty="0"/>
              <a:t> this year. If you spend $17 on a music CD, that’s $17 less you have to spend on other products or to save.</a:t>
            </a:r>
          </a:p>
          <a:p>
            <a:endParaRPr lang="de-DE" dirty="0"/>
          </a:p>
        </p:txBody>
      </p:sp>
      <p:sp>
        <p:nvSpPr>
          <p:cNvPr id="4" name="Foliennummernplatzhalter 3"/>
          <p:cNvSpPr>
            <a:spLocks noGrp="1"/>
          </p:cNvSpPr>
          <p:nvPr>
            <p:ph type="sldNum" sz="quarter" idx="10"/>
          </p:nvPr>
        </p:nvSpPr>
        <p:spPr/>
        <p:txBody>
          <a:bodyPr/>
          <a:lstStyle/>
          <a:p>
            <a:fld id="{00BBBE5A-5EFA-1F4E-AFEA-3DF1716D3DD1}" type="slidenum">
              <a:rPr lang="de-DE" smtClean="0"/>
              <a:pPr/>
              <a:t>16</a:t>
            </a:fld>
            <a:endParaRPr lang="de-DE"/>
          </a:p>
        </p:txBody>
      </p:sp>
    </p:spTree>
    <p:extLst>
      <p:ext uri="{BB962C8B-B14F-4D97-AF65-F5344CB8AC3E}">
        <p14:creationId xmlns:p14="http://schemas.microsoft.com/office/powerpoint/2010/main" val="11669763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341688" y="531813"/>
            <a:ext cx="3551237" cy="2663825"/>
          </a:xfrm>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00BBBE5A-5EFA-1F4E-AFEA-3DF1716D3DD1}" type="slidenum">
              <a:rPr lang="de-DE" smtClean="0"/>
              <a:pPr/>
              <a:t>20</a:t>
            </a:fld>
            <a:endParaRPr lang="de-DE"/>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73842">
              <a:defRPr/>
            </a:pPr>
            <a:r>
              <a:rPr lang="en-US" dirty="0"/>
              <a:t>Ask students (show of</a:t>
            </a:r>
            <a:r>
              <a:rPr lang="en-US" baseline="0" dirty="0"/>
              <a:t> hands) how many of them use Facebook. Then ask them how much it costs them to use it. After they tell you zero, tell them that there’s no such thing as a free Facebook.</a:t>
            </a:r>
            <a:endParaRPr lang="en-US" dirty="0"/>
          </a:p>
          <a:p>
            <a:endParaRPr lang="en-US" dirty="0"/>
          </a:p>
        </p:txBody>
      </p:sp>
      <p:sp>
        <p:nvSpPr>
          <p:cNvPr id="4" name="Foliennummernplatzhalter 3"/>
          <p:cNvSpPr>
            <a:spLocks noGrp="1"/>
          </p:cNvSpPr>
          <p:nvPr>
            <p:ph type="sldNum" sz="quarter" idx="10"/>
          </p:nvPr>
        </p:nvSpPr>
        <p:spPr/>
        <p:txBody>
          <a:bodyPr/>
          <a:lstStyle/>
          <a:p>
            <a:fld id="{00BBBE5A-5EFA-1F4E-AFEA-3DF1716D3DD1}" type="slidenum">
              <a:rPr lang="de-DE" smtClean="0"/>
              <a:pPr/>
              <a:t>22</a:t>
            </a:fld>
            <a:endParaRPr lang="de-DE"/>
          </a:p>
        </p:txBody>
      </p:sp>
    </p:spTree>
    <p:extLst>
      <p:ext uri="{BB962C8B-B14F-4D97-AF65-F5344CB8AC3E}">
        <p14:creationId xmlns:p14="http://schemas.microsoft.com/office/powerpoint/2010/main" val="27950278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341688" y="531813"/>
            <a:ext cx="3551237" cy="2663825"/>
          </a:xfrm>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00BBBE5A-5EFA-1F4E-AFEA-3DF1716D3DD1}" type="slidenum">
              <a:rPr lang="de-DE" smtClean="0"/>
              <a:pPr/>
              <a:t>36</a:t>
            </a:fld>
            <a:endParaRPr lang="de-D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30" name="Rectangle 8"/>
          <p:cNvSpPr>
            <a:spLocks noGrp="1" noChangeArrowheads="1"/>
          </p:cNvSpPr>
          <p:nvPr>
            <p:ph type="sldNum" sz="quarter"/>
          </p:nvPr>
        </p:nvSpPr>
        <p:spPr>
          <a:noFill/>
        </p:spPr>
        <p:txBody>
          <a:bodyPr/>
          <a:lstStyle/>
          <a:p>
            <a:fld id="{4ED79B03-0DAA-456C-B347-38C20E7C6B17}" type="slidenum">
              <a:rPr lang="de-DE"/>
              <a:pPr/>
              <a:t>2</a:t>
            </a:fld>
            <a:endParaRPr lang="de-DE"/>
          </a:p>
        </p:txBody>
      </p:sp>
      <p:sp>
        <p:nvSpPr>
          <p:cNvPr id="48131" name="Text Box 1"/>
          <p:cNvSpPr txBox="1">
            <a:spLocks noChangeArrowheads="1"/>
          </p:cNvSpPr>
          <p:nvPr/>
        </p:nvSpPr>
        <p:spPr bwMode="auto">
          <a:xfrm>
            <a:off x="1705769" y="532447"/>
            <a:ext cx="6823075" cy="2662238"/>
          </a:xfrm>
          <a:prstGeom prst="rect">
            <a:avLst/>
          </a:prstGeom>
          <a:solidFill>
            <a:srgbClr val="FFFFFF"/>
          </a:solidFill>
          <a:ln w="9525">
            <a:solidFill>
              <a:srgbClr val="000000"/>
            </a:solidFill>
            <a:miter lim="800000"/>
            <a:headEnd/>
            <a:tailEnd/>
          </a:ln>
        </p:spPr>
        <p:txBody>
          <a:bodyPr wrap="none" anchor="ctr"/>
          <a:lstStyle/>
          <a:p>
            <a:endParaRPr lang="de-DE">
              <a:ea typeface="DejaVu Sans" charset="0"/>
              <a:cs typeface="DejaVu Sans" charset="0"/>
            </a:endParaRPr>
          </a:p>
        </p:txBody>
      </p:sp>
      <p:sp>
        <p:nvSpPr>
          <p:cNvPr id="48132" name="Rectangle 2"/>
          <p:cNvSpPr txBox="1">
            <a:spLocks noGrp="1" noChangeArrowheads="1"/>
          </p:cNvSpPr>
          <p:nvPr>
            <p:ph type="body"/>
          </p:nvPr>
        </p:nvSpPr>
        <p:spPr>
          <a:xfrm>
            <a:off x="1364616" y="3372168"/>
            <a:ext cx="7616732" cy="3194685"/>
          </a:xfrm>
          <a:noFill/>
          <a:ln/>
        </p:spPr>
        <p:txBody>
          <a:bodyPr wrap="none" anchor="ctr"/>
          <a:lstStyle/>
          <a:p>
            <a:endParaRPr lang="de-DE"/>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00BBBE5A-5EFA-1F4E-AFEA-3DF1716D3DD1}" type="slidenum">
              <a:rPr lang="de-DE" smtClean="0"/>
              <a:pPr/>
              <a:t>56</a:t>
            </a:fld>
            <a:endParaRPr lang="de-DE"/>
          </a:p>
        </p:txBody>
      </p:sp>
    </p:spTree>
    <p:extLst>
      <p:ext uri="{BB962C8B-B14F-4D97-AF65-F5344CB8AC3E}">
        <p14:creationId xmlns:p14="http://schemas.microsoft.com/office/powerpoint/2010/main" val="2775883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On </a:t>
            </a:r>
            <a:r>
              <a:rPr lang="de-DE" dirty="0" err="1"/>
              <a:t>what</a:t>
            </a:r>
            <a:r>
              <a:rPr lang="de-DE" dirty="0"/>
              <a:t> </a:t>
            </a:r>
            <a:r>
              <a:rPr lang="de-DE" dirty="0" err="1"/>
              <a:t>income</a:t>
            </a:r>
            <a:r>
              <a:rPr lang="de-DE" dirty="0"/>
              <a:t> do </a:t>
            </a:r>
            <a:r>
              <a:rPr lang="de-DE" dirty="0" err="1"/>
              <a:t>the</a:t>
            </a:r>
            <a:r>
              <a:rPr lang="de-DE" dirty="0"/>
              <a:t> </a:t>
            </a:r>
            <a:r>
              <a:rPr lang="de-DE" dirty="0" err="1"/>
              <a:t>decisions</a:t>
            </a:r>
            <a:r>
              <a:rPr lang="de-DE" dirty="0"/>
              <a:t> </a:t>
            </a:r>
            <a:r>
              <a:rPr lang="de-DE" dirty="0" err="1"/>
              <a:t>base</a:t>
            </a:r>
            <a:r>
              <a:rPr lang="de-DE" dirty="0"/>
              <a:t>?</a:t>
            </a:r>
          </a:p>
          <a:p>
            <a:r>
              <a:rPr lang="de-DE" dirty="0"/>
              <a:t>30.000</a:t>
            </a:r>
          </a:p>
          <a:p>
            <a:endParaRPr lang="en-US" dirty="0"/>
          </a:p>
        </p:txBody>
      </p:sp>
      <p:sp>
        <p:nvSpPr>
          <p:cNvPr id="4" name="Foliennummernplatzhalter 3"/>
          <p:cNvSpPr>
            <a:spLocks noGrp="1"/>
          </p:cNvSpPr>
          <p:nvPr>
            <p:ph type="sldNum" sz="quarter" idx="10"/>
          </p:nvPr>
        </p:nvSpPr>
        <p:spPr/>
        <p:txBody>
          <a:bodyPr/>
          <a:lstStyle/>
          <a:p>
            <a:fld id="{00BBBE5A-5EFA-1F4E-AFEA-3DF1716D3DD1}" type="slidenum">
              <a:rPr lang="de-DE" smtClean="0"/>
              <a:pPr/>
              <a:t>57</a:t>
            </a:fld>
            <a:endParaRPr lang="de-DE"/>
          </a:p>
        </p:txBody>
      </p:sp>
    </p:spTree>
    <p:extLst>
      <p:ext uri="{BB962C8B-B14F-4D97-AF65-F5344CB8AC3E}">
        <p14:creationId xmlns:p14="http://schemas.microsoft.com/office/powerpoint/2010/main" val="19362804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On </a:t>
            </a:r>
            <a:r>
              <a:rPr lang="de-DE" dirty="0" err="1"/>
              <a:t>what</a:t>
            </a:r>
            <a:r>
              <a:rPr lang="de-DE" dirty="0"/>
              <a:t> </a:t>
            </a:r>
            <a:r>
              <a:rPr lang="de-DE" dirty="0" err="1"/>
              <a:t>income</a:t>
            </a:r>
            <a:r>
              <a:rPr lang="de-DE" dirty="0"/>
              <a:t> do </a:t>
            </a:r>
            <a:r>
              <a:rPr lang="de-DE" dirty="0" err="1"/>
              <a:t>the</a:t>
            </a:r>
            <a:r>
              <a:rPr lang="de-DE" dirty="0"/>
              <a:t> </a:t>
            </a:r>
            <a:r>
              <a:rPr lang="de-DE" dirty="0" err="1"/>
              <a:t>decisions</a:t>
            </a:r>
            <a:r>
              <a:rPr lang="de-DE" dirty="0"/>
              <a:t> </a:t>
            </a:r>
            <a:r>
              <a:rPr lang="de-DE" dirty="0" err="1"/>
              <a:t>base</a:t>
            </a:r>
            <a:r>
              <a:rPr lang="de-DE" dirty="0"/>
              <a:t>?</a:t>
            </a:r>
          </a:p>
          <a:p>
            <a:r>
              <a:rPr lang="de-DE" dirty="0"/>
              <a:t>30.000</a:t>
            </a:r>
          </a:p>
          <a:p>
            <a:endParaRPr lang="en-US" dirty="0"/>
          </a:p>
        </p:txBody>
      </p:sp>
      <p:sp>
        <p:nvSpPr>
          <p:cNvPr id="4" name="Foliennummernplatzhalter 3"/>
          <p:cNvSpPr>
            <a:spLocks noGrp="1"/>
          </p:cNvSpPr>
          <p:nvPr>
            <p:ph type="sldNum" sz="quarter" idx="10"/>
          </p:nvPr>
        </p:nvSpPr>
        <p:spPr/>
        <p:txBody>
          <a:bodyPr/>
          <a:lstStyle/>
          <a:p>
            <a:fld id="{00BBBE5A-5EFA-1F4E-AFEA-3DF1716D3DD1}" type="slidenum">
              <a:rPr lang="de-DE" smtClean="0"/>
              <a:pPr/>
              <a:t>58</a:t>
            </a:fld>
            <a:endParaRPr lang="de-DE"/>
          </a:p>
        </p:txBody>
      </p:sp>
    </p:spTree>
    <p:extLst>
      <p:ext uri="{BB962C8B-B14F-4D97-AF65-F5344CB8AC3E}">
        <p14:creationId xmlns:p14="http://schemas.microsoft.com/office/powerpoint/2010/main" val="19362804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341688" y="531813"/>
            <a:ext cx="3551237" cy="2663825"/>
          </a:xfrm>
        </p:spPr>
      </p:sp>
      <p:sp>
        <p:nvSpPr>
          <p:cNvPr id="3" name="Notizenplatzhalter 2"/>
          <p:cNvSpPr>
            <a:spLocks noGrp="1"/>
          </p:cNvSpPr>
          <p:nvPr>
            <p:ph type="body" idx="1"/>
          </p:nvPr>
        </p:nvSpPr>
        <p:spPr/>
        <p:txBody>
          <a:bodyPr>
            <a:normAutofit/>
          </a:bodyPr>
          <a:lstStyle/>
          <a:p>
            <a:pPr defTabSz="473842">
              <a:defRPr/>
            </a:pPr>
            <a:r>
              <a:rPr lang="de-DE" dirty="0" err="1"/>
              <a:t>Slides</a:t>
            </a:r>
            <a:r>
              <a:rPr lang="de-DE" dirty="0"/>
              <a:t> </a:t>
            </a:r>
            <a:r>
              <a:rPr lang="de-DE" dirty="0" err="1"/>
              <a:t>o‘sullivan</a:t>
            </a:r>
            <a:r>
              <a:rPr lang="de-DE" dirty="0"/>
              <a:t> ch13 </a:t>
            </a:r>
            <a:r>
              <a:rPr lang="de-DE" dirty="0" err="1"/>
              <a:t>complmented</a:t>
            </a:r>
            <a:r>
              <a:rPr lang="de-DE" baseline="0" dirty="0"/>
              <a:t> </a:t>
            </a:r>
            <a:r>
              <a:rPr lang="de-DE" baseline="0" dirty="0" err="1"/>
              <a:t>by</a:t>
            </a:r>
            <a:r>
              <a:rPr lang="de-DE" baseline="0" dirty="0"/>
              <a:t> </a:t>
            </a:r>
            <a:r>
              <a:rPr lang="de-DE" baseline="0" dirty="0" err="1"/>
              <a:t>Mankiw</a:t>
            </a:r>
            <a:r>
              <a:rPr lang="de-DE" baseline="0" dirty="0"/>
              <a:t> </a:t>
            </a:r>
            <a:r>
              <a:rPr lang="de-DE" baseline="0" dirty="0" err="1"/>
              <a:t>ch</a:t>
            </a:r>
            <a:r>
              <a:rPr lang="de-DE" baseline="0" dirty="0"/>
              <a:t> 29</a:t>
            </a:r>
            <a:endParaRPr lang="en-US" dirty="0"/>
          </a:p>
          <a:p>
            <a:endParaRPr lang="de-DE" dirty="0"/>
          </a:p>
        </p:txBody>
      </p:sp>
      <p:sp>
        <p:nvSpPr>
          <p:cNvPr id="4" name="Foliennummernplatzhalter 3"/>
          <p:cNvSpPr>
            <a:spLocks noGrp="1"/>
          </p:cNvSpPr>
          <p:nvPr>
            <p:ph type="sldNum" sz="quarter" idx="10"/>
          </p:nvPr>
        </p:nvSpPr>
        <p:spPr/>
        <p:txBody>
          <a:bodyPr/>
          <a:lstStyle/>
          <a:p>
            <a:fld id="{00BBBE5A-5EFA-1F4E-AFEA-3DF1716D3DD1}" type="slidenum">
              <a:rPr lang="de-DE" smtClean="0"/>
              <a:pPr/>
              <a:t>65</a:t>
            </a:fld>
            <a:endParaRPr lang="de-DE"/>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341688" y="531813"/>
            <a:ext cx="3551237" cy="2663825"/>
          </a:xfrm>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00BBBE5A-5EFA-1F4E-AFEA-3DF1716D3DD1}" type="slidenum">
              <a:rPr lang="de-DE" smtClean="0"/>
              <a:pPr/>
              <a:t>80</a:t>
            </a:fld>
            <a:endParaRPr lang="de-DE"/>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341688" y="531813"/>
            <a:ext cx="3551237" cy="2663825"/>
          </a:xfrm>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00BBBE5A-5EFA-1F4E-AFEA-3DF1716D3DD1}" type="slidenum">
              <a:rPr lang="de-DE" smtClean="0"/>
              <a:pPr/>
              <a:t>81</a:t>
            </a:fld>
            <a:endParaRPr lang="de-DE"/>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341688" y="531813"/>
            <a:ext cx="3551237" cy="2663825"/>
          </a:xfrm>
        </p:spPr>
      </p:sp>
      <p:sp>
        <p:nvSpPr>
          <p:cNvPr id="3" name="Notizenplatzhalter 2"/>
          <p:cNvSpPr>
            <a:spLocks noGrp="1"/>
          </p:cNvSpPr>
          <p:nvPr>
            <p:ph type="body" idx="1"/>
          </p:nvPr>
        </p:nvSpPr>
        <p:spPr/>
        <p:txBody>
          <a:bodyPr>
            <a:normAutofit/>
          </a:bodyPr>
          <a:lstStyle/>
          <a:p>
            <a:r>
              <a:rPr lang="de-DE" dirty="0"/>
              <a:t> </a:t>
            </a:r>
          </a:p>
        </p:txBody>
      </p:sp>
      <p:sp>
        <p:nvSpPr>
          <p:cNvPr id="4" name="Foliennummernplatzhalter 3"/>
          <p:cNvSpPr>
            <a:spLocks noGrp="1"/>
          </p:cNvSpPr>
          <p:nvPr>
            <p:ph type="sldNum" sz="quarter" idx="10"/>
          </p:nvPr>
        </p:nvSpPr>
        <p:spPr/>
        <p:txBody>
          <a:bodyPr/>
          <a:lstStyle/>
          <a:p>
            <a:fld id="{00BBBE5A-5EFA-1F4E-AFEA-3DF1716D3DD1}" type="slidenum">
              <a:rPr lang="de-DE" smtClean="0"/>
              <a:pPr/>
              <a:t>83</a:t>
            </a:fld>
            <a:endParaRPr lang="de-DE"/>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73842">
              <a:defRPr/>
            </a:pPr>
            <a:r>
              <a:rPr lang="en-US" altLang="en-US" dirty="0"/>
              <a:t>The demand schedule is a table that shows the quantity demanded at each price. The demand curve, which graphs the demand schedule, illustrates how the quantity demanded of the good changes as its price varies. Because a lower price increases the quantity demanded, the demand curve slopes downward.</a:t>
            </a:r>
            <a:endParaRPr lang="en-US" dirty="0"/>
          </a:p>
          <a:p>
            <a:endParaRPr lang="en-US" dirty="0"/>
          </a:p>
        </p:txBody>
      </p:sp>
      <p:sp>
        <p:nvSpPr>
          <p:cNvPr id="4" name="Foliennummernplatzhalter 3"/>
          <p:cNvSpPr>
            <a:spLocks noGrp="1"/>
          </p:cNvSpPr>
          <p:nvPr>
            <p:ph type="sldNum" sz="quarter" idx="10"/>
          </p:nvPr>
        </p:nvSpPr>
        <p:spPr/>
        <p:txBody>
          <a:bodyPr/>
          <a:lstStyle/>
          <a:p>
            <a:fld id="{00BBBE5A-5EFA-1F4E-AFEA-3DF1716D3DD1}" type="slidenum">
              <a:rPr lang="de-DE" smtClean="0"/>
              <a:pPr/>
              <a:t>87</a:t>
            </a:fld>
            <a:endParaRPr lang="de-DE"/>
          </a:p>
        </p:txBody>
      </p:sp>
    </p:spTree>
    <p:extLst>
      <p:ext uri="{BB962C8B-B14F-4D97-AF65-F5344CB8AC3E}">
        <p14:creationId xmlns:p14="http://schemas.microsoft.com/office/powerpoint/2010/main" val="31245631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73842">
              <a:defRPr/>
            </a:pPr>
            <a:r>
              <a:rPr lang="en-US" altLang="en-US" dirty="0"/>
              <a:t>If warnings on cigarette packages convince smokers to smoke less, the demand curve for cigarettes shifts to the left. In panel (a), the demand curve shifts from D</a:t>
            </a:r>
            <a:r>
              <a:rPr lang="en-US" altLang="en-US" baseline="-25000" dirty="0"/>
              <a:t>1</a:t>
            </a:r>
            <a:r>
              <a:rPr lang="en-US" altLang="en-US" dirty="0"/>
              <a:t> to D</a:t>
            </a:r>
            <a:r>
              <a:rPr lang="en-US" altLang="en-US" baseline="-25000" dirty="0"/>
              <a:t>2</a:t>
            </a:r>
            <a:r>
              <a:rPr lang="en-US" altLang="en-US" dirty="0"/>
              <a:t>. At a price of $2.00 per pack, the quantity demanded falls from 20 to 10 cigarettes per day, as reflected by the shift from point A to point B. By contrast, if a tax raises the price of cigarettes, the demand curve does not shift. Instead, we observe a movement to a different point on the demand curve. In panel (b), when the price rises from $2.00 to $4.00, the quantity demanded falls from 20 to 12 cigarettes per day, as reflected by the movement from point A to point C.</a:t>
            </a:r>
          </a:p>
          <a:p>
            <a:endParaRPr lang="en-US" dirty="0"/>
          </a:p>
        </p:txBody>
      </p:sp>
      <p:sp>
        <p:nvSpPr>
          <p:cNvPr id="4" name="Foliennummernplatzhalter 3"/>
          <p:cNvSpPr>
            <a:spLocks noGrp="1"/>
          </p:cNvSpPr>
          <p:nvPr>
            <p:ph type="sldNum" sz="quarter" idx="10"/>
          </p:nvPr>
        </p:nvSpPr>
        <p:spPr/>
        <p:txBody>
          <a:bodyPr/>
          <a:lstStyle/>
          <a:p>
            <a:fld id="{00BBBE5A-5EFA-1F4E-AFEA-3DF1716D3DD1}" type="slidenum">
              <a:rPr lang="de-DE" smtClean="0"/>
              <a:pPr/>
              <a:t>95</a:t>
            </a:fld>
            <a:endParaRPr lang="de-DE"/>
          </a:p>
        </p:txBody>
      </p:sp>
    </p:spTree>
    <p:extLst>
      <p:ext uri="{BB962C8B-B14F-4D97-AF65-F5344CB8AC3E}">
        <p14:creationId xmlns:p14="http://schemas.microsoft.com/office/powerpoint/2010/main" val="14168358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eaLnBrk="1" hangingPunct="1">
              <a:buFontTx/>
              <a:buNone/>
            </a:pPr>
            <a:r>
              <a:rPr lang="en-US" altLang="en-US" dirty="0"/>
              <a:t>The supply schedule is a table that shows the quantity supplied at each price. This supply curve, which graphs the supply schedule, illustrates how the quantity supplied of the good changes as its price varies. Because a higher price increases the quantity supplied, the supply curve slopes upward.</a:t>
            </a:r>
          </a:p>
        </p:txBody>
      </p:sp>
      <p:sp>
        <p:nvSpPr>
          <p:cNvPr id="4" name="Foliennummernplatzhalter 3"/>
          <p:cNvSpPr>
            <a:spLocks noGrp="1"/>
          </p:cNvSpPr>
          <p:nvPr>
            <p:ph type="sldNum" sz="quarter" idx="10"/>
          </p:nvPr>
        </p:nvSpPr>
        <p:spPr/>
        <p:txBody>
          <a:bodyPr/>
          <a:lstStyle/>
          <a:p>
            <a:fld id="{00BBBE5A-5EFA-1F4E-AFEA-3DF1716D3DD1}" type="slidenum">
              <a:rPr lang="de-DE" smtClean="0"/>
              <a:pPr/>
              <a:t>97</a:t>
            </a:fld>
            <a:endParaRPr lang="de-DE"/>
          </a:p>
        </p:txBody>
      </p:sp>
    </p:spTree>
    <p:extLst>
      <p:ext uri="{BB962C8B-B14F-4D97-AF65-F5344CB8AC3E}">
        <p14:creationId xmlns:p14="http://schemas.microsoft.com/office/powerpoint/2010/main" val="31245631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78" name="Rectangle 8"/>
          <p:cNvSpPr>
            <a:spLocks noGrp="1" noChangeArrowheads="1"/>
          </p:cNvSpPr>
          <p:nvPr>
            <p:ph type="sldNum" sz="quarter"/>
          </p:nvPr>
        </p:nvSpPr>
        <p:spPr>
          <a:noFill/>
        </p:spPr>
        <p:txBody>
          <a:bodyPr/>
          <a:lstStyle/>
          <a:p>
            <a:fld id="{0A5F116D-25A0-473D-9611-B6DFAB31931A}" type="slidenum">
              <a:rPr lang="de-DE"/>
              <a:pPr/>
              <a:t>3</a:t>
            </a:fld>
            <a:endParaRPr lang="de-DE"/>
          </a:p>
        </p:txBody>
      </p:sp>
      <p:sp>
        <p:nvSpPr>
          <p:cNvPr id="50179" name="Text Box 1"/>
          <p:cNvSpPr txBox="1">
            <a:spLocks noChangeArrowheads="1"/>
          </p:cNvSpPr>
          <p:nvPr/>
        </p:nvSpPr>
        <p:spPr bwMode="auto">
          <a:xfrm>
            <a:off x="1705769" y="532447"/>
            <a:ext cx="6823075" cy="2662238"/>
          </a:xfrm>
          <a:prstGeom prst="rect">
            <a:avLst/>
          </a:prstGeom>
          <a:solidFill>
            <a:srgbClr val="FFFFFF"/>
          </a:solidFill>
          <a:ln w="9525">
            <a:solidFill>
              <a:srgbClr val="000000"/>
            </a:solidFill>
            <a:miter lim="800000"/>
            <a:headEnd/>
            <a:tailEnd/>
          </a:ln>
        </p:spPr>
        <p:txBody>
          <a:bodyPr wrap="none" anchor="ctr"/>
          <a:lstStyle/>
          <a:p>
            <a:endParaRPr lang="de-DE">
              <a:ea typeface="DejaVu Sans" charset="0"/>
              <a:cs typeface="DejaVu Sans" charset="0"/>
            </a:endParaRPr>
          </a:p>
        </p:txBody>
      </p:sp>
      <p:sp>
        <p:nvSpPr>
          <p:cNvPr id="50180" name="Rectangle 2"/>
          <p:cNvSpPr txBox="1">
            <a:spLocks noGrp="1" noChangeArrowheads="1"/>
          </p:cNvSpPr>
          <p:nvPr>
            <p:ph type="body"/>
          </p:nvPr>
        </p:nvSpPr>
        <p:spPr>
          <a:xfrm>
            <a:off x="1364616" y="3372167"/>
            <a:ext cx="7616732" cy="3194685"/>
          </a:xfrm>
          <a:noFill/>
          <a:ln/>
        </p:spPr>
        <p:txBody>
          <a:bodyPr wrap="none" anchor="ctr"/>
          <a:lstStyle/>
          <a:p>
            <a:endParaRPr lang="de-DE"/>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73842">
              <a:defRPr/>
            </a:pPr>
            <a:r>
              <a:rPr lang="en-US" altLang="en-US" dirty="0"/>
              <a:t>This table lists the variables that affect how much producers choose to sell of any good. Notice the special role that the price of the good plays: A change in the good’s price represents a movement along the supply curve, whereas a change in one of the other variables shifts the supply curve.</a:t>
            </a:r>
          </a:p>
          <a:p>
            <a:endParaRPr lang="en-US" dirty="0"/>
          </a:p>
        </p:txBody>
      </p:sp>
      <p:sp>
        <p:nvSpPr>
          <p:cNvPr id="4" name="Foliennummernplatzhalter 3"/>
          <p:cNvSpPr>
            <a:spLocks noGrp="1"/>
          </p:cNvSpPr>
          <p:nvPr>
            <p:ph type="sldNum" sz="quarter" idx="10"/>
          </p:nvPr>
        </p:nvSpPr>
        <p:spPr/>
        <p:txBody>
          <a:bodyPr/>
          <a:lstStyle/>
          <a:p>
            <a:fld id="{00BBBE5A-5EFA-1F4E-AFEA-3DF1716D3DD1}" type="slidenum">
              <a:rPr lang="de-DE" smtClean="0"/>
              <a:pPr/>
              <a:t>101</a:t>
            </a:fld>
            <a:endParaRPr lang="de-DE"/>
          </a:p>
        </p:txBody>
      </p:sp>
    </p:spTree>
    <p:extLst>
      <p:ext uri="{BB962C8B-B14F-4D97-AF65-F5344CB8AC3E}">
        <p14:creationId xmlns:p14="http://schemas.microsoft.com/office/powerpoint/2010/main" val="1786396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defRPr/>
            </a:pPr>
            <a:r>
              <a:rPr lang="en-US" dirty="0"/>
              <a:t>In panel (a), there is a surplus. Because the market price of $2.50 is above the equilibrium price, the quantity supplied (10 cones) exceeds the quantity demanded (4 cones). Suppliers try to increase sales by cutting the price of a cone, and this moves the price toward its equilibrium level. In panel (b), there is a shortage. Because the market price of $1.50 is below the equilibrium price, the quantity demanded (10 cones) exceeds the quantity supplied (4 cones). With too many buyers chasing too few goods, suppliers can take advantage of the shortage by raising the price. Hence, in both cases, the price adjustment moves the market toward the equilibrium of supply and demand</a:t>
            </a:r>
          </a:p>
        </p:txBody>
      </p:sp>
      <p:sp>
        <p:nvSpPr>
          <p:cNvPr id="4" name="Foliennummernplatzhalter 3"/>
          <p:cNvSpPr>
            <a:spLocks noGrp="1"/>
          </p:cNvSpPr>
          <p:nvPr>
            <p:ph type="sldNum" sz="quarter" idx="10"/>
          </p:nvPr>
        </p:nvSpPr>
        <p:spPr/>
        <p:txBody>
          <a:bodyPr/>
          <a:lstStyle/>
          <a:p>
            <a:fld id="{00BBBE5A-5EFA-1F4E-AFEA-3DF1716D3DD1}" type="slidenum">
              <a:rPr lang="de-DE" smtClean="0"/>
              <a:pPr/>
              <a:t>105</a:t>
            </a:fld>
            <a:endParaRPr lang="de-DE"/>
          </a:p>
        </p:txBody>
      </p:sp>
    </p:spTree>
    <p:extLst>
      <p:ext uri="{BB962C8B-B14F-4D97-AF65-F5344CB8AC3E}">
        <p14:creationId xmlns:p14="http://schemas.microsoft.com/office/powerpoint/2010/main" val="32293810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defRPr/>
            </a:pPr>
            <a:endParaRPr lang="en-US" dirty="0"/>
          </a:p>
        </p:txBody>
      </p:sp>
      <p:sp>
        <p:nvSpPr>
          <p:cNvPr id="4" name="Foliennummernplatzhalter 3"/>
          <p:cNvSpPr>
            <a:spLocks noGrp="1"/>
          </p:cNvSpPr>
          <p:nvPr>
            <p:ph type="sldNum" sz="quarter" idx="10"/>
          </p:nvPr>
        </p:nvSpPr>
        <p:spPr/>
        <p:txBody>
          <a:bodyPr/>
          <a:lstStyle/>
          <a:p>
            <a:fld id="{00BBBE5A-5EFA-1F4E-AFEA-3DF1716D3DD1}" type="slidenum">
              <a:rPr lang="de-DE" smtClean="0"/>
              <a:pPr/>
              <a:t>106</a:t>
            </a:fld>
            <a:endParaRPr lang="de-DE"/>
          </a:p>
        </p:txBody>
      </p:sp>
    </p:spTree>
    <p:extLst>
      <p:ext uri="{BB962C8B-B14F-4D97-AF65-F5344CB8AC3E}">
        <p14:creationId xmlns:p14="http://schemas.microsoft.com/office/powerpoint/2010/main" val="32293810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en-US" sz="1200" dirty="0"/>
              <a:t>An event that raises quantity demanded at any given price shifts the demand curve to the right. The equilibrium price and the equilibrium quantity both rise. Here an abnormally hot summer causes buyers to demand more ice cream. The demand curve shifts from D</a:t>
            </a:r>
            <a:r>
              <a:rPr lang="en-US" altLang="en-US" sz="1200" baseline="-25000" dirty="0"/>
              <a:t>1</a:t>
            </a:r>
            <a:r>
              <a:rPr lang="en-US" altLang="en-US" sz="1200" dirty="0"/>
              <a:t> to D</a:t>
            </a:r>
            <a:r>
              <a:rPr lang="en-US" altLang="en-US" sz="1200" baseline="-25000" dirty="0"/>
              <a:t>2</a:t>
            </a:r>
            <a:r>
              <a:rPr lang="en-US" altLang="en-US" sz="1200" dirty="0"/>
              <a:t>, which causes the equilibrium price to rise from $2.00 to $2.50 and the equilibrium quantity to rise from 7 to 10 cones.</a:t>
            </a:r>
          </a:p>
          <a:p>
            <a:endParaRPr lang="en-US" dirty="0"/>
          </a:p>
        </p:txBody>
      </p:sp>
      <p:sp>
        <p:nvSpPr>
          <p:cNvPr id="4" name="Foliennummernplatzhalter 3"/>
          <p:cNvSpPr>
            <a:spLocks noGrp="1"/>
          </p:cNvSpPr>
          <p:nvPr>
            <p:ph type="sldNum" sz="quarter" idx="10"/>
          </p:nvPr>
        </p:nvSpPr>
        <p:spPr/>
        <p:txBody>
          <a:bodyPr/>
          <a:lstStyle/>
          <a:p>
            <a:fld id="{00BBBE5A-5EFA-1F4E-AFEA-3DF1716D3DD1}" type="slidenum">
              <a:rPr lang="de-DE" smtClean="0"/>
              <a:pPr/>
              <a:t>110</a:t>
            </a:fld>
            <a:endParaRPr lang="de-DE"/>
          </a:p>
        </p:txBody>
      </p:sp>
    </p:spTree>
    <p:extLst>
      <p:ext uri="{BB962C8B-B14F-4D97-AF65-F5344CB8AC3E}">
        <p14:creationId xmlns:p14="http://schemas.microsoft.com/office/powerpoint/2010/main" val="16303582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341688" y="531813"/>
            <a:ext cx="3551237" cy="2663825"/>
          </a:xfrm>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00BBBE5A-5EFA-1F4E-AFEA-3DF1716D3DD1}" type="slidenum">
              <a:rPr lang="de-DE" smtClean="0"/>
              <a:pPr/>
              <a:t>118</a:t>
            </a:fld>
            <a:endParaRPr lang="de-DE"/>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Pyndick</a:t>
            </a:r>
            <a:r>
              <a:rPr lang="de-DE" dirty="0"/>
              <a:t> </a:t>
            </a:r>
            <a:r>
              <a:rPr lang="de-DE" dirty="0" err="1"/>
              <a:t>rubenfeld</a:t>
            </a:r>
            <a:r>
              <a:rPr lang="de-DE" dirty="0"/>
              <a:t> </a:t>
            </a:r>
            <a:r>
              <a:rPr lang="de-DE" dirty="0" err="1"/>
              <a:t>ch</a:t>
            </a:r>
            <a:r>
              <a:rPr lang="de-DE" baseline="0" dirty="0"/>
              <a:t> 5 (?)</a:t>
            </a:r>
            <a:endParaRPr lang="en-US" dirty="0"/>
          </a:p>
        </p:txBody>
      </p:sp>
      <p:sp>
        <p:nvSpPr>
          <p:cNvPr id="4" name="Foliennummernplatzhalter 3"/>
          <p:cNvSpPr>
            <a:spLocks noGrp="1"/>
          </p:cNvSpPr>
          <p:nvPr>
            <p:ph type="sldNum" sz="quarter" idx="10"/>
          </p:nvPr>
        </p:nvSpPr>
        <p:spPr/>
        <p:txBody>
          <a:bodyPr/>
          <a:lstStyle/>
          <a:p>
            <a:fld id="{00BBBE5A-5EFA-1F4E-AFEA-3DF1716D3DD1}" type="slidenum">
              <a:rPr lang="de-DE" smtClean="0"/>
              <a:pPr/>
              <a:t>124</a:t>
            </a:fld>
            <a:endParaRPr lang="de-DE"/>
          </a:p>
        </p:txBody>
      </p:sp>
    </p:spTree>
    <p:extLst>
      <p:ext uri="{BB962C8B-B14F-4D97-AF65-F5344CB8AC3E}">
        <p14:creationId xmlns:p14="http://schemas.microsoft.com/office/powerpoint/2010/main" val="36924060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Pyndick</a:t>
            </a:r>
            <a:r>
              <a:rPr lang="de-DE" dirty="0"/>
              <a:t> Rubenfeld </a:t>
            </a:r>
            <a:r>
              <a:rPr lang="de-DE" dirty="0" err="1"/>
              <a:t>ch</a:t>
            </a:r>
            <a:r>
              <a:rPr lang="de-DE" dirty="0"/>
              <a:t> 4</a:t>
            </a:r>
            <a:endParaRPr lang="en-US" dirty="0"/>
          </a:p>
          <a:p>
            <a:pPr marL="177691" indent="-177691">
              <a:buFont typeface="Arial" pitchFamily="34" charset="0"/>
              <a:buChar char="•"/>
            </a:pPr>
            <a:r>
              <a:rPr lang="en-US" dirty="0"/>
              <a:t>Families with young household heads have a price elasticity of −0.25, which is more price elastic than the demands of families with older household heads.</a:t>
            </a:r>
          </a:p>
          <a:p>
            <a:pPr marL="177691" indent="-177691">
              <a:buFont typeface="Arial" pitchFamily="34" charset="0"/>
              <a:buChar char="•"/>
            </a:pPr>
            <a:r>
              <a:rPr lang="en-US" dirty="0"/>
              <a:t>Presumably, families buying houses are more price sensitive when parents and their children are younger and there may be plans for more children.</a:t>
            </a:r>
          </a:p>
          <a:p>
            <a:pPr marL="177691" indent="-177691">
              <a:buFont typeface="Arial" pitchFamily="34" charset="0"/>
              <a:buChar char="•"/>
            </a:pPr>
            <a:r>
              <a:rPr lang="en-US" dirty="0"/>
              <a:t>Among married households, the income elasticity of demand for rooms also increases with age, which tells us that older households buy larger houses than younger households.</a:t>
            </a:r>
          </a:p>
          <a:p>
            <a:pPr marL="177691" indent="-177691">
              <a:buFont typeface="Arial" pitchFamily="34" charset="0"/>
              <a:buChar char="•"/>
            </a:pPr>
            <a:r>
              <a:rPr lang="en-US" dirty="0"/>
              <a:t>For poor families, the fraction of income spent on housing is large.</a:t>
            </a:r>
          </a:p>
          <a:p>
            <a:pPr marL="177691" indent="-177691">
              <a:buFont typeface="Arial" pitchFamily="34" charset="0"/>
              <a:buChar char="•"/>
            </a:pPr>
            <a:r>
              <a:rPr lang="en-US" dirty="0"/>
              <a:t>The evidence indicates that for poor households (with incomes in the bottom tenth percentile of all households), the income elasticity of housing is only about 0.09, which implies that income subsidies would be spent primarily on items other than housing. By comparison, the income elasticity for housing among the wealthiest households (the top 10 percent) is about 0.54.</a:t>
            </a:r>
          </a:p>
          <a:p>
            <a:pPr marL="177691" indent="-177691">
              <a:buFont typeface="Arial" pitchFamily="34" charset="0"/>
              <a:buChar char="•"/>
            </a:pPr>
            <a:r>
              <a:rPr lang="en-US" dirty="0"/>
              <a:t>Speculative demand </a:t>
            </a:r>
            <a:r>
              <a:rPr lang="en-US" dirty="0" err="1"/>
              <a:t>forn</a:t>
            </a:r>
            <a:r>
              <a:rPr lang="en-US" dirty="0"/>
              <a:t> housing can lead to a bubble—an increase in price based not on the fundamentals of demand, but instead on a belief that the </a:t>
            </a:r>
          </a:p>
        </p:txBody>
      </p:sp>
      <p:sp>
        <p:nvSpPr>
          <p:cNvPr id="4" name="Foliennummernplatzhalter 3"/>
          <p:cNvSpPr>
            <a:spLocks noGrp="1"/>
          </p:cNvSpPr>
          <p:nvPr>
            <p:ph type="sldNum" sz="quarter" idx="10"/>
          </p:nvPr>
        </p:nvSpPr>
        <p:spPr/>
        <p:txBody>
          <a:bodyPr/>
          <a:lstStyle/>
          <a:p>
            <a:fld id="{00BBBE5A-5EFA-1F4E-AFEA-3DF1716D3DD1}" type="slidenum">
              <a:rPr lang="de-DE" smtClean="0"/>
              <a:pPr/>
              <a:t>128</a:t>
            </a:fld>
            <a:endParaRPr lang="de-DE"/>
          </a:p>
        </p:txBody>
      </p:sp>
    </p:spTree>
    <p:extLst>
      <p:ext uri="{BB962C8B-B14F-4D97-AF65-F5344CB8AC3E}">
        <p14:creationId xmlns:p14="http://schemas.microsoft.com/office/powerpoint/2010/main" val="14434273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rtl="0" eaLnBrk="1" fontAlgn="ctr" latinLnBrk="0" hangingPunct="1"/>
            <a:r>
              <a:rPr lang="en-US" sz="1200" b="0" i="0" u="none" strike="noStrike" kern="1200" dirty="0">
                <a:solidFill>
                  <a:schemeClr val="tx1"/>
                </a:solidFill>
                <a:effectLst/>
                <a:latin typeface="+mn-lt"/>
                <a:ea typeface="+mn-ea"/>
                <a:cs typeface="+mn-cs"/>
              </a:rPr>
              <a:t>TABLE 20.6 Price </a:t>
            </a:r>
            <a:r>
              <a:rPr lang="en-US" sz="1200" b="0" i="0" u="none" strike="noStrike" kern="1200" baseline="0" dirty="0">
                <a:solidFill>
                  <a:schemeClr val="tx1"/>
                </a:solidFill>
                <a:effectLst/>
                <a:latin typeface="+mn-lt"/>
                <a:ea typeface="+mn-ea"/>
                <a:cs typeface="+mn-cs"/>
              </a:rPr>
              <a:t>Elasticity and Total Revenue</a:t>
            </a:r>
            <a:endParaRPr lang="en-US" sz="1200" b="0" i="0" u="none" strike="noStrike" kern="1200" dirty="0">
              <a:solidFill>
                <a:schemeClr val="tx1"/>
              </a:solidFill>
              <a:effectLst/>
              <a:latin typeface="+mn-lt"/>
              <a:ea typeface="+mn-ea"/>
              <a:cs typeface="+mn-cs"/>
            </a:endParaRPr>
          </a:p>
          <a:p>
            <a:pPr rtl="0" eaLnBrk="1" fontAlgn="ctr" latinLnBrk="0" hangingPunct="1"/>
            <a:r>
              <a:rPr lang="en-US" sz="1200" b="1" i="0" u="none" strike="noStrike" kern="1200" dirty="0">
                <a:solidFill>
                  <a:schemeClr val="tx1"/>
                </a:solidFill>
                <a:effectLst/>
                <a:latin typeface="+mn-lt"/>
                <a:ea typeface="+mn-ea"/>
                <a:cs typeface="+mn-cs"/>
              </a:rPr>
              <a:t>Elastic</a:t>
            </a:r>
            <a:r>
              <a:rPr lang="en-US" sz="1200" b="1" i="0" u="none" strike="noStrike" kern="1200" baseline="0" dirty="0">
                <a:solidFill>
                  <a:schemeClr val="tx1"/>
                </a:solidFill>
                <a:effectLst/>
                <a:latin typeface="+mn-lt"/>
                <a:ea typeface="+mn-ea"/>
                <a:cs typeface="+mn-cs"/>
              </a:rPr>
              <a:t> Demand: </a:t>
            </a:r>
            <a:r>
              <a:rPr lang="en-US" sz="1200" b="1" i="1" u="none" strike="noStrike" kern="1200" baseline="0" dirty="0">
                <a:solidFill>
                  <a:schemeClr val="tx1"/>
                </a:solidFill>
                <a:effectLst/>
                <a:latin typeface="+mn-lt"/>
                <a:ea typeface="+mn-ea"/>
                <a:cs typeface="+mn-cs"/>
              </a:rPr>
              <a:t>E</a:t>
            </a:r>
            <a:r>
              <a:rPr lang="en-US" sz="1200" b="1" i="1" u="none" strike="noStrike" kern="1200" baseline="-25000" dirty="0">
                <a:solidFill>
                  <a:schemeClr val="tx1"/>
                </a:solidFill>
                <a:effectLst/>
                <a:latin typeface="+mn-lt"/>
                <a:ea typeface="+mn-ea"/>
                <a:cs typeface="+mn-cs"/>
              </a:rPr>
              <a:t>d</a:t>
            </a:r>
            <a:r>
              <a:rPr lang="en-US" sz="1200" b="1" i="0" u="none" strike="noStrike" kern="1200" baseline="0" dirty="0">
                <a:solidFill>
                  <a:schemeClr val="tx1"/>
                </a:solidFill>
                <a:effectLst/>
                <a:latin typeface="+mn-lt"/>
                <a:ea typeface="+mn-ea"/>
                <a:cs typeface="+mn-cs"/>
              </a:rPr>
              <a:t> &gt; </a:t>
            </a:r>
            <a:r>
              <a:rPr lang="en-US" sz="1200" b="0" i="0" u="none" strike="noStrike" kern="1200" baseline="0" dirty="0">
                <a:solidFill>
                  <a:schemeClr val="tx1"/>
                </a:solidFill>
                <a:effectLst/>
                <a:latin typeface="+mn-lt"/>
                <a:ea typeface="+mn-ea"/>
                <a:cs typeface="+mn-cs"/>
              </a:rPr>
              <a:t>1.0</a:t>
            </a:r>
            <a:endParaRPr lang="en-US" sz="1200" b="0" i="0" u="none" strike="noStrike" kern="1200" dirty="0">
              <a:solidFill>
                <a:schemeClr val="tx1"/>
              </a:solidFill>
              <a:effectLst/>
              <a:latin typeface="+mn-lt"/>
              <a:ea typeface="+mn-ea"/>
              <a:cs typeface="+mn-cs"/>
            </a:endParaRPr>
          </a:p>
          <a:p>
            <a:pPr rtl="0" eaLnBrk="1" fontAlgn="ctr" latinLnBrk="0" hangingPunct="1"/>
            <a:r>
              <a:rPr lang="en-US" sz="1200" b="1" i="0" u="none" strike="noStrike" kern="1200" dirty="0">
                <a:solidFill>
                  <a:schemeClr val="tx1"/>
                </a:solidFill>
                <a:effectLst/>
                <a:latin typeface="+mn-lt"/>
                <a:ea typeface="+mn-ea"/>
                <a:cs typeface="+mn-cs"/>
              </a:rPr>
              <a:t>If price …</a:t>
            </a:r>
            <a:endParaRPr lang="en-US" sz="1200" b="0" i="0" u="none" strike="noStrike" kern="1200" dirty="0">
              <a:solidFill>
                <a:schemeClr val="tx1"/>
              </a:solidFill>
              <a:effectLst/>
              <a:latin typeface="+mn-lt"/>
              <a:ea typeface="+mn-ea"/>
              <a:cs typeface="+mn-cs"/>
            </a:endParaRPr>
          </a:p>
          <a:p>
            <a:pPr rtl="0" eaLnBrk="1" fontAlgn="ctr" latinLnBrk="0" hangingPunct="1"/>
            <a:r>
              <a:rPr lang="en-US" sz="1200" b="1" i="0" u="none" strike="noStrike" kern="1200" dirty="0">
                <a:solidFill>
                  <a:schemeClr val="tx1"/>
                </a:solidFill>
                <a:effectLst/>
                <a:latin typeface="+mn-lt"/>
                <a:ea typeface="+mn-ea"/>
                <a:cs typeface="+mn-cs"/>
              </a:rPr>
              <a:t>Total revenue …</a:t>
            </a:r>
            <a:endParaRPr lang="en-US" sz="1200" b="0" i="0" u="none" strike="noStrike" kern="1200" dirty="0">
              <a:solidFill>
                <a:schemeClr val="tx1"/>
              </a:solidFill>
              <a:effectLst/>
              <a:latin typeface="+mn-lt"/>
              <a:ea typeface="+mn-ea"/>
              <a:cs typeface="+mn-cs"/>
            </a:endParaRPr>
          </a:p>
          <a:p>
            <a:pPr rtl="0" eaLnBrk="1" fontAlgn="ctr" latinLnBrk="0" hangingPunct="1"/>
            <a:r>
              <a:rPr lang="en-US" sz="1200" b="1" i="0" u="none" strike="noStrike" kern="1200" dirty="0">
                <a:solidFill>
                  <a:schemeClr val="tx1"/>
                </a:solidFill>
                <a:effectLst/>
                <a:latin typeface="+mn-lt"/>
                <a:ea typeface="+mn-ea"/>
                <a:cs typeface="+mn-cs"/>
              </a:rPr>
              <a:t>Because the percentage change in quantity is …</a:t>
            </a:r>
            <a:endParaRPr lang="en-US" sz="1200" b="0" i="0" u="none" strike="noStrike" kern="1200" dirty="0">
              <a:solidFill>
                <a:schemeClr val="tx1"/>
              </a:solidFill>
              <a:effectLst/>
              <a:latin typeface="+mn-lt"/>
              <a:ea typeface="+mn-ea"/>
              <a:cs typeface="+mn-cs"/>
            </a:endParaRPr>
          </a:p>
          <a:p>
            <a:pPr rtl="0" eaLnBrk="1" fontAlgn="ctr" latinLnBrk="0" hangingPunct="1"/>
            <a:r>
              <a:rPr lang="en-US" sz="1200" b="0" i="0" u="none" strike="noStrike" kern="1200" dirty="0">
                <a:solidFill>
                  <a:schemeClr val="tx1"/>
                </a:solidFill>
                <a:effectLst/>
                <a:latin typeface="+mn-lt"/>
                <a:ea typeface="+mn-ea"/>
                <a:cs typeface="+mn-cs"/>
                <a:sym typeface="Symbol"/>
              </a:rPr>
              <a:t></a:t>
            </a:r>
            <a:endParaRPr lang="en-US" sz="1200" b="0" i="0" u="none" strike="noStrike" kern="1200" dirty="0">
              <a:solidFill>
                <a:schemeClr val="tx1"/>
              </a:solidFill>
              <a:effectLst/>
              <a:latin typeface="+mn-lt"/>
              <a:ea typeface="+mn-ea"/>
              <a:cs typeface="+mn-cs"/>
            </a:endParaRPr>
          </a:p>
          <a:p>
            <a:pPr rtl="0" eaLnBrk="1" fontAlgn="ctr" latinLnBrk="0" hangingPunct="1"/>
            <a:r>
              <a:rPr lang="en-US" sz="1200" b="0" i="0" u="none" strike="noStrike" kern="1200" dirty="0">
                <a:solidFill>
                  <a:schemeClr val="tx1"/>
                </a:solidFill>
                <a:effectLst/>
                <a:latin typeface="+mn-lt"/>
                <a:ea typeface="+mn-ea"/>
                <a:cs typeface="+mn-cs"/>
                <a:sym typeface="Symbol"/>
              </a:rPr>
              <a:t></a:t>
            </a:r>
            <a:endParaRPr lang="en-US" sz="1200" b="0" i="0" u="none" strike="noStrike" kern="1200" dirty="0">
              <a:solidFill>
                <a:schemeClr val="tx1"/>
              </a:solidFill>
              <a:effectLst/>
              <a:latin typeface="+mn-lt"/>
              <a:ea typeface="+mn-ea"/>
              <a:cs typeface="+mn-cs"/>
            </a:endParaRPr>
          </a:p>
          <a:p>
            <a:pPr rtl="0" eaLnBrk="1" fontAlgn="auto" latinLnBrk="0" hangingPunct="1"/>
            <a:r>
              <a:rPr lang="en-US" sz="1200" b="0" i="0" u="none" strike="noStrike" kern="1200" dirty="0">
                <a:solidFill>
                  <a:schemeClr val="tx1"/>
                </a:solidFill>
                <a:effectLst/>
                <a:latin typeface="+mn-lt"/>
                <a:ea typeface="+mn-ea"/>
                <a:cs typeface="+mn-cs"/>
                <a:sym typeface="Symbol"/>
              </a:rPr>
              <a:t></a:t>
            </a:r>
            <a:endParaRPr lang="en-US" sz="1200" b="0" i="0" u="none" strike="noStrike" kern="1200" dirty="0">
              <a:solidFill>
                <a:schemeClr val="tx1"/>
              </a:solidFill>
              <a:effectLst/>
              <a:latin typeface="+mn-lt"/>
              <a:ea typeface="+mn-ea"/>
              <a:cs typeface="+mn-cs"/>
            </a:endParaRPr>
          </a:p>
          <a:p>
            <a:pPr rtl="0" eaLnBrk="1" fontAlgn="auto" latinLnBrk="0" hangingPunct="1"/>
            <a:r>
              <a:rPr lang="en-US" sz="1200" b="0" i="0" u="none" strike="noStrike" kern="1200" dirty="0">
                <a:solidFill>
                  <a:schemeClr val="tx1"/>
                </a:solidFill>
                <a:effectLst/>
                <a:latin typeface="+mn-lt"/>
                <a:ea typeface="+mn-ea"/>
                <a:cs typeface="+mn-cs"/>
                <a:sym typeface="Symbol"/>
              </a:rPr>
              <a:t></a:t>
            </a:r>
            <a:endParaRPr lang="en-US" sz="1200" b="0" i="0" u="none" strike="noStrike" kern="1200" dirty="0">
              <a:solidFill>
                <a:schemeClr val="tx1"/>
              </a:solidFill>
              <a:effectLst/>
              <a:latin typeface="+mn-lt"/>
              <a:ea typeface="+mn-ea"/>
              <a:cs typeface="+mn-cs"/>
            </a:endParaRPr>
          </a:p>
          <a:p>
            <a:pPr rtl="0" eaLnBrk="1" fontAlgn="ctr" latinLnBrk="0" hangingPunct="1"/>
            <a:r>
              <a:rPr lang="en-US" sz="1200" b="0" i="0" u="none" strike="noStrike" kern="1200" dirty="0">
                <a:solidFill>
                  <a:schemeClr val="tx1"/>
                </a:solidFill>
                <a:effectLst/>
                <a:latin typeface="+mn-lt"/>
                <a:ea typeface="+mn-ea"/>
                <a:cs typeface="+mn-cs"/>
              </a:rPr>
              <a:t>Larger</a:t>
            </a:r>
            <a:r>
              <a:rPr lang="en-US" sz="1200" b="0" i="0" u="none" strike="noStrike" kern="1200" baseline="0" dirty="0">
                <a:solidFill>
                  <a:schemeClr val="tx1"/>
                </a:solidFill>
                <a:effectLst/>
                <a:latin typeface="+mn-lt"/>
                <a:ea typeface="+mn-ea"/>
                <a:cs typeface="+mn-cs"/>
              </a:rPr>
              <a:t> than the percentage change in price.</a:t>
            </a:r>
            <a:endParaRPr lang="en-US" sz="1200" b="0" i="0" u="none" strike="noStrike" kern="1200" dirty="0">
              <a:solidFill>
                <a:schemeClr val="tx1"/>
              </a:solidFill>
              <a:effectLst/>
              <a:latin typeface="+mn-lt"/>
              <a:ea typeface="+mn-ea"/>
              <a:cs typeface="+mn-cs"/>
            </a:endParaRPr>
          </a:p>
          <a:p>
            <a:pPr rtl="0" eaLnBrk="1" fontAlgn="ctr" latinLnBrk="0" hangingPunct="1"/>
            <a:r>
              <a:rPr lang="en-US" sz="1200" b="0" i="0" u="none" strike="noStrike" kern="1200" dirty="0">
                <a:solidFill>
                  <a:schemeClr val="tx1"/>
                </a:solidFill>
                <a:effectLst/>
                <a:latin typeface="+mn-lt"/>
                <a:ea typeface="+mn-ea"/>
                <a:cs typeface="+mn-cs"/>
              </a:rPr>
              <a:t>Larger</a:t>
            </a:r>
            <a:r>
              <a:rPr lang="en-US" sz="1200" b="0" i="0" u="none" strike="noStrike" kern="1200" baseline="0" dirty="0">
                <a:solidFill>
                  <a:schemeClr val="tx1"/>
                </a:solidFill>
                <a:effectLst/>
                <a:latin typeface="+mn-lt"/>
                <a:ea typeface="+mn-ea"/>
                <a:cs typeface="+mn-cs"/>
              </a:rPr>
              <a:t> than the percentage change in price.</a:t>
            </a:r>
            <a:endParaRPr lang="en-US" sz="1200" b="0" i="0" u="none" strike="noStrike" kern="1200" dirty="0">
              <a:solidFill>
                <a:schemeClr val="tx1"/>
              </a:solidFill>
              <a:effectLst/>
              <a:latin typeface="+mn-lt"/>
              <a:ea typeface="+mn-ea"/>
              <a:cs typeface="+mn-cs"/>
            </a:endParaRPr>
          </a:p>
          <a:p>
            <a:pPr rtl="0" eaLnBrk="1" fontAlgn="auto" latinLnBrk="0" hangingPunct="1"/>
            <a:r>
              <a:rPr lang="en-US" sz="1200" b="1" i="0" u="none" strike="noStrike" kern="1200" dirty="0">
                <a:solidFill>
                  <a:schemeClr val="tx1"/>
                </a:solidFill>
                <a:effectLst/>
                <a:latin typeface="+mn-lt"/>
                <a:ea typeface="+mn-ea"/>
                <a:cs typeface="+mn-cs"/>
              </a:rPr>
              <a:t>Inelastic</a:t>
            </a:r>
            <a:r>
              <a:rPr lang="en-US" sz="1200" b="1" i="0" u="none" strike="noStrike" kern="1200" baseline="0" dirty="0">
                <a:solidFill>
                  <a:schemeClr val="tx1"/>
                </a:solidFill>
                <a:effectLst/>
                <a:latin typeface="+mn-lt"/>
                <a:ea typeface="+mn-ea"/>
                <a:cs typeface="+mn-cs"/>
              </a:rPr>
              <a:t> Demand: </a:t>
            </a:r>
            <a:r>
              <a:rPr lang="en-US" sz="1200" b="1" i="1" u="none" strike="noStrike" kern="1200" baseline="0" dirty="0">
                <a:solidFill>
                  <a:schemeClr val="tx1"/>
                </a:solidFill>
                <a:effectLst/>
                <a:latin typeface="+mn-lt"/>
                <a:ea typeface="+mn-ea"/>
                <a:cs typeface="+mn-cs"/>
              </a:rPr>
              <a:t>E</a:t>
            </a:r>
            <a:r>
              <a:rPr lang="en-US" sz="1200" b="1" i="1" u="none" strike="noStrike" kern="1200" baseline="-25000" dirty="0">
                <a:solidFill>
                  <a:schemeClr val="tx1"/>
                </a:solidFill>
                <a:effectLst/>
                <a:latin typeface="+mn-lt"/>
                <a:ea typeface="+mn-ea"/>
                <a:cs typeface="+mn-cs"/>
              </a:rPr>
              <a:t>d</a:t>
            </a:r>
            <a:r>
              <a:rPr lang="en-US" sz="1200" b="1" i="0" u="none" strike="noStrike" kern="1200" baseline="0" dirty="0">
                <a:solidFill>
                  <a:schemeClr val="tx1"/>
                </a:solidFill>
                <a:effectLst/>
                <a:latin typeface="+mn-lt"/>
                <a:ea typeface="+mn-ea"/>
                <a:cs typeface="+mn-cs"/>
              </a:rPr>
              <a:t> &lt; 1.0</a:t>
            </a:r>
            <a:endParaRPr lang="en-US" sz="1200" b="0" i="0" u="none" strike="noStrike" kern="1200" dirty="0">
              <a:solidFill>
                <a:schemeClr val="tx1"/>
              </a:solidFill>
              <a:effectLst/>
              <a:latin typeface="+mn-lt"/>
              <a:ea typeface="+mn-ea"/>
              <a:cs typeface="+mn-cs"/>
            </a:endParaRPr>
          </a:p>
          <a:p>
            <a:pPr rtl="0" eaLnBrk="1" fontAlgn="ctr" latinLnBrk="0" hangingPunct="1"/>
            <a:r>
              <a:rPr lang="en-US" sz="1200" b="1" i="0" u="none" strike="noStrike" kern="1200" dirty="0">
                <a:solidFill>
                  <a:schemeClr val="tx1"/>
                </a:solidFill>
                <a:effectLst/>
                <a:latin typeface="+mn-lt"/>
                <a:ea typeface="+mn-ea"/>
                <a:cs typeface="+mn-cs"/>
              </a:rPr>
              <a:t>If price …</a:t>
            </a:r>
            <a:endParaRPr lang="en-US" sz="1200" b="0" i="0" u="none" strike="noStrike" kern="1200" dirty="0">
              <a:solidFill>
                <a:schemeClr val="tx1"/>
              </a:solidFill>
              <a:effectLst/>
              <a:latin typeface="+mn-lt"/>
              <a:ea typeface="+mn-ea"/>
              <a:cs typeface="+mn-cs"/>
            </a:endParaRPr>
          </a:p>
          <a:p>
            <a:pPr rtl="0" eaLnBrk="1" fontAlgn="ctr" latinLnBrk="0" hangingPunct="1"/>
            <a:r>
              <a:rPr lang="en-US" sz="1200" b="1" i="0" u="none" strike="noStrike" kern="1200" dirty="0">
                <a:solidFill>
                  <a:schemeClr val="tx1"/>
                </a:solidFill>
                <a:effectLst/>
                <a:latin typeface="+mn-lt"/>
                <a:ea typeface="+mn-ea"/>
                <a:cs typeface="+mn-cs"/>
              </a:rPr>
              <a:t>Total revenue …</a:t>
            </a:r>
            <a:endParaRPr lang="en-US" sz="1200" b="0" i="0" u="none" strike="noStrike" kern="1200" dirty="0">
              <a:solidFill>
                <a:schemeClr val="tx1"/>
              </a:solidFill>
              <a:effectLst/>
              <a:latin typeface="+mn-lt"/>
              <a:ea typeface="+mn-ea"/>
              <a:cs typeface="+mn-cs"/>
            </a:endParaRPr>
          </a:p>
          <a:p>
            <a:pPr rtl="0" eaLnBrk="1" fontAlgn="ctr" latinLnBrk="0" hangingPunct="1"/>
            <a:r>
              <a:rPr lang="en-US" sz="1200" b="1" i="0" u="none" strike="noStrike" kern="1200" dirty="0">
                <a:solidFill>
                  <a:schemeClr val="tx1"/>
                </a:solidFill>
                <a:effectLst/>
                <a:latin typeface="+mn-lt"/>
                <a:ea typeface="+mn-ea"/>
                <a:cs typeface="+mn-cs"/>
              </a:rPr>
              <a:t>Because the percentage change in quantity is …</a:t>
            </a:r>
            <a:endParaRPr lang="en-US" sz="1200" b="0" i="0" u="none" strike="noStrike" kern="1200" dirty="0">
              <a:solidFill>
                <a:schemeClr val="tx1"/>
              </a:solidFill>
              <a:effectLst/>
              <a:latin typeface="+mn-lt"/>
              <a:ea typeface="+mn-ea"/>
              <a:cs typeface="+mn-cs"/>
            </a:endParaRPr>
          </a:p>
          <a:p>
            <a:pPr rtl="0" eaLnBrk="1" fontAlgn="ctr" latinLnBrk="0" hangingPunct="1"/>
            <a:r>
              <a:rPr lang="en-US" sz="1200" b="0" i="0" u="none" strike="noStrike" kern="1200" dirty="0">
                <a:solidFill>
                  <a:schemeClr val="tx1"/>
                </a:solidFill>
                <a:effectLst/>
                <a:latin typeface="+mn-lt"/>
                <a:ea typeface="+mn-ea"/>
                <a:cs typeface="+mn-cs"/>
                <a:sym typeface="Symbol"/>
              </a:rPr>
              <a:t></a:t>
            </a:r>
            <a:endParaRPr lang="en-US" sz="1200" b="0" i="0" u="none" strike="noStrike" kern="1200" dirty="0">
              <a:solidFill>
                <a:schemeClr val="tx1"/>
              </a:solidFill>
              <a:effectLst/>
              <a:latin typeface="+mn-lt"/>
              <a:ea typeface="+mn-ea"/>
              <a:cs typeface="+mn-cs"/>
            </a:endParaRPr>
          </a:p>
          <a:p>
            <a:pPr rtl="0" eaLnBrk="1" fontAlgn="ctr" latinLnBrk="0" hangingPunct="1"/>
            <a:r>
              <a:rPr lang="en-US" sz="1200" b="0" i="0" u="none" strike="noStrike" kern="1200" dirty="0">
                <a:solidFill>
                  <a:schemeClr val="tx1"/>
                </a:solidFill>
                <a:effectLst/>
                <a:latin typeface="+mn-lt"/>
                <a:ea typeface="+mn-ea"/>
                <a:cs typeface="+mn-cs"/>
                <a:sym typeface="Symbol"/>
              </a:rPr>
              <a:t></a:t>
            </a:r>
            <a:endParaRPr lang="en-US" sz="1200" b="0" i="0" u="none" strike="noStrike" kern="1200" dirty="0">
              <a:solidFill>
                <a:schemeClr val="tx1"/>
              </a:solidFill>
              <a:effectLst/>
              <a:latin typeface="+mn-lt"/>
              <a:ea typeface="+mn-ea"/>
              <a:cs typeface="+mn-cs"/>
            </a:endParaRPr>
          </a:p>
          <a:p>
            <a:pPr rtl="0" eaLnBrk="1" fontAlgn="ctr" latinLnBrk="0" hangingPunct="1"/>
            <a:r>
              <a:rPr lang="en-US" sz="1200" b="0" i="0" u="none" strike="noStrike" kern="1200" dirty="0">
                <a:solidFill>
                  <a:schemeClr val="tx1"/>
                </a:solidFill>
                <a:effectLst/>
                <a:latin typeface="+mn-lt"/>
                <a:ea typeface="+mn-ea"/>
                <a:cs typeface="+mn-cs"/>
                <a:sym typeface="Symbol"/>
              </a:rPr>
              <a:t></a:t>
            </a:r>
            <a:endParaRPr lang="en-US" sz="1200" b="0" i="0" u="none" strike="noStrike" kern="1200" dirty="0">
              <a:solidFill>
                <a:schemeClr val="tx1"/>
              </a:solidFill>
              <a:effectLst/>
              <a:latin typeface="+mn-lt"/>
              <a:ea typeface="+mn-ea"/>
              <a:cs typeface="+mn-cs"/>
            </a:endParaRPr>
          </a:p>
          <a:p>
            <a:pPr rtl="0" eaLnBrk="1" fontAlgn="ctr" latinLnBrk="0" hangingPunct="1"/>
            <a:r>
              <a:rPr lang="en-US" sz="1200" b="0" i="0" u="none" strike="noStrike" kern="1200" dirty="0">
                <a:solidFill>
                  <a:schemeClr val="tx1"/>
                </a:solidFill>
                <a:effectLst/>
                <a:latin typeface="+mn-lt"/>
                <a:ea typeface="+mn-ea"/>
                <a:cs typeface="+mn-cs"/>
                <a:sym typeface="Symbol"/>
              </a:rPr>
              <a:t></a:t>
            </a:r>
            <a:endParaRPr lang="en-US" sz="1200" b="0" i="0" u="none" strike="noStrike" kern="1200" dirty="0">
              <a:solidFill>
                <a:schemeClr val="tx1"/>
              </a:solidFill>
              <a:effectLst/>
              <a:latin typeface="+mn-lt"/>
              <a:ea typeface="+mn-ea"/>
              <a:cs typeface="+mn-cs"/>
            </a:endParaRPr>
          </a:p>
          <a:p>
            <a:pPr rtl="0" eaLnBrk="1" fontAlgn="ctr" latinLnBrk="0" hangingPunct="1"/>
            <a:r>
              <a:rPr lang="en-US" sz="1200" b="0" i="0" u="none" strike="noStrike" kern="1200" dirty="0">
                <a:solidFill>
                  <a:schemeClr val="tx1"/>
                </a:solidFill>
                <a:effectLst/>
                <a:latin typeface="+mn-lt"/>
                <a:ea typeface="+mn-ea"/>
                <a:cs typeface="+mn-cs"/>
              </a:rPr>
              <a:t>Smaller </a:t>
            </a:r>
            <a:r>
              <a:rPr lang="en-US" sz="1200" b="0" i="0" u="none" strike="noStrike" kern="1200" baseline="0" dirty="0">
                <a:solidFill>
                  <a:schemeClr val="tx1"/>
                </a:solidFill>
                <a:effectLst/>
                <a:latin typeface="+mn-lt"/>
                <a:ea typeface="+mn-ea"/>
                <a:cs typeface="+mn-cs"/>
              </a:rPr>
              <a:t>than the percentage change in price.</a:t>
            </a:r>
            <a:endParaRPr lang="en-US" sz="1200" b="0" i="0" u="none" strike="noStrike" kern="1200" dirty="0">
              <a:solidFill>
                <a:schemeClr val="tx1"/>
              </a:solidFill>
              <a:effectLst/>
              <a:latin typeface="+mn-lt"/>
              <a:ea typeface="+mn-ea"/>
              <a:cs typeface="+mn-cs"/>
            </a:endParaRPr>
          </a:p>
          <a:p>
            <a:pPr rtl="0" eaLnBrk="1" fontAlgn="auto" latinLnBrk="0" hangingPunct="1"/>
            <a:r>
              <a:rPr lang="en-US" sz="1200" b="0" i="0" u="none" strike="noStrike" kern="1200" dirty="0">
                <a:solidFill>
                  <a:schemeClr val="tx1"/>
                </a:solidFill>
                <a:effectLst/>
                <a:latin typeface="+mn-lt"/>
                <a:ea typeface="+mn-ea"/>
                <a:cs typeface="+mn-cs"/>
              </a:rPr>
              <a:t>Smaller </a:t>
            </a:r>
            <a:r>
              <a:rPr lang="en-US" sz="1200" b="0" i="0" u="none" strike="noStrike" kern="1200" baseline="0" dirty="0">
                <a:solidFill>
                  <a:schemeClr val="tx1"/>
                </a:solidFill>
                <a:effectLst/>
                <a:latin typeface="+mn-lt"/>
                <a:ea typeface="+mn-ea"/>
                <a:cs typeface="+mn-cs"/>
              </a:rPr>
              <a:t>than the percentage change in price.</a:t>
            </a:r>
            <a:endParaRPr lang="en-US" sz="1200" b="0" i="0" u="none" strike="noStrike"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00BBBE5A-5EFA-1F4E-AFEA-3DF1716D3DD1}" type="slidenum">
              <a:rPr lang="de-DE" smtClean="0"/>
              <a:pPr/>
              <a:t>131</a:t>
            </a:fld>
            <a:endParaRPr lang="de-DE"/>
          </a:p>
        </p:txBody>
      </p:sp>
    </p:spTree>
    <p:extLst>
      <p:ext uri="{BB962C8B-B14F-4D97-AF65-F5344CB8AC3E}">
        <p14:creationId xmlns:p14="http://schemas.microsoft.com/office/powerpoint/2010/main" val="7500656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00BBBE5A-5EFA-1F4E-AFEA-3DF1716D3DD1}" type="slidenum">
              <a:rPr lang="de-DE" smtClean="0"/>
              <a:pPr/>
              <a:t>139</a:t>
            </a:fld>
            <a:endParaRPr lang="de-DE"/>
          </a:p>
        </p:txBody>
      </p:sp>
    </p:spTree>
    <p:extLst>
      <p:ext uri="{BB962C8B-B14F-4D97-AF65-F5344CB8AC3E}">
        <p14:creationId xmlns:p14="http://schemas.microsoft.com/office/powerpoint/2010/main" val="3652065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341688" y="531813"/>
            <a:ext cx="3551237" cy="2663825"/>
          </a:xfrm>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00BBBE5A-5EFA-1F4E-AFEA-3DF1716D3DD1}" type="slidenum">
              <a:rPr lang="de-DE" smtClean="0"/>
              <a:pPr/>
              <a:t>140</a:t>
            </a:fld>
            <a:endParaRPr lang="de-D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78" name="Rectangle 8"/>
          <p:cNvSpPr>
            <a:spLocks noGrp="1" noChangeArrowheads="1"/>
          </p:cNvSpPr>
          <p:nvPr>
            <p:ph type="sldNum" sz="quarter"/>
          </p:nvPr>
        </p:nvSpPr>
        <p:spPr>
          <a:noFill/>
        </p:spPr>
        <p:txBody>
          <a:bodyPr/>
          <a:lstStyle/>
          <a:p>
            <a:fld id="{0A5F116D-25A0-473D-9611-B6DFAB31931A}" type="slidenum">
              <a:rPr lang="de-DE"/>
              <a:pPr/>
              <a:t>4</a:t>
            </a:fld>
            <a:endParaRPr lang="de-DE"/>
          </a:p>
        </p:txBody>
      </p:sp>
      <p:sp>
        <p:nvSpPr>
          <p:cNvPr id="50179"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endParaRPr lang="de-DE">
              <a:ea typeface="DejaVu Sans" charset="0"/>
              <a:cs typeface="DejaVu Sans" charset="0"/>
            </a:endParaRPr>
          </a:p>
        </p:txBody>
      </p:sp>
      <p:sp>
        <p:nvSpPr>
          <p:cNvPr id="50180" name="Rectangle 2"/>
          <p:cNvSpPr txBox="1">
            <a:spLocks noGrp="1" noChangeArrowheads="1"/>
          </p:cNvSpPr>
          <p:nvPr>
            <p:ph type="body"/>
          </p:nvPr>
        </p:nvSpPr>
        <p:spPr>
          <a:xfrm>
            <a:off x="914400" y="4343400"/>
            <a:ext cx="5103813" cy="4114800"/>
          </a:xfrm>
          <a:noFill/>
          <a:ln/>
        </p:spPr>
        <p:txBody>
          <a:bodyPr wrap="none" anchor="ctr"/>
          <a:lstStyle/>
          <a:p>
            <a:endParaRPr lang="de-DE"/>
          </a:p>
        </p:txBody>
      </p:sp>
    </p:spTree>
    <p:extLst>
      <p:ext uri="{BB962C8B-B14F-4D97-AF65-F5344CB8AC3E}">
        <p14:creationId xmlns:p14="http://schemas.microsoft.com/office/powerpoint/2010/main" val="9640621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341688" y="531813"/>
            <a:ext cx="3551237" cy="2663825"/>
          </a:xfrm>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00BBBE5A-5EFA-1F4E-AFEA-3DF1716D3DD1}" type="slidenum">
              <a:rPr lang="de-DE" smtClean="0"/>
              <a:pPr/>
              <a:t>141</a:t>
            </a:fld>
            <a:endParaRPr lang="de-DE"/>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341688" y="531813"/>
            <a:ext cx="3551237" cy="2663825"/>
          </a:xfrm>
        </p:spPr>
      </p:sp>
      <p:sp>
        <p:nvSpPr>
          <p:cNvPr id="3" name="Notizenplatzhalter 2"/>
          <p:cNvSpPr>
            <a:spLocks noGrp="1"/>
          </p:cNvSpPr>
          <p:nvPr>
            <p:ph type="body" idx="1"/>
          </p:nvPr>
        </p:nvSpPr>
        <p:spPr/>
        <p:txBody>
          <a:bodyPr>
            <a:normAutofit/>
          </a:bodyPr>
          <a:lstStyle/>
          <a:p>
            <a:r>
              <a:rPr lang="de-DE" dirty="0" err="1"/>
              <a:t>Slides</a:t>
            </a:r>
            <a:r>
              <a:rPr lang="de-DE" dirty="0"/>
              <a:t> </a:t>
            </a:r>
            <a:r>
              <a:rPr lang="de-DE" dirty="0" err="1"/>
              <a:t>mankiw</a:t>
            </a:r>
            <a:r>
              <a:rPr lang="de-DE" dirty="0"/>
              <a:t> </a:t>
            </a:r>
            <a:r>
              <a:rPr lang="de-DE" dirty="0" err="1"/>
              <a:t>ch</a:t>
            </a:r>
            <a:r>
              <a:rPr lang="de-DE" dirty="0"/>
              <a:t> 6</a:t>
            </a:r>
          </a:p>
        </p:txBody>
      </p:sp>
      <p:sp>
        <p:nvSpPr>
          <p:cNvPr id="4" name="Foliennummernplatzhalter 3"/>
          <p:cNvSpPr>
            <a:spLocks noGrp="1"/>
          </p:cNvSpPr>
          <p:nvPr>
            <p:ph type="sldNum" sz="quarter" idx="10"/>
          </p:nvPr>
        </p:nvSpPr>
        <p:spPr/>
        <p:txBody>
          <a:bodyPr/>
          <a:lstStyle/>
          <a:p>
            <a:fld id="{00BBBE5A-5EFA-1F4E-AFEA-3DF1716D3DD1}" type="slidenum">
              <a:rPr lang="de-DE" smtClean="0">
                <a:solidFill>
                  <a:prstClr val="black"/>
                </a:solidFill>
              </a:rPr>
              <a:pPr/>
              <a:t>143</a:t>
            </a:fld>
            <a:endParaRPr lang="de-DE">
              <a:solidFill>
                <a:prstClr val="black"/>
              </a:solidFill>
            </a:endParaRPr>
          </a:p>
        </p:txBody>
      </p:sp>
    </p:spTree>
    <p:extLst>
      <p:ext uri="{BB962C8B-B14F-4D97-AF65-F5344CB8AC3E}">
        <p14:creationId xmlns:p14="http://schemas.microsoft.com/office/powerpoint/2010/main" val="14377753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341688" y="531813"/>
            <a:ext cx="3551237" cy="2663825"/>
          </a:xfrm>
        </p:spPr>
      </p:sp>
      <p:sp>
        <p:nvSpPr>
          <p:cNvPr id="3" name="Notizenplatzhalter 2"/>
          <p:cNvSpPr>
            <a:spLocks noGrp="1"/>
          </p:cNvSpPr>
          <p:nvPr>
            <p:ph type="body" idx="1"/>
          </p:nvPr>
        </p:nvSpPr>
        <p:spPr/>
        <p:txBody>
          <a:bodyPr>
            <a:normAutofit/>
          </a:bodyPr>
          <a:lstStyle/>
          <a:p>
            <a:r>
              <a:rPr lang="de-DE" dirty="0" err="1"/>
              <a:t>Slides</a:t>
            </a:r>
            <a:r>
              <a:rPr lang="de-DE" dirty="0"/>
              <a:t> </a:t>
            </a:r>
            <a:r>
              <a:rPr lang="de-DE" dirty="0" err="1"/>
              <a:t>mankiw</a:t>
            </a:r>
            <a:r>
              <a:rPr lang="de-DE" dirty="0"/>
              <a:t> </a:t>
            </a:r>
            <a:r>
              <a:rPr lang="de-DE" dirty="0" err="1"/>
              <a:t>ch</a:t>
            </a:r>
            <a:r>
              <a:rPr lang="de-DE" dirty="0"/>
              <a:t> 7</a:t>
            </a:r>
          </a:p>
        </p:txBody>
      </p:sp>
      <p:sp>
        <p:nvSpPr>
          <p:cNvPr id="4" name="Foliennummernplatzhalter 3"/>
          <p:cNvSpPr>
            <a:spLocks noGrp="1"/>
          </p:cNvSpPr>
          <p:nvPr>
            <p:ph type="sldNum" sz="quarter" idx="10"/>
          </p:nvPr>
        </p:nvSpPr>
        <p:spPr/>
        <p:txBody>
          <a:bodyPr/>
          <a:lstStyle/>
          <a:p>
            <a:fld id="{00BBBE5A-5EFA-1F4E-AFEA-3DF1716D3DD1}" type="slidenum">
              <a:rPr lang="de-DE" smtClean="0">
                <a:solidFill>
                  <a:prstClr val="black"/>
                </a:solidFill>
              </a:rPr>
              <a:pPr/>
              <a:t>163</a:t>
            </a:fld>
            <a:endParaRPr lang="de-DE">
              <a:solidFill>
                <a:prstClr val="black"/>
              </a:solidFill>
            </a:endParaRPr>
          </a:p>
        </p:txBody>
      </p:sp>
    </p:spTree>
    <p:extLst>
      <p:ext uri="{BB962C8B-B14F-4D97-AF65-F5344CB8AC3E}">
        <p14:creationId xmlns:p14="http://schemas.microsoft.com/office/powerpoint/2010/main" val="11550546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341688" y="531813"/>
            <a:ext cx="3551237" cy="2663825"/>
          </a:xfrm>
        </p:spPr>
      </p:sp>
      <p:sp>
        <p:nvSpPr>
          <p:cNvPr id="3" name="Notizenplatzhalter 2"/>
          <p:cNvSpPr>
            <a:spLocks noGrp="1"/>
          </p:cNvSpPr>
          <p:nvPr>
            <p:ph type="body" idx="1"/>
          </p:nvPr>
        </p:nvSpPr>
        <p:spPr/>
        <p:txBody>
          <a:bodyPr>
            <a:normAutofit/>
          </a:bodyPr>
          <a:lstStyle/>
          <a:p>
            <a:r>
              <a:rPr lang="de-DE" dirty="0" err="1"/>
              <a:t>Slides</a:t>
            </a:r>
            <a:r>
              <a:rPr lang="de-DE" dirty="0"/>
              <a:t>: </a:t>
            </a:r>
            <a:r>
              <a:rPr lang="de-DE" dirty="0" err="1"/>
              <a:t>mankiw</a:t>
            </a:r>
            <a:r>
              <a:rPr lang="de-DE" dirty="0"/>
              <a:t> </a:t>
            </a:r>
            <a:r>
              <a:rPr lang="de-DE" dirty="0" err="1"/>
              <a:t>complemened</a:t>
            </a:r>
            <a:r>
              <a:rPr lang="de-DE" baseline="0" dirty="0"/>
              <a:t> </a:t>
            </a:r>
            <a:r>
              <a:rPr lang="de-DE" baseline="0" dirty="0" err="1"/>
              <a:t>by</a:t>
            </a:r>
            <a:r>
              <a:rPr lang="de-DE" baseline="0" dirty="0"/>
              <a:t> </a:t>
            </a:r>
            <a:r>
              <a:rPr lang="de-DE" baseline="0" dirty="0" err="1"/>
              <a:t>o‘sullivan</a:t>
            </a:r>
            <a:r>
              <a:rPr lang="de-DE" baseline="0" dirty="0"/>
              <a:t> </a:t>
            </a:r>
            <a:r>
              <a:rPr lang="de-DE" baseline="0" dirty="0" err="1"/>
              <a:t>ch</a:t>
            </a:r>
            <a:r>
              <a:rPr lang="de-DE" baseline="0" dirty="0"/>
              <a:t> 5</a:t>
            </a:r>
            <a:endParaRPr lang="de-DE" dirty="0"/>
          </a:p>
        </p:txBody>
      </p:sp>
      <p:sp>
        <p:nvSpPr>
          <p:cNvPr id="4" name="Foliennummernplatzhalter 3"/>
          <p:cNvSpPr>
            <a:spLocks noGrp="1"/>
          </p:cNvSpPr>
          <p:nvPr>
            <p:ph type="sldNum" sz="quarter" idx="10"/>
          </p:nvPr>
        </p:nvSpPr>
        <p:spPr/>
        <p:txBody>
          <a:bodyPr/>
          <a:lstStyle/>
          <a:p>
            <a:fld id="{00BBBE5A-5EFA-1F4E-AFEA-3DF1716D3DD1}" type="slidenum">
              <a:rPr lang="de-DE" smtClean="0">
                <a:solidFill>
                  <a:prstClr val="black"/>
                </a:solidFill>
              </a:rPr>
              <a:pPr/>
              <a:t>187</a:t>
            </a:fld>
            <a:endParaRPr lang="de-DE">
              <a:solidFill>
                <a:prstClr val="black"/>
              </a:solidFill>
            </a:endParaRPr>
          </a:p>
        </p:txBody>
      </p:sp>
    </p:spTree>
    <p:extLst>
      <p:ext uri="{BB962C8B-B14F-4D97-AF65-F5344CB8AC3E}">
        <p14:creationId xmlns:p14="http://schemas.microsoft.com/office/powerpoint/2010/main" val="22454040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izenplatzhalter 2"/>
          <p:cNvSpPr>
            <a:spLocks noGrp="1"/>
          </p:cNvSpPr>
          <p:nvPr>
            <p:ph type="body" idx="1"/>
          </p:nvPr>
        </p:nvSpPr>
        <p:spPr bwMode="auto">
          <a:xfrm>
            <a:off x="1022985" y="3371973"/>
            <a:ext cx="8434831" cy="319485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de-DE" sz="1300" kern="0" dirty="0">
                <a:solidFill>
                  <a:srgbClr val="2C4592"/>
                </a:solidFill>
              </a:rPr>
              <a:t>Three Kinds of ..</a:t>
            </a:r>
          </a:p>
          <a:p>
            <a:endParaRPr lang="en-US" altLang="de-DE" sz="1300" kern="0" dirty="0">
              <a:solidFill>
                <a:srgbClr val="2C4592"/>
              </a:solidFill>
            </a:endParaRPr>
          </a:p>
          <a:p>
            <a:r>
              <a:rPr lang="en-US" sz="1300" dirty="0"/>
              <a:t>costs per crime associated with murder, rape, robbery,</a:t>
            </a:r>
          </a:p>
          <a:p>
            <a:r>
              <a:rPr lang="en-US" sz="1300" dirty="0"/>
              <a:t>assault, burglary, larceny/theft, motor vehicle theft, and arson. Victim costs and property losses</a:t>
            </a:r>
          </a:p>
          <a:p>
            <a:r>
              <a:rPr lang="en-US" sz="1300" dirty="0"/>
              <a:t>are taken from Miller, et al. (1996). Victim costs </a:t>
            </a:r>
            <a:r>
              <a:rPr lang="en-US" sz="1300" dirty="0" err="1"/>
              <a:t>re°ect</a:t>
            </a:r>
            <a:r>
              <a:rPr lang="en-US" sz="1300" dirty="0"/>
              <a:t> an estimate of productivity and wage</a:t>
            </a:r>
          </a:p>
          <a:p>
            <a:r>
              <a:rPr lang="en-US" sz="1300" dirty="0"/>
              <a:t>losses, medical costs, and quality of life reductions based on jury awards in civil suits. Incarceration</a:t>
            </a:r>
          </a:p>
          <a:p>
            <a:r>
              <a:rPr lang="en-US" sz="1300" dirty="0"/>
              <a:t>costs per crime equal the incarceration cost per inmate multiplied by the incarceration rate for that</a:t>
            </a:r>
          </a:p>
          <a:p>
            <a:r>
              <a:rPr lang="de-DE" sz="1300" dirty="0"/>
              <a:t>24</a:t>
            </a:r>
          </a:p>
          <a:p>
            <a:r>
              <a:rPr lang="en-US" sz="1300" dirty="0"/>
              <a:t>crime (approximately $17,000).41 Total costs are computed by summing incarceration costs and</a:t>
            </a:r>
          </a:p>
          <a:p>
            <a:r>
              <a:rPr lang="en-US" sz="1300" dirty="0"/>
              <a:t>victim costs less 80% of property losses, which are already included in victim costs and may be</a:t>
            </a:r>
          </a:p>
          <a:p>
            <a:r>
              <a:rPr lang="en-US" sz="1300" dirty="0"/>
              <a:t>considered a partial transfer to the criminal.42 The table reveals substantial variation in costs</a:t>
            </a:r>
          </a:p>
          <a:p>
            <a:r>
              <a:rPr lang="en-US" sz="1300" dirty="0"/>
              <a:t>across crimes: violent crimes like murder and rape impose enormous costs on victims and their</a:t>
            </a:r>
          </a:p>
          <a:p>
            <a:r>
              <a:rPr lang="en-US" sz="1300" dirty="0"/>
              <a:t>family members, while property crimes like burglary and larceny serve more to transfer resources</a:t>
            </a:r>
          </a:p>
          <a:p>
            <a:r>
              <a:rPr lang="en-US" sz="1300" dirty="0"/>
              <a:t>from the victim to the criminal</a:t>
            </a:r>
            <a:endParaRPr lang="en-US" altLang="de-DE" dirty="0"/>
          </a:p>
        </p:txBody>
      </p:sp>
    </p:spTree>
    <p:extLst>
      <p:ext uri="{BB962C8B-B14F-4D97-AF65-F5344CB8AC3E}">
        <p14:creationId xmlns:p14="http://schemas.microsoft.com/office/powerpoint/2010/main" val="420146522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izenplatzhalter 2"/>
          <p:cNvSpPr>
            <a:spLocks noGrp="1"/>
          </p:cNvSpPr>
          <p:nvPr>
            <p:ph type="body" idx="1"/>
          </p:nvPr>
        </p:nvSpPr>
        <p:spPr bwMode="auto">
          <a:xfrm>
            <a:off x="1022985" y="3371973"/>
            <a:ext cx="8434831" cy="319485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300" dirty="0"/>
              <a:t>Why are externalities important? Because they can create incentives to engage in too</a:t>
            </a:r>
          </a:p>
          <a:p>
            <a:r>
              <a:rPr lang="en-US" sz="1300" dirty="0"/>
              <a:t>much or too little of an activity, from an efficiency perspective. When all of the costs</a:t>
            </a:r>
          </a:p>
          <a:p>
            <a:r>
              <a:rPr lang="en-US" sz="1300" dirty="0"/>
              <a:t>and benefits of a transaction are internal, meaning that all costs and benefits are</a:t>
            </a:r>
          </a:p>
          <a:p>
            <a:r>
              <a:rPr lang="en-US" sz="1300" dirty="0"/>
              <a:t>experienced by someone directly involved, we expect the transaction to take place only if</a:t>
            </a:r>
          </a:p>
          <a:p>
            <a:r>
              <a:rPr lang="en-US" sz="1300" dirty="0"/>
              <a:t>the benefits are greater than the costs. Say I want to buy a bicycle from your bicycle</a:t>
            </a:r>
          </a:p>
          <a:p>
            <a:r>
              <a:rPr lang="en-US" sz="1300" dirty="0"/>
              <a:t>store. I will only buy it if the value of the bicycle to me is greater than the price. And</a:t>
            </a:r>
          </a:p>
          <a:p>
            <a:r>
              <a:rPr lang="en-US" sz="1300" dirty="0"/>
              <a:t>you’ll only produce the bike and sell it if the price you expect to get is greater than what</a:t>
            </a:r>
          </a:p>
          <a:p>
            <a:r>
              <a:rPr lang="en-US" sz="1300" dirty="0"/>
              <a:t>it cost to produce the bike. So if the value of the bike is greater than the cost of</a:t>
            </a:r>
          </a:p>
          <a:p>
            <a:r>
              <a:rPr lang="en-US" sz="1300" dirty="0"/>
              <a:t>producing it, then we’ll be able to agree on a price. As a result, wealth will be created:</a:t>
            </a:r>
          </a:p>
          <a:p>
            <a:r>
              <a:rPr lang="en-US" sz="1300" dirty="0"/>
              <a:t>the bike is worth more to me than the resources it cost to make it. On the other hand, if</a:t>
            </a:r>
          </a:p>
          <a:p>
            <a:r>
              <a:rPr lang="en-US" sz="1300" dirty="0"/>
              <a:t>the bike is worth less to me than the resources it costs to make it, then we won’t be able</a:t>
            </a:r>
          </a:p>
          <a:p>
            <a:r>
              <a:rPr lang="en-US" sz="1300" dirty="0"/>
              <a:t>to agree on a price, so the bike won’t get produced – and it shouldn’t be.  </a:t>
            </a:r>
          </a:p>
          <a:p>
            <a:r>
              <a:rPr lang="en-US" sz="1300" dirty="0"/>
              <a:t>But externalities throw a kink in this logic. What if, in making the bike, you dumped all</a:t>
            </a:r>
          </a:p>
          <a:p>
            <a:r>
              <a:rPr lang="en-US" sz="1300" dirty="0"/>
              <a:t>your garbage in your neighbor’s yard without paying for it? In that case, the fact that you</a:t>
            </a:r>
          </a:p>
          <a:p>
            <a:r>
              <a:rPr lang="en-US" sz="1300" dirty="0"/>
              <a:t>and I reach a deal doesn’t necessarily mean that wealth was created. To know for sure,</a:t>
            </a:r>
          </a:p>
          <a:p>
            <a:r>
              <a:rPr lang="en-US" sz="1300" dirty="0"/>
              <a:t>we’d have to find out the dollar value of the damage done to your neighbor. Say that the</a:t>
            </a:r>
          </a:p>
          <a:p>
            <a:r>
              <a:rPr lang="en-US" sz="1300" dirty="0"/>
              <a:t>bike is worth $200 to me, and it costs you $175 to make it. By exchanging the bike at</a:t>
            </a:r>
          </a:p>
          <a:p>
            <a:r>
              <a:rPr lang="en-US" sz="1300" dirty="0"/>
              <a:t>any price between $175 and $200, it might seem that we create $25 of wealth. But what</a:t>
            </a:r>
          </a:p>
          <a:p>
            <a:r>
              <a:rPr lang="en-US" sz="1300" dirty="0"/>
              <a:t>if your garbage did $30 worth of damage to your neighbor? Then it would be better for</a:t>
            </a:r>
          </a:p>
          <a:p>
            <a:r>
              <a:rPr lang="en-US" sz="1300" dirty="0"/>
              <a:t>that bike not to have been produced after all, because we’re collectively $5 poorer than</a:t>
            </a:r>
          </a:p>
          <a:p>
            <a:r>
              <a:rPr lang="de-DE" sz="1300" dirty="0" err="1"/>
              <a:t>we</a:t>
            </a:r>
            <a:r>
              <a:rPr lang="de-DE" sz="1300" dirty="0"/>
              <a:t> </a:t>
            </a:r>
            <a:r>
              <a:rPr lang="de-DE" sz="1300" dirty="0" err="1"/>
              <a:t>would</a:t>
            </a:r>
            <a:r>
              <a:rPr lang="de-DE" sz="1300" dirty="0"/>
              <a:t> </a:t>
            </a:r>
            <a:r>
              <a:rPr lang="de-DE" sz="1300" dirty="0" err="1"/>
              <a:t>have</a:t>
            </a:r>
            <a:r>
              <a:rPr lang="de-DE" sz="1300" dirty="0"/>
              <a:t> </a:t>
            </a:r>
            <a:r>
              <a:rPr lang="de-DE" sz="1300" dirty="0" err="1"/>
              <a:t>been</a:t>
            </a:r>
            <a:r>
              <a:rPr lang="de-DE" sz="1300" dirty="0"/>
              <a:t>.</a:t>
            </a:r>
            <a:endParaRPr lang="en-US" sz="1300" dirty="0"/>
          </a:p>
          <a:p>
            <a:endParaRPr lang="en-US" altLang="de-DE" sz="1300" dirty="0"/>
          </a:p>
        </p:txBody>
      </p:sp>
    </p:spTree>
    <p:extLst>
      <p:ext uri="{BB962C8B-B14F-4D97-AF65-F5344CB8AC3E}">
        <p14:creationId xmlns:p14="http://schemas.microsoft.com/office/powerpoint/2010/main" val="428420074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izenplatzhalter 2"/>
          <p:cNvSpPr>
            <a:spLocks noGrp="1"/>
          </p:cNvSpPr>
          <p:nvPr>
            <p:ph type="body" idx="1"/>
          </p:nvPr>
        </p:nvSpPr>
        <p:spPr bwMode="auto">
          <a:xfrm>
            <a:off x="1022985" y="3371973"/>
            <a:ext cx="8434831" cy="319485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de-DE" dirty="0" err="1"/>
              <a:t>Dazu</a:t>
            </a:r>
            <a:r>
              <a:rPr lang="en-US" altLang="de-DE" dirty="0"/>
              <a:t> </a:t>
            </a:r>
            <a:r>
              <a:rPr lang="en-US" altLang="de-DE" dirty="0" err="1"/>
              <a:t>sagen</a:t>
            </a:r>
            <a:r>
              <a:rPr lang="en-US" altLang="de-DE" dirty="0"/>
              <a:t>: GK</a:t>
            </a:r>
            <a:r>
              <a:rPr lang="en-US" altLang="de-DE" baseline="0" dirty="0"/>
              <a:t> </a:t>
            </a:r>
            <a:r>
              <a:rPr lang="en-US" altLang="de-DE" baseline="0" dirty="0" err="1"/>
              <a:t>könnten</a:t>
            </a:r>
            <a:r>
              <a:rPr lang="en-US" altLang="de-DE" baseline="0" dirty="0"/>
              <a:t> </a:t>
            </a:r>
            <a:r>
              <a:rPr lang="en-US" altLang="de-DE" baseline="0" dirty="0" err="1"/>
              <a:t>auch</a:t>
            </a:r>
            <a:r>
              <a:rPr lang="en-US" altLang="de-DE" baseline="0" dirty="0"/>
              <a:t> positive </a:t>
            </a:r>
            <a:r>
              <a:rPr lang="en-US" altLang="de-DE" baseline="0" dirty="0" err="1"/>
              <a:t>Steigung</a:t>
            </a:r>
            <a:r>
              <a:rPr lang="en-US" altLang="de-DE" baseline="0" dirty="0"/>
              <a:t> </a:t>
            </a:r>
            <a:r>
              <a:rPr lang="en-US" altLang="de-DE" baseline="0" dirty="0" err="1"/>
              <a:t>haben</a:t>
            </a:r>
            <a:r>
              <a:rPr lang="en-US" altLang="de-DE" baseline="0" dirty="0"/>
              <a:t> -&gt; </a:t>
            </a:r>
            <a:r>
              <a:rPr lang="en-US" altLang="de-DE" baseline="0" dirty="0" err="1"/>
              <a:t>gk</a:t>
            </a:r>
            <a:r>
              <a:rPr lang="en-US" altLang="de-DE" baseline="0" dirty="0"/>
              <a:t>=</a:t>
            </a:r>
            <a:r>
              <a:rPr lang="en-US" altLang="de-DE" baseline="0" dirty="0" err="1"/>
              <a:t>Angebotsfunktion</a:t>
            </a:r>
            <a:endParaRPr lang="en-US" altLang="de-DE" dirty="0"/>
          </a:p>
        </p:txBody>
      </p:sp>
    </p:spTree>
    <p:extLst>
      <p:ext uri="{BB962C8B-B14F-4D97-AF65-F5344CB8AC3E}">
        <p14:creationId xmlns:p14="http://schemas.microsoft.com/office/powerpoint/2010/main" val="321469075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izenplatzhalter 2"/>
          <p:cNvSpPr>
            <a:spLocks noGrp="1"/>
          </p:cNvSpPr>
          <p:nvPr>
            <p:ph type="body" idx="1"/>
          </p:nvPr>
        </p:nvSpPr>
        <p:spPr bwMode="auto">
          <a:xfrm>
            <a:off x="1022985" y="3371973"/>
            <a:ext cx="8434831" cy="319485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300" dirty="0"/>
              <a:t>Examples of negative externalities: Cars and factories generate air pollution that</a:t>
            </a:r>
          </a:p>
          <a:p>
            <a:r>
              <a:rPr lang="en-US" sz="1300" dirty="0"/>
              <a:t>affects people’s health. Cars entering congested freeways impose time costs on</a:t>
            </a:r>
          </a:p>
          <a:p>
            <a:r>
              <a:rPr lang="en-US" sz="1300" dirty="0"/>
              <a:t>other drivers, as all cars slow down as a result.</a:t>
            </a:r>
            <a:endParaRPr lang="de-DE" b="1" dirty="0"/>
          </a:p>
          <a:p>
            <a:pPr defTabSz="954999">
              <a:defRPr/>
            </a:pPr>
            <a:r>
              <a:rPr lang="de-DE" b="1" dirty="0" err="1"/>
              <a:t>coal</a:t>
            </a:r>
            <a:r>
              <a:rPr lang="de-DE" b="1" dirty="0"/>
              <a:t> power plant</a:t>
            </a:r>
          </a:p>
          <a:p>
            <a:endParaRPr lang="en-US" altLang="de-DE" dirty="0"/>
          </a:p>
        </p:txBody>
      </p:sp>
    </p:spTree>
    <p:extLst>
      <p:ext uri="{BB962C8B-B14F-4D97-AF65-F5344CB8AC3E}">
        <p14:creationId xmlns:p14="http://schemas.microsoft.com/office/powerpoint/2010/main" val="122388834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izenplatzhalter 2"/>
          <p:cNvSpPr>
            <a:spLocks noGrp="1"/>
          </p:cNvSpPr>
          <p:nvPr>
            <p:ph type="body" idx="1"/>
          </p:nvPr>
        </p:nvSpPr>
        <p:spPr bwMode="auto">
          <a:xfrm>
            <a:off x="1022985" y="3371973"/>
            <a:ext cx="8434831" cy="319485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de-DE" dirty="0" err="1"/>
              <a:t>Erklären</a:t>
            </a:r>
            <a:r>
              <a:rPr lang="en-US" altLang="de-DE" dirty="0"/>
              <a:t>!</a:t>
            </a:r>
          </a:p>
          <a:p>
            <a:endParaRPr lang="en-US" altLang="de-DE" dirty="0"/>
          </a:p>
          <a:p>
            <a:r>
              <a:rPr lang="en-US" altLang="de-DE" dirty="0"/>
              <a:t>Internalizing Externalities:  Subsidies</a:t>
            </a:r>
            <a:endParaRPr lang="en-US" altLang="de-DE" dirty="0">
              <a:latin typeface="Tahoma" pitchFamily="34" charset="0"/>
            </a:endParaRPr>
          </a:p>
          <a:p>
            <a:pPr lvl="1"/>
            <a:r>
              <a:rPr lang="en-US" altLang="de-DE" dirty="0"/>
              <a:t>Used as the primary method for attempting to internalize positive externalities.</a:t>
            </a:r>
          </a:p>
          <a:p>
            <a:r>
              <a:rPr lang="en-US" altLang="de-DE" dirty="0"/>
              <a:t>Industrial Policy</a:t>
            </a:r>
            <a:endParaRPr lang="en-US" altLang="de-DE" dirty="0">
              <a:latin typeface="Tahoma" pitchFamily="34" charset="0"/>
            </a:endParaRPr>
          </a:p>
          <a:p>
            <a:pPr lvl="1"/>
            <a:r>
              <a:rPr lang="en-US" altLang="de-DE" dirty="0"/>
              <a:t>Government intervention in the economy that aims to promote technology-enhancing industries</a:t>
            </a:r>
          </a:p>
          <a:p>
            <a:pPr lvl="2"/>
            <a:r>
              <a:rPr lang="en-US" altLang="de-DE" i="1" dirty="0"/>
              <a:t>Patent laws</a:t>
            </a:r>
            <a:r>
              <a:rPr lang="en-US" altLang="de-DE" dirty="0"/>
              <a:t> are a form of technology policy that give the individual (or firm) with patent protection a </a:t>
            </a:r>
            <a:r>
              <a:rPr lang="en-US" altLang="de-DE" i="1" dirty="0"/>
              <a:t>property right</a:t>
            </a:r>
            <a:r>
              <a:rPr lang="en-US" altLang="de-DE" dirty="0"/>
              <a:t> over its invention.  </a:t>
            </a:r>
          </a:p>
          <a:p>
            <a:pPr lvl="2"/>
            <a:r>
              <a:rPr lang="en-US" altLang="de-DE" dirty="0"/>
              <a:t>The patent is then said to </a:t>
            </a:r>
            <a:r>
              <a:rPr lang="en-US" altLang="de-DE" i="1" dirty="0"/>
              <a:t>internalize</a:t>
            </a:r>
            <a:r>
              <a:rPr lang="en-US" altLang="de-DE" dirty="0"/>
              <a:t> the externality.</a:t>
            </a:r>
          </a:p>
          <a:p>
            <a:endParaRPr lang="en-US" altLang="de-DE" dirty="0"/>
          </a:p>
          <a:p>
            <a:endParaRPr lang="en-US" altLang="de-DE" dirty="0"/>
          </a:p>
          <a:p>
            <a:r>
              <a:rPr lang="en-US" altLang="de-DE" dirty="0"/>
              <a:t>And that was the story until 1960, when Ronald Coase came along and said Pigou was all</a:t>
            </a:r>
          </a:p>
          <a:p>
            <a:r>
              <a:rPr lang="en-US" altLang="de-DE" dirty="0"/>
              <a:t>wrong.</a:t>
            </a:r>
          </a:p>
          <a:p>
            <a:endParaRPr lang="en-US" altLang="de-DE" dirty="0"/>
          </a:p>
          <a:p>
            <a:r>
              <a:rPr lang="en-US" altLang="de-DE" dirty="0"/>
              <a:t>Can communication solve the problem?</a:t>
            </a:r>
          </a:p>
          <a:p>
            <a:pPr defTabSz="954999">
              <a:defRPr/>
            </a:pPr>
            <a:endParaRPr lang="en-US" altLang="de-DE" dirty="0"/>
          </a:p>
          <a:p>
            <a:pPr defTabSz="954999">
              <a:defRPr/>
            </a:pPr>
            <a:r>
              <a:rPr lang="en-US" altLang="de-DE" dirty="0"/>
              <a:t>One</a:t>
            </a:r>
            <a:r>
              <a:rPr lang="en-US" altLang="de-DE" baseline="0" dirty="0"/>
              <a:t> thing we should have seen: why markets are not able to allocate </a:t>
            </a:r>
            <a:r>
              <a:rPr lang="en-US" altLang="de-DE" baseline="0" dirty="0" err="1"/>
              <a:t>ressources</a:t>
            </a:r>
            <a:r>
              <a:rPr lang="en-US" altLang="de-DE" baseline="0" dirty="0"/>
              <a:t> efficiently</a:t>
            </a:r>
            <a:endParaRPr lang="en-US" altLang="de-DE" dirty="0"/>
          </a:p>
          <a:p>
            <a:endParaRPr lang="en-US" altLang="de-DE" dirty="0"/>
          </a:p>
          <a:p>
            <a:r>
              <a:rPr lang="en-US" altLang="de-DE" dirty="0"/>
              <a:t>Other private solutions:</a:t>
            </a:r>
            <a:r>
              <a:rPr lang="en-US" altLang="de-DE" baseline="0" dirty="0"/>
              <a:t> </a:t>
            </a:r>
            <a:r>
              <a:rPr lang="en-US" altLang="de-DE" dirty="0"/>
              <a:t>Moral codes and social sanctions</a:t>
            </a:r>
          </a:p>
          <a:p>
            <a:r>
              <a:rPr lang="en-US" altLang="de-DE" dirty="0"/>
              <a:t>Charitable organizations</a:t>
            </a:r>
          </a:p>
          <a:p>
            <a:r>
              <a:rPr lang="en-US" altLang="de-DE" dirty="0"/>
              <a:t>Integrating different types of businesses</a:t>
            </a:r>
          </a:p>
          <a:p>
            <a:r>
              <a:rPr lang="en-US" altLang="de-DE" dirty="0"/>
              <a:t>Contracting between parties</a:t>
            </a:r>
          </a:p>
          <a:p>
            <a:pPr defTabSz="954999">
              <a:defRPr/>
            </a:pPr>
            <a:r>
              <a:rPr lang="en-US" altLang="de-DE" dirty="0"/>
              <a:t>Sometimes the private solution approach fails because transaction costs can be so high that private agreement is not possible.</a:t>
            </a:r>
          </a:p>
          <a:p>
            <a:endParaRPr lang="en-US" altLang="de-DE" dirty="0"/>
          </a:p>
          <a:p>
            <a:endParaRPr lang="en-US" altLang="de-DE" dirty="0"/>
          </a:p>
          <a:p>
            <a:r>
              <a:rPr lang="en-US" altLang="de-DE" dirty="0"/>
              <a:t>Market-Based Policies</a:t>
            </a:r>
            <a:endParaRPr lang="en-US" altLang="de-DE" dirty="0">
              <a:latin typeface="Tahoma" pitchFamily="34" charset="0"/>
            </a:endParaRPr>
          </a:p>
          <a:p>
            <a:r>
              <a:rPr lang="en-US" altLang="de-DE" dirty="0"/>
              <a:t>Tradable pollution permits</a:t>
            </a:r>
            <a:r>
              <a:rPr lang="en-US" altLang="de-DE" i="1" dirty="0"/>
              <a:t> </a:t>
            </a:r>
            <a:r>
              <a:rPr lang="en-US" altLang="de-DE" dirty="0"/>
              <a:t>allow the</a:t>
            </a:r>
            <a:r>
              <a:rPr lang="en-US" altLang="de-DE" i="1" dirty="0"/>
              <a:t> </a:t>
            </a:r>
            <a:r>
              <a:rPr lang="en-US" altLang="de-DE" dirty="0"/>
              <a:t>voluntary transfer of the right to pollute from one firm to another. </a:t>
            </a:r>
          </a:p>
          <a:p>
            <a:pPr lvl="1"/>
            <a:r>
              <a:rPr lang="en-US" altLang="de-DE" dirty="0"/>
              <a:t>A market for these permits will eventually develop.</a:t>
            </a:r>
          </a:p>
          <a:p>
            <a:pPr lvl="1"/>
            <a:r>
              <a:rPr lang="en-US" altLang="de-DE" dirty="0"/>
              <a:t>A firm that can reduce pollution at a low cost may prefer to sell its permit to a firm that can reduce pollution only at a high cost</a:t>
            </a:r>
          </a:p>
          <a:p>
            <a:endParaRPr lang="en-US" altLang="de-DE" dirty="0"/>
          </a:p>
          <a:p>
            <a:endParaRPr lang="en-US" altLang="de-DE" dirty="0"/>
          </a:p>
        </p:txBody>
      </p:sp>
    </p:spTree>
    <p:extLst>
      <p:ext uri="{BB962C8B-B14F-4D97-AF65-F5344CB8AC3E}">
        <p14:creationId xmlns:p14="http://schemas.microsoft.com/office/powerpoint/2010/main" val="308226132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341688" y="531813"/>
            <a:ext cx="3551237" cy="2663825"/>
          </a:xfrm>
        </p:spPr>
      </p:sp>
      <p:sp>
        <p:nvSpPr>
          <p:cNvPr id="3" name="Notizenplatzhalter 2"/>
          <p:cNvSpPr>
            <a:spLocks noGrp="1"/>
          </p:cNvSpPr>
          <p:nvPr>
            <p:ph type="body" idx="1"/>
          </p:nvPr>
        </p:nvSpPr>
        <p:spPr/>
        <p:txBody>
          <a:bodyPr>
            <a:normAutofit/>
          </a:bodyPr>
          <a:lstStyle/>
          <a:p>
            <a:r>
              <a:rPr lang="de-DE" dirty="0" err="1"/>
              <a:t>Slides</a:t>
            </a:r>
            <a:r>
              <a:rPr lang="de-DE" dirty="0"/>
              <a:t>: </a:t>
            </a:r>
            <a:r>
              <a:rPr lang="de-DE" dirty="0" err="1"/>
              <a:t>mankiw</a:t>
            </a:r>
            <a:r>
              <a:rPr lang="de-DE" dirty="0"/>
              <a:t> </a:t>
            </a:r>
            <a:r>
              <a:rPr lang="de-DE" dirty="0" err="1"/>
              <a:t>complemened</a:t>
            </a:r>
            <a:r>
              <a:rPr lang="de-DE" baseline="0" dirty="0"/>
              <a:t> </a:t>
            </a:r>
            <a:r>
              <a:rPr lang="de-DE" baseline="0" dirty="0" err="1"/>
              <a:t>by</a:t>
            </a:r>
            <a:r>
              <a:rPr lang="de-DE" baseline="0" dirty="0"/>
              <a:t> </a:t>
            </a:r>
            <a:r>
              <a:rPr lang="de-DE" baseline="0" dirty="0" err="1"/>
              <a:t>o‘sullivan</a:t>
            </a:r>
            <a:r>
              <a:rPr lang="de-DE" baseline="0" dirty="0"/>
              <a:t> </a:t>
            </a:r>
            <a:r>
              <a:rPr lang="de-DE" baseline="0" dirty="0" err="1"/>
              <a:t>ch</a:t>
            </a:r>
            <a:r>
              <a:rPr lang="de-DE" baseline="0" dirty="0"/>
              <a:t> 5</a:t>
            </a:r>
            <a:endParaRPr lang="de-DE" dirty="0"/>
          </a:p>
        </p:txBody>
      </p:sp>
      <p:sp>
        <p:nvSpPr>
          <p:cNvPr id="4" name="Foliennummernplatzhalter 3"/>
          <p:cNvSpPr>
            <a:spLocks noGrp="1"/>
          </p:cNvSpPr>
          <p:nvPr>
            <p:ph type="sldNum" sz="quarter" idx="10"/>
          </p:nvPr>
        </p:nvSpPr>
        <p:spPr/>
        <p:txBody>
          <a:bodyPr/>
          <a:lstStyle/>
          <a:p>
            <a:fld id="{00BBBE5A-5EFA-1F4E-AFEA-3DF1716D3DD1}" type="slidenum">
              <a:rPr lang="de-DE" smtClean="0">
                <a:solidFill>
                  <a:prstClr val="black"/>
                </a:solidFill>
              </a:rPr>
              <a:pPr/>
              <a:t>197</a:t>
            </a:fld>
            <a:endParaRPr lang="de-DE">
              <a:solidFill>
                <a:prstClr val="black"/>
              </a:solidFill>
            </a:endParaRPr>
          </a:p>
        </p:txBody>
      </p:sp>
    </p:spTree>
    <p:extLst>
      <p:ext uri="{BB962C8B-B14F-4D97-AF65-F5344CB8AC3E}">
        <p14:creationId xmlns:p14="http://schemas.microsoft.com/office/powerpoint/2010/main" val="27022788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lnSpc>
                <a:spcPts val="2000"/>
              </a:lnSpc>
              <a:buClr>
                <a:srgbClr val="2E63AC"/>
              </a:buClr>
              <a:buNone/>
            </a:pPr>
            <a:r>
              <a:rPr lang="en-US" dirty="0"/>
              <a:t>Examples</a:t>
            </a:r>
          </a:p>
          <a:p>
            <a:pPr marL="0" indent="0">
              <a:lnSpc>
                <a:spcPts val="2000"/>
              </a:lnSpc>
              <a:buClr>
                <a:srgbClr val="2E63AC"/>
              </a:buClr>
              <a:buNone/>
            </a:pPr>
            <a:r>
              <a:rPr lang="en-US" dirty="0">
                <a:solidFill>
                  <a:srgbClr val="2E63AC"/>
                </a:solidFill>
              </a:rPr>
              <a:t>…of scarcity and the trade-offs associated with making choices:</a:t>
            </a:r>
            <a:endParaRPr lang="en-US" sz="1100" dirty="0">
              <a:solidFill>
                <a:srgbClr val="2E63AC"/>
              </a:solidFill>
            </a:endParaRPr>
          </a:p>
          <a:p>
            <a:pPr>
              <a:buClr>
                <a:srgbClr val="2E63AC"/>
              </a:buClr>
              <a:buFont typeface="Wingdings" panose="05000000000000000000" pitchFamily="2" charset="2"/>
              <a:buChar char="§"/>
            </a:pPr>
            <a:r>
              <a:rPr lang="en-US" dirty="0"/>
              <a:t>You have a </a:t>
            </a:r>
            <a:r>
              <a:rPr lang="en-US" dirty="0">
                <a:solidFill>
                  <a:srgbClr val="2E63AC"/>
                </a:solidFill>
              </a:rPr>
              <a:t>limited amount of time</a:t>
            </a:r>
            <a:r>
              <a:rPr lang="en-US" dirty="0"/>
              <a:t>. Each hour on the job means one less hour for study or play.</a:t>
            </a:r>
          </a:p>
          <a:p>
            <a:pPr>
              <a:buClr>
                <a:srgbClr val="2E63AC"/>
              </a:buClr>
              <a:buFont typeface="Wingdings" panose="05000000000000000000" pitchFamily="2" charset="2"/>
              <a:buChar char="§"/>
            </a:pPr>
            <a:r>
              <a:rPr lang="en-US" dirty="0"/>
              <a:t>You have </a:t>
            </a:r>
            <a:r>
              <a:rPr lang="en-US" dirty="0">
                <a:solidFill>
                  <a:srgbClr val="2E63AC"/>
                </a:solidFill>
              </a:rPr>
              <a:t>limited income</a:t>
            </a:r>
            <a:r>
              <a:rPr lang="en-US" dirty="0"/>
              <a:t> this year. If you spend $17 on a music CD, that’s $17 less you have to spend on other products or to save.</a:t>
            </a:r>
          </a:p>
          <a:p>
            <a:endParaRPr lang="de-DE" dirty="0"/>
          </a:p>
        </p:txBody>
      </p:sp>
      <p:sp>
        <p:nvSpPr>
          <p:cNvPr id="4" name="Foliennummernplatzhalter 3"/>
          <p:cNvSpPr>
            <a:spLocks noGrp="1"/>
          </p:cNvSpPr>
          <p:nvPr>
            <p:ph type="sldNum" sz="quarter" idx="10"/>
          </p:nvPr>
        </p:nvSpPr>
        <p:spPr/>
        <p:txBody>
          <a:bodyPr/>
          <a:lstStyle/>
          <a:p>
            <a:fld id="{00BBBE5A-5EFA-1F4E-AFEA-3DF1716D3DD1}" type="slidenum">
              <a:rPr lang="de-DE" smtClean="0"/>
              <a:pPr/>
              <a:t>5</a:t>
            </a:fld>
            <a:endParaRPr lang="de-DE"/>
          </a:p>
        </p:txBody>
      </p:sp>
    </p:spTree>
    <p:extLst>
      <p:ext uri="{BB962C8B-B14F-4D97-AF65-F5344CB8AC3E}">
        <p14:creationId xmlns:p14="http://schemas.microsoft.com/office/powerpoint/2010/main" val="222414507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341688" y="531813"/>
            <a:ext cx="3551237" cy="2663825"/>
          </a:xfrm>
        </p:spPr>
      </p:sp>
      <p:sp>
        <p:nvSpPr>
          <p:cNvPr id="3" name="Notizenplatzhalter 2"/>
          <p:cNvSpPr>
            <a:spLocks noGrp="1"/>
          </p:cNvSpPr>
          <p:nvPr>
            <p:ph type="body" idx="1"/>
          </p:nvPr>
        </p:nvSpPr>
        <p:spPr/>
        <p:txBody>
          <a:bodyPr>
            <a:normAutofit/>
          </a:bodyPr>
          <a:lstStyle/>
          <a:p>
            <a:r>
              <a:rPr lang="de-DE" dirty="0" err="1"/>
              <a:t>Slides</a:t>
            </a:r>
            <a:r>
              <a:rPr lang="de-DE" dirty="0"/>
              <a:t> </a:t>
            </a:r>
            <a:r>
              <a:rPr lang="de-DE" dirty="0" err="1"/>
              <a:t>taken</a:t>
            </a:r>
            <a:r>
              <a:rPr lang="de-DE" dirty="0"/>
              <a:t> </a:t>
            </a:r>
            <a:r>
              <a:rPr lang="de-DE" dirty="0" err="1"/>
              <a:t>from</a:t>
            </a:r>
            <a:r>
              <a:rPr lang="de-DE" dirty="0"/>
              <a:t> </a:t>
            </a:r>
            <a:r>
              <a:rPr lang="de-DE" dirty="0" err="1"/>
              <a:t>O‘sullivan</a:t>
            </a:r>
            <a:r>
              <a:rPr lang="de-DE" dirty="0"/>
              <a:t> </a:t>
            </a:r>
            <a:r>
              <a:rPr lang="de-DE" dirty="0" err="1"/>
              <a:t>ch</a:t>
            </a:r>
            <a:r>
              <a:rPr lang="de-DE" dirty="0"/>
              <a:t> 3</a:t>
            </a:r>
          </a:p>
        </p:txBody>
      </p:sp>
      <p:sp>
        <p:nvSpPr>
          <p:cNvPr id="4" name="Foliennummernplatzhalter 3"/>
          <p:cNvSpPr>
            <a:spLocks noGrp="1"/>
          </p:cNvSpPr>
          <p:nvPr>
            <p:ph type="sldNum" sz="quarter" idx="10"/>
          </p:nvPr>
        </p:nvSpPr>
        <p:spPr/>
        <p:txBody>
          <a:bodyPr/>
          <a:lstStyle/>
          <a:p>
            <a:fld id="{00BBBE5A-5EFA-1F4E-AFEA-3DF1716D3DD1}" type="slidenum">
              <a:rPr lang="de-DE" smtClean="0"/>
              <a:pPr/>
              <a:t>209</a:t>
            </a:fld>
            <a:endParaRPr lang="de-DE"/>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341688" y="531813"/>
            <a:ext cx="3551237" cy="2663825"/>
          </a:xfrm>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00BBBE5A-5EFA-1F4E-AFEA-3DF1716D3DD1}" type="slidenum">
              <a:rPr lang="de-DE" smtClean="0"/>
              <a:pPr/>
              <a:t>210</a:t>
            </a:fld>
            <a:endParaRPr lang="de-DE"/>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341688" y="531813"/>
            <a:ext cx="3551237" cy="2663825"/>
          </a:xfrm>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00BBBE5A-5EFA-1F4E-AFEA-3DF1716D3DD1}" type="slidenum">
              <a:rPr lang="de-DE" smtClean="0"/>
              <a:pPr/>
              <a:t>212</a:t>
            </a:fld>
            <a:endParaRPr lang="de-DE"/>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341688" y="531813"/>
            <a:ext cx="3551237" cy="2663825"/>
          </a:xfrm>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00BBBE5A-5EFA-1F4E-AFEA-3DF1716D3DD1}" type="slidenum">
              <a:rPr lang="de-DE" smtClean="0"/>
              <a:pPr/>
              <a:t>224</a:t>
            </a:fld>
            <a:endParaRPr lang="de-DE"/>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341688" y="531813"/>
            <a:ext cx="3551237" cy="2663825"/>
          </a:xfrm>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00BBBE5A-5EFA-1F4E-AFEA-3DF1716D3DD1}" type="slidenum">
              <a:rPr lang="de-DE" smtClean="0">
                <a:solidFill>
                  <a:prstClr val="black"/>
                </a:solidFill>
              </a:rPr>
              <a:pPr/>
              <a:t>229</a:t>
            </a:fld>
            <a:endParaRPr lang="de-DE">
              <a:solidFill>
                <a:prstClr val="black"/>
              </a:solidFill>
            </a:endParaRPr>
          </a:p>
        </p:txBody>
      </p:sp>
    </p:spTree>
    <p:extLst>
      <p:ext uri="{BB962C8B-B14F-4D97-AF65-F5344CB8AC3E}">
        <p14:creationId xmlns:p14="http://schemas.microsoft.com/office/powerpoint/2010/main" val="354398395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341688" y="531813"/>
            <a:ext cx="3551237" cy="2663825"/>
          </a:xfrm>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00BBBE5A-5EFA-1F4E-AFEA-3DF1716D3DD1}" type="slidenum">
              <a:rPr lang="de-DE" smtClean="0"/>
              <a:pPr/>
              <a:t>242</a:t>
            </a:fld>
            <a:endParaRPr lang="de-DE"/>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00BBBE5A-5EFA-1F4E-AFEA-3DF1716D3DD1}" type="slidenum">
              <a:rPr lang="de-DE" smtClean="0"/>
              <a:pPr/>
              <a:t>247</a:t>
            </a:fld>
            <a:endParaRPr lang="de-DE"/>
          </a:p>
        </p:txBody>
      </p:sp>
    </p:spTree>
    <p:extLst>
      <p:ext uri="{BB962C8B-B14F-4D97-AF65-F5344CB8AC3E}">
        <p14:creationId xmlns:p14="http://schemas.microsoft.com/office/powerpoint/2010/main" val="125010854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340100" y="530225"/>
            <a:ext cx="3554413" cy="2667000"/>
          </a:xfrm>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00BBBE5A-5EFA-1F4E-AFEA-3DF1716D3DD1}" type="slidenum">
              <a:rPr lang="de-DE" smtClean="0"/>
              <a:pPr/>
              <a:t>255</a:t>
            </a:fld>
            <a:endParaRPr lang="de-DE"/>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341688" y="531813"/>
            <a:ext cx="3551237" cy="2663825"/>
          </a:xfrm>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00BBBE5A-5EFA-1F4E-AFEA-3DF1716D3DD1}" type="slidenum">
              <a:rPr lang="de-DE" smtClean="0"/>
              <a:pPr/>
              <a:t>261</a:t>
            </a:fld>
            <a:endParaRPr lang="de-DE"/>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341688" y="531813"/>
            <a:ext cx="3551237" cy="2663825"/>
          </a:xfrm>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00BBBE5A-5EFA-1F4E-AFEA-3DF1716D3DD1}" type="slidenum">
              <a:rPr lang="de-DE" smtClean="0"/>
              <a:pPr/>
              <a:t>262</a:t>
            </a:fld>
            <a:endParaRPr lang="de-D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lnSpc>
                <a:spcPts val="2000"/>
              </a:lnSpc>
              <a:buClr>
                <a:srgbClr val="2E63AC"/>
              </a:buClr>
              <a:buNone/>
            </a:pPr>
            <a:r>
              <a:rPr lang="en-US" dirty="0"/>
              <a:t>Examples</a:t>
            </a:r>
          </a:p>
          <a:p>
            <a:pPr marL="0" indent="0">
              <a:lnSpc>
                <a:spcPts val="2000"/>
              </a:lnSpc>
              <a:buClr>
                <a:srgbClr val="2E63AC"/>
              </a:buClr>
              <a:buNone/>
            </a:pPr>
            <a:r>
              <a:rPr lang="en-US" dirty="0">
                <a:solidFill>
                  <a:srgbClr val="2E63AC"/>
                </a:solidFill>
              </a:rPr>
              <a:t>…of scarcity and the trade-offs associated with making choices:</a:t>
            </a:r>
            <a:endParaRPr lang="en-US" sz="1100" dirty="0">
              <a:solidFill>
                <a:srgbClr val="2E63AC"/>
              </a:solidFill>
            </a:endParaRPr>
          </a:p>
          <a:p>
            <a:pPr>
              <a:buClr>
                <a:srgbClr val="2E63AC"/>
              </a:buClr>
              <a:buFont typeface="Wingdings" panose="05000000000000000000" pitchFamily="2" charset="2"/>
              <a:buChar char="§"/>
            </a:pPr>
            <a:r>
              <a:rPr lang="en-US" dirty="0"/>
              <a:t>You have a </a:t>
            </a:r>
            <a:r>
              <a:rPr lang="en-US" dirty="0">
                <a:solidFill>
                  <a:srgbClr val="2E63AC"/>
                </a:solidFill>
              </a:rPr>
              <a:t>limited amount of time</a:t>
            </a:r>
            <a:r>
              <a:rPr lang="en-US" dirty="0"/>
              <a:t>. Each hour on the job means one less hour for study or play.</a:t>
            </a:r>
          </a:p>
          <a:p>
            <a:pPr>
              <a:buClr>
                <a:srgbClr val="2E63AC"/>
              </a:buClr>
              <a:buFont typeface="Wingdings" panose="05000000000000000000" pitchFamily="2" charset="2"/>
              <a:buChar char="§"/>
            </a:pPr>
            <a:r>
              <a:rPr lang="en-US" dirty="0"/>
              <a:t>You have </a:t>
            </a:r>
            <a:r>
              <a:rPr lang="en-US" dirty="0">
                <a:solidFill>
                  <a:srgbClr val="2E63AC"/>
                </a:solidFill>
              </a:rPr>
              <a:t>limited income</a:t>
            </a:r>
            <a:r>
              <a:rPr lang="en-US" dirty="0"/>
              <a:t> this year. If you spend $17 on a music CD, that’s $17 less you have to spend on other products or to save.</a:t>
            </a:r>
          </a:p>
          <a:p>
            <a:endParaRPr lang="de-DE" dirty="0"/>
          </a:p>
        </p:txBody>
      </p:sp>
      <p:sp>
        <p:nvSpPr>
          <p:cNvPr id="4" name="Foliennummernplatzhalter 3"/>
          <p:cNvSpPr>
            <a:spLocks noGrp="1"/>
          </p:cNvSpPr>
          <p:nvPr>
            <p:ph type="sldNum" sz="quarter" idx="10"/>
          </p:nvPr>
        </p:nvSpPr>
        <p:spPr/>
        <p:txBody>
          <a:bodyPr/>
          <a:lstStyle/>
          <a:p>
            <a:fld id="{00BBBE5A-5EFA-1F4E-AFEA-3DF1716D3DD1}" type="slidenum">
              <a:rPr lang="de-DE" smtClean="0"/>
              <a:pPr/>
              <a:t>6</a:t>
            </a:fld>
            <a:endParaRPr lang="de-DE"/>
          </a:p>
        </p:txBody>
      </p:sp>
    </p:spTree>
    <p:extLst>
      <p:ext uri="{BB962C8B-B14F-4D97-AF65-F5344CB8AC3E}">
        <p14:creationId xmlns:p14="http://schemas.microsoft.com/office/powerpoint/2010/main" val="415822089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341688" y="531813"/>
            <a:ext cx="3551237" cy="2663825"/>
          </a:xfrm>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00BBBE5A-5EFA-1F4E-AFEA-3DF1716D3DD1}" type="slidenum">
              <a:rPr lang="de-DE" smtClean="0"/>
              <a:pPr/>
              <a:t>264</a:t>
            </a:fld>
            <a:endParaRPr lang="de-DE"/>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73842">
              <a:defRPr/>
            </a:pPr>
            <a:r>
              <a:rPr lang="en-US" dirty="0">
                <a:latin typeface="+mn-lt"/>
              </a:rPr>
              <a:t>In the last three chapters, we focused on the </a:t>
            </a:r>
            <a:r>
              <a:rPr lang="en-US" i="1" dirty="0">
                <a:latin typeface="+mn-lt"/>
              </a:rPr>
              <a:t>demand side </a:t>
            </a:r>
            <a:r>
              <a:rPr lang="en-US" dirty="0">
                <a:latin typeface="+mn-lt"/>
              </a:rPr>
              <a:t>of the</a:t>
            </a:r>
            <a:br>
              <a:rPr lang="en-US" dirty="0">
                <a:latin typeface="+mn-lt"/>
              </a:rPr>
            </a:br>
            <a:r>
              <a:rPr lang="en-US" dirty="0">
                <a:latin typeface="+mn-lt"/>
              </a:rPr>
              <a:t>market—the preferences and behavior of consumers. Now we turn to</a:t>
            </a:r>
            <a:br>
              <a:rPr lang="en-US" dirty="0">
                <a:latin typeface="+mn-lt"/>
              </a:rPr>
            </a:br>
            <a:r>
              <a:rPr lang="en-US" dirty="0">
                <a:latin typeface="+mn-lt"/>
              </a:rPr>
              <a:t>the </a:t>
            </a:r>
            <a:r>
              <a:rPr lang="en-US" i="1" dirty="0">
                <a:latin typeface="+mn-lt"/>
              </a:rPr>
              <a:t>supply side </a:t>
            </a:r>
            <a:r>
              <a:rPr lang="en-US" dirty="0">
                <a:latin typeface="+mn-lt"/>
              </a:rPr>
              <a:t>and examine the behavior of producers. We will see how firms can produce efficiently and how their costs of production change with changes in both input prices and the level of output.</a:t>
            </a:r>
          </a:p>
          <a:p>
            <a:endParaRPr lang="en-US" dirty="0"/>
          </a:p>
        </p:txBody>
      </p:sp>
      <p:sp>
        <p:nvSpPr>
          <p:cNvPr id="4" name="Foliennummernplatzhalter 3"/>
          <p:cNvSpPr>
            <a:spLocks noGrp="1"/>
          </p:cNvSpPr>
          <p:nvPr>
            <p:ph type="sldNum" sz="quarter" idx="10"/>
          </p:nvPr>
        </p:nvSpPr>
        <p:spPr/>
        <p:txBody>
          <a:bodyPr/>
          <a:lstStyle/>
          <a:p>
            <a:fld id="{00BBBE5A-5EFA-1F4E-AFEA-3DF1716D3DD1}" type="slidenum">
              <a:rPr lang="de-DE" smtClean="0"/>
              <a:pPr/>
              <a:t>265</a:t>
            </a:fld>
            <a:endParaRPr lang="de-DE"/>
          </a:p>
        </p:txBody>
      </p:sp>
    </p:spTree>
    <p:extLst>
      <p:ext uri="{BB962C8B-B14F-4D97-AF65-F5344CB8AC3E}">
        <p14:creationId xmlns:p14="http://schemas.microsoft.com/office/powerpoint/2010/main" val="338027554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C582CC6-D3F0-4B53-9FCC-12B99DB63E64}" type="slidenum">
              <a:rPr lang="en-US" smtClean="0"/>
              <a:pPr>
                <a:defRPr/>
              </a:pPr>
              <a:t>273</a:t>
            </a:fld>
            <a:endParaRPr lang="en-US"/>
          </a:p>
        </p:txBody>
      </p:sp>
    </p:spTree>
    <p:extLst>
      <p:ext uri="{BB962C8B-B14F-4D97-AF65-F5344CB8AC3E}">
        <p14:creationId xmlns:p14="http://schemas.microsoft.com/office/powerpoint/2010/main" val="62026417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C582CC6-D3F0-4B53-9FCC-12B99DB63E64}" type="slidenum">
              <a:rPr lang="en-US" smtClean="0"/>
              <a:pPr>
                <a:defRPr/>
              </a:pPr>
              <a:t>274</a:t>
            </a:fld>
            <a:endParaRPr lang="en-US"/>
          </a:p>
        </p:txBody>
      </p:sp>
    </p:spTree>
    <p:extLst>
      <p:ext uri="{BB962C8B-B14F-4D97-AF65-F5344CB8AC3E}">
        <p14:creationId xmlns:p14="http://schemas.microsoft.com/office/powerpoint/2010/main" val="290908638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C582CC6-D3F0-4B53-9FCC-12B99DB63E64}" type="slidenum">
              <a:rPr lang="en-US" smtClean="0"/>
              <a:pPr>
                <a:defRPr/>
              </a:pPr>
              <a:t>276</a:t>
            </a:fld>
            <a:endParaRPr lang="en-US"/>
          </a:p>
        </p:txBody>
      </p:sp>
    </p:spTree>
    <p:extLst>
      <p:ext uri="{BB962C8B-B14F-4D97-AF65-F5344CB8AC3E}">
        <p14:creationId xmlns:p14="http://schemas.microsoft.com/office/powerpoint/2010/main" val="290908638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C582CC6-D3F0-4B53-9FCC-12B99DB63E64}" type="slidenum">
              <a:rPr lang="en-US" smtClean="0"/>
              <a:pPr>
                <a:defRPr/>
              </a:pPr>
              <a:t>283</a:t>
            </a:fld>
            <a:endParaRPr lang="en-US"/>
          </a:p>
        </p:txBody>
      </p:sp>
    </p:spTree>
    <p:extLst>
      <p:ext uri="{BB962C8B-B14F-4D97-AF65-F5344CB8AC3E}">
        <p14:creationId xmlns:p14="http://schemas.microsoft.com/office/powerpoint/2010/main" val="290908638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341688" y="531813"/>
            <a:ext cx="3551237" cy="2663825"/>
          </a:xfrm>
        </p:spPr>
      </p:sp>
      <p:sp>
        <p:nvSpPr>
          <p:cNvPr id="3" name="Notizenplatzhalter 2"/>
          <p:cNvSpPr>
            <a:spLocks noGrp="1"/>
          </p:cNvSpPr>
          <p:nvPr>
            <p:ph type="body" idx="1"/>
          </p:nvPr>
        </p:nvSpPr>
        <p:spPr/>
        <p:txBody>
          <a:bodyPr>
            <a:normAutofit/>
          </a:bodyPr>
          <a:lstStyle/>
          <a:p>
            <a:r>
              <a:rPr lang="de-DE" dirty="0" err="1"/>
              <a:t>Slides</a:t>
            </a:r>
            <a:r>
              <a:rPr lang="de-DE" dirty="0"/>
              <a:t> </a:t>
            </a:r>
            <a:r>
              <a:rPr lang="de-DE" dirty="0" err="1"/>
              <a:t>mankiw</a:t>
            </a:r>
            <a:r>
              <a:rPr lang="de-DE" dirty="0"/>
              <a:t> </a:t>
            </a:r>
            <a:r>
              <a:rPr lang="de-DE" dirty="0" err="1"/>
              <a:t>chapter</a:t>
            </a:r>
            <a:r>
              <a:rPr lang="de-DE" dirty="0"/>
              <a:t> 13 </a:t>
            </a:r>
            <a:r>
              <a:rPr lang="de-DE" dirty="0" err="1"/>
              <a:t>complemented</a:t>
            </a:r>
            <a:r>
              <a:rPr lang="de-DE" dirty="0"/>
              <a:t> </a:t>
            </a:r>
            <a:r>
              <a:rPr lang="de-DE" dirty="0" err="1"/>
              <a:t>by</a:t>
            </a:r>
            <a:r>
              <a:rPr lang="de-DE" dirty="0"/>
              <a:t> </a:t>
            </a:r>
            <a:r>
              <a:rPr lang="de-DE" dirty="0" err="1"/>
              <a:t>Pindyck</a:t>
            </a:r>
            <a:r>
              <a:rPr lang="de-DE" dirty="0"/>
              <a:t> </a:t>
            </a:r>
            <a:r>
              <a:rPr lang="de-DE" dirty="0" err="1"/>
              <a:t>rubenfeld</a:t>
            </a:r>
            <a:endParaRPr lang="de-DE" dirty="0"/>
          </a:p>
        </p:txBody>
      </p:sp>
      <p:sp>
        <p:nvSpPr>
          <p:cNvPr id="4" name="Foliennummernplatzhalter 3"/>
          <p:cNvSpPr>
            <a:spLocks noGrp="1"/>
          </p:cNvSpPr>
          <p:nvPr>
            <p:ph type="sldNum" sz="quarter" idx="10"/>
          </p:nvPr>
        </p:nvSpPr>
        <p:spPr/>
        <p:txBody>
          <a:bodyPr/>
          <a:lstStyle/>
          <a:p>
            <a:fld id="{00BBBE5A-5EFA-1F4E-AFEA-3DF1716D3DD1}" type="slidenum">
              <a:rPr lang="de-DE" smtClean="0"/>
              <a:pPr/>
              <a:t>285</a:t>
            </a:fld>
            <a:endParaRPr lang="de-DE"/>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00BBBE5A-5EFA-1F4E-AFEA-3DF1716D3DD1}" type="slidenum">
              <a:rPr lang="de-DE" smtClean="0"/>
              <a:pPr/>
              <a:t>289</a:t>
            </a:fld>
            <a:endParaRPr lang="de-DE"/>
          </a:p>
        </p:txBody>
      </p:sp>
    </p:spTree>
    <p:extLst>
      <p:ext uri="{BB962C8B-B14F-4D97-AF65-F5344CB8AC3E}">
        <p14:creationId xmlns:p14="http://schemas.microsoft.com/office/powerpoint/2010/main" val="221278861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10"/>
          </p:nvPr>
        </p:nvSpPr>
        <p:spPr/>
        <p:txBody>
          <a:bodyPr/>
          <a:lstStyle/>
          <a:p>
            <a:pPr>
              <a:defRPr/>
            </a:pPr>
            <a:fld id="{28FC0CC7-B76F-40F1-95DD-DCA38CEF63B8}" type="slidenum">
              <a:rPr lang="en-US" smtClean="0">
                <a:solidFill>
                  <a:prstClr val="black"/>
                </a:solidFill>
              </a:rPr>
              <a:pPr>
                <a:defRPr/>
              </a:pPr>
              <a:t>295</a:t>
            </a:fld>
            <a:endParaRPr lang="en-US">
              <a:solidFill>
                <a:prstClr val="black"/>
              </a:solidFill>
            </a:endParaRPr>
          </a:p>
        </p:txBody>
      </p:sp>
    </p:spTree>
    <p:extLst>
      <p:ext uri="{BB962C8B-B14F-4D97-AF65-F5344CB8AC3E}">
        <p14:creationId xmlns:p14="http://schemas.microsoft.com/office/powerpoint/2010/main" val="212796547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and the next slide: </a:t>
            </a:r>
            <a:r>
              <a:rPr lang="en-US" dirty="0" err="1"/>
              <a:t>Pindyck</a:t>
            </a:r>
            <a:r>
              <a:rPr lang="en-US" dirty="0"/>
              <a:t> </a:t>
            </a:r>
            <a:r>
              <a:rPr lang="en-US" dirty="0" err="1"/>
              <a:t>rubenfeld</a:t>
            </a:r>
            <a:endParaRPr lang="en-US" dirty="0"/>
          </a:p>
          <a:p>
            <a:r>
              <a:rPr lang="en-US" dirty="0"/>
              <a:t>Because a sunk cost cannot be recovered, it should not influence the firm’s decisions.</a:t>
            </a:r>
          </a:p>
        </p:txBody>
      </p:sp>
      <p:sp>
        <p:nvSpPr>
          <p:cNvPr id="4" name="Slide Number Placeholder 3"/>
          <p:cNvSpPr>
            <a:spLocks noGrp="1"/>
          </p:cNvSpPr>
          <p:nvPr>
            <p:ph type="sldNum" sz="quarter" idx="10"/>
          </p:nvPr>
        </p:nvSpPr>
        <p:spPr/>
        <p:txBody>
          <a:bodyPr/>
          <a:lstStyle/>
          <a:p>
            <a:pPr>
              <a:defRPr/>
            </a:pPr>
            <a:fld id="{28FC0CC7-B76F-40F1-95DD-DCA38CEF63B8}" type="slidenum">
              <a:rPr lang="en-US" smtClean="0">
                <a:solidFill>
                  <a:prstClr val="black"/>
                </a:solidFill>
              </a:rPr>
              <a:pPr>
                <a:defRPr/>
              </a:pPr>
              <a:t>296</a:t>
            </a:fld>
            <a:endParaRPr lang="en-US">
              <a:solidFill>
                <a:prstClr val="black"/>
              </a:solidFill>
            </a:endParaRPr>
          </a:p>
        </p:txBody>
      </p:sp>
    </p:spTree>
    <p:extLst>
      <p:ext uri="{BB962C8B-B14F-4D97-AF65-F5344CB8AC3E}">
        <p14:creationId xmlns:p14="http://schemas.microsoft.com/office/powerpoint/2010/main" val="35535056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lnSpc>
                <a:spcPts val="2000"/>
              </a:lnSpc>
              <a:buClr>
                <a:srgbClr val="2E63AC"/>
              </a:buClr>
              <a:buNone/>
            </a:pPr>
            <a:r>
              <a:rPr lang="en-US" dirty="0"/>
              <a:t>Examples</a:t>
            </a:r>
          </a:p>
          <a:p>
            <a:pPr marL="0" indent="0">
              <a:lnSpc>
                <a:spcPts val="2000"/>
              </a:lnSpc>
              <a:buClr>
                <a:srgbClr val="2E63AC"/>
              </a:buClr>
              <a:buNone/>
            </a:pPr>
            <a:r>
              <a:rPr lang="en-US" dirty="0">
                <a:solidFill>
                  <a:srgbClr val="2E63AC"/>
                </a:solidFill>
              </a:rPr>
              <a:t>…of scarcity and the trade-offs associated with making choices:</a:t>
            </a:r>
            <a:endParaRPr lang="en-US" sz="1100" dirty="0">
              <a:solidFill>
                <a:srgbClr val="2E63AC"/>
              </a:solidFill>
            </a:endParaRPr>
          </a:p>
          <a:p>
            <a:pPr>
              <a:buClr>
                <a:srgbClr val="2E63AC"/>
              </a:buClr>
              <a:buFont typeface="Wingdings" panose="05000000000000000000" pitchFamily="2" charset="2"/>
              <a:buChar char="§"/>
            </a:pPr>
            <a:r>
              <a:rPr lang="en-US" dirty="0"/>
              <a:t>You have a </a:t>
            </a:r>
            <a:r>
              <a:rPr lang="en-US" dirty="0">
                <a:solidFill>
                  <a:srgbClr val="2E63AC"/>
                </a:solidFill>
              </a:rPr>
              <a:t>limited amount of time</a:t>
            </a:r>
            <a:r>
              <a:rPr lang="en-US" dirty="0"/>
              <a:t>. Each hour on the job means one less hour for study or play.</a:t>
            </a:r>
          </a:p>
          <a:p>
            <a:pPr>
              <a:buClr>
                <a:srgbClr val="2E63AC"/>
              </a:buClr>
              <a:buFont typeface="Wingdings" panose="05000000000000000000" pitchFamily="2" charset="2"/>
              <a:buChar char="§"/>
            </a:pPr>
            <a:r>
              <a:rPr lang="en-US" dirty="0"/>
              <a:t>You have </a:t>
            </a:r>
            <a:r>
              <a:rPr lang="en-US" dirty="0">
                <a:solidFill>
                  <a:srgbClr val="2E63AC"/>
                </a:solidFill>
              </a:rPr>
              <a:t>limited income</a:t>
            </a:r>
            <a:r>
              <a:rPr lang="en-US" dirty="0"/>
              <a:t> this year. If you spend $17 on a music CD, that’s $17 less you have to spend on other products or to save.</a:t>
            </a:r>
          </a:p>
          <a:p>
            <a:endParaRPr lang="de-DE" dirty="0"/>
          </a:p>
        </p:txBody>
      </p:sp>
      <p:sp>
        <p:nvSpPr>
          <p:cNvPr id="4" name="Foliennummernplatzhalter 3"/>
          <p:cNvSpPr>
            <a:spLocks noGrp="1"/>
          </p:cNvSpPr>
          <p:nvPr>
            <p:ph type="sldNum" sz="quarter" idx="10"/>
          </p:nvPr>
        </p:nvSpPr>
        <p:spPr/>
        <p:txBody>
          <a:bodyPr/>
          <a:lstStyle/>
          <a:p>
            <a:fld id="{00BBBE5A-5EFA-1F4E-AFEA-3DF1716D3DD1}" type="slidenum">
              <a:rPr lang="de-DE" smtClean="0"/>
              <a:pPr/>
              <a:t>7</a:t>
            </a:fld>
            <a:endParaRPr lang="de-DE"/>
          </a:p>
        </p:txBody>
      </p:sp>
    </p:spTree>
    <p:extLst>
      <p:ext uri="{BB962C8B-B14F-4D97-AF65-F5344CB8AC3E}">
        <p14:creationId xmlns:p14="http://schemas.microsoft.com/office/powerpoint/2010/main" val="263216092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363EEE4D-98CC-4AF3-8D72-F7971DD8FBE1}" type="slidenum">
              <a:rPr lang="en-US" smtClean="0"/>
              <a:t>297</a:t>
            </a:fld>
            <a:endParaRPr lang="en-US"/>
          </a:p>
        </p:txBody>
      </p:sp>
    </p:spTree>
    <p:extLst>
      <p:ext uri="{BB962C8B-B14F-4D97-AF65-F5344CB8AC3E}">
        <p14:creationId xmlns:p14="http://schemas.microsoft.com/office/powerpoint/2010/main" val="3145316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dirty="0" err="1"/>
              <a:t>peroff</a:t>
            </a:r>
            <a:r>
              <a:rPr lang="en-US" baseline="0" dirty="0"/>
              <a:t> p 198</a:t>
            </a:r>
            <a:endParaRPr lang="en-US" dirty="0"/>
          </a:p>
        </p:txBody>
      </p:sp>
      <p:sp>
        <p:nvSpPr>
          <p:cNvPr id="4" name="Slide Number Placeholder 3"/>
          <p:cNvSpPr>
            <a:spLocks noGrp="1"/>
          </p:cNvSpPr>
          <p:nvPr>
            <p:ph type="sldNum" sz="quarter" idx="10"/>
          </p:nvPr>
        </p:nvSpPr>
        <p:spPr/>
        <p:txBody>
          <a:bodyPr/>
          <a:lstStyle/>
          <a:p>
            <a:pPr>
              <a:defRPr/>
            </a:pPr>
            <a:fld id="{28FC0CC7-B76F-40F1-95DD-DCA38CEF63B8}" type="slidenum">
              <a:rPr lang="en-US" smtClean="0">
                <a:solidFill>
                  <a:prstClr val="black"/>
                </a:solidFill>
              </a:rPr>
              <a:pPr>
                <a:defRPr/>
              </a:pPr>
              <a:t>298</a:t>
            </a:fld>
            <a:endParaRPr lang="en-US">
              <a:solidFill>
                <a:prstClr val="black"/>
              </a:solidFill>
            </a:endParaRPr>
          </a:p>
        </p:txBody>
      </p:sp>
    </p:spTree>
    <p:extLst>
      <p:ext uri="{BB962C8B-B14F-4D97-AF65-F5344CB8AC3E}">
        <p14:creationId xmlns:p14="http://schemas.microsoft.com/office/powerpoint/2010/main" val="355350562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8FC0CC7-B76F-40F1-95DD-DCA38CEF63B8}" type="slidenum">
              <a:rPr lang="en-US" smtClean="0">
                <a:solidFill>
                  <a:prstClr val="black"/>
                </a:solidFill>
              </a:rPr>
              <a:pPr>
                <a:defRPr/>
              </a:pPr>
              <a:t>299</a:t>
            </a:fld>
            <a:endParaRPr lang="en-US">
              <a:solidFill>
                <a:prstClr val="black"/>
              </a:solidFill>
            </a:endParaRPr>
          </a:p>
        </p:txBody>
      </p:sp>
    </p:spTree>
    <p:extLst>
      <p:ext uri="{BB962C8B-B14F-4D97-AF65-F5344CB8AC3E}">
        <p14:creationId xmlns:p14="http://schemas.microsoft.com/office/powerpoint/2010/main" val="355350562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341688" y="531813"/>
            <a:ext cx="3551237" cy="2663825"/>
          </a:xfrm>
        </p:spPr>
      </p:sp>
      <p:sp>
        <p:nvSpPr>
          <p:cNvPr id="3" name="Notizenplatzhalter 2"/>
          <p:cNvSpPr>
            <a:spLocks noGrp="1"/>
          </p:cNvSpPr>
          <p:nvPr>
            <p:ph type="body" idx="1"/>
          </p:nvPr>
        </p:nvSpPr>
        <p:spPr/>
        <p:txBody>
          <a:bodyPr>
            <a:normAutofit/>
          </a:bodyPr>
          <a:lstStyle/>
          <a:p>
            <a:r>
              <a:rPr lang="de-DE" dirty="0" err="1"/>
              <a:t>Slides</a:t>
            </a:r>
            <a:r>
              <a:rPr lang="de-DE" dirty="0"/>
              <a:t> von </a:t>
            </a:r>
            <a:r>
              <a:rPr lang="de-DE" dirty="0" err="1"/>
              <a:t>mankiw</a:t>
            </a:r>
            <a:r>
              <a:rPr lang="de-DE" dirty="0"/>
              <a:t> </a:t>
            </a:r>
            <a:r>
              <a:rPr lang="de-DE" dirty="0" err="1"/>
              <a:t>chapter</a:t>
            </a:r>
            <a:r>
              <a:rPr lang="de-DE" dirty="0"/>
              <a:t> 14, </a:t>
            </a:r>
            <a:r>
              <a:rPr lang="de-DE" dirty="0" err="1"/>
              <a:t>complemented</a:t>
            </a:r>
            <a:r>
              <a:rPr lang="de-DE" dirty="0"/>
              <a:t> </a:t>
            </a:r>
            <a:r>
              <a:rPr lang="de-DE" dirty="0" err="1"/>
              <a:t>by</a:t>
            </a:r>
            <a:r>
              <a:rPr lang="de-DE" dirty="0"/>
              <a:t> </a:t>
            </a:r>
            <a:r>
              <a:rPr lang="de-DE" dirty="0" err="1"/>
              <a:t>Pyndick</a:t>
            </a:r>
            <a:r>
              <a:rPr lang="de-DE" dirty="0"/>
              <a:t> </a:t>
            </a:r>
            <a:r>
              <a:rPr lang="de-DE" dirty="0" err="1"/>
              <a:t>rubenfeld</a:t>
            </a:r>
            <a:endParaRPr lang="de-DE" dirty="0"/>
          </a:p>
        </p:txBody>
      </p:sp>
      <p:sp>
        <p:nvSpPr>
          <p:cNvPr id="4" name="Foliennummernplatzhalter 3"/>
          <p:cNvSpPr>
            <a:spLocks noGrp="1"/>
          </p:cNvSpPr>
          <p:nvPr>
            <p:ph type="sldNum" sz="quarter" idx="10"/>
          </p:nvPr>
        </p:nvSpPr>
        <p:spPr/>
        <p:txBody>
          <a:bodyPr/>
          <a:lstStyle/>
          <a:p>
            <a:fld id="{00BBBE5A-5EFA-1F4E-AFEA-3DF1716D3DD1}" type="slidenum">
              <a:rPr lang="de-DE" smtClean="0">
                <a:solidFill>
                  <a:prstClr val="black"/>
                </a:solidFill>
              </a:rPr>
              <a:pPr/>
              <a:t>301</a:t>
            </a:fld>
            <a:endParaRPr lang="de-DE">
              <a:solidFill>
                <a:prstClr val="black"/>
              </a:solidFill>
            </a:endParaRPr>
          </a:p>
        </p:txBody>
      </p:sp>
    </p:spTree>
    <p:extLst>
      <p:ext uri="{BB962C8B-B14F-4D97-AF65-F5344CB8AC3E}">
        <p14:creationId xmlns:p14="http://schemas.microsoft.com/office/powerpoint/2010/main" val="269283633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00BBBE5A-5EFA-1F4E-AFEA-3DF1716D3DD1}" type="slidenum">
              <a:rPr lang="de-DE" smtClean="0"/>
              <a:pPr/>
              <a:t>315</a:t>
            </a:fld>
            <a:endParaRPr lang="de-DE"/>
          </a:p>
        </p:txBody>
      </p:sp>
    </p:spTree>
    <p:extLst>
      <p:ext uri="{BB962C8B-B14F-4D97-AF65-F5344CB8AC3E}">
        <p14:creationId xmlns:p14="http://schemas.microsoft.com/office/powerpoint/2010/main" val="254104668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The </a:t>
            </a:r>
            <a:r>
              <a:rPr lang="en-US" b="1" dirty="0"/>
              <a:t>taxicabs of New York City</a:t>
            </a:r>
            <a:r>
              <a:rPr lang="en-US" dirty="0"/>
              <a:t> are widely recognized icons of the city</a:t>
            </a:r>
            <a:r>
              <a:rPr lang="en-US" baseline="30000" dirty="0">
                <a:hlinkClick r:id="rId3"/>
              </a:rPr>
              <a:t>[1]</a:t>
            </a:r>
            <a:r>
              <a:rPr lang="en-US" dirty="0"/>
              <a:t> and come in two varieties: yellow and green. Taxis painted canary yellow (</a:t>
            </a:r>
            <a:r>
              <a:rPr lang="en-US" b="1" dirty="0"/>
              <a:t>medallion taxis</a:t>
            </a:r>
            <a:r>
              <a:rPr lang="en-US" dirty="0"/>
              <a:t>) are able to pick up passengers anywhere in the </a:t>
            </a:r>
            <a:r>
              <a:rPr lang="en-US" dirty="0">
                <a:hlinkClick r:id="rId4" tooltip="Borough (New York City)"/>
              </a:rPr>
              <a:t>five boroughs</a:t>
            </a:r>
            <a:r>
              <a:rPr lang="en-US" dirty="0"/>
              <a:t>. Those painted apple green (</a:t>
            </a:r>
            <a:r>
              <a:rPr lang="en-US" b="1" dirty="0"/>
              <a:t>street hail livery vehicles</a:t>
            </a:r>
            <a:r>
              <a:rPr lang="en-US" dirty="0"/>
              <a:t>,</a:t>
            </a:r>
            <a:r>
              <a:rPr lang="en-US" baseline="30000" dirty="0">
                <a:hlinkClick r:id="rId5"/>
              </a:rPr>
              <a:t>[2]</a:t>
            </a:r>
            <a:r>
              <a:rPr lang="en-US" dirty="0"/>
              <a:t> or commonly known as </a:t>
            </a:r>
            <a:r>
              <a:rPr lang="en-US" b="1" dirty="0" err="1">
                <a:hlinkClick r:id="rId6" tooltip="Boro taxi"/>
              </a:rPr>
              <a:t>boro</a:t>
            </a:r>
            <a:r>
              <a:rPr lang="en-US" b="1" dirty="0">
                <a:hlinkClick r:id="rId6" tooltip="Boro taxi"/>
              </a:rPr>
              <a:t> taxis</a:t>
            </a:r>
            <a:r>
              <a:rPr lang="en-US" dirty="0"/>
              <a:t>),</a:t>
            </a:r>
            <a:r>
              <a:rPr lang="en-US" baseline="30000" dirty="0">
                <a:hlinkClick r:id="rId7"/>
              </a:rPr>
              <a:t>[3]</a:t>
            </a:r>
            <a:r>
              <a:rPr lang="en-US" dirty="0"/>
              <a:t> which began to appear in August 2013, are allowed to pick up passengers in </a:t>
            </a:r>
            <a:r>
              <a:rPr lang="en-US" dirty="0">
                <a:hlinkClick r:id="rId8" tooltip="Upper Manhattan"/>
              </a:rPr>
              <a:t>Upper Manhattan</a:t>
            </a:r>
            <a:r>
              <a:rPr lang="en-US" dirty="0"/>
              <a:t>, </a:t>
            </a:r>
            <a:r>
              <a:rPr lang="en-US" dirty="0">
                <a:hlinkClick r:id="rId9" tooltip="The Bronx"/>
              </a:rPr>
              <a:t>the Bronx</a:t>
            </a:r>
            <a:r>
              <a:rPr lang="en-US" dirty="0"/>
              <a:t>, </a:t>
            </a:r>
            <a:r>
              <a:rPr lang="en-US" dirty="0">
                <a:hlinkClick r:id="rId10" tooltip="Brooklyn"/>
              </a:rPr>
              <a:t>Brooklyn</a:t>
            </a:r>
            <a:r>
              <a:rPr lang="en-US" dirty="0"/>
              <a:t>, </a:t>
            </a:r>
            <a:r>
              <a:rPr lang="en-US" dirty="0">
                <a:hlinkClick r:id="rId11" tooltip="Queens"/>
              </a:rPr>
              <a:t>Queens</a:t>
            </a:r>
            <a:r>
              <a:rPr lang="en-US" dirty="0"/>
              <a:t> (excluding </a:t>
            </a:r>
            <a:r>
              <a:rPr lang="en-US" dirty="0">
                <a:hlinkClick r:id="rId12" tooltip="LaGuardia Airport"/>
              </a:rPr>
              <a:t>LaGuardia Airport</a:t>
            </a:r>
            <a:r>
              <a:rPr lang="en-US" dirty="0"/>
              <a:t> and </a:t>
            </a:r>
            <a:r>
              <a:rPr lang="en-US" dirty="0">
                <a:hlinkClick r:id="rId13" tooltip="John F. Kennedy International Airport"/>
              </a:rPr>
              <a:t>John F. Kennedy International Airport</a:t>
            </a:r>
            <a:r>
              <a:rPr lang="en-US" dirty="0"/>
              <a:t>), and </a:t>
            </a:r>
            <a:r>
              <a:rPr lang="en-US" dirty="0">
                <a:hlinkClick r:id="rId14" tooltip="Staten Island"/>
              </a:rPr>
              <a:t>Staten Island</a:t>
            </a:r>
            <a:r>
              <a:rPr lang="en-US" dirty="0"/>
              <a:t>.</a:t>
            </a:r>
            <a:r>
              <a:rPr lang="en-US" baseline="30000" dirty="0">
                <a:hlinkClick r:id="rId15"/>
              </a:rPr>
              <a:t>[4]</a:t>
            </a:r>
            <a:r>
              <a:rPr lang="en-US" dirty="0"/>
              <a:t> Both types have the same fare structure. </a:t>
            </a:r>
            <a:r>
              <a:rPr lang="en-US" dirty="0">
                <a:hlinkClick r:id="rId16" tooltip="Taxicab"/>
              </a:rPr>
              <a:t>Taxicabs</a:t>
            </a:r>
            <a:r>
              <a:rPr lang="en-US" dirty="0"/>
              <a:t> are operated by private companies and licensed by the </a:t>
            </a:r>
            <a:r>
              <a:rPr lang="en-US" dirty="0">
                <a:hlinkClick r:id="rId17" tooltip="New York City Taxi and Limousine Commission"/>
              </a:rPr>
              <a:t>New York City Taxi and Limousine Commission</a:t>
            </a:r>
            <a:r>
              <a:rPr lang="en-US" dirty="0"/>
              <a:t> (TLC).</a:t>
            </a:r>
            <a:r>
              <a:rPr lang="en-US" baseline="30000" dirty="0">
                <a:hlinkClick r:id="rId18"/>
              </a:rPr>
              <a:t>[5]</a:t>
            </a:r>
            <a:r>
              <a:rPr lang="en-US" baseline="30000" dirty="0">
                <a:hlinkClick r:id="rId19"/>
              </a:rPr>
              <a:t>[6]</a:t>
            </a:r>
            <a:r>
              <a:rPr lang="en-US" dirty="0"/>
              <a:t> It also oversees over 40,000 other for-hire vehicles, including "black cars", commuter vans and </a:t>
            </a:r>
            <a:r>
              <a:rPr lang="en-US" dirty="0" err="1"/>
              <a:t>ambulettes</a:t>
            </a:r>
            <a:r>
              <a:rPr lang="en-US" dirty="0"/>
              <a:t>.</a:t>
            </a:r>
            <a:r>
              <a:rPr lang="en-US" baseline="30000" dirty="0">
                <a:hlinkClick r:id="rId3"/>
              </a:rPr>
              <a:t>[1]</a:t>
            </a:r>
            <a:endParaRPr lang="en-US" dirty="0"/>
          </a:p>
        </p:txBody>
      </p:sp>
      <p:sp>
        <p:nvSpPr>
          <p:cNvPr id="4" name="Foliennummernplatzhalter 3"/>
          <p:cNvSpPr>
            <a:spLocks noGrp="1"/>
          </p:cNvSpPr>
          <p:nvPr>
            <p:ph type="sldNum" sz="quarter" idx="10"/>
          </p:nvPr>
        </p:nvSpPr>
        <p:spPr/>
        <p:txBody>
          <a:bodyPr/>
          <a:lstStyle/>
          <a:p>
            <a:fld id="{00BBBE5A-5EFA-1F4E-AFEA-3DF1716D3DD1}" type="slidenum">
              <a:rPr lang="de-DE" smtClean="0">
                <a:solidFill>
                  <a:prstClr val="black"/>
                </a:solidFill>
              </a:rPr>
              <a:pPr/>
              <a:t>318</a:t>
            </a:fld>
            <a:endParaRPr lang="de-DE">
              <a:solidFill>
                <a:prstClr val="black"/>
              </a:solidFill>
            </a:endParaRPr>
          </a:p>
        </p:txBody>
      </p:sp>
    </p:spTree>
    <p:extLst>
      <p:ext uri="{BB962C8B-B14F-4D97-AF65-F5344CB8AC3E}">
        <p14:creationId xmlns:p14="http://schemas.microsoft.com/office/powerpoint/2010/main" val="144342730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341688" y="531813"/>
            <a:ext cx="3551237" cy="2663825"/>
          </a:xfrm>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00BBBE5A-5EFA-1F4E-AFEA-3DF1716D3DD1}" type="slidenum">
              <a:rPr lang="de-DE" smtClean="0"/>
              <a:pPr/>
              <a:t>319</a:t>
            </a:fld>
            <a:endParaRPr lang="de-DE"/>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341688" y="531813"/>
            <a:ext cx="3551237" cy="2663825"/>
          </a:xfrm>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00BBBE5A-5EFA-1F4E-AFEA-3DF1716D3DD1}" type="slidenum">
              <a:rPr lang="de-DE" smtClean="0"/>
              <a:pPr/>
              <a:t>320</a:t>
            </a:fld>
            <a:endParaRPr lang="de-DE"/>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341688" y="531813"/>
            <a:ext cx="3551237" cy="2663825"/>
          </a:xfrm>
        </p:spPr>
      </p:sp>
      <p:sp>
        <p:nvSpPr>
          <p:cNvPr id="3" name="Notizenplatzhalter 2"/>
          <p:cNvSpPr>
            <a:spLocks noGrp="1"/>
          </p:cNvSpPr>
          <p:nvPr>
            <p:ph type="body" idx="1"/>
          </p:nvPr>
        </p:nvSpPr>
        <p:spPr/>
        <p:txBody>
          <a:bodyPr>
            <a:normAutofit/>
          </a:bodyPr>
          <a:lstStyle/>
          <a:p>
            <a:r>
              <a:rPr lang="de-DE" dirty="0" err="1"/>
              <a:t>Slides</a:t>
            </a:r>
            <a:r>
              <a:rPr lang="de-DE" dirty="0"/>
              <a:t> </a:t>
            </a:r>
            <a:r>
              <a:rPr lang="de-DE" dirty="0" err="1"/>
              <a:t>mankiw</a:t>
            </a:r>
            <a:r>
              <a:rPr lang="de-DE" baseline="0" dirty="0"/>
              <a:t> </a:t>
            </a:r>
            <a:r>
              <a:rPr lang="de-DE" baseline="0" dirty="0" err="1"/>
              <a:t>chapter</a:t>
            </a:r>
            <a:r>
              <a:rPr lang="de-DE" baseline="0" dirty="0"/>
              <a:t> 15</a:t>
            </a:r>
            <a:endParaRPr lang="de-DE" dirty="0"/>
          </a:p>
        </p:txBody>
      </p:sp>
      <p:sp>
        <p:nvSpPr>
          <p:cNvPr id="4" name="Foliennummernplatzhalter 3"/>
          <p:cNvSpPr>
            <a:spLocks noGrp="1"/>
          </p:cNvSpPr>
          <p:nvPr>
            <p:ph type="sldNum" sz="quarter" idx="10"/>
          </p:nvPr>
        </p:nvSpPr>
        <p:spPr/>
        <p:txBody>
          <a:bodyPr/>
          <a:lstStyle/>
          <a:p>
            <a:fld id="{00BBBE5A-5EFA-1F4E-AFEA-3DF1716D3DD1}" type="slidenum">
              <a:rPr lang="de-DE" smtClean="0"/>
              <a:pPr/>
              <a:t>322</a:t>
            </a:fld>
            <a:endParaRPr lang="de-DE"/>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341688" y="531813"/>
            <a:ext cx="3551237" cy="2663825"/>
          </a:xfrm>
        </p:spPr>
      </p:sp>
      <p:sp>
        <p:nvSpPr>
          <p:cNvPr id="3" name="Notizenplatzhalter 2"/>
          <p:cNvSpPr>
            <a:spLocks noGrp="1"/>
          </p:cNvSpPr>
          <p:nvPr>
            <p:ph type="body" idx="1"/>
          </p:nvPr>
        </p:nvSpPr>
        <p:spPr/>
        <p:txBody>
          <a:bodyPr>
            <a:normAutofit/>
          </a:bodyPr>
          <a:lstStyle/>
          <a:p>
            <a:r>
              <a:rPr lang="de-DE" dirty="0" err="1"/>
              <a:t>Slides</a:t>
            </a:r>
            <a:r>
              <a:rPr lang="de-DE" dirty="0"/>
              <a:t>: </a:t>
            </a:r>
            <a:r>
              <a:rPr lang="de-DE" dirty="0" err="1"/>
              <a:t>mankiw</a:t>
            </a:r>
            <a:r>
              <a:rPr lang="de-DE" dirty="0"/>
              <a:t> </a:t>
            </a:r>
            <a:r>
              <a:rPr lang="de-DE" dirty="0" err="1"/>
              <a:t>complemened</a:t>
            </a:r>
            <a:r>
              <a:rPr lang="de-DE" baseline="0" dirty="0"/>
              <a:t> </a:t>
            </a:r>
            <a:r>
              <a:rPr lang="de-DE" baseline="0" dirty="0" err="1"/>
              <a:t>by</a:t>
            </a:r>
            <a:r>
              <a:rPr lang="de-DE" baseline="0" dirty="0"/>
              <a:t> </a:t>
            </a:r>
            <a:r>
              <a:rPr lang="de-DE" baseline="0" dirty="0" err="1"/>
              <a:t>o‘sullivan</a:t>
            </a:r>
            <a:r>
              <a:rPr lang="de-DE" baseline="0" dirty="0"/>
              <a:t> </a:t>
            </a:r>
            <a:r>
              <a:rPr lang="de-DE" baseline="0" dirty="0" err="1"/>
              <a:t>ch</a:t>
            </a:r>
            <a:r>
              <a:rPr lang="de-DE" baseline="0" dirty="0"/>
              <a:t> 5</a:t>
            </a:r>
            <a:endParaRPr lang="de-DE" dirty="0"/>
          </a:p>
        </p:txBody>
      </p:sp>
      <p:sp>
        <p:nvSpPr>
          <p:cNvPr id="4" name="Foliennummernplatzhalter 3"/>
          <p:cNvSpPr>
            <a:spLocks noGrp="1"/>
          </p:cNvSpPr>
          <p:nvPr>
            <p:ph type="sldNum" sz="quarter" idx="10"/>
          </p:nvPr>
        </p:nvSpPr>
        <p:spPr/>
        <p:txBody>
          <a:bodyPr/>
          <a:lstStyle/>
          <a:p>
            <a:fld id="{00BBBE5A-5EFA-1F4E-AFEA-3DF1716D3DD1}" type="slidenum">
              <a:rPr lang="de-DE" smtClean="0"/>
              <a:pPr/>
              <a:t>334</a:t>
            </a:fld>
            <a:endParaRPr lang="de-DE"/>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lnSpc>
                <a:spcPts val="2000"/>
              </a:lnSpc>
              <a:buClr>
                <a:srgbClr val="2E63AC"/>
              </a:buClr>
              <a:buNone/>
            </a:pPr>
            <a:r>
              <a:rPr lang="en-US" dirty="0"/>
              <a:t>Examples</a:t>
            </a:r>
          </a:p>
          <a:p>
            <a:pPr marL="0" indent="0">
              <a:lnSpc>
                <a:spcPts val="2000"/>
              </a:lnSpc>
              <a:buClr>
                <a:srgbClr val="2E63AC"/>
              </a:buClr>
              <a:buNone/>
            </a:pPr>
            <a:r>
              <a:rPr lang="en-US" dirty="0">
                <a:solidFill>
                  <a:srgbClr val="2E63AC"/>
                </a:solidFill>
              </a:rPr>
              <a:t>…of scarcity and the trade-offs associated with making choices:</a:t>
            </a:r>
            <a:endParaRPr lang="en-US" sz="1100" dirty="0">
              <a:solidFill>
                <a:srgbClr val="2E63AC"/>
              </a:solidFill>
            </a:endParaRPr>
          </a:p>
          <a:p>
            <a:pPr>
              <a:buClr>
                <a:srgbClr val="2E63AC"/>
              </a:buClr>
              <a:buFont typeface="Wingdings" panose="05000000000000000000" pitchFamily="2" charset="2"/>
              <a:buChar char="§"/>
            </a:pPr>
            <a:r>
              <a:rPr lang="en-US" dirty="0"/>
              <a:t>You have a </a:t>
            </a:r>
            <a:r>
              <a:rPr lang="en-US" dirty="0">
                <a:solidFill>
                  <a:srgbClr val="2E63AC"/>
                </a:solidFill>
              </a:rPr>
              <a:t>limited amount of time</a:t>
            </a:r>
            <a:r>
              <a:rPr lang="en-US" dirty="0"/>
              <a:t>. Each hour on the job means one less hour for study or play.</a:t>
            </a:r>
          </a:p>
          <a:p>
            <a:pPr>
              <a:buClr>
                <a:srgbClr val="2E63AC"/>
              </a:buClr>
              <a:buFont typeface="Wingdings" panose="05000000000000000000" pitchFamily="2" charset="2"/>
              <a:buChar char="§"/>
            </a:pPr>
            <a:r>
              <a:rPr lang="en-US" dirty="0"/>
              <a:t>You have </a:t>
            </a:r>
            <a:r>
              <a:rPr lang="en-US" dirty="0">
                <a:solidFill>
                  <a:srgbClr val="2E63AC"/>
                </a:solidFill>
              </a:rPr>
              <a:t>limited income</a:t>
            </a:r>
            <a:r>
              <a:rPr lang="en-US" dirty="0"/>
              <a:t> this year. If you spend $17 on a music CD, that’s $17 less you have to spend on other products or to save.</a:t>
            </a:r>
          </a:p>
          <a:p>
            <a:endParaRPr lang="de-DE" dirty="0"/>
          </a:p>
        </p:txBody>
      </p:sp>
      <p:sp>
        <p:nvSpPr>
          <p:cNvPr id="4" name="Foliennummernplatzhalter 3"/>
          <p:cNvSpPr>
            <a:spLocks noGrp="1"/>
          </p:cNvSpPr>
          <p:nvPr>
            <p:ph type="sldNum" sz="quarter" idx="10"/>
          </p:nvPr>
        </p:nvSpPr>
        <p:spPr/>
        <p:txBody>
          <a:bodyPr/>
          <a:lstStyle/>
          <a:p>
            <a:fld id="{00BBBE5A-5EFA-1F4E-AFEA-3DF1716D3DD1}" type="slidenum">
              <a:rPr lang="de-DE" smtClean="0"/>
              <a:pPr/>
              <a:t>8</a:t>
            </a:fld>
            <a:endParaRPr lang="de-DE"/>
          </a:p>
        </p:txBody>
      </p:sp>
    </p:spTree>
    <p:extLst>
      <p:ext uri="{BB962C8B-B14F-4D97-AF65-F5344CB8AC3E}">
        <p14:creationId xmlns:p14="http://schemas.microsoft.com/office/powerpoint/2010/main" val="97021934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341688" y="531813"/>
            <a:ext cx="3551237" cy="2663825"/>
          </a:xfrm>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00BBBE5A-5EFA-1F4E-AFEA-3DF1716D3DD1}" type="slidenum">
              <a:rPr lang="de-DE" smtClean="0"/>
              <a:pPr/>
              <a:t>340</a:t>
            </a:fld>
            <a:endParaRPr lang="de-DE"/>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341688" y="531813"/>
            <a:ext cx="3551237" cy="2663825"/>
          </a:xfrm>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00BBBE5A-5EFA-1F4E-AFEA-3DF1716D3DD1}" type="slidenum">
              <a:rPr lang="de-DE" smtClean="0"/>
              <a:pPr/>
              <a:t>341</a:t>
            </a:fld>
            <a:endParaRPr lang="de-DE"/>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341688" y="531813"/>
            <a:ext cx="3551237" cy="2663825"/>
          </a:xfrm>
        </p:spPr>
      </p:sp>
      <p:sp>
        <p:nvSpPr>
          <p:cNvPr id="3" name="Notizenplatzhalter 2"/>
          <p:cNvSpPr>
            <a:spLocks noGrp="1"/>
          </p:cNvSpPr>
          <p:nvPr>
            <p:ph type="body" idx="1"/>
          </p:nvPr>
        </p:nvSpPr>
        <p:spPr/>
        <p:txBody>
          <a:bodyPr>
            <a:normAutofit/>
          </a:bodyPr>
          <a:lstStyle/>
          <a:p>
            <a:r>
              <a:rPr lang="de-DE" dirty="0" err="1"/>
              <a:t>Mankiw</a:t>
            </a:r>
            <a:r>
              <a:rPr lang="de-DE" dirty="0"/>
              <a:t> </a:t>
            </a:r>
            <a:r>
              <a:rPr lang="de-DE" dirty="0" err="1"/>
              <a:t>slides</a:t>
            </a:r>
            <a:r>
              <a:rPr lang="de-DE" dirty="0"/>
              <a:t> </a:t>
            </a:r>
            <a:r>
              <a:rPr lang="de-DE" dirty="0" err="1"/>
              <a:t>complemented</a:t>
            </a:r>
            <a:r>
              <a:rPr lang="de-DE" dirty="0"/>
              <a:t> </a:t>
            </a:r>
            <a:r>
              <a:rPr lang="de-DE" dirty="0" err="1"/>
              <a:t>by</a:t>
            </a:r>
            <a:r>
              <a:rPr lang="de-DE" dirty="0"/>
              <a:t> O‘Sullivan ch6 (</a:t>
            </a:r>
            <a:r>
              <a:rPr lang="de-DE" dirty="0" err="1"/>
              <a:t>second</a:t>
            </a:r>
            <a:r>
              <a:rPr lang="de-DE" dirty="0"/>
              <a:t> </a:t>
            </a:r>
            <a:r>
              <a:rPr lang="de-DE" dirty="0" err="1"/>
              <a:t>part</a:t>
            </a:r>
            <a:r>
              <a:rPr lang="de-DE" dirty="0"/>
              <a:t>)</a:t>
            </a:r>
          </a:p>
        </p:txBody>
      </p:sp>
      <p:sp>
        <p:nvSpPr>
          <p:cNvPr id="4" name="Foliennummernplatzhalter 3"/>
          <p:cNvSpPr>
            <a:spLocks noGrp="1"/>
          </p:cNvSpPr>
          <p:nvPr>
            <p:ph type="sldNum" sz="quarter" idx="10"/>
          </p:nvPr>
        </p:nvSpPr>
        <p:spPr/>
        <p:txBody>
          <a:bodyPr/>
          <a:lstStyle/>
          <a:p>
            <a:fld id="{00BBBE5A-5EFA-1F4E-AFEA-3DF1716D3DD1}" type="slidenum">
              <a:rPr lang="de-DE" smtClean="0"/>
              <a:pPr/>
              <a:t>343</a:t>
            </a:fld>
            <a:endParaRPr lang="de-DE"/>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73842">
              <a:defRPr/>
            </a:pPr>
            <a:r>
              <a:rPr lang="en-US" altLang="en-US" dirty="0"/>
              <a:t>This table shows how to calculate real GDP, nominal GDP, and the GDP deflator for a hypothetical economy that produces only hot dogs and hamburgers.</a:t>
            </a:r>
          </a:p>
          <a:p>
            <a:endParaRPr lang="en-US" dirty="0"/>
          </a:p>
        </p:txBody>
      </p:sp>
      <p:sp>
        <p:nvSpPr>
          <p:cNvPr id="4" name="Foliennummernplatzhalter 3"/>
          <p:cNvSpPr>
            <a:spLocks noGrp="1"/>
          </p:cNvSpPr>
          <p:nvPr>
            <p:ph type="sldNum" sz="quarter" idx="10"/>
          </p:nvPr>
        </p:nvSpPr>
        <p:spPr/>
        <p:txBody>
          <a:bodyPr/>
          <a:lstStyle/>
          <a:p>
            <a:fld id="{00BBBE5A-5EFA-1F4E-AFEA-3DF1716D3DD1}" type="slidenum">
              <a:rPr lang="de-DE" smtClean="0"/>
              <a:pPr/>
              <a:t>352</a:t>
            </a:fld>
            <a:endParaRPr lang="de-DE"/>
          </a:p>
        </p:txBody>
      </p:sp>
    </p:spTree>
    <p:extLst>
      <p:ext uri="{BB962C8B-B14F-4D97-AF65-F5344CB8AC3E}">
        <p14:creationId xmlns:p14="http://schemas.microsoft.com/office/powerpoint/2010/main" val="245201176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eaLnBrk="1" hangingPunct="1">
              <a:buFontTx/>
              <a:buNone/>
            </a:pPr>
            <a:r>
              <a:rPr lang="en-US" altLang="en-US" dirty="0"/>
              <a:t>The table shows GDP per person and three other measures of the quality of life for twelve major countries.</a:t>
            </a:r>
          </a:p>
        </p:txBody>
      </p:sp>
      <p:sp>
        <p:nvSpPr>
          <p:cNvPr id="4" name="Foliennummernplatzhalter 3"/>
          <p:cNvSpPr>
            <a:spLocks noGrp="1"/>
          </p:cNvSpPr>
          <p:nvPr>
            <p:ph type="sldNum" sz="quarter" idx="10"/>
          </p:nvPr>
        </p:nvSpPr>
        <p:spPr/>
        <p:txBody>
          <a:bodyPr/>
          <a:lstStyle/>
          <a:p>
            <a:fld id="{00BBBE5A-5EFA-1F4E-AFEA-3DF1716D3DD1}" type="slidenum">
              <a:rPr lang="de-DE" smtClean="0"/>
              <a:pPr/>
              <a:t>362</a:t>
            </a:fld>
            <a:endParaRPr lang="de-DE"/>
          </a:p>
        </p:txBody>
      </p:sp>
    </p:spTree>
    <p:extLst>
      <p:ext uri="{BB962C8B-B14F-4D97-AF65-F5344CB8AC3E}">
        <p14:creationId xmlns:p14="http://schemas.microsoft.com/office/powerpoint/2010/main" val="184786111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341688" y="531813"/>
            <a:ext cx="3551237" cy="2663825"/>
          </a:xfrm>
        </p:spPr>
      </p:sp>
      <p:sp>
        <p:nvSpPr>
          <p:cNvPr id="3" name="Notizenplatzhalter 2"/>
          <p:cNvSpPr>
            <a:spLocks noGrp="1"/>
          </p:cNvSpPr>
          <p:nvPr>
            <p:ph type="body" idx="1"/>
          </p:nvPr>
        </p:nvSpPr>
        <p:spPr/>
        <p:txBody>
          <a:bodyPr>
            <a:normAutofit/>
          </a:bodyPr>
          <a:lstStyle/>
          <a:p>
            <a:r>
              <a:rPr lang="de-DE" dirty="0" err="1"/>
              <a:t>Mankiw</a:t>
            </a:r>
            <a:r>
              <a:rPr lang="de-DE" dirty="0"/>
              <a:t> </a:t>
            </a:r>
            <a:r>
              <a:rPr lang="de-DE" dirty="0" err="1"/>
              <a:t>slides</a:t>
            </a:r>
            <a:r>
              <a:rPr lang="de-DE" dirty="0"/>
              <a:t> </a:t>
            </a:r>
            <a:r>
              <a:rPr lang="de-DE" dirty="0" err="1"/>
              <a:t>complemented</a:t>
            </a:r>
            <a:r>
              <a:rPr lang="de-DE" dirty="0"/>
              <a:t> </a:t>
            </a:r>
            <a:r>
              <a:rPr lang="de-DE" dirty="0" err="1"/>
              <a:t>by</a:t>
            </a:r>
            <a:r>
              <a:rPr lang="de-DE" dirty="0"/>
              <a:t> O‘Sullivan ch6 (</a:t>
            </a:r>
            <a:r>
              <a:rPr lang="de-DE" dirty="0" err="1"/>
              <a:t>second</a:t>
            </a:r>
            <a:r>
              <a:rPr lang="de-DE" dirty="0"/>
              <a:t> </a:t>
            </a:r>
            <a:r>
              <a:rPr lang="de-DE" dirty="0" err="1"/>
              <a:t>part</a:t>
            </a:r>
            <a:r>
              <a:rPr lang="de-DE" dirty="0"/>
              <a:t>)</a:t>
            </a:r>
          </a:p>
        </p:txBody>
      </p:sp>
      <p:sp>
        <p:nvSpPr>
          <p:cNvPr id="4" name="Foliennummernplatzhalter 3"/>
          <p:cNvSpPr>
            <a:spLocks noGrp="1"/>
          </p:cNvSpPr>
          <p:nvPr>
            <p:ph type="sldNum" sz="quarter" idx="10"/>
          </p:nvPr>
        </p:nvSpPr>
        <p:spPr/>
        <p:txBody>
          <a:bodyPr/>
          <a:lstStyle/>
          <a:p>
            <a:fld id="{00BBBE5A-5EFA-1F4E-AFEA-3DF1716D3DD1}" type="slidenum">
              <a:rPr lang="de-DE" smtClean="0"/>
              <a:pPr/>
              <a:t>363</a:t>
            </a:fld>
            <a:endParaRPr lang="de-DE"/>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eaLnBrk="1" hangingPunct="1">
              <a:buFontTx/>
              <a:buNone/>
            </a:pPr>
            <a:r>
              <a:rPr lang="en-US" altLang="en-US" dirty="0"/>
              <a:t>This table shows how to calculate the consumer price index and the inflation rate for a hypothetical economy in which consumers buy only hot dogs and hamburgers.</a:t>
            </a:r>
          </a:p>
          <a:p>
            <a:endParaRPr lang="en-US" dirty="0"/>
          </a:p>
        </p:txBody>
      </p:sp>
      <p:sp>
        <p:nvSpPr>
          <p:cNvPr id="4" name="Foliennummernplatzhalter 3"/>
          <p:cNvSpPr>
            <a:spLocks noGrp="1"/>
          </p:cNvSpPr>
          <p:nvPr>
            <p:ph type="sldNum" sz="quarter" idx="10"/>
          </p:nvPr>
        </p:nvSpPr>
        <p:spPr/>
        <p:txBody>
          <a:bodyPr/>
          <a:lstStyle/>
          <a:p>
            <a:fld id="{00BBBE5A-5EFA-1F4E-AFEA-3DF1716D3DD1}" type="slidenum">
              <a:rPr lang="de-DE" smtClean="0"/>
              <a:pPr/>
              <a:t>366</a:t>
            </a:fld>
            <a:endParaRPr lang="de-DE"/>
          </a:p>
        </p:txBody>
      </p:sp>
    </p:spTree>
    <p:extLst>
      <p:ext uri="{BB962C8B-B14F-4D97-AF65-F5344CB8AC3E}">
        <p14:creationId xmlns:p14="http://schemas.microsoft.com/office/powerpoint/2010/main" val="245201176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eaLnBrk="1" hangingPunct="1">
              <a:buFontTx/>
              <a:buNone/>
            </a:pPr>
            <a:r>
              <a:rPr lang="en-US" altLang="en-US" dirty="0"/>
              <a:t>This table shows how to calculate the consumer price index and the inflation rate for a hypothetical economy in which consumers buy only hot dogs and hamburgers.</a:t>
            </a:r>
          </a:p>
          <a:p>
            <a:endParaRPr lang="en-US" dirty="0"/>
          </a:p>
        </p:txBody>
      </p:sp>
      <p:sp>
        <p:nvSpPr>
          <p:cNvPr id="4" name="Foliennummernplatzhalter 3"/>
          <p:cNvSpPr>
            <a:spLocks noGrp="1"/>
          </p:cNvSpPr>
          <p:nvPr>
            <p:ph type="sldNum" sz="quarter" idx="10"/>
          </p:nvPr>
        </p:nvSpPr>
        <p:spPr/>
        <p:txBody>
          <a:bodyPr/>
          <a:lstStyle/>
          <a:p>
            <a:fld id="{00BBBE5A-5EFA-1F4E-AFEA-3DF1716D3DD1}" type="slidenum">
              <a:rPr lang="de-DE" smtClean="0"/>
              <a:pPr/>
              <a:t>367</a:t>
            </a:fld>
            <a:endParaRPr lang="de-DE"/>
          </a:p>
        </p:txBody>
      </p:sp>
    </p:spTree>
    <p:extLst>
      <p:ext uri="{BB962C8B-B14F-4D97-AF65-F5344CB8AC3E}">
        <p14:creationId xmlns:p14="http://schemas.microsoft.com/office/powerpoint/2010/main" val="245201176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kern="0" dirty="0">
                <a:solidFill>
                  <a:srgbClr val="1C558A"/>
                </a:solidFill>
                <a:ea typeface="ヒラギノ角ゴ Pro W3" pitchFamily="-1" charset="-128"/>
                <a:cs typeface="ヒラギノ角ゴ Pro W3" pitchFamily="-1" charset="-128"/>
              </a:rPr>
              <a:t>Historical U.S. Inflation Rates</a:t>
            </a:r>
            <a:endParaRPr lang="en-US" dirty="0">
              <a:solidFill>
                <a:srgbClr val="1C558A"/>
              </a:solidFill>
              <a:latin typeface="Arial" pitchFamily="34" charset="0"/>
            </a:endParaRPr>
          </a:p>
          <a:p>
            <a:pPr>
              <a:lnSpc>
                <a:spcPct val="110000"/>
              </a:lnSpc>
              <a:buClr>
                <a:schemeClr val="tx1"/>
              </a:buClr>
            </a:pPr>
            <a:r>
              <a:rPr lang="en-US" dirty="0">
                <a:latin typeface="Arial" pitchFamily="34" charset="0"/>
              </a:rPr>
              <a:t>Inflation reached its highest peaks in the postwar era during the decade of the 1970s when the economy was hit with several increases in oil prices. </a:t>
            </a:r>
          </a:p>
          <a:p>
            <a:pPr>
              <a:lnSpc>
                <a:spcPct val="110000"/>
              </a:lnSpc>
              <a:buClr>
                <a:schemeClr val="tx1"/>
              </a:buClr>
            </a:pPr>
            <a:r>
              <a:rPr lang="en-US" dirty="0">
                <a:latin typeface="Arial" pitchFamily="34" charset="0"/>
              </a:rPr>
              <a:t>In recent years, the inflation rate has been relatively low.</a:t>
            </a:r>
          </a:p>
          <a:p>
            <a:pPr>
              <a:lnSpc>
                <a:spcPct val="110000"/>
              </a:lnSpc>
              <a:buClr>
                <a:schemeClr val="tx1"/>
              </a:buClr>
            </a:pPr>
            <a:r>
              <a:rPr lang="en-US" i="1" dirty="0"/>
              <a:t>SOURCE: </a:t>
            </a:r>
            <a:r>
              <a:rPr lang="en-US" dirty="0"/>
              <a:t>U.S. Department of Commerce, 2015.</a:t>
            </a:r>
            <a:endParaRPr lang="en-US" dirty="0">
              <a:latin typeface="Arial" pitchFamily="34" charset="0"/>
            </a:endParaRPr>
          </a:p>
          <a:p>
            <a:endParaRPr lang="de-DE" dirty="0"/>
          </a:p>
          <a:p>
            <a:r>
              <a:rPr lang="de-DE" dirty="0"/>
              <a:t>Average </a:t>
            </a:r>
            <a:r>
              <a:rPr lang="de-DE" dirty="0" err="1"/>
              <a:t>inflaiton</a:t>
            </a:r>
            <a:r>
              <a:rPr lang="de-DE" dirty="0"/>
              <a:t> rate </a:t>
            </a:r>
          </a:p>
          <a:p>
            <a:r>
              <a:rPr lang="de-DE" dirty="0"/>
              <a:t>1950-70:2.52</a:t>
            </a:r>
          </a:p>
          <a:p>
            <a:r>
              <a:rPr lang="de-DE" dirty="0"/>
              <a:t>1970-80:6.8</a:t>
            </a:r>
          </a:p>
          <a:p>
            <a:r>
              <a:rPr lang="de-DE" dirty="0"/>
              <a:t>1990-2014: 2.1</a:t>
            </a:r>
            <a:endParaRPr lang="en-US" dirty="0"/>
          </a:p>
        </p:txBody>
      </p:sp>
      <p:sp>
        <p:nvSpPr>
          <p:cNvPr id="4" name="Foliennummernplatzhalter 3"/>
          <p:cNvSpPr>
            <a:spLocks noGrp="1"/>
          </p:cNvSpPr>
          <p:nvPr>
            <p:ph type="sldNum" sz="quarter" idx="10"/>
          </p:nvPr>
        </p:nvSpPr>
        <p:spPr/>
        <p:txBody>
          <a:bodyPr/>
          <a:lstStyle/>
          <a:p>
            <a:fld id="{00BBBE5A-5EFA-1F4E-AFEA-3DF1716D3DD1}" type="slidenum">
              <a:rPr lang="de-DE" smtClean="0"/>
              <a:pPr/>
              <a:t>373</a:t>
            </a:fld>
            <a:endParaRPr lang="de-DE"/>
          </a:p>
        </p:txBody>
      </p:sp>
    </p:spTree>
    <p:extLst>
      <p:ext uri="{BB962C8B-B14F-4D97-AF65-F5344CB8AC3E}">
        <p14:creationId xmlns:p14="http://schemas.microsoft.com/office/powerpoint/2010/main" val="274740598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341688" y="531813"/>
            <a:ext cx="3551237" cy="2663825"/>
          </a:xfrm>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00BBBE5A-5EFA-1F4E-AFEA-3DF1716D3DD1}" type="slidenum">
              <a:rPr lang="de-DE" smtClean="0"/>
              <a:pPr/>
              <a:t>378</a:t>
            </a:fld>
            <a:endParaRPr lang="de-DE"/>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lnSpc>
                <a:spcPts val="2000"/>
              </a:lnSpc>
              <a:buClr>
                <a:srgbClr val="2E63AC"/>
              </a:buClr>
              <a:buNone/>
            </a:pPr>
            <a:r>
              <a:rPr lang="en-US" dirty="0"/>
              <a:t>Examples</a:t>
            </a:r>
          </a:p>
          <a:p>
            <a:pPr marL="0" indent="0">
              <a:lnSpc>
                <a:spcPts val="2000"/>
              </a:lnSpc>
              <a:buClr>
                <a:srgbClr val="2E63AC"/>
              </a:buClr>
              <a:buNone/>
            </a:pPr>
            <a:r>
              <a:rPr lang="en-US" dirty="0">
                <a:solidFill>
                  <a:srgbClr val="2E63AC"/>
                </a:solidFill>
              </a:rPr>
              <a:t>…of scarcity and the trade-offs associated with making choices:</a:t>
            </a:r>
            <a:endParaRPr lang="en-US" sz="1100" dirty="0">
              <a:solidFill>
                <a:srgbClr val="2E63AC"/>
              </a:solidFill>
            </a:endParaRPr>
          </a:p>
          <a:p>
            <a:pPr>
              <a:buClr>
                <a:srgbClr val="2E63AC"/>
              </a:buClr>
              <a:buFont typeface="Wingdings" panose="05000000000000000000" pitchFamily="2" charset="2"/>
              <a:buChar char="§"/>
            </a:pPr>
            <a:r>
              <a:rPr lang="en-US" dirty="0"/>
              <a:t>You have a </a:t>
            </a:r>
            <a:r>
              <a:rPr lang="en-US" dirty="0">
                <a:solidFill>
                  <a:srgbClr val="2E63AC"/>
                </a:solidFill>
              </a:rPr>
              <a:t>limited amount of time</a:t>
            </a:r>
            <a:r>
              <a:rPr lang="en-US" dirty="0"/>
              <a:t>. Each hour on the job means one less hour for study or play.</a:t>
            </a:r>
          </a:p>
          <a:p>
            <a:pPr>
              <a:buClr>
                <a:srgbClr val="2E63AC"/>
              </a:buClr>
              <a:buFont typeface="Wingdings" panose="05000000000000000000" pitchFamily="2" charset="2"/>
              <a:buChar char="§"/>
            </a:pPr>
            <a:r>
              <a:rPr lang="en-US" dirty="0"/>
              <a:t>You have </a:t>
            </a:r>
            <a:r>
              <a:rPr lang="en-US" dirty="0">
                <a:solidFill>
                  <a:srgbClr val="2E63AC"/>
                </a:solidFill>
              </a:rPr>
              <a:t>limited income</a:t>
            </a:r>
            <a:r>
              <a:rPr lang="en-US" dirty="0"/>
              <a:t> this year. If you spend $17 on a music CD, that’s $17 less you have to spend on other products or to save.</a:t>
            </a:r>
          </a:p>
          <a:p>
            <a:endParaRPr lang="de-DE" dirty="0"/>
          </a:p>
        </p:txBody>
      </p:sp>
      <p:sp>
        <p:nvSpPr>
          <p:cNvPr id="4" name="Foliennummernplatzhalter 3"/>
          <p:cNvSpPr>
            <a:spLocks noGrp="1"/>
          </p:cNvSpPr>
          <p:nvPr>
            <p:ph type="sldNum" sz="quarter" idx="10"/>
          </p:nvPr>
        </p:nvSpPr>
        <p:spPr/>
        <p:txBody>
          <a:bodyPr/>
          <a:lstStyle/>
          <a:p>
            <a:fld id="{00BBBE5A-5EFA-1F4E-AFEA-3DF1716D3DD1}" type="slidenum">
              <a:rPr lang="de-DE" smtClean="0"/>
              <a:pPr/>
              <a:t>9</a:t>
            </a:fld>
            <a:endParaRPr lang="de-DE"/>
          </a:p>
        </p:txBody>
      </p:sp>
    </p:spTree>
    <p:extLst>
      <p:ext uri="{BB962C8B-B14F-4D97-AF65-F5344CB8AC3E}">
        <p14:creationId xmlns:p14="http://schemas.microsoft.com/office/powerpoint/2010/main" val="315011463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341688" y="531813"/>
            <a:ext cx="3551237" cy="2663825"/>
          </a:xfrm>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00BBBE5A-5EFA-1F4E-AFEA-3DF1716D3DD1}" type="slidenum">
              <a:rPr lang="de-DE" smtClean="0"/>
              <a:pPr/>
              <a:t>379</a:t>
            </a:fld>
            <a:endParaRPr lang="de-DE"/>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341688" y="531813"/>
            <a:ext cx="3551237" cy="2663825"/>
          </a:xfrm>
        </p:spPr>
      </p:sp>
      <p:sp>
        <p:nvSpPr>
          <p:cNvPr id="3" name="Notizenplatzhalter 2"/>
          <p:cNvSpPr>
            <a:spLocks noGrp="1"/>
          </p:cNvSpPr>
          <p:nvPr>
            <p:ph type="body" idx="1"/>
          </p:nvPr>
        </p:nvSpPr>
        <p:spPr/>
        <p:txBody>
          <a:bodyPr>
            <a:normAutofit/>
          </a:bodyPr>
          <a:lstStyle/>
          <a:p>
            <a:r>
              <a:rPr lang="de-DE" dirty="0" err="1"/>
              <a:t>Slides</a:t>
            </a:r>
            <a:r>
              <a:rPr lang="de-DE" dirty="0"/>
              <a:t> </a:t>
            </a:r>
            <a:r>
              <a:rPr lang="de-DE" dirty="0" err="1"/>
              <a:t>mankiw</a:t>
            </a:r>
            <a:r>
              <a:rPr lang="de-DE" dirty="0"/>
              <a:t> </a:t>
            </a:r>
            <a:r>
              <a:rPr lang="de-DE" dirty="0" err="1"/>
              <a:t>ch</a:t>
            </a:r>
            <a:r>
              <a:rPr lang="de-DE" dirty="0"/>
              <a:t> 25 </a:t>
            </a:r>
            <a:r>
              <a:rPr lang="de-DE" dirty="0" err="1"/>
              <a:t>production</a:t>
            </a:r>
            <a:r>
              <a:rPr lang="de-DE" dirty="0"/>
              <a:t> </a:t>
            </a:r>
            <a:r>
              <a:rPr lang="de-DE" dirty="0" err="1"/>
              <a:t>and</a:t>
            </a:r>
            <a:r>
              <a:rPr lang="de-DE" dirty="0"/>
              <a:t> </a:t>
            </a:r>
            <a:r>
              <a:rPr lang="de-DE" dirty="0" err="1"/>
              <a:t>growth</a:t>
            </a:r>
            <a:endParaRPr lang="de-DE" dirty="0"/>
          </a:p>
          <a:p>
            <a:r>
              <a:rPr lang="de-DE" dirty="0" err="1"/>
              <a:t>Complemented</a:t>
            </a:r>
            <a:r>
              <a:rPr lang="de-DE" dirty="0"/>
              <a:t> </a:t>
            </a:r>
            <a:r>
              <a:rPr lang="de-DE" dirty="0" err="1"/>
              <a:t>by</a:t>
            </a:r>
            <a:r>
              <a:rPr lang="de-DE" dirty="0"/>
              <a:t> </a:t>
            </a:r>
            <a:r>
              <a:rPr lang="de-DE" dirty="0" err="1"/>
              <a:t>o‘sullivan</a:t>
            </a:r>
            <a:r>
              <a:rPr lang="de-DE" dirty="0"/>
              <a:t> </a:t>
            </a:r>
            <a:r>
              <a:rPr lang="de-DE" dirty="0" err="1"/>
              <a:t>ch</a:t>
            </a:r>
            <a:r>
              <a:rPr lang="de-DE" dirty="0"/>
              <a:t> 8 </a:t>
            </a:r>
            <a:r>
              <a:rPr lang="de-DE" dirty="0" err="1"/>
              <a:t>Why</a:t>
            </a:r>
            <a:r>
              <a:rPr lang="de-DE" dirty="0"/>
              <a:t> Do </a:t>
            </a:r>
            <a:r>
              <a:rPr lang="de-DE" dirty="0" err="1"/>
              <a:t>Economies</a:t>
            </a:r>
            <a:r>
              <a:rPr lang="de-DE" dirty="0"/>
              <a:t> </a:t>
            </a:r>
            <a:r>
              <a:rPr lang="de-DE" dirty="0" err="1"/>
              <a:t>Grow</a:t>
            </a:r>
            <a:r>
              <a:rPr lang="de-DE" dirty="0"/>
              <a:t>?</a:t>
            </a:r>
          </a:p>
          <a:p>
            <a:endParaRPr lang="de-DE" dirty="0"/>
          </a:p>
          <a:p>
            <a:endParaRPr lang="de-DE" dirty="0"/>
          </a:p>
        </p:txBody>
      </p:sp>
      <p:sp>
        <p:nvSpPr>
          <p:cNvPr id="4" name="Foliennummernplatzhalter 3"/>
          <p:cNvSpPr>
            <a:spLocks noGrp="1"/>
          </p:cNvSpPr>
          <p:nvPr>
            <p:ph type="sldNum" sz="quarter" idx="10"/>
          </p:nvPr>
        </p:nvSpPr>
        <p:spPr/>
        <p:txBody>
          <a:bodyPr/>
          <a:lstStyle/>
          <a:p>
            <a:fld id="{00BBBE5A-5EFA-1F4E-AFEA-3DF1716D3DD1}" type="slidenum">
              <a:rPr lang="de-DE" smtClean="0"/>
              <a:pPr/>
              <a:t>381</a:t>
            </a:fld>
            <a:endParaRPr lang="de-DE"/>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73842">
              <a:defRPr/>
            </a:pPr>
            <a:r>
              <a:rPr lang="en-US" altLang="en-US" dirty="0"/>
              <a:t>Because of differences in growth rates, ranking of countries by income changes substantially over time</a:t>
            </a:r>
          </a:p>
          <a:p>
            <a:endParaRPr lang="en-US" dirty="0"/>
          </a:p>
        </p:txBody>
      </p:sp>
      <p:sp>
        <p:nvSpPr>
          <p:cNvPr id="4" name="Foliennummernplatzhalter 3"/>
          <p:cNvSpPr>
            <a:spLocks noGrp="1"/>
          </p:cNvSpPr>
          <p:nvPr>
            <p:ph type="sldNum" sz="quarter" idx="10"/>
          </p:nvPr>
        </p:nvSpPr>
        <p:spPr/>
        <p:txBody>
          <a:bodyPr/>
          <a:lstStyle/>
          <a:p>
            <a:fld id="{00BBBE5A-5EFA-1F4E-AFEA-3DF1716D3DD1}" type="slidenum">
              <a:rPr lang="de-DE" smtClean="0"/>
              <a:pPr/>
              <a:t>384</a:t>
            </a:fld>
            <a:endParaRPr lang="de-DE"/>
          </a:p>
        </p:txBody>
      </p:sp>
    </p:spTree>
    <p:extLst>
      <p:ext uri="{BB962C8B-B14F-4D97-AF65-F5344CB8AC3E}">
        <p14:creationId xmlns:p14="http://schemas.microsoft.com/office/powerpoint/2010/main" val="351889791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Slide </a:t>
            </a:r>
            <a:r>
              <a:rPr lang="en-US" dirty="0" err="1"/>
              <a:t>o’sullivan</a:t>
            </a:r>
            <a:endParaRPr lang="en-US" dirty="0"/>
          </a:p>
        </p:txBody>
      </p:sp>
      <p:sp>
        <p:nvSpPr>
          <p:cNvPr id="4" name="Foliennummernplatzhalter 3"/>
          <p:cNvSpPr>
            <a:spLocks noGrp="1"/>
          </p:cNvSpPr>
          <p:nvPr>
            <p:ph type="sldNum" sz="quarter" idx="10"/>
          </p:nvPr>
        </p:nvSpPr>
        <p:spPr/>
        <p:txBody>
          <a:bodyPr/>
          <a:lstStyle/>
          <a:p>
            <a:fld id="{00BBBE5A-5EFA-1F4E-AFEA-3DF1716D3DD1}" type="slidenum">
              <a:rPr lang="de-DE" smtClean="0"/>
              <a:pPr/>
              <a:t>385</a:t>
            </a:fld>
            <a:endParaRPr lang="de-DE"/>
          </a:p>
        </p:txBody>
      </p:sp>
    </p:spTree>
    <p:extLst>
      <p:ext uri="{BB962C8B-B14F-4D97-AF65-F5344CB8AC3E}">
        <p14:creationId xmlns:p14="http://schemas.microsoft.com/office/powerpoint/2010/main" val="343560215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00BBBE5A-5EFA-1F4E-AFEA-3DF1716D3DD1}" type="slidenum">
              <a:rPr lang="de-DE" smtClean="0"/>
              <a:pPr/>
              <a:t>391</a:t>
            </a:fld>
            <a:endParaRPr lang="de-DE"/>
          </a:p>
        </p:txBody>
      </p:sp>
    </p:spTree>
    <p:extLst>
      <p:ext uri="{BB962C8B-B14F-4D97-AF65-F5344CB8AC3E}">
        <p14:creationId xmlns:p14="http://schemas.microsoft.com/office/powerpoint/2010/main" val="316117612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73842">
              <a:defRPr/>
            </a:pPr>
            <a:r>
              <a:rPr lang="en-US">
                <a:latin typeface="Arial" pitchFamily="34" charset="0"/>
              </a:rPr>
              <a:t>tendency was for countries with lower levels of initial income to grow faster.</a:t>
            </a:r>
          </a:p>
          <a:p>
            <a:endParaRPr lang="en-US"/>
          </a:p>
        </p:txBody>
      </p:sp>
      <p:sp>
        <p:nvSpPr>
          <p:cNvPr id="4" name="Foliennummernplatzhalter 3"/>
          <p:cNvSpPr>
            <a:spLocks noGrp="1"/>
          </p:cNvSpPr>
          <p:nvPr>
            <p:ph type="sldNum" sz="quarter" idx="10"/>
          </p:nvPr>
        </p:nvSpPr>
        <p:spPr/>
        <p:txBody>
          <a:bodyPr/>
          <a:lstStyle/>
          <a:p>
            <a:fld id="{00BBBE5A-5EFA-1F4E-AFEA-3DF1716D3DD1}" type="slidenum">
              <a:rPr lang="de-DE" smtClean="0"/>
              <a:pPr/>
              <a:t>392</a:t>
            </a:fld>
            <a:endParaRPr lang="de-DE"/>
          </a:p>
        </p:txBody>
      </p:sp>
    </p:spTree>
    <p:extLst>
      <p:ext uri="{BB962C8B-B14F-4D97-AF65-F5344CB8AC3E}">
        <p14:creationId xmlns:p14="http://schemas.microsoft.com/office/powerpoint/2010/main" val="102831277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err="1"/>
              <a:t>O’sullivan</a:t>
            </a:r>
            <a:endParaRPr lang="en-US" dirty="0"/>
          </a:p>
        </p:txBody>
      </p:sp>
      <p:sp>
        <p:nvSpPr>
          <p:cNvPr id="4" name="Foliennummernplatzhalter 3"/>
          <p:cNvSpPr>
            <a:spLocks noGrp="1"/>
          </p:cNvSpPr>
          <p:nvPr>
            <p:ph type="sldNum" sz="quarter" idx="10"/>
          </p:nvPr>
        </p:nvSpPr>
        <p:spPr/>
        <p:txBody>
          <a:bodyPr/>
          <a:lstStyle/>
          <a:p>
            <a:fld id="{00BBBE5A-5EFA-1F4E-AFEA-3DF1716D3DD1}" type="slidenum">
              <a:rPr lang="de-DE" smtClean="0"/>
              <a:pPr/>
              <a:t>394</a:t>
            </a:fld>
            <a:endParaRPr lang="de-DE"/>
          </a:p>
        </p:txBody>
      </p:sp>
    </p:spTree>
    <p:extLst>
      <p:ext uri="{BB962C8B-B14F-4D97-AF65-F5344CB8AC3E}">
        <p14:creationId xmlns:p14="http://schemas.microsoft.com/office/powerpoint/2010/main" val="106360549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indent="-123124">
              <a:lnSpc>
                <a:spcPct val="105000"/>
              </a:lnSpc>
            </a:pPr>
            <a:r>
              <a:rPr lang="en-US" sz="1800" dirty="0" err="1">
                <a:latin typeface="Arial" charset="0"/>
              </a:rPr>
              <a:t>Notizen</a:t>
            </a:r>
            <a:r>
              <a:rPr lang="en-US" sz="1800" dirty="0">
                <a:latin typeface="Arial" charset="0"/>
              </a:rPr>
              <a:t> </a:t>
            </a:r>
            <a:r>
              <a:rPr lang="en-US" sz="1800" dirty="0" err="1">
                <a:latin typeface="Arial" charset="0"/>
              </a:rPr>
              <a:t>aus</a:t>
            </a:r>
            <a:r>
              <a:rPr lang="en-US" sz="1800" dirty="0">
                <a:latin typeface="Arial" charset="0"/>
              </a:rPr>
              <a:t> o </a:t>
            </a:r>
            <a:r>
              <a:rPr lang="en-US" sz="1800" dirty="0" err="1">
                <a:latin typeface="Arial" charset="0"/>
              </a:rPr>
              <a:t>sullivan</a:t>
            </a:r>
            <a:r>
              <a:rPr lang="en-US" sz="1800" dirty="0">
                <a:latin typeface="Arial" charset="0"/>
              </a:rPr>
              <a:t>:</a:t>
            </a:r>
            <a:br>
              <a:rPr lang="en-US" sz="1800" dirty="0">
                <a:latin typeface="Arial" charset="0"/>
              </a:rPr>
            </a:br>
            <a:endParaRPr lang="en-US" sz="1800" dirty="0">
              <a:latin typeface="Arial" charset="0"/>
            </a:endParaRPr>
          </a:p>
          <a:p>
            <a:pPr indent="-123124">
              <a:lnSpc>
                <a:spcPct val="105000"/>
              </a:lnSpc>
            </a:pPr>
            <a:r>
              <a:rPr lang="en-US" sz="1800" dirty="0">
                <a:latin typeface="Arial" charset="0"/>
              </a:rPr>
              <a:t>What is the connection between property rights and economic growth?</a:t>
            </a:r>
          </a:p>
          <a:p>
            <a:pPr marL="645224" lvl="1" indent="-177691">
              <a:lnSpc>
                <a:spcPct val="105000"/>
              </a:lnSpc>
              <a:buSzPct val="120000"/>
              <a:buFont typeface="Arial" panose="020B0604020202020204" pitchFamily="34" charset="0"/>
              <a:buChar char="•"/>
            </a:pPr>
            <a:r>
              <a:rPr lang="en-US" sz="1500" dirty="0">
                <a:latin typeface="Arial" charset="0"/>
              </a:rPr>
              <a:t>Without clear property rights, there are no proper incentives to invest in the future—the essence of economic growth.</a:t>
            </a:r>
          </a:p>
          <a:p>
            <a:endParaRPr lang="en-US" dirty="0"/>
          </a:p>
        </p:txBody>
      </p:sp>
      <p:sp>
        <p:nvSpPr>
          <p:cNvPr id="4" name="Foliennummernplatzhalter 3"/>
          <p:cNvSpPr>
            <a:spLocks noGrp="1"/>
          </p:cNvSpPr>
          <p:nvPr>
            <p:ph type="sldNum" sz="quarter" idx="10"/>
          </p:nvPr>
        </p:nvSpPr>
        <p:spPr/>
        <p:txBody>
          <a:bodyPr/>
          <a:lstStyle/>
          <a:p>
            <a:fld id="{00BBBE5A-5EFA-1F4E-AFEA-3DF1716D3DD1}" type="slidenum">
              <a:rPr lang="de-DE" smtClean="0"/>
              <a:pPr/>
              <a:t>395</a:t>
            </a:fld>
            <a:endParaRPr lang="de-DE"/>
          </a:p>
        </p:txBody>
      </p:sp>
    </p:spTree>
    <p:extLst>
      <p:ext uri="{BB962C8B-B14F-4D97-AF65-F5344CB8AC3E}">
        <p14:creationId xmlns:p14="http://schemas.microsoft.com/office/powerpoint/2010/main" val="109758101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err="1"/>
              <a:t>Notizen</a:t>
            </a:r>
            <a:r>
              <a:rPr lang="en-US" dirty="0"/>
              <a:t> </a:t>
            </a:r>
            <a:r>
              <a:rPr lang="en-US" dirty="0" err="1"/>
              <a:t>aus</a:t>
            </a:r>
            <a:r>
              <a:rPr lang="en-US" baseline="0" dirty="0"/>
              <a:t> o </a:t>
            </a:r>
            <a:r>
              <a:rPr lang="en-US" baseline="0" dirty="0" err="1"/>
              <a:t>sullivan</a:t>
            </a:r>
            <a:r>
              <a:rPr lang="en-US" baseline="0" dirty="0"/>
              <a:t> </a:t>
            </a:r>
          </a:p>
          <a:p>
            <a:endParaRPr lang="en-US" baseline="0" dirty="0"/>
          </a:p>
          <a:p>
            <a:pPr marL="123124" lvl="1" indent="-123124">
              <a:lnSpc>
                <a:spcPct val="105000"/>
              </a:lnSpc>
            </a:pPr>
            <a:r>
              <a:rPr lang="en-US" sz="1800" dirty="0">
                <a:latin typeface="Arial" charset="0"/>
              </a:rPr>
              <a:t>What else can go wrong?</a:t>
            </a:r>
          </a:p>
          <a:p>
            <a:pPr marL="717072" lvl="2" indent="-123124">
              <a:lnSpc>
                <a:spcPct val="105000"/>
              </a:lnSpc>
              <a:buSzPct val="120000"/>
              <a:buFont typeface="Arial" pitchFamily="34" charset="0"/>
              <a:buChar char="•"/>
            </a:pPr>
            <a:r>
              <a:rPr lang="en-US" sz="1700" dirty="0">
                <a:latin typeface="Arial" charset="0"/>
              </a:rPr>
              <a:t>Governments in developing countries often:</a:t>
            </a:r>
          </a:p>
          <a:p>
            <a:pPr marL="1190914" lvl="3" indent="-123124">
              <a:lnSpc>
                <a:spcPct val="105000"/>
              </a:lnSpc>
              <a:buSzPct val="120000"/>
              <a:buFont typeface="Arial" pitchFamily="34" charset="0"/>
              <a:buChar char="•"/>
            </a:pPr>
            <a:r>
              <a:rPr lang="en-US" sz="1500" dirty="0">
                <a:latin typeface="Arial" charset="0"/>
              </a:rPr>
              <a:t>Adopt policies that effectively tax exports</a:t>
            </a:r>
          </a:p>
          <a:p>
            <a:pPr marL="1190914" lvl="3" indent="-123124">
              <a:lnSpc>
                <a:spcPct val="105000"/>
              </a:lnSpc>
              <a:buSzPct val="120000"/>
              <a:buFont typeface="Arial" pitchFamily="34" charset="0"/>
              <a:buChar char="•"/>
            </a:pPr>
            <a:r>
              <a:rPr lang="en-US" sz="1500" dirty="0">
                <a:latin typeface="Arial" charset="0"/>
              </a:rPr>
              <a:t>Pursue policies that lead to rampant inflation</a:t>
            </a:r>
          </a:p>
          <a:p>
            <a:pPr marL="1190914" lvl="3" indent="-123124">
              <a:lnSpc>
                <a:spcPct val="105000"/>
              </a:lnSpc>
              <a:buSzPct val="120000"/>
              <a:buFont typeface="Arial" pitchFamily="34" charset="0"/>
              <a:buChar char="•"/>
            </a:pPr>
            <a:r>
              <a:rPr lang="en-US" sz="1500" dirty="0">
                <a:latin typeface="Arial" charset="0"/>
              </a:rPr>
              <a:t>Enforce laws that inhibit the growth of the banking and financial sectors</a:t>
            </a:r>
          </a:p>
          <a:p>
            <a:pPr marL="123124" lvl="1" indent="-123124">
              <a:lnSpc>
                <a:spcPct val="105000"/>
              </a:lnSpc>
            </a:pPr>
            <a:r>
              <a:rPr lang="en-US" sz="1800" dirty="0">
                <a:latin typeface="Arial" charset="0"/>
              </a:rPr>
              <a:t>Results:</a:t>
            </a:r>
          </a:p>
          <a:p>
            <a:pPr marL="645470" lvl="2" indent="-160435">
              <a:lnSpc>
                <a:spcPct val="105000"/>
              </a:lnSpc>
              <a:buSzPct val="120000"/>
              <a:buFont typeface="Arial" pitchFamily="34" charset="0"/>
              <a:buChar char="•"/>
            </a:pPr>
            <a:r>
              <a:rPr lang="en-US" sz="1500" dirty="0">
                <a:latin typeface="Arial" charset="0"/>
              </a:rPr>
              <a:t>Fewer exports</a:t>
            </a:r>
          </a:p>
          <a:p>
            <a:pPr marL="645470" lvl="2" indent="-160435">
              <a:lnSpc>
                <a:spcPct val="105000"/>
              </a:lnSpc>
              <a:buSzPct val="120000"/>
              <a:buFont typeface="Arial" pitchFamily="34" charset="0"/>
              <a:buChar char="•"/>
            </a:pPr>
            <a:r>
              <a:rPr lang="en-US" sz="1500" dirty="0">
                <a:latin typeface="Arial" charset="0"/>
              </a:rPr>
              <a:t>Uncertain financial environment</a:t>
            </a:r>
          </a:p>
          <a:p>
            <a:pPr marL="645470" lvl="2" indent="-160435">
              <a:lnSpc>
                <a:spcPct val="105000"/>
              </a:lnSpc>
              <a:buSzPct val="120000"/>
              <a:buFont typeface="Arial" pitchFamily="34" charset="0"/>
              <a:buChar char="•"/>
            </a:pPr>
            <a:r>
              <a:rPr lang="en-US" sz="1500" dirty="0">
                <a:latin typeface="Arial" charset="0"/>
              </a:rPr>
              <a:t>Reduced saving and investment</a:t>
            </a:r>
          </a:p>
          <a:p>
            <a:pPr marL="645470" lvl="2" indent="-160435">
              <a:lnSpc>
                <a:spcPct val="105000"/>
              </a:lnSpc>
              <a:buSzPct val="120000"/>
              <a:buFont typeface="Arial" pitchFamily="34" charset="0"/>
              <a:buChar char="•"/>
            </a:pPr>
            <a:endParaRPr lang="en-US" sz="100" dirty="0">
              <a:latin typeface="Arial" charset="0"/>
            </a:endParaRPr>
          </a:p>
          <a:p>
            <a:pPr marL="0" lvl="1">
              <a:lnSpc>
                <a:spcPct val="105000"/>
              </a:lnSpc>
            </a:pPr>
            <a:r>
              <a:rPr lang="en-US" sz="1700" dirty="0">
                <a:latin typeface="Arial" charset="0"/>
              </a:rPr>
              <a:t>With the right incentives, individuals and firms in developing countries will take actions that promote economic growth.</a:t>
            </a:r>
          </a:p>
          <a:p>
            <a:endParaRPr lang="en-US" dirty="0"/>
          </a:p>
        </p:txBody>
      </p:sp>
      <p:sp>
        <p:nvSpPr>
          <p:cNvPr id="4" name="Foliennummernplatzhalter 3"/>
          <p:cNvSpPr>
            <a:spLocks noGrp="1"/>
          </p:cNvSpPr>
          <p:nvPr>
            <p:ph type="sldNum" sz="quarter" idx="10"/>
          </p:nvPr>
        </p:nvSpPr>
        <p:spPr/>
        <p:txBody>
          <a:bodyPr/>
          <a:lstStyle/>
          <a:p>
            <a:fld id="{00BBBE5A-5EFA-1F4E-AFEA-3DF1716D3DD1}" type="slidenum">
              <a:rPr lang="de-DE" smtClean="0"/>
              <a:pPr/>
              <a:t>396</a:t>
            </a:fld>
            <a:endParaRPr lang="de-DE"/>
          </a:p>
        </p:txBody>
      </p:sp>
    </p:spTree>
    <p:extLst>
      <p:ext uri="{BB962C8B-B14F-4D97-AF65-F5344CB8AC3E}">
        <p14:creationId xmlns:p14="http://schemas.microsoft.com/office/powerpoint/2010/main" val="268241134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err="1"/>
              <a:t>Acemoglu</a:t>
            </a:r>
            <a:r>
              <a:rPr lang="en-US" dirty="0"/>
              <a:t> macro ch12</a:t>
            </a:r>
          </a:p>
          <a:p>
            <a:endParaRPr lang="en-US" dirty="0"/>
          </a:p>
          <a:p>
            <a:r>
              <a:rPr lang="en-US" dirty="0" err="1"/>
              <a:t>Notizen</a:t>
            </a:r>
            <a:r>
              <a:rPr lang="en-US" dirty="0"/>
              <a:t> </a:t>
            </a:r>
            <a:r>
              <a:rPr lang="en-US" dirty="0" err="1"/>
              <a:t>aus</a:t>
            </a:r>
            <a:r>
              <a:rPr lang="en-US" baseline="0" dirty="0"/>
              <a:t> o </a:t>
            </a:r>
            <a:r>
              <a:rPr lang="en-US" baseline="0" dirty="0" err="1"/>
              <a:t>sullivan</a:t>
            </a:r>
            <a:r>
              <a:rPr lang="en-US" baseline="0" dirty="0"/>
              <a:t> </a:t>
            </a:r>
          </a:p>
          <a:p>
            <a:endParaRPr lang="en-US" baseline="0" dirty="0"/>
          </a:p>
          <a:p>
            <a:pPr marL="123124" lvl="1" indent="-123124">
              <a:lnSpc>
                <a:spcPct val="105000"/>
              </a:lnSpc>
            </a:pPr>
            <a:r>
              <a:rPr lang="en-US" sz="1800" dirty="0">
                <a:latin typeface="Arial" charset="0"/>
              </a:rPr>
              <a:t>What else can go wrong?</a:t>
            </a:r>
          </a:p>
          <a:p>
            <a:pPr marL="717072" lvl="2" indent="-123124">
              <a:lnSpc>
                <a:spcPct val="105000"/>
              </a:lnSpc>
              <a:buSzPct val="120000"/>
              <a:buFont typeface="Arial" pitchFamily="34" charset="0"/>
              <a:buChar char="•"/>
            </a:pPr>
            <a:r>
              <a:rPr lang="en-US" sz="1700" dirty="0">
                <a:latin typeface="Arial" charset="0"/>
              </a:rPr>
              <a:t>Governments in developing countries often:</a:t>
            </a:r>
          </a:p>
          <a:p>
            <a:pPr marL="1190914" lvl="3" indent="-123124">
              <a:lnSpc>
                <a:spcPct val="105000"/>
              </a:lnSpc>
              <a:buSzPct val="120000"/>
              <a:buFont typeface="Arial" pitchFamily="34" charset="0"/>
              <a:buChar char="•"/>
            </a:pPr>
            <a:r>
              <a:rPr lang="en-US" sz="1500" dirty="0">
                <a:latin typeface="Arial" charset="0"/>
              </a:rPr>
              <a:t>Adopt policies that effectively tax exports</a:t>
            </a:r>
          </a:p>
          <a:p>
            <a:pPr marL="1190914" lvl="3" indent="-123124">
              <a:lnSpc>
                <a:spcPct val="105000"/>
              </a:lnSpc>
              <a:buSzPct val="120000"/>
              <a:buFont typeface="Arial" pitchFamily="34" charset="0"/>
              <a:buChar char="•"/>
            </a:pPr>
            <a:r>
              <a:rPr lang="en-US" sz="1500" dirty="0">
                <a:latin typeface="Arial" charset="0"/>
              </a:rPr>
              <a:t>Pursue policies that lead to rampant inflation</a:t>
            </a:r>
          </a:p>
          <a:p>
            <a:pPr marL="1190914" lvl="3" indent="-123124">
              <a:lnSpc>
                <a:spcPct val="105000"/>
              </a:lnSpc>
              <a:buSzPct val="120000"/>
              <a:buFont typeface="Arial" pitchFamily="34" charset="0"/>
              <a:buChar char="•"/>
            </a:pPr>
            <a:r>
              <a:rPr lang="en-US" sz="1500" dirty="0">
                <a:latin typeface="Arial" charset="0"/>
              </a:rPr>
              <a:t>Enforce laws that inhibit the growth of the banking and financial sectors</a:t>
            </a:r>
          </a:p>
          <a:p>
            <a:pPr marL="123124" lvl="1" indent="-123124">
              <a:lnSpc>
                <a:spcPct val="105000"/>
              </a:lnSpc>
            </a:pPr>
            <a:r>
              <a:rPr lang="en-US" sz="1800" dirty="0">
                <a:latin typeface="Arial" charset="0"/>
              </a:rPr>
              <a:t>Results:</a:t>
            </a:r>
          </a:p>
          <a:p>
            <a:pPr marL="645470" lvl="2" indent="-160435">
              <a:lnSpc>
                <a:spcPct val="105000"/>
              </a:lnSpc>
              <a:buSzPct val="120000"/>
              <a:buFont typeface="Arial" pitchFamily="34" charset="0"/>
              <a:buChar char="•"/>
            </a:pPr>
            <a:r>
              <a:rPr lang="en-US" sz="1500" dirty="0">
                <a:latin typeface="Arial" charset="0"/>
              </a:rPr>
              <a:t>Fewer exports</a:t>
            </a:r>
          </a:p>
          <a:p>
            <a:pPr marL="645470" lvl="2" indent="-160435">
              <a:lnSpc>
                <a:spcPct val="105000"/>
              </a:lnSpc>
              <a:buSzPct val="120000"/>
              <a:buFont typeface="Arial" pitchFamily="34" charset="0"/>
              <a:buChar char="•"/>
            </a:pPr>
            <a:r>
              <a:rPr lang="en-US" sz="1500" dirty="0">
                <a:latin typeface="Arial" charset="0"/>
              </a:rPr>
              <a:t>Uncertain financial environment</a:t>
            </a:r>
          </a:p>
          <a:p>
            <a:pPr marL="645470" lvl="2" indent="-160435">
              <a:lnSpc>
                <a:spcPct val="105000"/>
              </a:lnSpc>
              <a:buSzPct val="120000"/>
              <a:buFont typeface="Arial" pitchFamily="34" charset="0"/>
              <a:buChar char="•"/>
            </a:pPr>
            <a:r>
              <a:rPr lang="en-US" sz="1500" dirty="0">
                <a:latin typeface="Arial" charset="0"/>
              </a:rPr>
              <a:t>Reduced saving and investment</a:t>
            </a:r>
          </a:p>
          <a:p>
            <a:pPr marL="645470" lvl="2" indent="-160435">
              <a:lnSpc>
                <a:spcPct val="105000"/>
              </a:lnSpc>
              <a:buSzPct val="120000"/>
              <a:buFont typeface="Arial" pitchFamily="34" charset="0"/>
              <a:buChar char="•"/>
            </a:pPr>
            <a:endParaRPr lang="en-US" sz="100" dirty="0">
              <a:latin typeface="Arial" charset="0"/>
            </a:endParaRPr>
          </a:p>
          <a:p>
            <a:pPr marL="0" lvl="1">
              <a:lnSpc>
                <a:spcPct val="105000"/>
              </a:lnSpc>
            </a:pPr>
            <a:r>
              <a:rPr lang="en-US" sz="1700" dirty="0">
                <a:latin typeface="Arial" charset="0"/>
              </a:rPr>
              <a:t>With the right incentives, individuals and firms in developing countries will take actions that promote economic growth.</a:t>
            </a:r>
          </a:p>
          <a:p>
            <a:endParaRPr lang="en-US" dirty="0"/>
          </a:p>
        </p:txBody>
      </p:sp>
      <p:sp>
        <p:nvSpPr>
          <p:cNvPr id="4" name="Foliennummernplatzhalter 3"/>
          <p:cNvSpPr>
            <a:spLocks noGrp="1"/>
          </p:cNvSpPr>
          <p:nvPr>
            <p:ph type="sldNum" sz="quarter" idx="10"/>
          </p:nvPr>
        </p:nvSpPr>
        <p:spPr/>
        <p:txBody>
          <a:bodyPr/>
          <a:lstStyle/>
          <a:p>
            <a:fld id="{00BBBE5A-5EFA-1F4E-AFEA-3DF1716D3DD1}" type="slidenum">
              <a:rPr lang="de-DE" smtClean="0"/>
              <a:pPr/>
              <a:t>398</a:t>
            </a:fld>
            <a:endParaRPr lang="de-DE"/>
          </a:p>
        </p:txBody>
      </p:sp>
    </p:spTree>
    <p:extLst>
      <p:ext uri="{BB962C8B-B14F-4D97-AF65-F5344CB8AC3E}">
        <p14:creationId xmlns:p14="http://schemas.microsoft.com/office/powerpoint/2010/main" val="26824113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bg>
      <p:bgRef idx="1001">
        <a:schemeClr val="bg1"/>
      </p:bgRef>
    </p:bg>
    <p:spTree>
      <p:nvGrpSpPr>
        <p:cNvPr id="1" name=""/>
        <p:cNvGrpSpPr/>
        <p:nvPr/>
      </p:nvGrpSpPr>
      <p:grpSpPr>
        <a:xfrm>
          <a:off x="0" y="0"/>
          <a:ext cx="0" cy="0"/>
          <a:chOff x="0" y="0"/>
          <a:chExt cx="0" cy="0"/>
        </a:xfrm>
      </p:grpSpPr>
      <p:sp>
        <p:nvSpPr>
          <p:cNvPr id="12" name="Untertitel 1"/>
          <p:cNvSpPr>
            <a:spLocks noGrp="1"/>
          </p:cNvSpPr>
          <p:nvPr userDrawn="1">
            <p:ph type="subTitle" idx="1" hasCustomPrompt="1"/>
          </p:nvPr>
        </p:nvSpPr>
        <p:spPr>
          <a:xfrm>
            <a:off x="3766379" y="5067301"/>
            <a:ext cx="5098223" cy="476251"/>
          </a:xfrm>
        </p:spPr>
        <p:txBody>
          <a:bodyPr>
            <a:noAutofit/>
          </a:bodyPr>
          <a:lstStyle>
            <a:lvl1pPr marL="0" indent="0">
              <a:buFontTx/>
              <a:buNone/>
              <a:defRPr kumimoji="0" lang="de-DE" sz="2000" b="0" i="0" u="none" strike="noStrike" kern="1200" cap="all" spc="0" normalizeH="0" baseline="0" noProof="0" dirty="0" smtClean="0">
                <a:ln>
                  <a:noFill/>
                </a:ln>
                <a:solidFill>
                  <a:schemeClr val="tx1"/>
                </a:solidFill>
                <a:effectLst/>
                <a:uLnTx/>
                <a:uFillTx/>
                <a:latin typeface="Frutiger 45 Light" pitchFamily="34" charset="0"/>
                <a:ea typeface="+mj-ea"/>
                <a:cs typeface="Frutiger 45 Light" pitchFamily="34" charset="0"/>
              </a:defRPr>
            </a:lvl1pPr>
          </a:lstStyle>
          <a:p>
            <a:r>
              <a:rPr lang="de-DE" dirty="0"/>
              <a:t>SUBHEAD EINFÜGEN</a:t>
            </a:r>
          </a:p>
        </p:txBody>
      </p:sp>
      <p:sp>
        <p:nvSpPr>
          <p:cNvPr id="15" name="Titel 14"/>
          <p:cNvSpPr>
            <a:spLocks noGrp="1"/>
          </p:cNvSpPr>
          <p:nvPr userDrawn="1">
            <p:ph type="title" hasCustomPrompt="1"/>
          </p:nvPr>
        </p:nvSpPr>
        <p:spPr>
          <a:xfrm>
            <a:off x="3766379" y="4629149"/>
            <a:ext cx="5085523" cy="476251"/>
          </a:xfrm>
          <a:prstGeom prst="rect">
            <a:avLst/>
          </a:prstGeom>
        </p:spPr>
        <p:txBody>
          <a:bodyPr>
            <a:noAutofit/>
          </a:bodyPr>
          <a:lstStyle>
            <a:lvl1pPr>
              <a:defRPr sz="2800" b="1" cap="all" baseline="0">
                <a:solidFill>
                  <a:srgbClr val="2E63AC"/>
                </a:solidFill>
              </a:defRPr>
            </a:lvl1pPr>
          </a:lstStyle>
          <a:p>
            <a:r>
              <a:rPr lang="de-DE" dirty="0"/>
              <a:t>Mikroökonomik</a:t>
            </a:r>
          </a:p>
        </p:txBody>
      </p:sp>
      <p:sp>
        <p:nvSpPr>
          <p:cNvPr id="11" name="Rectangle 5"/>
          <p:cNvSpPr>
            <a:spLocks noChangeArrowheads="1"/>
          </p:cNvSpPr>
          <p:nvPr userDrawn="1"/>
        </p:nvSpPr>
        <p:spPr bwMode="auto">
          <a:xfrm>
            <a:off x="-11415" y="6360336"/>
            <a:ext cx="9155077" cy="504000"/>
          </a:xfrm>
          <a:prstGeom prst="rect">
            <a:avLst/>
          </a:prstGeom>
          <a:solidFill>
            <a:srgbClr val="2E63AC"/>
          </a:solidFill>
          <a:ln w="9525">
            <a:noFill/>
            <a:miter lim="800000"/>
            <a:headEnd/>
            <a:tailEnd/>
          </a:ln>
        </p:spPr>
        <p:txBody>
          <a:bodyPr wrap="none" anchor="ctr"/>
          <a:lstStyle/>
          <a:p>
            <a:endParaRPr lang="en-US" dirty="0"/>
          </a:p>
        </p:txBody>
      </p:sp>
      <p:pic>
        <p:nvPicPr>
          <p:cNvPr id="16" name="Bild 19"/>
          <p:cNvPicPr preferRelativeResize="0">
            <a:picLocks/>
          </p:cNvPicPr>
          <p:nvPr userDrawn="1"/>
        </p:nvPicPr>
        <p:blipFill>
          <a:blip r:embed="rId2" cstate="print">
            <a:alphaModFix amt="71000"/>
          </a:blip>
          <a:stretch>
            <a:fillRect/>
          </a:stretch>
        </p:blipFill>
        <p:spPr>
          <a:xfrm>
            <a:off x="0" y="2729625"/>
            <a:ext cx="9144000" cy="1512177"/>
          </a:xfrm>
          <a:prstGeom prst="rect">
            <a:avLst/>
          </a:prstGeom>
        </p:spPr>
      </p:pic>
      <p:pic>
        <p:nvPicPr>
          <p:cNvPr id="9" name="Grafik 8" descr="C:\Users\stefanie.schubert\Desktop\Dateien\Lehre\01 Aktuelle Lehrveranstaltungen\SRH MakroWS 2016\frankfurt-skyline-wandtattoo-silhouette.jpg"/>
          <p:cNvPicPr/>
          <p:nvPr userDrawn="1"/>
        </p:nvPicPr>
        <p:blipFill>
          <a:blip r:embed="rId3" cstate="print">
            <a:clrChange>
              <a:clrFrom>
                <a:srgbClr val="580000"/>
              </a:clrFrom>
              <a:clrTo>
                <a:srgbClr val="580000">
                  <a:alpha val="0"/>
                </a:srgbClr>
              </a:clrTo>
            </a:clrChange>
            <a:extLst>
              <a:ext uri="{28A0092B-C50C-407E-A947-70E740481C1C}">
                <a14:useLocalDpi xmlns:a14="http://schemas.microsoft.com/office/drawing/2010/main" val="0"/>
              </a:ext>
            </a:extLst>
          </a:blip>
          <a:srcRect/>
          <a:stretch>
            <a:fillRect/>
          </a:stretch>
        </p:blipFill>
        <p:spPr bwMode="auto">
          <a:xfrm>
            <a:off x="3944205" y="6346688"/>
            <a:ext cx="1187355" cy="517649"/>
          </a:xfrm>
          <a:prstGeom prst="rect">
            <a:avLst/>
          </a:prstGeom>
          <a:noFill/>
          <a:ln>
            <a:noFill/>
          </a:ln>
        </p:spPr>
      </p:pic>
      <p:sp>
        <p:nvSpPr>
          <p:cNvPr id="17" name="Fußzeilenplatzhalter 5"/>
          <p:cNvSpPr txBox="1">
            <a:spLocks/>
          </p:cNvSpPr>
          <p:nvPr userDrawn="1"/>
        </p:nvSpPr>
        <p:spPr>
          <a:xfrm>
            <a:off x="70412" y="6362608"/>
            <a:ext cx="3341683" cy="504000"/>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bg1"/>
                </a:solidFill>
                <a:latin typeface="Frutiger LT Std 45 Ligh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kern="1000" baseline="0" dirty="0"/>
              <a:t>Markus </a:t>
            </a:r>
            <a:r>
              <a:rPr lang="en-US" kern="1000" baseline="0" dirty="0" err="1"/>
              <a:t>Heilig</a:t>
            </a:r>
            <a:endParaRPr lang="en-US" kern="1000" baseline="0" dirty="0"/>
          </a:p>
          <a:p>
            <a:r>
              <a:rPr lang="en-US" kern="1000" dirty="0"/>
              <a:t>Frankfurt University</a:t>
            </a:r>
          </a:p>
        </p:txBody>
      </p:sp>
      <p:sp>
        <p:nvSpPr>
          <p:cNvPr id="20" name="Fußzeilenplatzhalter 5"/>
          <p:cNvSpPr txBox="1">
            <a:spLocks/>
          </p:cNvSpPr>
          <p:nvPr userDrawn="1"/>
        </p:nvSpPr>
        <p:spPr>
          <a:xfrm>
            <a:off x="5791197" y="6364880"/>
            <a:ext cx="3134441" cy="504000"/>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bg1"/>
                </a:solidFill>
                <a:latin typeface="Frutiger LT Std 45 Ligh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r" defTabSz="914400" rtl="0" eaLnBrk="1" fontAlgn="auto" latinLnBrk="0" hangingPunct="1">
              <a:lnSpc>
                <a:spcPct val="100000"/>
              </a:lnSpc>
              <a:spcBef>
                <a:spcPts val="0"/>
              </a:spcBef>
              <a:spcAft>
                <a:spcPts val="0"/>
              </a:spcAft>
              <a:buClrTx/>
              <a:buSzTx/>
              <a:buFontTx/>
              <a:buNone/>
              <a:tabLst/>
              <a:defRPr/>
            </a:pPr>
            <a:r>
              <a:rPr lang="en-US" kern="1000" dirty="0"/>
              <a:t>Microeconomics   |   </a:t>
            </a:r>
            <a:fld id="{488CCDF1-13D1-49EF-B498-1E1A74A5D39D}" type="slidenum">
              <a:rPr lang="en-US" smtClean="0"/>
              <a:t>‹#›</a:t>
            </a:fld>
            <a:endParaRPr lang="en-US" dirty="0"/>
          </a:p>
        </p:txBody>
      </p:sp>
      <p:sp>
        <p:nvSpPr>
          <p:cNvPr id="2" name="Fußzeilenplatzhalter 1"/>
          <p:cNvSpPr>
            <a:spLocks noGrp="1"/>
          </p:cNvSpPr>
          <p:nvPr>
            <p:ph type="ftr" sz="quarter" idx="10"/>
          </p:nvPr>
        </p:nvSpPr>
        <p:spPr/>
        <p:txBody>
          <a:bodyPr/>
          <a:lstStyle/>
          <a:p>
            <a:endParaRPr lang="en-US"/>
          </a:p>
        </p:txBody>
      </p:sp>
      <p:pic>
        <p:nvPicPr>
          <p:cNvPr id="14" name="Picture 13">
            <a:extLst>
              <a:ext uri="{FF2B5EF4-FFF2-40B4-BE49-F238E27FC236}">
                <a16:creationId xmlns:a16="http://schemas.microsoft.com/office/drawing/2014/main" id="{D1672858-95EE-1E4A-A3D1-05372F949EC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4686297"/>
            <a:ext cx="3822700" cy="1612900"/>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Master_Inhalt">
    <p:spTree>
      <p:nvGrpSpPr>
        <p:cNvPr id="1" name=""/>
        <p:cNvGrpSpPr/>
        <p:nvPr/>
      </p:nvGrpSpPr>
      <p:grpSpPr>
        <a:xfrm>
          <a:off x="0" y="0"/>
          <a:ext cx="0" cy="0"/>
          <a:chOff x="0" y="0"/>
          <a:chExt cx="0" cy="0"/>
        </a:xfrm>
      </p:grpSpPr>
      <p:sp>
        <p:nvSpPr>
          <p:cNvPr id="23" name="Textplatzhalter 22"/>
          <p:cNvSpPr>
            <a:spLocks noGrp="1"/>
          </p:cNvSpPr>
          <p:nvPr>
            <p:ph type="body" sz="quarter" idx="11" hasCustomPrompt="1"/>
          </p:nvPr>
        </p:nvSpPr>
        <p:spPr>
          <a:xfrm>
            <a:off x="604838" y="1838327"/>
            <a:ext cx="8069262" cy="495300"/>
          </a:xfrm>
        </p:spPr>
        <p:txBody>
          <a:bodyPr>
            <a:noAutofit/>
          </a:bodyPr>
          <a:lstStyle>
            <a:lvl1pPr marL="358775" indent="-358775">
              <a:buNone/>
              <a:defRPr sz="2400" cap="none" baseline="0">
                <a:solidFill>
                  <a:schemeClr val="tx1"/>
                </a:solidFill>
                <a:latin typeface="Frutiger 45 light" pitchFamily="34" charset="0"/>
              </a:defRPr>
            </a:lvl1pPr>
          </a:lstStyle>
          <a:p>
            <a:pPr lvl="0"/>
            <a:r>
              <a:rPr lang="de-DE" dirty="0"/>
              <a:t>Subheadline einfügen</a:t>
            </a:r>
          </a:p>
        </p:txBody>
      </p:sp>
      <p:sp>
        <p:nvSpPr>
          <p:cNvPr id="25" name="Inhaltsplatzhalter 24"/>
          <p:cNvSpPr>
            <a:spLocks noGrp="1"/>
          </p:cNvSpPr>
          <p:nvPr>
            <p:ph sz="quarter" idx="12" hasCustomPrompt="1"/>
          </p:nvPr>
        </p:nvSpPr>
        <p:spPr>
          <a:xfrm>
            <a:off x="604838" y="2505077"/>
            <a:ext cx="8081962" cy="3216275"/>
          </a:xfrm>
        </p:spPr>
        <p:txBody>
          <a:bodyPr>
            <a:noAutofit/>
          </a:bodyPr>
          <a:lstStyle>
            <a:lvl1pPr marL="342900" indent="-342900">
              <a:lnSpc>
                <a:spcPts val="2800"/>
              </a:lnSpc>
              <a:spcBef>
                <a:spcPts val="1200"/>
              </a:spcBef>
              <a:buClrTx/>
              <a:buFont typeface="Frutiger 45 light" panose="020B0500000000000000" pitchFamily="34" charset="0"/>
              <a:buChar char="&gt;"/>
              <a:defRPr sz="2000">
                <a:solidFill>
                  <a:schemeClr val="tx1"/>
                </a:solidFill>
                <a:latin typeface="Frutiger 45 light" pitchFamily="34" charset="0"/>
              </a:defRPr>
            </a:lvl1pPr>
          </a:lstStyle>
          <a:p>
            <a:pPr lvl="0"/>
            <a:r>
              <a:rPr lang="de-DE" dirty="0" err="1"/>
              <a:t>Fliesstext</a:t>
            </a:r>
            <a:r>
              <a:rPr lang="de-DE" dirty="0"/>
              <a:t> einfügen</a:t>
            </a:r>
          </a:p>
        </p:txBody>
      </p:sp>
      <p:sp>
        <p:nvSpPr>
          <p:cNvPr id="13" name="Titel 1"/>
          <p:cNvSpPr>
            <a:spLocks noGrp="1"/>
          </p:cNvSpPr>
          <p:nvPr>
            <p:ph type="title" hasCustomPrompt="1"/>
          </p:nvPr>
        </p:nvSpPr>
        <p:spPr>
          <a:xfrm>
            <a:off x="604838" y="619126"/>
            <a:ext cx="6545262" cy="955676"/>
          </a:xfrm>
        </p:spPr>
        <p:txBody>
          <a:bodyPr/>
          <a:lstStyle>
            <a:lvl1pPr>
              <a:defRPr sz="2400" b="0">
                <a:solidFill>
                  <a:srgbClr val="2E63AC"/>
                </a:solidFill>
              </a:defRPr>
            </a:lvl1pPr>
          </a:lstStyle>
          <a:p>
            <a:r>
              <a:rPr lang="de-DE" dirty="0">
                <a:latin typeface="Frutiger 45 light" pitchFamily="34" charset="0"/>
              </a:rPr>
              <a:t>Headline</a:t>
            </a:r>
            <a:br>
              <a:rPr lang="de-DE" dirty="0">
                <a:latin typeface="Frutiger 45 light" pitchFamily="34" charset="0"/>
              </a:rPr>
            </a:br>
            <a:r>
              <a:rPr lang="de-DE" dirty="0"/>
              <a:t>(immer nach unten ausrichten)</a:t>
            </a:r>
            <a:endParaRPr lang="de-DE" dirty="0">
              <a:latin typeface="Frutiger 45 light" pitchFamily="34" charset="0"/>
            </a:endParaRPr>
          </a:p>
        </p:txBody>
      </p:sp>
      <p:sp>
        <p:nvSpPr>
          <p:cNvPr id="15" name="Rectangle 5"/>
          <p:cNvSpPr>
            <a:spLocks noChangeArrowheads="1"/>
          </p:cNvSpPr>
          <p:nvPr userDrawn="1"/>
        </p:nvSpPr>
        <p:spPr bwMode="auto">
          <a:xfrm>
            <a:off x="-11415" y="6360336"/>
            <a:ext cx="9155077" cy="504000"/>
          </a:xfrm>
          <a:prstGeom prst="rect">
            <a:avLst/>
          </a:prstGeom>
          <a:solidFill>
            <a:srgbClr val="2E63AC"/>
          </a:solidFill>
          <a:ln w="9525">
            <a:noFill/>
            <a:miter lim="800000"/>
            <a:headEnd/>
            <a:tailEnd/>
          </a:ln>
        </p:spPr>
        <p:txBody>
          <a:bodyPr wrap="none" anchor="ctr"/>
          <a:lstStyle/>
          <a:p>
            <a:endParaRPr lang="en-US" dirty="0"/>
          </a:p>
        </p:txBody>
      </p:sp>
      <p:pic>
        <p:nvPicPr>
          <p:cNvPr id="16" name="Grafik 15" descr="C:\Users\stefanie.schubert\Desktop\Dateien\Lehre\01 Aktuelle Lehrveranstaltungen\SRH MakroWS 2016\frankfurt-skyline-wandtattoo-silhouette.jpg"/>
          <p:cNvPicPr/>
          <p:nvPr userDrawn="1"/>
        </p:nvPicPr>
        <p:blipFill>
          <a:blip r:embed="rId2" cstate="print">
            <a:clrChange>
              <a:clrFrom>
                <a:srgbClr val="580000"/>
              </a:clrFrom>
              <a:clrTo>
                <a:srgbClr val="580000">
                  <a:alpha val="0"/>
                </a:srgbClr>
              </a:clrTo>
            </a:clrChange>
            <a:extLst>
              <a:ext uri="{28A0092B-C50C-407E-A947-70E740481C1C}">
                <a14:useLocalDpi xmlns:a14="http://schemas.microsoft.com/office/drawing/2010/main" val="0"/>
              </a:ext>
            </a:extLst>
          </a:blip>
          <a:srcRect/>
          <a:stretch>
            <a:fillRect/>
          </a:stretch>
        </p:blipFill>
        <p:spPr bwMode="auto">
          <a:xfrm>
            <a:off x="3944205" y="6346688"/>
            <a:ext cx="1187355" cy="517649"/>
          </a:xfrm>
          <a:prstGeom prst="rect">
            <a:avLst/>
          </a:prstGeom>
          <a:noFill/>
          <a:ln>
            <a:noFill/>
          </a:ln>
        </p:spPr>
      </p:pic>
      <p:sp>
        <p:nvSpPr>
          <p:cNvPr id="19" name="Fußzeilenplatzhalter 5"/>
          <p:cNvSpPr txBox="1">
            <a:spLocks/>
          </p:cNvSpPr>
          <p:nvPr userDrawn="1"/>
        </p:nvSpPr>
        <p:spPr>
          <a:xfrm>
            <a:off x="5791197" y="6364880"/>
            <a:ext cx="3134441" cy="504000"/>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bg1"/>
                </a:solidFill>
                <a:latin typeface="Frutiger LT Std 45 Ligh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r" defTabSz="914400" rtl="0" eaLnBrk="1" fontAlgn="auto" latinLnBrk="0" hangingPunct="1">
              <a:lnSpc>
                <a:spcPct val="100000"/>
              </a:lnSpc>
              <a:spcBef>
                <a:spcPts val="0"/>
              </a:spcBef>
              <a:spcAft>
                <a:spcPts val="0"/>
              </a:spcAft>
              <a:buClrTx/>
              <a:buSzTx/>
              <a:buFontTx/>
              <a:buNone/>
              <a:tabLst/>
              <a:defRPr/>
            </a:pPr>
            <a:r>
              <a:rPr lang="en-US" kern="1000" dirty="0"/>
              <a:t>Macroeconomics   |   </a:t>
            </a:r>
            <a:fld id="{2065443D-62DF-4345-89F6-A8C9BC58301A}" type="slidenum">
              <a:rPr lang="en-US" sz="1600" kern="1200" smtClean="0"/>
              <a:t>‹#›</a:t>
            </a:fld>
            <a:endParaRPr lang="en-US" sz="1600" dirty="0"/>
          </a:p>
        </p:txBody>
      </p:sp>
      <p:sp>
        <p:nvSpPr>
          <p:cNvPr id="2" name="Fußzeilenplatzhalter 1"/>
          <p:cNvSpPr>
            <a:spLocks noGrp="1"/>
          </p:cNvSpPr>
          <p:nvPr>
            <p:ph type="ftr" sz="quarter" idx="13"/>
          </p:nvPr>
        </p:nvSpPr>
        <p:spPr/>
        <p:txBody>
          <a:bodyPr/>
          <a:lstStyle/>
          <a:p>
            <a:endParaRPr lang="en-US"/>
          </a:p>
        </p:txBody>
      </p:sp>
      <p:sp>
        <p:nvSpPr>
          <p:cNvPr id="11" name="Fußzeilenplatzhalter 5"/>
          <p:cNvSpPr txBox="1">
            <a:spLocks/>
          </p:cNvSpPr>
          <p:nvPr userDrawn="1"/>
        </p:nvSpPr>
        <p:spPr>
          <a:xfrm>
            <a:off x="70412" y="6362608"/>
            <a:ext cx="3341683" cy="504000"/>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bg1"/>
                </a:solidFill>
                <a:latin typeface="Frutiger LT Std 45 Ligh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kern="1000" baseline="0" dirty="0"/>
              <a:t>Markus </a:t>
            </a:r>
            <a:r>
              <a:rPr lang="en-US" kern="1000" baseline="0" dirty="0" err="1"/>
              <a:t>Heilig</a:t>
            </a:r>
            <a:endParaRPr lang="en-US" kern="1000" baseline="0" dirty="0"/>
          </a:p>
          <a:p>
            <a:r>
              <a:rPr lang="en-US" kern="1000" dirty="0"/>
              <a:t>Frankfurt University</a:t>
            </a:r>
          </a:p>
        </p:txBody>
      </p:sp>
      <p:pic>
        <p:nvPicPr>
          <p:cNvPr id="10" name="Picture 9">
            <a:extLst>
              <a:ext uri="{FF2B5EF4-FFF2-40B4-BE49-F238E27FC236}">
                <a16:creationId xmlns:a16="http://schemas.microsoft.com/office/drawing/2014/main" id="{2D39B1CF-5A43-BC43-8C72-2E5FA59F77E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83730" y="129430"/>
            <a:ext cx="2159932" cy="911333"/>
          </a:xfrm>
          <a:prstGeom prst="rect">
            <a:avLst/>
          </a:prstGeom>
        </p:spPr>
      </p:pic>
    </p:spTree>
    <p:extLst>
      <p:ext uri="{BB962C8B-B14F-4D97-AF65-F5344CB8AC3E}">
        <p14:creationId xmlns:p14="http://schemas.microsoft.com/office/powerpoint/2010/main" val="26238328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bschlussfolie">
    <p:spTree>
      <p:nvGrpSpPr>
        <p:cNvPr id="1" name=""/>
        <p:cNvGrpSpPr/>
        <p:nvPr/>
      </p:nvGrpSpPr>
      <p:grpSpPr>
        <a:xfrm>
          <a:off x="0" y="0"/>
          <a:ext cx="0" cy="0"/>
          <a:chOff x="0" y="0"/>
          <a:chExt cx="0" cy="0"/>
        </a:xfrm>
      </p:grpSpPr>
      <p:sp>
        <p:nvSpPr>
          <p:cNvPr id="12" name="Rechteck 11"/>
          <p:cNvSpPr/>
          <p:nvPr userDrawn="1"/>
        </p:nvSpPr>
        <p:spPr>
          <a:xfrm>
            <a:off x="-11416" y="1"/>
            <a:ext cx="9155077" cy="4899600"/>
          </a:xfrm>
          <a:prstGeom prst="rect">
            <a:avLst/>
          </a:prstGeom>
          <a:solidFill>
            <a:srgbClr val="2E63AC"/>
          </a:solidFill>
          <a:ln w="9525">
            <a:noFill/>
            <a:miter lim="800000"/>
            <a:headEnd/>
            <a:tailEnd/>
          </a:ln>
        </p:spPr>
        <p:txBody>
          <a:bodyPr wrap="none" anchor="ctr"/>
          <a:lstStyle/>
          <a:p>
            <a:pPr marL="0" algn="l" defTabSz="914400" rtl="0" eaLnBrk="1" latinLnBrk="0" hangingPunct="1"/>
            <a:endParaRPr lang="de-DE" sz="1800" kern="1200">
              <a:solidFill>
                <a:schemeClr val="tx1"/>
              </a:solidFill>
              <a:latin typeface="+mn-lt"/>
              <a:ea typeface="+mn-ea"/>
              <a:cs typeface="+mn-cs"/>
            </a:endParaRPr>
          </a:p>
        </p:txBody>
      </p:sp>
      <p:sp>
        <p:nvSpPr>
          <p:cNvPr id="10" name="Inhaltsplatzhalter 2"/>
          <p:cNvSpPr>
            <a:spLocks noGrp="1"/>
          </p:cNvSpPr>
          <p:nvPr>
            <p:ph sz="half" idx="1" hasCustomPrompt="1"/>
          </p:nvPr>
        </p:nvSpPr>
        <p:spPr>
          <a:xfrm>
            <a:off x="1" y="2212218"/>
            <a:ext cx="9144000" cy="2741700"/>
          </a:xfrm>
        </p:spPr>
        <p:txBody>
          <a:bodyPr lIns="0">
            <a:noAutofit/>
          </a:bodyPr>
          <a:lstStyle>
            <a:lvl1pPr marL="0" indent="0" algn="ctr">
              <a:buClr>
                <a:schemeClr val="bg1"/>
              </a:buClr>
              <a:buFontTx/>
              <a:buNone/>
              <a:defRPr sz="2800" cap="all" baseline="0">
                <a:solidFill>
                  <a:schemeClr val="bg1"/>
                </a:solidFill>
                <a:latin typeface="Frutiger 45 light" pitchFamily="34" charset="0"/>
              </a:defRPr>
            </a:lvl1pPr>
            <a:lvl2pPr marL="0" indent="0">
              <a:buFontTx/>
              <a:buNone/>
              <a:defRPr sz="2400">
                <a:solidFill>
                  <a:schemeClr val="bg1"/>
                </a:solidFill>
                <a:latin typeface="Frutiger LT Std 57 Cn" pitchFamily="34" charset="0"/>
              </a:defRPr>
            </a:lvl2pPr>
            <a:lvl3pPr marL="0" indent="0">
              <a:buClr>
                <a:schemeClr val="bg1"/>
              </a:buClr>
              <a:buFontTx/>
              <a:buNone/>
              <a:defRPr sz="2000">
                <a:solidFill>
                  <a:schemeClr val="bg1"/>
                </a:solidFill>
                <a:latin typeface="Frutiger LT Std 57 Cn" pitchFamily="34" charset="0"/>
              </a:defRPr>
            </a:lvl3pPr>
            <a:lvl4pPr>
              <a:defRPr sz="1800">
                <a:solidFill>
                  <a:schemeClr val="bg1"/>
                </a:solidFill>
                <a:latin typeface="Frutiger LT Std 57 Cn" pitchFamily="34" charset="0"/>
              </a:defRPr>
            </a:lvl4pPr>
            <a:lvl5pPr>
              <a:defRPr sz="1800">
                <a:solidFill>
                  <a:schemeClr val="bg1"/>
                </a:solidFill>
                <a:latin typeface="Frutiger LT Std 57 Cn" pitchFamily="34" charset="0"/>
              </a:defRPr>
            </a:lvl5pPr>
            <a:lvl6pPr>
              <a:defRPr sz="1800"/>
            </a:lvl6pPr>
            <a:lvl7pPr>
              <a:defRPr sz="1800"/>
            </a:lvl7pPr>
            <a:lvl8pPr>
              <a:defRPr sz="1800"/>
            </a:lvl8pPr>
            <a:lvl9pPr>
              <a:defRPr sz="1800"/>
            </a:lvl9pPr>
          </a:lstStyle>
          <a:p>
            <a:pPr lvl="0"/>
            <a:r>
              <a:rPr lang="de-DE" dirty="0"/>
              <a:t>Textmasterformate durch </a:t>
            </a:r>
            <a:br>
              <a:rPr lang="de-DE" dirty="0"/>
            </a:br>
            <a:r>
              <a:rPr lang="de-DE" dirty="0"/>
              <a:t>Klicken bearbeiten</a:t>
            </a:r>
          </a:p>
        </p:txBody>
      </p:sp>
      <p:sp>
        <p:nvSpPr>
          <p:cNvPr id="15" name="Rectangle 5"/>
          <p:cNvSpPr>
            <a:spLocks noChangeArrowheads="1"/>
          </p:cNvSpPr>
          <p:nvPr userDrawn="1"/>
        </p:nvSpPr>
        <p:spPr bwMode="auto">
          <a:xfrm>
            <a:off x="-11415" y="6360336"/>
            <a:ext cx="9155077" cy="504000"/>
          </a:xfrm>
          <a:prstGeom prst="rect">
            <a:avLst/>
          </a:prstGeom>
          <a:solidFill>
            <a:srgbClr val="2E63AC"/>
          </a:solidFill>
          <a:ln w="9525">
            <a:noFill/>
            <a:miter lim="800000"/>
            <a:headEnd/>
            <a:tailEnd/>
          </a:ln>
        </p:spPr>
        <p:txBody>
          <a:bodyPr wrap="none" anchor="ctr"/>
          <a:lstStyle/>
          <a:p>
            <a:endParaRPr lang="en-US" dirty="0"/>
          </a:p>
        </p:txBody>
      </p:sp>
      <p:pic>
        <p:nvPicPr>
          <p:cNvPr id="16" name="Grafik 15" descr="C:\Users\stefanie.schubert\Desktop\Dateien\Lehre\01 Aktuelle Lehrveranstaltungen\SRH MakroWS 2016\frankfurt-skyline-wandtattoo-silhouette.jpg"/>
          <p:cNvPicPr/>
          <p:nvPr userDrawn="1"/>
        </p:nvPicPr>
        <p:blipFill>
          <a:blip r:embed="rId2" cstate="print">
            <a:clrChange>
              <a:clrFrom>
                <a:srgbClr val="580000"/>
              </a:clrFrom>
              <a:clrTo>
                <a:srgbClr val="580000">
                  <a:alpha val="0"/>
                </a:srgbClr>
              </a:clrTo>
            </a:clrChange>
            <a:extLst>
              <a:ext uri="{28A0092B-C50C-407E-A947-70E740481C1C}">
                <a14:useLocalDpi xmlns:a14="http://schemas.microsoft.com/office/drawing/2010/main" val="0"/>
              </a:ext>
            </a:extLst>
          </a:blip>
          <a:srcRect/>
          <a:stretch>
            <a:fillRect/>
          </a:stretch>
        </p:blipFill>
        <p:spPr bwMode="auto">
          <a:xfrm>
            <a:off x="3944205" y="6346688"/>
            <a:ext cx="1187355" cy="517649"/>
          </a:xfrm>
          <a:prstGeom prst="rect">
            <a:avLst/>
          </a:prstGeom>
          <a:noFill/>
          <a:ln>
            <a:noFill/>
          </a:ln>
        </p:spPr>
      </p:pic>
      <p:sp>
        <p:nvSpPr>
          <p:cNvPr id="17" name="Fußzeilenplatzhalter 5"/>
          <p:cNvSpPr txBox="1">
            <a:spLocks/>
          </p:cNvSpPr>
          <p:nvPr userDrawn="1"/>
        </p:nvSpPr>
        <p:spPr>
          <a:xfrm>
            <a:off x="70412" y="6362608"/>
            <a:ext cx="3341683" cy="504000"/>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bg1"/>
                </a:solidFill>
                <a:latin typeface="Frutiger LT Std 45 Ligh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kern="1000" dirty="0"/>
              <a:t>Markus Heilig</a:t>
            </a:r>
          </a:p>
          <a:p>
            <a:r>
              <a:rPr lang="en-US" kern="1000" dirty="0"/>
              <a:t>Frankfurt University</a:t>
            </a:r>
          </a:p>
        </p:txBody>
      </p:sp>
      <p:sp>
        <p:nvSpPr>
          <p:cNvPr id="18" name="Fußzeilenplatzhalter 5"/>
          <p:cNvSpPr txBox="1">
            <a:spLocks/>
          </p:cNvSpPr>
          <p:nvPr userDrawn="1"/>
        </p:nvSpPr>
        <p:spPr>
          <a:xfrm>
            <a:off x="5791197" y="6364880"/>
            <a:ext cx="3134441" cy="504000"/>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bg1"/>
                </a:solidFill>
                <a:latin typeface="Frutiger LT Std 45 Ligh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r" defTabSz="914400" rtl="0" eaLnBrk="1" fontAlgn="auto" latinLnBrk="0" hangingPunct="1">
              <a:lnSpc>
                <a:spcPct val="100000"/>
              </a:lnSpc>
              <a:spcBef>
                <a:spcPts val="0"/>
              </a:spcBef>
              <a:spcAft>
                <a:spcPts val="0"/>
              </a:spcAft>
              <a:buClrTx/>
              <a:buSzTx/>
              <a:buFontTx/>
              <a:buNone/>
              <a:tabLst/>
              <a:defRPr/>
            </a:pPr>
            <a:r>
              <a:rPr lang="en-US" kern="1000" dirty="0"/>
              <a:t>Macroeconomics   |   </a:t>
            </a:r>
            <a:fld id="{123B2B5B-08BF-403B-A4AC-A9FF5172F0B4}" type="slidenum">
              <a:rPr lang="en-US" sz="1600" kern="1200" smtClean="0"/>
              <a:t>‹#›</a:t>
            </a:fld>
            <a:endParaRPr lang="en-US" sz="1600" dirty="0"/>
          </a:p>
        </p:txBody>
      </p:sp>
      <p:sp>
        <p:nvSpPr>
          <p:cNvPr id="2" name="Fußzeilenplatzhalter 1"/>
          <p:cNvSpPr>
            <a:spLocks noGrp="1"/>
          </p:cNvSpPr>
          <p:nvPr>
            <p:ph type="ftr" sz="quarter" idx="10"/>
          </p:nvPr>
        </p:nvSpPr>
        <p:spPr/>
        <p:txBody>
          <a:bodyPr/>
          <a:lstStyle/>
          <a:p>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118872" indent="-118872">
              <a:buClr>
                <a:schemeClr val="bg1"/>
              </a:buClr>
              <a:buSzPct val="25000"/>
              <a:defRPr sz="2400"/>
            </a:lvl1pPr>
            <a:lvl2pPr marL="569913" indent="-285750">
              <a:defRPr sz="2000"/>
            </a:lvl2pPr>
            <a:lvl3pPr>
              <a:defRPr sz="2000"/>
            </a:lvl3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a:p>
        </p:txBody>
      </p:sp>
      <p:pic>
        <p:nvPicPr>
          <p:cNvPr id="7" name="Picture 6">
            <a:extLst>
              <a:ext uri="{FF2B5EF4-FFF2-40B4-BE49-F238E27FC236}">
                <a16:creationId xmlns:a16="http://schemas.microsoft.com/office/drawing/2014/main" id="{38E6AEDB-987C-6F46-A924-0C7EBD2FF3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83730" y="129430"/>
            <a:ext cx="2159932" cy="911333"/>
          </a:xfrm>
          <a:prstGeom prst="rect">
            <a:avLst/>
          </a:prstGeom>
        </p:spPr>
      </p:pic>
    </p:spTree>
    <p:extLst>
      <p:ext uri="{BB962C8B-B14F-4D97-AF65-F5344CB8AC3E}">
        <p14:creationId xmlns:p14="http://schemas.microsoft.com/office/powerpoint/2010/main" val="37249250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0" name="Rounded Rectangle 19"/>
          <p:cNvSpPr/>
          <p:nvPr userDrawn="1"/>
        </p:nvSpPr>
        <p:spPr>
          <a:xfrm>
            <a:off x="91440" y="1082081"/>
            <a:ext cx="8932985" cy="5508914"/>
          </a:xfrm>
          <a:prstGeom prst="roundRect">
            <a:avLst>
              <a:gd name="adj" fmla="val 3590"/>
            </a:avLst>
          </a:prstGeom>
          <a:solidFill>
            <a:srgbClr val="F1F1E3"/>
          </a:solidFill>
          <a:ln w="12700">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9569" y="424413"/>
            <a:ext cx="8904855" cy="657667"/>
          </a:xfrm>
          <a:prstGeom prst="rect">
            <a:avLst/>
          </a:prstGeom>
        </p:spPr>
        <p:txBody>
          <a:bodyPr/>
          <a:lstStyle>
            <a:lvl1pPr algn="l">
              <a:defRPr sz="3800" b="0">
                <a:solidFill>
                  <a:schemeClr val="tx1"/>
                </a:solidFill>
                <a:latin typeface="+mj-lt"/>
              </a:defRPr>
            </a:lvl1pPr>
          </a:lstStyle>
          <a:p>
            <a:r>
              <a:rPr lang="en-US"/>
              <a:t>Click to edit Master title style</a:t>
            </a:r>
            <a:endParaRPr lang="en-US" dirty="0"/>
          </a:p>
        </p:txBody>
      </p:sp>
      <p:sp>
        <p:nvSpPr>
          <p:cNvPr id="3" name="Content Placeholder 2"/>
          <p:cNvSpPr>
            <a:spLocks noGrp="1"/>
          </p:cNvSpPr>
          <p:nvPr>
            <p:ph idx="1"/>
          </p:nvPr>
        </p:nvSpPr>
        <p:spPr>
          <a:xfrm>
            <a:off x="140675" y="1243583"/>
            <a:ext cx="8820445" cy="4692983"/>
          </a:xfrm>
          <a:prstGeom prst="rect">
            <a:avLst/>
          </a:prstGeom>
        </p:spPr>
        <p:txBody>
          <a:bodyPr/>
          <a:lstStyle>
            <a:lvl1pPr>
              <a:defRPr sz="2800">
                <a:solidFill>
                  <a:schemeClr val="tx1"/>
                </a:solidFill>
                <a:latin typeface="+mj-lt"/>
                <a:cs typeface="Times New Roman" pitchFamily="18" charset="0"/>
              </a:defRPr>
            </a:lvl1pPr>
            <a:lvl2pPr marL="742950" indent="-285750">
              <a:buFont typeface="Arial" pitchFamily="34" charset="0"/>
              <a:buChar char="•"/>
              <a:defRPr sz="2600">
                <a:solidFill>
                  <a:schemeClr val="tx1"/>
                </a:solidFill>
                <a:latin typeface="+mj-lt"/>
                <a:cs typeface="Times New Roman" pitchFamily="18" charset="0"/>
              </a:defRPr>
            </a:lvl2pPr>
            <a:lvl3pPr marL="1143000" indent="-228600">
              <a:buFont typeface="Arial" pitchFamily="34" charset="0"/>
              <a:buChar char="•"/>
              <a:defRPr sz="2600">
                <a:solidFill>
                  <a:schemeClr val="tx1"/>
                </a:solidFill>
                <a:latin typeface="+mj-lt"/>
                <a:cs typeface="Times New Roman" pitchFamily="18" charset="0"/>
              </a:defRPr>
            </a:lvl3pPr>
            <a:lvl4pPr marL="1600200" indent="-228600">
              <a:buFont typeface="Arial" pitchFamily="34" charset="0"/>
              <a:buChar char="•"/>
              <a:defRPr sz="2600">
                <a:solidFill>
                  <a:schemeClr val="tx1"/>
                </a:solidFill>
                <a:latin typeface="+mj-lt"/>
                <a:cs typeface="Times New Roman" pitchFamily="18" charset="0"/>
              </a:defRPr>
            </a:lvl4pPr>
            <a:lvl5pPr marL="2057400" indent="-228600">
              <a:buFont typeface="Arial" pitchFamily="34" charset="0"/>
              <a:buChar char="•"/>
              <a:defRPr sz="2600">
                <a:solidFill>
                  <a:schemeClr val="tx1"/>
                </a:solidFill>
                <a:latin typeface="+mj-lt"/>
                <a:cs typeface="Times New Roman"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4" name="Group 3"/>
          <p:cNvGrpSpPr/>
          <p:nvPr userDrawn="1"/>
        </p:nvGrpSpPr>
        <p:grpSpPr>
          <a:xfrm>
            <a:off x="8082677" y="50667"/>
            <a:ext cx="1061323" cy="926755"/>
            <a:chOff x="14013" y="5924772"/>
            <a:chExt cx="1061323" cy="926755"/>
          </a:xfrm>
        </p:grpSpPr>
        <p:sp>
          <p:nvSpPr>
            <p:cNvPr id="14" name="Rectangle 13"/>
            <p:cNvSpPr/>
            <p:nvPr userDrawn="1"/>
          </p:nvSpPr>
          <p:spPr>
            <a:xfrm>
              <a:off x="14013" y="5924772"/>
              <a:ext cx="1004785" cy="926755"/>
            </a:xfrm>
            <a:prstGeom prst="rect">
              <a:avLst/>
            </a:prstGeom>
            <a:solidFill>
              <a:schemeClr val="tx1"/>
            </a:solidFill>
            <a:ln>
              <a:solidFill>
                <a:schemeClr val="tx1"/>
              </a:solidFill>
            </a:ln>
            <a:effectLst>
              <a:outerShdw blurRad="40000" dist="23000" dir="5400000" rotWithShape="0">
                <a:srgbClr val="000000">
                  <a:alpha val="35000"/>
                </a:srgbClr>
              </a:outerShdw>
              <a:softEdge rad="635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solidFill>
                  <a:schemeClr val="tx1"/>
                </a:solidFill>
              </a:endParaRPr>
            </a:p>
          </p:txBody>
        </p:sp>
        <p:sp>
          <p:nvSpPr>
            <p:cNvPr id="15" name="TextBox 14"/>
            <p:cNvSpPr txBox="1"/>
            <p:nvPr userDrawn="1"/>
          </p:nvSpPr>
          <p:spPr>
            <a:xfrm>
              <a:off x="137885" y="5939121"/>
              <a:ext cx="739306" cy="461665"/>
            </a:xfrm>
            <a:prstGeom prst="rect">
              <a:avLst/>
            </a:prstGeom>
            <a:noFill/>
            <a:ln>
              <a:noFill/>
            </a:ln>
          </p:spPr>
          <p:txBody>
            <a:bodyPr wrap="none" rtlCol="0">
              <a:spAutoFit/>
            </a:bodyPr>
            <a:lstStyle/>
            <a:p>
              <a:pPr algn="ctr">
                <a:spcBef>
                  <a:spcPts val="0"/>
                </a:spcBef>
              </a:pPr>
              <a:r>
                <a:rPr lang="en-US" sz="2400" b="1" i="1" dirty="0">
                  <a:solidFill>
                    <a:schemeClr val="bg1"/>
                  </a:solidFill>
                  <a:latin typeface="Calibri" panose="020F0502020204030204" pitchFamily="34" charset="0"/>
                  <a:cs typeface="Times New Roman" pitchFamily="18" charset="0"/>
                </a:rPr>
                <a:t>15</a:t>
              </a:r>
              <a:r>
                <a:rPr lang="en-US" sz="2400" b="1" i="1" baseline="30000" dirty="0">
                  <a:solidFill>
                    <a:schemeClr val="bg1"/>
                  </a:solidFill>
                  <a:latin typeface="Calibri" panose="020F0502020204030204" pitchFamily="34" charset="0"/>
                  <a:cs typeface="Times New Roman" pitchFamily="18" charset="0"/>
                </a:rPr>
                <a:t>th</a:t>
              </a:r>
              <a:r>
                <a:rPr lang="en-US" sz="2400" b="1" i="1" dirty="0">
                  <a:solidFill>
                    <a:schemeClr val="bg1"/>
                  </a:solidFill>
                  <a:latin typeface="Calibri" panose="020F0502020204030204" pitchFamily="34" charset="0"/>
                  <a:cs typeface="Times New Roman" pitchFamily="18" charset="0"/>
                </a:rPr>
                <a:t> </a:t>
              </a:r>
            </a:p>
          </p:txBody>
        </p:sp>
        <p:sp>
          <p:nvSpPr>
            <p:cNvPr id="16" name="TextBox 15"/>
            <p:cNvSpPr txBox="1"/>
            <p:nvPr userDrawn="1"/>
          </p:nvSpPr>
          <p:spPr>
            <a:xfrm>
              <a:off x="122909" y="6210818"/>
              <a:ext cx="708848" cy="307777"/>
            </a:xfrm>
            <a:prstGeom prst="rect">
              <a:avLst/>
            </a:prstGeom>
            <a:noFill/>
            <a:ln>
              <a:noFill/>
            </a:ln>
          </p:spPr>
          <p:txBody>
            <a:bodyPr wrap="none" rtlCol="0">
              <a:spAutoFit/>
            </a:bodyPr>
            <a:lstStyle/>
            <a:p>
              <a:pPr algn="ctr">
                <a:spcBef>
                  <a:spcPts val="0"/>
                </a:spcBef>
              </a:pPr>
              <a:r>
                <a:rPr lang="en-US" sz="1400" b="1" i="1" dirty="0">
                  <a:solidFill>
                    <a:schemeClr val="bg1"/>
                  </a:solidFill>
                  <a:latin typeface="Calibri" panose="020F0502020204030204" pitchFamily="34" charset="0"/>
                  <a:cs typeface="Times New Roman" pitchFamily="18" charset="0"/>
                </a:rPr>
                <a:t>edition</a:t>
              </a:r>
            </a:p>
          </p:txBody>
        </p:sp>
        <p:cxnSp>
          <p:nvCxnSpPr>
            <p:cNvPr id="17" name="Straight Connector 16"/>
            <p:cNvCxnSpPr/>
            <p:nvPr userDrawn="1"/>
          </p:nvCxnSpPr>
          <p:spPr>
            <a:xfrm>
              <a:off x="162782" y="6475531"/>
              <a:ext cx="650342"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userDrawn="1"/>
          </p:nvSpPr>
          <p:spPr>
            <a:xfrm>
              <a:off x="28360" y="6460136"/>
              <a:ext cx="1046976" cy="338554"/>
            </a:xfrm>
            <a:prstGeom prst="rect">
              <a:avLst/>
            </a:prstGeom>
            <a:noFill/>
            <a:ln>
              <a:noFill/>
            </a:ln>
          </p:spPr>
          <p:txBody>
            <a:bodyPr wrap="square" rtlCol="0">
              <a:spAutoFit/>
            </a:bodyPr>
            <a:lstStyle/>
            <a:p>
              <a:pPr algn="l">
                <a:spcBef>
                  <a:spcPts val="0"/>
                </a:spcBef>
              </a:pPr>
              <a:r>
                <a:rPr lang="en-US" sz="800" b="1" i="1" dirty="0" err="1">
                  <a:solidFill>
                    <a:schemeClr val="bg1"/>
                  </a:solidFill>
                  <a:latin typeface="Calibri" panose="020F0502020204030204" pitchFamily="34" charset="0"/>
                  <a:cs typeface="Times New Roman" pitchFamily="18" charset="0"/>
                </a:rPr>
                <a:t>Gwartney</a:t>
              </a:r>
              <a:r>
                <a:rPr lang="en-US" sz="800" b="1" i="1" dirty="0">
                  <a:solidFill>
                    <a:schemeClr val="bg1"/>
                  </a:solidFill>
                  <a:latin typeface="Calibri" panose="020F0502020204030204" pitchFamily="34" charset="0"/>
                  <a:cs typeface="Times New Roman" pitchFamily="18" charset="0"/>
                </a:rPr>
                <a:t>-Stroup</a:t>
              </a:r>
            </a:p>
            <a:p>
              <a:pPr algn="l">
                <a:spcBef>
                  <a:spcPts val="0"/>
                </a:spcBef>
              </a:pPr>
              <a:r>
                <a:rPr lang="en-US" sz="800" b="1" i="1" dirty="0" err="1">
                  <a:solidFill>
                    <a:schemeClr val="bg1"/>
                  </a:solidFill>
                  <a:latin typeface="Calibri" panose="020F0502020204030204" pitchFamily="34" charset="0"/>
                  <a:cs typeface="Times New Roman" pitchFamily="18" charset="0"/>
                </a:rPr>
                <a:t>Sobel</a:t>
              </a:r>
              <a:r>
                <a:rPr lang="en-US" sz="800" b="1" i="1" dirty="0">
                  <a:solidFill>
                    <a:schemeClr val="bg1"/>
                  </a:solidFill>
                  <a:latin typeface="Calibri" panose="020F0502020204030204" pitchFamily="34" charset="0"/>
                  <a:cs typeface="Times New Roman" pitchFamily="18" charset="0"/>
                </a:rPr>
                <a:t>-Macpherson</a:t>
              </a:r>
            </a:p>
          </p:txBody>
        </p:sp>
      </p:grpSp>
    </p:spTree>
    <p:extLst>
      <p:ext uri="{BB962C8B-B14F-4D97-AF65-F5344CB8AC3E}">
        <p14:creationId xmlns:p14="http://schemas.microsoft.com/office/powerpoint/2010/main" val="14541663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
        <p:nvSpPr>
          <p:cNvPr id="5" name="Foliennummernplatzhalter 2"/>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t> Slide </a:t>
            </a:r>
            <a:fld id="{404532C0-0EAF-44AD-8F84-9D99008EA1F6}" type="slidenum">
              <a:rPr lang="en-US" smtClean="0"/>
              <a:pPr/>
              <a:t>‹#›</a:t>
            </a:fld>
            <a:endParaRPr lang="en-US" dirty="0"/>
          </a:p>
        </p:txBody>
      </p:sp>
      <p:sp>
        <p:nvSpPr>
          <p:cNvPr id="3" name="Rectangle 5"/>
          <p:cNvSpPr>
            <a:spLocks noChangeArrowheads="1"/>
          </p:cNvSpPr>
          <p:nvPr userDrawn="1"/>
        </p:nvSpPr>
        <p:spPr bwMode="auto">
          <a:xfrm>
            <a:off x="-3863" y="6358835"/>
            <a:ext cx="9155077" cy="504000"/>
          </a:xfrm>
          <a:prstGeom prst="rect">
            <a:avLst/>
          </a:prstGeom>
          <a:solidFill>
            <a:srgbClr val="2E63AC"/>
          </a:solidFill>
          <a:ln w="9525">
            <a:noFill/>
            <a:miter lim="800000"/>
            <a:headEnd/>
            <a:tailEnd/>
          </a:ln>
        </p:spPr>
        <p:txBody>
          <a:bodyPr wrap="none" anchor="ctr"/>
          <a:lstStyle/>
          <a:p>
            <a:endParaRPr lang="en-US" dirty="0"/>
          </a:p>
        </p:txBody>
      </p:sp>
      <p:pic>
        <p:nvPicPr>
          <p:cNvPr id="4" name="Picture 3">
            <a:extLst>
              <a:ext uri="{FF2B5EF4-FFF2-40B4-BE49-F238E27FC236}">
                <a16:creationId xmlns:a16="http://schemas.microsoft.com/office/drawing/2014/main" id="{EBE33289-A6EC-8C43-81B5-CFA23415698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83730" y="129430"/>
            <a:ext cx="2159932" cy="911333"/>
          </a:xfrm>
          <a:prstGeom prst="rect">
            <a:avLst/>
          </a:prstGeom>
        </p:spPr>
      </p:pic>
    </p:spTree>
    <p:extLst>
      <p:ext uri="{BB962C8B-B14F-4D97-AF65-F5344CB8AC3E}">
        <p14:creationId xmlns:p14="http://schemas.microsoft.com/office/powerpoint/2010/main" val="36717348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haltsverzeichnis">
    <p:spTree>
      <p:nvGrpSpPr>
        <p:cNvPr id="1" name=""/>
        <p:cNvGrpSpPr/>
        <p:nvPr/>
      </p:nvGrpSpPr>
      <p:grpSpPr>
        <a:xfrm>
          <a:off x="0" y="0"/>
          <a:ext cx="0" cy="0"/>
          <a:chOff x="0" y="0"/>
          <a:chExt cx="0" cy="0"/>
        </a:xfrm>
      </p:grpSpPr>
      <p:sp>
        <p:nvSpPr>
          <p:cNvPr id="6" name="Titel 8"/>
          <p:cNvSpPr>
            <a:spLocks noGrp="1"/>
          </p:cNvSpPr>
          <p:nvPr>
            <p:ph type="title" hasCustomPrompt="1"/>
          </p:nvPr>
        </p:nvSpPr>
        <p:spPr>
          <a:xfrm>
            <a:off x="604838" y="454215"/>
            <a:ext cx="6545262" cy="1132540"/>
          </a:xfrm>
          <a:prstGeom prst="rect">
            <a:avLst/>
          </a:prstGeom>
        </p:spPr>
        <p:txBody>
          <a:bodyPr anchor="b">
            <a:noAutofit/>
          </a:bodyPr>
          <a:lstStyle>
            <a:lvl1pPr marL="0" marR="0" indent="0" algn="l" defTabSz="914400" rtl="0" eaLnBrk="1" fontAlgn="auto" latinLnBrk="0" hangingPunct="1">
              <a:lnSpc>
                <a:spcPct val="100000"/>
              </a:lnSpc>
              <a:spcBef>
                <a:spcPct val="0"/>
              </a:spcBef>
              <a:spcAft>
                <a:spcPts val="0"/>
              </a:spcAft>
              <a:buClrTx/>
              <a:buSzTx/>
              <a:buFontTx/>
              <a:buNone/>
              <a:tabLst/>
              <a:defRPr sz="2400" b="0" cap="all" baseline="0">
                <a:solidFill>
                  <a:srgbClr val="86A315"/>
                </a:solidFill>
                <a:latin typeface="Frutiger 45 light" pitchFamily="34" charset="0"/>
              </a:defRPr>
            </a:lvl1pPr>
          </a:lstStyle>
          <a:p>
            <a:pPr marL="0" marR="0" lvl="0" indent="0" defTabSz="914400" rtl="0" eaLnBrk="1" fontAlgn="auto" latinLnBrk="0" hangingPunct="1">
              <a:lnSpc>
                <a:spcPct val="100000"/>
              </a:lnSpc>
              <a:spcBef>
                <a:spcPct val="0"/>
              </a:spcBef>
              <a:spcAft>
                <a:spcPts val="0"/>
              </a:spcAft>
              <a:tabLst/>
              <a:defRPr/>
            </a:pPr>
            <a:r>
              <a:rPr lang="de-DE" dirty="0"/>
              <a:t>Inhaltsverzeichnis</a:t>
            </a:r>
          </a:p>
        </p:txBody>
      </p:sp>
      <p:sp>
        <p:nvSpPr>
          <p:cNvPr id="7" name="Inhaltsplatzhalter 24"/>
          <p:cNvSpPr>
            <a:spLocks noGrp="1"/>
          </p:cNvSpPr>
          <p:nvPr>
            <p:ph sz="quarter" idx="12" hasCustomPrompt="1"/>
          </p:nvPr>
        </p:nvSpPr>
        <p:spPr>
          <a:xfrm>
            <a:off x="604838" y="1828800"/>
            <a:ext cx="8128800" cy="3924000"/>
          </a:xfrm>
        </p:spPr>
        <p:txBody>
          <a:bodyPr>
            <a:noAutofit/>
          </a:bodyPr>
          <a:lstStyle>
            <a:lvl1pPr marL="0" indent="0">
              <a:lnSpc>
                <a:spcPts val="2500"/>
              </a:lnSpc>
              <a:spcBef>
                <a:spcPts val="0"/>
              </a:spcBef>
              <a:buClr>
                <a:schemeClr val="accent2"/>
              </a:buClr>
              <a:buFont typeface="Frutiger LT Std 47 Light Cn" pitchFamily="34" charset="0"/>
              <a:buNone/>
              <a:defRPr sz="2400">
                <a:solidFill>
                  <a:srgbClr val="86A315"/>
                </a:solidFill>
                <a:latin typeface="Frutiger 45 light" pitchFamily="34" charset="0"/>
              </a:defRPr>
            </a:lvl1pPr>
          </a:lstStyle>
          <a:p>
            <a:pPr lvl="0"/>
            <a:r>
              <a:rPr lang="de-DE" dirty="0"/>
              <a:t>Fließtext einfügen</a:t>
            </a:r>
          </a:p>
        </p:txBody>
      </p:sp>
      <p:sp>
        <p:nvSpPr>
          <p:cNvPr id="10" name="Rectangle 5"/>
          <p:cNvSpPr>
            <a:spLocks noChangeArrowheads="1"/>
          </p:cNvSpPr>
          <p:nvPr userDrawn="1"/>
        </p:nvSpPr>
        <p:spPr bwMode="auto">
          <a:xfrm>
            <a:off x="-11415" y="6360336"/>
            <a:ext cx="9155077" cy="504000"/>
          </a:xfrm>
          <a:prstGeom prst="rect">
            <a:avLst/>
          </a:prstGeom>
          <a:solidFill>
            <a:srgbClr val="2E63AC"/>
          </a:solidFill>
          <a:ln w="9525">
            <a:noFill/>
            <a:miter lim="800000"/>
            <a:headEnd/>
            <a:tailEnd/>
          </a:ln>
        </p:spPr>
        <p:txBody>
          <a:bodyPr wrap="none" anchor="ctr"/>
          <a:lstStyle/>
          <a:p>
            <a:endParaRPr lang="en-US" dirty="0"/>
          </a:p>
        </p:txBody>
      </p:sp>
      <p:pic>
        <p:nvPicPr>
          <p:cNvPr id="14" name="Grafik 13" descr="C:\Users\stefanie.schubert\Desktop\Dateien\Lehre\01 Aktuelle Lehrveranstaltungen\SRH MakroWS 2016\frankfurt-skyline-wandtattoo-silhouette.jpg"/>
          <p:cNvPicPr/>
          <p:nvPr userDrawn="1"/>
        </p:nvPicPr>
        <p:blipFill>
          <a:blip r:embed="rId2" cstate="print">
            <a:clrChange>
              <a:clrFrom>
                <a:srgbClr val="580000"/>
              </a:clrFrom>
              <a:clrTo>
                <a:srgbClr val="580000">
                  <a:alpha val="0"/>
                </a:srgbClr>
              </a:clrTo>
            </a:clrChange>
            <a:extLst>
              <a:ext uri="{28A0092B-C50C-407E-A947-70E740481C1C}">
                <a14:useLocalDpi xmlns:a14="http://schemas.microsoft.com/office/drawing/2010/main" val="0"/>
              </a:ext>
            </a:extLst>
          </a:blip>
          <a:srcRect/>
          <a:stretch>
            <a:fillRect/>
          </a:stretch>
        </p:blipFill>
        <p:spPr bwMode="auto">
          <a:xfrm>
            <a:off x="3944205" y="6346688"/>
            <a:ext cx="1187355" cy="517649"/>
          </a:xfrm>
          <a:prstGeom prst="rect">
            <a:avLst/>
          </a:prstGeom>
          <a:noFill/>
          <a:ln>
            <a:noFill/>
          </a:ln>
        </p:spPr>
      </p:pic>
      <p:sp>
        <p:nvSpPr>
          <p:cNvPr id="17" name="Fußzeilenplatzhalter 5"/>
          <p:cNvSpPr txBox="1">
            <a:spLocks/>
          </p:cNvSpPr>
          <p:nvPr userDrawn="1"/>
        </p:nvSpPr>
        <p:spPr>
          <a:xfrm>
            <a:off x="5791197" y="6364880"/>
            <a:ext cx="3134441" cy="504000"/>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bg1"/>
                </a:solidFill>
                <a:latin typeface="Frutiger LT Std 45 Ligh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r" defTabSz="914400" rtl="0" eaLnBrk="1" fontAlgn="auto" latinLnBrk="0" hangingPunct="1">
              <a:lnSpc>
                <a:spcPct val="100000"/>
              </a:lnSpc>
              <a:spcBef>
                <a:spcPts val="0"/>
              </a:spcBef>
              <a:spcAft>
                <a:spcPts val="0"/>
              </a:spcAft>
              <a:buClrTx/>
              <a:buSzTx/>
              <a:buFontTx/>
              <a:buNone/>
              <a:tabLst/>
              <a:defRPr/>
            </a:pPr>
            <a:r>
              <a:rPr lang="en-US" kern="1000" dirty="0"/>
              <a:t>Macroeconomics   |  </a:t>
            </a:r>
            <a:fld id="{86E1B0E9-B17D-4C9F-92FF-050DD905E868}" type="slidenum">
              <a:rPr lang="en-US" sz="1600" smtClean="0"/>
              <a:t>‹#›</a:t>
            </a:fld>
            <a:endParaRPr lang="en-US" sz="1600" dirty="0"/>
          </a:p>
        </p:txBody>
      </p:sp>
      <p:sp>
        <p:nvSpPr>
          <p:cNvPr id="2" name="Fußzeilenplatzhalter 1"/>
          <p:cNvSpPr>
            <a:spLocks noGrp="1"/>
          </p:cNvSpPr>
          <p:nvPr>
            <p:ph type="ftr" sz="quarter" idx="13"/>
          </p:nvPr>
        </p:nvSpPr>
        <p:spPr/>
        <p:txBody>
          <a:bodyPr/>
          <a:lstStyle/>
          <a:p>
            <a:endParaRPr lang="en-US"/>
          </a:p>
        </p:txBody>
      </p:sp>
      <p:sp>
        <p:nvSpPr>
          <p:cNvPr id="11" name="Fußzeilenplatzhalter 5"/>
          <p:cNvSpPr txBox="1">
            <a:spLocks/>
          </p:cNvSpPr>
          <p:nvPr userDrawn="1"/>
        </p:nvSpPr>
        <p:spPr>
          <a:xfrm>
            <a:off x="70412" y="6362608"/>
            <a:ext cx="3341683" cy="504000"/>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bg1"/>
                </a:solidFill>
                <a:latin typeface="Frutiger LT Std 45 Ligh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kern="1000" baseline="0" dirty="0"/>
              <a:t>Markus </a:t>
            </a:r>
            <a:r>
              <a:rPr lang="en-US" kern="1000" baseline="0" dirty="0" err="1"/>
              <a:t>Heilig</a:t>
            </a:r>
            <a:endParaRPr lang="en-US" kern="1000" baseline="0" dirty="0"/>
          </a:p>
          <a:p>
            <a:r>
              <a:rPr lang="en-US" kern="1000" dirty="0"/>
              <a:t>Frankfurt University</a:t>
            </a:r>
          </a:p>
        </p:txBody>
      </p:sp>
      <p:pic>
        <p:nvPicPr>
          <p:cNvPr id="9" name="Picture 8">
            <a:extLst>
              <a:ext uri="{FF2B5EF4-FFF2-40B4-BE49-F238E27FC236}">
                <a16:creationId xmlns:a16="http://schemas.microsoft.com/office/drawing/2014/main" id="{D6599608-5665-EF45-A8C7-F032D71E245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070090" y="414814"/>
            <a:ext cx="1911350" cy="80645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Inhaltsverzeichnis">
    <p:spTree>
      <p:nvGrpSpPr>
        <p:cNvPr id="1" name=""/>
        <p:cNvGrpSpPr/>
        <p:nvPr/>
      </p:nvGrpSpPr>
      <p:grpSpPr>
        <a:xfrm>
          <a:off x="0" y="0"/>
          <a:ext cx="0" cy="0"/>
          <a:chOff x="0" y="0"/>
          <a:chExt cx="0" cy="0"/>
        </a:xfrm>
      </p:grpSpPr>
      <p:sp>
        <p:nvSpPr>
          <p:cNvPr id="10" name="Rectangle 5"/>
          <p:cNvSpPr>
            <a:spLocks noChangeArrowheads="1"/>
          </p:cNvSpPr>
          <p:nvPr userDrawn="1"/>
        </p:nvSpPr>
        <p:spPr bwMode="auto">
          <a:xfrm>
            <a:off x="-11415" y="6360336"/>
            <a:ext cx="9155077" cy="504000"/>
          </a:xfrm>
          <a:prstGeom prst="rect">
            <a:avLst/>
          </a:prstGeom>
          <a:solidFill>
            <a:srgbClr val="2E63AC"/>
          </a:solidFill>
          <a:ln w="9525">
            <a:noFill/>
            <a:miter lim="800000"/>
            <a:headEnd/>
            <a:tailEnd/>
          </a:ln>
        </p:spPr>
        <p:txBody>
          <a:bodyPr wrap="none" anchor="ctr"/>
          <a:lstStyle/>
          <a:p>
            <a:endParaRPr lang="en-US" dirty="0"/>
          </a:p>
        </p:txBody>
      </p:sp>
      <p:pic>
        <p:nvPicPr>
          <p:cNvPr id="14" name="Grafik 13" descr="C:\Users\stefanie.schubert\Desktop\Dateien\Lehre\01 Aktuelle Lehrveranstaltungen\SRH MakroWS 2016\frankfurt-skyline-wandtattoo-silhouette.jpg"/>
          <p:cNvPicPr/>
          <p:nvPr userDrawn="1"/>
        </p:nvPicPr>
        <p:blipFill>
          <a:blip r:embed="rId2" cstate="print">
            <a:clrChange>
              <a:clrFrom>
                <a:srgbClr val="580000"/>
              </a:clrFrom>
              <a:clrTo>
                <a:srgbClr val="580000">
                  <a:alpha val="0"/>
                </a:srgbClr>
              </a:clrTo>
            </a:clrChange>
            <a:extLst>
              <a:ext uri="{28A0092B-C50C-407E-A947-70E740481C1C}">
                <a14:useLocalDpi xmlns:a14="http://schemas.microsoft.com/office/drawing/2010/main" val="0"/>
              </a:ext>
            </a:extLst>
          </a:blip>
          <a:srcRect/>
          <a:stretch>
            <a:fillRect/>
          </a:stretch>
        </p:blipFill>
        <p:spPr bwMode="auto">
          <a:xfrm>
            <a:off x="3944205" y="6346688"/>
            <a:ext cx="1187355" cy="517649"/>
          </a:xfrm>
          <a:prstGeom prst="rect">
            <a:avLst/>
          </a:prstGeom>
          <a:noFill/>
          <a:ln>
            <a:noFill/>
          </a:ln>
        </p:spPr>
      </p:pic>
      <p:sp>
        <p:nvSpPr>
          <p:cNvPr id="17" name="Fußzeilenplatzhalter 5"/>
          <p:cNvSpPr txBox="1">
            <a:spLocks/>
          </p:cNvSpPr>
          <p:nvPr userDrawn="1"/>
        </p:nvSpPr>
        <p:spPr>
          <a:xfrm>
            <a:off x="5791197" y="6364880"/>
            <a:ext cx="3134441" cy="504000"/>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bg1"/>
                </a:solidFill>
                <a:latin typeface="Frutiger LT Std 45 Ligh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r" defTabSz="914400" rtl="0" eaLnBrk="1" fontAlgn="auto" latinLnBrk="0" hangingPunct="1">
              <a:lnSpc>
                <a:spcPct val="100000"/>
              </a:lnSpc>
              <a:spcBef>
                <a:spcPts val="0"/>
              </a:spcBef>
              <a:spcAft>
                <a:spcPts val="0"/>
              </a:spcAft>
              <a:buClrTx/>
              <a:buSzTx/>
              <a:buFontTx/>
              <a:buNone/>
              <a:tabLst/>
              <a:defRPr/>
            </a:pPr>
            <a:r>
              <a:rPr lang="en-US" kern="1000" dirty="0"/>
              <a:t>Macroeconomics   |  </a:t>
            </a:r>
            <a:fld id="{86E1B0E9-B17D-4C9F-92FF-050DD905E868}" type="slidenum">
              <a:rPr lang="en-US" sz="1600" smtClean="0"/>
              <a:t>‹#›</a:t>
            </a:fld>
            <a:endParaRPr lang="en-US" sz="1600" dirty="0"/>
          </a:p>
        </p:txBody>
      </p:sp>
      <p:sp>
        <p:nvSpPr>
          <p:cNvPr id="2" name="Fußzeilenplatzhalter 1"/>
          <p:cNvSpPr>
            <a:spLocks noGrp="1"/>
          </p:cNvSpPr>
          <p:nvPr>
            <p:ph type="ftr" sz="quarter" idx="13"/>
          </p:nvPr>
        </p:nvSpPr>
        <p:spPr/>
        <p:txBody>
          <a:bodyPr/>
          <a:lstStyle/>
          <a:p>
            <a:endParaRPr lang="en-US" dirty="0"/>
          </a:p>
        </p:txBody>
      </p:sp>
      <p:sp>
        <p:nvSpPr>
          <p:cNvPr id="9" name="Fußzeilenplatzhalter 5"/>
          <p:cNvSpPr txBox="1">
            <a:spLocks/>
          </p:cNvSpPr>
          <p:nvPr userDrawn="1"/>
        </p:nvSpPr>
        <p:spPr>
          <a:xfrm>
            <a:off x="70412" y="6362608"/>
            <a:ext cx="3341683" cy="504000"/>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bg1"/>
                </a:solidFill>
                <a:latin typeface="Frutiger LT Std 45 Ligh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kern="1000" baseline="0" dirty="0"/>
              <a:t>Markus </a:t>
            </a:r>
            <a:r>
              <a:rPr lang="en-US" kern="1000" baseline="0" dirty="0" err="1"/>
              <a:t>Heilig</a:t>
            </a:r>
            <a:endParaRPr lang="en-US" kern="1000" baseline="0" dirty="0"/>
          </a:p>
          <a:p>
            <a:r>
              <a:rPr lang="en-US" kern="1000" dirty="0"/>
              <a:t>Frankfurt University</a:t>
            </a:r>
          </a:p>
        </p:txBody>
      </p:sp>
      <p:pic>
        <p:nvPicPr>
          <p:cNvPr id="11" name="Picture 10">
            <a:extLst>
              <a:ext uri="{FF2B5EF4-FFF2-40B4-BE49-F238E27FC236}">
                <a16:creationId xmlns:a16="http://schemas.microsoft.com/office/drawing/2014/main" id="{0E64ABE0-307C-DB49-9EB4-41F68E9FF8C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070090" y="414814"/>
            <a:ext cx="1911350" cy="806450"/>
          </a:xfrm>
          <a:prstGeom prst="rect">
            <a:avLst/>
          </a:prstGeom>
        </p:spPr>
      </p:pic>
    </p:spTree>
    <p:extLst>
      <p:ext uri="{BB962C8B-B14F-4D97-AF65-F5344CB8AC3E}">
        <p14:creationId xmlns:p14="http://schemas.microsoft.com/office/powerpoint/2010/main" val="1026143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Inhaltsverzeichnis">
    <p:spTree>
      <p:nvGrpSpPr>
        <p:cNvPr id="1" name=""/>
        <p:cNvGrpSpPr/>
        <p:nvPr/>
      </p:nvGrpSpPr>
      <p:grpSpPr>
        <a:xfrm>
          <a:off x="0" y="0"/>
          <a:ext cx="0" cy="0"/>
          <a:chOff x="0" y="0"/>
          <a:chExt cx="0" cy="0"/>
        </a:xfrm>
      </p:grpSpPr>
      <p:sp>
        <p:nvSpPr>
          <p:cNvPr id="10" name="Rectangle 5"/>
          <p:cNvSpPr>
            <a:spLocks noChangeArrowheads="1"/>
          </p:cNvSpPr>
          <p:nvPr userDrawn="1"/>
        </p:nvSpPr>
        <p:spPr bwMode="auto">
          <a:xfrm>
            <a:off x="-11415" y="6360336"/>
            <a:ext cx="9155077" cy="504000"/>
          </a:xfrm>
          <a:prstGeom prst="rect">
            <a:avLst/>
          </a:prstGeom>
          <a:solidFill>
            <a:srgbClr val="2E63AC"/>
          </a:solidFill>
          <a:ln w="9525">
            <a:noFill/>
            <a:miter lim="800000"/>
            <a:headEnd/>
            <a:tailEnd/>
          </a:ln>
        </p:spPr>
        <p:txBody>
          <a:bodyPr wrap="none" anchor="ctr"/>
          <a:lstStyle/>
          <a:p>
            <a:endParaRPr lang="en-US" dirty="0"/>
          </a:p>
        </p:txBody>
      </p:sp>
      <p:pic>
        <p:nvPicPr>
          <p:cNvPr id="14" name="Grafik 13" descr="C:\Users\stefanie.schubert\Desktop\Dateien\Lehre\01 Aktuelle Lehrveranstaltungen\SRH MakroWS 2016\frankfurt-skyline-wandtattoo-silhouette.jpg"/>
          <p:cNvPicPr/>
          <p:nvPr userDrawn="1"/>
        </p:nvPicPr>
        <p:blipFill>
          <a:blip r:embed="rId2" cstate="print">
            <a:clrChange>
              <a:clrFrom>
                <a:srgbClr val="580000"/>
              </a:clrFrom>
              <a:clrTo>
                <a:srgbClr val="580000">
                  <a:alpha val="0"/>
                </a:srgbClr>
              </a:clrTo>
            </a:clrChange>
            <a:extLst>
              <a:ext uri="{28A0092B-C50C-407E-A947-70E740481C1C}">
                <a14:useLocalDpi xmlns:a14="http://schemas.microsoft.com/office/drawing/2010/main" val="0"/>
              </a:ext>
            </a:extLst>
          </a:blip>
          <a:srcRect/>
          <a:stretch>
            <a:fillRect/>
          </a:stretch>
        </p:blipFill>
        <p:spPr bwMode="auto">
          <a:xfrm>
            <a:off x="3944205" y="6346688"/>
            <a:ext cx="1187355" cy="517649"/>
          </a:xfrm>
          <a:prstGeom prst="rect">
            <a:avLst/>
          </a:prstGeom>
          <a:noFill/>
          <a:ln>
            <a:noFill/>
          </a:ln>
        </p:spPr>
      </p:pic>
      <p:sp>
        <p:nvSpPr>
          <p:cNvPr id="17" name="Fußzeilenplatzhalter 5"/>
          <p:cNvSpPr txBox="1">
            <a:spLocks/>
          </p:cNvSpPr>
          <p:nvPr userDrawn="1"/>
        </p:nvSpPr>
        <p:spPr>
          <a:xfrm>
            <a:off x="5791197" y="6364880"/>
            <a:ext cx="3134441" cy="504000"/>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bg1"/>
                </a:solidFill>
                <a:latin typeface="Frutiger LT Std 45 Ligh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r" defTabSz="914400" rtl="0" eaLnBrk="1" fontAlgn="auto" latinLnBrk="0" hangingPunct="1">
              <a:lnSpc>
                <a:spcPct val="100000"/>
              </a:lnSpc>
              <a:spcBef>
                <a:spcPts val="0"/>
              </a:spcBef>
              <a:spcAft>
                <a:spcPts val="0"/>
              </a:spcAft>
              <a:buClrTx/>
              <a:buSzTx/>
              <a:buFontTx/>
              <a:buNone/>
              <a:tabLst/>
              <a:defRPr/>
            </a:pPr>
            <a:r>
              <a:rPr lang="en-US" kern="1000" dirty="0"/>
              <a:t>Macroeconomics   |  </a:t>
            </a:r>
            <a:fld id="{86E1B0E9-B17D-4C9F-92FF-050DD905E868}" type="slidenum">
              <a:rPr lang="en-US" sz="1600" smtClean="0"/>
              <a:t>‹#›</a:t>
            </a:fld>
            <a:endParaRPr lang="en-US" sz="1600" dirty="0"/>
          </a:p>
        </p:txBody>
      </p:sp>
      <p:sp>
        <p:nvSpPr>
          <p:cNvPr id="2" name="Fußzeilenplatzhalter 1"/>
          <p:cNvSpPr>
            <a:spLocks noGrp="1"/>
          </p:cNvSpPr>
          <p:nvPr>
            <p:ph type="ftr" sz="quarter" idx="13"/>
          </p:nvPr>
        </p:nvSpPr>
        <p:spPr/>
        <p:txBody>
          <a:bodyPr/>
          <a:lstStyle/>
          <a:p>
            <a:endParaRPr lang="en-US" dirty="0"/>
          </a:p>
        </p:txBody>
      </p:sp>
      <p:sp>
        <p:nvSpPr>
          <p:cNvPr id="7" name="Fußzeilenplatzhalter 5"/>
          <p:cNvSpPr txBox="1">
            <a:spLocks/>
          </p:cNvSpPr>
          <p:nvPr userDrawn="1"/>
        </p:nvSpPr>
        <p:spPr>
          <a:xfrm>
            <a:off x="70412" y="6362608"/>
            <a:ext cx="3341683" cy="504000"/>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bg1"/>
                </a:solidFill>
                <a:latin typeface="Frutiger LT Std 45 Ligh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kern="1000" baseline="0" dirty="0"/>
              <a:t>Markus </a:t>
            </a:r>
            <a:r>
              <a:rPr lang="en-US" kern="1000" baseline="0" dirty="0" err="1"/>
              <a:t>Heilig</a:t>
            </a:r>
            <a:endParaRPr lang="en-US" kern="1000" baseline="0" dirty="0"/>
          </a:p>
          <a:p>
            <a:r>
              <a:rPr lang="en-US" kern="1000" dirty="0"/>
              <a:t>Frankfurt University</a:t>
            </a:r>
          </a:p>
        </p:txBody>
      </p:sp>
      <p:pic>
        <p:nvPicPr>
          <p:cNvPr id="8" name="Picture 7">
            <a:extLst>
              <a:ext uri="{FF2B5EF4-FFF2-40B4-BE49-F238E27FC236}">
                <a16:creationId xmlns:a16="http://schemas.microsoft.com/office/drawing/2014/main" id="{C6E1A9E5-4346-864D-8A2C-94FAF518DE7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070090" y="414814"/>
            <a:ext cx="1911350" cy="806450"/>
          </a:xfrm>
          <a:prstGeom prst="rect">
            <a:avLst/>
          </a:prstGeom>
        </p:spPr>
      </p:pic>
    </p:spTree>
    <p:extLst>
      <p:ext uri="{BB962C8B-B14F-4D97-AF65-F5344CB8AC3E}">
        <p14:creationId xmlns:p14="http://schemas.microsoft.com/office/powerpoint/2010/main" val="14847217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halt">
    <p:spTree>
      <p:nvGrpSpPr>
        <p:cNvPr id="1" name=""/>
        <p:cNvGrpSpPr/>
        <p:nvPr/>
      </p:nvGrpSpPr>
      <p:grpSpPr>
        <a:xfrm>
          <a:off x="0" y="0"/>
          <a:ext cx="0" cy="0"/>
          <a:chOff x="0" y="0"/>
          <a:chExt cx="0" cy="0"/>
        </a:xfrm>
      </p:grpSpPr>
      <p:sp>
        <p:nvSpPr>
          <p:cNvPr id="23" name="Textplatzhalter 22"/>
          <p:cNvSpPr>
            <a:spLocks noGrp="1"/>
          </p:cNvSpPr>
          <p:nvPr>
            <p:ph type="body" sz="quarter" idx="11" hasCustomPrompt="1"/>
          </p:nvPr>
        </p:nvSpPr>
        <p:spPr>
          <a:xfrm>
            <a:off x="604838" y="1838327"/>
            <a:ext cx="8069262" cy="495300"/>
          </a:xfrm>
        </p:spPr>
        <p:txBody>
          <a:bodyPr>
            <a:noAutofit/>
          </a:bodyPr>
          <a:lstStyle>
            <a:lvl1pPr marL="358775" indent="-358775">
              <a:buNone/>
              <a:defRPr sz="2400" cap="none" baseline="0">
                <a:solidFill>
                  <a:schemeClr val="tx1"/>
                </a:solidFill>
                <a:latin typeface="Frutiger 45 light" pitchFamily="34" charset="0"/>
              </a:defRPr>
            </a:lvl1pPr>
          </a:lstStyle>
          <a:p>
            <a:pPr lvl="0"/>
            <a:r>
              <a:rPr lang="de-DE" dirty="0"/>
              <a:t>Subheadline einfügen</a:t>
            </a:r>
          </a:p>
        </p:txBody>
      </p:sp>
      <p:sp>
        <p:nvSpPr>
          <p:cNvPr id="25" name="Inhaltsplatzhalter 24"/>
          <p:cNvSpPr>
            <a:spLocks noGrp="1"/>
          </p:cNvSpPr>
          <p:nvPr>
            <p:ph sz="quarter" idx="12" hasCustomPrompt="1"/>
          </p:nvPr>
        </p:nvSpPr>
        <p:spPr>
          <a:xfrm>
            <a:off x="604838" y="2505077"/>
            <a:ext cx="8081962" cy="3216275"/>
          </a:xfrm>
        </p:spPr>
        <p:txBody>
          <a:bodyPr>
            <a:noAutofit/>
          </a:bodyPr>
          <a:lstStyle>
            <a:lvl1pPr marL="342900" indent="-342900">
              <a:lnSpc>
                <a:spcPts val="2800"/>
              </a:lnSpc>
              <a:spcBef>
                <a:spcPts val="1200"/>
              </a:spcBef>
              <a:buClrTx/>
              <a:buFont typeface="Frutiger 45 light" panose="020B0500000000000000" pitchFamily="34" charset="0"/>
              <a:buChar char="&gt;"/>
              <a:defRPr sz="2000">
                <a:solidFill>
                  <a:schemeClr val="tx1"/>
                </a:solidFill>
                <a:latin typeface="Frutiger 45 light" pitchFamily="34" charset="0"/>
              </a:defRPr>
            </a:lvl1pPr>
          </a:lstStyle>
          <a:p>
            <a:pPr lvl="0"/>
            <a:r>
              <a:rPr lang="de-DE" dirty="0" err="1"/>
              <a:t>Fliesstext</a:t>
            </a:r>
            <a:r>
              <a:rPr lang="de-DE" dirty="0"/>
              <a:t> einfügen</a:t>
            </a:r>
          </a:p>
        </p:txBody>
      </p:sp>
      <p:sp>
        <p:nvSpPr>
          <p:cNvPr id="9" name="Titel 8"/>
          <p:cNvSpPr>
            <a:spLocks noGrp="1"/>
          </p:cNvSpPr>
          <p:nvPr>
            <p:ph type="title" hasCustomPrompt="1"/>
          </p:nvPr>
        </p:nvSpPr>
        <p:spPr>
          <a:xfrm>
            <a:off x="604838" y="454215"/>
            <a:ext cx="6545262" cy="1132540"/>
          </a:xfrm>
          <a:prstGeom prst="rect">
            <a:avLst/>
          </a:prstGeom>
        </p:spPr>
        <p:txBody>
          <a:bodyPr anchor="b">
            <a:noAutofit/>
          </a:bodyPr>
          <a:lstStyle>
            <a:lvl1pPr marL="0" marR="0" indent="0" algn="l" defTabSz="914400" rtl="0" eaLnBrk="1" fontAlgn="auto" latinLnBrk="0" hangingPunct="1">
              <a:lnSpc>
                <a:spcPct val="100000"/>
              </a:lnSpc>
              <a:spcBef>
                <a:spcPct val="0"/>
              </a:spcBef>
              <a:spcAft>
                <a:spcPts val="0"/>
              </a:spcAft>
              <a:buClrTx/>
              <a:buSzTx/>
              <a:buFontTx/>
              <a:buNone/>
              <a:tabLst/>
              <a:defRPr sz="2400" b="0" cap="all" baseline="0">
                <a:solidFill>
                  <a:srgbClr val="86A315"/>
                </a:solidFill>
                <a:latin typeface="Frutiger 45 light" pitchFamily="34" charset="0"/>
              </a:defRPr>
            </a:lvl1pPr>
          </a:lstStyle>
          <a:p>
            <a:pPr marL="0" marR="0" lvl="0" indent="0" defTabSz="914400" rtl="0" eaLnBrk="1" fontAlgn="auto" latinLnBrk="0" hangingPunct="1">
              <a:lnSpc>
                <a:spcPct val="100000"/>
              </a:lnSpc>
              <a:spcBef>
                <a:spcPct val="0"/>
              </a:spcBef>
              <a:spcAft>
                <a:spcPts val="0"/>
              </a:spcAft>
              <a:tabLst/>
              <a:defRPr/>
            </a:pPr>
            <a:r>
              <a:rPr lang="de-DE" dirty="0"/>
              <a:t>Headline</a:t>
            </a:r>
            <a:br>
              <a:rPr lang="de-DE" dirty="0"/>
            </a:br>
            <a:r>
              <a:rPr lang="de-DE" dirty="0"/>
              <a:t>(immer nach unten ausrichten)</a:t>
            </a:r>
          </a:p>
        </p:txBody>
      </p:sp>
      <p:sp>
        <p:nvSpPr>
          <p:cNvPr id="13" name="Rectangle 5"/>
          <p:cNvSpPr>
            <a:spLocks noChangeArrowheads="1"/>
          </p:cNvSpPr>
          <p:nvPr userDrawn="1"/>
        </p:nvSpPr>
        <p:spPr bwMode="auto">
          <a:xfrm>
            <a:off x="-11415" y="6360336"/>
            <a:ext cx="9155077" cy="504000"/>
          </a:xfrm>
          <a:prstGeom prst="rect">
            <a:avLst/>
          </a:prstGeom>
          <a:solidFill>
            <a:srgbClr val="2E63AC"/>
          </a:solidFill>
          <a:ln w="9525">
            <a:noFill/>
            <a:miter lim="800000"/>
            <a:headEnd/>
            <a:tailEnd/>
          </a:ln>
        </p:spPr>
        <p:txBody>
          <a:bodyPr wrap="none" anchor="ctr"/>
          <a:lstStyle/>
          <a:p>
            <a:endParaRPr lang="en-US" dirty="0"/>
          </a:p>
        </p:txBody>
      </p:sp>
      <p:pic>
        <p:nvPicPr>
          <p:cNvPr id="14" name="Grafik 13" descr="C:\Users\stefanie.schubert\Desktop\Dateien\Lehre\01 Aktuelle Lehrveranstaltungen\SRH MakroWS 2016\frankfurt-skyline-wandtattoo-silhouette.jpg"/>
          <p:cNvPicPr/>
          <p:nvPr userDrawn="1"/>
        </p:nvPicPr>
        <p:blipFill>
          <a:blip r:embed="rId2" cstate="print">
            <a:clrChange>
              <a:clrFrom>
                <a:srgbClr val="580000"/>
              </a:clrFrom>
              <a:clrTo>
                <a:srgbClr val="580000">
                  <a:alpha val="0"/>
                </a:srgbClr>
              </a:clrTo>
            </a:clrChange>
            <a:extLst>
              <a:ext uri="{28A0092B-C50C-407E-A947-70E740481C1C}">
                <a14:useLocalDpi xmlns:a14="http://schemas.microsoft.com/office/drawing/2010/main" val="0"/>
              </a:ext>
            </a:extLst>
          </a:blip>
          <a:srcRect/>
          <a:stretch>
            <a:fillRect/>
          </a:stretch>
        </p:blipFill>
        <p:spPr bwMode="auto">
          <a:xfrm>
            <a:off x="3944205" y="6346688"/>
            <a:ext cx="1187355" cy="517649"/>
          </a:xfrm>
          <a:prstGeom prst="rect">
            <a:avLst/>
          </a:prstGeom>
          <a:noFill/>
          <a:ln>
            <a:noFill/>
          </a:ln>
        </p:spPr>
      </p:pic>
      <p:sp>
        <p:nvSpPr>
          <p:cNvPr id="17" name="Fußzeilenplatzhalter 5"/>
          <p:cNvSpPr txBox="1">
            <a:spLocks/>
          </p:cNvSpPr>
          <p:nvPr userDrawn="1"/>
        </p:nvSpPr>
        <p:spPr>
          <a:xfrm>
            <a:off x="5791197" y="6364880"/>
            <a:ext cx="3134441" cy="504000"/>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bg1"/>
                </a:solidFill>
                <a:latin typeface="Frutiger LT Std 45 Ligh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r" defTabSz="914400" rtl="0" eaLnBrk="1" fontAlgn="auto" latinLnBrk="0" hangingPunct="1">
              <a:lnSpc>
                <a:spcPct val="100000"/>
              </a:lnSpc>
              <a:spcBef>
                <a:spcPts val="0"/>
              </a:spcBef>
              <a:spcAft>
                <a:spcPts val="0"/>
              </a:spcAft>
              <a:buClrTx/>
              <a:buSzTx/>
              <a:buFontTx/>
              <a:buNone/>
              <a:tabLst/>
              <a:defRPr/>
            </a:pPr>
            <a:r>
              <a:rPr lang="en-US" kern="1000" dirty="0"/>
              <a:t>Macroeconomics   |   </a:t>
            </a:r>
            <a:fld id="{7F904FC2-261B-4483-9DF9-E15BB98870A2}" type="slidenum">
              <a:rPr lang="en-US" sz="1600" smtClean="0"/>
              <a:t>‹#›</a:t>
            </a:fld>
            <a:endParaRPr lang="en-US" sz="1600" dirty="0"/>
          </a:p>
        </p:txBody>
      </p:sp>
      <p:sp>
        <p:nvSpPr>
          <p:cNvPr id="2" name="Fußzeilenplatzhalter 1"/>
          <p:cNvSpPr>
            <a:spLocks noGrp="1"/>
          </p:cNvSpPr>
          <p:nvPr>
            <p:ph type="ftr" sz="quarter" idx="13"/>
          </p:nvPr>
        </p:nvSpPr>
        <p:spPr/>
        <p:txBody>
          <a:bodyPr/>
          <a:lstStyle/>
          <a:p>
            <a:endParaRPr lang="en-US"/>
          </a:p>
        </p:txBody>
      </p:sp>
      <p:sp>
        <p:nvSpPr>
          <p:cNvPr id="11" name="Fußzeilenplatzhalter 5"/>
          <p:cNvSpPr txBox="1">
            <a:spLocks/>
          </p:cNvSpPr>
          <p:nvPr userDrawn="1"/>
        </p:nvSpPr>
        <p:spPr>
          <a:xfrm>
            <a:off x="70412" y="6362608"/>
            <a:ext cx="3341683" cy="504000"/>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bg1"/>
                </a:solidFill>
                <a:latin typeface="Frutiger LT Std 45 Ligh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kern="1000" baseline="0" dirty="0"/>
              <a:t>Markus </a:t>
            </a:r>
            <a:r>
              <a:rPr lang="en-US" kern="1000" baseline="0" dirty="0" err="1"/>
              <a:t>Heilig</a:t>
            </a:r>
            <a:endParaRPr lang="en-US" kern="1000" baseline="0" dirty="0"/>
          </a:p>
          <a:p>
            <a:r>
              <a:rPr lang="en-US" kern="1000" dirty="0"/>
              <a:t>Frankfurt University</a:t>
            </a:r>
          </a:p>
        </p:txBody>
      </p:sp>
      <p:pic>
        <p:nvPicPr>
          <p:cNvPr id="10" name="Picture 9">
            <a:extLst>
              <a:ext uri="{FF2B5EF4-FFF2-40B4-BE49-F238E27FC236}">
                <a16:creationId xmlns:a16="http://schemas.microsoft.com/office/drawing/2014/main" id="{923AC6B3-F9E9-5448-886D-51A14CFA03E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070090" y="414814"/>
            <a:ext cx="1911350" cy="80645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Zwischenfolie Image">
    <p:spTree>
      <p:nvGrpSpPr>
        <p:cNvPr id="1" name=""/>
        <p:cNvGrpSpPr/>
        <p:nvPr/>
      </p:nvGrpSpPr>
      <p:grpSpPr>
        <a:xfrm>
          <a:off x="0" y="0"/>
          <a:ext cx="0" cy="0"/>
          <a:chOff x="0" y="0"/>
          <a:chExt cx="0" cy="0"/>
        </a:xfrm>
      </p:grpSpPr>
      <p:sp>
        <p:nvSpPr>
          <p:cNvPr id="17" name="Rechteck 16"/>
          <p:cNvSpPr/>
          <p:nvPr userDrawn="1"/>
        </p:nvSpPr>
        <p:spPr>
          <a:xfrm>
            <a:off x="0" y="3391201"/>
            <a:ext cx="9144000" cy="1514475"/>
          </a:xfrm>
          <a:prstGeom prst="rect">
            <a:avLst/>
          </a:prstGeom>
          <a:solidFill>
            <a:srgbClr val="2E63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Titel 10"/>
          <p:cNvSpPr>
            <a:spLocks noGrp="1"/>
          </p:cNvSpPr>
          <p:nvPr>
            <p:ph type="title"/>
          </p:nvPr>
        </p:nvSpPr>
        <p:spPr>
          <a:xfrm>
            <a:off x="604838" y="3423602"/>
            <a:ext cx="8164762" cy="1436687"/>
          </a:xfrm>
        </p:spPr>
        <p:txBody>
          <a:bodyPr anchor="ctr"/>
          <a:lstStyle>
            <a:lvl1pPr>
              <a:lnSpc>
                <a:spcPts val="3500"/>
              </a:lnSpc>
              <a:defRPr sz="2800" b="0">
                <a:solidFill>
                  <a:schemeClr val="bg1"/>
                </a:solidFill>
              </a:defRPr>
            </a:lvl1pPr>
          </a:lstStyle>
          <a:p>
            <a:r>
              <a:rPr lang="de-DE" dirty="0"/>
              <a:t>Titelmasterformat durch Klicken bearbeiten</a:t>
            </a:r>
          </a:p>
        </p:txBody>
      </p:sp>
      <p:sp>
        <p:nvSpPr>
          <p:cNvPr id="18" name="Rectangle 5"/>
          <p:cNvSpPr>
            <a:spLocks noChangeArrowheads="1"/>
          </p:cNvSpPr>
          <p:nvPr userDrawn="1"/>
        </p:nvSpPr>
        <p:spPr bwMode="auto">
          <a:xfrm>
            <a:off x="-11415" y="6360336"/>
            <a:ext cx="9155077" cy="504000"/>
          </a:xfrm>
          <a:prstGeom prst="rect">
            <a:avLst/>
          </a:prstGeom>
          <a:solidFill>
            <a:srgbClr val="2E63AC"/>
          </a:solidFill>
          <a:ln w="9525">
            <a:noFill/>
            <a:miter lim="800000"/>
            <a:headEnd/>
            <a:tailEnd/>
          </a:ln>
        </p:spPr>
        <p:txBody>
          <a:bodyPr wrap="none" anchor="ctr"/>
          <a:lstStyle/>
          <a:p>
            <a:endParaRPr lang="en-US" dirty="0"/>
          </a:p>
        </p:txBody>
      </p:sp>
      <p:pic>
        <p:nvPicPr>
          <p:cNvPr id="19" name="Grafik 18" descr="C:\Users\stefanie.schubert\Desktop\Dateien\Lehre\01 Aktuelle Lehrveranstaltungen\SRH MakroWS 2016\frankfurt-skyline-wandtattoo-silhouette.jpg"/>
          <p:cNvPicPr/>
          <p:nvPr userDrawn="1"/>
        </p:nvPicPr>
        <p:blipFill>
          <a:blip r:embed="rId2" cstate="print">
            <a:clrChange>
              <a:clrFrom>
                <a:srgbClr val="580000"/>
              </a:clrFrom>
              <a:clrTo>
                <a:srgbClr val="580000">
                  <a:alpha val="0"/>
                </a:srgbClr>
              </a:clrTo>
            </a:clrChange>
            <a:extLst>
              <a:ext uri="{28A0092B-C50C-407E-A947-70E740481C1C}">
                <a14:useLocalDpi xmlns:a14="http://schemas.microsoft.com/office/drawing/2010/main" val="0"/>
              </a:ext>
            </a:extLst>
          </a:blip>
          <a:srcRect/>
          <a:stretch>
            <a:fillRect/>
          </a:stretch>
        </p:blipFill>
        <p:spPr bwMode="auto">
          <a:xfrm>
            <a:off x="3944205" y="6346688"/>
            <a:ext cx="1187355" cy="517649"/>
          </a:xfrm>
          <a:prstGeom prst="rect">
            <a:avLst/>
          </a:prstGeom>
          <a:noFill/>
          <a:ln>
            <a:noFill/>
          </a:ln>
        </p:spPr>
      </p:pic>
      <p:sp>
        <p:nvSpPr>
          <p:cNvPr id="21" name="Fußzeilenplatzhalter 5"/>
          <p:cNvSpPr txBox="1">
            <a:spLocks/>
          </p:cNvSpPr>
          <p:nvPr userDrawn="1"/>
        </p:nvSpPr>
        <p:spPr>
          <a:xfrm>
            <a:off x="5791197" y="6364880"/>
            <a:ext cx="3134441" cy="504000"/>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bg1"/>
                </a:solidFill>
                <a:latin typeface="Frutiger LT Std 45 Ligh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r" defTabSz="914400" rtl="0" eaLnBrk="1" fontAlgn="auto" latinLnBrk="0" hangingPunct="1">
              <a:lnSpc>
                <a:spcPct val="100000"/>
              </a:lnSpc>
              <a:spcBef>
                <a:spcPts val="0"/>
              </a:spcBef>
              <a:spcAft>
                <a:spcPts val="0"/>
              </a:spcAft>
              <a:buClrTx/>
              <a:buSzTx/>
              <a:buFontTx/>
              <a:buNone/>
              <a:tabLst/>
              <a:defRPr/>
            </a:pPr>
            <a:r>
              <a:rPr lang="en-US" kern="1000" dirty="0"/>
              <a:t>Macroeconomics   |   </a:t>
            </a:r>
            <a:fld id="{6E8890F7-56C4-405D-B895-2BED920DF581}" type="slidenum">
              <a:rPr lang="en-US" sz="1600" smtClean="0"/>
              <a:t>‹#›</a:t>
            </a:fld>
            <a:endParaRPr lang="en-US" sz="1600" dirty="0"/>
          </a:p>
        </p:txBody>
      </p:sp>
      <p:sp>
        <p:nvSpPr>
          <p:cNvPr id="2" name="Fußzeilenplatzhalter 1"/>
          <p:cNvSpPr>
            <a:spLocks noGrp="1"/>
          </p:cNvSpPr>
          <p:nvPr>
            <p:ph type="ftr" sz="quarter" idx="10"/>
          </p:nvPr>
        </p:nvSpPr>
        <p:spPr/>
        <p:txBody>
          <a:bodyPr/>
          <a:lstStyle/>
          <a:p>
            <a:endParaRPr lang="en-US"/>
          </a:p>
        </p:txBody>
      </p:sp>
      <p:sp>
        <p:nvSpPr>
          <p:cNvPr id="10" name="Fußzeilenplatzhalter 5"/>
          <p:cNvSpPr txBox="1">
            <a:spLocks/>
          </p:cNvSpPr>
          <p:nvPr userDrawn="1"/>
        </p:nvSpPr>
        <p:spPr>
          <a:xfrm>
            <a:off x="70412" y="6362608"/>
            <a:ext cx="3341683" cy="504000"/>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bg1"/>
                </a:solidFill>
                <a:latin typeface="Frutiger LT Std 45 Ligh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kern="1000" baseline="0" dirty="0"/>
              <a:t>Markus </a:t>
            </a:r>
            <a:r>
              <a:rPr lang="en-US" kern="1000" baseline="0" dirty="0" err="1"/>
              <a:t>Heilig</a:t>
            </a:r>
            <a:endParaRPr lang="en-US" kern="1000" baseline="0" dirty="0"/>
          </a:p>
          <a:p>
            <a:r>
              <a:rPr lang="en-US" kern="1000" dirty="0"/>
              <a:t>Frankfurt University</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Zwischenfolie_Typo">
    <p:spTree>
      <p:nvGrpSpPr>
        <p:cNvPr id="1" name=""/>
        <p:cNvGrpSpPr/>
        <p:nvPr/>
      </p:nvGrpSpPr>
      <p:grpSpPr>
        <a:xfrm>
          <a:off x="0" y="0"/>
          <a:ext cx="0" cy="0"/>
          <a:chOff x="0" y="0"/>
          <a:chExt cx="0" cy="0"/>
        </a:xfrm>
      </p:grpSpPr>
      <p:sp>
        <p:nvSpPr>
          <p:cNvPr id="15" name="Rechteck 14"/>
          <p:cNvSpPr/>
          <p:nvPr userDrawn="1"/>
        </p:nvSpPr>
        <p:spPr>
          <a:xfrm>
            <a:off x="-11416" y="1"/>
            <a:ext cx="9155077" cy="4899600"/>
          </a:xfrm>
          <a:prstGeom prst="rect">
            <a:avLst/>
          </a:prstGeom>
          <a:solidFill>
            <a:srgbClr val="2E63AC"/>
          </a:solidFill>
          <a:ln w="9525">
            <a:noFill/>
            <a:miter lim="800000"/>
            <a:headEnd/>
            <a:tailEnd/>
          </a:ln>
        </p:spPr>
        <p:txBody>
          <a:bodyPr wrap="none" anchor="ctr"/>
          <a:lstStyle/>
          <a:p>
            <a:pPr marL="0" algn="l" defTabSz="914400" rtl="0" eaLnBrk="1" latinLnBrk="0" hangingPunct="1"/>
            <a:endParaRPr lang="de-DE" sz="1800" kern="1200">
              <a:solidFill>
                <a:schemeClr val="tx1"/>
              </a:solidFill>
              <a:latin typeface="+mn-lt"/>
              <a:ea typeface="+mn-ea"/>
              <a:cs typeface="+mn-cs"/>
            </a:endParaRPr>
          </a:p>
        </p:txBody>
      </p:sp>
      <p:sp>
        <p:nvSpPr>
          <p:cNvPr id="12" name="Titel 1"/>
          <p:cNvSpPr>
            <a:spLocks noGrp="1"/>
          </p:cNvSpPr>
          <p:nvPr>
            <p:ph type="title" hasCustomPrompt="1"/>
          </p:nvPr>
        </p:nvSpPr>
        <p:spPr>
          <a:xfrm>
            <a:off x="3884400" y="694803"/>
            <a:ext cx="4654800" cy="990015"/>
          </a:xfrm>
          <a:prstGeom prst="rect">
            <a:avLst/>
          </a:prstGeom>
        </p:spPr>
        <p:txBody>
          <a:bodyPr lIns="0">
            <a:noAutofit/>
          </a:bodyPr>
          <a:lstStyle>
            <a:lvl1pPr>
              <a:lnSpc>
                <a:spcPts val="3500"/>
              </a:lnSpc>
              <a:defRPr sz="2400" b="0" cap="all" baseline="0">
                <a:solidFill>
                  <a:schemeClr val="bg1"/>
                </a:solidFill>
                <a:latin typeface="Frutiger 45 light" pitchFamily="34" charset="0"/>
              </a:defRPr>
            </a:lvl1pPr>
          </a:lstStyle>
          <a:p>
            <a:r>
              <a:rPr lang="de-DE" dirty="0"/>
              <a:t>Titel durch Klicken bearbeiten </a:t>
            </a:r>
            <a:endParaRPr lang="en-US" dirty="0"/>
          </a:p>
        </p:txBody>
      </p:sp>
      <p:sp>
        <p:nvSpPr>
          <p:cNvPr id="14" name="Inhaltsplatzhalter 2"/>
          <p:cNvSpPr>
            <a:spLocks noGrp="1"/>
          </p:cNvSpPr>
          <p:nvPr>
            <p:ph sz="half" idx="1"/>
          </p:nvPr>
        </p:nvSpPr>
        <p:spPr>
          <a:xfrm>
            <a:off x="3884400" y="1936800"/>
            <a:ext cx="4572000" cy="1875600"/>
          </a:xfrm>
        </p:spPr>
        <p:txBody>
          <a:bodyPr lIns="0">
            <a:noAutofit/>
          </a:bodyPr>
          <a:lstStyle>
            <a:lvl1pPr marL="358775" indent="-358775">
              <a:lnSpc>
                <a:spcPts val="3500"/>
              </a:lnSpc>
              <a:spcBef>
                <a:spcPts val="0"/>
              </a:spcBef>
              <a:buClr>
                <a:schemeClr val="bg1"/>
              </a:buClr>
              <a:buFont typeface="+mj-lt"/>
              <a:buAutoNum type="arabicPeriod"/>
              <a:defRPr sz="2400">
                <a:solidFill>
                  <a:schemeClr val="bg1"/>
                </a:solidFill>
                <a:latin typeface="Frutiger 45 light" pitchFamily="34" charset="0"/>
              </a:defRPr>
            </a:lvl1pPr>
            <a:lvl2pPr marL="0" indent="0">
              <a:buFontTx/>
              <a:buNone/>
              <a:defRPr sz="2400">
                <a:solidFill>
                  <a:schemeClr val="bg1"/>
                </a:solidFill>
                <a:latin typeface="Frutiger LT Std 57 Cn" pitchFamily="34" charset="0"/>
              </a:defRPr>
            </a:lvl2pPr>
            <a:lvl3pPr marL="0" indent="0">
              <a:buClr>
                <a:schemeClr val="bg1"/>
              </a:buClr>
              <a:buFontTx/>
              <a:buNone/>
              <a:defRPr sz="2000">
                <a:solidFill>
                  <a:schemeClr val="bg1"/>
                </a:solidFill>
                <a:latin typeface="Frutiger LT Std 57 Cn" pitchFamily="34" charset="0"/>
              </a:defRPr>
            </a:lvl3pPr>
            <a:lvl4pPr>
              <a:defRPr sz="1800">
                <a:solidFill>
                  <a:schemeClr val="bg1"/>
                </a:solidFill>
                <a:latin typeface="Frutiger LT Std 57 Cn" pitchFamily="34" charset="0"/>
              </a:defRPr>
            </a:lvl4pPr>
            <a:lvl5pPr>
              <a:defRPr sz="1800">
                <a:solidFill>
                  <a:schemeClr val="bg1"/>
                </a:solidFill>
                <a:latin typeface="Frutiger LT Std 57 Cn" pitchFamily="34" charset="0"/>
              </a:defRPr>
            </a:lvl5pPr>
            <a:lvl6pPr>
              <a:defRPr sz="1800"/>
            </a:lvl6pPr>
            <a:lvl7pPr>
              <a:defRPr sz="1800"/>
            </a:lvl7pPr>
            <a:lvl8pPr>
              <a:defRPr sz="1800"/>
            </a:lvl8pPr>
            <a:lvl9pPr>
              <a:defRPr sz="1800"/>
            </a:lvl9pPr>
          </a:lstStyle>
          <a:p>
            <a:pPr lvl="0"/>
            <a:r>
              <a:rPr lang="de-DE" dirty="0"/>
              <a:t>Textmasterformate durch Klicken bearbeiten</a:t>
            </a:r>
          </a:p>
        </p:txBody>
      </p:sp>
      <p:sp>
        <p:nvSpPr>
          <p:cNvPr id="13" name="Rectangle 5"/>
          <p:cNvSpPr>
            <a:spLocks noChangeArrowheads="1"/>
          </p:cNvSpPr>
          <p:nvPr userDrawn="1"/>
        </p:nvSpPr>
        <p:spPr bwMode="auto">
          <a:xfrm>
            <a:off x="-11415" y="6360336"/>
            <a:ext cx="9155077" cy="504000"/>
          </a:xfrm>
          <a:prstGeom prst="rect">
            <a:avLst/>
          </a:prstGeom>
          <a:solidFill>
            <a:srgbClr val="2E63AC"/>
          </a:solidFill>
          <a:ln w="9525">
            <a:noFill/>
            <a:miter lim="800000"/>
            <a:headEnd/>
            <a:tailEnd/>
          </a:ln>
        </p:spPr>
        <p:txBody>
          <a:bodyPr wrap="none" anchor="ctr"/>
          <a:lstStyle/>
          <a:p>
            <a:endParaRPr lang="en-US" dirty="0"/>
          </a:p>
        </p:txBody>
      </p:sp>
      <p:pic>
        <p:nvPicPr>
          <p:cNvPr id="16" name="Grafik 15" descr="C:\Users\stefanie.schubert\Desktop\Dateien\Lehre\01 Aktuelle Lehrveranstaltungen\SRH MakroWS 2016\frankfurt-skyline-wandtattoo-silhouette.jpg"/>
          <p:cNvPicPr/>
          <p:nvPr userDrawn="1"/>
        </p:nvPicPr>
        <p:blipFill>
          <a:blip r:embed="rId2" cstate="print">
            <a:clrChange>
              <a:clrFrom>
                <a:srgbClr val="580000"/>
              </a:clrFrom>
              <a:clrTo>
                <a:srgbClr val="580000">
                  <a:alpha val="0"/>
                </a:srgbClr>
              </a:clrTo>
            </a:clrChange>
            <a:extLst>
              <a:ext uri="{28A0092B-C50C-407E-A947-70E740481C1C}">
                <a14:useLocalDpi xmlns:a14="http://schemas.microsoft.com/office/drawing/2010/main" val="0"/>
              </a:ext>
            </a:extLst>
          </a:blip>
          <a:srcRect/>
          <a:stretch>
            <a:fillRect/>
          </a:stretch>
        </p:blipFill>
        <p:spPr bwMode="auto">
          <a:xfrm>
            <a:off x="3944205" y="6346688"/>
            <a:ext cx="1187355" cy="517649"/>
          </a:xfrm>
          <a:prstGeom prst="rect">
            <a:avLst/>
          </a:prstGeom>
          <a:noFill/>
          <a:ln>
            <a:noFill/>
          </a:ln>
        </p:spPr>
      </p:pic>
      <p:sp>
        <p:nvSpPr>
          <p:cNvPr id="18" name="Fußzeilenplatzhalter 5"/>
          <p:cNvSpPr txBox="1">
            <a:spLocks/>
          </p:cNvSpPr>
          <p:nvPr userDrawn="1"/>
        </p:nvSpPr>
        <p:spPr>
          <a:xfrm>
            <a:off x="5791197" y="6364880"/>
            <a:ext cx="3134441" cy="504000"/>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bg1"/>
                </a:solidFill>
                <a:latin typeface="Frutiger LT Std 45 Ligh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r" defTabSz="914400" rtl="0" eaLnBrk="1" fontAlgn="auto" latinLnBrk="0" hangingPunct="1">
              <a:lnSpc>
                <a:spcPct val="100000"/>
              </a:lnSpc>
              <a:spcBef>
                <a:spcPts val="0"/>
              </a:spcBef>
              <a:spcAft>
                <a:spcPts val="0"/>
              </a:spcAft>
              <a:buClrTx/>
              <a:buSzTx/>
              <a:buFontTx/>
              <a:buNone/>
              <a:tabLst/>
              <a:defRPr/>
            </a:pPr>
            <a:r>
              <a:rPr lang="en-US" kern="1000" dirty="0"/>
              <a:t>Macroeconomics   |   </a:t>
            </a:r>
            <a:fld id="{F26F89D6-93F4-4B8E-BB49-E275E5188086}" type="slidenum">
              <a:rPr lang="en-US" sz="1600" kern="1200" smtClean="0"/>
              <a:t>‹#›</a:t>
            </a:fld>
            <a:endParaRPr lang="en-US" sz="1600" dirty="0"/>
          </a:p>
        </p:txBody>
      </p:sp>
      <p:sp>
        <p:nvSpPr>
          <p:cNvPr id="2" name="Fußzeilenplatzhalter 1"/>
          <p:cNvSpPr>
            <a:spLocks noGrp="1"/>
          </p:cNvSpPr>
          <p:nvPr>
            <p:ph type="ftr" sz="quarter" idx="10"/>
          </p:nvPr>
        </p:nvSpPr>
        <p:spPr/>
        <p:txBody>
          <a:bodyPr/>
          <a:lstStyle/>
          <a:p>
            <a:endParaRPr lang="en-US"/>
          </a:p>
        </p:txBody>
      </p:sp>
      <p:sp>
        <p:nvSpPr>
          <p:cNvPr id="11" name="Fußzeilenplatzhalter 5"/>
          <p:cNvSpPr txBox="1">
            <a:spLocks/>
          </p:cNvSpPr>
          <p:nvPr userDrawn="1"/>
        </p:nvSpPr>
        <p:spPr>
          <a:xfrm>
            <a:off x="70412" y="6362608"/>
            <a:ext cx="3341683" cy="504000"/>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bg1"/>
                </a:solidFill>
                <a:latin typeface="Frutiger LT Std 45 Ligh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kern="1000" baseline="0" dirty="0"/>
              <a:t>Markus </a:t>
            </a:r>
            <a:r>
              <a:rPr lang="en-US" kern="1000" baseline="0" dirty="0" err="1"/>
              <a:t>Heilig</a:t>
            </a:r>
            <a:endParaRPr lang="en-US" kern="1000" baseline="0" dirty="0"/>
          </a:p>
          <a:p>
            <a:r>
              <a:rPr lang="en-US" kern="1000" dirty="0"/>
              <a:t>Frankfurt University</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Master_Zwischenfolie_Image">
    <p:spTree>
      <p:nvGrpSpPr>
        <p:cNvPr id="1" name=""/>
        <p:cNvGrpSpPr/>
        <p:nvPr/>
      </p:nvGrpSpPr>
      <p:grpSpPr>
        <a:xfrm>
          <a:off x="0" y="0"/>
          <a:ext cx="0" cy="0"/>
          <a:chOff x="0" y="0"/>
          <a:chExt cx="0" cy="0"/>
        </a:xfrm>
      </p:grpSpPr>
      <p:sp>
        <p:nvSpPr>
          <p:cNvPr id="9" name="Rechteck 8"/>
          <p:cNvSpPr/>
          <p:nvPr userDrawn="1"/>
        </p:nvSpPr>
        <p:spPr>
          <a:xfrm>
            <a:off x="0" y="3391201"/>
            <a:ext cx="9144000" cy="1514475"/>
          </a:xfrm>
          <a:prstGeom prst="rect">
            <a:avLst/>
          </a:prstGeom>
          <a:solidFill>
            <a:srgbClr val="2E63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Titel 10"/>
          <p:cNvSpPr>
            <a:spLocks noGrp="1"/>
          </p:cNvSpPr>
          <p:nvPr>
            <p:ph type="title"/>
          </p:nvPr>
        </p:nvSpPr>
        <p:spPr>
          <a:xfrm>
            <a:off x="604838" y="3423602"/>
            <a:ext cx="8164762" cy="1436687"/>
          </a:xfrm>
        </p:spPr>
        <p:txBody>
          <a:bodyPr anchor="ctr"/>
          <a:lstStyle>
            <a:lvl1pPr>
              <a:lnSpc>
                <a:spcPts val="3500"/>
              </a:lnSpc>
              <a:defRPr sz="2800" b="0">
                <a:solidFill>
                  <a:schemeClr val="bg1"/>
                </a:solidFill>
              </a:defRPr>
            </a:lvl1pPr>
          </a:lstStyle>
          <a:p>
            <a:r>
              <a:rPr lang="de-DE" dirty="0"/>
              <a:t>Titelmasterformat durch Klicken bearbeiten</a:t>
            </a:r>
          </a:p>
        </p:txBody>
      </p:sp>
      <p:sp>
        <p:nvSpPr>
          <p:cNvPr id="18" name="Rectangle 5"/>
          <p:cNvSpPr>
            <a:spLocks noChangeArrowheads="1"/>
          </p:cNvSpPr>
          <p:nvPr userDrawn="1"/>
        </p:nvSpPr>
        <p:spPr bwMode="auto">
          <a:xfrm>
            <a:off x="-11415" y="6360336"/>
            <a:ext cx="9155077" cy="504000"/>
          </a:xfrm>
          <a:prstGeom prst="rect">
            <a:avLst/>
          </a:prstGeom>
          <a:solidFill>
            <a:srgbClr val="2E63AC"/>
          </a:solidFill>
          <a:ln w="9525">
            <a:noFill/>
            <a:miter lim="800000"/>
            <a:headEnd/>
            <a:tailEnd/>
          </a:ln>
        </p:spPr>
        <p:txBody>
          <a:bodyPr wrap="none" anchor="ctr"/>
          <a:lstStyle/>
          <a:p>
            <a:endParaRPr lang="en-US" dirty="0"/>
          </a:p>
        </p:txBody>
      </p:sp>
      <p:pic>
        <p:nvPicPr>
          <p:cNvPr id="19" name="Grafik 18" descr="C:\Users\stefanie.schubert\Desktop\Dateien\Lehre\01 Aktuelle Lehrveranstaltungen\SRH MakroWS 2016\frankfurt-skyline-wandtattoo-silhouette.jpg"/>
          <p:cNvPicPr/>
          <p:nvPr userDrawn="1"/>
        </p:nvPicPr>
        <p:blipFill>
          <a:blip r:embed="rId2" cstate="print">
            <a:clrChange>
              <a:clrFrom>
                <a:srgbClr val="580000"/>
              </a:clrFrom>
              <a:clrTo>
                <a:srgbClr val="580000">
                  <a:alpha val="0"/>
                </a:srgbClr>
              </a:clrTo>
            </a:clrChange>
            <a:extLst>
              <a:ext uri="{28A0092B-C50C-407E-A947-70E740481C1C}">
                <a14:useLocalDpi xmlns:a14="http://schemas.microsoft.com/office/drawing/2010/main" val="0"/>
              </a:ext>
            </a:extLst>
          </a:blip>
          <a:srcRect/>
          <a:stretch>
            <a:fillRect/>
          </a:stretch>
        </p:blipFill>
        <p:spPr bwMode="auto">
          <a:xfrm>
            <a:off x="3944205" y="6346688"/>
            <a:ext cx="1187355" cy="517649"/>
          </a:xfrm>
          <a:prstGeom prst="rect">
            <a:avLst/>
          </a:prstGeom>
          <a:noFill/>
          <a:ln>
            <a:noFill/>
          </a:ln>
        </p:spPr>
      </p:pic>
      <p:sp>
        <p:nvSpPr>
          <p:cNvPr id="21" name="Fußzeilenplatzhalter 5"/>
          <p:cNvSpPr txBox="1">
            <a:spLocks/>
          </p:cNvSpPr>
          <p:nvPr userDrawn="1"/>
        </p:nvSpPr>
        <p:spPr>
          <a:xfrm>
            <a:off x="5791197" y="6364880"/>
            <a:ext cx="3134441" cy="504000"/>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bg1"/>
                </a:solidFill>
                <a:latin typeface="Frutiger LT Std 45 Ligh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r" defTabSz="914400" rtl="0" eaLnBrk="1" fontAlgn="auto" latinLnBrk="0" hangingPunct="1">
              <a:lnSpc>
                <a:spcPct val="100000"/>
              </a:lnSpc>
              <a:spcBef>
                <a:spcPts val="0"/>
              </a:spcBef>
              <a:spcAft>
                <a:spcPts val="0"/>
              </a:spcAft>
              <a:buClrTx/>
              <a:buSzTx/>
              <a:buFontTx/>
              <a:buNone/>
              <a:tabLst/>
              <a:defRPr/>
            </a:pPr>
            <a:r>
              <a:rPr lang="en-US" kern="1000" dirty="0"/>
              <a:t>Macroeconomics   |   </a:t>
            </a:r>
            <a:fld id="{63A4098B-C8D0-4E30-AD6E-7FD7ED0541E8}" type="slidenum">
              <a:rPr lang="en-US" sz="1600" smtClean="0"/>
              <a:t>‹#›</a:t>
            </a:fld>
            <a:endParaRPr lang="en-US" sz="1600" dirty="0"/>
          </a:p>
        </p:txBody>
      </p:sp>
      <p:sp>
        <p:nvSpPr>
          <p:cNvPr id="2" name="Fußzeilenplatzhalter 1"/>
          <p:cNvSpPr>
            <a:spLocks noGrp="1"/>
          </p:cNvSpPr>
          <p:nvPr>
            <p:ph type="ftr" sz="quarter" idx="10"/>
          </p:nvPr>
        </p:nvSpPr>
        <p:spPr/>
        <p:txBody>
          <a:bodyPr/>
          <a:lstStyle/>
          <a:p>
            <a:endParaRPr lang="en-US"/>
          </a:p>
        </p:txBody>
      </p:sp>
      <p:sp>
        <p:nvSpPr>
          <p:cNvPr id="10" name="Fußzeilenplatzhalter 5"/>
          <p:cNvSpPr txBox="1">
            <a:spLocks/>
          </p:cNvSpPr>
          <p:nvPr userDrawn="1"/>
        </p:nvSpPr>
        <p:spPr>
          <a:xfrm>
            <a:off x="70412" y="6362608"/>
            <a:ext cx="3341683" cy="504000"/>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bg1"/>
                </a:solidFill>
                <a:latin typeface="Frutiger LT Std 45 Ligh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kern="1000" baseline="0" dirty="0"/>
              <a:t>Markus </a:t>
            </a:r>
            <a:r>
              <a:rPr lang="en-US" kern="1000" baseline="0" dirty="0" err="1"/>
              <a:t>Heilig</a:t>
            </a:r>
            <a:endParaRPr lang="en-US" kern="1000" baseline="0" dirty="0"/>
          </a:p>
          <a:p>
            <a:r>
              <a:rPr lang="en-US" kern="1000" dirty="0"/>
              <a:t>Frankfurt University</a:t>
            </a:r>
          </a:p>
        </p:txBody>
      </p:sp>
      <p:pic>
        <p:nvPicPr>
          <p:cNvPr id="11" name="Picture 10">
            <a:extLst>
              <a:ext uri="{FF2B5EF4-FFF2-40B4-BE49-F238E27FC236}">
                <a16:creationId xmlns:a16="http://schemas.microsoft.com/office/drawing/2014/main" id="{3A63C941-D601-474B-8DE6-7F59B59110B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83730" y="60850"/>
            <a:ext cx="2159932" cy="911333"/>
          </a:xfrm>
          <a:prstGeom prst="rect">
            <a:avLst/>
          </a:prstGeom>
        </p:spPr>
      </p:pic>
    </p:spTree>
    <p:extLst>
      <p:ext uri="{BB962C8B-B14F-4D97-AF65-F5344CB8AC3E}">
        <p14:creationId xmlns:p14="http://schemas.microsoft.com/office/powerpoint/2010/main" val="2191360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Master_Zwischenfolie_Typo">
    <p:spTree>
      <p:nvGrpSpPr>
        <p:cNvPr id="1" name=""/>
        <p:cNvGrpSpPr/>
        <p:nvPr/>
      </p:nvGrpSpPr>
      <p:grpSpPr>
        <a:xfrm>
          <a:off x="0" y="0"/>
          <a:ext cx="0" cy="0"/>
          <a:chOff x="0" y="0"/>
          <a:chExt cx="0" cy="0"/>
        </a:xfrm>
      </p:grpSpPr>
      <p:sp>
        <p:nvSpPr>
          <p:cNvPr id="13" name="Rechteck 12"/>
          <p:cNvSpPr/>
          <p:nvPr userDrawn="1"/>
        </p:nvSpPr>
        <p:spPr>
          <a:xfrm>
            <a:off x="-11416" y="1"/>
            <a:ext cx="9155077" cy="4899600"/>
          </a:xfrm>
          <a:prstGeom prst="rect">
            <a:avLst/>
          </a:prstGeom>
          <a:solidFill>
            <a:srgbClr val="2E63AC"/>
          </a:solidFill>
          <a:ln w="9525">
            <a:noFill/>
            <a:miter lim="800000"/>
            <a:headEnd/>
            <a:tailEnd/>
          </a:ln>
        </p:spPr>
        <p:txBody>
          <a:bodyPr wrap="none" anchor="ctr"/>
          <a:lstStyle/>
          <a:p>
            <a:pPr marL="0" algn="l" defTabSz="914400" rtl="0" eaLnBrk="1" latinLnBrk="0" hangingPunct="1"/>
            <a:endParaRPr lang="de-DE" sz="1800" kern="1200">
              <a:solidFill>
                <a:schemeClr val="tx1"/>
              </a:solidFill>
              <a:latin typeface="+mn-lt"/>
              <a:ea typeface="+mn-ea"/>
              <a:cs typeface="+mn-cs"/>
            </a:endParaRPr>
          </a:p>
        </p:txBody>
      </p:sp>
      <p:sp>
        <p:nvSpPr>
          <p:cNvPr id="16" name="Titel 1"/>
          <p:cNvSpPr>
            <a:spLocks noGrp="1"/>
          </p:cNvSpPr>
          <p:nvPr>
            <p:ph type="title" hasCustomPrompt="1"/>
          </p:nvPr>
        </p:nvSpPr>
        <p:spPr>
          <a:xfrm>
            <a:off x="3884400" y="694803"/>
            <a:ext cx="4654800" cy="990015"/>
          </a:xfrm>
          <a:prstGeom prst="rect">
            <a:avLst/>
          </a:prstGeom>
        </p:spPr>
        <p:txBody>
          <a:bodyPr lIns="0">
            <a:noAutofit/>
          </a:bodyPr>
          <a:lstStyle>
            <a:lvl1pPr>
              <a:lnSpc>
                <a:spcPts val="3500"/>
              </a:lnSpc>
              <a:defRPr sz="2400" b="0" cap="all" baseline="0">
                <a:solidFill>
                  <a:schemeClr val="bg1"/>
                </a:solidFill>
                <a:latin typeface="Frutiger 45 light" pitchFamily="34" charset="0"/>
              </a:defRPr>
            </a:lvl1pPr>
          </a:lstStyle>
          <a:p>
            <a:r>
              <a:rPr lang="de-DE" dirty="0"/>
              <a:t>Titel durch Klicken bearbeiten </a:t>
            </a:r>
            <a:endParaRPr lang="en-US" dirty="0"/>
          </a:p>
        </p:txBody>
      </p:sp>
      <p:sp>
        <p:nvSpPr>
          <p:cNvPr id="17" name="Inhaltsplatzhalter 2"/>
          <p:cNvSpPr>
            <a:spLocks noGrp="1"/>
          </p:cNvSpPr>
          <p:nvPr>
            <p:ph sz="half" idx="1"/>
          </p:nvPr>
        </p:nvSpPr>
        <p:spPr>
          <a:xfrm>
            <a:off x="3884400" y="1936800"/>
            <a:ext cx="4572000" cy="1875600"/>
          </a:xfrm>
        </p:spPr>
        <p:txBody>
          <a:bodyPr lIns="0">
            <a:noAutofit/>
          </a:bodyPr>
          <a:lstStyle>
            <a:lvl1pPr marL="358775" indent="-358775">
              <a:lnSpc>
                <a:spcPts val="3500"/>
              </a:lnSpc>
              <a:spcBef>
                <a:spcPts val="0"/>
              </a:spcBef>
              <a:buClr>
                <a:schemeClr val="bg1"/>
              </a:buClr>
              <a:buFont typeface="+mj-lt"/>
              <a:buAutoNum type="arabicPeriod"/>
              <a:defRPr sz="2400">
                <a:solidFill>
                  <a:schemeClr val="bg1"/>
                </a:solidFill>
                <a:latin typeface="Frutiger 45 light" pitchFamily="34" charset="0"/>
              </a:defRPr>
            </a:lvl1pPr>
            <a:lvl2pPr marL="0" indent="0">
              <a:buFontTx/>
              <a:buNone/>
              <a:defRPr sz="2400">
                <a:solidFill>
                  <a:schemeClr val="bg1"/>
                </a:solidFill>
                <a:latin typeface="Frutiger LT Std 57 Cn" pitchFamily="34" charset="0"/>
              </a:defRPr>
            </a:lvl2pPr>
            <a:lvl3pPr marL="0" indent="0">
              <a:buClr>
                <a:schemeClr val="bg1"/>
              </a:buClr>
              <a:buFontTx/>
              <a:buNone/>
              <a:defRPr sz="2000">
                <a:solidFill>
                  <a:schemeClr val="bg1"/>
                </a:solidFill>
                <a:latin typeface="Frutiger LT Std 57 Cn" pitchFamily="34" charset="0"/>
              </a:defRPr>
            </a:lvl3pPr>
            <a:lvl4pPr>
              <a:defRPr sz="1800">
                <a:solidFill>
                  <a:schemeClr val="bg1"/>
                </a:solidFill>
                <a:latin typeface="Frutiger LT Std 57 Cn" pitchFamily="34" charset="0"/>
              </a:defRPr>
            </a:lvl4pPr>
            <a:lvl5pPr>
              <a:defRPr sz="1800">
                <a:solidFill>
                  <a:schemeClr val="bg1"/>
                </a:solidFill>
                <a:latin typeface="Frutiger LT Std 57 Cn" pitchFamily="34" charset="0"/>
              </a:defRPr>
            </a:lvl5pPr>
            <a:lvl6pPr>
              <a:defRPr sz="1800"/>
            </a:lvl6pPr>
            <a:lvl7pPr>
              <a:defRPr sz="1800"/>
            </a:lvl7pPr>
            <a:lvl8pPr>
              <a:defRPr sz="1800"/>
            </a:lvl8pPr>
            <a:lvl9pPr>
              <a:defRPr sz="1800"/>
            </a:lvl9pPr>
          </a:lstStyle>
          <a:p>
            <a:pPr lvl="0"/>
            <a:r>
              <a:rPr lang="de-DE" dirty="0"/>
              <a:t>Textmasterformate durch Klicken bearbeiten</a:t>
            </a:r>
          </a:p>
        </p:txBody>
      </p:sp>
      <p:sp>
        <p:nvSpPr>
          <p:cNvPr id="19" name="Rectangle 5"/>
          <p:cNvSpPr>
            <a:spLocks noChangeArrowheads="1"/>
          </p:cNvSpPr>
          <p:nvPr userDrawn="1"/>
        </p:nvSpPr>
        <p:spPr bwMode="auto">
          <a:xfrm>
            <a:off x="-11415" y="6360336"/>
            <a:ext cx="9155077" cy="504000"/>
          </a:xfrm>
          <a:prstGeom prst="rect">
            <a:avLst/>
          </a:prstGeom>
          <a:solidFill>
            <a:srgbClr val="2E63AC"/>
          </a:solidFill>
          <a:ln w="9525">
            <a:noFill/>
            <a:miter lim="800000"/>
            <a:headEnd/>
            <a:tailEnd/>
          </a:ln>
        </p:spPr>
        <p:txBody>
          <a:bodyPr wrap="none" anchor="ctr"/>
          <a:lstStyle/>
          <a:p>
            <a:endParaRPr lang="en-US" dirty="0"/>
          </a:p>
        </p:txBody>
      </p:sp>
      <p:pic>
        <p:nvPicPr>
          <p:cNvPr id="20" name="Grafik 19" descr="C:\Users\stefanie.schubert\Desktop\Dateien\Lehre\01 Aktuelle Lehrveranstaltungen\SRH MakroWS 2016\frankfurt-skyline-wandtattoo-silhouette.jpg"/>
          <p:cNvPicPr/>
          <p:nvPr userDrawn="1"/>
        </p:nvPicPr>
        <p:blipFill>
          <a:blip r:embed="rId2" cstate="print">
            <a:clrChange>
              <a:clrFrom>
                <a:srgbClr val="580000"/>
              </a:clrFrom>
              <a:clrTo>
                <a:srgbClr val="580000">
                  <a:alpha val="0"/>
                </a:srgbClr>
              </a:clrTo>
            </a:clrChange>
            <a:extLst>
              <a:ext uri="{28A0092B-C50C-407E-A947-70E740481C1C}">
                <a14:useLocalDpi xmlns:a14="http://schemas.microsoft.com/office/drawing/2010/main" val="0"/>
              </a:ext>
            </a:extLst>
          </a:blip>
          <a:srcRect/>
          <a:stretch>
            <a:fillRect/>
          </a:stretch>
        </p:blipFill>
        <p:spPr bwMode="auto">
          <a:xfrm>
            <a:off x="3944205" y="6346688"/>
            <a:ext cx="1187355" cy="517649"/>
          </a:xfrm>
          <a:prstGeom prst="rect">
            <a:avLst/>
          </a:prstGeom>
          <a:noFill/>
          <a:ln>
            <a:noFill/>
          </a:ln>
        </p:spPr>
      </p:pic>
      <p:sp>
        <p:nvSpPr>
          <p:cNvPr id="22" name="Fußzeilenplatzhalter 5"/>
          <p:cNvSpPr txBox="1">
            <a:spLocks/>
          </p:cNvSpPr>
          <p:nvPr userDrawn="1"/>
        </p:nvSpPr>
        <p:spPr>
          <a:xfrm>
            <a:off x="5791197" y="6364880"/>
            <a:ext cx="3134441" cy="504000"/>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bg1"/>
                </a:solidFill>
                <a:latin typeface="Frutiger LT Std 45 Ligh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r" defTabSz="914400" rtl="0" eaLnBrk="1" fontAlgn="auto" latinLnBrk="0" hangingPunct="1">
              <a:lnSpc>
                <a:spcPct val="100000"/>
              </a:lnSpc>
              <a:spcBef>
                <a:spcPts val="0"/>
              </a:spcBef>
              <a:spcAft>
                <a:spcPts val="0"/>
              </a:spcAft>
              <a:buClrTx/>
              <a:buSzTx/>
              <a:buFontTx/>
              <a:buNone/>
              <a:tabLst/>
              <a:defRPr/>
            </a:pPr>
            <a:r>
              <a:rPr lang="en-US" kern="1000" dirty="0"/>
              <a:t>Macroeconomics   |   </a:t>
            </a:r>
            <a:fld id="{91FFD69D-0769-412A-8142-A83096BB931A}" type="slidenum">
              <a:rPr lang="en-US" sz="1600" smtClean="0"/>
              <a:t>‹#›</a:t>
            </a:fld>
            <a:endParaRPr lang="en-US" sz="1600" dirty="0"/>
          </a:p>
        </p:txBody>
      </p:sp>
      <p:sp>
        <p:nvSpPr>
          <p:cNvPr id="2" name="Fußzeilenplatzhalter 1"/>
          <p:cNvSpPr>
            <a:spLocks noGrp="1"/>
          </p:cNvSpPr>
          <p:nvPr>
            <p:ph type="ftr" sz="quarter" idx="10"/>
          </p:nvPr>
        </p:nvSpPr>
        <p:spPr/>
        <p:txBody>
          <a:bodyPr/>
          <a:lstStyle/>
          <a:p>
            <a:endParaRPr lang="en-US"/>
          </a:p>
        </p:txBody>
      </p:sp>
      <p:sp>
        <p:nvSpPr>
          <p:cNvPr id="11" name="Fußzeilenplatzhalter 5"/>
          <p:cNvSpPr txBox="1">
            <a:spLocks/>
          </p:cNvSpPr>
          <p:nvPr userDrawn="1"/>
        </p:nvSpPr>
        <p:spPr>
          <a:xfrm>
            <a:off x="70412" y="6362608"/>
            <a:ext cx="3341683" cy="504000"/>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bg1"/>
                </a:solidFill>
                <a:latin typeface="Frutiger LT Std 45 Ligh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kern="1000" baseline="0" dirty="0"/>
              <a:t>Markus </a:t>
            </a:r>
            <a:r>
              <a:rPr lang="en-US" kern="1000" baseline="0" dirty="0" err="1"/>
              <a:t>Heilig</a:t>
            </a:r>
            <a:endParaRPr lang="en-US" kern="1000" baseline="0" dirty="0"/>
          </a:p>
          <a:p>
            <a:r>
              <a:rPr lang="en-US" kern="1000" dirty="0"/>
              <a:t>Frankfurt University</a:t>
            </a:r>
          </a:p>
        </p:txBody>
      </p:sp>
    </p:spTree>
    <p:extLst>
      <p:ext uri="{BB962C8B-B14F-4D97-AF65-F5344CB8AC3E}">
        <p14:creationId xmlns:p14="http://schemas.microsoft.com/office/powerpoint/2010/main" val="18665177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604838" y="1836740"/>
            <a:ext cx="8229600" cy="4525963"/>
          </a:xfrm>
          <a:prstGeom prst="rect">
            <a:avLst/>
          </a:prstGeom>
        </p:spPr>
        <p:txBody>
          <a:bodyPr vert="horz" lIns="91440" tIns="45720" rIns="91440" bIns="45720" rtlCol="0">
            <a:noAutofit/>
          </a:body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9" name="Titelplatzhalter 1"/>
          <p:cNvSpPr>
            <a:spLocks noGrp="1"/>
          </p:cNvSpPr>
          <p:nvPr>
            <p:ph type="title"/>
          </p:nvPr>
        </p:nvSpPr>
        <p:spPr>
          <a:xfrm>
            <a:off x="604838" y="322729"/>
            <a:ext cx="8094662" cy="1275883"/>
          </a:xfrm>
          <a:prstGeom prst="rect">
            <a:avLst/>
          </a:prstGeom>
        </p:spPr>
        <p:txBody>
          <a:bodyPr vert="horz" lIns="91440" tIns="45720" rIns="91440" bIns="45720" rtlCol="0" anchor="b" anchorCtr="0">
            <a:noAutofit/>
          </a:bodyPr>
          <a:lstStyle/>
          <a:p>
            <a:r>
              <a:rPr lang="de-DE" dirty="0"/>
              <a:t>Titelmasterformat durch Klicken bearbeiten</a:t>
            </a:r>
            <a:endParaRPr lang="en-US" dirty="0"/>
          </a:p>
        </p:txBody>
      </p:sp>
      <p:sp>
        <p:nvSpPr>
          <p:cNvPr id="10" name="Datumsplatzhalter 4"/>
          <p:cNvSpPr txBox="1">
            <a:spLocks/>
          </p:cNvSpPr>
          <p:nvPr/>
        </p:nvSpPr>
        <p:spPr>
          <a:xfrm>
            <a:off x="473946" y="6540324"/>
            <a:ext cx="2133600" cy="365125"/>
          </a:xfrm>
          <a:prstGeom prst="rect">
            <a:avLst/>
          </a:prstGeom>
        </p:spPr>
        <p:txBody>
          <a:bodyPr anchor="ctr" anchorCtr="0"/>
          <a:lstStyle>
            <a:lvl1pPr>
              <a:defRPr sz="900" kern="1000" baseline="0">
                <a:solidFill>
                  <a:schemeClr val="bg1"/>
                </a:solidFill>
                <a:latin typeface="Frutiger LT Std 45 Ligh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497E831-7BC6-3E4C-AECC-E9FA8FBA2FB6}" type="datetime1">
              <a:rPr kumimoji="0" lang="de-DE" sz="900" b="0" i="0" u="none" strike="noStrike" kern="1000" cap="none" spc="0" normalizeH="0" baseline="0" noProof="0" smtClean="0">
                <a:ln>
                  <a:noFill/>
                </a:ln>
                <a:solidFill>
                  <a:schemeClr val="bg1"/>
                </a:solidFill>
                <a:effectLst/>
                <a:uLnTx/>
                <a:uFillTx/>
                <a:latin typeface="Frutiger LT Std 45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02.10.22</a:t>
            </a:fld>
            <a:r>
              <a:rPr kumimoji="0" lang="en-US" sz="900" b="0" i="0" u="none" strike="noStrike" kern="1000" cap="none" spc="0" normalizeH="0" baseline="0" noProof="0" dirty="0">
                <a:ln>
                  <a:noFill/>
                </a:ln>
                <a:solidFill>
                  <a:schemeClr val="bg1"/>
                </a:solidFill>
                <a:effectLst/>
                <a:uLnTx/>
                <a:uFillTx/>
                <a:latin typeface="Frutiger LT Std 45 Light"/>
                <a:ea typeface="+mn-ea"/>
                <a:cs typeface="+mn-cs"/>
              </a:rPr>
              <a:t> </a:t>
            </a:r>
            <a:r>
              <a:rPr kumimoji="0" lang="de-DE" sz="900" b="0" i="0" u="none" strike="noStrike" kern="1000" cap="none" spc="0" normalizeH="0" baseline="0" noProof="0" dirty="0">
                <a:ln>
                  <a:noFill/>
                </a:ln>
                <a:solidFill>
                  <a:schemeClr val="bg1"/>
                </a:solidFill>
                <a:effectLst/>
                <a:uLnTx/>
                <a:uFillTx/>
                <a:latin typeface="Frutiger LT Std 45 Light"/>
                <a:ea typeface="+mn-ea"/>
                <a:cs typeface="+mn-cs"/>
              </a:rPr>
              <a:t>Seite </a:t>
            </a:r>
            <a:fld id="{B0EC0A60-F7A1-4071-A771-7EB6B88B79FF}" type="slidenum">
              <a:rPr kumimoji="0" lang="en-US" sz="900" b="0" i="0" u="none" strike="noStrike" kern="1000" cap="none" spc="0" normalizeH="0" baseline="0" noProof="0" smtClean="0">
                <a:ln>
                  <a:noFill/>
                </a:ln>
                <a:solidFill>
                  <a:schemeClr val="bg1"/>
                </a:solidFill>
                <a:effectLst/>
                <a:uLnTx/>
                <a:uFillTx/>
                <a:latin typeface="Frutiger LT Std 45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000" cap="none" spc="0" normalizeH="0" baseline="0" noProof="0" dirty="0">
              <a:ln>
                <a:noFill/>
              </a:ln>
              <a:solidFill>
                <a:schemeClr val="bg1"/>
              </a:solidFill>
              <a:effectLst/>
              <a:uLnTx/>
              <a:uFillTx/>
              <a:latin typeface="Frutiger LT Std 45 Light"/>
              <a:ea typeface="+mn-ea"/>
              <a:cs typeface="+mn-cs"/>
            </a:endParaRPr>
          </a:p>
        </p:txBody>
      </p:sp>
      <p:sp>
        <p:nvSpPr>
          <p:cNvPr id="12" name="Datumsplatzhalter 4"/>
          <p:cNvSpPr txBox="1">
            <a:spLocks/>
          </p:cNvSpPr>
          <p:nvPr/>
        </p:nvSpPr>
        <p:spPr>
          <a:xfrm>
            <a:off x="626346" y="6587220"/>
            <a:ext cx="2133600" cy="365125"/>
          </a:xfrm>
          <a:prstGeom prst="rect">
            <a:avLst/>
          </a:prstGeom>
        </p:spPr>
        <p:txBody>
          <a:bodyPr anchor="ctr" anchorCtr="0"/>
          <a:lstStyle>
            <a:lvl1pPr>
              <a:defRPr sz="900" kern="1000" baseline="0">
                <a:solidFill>
                  <a:schemeClr val="bg1"/>
                </a:solidFill>
                <a:latin typeface="Frutiger LT Std 45 Ligh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497E831-7BC6-3E4C-AECC-E9FA8FBA2FB6}" type="datetime1">
              <a:rPr kumimoji="0" lang="de-DE" sz="900" b="0" i="0" u="none" strike="noStrike" kern="1000" cap="none" spc="0" normalizeH="0" baseline="0" noProof="0" smtClean="0">
                <a:ln>
                  <a:noFill/>
                </a:ln>
                <a:solidFill>
                  <a:schemeClr val="bg1"/>
                </a:solidFill>
                <a:effectLst/>
                <a:uLnTx/>
                <a:uFillTx/>
                <a:latin typeface="Frutiger LT Std 45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02.10.22</a:t>
            </a:fld>
            <a:r>
              <a:rPr kumimoji="0" lang="en-US" sz="900" b="0" i="0" u="none" strike="noStrike" kern="1000" cap="none" spc="0" normalizeH="0" baseline="0" noProof="0" dirty="0">
                <a:ln>
                  <a:noFill/>
                </a:ln>
                <a:solidFill>
                  <a:schemeClr val="bg1"/>
                </a:solidFill>
                <a:effectLst/>
                <a:uLnTx/>
                <a:uFillTx/>
                <a:latin typeface="Frutiger LT Std 45 Light"/>
                <a:ea typeface="+mn-ea"/>
                <a:cs typeface="+mn-cs"/>
              </a:rPr>
              <a:t> </a:t>
            </a:r>
            <a:r>
              <a:rPr kumimoji="0" lang="de-DE" sz="900" b="0" i="0" u="none" strike="noStrike" kern="1000" cap="none" spc="0" normalizeH="0" baseline="0" noProof="0" dirty="0">
                <a:ln>
                  <a:noFill/>
                </a:ln>
                <a:solidFill>
                  <a:schemeClr val="bg1"/>
                </a:solidFill>
                <a:effectLst/>
                <a:uLnTx/>
                <a:uFillTx/>
                <a:latin typeface="Frutiger LT Std 45 Light"/>
                <a:ea typeface="+mn-ea"/>
                <a:cs typeface="+mn-cs"/>
              </a:rPr>
              <a:t>Seite </a:t>
            </a:r>
            <a:fld id="{B0EC0A60-F7A1-4071-A771-7EB6B88B79FF}" type="slidenum">
              <a:rPr kumimoji="0" lang="en-US" sz="900" b="0" i="0" u="none" strike="noStrike" kern="1000" cap="none" spc="0" normalizeH="0" baseline="0" noProof="0" smtClean="0">
                <a:ln>
                  <a:noFill/>
                </a:ln>
                <a:solidFill>
                  <a:schemeClr val="bg1"/>
                </a:solidFill>
                <a:effectLst/>
                <a:uLnTx/>
                <a:uFillTx/>
                <a:latin typeface="Frutiger LT Std 45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000" cap="none" spc="0" normalizeH="0" baseline="0" noProof="0" dirty="0">
              <a:ln>
                <a:noFill/>
              </a:ln>
              <a:solidFill>
                <a:schemeClr val="bg1"/>
              </a:solidFill>
              <a:effectLst/>
              <a:uLnTx/>
              <a:uFillTx/>
              <a:latin typeface="Frutiger LT Std 45 Light"/>
              <a:ea typeface="+mn-ea"/>
              <a:cs typeface="+mn-cs"/>
            </a:endParaRPr>
          </a:p>
        </p:txBody>
      </p:sp>
      <p:sp>
        <p:nvSpPr>
          <p:cNvPr id="2" name="Fußzeilenplatzhalter 1"/>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4" name="Foliennummernplatzhalter 3"/>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599C72-61F9-4CF0-879F-CEDC9A3D1BDE}"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747" r:id="rId1"/>
    <p:sldLayoutId id="2147483683" r:id="rId2"/>
    <p:sldLayoutId id="2147483824" r:id="rId3"/>
    <p:sldLayoutId id="2147483825" r:id="rId4"/>
    <p:sldLayoutId id="2147483743" r:id="rId5"/>
    <p:sldLayoutId id="2147483716" r:id="rId6"/>
    <p:sldLayoutId id="2147483739" r:id="rId7"/>
    <p:sldLayoutId id="2147483748" r:id="rId8"/>
    <p:sldLayoutId id="2147483751" r:id="rId9"/>
    <p:sldLayoutId id="2147483753" r:id="rId10"/>
    <p:sldLayoutId id="2147483745" r:id="rId11"/>
    <p:sldLayoutId id="2147483826" r:id="rId12"/>
    <p:sldLayoutId id="2147483827" r:id="rId13"/>
    <p:sldLayoutId id="2147483828" r:id="rId14"/>
  </p:sldLayoutIdLst>
  <p:hf hdr="0" ftr="0" dt="0"/>
  <p:txStyles>
    <p:titleStyle>
      <a:lvl1pPr algn="l" defTabSz="914400" rtl="0" eaLnBrk="1" latinLnBrk="0" hangingPunct="1">
        <a:spcBef>
          <a:spcPct val="0"/>
        </a:spcBef>
        <a:buNone/>
        <a:defRPr lang="en-US" sz="2400" b="0" kern="1200" cap="all" baseline="0" dirty="0">
          <a:solidFill>
            <a:srgbClr val="86A315"/>
          </a:solidFill>
          <a:latin typeface="Frutiger 45 light" pitchFamily="34" charset="0"/>
          <a:ea typeface="+mj-ea"/>
          <a:cs typeface="+mj-cs"/>
        </a:defRPr>
      </a:lvl1pPr>
    </p:titleStyle>
    <p:bodyStyle>
      <a:lvl1pPr marL="342900" indent="-342900" algn="l" defTabSz="914400" rtl="0" eaLnBrk="1" latinLnBrk="0" hangingPunct="1">
        <a:spcBef>
          <a:spcPct val="20000"/>
        </a:spcBef>
        <a:buClr>
          <a:schemeClr val="accent2"/>
        </a:buClr>
        <a:buFont typeface="Frutiger 45 light" pitchFamily="34" charset="0"/>
        <a:buChar char="&gt;"/>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10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10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0.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g"/><Relationship Id="rId1" Type="http://schemas.openxmlformats.org/officeDocument/2006/relationships/slideLayout" Target="../slideLayouts/slideLayout10.xml"/><Relationship Id="rId4" Type="http://schemas.openxmlformats.org/officeDocument/2006/relationships/image" Target="../media/image67.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10.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33.xml"/><Relationship Id="rId1" Type="http://schemas.openxmlformats.org/officeDocument/2006/relationships/slideLayout" Target="../slideLayouts/slideLayout10.xml"/><Relationship Id="rId4" Type="http://schemas.openxmlformats.org/officeDocument/2006/relationships/image" Target="../media/image67.png"/></Relationships>
</file>

<file path=ppt/slides/_rels/slide11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5.jpg"/><Relationship Id="rId1" Type="http://schemas.openxmlformats.org/officeDocument/2006/relationships/slideLayout" Target="../slideLayouts/slideLayout10.xml"/></Relationships>
</file>

<file path=ppt/slides/_rels/slide11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5.jpg"/><Relationship Id="rId1" Type="http://schemas.openxmlformats.org/officeDocument/2006/relationships/slideLayout" Target="../slideLayouts/slideLayout10.xml"/></Relationships>
</file>

<file path=ppt/slides/_rels/slide11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5.jpg"/><Relationship Id="rId1" Type="http://schemas.openxmlformats.org/officeDocument/2006/relationships/slideLayout" Target="../slideLayouts/slideLayout10.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0.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0.xml"/><Relationship Id="rId4" Type="http://schemas.openxmlformats.org/officeDocument/2006/relationships/image" Target="../media/image71.png"/></Relationships>
</file>

<file path=ppt/slides/_rels/slide11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119.xml.rels><?xml version="1.0" encoding="UTF-8" standalone="yes"?>
<Relationships xmlns="http://schemas.openxmlformats.org/package/2006/relationships"><Relationship Id="rId3" Type="http://schemas.openxmlformats.org/officeDocument/2006/relationships/image" Target="../media/image73.wmf"/><Relationship Id="rId2" Type="http://schemas.openxmlformats.org/officeDocument/2006/relationships/oleObject" Target="../embeddings/oleObject2.bin"/><Relationship Id="rId1" Type="http://schemas.openxmlformats.org/officeDocument/2006/relationships/slideLayout" Target="../slideLayouts/slideLayout10.xml"/><Relationship Id="rId5" Type="http://schemas.openxmlformats.org/officeDocument/2006/relationships/image" Target="../media/image750.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20.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wmf"/><Relationship Id="rId7" Type="http://schemas.openxmlformats.org/officeDocument/2006/relationships/image" Target="../media/image78.png"/><Relationship Id="rId2" Type="http://schemas.openxmlformats.org/officeDocument/2006/relationships/oleObject" Target="../embeddings/oleObject3.bin"/><Relationship Id="rId1" Type="http://schemas.openxmlformats.org/officeDocument/2006/relationships/slideLayout" Target="../slideLayouts/slideLayout10.xml"/><Relationship Id="rId6" Type="http://schemas.openxmlformats.org/officeDocument/2006/relationships/image" Target="../media/image77.png"/><Relationship Id="rId5" Type="http://schemas.openxmlformats.org/officeDocument/2006/relationships/image" Target="../media/image76.png"/><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80.png"/></Relationships>
</file>

<file path=ppt/slides/_rels/slide12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0.xml"/></Relationships>
</file>

<file path=ppt/slides/_rels/slide12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10.xml"/></Relationships>
</file>

<file path=ppt/slides/_rels/slide12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0.xml"/></Relationships>
</file>

<file path=ppt/slides/_rels/slide124.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notesSlide" Target="../notesSlides/notesSlide35.xml"/><Relationship Id="rId1" Type="http://schemas.openxmlformats.org/officeDocument/2006/relationships/slideLayout" Target="../slideLayouts/slideLayout10.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125.xml.rels><?xml version="1.0" encoding="UTF-8" standalone="yes"?>
<Relationships xmlns="http://schemas.openxmlformats.org/package/2006/relationships"><Relationship Id="rId3" Type="http://schemas.openxmlformats.org/officeDocument/2006/relationships/image" Target="../media/image91.wmf"/><Relationship Id="rId2" Type="http://schemas.openxmlformats.org/officeDocument/2006/relationships/oleObject" Target="../embeddings/oleObject4.bin"/><Relationship Id="rId1" Type="http://schemas.openxmlformats.org/officeDocument/2006/relationships/slideLayout" Target="../slideLayouts/slideLayout10.xml"/><Relationship Id="rId5" Type="http://schemas.openxmlformats.org/officeDocument/2006/relationships/image" Target="../media/image92.wmf"/><Relationship Id="rId4" Type="http://schemas.openxmlformats.org/officeDocument/2006/relationships/oleObject" Target="../embeddings/oleObject5.bin"/></Relationships>
</file>

<file path=ppt/slides/_rels/slide126.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10.xml"/></Relationships>
</file>

<file path=ppt/slides/_rels/slide127.xml.rels><?xml version="1.0" encoding="UTF-8" standalone="yes"?>
<Relationships xmlns="http://schemas.openxmlformats.org/package/2006/relationships"><Relationship Id="rId3" Type="http://schemas.openxmlformats.org/officeDocument/2006/relationships/image" Target="../media/image94.wmf"/><Relationship Id="rId2" Type="http://schemas.openxmlformats.org/officeDocument/2006/relationships/oleObject" Target="../embeddings/oleObject6.bin"/><Relationship Id="rId1" Type="http://schemas.openxmlformats.org/officeDocument/2006/relationships/slideLayout" Target="../slideLayouts/slideLayout10.xml"/></Relationships>
</file>

<file path=ppt/slides/_rels/slide12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129.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950.png"/><Relationship Id="rId2" Type="http://schemas.openxmlformats.org/officeDocument/2006/relationships/image" Target="../media/image96.jpg"/><Relationship Id="rId1" Type="http://schemas.openxmlformats.org/officeDocument/2006/relationships/slideLayout" Target="../slideLayouts/slideLayout10.xml"/><Relationship Id="rId5" Type="http://schemas.openxmlformats.org/officeDocument/2006/relationships/image" Target="../media/image970.png"/><Relationship Id="rId4" Type="http://schemas.openxmlformats.org/officeDocument/2006/relationships/image" Target="../media/image960.png"/></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10.xml"/><Relationship Id="rId4" Type="http://schemas.openxmlformats.org/officeDocument/2006/relationships/image" Target="../media/image99.png"/></Relationships>
</file>

<file path=ppt/slides/_rels/slide13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10.xml"/><Relationship Id="rId4" Type="http://schemas.openxmlformats.org/officeDocument/2006/relationships/image" Target="../media/image102.pn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6.xml.rels><?xml version="1.0" encoding="UTF-8" standalone="yes"?>
<Relationships xmlns="http://schemas.openxmlformats.org/package/2006/relationships"><Relationship Id="rId3" Type="http://schemas.openxmlformats.org/officeDocument/2006/relationships/image" Target="../media/image104.gif"/><Relationship Id="rId2" Type="http://schemas.openxmlformats.org/officeDocument/2006/relationships/image" Target="../media/image103.jpg"/><Relationship Id="rId1" Type="http://schemas.openxmlformats.org/officeDocument/2006/relationships/slideLayout" Target="../slideLayouts/slideLayout10.xml"/><Relationship Id="rId5" Type="http://schemas.openxmlformats.org/officeDocument/2006/relationships/image" Target="../media/image106.gif"/><Relationship Id="rId4" Type="http://schemas.openxmlformats.org/officeDocument/2006/relationships/image" Target="../media/image105.gif"/></Relationships>
</file>

<file path=ppt/slides/_rels/slide137.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08.png"/><Relationship Id="rId7" Type="http://schemas.openxmlformats.org/officeDocument/2006/relationships/image" Target="../media/image112.png"/><Relationship Id="rId2" Type="http://schemas.openxmlformats.org/officeDocument/2006/relationships/image" Target="../media/image107.png"/><Relationship Id="rId1" Type="http://schemas.openxmlformats.org/officeDocument/2006/relationships/slideLayout" Target="../slideLayouts/slideLayout10.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 Id="rId9" Type="http://schemas.openxmlformats.org/officeDocument/2006/relationships/image" Target="../media/image103.jpg"/></Relationships>
</file>

<file path=ppt/slides/_rels/slide138.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5.png"/><Relationship Id="rId7" Type="http://schemas.openxmlformats.org/officeDocument/2006/relationships/image" Target="../media/image119.png"/><Relationship Id="rId2" Type="http://schemas.openxmlformats.org/officeDocument/2006/relationships/image" Target="../media/image114.png"/><Relationship Id="rId1" Type="http://schemas.openxmlformats.org/officeDocument/2006/relationships/slideLayout" Target="../slideLayouts/slideLayout10.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 Id="rId9" Type="http://schemas.openxmlformats.org/officeDocument/2006/relationships/image" Target="../media/image103.jpg"/></Relationships>
</file>

<file path=ppt/slides/_rels/slide139.xml.rels><?xml version="1.0" encoding="UTF-8" standalone="yes"?>
<Relationships xmlns="http://schemas.openxmlformats.org/package/2006/relationships"><Relationship Id="rId3" Type="http://schemas.openxmlformats.org/officeDocument/2006/relationships/image" Target="../media/image103.jpg"/><Relationship Id="rId7" Type="http://schemas.openxmlformats.org/officeDocument/2006/relationships/image" Target="../media/image124.png"/><Relationship Id="rId2" Type="http://schemas.openxmlformats.org/officeDocument/2006/relationships/notesSlide" Target="../notesSlides/notesSlide38.xml"/><Relationship Id="rId1" Type="http://schemas.openxmlformats.org/officeDocument/2006/relationships/slideLayout" Target="../slideLayouts/slideLayout10.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1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14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0.xml"/></Relationships>
</file>

<file path=ppt/slides/_rels/slide143.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3.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164.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5.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5.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5.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3.xml.rels><?xml version="1.0" encoding="UTF-8" standalone="yes"?>
<Relationships xmlns="http://schemas.openxmlformats.org/package/2006/relationships"><Relationship Id="rId2" Type="http://schemas.openxmlformats.org/officeDocument/2006/relationships/image" Target="../media/image132.jpg"/><Relationship Id="rId1" Type="http://schemas.openxmlformats.org/officeDocument/2006/relationships/slideLayout" Target="../slideLayouts/slideLayout5.xml"/></Relationships>
</file>

<file path=ppt/slides/_rels/slide184.xml.rels><?xml version="1.0" encoding="UTF-8" standalone="yes"?>
<Relationships xmlns="http://schemas.openxmlformats.org/package/2006/relationships"><Relationship Id="rId2" Type="http://schemas.openxmlformats.org/officeDocument/2006/relationships/image" Target="../media/image133.jpg"/><Relationship Id="rId1" Type="http://schemas.openxmlformats.org/officeDocument/2006/relationships/slideLayout" Target="../slideLayouts/slideLayout5.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7.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188.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gif"/><Relationship Id="rId1" Type="http://schemas.openxmlformats.org/officeDocument/2006/relationships/slideLayout" Target="../slideLayouts/slideLayout5.xml"/></Relationships>
</file>

<file path=ppt/slides/_rels/slide189.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44.xml"/><Relationship Id="rId1" Type="http://schemas.openxmlformats.org/officeDocument/2006/relationships/slideLayout" Target="../slideLayouts/slideLayout5.xml"/><Relationship Id="rId4" Type="http://schemas.openxmlformats.org/officeDocument/2006/relationships/image" Target="../media/image138.jpe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190.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45.xml"/><Relationship Id="rId1" Type="http://schemas.openxmlformats.org/officeDocument/2006/relationships/slideLayout" Target="../slideLayouts/slideLayout5.xml"/><Relationship Id="rId4" Type="http://schemas.openxmlformats.org/officeDocument/2006/relationships/image" Target="../media/image140.jpeg"/></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3.xml.rels><?xml version="1.0" encoding="UTF-8" standalone="yes"?>
<Relationships xmlns="http://schemas.openxmlformats.org/package/2006/relationships"><Relationship Id="rId3" Type="http://schemas.openxmlformats.org/officeDocument/2006/relationships/image" Target="../media/image142.png"/><Relationship Id="rId7" Type="http://schemas.openxmlformats.org/officeDocument/2006/relationships/image" Target="../media/image146.png"/><Relationship Id="rId2" Type="http://schemas.openxmlformats.org/officeDocument/2006/relationships/image" Target="../media/image141.jpeg"/><Relationship Id="rId1" Type="http://schemas.openxmlformats.org/officeDocument/2006/relationships/slideLayout" Target="../slideLayouts/slideLayout5.xml"/><Relationship Id="rId6" Type="http://schemas.openxmlformats.org/officeDocument/2006/relationships/image" Target="../media/image145.png"/><Relationship Id="rId5" Type="http://schemas.openxmlformats.org/officeDocument/2006/relationships/image" Target="../media/image144.jpeg"/><Relationship Id="rId4" Type="http://schemas.openxmlformats.org/officeDocument/2006/relationships/image" Target="../media/image143.png"/></Relationships>
</file>

<file path=ppt/slides/_rels/slide194.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47.xml"/><Relationship Id="rId1" Type="http://schemas.openxmlformats.org/officeDocument/2006/relationships/slideLayout" Target="../slideLayouts/slideLayout5.xml"/><Relationship Id="rId5" Type="http://schemas.openxmlformats.org/officeDocument/2006/relationships/image" Target="../media/image148.png"/><Relationship Id="rId4" Type="http://schemas.openxmlformats.org/officeDocument/2006/relationships/image" Target="../media/image147.jpeg"/></Relationships>
</file>

<file path=ppt/slides/_rels/slide195.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196.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5.xml"/></Relationships>
</file>

<file path=ppt/slides/_rels/slide197.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49.xml"/><Relationship Id="rId1" Type="http://schemas.openxmlformats.org/officeDocument/2006/relationships/slideLayout" Target="../slideLayouts/slideLayout8.xml"/></Relationships>
</file>

<file path=ppt/slides/_rels/slide198.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5.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2.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5.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4.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5.xml"/></Relationships>
</file>

<file path=ppt/slides/_rels/slide205.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5.xml"/></Relationships>
</file>

<file path=ppt/slides/_rels/slide206.xml.rels><?xml version="1.0" encoding="UTF-8" standalone="yes"?>
<Relationships xmlns="http://schemas.openxmlformats.org/package/2006/relationships"><Relationship Id="rId2" Type="http://schemas.openxmlformats.org/officeDocument/2006/relationships/image" Target="../media/image156.gif"/><Relationship Id="rId1" Type="http://schemas.openxmlformats.org/officeDocument/2006/relationships/slideLayout" Target="../slideLayouts/slideLayout5.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8.xml.rels><?xml version="1.0" encoding="UTF-8" standalone="yes"?>
<Relationships xmlns="http://schemas.openxmlformats.org/package/2006/relationships"><Relationship Id="rId2" Type="http://schemas.openxmlformats.org/officeDocument/2006/relationships/image" Target="../media/image157.gif"/><Relationship Id="rId1" Type="http://schemas.openxmlformats.org/officeDocument/2006/relationships/slideLayout" Target="../slideLayouts/slideLayout5.xml"/></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10.xml"/></Relationships>
</file>

<file path=ppt/slides/_rels/slide2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2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0.xml"/></Relationships>
</file>

<file path=ppt/slides/_rels/slide212.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52.xml"/><Relationship Id="rId1" Type="http://schemas.openxmlformats.org/officeDocument/2006/relationships/slideLayout" Target="../slideLayouts/slideLayout8.xml"/></Relationships>
</file>

<file path=ppt/slides/_rels/slide213.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10.xml"/></Relationships>
</file>

<file path=ppt/slides/_rels/slide2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0.jpeg"/><Relationship Id="rId1" Type="http://schemas.openxmlformats.org/officeDocument/2006/relationships/slideLayout" Target="../slideLayouts/slideLayout10.xml"/><Relationship Id="rId5" Type="http://schemas.openxmlformats.org/officeDocument/2006/relationships/image" Target="../media/image162.jpeg"/><Relationship Id="rId4" Type="http://schemas.openxmlformats.org/officeDocument/2006/relationships/image" Target="../media/image161.jpeg"/></Relationships>
</file>

<file path=ppt/slides/_rels/slide215.xml.rels><?xml version="1.0" encoding="UTF-8" standalone="yes"?>
<Relationships xmlns="http://schemas.openxmlformats.org/package/2006/relationships"><Relationship Id="rId8" Type="http://schemas.openxmlformats.org/officeDocument/2006/relationships/image" Target="../media/image169.png"/><Relationship Id="rId3" Type="http://schemas.openxmlformats.org/officeDocument/2006/relationships/image" Target="../media/image164.png"/><Relationship Id="rId7" Type="http://schemas.openxmlformats.org/officeDocument/2006/relationships/image" Target="../media/image168.png"/><Relationship Id="rId12" Type="http://schemas.openxmlformats.org/officeDocument/2006/relationships/image" Target="../media/image173.png"/><Relationship Id="rId2" Type="http://schemas.openxmlformats.org/officeDocument/2006/relationships/image" Target="../media/image163.png"/><Relationship Id="rId1" Type="http://schemas.openxmlformats.org/officeDocument/2006/relationships/slideLayout" Target="../slideLayouts/slideLayout10.xml"/><Relationship Id="rId6" Type="http://schemas.openxmlformats.org/officeDocument/2006/relationships/image" Target="../media/image167.png"/><Relationship Id="rId11" Type="http://schemas.openxmlformats.org/officeDocument/2006/relationships/image" Target="../media/image172.png"/><Relationship Id="rId5" Type="http://schemas.openxmlformats.org/officeDocument/2006/relationships/image" Target="../media/image166.png"/><Relationship Id="rId10" Type="http://schemas.openxmlformats.org/officeDocument/2006/relationships/image" Target="../media/image171.png"/><Relationship Id="rId4" Type="http://schemas.openxmlformats.org/officeDocument/2006/relationships/image" Target="../media/image165.png"/><Relationship Id="rId9" Type="http://schemas.openxmlformats.org/officeDocument/2006/relationships/image" Target="../media/image170.png"/></Relationships>
</file>

<file path=ppt/slides/_rels/slide216.xml.rels><?xml version="1.0" encoding="UTF-8" standalone="yes"?>
<Relationships xmlns="http://schemas.openxmlformats.org/package/2006/relationships"><Relationship Id="rId8" Type="http://schemas.openxmlformats.org/officeDocument/2006/relationships/image" Target="../media/image180.png"/><Relationship Id="rId3" Type="http://schemas.openxmlformats.org/officeDocument/2006/relationships/image" Target="../media/image175.png"/><Relationship Id="rId7" Type="http://schemas.openxmlformats.org/officeDocument/2006/relationships/image" Target="../media/image179.png"/><Relationship Id="rId2" Type="http://schemas.openxmlformats.org/officeDocument/2006/relationships/image" Target="../media/image174.png"/><Relationship Id="rId1" Type="http://schemas.openxmlformats.org/officeDocument/2006/relationships/slideLayout" Target="../slideLayouts/slideLayout10.xml"/><Relationship Id="rId6" Type="http://schemas.openxmlformats.org/officeDocument/2006/relationships/image" Target="../media/image178.png"/><Relationship Id="rId5" Type="http://schemas.openxmlformats.org/officeDocument/2006/relationships/image" Target="../media/image177.png"/><Relationship Id="rId10" Type="http://schemas.openxmlformats.org/officeDocument/2006/relationships/image" Target="../media/image182.png"/><Relationship Id="rId4" Type="http://schemas.openxmlformats.org/officeDocument/2006/relationships/image" Target="../media/image176.png"/><Relationship Id="rId9" Type="http://schemas.openxmlformats.org/officeDocument/2006/relationships/image" Target="../media/image181.png"/></Relationships>
</file>

<file path=ppt/slides/_rels/slide217.xml.rels><?xml version="1.0" encoding="UTF-8" standalone="yes"?>
<Relationships xmlns="http://schemas.openxmlformats.org/package/2006/relationships"><Relationship Id="rId8" Type="http://schemas.openxmlformats.org/officeDocument/2006/relationships/image" Target="../media/image189.png"/><Relationship Id="rId3" Type="http://schemas.openxmlformats.org/officeDocument/2006/relationships/image" Target="../media/image184.png"/><Relationship Id="rId7" Type="http://schemas.openxmlformats.org/officeDocument/2006/relationships/image" Target="../media/image188.png"/><Relationship Id="rId2" Type="http://schemas.openxmlformats.org/officeDocument/2006/relationships/image" Target="../media/image183.png"/><Relationship Id="rId1" Type="http://schemas.openxmlformats.org/officeDocument/2006/relationships/slideLayout" Target="../slideLayouts/slideLayout2.xml"/><Relationship Id="rId6" Type="http://schemas.openxmlformats.org/officeDocument/2006/relationships/image" Target="../media/image187.png"/><Relationship Id="rId5" Type="http://schemas.openxmlformats.org/officeDocument/2006/relationships/image" Target="../media/image186.png"/><Relationship Id="rId4" Type="http://schemas.openxmlformats.org/officeDocument/2006/relationships/image" Target="../media/image185.png"/></Relationships>
</file>

<file path=ppt/slides/_rels/slide218.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90.png"/><Relationship Id="rId1" Type="http://schemas.openxmlformats.org/officeDocument/2006/relationships/slideLayout" Target="../slideLayouts/slideLayout10.xml"/><Relationship Id="rId6" Type="http://schemas.openxmlformats.org/officeDocument/2006/relationships/image" Target="../media/image194.png"/><Relationship Id="rId5" Type="http://schemas.openxmlformats.org/officeDocument/2006/relationships/image" Target="../media/image193.png"/><Relationship Id="rId4" Type="http://schemas.openxmlformats.org/officeDocument/2006/relationships/image" Target="../media/image192.png"/></Relationships>
</file>

<file path=ppt/slides/_rels/slide219.xml.rels><?xml version="1.0" encoding="UTF-8" standalone="yes"?>
<Relationships xmlns="http://schemas.openxmlformats.org/package/2006/relationships"><Relationship Id="rId8" Type="http://schemas.openxmlformats.org/officeDocument/2006/relationships/image" Target="../media/image201.png"/><Relationship Id="rId3" Type="http://schemas.openxmlformats.org/officeDocument/2006/relationships/image" Target="../media/image196.png"/><Relationship Id="rId7" Type="http://schemas.openxmlformats.org/officeDocument/2006/relationships/image" Target="../media/image200.png"/><Relationship Id="rId2" Type="http://schemas.openxmlformats.org/officeDocument/2006/relationships/image" Target="../media/image195.png"/><Relationship Id="rId1" Type="http://schemas.openxmlformats.org/officeDocument/2006/relationships/slideLayout" Target="../slideLayouts/slideLayout10.xml"/><Relationship Id="rId6" Type="http://schemas.openxmlformats.org/officeDocument/2006/relationships/image" Target="../media/image199.png"/><Relationship Id="rId5" Type="http://schemas.openxmlformats.org/officeDocument/2006/relationships/image" Target="../media/image198.png"/><Relationship Id="rId4" Type="http://schemas.openxmlformats.org/officeDocument/2006/relationships/image" Target="../media/image197.pn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20.xml.rels><?xml version="1.0" encoding="UTF-8" standalone="yes"?>
<Relationships xmlns="http://schemas.openxmlformats.org/package/2006/relationships"><Relationship Id="rId2" Type="http://schemas.openxmlformats.org/officeDocument/2006/relationships/image" Target="../media/image202.jpeg"/><Relationship Id="rId1" Type="http://schemas.openxmlformats.org/officeDocument/2006/relationships/slideLayout" Target="../slideLayouts/slideLayout10.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2.xml.rels><?xml version="1.0" encoding="UTF-8" standalone="yes"?>
<Relationships xmlns="http://schemas.openxmlformats.org/package/2006/relationships"><Relationship Id="rId8" Type="http://schemas.openxmlformats.org/officeDocument/2006/relationships/image" Target="../media/image209.png"/><Relationship Id="rId13" Type="http://schemas.openxmlformats.org/officeDocument/2006/relationships/image" Target="../media/image214.png"/><Relationship Id="rId3" Type="http://schemas.openxmlformats.org/officeDocument/2006/relationships/image" Target="../media/image204.png"/><Relationship Id="rId7" Type="http://schemas.openxmlformats.org/officeDocument/2006/relationships/image" Target="../media/image208.png"/><Relationship Id="rId12" Type="http://schemas.openxmlformats.org/officeDocument/2006/relationships/image" Target="../media/image213.png"/><Relationship Id="rId2" Type="http://schemas.openxmlformats.org/officeDocument/2006/relationships/image" Target="../media/image203.jpeg"/><Relationship Id="rId1" Type="http://schemas.openxmlformats.org/officeDocument/2006/relationships/slideLayout" Target="../slideLayouts/slideLayout10.xml"/><Relationship Id="rId6" Type="http://schemas.openxmlformats.org/officeDocument/2006/relationships/image" Target="../media/image207.png"/><Relationship Id="rId11" Type="http://schemas.openxmlformats.org/officeDocument/2006/relationships/image" Target="../media/image212.png"/><Relationship Id="rId5" Type="http://schemas.openxmlformats.org/officeDocument/2006/relationships/image" Target="../media/image206.png"/><Relationship Id="rId15" Type="http://schemas.openxmlformats.org/officeDocument/2006/relationships/image" Target="../media/image216.jpeg"/><Relationship Id="rId10" Type="http://schemas.openxmlformats.org/officeDocument/2006/relationships/image" Target="../media/image211.png"/><Relationship Id="rId4" Type="http://schemas.openxmlformats.org/officeDocument/2006/relationships/image" Target="../media/image205.png"/><Relationship Id="rId9" Type="http://schemas.openxmlformats.org/officeDocument/2006/relationships/image" Target="../media/image210.png"/><Relationship Id="rId14" Type="http://schemas.openxmlformats.org/officeDocument/2006/relationships/image" Target="../media/image215.png"/></Relationships>
</file>

<file path=ppt/slides/_rels/slide223.xml.rels><?xml version="1.0" encoding="UTF-8" standalone="yes"?>
<Relationships xmlns="http://schemas.openxmlformats.org/package/2006/relationships"><Relationship Id="rId8" Type="http://schemas.openxmlformats.org/officeDocument/2006/relationships/image" Target="../media/image223.png"/><Relationship Id="rId3" Type="http://schemas.openxmlformats.org/officeDocument/2006/relationships/image" Target="../media/image218.png"/><Relationship Id="rId7" Type="http://schemas.openxmlformats.org/officeDocument/2006/relationships/image" Target="../media/image222.png"/><Relationship Id="rId2" Type="http://schemas.openxmlformats.org/officeDocument/2006/relationships/image" Target="../media/image217.png"/><Relationship Id="rId1" Type="http://schemas.openxmlformats.org/officeDocument/2006/relationships/slideLayout" Target="../slideLayouts/slideLayout10.xml"/><Relationship Id="rId6" Type="http://schemas.openxmlformats.org/officeDocument/2006/relationships/image" Target="../media/image221.png"/><Relationship Id="rId5" Type="http://schemas.openxmlformats.org/officeDocument/2006/relationships/image" Target="../media/image220.png"/><Relationship Id="rId10" Type="http://schemas.openxmlformats.org/officeDocument/2006/relationships/image" Target="../media/image225.png"/><Relationship Id="rId4" Type="http://schemas.openxmlformats.org/officeDocument/2006/relationships/image" Target="../media/image219.png"/><Relationship Id="rId9" Type="http://schemas.openxmlformats.org/officeDocument/2006/relationships/image" Target="../media/image224.png"/></Relationships>
</file>

<file path=ppt/slides/_rels/slide224.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notesSlide" Target="../notesSlides/notesSlide53.xml"/><Relationship Id="rId1" Type="http://schemas.openxmlformats.org/officeDocument/2006/relationships/slideLayout" Target="../slideLayouts/slideLayout8.xml"/></Relationships>
</file>

<file path=ppt/slides/_rels/slide225.xml.rels><?xml version="1.0" encoding="UTF-8" standalone="yes"?>
<Relationships xmlns="http://schemas.openxmlformats.org/package/2006/relationships"><Relationship Id="rId3" Type="http://schemas.openxmlformats.org/officeDocument/2006/relationships/image" Target="../media/image227.wmf"/><Relationship Id="rId2" Type="http://schemas.openxmlformats.org/officeDocument/2006/relationships/oleObject" Target="../embeddings/oleObject7.bin"/><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8" Type="http://schemas.openxmlformats.org/officeDocument/2006/relationships/image" Target="../media/image234.png"/><Relationship Id="rId3" Type="http://schemas.openxmlformats.org/officeDocument/2006/relationships/image" Target="../media/image229.png"/><Relationship Id="rId7" Type="http://schemas.openxmlformats.org/officeDocument/2006/relationships/image" Target="../media/image233.png"/><Relationship Id="rId12" Type="http://schemas.openxmlformats.org/officeDocument/2006/relationships/image" Target="../media/image237.wmf"/><Relationship Id="rId2" Type="http://schemas.openxmlformats.org/officeDocument/2006/relationships/image" Target="../media/image228.png"/><Relationship Id="rId1" Type="http://schemas.openxmlformats.org/officeDocument/2006/relationships/slideLayout" Target="../slideLayouts/slideLayout2.xml"/><Relationship Id="rId6" Type="http://schemas.openxmlformats.org/officeDocument/2006/relationships/image" Target="../media/image232.png"/><Relationship Id="rId11" Type="http://schemas.openxmlformats.org/officeDocument/2006/relationships/oleObject" Target="../embeddings/oleObject8.bin"/><Relationship Id="rId5" Type="http://schemas.openxmlformats.org/officeDocument/2006/relationships/image" Target="../media/image231.png"/><Relationship Id="rId10" Type="http://schemas.openxmlformats.org/officeDocument/2006/relationships/image" Target="../media/image236.png"/><Relationship Id="rId4" Type="http://schemas.openxmlformats.org/officeDocument/2006/relationships/image" Target="../media/image230.png"/><Relationship Id="rId9" Type="http://schemas.openxmlformats.org/officeDocument/2006/relationships/image" Target="../media/image235.png"/></Relationships>
</file>

<file path=ppt/slides/_rels/slide227.xml.rels><?xml version="1.0" encoding="UTF-8" standalone="yes"?>
<Relationships xmlns="http://schemas.openxmlformats.org/package/2006/relationships"><Relationship Id="rId8" Type="http://schemas.openxmlformats.org/officeDocument/2006/relationships/image" Target="../media/image244.png"/><Relationship Id="rId3" Type="http://schemas.openxmlformats.org/officeDocument/2006/relationships/image" Target="../media/image239.png"/><Relationship Id="rId7" Type="http://schemas.openxmlformats.org/officeDocument/2006/relationships/image" Target="../media/image243.png"/><Relationship Id="rId2" Type="http://schemas.openxmlformats.org/officeDocument/2006/relationships/image" Target="../media/image238.png"/><Relationship Id="rId1" Type="http://schemas.openxmlformats.org/officeDocument/2006/relationships/slideLayout" Target="../slideLayouts/slideLayout10.xml"/><Relationship Id="rId6" Type="http://schemas.openxmlformats.org/officeDocument/2006/relationships/image" Target="../media/image242.png"/><Relationship Id="rId5" Type="http://schemas.openxmlformats.org/officeDocument/2006/relationships/image" Target="../media/image241.png"/><Relationship Id="rId4" Type="http://schemas.openxmlformats.org/officeDocument/2006/relationships/image" Target="../media/image240.png"/><Relationship Id="rId9" Type="http://schemas.openxmlformats.org/officeDocument/2006/relationships/image" Target="../media/image245.png"/></Relationships>
</file>

<file path=ppt/slides/_rels/slide228.xml.rels><?xml version="1.0" encoding="UTF-8" standalone="yes"?>
<Relationships xmlns="http://schemas.openxmlformats.org/package/2006/relationships"><Relationship Id="rId8" Type="http://schemas.openxmlformats.org/officeDocument/2006/relationships/image" Target="../media/image252.png"/><Relationship Id="rId3" Type="http://schemas.openxmlformats.org/officeDocument/2006/relationships/image" Target="../media/image247.png"/><Relationship Id="rId7" Type="http://schemas.openxmlformats.org/officeDocument/2006/relationships/image" Target="../media/image251.png"/><Relationship Id="rId2" Type="http://schemas.openxmlformats.org/officeDocument/2006/relationships/image" Target="../media/image246.png"/><Relationship Id="rId1" Type="http://schemas.openxmlformats.org/officeDocument/2006/relationships/slideLayout" Target="../slideLayouts/slideLayout10.xml"/><Relationship Id="rId6" Type="http://schemas.openxmlformats.org/officeDocument/2006/relationships/image" Target="../media/image250.png"/><Relationship Id="rId5" Type="http://schemas.openxmlformats.org/officeDocument/2006/relationships/image" Target="../media/image249.png"/><Relationship Id="rId4" Type="http://schemas.openxmlformats.org/officeDocument/2006/relationships/image" Target="../media/image248.png"/><Relationship Id="rId9" Type="http://schemas.openxmlformats.org/officeDocument/2006/relationships/image" Target="../media/image253.gif"/></Relationships>
</file>

<file path=ppt/slides/_rels/slide229.xml.rels><?xml version="1.0" encoding="UTF-8" standalone="yes"?>
<Relationships xmlns="http://schemas.openxmlformats.org/package/2006/relationships"><Relationship Id="rId3" Type="http://schemas.openxmlformats.org/officeDocument/2006/relationships/image" Target="../media/image254.jpeg"/><Relationship Id="rId2" Type="http://schemas.openxmlformats.org/officeDocument/2006/relationships/notesSlide" Target="../notesSlides/notesSlide54.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0.xml"/></Relationships>
</file>

<file path=ppt/slides/_rels/slide230.xml.rels><?xml version="1.0" encoding="UTF-8" standalone="yes"?>
<Relationships xmlns="http://schemas.openxmlformats.org/package/2006/relationships"><Relationship Id="rId2" Type="http://schemas.openxmlformats.org/officeDocument/2006/relationships/image" Target="../media/image254.jpeg"/><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8" Type="http://schemas.openxmlformats.org/officeDocument/2006/relationships/image" Target="../media/image261.png"/><Relationship Id="rId3" Type="http://schemas.openxmlformats.org/officeDocument/2006/relationships/image" Target="../media/image256.png"/><Relationship Id="rId7" Type="http://schemas.openxmlformats.org/officeDocument/2006/relationships/image" Target="../media/image260.png"/><Relationship Id="rId12" Type="http://schemas.openxmlformats.org/officeDocument/2006/relationships/image" Target="../media/image265.gif"/><Relationship Id="rId2" Type="http://schemas.openxmlformats.org/officeDocument/2006/relationships/image" Target="../media/image255.png"/><Relationship Id="rId1" Type="http://schemas.openxmlformats.org/officeDocument/2006/relationships/slideLayout" Target="../slideLayouts/slideLayout5.xml"/><Relationship Id="rId6" Type="http://schemas.openxmlformats.org/officeDocument/2006/relationships/image" Target="../media/image259.png"/><Relationship Id="rId11" Type="http://schemas.openxmlformats.org/officeDocument/2006/relationships/image" Target="../media/image264.png"/><Relationship Id="rId5" Type="http://schemas.openxmlformats.org/officeDocument/2006/relationships/image" Target="../media/image258.png"/><Relationship Id="rId10" Type="http://schemas.openxmlformats.org/officeDocument/2006/relationships/image" Target="../media/image263.png"/><Relationship Id="rId4" Type="http://schemas.openxmlformats.org/officeDocument/2006/relationships/image" Target="../media/image257.png"/><Relationship Id="rId9" Type="http://schemas.openxmlformats.org/officeDocument/2006/relationships/image" Target="../media/image262.png"/></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8" Type="http://schemas.openxmlformats.org/officeDocument/2006/relationships/image" Target="../media/image272.png"/><Relationship Id="rId3" Type="http://schemas.openxmlformats.org/officeDocument/2006/relationships/image" Target="../media/image267.png"/><Relationship Id="rId7" Type="http://schemas.openxmlformats.org/officeDocument/2006/relationships/image" Target="../media/image271.png"/><Relationship Id="rId2" Type="http://schemas.openxmlformats.org/officeDocument/2006/relationships/image" Target="../media/image266.png"/><Relationship Id="rId1" Type="http://schemas.openxmlformats.org/officeDocument/2006/relationships/slideLayout" Target="../slideLayouts/slideLayout2.xml"/><Relationship Id="rId6" Type="http://schemas.openxmlformats.org/officeDocument/2006/relationships/image" Target="../media/image270.png"/><Relationship Id="rId5" Type="http://schemas.openxmlformats.org/officeDocument/2006/relationships/image" Target="../media/image269.png"/><Relationship Id="rId10" Type="http://schemas.openxmlformats.org/officeDocument/2006/relationships/image" Target="../media/image217.png"/><Relationship Id="rId4" Type="http://schemas.openxmlformats.org/officeDocument/2006/relationships/image" Target="../media/image268.png"/><Relationship Id="rId9" Type="http://schemas.openxmlformats.org/officeDocument/2006/relationships/image" Target="../media/image273.png"/></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3" Type="http://schemas.openxmlformats.org/officeDocument/2006/relationships/image" Target="../media/image1190.png"/><Relationship Id="rId2" Type="http://schemas.openxmlformats.org/officeDocument/2006/relationships/image" Target="../media/image1180.png"/><Relationship Id="rId1" Type="http://schemas.openxmlformats.org/officeDocument/2006/relationships/slideLayout" Target="../slideLayouts/slideLayout5.xml"/><Relationship Id="rId4" Type="http://schemas.openxmlformats.org/officeDocument/2006/relationships/image" Target="../media/image1200.png"/></Relationships>
</file>

<file path=ppt/slides/_rels/slide236.xml.rels><?xml version="1.0" encoding="UTF-8" standalone="yes"?>
<Relationships xmlns="http://schemas.openxmlformats.org/package/2006/relationships"><Relationship Id="rId3" Type="http://schemas.openxmlformats.org/officeDocument/2006/relationships/image" Target="../media/image1220.png"/><Relationship Id="rId2" Type="http://schemas.openxmlformats.org/officeDocument/2006/relationships/image" Target="../media/image1210.png"/><Relationship Id="rId1" Type="http://schemas.openxmlformats.org/officeDocument/2006/relationships/slideLayout" Target="../slideLayouts/slideLayout5.xml"/></Relationships>
</file>

<file path=ppt/slides/_rels/slide237.xml.rels><?xml version="1.0" encoding="UTF-8" standalone="yes"?>
<Relationships xmlns="http://schemas.openxmlformats.org/package/2006/relationships"><Relationship Id="rId3" Type="http://schemas.openxmlformats.org/officeDocument/2006/relationships/image" Target="../media/image1240.png"/><Relationship Id="rId7" Type="http://schemas.openxmlformats.org/officeDocument/2006/relationships/image" Target="../media/image1280.png"/><Relationship Id="rId2" Type="http://schemas.openxmlformats.org/officeDocument/2006/relationships/image" Target="../media/image1230.png"/><Relationship Id="rId1" Type="http://schemas.openxmlformats.org/officeDocument/2006/relationships/slideLayout" Target="../slideLayouts/slideLayout5.xml"/><Relationship Id="rId6" Type="http://schemas.openxmlformats.org/officeDocument/2006/relationships/image" Target="../media/image1270.png"/><Relationship Id="rId5" Type="http://schemas.openxmlformats.org/officeDocument/2006/relationships/image" Target="../media/image1260.png"/><Relationship Id="rId4" Type="http://schemas.openxmlformats.org/officeDocument/2006/relationships/image" Target="../media/image1250.png"/></Relationships>
</file>

<file path=ppt/slides/_rels/slide238.xml.rels><?xml version="1.0" encoding="UTF-8" standalone="yes"?>
<Relationships xmlns="http://schemas.openxmlformats.org/package/2006/relationships"><Relationship Id="rId3" Type="http://schemas.openxmlformats.org/officeDocument/2006/relationships/image" Target="../media/image1300.png"/><Relationship Id="rId2" Type="http://schemas.openxmlformats.org/officeDocument/2006/relationships/image" Target="../media/image1290.png"/><Relationship Id="rId1" Type="http://schemas.openxmlformats.org/officeDocument/2006/relationships/slideLayout" Target="../slideLayouts/slideLayout5.xml"/><Relationship Id="rId6" Type="http://schemas.openxmlformats.org/officeDocument/2006/relationships/image" Target="../media/image1330.png"/><Relationship Id="rId5" Type="http://schemas.openxmlformats.org/officeDocument/2006/relationships/image" Target="../media/image1320.png"/><Relationship Id="rId4" Type="http://schemas.openxmlformats.org/officeDocument/2006/relationships/image" Target="../media/image1310.png"/></Relationships>
</file>

<file path=ppt/slides/_rels/slide239.xml.rels><?xml version="1.0" encoding="UTF-8" standalone="yes"?>
<Relationships xmlns="http://schemas.openxmlformats.org/package/2006/relationships"><Relationship Id="rId3" Type="http://schemas.openxmlformats.org/officeDocument/2006/relationships/image" Target="../media/image1350.png"/><Relationship Id="rId7" Type="http://schemas.openxmlformats.org/officeDocument/2006/relationships/image" Target="../media/image1390.png"/><Relationship Id="rId2" Type="http://schemas.openxmlformats.org/officeDocument/2006/relationships/image" Target="../media/image1340.png"/><Relationship Id="rId1" Type="http://schemas.openxmlformats.org/officeDocument/2006/relationships/slideLayout" Target="../slideLayouts/slideLayout5.xml"/><Relationship Id="rId6" Type="http://schemas.openxmlformats.org/officeDocument/2006/relationships/image" Target="../media/image138.png"/><Relationship Id="rId5" Type="http://schemas.openxmlformats.org/officeDocument/2006/relationships/image" Target="../media/image1370.png"/><Relationship Id="rId4" Type="http://schemas.openxmlformats.org/officeDocument/2006/relationships/image" Target="../media/image1360.png"/></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240.xml.rels><?xml version="1.0" encoding="UTF-8" standalone="yes"?>
<Relationships xmlns="http://schemas.openxmlformats.org/package/2006/relationships"><Relationship Id="rId3" Type="http://schemas.openxmlformats.org/officeDocument/2006/relationships/image" Target="../media/image1410.png"/><Relationship Id="rId7" Type="http://schemas.openxmlformats.org/officeDocument/2006/relationships/image" Target="../media/image1450.png"/><Relationship Id="rId2" Type="http://schemas.openxmlformats.org/officeDocument/2006/relationships/image" Target="../media/image1400.png"/><Relationship Id="rId1" Type="http://schemas.openxmlformats.org/officeDocument/2006/relationships/slideLayout" Target="../slideLayouts/slideLayout5.xml"/><Relationship Id="rId6" Type="http://schemas.openxmlformats.org/officeDocument/2006/relationships/image" Target="../media/image1440.png"/><Relationship Id="rId5" Type="http://schemas.openxmlformats.org/officeDocument/2006/relationships/image" Target="../media/image1430.png"/><Relationship Id="rId4" Type="http://schemas.openxmlformats.org/officeDocument/2006/relationships/image" Target="../media/image1420.png"/></Relationships>
</file>

<file path=ppt/slides/_rels/slide241.xml.rels><?xml version="1.0" encoding="UTF-8" standalone="yes"?>
<Relationships xmlns="http://schemas.openxmlformats.org/package/2006/relationships"><Relationship Id="rId3" Type="http://schemas.openxmlformats.org/officeDocument/2006/relationships/image" Target="../media/image2730.png"/><Relationship Id="rId2" Type="http://schemas.openxmlformats.org/officeDocument/2006/relationships/image" Target="../media/image2720.png"/><Relationship Id="rId1" Type="http://schemas.openxmlformats.org/officeDocument/2006/relationships/slideLayout" Target="../slideLayouts/slideLayout5.xml"/><Relationship Id="rId4" Type="http://schemas.openxmlformats.org/officeDocument/2006/relationships/image" Target="../media/image2740.png"/></Relationships>
</file>

<file path=ppt/slides/_rels/slide242.xml.rels><?xml version="1.0" encoding="UTF-8" standalone="yes"?>
<Relationships xmlns="http://schemas.openxmlformats.org/package/2006/relationships"><Relationship Id="rId3" Type="http://schemas.openxmlformats.org/officeDocument/2006/relationships/image" Target="../media/image274.jpeg"/><Relationship Id="rId2" Type="http://schemas.openxmlformats.org/officeDocument/2006/relationships/notesSlide" Target="../notesSlides/notesSlide55.xml"/><Relationship Id="rId1" Type="http://schemas.openxmlformats.org/officeDocument/2006/relationships/slideLayout" Target="../slideLayouts/slideLayout8.xml"/></Relationships>
</file>

<file path=ppt/slides/_rels/slide243.xml.rels><?xml version="1.0" encoding="UTF-8" standalone="yes"?>
<Relationships xmlns="http://schemas.openxmlformats.org/package/2006/relationships"><Relationship Id="rId8" Type="http://schemas.openxmlformats.org/officeDocument/2006/relationships/image" Target="../media/image281.gif"/><Relationship Id="rId13" Type="http://schemas.openxmlformats.org/officeDocument/2006/relationships/image" Target="../media/image286.gif"/><Relationship Id="rId18" Type="http://schemas.openxmlformats.org/officeDocument/2006/relationships/image" Target="../media/image291.gif"/><Relationship Id="rId3" Type="http://schemas.openxmlformats.org/officeDocument/2006/relationships/image" Target="../media/image276.gif"/><Relationship Id="rId21" Type="http://schemas.openxmlformats.org/officeDocument/2006/relationships/image" Target="../media/image294.gif"/><Relationship Id="rId7" Type="http://schemas.openxmlformats.org/officeDocument/2006/relationships/image" Target="../media/image280.gif"/><Relationship Id="rId12" Type="http://schemas.openxmlformats.org/officeDocument/2006/relationships/image" Target="../media/image285.gif"/><Relationship Id="rId17" Type="http://schemas.openxmlformats.org/officeDocument/2006/relationships/image" Target="../media/image290.gif"/><Relationship Id="rId2" Type="http://schemas.openxmlformats.org/officeDocument/2006/relationships/image" Target="../media/image275.gif"/><Relationship Id="rId16" Type="http://schemas.openxmlformats.org/officeDocument/2006/relationships/image" Target="../media/image289.gif"/><Relationship Id="rId20" Type="http://schemas.openxmlformats.org/officeDocument/2006/relationships/image" Target="../media/image293.gif"/><Relationship Id="rId1" Type="http://schemas.openxmlformats.org/officeDocument/2006/relationships/slideLayout" Target="../slideLayouts/slideLayout10.xml"/><Relationship Id="rId6" Type="http://schemas.openxmlformats.org/officeDocument/2006/relationships/image" Target="../media/image279.gif"/><Relationship Id="rId11" Type="http://schemas.openxmlformats.org/officeDocument/2006/relationships/image" Target="../media/image284.gif"/><Relationship Id="rId5" Type="http://schemas.openxmlformats.org/officeDocument/2006/relationships/image" Target="../media/image278.gif"/><Relationship Id="rId15" Type="http://schemas.openxmlformats.org/officeDocument/2006/relationships/image" Target="../media/image288.gif"/><Relationship Id="rId10" Type="http://schemas.openxmlformats.org/officeDocument/2006/relationships/image" Target="../media/image283.gif"/><Relationship Id="rId19" Type="http://schemas.openxmlformats.org/officeDocument/2006/relationships/image" Target="../media/image292.gif"/><Relationship Id="rId4" Type="http://schemas.openxmlformats.org/officeDocument/2006/relationships/image" Target="../media/image277.gif"/><Relationship Id="rId9" Type="http://schemas.openxmlformats.org/officeDocument/2006/relationships/image" Target="../media/image282.gif"/><Relationship Id="rId14" Type="http://schemas.openxmlformats.org/officeDocument/2006/relationships/image" Target="../media/image287.gif"/></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5.xml.rels><?xml version="1.0" encoding="UTF-8" standalone="yes"?>
<Relationships xmlns="http://schemas.openxmlformats.org/package/2006/relationships"><Relationship Id="rId8" Type="http://schemas.openxmlformats.org/officeDocument/2006/relationships/image" Target="../media/image301.png"/><Relationship Id="rId13" Type="http://schemas.openxmlformats.org/officeDocument/2006/relationships/image" Target="../media/image306.png"/><Relationship Id="rId18" Type="http://schemas.openxmlformats.org/officeDocument/2006/relationships/image" Target="../media/image311.png"/><Relationship Id="rId3" Type="http://schemas.openxmlformats.org/officeDocument/2006/relationships/image" Target="../media/image296.png"/><Relationship Id="rId21" Type="http://schemas.openxmlformats.org/officeDocument/2006/relationships/image" Target="../media/image314.png"/><Relationship Id="rId7" Type="http://schemas.openxmlformats.org/officeDocument/2006/relationships/image" Target="../media/image300.png"/><Relationship Id="rId12" Type="http://schemas.openxmlformats.org/officeDocument/2006/relationships/image" Target="../media/image305.png"/><Relationship Id="rId17" Type="http://schemas.openxmlformats.org/officeDocument/2006/relationships/image" Target="../media/image310.png"/><Relationship Id="rId2" Type="http://schemas.openxmlformats.org/officeDocument/2006/relationships/image" Target="../media/image295.png"/><Relationship Id="rId16" Type="http://schemas.openxmlformats.org/officeDocument/2006/relationships/image" Target="../media/image309.png"/><Relationship Id="rId20" Type="http://schemas.openxmlformats.org/officeDocument/2006/relationships/image" Target="../media/image313.png"/><Relationship Id="rId1" Type="http://schemas.openxmlformats.org/officeDocument/2006/relationships/slideLayout" Target="../slideLayouts/slideLayout10.xml"/><Relationship Id="rId6" Type="http://schemas.openxmlformats.org/officeDocument/2006/relationships/image" Target="../media/image299.png"/><Relationship Id="rId11" Type="http://schemas.openxmlformats.org/officeDocument/2006/relationships/image" Target="../media/image304.png"/><Relationship Id="rId5" Type="http://schemas.openxmlformats.org/officeDocument/2006/relationships/image" Target="../media/image298.png"/><Relationship Id="rId15" Type="http://schemas.openxmlformats.org/officeDocument/2006/relationships/image" Target="../media/image308.png"/><Relationship Id="rId23" Type="http://schemas.openxmlformats.org/officeDocument/2006/relationships/image" Target="../media/image316.png"/><Relationship Id="rId10" Type="http://schemas.openxmlformats.org/officeDocument/2006/relationships/image" Target="../media/image303.png"/><Relationship Id="rId19" Type="http://schemas.openxmlformats.org/officeDocument/2006/relationships/image" Target="../media/image312.png"/><Relationship Id="rId4" Type="http://schemas.openxmlformats.org/officeDocument/2006/relationships/image" Target="../media/image297.png"/><Relationship Id="rId9" Type="http://schemas.openxmlformats.org/officeDocument/2006/relationships/image" Target="../media/image302.png"/><Relationship Id="rId14" Type="http://schemas.openxmlformats.org/officeDocument/2006/relationships/image" Target="../media/image307.png"/><Relationship Id="rId22" Type="http://schemas.openxmlformats.org/officeDocument/2006/relationships/image" Target="../media/image315.png"/></Relationships>
</file>

<file path=ppt/slides/_rels/slide246.xml.rels><?xml version="1.0" encoding="UTF-8" standalone="yes"?>
<Relationships xmlns="http://schemas.openxmlformats.org/package/2006/relationships"><Relationship Id="rId8" Type="http://schemas.openxmlformats.org/officeDocument/2006/relationships/image" Target="../media/image323.png"/><Relationship Id="rId3" Type="http://schemas.openxmlformats.org/officeDocument/2006/relationships/image" Target="../media/image318.png"/><Relationship Id="rId7" Type="http://schemas.openxmlformats.org/officeDocument/2006/relationships/image" Target="../media/image322.png"/><Relationship Id="rId12" Type="http://schemas.openxmlformats.org/officeDocument/2006/relationships/image" Target="../media/image327.png"/><Relationship Id="rId2" Type="http://schemas.openxmlformats.org/officeDocument/2006/relationships/image" Target="../media/image317.png"/><Relationship Id="rId1" Type="http://schemas.openxmlformats.org/officeDocument/2006/relationships/slideLayout" Target="../slideLayouts/slideLayout10.xml"/><Relationship Id="rId6" Type="http://schemas.openxmlformats.org/officeDocument/2006/relationships/image" Target="../media/image321.png"/><Relationship Id="rId11" Type="http://schemas.openxmlformats.org/officeDocument/2006/relationships/image" Target="../media/image326.png"/><Relationship Id="rId5" Type="http://schemas.openxmlformats.org/officeDocument/2006/relationships/image" Target="../media/image320.png"/><Relationship Id="rId10" Type="http://schemas.openxmlformats.org/officeDocument/2006/relationships/image" Target="../media/image325.png"/><Relationship Id="rId4" Type="http://schemas.openxmlformats.org/officeDocument/2006/relationships/image" Target="../media/image319.png"/><Relationship Id="rId9" Type="http://schemas.openxmlformats.org/officeDocument/2006/relationships/image" Target="../media/image324.png"/></Relationships>
</file>

<file path=ppt/slides/_rels/slide247.xml.rels><?xml version="1.0" encoding="UTF-8" standalone="yes"?>
<Relationships xmlns="http://schemas.openxmlformats.org/package/2006/relationships"><Relationship Id="rId3" Type="http://schemas.openxmlformats.org/officeDocument/2006/relationships/image" Target="../media/image328.jpeg"/><Relationship Id="rId2" Type="http://schemas.openxmlformats.org/officeDocument/2006/relationships/notesSlide" Target="../notesSlides/notesSlide56.xml"/><Relationship Id="rId1" Type="http://schemas.openxmlformats.org/officeDocument/2006/relationships/slideLayout" Target="../slideLayouts/slideLayout10.xml"/><Relationship Id="rId4" Type="http://schemas.openxmlformats.org/officeDocument/2006/relationships/image" Target="../media/image329.jpeg"/></Relationships>
</file>

<file path=ppt/slides/_rels/slide248.xml.rels><?xml version="1.0" encoding="UTF-8" standalone="yes"?>
<Relationships xmlns="http://schemas.openxmlformats.org/package/2006/relationships"><Relationship Id="rId3" Type="http://schemas.openxmlformats.org/officeDocument/2006/relationships/image" Target="../media/image329.jpeg"/><Relationship Id="rId2" Type="http://schemas.openxmlformats.org/officeDocument/2006/relationships/image" Target="../media/image330.jpeg"/><Relationship Id="rId1" Type="http://schemas.openxmlformats.org/officeDocument/2006/relationships/slideLayout" Target="../slideLayouts/slideLayout10.xml"/></Relationships>
</file>

<file path=ppt/slides/_rels/slide249.xml.rels><?xml version="1.0" encoding="UTF-8" standalone="yes"?>
<Relationships xmlns="http://schemas.openxmlformats.org/package/2006/relationships"><Relationship Id="rId8" Type="http://schemas.openxmlformats.org/officeDocument/2006/relationships/image" Target="../media/image337.png"/><Relationship Id="rId13" Type="http://schemas.openxmlformats.org/officeDocument/2006/relationships/image" Target="../media/image342.png"/><Relationship Id="rId3" Type="http://schemas.openxmlformats.org/officeDocument/2006/relationships/image" Target="../media/image332.png"/><Relationship Id="rId7" Type="http://schemas.openxmlformats.org/officeDocument/2006/relationships/image" Target="../media/image336.png"/><Relationship Id="rId12" Type="http://schemas.openxmlformats.org/officeDocument/2006/relationships/image" Target="../media/image341.png"/><Relationship Id="rId2" Type="http://schemas.openxmlformats.org/officeDocument/2006/relationships/image" Target="../media/image331.png"/><Relationship Id="rId1" Type="http://schemas.openxmlformats.org/officeDocument/2006/relationships/slideLayout" Target="../slideLayouts/slideLayout10.xml"/><Relationship Id="rId6" Type="http://schemas.openxmlformats.org/officeDocument/2006/relationships/image" Target="../media/image335.png"/><Relationship Id="rId11" Type="http://schemas.openxmlformats.org/officeDocument/2006/relationships/image" Target="../media/image340.png"/><Relationship Id="rId5" Type="http://schemas.openxmlformats.org/officeDocument/2006/relationships/image" Target="../media/image334.png"/><Relationship Id="rId15" Type="http://schemas.openxmlformats.org/officeDocument/2006/relationships/image" Target="../media/image344.png"/><Relationship Id="rId10" Type="http://schemas.openxmlformats.org/officeDocument/2006/relationships/image" Target="../media/image339.png"/><Relationship Id="rId4" Type="http://schemas.openxmlformats.org/officeDocument/2006/relationships/image" Target="../media/image333.png"/><Relationship Id="rId9" Type="http://schemas.openxmlformats.org/officeDocument/2006/relationships/image" Target="../media/image338.png"/><Relationship Id="rId14" Type="http://schemas.openxmlformats.org/officeDocument/2006/relationships/image" Target="../media/image343.png"/></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250.xml.rels><?xml version="1.0" encoding="UTF-8" standalone="yes"?>
<Relationships xmlns="http://schemas.openxmlformats.org/package/2006/relationships"><Relationship Id="rId8" Type="http://schemas.openxmlformats.org/officeDocument/2006/relationships/image" Target="../media/image351.png"/><Relationship Id="rId13" Type="http://schemas.openxmlformats.org/officeDocument/2006/relationships/image" Target="../media/image356.png"/><Relationship Id="rId3" Type="http://schemas.openxmlformats.org/officeDocument/2006/relationships/image" Target="../media/image346.png"/><Relationship Id="rId7" Type="http://schemas.openxmlformats.org/officeDocument/2006/relationships/image" Target="../media/image350.png"/><Relationship Id="rId12" Type="http://schemas.openxmlformats.org/officeDocument/2006/relationships/image" Target="../media/image355.png"/><Relationship Id="rId2" Type="http://schemas.openxmlformats.org/officeDocument/2006/relationships/image" Target="../media/image345.png"/><Relationship Id="rId1" Type="http://schemas.openxmlformats.org/officeDocument/2006/relationships/slideLayout" Target="../slideLayouts/slideLayout10.xml"/><Relationship Id="rId6" Type="http://schemas.openxmlformats.org/officeDocument/2006/relationships/image" Target="../media/image349.png"/><Relationship Id="rId11" Type="http://schemas.openxmlformats.org/officeDocument/2006/relationships/image" Target="../media/image354.png"/><Relationship Id="rId5" Type="http://schemas.openxmlformats.org/officeDocument/2006/relationships/image" Target="../media/image348.png"/><Relationship Id="rId15" Type="http://schemas.openxmlformats.org/officeDocument/2006/relationships/image" Target="../media/image358.png"/><Relationship Id="rId10" Type="http://schemas.openxmlformats.org/officeDocument/2006/relationships/image" Target="../media/image353.png"/><Relationship Id="rId4" Type="http://schemas.openxmlformats.org/officeDocument/2006/relationships/image" Target="../media/image347.png"/><Relationship Id="rId9" Type="http://schemas.openxmlformats.org/officeDocument/2006/relationships/image" Target="../media/image352.png"/><Relationship Id="rId14" Type="http://schemas.openxmlformats.org/officeDocument/2006/relationships/image" Target="../media/image357.png"/></Relationships>
</file>

<file path=ppt/slides/_rels/slide251.xml.rels><?xml version="1.0" encoding="UTF-8" standalone="yes"?>
<Relationships xmlns="http://schemas.openxmlformats.org/package/2006/relationships"><Relationship Id="rId8" Type="http://schemas.openxmlformats.org/officeDocument/2006/relationships/image" Target="../media/image365.png"/><Relationship Id="rId13" Type="http://schemas.openxmlformats.org/officeDocument/2006/relationships/image" Target="../media/image370.png"/><Relationship Id="rId3" Type="http://schemas.openxmlformats.org/officeDocument/2006/relationships/image" Target="../media/image360.png"/><Relationship Id="rId7" Type="http://schemas.openxmlformats.org/officeDocument/2006/relationships/image" Target="../media/image364.png"/><Relationship Id="rId12" Type="http://schemas.openxmlformats.org/officeDocument/2006/relationships/image" Target="../media/image369.png"/><Relationship Id="rId2" Type="http://schemas.openxmlformats.org/officeDocument/2006/relationships/image" Target="../media/image359.png"/><Relationship Id="rId1" Type="http://schemas.openxmlformats.org/officeDocument/2006/relationships/slideLayout" Target="../slideLayouts/slideLayout10.xml"/><Relationship Id="rId6" Type="http://schemas.openxmlformats.org/officeDocument/2006/relationships/image" Target="../media/image363.png"/><Relationship Id="rId11" Type="http://schemas.openxmlformats.org/officeDocument/2006/relationships/image" Target="../media/image368.png"/><Relationship Id="rId5" Type="http://schemas.openxmlformats.org/officeDocument/2006/relationships/image" Target="../media/image362.png"/><Relationship Id="rId10" Type="http://schemas.openxmlformats.org/officeDocument/2006/relationships/image" Target="../media/image367.png"/><Relationship Id="rId4" Type="http://schemas.openxmlformats.org/officeDocument/2006/relationships/image" Target="../media/image361.png"/><Relationship Id="rId9" Type="http://schemas.openxmlformats.org/officeDocument/2006/relationships/image" Target="../media/image366.png"/></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3.xml.rels><?xml version="1.0" encoding="UTF-8" standalone="yes"?>
<Relationships xmlns="http://schemas.openxmlformats.org/package/2006/relationships"><Relationship Id="rId8" Type="http://schemas.openxmlformats.org/officeDocument/2006/relationships/image" Target="../media/image377.png"/><Relationship Id="rId13" Type="http://schemas.openxmlformats.org/officeDocument/2006/relationships/image" Target="../media/image21.png"/><Relationship Id="rId3" Type="http://schemas.openxmlformats.org/officeDocument/2006/relationships/image" Target="../media/image372.png"/><Relationship Id="rId7" Type="http://schemas.openxmlformats.org/officeDocument/2006/relationships/image" Target="../media/image376.png"/><Relationship Id="rId12" Type="http://schemas.openxmlformats.org/officeDocument/2006/relationships/image" Target="../media/image381.png"/><Relationship Id="rId2" Type="http://schemas.openxmlformats.org/officeDocument/2006/relationships/image" Target="../media/image371.png"/><Relationship Id="rId1" Type="http://schemas.openxmlformats.org/officeDocument/2006/relationships/slideLayout" Target="../slideLayouts/slideLayout10.xml"/><Relationship Id="rId6" Type="http://schemas.openxmlformats.org/officeDocument/2006/relationships/image" Target="../media/image375.png"/><Relationship Id="rId11" Type="http://schemas.openxmlformats.org/officeDocument/2006/relationships/image" Target="../media/image380.png"/><Relationship Id="rId5" Type="http://schemas.openxmlformats.org/officeDocument/2006/relationships/image" Target="../media/image374.png"/><Relationship Id="rId10" Type="http://schemas.openxmlformats.org/officeDocument/2006/relationships/image" Target="../media/image379.png"/><Relationship Id="rId4" Type="http://schemas.openxmlformats.org/officeDocument/2006/relationships/image" Target="../media/image373.png"/><Relationship Id="rId9" Type="http://schemas.openxmlformats.org/officeDocument/2006/relationships/image" Target="../media/image378.png"/></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5.xml.rels><?xml version="1.0" encoding="UTF-8" standalone="yes"?>
<Relationships xmlns="http://schemas.openxmlformats.org/package/2006/relationships"><Relationship Id="rId3" Type="http://schemas.openxmlformats.org/officeDocument/2006/relationships/image" Target="../media/image382.jpeg"/><Relationship Id="rId2" Type="http://schemas.openxmlformats.org/officeDocument/2006/relationships/notesSlide" Target="../notesSlides/notesSlide57.xml"/><Relationship Id="rId1" Type="http://schemas.openxmlformats.org/officeDocument/2006/relationships/slideLayout" Target="../slideLayouts/slideLayout8.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7.xml.rels><?xml version="1.0" encoding="UTF-8" standalone="yes"?>
<Relationships xmlns="http://schemas.openxmlformats.org/package/2006/relationships"><Relationship Id="rId8" Type="http://schemas.openxmlformats.org/officeDocument/2006/relationships/image" Target="../media/image389.png"/><Relationship Id="rId13" Type="http://schemas.openxmlformats.org/officeDocument/2006/relationships/image" Target="../media/image394.png"/><Relationship Id="rId3" Type="http://schemas.openxmlformats.org/officeDocument/2006/relationships/image" Target="../media/image384.png"/><Relationship Id="rId7" Type="http://schemas.openxmlformats.org/officeDocument/2006/relationships/image" Target="../media/image388.png"/><Relationship Id="rId12" Type="http://schemas.openxmlformats.org/officeDocument/2006/relationships/image" Target="../media/image393.png"/><Relationship Id="rId2" Type="http://schemas.openxmlformats.org/officeDocument/2006/relationships/image" Target="../media/image383.png"/><Relationship Id="rId1" Type="http://schemas.openxmlformats.org/officeDocument/2006/relationships/slideLayout" Target="../slideLayouts/slideLayout10.xml"/><Relationship Id="rId6" Type="http://schemas.openxmlformats.org/officeDocument/2006/relationships/image" Target="../media/image387.png"/><Relationship Id="rId11" Type="http://schemas.openxmlformats.org/officeDocument/2006/relationships/image" Target="../media/image392.png"/><Relationship Id="rId5" Type="http://schemas.openxmlformats.org/officeDocument/2006/relationships/image" Target="../media/image386.png"/><Relationship Id="rId15" Type="http://schemas.openxmlformats.org/officeDocument/2006/relationships/image" Target="../media/image396.png"/><Relationship Id="rId10" Type="http://schemas.openxmlformats.org/officeDocument/2006/relationships/image" Target="../media/image391.png"/><Relationship Id="rId4" Type="http://schemas.openxmlformats.org/officeDocument/2006/relationships/image" Target="../media/image385.png"/><Relationship Id="rId9" Type="http://schemas.openxmlformats.org/officeDocument/2006/relationships/image" Target="../media/image390.png"/><Relationship Id="rId14" Type="http://schemas.openxmlformats.org/officeDocument/2006/relationships/image" Target="../media/image395.png"/></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9.xml.rels><?xml version="1.0" encoding="UTF-8" standalone="yes"?>
<Relationships xmlns="http://schemas.openxmlformats.org/package/2006/relationships"><Relationship Id="rId8" Type="http://schemas.openxmlformats.org/officeDocument/2006/relationships/image" Target="../media/image403.png"/><Relationship Id="rId13" Type="http://schemas.openxmlformats.org/officeDocument/2006/relationships/image" Target="../media/image408.png"/><Relationship Id="rId3" Type="http://schemas.openxmlformats.org/officeDocument/2006/relationships/image" Target="../media/image398.png"/><Relationship Id="rId7" Type="http://schemas.openxmlformats.org/officeDocument/2006/relationships/image" Target="../media/image402.png"/><Relationship Id="rId12" Type="http://schemas.openxmlformats.org/officeDocument/2006/relationships/image" Target="../media/image407.png"/><Relationship Id="rId2" Type="http://schemas.openxmlformats.org/officeDocument/2006/relationships/image" Target="../media/image397.png"/><Relationship Id="rId1" Type="http://schemas.openxmlformats.org/officeDocument/2006/relationships/slideLayout" Target="../slideLayouts/slideLayout10.xml"/><Relationship Id="rId6" Type="http://schemas.openxmlformats.org/officeDocument/2006/relationships/image" Target="../media/image401.png"/><Relationship Id="rId11" Type="http://schemas.openxmlformats.org/officeDocument/2006/relationships/image" Target="../media/image406.png"/><Relationship Id="rId5" Type="http://schemas.openxmlformats.org/officeDocument/2006/relationships/image" Target="../media/image400.png"/><Relationship Id="rId10" Type="http://schemas.openxmlformats.org/officeDocument/2006/relationships/image" Target="../media/image405.png"/><Relationship Id="rId4" Type="http://schemas.openxmlformats.org/officeDocument/2006/relationships/image" Target="../media/image399.png"/><Relationship Id="rId9" Type="http://schemas.openxmlformats.org/officeDocument/2006/relationships/image" Target="../media/image404.png"/><Relationship Id="rId14" Type="http://schemas.openxmlformats.org/officeDocument/2006/relationships/image" Target="../media/image409.png"/></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260.xml.rels><?xml version="1.0" encoding="UTF-8" standalone="yes"?>
<Relationships xmlns="http://schemas.openxmlformats.org/package/2006/relationships"><Relationship Id="rId2" Type="http://schemas.openxmlformats.org/officeDocument/2006/relationships/image" Target="../media/image410.png"/><Relationship Id="rId1" Type="http://schemas.openxmlformats.org/officeDocument/2006/relationships/slideLayout" Target="../slideLayouts/slideLayout10.xml"/></Relationships>
</file>

<file path=ppt/slides/_rels/slide261.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9.xml"/></Relationships>
</file>

<file path=ppt/slides/_rels/slide26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26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0.xml"/></Relationships>
</file>

<file path=ppt/slides/_rels/slide264.xml.rels><?xml version="1.0" encoding="UTF-8" standalone="yes"?>
<Relationships xmlns="http://schemas.openxmlformats.org/package/2006/relationships"><Relationship Id="rId3" Type="http://schemas.openxmlformats.org/officeDocument/2006/relationships/image" Target="../media/image411.jpeg"/><Relationship Id="rId2" Type="http://schemas.openxmlformats.org/officeDocument/2006/relationships/notesSlide" Target="../notesSlides/notesSlide60.xml"/><Relationship Id="rId1" Type="http://schemas.openxmlformats.org/officeDocument/2006/relationships/slideLayout" Target="../slideLayouts/slideLayout8.xml"/></Relationships>
</file>

<file path=ppt/slides/_rels/slide265.xml.rels><?xml version="1.0" encoding="UTF-8" standalone="yes"?>
<Relationships xmlns="http://schemas.openxmlformats.org/package/2006/relationships"><Relationship Id="rId3" Type="http://schemas.openxmlformats.org/officeDocument/2006/relationships/image" Target="../media/image411.jpeg"/><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266.xml.rels><?xml version="1.0" encoding="UTF-8" standalone="yes"?>
<Relationships xmlns="http://schemas.openxmlformats.org/package/2006/relationships"><Relationship Id="rId2" Type="http://schemas.openxmlformats.org/officeDocument/2006/relationships/image" Target="../media/image285.png"/><Relationship Id="rId1" Type="http://schemas.openxmlformats.org/officeDocument/2006/relationships/slideLayout" Target="../slideLayouts/slideLayout5.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8" Type="http://schemas.openxmlformats.org/officeDocument/2006/relationships/image" Target="../media/image418.png"/><Relationship Id="rId3" Type="http://schemas.openxmlformats.org/officeDocument/2006/relationships/image" Target="../media/image413.png"/><Relationship Id="rId7" Type="http://schemas.openxmlformats.org/officeDocument/2006/relationships/image" Target="../media/image417.png"/><Relationship Id="rId2" Type="http://schemas.openxmlformats.org/officeDocument/2006/relationships/image" Target="../media/image412.png"/><Relationship Id="rId1" Type="http://schemas.openxmlformats.org/officeDocument/2006/relationships/slideLayout" Target="../slideLayouts/slideLayout2.xml"/><Relationship Id="rId6" Type="http://schemas.openxmlformats.org/officeDocument/2006/relationships/image" Target="../media/image416.png"/><Relationship Id="rId5" Type="http://schemas.openxmlformats.org/officeDocument/2006/relationships/image" Target="../media/image415.png"/><Relationship Id="rId4" Type="http://schemas.openxmlformats.org/officeDocument/2006/relationships/image" Target="../media/image414.png"/></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270.xml.rels><?xml version="1.0" encoding="UTF-8" standalone="yes"?>
<Relationships xmlns="http://schemas.openxmlformats.org/package/2006/relationships"><Relationship Id="rId8" Type="http://schemas.openxmlformats.org/officeDocument/2006/relationships/image" Target="../media/image425.gif"/><Relationship Id="rId3" Type="http://schemas.openxmlformats.org/officeDocument/2006/relationships/image" Target="../media/image420.gif"/><Relationship Id="rId7" Type="http://schemas.openxmlformats.org/officeDocument/2006/relationships/image" Target="../media/image424.gif"/><Relationship Id="rId2" Type="http://schemas.openxmlformats.org/officeDocument/2006/relationships/image" Target="../media/image419.png"/><Relationship Id="rId1" Type="http://schemas.openxmlformats.org/officeDocument/2006/relationships/slideLayout" Target="../slideLayouts/slideLayout2.xml"/><Relationship Id="rId6" Type="http://schemas.openxmlformats.org/officeDocument/2006/relationships/image" Target="../media/image423.gif"/><Relationship Id="rId5" Type="http://schemas.openxmlformats.org/officeDocument/2006/relationships/image" Target="../media/image422.gif"/><Relationship Id="rId4" Type="http://schemas.openxmlformats.org/officeDocument/2006/relationships/image" Target="../media/image421.gif"/></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2" Type="http://schemas.openxmlformats.org/officeDocument/2006/relationships/image" Target="../media/image426.jpeg"/><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8" Type="http://schemas.openxmlformats.org/officeDocument/2006/relationships/image" Target="../media/image432.gif"/><Relationship Id="rId3" Type="http://schemas.openxmlformats.org/officeDocument/2006/relationships/image" Target="../media/image427.gif"/><Relationship Id="rId7" Type="http://schemas.openxmlformats.org/officeDocument/2006/relationships/image" Target="../media/image431.gif"/><Relationship Id="rId12" Type="http://schemas.openxmlformats.org/officeDocument/2006/relationships/image" Target="../media/image436.gif"/><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430.gif"/><Relationship Id="rId11" Type="http://schemas.openxmlformats.org/officeDocument/2006/relationships/image" Target="../media/image435.gif"/><Relationship Id="rId5" Type="http://schemas.openxmlformats.org/officeDocument/2006/relationships/image" Target="../media/image429.gif"/><Relationship Id="rId10" Type="http://schemas.openxmlformats.org/officeDocument/2006/relationships/image" Target="../media/image434.gif"/><Relationship Id="rId4" Type="http://schemas.openxmlformats.org/officeDocument/2006/relationships/image" Target="../media/image428.gif"/><Relationship Id="rId9" Type="http://schemas.openxmlformats.org/officeDocument/2006/relationships/image" Target="../media/image433.gif"/></Relationships>
</file>

<file path=ppt/slides/_rels/slide27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8" Type="http://schemas.openxmlformats.org/officeDocument/2006/relationships/image" Target="../media/image443.png"/><Relationship Id="rId13" Type="http://schemas.openxmlformats.org/officeDocument/2006/relationships/image" Target="../media/image448.png"/><Relationship Id="rId3" Type="http://schemas.openxmlformats.org/officeDocument/2006/relationships/image" Target="../media/image438.png"/><Relationship Id="rId7" Type="http://schemas.openxmlformats.org/officeDocument/2006/relationships/image" Target="../media/image442.png"/><Relationship Id="rId12" Type="http://schemas.openxmlformats.org/officeDocument/2006/relationships/image" Target="../media/image447.png"/><Relationship Id="rId2" Type="http://schemas.openxmlformats.org/officeDocument/2006/relationships/image" Target="../media/image437.png"/><Relationship Id="rId1" Type="http://schemas.openxmlformats.org/officeDocument/2006/relationships/slideLayout" Target="../slideLayouts/slideLayout2.xml"/><Relationship Id="rId6" Type="http://schemas.openxmlformats.org/officeDocument/2006/relationships/image" Target="../media/image441.png"/><Relationship Id="rId11" Type="http://schemas.openxmlformats.org/officeDocument/2006/relationships/image" Target="../media/image446.png"/><Relationship Id="rId5" Type="http://schemas.openxmlformats.org/officeDocument/2006/relationships/image" Target="../media/image440.png"/><Relationship Id="rId15" Type="http://schemas.openxmlformats.org/officeDocument/2006/relationships/image" Target="../media/image3240.png"/><Relationship Id="rId10" Type="http://schemas.openxmlformats.org/officeDocument/2006/relationships/image" Target="../media/image445.png"/><Relationship Id="rId4" Type="http://schemas.openxmlformats.org/officeDocument/2006/relationships/image" Target="../media/image439.png"/><Relationship Id="rId9" Type="http://schemas.openxmlformats.org/officeDocument/2006/relationships/image" Target="../media/image444.png"/><Relationship Id="rId14" Type="http://schemas.openxmlformats.org/officeDocument/2006/relationships/image" Target="../media/image449.png"/></Relationships>
</file>

<file path=ppt/slides/_rels/slide27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8" Type="http://schemas.openxmlformats.org/officeDocument/2006/relationships/image" Target="../media/image456.png"/><Relationship Id="rId3" Type="http://schemas.openxmlformats.org/officeDocument/2006/relationships/image" Target="../media/image451.png"/><Relationship Id="rId7" Type="http://schemas.openxmlformats.org/officeDocument/2006/relationships/image" Target="../media/image455.png"/><Relationship Id="rId2" Type="http://schemas.openxmlformats.org/officeDocument/2006/relationships/image" Target="../media/image450.jpeg"/><Relationship Id="rId1" Type="http://schemas.openxmlformats.org/officeDocument/2006/relationships/slideLayout" Target="../slideLayouts/slideLayout2.xml"/><Relationship Id="rId6" Type="http://schemas.openxmlformats.org/officeDocument/2006/relationships/image" Target="../media/image454.png"/><Relationship Id="rId5" Type="http://schemas.openxmlformats.org/officeDocument/2006/relationships/image" Target="../media/image453.png"/><Relationship Id="rId4" Type="http://schemas.openxmlformats.org/officeDocument/2006/relationships/image" Target="../media/image452.png"/><Relationship Id="rId9" Type="http://schemas.openxmlformats.org/officeDocument/2006/relationships/image" Target="../media/image457.png"/></Relationships>
</file>

<file path=ppt/slides/_rels/slide278.xml.rels><?xml version="1.0" encoding="UTF-8" standalone="yes"?>
<Relationships xmlns="http://schemas.openxmlformats.org/package/2006/relationships"><Relationship Id="rId8" Type="http://schemas.openxmlformats.org/officeDocument/2006/relationships/image" Target="../media/image464.png"/><Relationship Id="rId3" Type="http://schemas.openxmlformats.org/officeDocument/2006/relationships/image" Target="../media/image459.png"/><Relationship Id="rId7" Type="http://schemas.openxmlformats.org/officeDocument/2006/relationships/image" Target="../media/image463.png"/><Relationship Id="rId2" Type="http://schemas.openxmlformats.org/officeDocument/2006/relationships/image" Target="../media/image458.png"/><Relationship Id="rId1" Type="http://schemas.openxmlformats.org/officeDocument/2006/relationships/slideLayout" Target="../slideLayouts/slideLayout2.xml"/><Relationship Id="rId6" Type="http://schemas.openxmlformats.org/officeDocument/2006/relationships/image" Target="../media/image462.png"/><Relationship Id="rId5" Type="http://schemas.openxmlformats.org/officeDocument/2006/relationships/image" Target="../media/image461.png"/><Relationship Id="rId10" Type="http://schemas.openxmlformats.org/officeDocument/2006/relationships/image" Target="../media/image466.jpeg"/><Relationship Id="rId4" Type="http://schemas.openxmlformats.org/officeDocument/2006/relationships/image" Target="../media/image460.png"/><Relationship Id="rId9" Type="http://schemas.openxmlformats.org/officeDocument/2006/relationships/image" Target="../media/image465.png"/></Relationships>
</file>

<file path=ppt/slides/_rels/slide279.xml.rels><?xml version="1.0" encoding="UTF-8" standalone="yes"?>
<Relationships xmlns="http://schemas.openxmlformats.org/package/2006/relationships"><Relationship Id="rId2" Type="http://schemas.openxmlformats.org/officeDocument/2006/relationships/image" Target="../media/image467.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3.gif"/><Relationship Id="rId1" Type="http://schemas.openxmlformats.org/officeDocument/2006/relationships/slideLayout" Target="../slideLayouts/slideLayout10.xml"/></Relationships>
</file>

<file path=ppt/slides/_rels/slide280.xml.rels><?xml version="1.0" encoding="UTF-8" standalone="yes"?>
<Relationships xmlns="http://schemas.openxmlformats.org/package/2006/relationships"><Relationship Id="rId8" Type="http://schemas.openxmlformats.org/officeDocument/2006/relationships/image" Target="../media/image473.png"/><Relationship Id="rId3" Type="http://schemas.openxmlformats.org/officeDocument/2006/relationships/image" Target="../media/image468.png"/><Relationship Id="rId7" Type="http://schemas.openxmlformats.org/officeDocument/2006/relationships/image" Target="../media/image472.png"/><Relationship Id="rId2" Type="http://schemas.openxmlformats.org/officeDocument/2006/relationships/image" Target="../media/image467.jpg"/><Relationship Id="rId1" Type="http://schemas.openxmlformats.org/officeDocument/2006/relationships/slideLayout" Target="../slideLayouts/slideLayout2.xml"/><Relationship Id="rId6" Type="http://schemas.openxmlformats.org/officeDocument/2006/relationships/image" Target="../media/image471.png"/><Relationship Id="rId5" Type="http://schemas.openxmlformats.org/officeDocument/2006/relationships/image" Target="../media/image470.png"/><Relationship Id="rId4" Type="http://schemas.openxmlformats.org/officeDocument/2006/relationships/image" Target="../media/image469.png"/></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8" Type="http://schemas.openxmlformats.org/officeDocument/2006/relationships/image" Target="../media/image480.png"/><Relationship Id="rId13" Type="http://schemas.openxmlformats.org/officeDocument/2006/relationships/image" Target="../media/image485.png"/><Relationship Id="rId3" Type="http://schemas.openxmlformats.org/officeDocument/2006/relationships/image" Target="../media/image475.png"/><Relationship Id="rId7" Type="http://schemas.openxmlformats.org/officeDocument/2006/relationships/image" Target="../media/image479.png"/><Relationship Id="rId12" Type="http://schemas.openxmlformats.org/officeDocument/2006/relationships/image" Target="../media/image484.png"/><Relationship Id="rId2" Type="http://schemas.openxmlformats.org/officeDocument/2006/relationships/image" Target="../media/image474.png"/><Relationship Id="rId16" Type="http://schemas.openxmlformats.org/officeDocument/2006/relationships/image" Target="../media/image488.png"/><Relationship Id="rId1" Type="http://schemas.openxmlformats.org/officeDocument/2006/relationships/slideLayout" Target="../slideLayouts/slideLayout2.xml"/><Relationship Id="rId6" Type="http://schemas.openxmlformats.org/officeDocument/2006/relationships/image" Target="../media/image478.png"/><Relationship Id="rId11" Type="http://schemas.openxmlformats.org/officeDocument/2006/relationships/image" Target="../media/image483.png"/><Relationship Id="rId5" Type="http://schemas.openxmlformats.org/officeDocument/2006/relationships/image" Target="../media/image477.png"/><Relationship Id="rId15" Type="http://schemas.openxmlformats.org/officeDocument/2006/relationships/image" Target="../media/image487.png"/><Relationship Id="rId10" Type="http://schemas.openxmlformats.org/officeDocument/2006/relationships/image" Target="../media/image482.png"/><Relationship Id="rId4" Type="http://schemas.openxmlformats.org/officeDocument/2006/relationships/image" Target="../media/image476.png"/><Relationship Id="rId9" Type="http://schemas.openxmlformats.org/officeDocument/2006/relationships/image" Target="../media/image481.png"/><Relationship Id="rId14" Type="http://schemas.openxmlformats.org/officeDocument/2006/relationships/image" Target="../media/image486.png"/></Relationships>
</file>

<file path=ppt/slides/_rels/slide283.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2" Type="http://schemas.openxmlformats.org/officeDocument/2006/relationships/image" Target="../media/image489.jpg"/><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3" Type="http://schemas.openxmlformats.org/officeDocument/2006/relationships/image" Target="../media/image490.jpeg"/><Relationship Id="rId2" Type="http://schemas.openxmlformats.org/officeDocument/2006/relationships/notesSlide" Target="../notesSlides/notesSlide66.xml"/><Relationship Id="rId1" Type="http://schemas.openxmlformats.org/officeDocument/2006/relationships/slideLayout" Target="../slideLayouts/slideLayout8.xml"/></Relationships>
</file>

<file path=ppt/slides/_rels/slide286.xml.rels><?xml version="1.0" encoding="UTF-8" standalone="yes"?>
<Relationships xmlns="http://schemas.openxmlformats.org/package/2006/relationships"><Relationship Id="rId2" Type="http://schemas.openxmlformats.org/officeDocument/2006/relationships/image" Target="../media/image491.jpg"/><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3" Type="http://schemas.openxmlformats.org/officeDocument/2006/relationships/image" Target="../media/image492.jpeg"/><Relationship Id="rId2" Type="http://schemas.openxmlformats.org/officeDocument/2006/relationships/image" Target="../media/image491.jpg"/><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2" Type="http://schemas.openxmlformats.org/officeDocument/2006/relationships/image" Target="../media/image493.jpeg"/><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3" Type="http://schemas.openxmlformats.org/officeDocument/2006/relationships/image" Target="../media/image494.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png"/><Relationship Id="rId1" Type="http://schemas.openxmlformats.org/officeDocument/2006/relationships/slideLayout" Target="../slideLayouts/slideLayout10.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5.xml.rels><?xml version="1.0" encoding="UTF-8" standalone="yes"?>
<Relationships xmlns="http://schemas.openxmlformats.org/package/2006/relationships"><Relationship Id="rId3" Type="http://schemas.openxmlformats.org/officeDocument/2006/relationships/image" Target="../media/image495.jpg"/><Relationship Id="rId2" Type="http://schemas.openxmlformats.org/officeDocument/2006/relationships/notesSlide" Target="../notesSlides/notesSlide68.xml"/><Relationship Id="rId1" Type="http://schemas.openxmlformats.org/officeDocument/2006/relationships/slideLayout" Target="../slideLayouts/slideLayout5.xml"/><Relationship Id="rId6" Type="http://schemas.openxmlformats.org/officeDocument/2006/relationships/image" Target="../media/image498.png"/><Relationship Id="rId5" Type="http://schemas.openxmlformats.org/officeDocument/2006/relationships/image" Target="../media/image497.png"/><Relationship Id="rId4" Type="http://schemas.openxmlformats.org/officeDocument/2006/relationships/image" Target="../media/image496.png"/></Relationships>
</file>

<file path=ppt/slides/_rels/slide296.xml.rels><?xml version="1.0" encoding="UTF-8" standalone="yes"?>
<Relationships xmlns="http://schemas.openxmlformats.org/package/2006/relationships"><Relationship Id="rId3" Type="http://schemas.openxmlformats.org/officeDocument/2006/relationships/image" Target="../media/image499.jpeg"/><Relationship Id="rId2" Type="http://schemas.openxmlformats.org/officeDocument/2006/relationships/notesSlide" Target="../notesSlides/notesSlide69.xml"/><Relationship Id="rId1" Type="http://schemas.openxmlformats.org/officeDocument/2006/relationships/slideLayout" Target="../slideLayouts/slideLayout5.xml"/></Relationships>
</file>

<file path=ppt/slides/_rels/slide297.xml.rels><?xml version="1.0" encoding="UTF-8" standalone="yes"?>
<Relationships xmlns="http://schemas.openxmlformats.org/package/2006/relationships"><Relationship Id="rId3" Type="http://schemas.openxmlformats.org/officeDocument/2006/relationships/image" Target="../media/image500.jpg"/><Relationship Id="rId2" Type="http://schemas.openxmlformats.org/officeDocument/2006/relationships/notesSlide" Target="../notesSlides/notesSlide70.xml"/><Relationship Id="rId1" Type="http://schemas.openxmlformats.org/officeDocument/2006/relationships/slideLayout" Target="../slideLayouts/slideLayout5.xml"/></Relationships>
</file>

<file path=ppt/slides/_rels/slide298.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5.xml"/></Relationships>
</file>

<file path=ppt/slides/_rels/slide299.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0.xml"/></Relationships>
</file>

<file path=ppt/slides/_rels/slide300.xml.rels><?xml version="1.0" encoding="UTF-8" standalone="yes"?>
<Relationships xmlns="http://schemas.openxmlformats.org/package/2006/relationships"><Relationship Id="rId8" Type="http://schemas.openxmlformats.org/officeDocument/2006/relationships/image" Target="../media/image507.png"/><Relationship Id="rId3" Type="http://schemas.openxmlformats.org/officeDocument/2006/relationships/image" Target="../media/image502.png"/><Relationship Id="rId7" Type="http://schemas.openxmlformats.org/officeDocument/2006/relationships/image" Target="../media/image506.png"/><Relationship Id="rId2" Type="http://schemas.openxmlformats.org/officeDocument/2006/relationships/image" Target="../media/image501.png"/><Relationship Id="rId1" Type="http://schemas.openxmlformats.org/officeDocument/2006/relationships/slideLayout" Target="../slideLayouts/slideLayout5.xml"/><Relationship Id="rId6" Type="http://schemas.openxmlformats.org/officeDocument/2006/relationships/image" Target="../media/image505.png"/><Relationship Id="rId5" Type="http://schemas.openxmlformats.org/officeDocument/2006/relationships/image" Target="../media/image504.png"/><Relationship Id="rId4" Type="http://schemas.openxmlformats.org/officeDocument/2006/relationships/image" Target="../media/image503.png"/><Relationship Id="rId9" Type="http://schemas.openxmlformats.org/officeDocument/2006/relationships/image" Target="../media/image508.png"/></Relationships>
</file>

<file path=ppt/slides/_rels/slide301.xml.rels><?xml version="1.0" encoding="UTF-8" standalone="yes"?>
<Relationships xmlns="http://schemas.openxmlformats.org/package/2006/relationships"><Relationship Id="rId3" Type="http://schemas.openxmlformats.org/officeDocument/2006/relationships/image" Target="../media/image509.png"/><Relationship Id="rId2" Type="http://schemas.openxmlformats.org/officeDocument/2006/relationships/notesSlide" Target="../notesSlides/notesSlide73.xml"/><Relationship Id="rId1" Type="http://schemas.openxmlformats.org/officeDocument/2006/relationships/slideLayout" Target="../slideLayouts/slideLayout8.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4.xml.rels><?xml version="1.0" encoding="UTF-8" standalone="yes"?>
<Relationships xmlns="http://schemas.openxmlformats.org/package/2006/relationships"><Relationship Id="rId2" Type="http://schemas.openxmlformats.org/officeDocument/2006/relationships/image" Target="../media/image510.png"/><Relationship Id="rId1" Type="http://schemas.openxmlformats.org/officeDocument/2006/relationships/slideLayout" Target="../slideLayouts/slideLayout5.xm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9.xml.rels><?xml version="1.0" encoding="UTF-8" standalone="yes"?>
<Relationships xmlns="http://schemas.openxmlformats.org/package/2006/relationships"><Relationship Id="rId2" Type="http://schemas.openxmlformats.org/officeDocument/2006/relationships/image" Target="../media/image511.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0.xml"/></Relationships>
</file>

<file path=ppt/slides/_rels/slide3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5.xml"/></Relationships>
</file>

<file path=ppt/slides/_rels/slide3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7.xml.rels><?xml version="1.0" encoding="UTF-8" standalone="yes"?>
<Relationships xmlns="http://schemas.openxmlformats.org/package/2006/relationships"><Relationship Id="rId2" Type="http://schemas.openxmlformats.org/officeDocument/2006/relationships/image" Target="../media/image512.png"/><Relationship Id="rId1" Type="http://schemas.openxmlformats.org/officeDocument/2006/relationships/slideLayout" Target="../slideLayouts/slideLayout5.xml"/></Relationships>
</file>

<file path=ppt/slides/_rels/slide318.xml.rels><?xml version="1.0" encoding="UTF-8" standalone="yes"?>
<Relationships xmlns="http://schemas.openxmlformats.org/package/2006/relationships"><Relationship Id="rId3" Type="http://schemas.openxmlformats.org/officeDocument/2006/relationships/image" Target="../media/image513.gif"/><Relationship Id="rId7" Type="http://schemas.openxmlformats.org/officeDocument/2006/relationships/image" Target="../media/image517.jpg"/><Relationship Id="rId2" Type="http://schemas.openxmlformats.org/officeDocument/2006/relationships/notesSlide" Target="../notesSlides/notesSlide75.xml"/><Relationship Id="rId1" Type="http://schemas.openxmlformats.org/officeDocument/2006/relationships/slideLayout" Target="../slideLayouts/slideLayout10.xml"/><Relationship Id="rId6" Type="http://schemas.openxmlformats.org/officeDocument/2006/relationships/image" Target="../media/image516.gif"/><Relationship Id="rId5" Type="http://schemas.openxmlformats.org/officeDocument/2006/relationships/image" Target="../media/image515.gif"/><Relationship Id="rId4" Type="http://schemas.openxmlformats.org/officeDocument/2006/relationships/image" Target="../media/image514.gif"/></Relationships>
</file>

<file path=ppt/slides/_rels/slide319.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3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32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0.xml"/></Relationships>
</file>

<file path=ppt/slides/_rels/slide322.xml.rels><?xml version="1.0" encoding="UTF-8" standalone="yes"?>
<Relationships xmlns="http://schemas.openxmlformats.org/package/2006/relationships"><Relationship Id="rId3" Type="http://schemas.openxmlformats.org/officeDocument/2006/relationships/image" Target="../media/image518.jpeg"/><Relationship Id="rId2" Type="http://schemas.openxmlformats.org/officeDocument/2006/relationships/notesSlide" Target="../notesSlides/notesSlide78.xml"/><Relationship Id="rId1" Type="http://schemas.openxmlformats.org/officeDocument/2006/relationships/slideLayout" Target="../slideLayouts/slideLayout8.xml"/></Relationships>
</file>

<file path=ppt/slides/_rels/slide3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7.xml.rels><?xml version="1.0" encoding="UTF-8" standalone="yes"?>
<Relationships xmlns="http://schemas.openxmlformats.org/package/2006/relationships"><Relationship Id="rId2" Type="http://schemas.openxmlformats.org/officeDocument/2006/relationships/image" Target="../media/image519.png"/><Relationship Id="rId1" Type="http://schemas.openxmlformats.org/officeDocument/2006/relationships/slideLayout" Target="../slideLayouts/slideLayout3.xml"/></Relationships>
</file>

<file path=ppt/slides/_rels/slide32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3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3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3.xml.rels><?xml version="1.0" encoding="UTF-8" standalone="yes"?>
<Relationships xmlns="http://schemas.openxmlformats.org/package/2006/relationships"><Relationship Id="rId2" Type="http://schemas.openxmlformats.org/officeDocument/2006/relationships/image" Target="../media/image520.jpg"/><Relationship Id="rId1" Type="http://schemas.openxmlformats.org/officeDocument/2006/relationships/slideLayout" Target="../slideLayouts/slideLayout3.xml"/></Relationships>
</file>

<file path=ppt/slides/_rels/slide334.xml.rels><?xml version="1.0" encoding="UTF-8" standalone="yes"?>
<Relationships xmlns="http://schemas.openxmlformats.org/package/2006/relationships"><Relationship Id="rId3" Type="http://schemas.openxmlformats.org/officeDocument/2006/relationships/image" Target="../media/image521.jpeg"/><Relationship Id="rId2" Type="http://schemas.openxmlformats.org/officeDocument/2006/relationships/notesSlide" Target="../notesSlides/notesSlide79.xml"/><Relationship Id="rId1" Type="http://schemas.openxmlformats.org/officeDocument/2006/relationships/slideLayout" Target="../slideLayouts/slideLayout8.xml"/></Relationships>
</file>

<file path=ppt/slides/_rels/slide3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9.xml.rels><?xml version="1.0" encoding="UTF-8" standalone="yes"?>
<Relationships xmlns="http://schemas.openxmlformats.org/package/2006/relationships"><Relationship Id="rId2" Type="http://schemas.openxmlformats.org/officeDocument/2006/relationships/image" Target="../media/image522.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34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9.xml"/></Relationships>
</file>

<file path=ppt/slides/_rels/slide3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1.xml"/><Relationship Id="rId1" Type="http://schemas.openxmlformats.org/officeDocument/2006/relationships/slideLayout" Target="../slideLayouts/slideLayout4.xml"/></Relationships>
</file>

<file path=ppt/slides/_rels/slide34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0.xml"/></Relationships>
</file>

<file path=ppt/slides/_rels/slide343.xml.rels><?xml version="1.0" encoding="UTF-8" standalone="yes"?>
<Relationships xmlns="http://schemas.openxmlformats.org/package/2006/relationships"><Relationship Id="rId3" Type="http://schemas.openxmlformats.org/officeDocument/2006/relationships/image" Target="../media/image523.jpeg"/><Relationship Id="rId2" Type="http://schemas.openxmlformats.org/officeDocument/2006/relationships/notesSlide" Target="../notesSlides/notesSlide82.xml"/><Relationship Id="rId1" Type="http://schemas.openxmlformats.org/officeDocument/2006/relationships/slideLayout" Target="../slideLayouts/slideLayout8.xml"/></Relationships>
</file>

<file path=ppt/slides/_rels/slide344.xml.rels><?xml version="1.0" encoding="UTF-8" standalone="yes"?>
<Relationships xmlns="http://schemas.openxmlformats.org/package/2006/relationships"><Relationship Id="rId2" Type="http://schemas.openxmlformats.org/officeDocument/2006/relationships/image" Target="../media/image524.png"/><Relationship Id="rId1" Type="http://schemas.openxmlformats.org/officeDocument/2006/relationships/slideLayout" Target="../slideLayouts/slideLayout10.xml"/></Relationships>
</file>

<file path=ppt/slides/_rels/slide34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4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4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4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4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0.xml"/></Relationships>
</file>

<file path=ppt/slides/_rels/slide350.xml.rels><?xml version="1.0" encoding="UTF-8" standalone="yes"?>
<Relationships xmlns="http://schemas.openxmlformats.org/package/2006/relationships"><Relationship Id="rId2" Type="http://schemas.openxmlformats.org/officeDocument/2006/relationships/image" Target="../media/image525.png"/><Relationship Id="rId1" Type="http://schemas.openxmlformats.org/officeDocument/2006/relationships/slideLayout" Target="../slideLayouts/slideLayout10.xml"/></Relationships>
</file>

<file path=ppt/slides/_rels/slide35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52.xml.rels><?xml version="1.0" encoding="UTF-8" standalone="yes"?>
<Relationships xmlns="http://schemas.openxmlformats.org/package/2006/relationships"><Relationship Id="rId3" Type="http://schemas.openxmlformats.org/officeDocument/2006/relationships/image" Target="../media/image526.png"/><Relationship Id="rId2" Type="http://schemas.openxmlformats.org/officeDocument/2006/relationships/notesSlide" Target="../notesSlides/notesSlide83.xml"/><Relationship Id="rId1" Type="http://schemas.openxmlformats.org/officeDocument/2006/relationships/slideLayout" Target="../slideLayouts/slideLayout10.xml"/></Relationships>
</file>

<file path=ppt/slides/_rels/slide353.xml.rels><?xml version="1.0" encoding="UTF-8" standalone="yes"?>
<Relationships xmlns="http://schemas.openxmlformats.org/package/2006/relationships"><Relationship Id="rId2" Type="http://schemas.openxmlformats.org/officeDocument/2006/relationships/image" Target="../media/image527.emf"/><Relationship Id="rId1" Type="http://schemas.openxmlformats.org/officeDocument/2006/relationships/slideLayout" Target="../slideLayouts/slideLayout2.xml"/></Relationships>
</file>

<file path=ppt/slides/_rels/slide354.xml.rels><?xml version="1.0" encoding="UTF-8" standalone="yes"?>
<Relationships xmlns="http://schemas.openxmlformats.org/package/2006/relationships"><Relationship Id="rId3" Type="http://schemas.openxmlformats.org/officeDocument/2006/relationships/image" Target="../media/image528.wmf"/><Relationship Id="rId2" Type="http://schemas.openxmlformats.org/officeDocument/2006/relationships/oleObject" Target="../embeddings/oleObject9.bin"/><Relationship Id="rId1" Type="http://schemas.openxmlformats.org/officeDocument/2006/relationships/slideLayout" Target="../slideLayouts/slideLayout10.xml"/></Relationships>
</file>

<file path=ppt/slides/_rels/slide35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56.xml.rels><?xml version="1.0" encoding="UTF-8" standalone="yes"?>
<Relationships xmlns="http://schemas.openxmlformats.org/package/2006/relationships"><Relationship Id="rId2" Type="http://schemas.openxmlformats.org/officeDocument/2006/relationships/image" Target="../media/image529.png"/><Relationship Id="rId1" Type="http://schemas.openxmlformats.org/officeDocument/2006/relationships/slideLayout" Target="../slideLayouts/slideLayout10.xml"/></Relationships>
</file>

<file path=ppt/slides/_rels/slide357.xml.rels><?xml version="1.0" encoding="UTF-8" standalone="yes"?>
<Relationships xmlns="http://schemas.openxmlformats.org/package/2006/relationships"><Relationship Id="rId2" Type="http://schemas.openxmlformats.org/officeDocument/2006/relationships/image" Target="../media/image530.emf"/><Relationship Id="rId1" Type="http://schemas.openxmlformats.org/officeDocument/2006/relationships/slideLayout" Target="../slideLayouts/slideLayout2.xml"/></Relationships>
</file>

<file path=ppt/slides/_rels/slide35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59.xml.rels><?xml version="1.0" encoding="UTF-8" standalone="yes"?>
<Relationships xmlns="http://schemas.openxmlformats.org/package/2006/relationships"><Relationship Id="rId2" Type="http://schemas.openxmlformats.org/officeDocument/2006/relationships/image" Target="../media/image531.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360.xml.rels><?xml version="1.0" encoding="UTF-8" standalone="yes"?>
<Relationships xmlns="http://schemas.openxmlformats.org/package/2006/relationships"><Relationship Id="rId2" Type="http://schemas.openxmlformats.org/officeDocument/2006/relationships/image" Target="../media/image532.png"/><Relationship Id="rId1" Type="http://schemas.openxmlformats.org/officeDocument/2006/relationships/slideLayout" Target="../slideLayouts/slideLayout10.xml"/></Relationships>
</file>

<file path=ppt/slides/_rels/slide361.xml.rels><?xml version="1.0" encoding="UTF-8" standalone="yes"?>
<Relationships xmlns="http://schemas.openxmlformats.org/package/2006/relationships"><Relationship Id="rId2" Type="http://schemas.openxmlformats.org/officeDocument/2006/relationships/image" Target="../media/image533.png"/><Relationship Id="rId1" Type="http://schemas.openxmlformats.org/officeDocument/2006/relationships/slideLayout" Target="../slideLayouts/slideLayout10.xml"/></Relationships>
</file>

<file path=ppt/slides/_rels/slide362.xml.rels><?xml version="1.0" encoding="UTF-8" standalone="yes"?>
<Relationships xmlns="http://schemas.openxmlformats.org/package/2006/relationships"><Relationship Id="rId3" Type="http://schemas.openxmlformats.org/officeDocument/2006/relationships/image" Target="../media/image534.png"/><Relationship Id="rId2" Type="http://schemas.openxmlformats.org/officeDocument/2006/relationships/notesSlide" Target="../notesSlides/notesSlide84.xml"/><Relationship Id="rId1" Type="http://schemas.openxmlformats.org/officeDocument/2006/relationships/slideLayout" Target="../slideLayouts/slideLayout10.xml"/></Relationships>
</file>

<file path=ppt/slides/_rels/slide363.xml.rels><?xml version="1.0" encoding="UTF-8" standalone="yes"?>
<Relationships xmlns="http://schemas.openxmlformats.org/package/2006/relationships"><Relationship Id="rId3" Type="http://schemas.openxmlformats.org/officeDocument/2006/relationships/image" Target="../media/image535.jpeg"/><Relationship Id="rId2" Type="http://schemas.openxmlformats.org/officeDocument/2006/relationships/notesSlide" Target="../notesSlides/notesSlide85.xml"/><Relationship Id="rId1" Type="http://schemas.openxmlformats.org/officeDocument/2006/relationships/slideLayout" Target="../slideLayouts/slideLayout8.xml"/></Relationships>
</file>

<file path=ppt/slides/_rels/slide36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65.xml.rels><?xml version="1.0" encoding="UTF-8" standalone="yes"?>
<Relationships xmlns="http://schemas.openxmlformats.org/package/2006/relationships"><Relationship Id="rId3" Type="http://schemas.openxmlformats.org/officeDocument/2006/relationships/image" Target="../media/image536.wmf"/><Relationship Id="rId2" Type="http://schemas.openxmlformats.org/officeDocument/2006/relationships/oleObject" Target="../embeddings/oleObject10.bin"/><Relationship Id="rId1" Type="http://schemas.openxmlformats.org/officeDocument/2006/relationships/slideLayout" Target="../slideLayouts/slideLayout10.xml"/></Relationships>
</file>

<file path=ppt/slides/_rels/slide366.xml.rels><?xml version="1.0" encoding="UTF-8" standalone="yes"?>
<Relationships xmlns="http://schemas.openxmlformats.org/package/2006/relationships"><Relationship Id="rId3" Type="http://schemas.openxmlformats.org/officeDocument/2006/relationships/image" Target="../media/image537.png"/><Relationship Id="rId2" Type="http://schemas.openxmlformats.org/officeDocument/2006/relationships/notesSlide" Target="../notesSlides/notesSlide86.xml"/><Relationship Id="rId1" Type="http://schemas.openxmlformats.org/officeDocument/2006/relationships/slideLayout" Target="../slideLayouts/slideLayout10.xml"/></Relationships>
</file>

<file path=ppt/slides/_rels/slide367.xml.rels><?xml version="1.0" encoding="UTF-8" standalone="yes"?>
<Relationships xmlns="http://schemas.openxmlformats.org/package/2006/relationships"><Relationship Id="rId3" Type="http://schemas.openxmlformats.org/officeDocument/2006/relationships/image" Target="../media/image538.png"/><Relationship Id="rId2" Type="http://schemas.openxmlformats.org/officeDocument/2006/relationships/notesSlide" Target="../notesSlides/notesSlide87.xml"/><Relationship Id="rId1" Type="http://schemas.openxmlformats.org/officeDocument/2006/relationships/slideLayout" Target="../slideLayouts/slideLayout10.xml"/></Relationships>
</file>

<file path=ppt/slides/_rels/slide36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69.xml.rels><?xml version="1.0" encoding="UTF-8" standalone="yes"?>
<Relationships xmlns="http://schemas.openxmlformats.org/package/2006/relationships"><Relationship Id="rId2" Type="http://schemas.openxmlformats.org/officeDocument/2006/relationships/image" Target="../media/image539.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37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71.xml.rels><?xml version="1.0" encoding="UTF-8" standalone="yes"?>
<Relationships xmlns="http://schemas.openxmlformats.org/package/2006/relationships"><Relationship Id="rId2" Type="http://schemas.openxmlformats.org/officeDocument/2006/relationships/image" Target="../media/image540.jpeg"/><Relationship Id="rId1" Type="http://schemas.openxmlformats.org/officeDocument/2006/relationships/slideLayout" Target="../slideLayouts/slideLayout2.xml"/></Relationships>
</file>

<file path=ppt/slides/_rels/slide372.xml.rels><?xml version="1.0" encoding="UTF-8" standalone="yes"?>
<Relationships xmlns="http://schemas.openxmlformats.org/package/2006/relationships"><Relationship Id="rId2" Type="http://schemas.openxmlformats.org/officeDocument/2006/relationships/image" Target="../media/image541.png"/><Relationship Id="rId1" Type="http://schemas.openxmlformats.org/officeDocument/2006/relationships/slideLayout" Target="../slideLayouts/slideLayout10.xml"/></Relationships>
</file>

<file path=ppt/slides/_rels/slide373.xml.rels><?xml version="1.0" encoding="UTF-8" standalone="yes"?>
<Relationships xmlns="http://schemas.openxmlformats.org/package/2006/relationships"><Relationship Id="rId3" Type="http://schemas.openxmlformats.org/officeDocument/2006/relationships/image" Target="../media/image542.png"/><Relationship Id="rId2" Type="http://schemas.openxmlformats.org/officeDocument/2006/relationships/notesSlide" Target="../notesSlides/notesSlide88.xml"/><Relationship Id="rId1" Type="http://schemas.openxmlformats.org/officeDocument/2006/relationships/slideLayout" Target="../slideLayouts/slideLayout10.xml"/></Relationships>
</file>

<file path=ppt/slides/_rels/slide374.xml.rels><?xml version="1.0" encoding="UTF-8" standalone="yes"?>
<Relationships xmlns="http://schemas.openxmlformats.org/package/2006/relationships"><Relationship Id="rId2" Type="http://schemas.openxmlformats.org/officeDocument/2006/relationships/image" Target="../media/image543.emf"/><Relationship Id="rId1" Type="http://schemas.openxmlformats.org/officeDocument/2006/relationships/slideLayout" Target="../slideLayouts/slideLayout2.xml"/></Relationships>
</file>

<file path=ppt/slides/_rels/slide37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76.xml.rels><?xml version="1.0" encoding="UTF-8" standalone="yes"?>
<Relationships xmlns="http://schemas.openxmlformats.org/package/2006/relationships"><Relationship Id="rId3" Type="http://schemas.openxmlformats.org/officeDocument/2006/relationships/image" Target="../media/image544.wmf"/><Relationship Id="rId2" Type="http://schemas.openxmlformats.org/officeDocument/2006/relationships/oleObject" Target="../embeddings/oleObject11.bin"/><Relationship Id="rId1" Type="http://schemas.openxmlformats.org/officeDocument/2006/relationships/slideLayout" Target="../slideLayouts/slideLayout10.xml"/></Relationships>
</file>

<file path=ppt/slides/_rels/slide37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78.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9.xml"/></Relationships>
</file>

<file path=ppt/slides/_rels/slide37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0.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38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0.xml"/></Relationships>
</file>

<file path=ppt/slides/_rels/slide381.xml.rels><?xml version="1.0" encoding="UTF-8" standalone="yes"?>
<Relationships xmlns="http://schemas.openxmlformats.org/package/2006/relationships"><Relationship Id="rId3" Type="http://schemas.openxmlformats.org/officeDocument/2006/relationships/image" Target="../media/image545.png"/><Relationship Id="rId2" Type="http://schemas.openxmlformats.org/officeDocument/2006/relationships/notesSlide" Target="../notesSlides/notesSlide91.xml"/><Relationship Id="rId1" Type="http://schemas.openxmlformats.org/officeDocument/2006/relationships/slideLayout" Target="../slideLayouts/slideLayout8.xml"/></Relationships>
</file>

<file path=ppt/slides/_rels/slide382.xml.rels><?xml version="1.0" encoding="UTF-8" standalone="yes"?>
<Relationships xmlns="http://schemas.openxmlformats.org/package/2006/relationships"><Relationship Id="rId3" Type="http://schemas.openxmlformats.org/officeDocument/2006/relationships/image" Target="../media/image547.png"/><Relationship Id="rId2" Type="http://schemas.openxmlformats.org/officeDocument/2006/relationships/image" Target="../media/image546.png"/><Relationship Id="rId1" Type="http://schemas.openxmlformats.org/officeDocument/2006/relationships/slideLayout" Target="../slideLayouts/slideLayout10.xml"/></Relationships>
</file>

<file path=ppt/slides/_rels/slide383.xml.rels><?xml version="1.0" encoding="UTF-8" standalone="yes"?>
<Relationships xmlns="http://schemas.openxmlformats.org/package/2006/relationships"><Relationship Id="rId2" Type="http://schemas.openxmlformats.org/officeDocument/2006/relationships/image" Target="../media/image548.png"/><Relationship Id="rId1" Type="http://schemas.openxmlformats.org/officeDocument/2006/relationships/slideLayout" Target="../slideLayouts/slideLayout10.xml"/></Relationships>
</file>

<file path=ppt/slides/_rels/slide384.xml.rels><?xml version="1.0" encoding="UTF-8" standalone="yes"?>
<Relationships xmlns="http://schemas.openxmlformats.org/package/2006/relationships"><Relationship Id="rId3" Type="http://schemas.openxmlformats.org/officeDocument/2006/relationships/image" Target="../media/image549.png"/><Relationship Id="rId2" Type="http://schemas.openxmlformats.org/officeDocument/2006/relationships/notesSlide" Target="../notesSlides/notesSlide92.xml"/><Relationship Id="rId1" Type="http://schemas.openxmlformats.org/officeDocument/2006/relationships/slideLayout" Target="../slideLayouts/slideLayout10.xml"/></Relationships>
</file>

<file path=ppt/slides/_rels/slide385.xml.rels><?xml version="1.0" encoding="UTF-8" standalone="yes"?>
<Relationships xmlns="http://schemas.openxmlformats.org/package/2006/relationships"><Relationship Id="rId3" Type="http://schemas.openxmlformats.org/officeDocument/2006/relationships/image" Target="../media/image550.jpg"/><Relationship Id="rId2" Type="http://schemas.openxmlformats.org/officeDocument/2006/relationships/notesSlide" Target="../notesSlides/notesSlide93.xml"/><Relationship Id="rId1" Type="http://schemas.openxmlformats.org/officeDocument/2006/relationships/slideLayout" Target="../slideLayouts/slideLayout10.xml"/></Relationships>
</file>

<file path=ppt/slides/_rels/slide386.xml.rels><?xml version="1.0" encoding="UTF-8" standalone="yes"?>
<Relationships xmlns="http://schemas.openxmlformats.org/package/2006/relationships"><Relationship Id="rId3" Type="http://schemas.openxmlformats.org/officeDocument/2006/relationships/image" Target="../media/image552.jpeg"/><Relationship Id="rId2" Type="http://schemas.openxmlformats.org/officeDocument/2006/relationships/image" Target="../media/image551.jpeg"/><Relationship Id="rId1" Type="http://schemas.openxmlformats.org/officeDocument/2006/relationships/slideLayout" Target="../slideLayouts/slideLayout10.xml"/><Relationship Id="rId4" Type="http://schemas.openxmlformats.org/officeDocument/2006/relationships/image" Target="../media/image553.jpeg"/></Relationships>
</file>

<file path=ppt/slides/_rels/slide38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8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8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39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39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4.xml"/><Relationship Id="rId1" Type="http://schemas.openxmlformats.org/officeDocument/2006/relationships/slideLayout" Target="../slideLayouts/slideLayout10.xml"/></Relationships>
</file>

<file path=ppt/slides/_rels/slide39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5.xml"/><Relationship Id="rId1" Type="http://schemas.openxmlformats.org/officeDocument/2006/relationships/slideLayout" Target="../slideLayouts/slideLayout10.xml"/></Relationships>
</file>

<file path=ppt/slides/_rels/slide39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394.xml.rels><?xml version="1.0" encoding="UTF-8" standalone="yes"?>
<Relationships xmlns="http://schemas.openxmlformats.org/package/2006/relationships"><Relationship Id="rId3" Type="http://schemas.openxmlformats.org/officeDocument/2006/relationships/image" Target="../media/image554.jpg"/><Relationship Id="rId2" Type="http://schemas.openxmlformats.org/officeDocument/2006/relationships/notesSlide" Target="../notesSlides/notesSlide96.xml"/><Relationship Id="rId1" Type="http://schemas.openxmlformats.org/officeDocument/2006/relationships/slideLayout" Target="../slideLayouts/slideLayout10.xml"/></Relationships>
</file>

<file path=ppt/slides/_rels/slide39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7.xml"/><Relationship Id="rId1" Type="http://schemas.openxmlformats.org/officeDocument/2006/relationships/slideLayout" Target="../slideLayouts/slideLayout10.xml"/></Relationships>
</file>

<file path=ppt/slides/_rels/slide39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8.xml"/><Relationship Id="rId1" Type="http://schemas.openxmlformats.org/officeDocument/2006/relationships/slideLayout" Target="../slideLayouts/slideLayout10.xml"/></Relationships>
</file>

<file path=ppt/slides/_rels/slide397.xml.rels><?xml version="1.0" encoding="UTF-8" standalone="yes"?>
<Relationships xmlns="http://schemas.openxmlformats.org/package/2006/relationships"><Relationship Id="rId2" Type="http://schemas.openxmlformats.org/officeDocument/2006/relationships/image" Target="../media/image555.jpg"/><Relationship Id="rId1" Type="http://schemas.openxmlformats.org/officeDocument/2006/relationships/slideLayout" Target="../slideLayouts/slideLayout10.xml"/></Relationships>
</file>

<file path=ppt/slides/_rels/slide398.xml.rels><?xml version="1.0" encoding="UTF-8" standalone="yes"?>
<Relationships xmlns="http://schemas.openxmlformats.org/package/2006/relationships"><Relationship Id="rId3" Type="http://schemas.openxmlformats.org/officeDocument/2006/relationships/image" Target="../media/image556.png"/><Relationship Id="rId2" Type="http://schemas.openxmlformats.org/officeDocument/2006/relationships/notesSlide" Target="../notesSlides/notesSlide99.xml"/><Relationship Id="rId1" Type="http://schemas.openxmlformats.org/officeDocument/2006/relationships/slideLayout" Target="../slideLayouts/slideLayout10.xml"/><Relationship Id="rId4" Type="http://schemas.openxmlformats.org/officeDocument/2006/relationships/image" Target="../media/image557.png"/></Relationships>
</file>

<file path=ppt/slides/_rels/slide399.xml.rels><?xml version="1.0" encoding="UTF-8" standalone="yes"?>
<Relationships xmlns="http://schemas.openxmlformats.org/package/2006/relationships"><Relationship Id="rId3" Type="http://schemas.openxmlformats.org/officeDocument/2006/relationships/image" Target="../media/image558.emf"/><Relationship Id="rId2" Type="http://schemas.openxmlformats.org/officeDocument/2006/relationships/notesSlide" Target="../notesSlides/notesSlide100.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400.xml.rels><?xml version="1.0" encoding="UTF-8" standalone="yes"?>
<Relationships xmlns="http://schemas.openxmlformats.org/package/2006/relationships"><Relationship Id="rId2" Type="http://schemas.openxmlformats.org/officeDocument/2006/relationships/image" Target="../media/image559.emf"/><Relationship Id="rId1" Type="http://schemas.openxmlformats.org/officeDocument/2006/relationships/slideLayout" Target="../slideLayouts/slideLayout2.xml"/></Relationships>
</file>

<file path=ppt/slides/_rels/slide4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0.xml"/></Relationships>
</file>

<file path=ppt/slides/_rels/slide402.xml.rels><?xml version="1.0" encoding="UTF-8" standalone="yes"?>
<Relationships xmlns="http://schemas.openxmlformats.org/package/2006/relationships"><Relationship Id="rId3" Type="http://schemas.openxmlformats.org/officeDocument/2006/relationships/image" Target="../media/image560.png"/><Relationship Id="rId2" Type="http://schemas.openxmlformats.org/officeDocument/2006/relationships/notesSlide" Target="../notesSlides/notesSlide102.xml"/><Relationship Id="rId1" Type="http://schemas.openxmlformats.org/officeDocument/2006/relationships/slideLayout" Target="../slideLayouts/slideLayout10.xml"/></Relationships>
</file>

<file path=ppt/slides/_rels/slide403.xml.rels><?xml version="1.0" encoding="UTF-8" standalone="yes"?>
<Relationships xmlns="http://schemas.openxmlformats.org/package/2006/relationships"><Relationship Id="rId3" Type="http://schemas.openxmlformats.org/officeDocument/2006/relationships/image" Target="../media/image561.png"/><Relationship Id="rId2" Type="http://schemas.openxmlformats.org/officeDocument/2006/relationships/notesSlide" Target="../notesSlides/notesSlide103.xml"/><Relationship Id="rId1" Type="http://schemas.openxmlformats.org/officeDocument/2006/relationships/slideLayout" Target="../slideLayouts/slideLayout10.xml"/></Relationships>
</file>

<file path=ppt/slides/_rels/slide404.xml.rels><?xml version="1.0" encoding="UTF-8" standalone="yes"?>
<Relationships xmlns="http://schemas.openxmlformats.org/package/2006/relationships"><Relationship Id="rId3" Type="http://schemas.openxmlformats.org/officeDocument/2006/relationships/image" Target="../media/image562.png"/><Relationship Id="rId2" Type="http://schemas.openxmlformats.org/officeDocument/2006/relationships/notesSlide" Target="../notesSlides/notesSlide104.xml"/><Relationship Id="rId1" Type="http://schemas.openxmlformats.org/officeDocument/2006/relationships/slideLayout" Target="../slideLayouts/slideLayout10.xml"/></Relationships>
</file>

<file path=ppt/slides/_rels/slide4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0.xml"/></Relationships>
</file>

<file path=ppt/slides/_rels/slide406.xml.rels><?xml version="1.0" encoding="UTF-8" standalone="yes"?>
<Relationships xmlns="http://schemas.openxmlformats.org/package/2006/relationships"><Relationship Id="rId3" Type="http://schemas.openxmlformats.org/officeDocument/2006/relationships/image" Target="../media/image563.png"/><Relationship Id="rId2" Type="http://schemas.openxmlformats.org/officeDocument/2006/relationships/notesSlide" Target="../notesSlides/notesSlide106.xml"/><Relationship Id="rId1" Type="http://schemas.openxmlformats.org/officeDocument/2006/relationships/slideLayout" Target="../slideLayouts/slideLayout10.xml"/></Relationships>
</file>

<file path=ppt/slides/_rels/slide407.xml.rels><?xml version="1.0" encoding="UTF-8" standalone="yes"?>
<Relationships xmlns="http://schemas.openxmlformats.org/package/2006/relationships"><Relationship Id="rId3" Type="http://schemas.openxmlformats.org/officeDocument/2006/relationships/image" Target="../media/image564.png"/><Relationship Id="rId2" Type="http://schemas.openxmlformats.org/officeDocument/2006/relationships/notesSlide" Target="../notesSlides/notesSlide107.xml"/><Relationship Id="rId1" Type="http://schemas.openxmlformats.org/officeDocument/2006/relationships/slideLayout" Target="../slideLayouts/slideLayout10.xml"/></Relationships>
</file>

<file path=ppt/slides/_rels/slide408.xml.rels><?xml version="1.0" encoding="UTF-8" standalone="yes"?>
<Relationships xmlns="http://schemas.openxmlformats.org/package/2006/relationships"><Relationship Id="rId3" Type="http://schemas.openxmlformats.org/officeDocument/2006/relationships/image" Target="../media/image565.jpeg"/><Relationship Id="rId2" Type="http://schemas.openxmlformats.org/officeDocument/2006/relationships/notesSlide" Target="../notesSlides/notesSlide108.xml"/><Relationship Id="rId1" Type="http://schemas.openxmlformats.org/officeDocument/2006/relationships/slideLayout" Target="../slideLayouts/slideLayout8.xml"/></Relationships>
</file>

<file path=ppt/slides/_rels/slide40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566.jpe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41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567.jpeg"/><Relationship Id="rId1" Type="http://schemas.openxmlformats.org/officeDocument/2006/relationships/slideLayout" Target="../slideLayouts/slideLayout10.xml"/></Relationships>
</file>

<file path=ppt/slides/_rels/slide41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568.jpeg"/><Relationship Id="rId1" Type="http://schemas.openxmlformats.org/officeDocument/2006/relationships/slideLayout" Target="../slideLayouts/slideLayout10.xml"/></Relationships>
</file>

<file path=ppt/slides/_rels/slide41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569.png"/><Relationship Id="rId1" Type="http://schemas.openxmlformats.org/officeDocument/2006/relationships/slideLayout" Target="../slideLayouts/slideLayout10.xml"/></Relationships>
</file>

<file path=ppt/slides/_rels/slide413.xml.rels><?xml version="1.0" encoding="UTF-8" standalone="yes"?>
<Relationships xmlns="http://schemas.openxmlformats.org/package/2006/relationships"><Relationship Id="rId3" Type="http://schemas.openxmlformats.org/officeDocument/2006/relationships/image" Target="../media/image570.wmf"/><Relationship Id="rId2" Type="http://schemas.openxmlformats.org/officeDocument/2006/relationships/oleObject" Target="../embeddings/oleObject12.bin"/><Relationship Id="rId1" Type="http://schemas.openxmlformats.org/officeDocument/2006/relationships/slideLayout" Target="../slideLayouts/slideLayout10.xml"/><Relationship Id="rId4" Type="http://schemas.openxmlformats.org/officeDocument/2006/relationships/image" Target="../media/image25.jpg"/></Relationships>
</file>

<file path=ppt/slides/_rels/slide4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71.emf"/><Relationship Id="rId1" Type="http://schemas.openxmlformats.org/officeDocument/2006/relationships/slideLayout" Target="../slideLayouts/slideLayout10.xml"/></Relationships>
</file>

<file path=ppt/slides/_rels/slide4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72.png"/><Relationship Id="rId1" Type="http://schemas.openxmlformats.org/officeDocument/2006/relationships/slideLayout" Target="../slideLayouts/slideLayout10.xml"/></Relationships>
</file>

<file path=ppt/slides/_rels/slide419.xml.rels><?xml version="1.0" encoding="UTF-8" standalone="yes"?>
<Relationships xmlns="http://schemas.openxmlformats.org/package/2006/relationships"><Relationship Id="rId2" Type="http://schemas.openxmlformats.org/officeDocument/2006/relationships/image" Target="../media/image573.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4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25.xml.rels><?xml version="1.0" encoding="UTF-8" standalone="yes"?>
<Relationships xmlns="http://schemas.openxmlformats.org/package/2006/relationships"><Relationship Id="rId3" Type="http://schemas.openxmlformats.org/officeDocument/2006/relationships/image" Target="../media/image575.jpeg"/><Relationship Id="rId2" Type="http://schemas.openxmlformats.org/officeDocument/2006/relationships/image" Target="../media/image574.png"/><Relationship Id="rId1" Type="http://schemas.openxmlformats.org/officeDocument/2006/relationships/slideLayout" Target="../slideLayouts/slideLayout10.xml"/></Relationships>
</file>

<file path=ppt/slides/_rels/slide426.xml.rels><?xml version="1.0" encoding="UTF-8" standalone="yes"?>
<Relationships xmlns="http://schemas.openxmlformats.org/package/2006/relationships"><Relationship Id="rId2" Type="http://schemas.openxmlformats.org/officeDocument/2006/relationships/image" Target="../media/image576.gif"/><Relationship Id="rId1" Type="http://schemas.openxmlformats.org/officeDocument/2006/relationships/slideLayout" Target="../slideLayouts/slideLayout10.xml"/></Relationships>
</file>

<file path=ppt/slides/_rels/slide4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28.xml.rels><?xml version="1.0" encoding="UTF-8" standalone="yes"?>
<Relationships xmlns="http://schemas.openxmlformats.org/package/2006/relationships"><Relationship Id="rId2" Type="http://schemas.openxmlformats.org/officeDocument/2006/relationships/image" Target="../media/image577.jpg"/><Relationship Id="rId1" Type="http://schemas.openxmlformats.org/officeDocument/2006/relationships/slideLayout" Target="../slideLayouts/slideLayout10.xml"/></Relationships>
</file>

<file path=ppt/slides/_rels/slide429.xml.rels><?xml version="1.0" encoding="UTF-8" standalone="yes"?>
<Relationships xmlns="http://schemas.openxmlformats.org/package/2006/relationships"><Relationship Id="rId2" Type="http://schemas.openxmlformats.org/officeDocument/2006/relationships/image" Target="../media/image577.jp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430.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9.xml"/></Relationships>
</file>

<file path=ppt/slides/_rels/slide4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0.xml"/><Relationship Id="rId1" Type="http://schemas.openxmlformats.org/officeDocument/2006/relationships/slideLayout" Target="../slideLayouts/slideLayout4.xml"/></Relationships>
</file>

<file path=ppt/slides/_rels/slide43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0.xml"/></Relationships>
</file>

<file path=ppt/slides/_rels/slide433.xml.rels><?xml version="1.0" encoding="UTF-8" standalone="yes"?>
<Relationships xmlns="http://schemas.openxmlformats.org/package/2006/relationships"><Relationship Id="rId3" Type="http://schemas.openxmlformats.org/officeDocument/2006/relationships/image" Target="../media/image578.jpeg"/><Relationship Id="rId2" Type="http://schemas.openxmlformats.org/officeDocument/2006/relationships/notesSlide" Target="../notesSlides/notesSlide111.xml"/><Relationship Id="rId1" Type="http://schemas.openxmlformats.org/officeDocument/2006/relationships/slideLayout" Target="../slideLayouts/slideLayout8.xml"/></Relationships>
</file>

<file path=ppt/slides/_rels/slide43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3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36.xml.rels><?xml version="1.0" encoding="UTF-8" standalone="yes"?>
<Relationships xmlns="http://schemas.openxmlformats.org/package/2006/relationships"><Relationship Id="rId3" Type="http://schemas.openxmlformats.org/officeDocument/2006/relationships/image" Target="../media/image579.emf"/><Relationship Id="rId2" Type="http://schemas.openxmlformats.org/officeDocument/2006/relationships/notesSlide" Target="../notesSlides/notesSlide112.xml"/><Relationship Id="rId1" Type="http://schemas.openxmlformats.org/officeDocument/2006/relationships/slideLayout" Target="../slideLayouts/slideLayout10.xml"/></Relationships>
</file>

<file path=ppt/slides/_rels/slide437.xml.rels><?xml version="1.0" encoding="UTF-8" standalone="yes"?>
<Relationships xmlns="http://schemas.openxmlformats.org/package/2006/relationships"><Relationship Id="rId2" Type="http://schemas.openxmlformats.org/officeDocument/2006/relationships/image" Target="../media/image580.emf"/><Relationship Id="rId1" Type="http://schemas.openxmlformats.org/officeDocument/2006/relationships/slideLayout" Target="../slideLayouts/slideLayout10.xml"/></Relationships>
</file>

<file path=ppt/slides/_rels/slide4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9.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40.xml.rels><?xml version="1.0" encoding="UTF-8" standalone="yes"?>
<Relationships xmlns="http://schemas.openxmlformats.org/package/2006/relationships"><Relationship Id="rId2" Type="http://schemas.openxmlformats.org/officeDocument/2006/relationships/image" Target="../media/image581.emf"/><Relationship Id="rId1" Type="http://schemas.openxmlformats.org/officeDocument/2006/relationships/slideLayout" Target="../slideLayouts/slideLayout10.xml"/></Relationships>
</file>

<file path=ppt/slides/_rels/slide44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3.xml.rels><?xml version="1.0" encoding="UTF-8" standalone="yes"?>
<Relationships xmlns="http://schemas.openxmlformats.org/package/2006/relationships"><Relationship Id="rId3" Type="http://schemas.openxmlformats.org/officeDocument/2006/relationships/hyperlink" Target="http://www.google.de/url?sa=i&amp;rct=j&amp;q=&amp;esrc=s&amp;source=imgres&amp;cd=&amp;cad=rja&amp;uact=8&amp;ved=0ahUKEwir19PNosrVAhXJYlAKHTSlBJMQjRwIBw&amp;url=http://www.jsu.edu/depart/ccba/cwestley/mic.blog3.html&amp;psig=AFQjCNHpkxvGZem_3HSeZX3WEaNw81VXsg&amp;ust=1502372170336436" TargetMode="External"/><Relationship Id="rId2" Type="http://schemas.openxmlformats.org/officeDocument/2006/relationships/image" Target="../media/image582.png"/><Relationship Id="rId1" Type="http://schemas.openxmlformats.org/officeDocument/2006/relationships/slideLayout" Target="../slideLayouts/slideLayout2.xml"/><Relationship Id="rId4" Type="http://schemas.openxmlformats.org/officeDocument/2006/relationships/image" Target="../media/image583.gif"/></Relationships>
</file>

<file path=ppt/slides/_rels/slide444.xml.rels><?xml version="1.0" encoding="UTF-8" standalone="yes"?>
<Relationships xmlns="http://schemas.openxmlformats.org/package/2006/relationships"><Relationship Id="rId2" Type="http://schemas.openxmlformats.org/officeDocument/2006/relationships/image" Target="../media/image584.emf"/><Relationship Id="rId1" Type="http://schemas.openxmlformats.org/officeDocument/2006/relationships/slideLayout" Target="../slideLayouts/slideLayout10.xml"/></Relationships>
</file>

<file path=ppt/slides/_rels/slide445.xml.rels><?xml version="1.0" encoding="UTF-8" standalone="yes"?>
<Relationships xmlns="http://schemas.openxmlformats.org/package/2006/relationships"><Relationship Id="rId2" Type="http://schemas.openxmlformats.org/officeDocument/2006/relationships/image" Target="../media/image585.jpg"/><Relationship Id="rId1" Type="http://schemas.openxmlformats.org/officeDocument/2006/relationships/slideLayout" Target="../slideLayouts/slideLayout10.xml"/></Relationships>
</file>

<file path=ppt/slides/_rels/slide446.xml.rels><?xml version="1.0" encoding="UTF-8" standalone="yes"?>
<Relationships xmlns="http://schemas.openxmlformats.org/package/2006/relationships"><Relationship Id="rId3" Type="http://schemas.openxmlformats.org/officeDocument/2006/relationships/image" Target="../media/image586.emf"/><Relationship Id="rId2" Type="http://schemas.openxmlformats.org/officeDocument/2006/relationships/image" Target="../media/image103.jpg"/><Relationship Id="rId1" Type="http://schemas.openxmlformats.org/officeDocument/2006/relationships/slideLayout" Target="../slideLayouts/slideLayout10.xml"/></Relationships>
</file>

<file path=ppt/slides/_rels/slide447.xml.rels><?xml version="1.0" encoding="UTF-8" standalone="yes"?>
<Relationships xmlns="http://schemas.openxmlformats.org/package/2006/relationships"><Relationship Id="rId3" Type="http://schemas.openxmlformats.org/officeDocument/2006/relationships/image" Target="../media/image587.jpe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448.xml.rels><?xml version="1.0" encoding="UTF-8" standalone="yes"?>
<Relationships xmlns="http://schemas.openxmlformats.org/package/2006/relationships"><Relationship Id="rId3" Type="http://schemas.openxmlformats.org/officeDocument/2006/relationships/image" Target="../media/image578.jpeg"/><Relationship Id="rId2" Type="http://schemas.openxmlformats.org/officeDocument/2006/relationships/notesSlide" Target="../notesSlides/notesSlide114.xml"/><Relationship Id="rId1" Type="http://schemas.openxmlformats.org/officeDocument/2006/relationships/slideLayout" Target="../slideLayouts/slideLayout8.xml"/></Relationships>
</file>

<file path=ppt/slides/_rels/slide449.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notesSlide" Target="../notesSlides/notesSlide115.xml"/><Relationship Id="rId1" Type="http://schemas.openxmlformats.org/officeDocument/2006/relationships/slideLayout" Target="../slideLayouts/slideLayout2.xml"/><Relationship Id="rId6" Type="http://schemas.openxmlformats.org/officeDocument/2006/relationships/image" Target="../media/image589.wmf"/><Relationship Id="rId5" Type="http://schemas.openxmlformats.org/officeDocument/2006/relationships/oleObject" Target="../embeddings/oleObject14.bin"/><Relationship Id="rId4" Type="http://schemas.openxmlformats.org/officeDocument/2006/relationships/image" Target="../media/image588.w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50.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notesSlide" Target="../notesSlides/notesSlide116.xml"/><Relationship Id="rId1" Type="http://schemas.openxmlformats.org/officeDocument/2006/relationships/slideLayout" Target="../slideLayouts/slideLayout2.xml"/><Relationship Id="rId4" Type="http://schemas.openxmlformats.org/officeDocument/2006/relationships/image" Target="../media/image589.wmf"/></Relationships>
</file>

<file path=ppt/slides/_rels/slide451.xml.rels><?xml version="1.0" encoding="UTF-8" standalone="yes"?>
<Relationships xmlns="http://schemas.openxmlformats.org/package/2006/relationships"><Relationship Id="rId3" Type="http://schemas.openxmlformats.org/officeDocument/2006/relationships/image" Target="../media/image590.png"/><Relationship Id="rId2" Type="http://schemas.openxmlformats.org/officeDocument/2006/relationships/notesSlide" Target="../notesSlides/notesSlide117.xml"/><Relationship Id="rId1" Type="http://schemas.openxmlformats.org/officeDocument/2006/relationships/slideLayout" Target="../slideLayouts/slideLayout2.xml"/><Relationship Id="rId4" Type="http://schemas.openxmlformats.org/officeDocument/2006/relationships/image" Target="../media/image591.jpeg"/></Relationships>
</file>

<file path=ppt/slides/_rels/slide452.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453.xml.rels><?xml version="1.0" encoding="UTF-8" standalone="yes"?>
<Relationships xmlns="http://schemas.openxmlformats.org/package/2006/relationships"><Relationship Id="rId3" Type="http://schemas.openxmlformats.org/officeDocument/2006/relationships/image" Target="../media/image592.jpeg"/><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454.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455.xml.rels><?xml version="1.0" encoding="UTF-8" standalone="yes"?>
<Relationships xmlns="http://schemas.openxmlformats.org/package/2006/relationships"><Relationship Id="rId3" Type="http://schemas.openxmlformats.org/officeDocument/2006/relationships/image" Target="../media/image593.png"/><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456.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457.xml.rels><?xml version="1.0" encoding="UTF-8" standalone="yes"?>
<Relationships xmlns="http://schemas.openxmlformats.org/package/2006/relationships"><Relationship Id="rId3" Type="http://schemas.openxmlformats.org/officeDocument/2006/relationships/image" Target="../media/image594.png"/><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458.xml.rels><?xml version="1.0" encoding="UTF-8" standalone="yes"?>
<Relationships xmlns="http://schemas.openxmlformats.org/package/2006/relationships"><Relationship Id="rId3" Type="http://schemas.openxmlformats.org/officeDocument/2006/relationships/image" Target="../media/image595.jpg"/><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459.xml.rels><?xml version="1.0" encoding="UTF-8" standalone="yes"?>
<Relationships xmlns="http://schemas.openxmlformats.org/package/2006/relationships"><Relationship Id="rId3" Type="http://schemas.openxmlformats.org/officeDocument/2006/relationships/image" Target="../media/image596.jpg"/><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60.xml.rels><?xml version="1.0" encoding="UTF-8" standalone="yes"?>
<Relationships xmlns="http://schemas.openxmlformats.org/package/2006/relationships"><Relationship Id="rId3" Type="http://schemas.openxmlformats.org/officeDocument/2006/relationships/image" Target="../media/image597.jpg"/><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461.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462.xml.rels><?xml version="1.0" encoding="UTF-8" standalone="yes"?>
<Relationships xmlns="http://schemas.openxmlformats.org/package/2006/relationships"><Relationship Id="rId3" Type="http://schemas.openxmlformats.org/officeDocument/2006/relationships/image" Target="../media/image598.jpg"/><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463.xml.rels><?xml version="1.0" encoding="UTF-8" standalone="yes"?>
<Relationships xmlns="http://schemas.openxmlformats.org/package/2006/relationships"><Relationship Id="rId8" Type="http://schemas.openxmlformats.org/officeDocument/2006/relationships/image" Target="../media/image601.emf"/><Relationship Id="rId3" Type="http://schemas.openxmlformats.org/officeDocument/2006/relationships/oleObject" Target="../embeddings/oleObject16.bin"/><Relationship Id="rId7" Type="http://schemas.openxmlformats.org/officeDocument/2006/relationships/oleObject" Target="../embeddings/oleObject18.bin"/><Relationship Id="rId2" Type="http://schemas.openxmlformats.org/officeDocument/2006/relationships/notesSlide" Target="../notesSlides/notesSlide129.xml"/><Relationship Id="rId1" Type="http://schemas.openxmlformats.org/officeDocument/2006/relationships/slideLayout" Target="../slideLayouts/slideLayout2.xml"/><Relationship Id="rId6" Type="http://schemas.openxmlformats.org/officeDocument/2006/relationships/image" Target="../media/image600.wmf"/><Relationship Id="rId5" Type="http://schemas.openxmlformats.org/officeDocument/2006/relationships/oleObject" Target="../embeddings/oleObject17.bin"/><Relationship Id="rId10" Type="http://schemas.openxmlformats.org/officeDocument/2006/relationships/image" Target="../media/image602.wmf"/><Relationship Id="rId4" Type="http://schemas.openxmlformats.org/officeDocument/2006/relationships/image" Target="../media/image599.wmf"/><Relationship Id="rId9" Type="http://schemas.openxmlformats.org/officeDocument/2006/relationships/oleObject" Target="../embeddings/oleObject19.bin"/></Relationships>
</file>

<file path=ppt/slides/_rels/slide464.xml.rels><?xml version="1.0" encoding="UTF-8" standalone="yes"?>
<Relationships xmlns="http://schemas.openxmlformats.org/package/2006/relationships"><Relationship Id="rId3" Type="http://schemas.openxmlformats.org/officeDocument/2006/relationships/image" Target="../media/image603.png"/><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465.xml.rels><?xml version="1.0" encoding="UTF-8" standalone="yes"?>
<Relationships xmlns="http://schemas.openxmlformats.org/package/2006/relationships"><Relationship Id="rId8" Type="http://schemas.openxmlformats.org/officeDocument/2006/relationships/image" Target="../media/image609.png"/><Relationship Id="rId13" Type="http://schemas.openxmlformats.org/officeDocument/2006/relationships/oleObject" Target="../embeddings/oleObject20.bin"/><Relationship Id="rId3" Type="http://schemas.openxmlformats.org/officeDocument/2006/relationships/image" Target="../media/image604.png"/><Relationship Id="rId7" Type="http://schemas.openxmlformats.org/officeDocument/2006/relationships/image" Target="../media/image608.png"/><Relationship Id="rId12" Type="http://schemas.openxmlformats.org/officeDocument/2006/relationships/image" Target="../media/image613.png"/><Relationship Id="rId2" Type="http://schemas.openxmlformats.org/officeDocument/2006/relationships/notesSlide" Target="../notesSlides/notesSlide131.xml"/><Relationship Id="rId1" Type="http://schemas.openxmlformats.org/officeDocument/2006/relationships/slideLayout" Target="../slideLayouts/slideLayout2.xml"/><Relationship Id="rId6" Type="http://schemas.openxmlformats.org/officeDocument/2006/relationships/image" Target="../media/image607.png"/><Relationship Id="rId11" Type="http://schemas.openxmlformats.org/officeDocument/2006/relationships/image" Target="../media/image612.png"/><Relationship Id="rId5" Type="http://schemas.openxmlformats.org/officeDocument/2006/relationships/image" Target="../media/image606.png"/><Relationship Id="rId10" Type="http://schemas.openxmlformats.org/officeDocument/2006/relationships/image" Target="../media/image611.png"/><Relationship Id="rId4" Type="http://schemas.openxmlformats.org/officeDocument/2006/relationships/image" Target="../media/image605.png"/><Relationship Id="rId9" Type="http://schemas.openxmlformats.org/officeDocument/2006/relationships/image" Target="../media/image610.png"/><Relationship Id="rId14" Type="http://schemas.openxmlformats.org/officeDocument/2006/relationships/image" Target="../media/image614.wmf"/></Relationships>
</file>

<file path=ppt/slides/_rels/slide466.xml.rels><?xml version="1.0" encoding="UTF-8" standalone="yes"?>
<Relationships xmlns="http://schemas.openxmlformats.org/package/2006/relationships"><Relationship Id="rId3" Type="http://schemas.openxmlformats.org/officeDocument/2006/relationships/image" Target="../media/image615.png"/><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467.xml.rels><?xml version="1.0" encoding="UTF-8" standalone="yes"?>
<Relationships xmlns="http://schemas.openxmlformats.org/package/2006/relationships"><Relationship Id="rId3" Type="http://schemas.openxmlformats.org/officeDocument/2006/relationships/image" Target="../media/image615.png"/><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3.emf"/><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0.xml"/><Relationship Id="rId4" Type="http://schemas.openxmlformats.org/officeDocument/2006/relationships/image" Target="../media/image36.jpeg"/></Relationships>
</file>

<file path=ppt/slides/_rels/slide5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0.xml"/><Relationship Id="rId4" Type="http://schemas.openxmlformats.org/officeDocument/2006/relationships/image" Target="../media/image41.png"/></Relationships>
</file>

<file path=ppt/slides/_rels/slide5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oleObject" Target="../embeddings/oleObject1.bin"/><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2" Type="http://schemas.openxmlformats.org/officeDocument/2006/relationships/image" Target="../media/image46.gif"/><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50.png"/><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10.xml"/></Relationships>
</file>

<file path=ppt/slides/_rels/slide95.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9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0.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p:cNvSpPr/>
          <p:nvPr/>
        </p:nvSpPr>
        <p:spPr>
          <a:xfrm>
            <a:off x="0" y="0"/>
            <a:ext cx="9147570" cy="4326929"/>
          </a:xfrm>
          <a:prstGeom prst="rect">
            <a:avLst/>
          </a:prstGeom>
          <a:blipFill dpi="0" rotWithShape="1">
            <a:blip r:embed="rId3">
              <a:alphaModFix amt="6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Untertitel 1"/>
          <p:cNvSpPr>
            <a:spLocks noGrp="1"/>
          </p:cNvSpPr>
          <p:nvPr>
            <p:ph type="subTitle" idx="1"/>
          </p:nvPr>
        </p:nvSpPr>
        <p:spPr>
          <a:xfrm>
            <a:off x="4882660" y="4986578"/>
            <a:ext cx="5098223" cy="476251"/>
          </a:xfrm>
        </p:spPr>
        <p:txBody>
          <a:bodyPr/>
          <a:lstStyle/>
          <a:p>
            <a:endParaRPr lang="de-DE" dirty="0"/>
          </a:p>
          <a:p>
            <a:endParaRPr lang="de-DE" sz="700" dirty="0"/>
          </a:p>
          <a:p>
            <a:r>
              <a:rPr lang="de-DE" sz="2000" dirty="0"/>
              <a:t>Markus Heilig</a:t>
            </a:r>
          </a:p>
        </p:txBody>
      </p:sp>
      <p:sp>
        <p:nvSpPr>
          <p:cNvPr id="3" name="Titel 2"/>
          <p:cNvSpPr>
            <a:spLocks noGrp="1"/>
          </p:cNvSpPr>
          <p:nvPr>
            <p:ph type="title"/>
          </p:nvPr>
        </p:nvSpPr>
        <p:spPr>
          <a:xfrm>
            <a:off x="4882660" y="5075223"/>
            <a:ext cx="5085523" cy="476251"/>
          </a:xfrm>
        </p:spPr>
        <p:txBody>
          <a:bodyPr/>
          <a:lstStyle/>
          <a:p>
            <a:r>
              <a:rPr lang="de-DE" b="0" dirty="0"/>
              <a:t>Volkswirtschaftslehre</a:t>
            </a:r>
          </a:p>
        </p:txBody>
      </p:sp>
      <p:pic>
        <p:nvPicPr>
          <p:cNvPr id="16" name="Bild 19"/>
          <p:cNvPicPr preferRelativeResize="0">
            <a:picLocks/>
          </p:cNvPicPr>
          <p:nvPr/>
        </p:nvPicPr>
        <p:blipFill>
          <a:blip r:embed="rId4" cstate="print">
            <a:alphaModFix amt="71000"/>
          </a:blip>
          <a:stretch>
            <a:fillRect/>
          </a:stretch>
        </p:blipFill>
        <p:spPr>
          <a:xfrm>
            <a:off x="3570" y="2822374"/>
            <a:ext cx="9144000" cy="151217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604838" y="310778"/>
            <a:ext cx="6545262" cy="1264025"/>
          </a:xfrm>
        </p:spPr>
        <p:txBody>
          <a:bodyPr/>
          <a:lstStyle/>
          <a:p>
            <a:r>
              <a:rPr lang="en-US" dirty="0"/>
              <a:t>Economics</a:t>
            </a:r>
            <a:endParaRPr lang="de-DE" dirty="0"/>
          </a:p>
        </p:txBody>
      </p:sp>
      <p:sp>
        <p:nvSpPr>
          <p:cNvPr id="2" name="AutoShape 2" descr="drought Free Phot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descr="Chart, line chart&#10;&#10;Description automatically generated">
            <a:extLst>
              <a:ext uri="{FF2B5EF4-FFF2-40B4-BE49-F238E27FC236}">
                <a16:creationId xmlns:a16="http://schemas.microsoft.com/office/drawing/2014/main" id="{EDED7769-4AE7-9AE1-AFDA-98A18DA4F8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259" y="763767"/>
            <a:ext cx="9880269" cy="5254674"/>
          </a:xfrm>
          <a:prstGeom prst="rect">
            <a:avLst/>
          </a:prstGeom>
        </p:spPr>
      </p:pic>
    </p:spTree>
    <p:extLst>
      <p:ext uri="{BB962C8B-B14F-4D97-AF65-F5344CB8AC3E}">
        <p14:creationId xmlns:p14="http://schemas.microsoft.com/office/powerpoint/2010/main" val="37186238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1"/>
          </p:nvPr>
        </p:nvSpPr>
        <p:spPr/>
        <p:txBody>
          <a:bodyPr/>
          <a:lstStyle/>
          <a:p>
            <a:r>
              <a:rPr lang="en-US" altLang="en-US" dirty="0"/>
              <a:t>Shifts in the supply curve</a:t>
            </a:r>
          </a:p>
        </p:txBody>
      </p:sp>
      <p:sp>
        <p:nvSpPr>
          <p:cNvPr id="5" name="Titel 4"/>
          <p:cNvSpPr>
            <a:spLocks noGrp="1"/>
          </p:cNvSpPr>
          <p:nvPr>
            <p:ph type="title"/>
          </p:nvPr>
        </p:nvSpPr>
        <p:spPr>
          <a:xfrm>
            <a:off x="604838" y="310778"/>
            <a:ext cx="6545262" cy="1264025"/>
          </a:xfrm>
        </p:spPr>
        <p:txBody>
          <a:bodyPr/>
          <a:lstStyle/>
          <a:p>
            <a:r>
              <a:rPr lang="de-DE" dirty="0"/>
              <a:t>Supply #5</a:t>
            </a:r>
          </a:p>
        </p:txBody>
      </p:sp>
      <p:sp>
        <p:nvSpPr>
          <p:cNvPr id="32" name="TextBox 30"/>
          <p:cNvSpPr txBox="1">
            <a:spLocks noChangeArrowheads="1"/>
          </p:cNvSpPr>
          <p:nvPr/>
        </p:nvSpPr>
        <p:spPr bwMode="auto">
          <a:xfrm>
            <a:off x="6129267" y="1531622"/>
            <a:ext cx="2894346"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285750" indent="-285750" eaLnBrk="1" hangingPunct="1">
              <a:buClr>
                <a:srgbClr val="2E63AC"/>
              </a:buClr>
              <a:buFont typeface="Wingdings" panose="05000000000000000000" pitchFamily="2" charset="2"/>
              <a:buChar char="§"/>
            </a:pPr>
            <a:r>
              <a:rPr lang="en-US" altLang="en-US" dirty="0"/>
              <a:t>Any change that raises the quantity that sellers wish to produce at any given price shifts the supply curve to the right. </a:t>
            </a:r>
          </a:p>
          <a:p>
            <a:pPr marL="285750" indent="-285750" eaLnBrk="1" hangingPunct="1">
              <a:buClr>
                <a:srgbClr val="2E63AC"/>
              </a:buClr>
              <a:buFont typeface="Wingdings" panose="05000000000000000000" pitchFamily="2" charset="2"/>
              <a:buChar char="§"/>
            </a:pPr>
            <a:r>
              <a:rPr lang="en-US" altLang="en-US" dirty="0"/>
              <a:t>Any change that lowers the quantity that sellers wish to produce at any given price shifts the supply curve to the left.</a:t>
            </a:r>
          </a:p>
          <a:p>
            <a:pPr marL="285750" indent="-285750" eaLnBrk="1" hangingPunct="1">
              <a:buClr>
                <a:srgbClr val="2E63AC"/>
              </a:buClr>
              <a:buFont typeface="Wingdings" panose="05000000000000000000" pitchFamily="2" charset="2"/>
              <a:buChar char="§"/>
            </a:pPr>
            <a:r>
              <a:rPr lang="en-US" dirty="0">
                <a:solidFill>
                  <a:srgbClr val="2E63AC"/>
                </a:solidFill>
              </a:rPr>
              <a:t>Variables that can shift the supply curve: i</a:t>
            </a:r>
            <a:r>
              <a:rPr lang="en-US" dirty="0"/>
              <a:t>nput prices, technology, expectations about future, number of sellers</a:t>
            </a:r>
          </a:p>
          <a:p>
            <a:pPr marL="285750" indent="-285750" eaLnBrk="1" hangingPunct="1">
              <a:buClr>
                <a:srgbClr val="2E63AC"/>
              </a:buClr>
              <a:buFont typeface="Wingdings" panose="05000000000000000000" pitchFamily="2" charset="2"/>
              <a:buChar char="§"/>
            </a:pPr>
            <a:endParaRPr lang="en-US" altLang="en-US" dirty="0"/>
          </a:p>
        </p:txBody>
      </p:sp>
      <p:grpSp>
        <p:nvGrpSpPr>
          <p:cNvPr id="3" name="Gruppieren 2"/>
          <p:cNvGrpSpPr/>
          <p:nvPr/>
        </p:nvGrpSpPr>
        <p:grpSpPr>
          <a:xfrm>
            <a:off x="31282" y="2505421"/>
            <a:ext cx="6097984" cy="3494088"/>
            <a:chOff x="24605" y="2429135"/>
            <a:chExt cx="7532488" cy="4341813"/>
          </a:xfrm>
        </p:grpSpPr>
        <p:sp>
          <p:nvSpPr>
            <p:cNvPr id="33" name="Rectangle 5"/>
            <p:cNvSpPr/>
            <p:nvPr/>
          </p:nvSpPr>
          <p:spPr>
            <a:xfrm>
              <a:off x="1537293" y="2514860"/>
              <a:ext cx="6019800" cy="3733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l">
                <a:buFontTx/>
                <a:buNone/>
                <a:defRPr/>
              </a:pPr>
              <a:endParaRPr lang="en-US" sz="1800" dirty="0">
                <a:solidFill>
                  <a:schemeClr val="tx1"/>
                </a:solidFill>
              </a:endParaRPr>
            </a:p>
          </p:txBody>
        </p:sp>
        <p:grpSp>
          <p:nvGrpSpPr>
            <p:cNvPr id="34" name="Group 5"/>
            <p:cNvGrpSpPr>
              <a:grpSpLocks/>
            </p:cNvGrpSpPr>
            <p:nvPr/>
          </p:nvGrpSpPr>
          <p:grpSpPr bwMode="auto">
            <a:xfrm>
              <a:off x="24605" y="2429135"/>
              <a:ext cx="1512688" cy="3821113"/>
              <a:chOff x="316450" y="1362670"/>
              <a:chExt cx="1512781" cy="3819724"/>
            </a:xfrm>
          </p:grpSpPr>
          <p:cxnSp>
            <p:nvCxnSpPr>
              <p:cNvPr id="35" name="Straight Connector 7"/>
              <p:cNvCxnSpPr/>
              <p:nvPr/>
            </p:nvCxnSpPr>
            <p:spPr>
              <a:xfrm rot="5400000">
                <a:off x="-76664" y="3276499"/>
                <a:ext cx="3810202"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TextBox 7"/>
              <p:cNvSpPr txBox="1">
                <a:spLocks noChangeArrowheads="1"/>
              </p:cNvSpPr>
              <p:nvPr/>
            </p:nvSpPr>
            <p:spPr bwMode="auto">
              <a:xfrm>
                <a:off x="316450" y="1362670"/>
                <a:ext cx="1326087" cy="922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dirty="0">
                    <a:latin typeface="+mn-lt"/>
                  </a:rPr>
                  <a:t>Price of </a:t>
                </a:r>
              </a:p>
              <a:p>
                <a:pPr eaLnBrk="1" hangingPunct="1">
                  <a:buFontTx/>
                  <a:buNone/>
                </a:pPr>
                <a:r>
                  <a:rPr lang="en-US" altLang="en-US" sz="1800" dirty="0">
                    <a:latin typeface="+mn-lt"/>
                  </a:rPr>
                  <a:t>Ice-Cream </a:t>
                </a:r>
              </a:p>
              <a:p>
                <a:pPr eaLnBrk="1" hangingPunct="1">
                  <a:buFontTx/>
                  <a:buNone/>
                </a:pPr>
                <a:r>
                  <a:rPr lang="en-US" altLang="en-US" sz="1800" dirty="0">
                    <a:latin typeface="+mn-lt"/>
                  </a:rPr>
                  <a:t>Cones </a:t>
                </a:r>
              </a:p>
            </p:txBody>
          </p:sp>
        </p:grpSp>
        <p:grpSp>
          <p:nvGrpSpPr>
            <p:cNvPr id="37" name="Group 8"/>
            <p:cNvGrpSpPr>
              <a:grpSpLocks/>
            </p:cNvGrpSpPr>
            <p:nvPr/>
          </p:nvGrpSpPr>
          <p:grpSpPr bwMode="auto">
            <a:xfrm>
              <a:off x="1345205" y="6248660"/>
              <a:ext cx="6211888" cy="522288"/>
              <a:chOff x="1636325" y="5181596"/>
              <a:chExt cx="6212275" cy="521343"/>
            </a:xfrm>
          </p:grpSpPr>
          <p:cxnSp>
            <p:nvCxnSpPr>
              <p:cNvPr id="38" name="Straight Connector 10"/>
              <p:cNvCxnSpPr/>
              <p:nvPr/>
            </p:nvCxnSpPr>
            <p:spPr>
              <a:xfrm>
                <a:off x="1828425" y="5181596"/>
                <a:ext cx="6020175" cy="158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TextBox 10"/>
              <p:cNvSpPr txBox="1">
                <a:spLocks noChangeArrowheads="1"/>
              </p:cNvSpPr>
              <p:nvPr/>
            </p:nvSpPr>
            <p:spPr bwMode="auto">
              <a:xfrm>
                <a:off x="2550725" y="5334000"/>
                <a:ext cx="3316935" cy="368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a:latin typeface="+mn-lt"/>
                  </a:rPr>
                  <a:t>Quantity of Ice-Cream Cones </a:t>
                </a:r>
              </a:p>
            </p:txBody>
          </p:sp>
          <p:sp>
            <p:nvSpPr>
              <p:cNvPr id="40" name="TextBox 11"/>
              <p:cNvSpPr txBox="1">
                <a:spLocks noChangeArrowheads="1"/>
              </p:cNvSpPr>
              <p:nvPr/>
            </p:nvSpPr>
            <p:spPr bwMode="auto">
              <a:xfrm>
                <a:off x="1636325" y="5181596"/>
                <a:ext cx="312906" cy="368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a:latin typeface="+mn-lt"/>
                  </a:rPr>
                  <a:t>0</a:t>
                </a:r>
              </a:p>
            </p:txBody>
          </p:sp>
        </p:grpSp>
        <p:grpSp>
          <p:nvGrpSpPr>
            <p:cNvPr id="41" name="Group 12"/>
            <p:cNvGrpSpPr>
              <a:grpSpLocks/>
            </p:cNvGrpSpPr>
            <p:nvPr/>
          </p:nvGrpSpPr>
          <p:grpSpPr bwMode="auto">
            <a:xfrm>
              <a:off x="2908893" y="2514860"/>
              <a:ext cx="2511311" cy="3352800"/>
              <a:chOff x="3175069" y="1752600"/>
              <a:chExt cx="2511676" cy="3352802"/>
            </a:xfrm>
          </p:grpSpPr>
          <p:cxnSp>
            <p:nvCxnSpPr>
              <p:cNvPr id="42" name="Straight Connector 14"/>
              <p:cNvCxnSpPr/>
              <p:nvPr/>
            </p:nvCxnSpPr>
            <p:spPr>
              <a:xfrm rot="5400000">
                <a:off x="2717990" y="2971679"/>
                <a:ext cx="2590802" cy="1676644"/>
              </a:xfrm>
              <a:prstGeom prst="line">
                <a:avLst/>
              </a:prstGeom>
              <a:ln w="38100">
                <a:solidFill>
                  <a:srgbClr val="005EA4"/>
                </a:solidFill>
              </a:ln>
            </p:spPr>
            <p:style>
              <a:lnRef idx="1">
                <a:schemeClr val="accent1"/>
              </a:lnRef>
              <a:fillRef idx="0">
                <a:schemeClr val="accent1"/>
              </a:fillRef>
              <a:effectRef idx="0">
                <a:schemeClr val="accent1"/>
              </a:effectRef>
              <a:fontRef idx="minor">
                <a:schemeClr val="tx1"/>
              </a:fontRef>
            </p:style>
          </p:cxnSp>
          <p:sp>
            <p:nvSpPr>
              <p:cNvPr id="43" name="TextBox 14"/>
              <p:cNvSpPr txBox="1">
                <a:spLocks noChangeArrowheads="1"/>
              </p:cNvSpPr>
              <p:nvPr/>
            </p:nvSpPr>
            <p:spPr bwMode="auto">
              <a:xfrm>
                <a:off x="4506442" y="1752600"/>
                <a:ext cx="118030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a:latin typeface="+mn-lt"/>
                  </a:rPr>
                  <a:t>Supply</a:t>
                </a:r>
              </a:p>
              <a:p>
                <a:pPr eaLnBrk="1" hangingPunct="1">
                  <a:buFontTx/>
                  <a:buNone/>
                </a:pPr>
                <a:r>
                  <a:rPr lang="en-US" altLang="en-US" sz="1800">
                    <a:latin typeface="+mn-lt"/>
                  </a:rPr>
                  <a:t> curve, S</a:t>
                </a:r>
                <a:r>
                  <a:rPr lang="en-US" altLang="en-US" sz="1800" baseline="-25000">
                    <a:latin typeface="+mn-lt"/>
                  </a:rPr>
                  <a:t>1</a:t>
                </a:r>
              </a:p>
            </p:txBody>
          </p:sp>
        </p:grpSp>
        <p:grpSp>
          <p:nvGrpSpPr>
            <p:cNvPr id="44" name="Group 15"/>
            <p:cNvGrpSpPr>
              <a:grpSpLocks/>
            </p:cNvGrpSpPr>
            <p:nvPr/>
          </p:nvGrpSpPr>
          <p:grpSpPr bwMode="auto">
            <a:xfrm>
              <a:off x="1591269" y="2445010"/>
              <a:ext cx="1563687" cy="2971799"/>
              <a:chOff x="3161333" y="1295400"/>
              <a:chExt cx="1563688" cy="2971800"/>
            </a:xfrm>
          </p:grpSpPr>
          <p:cxnSp>
            <p:nvCxnSpPr>
              <p:cNvPr id="45" name="Straight Connector 17"/>
              <p:cNvCxnSpPr/>
              <p:nvPr/>
            </p:nvCxnSpPr>
            <p:spPr>
              <a:xfrm rot="5400000">
                <a:off x="2762076" y="2304256"/>
                <a:ext cx="2362201" cy="156368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46" name="TextBox 17"/>
              <p:cNvSpPr txBox="1">
                <a:spLocks noChangeArrowheads="1"/>
              </p:cNvSpPr>
              <p:nvPr/>
            </p:nvSpPr>
            <p:spPr bwMode="auto">
              <a:xfrm>
                <a:off x="3541325" y="1295400"/>
                <a:ext cx="118013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a:latin typeface="+mn-lt"/>
                  </a:rPr>
                  <a:t>Supply </a:t>
                </a:r>
              </a:p>
              <a:p>
                <a:pPr eaLnBrk="1" hangingPunct="1">
                  <a:buFontTx/>
                  <a:buNone/>
                </a:pPr>
                <a:r>
                  <a:rPr lang="en-US" altLang="en-US" sz="1800">
                    <a:latin typeface="+mn-lt"/>
                  </a:rPr>
                  <a:t> curve, S</a:t>
                </a:r>
                <a:r>
                  <a:rPr lang="en-US" altLang="en-US" sz="1800" baseline="-25000">
                    <a:latin typeface="+mn-lt"/>
                  </a:rPr>
                  <a:t>3</a:t>
                </a:r>
              </a:p>
            </p:txBody>
          </p:sp>
        </p:grpSp>
        <p:grpSp>
          <p:nvGrpSpPr>
            <p:cNvPr id="47" name="Group 18"/>
            <p:cNvGrpSpPr>
              <a:grpSpLocks/>
            </p:cNvGrpSpPr>
            <p:nvPr/>
          </p:nvGrpSpPr>
          <p:grpSpPr bwMode="auto">
            <a:xfrm>
              <a:off x="4764679" y="2591060"/>
              <a:ext cx="2739915" cy="3276601"/>
              <a:chOff x="1066799" y="990600"/>
              <a:chExt cx="2740269" cy="3276601"/>
            </a:xfrm>
          </p:grpSpPr>
          <p:cxnSp>
            <p:nvCxnSpPr>
              <p:cNvPr id="48" name="Straight Connector 20"/>
              <p:cNvCxnSpPr/>
              <p:nvPr/>
            </p:nvCxnSpPr>
            <p:spPr>
              <a:xfrm rot="5400000">
                <a:off x="609708" y="2133492"/>
                <a:ext cx="2590800" cy="1676617"/>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49" name="TextBox 20"/>
              <p:cNvSpPr txBox="1">
                <a:spLocks noChangeArrowheads="1"/>
              </p:cNvSpPr>
              <p:nvPr/>
            </p:nvSpPr>
            <p:spPr bwMode="auto">
              <a:xfrm>
                <a:off x="2626785" y="990600"/>
                <a:ext cx="118028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dirty="0">
                    <a:latin typeface="+mn-lt"/>
                  </a:rPr>
                  <a:t>Supply</a:t>
                </a:r>
              </a:p>
              <a:p>
                <a:pPr eaLnBrk="1" hangingPunct="1">
                  <a:buFontTx/>
                  <a:buNone/>
                </a:pPr>
                <a:r>
                  <a:rPr lang="en-US" altLang="en-US" sz="1800" dirty="0">
                    <a:latin typeface="+mn-lt"/>
                  </a:rPr>
                  <a:t> curve, S</a:t>
                </a:r>
                <a:r>
                  <a:rPr lang="en-US" altLang="en-US" sz="1800" baseline="-25000" dirty="0">
                    <a:latin typeface="+mn-lt"/>
                  </a:rPr>
                  <a:t>2</a:t>
                </a:r>
              </a:p>
            </p:txBody>
          </p:sp>
        </p:grpSp>
        <p:cxnSp>
          <p:nvCxnSpPr>
            <p:cNvPr id="50" name="Straight Arrow Connector 22"/>
            <p:cNvCxnSpPr/>
            <p:nvPr/>
          </p:nvCxnSpPr>
          <p:spPr>
            <a:xfrm>
              <a:off x="3823293" y="4572260"/>
              <a:ext cx="1660525" cy="0"/>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51" name="Group 22"/>
            <p:cNvGrpSpPr>
              <a:grpSpLocks/>
            </p:cNvGrpSpPr>
            <p:nvPr/>
          </p:nvGrpSpPr>
          <p:grpSpPr bwMode="auto">
            <a:xfrm>
              <a:off x="3560299" y="4577024"/>
              <a:ext cx="1427327" cy="1179810"/>
              <a:chOff x="2860617" y="2443562"/>
              <a:chExt cx="1428564" cy="1180124"/>
            </a:xfrm>
          </p:grpSpPr>
          <p:sp>
            <p:nvSpPr>
              <p:cNvPr id="52" name="TextBox 23"/>
              <p:cNvSpPr txBox="1">
                <a:spLocks noChangeArrowheads="1"/>
              </p:cNvSpPr>
              <p:nvPr/>
            </p:nvSpPr>
            <p:spPr bwMode="auto">
              <a:xfrm>
                <a:off x="2860617" y="2590800"/>
                <a:ext cx="1428564" cy="1032886"/>
              </a:xfrm>
              <a:prstGeom prst="rect">
                <a:avLst/>
              </a:prstGeom>
              <a:solidFill>
                <a:srgbClr val="F2D69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600" dirty="0">
                    <a:latin typeface="+mn-lt"/>
                  </a:rPr>
                  <a:t>Increase in</a:t>
                </a:r>
              </a:p>
              <a:p>
                <a:pPr eaLnBrk="1" hangingPunct="1">
                  <a:buFontTx/>
                  <a:buNone/>
                </a:pPr>
                <a:r>
                  <a:rPr lang="en-US" altLang="en-US" sz="1600" dirty="0">
                    <a:latin typeface="+mn-lt"/>
                  </a:rPr>
                  <a:t>Supply </a:t>
                </a:r>
              </a:p>
            </p:txBody>
          </p:sp>
          <p:cxnSp>
            <p:nvCxnSpPr>
              <p:cNvPr id="53" name="Straight Connector 25"/>
              <p:cNvCxnSpPr/>
              <p:nvPr/>
            </p:nvCxnSpPr>
            <p:spPr>
              <a:xfrm rot="5400000" flipH="1" flipV="1">
                <a:off x="3583865" y="2509453"/>
                <a:ext cx="157204" cy="254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54" name="Straight Arrow Connector 26"/>
            <p:cNvCxnSpPr/>
            <p:nvPr/>
          </p:nvCxnSpPr>
          <p:spPr>
            <a:xfrm flipV="1">
              <a:off x="2548530" y="4116648"/>
              <a:ext cx="1350963" cy="1587"/>
            </a:xfrm>
            <a:prstGeom prst="straightConnector1">
              <a:avLst/>
            </a:prstGeom>
            <a:ln w="190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55" name="Group 26"/>
            <p:cNvGrpSpPr>
              <a:grpSpLocks/>
            </p:cNvGrpSpPr>
            <p:nvPr/>
          </p:nvGrpSpPr>
          <p:grpSpPr bwMode="auto">
            <a:xfrm>
              <a:off x="3029545" y="3330835"/>
              <a:ext cx="1344611" cy="769938"/>
              <a:chOff x="4769239" y="3406610"/>
              <a:chExt cx="1343942" cy="770050"/>
            </a:xfrm>
          </p:grpSpPr>
          <p:sp>
            <p:nvSpPr>
              <p:cNvPr id="56" name="TextBox 27"/>
              <p:cNvSpPr txBox="1">
                <a:spLocks noChangeArrowheads="1"/>
              </p:cNvSpPr>
              <p:nvPr/>
            </p:nvSpPr>
            <p:spPr bwMode="auto">
              <a:xfrm>
                <a:off x="4769239" y="3406610"/>
                <a:ext cx="1343942" cy="726757"/>
              </a:xfrm>
              <a:prstGeom prst="rect">
                <a:avLst/>
              </a:prstGeom>
              <a:solidFill>
                <a:srgbClr val="F2D69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600" dirty="0">
                    <a:latin typeface="+mn-lt"/>
                  </a:rPr>
                  <a:t>Decrease</a:t>
                </a:r>
              </a:p>
              <a:p>
                <a:pPr eaLnBrk="1" hangingPunct="1">
                  <a:buFontTx/>
                  <a:buNone/>
                </a:pPr>
                <a:r>
                  <a:rPr lang="en-US" altLang="en-US" sz="1600" dirty="0">
                    <a:latin typeface="+mn-lt"/>
                  </a:rPr>
                  <a:t>In supply</a:t>
                </a:r>
              </a:p>
            </p:txBody>
          </p:sp>
          <p:cxnSp>
            <p:nvCxnSpPr>
              <p:cNvPr id="57" name="Straight Connector 29"/>
              <p:cNvCxnSpPr/>
              <p:nvPr/>
            </p:nvCxnSpPr>
            <p:spPr>
              <a:xfrm rot="16200000" flipH="1">
                <a:off x="5121447" y="4098871"/>
                <a:ext cx="125431" cy="301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168031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9789" y="2022802"/>
            <a:ext cx="1091902" cy="8285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Inhaltsplatzhalter 2"/>
          <p:cNvSpPr>
            <a:spLocks noGrp="1"/>
          </p:cNvSpPr>
          <p:nvPr>
            <p:ph sz="quarter" idx="12"/>
          </p:nvPr>
        </p:nvSpPr>
        <p:spPr>
          <a:xfrm>
            <a:off x="772509" y="1740136"/>
            <a:ext cx="5155325" cy="1705941"/>
          </a:xfrm>
        </p:spPr>
        <p:txBody>
          <a:bodyPr/>
          <a:lstStyle/>
          <a:p>
            <a:pPr marL="0" indent="0">
              <a:buNone/>
            </a:pPr>
            <a:r>
              <a:rPr lang="de-DE" dirty="0" err="1">
                <a:solidFill>
                  <a:srgbClr val="2E63AC"/>
                </a:solidFill>
              </a:rPr>
              <a:t>Complete</a:t>
            </a:r>
            <a:r>
              <a:rPr lang="de-DE" dirty="0">
                <a:solidFill>
                  <a:srgbClr val="2E63AC"/>
                </a:solidFill>
              </a:rPr>
              <a:t> </a:t>
            </a:r>
            <a:r>
              <a:rPr lang="de-DE" dirty="0" err="1">
                <a:solidFill>
                  <a:srgbClr val="2E63AC"/>
                </a:solidFill>
              </a:rPr>
              <a:t>the</a:t>
            </a:r>
            <a:r>
              <a:rPr lang="de-DE" dirty="0">
                <a:solidFill>
                  <a:srgbClr val="2E63AC"/>
                </a:solidFill>
              </a:rPr>
              <a:t> </a:t>
            </a:r>
            <a:r>
              <a:rPr lang="de-DE" dirty="0" err="1">
                <a:solidFill>
                  <a:srgbClr val="2E63AC"/>
                </a:solidFill>
              </a:rPr>
              <a:t>table</a:t>
            </a:r>
            <a:r>
              <a:rPr lang="de-DE" dirty="0">
                <a:solidFill>
                  <a:srgbClr val="2E63AC"/>
                </a:solidFill>
              </a:rPr>
              <a:t> </a:t>
            </a:r>
            <a:r>
              <a:rPr lang="de-DE" dirty="0" err="1">
                <a:solidFill>
                  <a:srgbClr val="2E63AC"/>
                </a:solidFill>
              </a:rPr>
              <a:t>below</a:t>
            </a:r>
            <a:r>
              <a:rPr lang="de-DE" dirty="0">
                <a:solidFill>
                  <a:srgbClr val="2E63AC"/>
                </a:solidFill>
              </a:rPr>
              <a:t> </a:t>
            </a:r>
            <a:r>
              <a:rPr lang="de-DE" dirty="0" err="1">
                <a:solidFill>
                  <a:srgbClr val="2E63AC"/>
                </a:solidFill>
              </a:rPr>
              <a:t>by</a:t>
            </a:r>
            <a:r>
              <a:rPr lang="de-DE" dirty="0">
                <a:solidFill>
                  <a:srgbClr val="2E63AC"/>
                </a:solidFill>
              </a:rPr>
              <a:t> </a:t>
            </a:r>
            <a:r>
              <a:rPr lang="de-DE" dirty="0" err="1">
                <a:solidFill>
                  <a:srgbClr val="2E63AC"/>
                </a:solidFill>
              </a:rPr>
              <a:t>adding</a:t>
            </a:r>
            <a:r>
              <a:rPr lang="de-DE" dirty="0">
                <a:solidFill>
                  <a:srgbClr val="2E63AC"/>
                </a:solidFill>
              </a:rPr>
              <a:t> </a:t>
            </a:r>
            <a:r>
              <a:rPr lang="de-DE" dirty="0" err="1">
                <a:solidFill>
                  <a:srgbClr val="2E63AC"/>
                </a:solidFill>
              </a:rPr>
              <a:t>either</a:t>
            </a:r>
            <a:r>
              <a:rPr lang="de-DE" dirty="0">
                <a:solidFill>
                  <a:srgbClr val="2E63AC"/>
                </a:solidFill>
              </a:rPr>
              <a:t> </a:t>
            </a:r>
          </a:p>
          <a:p>
            <a:pPr>
              <a:lnSpc>
                <a:spcPts val="2000"/>
              </a:lnSpc>
              <a:buClr>
                <a:srgbClr val="2E63AC"/>
              </a:buClr>
              <a:buFont typeface="Wingdings" panose="05000000000000000000" pitchFamily="2" charset="2"/>
              <a:buChar char="§"/>
            </a:pPr>
            <a:r>
              <a:rPr lang="en-US" dirty="0"/>
              <a:t>Represents a </a:t>
            </a:r>
            <a:r>
              <a:rPr lang="en-US" b="1" dirty="0">
                <a:solidFill>
                  <a:srgbClr val="2E63AC"/>
                </a:solidFill>
              </a:rPr>
              <a:t>movemen</a:t>
            </a:r>
            <a:r>
              <a:rPr lang="en-US" dirty="0"/>
              <a:t>t along the supply curve </a:t>
            </a:r>
            <a:r>
              <a:rPr lang="de-DE" dirty="0" err="1"/>
              <a:t>or</a:t>
            </a:r>
            <a:r>
              <a:rPr lang="de-DE" dirty="0"/>
              <a:t>…</a:t>
            </a:r>
            <a:endParaRPr lang="en-US" dirty="0"/>
          </a:p>
          <a:p>
            <a:pPr>
              <a:lnSpc>
                <a:spcPts val="2000"/>
              </a:lnSpc>
              <a:buClr>
                <a:srgbClr val="2E63AC"/>
              </a:buClr>
              <a:buFont typeface="Wingdings" panose="05000000000000000000" pitchFamily="2" charset="2"/>
              <a:buChar char="§"/>
            </a:pPr>
            <a:r>
              <a:rPr lang="en-US" b="1" dirty="0">
                <a:solidFill>
                  <a:srgbClr val="2E63AC"/>
                </a:solidFill>
              </a:rPr>
              <a:t>Shifts</a:t>
            </a:r>
            <a:r>
              <a:rPr lang="en-US" dirty="0"/>
              <a:t> the supply curve</a:t>
            </a:r>
          </a:p>
        </p:txBody>
      </p:sp>
      <p:sp>
        <p:nvSpPr>
          <p:cNvPr id="8" name="Ellipse 7"/>
          <p:cNvSpPr/>
          <p:nvPr/>
        </p:nvSpPr>
        <p:spPr>
          <a:xfrm>
            <a:off x="6793740" y="1465053"/>
            <a:ext cx="1944000" cy="1944000"/>
          </a:xfrm>
          <a:prstGeom prst="ellipse">
            <a:avLst/>
          </a:prstGeom>
          <a:solidFill>
            <a:schemeClr val="bg1">
              <a:alpha val="0"/>
            </a:schemeClr>
          </a:solidFill>
          <a:ln w="4445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abelle 1"/>
          <p:cNvGraphicFramePr>
            <a:graphicFrameLocks noGrp="1"/>
          </p:cNvGraphicFramePr>
          <p:nvPr/>
        </p:nvGraphicFramePr>
        <p:xfrm>
          <a:off x="898451" y="3626068"/>
          <a:ext cx="6154625" cy="2286815"/>
        </p:xfrm>
        <a:graphic>
          <a:graphicData uri="http://schemas.openxmlformats.org/drawingml/2006/table">
            <a:tbl>
              <a:tblPr firstRow="1" bandRow="1">
                <a:tableStyleId>{5C22544A-7EE6-4342-B048-85BDC9FD1C3A}</a:tableStyleId>
              </a:tblPr>
              <a:tblGrid>
                <a:gridCol w="2654680">
                  <a:extLst>
                    <a:ext uri="{9D8B030D-6E8A-4147-A177-3AD203B41FA5}">
                      <a16:colId xmlns:a16="http://schemas.microsoft.com/office/drawing/2014/main" val="20000"/>
                    </a:ext>
                  </a:extLst>
                </a:gridCol>
                <a:gridCol w="3499945">
                  <a:extLst>
                    <a:ext uri="{9D8B030D-6E8A-4147-A177-3AD203B41FA5}">
                      <a16:colId xmlns:a16="http://schemas.microsoft.com/office/drawing/2014/main" val="20001"/>
                    </a:ext>
                  </a:extLst>
                </a:gridCol>
              </a:tblGrid>
              <a:tr h="381815">
                <a:tc>
                  <a:txBody>
                    <a:bodyPr/>
                    <a:lstStyle/>
                    <a:p>
                      <a:r>
                        <a:rPr lang="en-US" sz="1800" b="1" dirty="0">
                          <a:solidFill>
                            <a:schemeClr val="tx1"/>
                          </a:solidFill>
                        </a:rPr>
                        <a:t>Variable</a:t>
                      </a:r>
                      <a:endParaRPr lang="en-US" sz="1800" dirty="0">
                        <a:solidFill>
                          <a:schemeClr val="tx1"/>
                        </a:solidFill>
                      </a:endParaRPr>
                    </a:p>
                  </a:txBody>
                  <a:tcPr>
                    <a:lnB w="12700" cap="flat" cmpd="sng" algn="ctr">
                      <a:solidFill>
                        <a:schemeClr val="tx1"/>
                      </a:solidFill>
                      <a:prstDash val="solid"/>
                      <a:round/>
                      <a:headEnd type="none" w="med" len="med"/>
                      <a:tailEnd type="none" w="med" len="med"/>
                    </a:lnB>
                    <a:solidFill>
                      <a:srgbClr val="2E63AC">
                        <a:alpha val="30196"/>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a:solidFill>
                            <a:schemeClr val="tx1"/>
                          </a:solidFill>
                        </a:rPr>
                        <a:t>A Change in This Variable </a:t>
                      </a:r>
                      <a:r>
                        <a:rPr lang="en-US" sz="1800" dirty="0">
                          <a:solidFill>
                            <a:schemeClr val="tx1"/>
                          </a:solidFill>
                        </a:rPr>
                        <a:t>...</a:t>
                      </a:r>
                    </a:p>
                  </a:txBody>
                  <a:tcPr>
                    <a:lnB w="12700" cap="flat" cmpd="sng" algn="ctr">
                      <a:solidFill>
                        <a:schemeClr val="tx1"/>
                      </a:solidFill>
                      <a:prstDash val="solid"/>
                      <a:round/>
                      <a:headEnd type="none" w="med" len="med"/>
                      <a:tailEnd type="none" w="med" len="med"/>
                    </a:lnB>
                    <a:solidFill>
                      <a:srgbClr val="2E63AC">
                        <a:alpha val="30196"/>
                      </a:srgbClr>
                    </a:solidFill>
                  </a:tcPr>
                </a:tc>
                <a:extLst>
                  <a:ext uri="{0D108BD9-81ED-4DB2-BD59-A6C34878D82A}">
                    <a16:rowId xmlns:a16="http://schemas.microsoft.com/office/drawing/2014/main" val="10000"/>
                  </a:ext>
                </a:extLst>
              </a:tr>
              <a:tr h="362323">
                <a:tc>
                  <a:txBody>
                    <a:bodyPr/>
                    <a:lstStyle/>
                    <a:p>
                      <a:pPr algn="l"/>
                      <a:r>
                        <a:rPr lang="en-US" sz="1900" b="0" i="0" u="none" strike="noStrike" baseline="0" dirty="0">
                          <a:solidFill>
                            <a:srgbClr val="393939"/>
                          </a:solidFill>
                          <a:latin typeface="+mn-lt"/>
                        </a:rPr>
                        <a:t>Price of the </a:t>
                      </a:r>
                      <a:r>
                        <a:rPr lang="en-US" sz="1900" b="0" i="0" u="none" strike="noStrike" baseline="0">
                          <a:solidFill>
                            <a:srgbClr val="393939"/>
                          </a:solidFill>
                          <a:latin typeface="+mn-lt"/>
                        </a:rPr>
                        <a:t>good itself</a:t>
                      </a:r>
                      <a:endParaRPr lang="en-US" sz="1900" b="0" i="0" u="none" strike="noStrike" baseline="0" dirty="0">
                        <a:solidFill>
                          <a:srgbClr val="393939"/>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62323">
                <a:tc>
                  <a:txBody>
                    <a:bodyPr/>
                    <a:lstStyle/>
                    <a:p>
                      <a:pPr algn="l"/>
                      <a:r>
                        <a:rPr lang="en-US" sz="1900" b="0" i="0" u="none" strike="noStrike" baseline="0">
                          <a:solidFill>
                            <a:srgbClr val="393939"/>
                          </a:solidFill>
                          <a:latin typeface="+mn-lt"/>
                        </a:rPr>
                        <a:t>Input prices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62323">
                <a:tc>
                  <a:txBody>
                    <a:bodyPr/>
                    <a:lstStyle/>
                    <a:p>
                      <a:pPr algn="l"/>
                      <a:r>
                        <a:rPr lang="en-US" sz="1900" b="0" i="0" u="none" strike="noStrike" baseline="0" dirty="0">
                          <a:solidFill>
                            <a:srgbClr val="252525"/>
                          </a:solidFill>
                          <a:latin typeface="+mn-lt"/>
                        </a:rPr>
                        <a:t>Technology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62323">
                <a:tc>
                  <a:txBody>
                    <a:bodyPr/>
                    <a:lstStyle/>
                    <a:p>
                      <a:pPr algn="l"/>
                      <a:r>
                        <a:rPr lang="en-US" sz="1900" b="0" i="0" u="none" strike="noStrike" baseline="0" dirty="0">
                          <a:solidFill>
                            <a:srgbClr val="252525"/>
                          </a:solidFill>
                          <a:latin typeface="+mn-lt"/>
                        </a:rPr>
                        <a:t>Expe</a:t>
                      </a:r>
                      <a:r>
                        <a:rPr lang="en-US" sz="1900" b="0" i="0" u="none" strike="noStrike" baseline="0" dirty="0">
                          <a:solidFill>
                            <a:srgbClr val="494949"/>
                          </a:solidFill>
                          <a:latin typeface="+mn-lt"/>
                        </a:rPr>
                        <a:t>ctations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62323">
                <a:tc>
                  <a:txBody>
                    <a:bodyPr/>
                    <a:lstStyle/>
                    <a:p>
                      <a:pPr algn="l"/>
                      <a:r>
                        <a:rPr lang="en-US" sz="1900" b="0" i="0" u="none" strike="noStrike" baseline="0" dirty="0">
                          <a:solidFill>
                            <a:srgbClr val="393939"/>
                          </a:solidFill>
                          <a:latin typeface="+mn-lt"/>
                        </a:rPr>
                        <a:t>Number of sellers</a:t>
                      </a:r>
                      <a:endParaRPr lang="en-US" sz="18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bl>
          </a:graphicData>
        </a:graphic>
      </p:graphicFrame>
      <p:sp>
        <p:nvSpPr>
          <p:cNvPr id="12" name="Titel 4"/>
          <p:cNvSpPr txBox="1">
            <a:spLocks/>
          </p:cNvSpPr>
          <p:nvPr/>
        </p:nvSpPr>
        <p:spPr>
          <a:xfrm>
            <a:off x="604838" y="310778"/>
            <a:ext cx="6545262" cy="1264025"/>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lang="en-US" sz="2400" b="0" kern="1200" cap="all" baseline="0">
                <a:solidFill>
                  <a:srgbClr val="2E63AC"/>
                </a:solidFill>
                <a:latin typeface="Frutiger 45 light" pitchFamily="34" charset="0"/>
                <a:ea typeface="+mj-ea"/>
                <a:cs typeface="+mj-cs"/>
              </a:defRPr>
            </a:lvl1pPr>
          </a:lstStyle>
          <a:p>
            <a:r>
              <a:rPr lang="en-US" dirty="0"/>
              <a:t>Supply #6</a:t>
            </a:r>
          </a:p>
        </p:txBody>
      </p:sp>
    </p:spTree>
    <p:extLst>
      <p:ext uri="{BB962C8B-B14F-4D97-AF65-F5344CB8AC3E}">
        <p14:creationId xmlns:p14="http://schemas.microsoft.com/office/powerpoint/2010/main" val="150008568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1"/>
          </p:nvPr>
        </p:nvSpPr>
        <p:spPr/>
        <p:txBody>
          <a:bodyPr/>
          <a:lstStyle/>
          <a:p>
            <a:r>
              <a:rPr lang="en-US" altLang="en-US" b="1" cap="all" dirty="0">
                <a:solidFill>
                  <a:srgbClr val="86A315"/>
                </a:solidFill>
              </a:rPr>
              <a:t>Equilibrium</a:t>
            </a:r>
            <a:endParaRPr lang="de-DE" b="1" cap="all" dirty="0">
              <a:solidFill>
                <a:srgbClr val="86A315"/>
              </a:solidFill>
            </a:endParaRPr>
          </a:p>
        </p:txBody>
      </p:sp>
      <p:sp>
        <p:nvSpPr>
          <p:cNvPr id="3" name="Inhaltsplatzhalter 2"/>
          <p:cNvSpPr>
            <a:spLocks noGrp="1"/>
          </p:cNvSpPr>
          <p:nvPr>
            <p:ph sz="quarter" idx="12"/>
          </p:nvPr>
        </p:nvSpPr>
        <p:spPr/>
        <p:txBody>
          <a:bodyPr/>
          <a:lstStyle/>
          <a:p>
            <a:pPr>
              <a:buClr>
                <a:srgbClr val="2E63AC"/>
              </a:buClr>
              <a:buFont typeface="Wingdings" panose="05000000000000000000" pitchFamily="2" charset="2"/>
              <a:buChar char="§"/>
            </a:pPr>
            <a:r>
              <a:rPr lang="en-US" dirty="0"/>
              <a:t>A situation in which market price has reached the level where</a:t>
            </a:r>
          </a:p>
          <a:p>
            <a:pPr lvl="1">
              <a:buClr>
                <a:srgbClr val="2E63AC"/>
              </a:buClr>
              <a:buFont typeface="Wingdings" panose="05000000000000000000" pitchFamily="2" charset="2"/>
              <a:buChar char="§"/>
            </a:pPr>
            <a:r>
              <a:rPr lang="en-US" dirty="0">
                <a:solidFill>
                  <a:srgbClr val="2E63AC"/>
                </a:solidFill>
              </a:rPr>
              <a:t>Quantity</a:t>
            </a:r>
            <a:r>
              <a:rPr lang="en-US" dirty="0"/>
              <a:t> supplied </a:t>
            </a:r>
            <a:r>
              <a:rPr lang="en-US" dirty="0">
                <a:solidFill>
                  <a:srgbClr val="2E63AC"/>
                </a:solidFill>
              </a:rPr>
              <a:t>= quantity </a:t>
            </a:r>
            <a:r>
              <a:rPr lang="en-US" dirty="0"/>
              <a:t>demanded</a:t>
            </a:r>
          </a:p>
          <a:p>
            <a:pPr lvl="1">
              <a:buClr>
                <a:srgbClr val="2E63AC"/>
              </a:buClr>
              <a:buFont typeface="Wingdings" panose="05000000000000000000" pitchFamily="2" charset="2"/>
              <a:buChar char="§"/>
            </a:pPr>
            <a:r>
              <a:rPr lang="en-US" dirty="0"/>
              <a:t>Supply and demand curves intersect</a:t>
            </a:r>
          </a:p>
          <a:p>
            <a:pPr>
              <a:buClr>
                <a:srgbClr val="2E63AC"/>
              </a:buClr>
              <a:buFont typeface="Wingdings" panose="05000000000000000000" pitchFamily="2" charset="2"/>
              <a:buChar char="§"/>
            </a:pPr>
            <a:r>
              <a:rPr lang="en-US" dirty="0">
                <a:solidFill>
                  <a:srgbClr val="2E63AC"/>
                </a:solidFill>
              </a:rPr>
              <a:t>Equilibrium price</a:t>
            </a:r>
            <a:r>
              <a:rPr lang="en-US" dirty="0"/>
              <a:t>: balances quantity supplied and quantity demanded</a:t>
            </a:r>
          </a:p>
          <a:p>
            <a:pPr marL="457200" lvl="1" indent="-95250">
              <a:buClr>
                <a:srgbClr val="2E63AC"/>
              </a:buClr>
              <a:buNone/>
            </a:pPr>
            <a:r>
              <a:rPr lang="en-US" dirty="0">
                <a:solidFill>
                  <a:srgbClr val="2E63AC"/>
                </a:solidFill>
              </a:rPr>
              <a:t>Market-clearing price</a:t>
            </a:r>
          </a:p>
          <a:p>
            <a:pPr marL="361950" indent="-304800">
              <a:buClr>
                <a:srgbClr val="2E63AC"/>
              </a:buClr>
              <a:buFont typeface="Wingdings" panose="05000000000000000000" pitchFamily="2" charset="2"/>
              <a:buChar char="§"/>
              <a:tabLst>
                <a:tab pos="361950" algn="l"/>
              </a:tabLst>
            </a:pPr>
            <a:r>
              <a:rPr lang="en-US" dirty="0">
                <a:solidFill>
                  <a:srgbClr val="2E63AC"/>
                </a:solidFill>
              </a:rPr>
              <a:t>Equilibrium quantity</a:t>
            </a:r>
            <a:r>
              <a:rPr lang="en-US" dirty="0"/>
              <a:t>: quantity supplied and quantity demanded at the equilibrium price</a:t>
            </a:r>
          </a:p>
          <a:p>
            <a:pPr marL="457200" lvl="1" indent="0">
              <a:buClr>
                <a:srgbClr val="2E63AC"/>
              </a:buClr>
              <a:buNone/>
            </a:pPr>
            <a:endParaRPr lang="en-US" dirty="0"/>
          </a:p>
        </p:txBody>
      </p:sp>
      <p:sp>
        <p:nvSpPr>
          <p:cNvPr id="5" name="Titel 4"/>
          <p:cNvSpPr>
            <a:spLocks noGrp="1"/>
          </p:cNvSpPr>
          <p:nvPr>
            <p:ph type="title"/>
          </p:nvPr>
        </p:nvSpPr>
        <p:spPr>
          <a:xfrm>
            <a:off x="604838" y="310778"/>
            <a:ext cx="6545262" cy="1264025"/>
          </a:xfrm>
        </p:spPr>
        <p:txBody>
          <a:bodyPr/>
          <a:lstStyle/>
          <a:p>
            <a:r>
              <a:rPr lang="en-US" altLang="en-US" dirty="0"/>
              <a:t>Supply and Demand Together (1/7)</a:t>
            </a:r>
            <a:endParaRPr lang="de-DE" dirty="0"/>
          </a:p>
        </p:txBody>
      </p:sp>
    </p:spTree>
    <p:extLst>
      <p:ext uri="{BB962C8B-B14F-4D97-AF65-F5344CB8AC3E}">
        <p14:creationId xmlns:p14="http://schemas.microsoft.com/office/powerpoint/2010/main" val="333568512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1"/>
          </p:nvPr>
        </p:nvSpPr>
        <p:spPr/>
        <p:txBody>
          <a:bodyPr/>
          <a:lstStyle/>
          <a:p>
            <a:r>
              <a:rPr lang="en-US" altLang="en-US" dirty="0"/>
              <a:t>Equilibrium</a:t>
            </a:r>
            <a:endParaRPr lang="de-DE" dirty="0"/>
          </a:p>
        </p:txBody>
      </p:sp>
      <p:sp>
        <p:nvSpPr>
          <p:cNvPr id="3" name="Inhaltsplatzhalter 2"/>
          <p:cNvSpPr>
            <a:spLocks noGrp="1"/>
          </p:cNvSpPr>
          <p:nvPr>
            <p:ph sz="quarter" idx="12"/>
          </p:nvPr>
        </p:nvSpPr>
        <p:spPr>
          <a:xfrm>
            <a:off x="604837" y="2426247"/>
            <a:ext cx="2332249" cy="3611944"/>
          </a:xfrm>
        </p:spPr>
        <p:txBody>
          <a:bodyPr/>
          <a:lstStyle/>
          <a:p>
            <a:pPr marL="0" indent="0">
              <a:lnSpc>
                <a:spcPts val="2000"/>
              </a:lnSpc>
              <a:buClr>
                <a:srgbClr val="2E63AC"/>
              </a:buClr>
              <a:buNone/>
            </a:pPr>
            <a:r>
              <a:rPr lang="en-US" altLang="en-US" sz="1800" dirty="0"/>
              <a:t>The equilibrium is found where the supply and demand curves intersect. At the equilibrium price, the quantity supplied equals the quantity demanded. Here the equilibrium price is $2.00: At this price, 7 ice-cream cones are supplied, and 7 ice-cream cones are demanded.</a:t>
            </a:r>
          </a:p>
          <a:p>
            <a:pPr marL="0" indent="0">
              <a:lnSpc>
                <a:spcPts val="2000"/>
              </a:lnSpc>
              <a:buClr>
                <a:srgbClr val="2E63AC"/>
              </a:buClr>
              <a:buNone/>
            </a:pPr>
            <a:endParaRPr lang="de-DE" sz="1800" dirty="0"/>
          </a:p>
        </p:txBody>
      </p:sp>
      <p:sp>
        <p:nvSpPr>
          <p:cNvPr id="5" name="Titel 4"/>
          <p:cNvSpPr>
            <a:spLocks noGrp="1"/>
          </p:cNvSpPr>
          <p:nvPr>
            <p:ph type="title"/>
          </p:nvPr>
        </p:nvSpPr>
        <p:spPr>
          <a:xfrm>
            <a:off x="604838" y="310778"/>
            <a:ext cx="6545262" cy="1264025"/>
          </a:xfrm>
        </p:spPr>
        <p:txBody>
          <a:bodyPr/>
          <a:lstStyle/>
          <a:p>
            <a:r>
              <a:rPr lang="en-US" altLang="en-US" dirty="0"/>
              <a:t>Supply and Demand Together (2/7)</a:t>
            </a:r>
            <a:endParaRPr lang="de-DE" dirty="0"/>
          </a:p>
        </p:txBody>
      </p:sp>
      <p:grpSp>
        <p:nvGrpSpPr>
          <p:cNvPr id="4" name="Gruppieren 3"/>
          <p:cNvGrpSpPr/>
          <p:nvPr/>
        </p:nvGrpSpPr>
        <p:grpSpPr>
          <a:xfrm>
            <a:off x="2937087" y="2061706"/>
            <a:ext cx="5707117" cy="3778857"/>
            <a:chOff x="-379810" y="588203"/>
            <a:chExt cx="8108569" cy="4755322"/>
          </a:xfrm>
        </p:grpSpPr>
        <p:sp>
          <p:nvSpPr>
            <p:cNvPr id="6" name="Rectangle 5"/>
            <p:cNvSpPr/>
            <p:nvPr/>
          </p:nvSpPr>
          <p:spPr>
            <a:xfrm>
              <a:off x="2524125" y="1239838"/>
              <a:ext cx="4876800" cy="3429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l">
                <a:buFontTx/>
                <a:buNone/>
                <a:defRPr/>
              </a:pPr>
              <a:endParaRPr lang="en-US" sz="1800">
                <a:solidFill>
                  <a:schemeClr val="tx1"/>
                </a:solidFill>
              </a:endParaRPr>
            </a:p>
          </p:txBody>
        </p:sp>
        <p:grpSp>
          <p:nvGrpSpPr>
            <p:cNvPr id="7" name="Group 5"/>
            <p:cNvGrpSpPr>
              <a:grpSpLocks/>
            </p:cNvGrpSpPr>
            <p:nvPr/>
          </p:nvGrpSpPr>
          <p:grpSpPr bwMode="auto">
            <a:xfrm>
              <a:off x="2828925" y="1392238"/>
              <a:ext cx="3746500" cy="2787650"/>
              <a:chOff x="4571747" y="1588532"/>
              <a:chExt cx="3745449" cy="2787136"/>
            </a:xfrm>
          </p:grpSpPr>
          <p:cxnSp>
            <p:nvCxnSpPr>
              <p:cNvPr id="8" name="Straight Connector 7"/>
              <p:cNvCxnSpPr/>
              <p:nvPr/>
            </p:nvCxnSpPr>
            <p:spPr>
              <a:xfrm flipV="1">
                <a:off x="4571747" y="1969462"/>
                <a:ext cx="3351859" cy="2406206"/>
              </a:xfrm>
              <a:prstGeom prst="line">
                <a:avLst/>
              </a:prstGeom>
              <a:ln w="38100">
                <a:solidFill>
                  <a:srgbClr val="005EA4"/>
                </a:solidFill>
              </a:ln>
            </p:spPr>
            <p:style>
              <a:lnRef idx="1">
                <a:schemeClr val="accent1"/>
              </a:lnRef>
              <a:fillRef idx="0">
                <a:schemeClr val="accent1"/>
              </a:fillRef>
              <a:effectRef idx="0">
                <a:schemeClr val="accent1"/>
              </a:effectRef>
              <a:fontRef idx="minor">
                <a:schemeClr val="tx1"/>
              </a:fontRef>
            </p:style>
          </p:cxnSp>
          <p:sp>
            <p:nvSpPr>
              <p:cNvPr id="9" name="TextBox 7"/>
              <p:cNvSpPr txBox="1">
                <a:spLocks noChangeArrowheads="1"/>
              </p:cNvSpPr>
              <p:nvPr/>
            </p:nvSpPr>
            <p:spPr bwMode="auto">
              <a:xfrm>
                <a:off x="7427350" y="1588532"/>
                <a:ext cx="889846" cy="369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dirty="0">
                    <a:latin typeface="+mn-lt"/>
                  </a:rPr>
                  <a:t>Supply</a:t>
                </a:r>
              </a:p>
            </p:txBody>
          </p:sp>
        </p:grpSp>
        <p:grpSp>
          <p:nvGrpSpPr>
            <p:cNvPr id="11" name="Group 8"/>
            <p:cNvGrpSpPr>
              <a:grpSpLocks/>
            </p:cNvGrpSpPr>
            <p:nvPr/>
          </p:nvGrpSpPr>
          <p:grpSpPr bwMode="auto">
            <a:xfrm>
              <a:off x="2255838" y="4516438"/>
              <a:ext cx="5145087" cy="827087"/>
              <a:chOff x="4303325" y="4648200"/>
              <a:chExt cx="5145475" cy="826284"/>
            </a:xfrm>
          </p:grpSpPr>
          <p:cxnSp>
            <p:nvCxnSpPr>
              <p:cNvPr id="12" name="Straight Connector 10"/>
              <p:cNvCxnSpPr/>
              <p:nvPr/>
            </p:nvCxnSpPr>
            <p:spPr>
              <a:xfrm>
                <a:off x="4571632" y="4800452"/>
                <a:ext cx="4877168" cy="158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0"/>
              <p:cNvSpPr txBox="1">
                <a:spLocks noChangeArrowheads="1"/>
              </p:cNvSpPr>
              <p:nvPr/>
            </p:nvSpPr>
            <p:spPr bwMode="auto">
              <a:xfrm>
                <a:off x="4303325" y="4800599"/>
                <a:ext cx="312906" cy="369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a:latin typeface="+mn-lt"/>
                  </a:rPr>
                  <a:t>0</a:t>
                </a:r>
              </a:p>
            </p:txBody>
          </p:sp>
          <p:grpSp>
            <p:nvGrpSpPr>
              <p:cNvPr id="14" name="Group 14"/>
              <p:cNvGrpSpPr>
                <a:grpSpLocks/>
              </p:cNvGrpSpPr>
              <p:nvPr/>
            </p:nvGrpSpPr>
            <p:grpSpPr bwMode="auto">
              <a:xfrm>
                <a:off x="8050533" y="4648200"/>
                <a:ext cx="441146" cy="521483"/>
                <a:chOff x="8050533" y="4648200"/>
                <a:chExt cx="441146" cy="521483"/>
              </a:xfrm>
            </p:grpSpPr>
            <p:cxnSp>
              <p:nvCxnSpPr>
                <p:cNvPr id="49" name="Straight Connector 12"/>
                <p:cNvCxnSpPr/>
                <p:nvPr/>
              </p:nvCxnSpPr>
              <p:spPr>
                <a:xfrm rot="5400000">
                  <a:off x="8152589" y="4723532"/>
                  <a:ext cx="152252"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TextBox 13"/>
                <p:cNvSpPr txBox="1">
                  <a:spLocks noChangeArrowheads="1"/>
                </p:cNvSpPr>
                <p:nvPr/>
              </p:nvSpPr>
              <p:spPr bwMode="auto">
                <a:xfrm>
                  <a:off x="8050533" y="4800599"/>
                  <a:ext cx="441146" cy="369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dirty="0">
                      <a:latin typeface="+mn-lt"/>
                    </a:rPr>
                    <a:t>12</a:t>
                  </a:r>
                </a:p>
              </p:txBody>
            </p:sp>
          </p:grpSp>
          <p:grpSp>
            <p:nvGrpSpPr>
              <p:cNvPr id="15" name="Group 15"/>
              <p:cNvGrpSpPr>
                <a:grpSpLocks/>
              </p:cNvGrpSpPr>
              <p:nvPr/>
            </p:nvGrpSpPr>
            <p:grpSpPr bwMode="auto">
              <a:xfrm>
                <a:off x="7351325" y="4648200"/>
                <a:ext cx="441146" cy="521483"/>
                <a:chOff x="7960925" y="4648200"/>
                <a:chExt cx="441146" cy="521483"/>
              </a:xfrm>
            </p:grpSpPr>
            <p:cxnSp>
              <p:nvCxnSpPr>
                <p:cNvPr id="47" name="Straight Connector 16"/>
                <p:cNvCxnSpPr/>
                <p:nvPr/>
              </p:nvCxnSpPr>
              <p:spPr>
                <a:xfrm rot="5400000">
                  <a:off x="8152543" y="4723532"/>
                  <a:ext cx="152252"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TextBox 17"/>
                <p:cNvSpPr txBox="1">
                  <a:spLocks noChangeArrowheads="1"/>
                </p:cNvSpPr>
                <p:nvPr/>
              </p:nvSpPr>
              <p:spPr bwMode="auto">
                <a:xfrm>
                  <a:off x="7960925" y="4800599"/>
                  <a:ext cx="441146" cy="369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a:latin typeface="+mn-lt"/>
                    </a:rPr>
                    <a:t>10</a:t>
                  </a:r>
                </a:p>
              </p:txBody>
            </p:sp>
          </p:grpSp>
          <p:grpSp>
            <p:nvGrpSpPr>
              <p:cNvPr id="16" name="Group 18"/>
              <p:cNvGrpSpPr>
                <a:grpSpLocks/>
              </p:cNvGrpSpPr>
              <p:nvPr/>
            </p:nvGrpSpPr>
            <p:grpSpPr bwMode="auto">
              <a:xfrm>
                <a:off x="7700929" y="4648200"/>
                <a:ext cx="424027" cy="521483"/>
                <a:chOff x="8005729" y="4648200"/>
                <a:chExt cx="424027" cy="521483"/>
              </a:xfrm>
            </p:grpSpPr>
            <p:cxnSp>
              <p:nvCxnSpPr>
                <p:cNvPr id="45" name="Straight Connector 19"/>
                <p:cNvCxnSpPr/>
                <p:nvPr/>
              </p:nvCxnSpPr>
              <p:spPr>
                <a:xfrm rot="5400000">
                  <a:off x="8152566" y="4723532"/>
                  <a:ext cx="152252"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TextBox 20"/>
                <p:cNvSpPr txBox="1">
                  <a:spLocks noChangeArrowheads="1"/>
                </p:cNvSpPr>
                <p:nvPr/>
              </p:nvSpPr>
              <p:spPr bwMode="auto">
                <a:xfrm>
                  <a:off x="8005729" y="4800599"/>
                  <a:ext cx="424027" cy="369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dirty="0">
                      <a:latin typeface="+mn-lt"/>
                    </a:rPr>
                    <a:t>11</a:t>
                  </a:r>
                </a:p>
              </p:txBody>
            </p:sp>
          </p:grpSp>
          <p:grpSp>
            <p:nvGrpSpPr>
              <p:cNvPr id="17" name="Group 21"/>
              <p:cNvGrpSpPr>
                <a:grpSpLocks/>
              </p:cNvGrpSpPr>
              <p:nvPr/>
            </p:nvGrpSpPr>
            <p:grpSpPr bwMode="auto">
              <a:xfrm>
                <a:off x="7114619" y="4648200"/>
                <a:ext cx="312906" cy="521483"/>
                <a:chOff x="8029019" y="4648200"/>
                <a:chExt cx="312906" cy="521483"/>
              </a:xfrm>
            </p:grpSpPr>
            <p:cxnSp>
              <p:nvCxnSpPr>
                <p:cNvPr id="43" name="Straight Connector 22"/>
                <p:cNvCxnSpPr/>
                <p:nvPr/>
              </p:nvCxnSpPr>
              <p:spPr>
                <a:xfrm rot="5400000">
                  <a:off x="8152520" y="4723532"/>
                  <a:ext cx="152252"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TextBox 41"/>
                <p:cNvSpPr txBox="1">
                  <a:spLocks noChangeArrowheads="1"/>
                </p:cNvSpPr>
                <p:nvPr/>
              </p:nvSpPr>
              <p:spPr bwMode="auto">
                <a:xfrm>
                  <a:off x="8029019" y="4800599"/>
                  <a:ext cx="312906" cy="369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a:latin typeface="+mn-lt"/>
                    </a:rPr>
                    <a:t>9</a:t>
                  </a:r>
                </a:p>
              </p:txBody>
            </p:sp>
          </p:grpSp>
          <p:grpSp>
            <p:nvGrpSpPr>
              <p:cNvPr id="18" name="Group 27"/>
              <p:cNvGrpSpPr>
                <a:grpSpLocks/>
              </p:cNvGrpSpPr>
              <p:nvPr/>
            </p:nvGrpSpPr>
            <p:grpSpPr bwMode="auto">
              <a:xfrm>
                <a:off x="4676219" y="4648200"/>
                <a:ext cx="312906" cy="521483"/>
                <a:chOff x="8029019" y="4648200"/>
                <a:chExt cx="312906" cy="521483"/>
              </a:xfrm>
            </p:grpSpPr>
            <p:cxnSp>
              <p:nvCxnSpPr>
                <p:cNvPr id="41" name="Straight Connector 39"/>
                <p:cNvCxnSpPr/>
                <p:nvPr/>
              </p:nvCxnSpPr>
              <p:spPr>
                <a:xfrm rot="5400000">
                  <a:off x="8152336" y="4723532"/>
                  <a:ext cx="152252"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TextBox 39"/>
                <p:cNvSpPr txBox="1">
                  <a:spLocks noChangeArrowheads="1"/>
                </p:cNvSpPr>
                <p:nvPr/>
              </p:nvSpPr>
              <p:spPr bwMode="auto">
                <a:xfrm>
                  <a:off x="8029019" y="4800599"/>
                  <a:ext cx="312906" cy="369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a:latin typeface="+mn-lt"/>
                    </a:rPr>
                    <a:t>1</a:t>
                  </a:r>
                </a:p>
              </p:txBody>
            </p:sp>
          </p:grpSp>
          <p:grpSp>
            <p:nvGrpSpPr>
              <p:cNvPr id="19" name="Group 30"/>
              <p:cNvGrpSpPr>
                <a:grpSpLocks/>
              </p:cNvGrpSpPr>
              <p:nvPr/>
            </p:nvGrpSpPr>
            <p:grpSpPr bwMode="auto">
              <a:xfrm>
                <a:off x="4981019" y="4648200"/>
                <a:ext cx="312906" cy="521483"/>
                <a:chOff x="8029019" y="4648200"/>
                <a:chExt cx="312906" cy="521483"/>
              </a:xfrm>
            </p:grpSpPr>
            <p:cxnSp>
              <p:nvCxnSpPr>
                <p:cNvPr id="39" name="Straight Connector 37"/>
                <p:cNvCxnSpPr/>
                <p:nvPr/>
              </p:nvCxnSpPr>
              <p:spPr>
                <a:xfrm rot="5400000">
                  <a:off x="8152359" y="4723532"/>
                  <a:ext cx="152252"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7"/>
                <p:cNvSpPr txBox="1">
                  <a:spLocks noChangeArrowheads="1"/>
                </p:cNvSpPr>
                <p:nvPr/>
              </p:nvSpPr>
              <p:spPr bwMode="auto">
                <a:xfrm>
                  <a:off x="8029019" y="4800599"/>
                  <a:ext cx="312906" cy="369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a:latin typeface="+mn-lt"/>
                    </a:rPr>
                    <a:t>2</a:t>
                  </a:r>
                </a:p>
              </p:txBody>
            </p:sp>
          </p:grpSp>
          <p:grpSp>
            <p:nvGrpSpPr>
              <p:cNvPr id="20" name="Group 33"/>
              <p:cNvGrpSpPr>
                <a:grpSpLocks/>
              </p:cNvGrpSpPr>
              <p:nvPr/>
            </p:nvGrpSpPr>
            <p:grpSpPr bwMode="auto">
              <a:xfrm>
                <a:off x="5285819" y="4648200"/>
                <a:ext cx="312906" cy="521483"/>
                <a:chOff x="8029019" y="4648200"/>
                <a:chExt cx="312906" cy="521483"/>
              </a:xfrm>
            </p:grpSpPr>
            <p:cxnSp>
              <p:nvCxnSpPr>
                <p:cNvPr id="37" name="Straight Connector 35"/>
                <p:cNvCxnSpPr/>
                <p:nvPr/>
              </p:nvCxnSpPr>
              <p:spPr>
                <a:xfrm rot="5400000">
                  <a:off x="8152382" y="4723532"/>
                  <a:ext cx="152252"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TextBox 35"/>
                <p:cNvSpPr txBox="1">
                  <a:spLocks noChangeArrowheads="1"/>
                </p:cNvSpPr>
                <p:nvPr/>
              </p:nvSpPr>
              <p:spPr bwMode="auto">
                <a:xfrm>
                  <a:off x="8029019" y="4800599"/>
                  <a:ext cx="312906" cy="369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a:latin typeface="+mn-lt"/>
                    </a:rPr>
                    <a:t>3</a:t>
                  </a:r>
                </a:p>
              </p:txBody>
            </p:sp>
          </p:grpSp>
          <p:grpSp>
            <p:nvGrpSpPr>
              <p:cNvPr id="21" name="Group 36"/>
              <p:cNvGrpSpPr>
                <a:grpSpLocks/>
              </p:cNvGrpSpPr>
              <p:nvPr/>
            </p:nvGrpSpPr>
            <p:grpSpPr bwMode="auto">
              <a:xfrm>
                <a:off x="5590619" y="4648200"/>
                <a:ext cx="312906" cy="521483"/>
                <a:chOff x="8029019" y="4648200"/>
                <a:chExt cx="312906" cy="521483"/>
              </a:xfrm>
            </p:grpSpPr>
            <p:cxnSp>
              <p:nvCxnSpPr>
                <p:cNvPr id="35" name="Straight Connector 33"/>
                <p:cNvCxnSpPr/>
                <p:nvPr/>
              </p:nvCxnSpPr>
              <p:spPr>
                <a:xfrm rot="5400000">
                  <a:off x="8152405" y="4723532"/>
                  <a:ext cx="152252"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TextBox 33"/>
                <p:cNvSpPr txBox="1">
                  <a:spLocks noChangeArrowheads="1"/>
                </p:cNvSpPr>
                <p:nvPr/>
              </p:nvSpPr>
              <p:spPr bwMode="auto">
                <a:xfrm>
                  <a:off x="8029019" y="4800599"/>
                  <a:ext cx="312906" cy="369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a:latin typeface="+mn-lt"/>
                    </a:rPr>
                    <a:t>4</a:t>
                  </a:r>
                </a:p>
              </p:txBody>
            </p:sp>
          </p:grpSp>
          <p:grpSp>
            <p:nvGrpSpPr>
              <p:cNvPr id="22" name="Group 39"/>
              <p:cNvGrpSpPr>
                <a:grpSpLocks/>
              </p:cNvGrpSpPr>
              <p:nvPr/>
            </p:nvGrpSpPr>
            <p:grpSpPr bwMode="auto">
              <a:xfrm>
                <a:off x="5895419" y="4648200"/>
                <a:ext cx="312906" cy="521483"/>
                <a:chOff x="8029019" y="4648200"/>
                <a:chExt cx="312906" cy="521483"/>
              </a:xfrm>
            </p:grpSpPr>
            <p:cxnSp>
              <p:nvCxnSpPr>
                <p:cNvPr id="33" name="Straight Connector 31"/>
                <p:cNvCxnSpPr/>
                <p:nvPr/>
              </p:nvCxnSpPr>
              <p:spPr>
                <a:xfrm rot="5400000">
                  <a:off x="8152428" y="4723532"/>
                  <a:ext cx="152252"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Box 31"/>
                <p:cNvSpPr txBox="1">
                  <a:spLocks noChangeArrowheads="1"/>
                </p:cNvSpPr>
                <p:nvPr/>
              </p:nvSpPr>
              <p:spPr bwMode="auto">
                <a:xfrm>
                  <a:off x="8029019" y="4800599"/>
                  <a:ext cx="312906" cy="369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a:latin typeface="+mn-lt"/>
                    </a:rPr>
                    <a:t>5</a:t>
                  </a:r>
                </a:p>
              </p:txBody>
            </p:sp>
          </p:grpSp>
          <p:grpSp>
            <p:nvGrpSpPr>
              <p:cNvPr id="23" name="Group 42"/>
              <p:cNvGrpSpPr>
                <a:grpSpLocks/>
              </p:cNvGrpSpPr>
              <p:nvPr/>
            </p:nvGrpSpPr>
            <p:grpSpPr bwMode="auto">
              <a:xfrm>
                <a:off x="6200219" y="4648200"/>
                <a:ext cx="312906" cy="521483"/>
                <a:chOff x="8029019" y="4648200"/>
                <a:chExt cx="312906" cy="521483"/>
              </a:xfrm>
            </p:grpSpPr>
            <p:cxnSp>
              <p:nvCxnSpPr>
                <p:cNvPr id="31" name="Straight Connector 29"/>
                <p:cNvCxnSpPr/>
                <p:nvPr/>
              </p:nvCxnSpPr>
              <p:spPr>
                <a:xfrm rot="5400000">
                  <a:off x="8152451" y="4723532"/>
                  <a:ext cx="152252"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TextBox 29"/>
                <p:cNvSpPr txBox="1">
                  <a:spLocks noChangeArrowheads="1"/>
                </p:cNvSpPr>
                <p:nvPr/>
              </p:nvSpPr>
              <p:spPr bwMode="auto">
                <a:xfrm>
                  <a:off x="8029019" y="4800599"/>
                  <a:ext cx="312906" cy="369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a:latin typeface="+mn-lt"/>
                    </a:rPr>
                    <a:t>6</a:t>
                  </a:r>
                </a:p>
              </p:txBody>
            </p:sp>
          </p:grpSp>
          <p:grpSp>
            <p:nvGrpSpPr>
              <p:cNvPr id="24" name="Group 45"/>
              <p:cNvGrpSpPr>
                <a:grpSpLocks/>
              </p:cNvGrpSpPr>
              <p:nvPr/>
            </p:nvGrpSpPr>
            <p:grpSpPr bwMode="auto">
              <a:xfrm>
                <a:off x="6505019" y="4648200"/>
                <a:ext cx="312906" cy="521483"/>
                <a:chOff x="8029019" y="4648200"/>
                <a:chExt cx="312906" cy="521483"/>
              </a:xfrm>
            </p:grpSpPr>
            <p:cxnSp>
              <p:nvCxnSpPr>
                <p:cNvPr id="29" name="Straight Connector 27"/>
                <p:cNvCxnSpPr/>
                <p:nvPr/>
              </p:nvCxnSpPr>
              <p:spPr>
                <a:xfrm rot="5400000">
                  <a:off x="8152474" y="4723532"/>
                  <a:ext cx="152252"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7"/>
                <p:cNvSpPr txBox="1">
                  <a:spLocks noChangeArrowheads="1"/>
                </p:cNvSpPr>
                <p:nvPr/>
              </p:nvSpPr>
              <p:spPr bwMode="auto">
                <a:xfrm>
                  <a:off x="8029019" y="4800599"/>
                  <a:ext cx="312906" cy="369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a:latin typeface="+mn-lt"/>
                    </a:rPr>
                    <a:t>7</a:t>
                  </a:r>
                </a:p>
              </p:txBody>
            </p:sp>
          </p:grpSp>
          <p:grpSp>
            <p:nvGrpSpPr>
              <p:cNvPr id="25" name="Group 48"/>
              <p:cNvGrpSpPr>
                <a:grpSpLocks/>
              </p:cNvGrpSpPr>
              <p:nvPr/>
            </p:nvGrpSpPr>
            <p:grpSpPr bwMode="auto">
              <a:xfrm>
                <a:off x="6809819" y="4648200"/>
                <a:ext cx="312906" cy="521483"/>
                <a:chOff x="8029019" y="4648200"/>
                <a:chExt cx="312906" cy="521483"/>
              </a:xfrm>
            </p:grpSpPr>
            <p:cxnSp>
              <p:nvCxnSpPr>
                <p:cNvPr id="27" name="Straight Connector 25"/>
                <p:cNvCxnSpPr/>
                <p:nvPr/>
              </p:nvCxnSpPr>
              <p:spPr>
                <a:xfrm rot="5400000">
                  <a:off x="8152497" y="4723532"/>
                  <a:ext cx="152252"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Box 25"/>
                <p:cNvSpPr txBox="1">
                  <a:spLocks noChangeArrowheads="1"/>
                </p:cNvSpPr>
                <p:nvPr/>
              </p:nvSpPr>
              <p:spPr bwMode="auto">
                <a:xfrm>
                  <a:off x="8029019" y="4800599"/>
                  <a:ext cx="312906" cy="369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a:latin typeface="+mn-lt"/>
                    </a:rPr>
                    <a:t>8</a:t>
                  </a:r>
                </a:p>
              </p:txBody>
            </p:sp>
          </p:grpSp>
          <p:sp>
            <p:nvSpPr>
              <p:cNvPr id="26" name="TextBox 23"/>
              <p:cNvSpPr txBox="1">
                <a:spLocks noChangeArrowheads="1"/>
              </p:cNvSpPr>
              <p:nvPr/>
            </p:nvSpPr>
            <p:spPr bwMode="auto">
              <a:xfrm>
                <a:off x="5065325" y="5105400"/>
                <a:ext cx="3316935" cy="369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a:latin typeface="+mn-lt"/>
                  </a:rPr>
                  <a:t>Quantity of Ice-Cream Cones </a:t>
                </a:r>
              </a:p>
            </p:txBody>
          </p:sp>
        </p:grpSp>
        <p:grpSp>
          <p:nvGrpSpPr>
            <p:cNvPr id="51" name="Group 48"/>
            <p:cNvGrpSpPr>
              <a:grpSpLocks/>
            </p:cNvGrpSpPr>
            <p:nvPr/>
          </p:nvGrpSpPr>
          <p:grpSpPr bwMode="auto">
            <a:xfrm>
              <a:off x="1066118" y="588203"/>
              <a:ext cx="1610407" cy="4069522"/>
              <a:chOff x="3112112" y="732146"/>
              <a:chExt cx="1612035" cy="4069247"/>
            </a:xfrm>
          </p:grpSpPr>
          <p:cxnSp>
            <p:nvCxnSpPr>
              <p:cNvPr id="52" name="Straight Connector 7"/>
              <p:cNvCxnSpPr/>
              <p:nvPr/>
            </p:nvCxnSpPr>
            <p:spPr>
              <a:xfrm rot="5400000">
                <a:off x="2896102" y="3124313"/>
                <a:ext cx="3352571" cy="159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3" name="Group 56"/>
              <p:cNvGrpSpPr>
                <a:grpSpLocks/>
              </p:cNvGrpSpPr>
              <p:nvPr/>
            </p:nvGrpSpPr>
            <p:grpSpPr bwMode="auto">
              <a:xfrm>
                <a:off x="3578084" y="1828800"/>
                <a:ext cx="1146063" cy="369309"/>
                <a:chOff x="5711937" y="2286000"/>
                <a:chExt cx="1146063" cy="369309"/>
              </a:xfrm>
            </p:grpSpPr>
            <p:sp>
              <p:nvSpPr>
                <p:cNvPr id="70" name="TextBox 53"/>
                <p:cNvSpPr txBox="1">
                  <a:spLocks noChangeArrowheads="1"/>
                </p:cNvSpPr>
                <p:nvPr/>
              </p:nvSpPr>
              <p:spPr bwMode="auto">
                <a:xfrm>
                  <a:off x="5711937" y="2286000"/>
                  <a:ext cx="761745" cy="369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dirty="0">
                      <a:latin typeface="+mn-lt"/>
                    </a:rPr>
                    <a:t>$3.00</a:t>
                  </a:r>
                </a:p>
              </p:txBody>
            </p:sp>
            <p:cxnSp>
              <p:nvCxnSpPr>
                <p:cNvPr id="71" name="Straight Connector 55"/>
                <p:cNvCxnSpPr/>
                <p:nvPr/>
              </p:nvCxnSpPr>
              <p:spPr>
                <a:xfrm>
                  <a:off x="6705446" y="2513994"/>
                  <a:ext cx="152554"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4" name="Group 57"/>
              <p:cNvGrpSpPr>
                <a:grpSpLocks/>
              </p:cNvGrpSpPr>
              <p:nvPr/>
            </p:nvGrpSpPr>
            <p:grpSpPr bwMode="auto">
              <a:xfrm>
                <a:off x="3706324" y="2297668"/>
                <a:ext cx="1017823" cy="369309"/>
                <a:chOff x="5840177" y="2286000"/>
                <a:chExt cx="1017823" cy="369309"/>
              </a:xfrm>
            </p:grpSpPr>
            <p:sp>
              <p:nvSpPr>
                <p:cNvPr id="68" name="TextBox 58"/>
                <p:cNvSpPr txBox="1">
                  <a:spLocks noChangeArrowheads="1"/>
                </p:cNvSpPr>
                <p:nvPr/>
              </p:nvSpPr>
              <p:spPr bwMode="auto">
                <a:xfrm>
                  <a:off x="5840177" y="2286000"/>
                  <a:ext cx="633506" cy="369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dirty="0">
                      <a:latin typeface="+mn-lt"/>
                    </a:rPr>
                    <a:t>2.50</a:t>
                  </a:r>
                </a:p>
              </p:txBody>
            </p:sp>
            <p:cxnSp>
              <p:nvCxnSpPr>
                <p:cNvPr id="69" name="Straight Connector 67"/>
                <p:cNvCxnSpPr/>
                <p:nvPr/>
              </p:nvCxnSpPr>
              <p:spPr>
                <a:xfrm>
                  <a:off x="6705446" y="2514993"/>
                  <a:ext cx="152554"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5" name="Group 60"/>
              <p:cNvGrpSpPr>
                <a:grpSpLocks/>
              </p:cNvGrpSpPr>
              <p:nvPr/>
            </p:nvGrpSpPr>
            <p:grpSpPr bwMode="auto">
              <a:xfrm>
                <a:off x="3706324" y="2754868"/>
                <a:ext cx="1017823" cy="369309"/>
                <a:chOff x="5840177" y="2286000"/>
                <a:chExt cx="1017823" cy="369309"/>
              </a:xfrm>
            </p:grpSpPr>
            <p:sp>
              <p:nvSpPr>
                <p:cNvPr id="66" name="TextBox 63"/>
                <p:cNvSpPr txBox="1">
                  <a:spLocks noChangeArrowheads="1"/>
                </p:cNvSpPr>
                <p:nvPr/>
              </p:nvSpPr>
              <p:spPr bwMode="auto">
                <a:xfrm>
                  <a:off x="5840177" y="2286000"/>
                  <a:ext cx="633506" cy="369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a:latin typeface="+mn-lt"/>
                    </a:rPr>
                    <a:t>2.00</a:t>
                  </a:r>
                </a:p>
              </p:txBody>
            </p:sp>
            <p:cxnSp>
              <p:nvCxnSpPr>
                <p:cNvPr id="67" name="Straight Connector 65"/>
                <p:cNvCxnSpPr/>
                <p:nvPr/>
              </p:nvCxnSpPr>
              <p:spPr>
                <a:xfrm>
                  <a:off x="6705446" y="2514963"/>
                  <a:ext cx="152554"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6" name="Group 63"/>
              <p:cNvGrpSpPr>
                <a:grpSpLocks/>
              </p:cNvGrpSpPr>
              <p:nvPr/>
            </p:nvGrpSpPr>
            <p:grpSpPr bwMode="auto">
              <a:xfrm>
                <a:off x="3706324" y="3212068"/>
                <a:ext cx="1017823" cy="369309"/>
                <a:chOff x="5840177" y="2286000"/>
                <a:chExt cx="1017823" cy="369309"/>
              </a:xfrm>
            </p:grpSpPr>
            <p:sp>
              <p:nvSpPr>
                <p:cNvPr id="64" name="TextBox 61"/>
                <p:cNvSpPr txBox="1">
                  <a:spLocks noChangeArrowheads="1"/>
                </p:cNvSpPr>
                <p:nvPr/>
              </p:nvSpPr>
              <p:spPr bwMode="auto">
                <a:xfrm>
                  <a:off x="5840177" y="2286000"/>
                  <a:ext cx="633506" cy="369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a:latin typeface="+mn-lt"/>
                    </a:rPr>
                    <a:t>1.50</a:t>
                  </a:r>
                </a:p>
              </p:txBody>
            </p:sp>
            <p:cxnSp>
              <p:nvCxnSpPr>
                <p:cNvPr id="65" name="Straight Connector 63"/>
                <p:cNvCxnSpPr/>
                <p:nvPr/>
              </p:nvCxnSpPr>
              <p:spPr>
                <a:xfrm>
                  <a:off x="6705446" y="2514932"/>
                  <a:ext cx="152554"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7" name="Group 66"/>
              <p:cNvGrpSpPr>
                <a:grpSpLocks/>
              </p:cNvGrpSpPr>
              <p:nvPr/>
            </p:nvGrpSpPr>
            <p:grpSpPr bwMode="auto">
              <a:xfrm>
                <a:off x="3706324" y="3669268"/>
                <a:ext cx="1017823" cy="369309"/>
                <a:chOff x="5840177" y="2286000"/>
                <a:chExt cx="1017823" cy="369309"/>
              </a:xfrm>
            </p:grpSpPr>
            <p:sp>
              <p:nvSpPr>
                <p:cNvPr id="62" name="TextBox 59"/>
                <p:cNvSpPr txBox="1">
                  <a:spLocks noChangeArrowheads="1"/>
                </p:cNvSpPr>
                <p:nvPr/>
              </p:nvSpPr>
              <p:spPr bwMode="auto">
                <a:xfrm>
                  <a:off x="5840177" y="2286000"/>
                  <a:ext cx="633506" cy="369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a:latin typeface="+mn-lt"/>
                    </a:rPr>
                    <a:t>1.00</a:t>
                  </a:r>
                </a:p>
              </p:txBody>
            </p:sp>
            <p:cxnSp>
              <p:nvCxnSpPr>
                <p:cNvPr id="63" name="Straight Connector 61"/>
                <p:cNvCxnSpPr/>
                <p:nvPr/>
              </p:nvCxnSpPr>
              <p:spPr>
                <a:xfrm>
                  <a:off x="6705446" y="2514900"/>
                  <a:ext cx="152554"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8" name="Group 69"/>
              <p:cNvGrpSpPr>
                <a:grpSpLocks/>
              </p:cNvGrpSpPr>
              <p:nvPr/>
            </p:nvGrpSpPr>
            <p:grpSpPr bwMode="auto">
              <a:xfrm>
                <a:off x="3706324" y="4126468"/>
                <a:ext cx="1017823" cy="369309"/>
                <a:chOff x="5840177" y="2286000"/>
                <a:chExt cx="1017823" cy="369309"/>
              </a:xfrm>
            </p:grpSpPr>
            <p:sp>
              <p:nvSpPr>
                <p:cNvPr id="60" name="TextBox 57"/>
                <p:cNvSpPr txBox="1">
                  <a:spLocks noChangeArrowheads="1"/>
                </p:cNvSpPr>
                <p:nvPr/>
              </p:nvSpPr>
              <p:spPr bwMode="auto">
                <a:xfrm>
                  <a:off x="5840177" y="2286000"/>
                  <a:ext cx="633506" cy="369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a:latin typeface="+mn-lt"/>
                    </a:rPr>
                    <a:t>0.50</a:t>
                  </a:r>
                </a:p>
              </p:txBody>
            </p:sp>
            <p:cxnSp>
              <p:nvCxnSpPr>
                <p:cNvPr id="61" name="Straight Connector 59"/>
                <p:cNvCxnSpPr/>
                <p:nvPr/>
              </p:nvCxnSpPr>
              <p:spPr>
                <a:xfrm>
                  <a:off x="6705446" y="2514869"/>
                  <a:ext cx="152554"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9" name="TextBox 56"/>
              <p:cNvSpPr txBox="1">
                <a:spLocks noChangeArrowheads="1"/>
              </p:cNvSpPr>
              <p:nvPr/>
            </p:nvSpPr>
            <p:spPr bwMode="auto">
              <a:xfrm>
                <a:off x="3112112" y="732146"/>
                <a:ext cx="1263164" cy="923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dirty="0">
                    <a:latin typeface="+mn-lt"/>
                  </a:rPr>
                  <a:t>Price of</a:t>
                </a:r>
              </a:p>
              <a:p>
                <a:pPr eaLnBrk="1" hangingPunct="1">
                  <a:buFontTx/>
                  <a:buNone/>
                </a:pPr>
                <a:r>
                  <a:rPr lang="en-US" altLang="en-US" sz="1800" dirty="0">
                    <a:latin typeface="+mn-lt"/>
                  </a:rPr>
                  <a:t>Ice-Cream</a:t>
                </a:r>
              </a:p>
              <a:p>
                <a:pPr eaLnBrk="1" hangingPunct="1">
                  <a:buFontTx/>
                  <a:buNone/>
                </a:pPr>
                <a:r>
                  <a:rPr lang="en-US" altLang="en-US" sz="1800" dirty="0">
                    <a:latin typeface="+mn-lt"/>
                  </a:rPr>
                  <a:t>Cones </a:t>
                </a:r>
              </a:p>
            </p:txBody>
          </p:sp>
        </p:grpSp>
        <p:cxnSp>
          <p:nvCxnSpPr>
            <p:cNvPr id="72" name="Straight Connector 70"/>
            <p:cNvCxnSpPr/>
            <p:nvPr/>
          </p:nvCxnSpPr>
          <p:spPr>
            <a:xfrm rot="5400000" flipH="1" flipV="1">
              <a:off x="3744119" y="3742531"/>
              <a:ext cx="1828800" cy="1588"/>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73" name="Group 87"/>
            <p:cNvGrpSpPr>
              <a:grpSpLocks/>
            </p:cNvGrpSpPr>
            <p:nvPr/>
          </p:nvGrpSpPr>
          <p:grpSpPr bwMode="auto">
            <a:xfrm>
              <a:off x="3634514" y="1228428"/>
              <a:ext cx="2054650" cy="1583035"/>
              <a:chOff x="4462102" y="381424"/>
              <a:chExt cx="2054899" cy="1582653"/>
            </a:xfrm>
          </p:grpSpPr>
          <p:sp>
            <p:nvSpPr>
              <p:cNvPr id="74" name="TextBox 88"/>
              <p:cNvSpPr txBox="1">
                <a:spLocks noChangeArrowheads="1"/>
              </p:cNvSpPr>
              <p:nvPr/>
            </p:nvSpPr>
            <p:spPr bwMode="auto">
              <a:xfrm>
                <a:off x="4462102" y="381424"/>
                <a:ext cx="2054899" cy="464656"/>
              </a:xfrm>
              <a:prstGeom prst="rect">
                <a:avLst/>
              </a:prstGeom>
              <a:solidFill>
                <a:srgbClr val="F2D69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dirty="0">
                    <a:latin typeface="+mn-lt"/>
                  </a:rPr>
                  <a:t>Equilibrium</a:t>
                </a:r>
              </a:p>
            </p:txBody>
          </p:sp>
          <p:cxnSp>
            <p:nvCxnSpPr>
              <p:cNvPr id="75" name="Straight Connector 73"/>
              <p:cNvCxnSpPr/>
              <p:nvPr/>
            </p:nvCxnSpPr>
            <p:spPr>
              <a:xfrm rot="5400000" flipH="1" flipV="1">
                <a:off x="4963292" y="1403821"/>
                <a:ext cx="1104634" cy="158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6" name="Group 93"/>
            <p:cNvGrpSpPr>
              <a:grpSpLocks/>
            </p:cNvGrpSpPr>
            <p:nvPr/>
          </p:nvGrpSpPr>
          <p:grpSpPr bwMode="auto">
            <a:xfrm>
              <a:off x="2828925" y="1468438"/>
              <a:ext cx="4446588" cy="2743200"/>
              <a:chOff x="4572000" y="2057400"/>
              <a:chExt cx="4445564" cy="2743200"/>
            </a:xfrm>
          </p:grpSpPr>
          <p:cxnSp>
            <p:nvCxnSpPr>
              <p:cNvPr id="77" name="Straight Connector 75"/>
              <p:cNvCxnSpPr/>
              <p:nvPr/>
            </p:nvCxnSpPr>
            <p:spPr>
              <a:xfrm>
                <a:off x="4572000" y="2057400"/>
                <a:ext cx="3648823" cy="2743200"/>
              </a:xfrm>
              <a:prstGeom prst="line">
                <a:avLst/>
              </a:prstGeom>
              <a:ln w="38100">
                <a:solidFill>
                  <a:srgbClr val="005EA4"/>
                </a:solidFill>
              </a:ln>
            </p:spPr>
            <p:style>
              <a:lnRef idx="1">
                <a:schemeClr val="accent1"/>
              </a:lnRef>
              <a:fillRef idx="0">
                <a:schemeClr val="accent1"/>
              </a:fillRef>
              <a:effectRef idx="0">
                <a:schemeClr val="accent1"/>
              </a:effectRef>
              <a:fontRef idx="minor">
                <a:schemeClr val="tx1"/>
              </a:fontRef>
            </p:style>
          </p:cxnSp>
          <p:sp>
            <p:nvSpPr>
              <p:cNvPr id="78" name="TextBox 95"/>
              <p:cNvSpPr txBox="1">
                <a:spLocks noChangeArrowheads="1"/>
              </p:cNvSpPr>
              <p:nvPr/>
            </p:nvSpPr>
            <p:spPr bwMode="auto">
              <a:xfrm>
                <a:off x="7960999" y="4343400"/>
                <a:ext cx="10565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a:latin typeface="+mn-lt"/>
                  </a:rPr>
                  <a:t>Demand</a:t>
                </a:r>
              </a:p>
            </p:txBody>
          </p:sp>
        </p:grpSp>
        <p:cxnSp>
          <p:nvCxnSpPr>
            <p:cNvPr id="79" name="Straight Connector 77"/>
            <p:cNvCxnSpPr/>
            <p:nvPr/>
          </p:nvCxnSpPr>
          <p:spPr>
            <a:xfrm rot="10800000">
              <a:off x="2524125" y="2840038"/>
              <a:ext cx="2133600" cy="1587"/>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80" name="Freeform 183"/>
            <p:cNvSpPr>
              <a:spLocks/>
            </p:cNvSpPr>
            <p:nvPr/>
          </p:nvSpPr>
          <p:spPr bwMode="auto">
            <a:xfrm>
              <a:off x="4587875" y="2763838"/>
              <a:ext cx="146050" cy="136525"/>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C00000"/>
            </a:solidFill>
            <a:ln w="9525">
              <a:solidFill>
                <a:srgbClr val="C00000"/>
              </a:solidFill>
              <a:round/>
              <a:headEnd/>
              <a:tailEnd/>
            </a:ln>
          </p:spPr>
          <p:txBody>
            <a:bodyPr/>
            <a:lstStyle/>
            <a:p>
              <a:endParaRPr lang="en-US"/>
            </a:p>
          </p:txBody>
        </p:sp>
        <p:grpSp>
          <p:nvGrpSpPr>
            <p:cNvPr id="81" name="Group 103"/>
            <p:cNvGrpSpPr>
              <a:grpSpLocks/>
            </p:cNvGrpSpPr>
            <p:nvPr/>
          </p:nvGrpSpPr>
          <p:grpSpPr bwMode="auto">
            <a:xfrm>
              <a:off x="-379810" y="2339974"/>
              <a:ext cx="2245123" cy="813344"/>
              <a:chOff x="5304687" y="1378723"/>
              <a:chExt cx="2242933" cy="813409"/>
            </a:xfrm>
          </p:grpSpPr>
          <p:sp>
            <p:nvSpPr>
              <p:cNvPr id="82" name="TextBox 104"/>
              <p:cNvSpPr txBox="1">
                <a:spLocks noChangeArrowheads="1"/>
              </p:cNvSpPr>
              <p:nvPr/>
            </p:nvSpPr>
            <p:spPr bwMode="auto">
              <a:xfrm>
                <a:off x="5304687" y="1378723"/>
                <a:ext cx="1934116" cy="813409"/>
              </a:xfrm>
              <a:prstGeom prst="rect">
                <a:avLst/>
              </a:prstGeom>
              <a:solidFill>
                <a:srgbClr val="F2D69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dirty="0">
                    <a:latin typeface="+mn-lt"/>
                  </a:rPr>
                  <a:t>Equilibrium</a:t>
                </a:r>
              </a:p>
              <a:p>
                <a:pPr eaLnBrk="1" hangingPunct="1">
                  <a:buFontTx/>
                  <a:buNone/>
                </a:pPr>
                <a:r>
                  <a:rPr lang="en-US" altLang="en-US" sz="1800" dirty="0">
                    <a:latin typeface="+mn-lt"/>
                  </a:rPr>
                  <a:t>price</a:t>
                </a:r>
              </a:p>
            </p:txBody>
          </p:sp>
          <p:cxnSp>
            <p:nvCxnSpPr>
              <p:cNvPr id="83" name="Straight Connector 81"/>
              <p:cNvCxnSpPr/>
              <p:nvPr/>
            </p:nvCxnSpPr>
            <p:spPr>
              <a:xfrm>
                <a:off x="7211398" y="1728002"/>
                <a:ext cx="336222" cy="1063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4" name="Group 106"/>
            <p:cNvGrpSpPr>
              <a:grpSpLocks/>
            </p:cNvGrpSpPr>
            <p:nvPr/>
          </p:nvGrpSpPr>
          <p:grpSpPr bwMode="auto">
            <a:xfrm>
              <a:off x="4657726" y="2523165"/>
              <a:ext cx="3071033" cy="2145673"/>
              <a:chOff x="6324600" y="454774"/>
              <a:chExt cx="3069814" cy="2147694"/>
            </a:xfrm>
          </p:grpSpPr>
          <p:sp>
            <p:nvSpPr>
              <p:cNvPr id="85" name="TextBox 107"/>
              <p:cNvSpPr txBox="1">
                <a:spLocks noChangeArrowheads="1"/>
              </p:cNvSpPr>
              <p:nvPr/>
            </p:nvSpPr>
            <p:spPr bwMode="auto">
              <a:xfrm>
                <a:off x="7345575" y="454774"/>
                <a:ext cx="2048839" cy="814111"/>
              </a:xfrm>
              <a:prstGeom prst="rect">
                <a:avLst/>
              </a:prstGeom>
              <a:solidFill>
                <a:srgbClr val="F2D69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dirty="0">
                    <a:latin typeface="+mn-lt"/>
                  </a:rPr>
                  <a:t>Equilibrium</a:t>
                </a:r>
              </a:p>
              <a:p>
                <a:pPr eaLnBrk="1" hangingPunct="1">
                  <a:buFontTx/>
                  <a:buNone/>
                </a:pPr>
                <a:r>
                  <a:rPr lang="en-US" altLang="en-US" sz="1800" dirty="0">
                    <a:latin typeface="+mn-lt"/>
                  </a:rPr>
                  <a:t>quantity</a:t>
                </a:r>
              </a:p>
            </p:txBody>
          </p:sp>
          <p:cxnSp>
            <p:nvCxnSpPr>
              <p:cNvPr id="86" name="Straight Connector 84"/>
              <p:cNvCxnSpPr/>
              <p:nvPr/>
            </p:nvCxnSpPr>
            <p:spPr>
              <a:xfrm rot="5400000">
                <a:off x="6232395" y="1259810"/>
                <a:ext cx="1434863" cy="12504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1156917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1"/>
          </p:nvPr>
        </p:nvSpPr>
        <p:spPr/>
        <p:txBody>
          <a:bodyPr/>
          <a:lstStyle/>
          <a:p>
            <a:r>
              <a:rPr lang="en-US" altLang="en-US" dirty="0">
                <a:solidFill>
                  <a:srgbClr val="002060"/>
                </a:solidFill>
              </a:rPr>
              <a:t>Markets Not in Equilibrium</a:t>
            </a:r>
          </a:p>
        </p:txBody>
      </p:sp>
      <p:sp>
        <p:nvSpPr>
          <p:cNvPr id="3" name="Inhaltsplatzhalter 2"/>
          <p:cNvSpPr>
            <a:spLocks noGrp="1"/>
          </p:cNvSpPr>
          <p:nvPr>
            <p:ph sz="quarter" idx="12"/>
          </p:nvPr>
        </p:nvSpPr>
        <p:spPr/>
        <p:txBody>
          <a:bodyPr numCol="2"/>
          <a:lstStyle/>
          <a:p>
            <a:pPr marL="0" indent="0">
              <a:buClr>
                <a:srgbClr val="2E63AC"/>
              </a:buClr>
              <a:buNone/>
            </a:pPr>
            <a:r>
              <a:rPr lang="en-US" dirty="0">
                <a:solidFill>
                  <a:srgbClr val="2E63AC"/>
                </a:solidFill>
              </a:rPr>
              <a:t>Excess supply</a:t>
            </a:r>
          </a:p>
          <a:p>
            <a:pPr>
              <a:buClr>
                <a:srgbClr val="2E63AC"/>
              </a:buClr>
              <a:buFont typeface="Wingdings" panose="05000000000000000000" pitchFamily="2" charset="2"/>
              <a:buChar char="§"/>
            </a:pPr>
            <a:r>
              <a:rPr lang="en-US" dirty="0"/>
              <a:t>Quantity supplied &gt; quantity demanded</a:t>
            </a:r>
          </a:p>
          <a:p>
            <a:pPr>
              <a:buClr>
                <a:srgbClr val="2E63AC"/>
              </a:buClr>
              <a:buFont typeface="Wingdings" panose="05000000000000000000" pitchFamily="2" charset="2"/>
              <a:buChar char="§"/>
            </a:pPr>
            <a:r>
              <a:rPr lang="en-US" dirty="0">
                <a:solidFill>
                  <a:srgbClr val="2E63AC"/>
                </a:solidFill>
              </a:rPr>
              <a:t>Downward pressure </a:t>
            </a:r>
            <a:r>
              <a:rPr lang="en-US" dirty="0"/>
              <a:t>on price</a:t>
            </a:r>
          </a:p>
          <a:p>
            <a:pPr lvl="1">
              <a:lnSpc>
                <a:spcPts val="2000"/>
              </a:lnSpc>
              <a:spcBef>
                <a:spcPts val="1200"/>
              </a:spcBef>
              <a:buClr>
                <a:srgbClr val="2E63AC"/>
              </a:buClr>
              <a:buFont typeface="Wingdings" panose="05000000000000000000" pitchFamily="2" charset="2"/>
              <a:buChar char="§"/>
            </a:pPr>
            <a:r>
              <a:rPr lang="en-US" dirty="0"/>
              <a:t>Movements along the demand and supply curves</a:t>
            </a:r>
          </a:p>
          <a:p>
            <a:pPr lvl="1">
              <a:lnSpc>
                <a:spcPts val="2000"/>
              </a:lnSpc>
              <a:spcBef>
                <a:spcPts val="1200"/>
              </a:spcBef>
              <a:buClr>
                <a:srgbClr val="2E63AC"/>
              </a:buClr>
              <a:buFont typeface="Wingdings" panose="05000000000000000000" pitchFamily="2" charset="2"/>
              <a:buChar char="§"/>
            </a:pPr>
            <a:r>
              <a:rPr lang="en-US" dirty="0"/>
              <a:t>Increase in quantity demanded</a:t>
            </a:r>
          </a:p>
          <a:p>
            <a:pPr lvl="1">
              <a:lnSpc>
                <a:spcPts val="2000"/>
              </a:lnSpc>
              <a:spcBef>
                <a:spcPts val="1200"/>
              </a:spcBef>
              <a:buClr>
                <a:srgbClr val="2E63AC"/>
              </a:buClr>
              <a:buFont typeface="Wingdings" panose="05000000000000000000" pitchFamily="2" charset="2"/>
              <a:buChar char="§"/>
            </a:pPr>
            <a:r>
              <a:rPr lang="en-US" dirty="0"/>
              <a:t>Decrease in quantity supplied </a:t>
            </a:r>
          </a:p>
          <a:p>
            <a:pPr marL="457200" lvl="1" indent="-457200">
              <a:lnSpc>
                <a:spcPts val="2800"/>
              </a:lnSpc>
              <a:spcBef>
                <a:spcPts val="1200"/>
              </a:spcBef>
              <a:buClr>
                <a:srgbClr val="2E63AC"/>
              </a:buClr>
              <a:buNone/>
            </a:pPr>
            <a:endParaRPr lang="en-US" dirty="0"/>
          </a:p>
          <a:p>
            <a:pPr marL="457200" lvl="1" indent="-457200">
              <a:lnSpc>
                <a:spcPts val="2800"/>
              </a:lnSpc>
              <a:spcBef>
                <a:spcPts val="1200"/>
              </a:spcBef>
              <a:buClr>
                <a:srgbClr val="2E63AC"/>
              </a:buClr>
              <a:buNone/>
            </a:pPr>
            <a:endParaRPr lang="en-US" dirty="0"/>
          </a:p>
          <a:p>
            <a:pPr marL="457200" lvl="1" indent="-457200">
              <a:lnSpc>
                <a:spcPts val="2800"/>
              </a:lnSpc>
              <a:spcBef>
                <a:spcPts val="1200"/>
              </a:spcBef>
              <a:buClr>
                <a:srgbClr val="2E63AC"/>
              </a:buClr>
              <a:buNone/>
            </a:pPr>
            <a:r>
              <a:rPr lang="en-US" dirty="0">
                <a:solidFill>
                  <a:srgbClr val="2E63AC"/>
                </a:solidFill>
              </a:rPr>
              <a:t>Excess demand</a:t>
            </a:r>
          </a:p>
          <a:p>
            <a:pPr>
              <a:buClr>
                <a:srgbClr val="2E63AC"/>
              </a:buClr>
              <a:buFont typeface="Wingdings" panose="05000000000000000000" pitchFamily="2" charset="2"/>
              <a:buChar char="§"/>
            </a:pPr>
            <a:r>
              <a:rPr lang="en-US" dirty="0"/>
              <a:t>Quantity demanded &gt; quantity supplied</a:t>
            </a:r>
          </a:p>
          <a:p>
            <a:pPr>
              <a:buClr>
                <a:srgbClr val="2E63AC"/>
              </a:buClr>
              <a:buFont typeface="Wingdings" panose="05000000000000000000" pitchFamily="2" charset="2"/>
              <a:buChar char="§"/>
            </a:pPr>
            <a:r>
              <a:rPr lang="en-US" dirty="0">
                <a:solidFill>
                  <a:srgbClr val="2E63AC"/>
                </a:solidFill>
              </a:rPr>
              <a:t>Upward pressure </a:t>
            </a:r>
            <a:r>
              <a:rPr lang="en-US" dirty="0"/>
              <a:t>on price</a:t>
            </a:r>
          </a:p>
          <a:p>
            <a:pPr lvl="1">
              <a:lnSpc>
                <a:spcPts val="2000"/>
              </a:lnSpc>
              <a:spcBef>
                <a:spcPts val="1200"/>
              </a:spcBef>
              <a:buClr>
                <a:srgbClr val="2E63AC"/>
              </a:buClr>
              <a:buFont typeface="Wingdings" panose="05000000000000000000" pitchFamily="2" charset="2"/>
              <a:buChar char="§"/>
            </a:pPr>
            <a:r>
              <a:rPr lang="en-US" dirty="0"/>
              <a:t>Movements along the demand and supply curves</a:t>
            </a:r>
          </a:p>
          <a:p>
            <a:pPr lvl="1">
              <a:lnSpc>
                <a:spcPts val="2000"/>
              </a:lnSpc>
              <a:spcBef>
                <a:spcPts val="1200"/>
              </a:spcBef>
              <a:buClr>
                <a:srgbClr val="2E63AC"/>
              </a:buClr>
              <a:buFont typeface="Wingdings" panose="05000000000000000000" pitchFamily="2" charset="2"/>
              <a:buChar char="§"/>
            </a:pPr>
            <a:r>
              <a:rPr lang="en-US" dirty="0"/>
              <a:t>Decrease in quantity demanded</a:t>
            </a:r>
          </a:p>
          <a:p>
            <a:pPr lvl="1">
              <a:lnSpc>
                <a:spcPts val="2000"/>
              </a:lnSpc>
              <a:spcBef>
                <a:spcPts val="1200"/>
              </a:spcBef>
              <a:buClr>
                <a:srgbClr val="2E63AC"/>
              </a:buClr>
              <a:buFont typeface="Wingdings" panose="05000000000000000000" pitchFamily="2" charset="2"/>
              <a:buChar char="§"/>
            </a:pPr>
            <a:r>
              <a:rPr lang="en-US" dirty="0"/>
              <a:t>Increase in quantity supplied</a:t>
            </a:r>
          </a:p>
          <a:p>
            <a:pPr marL="457200" lvl="1" indent="0">
              <a:lnSpc>
                <a:spcPts val="2000"/>
              </a:lnSpc>
              <a:buClr>
                <a:srgbClr val="2E63AC"/>
              </a:buClr>
              <a:buNone/>
            </a:pPr>
            <a:endParaRPr lang="en-US" dirty="0"/>
          </a:p>
          <a:p>
            <a:pPr marL="457200" lvl="1" indent="0">
              <a:buClr>
                <a:srgbClr val="2E63AC"/>
              </a:buClr>
              <a:buNone/>
            </a:pPr>
            <a:endParaRPr lang="en-US" dirty="0"/>
          </a:p>
        </p:txBody>
      </p:sp>
      <p:sp>
        <p:nvSpPr>
          <p:cNvPr id="5" name="Titel 4"/>
          <p:cNvSpPr>
            <a:spLocks noGrp="1"/>
          </p:cNvSpPr>
          <p:nvPr>
            <p:ph type="title"/>
          </p:nvPr>
        </p:nvSpPr>
        <p:spPr>
          <a:xfrm>
            <a:off x="604838" y="310778"/>
            <a:ext cx="6545262" cy="1264025"/>
          </a:xfrm>
        </p:spPr>
        <p:txBody>
          <a:bodyPr/>
          <a:lstStyle/>
          <a:p>
            <a:r>
              <a:rPr lang="en-US" altLang="en-US" dirty="0"/>
              <a:t>Supply and Demand Together (3/7)</a:t>
            </a:r>
            <a:endParaRPr lang="de-DE" dirty="0"/>
          </a:p>
        </p:txBody>
      </p:sp>
    </p:spTree>
    <p:extLst>
      <p:ext uri="{BB962C8B-B14F-4D97-AF65-F5344CB8AC3E}">
        <p14:creationId xmlns:p14="http://schemas.microsoft.com/office/powerpoint/2010/main" val="97475269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1"/>
          </p:nvPr>
        </p:nvSpPr>
        <p:spPr/>
        <p:txBody>
          <a:bodyPr/>
          <a:lstStyle/>
          <a:p>
            <a:r>
              <a:rPr lang="en-US" altLang="en-US" dirty="0">
                <a:solidFill>
                  <a:srgbClr val="002060"/>
                </a:solidFill>
              </a:rPr>
              <a:t>Markets Not in Equilibrium</a:t>
            </a:r>
          </a:p>
        </p:txBody>
      </p:sp>
      <p:sp>
        <p:nvSpPr>
          <p:cNvPr id="5" name="Titel 4"/>
          <p:cNvSpPr>
            <a:spLocks noGrp="1"/>
          </p:cNvSpPr>
          <p:nvPr>
            <p:ph type="title"/>
          </p:nvPr>
        </p:nvSpPr>
        <p:spPr>
          <a:xfrm>
            <a:off x="604838" y="310778"/>
            <a:ext cx="6545262" cy="1264025"/>
          </a:xfrm>
        </p:spPr>
        <p:txBody>
          <a:bodyPr/>
          <a:lstStyle/>
          <a:p>
            <a:r>
              <a:rPr lang="en-US" altLang="en-US" dirty="0"/>
              <a:t>Supply and Demand Together (4/7)</a:t>
            </a:r>
            <a:endParaRPr lang="de-DE" dirty="0"/>
          </a:p>
        </p:txBody>
      </p:sp>
      <p:grpSp>
        <p:nvGrpSpPr>
          <p:cNvPr id="6" name="Gruppieren 5"/>
          <p:cNvGrpSpPr/>
          <p:nvPr/>
        </p:nvGrpSpPr>
        <p:grpSpPr>
          <a:xfrm>
            <a:off x="426480" y="2456091"/>
            <a:ext cx="7967259" cy="3549183"/>
            <a:chOff x="73025" y="858180"/>
            <a:chExt cx="8770938" cy="4078945"/>
          </a:xfrm>
        </p:grpSpPr>
        <p:sp>
          <p:nvSpPr>
            <p:cNvPr id="7" name="Rectangle 5"/>
            <p:cNvSpPr/>
            <p:nvPr/>
          </p:nvSpPr>
          <p:spPr>
            <a:xfrm>
              <a:off x="971550" y="1446213"/>
              <a:ext cx="3351213" cy="29479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buFontTx/>
                <a:buNone/>
                <a:defRPr/>
              </a:pPr>
              <a:endParaRPr lang="en-US" sz="1600">
                <a:solidFill>
                  <a:schemeClr val="tx1"/>
                </a:solidFill>
              </a:endParaRPr>
            </a:p>
          </p:txBody>
        </p:sp>
        <p:grpSp>
          <p:nvGrpSpPr>
            <p:cNvPr id="8" name="Group 5"/>
            <p:cNvGrpSpPr>
              <a:grpSpLocks/>
            </p:cNvGrpSpPr>
            <p:nvPr/>
          </p:nvGrpSpPr>
          <p:grpSpPr bwMode="auto">
            <a:xfrm>
              <a:off x="73025" y="869950"/>
              <a:ext cx="1143262" cy="3524250"/>
              <a:chOff x="930965" y="1048488"/>
              <a:chExt cx="1142624" cy="3523484"/>
            </a:xfrm>
          </p:grpSpPr>
          <p:cxnSp>
            <p:nvCxnSpPr>
              <p:cNvPr id="9" name="Straight Connector 7"/>
              <p:cNvCxnSpPr/>
              <p:nvPr/>
            </p:nvCxnSpPr>
            <p:spPr>
              <a:xfrm rot="16200000" flipH="1">
                <a:off x="353728" y="3096712"/>
                <a:ext cx="2948934" cy="158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7"/>
              <p:cNvSpPr txBox="1">
                <a:spLocks noChangeArrowheads="1"/>
              </p:cNvSpPr>
              <p:nvPr/>
            </p:nvSpPr>
            <p:spPr bwMode="auto">
              <a:xfrm>
                <a:off x="930965" y="1048488"/>
                <a:ext cx="1142624" cy="830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600">
                    <a:latin typeface="+mn-lt"/>
                  </a:rPr>
                  <a:t>Price of</a:t>
                </a:r>
              </a:p>
              <a:p>
                <a:pPr eaLnBrk="1" hangingPunct="1">
                  <a:buFontTx/>
                  <a:buNone/>
                </a:pPr>
                <a:r>
                  <a:rPr lang="en-US" altLang="en-US" sz="1600">
                    <a:latin typeface="+mn-lt"/>
                  </a:rPr>
                  <a:t>Ice-Cream</a:t>
                </a:r>
              </a:p>
              <a:p>
                <a:pPr eaLnBrk="1" hangingPunct="1">
                  <a:buFontTx/>
                  <a:buNone/>
                </a:pPr>
                <a:r>
                  <a:rPr lang="en-US" altLang="en-US" sz="1600">
                    <a:latin typeface="+mn-lt"/>
                  </a:rPr>
                  <a:t>Cones</a:t>
                </a:r>
              </a:p>
            </p:txBody>
          </p:sp>
        </p:grpSp>
        <p:grpSp>
          <p:nvGrpSpPr>
            <p:cNvPr id="12" name="Group 8"/>
            <p:cNvGrpSpPr>
              <a:grpSpLocks/>
            </p:cNvGrpSpPr>
            <p:nvPr/>
          </p:nvGrpSpPr>
          <p:grpSpPr bwMode="auto">
            <a:xfrm>
              <a:off x="819150" y="4394200"/>
              <a:ext cx="3521075" cy="533400"/>
              <a:chOff x="1676400" y="5181600"/>
              <a:chExt cx="3520869" cy="533400"/>
            </a:xfrm>
          </p:grpSpPr>
          <p:cxnSp>
            <p:nvCxnSpPr>
              <p:cNvPr id="13" name="Straight Connector 10"/>
              <p:cNvCxnSpPr/>
              <p:nvPr/>
            </p:nvCxnSpPr>
            <p:spPr>
              <a:xfrm>
                <a:off x="1828791" y="5181600"/>
                <a:ext cx="3368478" cy="31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0"/>
              <p:cNvSpPr txBox="1">
                <a:spLocks noChangeArrowheads="1"/>
              </p:cNvSpPr>
              <p:nvPr/>
            </p:nvSpPr>
            <p:spPr bwMode="auto">
              <a:xfrm>
                <a:off x="1975044" y="5376446"/>
                <a:ext cx="29017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lgn="ctr" eaLnBrk="1" hangingPunct="1">
                  <a:buFontTx/>
                  <a:buNone/>
                </a:pPr>
                <a:r>
                  <a:rPr lang="en-US" altLang="en-US" sz="1600">
                    <a:latin typeface="+mn-lt"/>
                  </a:rPr>
                  <a:t>Quantity of Ice-Cream Cones </a:t>
                </a:r>
              </a:p>
            </p:txBody>
          </p:sp>
          <p:sp>
            <p:nvSpPr>
              <p:cNvPr id="15" name="TextBox 11"/>
              <p:cNvSpPr txBox="1">
                <a:spLocks noChangeArrowheads="1"/>
              </p:cNvSpPr>
              <p:nvPr/>
            </p:nvSpPr>
            <p:spPr bwMode="auto">
              <a:xfrm>
                <a:off x="1676400" y="5181600"/>
                <a:ext cx="29848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lgn="ctr" eaLnBrk="1" hangingPunct="1">
                  <a:buFontTx/>
                  <a:buNone/>
                </a:pPr>
                <a:r>
                  <a:rPr lang="en-US" altLang="en-US" sz="1600">
                    <a:latin typeface="+mn-lt"/>
                  </a:rPr>
                  <a:t>0</a:t>
                </a:r>
              </a:p>
            </p:txBody>
          </p:sp>
        </p:grpSp>
        <p:grpSp>
          <p:nvGrpSpPr>
            <p:cNvPr id="16" name="Group 12"/>
            <p:cNvGrpSpPr>
              <a:grpSpLocks/>
            </p:cNvGrpSpPr>
            <p:nvPr/>
          </p:nvGrpSpPr>
          <p:grpSpPr bwMode="auto">
            <a:xfrm>
              <a:off x="1233488" y="1836738"/>
              <a:ext cx="3168650" cy="1600200"/>
              <a:chOff x="2301312" y="2307877"/>
              <a:chExt cx="3538393" cy="2170606"/>
            </a:xfrm>
          </p:grpSpPr>
          <p:cxnSp>
            <p:nvCxnSpPr>
              <p:cNvPr id="17" name="Straight Connector 14"/>
              <p:cNvCxnSpPr/>
              <p:nvPr/>
            </p:nvCxnSpPr>
            <p:spPr>
              <a:xfrm>
                <a:off x="2301312" y="2307877"/>
                <a:ext cx="2637840" cy="2170606"/>
              </a:xfrm>
              <a:prstGeom prst="line">
                <a:avLst/>
              </a:prstGeom>
              <a:ln w="38100">
                <a:solidFill>
                  <a:srgbClr val="005EA4"/>
                </a:solidFill>
              </a:ln>
            </p:spPr>
            <p:style>
              <a:lnRef idx="1">
                <a:schemeClr val="accent1"/>
              </a:lnRef>
              <a:fillRef idx="0">
                <a:schemeClr val="accent1"/>
              </a:fillRef>
              <a:effectRef idx="0">
                <a:schemeClr val="accent1"/>
              </a:effectRef>
              <a:fontRef idx="minor">
                <a:schemeClr val="tx1"/>
              </a:fontRef>
            </p:style>
          </p:cxnSp>
          <p:sp>
            <p:nvSpPr>
              <p:cNvPr id="18" name="TextBox 14"/>
              <p:cNvSpPr txBox="1">
                <a:spLocks noChangeArrowheads="1"/>
              </p:cNvSpPr>
              <p:nvPr/>
            </p:nvSpPr>
            <p:spPr bwMode="auto">
              <a:xfrm>
                <a:off x="4768917" y="3887936"/>
                <a:ext cx="1070788" cy="459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lgn="ctr" eaLnBrk="1" hangingPunct="1">
                  <a:buFontTx/>
                  <a:buNone/>
                </a:pPr>
                <a:r>
                  <a:rPr lang="en-US" altLang="en-US" sz="1600">
                    <a:latin typeface="+mn-lt"/>
                  </a:rPr>
                  <a:t>Demand</a:t>
                </a:r>
                <a:endParaRPr lang="en-US" altLang="en-US" sz="1600" baseline="-25000">
                  <a:latin typeface="+mn-lt"/>
                </a:endParaRPr>
              </a:p>
            </p:txBody>
          </p:sp>
        </p:grpSp>
        <p:grpSp>
          <p:nvGrpSpPr>
            <p:cNvPr id="19" name="Group 22"/>
            <p:cNvGrpSpPr>
              <a:grpSpLocks/>
            </p:cNvGrpSpPr>
            <p:nvPr/>
          </p:nvGrpSpPr>
          <p:grpSpPr bwMode="auto">
            <a:xfrm>
              <a:off x="2343150" y="2730500"/>
              <a:ext cx="298450" cy="2001838"/>
              <a:chOff x="2901920" y="2907321"/>
              <a:chExt cx="298480" cy="2003233"/>
            </a:xfrm>
          </p:grpSpPr>
          <p:cxnSp>
            <p:nvCxnSpPr>
              <p:cNvPr id="20" name="Straight Connector 17"/>
              <p:cNvCxnSpPr/>
              <p:nvPr/>
            </p:nvCxnSpPr>
            <p:spPr>
              <a:xfrm rot="5400000">
                <a:off x="2216349" y="3737369"/>
                <a:ext cx="1664859" cy="4762"/>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1" name="TextBox 24"/>
              <p:cNvSpPr txBox="1">
                <a:spLocks noChangeArrowheads="1"/>
              </p:cNvSpPr>
              <p:nvPr/>
            </p:nvSpPr>
            <p:spPr bwMode="auto">
              <a:xfrm>
                <a:off x="2901920" y="4572000"/>
                <a:ext cx="29848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lgn="ctr" eaLnBrk="1" hangingPunct="1">
                  <a:buFontTx/>
                  <a:buNone/>
                </a:pPr>
                <a:r>
                  <a:rPr lang="en-US" altLang="en-US" sz="1600">
                    <a:latin typeface="+mn-lt"/>
                  </a:rPr>
                  <a:t>7</a:t>
                </a:r>
              </a:p>
            </p:txBody>
          </p:sp>
        </p:grpSp>
        <p:grpSp>
          <p:nvGrpSpPr>
            <p:cNvPr id="22" name="Group 28"/>
            <p:cNvGrpSpPr>
              <a:grpSpLocks/>
            </p:cNvGrpSpPr>
            <p:nvPr/>
          </p:nvGrpSpPr>
          <p:grpSpPr bwMode="auto">
            <a:xfrm>
              <a:off x="273050" y="2032000"/>
              <a:ext cx="2908300" cy="338138"/>
              <a:chOff x="1131173" y="3014246"/>
              <a:chExt cx="2907427" cy="338554"/>
            </a:xfrm>
          </p:grpSpPr>
          <p:cxnSp>
            <p:nvCxnSpPr>
              <p:cNvPr id="23" name="Straight Connector 20"/>
              <p:cNvCxnSpPr/>
              <p:nvPr/>
            </p:nvCxnSpPr>
            <p:spPr>
              <a:xfrm>
                <a:off x="1829463" y="3200213"/>
                <a:ext cx="2209137" cy="1589"/>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4" name="TextBox 30"/>
              <p:cNvSpPr txBox="1">
                <a:spLocks noChangeArrowheads="1"/>
              </p:cNvSpPr>
              <p:nvPr/>
            </p:nvSpPr>
            <p:spPr bwMode="auto">
              <a:xfrm>
                <a:off x="1131173" y="3014246"/>
                <a:ext cx="69762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lgn="ctr" eaLnBrk="1" hangingPunct="1">
                  <a:buFontTx/>
                  <a:buNone/>
                </a:pPr>
                <a:r>
                  <a:rPr lang="en-US" altLang="en-US" sz="1600">
                    <a:latin typeface="+mn-lt"/>
                  </a:rPr>
                  <a:t>$2.50</a:t>
                </a:r>
              </a:p>
            </p:txBody>
          </p:sp>
        </p:grpSp>
        <p:sp>
          <p:nvSpPr>
            <p:cNvPr id="25" name="Freeform 183"/>
            <p:cNvSpPr>
              <a:spLocks/>
            </p:cNvSpPr>
            <p:nvPr/>
          </p:nvSpPr>
          <p:spPr bwMode="auto">
            <a:xfrm>
              <a:off x="1743075" y="2146300"/>
              <a:ext cx="146050" cy="136525"/>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C00000"/>
            </a:solidFill>
            <a:ln w="9525">
              <a:solidFill>
                <a:srgbClr val="C00000"/>
              </a:solidFill>
              <a:round/>
              <a:headEnd/>
              <a:tailEnd/>
            </a:ln>
          </p:spPr>
          <p:txBody>
            <a:bodyPr/>
            <a:lstStyle/>
            <a:p>
              <a:endParaRPr lang="en-US"/>
            </a:p>
          </p:txBody>
        </p:sp>
        <p:sp>
          <p:nvSpPr>
            <p:cNvPr id="26" name="TextBox 23"/>
            <p:cNvSpPr txBox="1">
              <a:spLocks noChangeArrowheads="1"/>
            </p:cNvSpPr>
            <p:nvPr/>
          </p:nvSpPr>
          <p:spPr bwMode="auto">
            <a:xfrm>
              <a:off x="1276350" y="862013"/>
              <a:ext cx="20447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lgn="ctr" eaLnBrk="1" hangingPunct="1">
                <a:buFontTx/>
                <a:buNone/>
              </a:pPr>
              <a:r>
                <a:rPr lang="en-US" altLang="en-US" sz="1800">
                  <a:latin typeface="+mn-lt"/>
                </a:rPr>
                <a:t>(a) Excess Supply</a:t>
              </a:r>
            </a:p>
          </p:txBody>
        </p:sp>
        <p:sp>
          <p:nvSpPr>
            <p:cNvPr id="27" name="TextBox 25"/>
            <p:cNvSpPr txBox="1">
              <a:spLocks noChangeArrowheads="1"/>
            </p:cNvSpPr>
            <p:nvPr/>
          </p:nvSpPr>
          <p:spPr bwMode="auto">
            <a:xfrm>
              <a:off x="5667375" y="862013"/>
              <a:ext cx="21732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lgn="ctr" eaLnBrk="1" hangingPunct="1">
                <a:buFontTx/>
                <a:buNone/>
              </a:pPr>
              <a:r>
                <a:rPr lang="en-US" altLang="en-US" sz="1800">
                  <a:latin typeface="+mn-lt"/>
                </a:rPr>
                <a:t>(b) Excess demand</a:t>
              </a:r>
            </a:p>
          </p:txBody>
        </p:sp>
        <p:grpSp>
          <p:nvGrpSpPr>
            <p:cNvPr id="28" name="Group 76"/>
            <p:cNvGrpSpPr>
              <a:grpSpLocks/>
            </p:cNvGrpSpPr>
            <p:nvPr/>
          </p:nvGrpSpPr>
          <p:grpSpPr bwMode="auto">
            <a:xfrm>
              <a:off x="387350" y="2489200"/>
              <a:ext cx="2108200" cy="338138"/>
              <a:chOff x="1233159" y="3014246"/>
              <a:chExt cx="2107814" cy="338554"/>
            </a:xfrm>
          </p:grpSpPr>
          <p:cxnSp>
            <p:nvCxnSpPr>
              <p:cNvPr id="29" name="Straight Connector 27"/>
              <p:cNvCxnSpPr/>
              <p:nvPr/>
            </p:nvCxnSpPr>
            <p:spPr>
              <a:xfrm>
                <a:off x="1828363" y="3200213"/>
                <a:ext cx="1512610" cy="1589"/>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0" name="TextBox 78"/>
              <p:cNvSpPr txBox="1">
                <a:spLocks noChangeArrowheads="1"/>
              </p:cNvSpPr>
              <p:nvPr/>
            </p:nvSpPr>
            <p:spPr bwMode="auto">
              <a:xfrm>
                <a:off x="1233159" y="3014246"/>
                <a:ext cx="58381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lgn="ctr" eaLnBrk="1" hangingPunct="1">
                  <a:buFontTx/>
                  <a:buNone/>
                </a:pPr>
                <a:r>
                  <a:rPr lang="en-US" altLang="en-US" sz="1600">
                    <a:latin typeface="+mn-lt"/>
                  </a:rPr>
                  <a:t>2.00</a:t>
                </a:r>
              </a:p>
            </p:txBody>
          </p:sp>
        </p:grpSp>
        <p:grpSp>
          <p:nvGrpSpPr>
            <p:cNvPr id="31" name="Group 90"/>
            <p:cNvGrpSpPr>
              <a:grpSpLocks/>
            </p:cNvGrpSpPr>
            <p:nvPr/>
          </p:nvGrpSpPr>
          <p:grpSpPr bwMode="auto">
            <a:xfrm>
              <a:off x="1428750" y="1325179"/>
              <a:ext cx="2978150" cy="2035557"/>
              <a:chOff x="2471491" y="3991294"/>
              <a:chExt cx="3326977" cy="2761155"/>
            </a:xfrm>
          </p:grpSpPr>
          <p:cxnSp>
            <p:nvCxnSpPr>
              <p:cNvPr id="32" name="Straight Connector 30"/>
              <p:cNvCxnSpPr/>
              <p:nvPr/>
            </p:nvCxnSpPr>
            <p:spPr>
              <a:xfrm flipV="1">
                <a:off x="2471491" y="4478477"/>
                <a:ext cx="2894257" cy="2273972"/>
              </a:xfrm>
              <a:prstGeom prst="line">
                <a:avLst/>
              </a:prstGeom>
              <a:ln w="38100">
                <a:solidFill>
                  <a:srgbClr val="005EA4"/>
                </a:solidFill>
              </a:ln>
            </p:spPr>
            <p:style>
              <a:lnRef idx="1">
                <a:schemeClr val="accent1"/>
              </a:lnRef>
              <a:fillRef idx="0">
                <a:schemeClr val="accent1"/>
              </a:fillRef>
              <a:effectRef idx="0">
                <a:schemeClr val="accent1"/>
              </a:effectRef>
              <a:fontRef idx="minor">
                <a:schemeClr val="tx1"/>
              </a:fontRef>
            </p:style>
          </p:cxnSp>
          <p:sp>
            <p:nvSpPr>
              <p:cNvPr id="33" name="TextBox 92"/>
              <p:cNvSpPr txBox="1">
                <a:spLocks noChangeArrowheads="1"/>
              </p:cNvSpPr>
              <p:nvPr/>
            </p:nvSpPr>
            <p:spPr bwMode="auto">
              <a:xfrm>
                <a:off x="4829712" y="3991294"/>
                <a:ext cx="968756" cy="459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lgn="ctr" eaLnBrk="1" hangingPunct="1">
                  <a:buFontTx/>
                  <a:buNone/>
                </a:pPr>
                <a:r>
                  <a:rPr lang="en-US" altLang="en-US" sz="1600">
                    <a:latin typeface="+mn-lt"/>
                  </a:rPr>
                  <a:t>Supply </a:t>
                </a:r>
                <a:endParaRPr lang="en-US" altLang="en-US" sz="1600" baseline="-25000">
                  <a:latin typeface="+mn-lt"/>
                </a:endParaRPr>
              </a:p>
            </p:txBody>
          </p:sp>
        </p:grpSp>
        <p:sp>
          <p:nvSpPr>
            <p:cNvPr id="34" name="Freeform 183"/>
            <p:cNvSpPr>
              <a:spLocks/>
            </p:cNvSpPr>
            <p:nvPr/>
          </p:nvSpPr>
          <p:spPr bwMode="auto">
            <a:xfrm>
              <a:off x="3111500" y="2130425"/>
              <a:ext cx="146050" cy="136525"/>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C00000"/>
            </a:solidFill>
            <a:ln w="9525">
              <a:solidFill>
                <a:srgbClr val="C00000"/>
              </a:solidFill>
              <a:round/>
              <a:headEnd/>
              <a:tailEnd/>
            </a:ln>
          </p:spPr>
          <p:txBody>
            <a:bodyPr/>
            <a:lstStyle/>
            <a:p>
              <a:endParaRPr lang="en-US"/>
            </a:p>
          </p:txBody>
        </p:sp>
        <p:sp>
          <p:nvSpPr>
            <p:cNvPr id="35" name="Freeform 183"/>
            <p:cNvSpPr>
              <a:spLocks/>
            </p:cNvSpPr>
            <p:nvPr/>
          </p:nvSpPr>
          <p:spPr bwMode="auto">
            <a:xfrm>
              <a:off x="2409825" y="2609850"/>
              <a:ext cx="146050" cy="136525"/>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chemeClr val="tx1"/>
            </a:solidFill>
            <a:ln w="9525">
              <a:solidFill>
                <a:schemeClr val="tx1"/>
              </a:solidFill>
              <a:round/>
              <a:headEnd/>
              <a:tailEnd/>
            </a:ln>
          </p:spPr>
          <p:txBody>
            <a:bodyPr/>
            <a:lstStyle/>
            <a:p>
              <a:endParaRPr lang="en-US"/>
            </a:p>
          </p:txBody>
        </p:sp>
        <p:grpSp>
          <p:nvGrpSpPr>
            <p:cNvPr id="36" name="Group 100"/>
            <p:cNvGrpSpPr>
              <a:grpSpLocks/>
            </p:cNvGrpSpPr>
            <p:nvPr/>
          </p:nvGrpSpPr>
          <p:grpSpPr bwMode="auto">
            <a:xfrm>
              <a:off x="1843088" y="1241592"/>
              <a:ext cx="1295400" cy="888833"/>
              <a:chOff x="1600200" y="1778167"/>
              <a:chExt cx="1295400" cy="888833"/>
            </a:xfrm>
          </p:grpSpPr>
          <p:sp>
            <p:nvSpPr>
              <p:cNvPr id="37" name="TextBox 20"/>
              <p:cNvSpPr txBox="1">
                <a:spLocks noChangeArrowheads="1"/>
              </p:cNvSpPr>
              <p:nvPr/>
            </p:nvSpPr>
            <p:spPr bwMode="auto">
              <a:xfrm>
                <a:off x="1776730" y="1778167"/>
                <a:ext cx="990600" cy="672059"/>
              </a:xfrm>
              <a:prstGeom prst="rect">
                <a:avLst/>
              </a:prstGeom>
              <a:solidFill>
                <a:srgbClr val="F2D698"/>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lgn="ctr" eaLnBrk="1" hangingPunct="1"/>
                <a:r>
                  <a:rPr lang="en-US" sz="1600" dirty="0">
                    <a:solidFill>
                      <a:srgbClr val="2E63AC"/>
                    </a:solidFill>
                  </a:rPr>
                  <a:t>Excess supply</a:t>
                </a:r>
                <a:r>
                  <a:rPr lang="en-US" altLang="en-US" sz="1600" dirty="0">
                    <a:latin typeface="+mn-lt"/>
                  </a:rPr>
                  <a:t> </a:t>
                </a:r>
              </a:p>
            </p:txBody>
          </p:sp>
          <p:sp>
            <p:nvSpPr>
              <p:cNvPr id="38" name="Left Brace 36"/>
              <p:cNvSpPr/>
              <p:nvPr/>
            </p:nvSpPr>
            <p:spPr>
              <a:xfrm rot="5400000">
                <a:off x="2095500" y="1866900"/>
                <a:ext cx="304800" cy="1295400"/>
              </a:xfrm>
              <a:prstGeom prst="leftBrace">
                <a:avLst>
                  <a:gd name="adj1" fmla="val 36904"/>
                  <a:gd name="adj2" fmla="val 49026"/>
                </a:avLst>
              </a:prstGeom>
              <a:solidFill>
                <a:schemeClr val="bg1"/>
              </a:solidFill>
              <a:ln w="19050">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buFontTx/>
                  <a:buNone/>
                  <a:defRPr/>
                </a:pPr>
                <a:endParaRPr lang="en-US" sz="1600"/>
              </a:p>
            </p:txBody>
          </p:sp>
        </p:grpSp>
        <p:grpSp>
          <p:nvGrpSpPr>
            <p:cNvPr id="39" name="Group 104"/>
            <p:cNvGrpSpPr>
              <a:grpSpLocks/>
            </p:cNvGrpSpPr>
            <p:nvPr/>
          </p:nvGrpSpPr>
          <p:grpSpPr bwMode="auto">
            <a:xfrm>
              <a:off x="1081088" y="2263775"/>
              <a:ext cx="1217613" cy="2468563"/>
              <a:chOff x="838200" y="2440926"/>
              <a:chExt cx="1217613" cy="2468834"/>
            </a:xfrm>
          </p:grpSpPr>
          <p:grpSp>
            <p:nvGrpSpPr>
              <p:cNvPr id="40" name="Group 79"/>
              <p:cNvGrpSpPr>
                <a:grpSpLocks/>
              </p:cNvGrpSpPr>
              <p:nvPr/>
            </p:nvGrpSpPr>
            <p:grpSpPr bwMode="auto">
              <a:xfrm>
                <a:off x="1420083" y="2440926"/>
                <a:ext cx="298480" cy="2468834"/>
                <a:chOff x="2901920" y="2441720"/>
                <a:chExt cx="298480" cy="2468834"/>
              </a:xfrm>
            </p:grpSpPr>
            <p:cxnSp>
              <p:nvCxnSpPr>
                <p:cNvPr id="42" name="Straight Connector 40"/>
                <p:cNvCxnSpPr/>
                <p:nvPr/>
              </p:nvCxnSpPr>
              <p:spPr>
                <a:xfrm rot="5400000">
                  <a:off x="1982576" y="3506256"/>
                  <a:ext cx="2130659" cy="1587"/>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3" name="TextBox 81"/>
                <p:cNvSpPr txBox="1">
                  <a:spLocks noChangeArrowheads="1"/>
                </p:cNvSpPr>
                <p:nvPr/>
              </p:nvSpPr>
              <p:spPr bwMode="auto">
                <a:xfrm>
                  <a:off x="2901920" y="4572000"/>
                  <a:ext cx="29848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lgn="ctr" eaLnBrk="1" hangingPunct="1">
                    <a:buFontTx/>
                    <a:buNone/>
                  </a:pPr>
                  <a:r>
                    <a:rPr lang="en-US" altLang="en-US" sz="1600">
                      <a:latin typeface="+mn-lt"/>
                    </a:rPr>
                    <a:t>4</a:t>
                  </a:r>
                </a:p>
              </p:txBody>
            </p:sp>
          </p:grpSp>
          <p:sp>
            <p:nvSpPr>
              <p:cNvPr id="41" name="TextBox 101"/>
              <p:cNvSpPr txBox="1">
                <a:spLocks noChangeArrowheads="1"/>
              </p:cNvSpPr>
              <p:nvPr/>
            </p:nvSpPr>
            <p:spPr bwMode="auto">
              <a:xfrm>
                <a:off x="838200" y="3931586"/>
                <a:ext cx="1217613" cy="601383"/>
              </a:xfrm>
              <a:prstGeom prst="rect">
                <a:avLst/>
              </a:prstGeom>
              <a:solidFill>
                <a:srgbClr val="F2D69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lgn="ctr" eaLnBrk="1" hangingPunct="1">
                  <a:buFontTx/>
                  <a:buNone/>
                </a:pPr>
                <a:r>
                  <a:rPr lang="en-US" altLang="en-US" sz="1400" dirty="0">
                    <a:latin typeface="+mn-lt"/>
                  </a:rPr>
                  <a:t>Quantity</a:t>
                </a:r>
              </a:p>
              <a:p>
                <a:pPr algn="ctr" eaLnBrk="1" hangingPunct="1">
                  <a:buFontTx/>
                  <a:buNone/>
                </a:pPr>
                <a:r>
                  <a:rPr lang="en-US" altLang="en-US" sz="1400" dirty="0">
                    <a:latin typeface="+mn-lt"/>
                  </a:rPr>
                  <a:t>demanded</a:t>
                </a:r>
              </a:p>
            </p:txBody>
          </p:sp>
        </p:grpSp>
        <p:grpSp>
          <p:nvGrpSpPr>
            <p:cNvPr id="44" name="Group 105"/>
            <p:cNvGrpSpPr>
              <a:grpSpLocks/>
            </p:cNvGrpSpPr>
            <p:nvPr/>
          </p:nvGrpSpPr>
          <p:grpSpPr bwMode="auto">
            <a:xfrm>
              <a:off x="2952749" y="2263775"/>
              <a:ext cx="1370012" cy="2468563"/>
              <a:chOff x="2709163" y="2439910"/>
              <a:chExt cx="1370212" cy="2470644"/>
            </a:xfrm>
          </p:grpSpPr>
          <p:grpSp>
            <p:nvGrpSpPr>
              <p:cNvPr id="45" name="Group 25"/>
              <p:cNvGrpSpPr>
                <a:grpSpLocks/>
              </p:cNvGrpSpPr>
              <p:nvPr/>
            </p:nvGrpSpPr>
            <p:grpSpPr bwMode="auto">
              <a:xfrm>
                <a:off x="2709163" y="2439910"/>
                <a:ext cx="412292" cy="2470644"/>
                <a:chOff x="3962400" y="2439910"/>
                <a:chExt cx="412292" cy="2470644"/>
              </a:xfrm>
            </p:grpSpPr>
            <p:cxnSp>
              <p:nvCxnSpPr>
                <p:cNvPr id="47" name="Straight Connector 45"/>
                <p:cNvCxnSpPr/>
                <p:nvPr/>
              </p:nvCxnSpPr>
              <p:spPr>
                <a:xfrm rot="5400000">
                  <a:off x="3125716" y="3505227"/>
                  <a:ext cx="2132221" cy="1588"/>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8" name="TextBox 27"/>
                <p:cNvSpPr txBox="1">
                  <a:spLocks noChangeArrowheads="1"/>
                </p:cNvSpPr>
                <p:nvPr/>
              </p:nvSpPr>
              <p:spPr bwMode="auto">
                <a:xfrm>
                  <a:off x="3962400" y="4572000"/>
                  <a:ext cx="41229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lgn="ctr" eaLnBrk="1" hangingPunct="1">
                    <a:buFontTx/>
                    <a:buNone/>
                  </a:pPr>
                  <a:r>
                    <a:rPr lang="en-US" altLang="en-US" sz="1600">
                      <a:latin typeface="+mn-lt"/>
                    </a:rPr>
                    <a:t>10</a:t>
                  </a:r>
                </a:p>
              </p:txBody>
            </p:sp>
          </p:grpSp>
          <p:sp>
            <p:nvSpPr>
              <p:cNvPr id="46" name="TextBox 103"/>
              <p:cNvSpPr txBox="1">
                <a:spLocks noChangeArrowheads="1"/>
              </p:cNvSpPr>
              <p:nvPr/>
            </p:nvSpPr>
            <p:spPr bwMode="auto">
              <a:xfrm>
                <a:off x="2955393" y="3937787"/>
                <a:ext cx="1123982" cy="601824"/>
              </a:xfrm>
              <a:prstGeom prst="rect">
                <a:avLst/>
              </a:prstGeom>
              <a:solidFill>
                <a:srgbClr val="F2D69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lgn="ctr" eaLnBrk="1" hangingPunct="1">
                  <a:buFontTx/>
                  <a:buNone/>
                </a:pPr>
                <a:r>
                  <a:rPr lang="en-US" altLang="en-US" sz="1400" dirty="0">
                    <a:latin typeface="+mn-lt"/>
                  </a:rPr>
                  <a:t>Quantity</a:t>
                </a:r>
              </a:p>
              <a:p>
                <a:pPr algn="ctr" eaLnBrk="1" hangingPunct="1">
                  <a:buFontTx/>
                  <a:buNone/>
                </a:pPr>
                <a:r>
                  <a:rPr lang="en-US" altLang="en-US" sz="1400" dirty="0">
                    <a:latin typeface="+mn-lt"/>
                  </a:rPr>
                  <a:t>supplied</a:t>
                </a:r>
              </a:p>
            </p:txBody>
          </p:sp>
        </p:grpSp>
        <p:sp>
          <p:nvSpPr>
            <p:cNvPr id="49" name="Rectangle 47"/>
            <p:cNvSpPr/>
            <p:nvPr/>
          </p:nvSpPr>
          <p:spPr>
            <a:xfrm>
              <a:off x="5364163" y="1460500"/>
              <a:ext cx="3454400" cy="29432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buFontTx/>
                <a:buNone/>
                <a:defRPr/>
              </a:pPr>
              <a:endParaRPr lang="en-US" sz="1600">
                <a:solidFill>
                  <a:schemeClr val="tx1"/>
                </a:solidFill>
              </a:endParaRPr>
            </a:p>
          </p:txBody>
        </p:sp>
        <p:grpSp>
          <p:nvGrpSpPr>
            <p:cNvPr id="50" name="Group 107"/>
            <p:cNvGrpSpPr>
              <a:grpSpLocks/>
            </p:cNvGrpSpPr>
            <p:nvPr/>
          </p:nvGrpSpPr>
          <p:grpSpPr bwMode="auto">
            <a:xfrm>
              <a:off x="4378853" y="858180"/>
              <a:ext cx="1143262" cy="3545544"/>
              <a:chOff x="843135" y="1027150"/>
              <a:chExt cx="1142625" cy="3544823"/>
            </a:xfrm>
          </p:grpSpPr>
          <p:cxnSp>
            <p:nvCxnSpPr>
              <p:cNvPr id="51" name="Straight Connector 49"/>
              <p:cNvCxnSpPr/>
              <p:nvPr/>
            </p:nvCxnSpPr>
            <p:spPr>
              <a:xfrm rot="16200000" flipH="1">
                <a:off x="348645" y="3091138"/>
                <a:ext cx="2960085" cy="158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TextBox 109"/>
              <p:cNvSpPr txBox="1">
                <a:spLocks noChangeArrowheads="1"/>
              </p:cNvSpPr>
              <p:nvPr/>
            </p:nvSpPr>
            <p:spPr bwMode="auto">
              <a:xfrm>
                <a:off x="843135" y="1027150"/>
                <a:ext cx="1142625" cy="830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600" dirty="0">
                    <a:latin typeface="+mn-lt"/>
                  </a:rPr>
                  <a:t>Price of</a:t>
                </a:r>
              </a:p>
              <a:p>
                <a:pPr eaLnBrk="1" hangingPunct="1">
                  <a:buFontTx/>
                  <a:buNone/>
                </a:pPr>
                <a:r>
                  <a:rPr lang="en-US" altLang="en-US" sz="1600" dirty="0">
                    <a:latin typeface="+mn-lt"/>
                  </a:rPr>
                  <a:t>Ice-Cream</a:t>
                </a:r>
              </a:p>
              <a:p>
                <a:pPr eaLnBrk="1" hangingPunct="1">
                  <a:buFontTx/>
                  <a:buNone/>
                </a:pPr>
                <a:r>
                  <a:rPr lang="en-US" altLang="en-US" sz="1600" dirty="0">
                    <a:latin typeface="+mn-lt"/>
                  </a:rPr>
                  <a:t>Cones</a:t>
                </a:r>
              </a:p>
            </p:txBody>
          </p:sp>
        </p:grpSp>
        <p:grpSp>
          <p:nvGrpSpPr>
            <p:cNvPr id="53" name="Group 110"/>
            <p:cNvGrpSpPr>
              <a:grpSpLocks/>
            </p:cNvGrpSpPr>
            <p:nvPr/>
          </p:nvGrpSpPr>
          <p:grpSpPr bwMode="auto">
            <a:xfrm>
              <a:off x="5211763" y="4403725"/>
              <a:ext cx="3627437" cy="533400"/>
              <a:chOff x="1676400" y="5181600"/>
              <a:chExt cx="3626780" cy="533400"/>
            </a:xfrm>
          </p:grpSpPr>
          <p:cxnSp>
            <p:nvCxnSpPr>
              <p:cNvPr id="54" name="Straight Connector 52"/>
              <p:cNvCxnSpPr/>
              <p:nvPr/>
            </p:nvCxnSpPr>
            <p:spPr>
              <a:xfrm>
                <a:off x="1828772" y="5181600"/>
                <a:ext cx="3474408" cy="31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TextBox 112"/>
              <p:cNvSpPr txBox="1">
                <a:spLocks noChangeArrowheads="1"/>
              </p:cNvSpPr>
              <p:nvPr/>
            </p:nvSpPr>
            <p:spPr bwMode="auto">
              <a:xfrm>
                <a:off x="1975044" y="5376446"/>
                <a:ext cx="29017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lgn="ctr" eaLnBrk="1" hangingPunct="1">
                  <a:buFontTx/>
                  <a:buNone/>
                </a:pPr>
                <a:r>
                  <a:rPr lang="en-US" altLang="en-US" sz="1600">
                    <a:latin typeface="+mn-lt"/>
                  </a:rPr>
                  <a:t>Quantity of Ice-Cream Cones </a:t>
                </a:r>
              </a:p>
            </p:txBody>
          </p:sp>
          <p:sp>
            <p:nvSpPr>
              <p:cNvPr id="56" name="TextBox 113"/>
              <p:cNvSpPr txBox="1">
                <a:spLocks noChangeArrowheads="1"/>
              </p:cNvSpPr>
              <p:nvPr/>
            </p:nvSpPr>
            <p:spPr bwMode="auto">
              <a:xfrm>
                <a:off x="1676400" y="5181600"/>
                <a:ext cx="29848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lgn="ctr" eaLnBrk="1" hangingPunct="1">
                  <a:buFontTx/>
                  <a:buNone/>
                </a:pPr>
                <a:r>
                  <a:rPr lang="en-US" altLang="en-US" sz="1600">
                    <a:latin typeface="+mn-lt"/>
                  </a:rPr>
                  <a:t>0</a:t>
                </a:r>
              </a:p>
            </p:txBody>
          </p:sp>
        </p:grpSp>
        <p:grpSp>
          <p:nvGrpSpPr>
            <p:cNvPr id="57" name="Group 114"/>
            <p:cNvGrpSpPr>
              <a:grpSpLocks/>
            </p:cNvGrpSpPr>
            <p:nvPr/>
          </p:nvGrpSpPr>
          <p:grpSpPr bwMode="auto">
            <a:xfrm>
              <a:off x="5626100" y="1846263"/>
              <a:ext cx="3168650" cy="1600200"/>
              <a:chOff x="2301312" y="2307877"/>
              <a:chExt cx="3538393" cy="2170606"/>
            </a:xfrm>
          </p:grpSpPr>
          <p:cxnSp>
            <p:nvCxnSpPr>
              <p:cNvPr id="58" name="Straight Connector 56"/>
              <p:cNvCxnSpPr/>
              <p:nvPr/>
            </p:nvCxnSpPr>
            <p:spPr>
              <a:xfrm>
                <a:off x="2301312" y="2307877"/>
                <a:ext cx="2637840" cy="2170606"/>
              </a:xfrm>
              <a:prstGeom prst="line">
                <a:avLst/>
              </a:prstGeom>
              <a:ln w="38100">
                <a:solidFill>
                  <a:srgbClr val="005EA4"/>
                </a:solidFill>
              </a:ln>
            </p:spPr>
            <p:style>
              <a:lnRef idx="1">
                <a:schemeClr val="accent1"/>
              </a:lnRef>
              <a:fillRef idx="0">
                <a:schemeClr val="accent1"/>
              </a:fillRef>
              <a:effectRef idx="0">
                <a:schemeClr val="accent1"/>
              </a:effectRef>
              <a:fontRef idx="minor">
                <a:schemeClr val="tx1"/>
              </a:fontRef>
            </p:style>
          </p:cxnSp>
          <p:sp>
            <p:nvSpPr>
              <p:cNvPr id="59" name="TextBox 116"/>
              <p:cNvSpPr txBox="1">
                <a:spLocks noChangeArrowheads="1"/>
              </p:cNvSpPr>
              <p:nvPr/>
            </p:nvSpPr>
            <p:spPr bwMode="auto">
              <a:xfrm>
                <a:off x="4768917" y="3887936"/>
                <a:ext cx="1070788" cy="459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lgn="ctr" eaLnBrk="1" hangingPunct="1">
                  <a:buFontTx/>
                  <a:buNone/>
                </a:pPr>
                <a:r>
                  <a:rPr lang="en-US" altLang="en-US" sz="1600" dirty="0">
                    <a:latin typeface="+mn-lt"/>
                  </a:rPr>
                  <a:t>Demand</a:t>
                </a:r>
                <a:endParaRPr lang="en-US" altLang="en-US" sz="1600" baseline="-25000" dirty="0">
                  <a:latin typeface="+mn-lt"/>
                </a:endParaRPr>
              </a:p>
            </p:txBody>
          </p:sp>
        </p:grpSp>
        <p:grpSp>
          <p:nvGrpSpPr>
            <p:cNvPr id="60" name="Group 117"/>
            <p:cNvGrpSpPr>
              <a:grpSpLocks/>
            </p:cNvGrpSpPr>
            <p:nvPr/>
          </p:nvGrpSpPr>
          <p:grpSpPr bwMode="auto">
            <a:xfrm>
              <a:off x="6735763" y="2743200"/>
              <a:ext cx="298450" cy="1998663"/>
              <a:chOff x="2901920" y="2911959"/>
              <a:chExt cx="298480" cy="1998595"/>
            </a:xfrm>
          </p:grpSpPr>
          <p:cxnSp>
            <p:nvCxnSpPr>
              <p:cNvPr id="61" name="Straight Connector 59"/>
              <p:cNvCxnSpPr/>
              <p:nvPr/>
            </p:nvCxnSpPr>
            <p:spPr>
              <a:xfrm rot="16200000" flipH="1">
                <a:off x="2216162" y="3742194"/>
                <a:ext cx="1660469" cy="0"/>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62" name="TextBox 119"/>
              <p:cNvSpPr txBox="1">
                <a:spLocks noChangeArrowheads="1"/>
              </p:cNvSpPr>
              <p:nvPr/>
            </p:nvSpPr>
            <p:spPr bwMode="auto">
              <a:xfrm>
                <a:off x="2901920" y="4572000"/>
                <a:ext cx="29848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lgn="ctr" eaLnBrk="1" hangingPunct="1">
                  <a:buFontTx/>
                  <a:buNone/>
                </a:pPr>
                <a:r>
                  <a:rPr lang="en-US" altLang="en-US" sz="1600">
                    <a:latin typeface="+mn-lt"/>
                  </a:rPr>
                  <a:t>7</a:t>
                </a:r>
              </a:p>
            </p:txBody>
          </p:sp>
        </p:grpSp>
        <p:grpSp>
          <p:nvGrpSpPr>
            <p:cNvPr id="63" name="Group 120"/>
            <p:cNvGrpSpPr>
              <a:grpSpLocks/>
            </p:cNvGrpSpPr>
            <p:nvPr/>
          </p:nvGrpSpPr>
          <p:grpSpPr bwMode="auto">
            <a:xfrm>
              <a:off x="4710535" y="2946400"/>
              <a:ext cx="2863424" cy="338138"/>
              <a:chOff x="1175570" y="3014246"/>
              <a:chExt cx="2863030" cy="338554"/>
            </a:xfrm>
          </p:grpSpPr>
          <p:cxnSp>
            <p:nvCxnSpPr>
              <p:cNvPr id="64" name="Straight Connector 62"/>
              <p:cNvCxnSpPr/>
              <p:nvPr/>
            </p:nvCxnSpPr>
            <p:spPr>
              <a:xfrm>
                <a:off x="1829105" y="3200213"/>
                <a:ext cx="2209495" cy="1589"/>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65" name="TextBox 122"/>
              <p:cNvSpPr txBox="1">
                <a:spLocks noChangeArrowheads="1"/>
              </p:cNvSpPr>
              <p:nvPr/>
            </p:nvSpPr>
            <p:spPr bwMode="auto">
              <a:xfrm>
                <a:off x="1175570" y="3014246"/>
                <a:ext cx="58381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lgn="ctr" eaLnBrk="1" hangingPunct="1">
                  <a:buFontTx/>
                  <a:buNone/>
                </a:pPr>
                <a:r>
                  <a:rPr lang="en-US" altLang="en-US" sz="1600">
                    <a:latin typeface="+mn-lt"/>
                  </a:rPr>
                  <a:t>1.50</a:t>
                </a:r>
              </a:p>
            </p:txBody>
          </p:sp>
        </p:grpSp>
        <p:grpSp>
          <p:nvGrpSpPr>
            <p:cNvPr id="66" name="Group 124"/>
            <p:cNvGrpSpPr>
              <a:grpSpLocks/>
            </p:cNvGrpSpPr>
            <p:nvPr/>
          </p:nvGrpSpPr>
          <p:grpSpPr bwMode="auto">
            <a:xfrm>
              <a:off x="4685139" y="2497138"/>
              <a:ext cx="2203024" cy="339725"/>
              <a:chOff x="1137949" y="3014246"/>
              <a:chExt cx="2203024" cy="338554"/>
            </a:xfrm>
          </p:grpSpPr>
          <p:cxnSp>
            <p:nvCxnSpPr>
              <p:cNvPr id="67" name="Straight Connector 65"/>
              <p:cNvCxnSpPr/>
              <p:nvPr/>
            </p:nvCxnSpPr>
            <p:spPr>
              <a:xfrm>
                <a:off x="1828085" y="3200925"/>
                <a:ext cx="1512888" cy="1582"/>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68" name="TextBox 126"/>
              <p:cNvSpPr txBox="1">
                <a:spLocks noChangeArrowheads="1"/>
              </p:cNvSpPr>
              <p:nvPr/>
            </p:nvSpPr>
            <p:spPr bwMode="auto">
              <a:xfrm>
                <a:off x="1137949" y="3014246"/>
                <a:ext cx="69762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lgn="ctr" eaLnBrk="1" hangingPunct="1">
                  <a:buFontTx/>
                  <a:buNone/>
                </a:pPr>
                <a:r>
                  <a:rPr lang="en-US" altLang="en-US" sz="1600">
                    <a:latin typeface="+mn-lt"/>
                  </a:rPr>
                  <a:t>$2.00</a:t>
                </a:r>
              </a:p>
            </p:txBody>
          </p:sp>
        </p:grpSp>
        <p:grpSp>
          <p:nvGrpSpPr>
            <p:cNvPr id="69" name="Group 127"/>
            <p:cNvGrpSpPr>
              <a:grpSpLocks/>
            </p:cNvGrpSpPr>
            <p:nvPr/>
          </p:nvGrpSpPr>
          <p:grpSpPr bwMode="auto">
            <a:xfrm>
              <a:off x="5821363" y="1334703"/>
              <a:ext cx="3022600" cy="2035557"/>
              <a:chOff x="2471491" y="3991300"/>
              <a:chExt cx="3375612" cy="2761149"/>
            </a:xfrm>
          </p:grpSpPr>
          <p:cxnSp>
            <p:nvCxnSpPr>
              <p:cNvPr id="70" name="Straight Connector 68"/>
              <p:cNvCxnSpPr/>
              <p:nvPr/>
            </p:nvCxnSpPr>
            <p:spPr>
              <a:xfrm flipV="1">
                <a:off x="2471491" y="4478482"/>
                <a:ext cx="2893382" cy="2273967"/>
              </a:xfrm>
              <a:prstGeom prst="line">
                <a:avLst/>
              </a:prstGeom>
              <a:ln w="38100">
                <a:solidFill>
                  <a:srgbClr val="005EA4"/>
                </a:solidFill>
              </a:ln>
            </p:spPr>
            <p:style>
              <a:lnRef idx="1">
                <a:schemeClr val="accent1"/>
              </a:lnRef>
              <a:fillRef idx="0">
                <a:schemeClr val="accent1"/>
              </a:fillRef>
              <a:effectRef idx="0">
                <a:schemeClr val="accent1"/>
              </a:effectRef>
              <a:fontRef idx="minor">
                <a:schemeClr val="tx1"/>
              </a:fontRef>
            </p:style>
          </p:cxnSp>
          <p:sp>
            <p:nvSpPr>
              <p:cNvPr id="71" name="TextBox 129"/>
              <p:cNvSpPr txBox="1">
                <a:spLocks noChangeArrowheads="1"/>
              </p:cNvSpPr>
              <p:nvPr/>
            </p:nvSpPr>
            <p:spPr bwMode="auto">
              <a:xfrm>
                <a:off x="4878346" y="3991300"/>
                <a:ext cx="968757" cy="459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lgn="ctr" eaLnBrk="1" hangingPunct="1">
                  <a:buFontTx/>
                  <a:buNone/>
                </a:pPr>
                <a:r>
                  <a:rPr lang="en-US" altLang="en-US" sz="1600" dirty="0">
                    <a:latin typeface="+mn-lt"/>
                  </a:rPr>
                  <a:t>Supply </a:t>
                </a:r>
                <a:endParaRPr lang="en-US" altLang="en-US" sz="1600" baseline="-25000" dirty="0">
                  <a:latin typeface="+mn-lt"/>
                </a:endParaRPr>
              </a:p>
            </p:txBody>
          </p:sp>
        </p:grpSp>
        <p:sp>
          <p:nvSpPr>
            <p:cNvPr id="72" name="Freeform 183"/>
            <p:cNvSpPr>
              <a:spLocks/>
            </p:cNvSpPr>
            <p:nvPr/>
          </p:nvSpPr>
          <p:spPr bwMode="auto">
            <a:xfrm>
              <a:off x="7497763" y="3059113"/>
              <a:ext cx="146050" cy="136525"/>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C00000"/>
            </a:solidFill>
            <a:ln w="9525">
              <a:solidFill>
                <a:srgbClr val="C00000"/>
              </a:solidFill>
              <a:round/>
              <a:headEnd/>
              <a:tailEnd/>
            </a:ln>
          </p:spPr>
          <p:txBody>
            <a:bodyPr/>
            <a:lstStyle/>
            <a:p>
              <a:endParaRPr lang="en-US"/>
            </a:p>
          </p:txBody>
        </p:sp>
        <p:sp>
          <p:nvSpPr>
            <p:cNvPr id="73" name="Freeform 183"/>
            <p:cNvSpPr>
              <a:spLocks/>
            </p:cNvSpPr>
            <p:nvPr/>
          </p:nvSpPr>
          <p:spPr bwMode="auto">
            <a:xfrm>
              <a:off x="6805613" y="2616200"/>
              <a:ext cx="144462" cy="136525"/>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chemeClr val="tx1"/>
            </a:solidFill>
            <a:ln w="9525">
              <a:solidFill>
                <a:schemeClr val="tx1"/>
              </a:solidFill>
              <a:round/>
              <a:headEnd/>
              <a:tailEnd/>
            </a:ln>
          </p:spPr>
          <p:txBody>
            <a:bodyPr/>
            <a:lstStyle/>
            <a:p>
              <a:endParaRPr lang="en-US"/>
            </a:p>
          </p:txBody>
        </p:sp>
        <p:grpSp>
          <p:nvGrpSpPr>
            <p:cNvPr id="74" name="Group 132"/>
            <p:cNvGrpSpPr>
              <a:grpSpLocks/>
            </p:cNvGrpSpPr>
            <p:nvPr/>
          </p:nvGrpSpPr>
          <p:grpSpPr bwMode="auto">
            <a:xfrm>
              <a:off x="6235700" y="3195637"/>
              <a:ext cx="1301750" cy="995222"/>
              <a:chOff x="1600200" y="2362200"/>
              <a:chExt cx="1300665" cy="994424"/>
            </a:xfrm>
          </p:grpSpPr>
          <p:sp>
            <p:nvSpPr>
              <p:cNvPr id="75" name="TextBox 133"/>
              <p:cNvSpPr txBox="1">
                <a:spLocks noChangeArrowheads="1"/>
              </p:cNvSpPr>
              <p:nvPr/>
            </p:nvSpPr>
            <p:spPr bwMode="auto">
              <a:xfrm>
                <a:off x="1868102" y="2685103"/>
                <a:ext cx="1032763" cy="671521"/>
              </a:xfrm>
              <a:prstGeom prst="rect">
                <a:avLst/>
              </a:prstGeom>
              <a:solidFill>
                <a:srgbClr val="F2D698"/>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buClr>
                    <a:srgbClr val="2E63AC"/>
                  </a:buClr>
                </a:pPr>
                <a:r>
                  <a:rPr lang="en-US" sz="1600" dirty="0">
                    <a:solidFill>
                      <a:srgbClr val="2E63AC"/>
                    </a:solidFill>
                  </a:rPr>
                  <a:t>Excess demand</a:t>
                </a:r>
              </a:p>
            </p:txBody>
          </p:sp>
          <p:sp>
            <p:nvSpPr>
              <p:cNvPr id="76" name="Left Brace 74"/>
              <p:cNvSpPr/>
              <p:nvPr/>
            </p:nvSpPr>
            <p:spPr>
              <a:xfrm rot="16200000">
                <a:off x="2095082" y="1867318"/>
                <a:ext cx="304556" cy="1294320"/>
              </a:xfrm>
              <a:prstGeom prst="leftBrace">
                <a:avLst>
                  <a:gd name="adj1" fmla="val 36904"/>
                  <a:gd name="adj2" fmla="val 49026"/>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buFontTx/>
                  <a:buNone/>
                  <a:defRPr/>
                </a:pPr>
                <a:endParaRPr lang="en-US" sz="1600"/>
              </a:p>
            </p:txBody>
          </p:sp>
        </p:grpSp>
        <p:grpSp>
          <p:nvGrpSpPr>
            <p:cNvPr id="77" name="Group 135"/>
            <p:cNvGrpSpPr>
              <a:grpSpLocks/>
            </p:cNvGrpSpPr>
            <p:nvPr/>
          </p:nvGrpSpPr>
          <p:grpSpPr bwMode="auto">
            <a:xfrm>
              <a:off x="5408613" y="3186113"/>
              <a:ext cx="1066800" cy="1554162"/>
              <a:chOff x="771363" y="3354400"/>
              <a:chExt cx="1066800" cy="1555360"/>
            </a:xfrm>
          </p:grpSpPr>
          <p:grpSp>
            <p:nvGrpSpPr>
              <p:cNvPr id="78" name="Group 79"/>
              <p:cNvGrpSpPr>
                <a:grpSpLocks/>
              </p:cNvGrpSpPr>
              <p:nvPr/>
            </p:nvGrpSpPr>
            <p:grpSpPr bwMode="auto">
              <a:xfrm>
                <a:off x="1420083" y="3354400"/>
                <a:ext cx="298480" cy="1555360"/>
                <a:chOff x="2901920" y="3355194"/>
                <a:chExt cx="298480" cy="1555360"/>
              </a:xfrm>
            </p:grpSpPr>
            <p:cxnSp>
              <p:nvCxnSpPr>
                <p:cNvPr id="80" name="Straight Connector 78"/>
                <p:cNvCxnSpPr/>
                <p:nvPr/>
              </p:nvCxnSpPr>
              <p:spPr>
                <a:xfrm rot="16200000" flipH="1">
                  <a:off x="2437674" y="3962882"/>
                  <a:ext cx="1216962" cy="1588"/>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81" name="TextBox 139"/>
                <p:cNvSpPr txBox="1">
                  <a:spLocks noChangeArrowheads="1"/>
                </p:cNvSpPr>
                <p:nvPr/>
              </p:nvSpPr>
              <p:spPr bwMode="auto">
                <a:xfrm>
                  <a:off x="2901920" y="4572000"/>
                  <a:ext cx="29848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lgn="ctr" eaLnBrk="1" hangingPunct="1">
                    <a:buFontTx/>
                    <a:buNone/>
                  </a:pPr>
                  <a:r>
                    <a:rPr lang="en-US" altLang="en-US" sz="1600">
                      <a:latin typeface="+mn-lt"/>
                    </a:rPr>
                    <a:t>4</a:t>
                  </a:r>
                </a:p>
              </p:txBody>
            </p:sp>
          </p:grpSp>
          <p:sp>
            <p:nvSpPr>
              <p:cNvPr id="79" name="TextBox 137"/>
              <p:cNvSpPr txBox="1">
                <a:spLocks noChangeArrowheads="1"/>
              </p:cNvSpPr>
              <p:nvPr/>
            </p:nvSpPr>
            <p:spPr bwMode="auto">
              <a:xfrm>
                <a:off x="771363" y="3968480"/>
                <a:ext cx="1066800" cy="523623"/>
              </a:xfrm>
              <a:prstGeom prst="rect">
                <a:avLst/>
              </a:prstGeom>
              <a:solidFill>
                <a:srgbClr val="F2D698"/>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lgn="ctr" eaLnBrk="1" hangingPunct="1">
                  <a:buFontTx/>
                  <a:buNone/>
                </a:pPr>
                <a:r>
                  <a:rPr lang="en-US" altLang="en-US" sz="1400">
                    <a:latin typeface="+mn-lt"/>
                  </a:rPr>
                  <a:t>Quantity</a:t>
                </a:r>
              </a:p>
              <a:p>
                <a:pPr algn="ctr" eaLnBrk="1" hangingPunct="1">
                  <a:buFontTx/>
                  <a:buNone/>
                </a:pPr>
                <a:r>
                  <a:rPr lang="en-US" altLang="en-US" sz="1400">
                    <a:latin typeface="+mn-lt"/>
                  </a:rPr>
                  <a:t>supplied</a:t>
                </a:r>
              </a:p>
            </p:txBody>
          </p:sp>
        </p:grpSp>
        <p:grpSp>
          <p:nvGrpSpPr>
            <p:cNvPr id="82" name="Group 140"/>
            <p:cNvGrpSpPr>
              <a:grpSpLocks/>
            </p:cNvGrpSpPr>
            <p:nvPr/>
          </p:nvGrpSpPr>
          <p:grpSpPr bwMode="auto">
            <a:xfrm>
              <a:off x="7345363" y="3194050"/>
              <a:ext cx="1473200" cy="1547813"/>
              <a:chOff x="2709163" y="3362785"/>
              <a:chExt cx="1471687" cy="1547769"/>
            </a:xfrm>
          </p:grpSpPr>
          <p:grpSp>
            <p:nvGrpSpPr>
              <p:cNvPr id="83" name="Group 25"/>
              <p:cNvGrpSpPr>
                <a:grpSpLocks/>
              </p:cNvGrpSpPr>
              <p:nvPr/>
            </p:nvGrpSpPr>
            <p:grpSpPr bwMode="auto">
              <a:xfrm>
                <a:off x="2709163" y="3362785"/>
                <a:ext cx="412292" cy="1547769"/>
                <a:chOff x="3962400" y="3362785"/>
                <a:chExt cx="412292" cy="1547769"/>
              </a:xfrm>
            </p:grpSpPr>
            <p:cxnSp>
              <p:nvCxnSpPr>
                <p:cNvPr id="85" name="Straight Connector 83"/>
                <p:cNvCxnSpPr/>
                <p:nvPr/>
              </p:nvCxnSpPr>
              <p:spPr>
                <a:xfrm rot="16200000" flipH="1">
                  <a:off x="3583566" y="3965226"/>
                  <a:ext cx="1209641" cy="4758"/>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86" name="TextBox 144"/>
                <p:cNvSpPr txBox="1">
                  <a:spLocks noChangeArrowheads="1"/>
                </p:cNvSpPr>
                <p:nvPr/>
              </p:nvSpPr>
              <p:spPr bwMode="auto">
                <a:xfrm>
                  <a:off x="3962400" y="4572000"/>
                  <a:ext cx="41229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lgn="ctr" eaLnBrk="1" hangingPunct="1">
                    <a:buFontTx/>
                    <a:buNone/>
                  </a:pPr>
                  <a:r>
                    <a:rPr lang="en-US" altLang="en-US" sz="1600">
                      <a:latin typeface="+mn-lt"/>
                    </a:rPr>
                    <a:t>10</a:t>
                  </a:r>
                </a:p>
              </p:txBody>
            </p:sp>
          </p:grpSp>
          <p:sp>
            <p:nvSpPr>
              <p:cNvPr id="84" name="TextBox 142"/>
              <p:cNvSpPr txBox="1">
                <a:spLocks noChangeArrowheads="1"/>
              </p:cNvSpPr>
              <p:nvPr/>
            </p:nvSpPr>
            <p:spPr bwMode="auto">
              <a:xfrm>
                <a:off x="2968884" y="3961944"/>
                <a:ext cx="1211966" cy="601300"/>
              </a:xfrm>
              <a:prstGeom prst="rect">
                <a:avLst/>
              </a:prstGeom>
              <a:solidFill>
                <a:srgbClr val="F2D69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lgn="ctr" eaLnBrk="1" hangingPunct="1">
                  <a:buFontTx/>
                  <a:buNone/>
                </a:pPr>
                <a:r>
                  <a:rPr lang="en-US" altLang="en-US" sz="1400" dirty="0">
                    <a:latin typeface="+mn-lt"/>
                  </a:rPr>
                  <a:t>Quantity</a:t>
                </a:r>
              </a:p>
              <a:p>
                <a:pPr algn="ctr" eaLnBrk="1" hangingPunct="1">
                  <a:buFontTx/>
                  <a:buNone/>
                </a:pPr>
                <a:r>
                  <a:rPr lang="en-US" altLang="en-US" sz="1400" dirty="0">
                    <a:latin typeface="+mn-lt"/>
                  </a:rPr>
                  <a:t>demanded</a:t>
                </a:r>
              </a:p>
            </p:txBody>
          </p:sp>
        </p:grpSp>
        <p:sp>
          <p:nvSpPr>
            <p:cNvPr id="87" name="Freeform 183"/>
            <p:cNvSpPr>
              <a:spLocks/>
            </p:cNvSpPr>
            <p:nvPr/>
          </p:nvSpPr>
          <p:spPr bwMode="auto">
            <a:xfrm>
              <a:off x="6126163" y="3059113"/>
              <a:ext cx="146050" cy="136525"/>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C00000"/>
            </a:solidFill>
            <a:ln w="9525">
              <a:solidFill>
                <a:srgbClr val="C00000"/>
              </a:solidFill>
              <a:round/>
              <a:headEnd/>
              <a:tailEnd/>
            </a:ln>
          </p:spPr>
          <p:txBody>
            <a:bodyPr/>
            <a:lstStyle/>
            <a:p>
              <a:endParaRPr lang="en-US"/>
            </a:p>
          </p:txBody>
        </p:sp>
      </p:grpSp>
    </p:spTree>
    <p:extLst>
      <p:ext uri="{BB962C8B-B14F-4D97-AF65-F5344CB8AC3E}">
        <p14:creationId xmlns:p14="http://schemas.microsoft.com/office/powerpoint/2010/main" val="222433623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604838" y="310778"/>
            <a:ext cx="6545262" cy="1264025"/>
          </a:xfrm>
        </p:spPr>
        <p:txBody>
          <a:bodyPr/>
          <a:lstStyle/>
          <a:p>
            <a:r>
              <a:rPr lang="en-US" altLang="en-US" dirty="0"/>
              <a:t>Supply and Demand Together (5/7)</a:t>
            </a:r>
            <a:endParaRPr lang="de-DE" dirty="0"/>
          </a:p>
        </p:txBody>
      </p:sp>
      <p:pic>
        <p:nvPicPr>
          <p:cNvPr id="136194" name="Picture 2" descr="http://3.bp.blogspot.com/_S5dFdpF6xm0/TMcuSszHT7I/AAAAAAAABWs/D71qTxspv8M/s1600/economics_lesson_demand_exceeds_supply.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395" y="2460659"/>
            <a:ext cx="8799197" cy="29309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744495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1"/>
          </p:nvPr>
        </p:nvSpPr>
        <p:spPr/>
        <p:txBody>
          <a:bodyPr/>
          <a:lstStyle/>
          <a:p>
            <a:r>
              <a:rPr lang="en-US" altLang="en-US" dirty="0"/>
              <a:t>Law of supply and demand</a:t>
            </a:r>
          </a:p>
        </p:txBody>
      </p:sp>
      <p:sp>
        <p:nvSpPr>
          <p:cNvPr id="5" name="Titel 4"/>
          <p:cNvSpPr>
            <a:spLocks noGrp="1"/>
          </p:cNvSpPr>
          <p:nvPr>
            <p:ph type="title"/>
          </p:nvPr>
        </p:nvSpPr>
        <p:spPr>
          <a:xfrm>
            <a:off x="604838" y="310778"/>
            <a:ext cx="6545262" cy="1264025"/>
          </a:xfrm>
        </p:spPr>
        <p:txBody>
          <a:bodyPr/>
          <a:lstStyle/>
          <a:p>
            <a:r>
              <a:rPr lang="en-US" altLang="en-US" dirty="0"/>
              <a:t>Supply and Demand Together (6/7)</a:t>
            </a:r>
            <a:endParaRPr lang="de-DE" dirty="0"/>
          </a:p>
        </p:txBody>
      </p:sp>
      <p:pic>
        <p:nvPicPr>
          <p:cNvPr id="6" name="Picture 7" descr="C:\Users\Andreea\Desktop\Mankiw 7e\pics plus\pic2-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118" y="2681725"/>
            <a:ext cx="6064424" cy="2660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Inhaltsplatzhalter 2"/>
          <p:cNvSpPr>
            <a:spLocks noGrp="1"/>
          </p:cNvSpPr>
          <p:nvPr>
            <p:ph sz="quarter" idx="12"/>
          </p:nvPr>
        </p:nvSpPr>
        <p:spPr>
          <a:xfrm>
            <a:off x="5659821" y="2126693"/>
            <a:ext cx="3373819" cy="3312399"/>
          </a:xfrm>
          <a:solidFill>
            <a:schemeClr val="bg1"/>
          </a:solidFill>
        </p:spPr>
        <p:txBody>
          <a:bodyPr/>
          <a:lstStyle/>
          <a:p>
            <a:pPr>
              <a:buClr>
                <a:srgbClr val="2E63AC"/>
              </a:buClr>
              <a:buFont typeface="Wingdings" panose="05000000000000000000" pitchFamily="2" charset="2"/>
              <a:buChar char="§"/>
            </a:pPr>
            <a:r>
              <a:rPr lang="en-US" dirty="0"/>
              <a:t>The price of any good adjusts: to bring the quantity supplied and the quantity demanded for that good into balance </a:t>
            </a:r>
          </a:p>
          <a:p>
            <a:pPr>
              <a:buClr>
                <a:srgbClr val="2E63AC"/>
              </a:buClr>
              <a:buFont typeface="Wingdings" panose="05000000000000000000" pitchFamily="2" charset="2"/>
              <a:buChar char="§"/>
            </a:pPr>
            <a:r>
              <a:rPr lang="en-US" dirty="0"/>
              <a:t>In most markets: surpluses and shortages are temporary</a:t>
            </a:r>
          </a:p>
          <a:p>
            <a:pPr>
              <a:buClr>
                <a:srgbClr val="2E63AC"/>
              </a:buClr>
              <a:buFont typeface="Wingdings" panose="05000000000000000000" pitchFamily="2" charset="2"/>
              <a:buChar char="§"/>
            </a:pPr>
            <a:endParaRPr lang="de-DE" dirty="0"/>
          </a:p>
        </p:txBody>
      </p:sp>
    </p:spTree>
    <p:extLst>
      <p:ext uri="{BB962C8B-B14F-4D97-AF65-F5344CB8AC3E}">
        <p14:creationId xmlns:p14="http://schemas.microsoft.com/office/powerpoint/2010/main" val="223790661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1"/>
          </p:nvPr>
        </p:nvSpPr>
        <p:spPr/>
        <p:txBody>
          <a:bodyPr/>
          <a:lstStyle/>
          <a:p>
            <a:r>
              <a:rPr lang="en-US" altLang="en-US" dirty="0"/>
              <a:t>Three Steps to Analyze Changes in Equilibrium</a:t>
            </a:r>
          </a:p>
        </p:txBody>
      </p:sp>
      <p:sp>
        <p:nvSpPr>
          <p:cNvPr id="3" name="Inhaltsplatzhalter 2"/>
          <p:cNvSpPr>
            <a:spLocks noGrp="1"/>
          </p:cNvSpPr>
          <p:nvPr>
            <p:ph sz="quarter" idx="12"/>
          </p:nvPr>
        </p:nvSpPr>
        <p:spPr/>
        <p:txBody>
          <a:bodyPr/>
          <a:lstStyle/>
          <a:p>
            <a:pPr marL="457200" indent="-457200">
              <a:buClr>
                <a:srgbClr val="2E63AC"/>
              </a:buClr>
              <a:buFont typeface="+mj-lt"/>
              <a:buAutoNum type="arabicPeriod"/>
            </a:pPr>
            <a:r>
              <a:rPr lang="en-US" dirty="0"/>
              <a:t>Decide whether the event </a:t>
            </a:r>
            <a:r>
              <a:rPr lang="en-US" dirty="0">
                <a:solidFill>
                  <a:srgbClr val="2E63AC"/>
                </a:solidFill>
              </a:rPr>
              <a:t>shifts</a:t>
            </a:r>
            <a:r>
              <a:rPr lang="en-US" dirty="0"/>
              <a:t> the supply curve, the demand curve, or, in some cases, both curves</a:t>
            </a:r>
          </a:p>
          <a:p>
            <a:pPr marL="457200" indent="-457200">
              <a:buClr>
                <a:srgbClr val="2E63AC"/>
              </a:buClr>
              <a:buFont typeface="+mj-lt"/>
              <a:buAutoNum type="arabicPeriod"/>
            </a:pPr>
            <a:r>
              <a:rPr lang="en-US" dirty="0"/>
              <a:t>Decide whether the curve shifts to the </a:t>
            </a:r>
            <a:r>
              <a:rPr lang="en-US" dirty="0">
                <a:solidFill>
                  <a:srgbClr val="2E63AC"/>
                </a:solidFill>
              </a:rPr>
              <a:t>right or to the left</a:t>
            </a:r>
          </a:p>
          <a:p>
            <a:pPr marL="457200" indent="-457200">
              <a:buClr>
                <a:srgbClr val="2E63AC"/>
              </a:buClr>
              <a:buFont typeface="+mj-lt"/>
              <a:buAutoNum type="arabicPeriod"/>
            </a:pPr>
            <a:r>
              <a:rPr lang="en-US" dirty="0"/>
              <a:t>Use the supply-and-demand diagram</a:t>
            </a:r>
          </a:p>
          <a:p>
            <a:pPr lvl="1">
              <a:buClr>
                <a:srgbClr val="2E63AC"/>
              </a:buClr>
              <a:buFont typeface="Wingdings" panose="05000000000000000000" pitchFamily="2" charset="2"/>
              <a:buChar char="§"/>
            </a:pPr>
            <a:r>
              <a:rPr lang="en-US" dirty="0">
                <a:solidFill>
                  <a:srgbClr val="2E63AC"/>
                </a:solidFill>
              </a:rPr>
              <a:t>Compare</a:t>
            </a:r>
            <a:r>
              <a:rPr lang="en-US" dirty="0"/>
              <a:t> the initial and the new equilibrium</a:t>
            </a:r>
          </a:p>
          <a:p>
            <a:pPr lvl="1">
              <a:buClr>
                <a:srgbClr val="2E63AC"/>
              </a:buClr>
              <a:buFont typeface="Wingdings" panose="05000000000000000000" pitchFamily="2" charset="2"/>
              <a:buChar char="§"/>
            </a:pPr>
            <a:r>
              <a:rPr lang="en-US" dirty="0"/>
              <a:t>Effects on equilibrium </a:t>
            </a:r>
            <a:r>
              <a:rPr lang="en-US" dirty="0">
                <a:solidFill>
                  <a:srgbClr val="2E63AC"/>
                </a:solidFill>
              </a:rPr>
              <a:t>price and quantity</a:t>
            </a:r>
          </a:p>
          <a:p>
            <a:pPr>
              <a:buClr>
                <a:srgbClr val="2E63AC"/>
              </a:buClr>
              <a:buFont typeface="Wingdings" panose="05000000000000000000" pitchFamily="2" charset="2"/>
              <a:buChar char="§"/>
            </a:pPr>
            <a:endParaRPr lang="de-DE" dirty="0">
              <a:solidFill>
                <a:srgbClr val="2E63AC"/>
              </a:solidFill>
            </a:endParaRPr>
          </a:p>
        </p:txBody>
      </p:sp>
      <p:sp>
        <p:nvSpPr>
          <p:cNvPr id="5" name="Titel 4"/>
          <p:cNvSpPr>
            <a:spLocks noGrp="1"/>
          </p:cNvSpPr>
          <p:nvPr>
            <p:ph type="title"/>
          </p:nvPr>
        </p:nvSpPr>
        <p:spPr>
          <a:xfrm>
            <a:off x="604838" y="310778"/>
            <a:ext cx="6545262" cy="1264025"/>
          </a:xfrm>
        </p:spPr>
        <p:txBody>
          <a:bodyPr/>
          <a:lstStyle/>
          <a:p>
            <a:r>
              <a:rPr lang="en-US" altLang="en-US" dirty="0"/>
              <a:t>Supply and Demand Together (7/7)</a:t>
            </a:r>
            <a:endParaRPr lang="de-DE" dirty="0"/>
          </a:p>
        </p:txBody>
      </p:sp>
    </p:spTree>
    <p:extLst>
      <p:ext uri="{BB962C8B-B14F-4D97-AF65-F5344CB8AC3E}">
        <p14:creationId xmlns:p14="http://schemas.microsoft.com/office/powerpoint/2010/main" val="262289952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10"/>
          <p:cNvSpPr/>
          <p:nvPr/>
        </p:nvSpPr>
        <p:spPr>
          <a:xfrm>
            <a:off x="-1" y="-110362"/>
            <a:ext cx="9144001" cy="6454820"/>
          </a:xfrm>
          <a:prstGeom prst="rect">
            <a:avLst/>
          </a:prstGeom>
          <a:blipFill dpi="0" rotWithShape="1">
            <a:blip r:embed="rId2">
              <a:alphaModFix amt="2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hteck 7"/>
          <p:cNvSpPr/>
          <p:nvPr/>
        </p:nvSpPr>
        <p:spPr>
          <a:xfrm>
            <a:off x="0" y="5262663"/>
            <a:ext cx="9144000" cy="1103587"/>
          </a:xfrm>
          <a:prstGeom prst="rect">
            <a:avLst/>
          </a:prstGeom>
          <a:gradFill>
            <a:gsLst>
              <a:gs pos="6000">
                <a:srgbClr val="2E63AC">
                  <a:lumMod val="100000"/>
                </a:srgbClr>
              </a:gs>
              <a:gs pos="4000">
                <a:srgbClr val="2E63AC"/>
              </a:gs>
              <a:gs pos="54000">
                <a:srgbClr val="2E63AC">
                  <a:alpha val="0"/>
                </a:srgb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feld 8"/>
          <p:cNvSpPr txBox="1"/>
          <p:nvPr/>
        </p:nvSpPr>
        <p:spPr>
          <a:xfrm>
            <a:off x="-236490" y="5439157"/>
            <a:ext cx="9144000" cy="1015663"/>
          </a:xfrm>
          <a:prstGeom prst="rect">
            <a:avLst/>
          </a:prstGeom>
          <a:noFill/>
        </p:spPr>
        <p:txBody>
          <a:bodyPr wrap="square" rtlCol="0">
            <a:spAutoFit/>
          </a:bodyPr>
          <a:lstStyle/>
          <a:p>
            <a:pPr algn="r"/>
            <a:endParaRPr lang="de-DE" dirty="0">
              <a:solidFill>
                <a:schemeClr val="bg1"/>
              </a:solidFill>
              <a:latin typeface="+mj-lt"/>
            </a:endParaRPr>
          </a:p>
          <a:p>
            <a:pPr algn="r"/>
            <a:r>
              <a:rPr lang="de-DE" sz="2400" cap="all" dirty="0">
                <a:solidFill>
                  <a:schemeClr val="bg1"/>
                </a:solidFill>
                <a:latin typeface="+mj-lt"/>
              </a:rPr>
              <a:t>CASE STUDY</a:t>
            </a:r>
          </a:p>
          <a:p>
            <a:pPr algn="r"/>
            <a:r>
              <a:rPr lang="de-DE" dirty="0">
                <a:solidFill>
                  <a:schemeClr val="bg1"/>
                </a:solidFill>
                <a:latin typeface="+mj-lt"/>
              </a:rPr>
              <a:t>       </a:t>
            </a:r>
            <a:endParaRPr lang="en-US" dirty="0">
              <a:solidFill>
                <a:schemeClr val="bg1"/>
              </a:solidFill>
              <a:latin typeface="+mj-lt"/>
            </a:endParaRPr>
          </a:p>
        </p:txBody>
      </p:sp>
      <p:sp>
        <p:nvSpPr>
          <p:cNvPr id="4" name="Inhaltsplatzhalter 3"/>
          <p:cNvSpPr>
            <a:spLocks noGrp="1"/>
          </p:cNvSpPr>
          <p:nvPr>
            <p:ph sz="quarter" idx="12"/>
          </p:nvPr>
        </p:nvSpPr>
        <p:spPr/>
        <p:txBody>
          <a:bodyPr/>
          <a:lstStyle/>
          <a:p>
            <a:pPr marL="0" indent="0">
              <a:buNone/>
            </a:pPr>
            <a:r>
              <a:rPr lang="en-US" dirty="0">
                <a:solidFill>
                  <a:srgbClr val="2E63AC"/>
                </a:solidFill>
              </a:rPr>
              <a:t>CASE A: One summer, very hot weather increases demand</a:t>
            </a:r>
          </a:p>
          <a:p>
            <a:pPr marL="993775" indent="-993775">
              <a:buNone/>
            </a:pPr>
            <a:r>
              <a:rPr lang="en-US" dirty="0">
                <a:solidFill>
                  <a:srgbClr val="86A315"/>
                </a:solidFill>
              </a:rPr>
              <a:t>CASE B: One summer, a hurricane destroys part of the sugarcane crop, which boosts the price of sugar </a:t>
            </a:r>
          </a:p>
          <a:p>
            <a:pPr marL="993775" indent="-993775">
              <a:buNone/>
            </a:pPr>
            <a:r>
              <a:rPr lang="en-US" dirty="0"/>
              <a:t>CASE C: THE NEXT YEAR…  A hurricane and a heat wave</a:t>
            </a:r>
          </a:p>
          <a:p>
            <a:pPr marL="993775" indent="-993775">
              <a:buNone/>
            </a:pPr>
            <a:r>
              <a:rPr lang="en-US" dirty="0">
                <a:solidFill>
                  <a:srgbClr val="86A315"/>
                </a:solidFill>
              </a:rPr>
              <a:t> </a:t>
            </a:r>
            <a:endParaRPr lang="en-US" dirty="0">
              <a:solidFill>
                <a:srgbClr val="2E63AC"/>
              </a:solidFill>
            </a:endParaRPr>
          </a:p>
          <a:p>
            <a:pPr marL="0" indent="0" algn="ctr">
              <a:buClr>
                <a:srgbClr val="2E63AC"/>
              </a:buClr>
              <a:buNone/>
            </a:pPr>
            <a:r>
              <a:rPr lang="en-US" dirty="0"/>
              <a:t>What is the effect on the market for ice cream?</a:t>
            </a:r>
          </a:p>
          <a:p>
            <a:pPr marL="0" indent="0" algn="ctr">
              <a:buClr>
                <a:srgbClr val="2E63AC"/>
              </a:buClr>
              <a:buNone/>
            </a:pPr>
            <a:r>
              <a:rPr lang="en-US" dirty="0"/>
              <a:t>Explain and show graphically!</a:t>
            </a:r>
          </a:p>
        </p:txBody>
      </p:sp>
      <p:pic>
        <p:nvPicPr>
          <p:cNvPr id="84994" name="Picture 2" descr="https://upload.wikimedia.org/wikipedia/commons/e/e2/Ben_and_Jerr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4496" y="470265"/>
            <a:ext cx="2128345" cy="1413829"/>
          </a:xfrm>
          <a:prstGeom prst="rect">
            <a:avLst/>
          </a:prstGeom>
          <a:noFill/>
          <a:extLst>
            <a:ext uri="{909E8E84-426E-40DD-AFC4-6F175D3DCCD1}">
              <a14:hiddenFill xmlns:a14="http://schemas.microsoft.com/office/drawing/2010/main">
                <a:solidFill>
                  <a:srgbClr val="FFFFFF"/>
                </a:solidFill>
              </a14:hiddenFill>
            </a:ext>
          </a:extLst>
        </p:spPr>
      </p:pic>
      <p:pic>
        <p:nvPicPr>
          <p:cNvPr id="84996" name="Picture 4" descr="http://www.benjerry.co.uk/modules/bnj-templates/img/logo-smal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8775" y="335236"/>
            <a:ext cx="2332038" cy="6858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platzhalter 1"/>
          <p:cNvSpPr>
            <a:spLocks noGrp="1"/>
          </p:cNvSpPr>
          <p:nvPr>
            <p:ph type="body" sz="quarter" idx="11"/>
          </p:nvPr>
        </p:nvSpPr>
        <p:spPr>
          <a:xfrm>
            <a:off x="2763838" y="1493838"/>
            <a:ext cx="8069262" cy="495300"/>
          </a:xfrm>
        </p:spPr>
        <p:txBody>
          <a:bodyPr/>
          <a:lstStyle/>
          <a:p>
            <a:r>
              <a:rPr lang="en-US" altLang="en-US" dirty="0"/>
              <a:t>The Market for Ice Cream</a:t>
            </a:r>
          </a:p>
        </p:txBody>
      </p:sp>
    </p:spTree>
    <p:extLst>
      <p:ext uri="{BB962C8B-B14F-4D97-AF65-F5344CB8AC3E}">
        <p14:creationId xmlns:p14="http://schemas.microsoft.com/office/powerpoint/2010/main" val="13893404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604838" y="310778"/>
            <a:ext cx="6545262" cy="1264025"/>
          </a:xfrm>
        </p:spPr>
        <p:txBody>
          <a:bodyPr/>
          <a:lstStyle/>
          <a:p>
            <a:r>
              <a:rPr lang="en-US" dirty="0"/>
              <a:t>Economics</a:t>
            </a:r>
            <a:endParaRPr lang="de-DE" dirty="0"/>
          </a:p>
        </p:txBody>
      </p:sp>
      <p:sp>
        <p:nvSpPr>
          <p:cNvPr id="2" name="AutoShape 2" descr="drought Free Phot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descr="Map&#10;&#10;Description automatically generated">
            <a:extLst>
              <a:ext uri="{FF2B5EF4-FFF2-40B4-BE49-F238E27FC236}">
                <a16:creationId xmlns:a16="http://schemas.microsoft.com/office/drawing/2014/main" id="{56CDCAD2-A6CD-6C49-9BE0-54106AA1EE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454588"/>
          </a:xfrm>
          <a:prstGeom prst="rect">
            <a:avLst/>
          </a:prstGeom>
        </p:spPr>
      </p:pic>
    </p:spTree>
    <p:extLst>
      <p:ext uri="{BB962C8B-B14F-4D97-AF65-F5344CB8AC3E}">
        <p14:creationId xmlns:p14="http://schemas.microsoft.com/office/powerpoint/2010/main" val="102188826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10"/>
          <p:cNvSpPr/>
          <p:nvPr/>
        </p:nvSpPr>
        <p:spPr>
          <a:xfrm>
            <a:off x="-1" y="0"/>
            <a:ext cx="9144001" cy="6454820"/>
          </a:xfrm>
          <a:prstGeom prst="rect">
            <a:avLst/>
          </a:prstGeom>
          <a:blipFill dpi="0" rotWithShape="1">
            <a:blip r:embed="rId3">
              <a:alphaModFix amt="2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hteck 7"/>
          <p:cNvSpPr/>
          <p:nvPr/>
        </p:nvSpPr>
        <p:spPr>
          <a:xfrm>
            <a:off x="0" y="5262663"/>
            <a:ext cx="9144000" cy="1103587"/>
          </a:xfrm>
          <a:prstGeom prst="rect">
            <a:avLst/>
          </a:prstGeom>
          <a:gradFill>
            <a:gsLst>
              <a:gs pos="6000">
                <a:srgbClr val="2E63AC">
                  <a:lumMod val="100000"/>
                </a:srgbClr>
              </a:gs>
              <a:gs pos="4000">
                <a:srgbClr val="2E63AC"/>
              </a:gs>
              <a:gs pos="54000">
                <a:srgbClr val="2E63AC">
                  <a:alpha val="0"/>
                </a:srgb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4996" name="Picture 4" descr="http://www.benjerry.co.uk/modules/bnj-templates/img/logo-smal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8775" y="335236"/>
            <a:ext cx="2332038" cy="685800"/>
          </a:xfrm>
          <a:prstGeom prst="rect">
            <a:avLst/>
          </a:prstGeom>
          <a:noFill/>
          <a:extLst>
            <a:ext uri="{909E8E84-426E-40DD-AFC4-6F175D3DCCD1}">
              <a14:hiddenFill xmlns:a14="http://schemas.microsoft.com/office/drawing/2010/main">
                <a:solidFill>
                  <a:srgbClr val="FFFFFF"/>
                </a:solidFill>
              </a14:hiddenFill>
            </a:ext>
          </a:extLst>
        </p:spPr>
      </p:pic>
      <p:sp>
        <p:nvSpPr>
          <p:cNvPr id="12" name="Titel 4"/>
          <p:cNvSpPr>
            <a:spLocks noGrp="1"/>
          </p:cNvSpPr>
          <p:nvPr>
            <p:ph type="title"/>
          </p:nvPr>
        </p:nvSpPr>
        <p:spPr>
          <a:xfrm>
            <a:off x="604837" y="310778"/>
            <a:ext cx="7293687" cy="1264025"/>
          </a:xfrm>
        </p:spPr>
        <p:txBody>
          <a:bodyPr/>
          <a:lstStyle/>
          <a:p>
            <a:pPr marL="0" indent="0"/>
            <a:r>
              <a:rPr lang="en-US" dirty="0"/>
              <a:t>Case a: hot weather increases demand</a:t>
            </a:r>
          </a:p>
        </p:txBody>
      </p:sp>
      <p:grpSp>
        <p:nvGrpSpPr>
          <p:cNvPr id="5" name="Gruppieren 4"/>
          <p:cNvGrpSpPr/>
          <p:nvPr/>
        </p:nvGrpSpPr>
        <p:grpSpPr>
          <a:xfrm>
            <a:off x="2562079" y="1810787"/>
            <a:ext cx="6298542" cy="3808889"/>
            <a:chOff x="-313514" y="780779"/>
            <a:chExt cx="8866176" cy="5234537"/>
          </a:xfrm>
        </p:grpSpPr>
        <p:sp>
          <p:nvSpPr>
            <p:cNvPr id="15" name="Rectangle 5"/>
            <p:cNvSpPr/>
            <p:nvPr/>
          </p:nvSpPr>
          <p:spPr>
            <a:xfrm>
              <a:off x="2597944" y="1498600"/>
              <a:ext cx="5937250" cy="3594100"/>
            </a:xfrm>
            <a:prstGeom prst="rect">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ctr" rtl="0" fontAlgn="base">
                <a:spcBef>
                  <a:spcPct val="20000"/>
                </a:spcBef>
                <a:spcAft>
                  <a:spcPct val="0"/>
                </a:spcAft>
                <a:buChar char="•"/>
                <a:defRPr sz="3400" kern="1200">
                  <a:solidFill>
                    <a:schemeClr val="lt1"/>
                  </a:solidFill>
                  <a:latin typeface="+mn-lt"/>
                  <a:ea typeface="+mn-ea"/>
                  <a:cs typeface="+mn-cs"/>
                </a:defRPr>
              </a:lvl1pPr>
              <a:lvl2pPr marL="457200" algn="ctr" rtl="0" fontAlgn="base">
                <a:spcBef>
                  <a:spcPct val="20000"/>
                </a:spcBef>
                <a:spcAft>
                  <a:spcPct val="0"/>
                </a:spcAft>
                <a:buChar char="•"/>
                <a:defRPr sz="3400" kern="1200">
                  <a:solidFill>
                    <a:schemeClr val="lt1"/>
                  </a:solidFill>
                  <a:latin typeface="+mn-lt"/>
                  <a:ea typeface="+mn-ea"/>
                  <a:cs typeface="+mn-cs"/>
                </a:defRPr>
              </a:lvl2pPr>
              <a:lvl3pPr marL="914400" algn="ctr" rtl="0" fontAlgn="base">
                <a:spcBef>
                  <a:spcPct val="20000"/>
                </a:spcBef>
                <a:spcAft>
                  <a:spcPct val="0"/>
                </a:spcAft>
                <a:buChar char="•"/>
                <a:defRPr sz="3400" kern="1200">
                  <a:solidFill>
                    <a:schemeClr val="lt1"/>
                  </a:solidFill>
                  <a:latin typeface="+mn-lt"/>
                  <a:ea typeface="+mn-ea"/>
                  <a:cs typeface="+mn-cs"/>
                </a:defRPr>
              </a:lvl3pPr>
              <a:lvl4pPr marL="1371600" algn="ctr" rtl="0" fontAlgn="base">
                <a:spcBef>
                  <a:spcPct val="20000"/>
                </a:spcBef>
                <a:spcAft>
                  <a:spcPct val="0"/>
                </a:spcAft>
                <a:buChar char="•"/>
                <a:defRPr sz="3400" kern="1200">
                  <a:solidFill>
                    <a:schemeClr val="lt1"/>
                  </a:solidFill>
                  <a:latin typeface="+mn-lt"/>
                  <a:ea typeface="+mn-ea"/>
                  <a:cs typeface="+mn-cs"/>
                </a:defRPr>
              </a:lvl4pPr>
              <a:lvl5pPr marL="1828800" algn="ctr" rtl="0" fontAlgn="base">
                <a:spcBef>
                  <a:spcPct val="20000"/>
                </a:spcBef>
                <a:spcAft>
                  <a:spcPct val="0"/>
                </a:spcAft>
                <a:buChar char="•"/>
                <a:defRPr sz="3400" kern="1200">
                  <a:solidFill>
                    <a:schemeClr val="lt1"/>
                  </a:solidFill>
                  <a:latin typeface="+mn-lt"/>
                  <a:ea typeface="+mn-ea"/>
                  <a:cs typeface="+mn-cs"/>
                </a:defRPr>
              </a:lvl5pPr>
              <a:lvl6pPr marL="2286000" algn="l" defTabSz="914400" rtl="0" eaLnBrk="1" latinLnBrk="0" hangingPunct="1">
                <a:defRPr sz="3400" kern="1200">
                  <a:solidFill>
                    <a:schemeClr val="lt1"/>
                  </a:solidFill>
                  <a:latin typeface="+mn-lt"/>
                  <a:ea typeface="+mn-ea"/>
                  <a:cs typeface="+mn-cs"/>
                </a:defRPr>
              </a:lvl6pPr>
              <a:lvl7pPr marL="2743200" algn="l" defTabSz="914400" rtl="0" eaLnBrk="1" latinLnBrk="0" hangingPunct="1">
                <a:defRPr sz="3400" kern="1200">
                  <a:solidFill>
                    <a:schemeClr val="lt1"/>
                  </a:solidFill>
                  <a:latin typeface="+mn-lt"/>
                  <a:ea typeface="+mn-ea"/>
                  <a:cs typeface="+mn-cs"/>
                </a:defRPr>
              </a:lvl7pPr>
              <a:lvl8pPr marL="3200400" algn="l" defTabSz="914400" rtl="0" eaLnBrk="1" latinLnBrk="0" hangingPunct="1">
                <a:defRPr sz="3400" kern="1200">
                  <a:solidFill>
                    <a:schemeClr val="lt1"/>
                  </a:solidFill>
                  <a:latin typeface="+mn-lt"/>
                  <a:ea typeface="+mn-ea"/>
                  <a:cs typeface="+mn-cs"/>
                </a:defRPr>
              </a:lvl8pPr>
              <a:lvl9pPr marL="3657600" algn="l" defTabSz="914400" rtl="0" eaLnBrk="1" latinLnBrk="0" hangingPunct="1">
                <a:defRPr sz="3400" kern="1200">
                  <a:solidFill>
                    <a:schemeClr val="lt1"/>
                  </a:solidFill>
                  <a:latin typeface="+mn-lt"/>
                  <a:ea typeface="+mn-ea"/>
                  <a:cs typeface="+mn-cs"/>
                </a:defRPr>
              </a:lvl9pPr>
            </a:lstStyle>
            <a:p>
              <a:pPr algn="l">
                <a:buFontTx/>
                <a:buNone/>
                <a:defRPr/>
              </a:pPr>
              <a:endParaRPr lang="en-US" sz="1800">
                <a:solidFill>
                  <a:schemeClr val="tx1"/>
                </a:solidFill>
              </a:endParaRPr>
            </a:p>
          </p:txBody>
        </p:sp>
        <p:grpSp>
          <p:nvGrpSpPr>
            <p:cNvPr id="16" name="Group 5"/>
            <p:cNvGrpSpPr>
              <a:grpSpLocks/>
            </p:cNvGrpSpPr>
            <p:nvPr/>
          </p:nvGrpSpPr>
          <p:grpSpPr bwMode="auto">
            <a:xfrm>
              <a:off x="2902746" y="1962150"/>
              <a:ext cx="4210051" cy="2665413"/>
              <a:chOff x="4571747" y="1711339"/>
              <a:chExt cx="4208717" cy="2664329"/>
            </a:xfrm>
          </p:grpSpPr>
          <p:cxnSp>
            <p:nvCxnSpPr>
              <p:cNvPr id="62" name="Straight Connector 7"/>
              <p:cNvCxnSpPr/>
              <p:nvPr/>
            </p:nvCxnSpPr>
            <p:spPr>
              <a:xfrm flipV="1">
                <a:off x="4571747" y="1969997"/>
                <a:ext cx="3351738" cy="2405671"/>
              </a:xfrm>
              <a:prstGeom prst="line">
                <a:avLst/>
              </a:prstGeom>
              <a:ln w="38100">
                <a:solidFill>
                  <a:srgbClr val="005EA4"/>
                </a:solidFill>
              </a:ln>
            </p:spPr>
            <p:style>
              <a:lnRef idx="1">
                <a:schemeClr val="accent1"/>
              </a:lnRef>
              <a:fillRef idx="0">
                <a:schemeClr val="accent1"/>
              </a:fillRef>
              <a:effectRef idx="0">
                <a:schemeClr val="accent1"/>
              </a:effectRef>
              <a:fontRef idx="minor">
                <a:schemeClr val="tx1"/>
              </a:fontRef>
            </p:style>
          </p:cxnSp>
          <p:sp>
            <p:nvSpPr>
              <p:cNvPr id="63" name="TextBox 7"/>
              <p:cNvSpPr txBox="1">
                <a:spLocks noChangeArrowheads="1"/>
              </p:cNvSpPr>
              <p:nvPr/>
            </p:nvSpPr>
            <p:spPr bwMode="auto">
              <a:xfrm>
                <a:off x="7890634" y="1711339"/>
                <a:ext cx="889830" cy="369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ctr" rtl="0" fontAlgn="base">
                  <a:spcBef>
                    <a:spcPct val="20000"/>
                  </a:spcBef>
                  <a:spcAft>
                    <a:spcPct val="0"/>
                  </a:spcAft>
                  <a:buChar char="•"/>
                  <a:defRPr sz="3400" kern="1200">
                    <a:solidFill>
                      <a:schemeClr val="tx1"/>
                    </a:solidFill>
                    <a:latin typeface="Arial" charset="0"/>
                    <a:ea typeface="+mn-ea"/>
                    <a:cs typeface="+mn-cs"/>
                  </a:defRPr>
                </a:lvl1pPr>
                <a:lvl2pPr marL="457200" algn="ctr" rtl="0" fontAlgn="base">
                  <a:spcBef>
                    <a:spcPct val="20000"/>
                  </a:spcBef>
                  <a:spcAft>
                    <a:spcPct val="0"/>
                  </a:spcAft>
                  <a:buChar char="•"/>
                  <a:defRPr sz="3400" kern="1200">
                    <a:solidFill>
                      <a:schemeClr val="tx1"/>
                    </a:solidFill>
                    <a:latin typeface="Arial" charset="0"/>
                    <a:ea typeface="+mn-ea"/>
                    <a:cs typeface="+mn-cs"/>
                  </a:defRPr>
                </a:lvl2pPr>
                <a:lvl3pPr marL="914400" algn="ctr" rtl="0" fontAlgn="base">
                  <a:spcBef>
                    <a:spcPct val="20000"/>
                  </a:spcBef>
                  <a:spcAft>
                    <a:spcPct val="0"/>
                  </a:spcAft>
                  <a:buChar char="•"/>
                  <a:defRPr sz="3400" kern="1200">
                    <a:solidFill>
                      <a:schemeClr val="tx1"/>
                    </a:solidFill>
                    <a:latin typeface="Arial" charset="0"/>
                    <a:ea typeface="+mn-ea"/>
                    <a:cs typeface="+mn-cs"/>
                  </a:defRPr>
                </a:lvl3pPr>
                <a:lvl4pPr marL="1371600" algn="ctr" rtl="0" fontAlgn="base">
                  <a:spcBef>
                    <a:spcPct val="20000"/>
                  </a:spcBef>
                  <a:spcAft>
                    <a:spcPct val="0"/>
                  </a:spcAft>
                  <a:buChar char="•"/>
                  <a:defRPr sz="3400" kern="1200">
                    <a:solidFill>
                      <a:schemeClr val="tx1"/>
                    </a:solidFill>
                    <a:latin typeface="Arial" charset="0"/>
                    <a:ea typeface="+mn-ea"/>
                    <a:cs typeface="+mn-cs"/>
                  </a:defRPr>
                </a:lvl4pPr>
                <a:lvl5pPr marL="1828800" algn="ctr" rtl="0" fontAlgn="base">
                  <a:spcBef>
                    <a:spcPct val="20000"/>
                  </a:spcBef>
                  <a:spcAft>
                    <a:spcPct val="0"/>
                  </a:spcAft>
                  <a:buChar char="•"/>
                  <a:defRPr sz="3400" kern="1200">
                    <a:solidFill>
                      <a:schemeClr val="tx1"/>
                    </a:solidFill>
                    <a:latin typeface="Arial" charset="0"/>
                    <a:ea typeface="+mn-ea"/>
                    <a:cs typeface="+mn-cs"/>
                  </a:defRPr>
                </a:lvl5pPr>
                <a:lvl6pPr marL="2286000" algn="l" defTabSz="914400" rtl="0" eaLnBrk="1" latinLnBrk="0" hangingPunct="1">
                  <a:defRPr sz="3400" kern="1200">
                    <a:solidFill>
                      <a:schemeClr val="tx1"/>
                    </a:solidFill>
                    <a:latin typeface="Arial" charset="0"/>
                    <a:ea typeface="+mn-ea"/>
                    <a:cs typeface="+mn-cs"/>
                  </a:defRPr>
                </a:lvl6pPr>
                <a:lvl7pPr marL="2743200" algn="l" defTabSz="914400" rtl="0" eaLnBrk="1" latinLnBrk="0" hangingPunct="1">
                  <a:defRPr sz="3400" kern="1200">
                    <a:solidFill>
                      <a:schemeClr val="tx1"/>
                    </a:solidFill>
                    <a:latin typeface="Arial" charset="0"/>
                    <a:ea typeface="+mn-ea"/>
                    <a:cs typeface="+mn-cs"/>
                  </a:defRPr>
                </a:lvl7pPr>
                <a:lvl8pPr marL="3200400" algn="l" defTabSz="914400" rtl="0" eaLnBrk="1" latinLnBrk="0" hangingPunct="1">
                  <a:defRPr sz="3400" kern="1200">
                    <a:solidFill>
                      <a:schemeClr val="tx1"/>
                    </a:solidFill>
                    <a:latin typeface="Arial" charset="0"/>
                    <a:ea typeface="+mn-ea"/>
                    <a:cs typeface="+mn-cs"/>
                  </a:defRPr>
                </a:lvl8pPr>
                <a:lvl9pPr marL="3657600" algn="l" defTabSz="914400" rtl="0" eaLnBrk="1" latinLnBrk="0" hangingPunct="1">
                  <a:defRPr sz="3400" kern="1200">
                    <a:solidFill>
                      <a:schemeClr val="tx1"/>
                    </a:solidFill>
                    <a:latin typeface="Arial" charset="0"/>
                    <a:ea typeface="+mn-ea"/>
                    <a:cs typeface="+mn-cs"/>
                  </a:defRPr>
                </a:lvl9pPr>
              </a:lstStyle>
              <a:p>
                <a:pPr eaLnBrk="1" hangingPunct="1">
                  <a:buFontTx/>
                  <a:buNone/>
                </a:pPr>
                <a:r>
                  <a:rPr lang="en-US" altLang="en-US" sz="1800">
                    <a:latin typeface="+mn-lt"/>
                  </a:rPr>
                  <a:t>Supply</a:t>
                </a:r>
              </a:p>
            </p:txBody>
          </p:sp>
        </p:grpSp>
        <p:grpSp>
          <p:nvGrpSpPr>
            <p:cNvPr id="17" name="Group 70"/>
            <p:cNvGrpSpPr>
              <a:grpSpLocks/>
            </p:cNvGrpSpPr>
            <p:nvPr/>
          </p:nvGrpSpPr>
          <p:grpSpPr bwMode="auto">
            <a:xfrm>
              <a:off x="4893469" y="2718803"/>
              <a:ext cx="2990606" cy="518108"/>
              <a:chOff x="4572000" y="1169466"/>
              <a:chExt cx="2991231" cy="517966"/>
            </a:xfrm>
          </p:grpSpPr>
          <p:sp>
            <p:nvSpPr>
              <p:cNvPr id="60" name="TextBox 71"/>
              <p:cNvSpPr txBox="1">
                <a:spLocks noChangeArrowheads="1"/>
              </p:cNvSpPr>
              <p:nvPr/>
            </p:nvSpPr>
            <p:spPr bwMode="auto">
              <a:xfrm>
                <a:off x="5162487" y="1169466"/>
                <a:ext cx="2400744" cy="465145"/>
              </a:xfrm>
              <a:prstGeom prst="rect">
                <a:avLst/>
              </a:prstGeom>
              <a:solidFill>
                <a:srgbClr val="F2D69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ctr" rtl="0" fontAlgn="base">
                  <a:spcBef>
                    <a:spcPct val="20000"/>
                  </a:spcBef>
                  <a:spcAft>
                    <a:spcPct val="0"/>
                  </a:spcAft>
                  <a:buChar char="•"/>
                  <a:defRPr sz="3400" kern="1200">
                    <a:solidFill>
                      <a:schemeClr val="tx1"/>
                    </a:solidFill>
                    <a:latin typeface="Arial" charset="0"/>
                    <a:ea typeface="+mn-ea"/>
                    <a:cs typeface="+mn-cs"/>
                  </a:defRPr>
                </a:lvl1pPr>
                <a:lvl2pPr marL="457200" algn="ctr" rtl="0" fontAlgn="base">
                  <a:spcBef>
                    <a:spcPct val="20000"/>
                  </a:spcBef>
                  <a:spcAft>
                    <a:spcPct val="0"/>
                  </a:spcAft>
                  <a:buChar char="•"/>
                  <a:defRPr sz="3400" kern="1200">
                    <a:solidFill>
                      <a:schemeClr val="tx1"/>
                    </a:solidFill>
                    <a:latin typeface="Arial" charset="0"/>
                    <a:ea typeface="+mn-ea"/>
                    <a:cs typeface="+mn-cs"/>
                  </a:defRPr>
                </a:lvl2pPr>
                <a:lvl3pPr marL="914400" algn="ctr" rtl="0" fontAlgn="base">
                  <a:spcBef>
                    <a:spcPct val="20000"/>
                  </a:spcBef>
                  <a:spcAft>
                    <a:spcPct val="0"/>
                  </a:spcAft>
                  <a:buChar char="•"/>
                  <a:defRPr sz="3400" kern="1200">
                    <a:solidFill>
                      <a:schemeClr val="tx1"/>
                    </a:solidFill>
                    <a:latin typeface="Arial" charset="0"/>
                    <a:ea typeface="+mn-ea"/>
                    <a:cs typeface="+mn-cs"/>
                  </a:defRPr>
                </a:lvl3pPr>
                <a:lvl4pPr marL="1371600" algn="ctr" rtl="0" fontAlgn="base">
                  <a:spcBef>
                    <a:spcPct val="20000"/>
                  </a:spcBef>
                  <a:spcAft>
                    <a:spcPct val="0"/>
                  </a:spcAft>
                  <a:buChar char="•"/>
                  <a:defRPr sz="3400" kern="1200">
                    <a:solidFill>
                      <a:schemeClr val="tx1"/>
                    </a:solidFill>
                    <a:latin typeface="Arial" charset="0"/>
                    <a:ea typeface="+mn-ea"/>
                    <a:cs typeface="+mn-cs"/>
                  </a:defRPr>
                </a:lvl4pPr>
                <a:lvl5pPr marL="1828800" algn="ctr" rtl="0" fontAlgn="base">
                  <a:spcBef>
                    <a:spcPct val="20000"/>
                  </a:spcBef>
                  <a:spcAft>
                    <a:spcPct val="0"/>
                  </a:spcAft>
                  <a:buChar char="•"/>
                  <a:defRPr sz="3400" kern="1200">
                    <a:solidFill>
                      <a:schemeClr val="tx1"/>
                    </a:solidFill>
                    <a:latin typeface="Arial" charset="0"/>
                    <a:ea typeface="+mn-ea"/>
                    <a:cs typeface="+mn-cs"/>
                  </a:defRPr>
                </a:lvl5pPr>
                <a:lvl6pPr marL="2286000" algn="l" defTabSz="914400" rtl="0" eaLnBrk="1" latinLnBrk="0" hangingPunct="1">
                  <a:defRPr sz="3400" kern="1200">
                    <a:solidFill>
                      <a:schemeClr val="tx1"/>
                    </a:solidFill>
                    <a:latin typeface="Arial" charset="0"/>
                    <a:ea typeface="+mn-ea"/>
                    <a:cs typeface="+mn-cs"/>
                  </a:defRPr>
                </a:lvl6pPr>
                <a:lvl7pPr marL="2743200" algn="l" defTabSz="914400" rtl="0" eaLnBrk="1" latinLnBrk="0" hangingPunct="1">
                  <a:defRPr sz="3400" kern="1200">
                    <a:solidFill>
                      <a:schemeClr val="tx1"/>
                    </a:solidFill>
                    <a:latin typeface="Arial" charset="0"/>
                    <a:ea typeface="+mn-ea"/>
                    <a:cs typeface="+mn-cs"/>
                  </a:defRPr>
                </a:lvl7pPr>
                <a:lvl8pPr marL="3200400" algn="l" defTabSz="914400" rtl="0" eaLnBrk="1" latinLnBrk="0" hangingPunct="1">
                  <a:defRPr sz="3400" kern="1200">
                    <a:solidFill>
                      <a:schemeClr val="tx1"/>
                    </a:solidFill>
                    <a:latin typeface="Arial" charset="0"/>
                    <a:ea typeface="+mn-ea"/>
                    <a:cs typeface="+mn-cs"/>
                  </a:defRPr>
                </a:lvl8pPr>
                <a:lvl9pPr marL="3657600" algn="l" defTabSz="914400" rtl="0" eaLnBrk="1" latinLnBrk="0" hangingPunct="1">
                  <a:defRPr sz="3400" kern="1200">
                    <a:solidFill>
                      <a:schemeClr val="tx1"/>
                    </a:solidFill>
                    <a:latin typeface="Arial" charset="0"/>
                    <a:ea typeface="+mn-ea"/>
                    <a:cs typeface="+mn-cs"/>
                  </a:defRPr>
                </a:lvl9pPr>
              </a:lstStyle>
              <a:p>
                <a:pPr eaLnBrk="1" hangingPunct="1">
                  <a:buFontTx/>
                  <a:buNone/>
                </a:pPr>
                <a:r>
                  <a:rPr lang="en-US" altLang="en-US" sz="1600" dirty="0">
                    <a:latin typeface="+mn-lt"/>
                  </a:rPr>
                  <a:t>New equilibrium</a:t>
                </a:r>
              </a:p>
            </p:txBody>
          </p:sp>
          <p:cxnSp>
            <p:nvCxnSpPr>
              <p:cNvPr id="61" name="Straight Connector 11"/>
              <p:cNvCxnSpPr/>
              <p:nvPr/>
            </p:nvCxnSpPr>
            <p:spPr>
              <a:xfrm flipV="1">
                <a:off x="4572000" y="1627124"/>
                <a:ext cx="597025" cy="603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8" name="Group 73"/>
            <p:cNvGrpSpPr>
              <a:grpSpLocks/>
            </p:cNvGrpSpPr>
            <p:nvPr/>
          </p:nvGrpSpPr>
          <p:grpSpPr bwMode="auto">
            <a:xfrm>
              <a:off x="3075779" y="1916113"/>
              <a:ext cx="4167187" cy="3022601"/>
              <a:chOff x="4572000" y="2057400"/>
              <a:chExt cx="4166338" cy="3023821"/>
            </a:xfrm>
          </p:grpSpPr>
          <p:cxnSp>
            <p:nvCxnSpPr>
              <p:cNvPr id="58" name="Straight Connector 13"/>
              <p:cNvCxnSpPr/>
              <p:nvPr/>
            </p:nvCxnSpPr>
            <p:spPr>
              <a:xfrm>
                <a:off x="4572000" y="2057400"/>
                <a:ext cx="3648919" cy="2742719"/>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59" name="TextBox 75"/>
              <p:cNvSpPr txBox="1">
                <a:spLocks noChangeArrowheads="1"/>
              </p:cNvSpPr>
              <p:nvPr/>
            </p:nvSpPr>
            <p:spPr bwMode="auto">
              <a:xfrm>
                <a:off x="8302025" y="4711889"/>
                <a:ext cx="4363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ctr" rtl="0" fontAlgn="base">
                  <a:spcBef>
                    <a:spcPct val="20000"/>
                  </a:spcBef>
                  <a:spcAft>
                    <a:spcPct val="0"/>
                  </a:spcAft>
                  <a:buChar char="•"/>
                  <a:defRPr sz="3400" kern="1200">
                    <a:solidFill>
                      <a:schemeClr val="tx1"/>
                    </a:solidFill>
                    <a:latin typeface="Arial" charset="0"/>
                    <a:ea typeface="+mn-ea"/>
                    <a:cs typeface="+mn-cs"/>
                  </a:defRPr>
                </a:lvl1pPr>
                <a:lvl2pPr marL="457200" algn="ctr" rtl="0" fontAlgn="base">
                  <a:spcBef>
                    <a:spcPct val="20000"/>
                  </a:spcBef>
                  <a:spcAft>
                    <a:spcPct val="0"/>
                  </a:spcAft>
                  <a:buChar char="•"/>
                  <a:defRPr sz="3400" kern="1200">
                    <a:solidFill>
                      <a:schemeClr val="tx1"/>
                    </a:solidFill>
                    <a:latin typeface="Arial" charset="0"/>
                    <a:ea typeface="+mn-ea"/>
                    <a:cs typeface="+mn-cs"/>
                  </a:defRPr>
                </a:lvl2pPr>
                <a:lvl3pPr marL="914400" algn="ctr" rtl="0" fontAlgn="base">
                  <a:spcBef>
                    <a:spcPct val="20000"/>
                  </a:spcBef>
                  <a:spcAft>
                    <a:spcPct val="0"/>
                  </a:spcAft>
                  <a:buChar char="•"/>
                  <a:defRPr sz="3400" kern="1200">
                    <a:solidFill>
                      <a:schemeClr val="tx1"/>
                    </a:solidFill>
                    <a:latin typeface="Arial" charset="0"/>
                    <a:ea typeface="+mn-ea"/>
                    <a:cs typeface="+mn-cs"/>
                  </a:defRPr>
                </a:lvl3pPr>
                <a:lvl4pPr marL="1371600" algn="ctr" rtl="0" fontAlgn="base">
                  <a:spcBef>
                    <a:spcPct val="20000"/>
                  </a:spcBef>
                  <a:spcAft>
                    <a:spcPct val="0"/>
                  </a:spcAft>
                  <a:buChar char="•"/>
                  <a:defRPr sz="3400" kern="1200">
                    <a:solidFill>
                      <a:schemeClr val="tx1"/>
                    </a:solidFill>
                    <a:latin typeface="Arial" charset="0"/>
                    <a:ea typeface="+mn-ea"/>
                    <a:cs typeface="+mn-cs"/>
                  </a:defRPr>
                </a:lvl4pPr>
                <a:lvl5pPr marL="1828800" algn="ctr" rtl="0" fontAlgn="base">
                  <a:spcBef>
                    <a:spcPct val="20000"/>
                  </a:spcBef>
                  <a:spcAft>
                    <a:spcPct val="0"/>
                  </a:spcAft>
                  <a:buChar char="•"/>
                  <a:defRPr sz="3400" kern="1200">
                    <a:solidFill>
                      <a:schemeClr val="tx1"/>
                    </a:solidFill>
                    <a:latin typeface="Arial" charset="0"/>
                    <a:ea typeface="+mn-ea"/>
                    <a:cs typeface="+mn-cs"/>
                  </a:defRPr>
                </a:lvl5pPr>
                <a:lvl6pPr marL="2286000" algn="l" defTabSz="914400" rtl="0" eaLnBrk="1" latinLnBrk="0" hangingPunct="1">
                  <a:defRPr sz="3400" kern="1200">
                    <a:solidFill>
                      <a:schemeClr val="tx1"/>
                    </a:solidFill>
                    <a:latin typeface="Arial" charset="0"/>
                    <a:ea typeface="+mn-ea"/>
                    <a:cs typeface="+mn-cs"/>
                  </a:defRPr>
                </a:lvl6pPr>
                <a:lvl7pPr marL="2743200" algn="l" defTabSz="914400" rtl="0" eaLnBrk="1" latinLnBrk="0" hangingPunct="1">
                  <a:defRPr sz="3400" kern="1200">
                    <a:solidFill>
                      <a:schemeClr val="tx1"/>
                    </a:solidFill>
                    <a:latin typeface="Arial" charset="0"/>
                    <a:ea typeface="+mn-ea"/>
                    <a:cs typeface="+mn-cs"/>
                  </a:defRPr>
                </a:lvl7pPr>
                <a:lvl8pPr marL="3200400" algn="l" defTabSz="914400" rtl="0" eaLnBrk="1" latinLnBrk="0" hangingPunct="1">
                  <a:defRPr sz="3400" kern="1200">
                    <a:solidFill>
                      <a:schemeClr val="tx1"/>
                    </a:solidFill>
                    <a:latin typeface="Arial" charset="0"/>
                    <a:ea typeface="+mn-ea"/>
                    <a:cs typeface="+mn-cs"/>
                  </a:defRPr>
                </a:lvl8pPr>
                <a:lvl9pPr marL="3657600" algn="l" defTabSz="914400" rtl="0" eaLnBrk="1" latinLnBrk="0" hangingPunct="1">
                  <a:defRPr sz="3400" kern="1200">
                    <a:solidFill>
                      <a:schemeClr val="tx1"/>
                    </a:solidFill>
                    <a:latin typeface="Arial" charset="0"/>
                    <a:ea typeface="+mn-ea"/>
                    <a:cs typeface="+mn-cs"/>
                  </a:defRPr>
                </a:lvl9pPr>
              </a:lstStyle>
              <a:p>
                <a:pPr eaLnBrk="1" hangingPunct="1">
                  <a:buFontTx/>
                  <a:buNone/>
                </a:pPr>
                <a:r>
                  <a:rPr lang="en-US" altLang="en-US" sz="1800">
                    <a:latin typeface="+mn-lt"/>
                  </a:rPr>
                  <a:t>D</a:t>
                </a:r>
                <a:r>
                  <a:rPr lang="en-US" altLang="en-US" sz="1800" baseline="-25000">
                    <a:latin typeface="+mn-lt"/>
                  </a:rPr>
                  <a:t>2</a:t>
                </a:r>
              </a:p>
            </p:txBody>
          </p:sp>
        </p:grpSp>
        <p:sp>
          <p:nvSpPr>
            <p:cNvPr id="19" name="Freeform 183"/>
            <p:cNvSpPr>
              <a:spLocks/>
            </p:cNvSpPr>
            <p:nvPr/>
          </p:nvSpPr>
          <p:spPr bwMode="auto">
            <a:xfrm>
              <a:off x="4747419" y="3144838"/>
              <a:ext cx="146050" cy="136525"/>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chemeClr val="tx1"/>
            </a:solidFill>
            <a:ln w="9525">
              <a:solidFill>
                <a:schemeClr val="tx1"/>
              </a:solidFill>
              <a:round/>
              <a:headEnd/>
              <a:tailEnd/>
            </a:ln>
          </p:spPr>
          <p:txBody>
            <a:bodyPr/>
            <a:lstStyle>
              <a:defPPr>
                <a:defRPr lang="en-US"/>
              </a:defPPr>
              <a:lvl1pPr algn="ctr" rtl="0" fontAlgn="base">
                <a:spcBef>
                  <a:spcPct val="20000"/>
                </a:spcBef>
                <a:spcAft>
                  <a:spcPct val="0"/>
                </a:spcAft>
                <a:buChar char="•"/>
                <a:defRPr sz="3400" kern="1200">
                  <a:solidFill>
                    <a:schemeClr val="tx1"/>
                  </a:solidFill>
                  <a:latin typeface="Arial" charset="0"/>
                  <a:ea typeface="+mn-ea"/>
                  <a:cs typeface="+mn-cs"/>
                </a:defRPr>
              </a:lvl1pPr>
              <a:lvl2pPr marL="457200" algn="ctr" rtl="0" fontAlgn="base">
                <a:spcBef>
                  <a:spcPct val="20000"/>
                </a:spcBef>
                <a:spcAft>
                  <a:spcPct val="0"/>
                </a:spcAft>
                <a:buChar char="•"/>
                <a:defRPr sz="3400" kern="1200">
                  <a:solidFill>
                    <a:schemeClr val="tx1"/>
                  </a:solidFill>
                  <a:latin typeface="Arial" charset="0"/>
                  <a:ea typeface="+mn-ea"/>
                  <a:cs typeface="+mn-cs"/>
                </a:defRPr>
              </a:lvl2pPr>
              <a:lvl3pPr marL="914400" algn="ctr" rtl="0" fontAlgn="base">
                <a:spcBef>
                  <a:spcPct val="20000"/>
                </a:spcBef>
                <a:spcAft>
                  <a:spcPct val="0"/>
                </a:spcAft>
                <a:buChar char="•"/>
                <a:defRPr sz="3400" kern="1200">
                  <a:solidFill>
                    <a:schemeClr val="tx1"/>
                  </a:solidFill>
                  <a:latin typeface="Arial" charset="0"/>
                  <a:ea typeface="+mn-ea"/>
                  <a:cs typeface="+mn-cs"/>
                </a:defRPr>
              </a:lvl3pPr>
              <a:lvl4pPr marL="1371600" algn="ctr" rtl="0" fontAlgn="base">
                <a:spcBef>
                  <a:spcPct val="20000"/>
                </a:spcBef>
                <a:spcAft>
                  <a:spcPct val="0"/>
                </a:spcAft>
                <a:buChar char="•"/>
                <a:defRPr sz="3400" kern="1200">
                  <a:solidFill>
                    <a:schemeClr val="tx1"/>
                  </a:solidFill>
                  <a:latin typeface="Arial" charset="0"/>
                  <a:ea typeface="+mn-ea"/>
                  <a:cs typeface="+mn-cs"/>
                </a:defRPr>
              </a:lvl4pPr>
              <a:lvl5pPr marL="1828800" algn="ctr" rtl="0" fontAlgn="base">
                <a:spcBef>
                  <a:spcPct val="20000"/>
                </a:spcBef>
                <a:spcAft>
                  <a:spcPct val="0"/>
                </a:spcAft>
                <a:buChar char="•"/>
                <a:defRPr sz="3400" kern="1200">
                  <a:solidFill>
                    <a:schemeClr val="tx1"/>
                  </a:solidFill>
                  <a:latin typeface="Arial" charset="0"/>
                  <a:ea typeface="+mn-ea"/>
                  <a:cs typeface="+mn-cs"/>
                </a:defRPr>
              </a:lvl5pPr>
              <a:lvl6pPr marL="2286000" algn="l" defTabSz="914400" rtl="0" eaLnBrk="1" latinLnBrk="0" hangingPunct="1">
                <a:defRPr sz="3400" kern="1200">
                  <a:solidFill>
                    <a:schemeClr val="tx1"/>
                  </a:solidFill>
                  <a:latin typeface="Arial" charset="0"/>
                  <a:ea typeface="+mn-ea"/>
                  <a:cs typeface="+mn-cs"/>
                </a:defRPr>
              </a:lvl6pPr>
              <a:lvl7pPr marL="2743200" algn="l" defTabSz="914400" rtl="0" eaLnBrk="1" latinLnBrk="0" hangingPunct="1">
                <a:defRPr sz="3400" kern="1200">
                  <a:solidFill>
                    <a:schemeClr val="tx1"/>
                  </a:solidFill>
                  <a:latin typeface="Arial" charset="0"/>
                  <a:ea typeface="+mn-ea"/>
                  <a:cs typeface="+mn-cs"/>
                </a:defRPr>
              </a:lvl7pPr>
              <a:lvl8pPr marL="3200400" algn="l" defTabSz="914400" rtl="0" eaLnBrk="1" latinLnBrk="0" hangingPunct="1">
                <a:defRPr sz="3400" kern="1200">
                  <a:solidFill>
                    <a:schemeClr val="tx1"/>
                  </a:solidFill>
                  <a:latin typeface="Arial" charset="0"/>
                  <a:ea typeface="+mn-ea"/>
                  <a:cs typeface="+mn-cs"/>
                </a:defRPr>
              </a:lvl8pPr>
              <a:lvl9pPr marL="3657600" algn="l" defTabSz="914400" rtl="0" eaLnBrk="1" latinLnBrk="0" hangingPunct="1">
                <a:defRPr sz="3400" kern="1200">
                  <a:solidFill>
                    <a:schemeClr val="tx1"/>
                  </a:solidFill>
                  <a:latin typeface="Arial" charset="0"/>
                  <a:ea typeface="+mn-ea"/>
                  <a:cs typeface="+mn-cs"/>
                </a:defRPr>
              </a:lvl9pPr>
            </a:lstStyle>
            <a:p>
              <a:endParaRPr lang="en-US">
                <a:latin typeface="+mn-lt"/>
              </a:endParaRPr>
            </a:p>
          </p:txBody>
        </p:sp>
        <p:grpSp>
          <p:nvGrpSpPr>
            <p:cNvPr id="20" name="Group 99"/>
            <p:cNvGrpSpPr>
              <a:grpSpLocks/>
            </p:cNvGrpSpPr>
            <p:nvPr/>
          </p:nvGrpSpPr>
          <p:grpSpPr bwMode="auto">
            <a:xfrm>
              <a:off x="1098159" y="780779"/>
              <a:ext cx="1504710" cy="4321449"/>
              <a:chOff x="329099" y="252270"/>
              <a:chExt cx="1503133" cy="4320524"/>
            </a:xfrm>
          </p:grpSpPr>
          <p:cxnSp>
            <p:nvCxnSpPr>
              <p:cNvPr id="56" name="Straight Connector 18"/>
              <p:cNvCxnSpPr/>
              <p:nvPr/>
            </p:nvCxnSpPr>
            <p:spPr>
              <a:xfrm rot="5400000">
                <a:off x="17312" y="2757873"/>
                <a:ext cx="3625084" cy="47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TextBox 101"/>
              <p:cNvSpPr txBox="1">
                <a:spLocks noChangeArrowheads="1"/>
              </p:cNvSpPr>
              <p:nvPr/>
            </p:nvSpPr>
            <p:spPr bwMode="auto">
              <a:xfrm>
                <a:off x="329099" y="252270"/>
                <a:ext cx="1260852" cy="1034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ctr" rtl="0" fontAlgn="base">
                  <a:spcBef>
                    <a:spcPct val="20000"/>
                  </a:spcBef>
                  <a:spcAft>
                    <a:spcPct val="0"/>
                  </a:spcAft>
                  <a:buChar char="•"/>
                  <a:defRPr sz="3400" kern="1200">
                    <a:solidFill>
                      <a:schemeClr val="tx1"/>
                    </a:solidFill>
                    <a:latin typeface="Arial" charset="0"/>
                    <a:ea typeface="+mn-ea"/>
                    <a:cs typeface="+mn-cs"/>
                  </a:defRPr>
                </a:lvl1pPr>
                <a:lvl2pPr marL="457200" algn="ctr" rtl="0" fontAlgn="base">
                  <a:spcBef>
                    <a:spcPct val="20000"/>
                  </a:spcBef>
                  <a:spcAft>
                    <a:spcPct val="0"/>
                  </a:spcAft>
                  <a:buChar char="•"/>
                  <a:defRPr sz="3400" kern="1200">
                    <a:solidFill>
                      <a:schemeClr val="tx1"/>
                    </a:solidFill>
                    <a:latin typeface="Arial" charset="0"/>
                    <a:ea typeface="+mn-ea"/>
                    <a:cs typeface="+mn-cs"/>
                  </a:defRPr>
                </a:lvl2pPr>
                <a:lvl3pPr marL="914400" algn="ctr" rtl="0" fontAlgn="base">
                  <a:spcBef>
                    <a:spcPct val="20000"/>
                  </a:spcBef>
                  <a:spcAft>
                    <a:spcPct val="0"/>
                  </a:spcAft>
                  <a:buChar char="•"/>
                  <a:defRPr sz="3400" kern="1200">
                    <a:solidFill>
                      <a:schemeClr val="tx1"/>
                    </a:solidFill>
                    <a:latin typeface="Arial" charset="0"/>
                    <a:ea typeface="+mn-ea"/>
                    <a:cs typeface="+mn-cs"/>
                  </a:defRPr>
                </a:lvl3pPr>
                <a:lvl4pPr marL="1371600" algn="ctr" rtl="0" fontAlgn="base">
                  <a:spcBef>
                    <a:spcPct val="20000"/>
                  </a:spcBef>
                  <a:spcAft>
                    <a:spcPct val="0"/>
                  </a:spcAft>
                  <a:buChar char="•"/>
                  <a:defRPr sz="3400" kern="1200">
                    <a:solidFill>
                      <a:schemeClr val="tx1"/>
                    </a:solidFill>
                    <a:latin typeface="Arial" charset="0"/>
                    <a:ea typeface="+mn-ea"/>
                    <a:cs typeface="+mn-cs"/>
                  </a:defRPr>
                </a:lvl4pPr>
                <a:lvl5pPr marL="1828800" algn="ctr" rtl="0" fontAlgn="base">
                  <a:spcBef>
                    <a:spcPct val="20000"/>
                  </a:spcBef>
                  <a:spcAft>
                    <a:spcPct val="0"/>
                  </a:spcAft>
                  <a:buChar char="•"/>
                  <a:defRPr sz="3400" kern="1200">
                    <a:solidFill>
                      <a:schemeClr val="tx1"/>
                    </a:solidFill>
                    <a:latin typeface="Arial" charset="0"/>
                    <a:ea typeface="+mn-ea"/>
                    <a:cs typeface="+mn-cs"/>
                  </a:defRPr>
                </a:lvl5pPr>
                <a:lvl6pPr marL="2286000" algn="l" defTabSz="914400" rtl="0" eaLnBrk="1" latinLnBrk="0" hangingPunct="1">
                  <a:defRPr sz="3400" kern="1200">
                    <a:solidFill>
                      <a:schemeClr val="tx1"/>
                    </a:solidFill>
                    <a:latin typeface="Arial" charset="0"/>
                    <a:ea typeface="+mn-ea"/>
                    <a:cs typeface="+mn-cs"/>
                  </a:defRPr>
                </a:lvl6pPr>
                <a:lvl7pPr marL="2743200" algn="l" defTabSz="914400" rtl="0" eaLnBrk="1" latinLnBrk="0" hangingPunct="1">
                  <a:defRPr sz="3400" kern="1200">
                    <a:solidFill>
                      <a:schemeClr val="tx1"/>
                    </a:solidFill>
                    <a:latin typeface="Arial" charset="0"/>
                    <a:ea typeface="+mn-ea"/>
                    <a:cs typeface="+mn-cs"/>
                  </a:defRPr>
                </a:lvl7pPr>
                <a:lvl8pPr marL="3200400" algn="l" defTabSz="914400" rtl="0" eaLnBrk="1" latinLnBrk="0" hangingPunct="1">
                  <a:defRPr sz="3400" kern="1200">
                    <a:solidFill>
                      <a:schemeClr val="tx1"/>
                    </a:solidFill>
                    <a:latin typeface="Arial" charset="0"/>
                    <a:ea typeface="+mn-ea"/>
                    <a:cs typeface="+mn-cs"/>
                  </a:defRPr>
                </a:lvl8pPr>
                <a:lvl9pPr marL="3657600" algn="l" defTabSz="914400" rtl="0" eaLnBrk="1" latinLnBrk="0" hangingPunct="1">
                  <a:defRPr sz="3400" kern="1200">
                    <a:solidFill>
                      <a:schemeClr val="tx1"/>
                    </a:solidFill>
                    <a:latin typeface="Arial" charset="0"/>
                    <a:ea typeface="+mn-ea"/>
                    <a:cs typeface="+mn-cs"/>
                  </a:defRPr>
                </a:lvl9pPr>
              </a:lstStyle>
              <a:p>
                <a:pPr eaLnBrk="1" hangingPunct="1">
                  <a:buFontTx/>
                  <a:buNone/>
                </a:pPr>
                <a:r>
                  <a:rPr lang="en-US" altLang="en-US" sz="1800" dirty="0">
                    <a:latin typeface="+mn-lt"/>
                  </a:rPr>
                  <a:t>Price of</a:t>
                </a:r>
              </a:p>
              <a:p>
                <a:pPr eaLnBrk="1" hangingPunct="1">
                  <a:buFontTx/>
                  <a:buNone/>
                </a:pPr>
                <a:r>
                  <a:rPr lang="en-US" altLang="en-US" sz="1800" dirty="0">
                    <a:latin typeface="+mn-lt"/>
                  </a:rPr>
                  <a:t>Ice-Cream</a:t>
                </a:r>
              </a:p>
              <a:p>
                <a:pPr eaLnBrk="1" hangingPunct="1">
                  <a:buFontTx/>
                  <a:buNone/>
                </a:pPr>
                <a:r>
                  <a:rPr lang="en-US" altLang="en-US" sz="1800" dirty="0">
                    <a:latin typeface="+mn-lt"/>
                  </a:rPr>
                  <a:t>Cones</a:t>
                </a:r>
              </a:p>
            </p:txBody>
          </p:sp>
        </p:grpSp>
        <p:grpSp>
          <p:nvGrpSpPr>
            <p:cNvPr id="21" name="Group 102"/>
            <p:cNvGrpSpPr>
              <a:grpSpLocks/>
            </p:cNvGrpSpPr>
            <p:nvPr/>
          </p:nvGrpSpPr>
          <p:grpSpPr bwMode="auto">
            <a:xfrm>
              <a:off x="2453482" y="5089369"/>
              <a:ext cx="6099180" cy="736784"/>
              <a:chOff x="1683613" y="5170047"/>
              <a:chExt cx="6099276" cy="736611"/>
            </a:xfrm>
          </p:grpSpPr>
          <p:cxnSp>
            <p:nvCxnSpPr>
              <p:cNvPr id="53" name="Straight Connector 21"/>
              <p:cNvCxnSpPr/>
              <p:nvPr/>
            </p:nvCxnSpPr>
            <p:spPr>
              <a:xfrm flipV="1">
                <a:off x="1828078" y="5170047"/>
                <a:ext cx="5954811" cy="12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TextBox 104"/>
              <p:cNvSpPr txBox="1">
                <a:spLocks noChangeArrowheads="1"/>
              </p:cNvSpPr>
              <p:nvPr/>
            </p:nvSpPr>
            <p:spPr bwMode="auto">
              <a:xfrm>
                <a:off x="4295762" y="5537311"/>
                <a:ext cx="3236780" cy="369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ctr" rtl="0" fontAlgn="base">
                  <a:spcBef>
                    <a:spcPct val="20000"/>
                  </a:spcBef>
                  <a:spcAft>
                    <a:spcPct val="0"/>
                  </a:spcAft>
                  <a:buChar char="•"/>
                  <a:defRPr sz="3400" kern="1200">
                    <a:solidFill>
                      <a:schemeClr val="tx1"/>
                    </a:solidFill>
                    <a:latin typeface="Arial" charset="0"/>
                    <a:ea typeface="+mn-ea"/>
                    <a:cs typeface="+mn-cs"/>
                  </a:defRPr>
                </a:lvl1pPr>
                <a:lvl2pPr marL="457200" algn="ctr" rtl="0" fontAlgn="base">
                  <a:spcBef>
                    <a:spcPct val="20000"/>
                  </a:spcBef>
                  <a:spcAft>
                    <a:spcPct val="0"/>
                  </a:spcAft>
                  <a:buChar char="•"/>
                  <a:defRPr sz="3400" kern="1200">
                    <a:solidFill>
                      <a:schemeClr val="tx1"/>
                    </a:solidFill>
                    <a:latin typeface="Arial" charset="0"/>
                    <a:ea typeface="+mn-ea"/>
                    <a:cs typeface="+mn-cs"/>
                  </a:defRPr>
                </a:lvl2pPr>
                <a:lvl3pPr marL="914400" algn="ctr" rtl="0" fontAlgn="base">
                  <a:spcBef>
                    <a:spcPct val="20000"/>
                  </a:spcBef>
                  <a:spcAft>
                    <a:spcPct val="0"/>
                  </a:spcAft>
                  <a:buChar char="•"/>
                  <a:defRPr sz="3400" kern="1200">
                    <a:solidFill>
                      <a:schemeClr val="tx1"/>
                    </a:solidFill>
                    <a:latin typeface="Arial" charset="0"/>
                    <a:ea typeface="+mn-ea"/>
                    <a:cs typeface="+mn-cs"/>
                  </a:defRPr>
                </a:lvl3pPr>
                <a:lvl4pPr marL="1371600" algn="ctr" rtl="0" fontAlgn="base">
                  <a:spcBef>
                    <a:spcPct val="20000"/>
                  </a:spcBef>
                  <a:spcAft>
                    <a:spcPct val="0"/>
                  </a:spcAft>
                  <a:buChar char="•"/>
                  <a:defRPr sz="3400" kern="1200">
                    <a:solidFill>
                      <a:schemeClr val="tx1"/>
                    </a:solidFill>
                    <a:latin typeface="Arial" charset="0"/>
                    <a:ea typeface="+mn-ea"/>
                    <a:cs typeface="+mn-cs"/>
                  </a:defRPr>
                </a:lvl4pPr>
                <a:lvl5pPr marL="1828800" algn="ctr" rtl="0" fontAlgn="base">
                  <a:spcBef>
                    <a:spcPct val="20000"/>
                  </a:spcBef>
                  <a:spcAft>
                    <a:spcPct val="0"/>
                  </a:spcAft>
                  <a:buChar char="•"/>
                  <a:defRPr sz="3400" kern="1200">
                    <a:solidFill>
                      <a:schemeClr val="tx1"/>
                    </a:solidFill>
                    <a:latin typeface="Arial" charset="0"/>
                    <a:ea typeface="+mn-ea"/>
                    <a:cs typeface="+mn-cs"/>
                  </a:defRPr>
                </a:lvl5pPr>
                <a:lvl6pPr marL="2286000" algn="l" defTabSz="914400" rtl="0" eaLnBrk="1" latinLnBrk="0" hangingPunct="1">
                  <a:defRPr sz="3400" kern="1200">
                    <a:solidFill>
                      <a:schemeClr val="tx1"/>
                    </a:solidFill>
                    <a:latin typeface="Arial" charset="0"/>
                    <a:ea typeface="+mn-ea"/>
                    <a:cs typeface="+mn-cs"/>
                  </a:defRPr>
                </a:lvl6pPr>
                <a:lvl7pPr marL="2743200" algn="l" defTabSz="914400" rtl="0" eaLnBrk="1" latinLnBrk="0" hangingPunct="1">
                  <a:defRPr sz="3400" kern="1200">
                    <a:solidFill>
                      <a:schemeClr val="tx1"/>
                    </a:solidFill>
                    <a:latin typeface="Arial" charset="0"/>
                    <a:ea typeface="+mn-ea"/>
                    <a:cs typeface="+mn-cs"/>
                  </a:defRPr>
                </a:lvl7pPr>
                <a:lvl8pPr marL="3200400" algn="l" defTabSz="914400" rtl="0" eaLnBrk="1" latinLnBrk="0" hangingPunct="1">
                  <a:defRPr sz="3400" kern="1200">
                    <a:solidFill>
                      <a:schemeClr val="tx1"/>
                    </a:solidFill>
                    <a:latin typeface="Arial" charset="0"/>
                    <a:ea typeface="+mn-ea"/>
                    <a:cs typeface="+mn-cs"/>
                  </a:defRPr>
                </a:lvl8pPr>
                <a:lvl9pPr marL="3657600" algn="l" defTabSz="914400" rtl="0" eaLnBrk="1" latinLnBrk="0" hangingPunct="1">
                  <a:defRPr sz="3400" kern="1200">
                    <a:solidFill>
                      <a:schemeClr val="tx1"/>
                    </a:solidFill>
                    <a:latin typeface="Arial" charset="0"/>
                    <a:ea typeface="+mn-ea"/>
                    <a:cs typeface="+mn-cs"/>
                  </a:defRPr>
                </a:lvl9pPr>
              </a:lstStyle>
              <a:p>
                <a:pPr eaLnBrk="1" hangingPunct="1">
                  <a:buFontTx/>
                  <a:buNone/>
                </a:pPr>
                <a:r>
                  <a:rPr lang="en-US" altLang="en-US" sz="1800" dirty="0">
                    <a:latin typeface="+mn-lt"/>
                  </a:rPr>
                  <a:t>Quantity of Ice-Cream Cones </a:t>
                </a:r>
              </a:p>
            </p:txBody>
          </p:sp>
          <p:sp>
            <p:nvSpPr>
              <p:cNvPr id="55" name="TextBox 105"/>
              <p:cNvSpPr txBox="1">
                <a:spLocks noChangeArrowheads="1"/>
              </p:cNvSpPr>
              <p:nvPr/>
            </p:nvSpPr>
            <p:spPr bwMode="auto">
              <a:xfrm>
                <a:off x="1683613" y="5181601"/>
                <a:ext cx="312906" cy="369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ctr" rtl="0" fontAlgn="base">
                  <a:spcBef>
                    <a:spcPct val="20000"/>
                  </a:spcBef>
                  <a:spcAft>
                    <a:spcPct val="0"/>
                  </a:spcAft>
                  <a:buChar char="•"/>
                  <a:defRPr sz="3400" kern="1200">
                    <a:solidFill>
                      <a:schemeClr val="tx1"/>
                    </a:solidFill>
                    <a:latin typeface="Arial" charset="0"/>
                    <a:ea typeface="+mn-ea"/>
                    <a:cs typeface="+mn-cs"/>
                  </a:defRPr>
                </a:lvl1pPr>
                <a:lvl2pPr marL="457200" algn="ctr" rtl="0" fontAlgn="base">
                  <a:spcBef>
                    <a:spcPct val="20000"/>
                  </a:spcBef>
                  <a:spcAft>
                    <a:spcPct val="0"/>
                  </a:spcAft>
                  <a:buChar char="•"/>
                  <a:defRPr sz="3400" kern="1200">
                    <a:solidFill>
                      <a:schemeClr val="tx1"/>
                    </a:solidFill>
                    <a:latin typeface="Arial" charset="0"/>
                    <a:ea typeface="+mn-ea"/>
                    <a:cs typeface="+mn-cs"/>
                  </a:defRPr>
                </a:lvl2pPr>
                <a:lvl3pPr marL="914400" algn="ctr" rtl="0" fontAlgn="base">
                  <a:spcBef>
                    <a:spcPct val="20000"/>
                  </a:spcBef>
                  <a:spcAft>
                    <a:spcPct val="0"/>
                  </a:spcAft>
                  <a:buChar char="•"/>
                  <a:defRPr sz="3400" kern="1200">
                    <a:solidFill>
                      <a:schemeClr val="tx1"/>
                    </a:solidFill>
                    <a:latin typeface="Arial" charset="0"/>
                    <a:ea typeface="+mn-ea"/>
                    <a:cs typeface="+mn-cs"/>
                  </a:defRPr>
                </a:lvl3pPr>
                <a:lvl4pPr marL="1371600" algn="ctr" rtl="0" fontAlgn="base">
                  <a:spcBef>
                    <a:spcPct val="20000"/>
                  </a:spcBef>
                  <a:spcAft>
                    <a:spcPct val="0"/>
                  </a:spcAft>
                  <a:buChar char="•"/>
                  <a:defRPr sz="3400" kern="1200">
                    <a:solidFill>
                      <a:schemeClr val="tx1"/>
                    </a:solidFill>
                    <a:latin typeface="Arial" charset="0"/>
                    <a:ea typeface="+mn-ea"/>
                    <a:cs typeface="+mn-cs"/>
                  </a:defRPr>
                </a:lvl4pPr>
                <a:lvl5pPr marL="1828800" algn="ctr" rtl="0" fontAlgn="base">
                  <a:spcBef>
                    <a:spcPct val="20000"/>
                  </a:spcBef>
                  <a:spcAft>
                    <a:spcPct val="0"/>
                  </a:spcAft>
                  <a:buChar char="•"/>
                  <a:defRPr sz="3400" kern="1200">
                    <a:solidFill>
                      <a:schemeClr val="tx1"/>
                    </a:solidFill>
                    <a:latin typeface="Arial" charset="0"/>
                    <a:ea typeface="+mn-ea"/>
                    <a:cs typeface="+mn-cs"/>
                  </a:defRPr>
                </a:lvl5pPr>
                <a:lvl6pPr marL="2286000" algn="l" defTabSz="914400" rtl="0" eaLnBrk="1" latinLnBrk="0" hangingPunct="1">
                  <a:defRPr sz="3400" kern="1200">
                    <a:solidFill>
                      <a:schemeClr val="tx1"/>
                    </a:solidFill>
                    <a:latin typeface="Arial" charset="0"/>
                    <a:ea typeface="+mn-ea"/>
                    <a:cs typeface="+mn-cs"/>
                  </a:defRPr>
                </a:lvl6pPr>
                <a:lvl7pPr marL="2743200" algn="l" defTabSz="914400" rtl="0" eaLnBrk="1" latinLnBrk="0" hangingPunct="1">
                  <a:defRPr sz="3400" kern="1200">
                    <a:solidFill>
                      <a:schemeClr val="tx1"/>
                    </a:solidFill>
                    <a:latin typeface="Arial" charset="0"/>
                    <a:ea typeface="+mn-ea"/>
                    <a:cs typeface="+mn-cs"/>
                  </a:defRPr>
                </a:lvl7pPr>
                <a:lvl8pPr marL="3200400" algn="l" defTabSz="914400" rtl="0" eaLnBrk="1" latinLnBrk="0" hangingPunct="1">
                  <a:defRPr sz="3400" kern="1200">
                    <a:solidFill>
                      <a:schemeClr val="tx1"/>
                    </a:solidFill>
                    <a:latin typeface="Arial" charset="0"/>
                    <a:ea typeface="+mn-ea"/>
                    <a:cs typeface="+mn-cs"/>
                  </a:defRPr>
                </a:lvl8pPr>
                <a:lvl9pPr marL="3657600" algn="l" defTabSz="914400" rtl="0" eaLnBrk="1" latinLnBrk="0" hangingPunct="1">
                  <a:defRPr sz="3400" kern="1200">
                    <a:solidFill>
                      <a:schemeClr val="tx1"/>
                    </a:solidFill>
                    <a:latin typeface="Arial" charset="0"/>
                    <a:ea typeface="+mn-ea"/>
                    <a:cs typeface="+mn-cs"/>
                  </a:defRPr>
                </a:lvl9pPr>
              </a:lstStyle>
              <a:p>
                <a:pPr eaLnBrk="1" hangingPunct="1">
                  <a:buFontTx/>
                  <a:buNone/>
                </a:pPr>
                <a:r>
                  <a:rPr lang="en-US" altLang="en-US" sz="1800">
                    <a:latin typeface="+mn-lt"/>
                  </a:rPr>
                  <a:t>0</a:t>
                </a:r>
              </a:p>
            </p:txBody>
          </p:sp>
        </p:grpSp>
        <p:grpSp>
          <p:nvGrpSpPr>
            <p:cNvPr id="22" name="Group 106"/>
            <p:cNvGrpSpPr>
              <a:grpSpLocks/>
            </p:cNvGrpSpPr>
            <p:nvPr/>
          </p:nvGrpSpPr>
          <p:grpSpPr bwMode="auto">
            <a:xfrm>
              <a:off x="3976942" y="3730625"/>
              <a:ext cx="312680" cy="1739900"/>
              <a:chOff x="2909051" y="3201193"/>
              <a:chExt cx="313074" cy="1740192"/>
            </a:xfrm>
          </p:grpSpPr>
          <p:cxnSp>
            <p:nvCxnSpPr>
              <p:cNvPr id="51" name="Straight Connector 25"/>
              <p:cNvCxnSpPr/>
              <p:nvPr/>
            </p:nvCxnSpPr>
            <p:spPr>
              <a:xfrm rot="5400000">
                <a:off x="2360602" y="3886313"/>
                <a:ext cx="1371830" cy="1590"/>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52" name="TextBox 108"/>
              <p:cNvSpPr txBox="1">
                <a:spLocks noChangeArrowheads="1"/>
              </p:cNvSpPr>
              <p:nvPr/>
            </p:nvSpPr>
            <p:spPr bwMode="auto">
              <a:xfrm>
                <a:off x="2909051" y="4572002"/>
                <a:ext cx="313074" cy="369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ctr" rtl="0" fontAlgn="base">
                  <a:spcBef>
                    <a:spcPct val="20000"/>
                  </a:spcBef>
                  <a:spcAft>
                    <a:spcPct val="0"/>
                  </a:spcAft>
                  <a:buChar char="•"/>
                  <a:defRPr sz="3400" kern="1200">
                    <a:solidFill>
                      <a:schemeClr val="tx1"/>
                    </a:solidFill>
                    <a:latin typeface="Arial" charset="0"/>
                    <a:ea typeface="+mn-ea"/>
                    <a:cs typeface="+mn-cs"/>
                  </a:defRPr>
                </a:lvl1pPr>
                <a:lvl2pPr marL="457200" algn="ctr" rtl="0" fontAlgn="base">
                  <a:spcBef>
                    <a:spcPct val="20000"/>
                  </a:spcBef>
                  <a:spcAft>
                    <a:spcPct val="0"/>
                  </a:spcAft>
                  <a:buChar char="•"/>
                  <a:defRPr sz="3400" kern="1200">
                    <a:solidFill>
                      <a:schemeClr val="tx1"/>
                    </a:solidFill>
                    <a:latin typeface="Arial" charset="0"/>
                    <a:ea typeface="+mn-ea"/>
                    <a:cs typeface="+mn-cs"/>
                  </a:defRPr>
                </a:lvl2pPr>
                <a:lvl3pPr marL="914400" algn="ctr" rtl="0" fontAlgn="base">
                  <a:spcBef>
                    <a:spcPct val="20000"/>
                  </a:spcBef>
                  <a:spcAft>
                    <a:spcPct val="0"/>
                  </a:spcAft>
                  <a:buChar char="•"/>
                  <a:defRPr sz="3400" kern="1200">
                    <a:solidFill>
                      <a:schemeClr val="tx1"/>
                    </a:solidFill>
                    <a:latin typeface="Arial" charset="0"/>
                    <a:ea typeface="+mn-ea"/>
                    <a:cs typeface="+mn-cs"/>
                  </a:defRPr>
                </a:lvl3pPr>
                <a:lvl4pPr marL="1371600" algn="ctr" rtl="0" fontAlgn="base">
                  <a:spcBef>
                    <a:spcPct val="20000"/>
                  </a:spcBef>
                  <a:spcAft>
                    <a:spcPct val="0"/>
                  </a:spcAft>
                  <a:buChar char="•"/>
                  <a:defRPr sz="3400" kern="1200">
                    <a:solidFill>
                      <a:schemeClr val="tx1"/>
                    </a:solidFill>
                    <a:latin typeface="Arial" charset="0"/>
                    <a:ea typeface="+mn-ea"/>
                    <a:cs typeface="+mn-cs"/>
                  </a:defRPr>
                </a:lvl4pPr>
                <a:lvl5pPr marL="1828800" algn="ctr" rtl="0" fontAlgn="base">
                  <a:spcBef>
                    <a:spcPct val="20000"/>
                  </a:spcBef>
                  <a:spcAft>
                    <a:spcPct val="0"/>
                  </a:spcAft>
                  <a:buChar char="•"/>
                  <a:defRPr sz="3400" kern="1200">
                    <a:solidFill>
                      <a:schemeClr val="tx1"/>
                    </a:solidFill>
                    <a:latin typeface="Arial" charset="0"/>
                    <a:ea typeface="+mn-ea"/>
                    <a:cs typeface="+mn-cs"/>
                  </a:defRPr>
                </a:lvl5pPr>
                <a:lvl6pPr marL="2286000" algn="l" defTabSz="914400" rtl="0" eaLnBrk="1" latinLnBrk="0" hangingPunct="1">
                  <a:defRPr sz="3400" kern="1200">
                    <a:solidFill>
                      <a:schemeClr val="tx1"/>
                    </a:solidFill>
                    <a:latin typeface="Arial" charset="0"/>
                    <a:ea typeface="+mn-ea"/>
                    <a:cs typeface="+mn-cs"/>
                  </a:defRPr>
                </a:lvl6pPr>
                <a:lvl7pPr marL="2743200" algn="l" defTabSz="914400" rtl="0" eaLnBrk="1" latinLnBrk="0" hangingPunct="1">
                  <a:defRPr sz="3400" kern="1200">
                    <a:solidFill>
                      <a:schemeClr val="tx1"/>
                    </a:solidFill>
                    <a:latin typeface="Arial" charset="0"/>
                    <a:ea typeface="+mn-ea"/>
                    <a:cs typeface="+mn-cs"/>
                  </a:defRPr>
                </a:lvl7pPr>
                <a:lvl8pPr marL="3200400" algn="l" defTabSz="914400" rtl="0" eaLnBrk="1" latinLnBrk="0" hangingPunct="1">
                  <a:defRPr sz="3400" kern="1200">
                    <a:solidFill>
                      <a:schemeClr val="tx1"/>
                    </a:solidFill>
                    <a:latin typeface="Arial" charset="0"/>
                    <a:ea typeface="+mn-ea"/>
                    <a:cs typeface="+mn-cs"/>
                  </a:defRPr>
                </a:lvl8pPr>
                <a:lvl9pPr marL="3657600" algn="l" defTabSz="914400" rtl="0" eaLnBrk="1" latinLnBrk="0" hangingPunct="1">
                  <a:defRPr sz="3400" kern="1200">
                    <a:solidFill>
                      <a:schemeClr val="tx1"/>
                    </a:solidFill>
                    <a:latin typeface="Arial" charset="0"/>
                    <a:ea typeface="+mn-ea"/>
                    <a:cs typeface="+mn-cs"/>
                  </a:defRPr>
                </a:lvl9pPr>
              </a:lstStyle>
              <a:p>
                <a:pPr eaLnBrk="1" hangingPunct="1">
                  <a:buFontTx/>
                  <a:buNone/>
                </a:pPr>
                <a:r>
                  <a:rPr lang="en-US" altLang="en-US" sz="1800">
                    <a:latin typeface="+mn-lt"/>
                  </a:rPr>
                  <a:t>7</a:t>
                </a:r>
              </a:p>
            </p:txBody>
          </p:sp>
        </p:grpSp>
        <p:grpSp>
          <p:nvGrpSpPr>
            <p:cNvPr id="23" name="Group 109"/>
            <p:cNvGrpSpPr>
              <a:grpSpLocks/>
            </p:cNvGrpSpPr>
            <p:nvPr/>
          </p:nvGrpSpPr>
          <p:grpSpPr bwMode="auto">
            <a:xfrm>
              <a:off x="1801211" y="3013739"/>
              <a:ext cx="3006533" cy="368313"/>
              <a:chOff x="1029893" y="2992553"/>
              <a:chExt cx="3008707" cy="368777"/>
            </a:xfrm>
          </p:grpSpPr>
          <p:cxnSp>
            <p:nvCxnSpPr>
              <p:cNvPr id="49" name="Straight Connector 28"/>
              <p:cNvCxnSpPr/>
              <p:nvPr/>
            </p:nvCxnSpPr>
            <p:spPr>
              <a:xfrm>
                <a:off x="1828790" y="3200226"/>
                <a:ext cx="2209810" cy="1589"/>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50" name="TextBox 111"/>
              <p:cNvSpPr txBox="1">
                <a:spLocks noChangeArrowheads="1"/>
              </p:cNvSpPr>
              <p:nvPr/>
            </p:nvSpPr>
            <p:spPr bwMode="auto">
              <a:xfrm>
                <a:off x="1029893" y="2992553"/>
                <a:ext cx="761933" cy="368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ctr" rtl="0" fontAlgn="base">
                  <a:spcBef>
                    <a:spcPct val="20000"/>
                  </a:spcBef>
                  <a:spcAft>
                    <a:spcPct val="0"/>
                  </a:spcAft>
                  <a:buChar char="•"/>
                  <a:defRPr sz="3400" kern="1200">
                    <a:solidFill>
                      <a:schemeClr val="tx1"/>
                    </a:solidFill>
                    <a:latin typeface="Arial" charset="0"/>
                    <a:ea typeface="+mn-ea"/>
                    <a:cs typeface="+mn-cs"/>
                  </a:defRPr>
                </a:lvl1pPr>
                <a:lvl2pPr marL="457200" algn="ctr" rtl="0" fontAlgn="base">
                  <a:spcBef>
                    <a:spcPct val="20000"/>
                  </a:spcBef>
                  <a:spcAft>
                    <a:spcPct val="0"/>
                  </a:spcAft>
                  <a:buChar char="•"/>
                  <a:defRPr sz="3400" kern="1200">
                    <a:solidFill>
                      <a:schemeClr val="tx1"/>
                    </a:solidFill>
                    <a:latin typeface="Arial" charset="0"/>
                    <a:ea typeface="+mn-ea"/>
                    <a:cs typeface="+mn-cs"/>
                  </a:defRPr>
                </a:lvl2pPr>
                <a:lvl3pPr marL="914400" algn="ctr" rtl="0" fontAlgn="base">
                  <a:spcBef>
                    <a:spcPct val="20000"/>
                  </a:spcBef>
                  <a:spcAft>
                    <a:spcPct val="0"/>
                  </a:spcAft>
                  <a:buChar char="•"/>
                  <a:defRPr sz="3400" kern="1200">
                    <a:solidFill>
                      <a:schemeClr val="tx1"/>
                    </a:solidFill>
                    <a:latin typeface="Arial" charset="0"/>
                    <a:ea typeface="+mn-ea"/>
                    <a:cs typeface="+mn-cs"/>
                  </a:defRPr>
                </a:lvl3pPr>
                <a:lvl4pPr marL="1371600" algn="ctr" rtl="0" fontAlgn="base">
                  <a:spcBef>
                    <a:spcPct val="20000"/>
                  </a:spcBef>
                  <a:spcAft>
                    <a:spcPct val="0"/>
                  </a:spcAft>
                  <a:buChar char="•"/>
                  <a:defRPr sz="3400" kern="1200">
                    <a:solidFill>
                      <a:schemeClr val="tx1"/>
                    </a:solidFill>
                    <a:latin typeface="Arial" charset="0"/>
                    <a:ea typeface="+mn-ea"/>
                    <a:cs typeface="+mn-cs"/>
                  </a:defRPr>
                </a:lvl4pPr>
                <a:lvl5pPr marL="1828800" algn="ctr" rtl="0" fontAlgn="base">
                  <a:spcBef>
                    <a:spcPct val="20000"/>
                  </a:spcBef>
                  <a:spcAft>
                    <a:spcPct val="0"/>
                  </a:spcAft>
                  <a:buChar char="•"/>
                  <a:defRPr sz="3400" kern="1200">
                    <a:solidFill>
                      <a:schemeClr val="tx1"/>
                    </a:solidFill>
                    <a:latin typeface="Arial" charset="0"/>
                    <a:ea typeface="+mn-ea"/>
                    <a:cs typeface="+mn-cs"/>
                  </a:defRPr>
                </a:lvl5pPr>
                <a:lvl6pPr marL="2286000" algn="l" defTabSz="914400" rtl="0" eaLnBrk="1" latinLnBrk="0" hangingPunct="1">
                  <a:defRPr sz="3400" kern="1200">
                    <a:solidFill>
                      <a:schemeClr val="tx1"/>
                    </a:solidFill>
                    <a:latin typeface="Arial" charset="0"/>
                    <a:ea typeface="+mn-ea"/>
                    <a:cs typeface="+mn-cs"/>
                  </a:defRPr>
                </a:lvl6pPr>
                <a:lvl7pPr marL="2743200" algn="l" defTabSz="914400" rtl="0" eaLnBrk="1" latinLnBrk="0" hangingPunct="1">
                  <a:defRPr sz="3400" kern="1200">
                    <a:solidFill>
                      <a:schemeClr val="tx1"/>
                    </a:solidFill>
                    <a:latin typeface="Arial" charset="0"/>
                    <a:ea typeface="+mn-ea"/>
                    <a:cs typeface="+mn-cs"/>
                  </a:defRPr>
                </a:lvl7pPr>
                <a:lvl8pPr marL="3200400" algn="l" defTabSz="914400" rtl="0" eaLnBrk="1" latinLnBrk="0" hangingPunct="1">
                  <a:defRPr sz="3400" kern="1200">
                    <a:solidFill>
                      <a:schemeClr val="tx1"/>
                    </a:solidFill>
                    <a:latin typeface="Arial" charset="0"/>
                    <a:ea typeface="+mn-ea"/>
                    <a:cs typeface="+mn-cs"/>
                  </a:defRPr>
                </a:lvl8pPr>
                <a:lvl9pPr marL="3657600" algn="l" defTabSz="914400" rtl="0" eaLnBrk="1" latinLnBrk="0" hangingPunct="1">
                  <a:defRPr sz="3400" kern="1200">
                    <a:solidFill>
                      <a:schemeClr val="tx1"/>
                    </a:solidFill>
                    <a:latin typeface="Arial" charset="0"/>
                    <a:ea typeface="+mn-ea"/>
                    <a:cs typeface="+mn-cs"/>
                  </a:defRPr>
                </a:lvl9pPr>
              </a:lstStyle>
              <a:p>
                <a:pPr eaLnBrk="1" hangingPunct="1">
                  <a:buFontTx/>
                  <a:buNone/>
                </a:pPr>
                <a:r>
                  <a:rPr lang="en-US" altLang="en-US" sz="1800" dirty="0">
                    <a:latin typeface="+mn-lt"/>
                  </a:rPr>
                  <a:t>$2.50</a:t>
                </a:r>
              </a:p>
            </p:txBody>
          </p:sp>
        </p:grpSp>
        <p:grpSp>
          <p:nvGrpSpPr>
            <p:cNvPr id="24" name="Group 112"/>
            <p:cNvGrpSpPr>
              <a:grpSpLocks/>
            </p:cNvGrpSpPr>
            <p:nvPr/>
          </p:nvGrpSpPr>
          <p:grpSpPr bwMode="auto">
            <a:xfrm>
              <a:off x="1905986" y="3521739"/>
              <a:ext cx="2215958" cy="368313"/>
              <a:chOff x="1124895" y="2992553"/>
              <a:chExt cx="2216078" cy="368777"/>
            </a:xfrm>
          </p:grpSpPr>
          <p:cxnSp>
            <p:nvCxnSpPr>
              <p:cNvPr id="47" name="Straight Connector 31"/>
              <p:cNvCxnSpPr/>
              <p:nvPr/>
            </p:nvCxnSpPr>
            <p:spPr>
              <a:xfrm>
                <a:off x="1828002" y="3200226"/>
                <a:ext cx="1512971" cy="1589"/>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8" name="TextBox 114"/>
              <p:cNvSpPr txBox="1">
                <a:spLocks noChangeArrowheads="1"/>
              </p:cNvSpPr>
              <p:nvPr/>
            </p:nvSpPr>
            <p:spPr bwMode="auto">
              <a:xfrm>
                <a:off x="1124895" y="2992553"/>
                <a:ext cx="633391" cy="368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ctr" rtl="0" fontAlgn="base">
                  <a:spcBef>
                    <a:spcPct val="20000"/>
                  </a:spcBef>
                  <a:spcAft>
                    <a:spcPct val="0"/>
                  </a:spcAft>
                  <a:buChar char="•"/>
                  <a:defRPr sz="3400" kern="1200">
                    <a:solidFill>
                      <a:schemeClr val="tx1"/>
                    </a:solidFill>
                    <a:latin typeface="Arial" charset="0"/>
                    <a:ea typeface="+mn-ea"/>
                    <a:cs typeface="+mn-cs"/>
                  </a:defRPr>
                </a:lvl1pPr>
                <a:lvl2pPr marL="457200" algn="ctr" rtl="0" fontAlgn="base">
                  <a:spcBef>
                    <a:spcPct val="20000"/>
                  </a:spcBef>
                  <a:spcAft>
                    <a:spcPct val="0"/>
                  </a:spcAft>
                  <a:buChar char="•"/>
                  <a:defRPr sz="3400" kern="1200">
                    <a:solidFill>
                      <a:schemeClr val="tx1"/>
                    </a:solidFill>
                    <a:latin typeface="Arial" charset="0"/>
                    <a:ea typeface="+mn-ea"/>
                    <a:cs typeface="+mn-cs"/>
                  </a:defRPr>
                </a:lvl2pPr>
                <a:lvl3pPr marL="914400" algn="ctr" rtl="0" fontAlgn="base">
                  <a:spcBef>
                    <a:spcPct val="20000"/>
                  </a:spcBef>
                  <a:spcAft>
                    <a:spcPct val="0"/>
                  </a:spcAft>
                  <a:buChar char="•"/>
                  <a:defRPr sz="3400" kern="1200">
                    <a:solidFill>
                      <a:schemeClr val="tx1"/>
                    </a:solidFill>
                    <a:latin typeface="Arial" charset="0"/>
                    <a:ea typeface="+mn-ea"/>
                    <a:cs typeface="+mn-cs"/>
                  </a:defRPr>
                </a:lvl3pPr>
                <a:lvl4pPr marL="1371600" algn="ctr" rtl="0" fontAlgn="base">
                  <a:spcBef>
                    <a:spcPct val="20000"/>
                  </a:spcBef>
                  <a:spcAft>
                    <a:spcPct val="0"/>
                  </a:spcAft>
                  <a:buChar char="•"/>
                  <a:defRPr sz="3400" kern="1200">
                    <a:solidFill>
                      <a:schemeClr val="tx1"/>
                    </a:solidFill>
                    <a:latin typeface="Arial" charset="0"/>
                    <a:ea typeface="+mn-ea"/>
                    <a:cs typeface="+mn-cs"/>
                  </a:defRPr>
                </a:lvl4pPr>
                <a:lvl5pPr marL="1828800" algn="ctr" rtl="0" fontAlgn="base">
                  <a:spcBef>
                    <a:spcPct val="20000"/>
                  </a:spcBef>
                  <a:spcAft>
                    <a:spcPct val="0"/>
                  </a:spcAft>
                  <a:buChar char="•"/>
                  <a:defRPr sz="3400" kern="1200">
                    <a:solidFill>
                      <a:schemeClr val="tx1"/>
                    </a:solidFill>
                    <a:latin typeface="Arial" charset="0"/>
                    <a:ea typeface="+mn-ea"/>
                    <a:cs typeface="+mn-cs"/>
                  </a:defRPr>
                </a:lvl5pPr>
                <a:lvl6pPr marL="2286000" algn="l" defTabSz="914400" rtl="0" eaLnBrk="1" latinLnBrk="0" hangingPunct="1">
                  <a:defRPr sz="3400" kern="1200">
                    <a:solidFill>
                      <a:schemeClr val="tx1"/>
                    </a:solidFill>
                    <a:latin typeface="Arial" charset="0"/>
                    <a:ea typeface="+mn-ea"/>
                    <a:cs typeface="+mn-cs"/>
                  </a:defRPr>
                </a:lvl6pPr>
                <a:lvl7pPr marL="2743200" algn="l" defTabSz="914400" rtl="0" eaLnBrk="1" latinLnBrk="0" hangingPunct="1">
                  <a:defRPr sz="3400" kern="1200">
                    <a:solidFill>
                      <a:schemeClr val="tx1"/>
                    </a:solidFill>
                    <a:latin typeface="Arial" charset="0"/>
                    <a:ea typeface="+mn-ea"/>
                    <a:cs typeface="+mn-cs"/>
                  </a:defRPr>
                </a:lvl7pPr>
                <a:lvl8pPr marL="3200400" algn="l" defTabSz="914400" rtl="0" eaLnBrk="1" latinLnBrk="0" hangingPunct="1">
                  <a:defRPr sz="3400" kern="1200">
                    <a:solidFill>
                      <a:schemeClr val="tx1"/>
                    </a:solidFill>
                    <a:latin typeface="Arial" charset="0"/>
                    <a:ea typeface="+mn-ea"/>
                    <a:cs typeface="+mn-cs"/>
                  </a:defRPr>
                </a:lvl8pPr>
                <a:lvl9pPr marL="3657600" algn="l" defTabSz="914400" rtl="0" eaLnBrk="1" latinLnBrk="0" hangingPunct="1">
                  <a:defRPr sz="3400" kern="1200">
                    <a:solidFill>
                      <a:schemeClr val="tx1"/>
                    </a:solidFill>
                    <a:latin typeface="Arial" charset="0"/>
                    <a:ea typeface="+mn-ea"/>
                    <a:cs typeface="+mn-cs"/>
                  </a:defRPr>
                </a:lvl9pPr>
              </a:lstStyle>
              <a:p>
                <a:pPr eaLnBrk="1" hangingPunct="1">
                  <a:buFontTx/>
                  <a:buNone/>
                </a:pPr>
                <a:r>
                  <a:rPr lang="en-US" altLang="en-US" sz="1800" dirty="0">
                    <a:latin typeface="+mn-lt"/>
                  </a:rPr>
                  <a:t>2.00</a:t>
                </a:r>
              </a:p>
            </p:txBody>
          </p:sp>
        </p:grpSp>
        <p:grpSp>
          <p:nvGrpSpPr>
            <p:cNvPr id="25" name="Group 25"/>
            <p:cNvGrpSpPr>
              <a:grpSpLocks/>
            </p:cNvGrpSpPr>
            <p:nvPr/>
          </p:nvGrpSpPr>
          <p:grpSpPr bwMode="auto">
            <a:xfrm>
              <a:off x="4610172" y="3273425"/>
              <a:ext cx="441245" cy="2197100"/>
              <a:chOff x="3976912" y="2743994"/>
              <a:chExt cx="440967" cy="2197378"/>
            </a:xfrm>
          </p:grpSpPr>
          <p:cxnSp>
            <p:nvCxnSpPr>
              <p:cNvPr id="45" name="Straight Connector 34"/>
              <p:cNvCxnSpPr/>
              <p:nvPr/>
            </p:nvCxnSpPr>
            <p:spPr>
              <a:xfrm rot="5400000">
                <a:off x="3277328" y="3657716"/>
                <a:ext cx="1829031" cy="1587"/>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6" name="TextBox 119"/>
              <p:cNvSpPr txBox="1">
                <a:spLocks noChangeArrowheads="1"/>
              </p:cNvSpPr>
              <p:nvPr/>
            </p:nvSpPr>
            <p:spPr bwMode="auto">
              <a:xfrm>
                <a:off x="3976912" y="4572000"/>
                <a:ext cx="440967" cy="369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ctr" rtl="0" fontAlgn="base">
                  <a:spcBef>
                    <a:spcPct val="20000"/>
                  </a:spcBef>
                  <a:spcAft>
                    <a:spcPct val="0"/>
                  </a:spcAft>
                  <a:buChar char="•"/>
                  <a:defRPr sz="3400" kern="1200">
                    <a:solidFill>
                      <a:schemeClr val="tx1"/>
                    </a:solidFill>
                    <a:latin typeface="Arial" charset="0"/>
                    <a:ea typeface="+mn-ea"/>
                    <a:cs typeface="+mn-cs"/>
                  </a:defRPr>
                </a:lvl1pPr>
                <a:lvl2pPr marL="457200" algn="ctr" rtl="0" fontAlgn="base">
                  <a:spcBef>
                    <a:spcPct val="20000"/>
                  </a:spcBef>
                  <a:spcAft>
                    <a:spcPct val="0"/>
                  </a:spcAft>
                  <a:buChar char="•"/>
                  <a:defRPr sz="3400" kern="1200">
                    <a:solidFill>
                      <a:schemeClr val="tx1"/>
                    </a:solidFill>
                    <a:latin typeface="Arial" charset="0"/>
                    <a:ea typeface="+mn-ea"/>
                    <a:cs typeface="+mn-cs"/>
                  </a:defRPr>
                </a:lvl2pPr>
                <a:lvl3pPr marL="914400" algn="ctr" rtl="0" fontAlgn="base">
                  <a:spcBef>
                    <a:spcPct val="20000"/>
                  </a:spcBef>
                  <a:spcAft>
                    <a:spcPct val="0"/>
                  </a:spcAft>
                  <a:buChar char="•"/>
                  <a:defRPr sz="3400" kern="1200">
                    <a:solidFill>
                      <a:schemeClr val="tx1"/>
                    </a:solidFill>
                    <a:latin typeface="Arial" charset="0"/>
                    <a:ea typeface="+mn-ea"/>
                    <a:cs typeface="+mn-cs"/>
                  </a:defRPr>
                </a:lvl3pPr>
                <a:lvl4pPr marL="1371600" algn="ctr" rtl="0" fontAlgn="base">
                  <a:spcBef>
                    <a:spcPct val="20000"/>
                  </a:spcBef>
                  <a:spcAft>
                    <a:spcPct val="0"/>
                  </a:spcAft>
                  <a:buChar char="•"/>
                  <a:defRPr sz="3400" kern="1200">
                    <a:solidFill>
                      <a:schemeClr val="tx1"/>
                    </a:solidFill>
                    <a:latin typeface="Arial" charset="0"/>
                    <a:ea typeface="+mn-ea"/>
                    <a:cs typeface="+mn-cs"/>
                  </a:defRPr>
                </a:lvl4pPr>
                <a:lvl5pPr marL="1828800" algn="ctr" rtl="0" fontAlgn="base">
                  <a:spcBef>
                    <a:spcPct val="20000"/>
                  </a:spcBef>
                  <a:spcAft>
                    <a:spcPct val="0"/>
                  </a:spcAft>
                  <a:buChar char="•"/>
                  <a:defRPr sz="3400" kern="1200">
                    <a:solidFill>
                      <a:schemeClr val="tx1"/>
                    </a:solidFill>
                    <a:latin typeface="Arial" charset="0"/>
                    <a:ea typeface="+mn-ea"/>
                    <a:cs typeface="+mn-cs"/>
                  </a:defRPr>
                </a:lvl5pPr>
                <a:lvl6pPr marL="2286000" algn="l" defTabSz="914400" rtl="0" eaLnBrk="1" latinLnBrk="0" hangingPunct="1">
                  <a:defRPr sz="3400" kern="1200">
                    <a:solidFill>
                      <a:schemeClr val="tx1"/>
                    </a:solidFill>
                    <a:latin typeface="Arial" charset="0"/>
                    <a:ea typeface="+mn-ea"/>
                    <a:cs typeface="+mn-cs"/>
                  </a:defRPr>
                </a:lvl6pPr>
                <a:lvl7pPr marL="2743200" algn="l" defTabSz="914400" rtl="0" eaLnBrk="1" latinLnBrk="0" hangingPunct="1">
                  <a:defRPr sz="3400" kern="1200">
                    <a:solidFill>
                      <a:schemeClr val="tx1"/>
                    </a:solidFill>
                    <a:latin typeface="Arial" charset="0"/>
                    <a:ea typeface="+mn-ea"/>
                    <a:cs typeface="+mn-cs"/>
                  </a:defRPr>
                </a:lvl7pPr>
                <a:lvl8pPr marL="3200400" algn="l" defTabSz="914400" rtl="0" eaLnBrk="1" latinLnBrk="0" hangingPunct="1">
                  <a:defRPr sz="3400" kern="1200">
                    <a:solidFill>
                      <a:schemeClr val="tx1"/>
                    </a:solidFill>
                    <a:latin typeface="Arial" charset="0"/>
                    <a:ea typeface="+mn-ea"/>
                    <a:cs typeface="+mn-cs"/>
                  </a:defRPr>
                </a:lvl8pPr>
                <a:lvl9pPr marL="3657600" algn="l" defTabSz="914400" rtl="0" eaLnBrk="1" latinLnBrk="0" hangingPunct="1">
                  <a:defRPr sz="3400" kern="1200">
                    <a:solidFill>
                      <a:schemeClr val="tx1"/>
                    </a:solidFill>
                    <a:latin typeface="Arial" charset="0"/>
                    <a:ea typeface="+mn-ea"/>
                    <a:cs typeface="+mn-cs"/>
                  </a:defRPr>
                </a:lvl9pPr>
              </a:lstStyle>
              <a:p>
                <a:pPr eaLnBrk="1" hangingPunct="1">
                  <a:buFontTx/>
                  <a:buNone/>
                </a:pPr>
                <a:r>
                  <a:rPr lang="en-US" altLang="en-US" sz="1800">
                    <a:latin typeface="+mn-lt"/>
                  </a:rPr>
                  <a:t>10</a:t>
                </a:r>
              </a:p>
            </p:txBody>
          </p:sp>
        </p:grpSp>
        <p:grpSp>
          <p:nvGrpSpPr>
            <p:cNvPr id="26" name="Group 120"/>
            <p:cNvGrpSpPr>
              <a:grpSpLocks/>
            </p:cNvGrpSpPr>
            <p:nvPr/>
          </p:nvGrpSpPr>
          <p:grpSpPr bwMode="auto">
            <a:xfrm>
              <a:off x="2978944" y="2882900"/>
              <a:ext cx="3038475" cy="2076450"/>
              <a:chOff x="5715000" y="2895600"/>
              <a:chExt cx="3036972" cy="2076439"/>
            </a:xfrm>
          </p:grpSpPr>
          <p:cxnSp>
            <p:nvCxnSpPr>
              <p:cNvPr id="43" name="Straight Connector 37"/>
              <p:cNvCxnSpPr/>
              <p:nvPr/>
            </p:nvCxnSpPr>
            <p:spPr>
              <a:xfrm>
                <a:off x="5715000" y="2895600"/>
                <a:ext cx="2507009" cy="1904990"/>
              </a:xfrm>
              <a:prstGeom prst="line">
                <a:avLst/>
              </a:prstGeom>
              <a:ln w="38100">
                <a:solidFill>
                  <a:srgbClr val="005EA4"/>
                </a:solidFill>
              </a:ln>
            </p:spPr>
            <p:style>
              <a:lnRef idx="1">
                <a:schemeClr val="accent1"/>
              </a:lnRef>
              <a:fillRef idx="0">
                <a:schemeClr val="accent1"/>
              </a:fillRef>
              <a:effectRef idx="0">
                <a:schemeClr val="accent1"/>
              </a:effectRef>
              <a:fontRef idx="minor">
                <a:schemeClr val="tx1"/>
              </a:fontRef>
            </p:style>
          </p:cxnSp>
          <p:sp>
            <p:nvSpPr>
              <p:cNvPr id="44" name="TextBox 122"/>
              <p:cNvSpPr txBox="1">
                <a:spLocks noChangeArrowheads="1"/>
              </p:cNvSpPr>
              <p:nvPr/>
            </p:nvSpPr>
            <p:spPr bwMode="auto">
              <a:xfrm>
                <a:off x="8315670" y="4602707"/>
                <a:ext cx="43630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ctr" rtl="0" fontAlgn="base">
                  <a:spcBef>
                    <a:spcPct val="20000"/>
                  </a:spcBef>
                  <a:spcAft>
                    <a:spcPct val="0"/>
                  </a:spcAft>
                  <a:buChar char="•"/>
                  <a:defRPr sz="3400" kern="1200">
                    <a:solidFill>
                      <a:schemeClr val="tx1"/>
                    </a:solidFill>
                    <a:latin typeface="Arial" charset="0"/>
                    <a:ea typeface="+mn-ea"/>
                    <a:cs typeface="+mn-cs"/>
                  </a:defRPr>
                </a:lvl1pPr>
                <a:lvl2pPr marL="457200" algn="ctr" rtl="0" fontAlgn="base">
                  <a:spcBef>
                    <a:spcPct val="20000"/>
                  </a:spcBef>
                  <a:spcAft>
                    <a:spcPct val="0"/>
                  </a:spcAft>
                  <a:buChar char="•"/>
                  <a:defRPr sz="3400" kern="1200">
                    <a:solidFill>
                      <a:schemeClr val="tx1"/>
                    </a:solidFill>
                    <a:latin typeface="Arial" charset="0"/>
                    <a:ea typeface="+mn-ea"/>
                    <a:cs typeface="+mn-cs"/>
                  </a:defRPr>
                </a:lvl2pPr>
                <a:lvl3pPr marL="914400" algn="ctr" rtl="0" fontAlgn="base">
                  <a:spcBef>
                    <a:spcPct val="20000"/>
                  </a:spcBef>
                  <a:spcAft>
                    <a:spcPct val="0"/>
                  </a:spcAft>
                  <a:buChar char="•"/>
                  <a:defRPr sz="3400" kern="1200">
                    <a:solidFill>
                      <a:schemeClr val="tx1"/>
                    </a:solidFill>
                    <a:latin typeface="Arial" charset="0"/>
                    <a:ea typeface="+mn-ea"/>
                    <a:cs typeface="+mn-cs"/>
                  </a:defRPr>
                </a:lvl3pPr>
                <a:lvl4pPr marL="1371600" algn="ctr" rtl="0" fontAlgn="base">
                  <a:spcBef>
                    <a:spcPct val="20000"/>
                  </a:spcBef>
                  <a:spcAft>
                    <a:spcPct val="0"/>
                  </a:spcAft>
                  <a:buChar char="•"/>
                  <a:defRPr sz="3400" kern="1200">
                    <a:solidFill>
                      <a:schemeClr val="tx1"/>
                    </a:solidFill>
                    <a:latin typeface="Arial" charset="0"/>
                    <a:ea typeface="+mn-ea"/>
                    <a:cs typeface="+mn-cs"/>
                  </a:defRPr>
                </a:lvl4pPr>
                <a:lvl5pPr marL="1828800" algn="ctr" rtl="0" fontAlgn="base">
                  <a:spcBef>
                    <a:spcPct val="20000"/>
                  </a:spcBef>
                  <a:spcAft>
                    <a:spcPct val="0"/>
                  </a:spcAft>
                  <a:buChar char="•"/>
                  <a:defRPr sz="3400" kern="1200">
                    <a:solidFill>
                      <a:schemeClr val="tx1"/>
                    </a:solidFill>
                    <a:latin typeface="Arial" charset="0"/>
                    <a:ea typeface="+mn-ea"/>
                    <a:cs typeface="+mn-cs"/>
                  </a:defRPr>
                </a:lvl5pPr>
                <a:lvl6pPr marL="2286000" algn="l" defTabSz="914400" rtl="0" eaLnBrk="1" latinLnBrk="0" hangingPunct="1">
                  <a:defRPr sz="3400" kern="1200">
                    <a:solidFill>
                      <a:schemeClr val="tx1"/>
                    </a:solidFill>
                    <a:latin typeface="Arial" charset="0"/>
                    <a:ea typeface="+mn-ea"/>
                    <a:cs typeface="+mn-cs"/>
                  </a:defRPr>
                </a:lvl6pPr>
                <a:lvl7pPr marL="2743200" algn="l" defTabSz="914400" rtl="0" eaLnBrk="1" latinLnBrk="0" hangingPunct="1">
                  <a:defRPr sz="3400" kern="1200">
                    <a:solidFill>
                      <a:schemeClr val="tx1"/>
                    </a:solidFill>
                    <a:latin typeface="Arial" charset="0"/>
                    <a:ea typeface="+mn-ea"/>
                    <a:cs typeface="+mn-cs"/>
                  </a:defRPr>
                </a:lvl7pPr>
                <a:lvl8pPr marL="3200400" algn="l" defTabSz="914400" rtl="0" eaLnBrk="1" latinLnBrk="0" hangingPunct="1">
                  <a:defRPr sz="3400" kern="1200">
                    <a:solidFill>
                      <a:schemeClr val="tx1"/>
                    </a:solidFill>
                    <a:latin typeface="Arial" charset="0"/>
                    <a:ea typeface="+mn-ea"/>
                    <a:cs typeface="+mn-cs"/>
                  </a:defRPr>
                </a:lvl8pPr>
                <a:lvl9pPr marL="3657600" algn="l" defTabSz="914400" rtl="0" eaLnBrk="1" latinLnBrk="0" hangingPunct="1">
                  <a:defRPr sz="3400" kern="1200">
                    <a:solidFill>
                      <a:schemeClr val="tx1"/>
                    </a:solidFill>
                    <a:latin typeface="Arial" charset="0"/>
                    <a:ea typeface="+mn-ea"/>
                    <a:cs typeface="+mn-cs"/>
                  </a:defRPr>
                </a:lvl9pPr>
              </a:lstStyle>
              <a:p>
                <a:pPr eaLnBrk="1" hangingPunct="1">
                  <a:buFontTx/>
                  <a:buNone/>
                </a:pPr>
                <a:r>
                  <a:rPr lang="en-US" altLang="en-US" sz="1800">
                    <a:latin typeface="+mn-lt"/>
                  </a:rPr>
                  <a:t>D</a:t>
                </a:r>
                <a:r>
                  <a:rPr lang="en-US" altLang="en-US" sz="1800" baseline="-25000">
                    <a:latin typeface="+mn-lt"/>
                  </a:rPr>
                  <a:t>1</a:t>
                </a:r>
              </a:p>
            </p:txBody>
          </p:sp>
        </p:grpSp>
        <p:sp>
          <p:nvSpPr>
            <p:cNvPr id="27" name="Freeform 183"/>
            <p:cNvSpPr>
              <a:spLocks/>
            </p:cNvSpPr>
            <p:nvPr/>
          </p:nvSpPr>
          <p:spPr bwMode="auto">
            <a:xfrm>
              <a:off x="4045744" y="3660775"/>
              <a:ext cx="146050" cy="136525"/>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chemeClr val="tx1"/>
            </a:solidFill>
            <a:ln w="9525">
              <a:solidFill>
                <a:schemeClr val="tx1"/>
              </a:solidFill>
              <a:round/>
              <a:headEnd/>
              <a:tailEnd/>
            </a:ln>
          </p:spPr>
          <p:txBody>
            <a:bodyPr/>
            <a:lstStyle>
              <a:defPPr>
                <a:defRPr lang="en-US"/>
              </a:defPPr>
              <a:lvl1pPr algn="ctr" rtl="0" fontAlgn="base">
                <a:spcBef>
                  <a:spcPct val="20000"/>
                </a:spcBef>
                <a:spcAft>
                  <a:spcPct val="0"/>
                </a:spcAft>
                <a:buChar char="•"/>
                <a:defRPr sz="3400" kern="1200">
                  <a:solidFill>
                    <a:schemeClr val="tx1"/>
                  </a:solidFill>
                  <a:latin typeface="Arial" charset="0"/>
                  <a:ea typeface="+mn-ea"/>
                  <a:cs typeface="+mn-cs"/>
                </a:defRPr>
              </a:lvl1pPr>
              <a:lvl2pPr marL="457200" algn="ctr" rtl="0" fontAlgn="base">
                <a:spcBef>
                  <a:spcPct val="20000"/>
                </a:spcBef>
                <a:spcAft>
                  <a:spcPct val="0"/>
                </a:spcAft>
                <a:buChar char="•"/>
                <a:defRPr sz="3400" kern="1200">
                  <a:solidFill>
                    <a:schemeClr val="tx1"/>
                  </a:solidFill>
                  <a:latin typeface="Arial" charset="0"/>
                  <a:ea typeface="+mn-ea"/>
                  <a:cs typeface="+mn-cs"/>
                </a:defRPr>
              </a:lvl2pPr>
              <a:lvl3pPr marL="914400" algn="ctr" rtl="0" fontAlgn="base">
                <a:spcBef>
                  <a:spcPct val="20000"/>
                </a:spcBef>
                <a:spcAft>
                  <a:spcPct val="0"/>
                </a:spcAft>
                <a:buChar char="•"/>
                <a:defRPr sz="3400" kern="1200">
                  <a:solidFill>
                    <a:schemeClr val="tx1"/>
                  </a:solidFill>
                  <a:latin typeface="Arial" charset="0"/>
                  <a:ea typeface="+mn-ea"/>
                  <a:cs typeface="+mn-cs"/>
                </a:defRPr>
              </a:lvl3pPr>
              <a:lvl4pPr marL="1371600" algn="ctr" rtl="0" fontAlgn="base">
                <a:spcBef>
                  <a:spcPct val="20000"/>
                </a:spcBef>
                <a:spcAft>
                  <a:spcPct val="0"/>
                </a:spcAft>
                <a:buChar char="•"/>
                <a:defRPr sz="3400" kern="1200">
                  <a:solidFill>
                    <a:schemeClr val="tx1"/>
                  </a:solidFill>
                  <a:latin typeface="Arial" charset="0"/>
                  <a:ea typeface="+mn-ea"/>
                  <a:cs typeface="+mn-cs"/>
                </a:defRPr>
              </a:lvl4pPr>
              <a:lvl5pPr marL="1828800" algn="ctr" rtl="0" fontAlgn="base">
                <a:spcBef>
                  <a:spcPct val="20000"/>
                </a:spcBef>
                <a:spcAft>
                  <a:spcPct val="0"/>
                </a:spcAft>
                <a:buChar char="•"/>
                <a:defRPr sz="3400" kern="1200">
                  <a:solidFill>
                    <a:schemeClr val="tx1"/>
                  </a:solidFill>
                  <a:latin typeface="Arial" charset="0"/>
                  <a:ea typeface="+mn-ea"/>
                  <a:cs typeface="+mn-cs"/>
                </a:defRPr>
              </a:lvl5pPr>
              <a:lvl6pPr marL="2286000" algn="l" defTabSz="914400" rtl="0" eaLnBrk="1" latinLnBrk="0" hangingPunct="1">
                <a:defRPr sz="3400" kern="1200">
                  <a:solidFill>
                    <a:schemeClr val="tx1"/>
                  </a:solidFill>
                  <a:latin typeface="Arial" charset="0"/>
                  <a:ea typeface="+mn-ea"/>
                  <a:cs typeface="+mn-cs"/>
                </a:defRPr>
              </a:lvl6pPr>
              <a:lvl7pPr marL="2743200" algn="l" defTabSz="914400" rtl="0" eaLnBrk="1" latinLnBrk="0" hangingPunct="1">
                <a:defRPr sz="3400" kern="1200">
                  <a:solidFill>
                    <a:schemeClr val="tx1"/>
                  </a:solidFill>
                  <a:latin typeface="Arial" charset="0"/>
                  <a:ea typeface="+mn-ea"/>
                  <a:cs typeface="+mn-cs"/>
                </a:defRPr>
              </a:lvl7pPr>
              <a:lvl8pPr marL="3200400" algn="l" defTabSz="914400" rtl="0" eaLnBrk="1" latinLnBrk="0" hangingPunct="1">
                <a:defRPr sz="3400" kern="1200">
                  <a:solidFill>
                    <a:schemeClr val="tx1"/>
                  </a:solidFill>
                  <a:latin typeface="Arial" charset="0"/>
                  <a:ea typeface="+mn-ea"/>
                  <a:cs typeface="+mn-cs"/>
                </a:defRPr>
              </a:lvl8pPr>
              <a:lvl9pPr marL="3657600" algn="l" defTabSz="914400" rtl="0" eaLnBrk="1" latinLnBrk="0" hangingPunct="1">
                <a:defRPr sz="3400" kern="1200">
                  <a:solidFill>
                    <a:schemeClr val="tx1"/>
                  </a:solidFill>
                  <a:latin typeface="Arial" charset="0"/>
                  <a:ea typeface="+mn-ea"/>
                  <a:cs typeface="+mn-cs"/>
                </a:defRPr>
              </a:lvl9pPr>
            </a:lstStyle>
            <a:p>
              <a:endParaRPr lang="en-US">
                <a:latin typeface="+mn-lt"/>
              </a:endParaRPr>
            </a:p>
          </p:txBody>
        </p:sp>
        <p:grpSp>
          <p:nvGrpSpPr>
            <p:cNvPr id="28" name="Group 127"/>
            <p:cNvGrpSpPr>
              <a:grpSpLocks/>
            </p:cNvGrpSpPr>
            <p:nvPr/>
          </p:nvGrpSpPr>
          <p:grpSpPr bwMode="auto">
            <a:xfrm>
              <a:off x="4198146" y="3390901"/>
              <a:ext cx="4165505" cy="465272"/>
              <a:chOff x="4265682" y="1206979"/>
              <a:chExt cx="4165761" cy="463365"/>
            </a:xfrm>
          </p:grpSpPr>
          <p:sp>
            <p:nvSpPr>
              <p:cNvPr id="41" name="TextBox 128"/>
              <p:cNvSpPr txBox="1">
                <a:spLocks noChangeArrowheads="1"/>
              </p:cNvSpPr>
              <p:nvPr/>
            </p:nvSpPr>
            <p:spPr bwMode="auto">
              <a:xfrm>
                <a:off x="5946217" y="1206979"/>
                <a:ext cx="2485226" cy="463365"/>
              </a:xfrm>
              <a:prstGeom prst="rect">
                <a:avLst/>
              </a:prstGeom>
              <a:solidFill>
                <a:srgbClr val="F2D69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ctr" rtl="0" fontAlgn="base">
                  <a:spcBef>
                    <a:spcPct val="20000"/>
                  </a:spcBef>
                  <a:spcAft>
                    <a:spcPct val="0"/>
                  </a:spcAft>
                  <a:buChar char="•"/>
                  <a:defRPr sz="3400" kern="1200">
                    <a:solidFill>
                      <a:schemeClr val="tx1"/>
                    </a:solidFill>
                    <a:latin typeface="Arial" charset="0"/>
                    <a:ea typeface="+mn-ea"/>
                    <a:cs typeface="+mn-cs"/>
                  </a:defRPr>
                </a:lvl1pPr>
                <a:lvl2pPr marL="457200" algn="ctr" rtl="0" fontAlgn="base">
                  <a:spcBef>
                    <a:spcPct val="20000"/>
                  </a:spcBef>
                  <a:spcAft>
                    <a:spcPct val="0"/>
                  </a:spcAft>
                  <a:buChar char="•"/>
                  <a:defRPr sz="3400" kern="1200">
                    <a:solidFill>
                      <a:schemeClr val="tx1"/>
                    </a:solidFill>
                    <a:latin typeface="Arial" charset="0"/>
                    <a:ea typeface="+mn-ea"/>
                    <a:cs typeface="+mn-cs"/>
                  </a:defRPr>
                </a:lvl2pPr>
                <a:lvl3pPr marL="914400" algn="ctr" rtl="0" fontAlgn="base">
                  <a:spcBef>
                    <a:spcPct val="20000"/>
                  </a:spcBef>
                  <a:spcAft>
                    <a:spcPct val="0"/>
                  </a:spcAft>
                  <a:buChar char="•"/>
                  <a:defRPr sz="3400" kern="1200">
                    <a:solidFill>
                      <a:schemeClr val="tx1"/>
                    </a:solidFill>
                    <a:latin typeface="Arial" charset="0"/>
                    <a:ea typeface="+mn-ea"/>
                    <a:cs typeface="+mn-cs"/>
                  </a:defRPr>
                </a:lvl3pPr>
                <a:lvl4pPr marL="1371600" algn="ctr" rtl="0" fontAlgn="base">
                  <a:spcBef>
                    <a:spcPct val="20000"/>
                  </a:spcBef>
                  <a:spcAft>
                    <a:spcPct val="0"/>
                  </a:spcAft>
                  <a:buChar char="•"/>
                  <a:defRPr sz="3400" kern="1200">
                    <a:solidFill>
                      <a:schemeClr val="tx1"/>
                    </a:solidFill>
                    <a:latin typeface="Arial" charset="0"/>
                    <a:ea typeface="+mn-ea"/>
                    <a:cs typeface="+mn-cs"/>
                  </a:defRPr>
                </a:lvl4pPr>
                <a:lvl5pPr marL="1828800" algn="ctr" rtl="0" fontAlgn="base">
                  <a:spcBef>
                    <a:spcPct val="20000"/>
                  </a:spcBef>
                  <a:spcAft>
                    <a:spcPct val="0"/>
                  </a:spcAft>
                  <a:buChar char="•"/>
                  <a:defRPr sz="3400" kern="1200">
                    <a:solidFill>
                      <a:schemeClr val="tx1"/>
                    </a:solidFill>
                    <a:latin typeface="Arial" charset="0"/>
                    <a:ea typeface="+mn-ea"/>
                    <a:cs typeface="+mn-cs"/>
                  </a:defRPr>
                </a:lvl5pPr>
                <a:lvl6pPr marL="2286000" algn="l" defTabSz="914400" rtl="0" eaLnBrk="1" latinLnBrk="0" hangingPunct="1">
                  <a:defRPr sz="3400" kern="1200">
                    <a:solidFill>
                      <a:schemeClr val="tx1"/>
                    </a:solidFill>
                    <a:latin typeface="Arial" charset="0"/>
                    <a:ea typeface="+mn-ea"/>
                    <a:cs typeface="+mn-cs"/>
                  </a:defRPr>
                </a:lvl6pPr>
                <a:lvl7pPr marL="2743200" algn="l" defTabSz="914400" rtl="0" eaLnBrk="1" latinLnBrk="0" hangingPunct="1">
                  <a:defRPr sz="3400" kern="1200">
                    <a:solidFill>
                      <a:schemeClr val="tx1"/>
                    </a:solidFill>
                    <a:latin typeface="Arial" charset="0"/>
                    <a:ea typeface="+mn-ea"/>
                    <a:cs typeface="+mn-cs"/>
                  </a:defRPr>
                </a:lvl7pPr>
                <a:lvl8pPr marL="3200400" algn="l" defTabSz="914400" rtl="0" eaLnBrk="1" latinLnBrk="0" hangingPunct="1">
                  <a:defRPr sz="3400" kern="1200">
                    <a:solidFill>
                      <a:schemeClr val="tx1"/>
                    </a:solidFill>
                    <a:latin typeface="Arial" charset="0"/>
                    <a:ea typeface="+mn-ea"/>
                    <a:cs typeface="+mn-cs"/>
                  </a:defRPr>
                </a:lvl8pPr>
                <a:lvl9pPr marL="3657600" algn="l" defTabSz="914400" rtl="0" eaLnBrk="1" latinLnBrk="0" hangingPunct="1">
                  <a:defRPr sz="3400" kern="1200">
                    <a:solidFill>
                      <a:schemeClr val="tx1"/>
                    </a:solidFill>
                    <a:latin typeface="Arial" charset="0"/>
                    <a:ea typeface="+mn-ea"/>
                    <a:cs typeface="+mn-cs"/>
                  </a:defRPr>
                </a:lvl9pPr>
              </a:lstStyle>
              <a:p>
                <a:pPr eaLnBrk="1" hangingPunct="1">
                  <a:buFontTx/>
                  <a:buNone/>
                </a:pPr>
                <a:r>
                  <a:rPr lang="en-US" altLang="en-US" sz="1600" dirty="0">
                    <a:latin typeface="+mn-lt"/>
                  </a:rPr>
                  <a:t>Initial equilibrium</a:t>
                </a:r>
              </a:p>
            </p:txBody>
          </p:sp>
          <p:cxnSp>
            <p:nvCxnSpPr>
              <p:cNvPr id="42" name="Straight Connector 42"/>
              <p:cNvCxnSpPr/>
              <p:nvPr/>
            </p:nvCxnSpPr>
            <p:spPr>
              <a:xfrm flipV="1">
                <a:off x="4265682" y="1458357"/>
                <a:ext cx="1686029" cy="1138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9" name="Group 132"/>
            <p:cNvGrpSpPr>
              <a:grpSpLocks/>
            </p:cNvGrpSpPr>
            <p:nvPr/>
          </p:nvGrpSpPr>
          <p:grpSpPr bwMode="auto">
            <a:xfrm>
              <a:off x="3340895" y="963819"/>
              <a:ext cx="3326846" cy="2033380"/>
              <a:chOff x="5848068" y="531954"/>
              <a:chExt cx="3325808" cy="2033777"/>
            </a:xfrm>
          </p:grpSpPr>
          <p:sp>
            <p:nvSpPr>
              <p:cNvPr id="39" name="TextBox 133"/>
              <p:cNvSpPr txBox="1">
                <a:spLocks noChangeArrowheads="1"/>
              </p:cNvSpPr>
              <p:nvPr/>
            </p:nvSpPr>
            <p:spPr bwMode="auto">
              <a:xfrm>
                <a:off x="5848068" y="531954"/>
                <a:ext cx="3325808" cy="1142258"/>
              </a:xfrm>
              <a:prstGeom prst="rect">
                <a:avLst/>
              </a:prstGeom>
              <a:solidFill>
                <a:srgbClr val="F2D69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ctr" rtl="0" fontAlgn="base">
                  <a:spcBef>
                    <a:spcPct val="20000"/>
                  </a:spcBef>
                  <a:spcAft>
                    <a:spcPct val="0"/>
                  </a:spcAft>
                  <a:buChar char="•"/>
                  <a:defRPr sz="3400" kern="1200">
                    <a:solidFill>
                      <a:schemeClr val="tx1"/>
                    </a:solidFill>
                    <a:latin typeface="Arial" charset="0"/>
                    <a:ea typeface="+mn-ea"/>
                    <a:cs typeface="+mn-cs"/>
                  </a:defRPr>
                </a:lvl1pPr>
                <a:lvl2pPr marL="457200" algn="ctr" rtl="0" fontAlgn="base">
                  <a:spcBef>
                    <a:spcPct val="20000"/>
                  </a:spcBef>
                  <a:spcAft>
                    <a:spcPct val="0"/>
                  </a:spcAft>
                  <a:buChar char="•"/>
                  <a:defRPr sz="3400" kern="1200">
                    <a:solidFill>
                      <a:schemeClr val="tx1"/>
                    </a:solidFill>
                    <a:latin typeface="Arial" charset="0"/>
                    <a:ea typeface="+mn-ea"/>
                    <a:cs typeface="+mn-cs"/>
                  </a:defRPr>
                </a:lvl2pPr>
                <a:lvl3pPr marL="914400" algn="ctr" rtl="0" fontAlgn="base">
                  <a:spcBef>
                    <a:spcPct val="20000"/>
                  </a:spcBef>
                  <a:spcAft>
                    <a:spcPct val="0"/>
                  </a:spcAft>
                  <a:buChar char="•"/>
                  <a:defRPr sz="3400" kern="1200">
                    <a:solidFill>
                      <a:schemeClr val="tx1"/>
                    </a:solidFill>
                    <a:latin typeface="Arial" charset="0"/>
                    <a:ea typeface="+mn-ea"/>
                    <a:cs typeface="+mn-cs"/>
                  </a:defRPr>
                </a:lvl3pPr>
                <a:lvl4pPr marL="1371600" algn="ctr" rtl="0" fontAlgn="base">
                  <a:spcBef>
                    <a:spcPct val="20000"/>
                  </a:spcBef>
                  <a:spcAft>
                    <a:spcPct val="0"/>
                  </a:spcAft>
                  <a:buChar char="•"/>
                  <a:defRPr sz="3400" kern="1200">
                    <a:solidFill>
                      <a:schemeClr val="tx1"/>
                    </a:solidFill>
                    <a:latin typeface="Arial" charset="0"/>
                    <a:ea typeface="+mn-ea"/>
                    <a:cs typeface="+mn-cs"/>
                  </a:defRPr>
                </a:lvl4pPr>
                <a:lvl5pPr marL="1828800" algn="ctr" rtl="0" fontAlgn="base">
                  <a:spcBef>
                    <a:spcPct val="20000"/>
                  </a:spcBef>
                  <a:spcAft>
                    <a:spcPct val="0"/>
                  </a:spcAft>
                  <a:buChar char="•"/>
                  <a:defRPr sz="3400" kern="1200">
                    <a:solidFill>
                      <a:schemeClr val="tx1"/>
                    </a:solidFill>
                    <a:latin typeface="Arial" charset="0"/>
                    <a:ea typeface="+mn-ea"/>
                    <a:cs typeface="+mn-cs"/>
                  </a:defRPr>
                </a:lvl5pPr>
                <a:lvl6pPr marL="2286000" algn="l" defTabSz="914400" rtl="0" eaLnBrk="1" latinLnBrk="0" hangingPunct="1">
                  <a:defRPr sz="3400" kern="1200">
                    <a:solidFill>
                      <a:schemeClr val="tx1"/>
                    </a:solidFill>
                    <a:latin typeface="Arial" charset="0"/>
                    <a:ea typeface="+mn-ea"/>
                    <a:cs typeface="+mn-cs"/>
                  </a:defRPr>
                </a:lvl6pPr>
                <a:lvl7pPr marL="2743200" algn="l" defTabSz="914400" rtl="0" eaLnBrk="1" latinLnBrk="0" hangingPunct="1">
                  <a:defRPr sz="3400" kern="1200">
                    <a:solidFill>
                      <a:schemeClr val="tx1"/>
                    </a:solidFill>
                    <a:latin typeface="Arial" charset="0"/>
                    <a:ea typeface="+mn-ea"/>
                    <a:cs typeface="+mn-cs"/>
                  </a:defRPr>
                </a:lvl7pPr>
                <a:lvl8pPr marL="3200400" algn="l" defTabSz="914400" rtl="0" eaLnBrk="1" latinLnBrk="0" hangingPunct="1">
                  <a:defRPr sz="3400" kern="1200">
                    <a:solidFill>
                      <a:schemeClr val="tx1"/>
                    </a:solidFill>
                    <a:latin typeface="Arial" charset="0"/>
                    <a:ea typeface="+mn-ea"/>
                    <a:cs typeface="+mn-cs"/>
                  </a:defRPr>
                </a:lvl8pPr>
                <a:lvl9pPr marL="3657600" algn="l" defTabSz="914400" rtl="0" eaLnBrk="1" latinLnBrk="0" hangingPunct="1">
                  <a:defRPr sz="3400" kern="1200">
                    <a:solidFill>
                      <a:schemeClr val="tx1"/>
                    </a:solidFill>
                    <a:latin typeface="Arial" charset="0"/>
                    <a:ea typeface="+mn-ea"/>
                    <a:cs typeface="+mn-cs"/>
                  </a:defRPr>
                </a:lvl9pPr>
              </a:lstStyle>
              <a:p>
                <a:pPr eaLnBrk="1" hangingPunct="1">
                  <a:spcBef>
                    <a:spcPct val="0"/>
                  </a:spcBef>
                  <a:buFontTx/>
                  <a:buNone/>
                </a:pPr>
                <a:r>
                  <a:rPr lang="en-US" altLang="en-US" sz="1600" dirty="0">
                    <a:latin typeface="+mn-lt"/>
                  </a:rPr>
                  <a:t>1. Hot weather increases the demand for ice cream . . .</a:t>
                </a:r>
              </a:p>
            </p:txBody>
          </p:sp>
          <p:cxnSp>
            <p:nvCxnSpPr>
              <p:cNvPr id="40" name="Straight Connector 45"/>
              <p:cNvCxnSpPr/>
              <p:nvPr/>
            </p:nvCxnSpPr>
            <p:spPr>
              <a:xfrm rot="5400000" flipH="1" flipV="1">
                <a:off x="5903362" y="2067159"/>
                <a:ext cx="995556"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0" name="Straight Arrow Connector 46"/>
            <p:cNvCxnSpPr/>
            <p:nvPr/>
          </p:nvCxnSpPr>
          <p:spPr>
            <a:xfrm>
              <a:off x="3231356" y="3035300"/>
              <a:ext cx="1295400" cy="1588"/>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31" name="Group 140"/>
            <p:cNvGrpSpPr>
              <a:grpSpLocks/>
            </p:cNvGrpSpPr>
            <p:nvPr/>
          </p:nvGrpSpPr>
          <p:grpSpPr bwMode="auto">
            <a:xfrm>
              <a:off x="-313514" y="2165461"/>
              <a:ext cx="2835288" cy="1886471"/>
              <a:chOff x="2040328" y="-1238774"/>
              <a:chExt cx="2836477" cy="1886052"/>
            </a:xfrm>
          </p:grpSpPr>
          <p:sp>
            <p:nvSpPr>
              <p:cNvPr id="37" name="TextBox 141"/>
              <p:cNvSpPr txBox="1">
                <a:spLocks noChangeArrowheads="1"/>
              </p:cNvSpPr>
              <p:nvPr/>
            </p:nvSpPr>
            <p:spPr bwMode="auto">
              <a:xfrm>
                <a:off x="2040328" y="-1238774"/>
                <a:ext cx="1739528" cy="1886052"/>
              </a:xfrm>
              <a:prstGeom prst="rect">
                <a:avLst/>
              </a:prstGeom>
              <a:solidFill>
                <a:srgbClr val="F2D69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ctr" rtl="0" fontAlgn="base">
                  <a:spcBef>
                    <a:spcPct val="20000"/>
                  </a:spcBef>
                  <a:spcAft>
                    <a:spcPct val="0"/>
                  </a:spcAft>
                  <a:buChar char="•"/>
                  <a:defRPr sz="3400" kern="1200">
                    <a:solidFill>
                      <a:schemeClr val="tx1"/>
                    </a:solidFill>
                    <a:latin typeface="Arial" charset="0"/>
                    <a:ea typeface="+mn-ea"/>
                    <a:cs typeface="+mn-cs"/>
                  </a:defRPr>
                </a:lvl1pPr>
                <a:lvl2pPr marL="457200" algn="ctr" rtl="0" fontAlgn="base">
                  <a:spcBef>
                    <a:spcPct val="20000"/>
                  </a:spcBef>
                  <a:spcAft>
                    <a:spcPct val="0"/>
                  </a:spcAft>
                  <a:buChar char="•"/>
                  <a:defRPr sz="3400" kern="1200">
                    <a:solidFill>
                      <a:schemeClr val="tx1"/>
                    </a:solidFill>
                    <a:latin typeface="Arial" charset="0"/>
                    <a:ea typeface="+mn-ea"/>
                    <a:cs typeface="+mn-cs"/>
                  </a:defRPr>
                </a:lvl2pPr>
                <a:lvl3pPr marL="914400" algn="ctr" rtl="0" fontAlgn="base">
                  <a:spcBef>
                    <a:spcPct val="20000"/>
                  </a:spcBef>
                  <a:spcAft>
                    <a:spcPct val="0"/>
                  </a:spcAft>
                  <a:buChar char="•"/>
                  <a:defRPr sz="3400" kern="1200">
                    <a:solidFill>
                      <a:schemeClr val="tx1"/>
                    </a:solidFill>
                    <a:latin typeface="Arial" charset="0"/>
                    <a:ea typeface="+mn-ea"/>
                    <a:cs typeface="+mn-cs"/>
                  </a:defRPr>
                </a:lvl3pPr>
                <a:lvl4pPr marL="1371600" algn="ctr" rtl="0" fontAlgn="base">
                  <a:spcBef>
                    <a:spcPct val="20000"/>
                  </a:spcBef>
                  <a:spcAft>
                    <a:spcPct val="0"/>
                  </a:spcAft>
                  <a:buChar char="•"/>
                  <a:defRPr sz="3400" kern="1200">
                    <a:solidFill>
                      <a:schemeClr val="tx1"/>
                    </a:solidFill>
                    <a:latin typeface="Arial" charset="0"/>
                    <a:ea typeface="+mn-ea"/>
                    <a:cs typeface="+mn-cs"/>
                  </a:defRPr>
                </a:lvl4pPr>
                <a:lvl5pPr marL="1828800" algn="ctr" rtl="0" fontAlgn="base">
                  <a:spcBef>
                    <a:spcPct val="20000"/>
                  </a:spcBef>
                  <a:spcAft>
                    <a:spcPct val="0"/>
                  </a:spcAft>
                  <a:buChar char="•"/>
                  <a:defRPr sz="3400" kern="1200">
                    <a:solidFill>
                      <a:schemeClr val="tx1"/>
                    </a:solidFill>
                    <a:latin typeface="Arial" charset="0"/>
                    <a:ea typeface="+mn-ea"/>
                    <a:cs typeface="+mn-cs"/>
                  </a:defRPr>
                </a:lvl5pPr>
                <a:lvl6pPr marL="2286000" algn="l" defTabSz="914400" rtl="0" eaLnBrk="1" latinLnBrk="0" hangingPunct="1">
                  <a:defRPr sz="3400" kern="1200">
                    <a:solidFill>
                      <a:schemeClr val="tx1"/>
                    </a:solidFill>
                    <a:latin typeface="Arial" charset="0"/>
                    <a:ea typeface="+mn-ea"/>
                    <a:cs typeface="+mn-cs"/>
                  </a:defRPr>
                </a:lvl6pPr>
                <a:lvl7pPr marL="2743200" algn="l" defTabSz="914400" rtl="0" eaLnBrk="1" latinLnBrk="0" hangingPunct="1">
                  <a:defRPr sz="3400" kern="1200">
                    <a:solidFill>
                      <a:schemeClr val="tx1"/>
                    </a:solidFill>
                    <a:latin typeface="Arial" charset="0"/>
                    <a:ea typeface="+mn-ea"/>
                    <a:cs typeface="+mn-cs"/>
                  </a:defRPr>
                </a:lvl7pPr>
                <a:lvl8pPr marL="3200400" algn="l" defTabSz="914400" rtl="0" eaLnBrk="1" latinLnBrk="0" hangingPunct="1">
                  <a:defRPr sz="3400" kern="1200">
                    <a:solidFill>
                      <a:schemeClr val="tx1"/>
                    </a:solidFill>
                    <a:latin typeface="Arial" charset="0"/>
                    <a:ea typeface="+mn-ea"/>
                    <a:cs typeface="+mn-cs"/>
                  </a:defRPr>
                </a:lvl8pPr>
                <a:lvl9pPr marL="3657600" algn="l" defTabSz="914400" rtl="0" eaLnBrk="1" latinLnBrk="0" hangingPunct="1">
                  <a:defRPr sz="3400" kern="1200">
                    <a:solidFill>
                      <a:schemeClr val="tx1"/>
                    </a:solidFill>
                    <a:latin typeface="Arial" charset="0"/>
                    <a:ea typeface="+mn-ea"/>
                    <a:cs typeface="+mn-cs"/>
                  </a:defRPr>
                </a:lvl9pPr>
              </a:lstStyle>
              <a:p>
                <a:pPr eaLnBrk="1" hangingPunct="1">
                  <a:buFontTx/>
                  <a:buNone/>
                </a:pPr>
                <a:r>
                  <a:rPr lang="en-US" altLang="en-US" sz="1600" dirty="0">
                    <a:latin typeface="+mn-lt"/>
                  </a:rPr>
                  <a:t>2. …resulting in </a:t>
                </a:r>
              </a:p>
              <a:p>
                <a:pPr eaLnBrk="1" hangingPunct="1">
                  <a:buFontTx/>
                  <a:buNone/>
                </a:pPr>
                <a:r>
                  <a:rPr lang="en-US" altLang="en-US" sz="1600" dirty="0">
                    <a:latin typeface="+mn-lt"/>
                  </a:rPr>
                  <a:t>a higher price . . .</a:t>
                </a:r>
              </a:p>
            </p:txBody>
          </p:sp>
          <p:cxnSp>
            <p:nvCxnSpPr>
              <p:cNvPr id="38" name="Straight Connector 49"/>
              <p:cNvCxnSpPr/>
              <p:nvPr/>
            </p:nvCxnSpPr>
            <p:spPr>
              <a:xfrm rot="10800000">
                <a:off x="3233045" y="-404047"/>
                <a:ext cx="1643760" cy="4904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2" name="Straight Arrow Connector 50"/>
            <p:cNvCxnSpPr/>
            <p:nvPr/>
          </p:nvCxnSpPr>
          <p:spPr>
            <a:xfrm rot="5400000" flipH="1" flipV="1">
              <a:off x="2445544" y="3490912"/>
              <a:ext cx="457200" cy="3175"/>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3" name="Straight Arrow Connector 51"/>
            <p:cNvCxnSpPr/>
            <p:nvPr/>
          </p:nvCxnSpPr>
          <p:spPr>
            <a:xfrm>
              <a:off x="4121944" y="5016500"/>
              <a:ext cx="685800" cy="1588"/>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34" name="Group 148"/>
            <p:cNvGrpSpPr>
              <a:grpSpLocks/>
            </p:cNvGrpSpPr>
            <p:nvPr/>
          </p:nvGrpSpPr>
          <p:grpSpPr bwMode="auto">
            <a:xfrm>
              <a:off x="456405" y="4467224"/>
              <a:ext cx="4046539" cy="1548092"/>
              <a:chOff x="-2981396" y="-892778"/>
              <a:chExt cx="4048196" cy="1551479"/>
            </a:xfrm>
          </p:grpSpPr>
          <p:sp>
            <p:nvSpPr>
              <p:cNvPr id="35" name="TextBox 149"/>
              <p:cNvSpPr txBox="1">
                <a:spLocks noChangeArrowheads="1"/>
              </p:cNvSpPr>
              <p:nvPr/>
            </p:nvSpPr>
            <p:spPr bwMode="auto">
              <a:xfrm>
                <a:off x="-2981396" y="-892778"/>
                <a:ext cx="1859415" cy="1551479"/>
              </a:xfrm>
              <a:prstGeom prst="rect">
                <a:avLst/>
              </a:prstGeom>
              <a:solidFill>
                <a:srgbClr val="F2D69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ctr" rtl="0" fontAlgn="base">
                  <a:spcBef>
                    <a:spcPct val="20000"/>
                  </a:spcBef>
                  <a:spcAft>
                    <a:spcPct val="0"/>
                  </a:spcAft>
                  <a:buChar char="•"/>
                  <a:defRPr sz="3400" kern="1200">
                    <a:solidFill>
                      <a:schemeClr val="tx1"/>
                    </a:solidFill>
                    <a:latin typeface="Arial" charset="0"/>
                    <a:ea typeface="+mn-ea"/>
                    <a:cs typeface="+mn-cs"/>
                  </a:defRPr>
                </a:lvl1pPr>
                <a:lvl2pPr marL="457200" algn="ctr" rtl="0" fontAlgn="base">
                  <a:spcBef>
                    <a:spcPct val="20000"/>
                  </a:spcBef>
                  <a:spcAft>
                    <a:spcPct val="0"/>
                  </a:spcAft>
                  <a:buChar char="•"/>
                  <a:defRPr sz="3400" kern="1200">
                    <a:solidFill>
                      <a:schemeClr val="tx1"/>
                    </a:solidFill>
                    <a:latin typeface="Arial" charset="0"/>
                    <a:ea typeface="+mn-ea"/>
                    <a:cs typeface="+mn-cs"/>
                  </a:defRPr>
                </a:lvl2pPr>
                <a:lvl3pPr marL="914400" algn="ctr" rtl="0" fontAlgn="base">
                  <a:spcBef>
                    <a:spcPct val="20000"/>
                  </a:spcBef>
                  <a:spcAft>
                    <a:spcPct val="0"/>
                  </a:spcAft>
                  <a:buChar char="•"/>
                  <a:defRPr sz="3400" kern="1200">
                    <a:solidFill>
                      <a:schemeClr val="tx1"/>
                    </a:solidFill>
                    <a:latin typeface="Arial" charset="0"/>
                    <a:ea typeface="+mn-ea"/>
                    <a:cs typeface="+mn-cs"/>
                  </a:defRPr>
                </a:lvl3pPr>
                <a:lvl4pPr marL="1371600" algn="ctr" rtl="0" fontAlgn="base">
                  <a:spcBef>
                    <a:spcPct val="20000"/>
                  </a:spcBef>
                  <a:spcAft>
                    <a:spcPct val="0"/>
                  </a:spcAft>
                  <a:buChar char="•"/>
                  <a:defRPr sz="3400" kern="1200">
                    <a:solidFill>
                      <a:schemeClr val="tx1"/>
                    </a:solidFill>
                    <a:latin typeface="Arial" charset="0"/>
                    <a:ea typeface="+mn-ea"/>
                    <a:cs typeface="+mn-cs"/>
                  </a:defRPr>
                </a:lvl4pPr>
                <a:lvl5pPr marL="1828800" algn="ctr" rtl="0" fontAlgn="base">
                  <a:spcBef>
                    <a:spcPct val="20000"/>
                  </a:spcBef>
                  <a:spcAft>
                    <a:spcPct val="0"/>
                  </a:spcAft>
                  <a:buChar char="•"/>
                  <a:defRPr sz="3400" kern="1200">
                    <a:solidFill>
                      <a:schemeClr val="tx1"/>
                    </a:solidFill>
                    <a:latin typeface="Arial" charset="0"/>
                    <a:ea typeface="+mn-ea"/>
                    <a:cs typeface="+mn-cs"/>
                  </a:defRPr>
                </a:lvl5pPr>
                <a:lvl6pPr marL="2286000" algn="l" defTabSz="914400" rtl="0" eaLnBrk="1" latinLnBrk="0" hangingPunct="1">
                  <a:defRPr sz="3400" kern="1200">
                    <a:solidFill>
                      <a:schemeClr val="tx1"/>
                    </a:solidFill>
                    <a:latin typeface="Arial" charset="0"/>
                    <a:ea typeface="+mn-ea"/>
                    <a:cs typeface="+mn-cs"/>
                  </a:defRPr>
                </a:lvl6pPr>
                <a:lvl7pPr marL="2743200" algn="l" defTabSz="914400" rtl="0" eaLnBrk="1" latinLnBrk="0" hangingPunct="1">
                  <a:defRPr sz="3400" kern="1200">
                    <a:solidFill>
                      <a:schemeClr val="tx1"/>
                    </a:solidFill>
                    <a:latin typeface="Arial" charset="0"/>
                    <a:ea typeface="+mn-ea"/>
                    <a:cs typeface="+mn-cs"/>
                  </a:defRPr>
                </a:lvl7pPr>
                <a:lvl8pPr marL="3200400" algn="l" defTabSz="914400" rtl="0" eaLnBrk="1" latinLnBrk="0" hangingPunct="1">
                  <a:defRPr sz="3400" kern="1200">
                    <a:solidFill>
                      <a:schemeClr val="tx1"/>
                    </a:solidFill>
                    <a:latin typeface="Arial" charset="0"/>
                    <a:ea typeface="+mn-ea"/>
                    <a:cs typeface="+mn-cs"/>
                  </a:defRPr>
                </a:lvl8pPr>
                <a:lvl9pPr marL="3657600" algn="l" defTabSz="914400" rtl="0" eaLnBrk="1" latinLnBrk="0" hangingPunct="1">
                  <a:defRPr sz="3400" kern="1200">
                    <a:solidFill>
                      <a:schemeClr val="tx1"/>
                    </a:solidFill>
                    <a:latin typeface="Arial" charset="0"/>
                    <a:ea typeface="+mn-ea"/>
                    <a:cs typeface="+mn-cs"/>
                  </a:defRPr>
                </a:lvl9pPr>
              </a:lstStyle>
              <a:p>
                <a:pPr eaLnBrk="1" hangingPunct="1">
                  <a:buFontTx/>
                  <a:buNone/>
                </a:pPr>
                <a:r>
                  <a:rPr lang="en-US" altLang="en-US" sz="1600" dirty="0">
                    <a:latin typeface="+mn-lt"/>
                  </a:rPr>
                  <a:t>3. …and a higher</a:t>
                </a:r>
              </a:p>
              <a:p>
                <a:pPr eaLnBrk="1" hangingPunct="1">
                  <a:buFontTx/>
                  <a:buNone/>
                </a:pPr>
                <a:r>
                  <a:rPr lang="en-US" altLang="en-US" sz="1600" dirty="0">
                    <a:latin typeface="+mn-lt"/>
                  </a:rPr>
                  <a:t>quantity sold.</a:t>
                </a:r>
              </a:p>
            </p:txBody>
          </p:sp>
          <p:cxnSp>
            <p:nvCxnSpPr>
              <p:cNvPr id="36" name="Straight Connector 54"/>
              <p:cNvCxnSpPr/>
              <p:nvPr/>
            </p:nvCxnSpPr>
            <p:spPr>
              <a:xfrm rot="10800000">
                <a:off x="-1234431" y="-790955"/>
                <a:ext cx="2301231" cy="3452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64" name="Inhaltsplatzhalter 3"/>
          <p:cNvSpPr txBox="1">
            <a:spLocks/>
          </p:cNvSpPr>
          <p:nvPr/>
        </p:nvSpPr>
        <p:spPr>
          <a:xfrm>
            <a:off x="98537" y="2926785"/>
            <a:ext cx="4890976" cy="3072321"/>
          </a:xfrm>
          <a:prstGeom prst="rect">
            <a:avLst/>
          </a:prstGeom>
        </p:spPr>
        <p:txBody>
          <a:bodyPr vert="horz" lIns="91440" tIns="45720" rIns="91440" bIns="45720" numCol="2" rtlCol="0">
            <a:noAutofit/>
          </a:bodyPr>
          <a:lstStyle>
            <a:lvl1pPr marL="342900" indent="-342900" algn="l" defTabSz="914400" rtl="0" eaLnBrk="1" latinLnBrk="0" hangingPunct="1">
              <a:lnSpc>
                <a:spcPts val="2800"/>
              </a:lnSpc>
              <a:spcBef>
                <a:spcPts val="1200"/>
              </a:spcBef>
              <a:buClrTx/>
              <a:buFont typeface="Frutiger 45 light" panose="020B0500000000000000" pitchFamily="34" charset="0"/>
              <a:buChar char="&gt;"/>
              <a:defRPr sz="2000" kern="1200">
                <a:solidFill>
                  <a:schemeClr val="tx1"/>
                </a:solidFill>
                <a:latin typeface="Frutiger 45 light" pitchFamily="34" charset="0"/>
                <a:ea typeface="+mn-ea"/>
                <a:cs typeface="+mn-cs"/>
              </a:defRPr>
            </a:lvl1pPr>
            <a:lvl2pPr marL="742950" indent="-28575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lnSpc>
                <a:spcPts val="2000"/>
              </a:lnSpc>
              <a:buClr>
                <a:schemeClr val="tx1"/>
              </a:buClr>
              <a:buFont typeface="+mj-lt"/>
              <a:buAutoNum type="arabicPeriod"/>
            </a:pPr>
            <a:r>
              <a:rPr lang="en-US" sz="1800" dirty="0">
                <a:solidFill>
                  <a:srgbClr val="2E63AC"/>
                </a:solidFill>
              </a:rPr>
              <a:t>Hot weather: shifts the demand curve (tastes ) </a:t>
            </a:r>
          </a:p>
          <a:p>
            <a:pPr marL="457200" indent="-457200">
              <a:lnSpc>
                <a:spcPts val="2000"/>
              </a:lnSpc>
              <a:buClr>
                <a:schemeClr val="tx1"/>
              </a:buClr>
              <a:buFont typeface="+mj-lt"/>
              <a:buAutoNum type="arabicPeriod"/>
            </a:pPr>
            <a:r>
              <a:rPr lang="en-US" sz="1800" dirty="0">
                <a:solidFill>
                  <a:srgbClr val="2E63AC"/>
                </a:solidFill>
              </a:rPr>
              <a:t>Demand curve shifts to the right </a:t>
            </a:r>
          </a:p>
          <a:p>
            <a:pPr marL="457200" indent="-457200">
              <a:lnSpc>
                <a:spcPts val="2000"/>
              </a:lnSpc>
              <a:buClr>
                <a:schemeClr val="tx1"/>
              </a:buClr>
              <a:buFont typeface="+mj-lt"/>
              <a:buAutoNum type="arabicPeriod"/>
            </a:pPr>
            <a:r>
              <a:rPr lang="en-US" sz="1800" dirty="0">
                <a:solidFill>
                  <a:srgbClr val="2E63AC"/>
                </a:solidFill>
              </a:rPr>
              <a:t>Higher equilibrium price; higher equilibrium quantity</a:t>
            </a:r>
          </a:p>
          <a:p>
            <a:pPr>
              <a:buClr>
                <a:srgbClr val="2E63AC"/>
              </a:buClr>
              <a:buFont typeface="Wingdings" panose="05000000000000000000" pitchFamily="2" charset="2"/>
              <a:buChar char="§"/>
            </a:pPr>
            <a:endParaRPr lang="en-US" dirty="0"/>
          </a:p>
        </p:txBody>
      </p:sp>
      <p:sp>
        <p:nvSpPr>
          <p:cNvPr id="65" name="Textfeld 64"/>
          <p:cNvSpPr txBox="1"/>
          <p:nvPr/>
        </p:nvSpPr>
        <p:spPr>
          <a:xfrm>
            <a:off x="-236490" y="5439157"/>
            <a:ext cx="9144000" cy="1015663"/>
          </a:xfrm>
          <a:prstGeom prst="rect">
            <a:avLst/>
          </a:prstGeom>
          <a:noFill/>
        </p:spPr>
        <p:txBody>
          <a:bodyPr wrap="square" rtlCol="0">
            <a:spAutoFit/>
          </a:bodyPr>
          <a:lstStyle/>
          <a:p>
            <a:pPr algn="r"/>
            <a:endParaRPr lang="de-DE" dirty="0">
              <a:solidFill>
                <a:schemeClr val="bg1"/>
              </a:solidFill>
              <a:latin typeface="+mj-lt"/>
            </a:endParaRPr>
          </a:p>
          <a:p>
            <a:pPr algn="r"/>
            <a:r>
              <a:rPr lang="de-DE" sz="2400" cap="all" dirty="0">
                <a:solidFill>
                  <a:schemeClr val="bg1"/>
                </a:solidFill>
                <a:latin typeface="+mj-lt"/>
              </a:rPr>
              <a:t>CASE STUDY</a:t>
            </a:r>
          </a:p>
          <a:p>
            <a:pPr algn="r"/>
            <a:r>
              <a:rPr lang="de-DE" dirty="0">
                <a:solidFill>
                  <a:schemeClr val="bg1"/>
                </a:solidFill>
                <a:latin typeface="+mj-lt"/>
              </a:rPr>
              <a:t>       </a:t>
            </a:r>
            <a:endParaRPr lang="en-US" dirty="0">
              <a:solidFill>
                <a:schemeClr val="bg1"/>
              </a:solidFill>
              <a:latin typeface="+mj-lt"/>
            </a:endParaRPr>
          </a:p>
        </p:txBody>
      </p:sp>
    </p:spTree>
    <p:extLst>
      <p:ext uri="{BB962C8B-B14F-4D97-AF65-F5344CB8AC3E}">
        <p14:creationId xmlns:p14="http://schemas.microsoft.com/office/powerpoint/2010/main" val="3098875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1000"/>
                                        <p:tgtEl>
                                          <p:spTgt spid="64"/>
                                        </p:tgtEl>
                                      </p:cBhvr>
                                    </p:animEffect>
                                    <p:anim calcmode="lin" valueType="num">
                                      <p:cBhvr>
                                        <p:cTn id="8" dur="1000" fill="hold"/>
                                        <p:tgtEl>
                                          <p:spTgt spid="64"/>
                                        </p:tgtEl>
                                        <p:attrNameLst>
                                          <p:attrName>ppt_x</p:attrName>
                                        </p:attrNameLst>
                                      </p:cBhvr>
                                      <p:tavLst>
                                        <p:tav tm="0">
                                          <p:val>
                                            <p:strVal val="#ppt_x"/>
                                          </p:val>
                                        </p:tav>
                                        <p:tav tm="100000">
                                          <p:val>
                                            <p:strVal val="#ppt_x"/>
                                          </p:val>
                                        </p:tav>
                                      </p:tavLst>
                                    </p:anim>
                                    <p:anim calcmode="lin" valueType="num">
                                      <p:cBhvr>
                                        <p:cTn id="9" dur="1000" fill="hold"/>
                                        <p:tgtEl>
                                          <p:spTgt spid="6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10"/>
          <p:cNvSpPr/>
          <p:nvPr/>
        </p:nvSpPr>
        <p:spPr>
          <a:xfrm>
            <a:off x="-1" y="0"/>
            <a:ext cx="9144001" cy="6454820"/>
          </a:xfrm>
          <a:prstGeom prst="rect">
            <a:avLst/>
          </a:prstGeom>
          <a:blipFill dpi="0" rotWithShape="1">
            <a:blip r:embed="rId2">
              <a:alphaModFix amt="2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hteck 7"/>
          <p:cNvSpPr/>
          <p:nvPr/>
        </p:nvSpPr>
        <p:spPr>
          <a:xfrm>
            <a:off x="0" y="5262663"/>
            <a:ext cx="9144000" cy="1103587"/>
          </a:xfrm>
          <a:prstGeom prst="rect">
            <a:avLst/>
          </a:prstGeom>
          <a:gradFill>
            <a:gsLst>
              <a:gs pos="6000">
                <a:srgbClr val="2E63AC">
                  <a:lumMod val="100000"/>
                </a:srgbClr>
              </a:gs>
              <a:gs pos="4000">
                <a:srgbClr val="2E63AC"/>
              </a:gs>
              <a:gs pos="54000">
                <a:srgbClr val="2E63AC">
                  <a:alpha val="0"/>
                </a:srgb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4996" name="Picture 4" descr="http://www.benjerry.co.uk/modules/bnj-templates/img/logo-smal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8775" y="335236"/>
            <a:ext cx="2332038" cy="685800"/>
          </a:xfrm>
          <a:prstGeom prst="rect">
            <a:avLst/>
          </a:prstGeom>
          <a:noFill/>
          <a:extLst>
            <a:ext uri="{909E8E84-426E-40DD-AFC4-6F175D3DCCD1}">
              <a14:hiddenFill xmlns:a14="http://schemas.microsoft.com/office/drawing/2010/main">
                <a:solidFill>
                  <a:srgbClr val="FFFFFF"/>
                </a:solidFill>
              </a14:hiddenFill>
            </a:ext>
          </a:extLst>
        </p:spPr>
      </p:pic>
      <p:sp>
        <p:nvSpPr>
          <p:cNvPr id="12" name="Titel 4"/>
          <p:cNvSpPr>
            <a:spLocks noGrp="1"/>
          </p:cNvSpPr>
          <p:nvPr>
            <p:ph type="title"/>
          </p:nvPr>
        </p:nvSpPr>
        <p:spPr>
          <a:xfrm>
            <a:off x="604837" y="310778"/>
            <a:ext cx="8302673" cy="1264025"/>
          </a:xfrm>
        </p:spPr>
        <p:txBody>
          <a:bodyPr/>
          <a:lstStyle/>
          <a:p>
            <a:pPr marL="993775" indent="-993775"/>
            <a:r>
              <a:rPr lang="en-US" dirty="0">
                <a:solidFill>
                  <a:srgbClr val="86A315"/>
                </a:solidFill>
              </a:rPr>
              <a:t>Case b: a hurricane boosts the price of sugar  </a:t>
            </a:r>
            <a:endParaRPr lang="en-US" dirty="0"/>
          </a:p>
        </p:txBody>
      </p:sp>
      <p:grpSp>
        <p:nvGrpSpPr>
          <p:cNvPr id="2" name="Gruppieren 1"/>
          <p:cNvGrpSpPr/>
          <p:nvPr/>
        </p:nvGrpSpPr>
        <p:grpSpPr>
          <a:xfrm>
            <a:off x="2349500" y="1718232"/>
            <a:ext cx="6768221" cy="3919940"/>
            <a:chOff x="177465" y="1165856"/>
            <a:chExt cx="8726439" cy="4650420"/>
          </a:xfrm>
        </p:grpSpPr>
        <p:sp>
          <p:nvSpPr>
            <p:cNvPr id="13" name="Rectangle 5"/>
            <p:cNvSpPr/>
            <p:nvPr/>
          </p:nvSpPr>
          <p:spPr>
            <a:xfrm>
              <a:off x="2604294" y="1677987"/>
              <a:ext cx="5105400" cy="3429000"/>
            </a:xfrm>
            <a:prstGeom prst="rect">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ctr" rtl="0" fontAlgn="base">
                <a:spcBef>
                  <a:spcPct val="20000"/>
                </a:spcBef>
                <a:spcAft>
                  <a:spcPct val="0"/>
                </a:spcAft>
                <a:buChar char="•"/>
                <a:defRPr sz="3400" kern="1200">
                  <a:solidFill>
                    <a:schemeClr val="lt1"/>
                  </a:solidFill>
                  <a:latin typeface="+mn-lt"/>
                  <a:ea typeface="+mn-ea"/>
                  <a:cs typeface="+mn-cs"/>
                </a:defRPr>
              </a:lvl1pPr>
              <a:lvl2pPr marL="457200" algn="ctr" rtl="0" fontAlgn="base">
                <a:spcBef>
                  <a:spcPct val="20000"/>
                </a:spcBef>
                <a:spcAft>
                  <a:spcPct val="0"/>
                </a:spcAft>
                <a:buChar char="•"/>
                <a:defRPr sz="3400" kern="1200">
                  <a:solidFill>
                    <a:schemeClr val="lt1"/>
                  </a:solidFill>
                  <a:latin typeface="+mn-lt"/>
                  <a:ea typeface="+mn-ea"/>
                  <a:cs typeface="+mn-cs"/>
                </a:defRPr>
              </a:lvl2pPr>
              <a:lvl3pPr marL="914400" algn="ctr" rtl="0" fontAlgn="base">
                <a:spcBef>
                  <a:spcPct val="20000"/>
                </a:spcBef>
                <a:spcAft>
                  <a:spcPct val="0"/>
                </a:spcAft>
                <a:buChar char="•"/>
                <a:defRPr sz="3400" kern="1200">
                  <a:solidFill>
                    <a:schemeClr val="lt1"/>
                  </a:solidFill>
                  <a:latin typeface="+mn-lt"/>
                  <a:ea typeface="+mn-ea"/>
                  <a:cs typeface="+mn-cs"/>
                </a:defRPr>
              </a:lvl3pPr>
              <a:lvl4pPr marL="1371600" algn="ctr" rtl="0" fontAlgn="base">
                <a:spcBef>
                  <a:spcPct val="20000"/>
                </a:spcBef>
                <a:spcAft>
                  <a:spcPct val="0"/>
                </a:spcAft>
                <a:buChar char="•"/>
                <a:defRPr sz="3400" kern="1200">
                  <a:solidFill>
                    <a:schemeClr val="lt1"/>
                  </a:solidFill>
                  <a:latin typeface="+mn-lt"/>
                  <a:ea typeface="+mn-ea"/>
                  <a:cs typeface="+mn-cs"/>
                </a:defRPr>
              </a:lvl4pPr>
              <a:lvl5pPr marL="1828800" algn="ctr" rtl="0" fontAlgn="base">
                <a:spcBef>
                  <a:spcPct val="20000"/>
                </a:spcBef>
                <a:spcAft>
                  <a:spcPct val="0"/>
                </a:spcAft>
                <a:buChar char="•"/>
                <a:defRPr sz="3400" kern="1200">
                  <a:solidFill>
                    <a:schemeClr val="lt1"/>
                  </a:solidFill>
                  <a:latin typeface="+mn-lt"/>
                  <a:ea typeface="+mn-ea"/>
                  <a:cs typeface="+mn-cs"/>
                </a:defRPr>
              </a:lvl5pPr>
              <a:lvl6pPr marL="2286000" algn="l" defTabSz="914400" rtl="0" eaLnBrk="1" latinLnBrk="0" hangingPunct="1">
                <a:defRPr sz="3400" kern="1200">
                  <a:solidFill>
                    <a:schemeClr val="lt1"/>
                  </a:solidFill>
                  <a:latin typeface="+mn-lt"/>
                  <a:ea typeface="+mn-ea"/>
                  <a:cs typeface="+mn-cs"/>
                </a:defRPr>
              </a:lvl6pPr>
              <a:lvl7pPr marL="2743200" algn="l" defTabSz="914400" rtl="0" eaLnBrk="1" latinLnBrk="0" hangingPunct="1">
                <a:defRPr sz="3400" kern="1200">
                  <a:solidFill>
                    <a:schemeClr val="lt1"/>
                  </a:solidFill>
                  <a:latin typeface="+mn-lt"/>
                  <a:ea typeface="+mn-ea"/>
                  <a:cs typeface="+mn-cs"/>
                </a:defRPr>
              </a:lvl7pPr>
              <a:lvl8pPr marL="3200400" algn="l" defTabSz="914400" rtl="0" eaLnBrk="1" latinLnBrk="0" hangingPunct="1">
                <a:defRPr sz="3400" kern="1200">
                  <a:solidFill>
                    <a:schemeClr val="lt1"/>
                  </a:solidFill>
                  <a:latin typeface="+mn-lt"/>
                  <a:ea typeface="+mn-ea"/>
                  <a:cs typeface="+mn-cs"/>
                </a:defRPr>
              </a:lvl8pPr>
              <a:lvl9pPr marL="3657600" algn="l" defTabSz="914400" rtl="0" eaLnBrk="1" latinLnBrk="0" hangingPunct="1">
                <a:defRPr sz="3400" kern="1200">
                  <a:solidFill>
                    <a:schemeClr val="lt1"/>
                  </a:solidFill>
                  <a:latin typeface="+mn-lt"/>
                  <a:ea typeface="+mn-ea"/>
                  <a:cs typeface="+mn-cs"/>
                </a:defRPr>
              </a:lvl9pPr>
            </a:lstStyle>
            <a:p>
              <a:pPr algn="l">
                <a:buFontTx/>
                <a:buNone/>
                <a:defRPr/>
              </a:pPr>
              <a:endParaRPr lang="en-US" sz="1800">
                <a:solidFill>
                  <a:schemeClr val="tx1"/>
                </a:solidFill>
              </a:endParaRPr>
            </a:p>
          </p:txBody>
        </p:sp>
        <p:grpSp>
          <p:nvGrpSpPr>
            <p:cNvPr id="14" name="Group 5"/>
            <p:cNvGrpSpPr>
              <a:grpSpLocks/>
            </p:cNvGrpSpPr>
            <p:nvPr/>
          </p:nvGrpSpPr>
          <p:grpSpPr bwMode="auto">
            <a:xfrm>
              <a:off x="2985294" y="2897187"/>
              <a:ext cx="4516437" cy="1676400"/>
              <a:chOff x="4647947" y="2699268"/>
              <a:chExt cx="4515857" cy="1676400"/>
            </a:xfrm>
          </p:grpSpPr>
          <p:cxnSp>
            <p:nvCxnSpPr>
              <p:cNvPr id="60" name="Straight Connector 7"/>
              <p:cNvCxnSpPr/>
              <p:nvPr/>
            </p:nvCxnSpPr>
            <p:spPr>
              <a:xfrm flipV="1">
                <a:off x="4647947" y="2935806"/>
                <a:ext cx="4114272" cy="1439862"/>
              </a:xfrm>
              <a:prstGeom prst="line">
                <a:avLst/>
              </a:prstGeom>
              <a:ln w="38100">
                <a:solidFill>
                  <a:srgbClr val="005EA4"/>
                </a:solidFill>
              </a:ln>
            </p:spPr>
            <p:style>
              <a:lnRef idx="1">
                <a:schemeClr val="accent1"/>
              </a:lnRef>
              <a:fillRef idx="0">
                <a:schemeClr val="accent1"/>
              </a:fillRef>
              <a:effectRef idx="0">
                <a:schemeClr val="accent1"/>
              </a:effectRef>
              <a:fontRef idx="minor">
                <a:schemeClr val="tx1"/>
              </a:fontRef>
            </p:style>
          </p:cxnSp>
          <p:sp>
            <p:nvSpPr>
              <p:cNvPr id="61" name="TextBox 7"/>
              <p:cNvSpPr txBox="1">
                <a:spLocks noChangeArrowheads="1"/>
              </p:cNvSpPr>
              <p:nvPr/>
            </p:nvSpPr>
            <p:spPr bwMode="auto">
              <a:xfrm>
                <a:off x="8740323" y="2699268"/>
                <a:ext cx="4234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ctr" rtl="0" fontAlgn="base">
                  <a:spcBef>
                    <a:spcPct val="20000"/>
                  </a:spcBef>
                  <a:spcAft>
                    <a:spcPct val="0"/>
                  </a:spcAft>
                  <a:buChar char="•"/>
                  <a:defRPr sz="3400" kern="1200">
                    <a:solidFill>
                      <a:schemeClr val="tx1"/>
                    </a:solidFill>
                    <a:latin typeface="Arial" charset="0"/>
                    <a:ea typeface="+mn-ea"/>
                    <a:cs typeface="+mn-cs"/>
                  </a:defRPr>
                </a:lvl1pPr>
                <a:lvl2pPr marL="457200" algn="ctr" rtl="0" fontAlgn="base">
                  <a:spcBef>
                    <a:spcPct val="20000"/>
                  </a:spcBef>
                  <a:spcAft>
                    <a:spcPct val="0"/>
                  </a:spcAft>
                  <a:buChar char="•"/>
                  <a:defRPr sz="3400" kern="1200">
                    <a:solidFill>
                      <a:schemeClr val="tx1"/>
                    </a:solidFill>
                    <a:latin typeface="Arial" charset="0"/>
                    <a:ea typeface="+mn-ea"/>
                    <a:cs typeface="+mn-cs"/>
                  </a:defRPr>
                </a:lvl2pPr>
                <a:lvl3pPr marL="914400" algn="ctr" rtl="0" fontAlgn="base">
                  <a:spcBef>
                    <a:spcPct val="20000"/>
                  </a:spcBef>
                  <a:spcAft>
                    <a:spcPct val="0"/>
                  </a:spcAft>
                  <a:buChar char="•"/>
                  <a:defRPr sz="3400" kern="1200">
                    <a:solidFill>
                      <a:schemeClr val="tx1"/>
                    </a:solidFill>
                    <a:latin typeface="Arial" charset="0"/>
                    <a:ea typeface="+mn-ea"/>
                    <a:cs typeface="+mn-cs"/>
                  </a:defRPr>
                </a:lvl3pPr>
                <a:lvl4pPr marL="1371600" algn="ctr" rtl="0" fontAlgn="base">
                  <a:spcBef>
                    <a:spcPct val="20000"/>
                  </a:spcBef>
                  <a:spcAft>
                    <a:spcPct val="0"/>
                  </a:spcAft>
                  <a:buChar char="•"/>
                  <a:defRPr sz="3400" kern="1200">
                    <a:solidFill>
                      <a:schemeClr val="tx1"/>
                    </a:solidFill>
                    <a:latin typeface="Arial" charset="0"/>
                    <a:ea typeface="+mn-ea"/>
                    <a:cs typeface="+mn-cs"/>
                  </a:defRPr>
                </a:lvl4pPr>
                <a:lvl5pPr marL="1828800" algn="ctr" rtl="0" fontAlgn="base">
                  <a:spcBef>
                    <a:spcPct val="20000"/>
                  </a:spcBef>
                  <a:spcAft>
                    <a:spcPct val="0"/>
                  </a:spcAft>
                  <a:buChar char="•"/>
                  <a:defRPr sz="3400" kern="1200">
                    <a:solidFill>
                      <a:schemeClr val="tx1"/>
                    </a:solidFill>
                    <a:latin typeface="Arial" charset="0"/>
                    <a:ea typeface="+mn-ea"/>
                    <a:cs typeface="+mn-cs"/>
                  </a:defRPr>
                </a:lvl5pPr>
                <a:lvl6pPr marL="2286000" algn="l" defTabSz="914400" rtl="0" eaLnBrk="1" latinLnBrk="0" hangingPunct="1">
                  <a:defRPr sz="3400" kern="1200">
                    <a:solidFill>
                      <a:schemeClr val="tx1"/>
                    </a:solidFill>
                    <a:latin typeface="Arial" charset="0"/>
                    <a:ea typeface="+mn-ea"/>
                    <a:cs typeface="+mn-cs"/>
                  </a:defRPr>
                </a:lvl6pPr>
                <a:lvl7pPr marL="2743200" algn="l" defTabSz="914400" rtl="0" eaLnBrk="1" latinLnBrk="0" hangingPunct="1">
                  <a:defRPr sz="3400" kern="1200">
                    <a:solidFill>
                      <a:schemeClr val="tx1"/>
                    </a:solidFill>
                    <a:latin typeface="Arial" charset="0"/>
                    <a:ea typeface="+mn-ea"/>
                    <a:cs typeface="+mn-cs"/>
                  </a:defRPr>
                </a:lvl7pPr>
                <a:lvl8pPr marL="3200400" algn="l" defTabSz="914400" rtl="0" eaLnBrk="1" latinLnBrk="0" hangingPunct="1">
                  <a:defRPr sz="3400" kern="1200">
                    <a:solidFill>
                      <a:schemeClr val="tx1"/>
                    </a:solidFill>
                    <a:latin typeface="Arial" charset="0"/>
                    <a:ea typeface="+mn-ea"/>
                    <a:cs typeface="+mn-cs"/>
                  </a:defRPr>
                </a:lvl8pPr>
                <a:lvl9pPr marL="3657600" algn="l" defTabSz="914400" rtl="0" eaLnBrk="1" latinLnBrk="0" hangingPunct="1">
                  <a:defRPr sz="3400" kern="1200">
                    <a:solidFill>
                      <a:schemeClr val="tx1"/>
                    </a:solidFill>
                    <a:latin typeface="Arial" charset="0"/>
                    <a:ea typeface="+mn-ea"/>
                    <a:cs typeface="+mn-cs"/>
                  </a:defRPr>
                </a:lvl9pPr>
              </a:lstStyle>
              <a:p>
                <a:pPr eaLnBrk="1" hangingPunct="1">
                  <a:buFontTx/>
                  <a:buNone/>
                </a:pPr>
                <a:r>
                  <a:rPr lang="en-US" altLang="en-US" sz="1800">
                    <a:latin typeface="+mn-lt"/>
                  </a:rPr>
                  <a:t>S</a:t>
                </a:r>
                <a:r>
                  <a:rPr lang="en-US" altLang="en-US" sz="1800" baseline="-25000">
                    <a:latin typeface="+mn-lt"/>
                  </a:rPr>
                  <a:t>1</a:t>
                </a:r>
              </a:p>
            </p:txBody>
          </p:sp>
        </p:grpSp>
        <p:grpSp>
          <p:nvGrpSpPr>
            <p:cNvPr id="15" name="Group 8"/>
            <p:cNvGrpSpPr>
              <a:grpSpLocks/>
            </p:cNvGrpSpPr>
            <p:nvPr/>
          </p:nvGrpSpPr>
          <p:grpSpPr bwMode="auto">
            <a:xfrm>
              <a:off x="3250761" y="2058988"/>
              <a:ext cx="2160234" cy="1131889"/>
              <a:chOff x="3008419" y="546365"/>
              <a:chExt cx="2160875" cy="1129846"/>
            </a:xfrm>
          </p:grpSpPr>
          <p:sp>
            <p:nvSpPr>
              <p:cNvPr id="58" name="TextBox 9"/>
              <p:cNvSpPr txBox="1">
                <a:spLocks noChangeArrowheads="1"/>
              </p:cNvSpPr>
              <p:nvPr/>
            </p:nvSpPr>
            <p:spPr bwMode="auto">
              <a:xfrm>
                <a:off x="3008419" y="546365"/>
                <a:ext cx="2160875" cy="400918"/>
              </a:xfrm>
              <a:prstGeom prst="rect">
                <a:avLst/>
              </a:prstGeom>
              <a:solidFill>
                <a:srgbClr val="F2D69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ctr" rtl="0" fontAlgn="base">
                  <a:spcBef>
                    <a:spcPct val="20000"/>
                  </a:spcBef>
                  <a:spcAft>
                    <a:spcPct val="0"/>
                  </a:spcAft>
                  <a:buChar char="•"/>
                  <a:defRPr sz="3400" kern="1200">
                    <a:solidFill>
                      <a:schemeClr val="tx1"/>
                    </a:solidFill>
                    <a:latin typeface="Arial" charset="0"/>
                    <a:ea typeface="+mn-ea"/>
                    <a:cs typeface="+mn-cs"/>
                  </a:defRPr>
                </a:lvl1pPr>
                <a:lvl2pPr marL="457200" algn="ctr" rtl="0" fontAlgn="base">
                  <a:spcBef>
                    <a:spcPct val="20000"/>
                  </a:spcBef>
                  <a:spcAft>
                    <a:spcPct val="0"/>
                  </a:spcAft>
                  <a:buChar char="•"/>
                  <a:defRPr sz="3400" kern="1200">
                    <a:solidFill>
                      <a:schemeClr val="tx1"/>
                    </a:solidFill>
                    <a:latin typeface="Arial" charset="0"/>
                    <a:ea typeface="+mn-ea"/>
                    <a:cs typeface="+mn-cs"/>
                  </a:defRPr>
                </a:lvl2pPr>
                <a:lvl3pPr marL="914400" algn="ctr" rtl="0" fontAlgn="base">
                  <a:spcBef>
                    <a:spcPct val="20000"/>
                  </a:spcBef>
                  <a:spcAft>
                    <a:spcPct val="0"/>
                  </a:spcAft>
                  <a:buChar char="•"/>
                  <a:defRPr sz="3400" kern="1200">
                    <a:solidFill>
                      <a:schemeClr val="tx1"/>
                    </a:solidFill>
                    <a:latin typeface="Arial" charset="0"/>
                    <a:ea typeface="+mn-ea"/>
                    <a:cs typeface="+mn-cs"/>
                  </a:defRPr>
                </a:lvl3pPr>
                <a:lvl4pPr marL="1371600" algn="ctr" rtl="0" fontAlgn="base">
                  <a:spcBef>
                    <a:spcPct val="20000"/>
                  </a:spcBef>
                  <a:spcAft>
                    <a:spcPct val="0"/>
                  </a:spcAft>
                  <a:buChar char="•"/>
                  <a:defRPr sz="3400" kern="1200">
                    <a:solidFill>
                      <a:schemeClr val="tx1"/>
                    </a:solidFill>
                    <a:latin typeface="Arial" charset="0"/>
                    <a:ea typeface="+mn-ea"/>
                    <a:cs typeface="+mn-cs"/>
                  </a:defRPr>
                </a:lvl4pPr>
                <a:lvl5pPr marL="1828800" algn="ctr" rtl="0" fontAlgn="base">
                  <a:spcBef>
                    <a:spcPct val="20000"/>
                  </a:spcBef>
                  <a:spcAft>
                    <a:spcPct val="0"/>
                  </a:spcAft>
                  <a:buChar char="•"/>
                  <a:defRPr sz="3400" kern="1200">
                    <a:solidFill>
                      <a:schemeClr val="tx1"/>
                    </a:solidFill>
                    <a:latin typeface="Arial" charset="0"/>
                    <a:ea typeface="+mn-ea"/>
                    <a:cs typeface="+mn-cs"/>
                  </a:defRPr>
                </a:lvl5pPr>
                <a:lvl6pPr marL="2286000" algn="l" defTabSz="914400" rtl="0" eaLnBrk="1" latinLnBrk="0" hangingPunct="1">
                  <a:defRPr sz="3400" kern="1200">
                    <a:solidFill>
                      <a:schemeClr val="tx1"/>
                    </a:solidFill>
                    <a:latin typeface="Arial" charset="0"/>
                    <a:ea typeface="+mn-ea"/>
                    <a:cs typeface="+mn-cs"/>
                  </a:defRPr>
                </a:lvl6pPr>
                <a:lvl7pPr marL="2743200" algn="l" defTabSz="914400" rtl="0" eaLnBrk="1" latinLnBrk="0" hangingPunct="1">
                  <a:defRPr sz="3400" kern="1200">
                    <a:solidFill>
                      <a:schemeClr val="tx1"/>
                    </a:solidFill>
                    <a:latin typeface="Arial" charset="0"/>
                    <a:ea typeface="+mn-ea"/>
                    <a:cs typeface="+mn-cs"/>
                  </a:defRPr>
                </a:lvl7pPr>
                <a:lvl8pPr marL="3200400" algn="l" defTabSz="914400" rtl="0" eaLnBrk="1" latinLnBrk="0" hangingPunct="1">
                  <a:defRPr sz="3400" kern="1200">
                    <a:solidFill>
                      <a:schemeClr val="tx1"/>
                    </a:solidFill>
                    <a:latin typeface="Arial" charset="0"/>
                    <a:ea typeface="+mn-ea"/>
                    <a:cs typeface="+mn-cs"/>
                  </a:defRPr>
                </a:lvl8pPr>
                <a:lvl9pPr marL="3657600" algn="l" defTabSz="914400" rtl="0" eaLnBrk="1" latinLnBrk="0" hangingPunct="1">
                  <a:defRPr sz="3400" kern="1200">
                    <a:solidFill>
                      <a:schemeClr val="tx1"/>
                    </a:solidFill>
                    <a:latin typeface="Arial" charset="0"/>
                    <a:ea typeface="+mn-ea"/>
                    <a:cs typeface="+mn-cs"/>
                  </a:defRPr>
                </a:lvl9pPr>
              </a:lstStyle>
              <a:p>
                <a:pPr eaLnBrk="1" hangingPunct="1">
                  <a:buFontTx/>
                  <a:buNone/>
                </a:pPr>
                <a:r>
                  <a:rPr lang="en-US" altLang="en-US" sz="1600" dirty="0">
                    <a:latin typeface="+mn-lt"/>
                  </a:rPr>
                  <a:t>New equilibrium</a:t>
                </a:r>
              </a:p>
            </p:txBody>
          </p:sp>
          <p:cxnSp>
            <p:nvCxnSpPr>
              <p:cNvPr id="59" name="Straight Connector 11"/>
              <p:cNvCxnSpPr/>
              <p:nvPr/>
            </p:nvCxnSpPr>
            <p:spPr>
              <a:xfrm rot="16200000" flipV="1">
                <a:off x="4160876" y="1325214"/>
                <a:ext cx="701995" cy="0"/>
              </a:xfrm>
              <a:prstGeom prst="line">
                <a:avLst/>
              </a:prstGeom>
              <a:ln>
                <a:solidFill>
                  <a:srgbClr val="800080"/>
                </a:solidFill>
              </a:ln>
            </p:spPr>
            <p:style>
              <a:lnRef idx="1">
                <a:schemeClr val="accent1"/>
              </a:lnRef>
              <a:fillRef idx="0">
                <a:schemeClr val="accent1"/>
              </a:fillRef>
              <a:effectRef idx="0">
                <a:schemeClr val="accent1"/>
              </a:effectRef>
              <a:fontRef idx="minor">
                <a:schemeClr val="tx1"/>
              </a:fontRef>
            </p:style>
          </p:cxnSp>
        </p:grpSp>
        <p:grpSp>
          <p:nvGrpSpPr>
            <p:cNvPr id="16" name="Group 11"/>
            <p:cNvGrpSpPr>
              <a:grpSpLocks/>
            </p:cNvGrpSpPr>
            <p:nvPr/>
          </p:nvGrpSpPr>
          <p:grpSpPr bwMode="auto">
            <a:xfrm>
              <a:off x="2985294" y="2135187"/>
              <a:ext cx="4592637" cy="1752600"/>
              <a:chOff x="2819400" y="2514600"/>
              <a:chExt cx="4592057" cy="1752600"/>
            </a:xfrm>
          </p:grpSpPr>
          <p:cxnSp>
            <p:nvCxnSpPr>
              <p:cNvPr id="56" name="Straight Connector 13"/>
              <p:cNvCxnSpPr/>
              <p:nvPr/>
            </p:nvCxnSpPr>
            <p:spPr>
              <a:xfrm flipV="1">
                <a:off x="2819400" y="2819400"/>
                <a:ext cx="4038090" cy="144780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57" name="TextBox 13"/>
              <p:cNvSpPr txBox="1">
                <a:spLocks noChangeArrowheads="1"/>
              </p:cNvSpPr>
              <p:nvPr/>
            </p:nvSpPr>
            <p:spPr bwMode="auto">
              <a:xfrm>
                <a:off x="6987975" y="2514600"/>
                <a:ext cx="4234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ctr" rtl="0" fontAlgn="base">
                  <a:spcBef>
                    <a:spcPct val="20000"/>
                  </a:spcBef>
                  <a:spcAft>
                    <a:spcPct val="0"/>
                  </a:spcAft>
                  <a:buChar char="•"/>
                  <a:defRPr sz="3400" kern="1200">
                    <a:solidFill>
                      <a:schemeClr val="tx1"/>
                    </a:solidFill>
                    <a:latin typeface="Arial" charset="0"/>
                    <a:ea typeface="+mn-ea"/>
                    <a:cs typeface="+mn-cs"/>
                  </a:defRPr>
                </a:lvl1pPr>
                <a:lvl2pPr marL="457200" algn="ctr" rtl="0" fontAlgn="base">
                  <a:spcBef>
                    <a:spcPct val="20000"/>
                  </a:spcBef>
                  <a:spcAft>
                    <a:spcPct val="0"/>
                  </a:spcAft>
                  <a:buChar char="•"/>
                  <a:defRPr sz="3400" kern="1200">
                    <a:solidFill>
                      <a:schemeClr val="tx1"/>
                    </a:solidFill>
                    <a:latin typeface="Arial" charset="0"/>
                    <a:ea typeface="+mn-ea"/>
                    <a:cs typeface="+mn-cs"/>
                  </a:defRPr>
                </a:lvl2pPr>
                <a:lvl3pPr marL="914400" algn="ctr" rtl="0" fontAlgn="base">
                  <a:spcBef>
                    <a:spcPct val="20000"/>
                  </a:spcBef>
                  <a:spcAft>
                    <a:spcPct val="0"/>
                  </a:spcAft>
                  <a:buChar char="•"/>
                  <a:defRPr sz="3400" kern="1200">
                    <a:solidFill>
                      <a:schemeClr val="tx1"/>
                    </a:solidFill>
                    <a:latin typeface="Arial" charset="0"/>
                    <a:ea typeface="+mn-ea"/>
                    <a:cs typeface="+mn-cs"/>
                  </a:defRPr>
                </a:lvl3pPr>
                <a:lvl4pPr marL="1371600" algn="ctr" rtl="0" fontAlgn="base">
                  <a:spcBef>
                    <a:spcPct val="20000"/>
                  </a:spcBef>
                  <a:spcAft>
                    <a:spcPct val="0"/>
                  </a:spcAft>
                  <a:buChar char="•"/>
                  <a:defRPr sz="3400" kern="1200">
                    <a:solidFill>
                      <a:schemeClr val="tx1"/>
                    </a:solidFill>
                    <a:latin typeface="Arial" charset="0"/>
                    <a:ea typeface="+mn-ea"/>
                    <a:cs typeface="+mn-cs"/>
                  </a:defRPr>
                </a:lvl4pPr>
                <a:lvl5pPr marL="1828800" algn="ctr" rtl="0" fontAlgn="base">
                  <a:spcBef>
                    <a:spcPct val="20000"/>
                  </a:spcBef>
                  <a:spcAft>
                    <a:spcPct val="0"/>
                  </a:spcAft>
                  <a:buChar char="•"/>
                  <a:defRPr sz="3400" kern="1200">
                    <a:solidFill>
                      <a:schemeClr val="tx1"/>
                    </a:solidFill>
                    <a:latin typeface="Arial" charset="0"/>
                    <a:ea typeface="+mn-ea"/>
                    <a:cs typeface="+mn-cs"/>
                  </a:defRPr>
                </a:lvl5pPr>
                <a:lvl6pPr marL="2286000" algn="l" defTabSz="914400" rtl="0" eaLnBrk="1" latinLnBrk="0" hangingPunct="1">
                  <a:defRPr sz="3400" kern="1200">
                    <a:solidFill>
                      <a:schemeClr val="tx1"/>
                    </a:solidFill>
                    <a:latin typeface="Arial" charset="0"/>
                    <a:ea typeface="+mn-ea"/>
                    <a:cs typeface="+mn-cs"/>
                  </a:defRPr>
                </a:lvl6pPr>
                <a:lvl7pPr marL="2743200" algn="l" defTabSz="914400" rtl="0" eaLnBrk="1" latinLnBrk="0" hangingPunct="1">
                  <a:defRPr sz="3400" kern="1200">
                    <a:solidFill>
                      <a:schemeClr val="tx1"/>
                    </a:solidFill>
                    <a:latin typeface="Arial" charset="0"/>
                    <a:ea typeface="+mn-ea"/>
                    <a:cs typeface="+mn-cs"/>
                  </a:defRPr>
                </a:lvl7pPr>
                <a:lvl8pPr marL="3200400" algn="l" defTabSz="914400" rtl="0" eaLnBrk="1" latinLnBrk="0" hangingPunct="1">
                  <a:defRPr sz="3400" kern="1200">
                    <a:solidFill>
                      <a:schemeClr val="tx1"/>
                    </a:solidFill>
                    <a:latin typeface="Arial" charset="0"/>
                    <a:ea typeface="+mn-ea"/>
                    <a:cs typeface="+mn-cs"/>
                  </a:defRPr>
                </a:lvl8pPr>
                <a:lvl9pPr marL="3657600" algn="l" defTabSz="914400" rtl="0" eaLnBrk="1" latinLnBrk="0" hangingPunct="1">
                  <a:defRPr sz="3400" kern="1200">
                    <a:solidFill>
                      <a:schemeClr val="tx1"/>
                    </a:solidFill>
                    <a:latin typeface="Arial" charset="0"/>
                    <a:ea typeface="+mn-ea"/>
                    <a:cs typeface="+mn-cs"/>
                  </a:defRPr>
                </a:lvl9pPr>
              </a:lstStyle>
              <a:p>
                <a:pPr eaLnBrk="1" hangingPunct="1">
                  <a:buFontTx/>
                  <a:buNone/>
                </a:pPr>
                <a:r>
                  <a:rPr lang="en-US" altLang="en-US" sz="1800">
                    <a:latin typeface="+mn-lt"/>
                  </a:rPr>
                  <a:t>S</a:t>
                </a:r>
                <a:r>
                  <a:rPr lang="en-US" altLang="en-US" sz="1800" baseline="-25000">
                    <a:latin typeface="+mn-lt"/>
                  </a:rPr>
                  <a:t>2</a:t>
                </a:r>
              </a:p>
            </p:txBody>
          </p:sp>
        </p:grpSp>
        <p:grpSp>
          <p:nvGrpSpPr>
            <p:cNvPr id="17" name="Group 16"/>
            <p:cNvGrpSpPr>
              <a:grpSpLocks/>
            </p:cNvGrpSpPr>
            <p:nvPr/>
          </p:nvGrpSpPr>
          <p:grpSpPr bwMode="auto">
            <a:xfrm>
              <a:off x="1060505" y="1165856"/>
              <a:ext cx="1545368" cy="3950656"/>
              <a:chOff x="286177" y="621505"/>
              <a:chExt cx="1543416" cy="3951290"/>
            </a:xfrm>
          </p:grpSpPr>
          <p:cxnSp>
            <p:nvCxnSpPr>
              <p:cNvPr id="54" name="Straight Connector 17"/>
              <p:cNvCxnSpPr/>
              <p:nvPr/>
            </p:nvCxnSpPr>
            <p:spPr>
              <a:xfrm rot="5400000">
                <a:off x="109262" y="2852464"/>
                <a:ext cx="3439077" cy="158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TextBox 18"/>
              <p:cNvSpPr txBox="1">
                <a:spLocks noChangeArrowheads="1"/>
              </p:cNvSpPr>
              <p:nvPr/>
            </p:nvSpPr>
            <p:spPr bwMode="auto">
              <a:xfrm>
                <a:off x="286177" y="621505"/>
                <a:ext cx="1260854" cy="103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ctr" rtl="0" fontAlgn="base">
                  <a:spcBef>
                    <a:spcPct val="20000"/>
                  </a:spcBef>
                  <a:spcAft>
                    <a:spcPct val="0"/>
                  </a:spcAft>
                  <a:buChar char="•"/>
                  <a:defRPr sz="3400" kern="1200">
                    <a:solidFill>
                      <a:schemeClr val="tx1"/>
                    </a:solidFill>
                    <a:latin typeface="Arial" charset="0"/>
                    <a:ea typeface="+mn-ea"/>
                    <a:cs typeface="+mn-cs"/>
                  </a:defRPr>
                </a:lvl1pPr>
                <a:lvl2pPr marL="457200" algn="ctr" rtl="0" fontAlgn="base">
                  <a:spcBef>
                    <a:spcPct val="20000"/>
                  </a:spcBef>
                  <a:spcAft>
                    <a:spcPct val="0"/>
                  </a:spcAft>
                  <a:buChar char="•"/>
                  <a:defRPr sz="3400" kern="1200">
                    <a:solidFill>
                      <a:schemeClr val="tx1"/>
                    </a:solidFill>
                    <a:latin typeface="Arial" charset="0"/>
                    <a:ea typeface="+mn-ea"/>
                    <a:cs typeface="+mn-cs"/>
                  </a:defRPr>
                </a:lvl2pPr>
                <a:lvl3pPr marL="914400" algn="ctr" rtl="0" fontAlgn="base">
                  <a:spcBef>
                    <a:spcPct val="20000"/>
                  </a:spcBef>
                  <a:spcAft>
                    <a:spcPct val="0"/>
                  </a:spcAft>
                  <a:buChar char="•"/>
                  <a:defRPr sz="3400" kern="1200">
                    <a:solidFill>
                      <a:schemeClr val="tx1"/>
                    </a:solidFill>
                    <a:latin typeface="Arial" charset="0"/>
                    <a:ea typeface="+mn-ea"/>
                    <a:cs typeface="+mn-cs"/>
                  </a:defRPr>
                </a:lvl3pPr>
                <a:lvl4pPr marL="1371600" algn="ctr" rtl="0" fontAlgn="base">
                  <a:spcBef>
                    <a:spcPct val="20000"/>
                  </a:spcBef>
                  <a:spcAft>
                    <a:spcPct val="0"/>
                  </a:spcAft>
                  <a:buChar char="•"/>
                  <a:defRPr sz="3400" kern="1200">
                    <a:solidFill>
                      <a:schemeClr val="tx1"/>
                    </a:solidFill>
                    <a:latin typeface="Arial" charset="0"/>
                    <a:ea typeface="+mn-ea"/>
                    <a:cs typeface="+mn-cs"/>
                  </a:defRPr>
                </a:lvl4pPr>
                <a:lvl5pPr marL="1828800" algn="ctr" rtl="0" fontAlgn="base">
                  <a:spcBef>
                    <a:spcPct val="20000"/>
                  </a:spcBef>
                  <a:spcAft>
                    <a:spcPct val="0"/>
                  </a:spcAft>
                  <a:buChar char="•"/>
                  <a:defRPr sz="3400" kern="1200">
                    <a:solidFill>
                      <a:schemeClr val="tx1"/>
                    </a:solidFill>
                    <a:latin typeface="Arial" charset="0"/>
                    <a:ea typeface="+mn-ea"/>
                    <a:cs typeface="+mn-cs"/>
                  </a:defRPr>
                </a:lvl5pPr>
                <a:lvl6pPr marL="2286000" algn="l" defTabSz="914400" rtl="0" eaLnBrk="1" latinLnBrk="0" hangingPunct="1">
                  <a:defRPr sz="3400" kern="1200">
                    <a:solidFill>
                      <a:schemeClr val="tx1"/>
                    </a:solidFill>
                    <a:latin typeface="Arial" charset="0"/>
                    <a:ea typeface="+mn-ea"/>
                    <a:cs typeface="+mn-cs"/>
                  </a:defRPr>
                </a:lvl6pPr>
                <a:lvl7pPr marL="2743200" algn="l" defTabSz="914400" rtl="0" eaLnBrk="1" latinLnBrk="0" hangingPunct="1">
                  <a:defRPr sz="3400" kern="1200">
                    <a:solidFill>
                      <a:schemeClr val="tx1"/>
                    </a:solidFill>
                    <a:latin typeface="Arial" charset="0"/>
                    <a:ea typeface="+mn-ea"/>
                    <a:cs typeface="+mn-cs"/>
                  </a:defRPr>
                </a:lvl7pPr>
                <a:lvl8pPr marL="3200400" algn="l" defTabSz="914400" rtl="0" eaLnBrk="1" latinLnBrk="0" hangingPunct="1">
                  <a:defRPr sz="3400" kern="1200">
                    <a:solidFill>
                      <a:schemeClr val="tx1"/>
                    </a:solidFill>
                    <a:latin typeface="Arial" charset="0"/>
                    <a:ea typeface="+mn-ea"/>
                    <a:cs typeface="+mn-cs"/>
                  </a:defRPr>
                </a:lvl8pPr>
                <a:lvl9pPr marL="3657600" algn="l" defTabSz="914400" rtl="0" eaLnBrk="1" latinLnBrk="0" hangingPunct="1">
                  <a:defRPr sz="3400" kern="1200">
                    <a:solidFill>
                      <a:schemeClr val="tx1"/>
                    </a:solidFill>
                    <a:latin typeface="Arial" charset="0"/>
                    <a:ea typeface="+mn-ea"/>
                    <a:cs typeface="+mn-cs"/>
                  </a:defRPr>
                </a:lvl9pPr>
              </a:lstStyle>
              <a:p>
                <a:pPr eaLnBrk="1" hangingPunct="1">
                  <a:buFontTx/>
                  <a:buNone/>
                </a:pPr>
                <a:r>
                  <a:rPr lang="en-US" altLang="en-US" sz="1800" dirty="0">
                    <a:latin typeface="+mn-lt"/>
                  </a:rPr>
                  <a:t>Price of</a:t>
                </a:r>
              </a:p>
              <a:p>
                <a:pPr eaLnBrk="1" hangingPunct="1">
                  <a:buFontTx/>
                  <a:buNone/>
                </a:pPr>
                <a:r>
                  <a:rPr lang="en-US" altLang="en-US" sz="1800" dirty="0">
                    <a:latin typeface="+mn-lt"/>
                  </a:rPr>
                  <a:t>Ice-Cream</a:t>
                </a:r>
              </a:p>
              <a:p>
                <a:pPr eaLnBrk="1" hangingPunct="1">
                  <a:buFontTx/>
                  <a:buNone/>
                </a:pPr>
                <a:r>
                  <a:rPr lang="en-US" altLang="en-US" sz="1800" dirty="0">
                    <a:latin typeface="+mn-lt"/>
                  </a:rPr>
                  <a:t>Cones</a:t>
                </a:r>
              </a:p>
            </p:txBody>
          </p:sp>
        </p:grpSp>
        <p:grpSp>
          <p:nvGrpSpPr>
            <p:cNvPr id="18" name="Group 19"/>
            <p:cNvGrpSpPr>
              <a:grpSpLocks/>
            </p:cNvGrpSpPr>
            <p:nvPr/>
          </p:nvGrpSpPr>
          <p:grpSpPr bwMode="auto">
            <a:xfrm>
              <a:off x="2423319" y="5107224"/>
              <a:ext cx="6013172" cy="709052"/>
              <a:chOff x="1647546" y="5172670"/>
              <a:chExt cx="6013540" cy="706893"/>
            </a:xfrm>
          </p:grpSpPr>
          <p:cxnSp>
            <p:nvCxnSpPr>
              <p:cNvPr id="51" name="Straight Connector 20"/>
              <p:cNvCxnSpPr/>
              <p:nvPr/>
            </p:nvCxnSpPr>
            <p:spPr>
              <a:xfrm flipV="1">
                <a:off x="1828532" y="5172670"/>
                <a:ext cx="5105719" cy="94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TextBox 21"/>
              <p:cNvSpPr txBox="1">
                <a:spLocks noChangeArrowheads="1"/>
              </p:cNvSpPr>
              <p:nvPr/>
            </p:nvSpPr>
            <p:spPr bwMode="auto">
              <a:xfrm>
                <a:off x="4424302" y="5510216"/>
                <a:ext cx="3236784" cy="369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ctr" rtl="0" fontAlgn="base">
                  <a:spcBef>
                    <a:spcPct val="20000"/>
                  </a:spcBef>
                  <a:spcAft>
                    <a:spcPct val="0"/>
                  </a:spcAft>
                  <a:buChar char="•"/>
                  <a:defRPr sz="3400" kern="1200">
                    <a:solidFill>
                      <a:schemeClr val="tx1"/>
                    </a:solidFill>
                    <a:latin typeface="Arial" charset="0"/>
                    <a:ea typeface="+mn-ea"/>
                    <a:cs typeface="+mn-cs"/>
                  </a:defRPr>
                </a:lvl1pPr>
                <a:lvl2pPr marL="457200" algn="ctr" rtl="0" fontAlgn="base">
                  <a:spcBef>
                    <a:spcPct val="20000"/>
                  </a:spcBef>
                  <a:spcAft>
                    <a:spcPct val="0"/>
                  </a:spcAft>
                  <a:buChar char="•"/>
                  <a:defRPr sz="3400" kern="1200">
                    <a:solidFill>
                      <a:schemeClr val="tx1"/>
                    </a:solidFill>
                    <a:latin typeface="Arial" charset="0"/>
                    <a:ea typeface="+mn-ea"/>
                    <a:cs typeface="+mn-cs"/>
                  </a:defRPr>
                </a:lvl2pPr>
                <a:lvl3pPr marL="914400" algn="ctr" rtl="0" fontAlgn="base">
                  <a:spcBef>
                    <a:spcPct val="20000"/>
                  </a:spcBef>
                  <a:spcAft>
                    <a:spcPct val="0"/>
                  </a:spcAft>
                  <a:buChar char="•"/>
                  <a:defRPr sz="3400" kern="1200">
                    <a:solidFill>
                      <a:schemeClr val="tx1"/>
                    </a:solidFill>
                    <a:latin typeface="Arial" charset="0"/>
                    <a:ea typeface="+mn-ea"/>
                    <a:cs typeface="+mn-cs"/>
                  </a:defRPr>
                </a:lvl3pPr>
                <a:lvl4pPr marL="1371600" algn="ctr" rtl="0" fontAlgn="base">
                  <a:spcBef>
                    <a:spcPct val="20000"/>
                  </a:spcBef>
                  <a:spcAft>
                    <a:spcPct val="0"/>
                  </a:spcAft>
                  <a:buChar char="•"/>
                  <a:defRPr sz="3400" kern="1200">
                    <a:solidFill>
                      <a:schemeClr val="tx1"/>
                    </a:solidFill>
                    <a:latin typeface="Arial" charset="0"/>
                    <a:ea typeface="+mn-ea"/>
                    <a:cs typeface="+mn-cs"/>
                  </a:defRPr>
                </a:lvl4pPr>
                <a:lvl5pPr marL="1828800" algn="ctr" rtl="0" fontAlgn="base">
                  <a:spcBef>
                    <a:spcPct val="20000"/>
                  </a:spcBef>
                  <a:spcAft>
                    <a:spcPct val="0"/>
                  </a:spcAft>
                  <a:buChar char="•"/>
                  <a:defRPr sz="3400" kern="1200">
                    <a:solidFill>
                      <a:schemeClr val="tx1"/>
                    </a:solidFill>
                    <a:latin typeface="Arial" charset="0"/>
                    <a:ea typeface="+mn-ea"/>
                    <a:cs typeface="+mn-cs"/>
                  </a:defRPr>
                </a:lvl5pPr>
                <a:lvl6pPr marL="2286000" algn="l" defTabSz="914400" rtl="0" eaLnBrk="1" latinLnBrk="0" hangingPunct="1">
                  <a:defRPr sz="3400" kern="1200">
                    <a:solidFill>
                      <a:schemeClr val="tx1"/>
                    </a:solidFill>
                    <a:latin typeface="Arial" charset="0"/>
                    <a:ea typeface="+mn-ea"/>
                    <a:cs typeface="+mn-cs"/>
                  </a:defRPr>
                </a:lvl6pPr>
                <a:lvl7pPr marL="2743200" algn="l" defTabSz="914400" rtl="0" eaLnBrk="1" latinLnBrk="0" hangingPunct="1">
                  <a:defRPr sz="3400" kern="1200">
                    <a:solidFill>
                      <a:schemeClr val="tx1"/>
                    </a:solidFill>
                    <a:latin typeface="Arial" charset="0"/>
                    <a:ea typeface="+mn-ea"/>
                    <a:cs typeface="+mn-cs"/>
                  </a:defRPr>
                </a:lvl7pPr>
                <a:lvl8pPr marL="3200400" algn="l" defTabSz="914400" rtl="0" eaLnBrk="1" latinLnBrk="0" hangingPunct="1">
                  <a:defRPr sz="3400" kern="1200">
                    <a:solidFill>
                      <a:schemeClr val="tx1"/>
                    </a:solidFill>
                    <a:latin typeface="Arial" charset="0"/>
                    <a:ea typeface="+mn-ea"/>
                    <a:cs typeface="+mn-cs"/>
                  </a:defRPr>
                </a:lvl8pPr>
                <a:lvl9pPr marL="3657600" algn="l" defTabSz="914400" rtl="0" eaLnBrk="1" latinLnBrk="0" hangingPunct="1">
                  <a:defRPr sz="3400" kern="1200">
                    <a:solidFill>
                      <a:schemeClr val="tx1"/>
                    </a:solidFill>
                    <a:latin typeface="Arial" charset="0"/>
                    <a:ea typeface="+mn-ea"/>
                    <a:cs typeface="+mn-cs"/>
                  </a:defRPr>
                </a:lvl9pPr>
              </a:lstStyle>
              <a:p>
                <a:pPr eaLnBrk="1" hangingPunct="1">
                  <a:buFontTx/>
                  <a:buNone/>
                </a:pPr>
                <a:r>
                  <a:rPr lang="en-US" altLang="en-US" sz="1800" dirty="0">
                    <a:latin typeface="+mn-lt"/>
                  </a:rPr>
                  <a:t>Quantity of Ice-Cream Cones </a:t>
                </a:r>
              </a:p>
            </p:txBody>
          </p:sp>
          <p:sp>
            <p:nvSpPr>
              <p:cNvPr id="53" name="TextBox 22"/>
              <p:cNvSpPr txBox="1">
                <a:spLocks noChangeArrowheads="1"/>
              </p:cNvSpPr>
              <p:nvPr/>
            </p:nvSpPr>
            <p:spPr bwMode="auto">
              <a:xfrm>
                <a:off x="1647546" y="5181600"/>
                <a:ext cx="312906" cy="369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ctr" rtl="0" fontAlgn="base">
                  <a:spcBef>
                    <a:spcPct val="20000"/>
                  </a:spcBef>
                  <a:spcAft>
                    <a:spcPct val="0"/>
                  </a:spcAft>
                  <a:buChar char="•"/>
                  <a:defRPr sz="3400" kern="1200">
                    <a:solidFill>
                      <a:schemeClr val="tx1"/>
                    </a:solidFill>
                    <a:latin typeface="Arial" charset="0"/>
                    <a:ea typeface="+mn-ea"/>
                    <a:cs typeface="+mn-cs"/>
                  </a:defRPr>
                </a:lvl1pPr>
                <a:lvl2pPr marL="457200" algn="ctr" rtl="0" fontAlgn="base">
                  <a:spcBef>
                    <a:spcPct val="20000"/>
                  </a:spcBef>
                  <a:spcAft>
                    <a:spcPct val="0"/>
                  </a:spcAft>
                  <a:buChar char="•"/>
                  <a:defRPr sz="3400" kern="1200">
                    <a:solidFill>
                      <a:schemeClr val="tx1"/>
                    </a:solidFill>
                    <a:latin typeface="Arial" charset="0"/>
                    <a:ea typeface="+mn-ea"/>
                    <a:cs typeface="+mn-cs"/>
                  </a:defRPr>
                </a:lvl2pPr>
                <a:lvl3pPr marL="914400" algn="ctr" rtl="0" fontAlgn="base">
                  <a:spcBef>
                    <a:spcPct val="20000"/>
                  </a:spcBef>
                  <a:spcAft>
                    <a:spcPct val="0"/>
                  </a:spcAft>
                  <a:buChar char="•"/>
                  <a:defRPr sz="3400" kern="1200">
                    <a:solidFill>
                      <a:schemeClr val="tx1"/>
                    </a:solidFill>
                    <a:latin typeface="Arial" charset="0"/>
                    <a:ea typeface="+mn-ea"/>
                    <a:cs typeface="+mn-cs"/>
                  </a:defRPr>
                </a:lvl3pPr>
                <a:lvl4pPr marL="1371600" algn="ctr" rtl="0" fontAlgn="base">
                  <a:spcBef>
                    <a:spcPct val="20000"/>
                  </a:spcBef>
                  <a:spcAft>
                    <a:spcPct val="0"/>
                  </a:spcAft>
                  <a:buChar char="•"/>
                  <a:defRPr sz="3400" kern="1200">
                    <a:solidFill>
                      <a:schemeClr val="tx1"/>
                    </a:solidFill>
                    <a:latin typeface="Arial" charset="0"/>
                    <a:ea typeface="+mn-ea"/>
                    <a:cs typeface="+mn-cs"/>
                  </a:defRPr>
                </a:lvl4pPr>
                <a:lvl5pPr marL="1828800" algn="ctr" rtl="0" fontAlgn="base">
                  <a:spcBef>
                    <a:spcPct val="20000"/>
                  </a:spcBef>
                  <a:spcAft>
                    <a:spcPct val="0"/>
                  </a:spcAft>
                  <a:buChar char="•"/>
                  <a:defRPr sz="3400" kern="1200">
                    <a:solidFill>
                      <a:schemeClr val="tx1"/>
                    </a:solidFill>
                    <a:latin typeface="Arial" charset="0"/>
                    <a:ea typeface="+mn-ea"/>
                    <a:cs typeface="+mn-cs"/>
                  </a:defRPr>
                </a:lvl5pPr>
                <a:lvl6pPr marL="2286000" algn="l" defTabSz="914400" rtl="0" eaLnBrk="1" latinLnBrk="0" hangingPunct="1">
                  <a:defRPr sz="3400" kern="1200">
                    <a:solidFill>
                      <a:schemeClr val="tx1"/>
                    </a:solidFill>
                    <a:latin typeface="Arial" charset="0"/>
                    <a:ea typeface="+mn-ea"/>
                    <a:cs typeface="+mn-cs"/>
                  </a:defRPr>
                </a:lvl6pPr>
                <a:lvl7pPr marL="2743200" algn="l" defTabSz="914400" rtl="0" eaLnBrk="1" latinLnBrk="0" hangingPunct="1">
                  <a:defRPr sz="3400" kern="1200">
                    <a:solidFill>
                      <a:schemeClr val="tx1"/>
                    </a:solidFill>
                    <a:latin typeface="Arial" charset="0"/>
                    <a:ea typeface="+mn-ea"/>
                    <a:cs typeface="+mn-cs"/>
                  </a:defRPr>
                </a:lvl7pPr>
                <a:lvl8pPr marL="3200400" algn="l" defTabSz="914400" rtl="0" eaLnBrk="1" latinLnBrk="0" hangingPunct="1">
                  <a:defRPr sz="3400" kern="1200">
                    <a:solidFill>
                      <a:schemeClr val="tx1"/>
                    </a:solidFill>
                    <a:latin typeface="Arial" charset="0"/>
                    <a:ea typeface="+mn-ea"/>
                    <a:cs typeface="+mn-cs"/>
                  </a:defRPr>
                </a:lvl8pPr>
                <a:lvl9pPr marL="3657600" algn="l" defTabSz="914400" rtl="0" eaLnBrk="1" latinLnBrk="0" hangingPunct="1">
                  <a:defRPr sz="3400" kern="1200">
                    <a:solidFill>
                      <a:schemeClr val="tx1"/>
                    </a:solidFill>
                    <a:latin typeface="Arial" charset="0"/>
                    <a:ea typeface="+mn-ea"/>
                    <a:cs typeface="+mn-cs"/>
                  </a:defRPr>
                </a:lvl9pPr>
              </a:lstStyle>
              <a:p>
                <a:pPr eaLnBrk="1" hangingPunct="1">
                  <a:buFontTx/>
                  <a:buNone/>
                </a:pPr>
                <a:r>
                  <a:rPr lang="en-US" altLang="en-US" sz="1800">
                    <a:latin typeface="+mn-lt"/>
                  </a:rPr>
                  <a:t>0</a:t>
                </a:r>
              </a:p>
            </p:txBody>
          </p:sp>
        </p:grpSp>
        <p:grpSp>
          <p:nvGrpSpPr>
            <p:cNvPr id="19" name="Group 23"/>
            <p:cNvGrpSpPr>
              <a:grpSpLocks/>
            </p:cNvGrpSpPr>
            <p:nvPr/>
          </p:nvGrpSpPr>
          <p:grpSpPr bwMode="auto">
            <a:xfrm>
              <a:off x="5242196" y="3744914"/>
              <a:ext cx="312680" cy="1739901"/>
              <a:chOff x="2872966" y="3201193"/>
              <a:chExt cx="313074" cy="1740191"/>
            </a:xfrm>
          </p:grpSpPr>
          <p:cxnSp>
            <p:nvCxnSpPr>
              <p:cNvPr id="49" name="Straight Connector 24"/>
              <p:cNvCxnSpPr/>
              <p:nvPr/>
            </p:nvCxnSpPr>
            <p:spPr>
              <a:xfrm rot="5400000">
                <a:off x="2361070" y="3886313"/>
                <a:ext cx="1371829" cy="1590"/>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50" name="TextBox 25"/>
              <p:cNvSpPr txBox="1">
                <a:spLocks noChangeArrowheads="1"/>
              </p:cNvSpPr>
              <p:nvPr/>
            </p:nvSpPr>
            <p:spPr bwMode="auto">
              <a:xfrm>
                <a:off x="2872966" y="4572001"/>
                <a:ext cx="313074" cy="369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ctr" rtl="0" fontAlgn="base">
                  <a:spcBef>
                    <a:spcPct val="20000"/>
                  </a:spcBef>
                  <a:spcAft>
                    <a:spcPct val="0"/>
                  </a:spcAft>
                  <a:buChar char="•"/>
                  <a:defRPr sz="3400" kern="1200">
                    <a:solidFill>
                      <a:schemeClr val="tx1"/>
                    </a:solidFill>
                    <a:latin typeface="Arial" charset="0"/>
                    <a:ea typeface="+mn-ea"/>
                    <a:cs typeface="+mn-cs"/>
                  </a:defRPr>
                </a:lvl1pPr>
                <a:lvl2pPr marL="457200" algn="ctr" rtl="0" fontAlgn="base">
                  <a:spcBef>
                    <a:spcPct val="20000"/>
                  </a:spcBef>
                  <a:spcAft>
                    <a:spcPct val="0"/>
                  </a:spcAft>
                  <a:buChar char="•"/>
                  <a:defRPr sz="3400" kern="1200">
                    <a:solidFill>
                      <a:schemeClr val="tx1"/>
                    </a:solidFill>
                    <a:latin typeface="Arial" charset="0"/>
                    <a:ea typeface="+mn-ea"/>
                    <a:cs typeface="+mn-cs"/>
                  </a:defRPr>
                </a:lvl2pPr>
                <a:lvl3pPr marL="914400" algn="ctr" rtl="0" fontAlgn="base">
                  <a:spcBef>
                    <a:spcPct val="20000"/>
                  </a:spcBef>
                  <a:spcAft>
                    <a:spcPct val="0"/>
                  </a:spcAft>
                  <a:buChar char="•"/>
                  <a:defRPr sz="3400" kern="1200">
                    <a:solidFill>
                      <a:schemeClr val="tx1"/>
                    </a:solidFill>
                    <a:latin typeface="Arial" charset="0"/>
                    <a:ea typeface="+mn-ea"/>
                    <a:cs typeface="+mn-cs"/>
                  </a:defRPr>
                </a:lvl3pPr>
                <a:lvl4pPr marL="1371600" algn="ctr" rtl="0" fontAlgn="base">
                  <a:spcBef>
                    <a:spcPct val="20000"/>
                  </a:spcBef>
                  <a:spcAft>
                    <a:spcPct val="0"/>
                  </a:spcAft>
                  <a:buChar char="•"/>
                  <a:defRPr sz="3400" kern="1200">
                    <a:solidFill>
                      <a:schemeClr val="tx1"/>
                    </a:solidFill>
                    <a:latin typeface="Arial" charset="0"/>
                    <a:ea typeface="+mn-ea"/>
                    <a:cs typeface="+mn-cs"/>
                  </a:defRPr>
                </a:lvl4pPr>
                <a:lvl5pPr marL="1828800" algn="ctr" rtl="0" fontAlgn="base">
                  <a:spcBef>
                    <a:spcPct val="20000"/>
                  </a:spcBef>
                  <a:spcAft>
                    <a:spcPct val="0"/>
                  </a:spcAft>
                  <a:buChar char="•"/>
                  <a:defRPr sz="3400" kern="1200">
                    <a:solidFill>
                      <a:schemeClr val="tx1"/>
                    </a:solidFill>
                    <a:latin typeface="Arial" charset="0"/>
                    <a:ea typeface="+mn-ea"/>
                    <a:cs typeface="+mn-cs"/>
                  </a:defRPr>
                </a:lvl5pPr>
                <a:lvl6pPr marL="2286000" algn="l" defTabSz="914400" rtl="0" eaLnBrk="1" latinLnBrk="0" hangingPunct="1">
                  <a:defRPr sz="3400" kern="1200">
                    <a:solidFill>
                      <a:schemeClr val="tx1"/>
                    </a:solidFill>
                    <a:latin typeface="Arial" charset="0"/>
                    <a:ea typeface="+mn-ea"/>
                    <a:cs typeface="+mn-cs"/>
                  </a:defRPr>
                </a:lvl6pPr>
                <a:lvl7pPr marL="2743200" algn="l" defTabSz="914400" rtl="0" eaLnBrk="1" latinLnBrk="0" hangingPunct="1">
                  <a:defRPr sz="3400" kern="1200">
                    <a:solidFill>
                      <a:schemeClr val="tx1"/>
                    </a:solidFill>
                    <a:latin typeface="Arial" charset="0"/>
                    <a:ea typeface="+mn-ea"/>
                    <a:cs typeface="+mn-cs"/>
                  </a:defRPr>
                </a:lvl7pPr>
                <a:lvl8pPr marL="3200400" algn="l" defTabSz="914400" rtl="0" eaLnBrk="1" latinLnBrk="0" hangingPunct="1">
                  <a:defRPr sz="3400" kern="1200">
                    <a:solidFill>
                      <a:schemeClr val="tx1"/>
                    </a:solidFill>
                    <a:latin typeface="Arial" charset="0"/>
                    <a:ea typeface="+mn-ea"/>
                    <a:cs typeface="+mn-cs"/>
                  </a:defRPr>
                </a:lvl8pPr>
                <a:lvl9pPr marL="3657600" algn="l" defTabSz="914400" rtl="0" eaLnBrk="1" latinLnBrk="0" hangingPunct="1">
                  <a:defRPr sz="3400" kern="1200">
                    <a:solidFill>
                      <a:schemeClr val="tx1"/>
                    </a:solidFill>
                    <a:latin typeface="Arial" charset="0"/>
                    <a:ea typeface="+mn-ea"/>
                    <a:cs typeface="+mn-cs"/>
                  </a:defRPr>
                </a:lvl9pPr>
              </a:lstStyle>
              <a:p>
                <a:pPr eaLnBrk="1" hangingPunct="1">
                  <a:buFontTx/>
                  <a:buNone/>
                </a:pPr>
                <a:r>
                  <a:rPr lang="en-US" altLang="en-US" sz="1800">
                    <a:latin typeface="+mn-lt"/>
                  </a:rPr>
                  <a:t>7</a:t>
                </a:r>
              </a:p>
            </p:txBody>
          </p:sp>
        </p:grpSp>
        <p:grpSp>
          <p:nvGrpSpPr>
            <p:cNvPr id="20" name="Group 26"/>
            <p:cNvGrpSpPr>
              <a:grpSpLocks/>
            </p:cNvGrpSpPr>
            <p:nvPr/>
          </p:nvGrpSpPr>
          <p:grpSpPr bwMode="auto">
            <a:xfrm>
              <a:off x="1861965" y="3031332"/>
              <a:ext cx="2952131" cy="369943"/>
              <a:chOff x="1086415" y="2995600"/>
              <a:chExt cx="2952185" cy="368777"/>
            </a:xfrm>
          </p:grpSpPr>
          <p:cxnSp>
            <p:nvCxnSpPr>
              <p:cNvPr id="47" name="Straight Connector 27"/>
              <p:cNvCxnSpPr/>
              <p:nvPr/>
            </p:nvCxnSpPr>
            <p:spPr>
              <a:xfrm>
                <a:off x="1828759" y="3199425"/>
                <a:ext cx="2209841" cy="1582"/>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8" name="TextBox 28"/>
              <p:cNvSpPr txBox="1">
                <a:spLocks noChangeArrowheads="1"/>
              </p:cNvSpPr>
              <p:nvPr/>
            </p:nvSpPr>
            <p:spPr bwMode="auto">
              <a:xfrm>
                <a:off x="1086415" y="2995600"/>
                <a:ext cx="761933" cy="368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ctr" rtl="0" fontAlgn="base">
                  <a:spcBef>
                    <a:spcPct val="20000"/>
                  </a:spcBef>
                  <a:spcAft>
                    <a:spcPct val="0"/>
                  </a:spcAft>
                  <a:buChar char="•"/>
                  <a:defRPr sz="3400" kern="1200">
                    <a:solidFill>
                      <a:schemeClr val="tx1"/>
                    </a:solidFill>
                    <a:latin typeface="Arial" charset="0"/>
                    <a:ea typeface="+mn-ea"/>
                    <a:cs typeface="+mn-cs"/>
                  </a:defRPr>
                </a:lvl1pPr>
                <a:lvl2pPr marL="457200" algn="ctr" rtl="0" fontAlgn="base">
                  <a:spcBef>
                    <a:spcPct val="20000"/>
                  </a:spcBef>
                  <a:spcAft>
                    <a:spcPct val="0"/>
                  </a:spcAft>
                  <a:buChar char="•"/>
                  <a:defRPr sz="3400" kern="1200">
                    <a:solidFill>
                      <a:schemeClr val="tx1"/>
                    </a:solidFill>
                    <a:latin typeface="Arial" charset="0"/>
                    <a:ea typeface="+mn-ea"/>
                    <a:cs typeface="+mn-cs"/>
                  </a:defRPr>
                </a:lvl2pPr>
                <a:lvl3pPr marL="914400" algn="ctr" rtl="0" fontAlgn="base">
                  <a:spcBef>
                    <a:spcPct val="20000"/>
                  </a:spcBef>
                  <a:spcAft>
                    <a:spcPct val="0"/>
                  </a:spcAft>
                  <a:buChar char="•"/>
                  <a:defRPr sz="3400" kern="1200">
                    <a:solidFill>
                      <a:schemeClr val="tx1"/>
                    </a:solidFill>
                    <a:latin typeface="Arial" charset="0"/>
                    <a:ea typeface="+mn-ea"/>
                    <a:cs typeface="+mn-cs"/>
                  </a:defRPr>
                </a:lvl3pPr>
                <a:lvl4pPr marL="1371600" algn="ctr" rtl="0" fontAlgn="base">
                  <a:spcBef>
                    <a:spcPct val="20000"/>
                  </a:spcBef>
                  <a:spcAft>
                    <a:spcPct val="0"/>
                  </a:spcAft>
                  <a:buChar char="•"/>
                  <a:defRPr sz="3400" kern="1200">
                    <a:solidFill>
                      <a:schemeClr val="tx1"/>
                    </a:solidFill>
                    <a:latin typeface="Arial" charset="0"/>
                    <a:ea typeface="+mn-ea"/>
                    <a:cs typeface="+mn-cs"/>
                  </a:defRPr>
                </a:lvl4pPr>
                <a:lvl5pPr marL="1828800" algn="ctr" rtl="0" fontAlgn="base">
                  <a:spcBef>
                    <a:spcPct val="20000"/>
                  </a:spcBef>
                  <a:spcAft>
                    <a:spcPct val="0"/>
                  </a:spcAft>
                  <a:buChar char="•"/>
                  <a:defRPr sz="3400" kern="1200">
                    <a:solidFill>
                      <a:schemeClr val="tx1"/>
                    </a:solidFill>
                    <a:latin typeface="Arial" charset="0"/>
                    <a:ea typeface="+mn-ea"/>
                    <a:cs typeface="+mn-cs"/>
                  </a:defRPr>
                </a:lvl5pPr>
                <a:lvl6pPr marL="2286000" algn="l" defTabSz="914400" rtl="0" eaLnBrk="1" latinLnBrk="0" hangingPunct="1">
                  <a:defRPr sz="3400" kern="1200">
                    <a:solidFill>
                      <a:schemeClr val="tx1"/>
                    </a:solidFill>
                    <a:latin typeface="Arial" charset="0"/>
                    <a:ea typeface="+mn-ea"/>
                    <a:cs typeface="+mn-cs"/>
                  </a:defRPr>
                </a:lvl6pPr>
                <a:lvl7pPr marL="2743200" algn="l" defTabSz="914400" rtl="0" eaLnBrk="1" latinLnBrk="0" hangingPunct="1">
                  <a:defRPr sz="3400" kern="1200">
                    <a:solidFill>
                      <a:schemeClr val="tx1"/>
                    </a:solidFill>
                    <a:latin typeface="Arial" charset="0"/>
                    <a:ea typeface="+mn-ea"/>
                    <a:cs typeface="+mn-cs"/>
                  </a:defRPr>
                </a:lvl7pPr>
                <a:lvl8pPr marL="3200400" algn="l" defTabSz="914400" rtl="0" eaLnBrk="1" latinLnBrk="0" hangingPunct="1">
                  <a:defRPr sz="3400" kern="1200">
                    <a:solidFill>
                      <a:schemeClr val="tx1"/>
                    </a:solidFill>
                    <a:latin typeface="Arial" charset="0"/>
                    <a:ea typeface="+mn-ea"/>
                    <a:cs typeface="+mn-cs"/>
                  </a:defRPr>
                </a:lvl8pPr>
                <a:lvl9pPr marL="3657600" algn="l" defTabSz="914400" rtl="0" eaLnBrk="1" latinLnBrk="0" hangingPunct="1">
                  <a:defRPr sz="3400" kern="1200">
                    <a:solidFill>
                      <a:schemeClr val="tx1"/>
                    </a:solidFill>
                    <a:latin typeface="Arial" charset="0"/>
                    <a:ea typeface="+mn-ea"/>
                    <a:cs typeface="+mn-cs"/>
                  </a:defRPr>
                </a:lvl9pPr>
              </a:lstStyle>
              <a:p>
                <a:pPr eaLnBrk="1" hangingPunct="1">
                  <a:buFontTx/>
                  <a:buNone/>
                </a:pPr>
                <a:r>
                  <a:rPr lang="en-US" altLang="en-US" sz="1800" dirty="0">
                    <a:latin typeface="+mn-lt"/>
                  </a:rPr>
                  <a:t>$2.50</a:t>
                </a:r>
              </a:p>
            </p:txBody>
          </p:sp>
        </p:grpSp>
        <p:grpSp>
          <p:nvGrpSpPr>
            <p:cNvPr id="21" name="Group 29"/>
            <p:cNvGrpSpPr>
              <a:grpSpLocks/>
            </p:cNvGrpSpPr>
            <p:nvPr/>
          </p:nvGrpSpPr>
          <p:grpSpPr bwMode="auto">
            <a:xfrm>
              <a:off x="1947997" y="3557645"/>
              <a:ext cx="3475697" cy="369895"/>
              <a:chOff x="1160997" y="3014245"/>
              <a:chExt cx="3475376" cy="368777"/>
            </a:xfrm>
          </p:grpSpPr>
          <p:cxnSp>
            <p:nvCxnSpPr>
              <p:cNvPr id="45" name="Straight Connector 30"/>
              <p:cNvCxnSpPr/>
              <p:nvPr/>
            </p:nvCxnSpPr>
            <p:spPr>
              <a:xfrm flipV="1">
                <a:off x="1828344" y="3191511"/>
                <a:ext cx="2808029" cy="7914"/>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6" name="TextBox 31"/>
              <p:cNvSpPr txBox="1">
                <a:spLocks noChangeArrowheads="1"/>
              </p:cNvSpPr>
              <p:nvPr/>
            </p:nvSpPr>
            <p:spPr bwMode="auto">
              <a:xfrm>
                <a:off x="1160997" y="3014245"/>
                <a:ext cx="633435" cy="368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ctr" rtl="0" fontAlgn="base">
                  <a:spcBef>
                    <a:spcPct val="20000"/>
                  </a:spcBef>
                  <a:spcAft>
                    <a:spcPct val="0"/>
                  </a:spcAft>
                  <a:buChar char="•"/>
                  <a:defRPr sz="3400" kern="1200">
                    <a:solidFill>
                      <a:schemeClr val="tx1"/>
                    </a:solidFill>
                    <a:latin typeface="Arial" charset="0"/>
                    <a:ea typeface="+mn-ea"/>
                    <a:cs typeface="+mn-cs"/>
                  </a:defRPr>
                </a:lvl1pPr>
                <a:lvl2pPr marL="457200" algn="ctr" rtl="0" fontAlgn="base">
                  <a:spcBef>
                    <a:spcPct val="20000"/>
                  </a:spcBef>
                  <a:spcAft>
                    <a:spcPct val="0"/>
                  </a:spcAft>
                  <a:buChar char="•"/>
                  <a:defRPr sz="3400" kern="1200">
                    <a:solidFill>
                      <a:schemeClr val="tx1"/>
                    </a:solidFill>
                    <a:latin typeface="Arial" charset="0"/>
                    <a:ea typeface="+mn-ea"/>
                    <a:cs typeface="+mn-cs"/>
                  </a:defRPr>
                </a:lvl2pPr>
                <a:lvl3pPr marL="914400" algn="ctr" rtl="0" fontAlgn="base">
                  <a:spcBef>
                    <a:spcPct val="20000"/>
                  </a:spcBef>
                  <a:spcAft>
                    <a:spcPct val="0"/>
                  </a:spcAft>
                  <a:buChar char="•"/>
                  <a:defRPr sz="3400" kern="1200">
                    <a:solidFill>
                      <a:schemeClr val="tx1"/>
                    </a:solidFill>
                    <a:latin typeface="Arial" charset="0"/>
                    <a:ea typeface="+mn-ea"/>
                    <a:cs typeface="+mn-cs"/>
                  </a:defRPr>
                </a:lvl3pPr>
                <a:lvl4pPr marL="1371600" algn="ctr" rtl="0" fontAlgn="base">
                  <a:spcBef>
                    <a:spcPct val="20000"/>
                  </a:spcBef>
                  <a:spcAft>
                    <a:spcPct val="0"/>
                  </a:spcAft>
                  <a:buChar char="•"/>
                  <a:defRPr sz="3400" kern="1200">
                    <a:solidFill>
                      <a:schemeClr val="tx1"/>
                    </a:solidFill>
                    <a:latin typeface="Arial" charset="0"/>
                    <a:ea typeface="+mn-ea"/>
                    <a:cs typeface="+mn-cs"/>
                  </a:defRPr>
                </a:lvl4pPr>
                <a:lvl5pPr marL="1828800" algn="ctr" rtl="0" fontAlgn="base">
                  <a:spcBef>
                    <a:spcPct val="20000"/>
                  </a:spcBef>
                  <a:spcAft>
                    <a:spcPct val="0"/>
                  </a:spcAft>
                  <a:buChar char="•"/>
                  <a:defRPr sz="3400" kern="1200">
                    <a:solidFill>
                      <a:schemeClr val="tx1"/>
                    </a:solidFill>
                    <a:latin typeface="Arial" charset="0"/>
                    <a:ea typeface="+mn-ea"/>
                    <a:cs typeface="+mn-cs"/>
                  </a:defRPr>
                </a:lvl5pPr>
                <a:lvl6pPr marL="2286000" algn="l" defTabSz="914400" rtl="0" eaLnBrk="1" latinLnBrk="0" hangingPunct="1">
                  <a:defRPr sz="3400" kern="1200">
                    <a:solidFill>
                      <a:schemeClr val="tx1"/>
                    </a:solidFill>
                    <a:latin typeface="Arial" charset="0"/>
                    <a:ea typeface="+mn-ea"/>
                    <a:cs typeface="+mn-cs"/>
                  </a:defRPr>
                </a:lvl6pPr>
                <a:lvl7pPr marL="2743200" algn="l" defTabSz="914400" rtl="0" eaLnBrk="1" latinLnBrk="0" hangingPunct="1">
                  <a:defRPr sz="3400" kern="1200">
                    <a:solidFill>
                      <a:schemeClr val="tx1"/>
                    </a:solidFill>
                    <a:latin typeface="Arial" charset="0"/>
                    <a:ea typeface="+mn-ea"/>
                    <a:cs typeface="+mn-cs"/>
                  </a:defRPr>
                </a:lvl7pPr>
                <a:lvl8pPr marL="3200400" algn="l" defTabSz="914400" rtl="0" eaLnBrk="1" latinLnBrk="0" hangingPunct="1">
                  <a:defRPr sz="3400" kern="1200">
                    <a:solidFill>
                      <a:schemeClr val="tx1"/>
                    </a:solidFill>
                    <a:latin typeface="Arial" charset="0"/>
                    <a:ea typeface="+mn-ea"/>
                    <a:cs typeface="+mn-cs"/>
                  </a:defRPr>
                </a:lvl8pPr>
                <a:lvl9pPr marL="3657600" algn="l" defTabSz="914400" rtl="0" eaLnBrk="1" latinLnBrk="0" hangingPunct="1">
                  <a:defRPr sz="3400" kern="1200">
                    <a:solidFill>
                      <a:schemeClr val="tx1"/>
                    </a:solidFill>
                    <a:latin typeface="Arial" charset="0"/>
                    <a:ea typeface="+mn-ea"/>
                    <a:cs typeface="+mn-cs"/>
                  </a:defRPr>
                </a:lvl9pPr>
              </a:lstStyle>
              <a:p>
                <a:pPr eaLnBrk="1" hangingPunct="1">
                  <a:buFontTx/>
                  <a:buNone/>
                </a:pPr>
                <a:r>
                  <a:rPr lang="en-US" altLang="en-US" sz="1800" dirty="0">
                    <a:latin typeface="+mn-lt"/>
                  </a:rPr>
                  <a:t>2.00</a:t>
                </a:r>
              </a:p>
            </p:txBody>
          </p:sp>
        </p:grpSp>
        <p:grpSp>
          <p:nvGrpSpPr>
            <p:cNvPr id="22" name="Group 25"/>
            <p:cNvGrpSpPr>
              <a:grpSpLocks/>
            </p:cNvGrpSpPr>
            <p:nvPr/>
          </p:nvGrpSpPr>
          <p:grpSpPr bwMode="auto">
            <a:xfrm>
              <a:off x="4548254" y="3287712"/>
              <a:ext cx="312681" cy="2197100"/>
              <a:chOff x="3993588" y="2743994"/>
              <a:chExt cx="313075" cy="2197378"/>
            </a:xfrm>
          </p:grpSpPr>
          <p:cxnSp>
            <p:nvCxnSpPr>
              <p:cNvPr id="43" name="Straight Connector 33"/>
              <p:cNvCxnSpPr/>
              <p:nvPr/>
            </p:nvCxnSpPr>
            <p:spPr>
              <a:xfrm rot="5400000">
                <a:off x="3276929" y="3657715"/>
                <a:ext cx="1829031" cy="1590"/>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4" name="TextBox 34"/>
              <p:cNvSpPr txBox="1">
                <a:spLocks noChangeArrowheads="1"/>
              </p:cNvSpPr>
              <p:nvPr/>
            </p:nvSpPr>
            <p:spPr bwMode="auto">
              <a:xfrm>
                <a:off x="3993588" y="4572000"/>
                <a:ext cx="313075" cy="369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ctr" rtl="0" fontAlgn="base">
                  <a:spcBef>
                    <a:spcPct val="20000"/>
                  </a:spcBef>
                  <a:spcAft>
                    <a:spcPct val="0"/>
                  </a:spcAft>
                  <a:buChar char="•"/>
                  <a:defRPr sz="3400" kern="1200">
                    <a:solidFill>
                      <a:schemeClr val="tx1"/>
                    </a:solidFill>
                    <a:latin typeface="Arial" charset="0"/>
                    <a:ea typeface="+mn-ea"/>
                    <a:cs typeface="+mn-cs"/>
                  </a:defRPr>
                </a:lvl1pPr>
                <a:lvl2pPr marL="457200" algn="ctr" rtl="0" fontAlgn="base">
                  <a:spcBef>
                    <a:spcPct val="20000"/>
                  </a:spcBef>
                  <a:spcAft>
                    <a:spcPct val="0"/>
                  </a:spcAft>
                  <a:buChar char="•"/>
                  <a:defRPr sz="3400" kern="1200">
                    <a:solidFill>
                      <a:schemeClr val="tx1"/>
                    </a:solidFill>
                    <a:latin typeface="Arial" charset="0"/>
                    <a:ea typeface="+mn-ea"/>
                    <a:cs typeface="+mn-cs"/>
                  </a:defRPr>
                </a:lvl2pPr>
                <a:lvl3pPr marL="914400" algn="ctr" rtl="0" fontAlgn="base">
                  <a:spcBef>
                    <a:spcPct val="20000"/>
                  </a:spcBef>
                  <a:spcAft>
                    <a:spcPct val="0"/>
                  </a:spcAft>
                  <a:buChar char="•"/>
                  <a:defRPr sz="3400" kern="1200">
                    <a:solidFill>
                      <a:schemeClr val="tx1"/>
                    </a:solidFill>
                    <a:latin typeface="Arial" charset="0"/>
                    <a:ea typeface="+mn-ea"/>
                    <a:cs typeface="+mn-cs"/>
                  </a:defRPr>
                </a:lvl3pPr>
                <a:lvl4pPr marL="1371600" algn="ctr" rtl="0" fontAlgn="base">
                  <a:spcBef>
                    <a:spcPct val="20000"/>
                  </a:spcBef>
                  <a:spcAft>
                    <a:spcPct val="0"/>
                  </a:spcAft>
                  <a:buChar char="•"/>
                  <a:defRPr sz="3400" kern="1200">
                    <a:solidFill>
                      <a:schemeClr val="tx1"/>
                    </a:solidFill>
                    <a:latin typeface="Arial" charset="0"/>
                    <a:ea typeface="+mn-ea"/>
                    <a:cs typeface="+mn-cs"/>
                  </a:defRPr>
                </a:lvl4pPr>
                <a:lvl5pPr marL="1828800" algn="ctr" rtl="0" fontAlgn="base">
                  <a:spcBef>
                    <a:spcPct val="20000"/>
                  </a:spcBef>
                  <a:spcAft>
                    <a:spcPct val="0"/>
                  </a:spcAft>
                  <a:buChar char="•"/>
                  <a:defRPr sz="3400" kern="1200">
                    <a:solidFill>
                      <a:schemeClr val="tx1"/>
                    </a:solidFill>
                    <a:latin typeface="Arial" charset="0"/>
                    <a:ea typeface="+mn-ea"/>
                    <a:cs typeface="+mn-cs"/>
                  </a:defRPr>
                </a:lvl5pPr>
                <a:lvl6pPr marL="2286000" algn="l" defTabSz="914400" rtl="0" eaLnBrk="1" latinLnBrk="0" hangingPunct="1">
                  <a:defRPr sz="3400" kern="1200">
                    <a:solidFill>
                      <a:schemeClr val="tx1"/>
                    </a:solidFill>
                    <a:latin typeface="Arial" charset="0"/>
                    <a:ea typeface="+mn-ea"/>
                    <a:cs typeface="+mn-cs"/>
                  </a:defRPr>
                </a:lvl6pPr>
                <a:lvl7pPr marL="2743200" algn="l" defTabSz="914400" rtl="0" eaLnBrk="1" latinLnBrk="0" hangingPunct="1">
                  <a:defRPr sz="3400" kern="1200">
                    <a:solidFill>
                      <a:schemeClr val="tx1"/>
                    </a:solidFill>
                    <a:latin typeface="Arial" charset="0"/>
                    <a:ea typeface="+mn-ea"/>
                    <a:cs typeface="+mn-cs"/>
                  </a:defRPr>
                </a:lvl7pPr>
                <a:lvl8pPr marL="3200400" algn="l" defTabSz="914400" rtl="0" eaLnBrk="1" latinLnBrk="0" hangingPunct="1">
                  <a:defRPr sz="3400" kern="1200">
                    <a:solidFill>
                      <a:schemeClr val="tx1"/>
                    </a:solidFill>
                    <a:latin typeface="Arial" charset="0"/>
                    <a:ea typeface="+mn-ea"/>
                    <a:cs typeface="+mn-cs"/>
                  </a:defRPr>
                </a:lvl8pPr>
                <a:lvl9pPr marL="3657600" algn="l" defTabSz="914400" rtl="0" eaLnBrk="1" latinLnBrk="0" hangingPunct="1">
                  <a:defRPr sz="3400" kern="1200">
                    <a:solidFill>
                      <a:schemeClr val="tx1"/>
                    </a:solidFill>
                    <a:latin typeface="Arial" charset="0"/>
                    <a:ea typeface="+mn-ea"/>
                    <a:cs typeface="+mn-cs"/>
                  </a:defRPr>
                </a:lvl9pPr>
              </a:lstStyle>
              <a:p>
                <a:pPr eaLnBrk="1" hangingPunct="1">
                  <a:buFontTx/>
                  <a:buNone/>
                </a:pPr>
                <a:r>
                  <a:rPr lang="en-US" altLang="en-US" sz="1800">
                    <a:latin typeface="+mn-lt"/>
                  </a:rPr>
                  <a:t>4</a:t>
                </a:r>
              </a:p>
            </p:txBody>
          </p:sp>
        </p:grpSp>
        <p:grpSp>
          <p:nvGrpSpPr>
            <p:cNvPr id="23" name="Group 35"/>
            <p:cNvGrpSpPr>
              <a:grpSpLocks/>
            </p:cNvGrpSpPr>
            <p:nvPr/>
          </p:nvGrpSpPr>
          <p:grpSpPr bwMode="auto">
            <a:xfrm>
              <a:off x="3975893" y="2668587"/>
              <a:ext cx="3533774" cy="2352675"/>
              <a:chOff x="5715000" y="2895600"/>
              <a:chExt cx="3533529" cy="2351522"/>
            </a:xfrm>
          </p:grpSpPr>
          <p:cxnSp>
            <p:nvCxnSpPr>
              <p:cNvPr id="41" name="Straight Connector 36"/>
              <p:cNvCxnSpPr/>
              <p:nvPr/>
            </p:nvCxnSpPr>
            <p:spPr>
              <a:xfrm>
                <a:off x="5715000" y="2895600"/>
                <a:ext cx="2506488" cy="1905654"/>
              </a:xfrm>
              <a:prstGeom prst="line">
                <a:avLst/>
              </a:prstGeom>
              <a:ln w="38100">
                <a:solidFill>
                  <a:srgbClr val="005EA4"/>
                </a:solidFill>
              </a:ln>
            </p:spPr>
            <p:style>
              <a:lnRef idx="1">
                <a:schemeClr val="accent1"/>
              </a:lnRef>
              <a:fillRef idx="0">
                <a:schemeClr val="accent1"/>
              </a:fillRef>
              <a:effectRef idx="0">
                <a:schemeClr val="accent1"/>
              </a:effectRef>
              <a:fontRef idx="minor">
                <a:schemeClr val="tx1"/>
              </a:fontRef>
            </p:style>
          </p:cxnSp>
          <p:sp>
            <p:nvSpPr>
              <p:cNvPr id="42" name="TextBox 37"/>
              <p:cNvSpPr txBox="1">
                <a:spLocks noChangeArrowheads="1"/>
              </p:cNvSpPr>
              <p:nvPr/>
            </p:nvSpPr>
            <p:spPr bwMode="auto">
              <a:xfrm>
                <a:off x="8192011" y="4877790"/>
                <a:ext cx="10565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ctr" rtl="0" fontAlgn="base">
                  <a:spcBef>
                    <a:spcPct val="20000"/>
                  </a:spcBef>
                  <a:spcAft>
                    <a:spcPct val="0"/>
                  </a:spcAft>
                  <a:buChar char="•"/>
                  <a:defRPr sz="3400" kern="1200">
                    <a:solidFill>
                      <a:schemeClr val="tx1"/>
                    </a:solidFill>
                    <a:latin typeface="Arial" charset="0"/>
                    <a:ea typeface="+mn-ea"/>
                    <a:cs typeface="+mn-cs"/>
                  </a:defRPr>
                </a:lvl1pPr>
                <a:lvl2pPr marL="457200" algn="ctr" rtl="0" fontAlgn="base">
                  <a:spcBef>
                    <a:spcPct val="20000"/>
                  </a:spcBef>
                  <a:spcAft>
                    <a:spcPct val="0"/>
                  </a:spcAft>
                  <a:buChar char="•"/>
                  <a:defRPr sz="3400" kern="1200">
                    <a:solidFill>
                      <a:schemeClr val="tx1"/>
                    </a:solidFill>
                    <a:latin typeface="Arial" charset="0"/>
                    <a:ea typeface="+mn-ea"/>
                    <a:cs typeface="+mn-cs"/>
                  </a:defRPr>
                </a:lvl2pPr>
                <a:lvl3pPr marL="914400" algn="ctr" rtl="0" fontAlgn="base">
                  <a:spcBef>
                    <a:spcPct val="20000"/>
                  </a:spcBef>
                  <a:spcAft>
                    <a:spcPct val="0"/>
                  </a:spcAft>
                  <a:buChar char="•"/>
                  <a:defRPr sz="3400" kern="1200">
                    <a:solidFill>
                      <a:schemeClr val="tx1"/>
                    </a:solidFill>
                    <a:latin typeface="Arial" charset="0"/>
                    <a:ea typeface="+mn-ea"/>
                    <a:cs typeface="+mn-cs"/>
                  </a:defRPr>
                </a:lvl3pPr>
                <a:lvl4pPr marL="1371600" algn="ctr" rtl="0" fontAlgn="base">
                  <a:spcBef>
                    <a:spcPct val="20000"/>
                  </a:spcBef>
                  <a:spcAft>
                    <a:spcPct val="0"/>
                  </a:spcAft>
                  <a:buChar char="•"/>
                  <a:defRPr sz="3400" kern="1200">
                    <a:solidFill>
                      <a:schemeClr val="tx1"/>
                    </a:solidFill>
                    <a:latin typeface="Arial" charset="0"/>
                    <a:ea typeface="+mn-ea"/>
                    <a:cs typeface="+mn-cs"/>
                  </a:defRPr>
                </a:lvl4pPr>
                <a:lvl5pPr marL="1828800" algn="ctr" rtl="0" fontAlgn="base">
                  <a:spcBef>
                    <a:spcPct val="20000"/>
                  </a:spcBef>
                  <a:spcAft>
                    <a:spcPct val="0"/>
                  </a:spcAft>
                  <a:buChar char="•"/>
                  <a:defRPr sz="3400" kern="1200">
                    <a:solidFill>
                      <a:schemeClr val="tx1"/>
                    </a:solidFill>
                    <a:latin typeface="Arial" charset="0"/>
                    <a:ea typeface="+mn-ea"/>
                    <a:cs typeface="+mn-cs"/>
                  </a:defRPr>
                </a:lvl5pPr>
                <a:lvl6pPr marL="2286000" algn="l" defTabSz="914400" rtl="0" eaLnBrk="1" latinLnBrk="0" hangingPunct="1">
                  <a:defRPr sz="3400" kern="1200">
                    <a:solidFill>
                      <a:schemeClr val="tx1"/>
                    </a:solidFill>
                    <a:latin typeface="Arial" charset="0"/>
                    <a:ea typeface="+mn-ea"/>
                    <a:cs typeface="+mn-cs"/>
                  </a:defRPr>
                </a:lvl6pPr>
                <a:lvl7pPr marL="2743200" algn="l" defTabSz="914400" rtl="0" eaLnBrk="1" latinLnBrk="0" hangingPunct="1">
                  <a:defRPr sz="3400" kern="1200">
                    <a:solidFill>
                      <a:schemeClr val="tx1"/>
                    </a:solidFill>
                    <a:latin typeface="Arial" charset="0"/>
                    <a:ea typeface="+mn-ea"/>
                    <a:cs typeface="+mn-cs"/>
                  </a:defRPr>
                </a:lvl7pPr>
                <a:lvl8pPr marL="3200400" algn="l" defTabSz="914400" rtl="0" eaLnBrk="1" latinLnBrk="0" hangingPunct="1">
                  <a:defRPr sz="3400" kern="1200">
                    <a:solidFill>
                      <a:schemeClr val="tx1"/>
                    </a:solidFill>
                    <a:latin typeface="Arial" charset="0"/>
                    <a:ea typeface="+mn-ea"/>
                    <a:cs typeface="+mn-cs"/>
                  </a:defRPr>
                </a:lvl8pPr>
                <a:lvl9pPr marL="3657600" algn="l" defTabSz="914400" rtl="0" eaLnBrk="1" latinLnBrk="0" hangingPunct="1">
                  <a:defRPr sz="3400" kern="1200">
                    <a:solidFill>
                      <a:schemeClr val="tx1"/>
                    </a:solidFill>
                    <a:latin typeface="Arial" charset="0"/>
                    <a:ea typeface="+mn-ea"/>
                    <a:cs typeface="+mn-cs"/>
                  </a:defRPr>
                </a:lvl9pPr>
              </a:lstStyle>
              <a:p>
                <a:pPr eaLnBrk="1" hangingPunct="1">
                  <a:buFontTx/>
                  <a:buNone/>
                </a:pPr>
                <a:r>
                  <a:rPr lang="en-US" altLang="en-US" sz="1800">
                    <a:latin typeface="+mn-lt"/>
                  </a:rPr>
                  <a:t>Demand</a:t>
                </a:r>
                <a:endParaRPr lang="en-US" altLang="en-US" sz="1800" baseline="-25000">
                  <a:latin typeface="+mn-lt"/>
                </a:endParaRPr>
              </a:p>
            </p:txBody>
          </p:sp>
        </p:grpSp>
        <p:sp>
          <p:nvSpPr>
            <p:cNvPr id="24" name="Freeform 183"/>
            <p:cNvSpPr>
              <a:spLocks/>
            </p:cNvSpPr>
            <p:nvPr/>
          </p:nvSpPr>
          <p:spPr bwMode="auto">
            <a:xfrm>
              <a:off x="5333206" y="3667125"/>
              <a:ext cx="146050" cy="136525"/>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chemeClr val="tx1"/>
            </a:solidFill>
            <a:ln w="9525">
              <a:solidFill>
                <a:schemeClr val="tx1"/>
              </a:solidFill>
              <a:round/>
              <a:headEnd/>
              <a:tailEnd/>
            </a:ln>
          </p:spPr>
          <p:txBody>
            <a:bodyPr/>
            <a:lstStyle>
              <a:defPPr>
                <a:defRPr lang="en-US"/>
              </a:defPPr>
              <a:lvl1pPr algn="ctr" rtl="0" fontAlgn="base">
                <a:spcBef>
                  <a:spcPct val="20000"/>
                </a:spcBef>
                <a:spcAft>
                  <a:spcPct val="0"/>
                </a:spcAft>
                <a:buChar char="•"/>
                <a:defRPr sz="3400" kern="1200">
                  <a:solidFill>
                    <a:schemeClr val="tx1"/>
                  </a:solidFill>
                  <a:latin typeface="Arial" charset="0"/>
                  <a:ea typeface="+mn-ea"/>
                  <a:cs typeface="+mn-cs"/>
                </a:defRPr>
              </a:lvl1pPr>
              <a:lvl2pPr marL="457200" algn="ctr" rtl="0" fontAlgn="base">
                <a:spcBef>
                  <a:spcPct val="20000"/>
                </a:spcBef>
                <a:spcAft>
                  <a:spcPct val="0"/>
                </a:spcAft>
                <a:buChar char="•"/>
                <a:defRPr sz="3400" kern="1200">
                  <a:solidFill>
                    <a:schemeClr val="tx1"/>
                  </a:solidFill>
                  <a:latin typeface="Arial" charset="0"/>
                  <a:ea typeface="+mn-ea"/>
                  <a:cs typeface="+mn-cs"/>
                </a:defRPr>
              </a:lvl2pPr>
              <a:lvl3pPr marL="914400" algn="ctr" rtl="0" fontAlgn="base">
                <a:spcBef>
                  <a:spcPct val="20000"/>
                </a:spcBef>
                <a:spcAft>
                  <a:spcPct val="0"/>
                </a:spcAft>
                <a:buChar char="•"/>
                <a:defRPr sz="3400" kern="1200">
                  <a:solidFill>
                    <a:schemeClr val="tx1"/>
                  </a:solidFill>
                  <a:latin typeface="Arial" charset="0"/>
                  <a:ea typeface="+mn-ea"/>
                  <a:cs typeface="+mn-cs"/>
                </a:defRPr>
              </a:lvl3pPr>
              <a:lvl4pPr marL="1371600" algn="ctr" rtl="0" fontAlgn="base">
                <a:spcBef>
                  <a:spcPct val="20000"/>
                </a:spcBef>
                <a:spcAft>
                  <a:spcPct val="0"/>
                </a:spcAft>
                <a:buChar char="•"/>
                <a:defRPr sz="3400" kern="1200">
                  <a:solidFill>
                    <a:schemeClr val="tx1"/>
                  </a:solidFill>
                  <a:latin typeface="Arial" charset="0"/>
                  <a:ea typeface="+mn-ea"/>
                  <a:cs typeface="+mn-cs"/>
                </a:defRPr>
              </a:lvl4pPr>
              <a:lvl5pPr marL="1828800" algn="ctr" rtl="0" fontAlgn="base">
                <a:spcBef>
                  <a:spcPct val="20000"/>
                </a:spcBef>
                <a:spcAft>
                  <a:spcPct val="0"/>
                </a:spcAft>
                <a:buChar char="•"/>
                <a:defRPr sz="3400" kern="1200">
                  <a:solidFill>
                    <a:schemeClr val="tx1"/>
                  </a:solidFill>
                  <a:latin typeface="Arial" charset="0"/>
                  <a:ea typeface="+mn-ea"/>
                  <a:cs typeface="+mn-cs"/>
                </a:defRPr>
              </a:lvl5pPr>
              <a:lvl6pPr marL="2286000" algn="l" defTabSz="914400" rtl="0" eaLnBrk="1" latinLnBrk="0" hangingPunct="1">
                <a:defRPr sz="3400" kern="1200">
                  <a:solidFill>
                    <a:schemeClr val="tx1"/>
                  </a:solidFill>
                  <a:latin typeface="Arial" charset="0"/>
                  <a:ea typeface="+mn-ea"/>
                  <a:cs typeface="+mn-cs"/>
                </a:defRPr>
              </a:lvl6pPr>
              <a:lvl7pPr marL="2743200" algn="l" defTabSz="914400" rtl="0" eaLnBrk="1" latinLnBrk="0" hangingPunct="1">
                <a:defRPr sz="3400" kern="1200">
                  <a:solidFill>
                    <a:schemeClr val="tx1"/>
                  </a:solidFill>
                  <a:latin typeface="Arial" charset="0"/>
                  <a:ea typeface="+mn-ea"/>
                  <a:cs typeface="+mn-cs"/>
                </a:defRPr>
              </a:lvl7pPr>
              <a:lvl8pPr marL="3200400" algn="l" defTabSz="914400" rtl="0" eaLnBrk="1" latinLnBrk="0" hangingPunct="1">
                <a:defRPr sz="3400" kern="1200">
                  <a:solidFill>
                    <a:schemeClr val="tx1"/>
                  </a:solidFill>
                  <a:latin typeface="Arial" charset="0"/>
                  <a:ea typeface="+mn-ea"/>
                  <a:cs typeface="+mn-cs"/>
                </a:defRPr>
              </a:lvl8pPr>
              <a:lvl9pPr marL="3657600" algn="l" defTabSz="914400" rtl="0" eaLnBrk="1" latinLnBrk="0" hangingPunct="1">
                <a:defRPr sz="3400" kern="1200">
                  <a:solidFill>
                    <a:schemeClr val="tx1"/>
                  </a:solidFill>
                  <a:latin typeface="Arial" charset="0"/>
                  <a:ea typeface="+mn-ea"/>
                  <a:cs typeface="+mn-cs"/>
                </a:defRPr>
              </a:lvl9pPr>
            </a:lstStyle>
            <a:p>
              <a:endParaRPr lang="en-US">
                <a:latin typeface="+mn-lt"/>
              </a:endParaRPr>
            </a:p>
          </p:txBody>
        </p:sp>
        <p:grpSp>
          <p:nvGrpSpPr>
            <p:cNvPr id="25" name="Group 39"/>
            <p:cNvGrpSpPr>
              <a:grpSpLocks/>
            </p:cNvGrpSpPr>
            <p:nvPr/>
          </p:nvGrpSpPr>
          <p:grpSpPr bwMode="auto">
            <a:xfrm>
              <a:off x="5523703" y="3735388"/>
              <a:ext cx="3380201" cy="627661"/>
              <a:chOff x="4367149" y="1535669"/>
              <a:chExt cx="3379316" cy="625647"/>
            </a:xfrm>
          </p:grpSpPr>
          <p:sp>
            <p:nvSpPr>
              <p:cNvPr id="39" name="TextBox 40"/>
              <p:cNvSpPr txBox="1">
                <a:spLocks noChangeArrowheads="1"/>
              </p:cNvSpPr>
              <p:nvPr/>
            </p:nvSpPr>
            <p:spPr bwMode="auto">
              <a:xfrm>
                <a:off x="5129201" y="1760961"/>
                <a:ext cx="2617264" cy="400355"/>
              </a:xfrm>
              <a:prstGeom prst="rect">
                <a:avLst/>
              </a:prstGeom>
              <a:solidFill>
                <a:srgbClr val="F2D69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ctr" rtl="0" fontAlgn="base">
                  <a:spcBef>
                    <a:spcPct val="20000"/>
                  </a:spcBef>
                  <a:spcAft>
                    <a:spcPct val="0"/>
                  </a:spcAft>
                  <a:buChar char="•"/>
                  <a:defRPr sz="3400" kern="1200">
                    <a:solidFill>
                      <a:schemeClr val="tx1"/>
                    </a:solidFill>
                    <a:latin typeface="Arial" charset="0"/>
                    <a:ea typeface="+mn-ea"/>
                    <a:cs typeface="+mn-cs"/>
                  </a:defRPr>
                </a:lvl1pPr>
                <a:lvl2pPr marL="457200" algn="ctr" rtl="0" fontAlgn="base">
                  <a:spcBef>
                    <a:spcPct val="20000"/>
                  </a:spcBef>
                  <a:spcAft>
                    <a:spcPct val="0"/>
                  </a:spcAft>
                  <a:buChar char="•"/>
                  <a:defRPr sz="3400" kern="1200">
                    <a:solidFill>
                      <a:schemeClr val="tx1"/>
                    </a:solidFill>
                    <a:latin typeface="Arial" charset="0"/>
                    <a:ea typeface="+mn-ea"/>
                    <a:cs typeface="+mn-cs"/>
                  </a:defRPr>
                </a:lvl2pPr>
                <a:lvl3pPr marL="914400" algn="ctr" rtl="0" fontAlgn="base">
                  <a:spcBef>
                    <a:spcPct val="20000"/>
                  </a:spcBef>
                  <a:spcAft>
                    <a:spcPct val="0"/>
                  </a:spcAft>
                  <a:buChar char="•"/>
                  <a:defRPr sz="3400" kern="1200">
                    <a:solidFill>
                      <a:schemeClr val="tx1"/>
                    </a:solidFill>
                    <a:latin typeface="Arial" charset="0"/>
                    <a:ea typeface="+mn-ea"/>
                    <a:cs typeface="+mn-cs"/>
                  </a:defRPr>
                </a:lvl3pPr>
                <a:lvl4pPr marL="1371600" algn="ctr" rtl="0" fontAlgn="base">
                  <a:spcBef>
                    <a:spcPct val="20000"/>
                  </a:spcBef>
                  <a:spcAft>
                    <a:spcPct val="0"/>
                  </a:spcAft>
                  <a:buChar char="•"/>
                  <a:defRPr sz="3400" kern="1200">
                    <a:solidFill>
                      <a:schemeClr val="tx1"/>
                    </a:solidFill>
                    <a:latin typeface="Arial" charset="0"/>
                    <a:ea typeface="+mn-ea"/>
                    <a:cs typeface="+mn-cs"/>
                  </a:defRPr>
                </a:lvl4pPr>
                <a:lvl5pPr marL="1828800" algn="ctr" rtl="0" fontAlgn="base">
                  <a:spcBef>
                    <a:spcPct val="20000"/>
                  </a:spcBef>
                  <a:spcAft>
                    <a:spcPct val="0"/>
                  </a:spcAft>
                  <a:buChar char="•"/>
                  <a:defRPr sz="3400" kern="1200">
                    <a:solidFill>
                      <a:schemeClr val="tx1"/>
                    </a:solidFill>
                    <a:latin typeface="Arial" charset="0"/>
                    <a:ea typeface="+mn-ea"/>
                    <a:cs typeface="+mn-cs"/>
                  </a:defRPr>
                </a:lvl5pPr>
                <a:lvl6pPr marL="2286000" algn="l" defTabSz="914400" rtl="0" eaLnBrk="1" latinLnBrk="0" hangingPunct="1">
                  <a:defRPr sz="3400" kern="1200">
                    <a:solidFill>
                      <a:schemeClr val="tx1"/>
                    </a:solidFill>
                    <a:latin typeface="Arial" charset="0"/>
                    <a:ea typeface="+mn-ea"/>
                    <a:cs typeface="+mn-cs"/>
                  </a:defRPr>
                </a:lvl6pPr>
                <a:lvl7pPr marL="2743200" algn="l" defTabSz="914400" rtl="0" eaLnBrk="1" latinLnBrk="0" hangingPunct="1">
                  <a:defRPr sz="3400" kern="1200">
                    <a:solidFill>
                      <a:schemeClr val="tx1"/>
                    </a:solidFill>
                    <a:latin typeface="Arial" charset="0"/>
                    <a:ea typeface="+mn-ea"/>
                    <a:cs typeface="+mn-cs"/>
                  </a:defRPr>
                </a:lvl7pPr>
                <a:lvl8pPr marL="3200400" algn="l" defTabSz="914400" rtl="0" eaLnBrk="1" latinLnBrk="0" hangingPunct="1">
                  <a:defRPr sz="3400" kern="1200">
                    <a:solidFill>
                      <a:schemeClr val="tx1"/>
                    </a:solidFill>
                    <a:latin typeface="Arial" charset="0"/>
                    <a:ea typeface="+mn-ea"/>
                    <a:cs typeface="+mn-cs"/>
                  </a:defRPr>
                </a:lvl8pPr>
                <a:lvl9pPr marL="3657600" algn="l" defTabSz="914400" rtl="0" eaLnBrk="1" latinLnBrk="0" hangingPunct="1">
                  <a:defRPr sz="3400" kern="1200">
                    <a:solidFill>
                      <a:schemeClr val="tx1"/>
                    </a:solidFill>
                    <a:latin typeface="Arial" charset="0"/>
                    <a:ea typeface="+mn-ea"/>
                    <a:cs typeface="+mn-cs"/>
                  </a:defRPr>
                </a:lvl9pPr>
              </a:lstStyle>
              <a:p>
                <a:pPr eaLnBrk="1" hangingPunct="1">
                  <a:buFontTx/>
                  <a:buNone/>
                </a:pPr>
                <a:r>
                  <a:rPr lang="en-US" altLang="en-US" sz="1600" dirty="0">
                    <a:latin typeface="+mn-lt"/>
                  </a:rPr>
                  <a:t>Initial equilibrium</a:t>
                </a:r>
              </a:p>
            </p:txBody>
          </p:sp>
          <p:cxnSp>
            <p:nvCxnSpPr>
              <p:cNvPr id="40" name="Straight Connector 41"/>
              <p:cNvCxnSpPr/>
              <p:nvPr/>
            </p:nvCxnSpPr>
            <p:spPr>
              <a:xfrm>
                <a:off x="4367149" y="1535669"/>
                <a:ext cx="976058" cy="2705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 name="Group 42"/>
            <p:cNvGrpSpPr>
              <a:grpSpLocks/>
            </p:cNvGrpSpPr>
            <p:nvPr/>
          </p:nvGrpSpPr>
          <p:grpSpPr bwMode="auto">
            <a:xfrm>
              <a:off x="3360621" y="1190707"/>
              <a:ext cx="5394235" cy="1854120"/>
              <a:chOff x="5176532" y="1200580"/>
              <a:chExt cx="5392779" cy="1854135"/>
            </a:xfrm>
          </p:grpSpPr>
          <p:sp>
            <p:nvSpPr>
              <p:cNvPr id="37" name="TextBox 43"/>
              <p:cNvSpPr txBox="1">
                <a:spLocks noChangeArrowheads="1"/>
              </p:cNvSpPr>
              <p:nvPr/>
            </p:nvSpPr>
            <p:spPr bwMode="auto">
              <a:xfrm>
                <a:off x="5176532" y="1200580"/>
                <a:ext cx="5392779" cy="752177"/>
              </a:xfrm>
              <a:prstGeom prst="rect">
                <a:avLst/>
              </a:prstGeom>
              <a:solidFill>
                <a:srgbClr val="F2D69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ctr" rtl="0" fontAlgn="base">
                  <a:spcBef>
                    <a:spcPct val="20000"/>
                  </a:spcBef>
                  <a:spcAft>
                    <a:spcPct val="0"/>
                  </a:spcAft>
                  <a:buChar char="•"/>
                  <a:defRPr sz="3400" kern="1200">
                    <a:solidFill>
                      <a:schemeClr val="tx1"/>
                    </a:solidFill>
                    <a:latin typeface="Arial" charset="0"/>
                    <a:ea typeface="+mn-ea"/>
                    <a:cs typeface="+mn-cs"/>
                  </a:defRPr>
                </a:lvl1pPr>
                <a:lvl2pPr marL="457200" algn="ctr" rtl="0" fontAlgn="base">
                  <a:spcBef>
                    <a:spcPct val="20000"/>
                  </a:spcBef>
                  <a:spcAft>
                    <a:spcPct val="0"/>
                  </a:spcAft>
                  <a:buChar char="•"/>
                  <a:defRPr sz="3400" kern="1200">
                    <a:solidFill>
                      <a:schemeClr val="tx1"/>
                    </a:solidFill>
                    <a:latin typeface="Arial" charset="0"/>
                    <a:ea typeface="+mn-ea"/>
                    <a:cs typeface="+mn-cs"/>
                  </a:defRPr>
                </a:lvl2pPr>
                <a:lvl3pPr marL="914400" algn="ctr" rtl="0" fontAlgn="base">
                  <a:spcBef>
                    <a:spcPct val="20000"/>
                  </a:spcBef>
                  <a:spcAft>
                    <a:spcPct val="0"/>
                  </a:spcAft>
                  <a:buChar char="•"/>
                  <a:defRPr sz="3400" kern="1200">
                    <a:solidFill>
                      <a:schemeClr val="tx1"/>
                    </a:solidFill>
                    <a:latin typeface="Arial" charset="0"/>
                    <a:ea typeface="+mn-ea"/>
                    <a:cs typeface="+mn-cs"/>
                  </a:defRPr>
                </a:lvl3pPr>
                <a:lvl4pPr marL="1371600" algn="ctr" rtl="0" fontAlgn="base">
                  <a:spcBef>
                    <a:spcPct val="20000"/>
                  </a:spcBef>
                  <a:spcAft>
                    <a:spcPct val="0"/>
                  </a:spcAft>
                  <a:buChar char="•"/>
                  <a:defRPr sz="3400" kern="1200">
                    <a:solidFill>
                      <a:schemeClr val="tx1"/>
                    </a:solidFill>
                    <a:latin typeface="Arial" charset="0"/>
                    <a:ea typeface="+mn-ea"/>
                    <a:cs typeface="+mn-cs"/>
                  </a:defRPr>
                </a:lvl4pPr>
                <a:lvl5pPr marL="1828800" algn="ctr" rtl="0" fontAlgn="base">
                  <a:spcBef>
                    <a:spcPct val="20000"/>
                  </a:spcBef>
                  <a:spcAft>
                    <a:spcPct val="0"/>
                  </a:spcAft>
                  <a:buChar char="•"/>
                  <a:defRPr sz="3400" kern="1200">
                    <a:solidFill>
                      <a:schemeClr val="tx1"/>
                    </a:solidFill>
                    <a:latin typeface="Arial" charset="0"/>
                    <a:ea typeface="+mn-ea"/>
                    <a:cs typeface="+mn-cs"/>
                  </a:defRPr>
                </a:lvl5pPr>
                <a:lvl6pPr marL="2286000" algn="l" defTabSz="914400" rtl="0" eaLnBrk="1" latinLnBrk="0" hangingPunct="1">
                  <a:defRPr sz="3400" kern="1200">
                    <a:solidFill>
                      <a:schemeClr val="tx1"/>
                    </a:solidFill>
                    <a:latin typeface="Arial" charset="0"/>
                    <a:ea typeface="+mn-ea"/>
                    <a:cs typeface="+mn-cs"/>
                  </a:defRPr>
                </a:lvl6pPr>
                <a:lvl7pPr marL="2743200" algn="l" defTabSz="914400" rtl="0" eaLnBrk="1" latinLnBrk="0" hangingPunct="1">
                  <a:defRPr sz="3400" kern="1200">
                    <a:solidFill>
                      <a:schemeClr val="tx1"/>
                    </a:solidFill>
                    <a:latin typeface="Arial" charset="0"/>
                    <a:ea typeface="+mn-ea"/>
                    <a:cs typeface="+mn-cs"/>
                  </a:defRPr>
                </a:lvl7pPr>
                <a:lvl8pPr marL="3200400" algn="l" defTabSz="914400" rtl="0" eaLnBrk="1" latinLnBrk="0" hangingPunct="1">
                  <a:defRPr sz="3400" kern="1200">
                    <a:solidFill>
                      <a:schemeClr val="tx1"/>
                    </a:solidFill>
                    <a:latin typeface="Arial" charset="0"/>
                    <a:ea typeface="+mn-ea"/>
                    <a:cs typeface="+mn-cs"/>
                  </a:defRPr>
                </a:lvl8pPr>
                <a:lvl9pPr marL="3657600" algn="l" defTabSz="914400" rtl="0" eaLnBrk="1" latinLnBrk="0" hangingPunct="1">
                  <a:defRPr sz="3400" kern="1200">
                    <a:solidFill>
                      <a:schemeClr val="tx1"/>
                    </a:solidFill>
                    <a:latin typeface="Arial" charset="0"/>
                    <a:ea typeface="+mn-ea"/>
                    <a:cs typeface="+mn-cs"/>
                  </a:defRPr>
                </a:lvl9pPr>
              </a:lstStyle>
              <a:p>
                <a:pPr eaLnBrk="1" hangingPunct="1">
                  <a:buFontTx/>
                  <a:buNone/>
                </a:pPr>
                <a:r>
                  <a:rPr lang="en-US" altLang="en-US" sz="1600" dirty="0">
                    <a:latin typeface="+mn-lt"/>
                  </a:rPr>
                  <a:t>1. An increase in the price of sugar reduces</a:t>
                </a:r>
              </a:p>
              <a:p>
                <a:pPr eaLnBrk="1" hangingPunct="1">
                  <a:buFontTx/>
                  <a:buNone/>
                </a:pPr>
                <a:r>
                  <a:rPr lang="en-US" altLang="en-US" sz="1600" dirty="0">
                    <a:latin typeface="+mn-lt"/>
                  </a:rPr>
                  <a:t>the supply of ice cream . . .</a:t>
                </a:r>
              </a:p>
            </p:txBody>
          </p:sp>
          <p:cxnSp>
            <p:nvCxnSpPr>
              <p:cNvPr id="38" name="Straight Connector 44"/>
              <p:cNvCxnSpPr/>
              <p:nvPr/>
            </p:nvCxnSpPr>
            <p:spPr>
              <a:xfrm rot="16200000" flipH="1">
                <a:off x="7655533" y="2455457"/>
                <a:ext cx="985848" cy="2126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7" name="Straight Arrow Connector 45"/>
            <p:cNvCxnSpPr/>
            <p:nvPr/>
          </p:nvCxnSpPr>
          <p:spPr>
            <a:xfrm>
              <a:off x="5430044" y="3068637"/>
              <a:ext cx="1517650" cy="57150"/>
            </a:xfrm>
            <a:prstGeom prst="straightConnector1">
              <a:avLst/>
            </a:prstGeom>
            <a:ln w="190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28" name="Group 46"/>
            <p:cNvGrpSpPr>
              <a:grpSpLocks/>
            </p:cNvGrpSpPr>
            <p:nvPr/>
          </p:nvGrpSpPr>
          <p:grpSpPr bwMode="auto">
            <a:xfrm>
              <a:off x="177465" y="2410878"/>
              <a:ext cx="2350630" cy="1094323"/>
              <a:chOff x="2525709" y="-1008562"/>
              <a:chExt cx="2351097" cy="1094945"/>
            </a:xfrm>
          </p:grpSpPr>
          <p:sp>
            <p:nvSpPr>
              <p:cNvPr id="35" name="TextBox 47"/>
              <p:cNvSpPr txBox="1">
                <a:spLocks noChangeArrowheads="1"/>
              </p:cNvSpPr>
              <p:nvPr/>
            </p:nvSpPr>
            <p:spPr bwMode="auto">
              <a:xfrm>
                <a:off x="2525709" y="-1008562"/>
                <a:ext cx="1835398" cy="986414"/>
              </a:xfrm>
              <a:prstGeom prst="rect">
                <a:avLst/>
              </a:prstGeom>
              <a:solidFill>
                <a:srgbClr val="F2D69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ctr" rtl="0" fontAlgn="base">
                  <a:spcBef>
                    <a:spcPct val="20000"/>
                  </a:spcBef>
                  <a:spcAft>
                    <a:spcPct val="0"/>
                  </a:spcAft>
                  <a:buChar char="•"/>
                  <a:defRPr sz="3400" kern="1200">
                    <a:solidFill>
                      <a:schemeClr val="tx1"/>
                    </a:solidFill>
                    <a:latin typeface="Arial" charset="0"/>
                    <a:ea typeface="+mn-ea"/>
                    <a:cs typeface="+mn-cs"/>
                  </a:defRPr>
                </a:lvl1pPr>
                <a:lvl2pPr marL="457200" algn="ctr" rtl="0" fontAlgn="base">
                  <a:spcBef>
                    <a:spcPct val="20000"/>
                  </a:spcBef>
                  <a:spcAft>
                    <a:spcPct val="0"/>
                  </a:spcAft>
                  <a:buChar char="•"/>
                  <a:defRPr sz="3400" kern="1200">
                    <a:solidFill>
                      <a:schemeClr val="tx1"/>
                    </a:solidFill>
                    <a:latin typeface="Arial" charset="0"/>
                    <a:ea typeface="+mn-ea"/>
                    <a:cs typeface="+mn-cs"/>
                  </a:defRPr>
                </a:lvl2pPr>
                <a:lvl3pPr marL="914400" algn="ctr" rtl="0" fontAlgn="base">
                  <a:spcBef>
                    <a:spcPct val="20000"/>
                  </a:spcBef>
                  <a:spcAft>
                    <a:spcPct val="0"/>
                  </a:spcAft>
                  <a:buChar char="•"/>
                  <a:defRPr sz="3400" kern="1200">
                    <a:solidFill>
                      <a:schemeClr val="tx1"/>
                    </a:solidFill>
                    <a:latin typeface="Arial" charset="0"/>
                    <a:ea typeface="+mn-ea"/>
                    <a:cs typeface="+mn-cs"/>
                  </a:defRPr>
                </a:lvl3pPr>
                <a:lvl4pPr marL="1371600" algn="ctr" rtl="0" fontAlgn="base">
                  <a:spcBef>
                    <a:spcPct val="20000"/>
                  </a:spcBef>
                  <a:spcAft>
                    <a:spcPct val="0"/>
                  </a:spcAft>
                  <a:buChar char="•"/>
                  <a:defRPr sz="3400" kern="1200">
                    <a:solidFill>
                      <a:schemeClr val="tx1"/>
                    </a:solidFill>
                    <a:latin typeface="Arial" charset="0"/>
                    <a:ea typeface="+mn-ea"/>
                    <a:cs typeface="+mn-cs"/>
                  </a:defRPr>
                </a:lvl4pPr>
                <a:lvl5pPr marL="1828800" algn="ctr" rtl="0" fontAlgn="base">
                  <a:spcBef>
                    <a:spcPct val="20000"/>
                  </a:spcBef>
                  <a:spcAft>
                    <a:spcPct val="0"/>
                  </a:spcAft>
                  <a:buChar char="•"/>
                  <a:defRPr sz="3400" kern="1200">
                    <a:solidFill>
                      <a:schemeClr val="tx1"/>
                    </a:solidFill>
                    <a:latin typeface="Arial" charset="0"/>
                    <a:ea typeface="+mn-ea"/>
                    <a:cs typeface="+mn-cs"/>
                  </a:defRPr>
                </a:lvl5pPr>
                <a:lvl6pPr marL="2286000" algn="l" defTabSz="914400" rtl="0" eaLnBrk="1" latinLnBrk="0" hangingPunct="1">
                  <a:defRPr sz="3400" kern="1200">
                    <a:solidFill>
                      <a:schemeClr val="tx1"/>
                    </a:solidFill>
                    <a:latin typeface="Arial" charset="0"/>
                    <a:ea typeface="+mn-ea"/>
                    <a:cs typeface="+mn-cs"/>
                  </a:defRPr>
                </a:lvl6pPr>
                <a:lvl7pPr marL="2743200" algn="l" defTabSz="914400" rtl="0" eaLnBrk="1" latinLnBrk="0" hangingPunct="1">
                  <a:defRPr sz="3400" kern="1200">
                    <a:solidFill>
                      <a:schemeClr val="tx1"/>
                    </a:solidFill>
                    <a:latin typeface="Arial" charset="0"/>
                    <a:ea typeface="+mn-ea"/>
                    <a:cs typeface="+mn-cs"/>
                  </a:defRPr>
                </a:lvl7pPr>
                <a:lvl8pPr marL="3200400" algn="l" defTabSz="914400" rtl="0" eaLnBrk="1" latinLnBrk="0" hangingPunct="1">
                  <a:defRPr sz="3400" kern="1200">
                    <a:solidFill>
                      <a:schemeClr val="tx1"/>
                    </a:solidFill>
                    <a:latin typeface="Arial" charset="0"/>
                    <a:ea typeface="+mn-ea"/>
                    <a:cs typeface="+mn-cs"/>
                  </a:defRPr>
                </a:lvl8pPr>
                <a:lvl9pPr marL="3657600" algn="l" defTabSz="914400" rtl="0" eaLnBrk="1" latinLnBrk="0" hangingPunct="1">
                  <a:defRPr sz="3400" kern="1200">
                    <a:solidFill>
                      <a:schemeClr val="tx1"/>
                    </a:solidFill>
                    <a:latin typeface="Arial" charset="0"/>
                    <a:ea typeface="+mn-ea"/>
                    <a:cs typeface="+mn-cs"/>
                  </a:defRPr>
                </a:lvl9pPr>
              </a:lstStyle>
              <a:p>
                <a:pPr eaLnBrk="1" hangingPunct="1">
                  <a:buFontTx/>
                  <a:buNone/>
                </a:pPr>
                <a:r>
                  <a:rPr lang="en-US" altLang="en-US" sz="1600" dirty="0">
                    <a:latin typeface="+mn-lt"/>
                  </a:rPr>
                  <a:t>2. …resulting in a higher price . . .</a:t>
                </a:r>
              </a:p>
            </p:txBody>
          </p:sp>
          <p:cxnSp>
            <p:nvCxnSpPr>
              <p:cNvPr id="36" name="Straight Connector 48"/>
              <p:cNvCxnSpPr/>
              <p:nvPr/>
            </p:nvCxnSpPr>
            <p:spPr>
              <a:xfrm flipH="1" flipV="1">
                <a:off x="3673240" y="-181581"/>
                <a:ext cx="1203566" cy="2679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9" name="Straight Arrow Connector 49"/>
            <p:cNvCxnSpPr/>
            <p:nvPr/>
          </p:nvCxnSpPr>
          <p:spPr>
            <a:xfrm rot="5400000" flipH="1" flipV="1">
              <a:off x="2451894" y="3505199"/>
              <a:ext cx="457200" cy="3175"/>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50"/>
            <p:cNvCxnSpPr/>
            <p:nvPr/>
          </p:nvCxnSpPr>
          <p:spPr>
            <a:xfrm>
              <a:off x="4737894" y="5030787"/>
              <a:ext cx="685800" cy="1588"/>
            </a:xfrm>
            <a:prstGeom prst="straightConnector1">
              <a:avLst/>
            </a:prstGeom>
            <a:ln w="190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31" name="Group 51"/>
            <p:cNvGrpSpPr>
              <a:grpSpLocks/>
            </p:cNvGrpSpPr>
            <p:nvPr/>
          </p:nvGrpSpPr>
          <p:grpSpPr bwMode="auto">
            <a:xfrm>
              <a:off x="472205" y="4130972"/>
              <a:ext cx="4559376" cy="1336378"/>
              <a:chOff x="-3503904" y="-1271286"/>
              <a:chExt cx="4558831" cy="1340302"/>
            </a:xfrm>
          </p:grpSpPr>
          <p:sp>
            <p:nvSpPr>
              <p:cNvPr id="33" name="TextBox 52"/>
              <p:cNvSpPr txBox="1">
                <a:spLocks noChangeArrowheads="1"/>
              </p:cNvSpPr>
              <p:nvPr/>
            </p:nvSpPr>
            <p:spPr bwMode="auto">
              <a:xfrm>
                <a:off x="-3503904" y="-1271286"/>
                <a:ext cx="1665841" cy="1340302"/>
              </a:xfrm>
              <a:prstGeom prst="rect">
                <a:avLst/>
              </a:prstGeom>
              <a:solidFill>
                <a:srgbClr val="F2D69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ctr" rtl="0" fontAlgn="base">
                  <a:spcBef>
                    <a:spcPct val="20000"/>
                  </a:spcBef>
                  <a:spcAft>
                    <a:spcPct val="0"/>
                  </a:spcAft>
                  <a:buChar char="•"/>
                  <a:defRPr sz="3400" kern="1200">
                    <a:solidFill>
                      <a:schemeClr val="tx1"/>
                    </a:solidFill>
                    <a:latin typeface="Arial" charset="0"/>
                    <a:ea typeface="+mn-ea"/>
                    <a:cs typeface="+mn-cs"/>
                  </a:defRPr>
                </a:lvl1pPr>
                <a:lvl2pPr marL="457200" algn="ctr" rtl="0" fontAlgn="base">
                  <a:spcBef>
                    <a:spcPct val="20000"/>
                  </a:spcBef>
                  <a:spcAft>
                    <a:spcPct val="0"/>
                  </a:spcAft>
                  <a:buChar char="•"/>
                  <a:defRPr sz="3400" kern="1200">
                    <a:solidFill>
                      <a:schemeClr val="tx1"/>
                    </a:solidFill>
                    <a:latin typeface="Arial" charset="0"/>
                    <a:ea typeface="+mn-ea"/>
                    <a:cs typeface="+mn-cs"/>
                  </a:defRPr>
                </a:lvl2pPr>
                <a:lvl3pPr marL="914400" algn="ctr" rtl="0" fontAlgn="base">
                  <a:spcBef>
                    <a:spcPct val="20000"/>
                  </a:spcBef>
                  <a:spcAft>
                    <a:spcPct val="0"/>
                  </a:spcAft>
                  <a:buChar char="•"/>
                  <a:defRPr sz="3400" kern="1200">
                    <a:solidFill>
                      <a:schemeClr val="tx1"/>
                    </a:solidFill>
                    <a:latin typeface="Arial" charset="0"/>
                    <a:ea typeface="+mn-ea"/>
                    <a:cs typeface="+mn-cs"/>
                  </a:defRPr>
                </a:lvl3pPr>
                <a:lvl4pPr marL="1371600" algn="ctr" rtl="0" fontAlgn="base">
                  <a:spcBef>
                    <a:spcPct val="20000"/>
                  </a:spcBef>
                  <a:spcAft>
                    <a:spcPct val="0"/>
                  </a:spcAft>
                  <a:buChar char="•"/>
                  <a:defRPr sz="3400" kern="1200">
                    <a:solidFill>
                      <a:schemeClr val="tx1"/>
                    </a:solidFill>
                    <a:latin typeface="Arial" charset="0"/>
                    <a:ea typeface="+mn-ea"/>
                    <a:cs typeface="+mn-cs"/>
                  </a:defRPr>
                </a:lvl4pPr>
                <a:lvl5pPr marL="1828800" algn="ctr" rtl="0" fontAlgn="base">
                  <a:spcBef>
                    <a:spcPct val="20000"/>
                  </a:spcBef>
                  <a:spcAft>
                    <a:spcPct val="0"/>
                  </a:spcAft>
                  <a:buChar char="•"/>
                  <a:defRPr sz="3400" kern="1200">
                    <a:solidFill>
                      <a:schemeClr val="tx1"/>
                    </a:solidFill>
                    <a:latin typeface="Arial" charset="0"/>
                    <a:ea typeface="+mn-ea"/>
                    <a:cs typeface="+mn-cs"/>
                  </a:defRPr>
                </a:lvl5pPr>
                <a:lvl6pPr marL="2286000" algn="l" defTabSz="914400" rtl="0" eaLnBrk="1" latinLnBrk="0" hangingPunct="1">
                  <a:defRPr sz="3400" kern="1200">
                    <a:solidFill>
                      <a:schemeClr val="tx1"/>
                    </a:solidFill>
                    <a:latin typeface="Arial" charset="0"/>
                    <a:ea typeface="+mn-ea"/>
                    <a:cs typeface="+mn-cs"/>
                  </a:defRPr>
                </a:lvl6pPr>
                <a:lvl7pPr marL="2743200" algn="l" defTabSz="914400" rtl="0" eaLnBrk="1" latinLnBrk="0" hangingPunct="1">
                  <a:defRPr sz="3400" kern="1200">
                    <a:solidFill>
                      <a:schemeClr val="tx1"/>
                    </a:solidFill>
                    <a:latin typeface="Arial" charset="0"/>
                    <a:ea typeface="+mn-ea"/>
                    <a:cs typeface="+mn-cs"/>
                  </a:defRPr>
                </a:lvl7pPr>
                <a:lvl8pPr marL="3200400" algn="l" defTabSz="914400" rtl="0" eaLnBrk="1" latinLnBrk="0" hangingPunct="1">
                  <a:defRPr sz="3400" kern="1200">
                    <a:solidFill>
                      <a:schemeClr val="tx1"/>
                    </a:solidFill>
                    <a:latin typeface="Arial" charset="0"/>
                    <a:ea typeface="+mn-ea"/>
                    <a:cs typeface="+mn-cs"/>
                  </a:defRPr>
                </a:lvl8pPr>
                <a:lvl9pPr marL="3657600" algn="l" defTabSz="914400" rtl="0" eaLnBrk="1" latinLnBrk="0" hangingPunct="1">
                  <a:defRPr sz="3400" kern="1200">
                    <a:solidFill>
                      <a:schemeClr val="tx1"/>
                    </a:solidFill>
                    <a:latin typeface="Arial" charset="0"/>
                    <a:ea typeface="+mn-ea"/>
                    <a:cs typeface="+mn-cs"/>
                  </a:defRPr>
                </a:lvl9pPr>
              </a:lstStyle>
              <a:p>
                <a:pPr eaLnBrk="1" hangingPunct="1">
                  <a:buFontTx/>
                  <a:buNone/>
                </a:pPr>
                <a:r>
                  <a:rPr lang="en-US" altLang="en-US" sz="1600" dirty="0">
                    <a:latin typeface="+mn-lt"/>
                  </a:rPr>
                  <a:t>3. …and a lower</a:t>
                </a:r>
              </a:p>
              <a:p>
                <a:pPr eaLnBrk="1" hangingPunct="1">
                  <a:buFontTx/>
                  <a:buNone/>
                </a:pPr>
                <a:r>
                  <a:rPr lang="en-US" altLang="en-US" sz="1600" dirty="0">
                    <a:latin typeface="+mn-lt"/>
                  </a:rPr>
                  <a:t>quantity sold.</a:t>
                </a:r>
              </a:p>
            </p:txBody>
          </p:sp>
          <p:cxnSp>
            <p:nvCxnSpPr>
              <p:cNvPr id="34" name="Straight Connector 53"/>
              <p:cNvCxnSpPr/>
              <p:nvPr/>
            </p:nvCxnSpPr>
            <p:spPr>
              <a:xfrm rot="10800000">
                <a:off x="-1621278" y="-763685"/>
                <a:ext cx="2676205" cy="3184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2" name="Freeform 183"/>
            <p:cNvSpPr>
              <a:spLocks/>
            </p:cNvSpPr>
            <p:nvPr/>
          </p:nvSpPr>
          <p:spPr bwMode="auto">
            <a:xfrm>
              <a:off x="4668044" y="3201987"/>
              <a:ext cx="146050" cy="136525"/>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chemeClr val="tx1"/>
            </a:solidFill>
            <a:ln w="9525">
              <a:solidFill>
                <a:schemeClr val="tx1"/>
              </a:solidFill>
              <a:round/>
              <a:headEnd/>
              <a:tailEnd/>
            </a:ln>
          </p:spPr>
          <p:txBody>
            <a:bodyPr/>
            <a:lstStyle>
              <a:defPPr>
                <a:defRPr lang="en-US"/>
              </a:defPPr>
              <a:lvl1pPr algn="ctr" rtl="0" fontAlgn="base">
                <a:spcBef>
                  <a:spcPct val="20000"/>
                </a:spcBef>
                <a:spcAft>
                  <a:spcPct val="0"/>
                </a:spcAft>
                <a:buChar char="•"/>
                <a:defRPr sz="3400" kern="1200">
                  <a:solidFill>
                    <a:schemeClr val="tx1"/>
                  </a:solidFill>
                  <a:latin typeface="Arial" charset="0"/>
                  <a:ea typeface="+mn-ea"/>
                  <a:cs typeface="+mn-cs"/>
                </a:defRPr>
              </a:lvl1pPr>
              <a:lvl2pPr marL="457200" algn="ctr" rtl="0" fontAlgn="base">
                <a:spcBef>
                  <a:spcPct val="20000"/>
                </a:spcBef>
                <a:spcAft>
                  <a:spcPct val="0"/>
                </a:spcAft>
                <a:buChar char="•"/>
                <a:defRPr sz="3400" kern="1200">
                  <a:solidFill>
                    <a:schemeClr val="tx1"/>
                  </a:solidFill>
                  <a:latin typeface="Arial" charset="0"/>
                  <a:ea typeface="+mn-ea"/>
                  <a:cs typeface="+mn-cs"/>
                </a:defRPr>
              </a:lvl2pPr>
              <a:lvl3pPr marL="914400" algn="ctr" rtl="0" fontAlgn="base">
                <a:spcBef>
                  <a:spcPct val="20000"/>
                </a:spcBef>
                <a:spcAft>
                  <a:spcPct val="0"/>
                </a:spcAft>
                <a:buChar char="•"/>
                <a:defRPr sz="3400" kern="1200">
                  <a:solidFill>
                    <a:schemeClr val="tx1"/>
                  </a:solidFill>
                  <a:latin typeface="Arial" charset="0"/>
                  <a:ea typeface="+mn-ea"/>
                  <a:cs typeface="+mn-cs"/>
                </a:defRPr>
              </a:lvl3pPr>
              <a:lvl4pPr marL="1371600" algn="ctr" rtl="0" fontAlgn="base">
                <a:spcBef>
                  <a:spcPct val="20000"/>
                </a:spcBef>
                <a:spcAft>
                  <a:spcPct val="0"/>
                </a:spcAft>
                <a:buChar char="•"/>
                <a:defRPr sz="3400" kern="1200">
                  <a:solidFill>
                    <a:schemeClr val="tx1"/>
                  </a:solidFill>
                  <a:latin typeface="Arial" charset="0"/>
                  <a:ea typeface="+mn-ea"/>
                  <a:cs typeface="+mn-cs"/>
                </a:defRPr>
              </a:lvl4pPr>
              <a:lvl5pPr marL="1828800" algn="ctr" rtl="0" fontAlgn="base">
                <a:spcBef>
                  <a:spcPct val="20000"/>
                </a:spcBef>
                <a:spcAft>
                  <a:spcPct val="0"/>
                </a:spcAft>
                <a:buChar char="•"/>
                <a:defRPr sz="3400" kern="1200">
                  <a:solidFill>
                    <a:schemeClr val="tx1"/>
                  </a:solidFill>
                  <a:latin typeface="Arial" charset="0"/>
                  <a:ea typeface="+mn-ea"/>
                  <a:cs typeface="+mn-cs"/>
                </a:defRPr>
              </a:lvl5pPr>
              <a:lvl6pPr marL="2286000" algn="l" defTabSz="914400" rtl="0" eaLnBrk="1" latinLnBrk="0" hangingPunct="1">
                <a:defRPr sz="3400" kern="1200">
                  <a:solidFill>
                    <a:schemeClr val="tx1"/>
                  </a:solidFill>
                  <a:latin typeface="Arial" charset="0"/>
                  <a:ea typeface="+mn-ea"/>
                  <a:cs typeface="+mn-cs"/>
                </a:defRPr>
              </a:lvl6pPr>
              <a:lvl7pPr marL="2743200" algn="l" defTabSz="914400" rtl="0" eaLnBrk="1" latinLnBrk="0" hangingPunct="1">
                <a:defRPr sz="3400" kern="1200">
                  <a:solidFill>
                    <a:schemeClr val="tx1"/>
                  </a:solidFill>
                  <a:latin typeface="Arial" charset="0"/>
                  <a:ea typeface="+mn-ea"/>
                  <a:cs typeface="+mn-cs"/>
                </a:defRPr>
              </a:lvl7pPr>
              <a:lvl8pPr marL="3200400" algn="l" defTabSz="914400" rtl="0" eaLnBrk="1" latinLnBrk="0" hangingPunct="1">
                <a:defRPr sz="3400" kern="1200">
                  <a:solidFill>
                    <a:schemeClr val="tx1"/>
                  </a:solidFill>
                  <a:latin typeface="Arial" charset="0"/>
                  <a:ea typeface="+mn-ea"/>
                  <a:cs typeface="+mn-cs"/>
                </a:defRPr>
              </a:lvl8pPr>
              <a:lvl9pPr marL="3657600" algn="l" defTabSz="914400" rtl="0" eaLnBrk="1" latinLnBrk="0" hangingPunct="1">
                <a:defRPr sz="3400" kern="1200">
                  <a:solidFill>
                    <a:schemeClr val="tx1"/>
                  </a:solidFill>
                  <a:latin typeface="Arial" charset="0"/>
                  <a:ea typeface="+mn-ea"/>
                  <a:cs typeface="+mn-cs"/>
                </a:defRPr>
              </a:lvl9pPr>
            </a:lstStyle>
            <a:p>
              <a:endParaRPr lang="en-US">
                <a:latin typeface="+mn-lt"/>
              </a:endParaRPr>
            </a:p>
          </p:txBody>
        </p:sp>
      </p:grpSp>
      <p:sp>
        <p:nvSpPr>
          <p:cNvPr id="62" name="Inhaltsplatzhalter 3"/>
          <p:cNvSpPr txBox="1">
            <a:spLocks/>
          </p:cNvSpPr>
          <p:nvPr/>
        </p:nvSpPr>
        <p:spPr>
          <a:xfrm>
            <a:off x="191295" y="2347873"/>
            <a:ext cx="2247105" cy="3216275"/>
          </a:xfrm>
          <a:prstGeom prst="rect">
            <a:avLst/>
          </a:prstGeom>
        </p:spPr>
        <p:txBody>
          <a:bodyPr vert="horz" lIns="91440" tIns="45720" rIns="91440" bIns="45720" numCol="1" rtlCol="0">
            <a:noAutofit/>
          </a:bodyPr>
          <a:lstStyle>
            <a:lvl1pPr marL="342900" indent="-342900" algn="l" defTabSz="914400" rtl="0" eaLnBrk="1" latinLnBrk="0" hangingPunct="1">
              <a:lnSpc>
                <a:spcPts val="2800"/>
              </a:lnSpc>
              <a:spcBef>
                <a:spcPts val="1200"/>
              </a:spcBef>
              <a:buClrTx/>
              <a:buFont typeface="Frutiger 45 light" panose="020B0500000000000000" pitchFamily="34" charset="0"/>
              <a:buChar char="&gt;"/>
              <a:defRPr sz="2000" kern="1200">
                <a:solidFill>
                  <a:schemeClr val="tx1"/>
                </a:solidFill>
                <a:latin typeface="Frutiger 45 light" pitchFamily="34" charset="0"/>
                <a:ea typeface="+mn-ea"/>
                <a:cs typeface="+mn-cs"/>
              </a:defRPr>
            </a:lvl1pPr>
            <a:lvl2pPr marL="742950" indent="-28575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lnSpc>
                <a:spcPts val="2000"/>
              </a:lnSpc>
              <a:buClr>
                <a:schemeClr val="tx1"/>
              </a:buClr>
              <a:buFont typeface="+mj-lt"/>
              <a:buAutoNum type="arabicPeriod"/>
            </a:pPr>
            <a:r>
              <a:rPr lang="en-US" sz="1800" dirty="0"/>
              <a:t>Change in price of sugar: supply curve</a:t>
            </a:r>
          </a:p>
          <a:p>
            <a:pPr marL="457200" indent="-457200">
              <a:lnSpc>
                <a:spcPts val="2000"/>
              </a:lnSpc>
              <a:buClr>
                <a:schemeClr val="tx1"/>
              </a:buClr>
              <a:buFont typeface="+mj-lt"/>
              <a:buAutoNum type="arabicPeriod"/>
            </a:pPr>
            <a:r>
              <a:rPr lang="en-US" sz="1800" dirty="0"/>
              <a:t>Supply curve: shifts to the left</a:t>
            </a:r>
          </a:p>
          <a:p>
            <a:pPr marL="457200" indent="-457200">
              <a:lnSpc>
                <a:spcPts val="2000"/>
              </a:lnSpc>
              <a:buClr>
                <a:schemeClr val="tx1"/>
              </a:buClr>
              <a:buFont typeface="+mj-lt"/>
              <a:buAutoNum type="arabicPeriod"/>
            </a:pPr>
            <a:r>
              <a:rPr lang="en-US" sz="1800" dirty="0"/>
              <a:t>Higher equilibrium price; lower equilibrium quantity</a:t>
            </a:r>
          </a:p>
          <a:p>
            <a:pPr>
              <a:buClr>
                <a:srgbClr val="2E63AC"/>
              </a:buClr>
              <a:buFont typeface="Wingdings" panose="05000000000000000000" pitchFamily="2" charset="2"/>
              <a:buChar char="§"/>
            </a:pPr>
            <a:endParaRPr lang="en-US" dirty="0"/>
          </a:p>
        </p:txBody>
      </p:sp>
      <p:sp>
        <p:nvSpPr>
          <p:cNvPr id="63" name="Textfeld 62"/>
          <p:cNvSpPr txBox="1"/>
          <p:nvPr/>
        </p:nvSpPr>
        <p:spPr>
          <a:xfrm>
            <a:off x="-236490" y="5439157"/>
            <a:ext cx="9144000" cy="1015663"/>
          </a:xfrm>
          <a:prstGeom prst="rect">
            <a:avLst/>
          </a:prstGeom>
          <a:noFill/>
        </p:spPr>
        <p:txBody>
          <a:bodyPr wrap="square" rtlCol="0">
            <a:spAutoFit/>
          </a:bodyPr>
          <a:lstStyle/>
          <a:p>
            <a:pPr algn="r"/>
            <a:endParaRPr lang="de-DE" dirty="0">
              <a:solidFill>
                <a:schemeClr val="bg1"/>
              </a:solidFill>
              <a:latin typeface="+mj-lt"/>
            </a:endParaRPr>
          </a:p>
          <a:p>
            <a:pPr algn="r"/>
            <a:r>
              <a:rPr lang="de-DE" sz="2400" cap="all" dirty="0">
                <a:solidFill>
                  <a:schemeClr val="bg1"/>
                </a:solidFill>
                <a:latin typeface="+mj-lt"/>
              </a:rPr>
              <a:t>CASE STUDY</a:t>
            </a:r>
          </a:p>
          <a:p>
            <a:pPr algn="r"/>
            <a:r>
              <a:rPr lang="de-DE" dirty="0">
                <a:solidFill>
                  <a:schemeClr val="bg1"/>
                </a:solidFill>
                <a:latin typeface="+mj-lt"/>
              </a:rPr>
              <a:t>       </a:t>
            </a:r>
            <a:endParaRPr lang="en-US" dirty="0">
              <a:solidFill>
                <a:schemeClr val="bg1"/>
              </a:solidFill>
              <a:latin typeface="+mj-lt"/>
            </a:endParaRPr>
          </a:p>
        </p:txBody>
      </p:sp>
    </p:spTree>
    <p:extLst>
      <p:ext uri="{BB962C8B-B14F-4D97-AF65-F5344CB8AC3E}">
        <p14:creationId xmlns:p14="http://schemas.microsoft.com/office/powerpoint/2010/main" val="23578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1000"/>
                                        <p:tgtEl>
                                          <p:spTgt spid="62"/>
                                        </p:tgtEl>
                                      </p:cBhvr>
                                    </p:animEffect>
                                    <p:anim calcmode="lin" valueType="num">
                                      <p:cBhvr>
                                        <p:cTn id="8" dur="1000" fill="hold"/>
                                        <p:tgtEl>
                                          <p:spTgt spid="62"/>
                                        </p:tgtEl>
                                        <p:attrNameLst>
                                          <p:attrName>ppt_x</p:attrName>
                                        </p:attrNameLst>
                                      </p:cBhvr>
                                      <p:tavLst>
                                        <p:tav tm="0">
                                          <p:val>
                                            <p:strVal val="#ppt_x"/>
                                          </p:val>
                                        </p:tav>
                                        <p:tav tm="100000">
                                          <p:val>
                                            <p:strVal val="#ppt_x"/>
                                          </p:val>
                                        </p:tav>
                                      </p:tavLst>
                                    </p:anim>
                                    <p:anim calcmode="lin" valueType="num">
                                      <p:cBhvr>
                                        <p:cTn id="9"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10"/>
          <p:cNvSpPr/>
          <p:nvPr/>
        </p:nvSpPr>
        <p:spPr>
          <a:xfrm>
            <a:off x="-1" y="-94596"/>
            <a:ext cx="9144001" cy="6454820"/>
          </a:xfrm>
          <a:prstGeom prst="rect">
            <a:avLst/>
          </a:prstGeom>
          <a:blipFill dpi="0" rotWithShape="1">
            <a:blip r:embed="rId2">
              <a:alphaModFix amt="2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hteck 7"/>
          <p:cNvSpPr/>
          <p:nvPr/>
        </p:nvSpPr>
        <p:spPr>
          <a:xfrm>
            <a:off x="0" y="5262663"/>
            <a:ext cx="9144000" cy="1103587"/>
          </a:xfrm>
          <a:prstGeom prst="rect">
            <a:avLst/>
          </a:prstGeom>
          <a:gradFill>
            <a:gsLst>
              <a:gs pos="6000">
                <a:srgbClr val="2E63AC">
                  <a:lumMod val="100000"/>
                </a:srgbClr>
              </a:gs>
              <a:gs pos="4000">
                <a:srgbClr val="2E63AC"/>
              </a:gs>
              <a:gs pos="54000">
                <a:srgbClr val="2E63AC">
                  <a:alpha val="0"/>
                </a:srgb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feld 8"/>
          <p:cNvSpPr txBox="1"/>
          <p:nvPr/>
        </p:nvSpPr>
        <p:spPr>
          <a:xfrm>
            <a:off x="3306810" y="5993155"/>
            <a:ext cx="9144000" cy="1107996"/>
          </a:xfrm>
          <a:prstGeom prst="rect">
            <a:avLst/>
          </a:prstGeom>
          <a:noFill/>
        </p:spPr>
        <p:txBody>
          <a:bodyPr wrap="square" rtlCol="0">
            <a:spAutoFit/>
          </a:bodyPr>
          <a:lstStyle/>
          <a:p>
            <a:pPr algn="r"/>
            <a:endParaRPr lang="de-DE" sz="2400" cap="all" dirty="0">
              <a:solidFill>
                <a:schemeClr val="bg1"/>
              </a:solidFill>
              <a:latin typeface="+mj-lt"/>
            </a:endParaRPr>
          </a:p>
          <a:p>
            <a:pPr algn="r"/>
            <a:r>
              <a:rPr lang="de-DE" sz="2400" cap="all" dirty="0">
                <a:solidFill>
                  <a:schemeClr val="bg1"/>
                </a:solidFill>
                <a:latin typeface="+mj-lt"/>
              </a:rPr>
              <a:t>CASE STUDY</a:t>
            </a:r>
          </a:p>
          <a:p>
            <a:pPr algn="r"/>
            <a:r>
              <a:rPr lang="de-DE" dirty="0">
                <a:solidFill>
                  <a:schemeClr val="bg1"/>
                </a:solidFill>
                <a:latin typeface="+mj-lt"/>
              </a:rPr>
              <a:t>       </a:t>
            </a:r>
            <a:endParaRPr lang="en-US" dirty="0">
              <a:solidFill>
                <a:schemeClr val="bg1"/>
              </a:solidFill>
              <a:latin typeface="+mj-lt"/>
            </a:endParaRPr>
          </a:p>
        </p:txBody>
      </p:sp>
      <p:sp>
        <p:nvSpPr>
          <p:cNvPr id="4" name="Inhaltsplatzhalter 3"/>
          <p:cNvSpPr>
            <a:spLocks noGrp="1"/>
          </p:cNvSpPr>
          <p:nvPr>
            <p:ph sz="quarter" idx="12"/>
          </p:nvPr>
        </p:nvSpPr>
        <p:spPr>
          <a:xfrm>
            <a:off x="604838" y="2173991"/>
            <a:ext cx="8081962" cy="3216275"/>
          </a:xfrm>
        </p:spPr>
        <p:txBody>
          <a:bodyPr/>
          <a:lstStyle/>
          <a:p>
            <a:pPr marL="0" indent="0">
              <a:buNone/>
            </a:pPr>
            <a:r>
              <a:rPr lang="en-US" dirty="0">
                <a:solidFill>
                  <a:srgbClr val="2E63AC"/>
                </a:solidFill>
              </a:rPr>
              <a:t>CASE C: THE NEXT YEAR…  A hurricane and a heat wave</a:t>
            </a:r>
          </a:p>
          <a:p>
            <a:pPr marL="0" indent="0">
              <a:buClr>
                <a:srgbClr val="2E63AC"/>
              </a:buClr>
              <a:buNone/>
            </a:pPr>
            <a:r>
              <a:rPr lang="en-US" dirty="0"/>
              <a:t>What is the effect on the market for ice cream?</a:t>
            </a:r>
          </a:p>
        </p:txBody>
      </p:sp>
      <p:pic>
        <p:nvPicPr>
          <p:cNvPr id="84996" name="Picture 4" descr="http://www.benjerry.co.uk/modules/bnj-templates/img/logo-smal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8775" y="335236"/>
            <a:ext cx="2332038" cy="685800"/>
          </a:xfrm>
          <a:prstGeom prst="rect">
            <a:avLst/>
          </a:prstGeom>
          <a:noFill/>
          <a:extLst>
            <a:ext uri="{909E8E84-426E-40DD-AFC4-6F175D3DCCD1}">
              <a14:hiddenFill xmlns:a14="http://schemas.microsoft.com/office/drawing/2010/main">
                <a:solidFill>
                  <a:srgbClr val="FFFFFF"/>
                </a:solidFill>
              </a14:hiddenFill>
            </a:ext>
          </a:extLst>
        </p:spPr>
      </p:pic>
      <p:sp>
        <p:nvSpPr>
          <p:cNvPr id="13" name="Inhaltsplatzhalter 3"/>
          <p:cNvSpPr txBox="1">
            <a:spLocks/>
          </p:cNvSpPr>
          <p:nvPr/>
        </p:nvSpPr>
        <p:spPr>
          <a:xfrm>
            <a:off x="594083" y="3238196"/>
            <a:ext cx="8081962" cy="3216275"/>
          </a:xfrm>
          <a:prstGeom prst="rect">
            <a:avLst/>
          </a:prstGeom>
        </p:spPr>
        <p:txBody>
          <a:bodyPr vert="horz" lIns="91440" tIns="45720" rIns="91440" bIns="45720" numCol="1" rtlCol="0">
            <a:noAutofit/>
          </a:bodyPr>
          <a:lstStyle>
            <a:lvl1pPr marL="342900" indent="-342900" algn="l" defTabSz="914400" rtl="0" eaLnBrk="1" latinLnBrk="0" hangingPunct="1">
              <a:lnSpc>
                <a:spcPts val="2800"/>
              </a:lnSpc>
              <a:spcBef>
                <a:spcPts val="1200"/>
              </a:spcBef>
              <a:buClrTx/>
              <a:buFont typeface="Frutiger 45 light" panose="020B0500000000000000" pitchFamily="34" charset="0"/>
              <a:buChar char="&gt;"/>
              <a:defRPr sz="2000" kern="1200">
                <a:solidFill>
                  <a:schemeClr val="tx1"/>
                </a:solidFill>
                <a:latin typeface="Frutiger 45 light" pitchFamily="34" charset="0"/>
                <a:ea typeface="+mn-ea"/>
                <a:cs typeface="+mn-cs"/>
              </a:defRPr>
            </a:lvl1pPr>
            <a:lvl2pPr marL="742950" indent="-28575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41325" lvl="2" indent="-441325">
              <a:buFont typeface="Calibri" pitchFamily="34" charset="0"/>
              <a:buAutoNum type="arabicPeriod"/>
            </a:pPr>
            <a:r>
              <a:rPr lang="en-US" altLang="en-US" dirty="0"/>
              <a:t>Heat wave shifts the demand curve; hurricane shifts the supply curve</a:t>
            </a:r>
          </a:p>
          <a:p>
            <a:pPr marL="441325" lvl="2" indent="-441325">
              <a:buFont typeface="Calibri" pitchFamily="34" charset="0"/>
              <a:buAutoNum type="arabicPeriod"/>
            </a:pPr>
            <a:r>
              <a:rPr lang="en-US" altLang="en-US" dirty="0"/>
              <a:t>Demand curve shifts to the right; Supply curve shifts to the left </a:t>
            </a:r>
          </a:p>
          <a:p>
            <a:pPr marL="441325" lvl="2" indent="-441325">
              <a:buFont typeface="Calibri" pitchFamily="34" charset="0"/>
              <a:buAutoNum type="arabicPeriod"/>
            </a:pPr>
            <a:r>
              <a:rPr lang="en-US" altLang="en-US" dirty="0"/>
              <a:t>Equilibrium price raises</a:t>
            </a:r>
          </a:p>
          <a:p>
            <a:pPr marL="898525" lvl="4" indent="-441325">
              <a:buClr>
                <a:srgbClr val="2E63AC"/>
              </a:buClr>
              <a:buFont typeface="Wingdings" panose="05000000000000000000" pitchFamily="2" charset="2"/>
              <a:buChar char="§"/>
            </a:pPr>
            <a:r>
              <a:rPr lang="en-US" altLang="en-US" dirty="0"/>
              <a:t>If demand increases substantially while supply falls just a little: equilibrium quantity rises</a:t>
            </a:r>
          </a:p>
          <a:p>
            <a:pPr marL="898525" lvl="4" indent="-441325">
              <a:buClr>
                <a:srgbClr val="2E63AC"/>
              </a:buClr>
              <a:buFont typeface="Wingdings" panose="05000000000000000000" pitchFamily="2" charset="2"/>
              <a:buChar char="§"/>
            </a:pPr>
            <a:r>
              <a:rPr lang="en-US" altLang="en-US" dirty="0"/>
              <a:t>If supply falls substantially while demand rises just a little: equilibrium quantity falls</a:t>
            </a:r>
          </a:p>
          <a:p>
            <a:pPr>
              <a:buClr>
                <a:srgbClr val="2E63AC"/>
              </a:buClr>
              <a:buFont typeface="Wingdings" panose="05000000000000000000" pitchFamily="2" charset="2"/>
              <a:buChar char="§"/>
            </a:pPr>
            <a:endParaRPr lang="en-US" dirty="0"/>
          </a:p>
        </p:txBody>
      </p:sp>
      <p:sp>
        <p:nvSpPr>
          <p:cNvPr id="10" name="Textfeld 9"/>
          <p:cNvSpPr txBox="1"/>
          <p:nvPr/>
        </p:nvSpPr>
        <p:spPr>
          <a:xfrm>
            <a:off x="-236490" y="5439157"/>
            <a:ext cx="9144000" cy="1015663"/>
          </a:xfrm>
          <a:prstGeom prst="rect">
            <a:avLst/>
          </a:prstGeom>
          <a:noFill/>
        </p:spPr>
        <p:txBody>
          <a:bodyPr wrap="square" rtlCol="0">
            <a:spAutoFit/>
          </a:bodyPr>
          <a:lstStyle/>
          <a:p>
            <a:pPr algn="r"/>
            <a:endParaRPr lang="de-DE" dirty="0">
              <a:solidFill>
                <a:schemeClr val="bg1"/>
              </a:solidFill>
              <a:latin typeface="+mj-lt"/>
            </a:endParaRPr>
          </a:p>
          <a:p>
            <a:pPr algn="r"/>
            <a:r>
              <a:rPr lang="de-DE" sz="2400" cap="all" dirty="0">
                <a:solidFill>
                  <a:schemeClr val="bg1"/>
                </a:solidFill>
                <a:latin typeface="+mj-lt"/>
              </a:rPr>
              <a:t>CASE STUDY</a:t>
            </a:r>
          </a:p>
          <a:p>
            <a:pPr algn="r"/>
            <a:r>
              <a:rPr lang="de-DE" dirty="0">
                <a:solidFill>
                  <a:schemeClr val="bg1"/>
                </a:solidFill>
                <a:latin typeface="+mj-lt"/>
              </a:rPr>
              <a:t>       </a:t>
            </a:r>
            <a:endParaRPr lang="en-US" dirty="0">
              <a:solidFill>
                <a:schemeClr val="bg1"/>
              </a:solidFill>
              <a:latin typeface="+mj-lt"/>
            </a:endParaRPr>
          </a:p>
        </p:txBody>
      </p:sp>
    </p:spTree>
    <p:extLst>
      <p:ext uri="{BB962C8B-B14F-4D97-AF65-F5344CB8AC3E}">
        <p14:creationId xmlns:p14="http://schemas.microsoft.com/office/powerpoint/2010/main" val="3857184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10"/>
          <p:cNvSpPr/>
          <p:nvPr/>
        </p:nvSpPr>
        <p:spPr>
          <a:xfrm>
            <a:off x="-1" y="0"/>
            <a:ext cx="9144001" cy="6454820"/>
          </a:xfrm>
          <a:prstGeom prst="rect">
            <a:avLst/>
          </a:prstGeom>
          <a:blipFill dpi="0" rotWithShape="1">
            <a:blip r:embed="rId2">
              <a:alphaModFix amt="2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hteck 7"/>
          <p:cNvSpPr/>
          <p:nvPr/>
        </p:nvSpPr>
        <p:spPr>
          <a:xfrm>
            <a:off x="0" y="5275363"/>
            <a:ext cx="9144000" cy="1103587"/>
          </a:xfrm>
          <a:prstGeom prst="rect">
            <a:avLst/>
          </a:prstGeom>
          <a:gradFill>
            <a:gsLst>
              <a:gs pos="6000">
                <a:srgbClr val="2E63AC">
                  <a:lumMod val="100000"/>
                </a:srgbClr>
              </a:gs>
              <a:gs pos="4000">
                <a:srgbClr val="2E63AC"/>
              </a:gs>
              <a:gs pos="54000">
                <a:srgbClr val="2E63AC">
                  <a:alpha val="0"/>
                </a:srgb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4996" name="Picture 4" descr="http://www.benjerry.co.uk/modules/bnj-templates/img/logo-smal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8775" y="335236"/>
            <a:ext cx="2332038" cy="685800"/>
          </a:xfrm>
          <a:prstGeom prst="rect">
            <a:avLst/>
          </a:prstGeom>
          <a:noFill/>
          <a:extLst>
            <a:ext uri="{909E8E84-426E-40DD-AFC4-6F175D3DCCD1}">
              <a14:hiddenFill xmlns:a14="http://schemas.microsoft.com/office/drawing/2010/main">
                <a:solidFill>
                  <a:srgbClr val="FFFFFF"/>
                </a:solidFill>
              </a14:hiddenFill>
            </a:ext>
          </a:extLst>
        </p:spPr>
      </p:pic>
      <p:sp>
        <p:nvSpPr>
          <p:cNvPr id="12" name="Titel 4"/>
          <p:cNvSpPr>
            <a:spLocks noGrp="1"/>
          </p:cNvSpPr>
          <p:nvPr>
            <p:ph type="title"/>
          </p:nvPr>
        </p:nvSpPr>
        <p:spPr>
          <a:xfrm>
            <a:off x="604837" y="310778"/>
            <a:ext cx="8539163" cy="1264025"/>
          </a:xfrm>
        </p:spPr>
        <p:txBody>
          <a:bodyPr/>
          <a:lstStyle/>
          <a:p>
            <a:r>
              <a:rPr lang="en-US" dirty="0"/>
              <a:t>CASE C: THE NEXT YEAR…  A hurricane and heat A wave</a:t>
            </a:r>
          </a:p>
        </p:txBody>
      </p:sp>
      <p:grpSp>
        <p:nvGrpSpPr>
          <p:cNvPr id="3" name="Gruppieren 2"/>
          <p:cNvGrpSpPr/>
          <p:nvPr/>
        </p:nvGrpSpPr>
        <p:grpSpPr>
          <a:xfrm>
            <a:off x="15471" y="1687514"/>
            <a:ext cx="8750157" cy="4029348"/>
            <a:chOff x="-162995" y="1139825"/>
            <a:chExt cx="9519690" cy="4577037"/>
          </a:xfrm>
        </p:grpSpPr>
        <p:sp>
          <p:nvSpPr>
            <p:cNvPr id="62" name="Rectangle 5"/>
            <p:cNvSpPr/>
            <p:nvPr/>
          </p:nvSpPr>
          <p:spPr>
            <a:xfrm>
              <a:off x="831056" y="1928813"/>
              <a:ext cx="3581400" cy="3124200"/>
            </a:xfrm>
            <a:prstGeom prst="rect">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ctr" rtl="0" fontAlgn="base">
                <a:spcBef>
                  <a:spcPct val="20000"/>
                </a:spcBef>
                <a:spcAft>
                  <a:spcPct val="0"/>
                </a:spcAft>
                <a:buChar char="•"/>
                <a:defRPr sz="3400" kern="1200">
                  <a:solidFill>
                    <a:schemeClr val="lt1"/>
                  </a:solidFill>
                  <a:latin typeface="+mn-lt"/>
                  <a:ea typeface="+mn-ea"/>
                  <a:cs typeface="+mn-cs"/>
                </a:defRPr>
              </a:lvl1pPr>
              <a:lvl2pPr marL="457200" algn="ctr" rtl="0" fontAlgn="base">
                <a:spcBef>
                  <a:spcPct val="20000"/>
                </a:spcBef>
                <a:spcAft>
                  <a:spcPct val="0"/>
                </a:spcAft>
                <a:buChar char="•"/>
                <a:defRPr sz="3400" kern="1200">
                  <a:solidFill>
                    <a:schemeClr val="lt1"/>
                  </a:solidFill>
                  <a:latin typeface="+mn-lt"/>
                  <a:ea typeface="+mn-ea"/>
                  <a:cs typeface="+mn-cs"/>
                </a:defRPr>
              </a:lvl2pPr>
              <a:lvl3pPr marL="914400" algn="ctr" rtl="0" fontAlgn="base">
                <a:spcBef>
                  <a:spcPct val="20000"/>
                </a:spcBef>
                <a:spcAft>
                  <a:spcPct val="0"/>
                </a:spcAft>
                <a:buChar char="•"/>
                <a:defRPr sz="3400" kern="1200">
                  <a:solidFill>
                    <a:schemeClr val="lt1"/>
                  </a:solidFill>
                  <a:latin typeface="+mn-lt"/>
                  <a:ea typeface="+mn-ea"/>
                  <a:cs typeface="+mn-cs"/>
                </a:defRPr>
              </a:lvl3pPr>
              <a:lvl4pPr marL="1371600" algn="ctr" rtl="0" fontAlgn="base">
                <a:spcBef>
                  <a:spcPct val="20000"/>
                </a:spcBef>
                <a:spcAft>
                  <a:spcPct val="0"/>
                </a:spcAft>
                <a:buChar char="•"/>
                <a:defRPr sz="3400" kern="1200">
                  <a:solidFill>
                    <a:schemeClr val="lt1"/>
                  </a:solidFill>
                  <a:latin typeface="+mn-lt"/>
                  <a:ea typeface="+mn-ea"/>
                  <a:cs typeface="+mn-cs"/>
                </a:defRPr>
              </a:lvl4pPr>
              <a:lvl5pPr marL="1828800" algn="ctr" rtl="0" fontAlgn="base">
                <a:spcBef>
                  <a:spcPct val="20000"/>
                </a:spcBef>
                <a:spcAft>
                  <a:spcPct val="0"/>
                </a:spcAft>
                <a:buChar char="•"/>
                <a:defRPr sz="3400" kern="1200">
                  <a:solidFill>
                    <a:schemeClr val="lt1"/>
                  </a:solidFill>
                  <a:latin typeface="+mn-lt"/>
                  <a:ea typeface="+mn-ea"/>
                  <a:cs typeface="+mn-cs"/>
                </a:defRPr>
              </a:lvl5pPr>
              <a:lvl6pPr marL="2286000" algn="l" defTabSz="914400" rtl="0" eaLnBrk="1" latinLnBrk="0" hangingPunct="1">
                <a:defRPr sz="3400" kern="1200">
                  <a:solidFill>
                    <a:schemeClr val="lt1"/>
                  </a:solidFill>
                  <a:latin typeface="+mn-lt"/>
                  <a:ea typeface="+mn-ea"/>
                  <a:cs typeface="+mn-cs"/>
                </a:defRPr>
              </a:lvl6pPr>
              <a:lvl7pPr marL="2743200" algn="l" defTabSz="914400" rtl="0" eaLnBrk="1" latinLnBrk="0" hangingPunct="1">
                <a:defRPr sz="3400" kern="1200">
                  <a:solidFill>
                    <a:schemeClr val="lt1"/>
                  </a:solidFill>
                  <a:latin typeface="+mn-lt"/>
                  <a:ea typeface="+mn-ea"/>
                  <a:cs typeface="+mn-cs"/>
                </a:defRPr>
              </a:lvl7pPr>
              <a:lvl8pPr marL="3200400" algn="l" defTabSz="914400" rtl="0" eaLnBrk="1" latinLnBrk="0" hangingPunct="1">
                <a:defRPr sz="3400" kern="1200">
                  <a:solidFill>
                    <a:schemeClr val="lt1"/>
                  </a:solidFill>
                  <a:latin typeface="+mn-lt"/>
                  <a:ea typeface="+mn-ea"/>
                  <a:cs typeface="+mn-cs"/>
                </a:defRPr>
              </a:lvl8pPr>
              <a:lvl9pPr marL="3657600" algn="l" defTabSz="914400" rtl="0" eaLnBrk="1" latinLnBrk="0" hangingPunct="1">
                <a:defRPr sz="3400" kern="1200">
                  <a:solidFill>
                    <a:schemeClr val="lt1"/>
                  </a:solidFill>
                  <a:latin typeface="+mn-lt"/>
                  <a:ea typeface="+mn-ea"/>
                  <a:cs typeface="+mn-cs"/>
                </a:defRPr>
              </a:lvl9pPr>
            </a:lstStyle>
            <a:p>
              <a:pPr algn="l">
                <a:buFontTx/>
                <a:buNone/>
                <a:defRPr/>
              </a:pPr>
              <a:endParaRPr lang="en-US" sz="1600">
                <a:solidFill>
                  <a:schemeClr val="tx1"/>
                </a:solidFill>
              </a:endParaRPr>
            </a:p>
          </p:txBody>
        </p:sp>
        <p:grpSp>
          <p:nvGrpSpPr>
            <p:cNvPr id="63" name="Group 5"/>
            <p:cNvGrpSpPr>
              <a:grpSpLocks/>
            </p:cNvGrpSpPr>
            <p:nvPr/>
          </p:nvGrpSpPr>
          <p:grpSpPr bwMode="auto">
            <a:xfrm>
              <a:off x="-162995" y="1203375"/>
              <a:ext cx="1144424" cy="3849638"/>
              <a:chOff x="834757" y="721746"/>
              <a:chExt cx="1144424" cy="3850254"/>
            </a:xfrm>
          </p:grpSpPr>
          <p:cxnSp>
            <p:nvCxnSpPr>
              <p:cNvPr id="162" name="Straight Connector 7"/>
              <p:cNvCxnSpPr/>
              <p:nvPr/>
            </p:nvCxnSpPr>
            <p:spPr>
              <a:xfrm rot="5400000">
                <a:off x="263022" y="3004887"/>
                <a:ext cx="3132638" cy="1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63" name="TextBox 7"/>
              <p:cNvSpPr txBox="1">
                <a:spLocks noChangeArrowheads="1"/>
              </p:cNvSpPr>
              <p:nvPr/>
            </p:nvSpPr>
            <p:spPr bwMode="auto">
              <a:xfrm>
                <a:off x="834757" y="721746"/>
                <a:ext cx="1144424" cy="929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ctr" rtl="0" fontAlgn="base">
                  <a:spcBef>
                    <a:spcPct val="20000"/>
                  </a:spcBef>
                  <a:spcAft>
                    <a:spcPct val="0"/>
                  </a:spcAft>
                  <a:buChar char="•"/>
                  <a:defRPr sz="3400" kern="1200">
                    <a:solidFill>
                      <a:schemeClr val="tx1"/>
                    </a:solidFill>
                    <a:latin typeface="Arial" charset="0"/>
                    <a:ea typeface="+mn-ea"/>
                    <a:cs typeface="+mn-cs"/>
                  </a:defRPr>
                </a:lvl1pPr>
                <a:lvl2pPr marL="457200" algn="ctr" rtl="0" fontAlgn="base">
                  <a:spcBef>
                    <a:spcPct val="20000"/>
                  </a:spcBef>
                  <a:spcAft>
                    <a:spcPct val="0"/>
                  </a:spcAft>
                  <a:buChar char="•"/>
                  <a:defRPr sz="3400" kern="1200">
                    <a:solidFill>
                      <a:schemeClr val="tx1"/>
                    </a:solidFill>
                    <a:latin typeface="Arial" charset="0"/>
                    <a:ea typeface="+mn-ea"/>
                    <a:cs typeface="+mn-cs"/>
                  </a:defRPr>
                </a:lvl2pPr>
                <a:lvl3pPr marL="914400" algn="ctr" rtl="0" fontAlgn="base">
                  <a:spcBef>
                    <a:spcPct val="20000"/>
                  </a:spcBef>
                  <a:spcAft>
                    <a:spcPct val="0"/>
                  </a:spcAft>
                  <a:buChar char="•"/>
                  <a:defRPr sz="3400" kern="1200">
                    <a:solidFill>
                      <a:schemeClr val="tx1"/>
                    </a:solidFill>
                    <a:latin typeface="Arial" charset="0"/>
                    <a:ea typeface="+mn-ea"/>
                    <a:cs typeface="+mn-cs"/>
                  </a:defRPr>
                </a:lvl3pPr>
                <a:lvl4pPr marL="1371600" algn="ctr" rtl="0" fontAlgn="base">
                  <a:spcBef>
                    <a:spcPct val="20000"/>
                  </a:spcBef>
                  <a:spcAft>
                    <a:spcPct val="0"/>
                  </a:spcAft>
                  <a:buChar char="•"/>
                  <a:defRPr sz="3400" kern="1200">
                    <a:solidFill>
                      <a:schemeClr val="tx1"/>
                    </a:solidFill>
                    <a:latin typeface="Arial" charset="0"/>
                    <a:ea typeface="+mn-ea"/>
                    <a:cs typeface="+mn-cs"/>
                  </a:defRPr>
                </a:lvl4pPr>
                <a:lvl5pPr marL="1828800" algn="ctr" rtl="0" fontAlgn="base">
                  <a:spcBef>
                    <a:spcPct val="20000"/>
                  </a:spcBef>
                  <a:spcAft>
                    <a:spcPct val="0"/>
                  </a:spcAft>
                  <a:buChar char="•"/>
                  <a:defRPr sz="3400" kern="1200">
                    <a:solidFill>
                      <a:schemeClr val="tx1"/>
                    </a:solidFill>
                    <a:latin typeface="Arial" charset="0"/>
                    <a:ea typeface="+mn-ea"/>
                    <a:cs typeface="+mn-cs"/>
                  </a:defRPr>
                </a:lvl5pPr>
                <a:lvl6pPr marL="2286000" algn="l" defTabSz="914400" rtl="0" eaLnBrk="1" latinLnBrk="0" hangingPunct="1">
                  <a:defRPr sz="3400" kern="1200">
                    <a:solidFill>
                      <a:schemeClr val="tx1"/>
                    </a:solidFill>
                    <a:latin typeface="Arial" charset="0"/>
                    <a:ea typeface="+mn-ea"/>
                    <a:cs typeface="+mn-cs"/>
                  </a:defRPr>
                </a:lvl6pPr>
                <a:lvl7pPr marL="2743200" algn="l" defTabSz="914400" rtl="0" eaLnBrk="1" latinLnBrk="0" hangingPunct="1">
                  <a:defRPr sz="3400" kern="1200">
                    <a:solidFill>
                      <a:schemeClr val="tx1"/>
                    </a:solidFill>
                    <a:latin typeface="Arial" charset="0"/>
                    <a:ea typeface="+mn-ea"/>
                    <a:cs typeface="+mn-cs"/>
                  </a:defRPr>
                </a:lvl7pPr>
                <a:lvl8pPr marL="3200400" algn="l" defTabSz="914400" rtl="0" eaLnBrk="1" latinLnBrk="0" hangingPunct="1">
                  <a:defRPr sz="3400" kern="1200">
                    <a:solidFill>
                      <a:schemeClr val="tx1"/>
                    </a:solidFill>
                    <a:latin typeface="Arial" charset="0"/>
                    <a:ea typeface="+mn-ea"/>
                    <a:cs typeface="+mn-cs"/>
                  </a:defRPr>
                </a:lvl8pPr>
                <a:lvl9pPr marL="3657600" algn="l" defTabSz="914400" rtl="0" eaLnBrk="1" latinLnBrk="0" hangingPunct="1">
                  <a:defRPr sz="3400" kern="1200">
                    <a:solidFill>
                      <a:schemeClr val="tx1"/>
                    </a:solidFill>
                    <a:latin typeface="Arial" charset="0"/>
                    <a:ea typeface="+mn-ea"/>
                    <a:cs typeface="+mn-cs"/>
                  </a:defRPr>
                </a:lvl9pPr>
              </a:lstStyle>
              <a:p>
                <a:pPr eaLnBrk="1" hangingPunct="1">
                  <a:buFontTx/>
                  <a:buNone/>
                </a:pPr>
                <a:r>
                  <a:rPr lang="en-US" altLang="en-US" sz="1600" dirty="0">
                    <a:latin typeface="+mn-lt"/>
                  </a:rPr>
                  <a:t>Price of</a:t>
                </a:r>
              </a:p>
              <a:p>
                <a:pPr eaLnBrk="1" hangingPunct="1">
                  <a:buFontTx/>
                  <a:buNone/>
                </a:pPr>
                <a:r>
                  <a:rPr lang="en-US" altLang="en-US" sz="1600" dirty="0">
                    <a:latin typeface="+mn-lt"/>
                  </a:rPr>
                  <a:t>Ice-Cream</a:t>
                </a:r>
              </a:p>
              <a:p>
                <a:pPr eaLnBrk="1" hangingPunct="1">
                  <a:buFontTx/>
                  <a:buNone/>
                </a:pPr>
                <a:r>
                  <a:rPr lang="en-US" altLang="en-US" sz="1600" dirty="0">
                    <a:latin typeface="+mn-lt"/>
                  </a:rPr>
                  <a:t>Cones</a:t>
                </a:r>
              </a:p>
            </p:txBody>
          </p:sp>
        </p:grpSp>
        <p:grpSp>
          <p:nvGrpSpPr>
            <p:cNvPr id="64" name="Group 8"/>
            <p:cNvGrpSpPr>
              <a:grpSpLocks/>
            </p:cNvGrpSpPr>
            <p:nvPr/>
          </p:nvGrpSpPr>
          <p:grpSpPr bwMode="auto">
            <a:xfrm>
              <a:off x="678655" y="5051849"/>
              <a:ext cx="3754436" cy="665013"/>
              <a:chOff x="1676400" y="5181599"/>
              <a:chExt cx="3755092" cy="663337"/>
            </a:xfrm>
          </p:grpSpPr>
          <p:cxnSp>
            <p:nvCxnSpPr>
              <p:cNvPr id="159" name="Straight Connector 10"/>
              <p:cNvCxnSpPr/>
              <p:nvPr/>
            </p:nvCxnSpPr>
            <p:spPr>
              <a:xfrm>
                <a:off x="1828827" y="5181599"/>
                <a:ext cx="3582025" cy="158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60" name="TextBox 10"/>
              <p:cNvSpPr txBox="1">
                <a:spLocks noChangeArrowheads="1"/>
              </p:cNvSpPr>
              <p:nvPr/>
            </p:nvSpPr>
            <p:spPr bwMode="auto">
              <a:xfrm>
                <a:off x="2457601" y="5506998"/>
                <a:ext cx="2973891" cy="33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ctr" rtl="0" fontAlgn="base">
                  <a:spcBef>
                    <a:spcPct val="20000"/>
                  </a:spcBef>
                  <a:spcAft>
                    <a:spcPct val="0"/>
                  </a:spcAft>
                  <a:buChar char="•"/>
                  <a:defRPr sz="3400" kern="1200">
                    <a:solidFill>
                      <a:schemeClr val="tx1"/>
                    </a:solidFill>
                    <a:latin typeface="Arial" charset="0"/>
                    <a:ea typeface="+mn-ea"/>
                    <a:cs typeface="+mn-cs"/>
                  </a:defRPr>
                </a:lvl1pPr>
                <a:lvl2pPr marL="457200" algn="ctr" rtl="0" fontAlgn="base">
                  <a:spcBef>
                    <a:spcPct val="20000"/>
                  </a:spcBef>
                  <a:spcAft>
                    <a:spcPct val="0"/>
                  </a:spcAft>
                  <a:buChar char="•"/>
                  <a:defRPr sz="3400" kern="1200">
                    <a:solidFill>
                      <a:schemeClr val="tx1"/>
                    </a:solidFill>
                    <a:latin typeface="Arial" charset="0"/>
                    <a:ea typeface="+mn-ea"/>
                    <a:cs typeface="+mn-cs"/>
                  </a:defRPr>
                </a:lvl2pPr>
                <a:lvl3pPr marL="914400" algn="ctr" rtl="0" fontAlgn="base">
                  <a:spcBef>
                    <a:spcPct val="20000"/>
                  </a:spcBef>
                  <a:spcAft>
                    <a:spcPct val="0"/>
                  </a:spcAft>
                  <a:buChar char="•"/>
                  <a:defRPr sz="3400" kern="1200">
                    <a:solidFill>
                      <a:schemeClr val="tx1"/>
                    </a:solidFill>
                    <a:latin typeface="Arial" charset="0"/>
                    <a:ea typeface="+mn-ea"/>
                    <a:cs typeface="+mn-cs"/>
                  </a:defRPr>
                </a:lvl3pPr>
                <a:lvl4pPr marL="1371600" algn="ctr" rtl="0" fontAlgn="base">
                  <a:spcBef>
                    <a:spcPct val="20000"/>
                  </a:spcBef>
                  <a:spcAft>
                    <a:spcPct val="0"/>
                  </a:spcAft>
                  <a:buChar char="•"/>
                  <a:defRPr sz="3400" kern="1200">
                    <a:solidFill>
                      <a:schemeClr val="tx1"/>
                    </a:solidFill>
                    <a:latin typeface="Arial" charset="0"/>
                    <a:ea typeface="+mn-ea"/>
                    <a:cs typeface="+mn-cs"/>
                  </a:defRPr>
                </a:lvl4pPr>
                <a:lvl5pPr marL="1828800" algn="ctr" rtl="0" fontAlgn="base">
                  <a:spcBef>
                    <a:spcPct val="20000"/>
                  </a:spcBef>
                  <a:spcAft>
                    <a:spcPct val="0"/>
                  </a:spcAft>
                  <a:buChar char="•"/>
                  <a:defRPr sz="3400" kern="1200">
                    <a:solidFill>
                      <a:schemeClr val="tx1"/>
                    </a:solidFill>
                    <a:latin typeface="Arial" charset="0"/>
                    <a:ea typeface="+mn-ea"/>
                    <a:cs typeface="+mn-cs"/>
                  </a:defRPr>
                </a:lvl5pPr>
                <a:lvl6pPr marL="2286000" algn="l" defTabSz="914400" rtl="0" eaLnBrk="1" latinLnBrk="0" hangingPunct="1">
                  <a:defRPr sz="3400" kern="1200">
                    <a:solidFill>
                      <a:schemeClr val="tx1"/>
                    </a:solidFill>
                    <a:latin typeface="Arial" charset="0"/>
                    <a:ea typeface="+mn-ea"/>
                    <a:cs typeface="+mn-cs"/>
                  </a:defRPr>
                </a:lvl6pPr>
                <a:lvl7pPr marL="2743200" algn="l" defTabSz="914400" rtl="0" eaLnBrk="1" latinLnBrk="0" hangingPunct="1">
                  <a:defRPr sz="3400" kern="1200">
                    <a:solidFill>
                      <a:schemeClr val="tx1"/>
                    </a:solidFill>
                    <a:latin typeface="Arial" charset="0"/>
                    <a:ea typeface="+mn-ea"/>
                    <a:cs typeface="+mn-cs"/>
                  </a:defRPr>
                </a:lvl7pPr>
                <a:lvl8pPr marL="3200400" algn="l" defTabSz="914400" rtl="0" eaLnBrk="1" latinLnBrk="0" hangingPunct="1">
                  <a:defRPr sz="3400" kern="1200">
                    <a:solidFill>
                      <a:schemeClr val="tx1"/>
                    </a:solidFill>
                    <a:latin typeface="Arial" charset="0"/>
                    <a:ea typeface="+mn-ea"/>
                    <a:cs typeface="+mn-cs"/>
                  </a:defRPr>
                </a:lvl8pPr>
                <a:lvl9pPr marL="3657600" algn="l" defTabSz="914400" rtl="0" eaLnBrk="1" latinLnBrk="0" hangingPunct="1">
                  <a:defRPr sz="3400" kern="1200">
                    <a:solidFill>
                      <a:schemeClr val="tx1"/>
                    </a:solidFill>
                    <a:latin typeface="Arial" charset="0"/>
                    <a:ea typeface="+mn-ea"/>
                    <a:cs typeface="+mn-cs"/>
                  </a:defRPr>
                </a:lvl9pPr>
              </a:lstStyle>
              <a:p>
                <a:pPr eaLnBrk="1" hangingPunct="1">
                  <a:buFontTx/>
                  <a:buNone/>
                </a:pPr>
                <a:r>
                  <a:rPr lang="en-US" altLang="en-US" sz="1600">
                    <a:latin typeface="+mn-lt"/>
                  </a:rPr>
                  <a:t>Quantity of Ice-Cream Cones </a:t>
                </a:r>
              </a:p>
            </p:txBody>
          </p:sp>
          <p:sp>
            <p:nvSpPr>
              <p:cNvPr id="161" name="TextBox 11"/>
              <p:cNvSpPr txBox="1">
                <a:spLocks noChangeArrowheads="1"/>
              </p:cNvSpPr>
              <p:nvPr/>
            </p:nvSpPr>
            <p:spPr bwMode="auto">
              <a:xfrm>
                <a:off x="1676400" y="5181599"/>
                <a:ext cx="298479" cy="33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ctr" rtl="0" fontAlgn="base">
                  <a:spcBef>
                    <a:spcPct val="20000"/>
                  </a:spcBef>
                  <a:spcAft>
                    <a:spcPct val="0"/>
                  </a:spcAft>
                  <a:buChar char="•"/>
                  <a:defRPr sz="3400" kern="1200">
                    <a:solidFill>
                      <a:schemeClr val="tx1"/>
                    </a:solidFill>
                    <a:latin typeface="Arial" charset="0"/>
                    <a:ea typeface="+mn-ea"/>
                    <a:cs typeface="+mn-cs"/>
                  </a:defRPr>
                </a:lvl1pPr>
                <a:lvl2pPr marL="457200" algn="ctr" rtl="0" fontAlgn="base">
                  <a:spcBef>
                    <a:spcPct val="20000"/>
                  </a:spcBef>
                  <a:spcAft>
                    <a:spcPct val="0"/>
                  </a:spcAft>
                  <a:buChar char="•"/>
                  <a:defRPr sz="3400" kern="1200">
                    <a:solidFill>
                      <a:schemeClr val="tx1"/>
                    </a:solidFill>
                    <a:latin typeface="Arial" charset="0"/>
                    <a:ea typeface="+mn-ea"/>
                    <a:cs typeface="+mn-cs"/>
                  </a:defRPr>
                </a:lvl2pPr>
                <a:lvl3pPr marL="914400" algn="ctr" rtl="0" fontAlgn="base">
                  <a:spcBef>
                    <a:spcPct val="20000"/>
                  </a:spcBef>
                  <a:spcAft>
                    <a:spcPct val="0"/>
                  </a:spcAft>
                  <a:buChar char="•"/>
                  <a:defRPr sz="3400" kern="1200">
                    <a:solidFill>
                      <a:schemeClr val="tx1"/>
                    </a:solidFill>
                    <a:latin typeface="Arial" charset="0"/>
                    <a:ea typeface="+mn-ea"/>
                    <a:cs typeface="+mn-cs"/>
                  </a:defRPr>
                </a:lvl3pPr>
                <a:lvl4pPr marL="1371600" algn="ctr" rtl="0" fontAlgn="base">
                  <a:spcBef>
                    <a:spcPct val="20000"/>
                  </a:spcBef>
                  <a:spcAft>
                    <a:spcPct val="0"/>
                  </a:spcAft>
                  <a:buChar char="•"/>
                  <a:defRPr sz="3400" kern="1200">
                    <a:solidFill>
                      <a:schemeClr val="tx1"/>
                    </a:solidFill>
                    <a:latin typeface="Arial" charset="0"/>
                    <a:ea typeface="+mn-ea"/>
                    <a:cs typeface="+mn-cs"/>
                  </a:defRPr>
                </a:lvl4pPr>
                <a:lvl5pPr marL="1828800" algn="ctr" rtl="0" fontAlgn="base">
                  <a:spcBef>
                    <a:spcPct val="20000"/>
                  </a:spcBef>
                  <a:spcAft>
                    <a:spcPct val="0"/>
                  </a:spcAft>
                  <a:buChar char="•"/>
                  <a:defRPr sz="3400" kern="1200">
                    <a:solidFill>
                      <a:schemeClr val="tx1"/>
                    </a:solidFill>
                    <a:latin typeface="Arial" charset="0"/>
                    <a:ea typeface="+mn-ea"/>
                    <a:cs typeface="+mn-cs"/>
                  </a:defRPr>
                </a:lvl5pPr>
                <a:lvl6pPr marL="2286000" algn="l" defTabSz="914400" rtl="0" eaLnBrk="1" latinLnBrk="0" hangingPunct="1">
                  <a:defRPr sz="3400" kern="1200">
                    <a:solidFill>
                      <a:schemeClr val="tx1"/>
                    </a:solidFill>
                    <a:latin typeface="Arial" charset="0"/>
                    <a:ea typeface="+mn-ea"/>
                    <a:cs typeface="+mn-cs"/>
                  </a:defRPr>
                </a:lvl6pPr>
                <a:lvl7pPr marL="2743200" algn="l" defTabSz="914400" rtl="0" eaLnBrk="1" latinLnBrk="0" hangingPunct="1">
                  <a:defRPr sz="3400" kern="1200">
                    <a:solidFill>
                      <a:schemeClr val="tx1"/>
                    </a:solidFill>
                    <a:latin typeface="Arial" charset="0"/>
                    <a:ea typeface="+mn-ea"/>
                    <a:cs typeface="+mn-cs"/>
                  </a:defRPr>
                </a:lvl7pPr>
                <a:lvl8pPr marL="3200400" algn="l" defTabSz="914400" rtl="0" eaLnBrk="1" latinLnBrk="0" hangingPunct="1">
                  <a:defRPr sz="3400" kern="1200">
                    <a:solidFill>
                      <a:schemeClr val="tx1"/>
                    </a:solidFill>
                    <a:latin typeface="Arial" charset="0"/>
                    <a:ea typeface="+mn-ea"/>
                    <a:cs typeface="+mn-cs"/>
                  </a:defRPr>
                </a:lvl8pPr>
                <a:lvl9pPr marL="3657600" algn="l" defTabSz="914400" rtl="0" eaLnBrk="1" latinLnBrk="0" hangingPunct="1">
                  <a:defRPr sz="3400" kern="1200">
                    <a:solidFill>
                      <a:schemeClr val="tx1"/>
                    </a:solidFill>
                    <a:latin typeface="Arial" charset="0"/>
                    <a:ea typeface="+mn-ea"/>
                    <a:cs typeface="+mn-cs"/>
                  </a:defRPr>
                </a:lvl9pPr>
              </a:lstStyle>
              <a:p>
                <a:pPr eaLnBrk="1" hangingPunct="1">
                  <a:buFontTx/>
                  <a:buNone/>
                </a:pPr>
                <a:r>
                  <a:rPr lang="en-US" altLang="en-US" sz="1600">
                    <a:latin typeface="+mn-lt"/>
                  </a:rPr>
                  <a:t>0</a:t>
                </a:r>
              </a:p>
            </p:txBody>
          </p:sp>
        </p:grpSp>
        <p:grpSp>
          <p:nvGrpSpPr>
            <p:cNvPr id="65" name="Group 12"/>
            <p:cNvGrpSpPr>
              <a:grpSpLocks/>
            </p:cNvGrpSpPr>
            <p:nvPr/>
          </p:nvGrpSpPr>
          <p:grpSpPr bwMode="auto">
            <a:xfrm>
              <a:off x="1067593" y="2852738"/>
              <a:ext cx="3317875" cy="2149475"/>
              <a:chOff x="1705683" y="1791066"/>
              <a:chExt cx="3704531" cy="2915647"/>
            </a:xfrm>
          </p:grpSpPr>
          <p:cxnSp>
            <p:nvCxnSpPr>
              <p:cNvPr id="157" name="Straight Connector 14"/>
              <p:cNvCxnSpPr/>
              <p:nvPr/>
            </p:nvCxnSpPr>
            <p:spPr>
              <a:xfrm>
                <a:off x="1705683" y="1791066"/>
                <a:ext cx="3233045" cy="2687391"/>
              </a:xfrm>
              <a:prstGeom prst="line">
                <a:avLst/>
              </a:prstGeom>
              <a:ln w="38100">
                <a:solidFill>
                  <a:srgbClr val="005EA4"/>
                </a:solidFill>
              </a:ln>
            </p:spPr>
            <p:style>
              <a:lnRef idx="1">
                <a:schemeClr val="accent1"/>
              </a:lnRef>
              <a:fillRef idx="0">
                <a:schemeClr val="accent1"/>
              </a:fillRef>
              <a:effectRef idx="0">
                <a:schemeClr val="accent1"/>
              </a:effectRef>
              <a:fontRef idx="minor">
                <a:schemeClr val="tx1"/>
              </a:fontRef>
            </p:style>
          </p:cxnSp>
          <p:sp>
            <p:nvSpPr>
              <p:cNvPr id="158" name="TextBox 14"/>
              <p:cNvSpPr txBox="1">
                <a:spLocks noChangeArrowheads="1"/>
              </p:cNvSpPr>
              <p:nvPr/>
            </p:nvSpPr>
            <p:spPr bwMode="auto">
              <a:xfrm>
                <a:off x="4955223" y="4247478"/>
                <a:ext cx="454991" cy="459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ctr" rtl="0" fontAlgn="base">
                  <a:spcBef>
                    <a:spcPct val="20000"/>
                  </a:spcBef>
                  <a:spcAft>
                    <a:spcPct val="0"/>
                  </a:spcAft>
                  <a:buChar char="•"/>
                  <a:defRPr sz="3400" kern="1200">
                    <a:solidFill>
                      <a:schemeClr val="tx1"/>
                    </a:solidFill>
                    <a:latin typeface="Arial" charset="0"/>
                    <a:ea typeface="+mn-ea"/>
                    <a:cs typeface="+mn-cs"/>
                  </a:defRPr>
                </a:lvl1pPr>
                <a:lvl2pPr marL="457200" algn="ctr" rtl="0" fontAlgn="base">
                  <a:spcBef>
                    <a:spcPct val="20000"/>
                  </a:spcBef>
                  <a:spcAft>
                    <a:spcPct val="0"/>
                  </a:spcAft>
                  <a:buChar char="•"/>
                  <a:defRPr sz="3400" kern="1200">
                    <a:solidFill>
                      <a:schemeClr val="tx1"/>
                    </a:solidFill>
                    <a:latin typeface="Arial" charset="0"/>
                    <a:ea typeface="+mn-ea"/>
                    <a:cs typeface="+mn-cs"/>
                  </a:defRPr>
                </a:lvl2pPr>
                <a:lvl3pPr marL="914400" algn="ctr" rtl="0" fontAlgn="base">
                  <a:spcBef>
                    <a:spcPct val="20000"/>
                  </a:spcBef>
                  <a:spcAft>
                    <a:spcPct val="0"/>
                  </a:spcAft>
                  <a:buChar char="•"/>
                  <a:defRPr sz="3400" kern="1200">
                    <a:solidFill>
                      <a:schemeClr val="tx1"/>
                    </a:solidFill>
                    <a:latin typeface="Arial" charset="0"/>
                    <a:ea typeface="+mn-ea"/>
                    <a:cs typeface="+mn-cs"/>
                  </a:defRPr>
                </a:lvl3pPr>
                <a:lvl4pPr marL="1371600" algn="ctr" rtl="0" fontAlgn="base">
                  <a:spcBef>
                    <a:spcPct val="20000"/>
                  </a:spcBef>
                  <a:spcAft>
                    <a:spcPct val="0"/>
                  </a:spcAft>
                  <a:buChar char="•"/>
                  <a:defRPr sz="3400" kern="1200">
                    <a:solidFill>
                      <a:schemeClr val="tx1"/>
                    </a:solidFill>
                    <a:latin typeface="Arial" charset="0"/>
                    <a:ea typeface="+mn-ea"/>
                    <a:cs typeface="+mn-cs"/>
                  </a:defRPr>
                </a:lvl4pPr>
                <a:lvl5pPr marL="1828800" algn="ctr" rtl="0" fontAlgn="base">
                  <a:spcBef>
                    <a:spcPct val="20000"/>
                  </a:spcBef>
                  <a:spcAft>
                    <a:spcPct val="0"/>
                  </a:spcAft>
                  <a:buChar char="•"/>
                  <a:defRPr sz="3400" kern="1200">
                    <a:solidFill>
                      <a:schemeClr val="tx1"/>
                    </a:solidFill>
                    <a:latin typeface="Arial" charset="0"/>
                    <a:ea typeface="+mn-ea"/>
                    <a:cs typeface="+mn-cs"/>
                  </a:defRPr>
                </a:lvl5pPr>
                <a:lvl6pPr marL="2286000" algn="l" defTabSz="914400" rtl="0" eaLnBrk="1" latinLnBrk="0" hangingPunct="1">
                  <a:defRPr sz="3400" kern="1200">
                    <a:solidFill>
                      <a:schemeClr val="tx1"/>
                    </a:solidFill>
                    <a:latin typeface="Arial" charset="0"/>
                    <a:ea typeface="+mn-ea"/>
                    <a:cs typeface="+mn-cs"/>
                  </a:defRPr>
                </a:lvl6pPr>
                <a:lvl7pPr marL="2743200" algn="l" defTabSz="914400" rtl="0" eaLnBrk="1" latinLnBrk="0" hangingPunct="1">
                  <a:defRPr sz="3400" kern="1200">
                    <a:solidFill>
                      <a:schemeClr val="tx1"/>
                    </a:solidFill>
                    <a:latin typeface="Arial" charset="0"/>
                    <a:ea typeface="+mn-ea"/>
                    <a:cs typeface="+mn-cs"/>
                  </a:defRPr>
                </a:lvl7pPr>
                <a:lvl8pPr marL="3200400" algn="l" defTabSz="914400" rtl="0" eaLnBrk="1" latinLnBrk="0" hangingPunct="1">
                  <a:defRPr sz="3400" kern="1200">
                    <a:solidFill>
                      <a:schemeClr val="tx1"/>
                    </a:solidFill>
                    <a:latin typeface="Arial" charset="0"/>
                    <a:ea typeface="+mn-ea"/>
                    <a:cs typeface="+mn-cs"/>
                  </a:defRPr>
                </a:lvl8pPr>
                <a:lvl9pPr marL="3657600" algn="l" defTabSz="914400" rtl="0" eaLnBrk="1" latinLnBrk="0" hangingPunct="1">
                  <a:defRPr sz="3400" kern="1200">
                    <a:solidFill>
                      <a:schemeClr val="tx1"/>
                    </a:solidFill>
                    <a:latin typeface="Arial" charset="0"/>
                    <a:ea typeface="+mn-ea"/>
                    <a:cs typeface="+mn-cs"/>
                  </a:defRPr>
                </a:lvl9pPr>
              </a:lstStyle>
              <a:p>
                <a:pPr eaLnBrk="1" hangingPunct="1">
                  <a:buFontTx/>
                  <a:buNone/>
                </a:pPr>
                <a:r>
                  <a:rPr lang="en-US" altLang="en-US" sz="1600">
                    <a:latin typeface="+mn-lt"/>
                  </a:rPr>
                  <a:t>D</a:t>
                </a:r>
                <a:r>
                  <a:rPr lang="en-US" altLang="en-US" sz="1600" baseline="-25000">
                    <a:latin typeface="+mn-lt"/>
                  </a:rPr>
                  <a:t>1</a:t>
                </a:r>
              </a:p>
            </p:txBody>
          </p:sp>
        </p:grpSp>
        <p:grpSp>
          <p:nvGrpSpPr>
            <p:cNvPr id="66" name="Group 18"/>
            <p:cNvGrpSpPr>
              <a:grpSpLocks/>
            </p:cNvGrpSpPr>
            <p:nvPr/>
          </p:nvGrpSpPr>
          <p:grpSpPr bwMode="auto">
            <a:xfrm>
              <a:off x="470693" y="2699518"/>
              <a:ext cx="2425700" cy="338045"/>
              <a:chOff x="1468387" y="3014245"/>
              <a:chExt cx="2570213" cy="338045"/>
            </a:xfrm>
          </p:grpSpPr>
          <p:cxnSp>
            <p:nvCxnSpPr>
              <p:cNvPr id="155" name="Straight Connector 17"/>
              <p:cNvCxnSpPr/>
              <p:nvPr/>
            </p:nvCxnSpPr>
            <p:spPr>
              <a:xfrm>
                <a:off x="1828351" y="3199931"/>
                <a:ext cx="2210249" cy="1588"/>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56" name="TextBox 20"/>
              <p:cNvSpPr txBox="1">
                <a:spLocks noChangeArrowheads="1"/>
              </p:cNvSpPr>
              <p:nvPr/>
            </p:nvSpPr>
            <p:spPr bwMode="auto">
              <a:xfrm>
                <a:off x="1468387" y="3014245"/>
                <a:ext cx="419891" cy="338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ctr" rtl="0" fontAlgn="base">
                  <a:spcBef>
                    <a:spcPct val="20000"/>
                  </a:spcBef>
                  <a:spcAft>
                    <a:spcPct val="0"/>
                  </a:spcAft>
                  <a:buChar char="•"/>
                  <a:defRPr sz="3400" kern="1200">
                    <a:solidFill>
                      <a:schemeClr val="tx1"/>
                    </a:solidFill>
                    <a:latin typeface="Arial" charset="0"/>
                    <a:ea typeface="+mn-ea"/>
                    <a:cs typeface="+mn-cs"/>
                  </a:defRPr>
                </a:lvl1pPr>
                <a:lvl2pPr marL="457200" algn="ctr" rtl="0" fontAlgn="base">
                  <a:spcBef>
                    <a:spcPct val="20000"/>
                  </a:spcBef>
                  <a:spcAft>
                    <a:spcPct val="0"/>
                  </a:spcAft>
                  <a:buChar char="•"/>
                  <a:defRPr sz="3400" kern="1200">
                    <a:solidFill>
                      <a:schemeClr val="tx1"/>
                    </a:solidFill>
                    <a:latin typeface="Arial" charset="0"/>
                    <a:ea typeface="+mn-ea"/>
                    <a:cs typeface="+mn-cs"/>
                  </a:defRPr>
                </a:lvl2pPr>
                <a:lvl3pPr marL="914400" algn="ctr" rtl="0" fontAlgn="base">
                  <a:spcBef>
                    <a:spcPct val="20000"/>
                  </a:spcBef>
                  <a:spcAft>
                    <a:spcPct val="0"/>
                  </a:spcAft>
                  <a:buChar char="•"/>
                  <a:defRPr sz="3400" kern="1200">
                    <a:solidFill>
                      <a:schemeClr val="tx1"/>
                    </a:solidFill>
                    <a:latin typeface="Arial" charset="0"/>
                    <a:ea typeface="+mn-ea"/>
                    <a:cs typeface="+mn-cs"/>
                  </a:defRPr>
                </a:lvl3pPr>
                <a:lvl4pPr marL="1371600" algn="ctr" rtl="0" fontAlgn="base">
                  <a:spcBef>
                    <a:spcPct val="20000"/>
                  </a:spcBef>
                  <a:spcAft>
                    <a:spcPct val="0"/>
                  </a:spcAft>
                  <a:buChar char="•"/>
                  <a:defRPr sz="3400" kern="1200">
                    <a:solidFill>
                      <a:schemeClr val="tx1"/>
                    </a:solidFill>
                    <a:latin typeface="Arial" charset="0"/>
                    <a:ea typeface="+mn-ea"/>
                    <a:cs typeface="+mn-cs"/>
                  </a:defRPr>
                </a:lvl4pPr>
                <a:lvl5pPr marL="1828800" algn="ctr" rtl="0" fontAlgn="base">
                  <a:spcBef>
                    <a:spcPct val="20000"/>
                  </a:spcBef>
                  <a:spcAft>
                    <a:spcPct val="0"/>
                  </a:spcAft>
                  <a:buChar char="•"/>
                  <a:defRPr sz="3400" kern="1200">
                    <a:solidFill>
                      <a:schemeClr val="tx1"/>
                    </a:solidFill>
                    <a:latin typeface="Arial" charset="0"/>
                    <a:ea typeface="+mn-ea"/>
                    <a:cs typeface="+mn-cs"/>
                  </a:defRPr>
                </a:lvl5pPr>
                <a:lvl6pPr marL="2286000" algn="l" defTabSz="914400" rtl="0" eaLnBrk="1" latinLnBrk="0" hangingPunct="1">
                  <a:defRPr sz="3400" kern="1200">
                    <a:solidFill>
                      <a:schemeClr val="tx1"/>
                    </a:solidFill>
                    <a:latin typeface="Arial" charset="0"/>
                    <a:ea typeface="+mn-ea"/>
                    <a:cs typeface="+mn-cs"/>
                  </a:defRPr>
                </a:lvl6pPr>
                <a:lvl7pPr marL="2743200" algn="l" defTabSz="914400" rtl="0" eaLnBrk="1" latinLnBrk="0" hangingPunct="1">
                  <a:defRPr sz="3400" kern="1200">
                    <a:solidFill>
                      <a:schemeClr val="tx1"/>
                    </a:solidFill>
                    <a:latin typeface="Arial" charset="0"/>
                    <a:ea typeface="+mn-ea"/>
                    <a:cs typeface="+mn-cs"/>
                  </a:defRPr>
                </a:lvl7pPr>
                <a:lvl8pPr marL="3200400" algn="l" defTabSz="914400" rtl="0" eaLnBrk="1" latinLnBrk="0" hangingPunct="1">
                  <a:defRPr sz="3400" kern="1200">
                    <a:solidFill>
                      <a:schemeClr val="tx1"/>
                    </a:solidFill>
                    <a:latin typeface="Arial" charset="0"/>
                    <a:ea typeface="+mn-ea"/>
                    <a:cs typeface="+mn-cs"/>
                  </a:defRPr>
                </a:lvl8pPr>
                <a:lvl9pPr marL="3657600" algn="l" defTabSz="914400" rtl="0" eaLnBrk="1" latinLnBrk="0" hangingPunct="1">
                  <a:defRPr sz="3400" kern="1200">
                    <a:solidFill>
                      <a:schemeClr val="tx1"/>
                    </a:solidFill>
                    <a:latin typeface="Arial" charset="0"/>
                    <a:ea typeface="+mn-ea"/>
                    <a:cs typeface="+mn-cs"/>
                  </a:defRPr>
                </a:lvl9pPr>
              </a:lstStyle>
              <a:p>
                <a:pPr eaLnBrk="1" hangingPunct="1">
                  <a:buFontTx/>
                  <a:buNone/>
                </a:pPr>
                <a:r>
                  <a:rPr lang="en-US" altLang="en-US" sz="1600">
                    <a:latin typeface="+mn-lt"/>
                  </a:rPr>
                  <a:t>P</a:t>
                </a:r>
                <a:r>
                  <a:rPr lang="en-US" altLang="en-US" sz="1600" baseline="-25000">
                    <a:latin typeface="+mn-lt"/>
                  </a:rPr>
                  <a:t>2</a:t>
                </a:r>
              </a:p>
            </p:txBody>
          </p:sp>
        </p:grpSp>
        <p:sp>
          <p:nvSpPr>
            <p:cNvPr id="67" name="TextBox 19"/>
            <p:cNvSpPr txBox="1">
              <a:spLocks noChangeArrowheads="1"/>
            </p:cNvSpPr>
            <p:nvPr/>
          </p:nvSpPr>
          <p:spPr bwMode="auto">
            <a:xfrm>
              <a:off x="926306" y="1139825"/>
              <a:ext cx="33258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ctr" rtl="0" fontAlgn="base">
                <a:spcBef>
                  <a:spcPct val="20000"/>
                </a:spcBef>
                <a:spcAft>
                  <a:spcPct val="0"/>
                </a:spcAft>
                <a:buChar char="•"/>
                <a:defRPr sz="3400" kern="1200">
                  <a:solidFill>
                    <a:schemeClr val="tx1"/>
                  </a:solidFill>
                  <a:latin typeface="Arial" charset="0"/>
                  <a:ea typeface="+mn-ea"/>
                  <a:cs typeface="+mn-cs"/>
                </a:defRPr>
              </a:lvl1pPr>
              <a:lvl2pPr marL="457200" algn="ctr" rtl="0" fontAlgn="base">
                <a:spcBef>
                  <a:spcPct val="20000"/>
                </a:spcBef>
                <a:spcAft>
                  <a:spcPct val="0"/>
                </a:spcAft>
                <a:buChar char="•"/>
                <a:defRPr sz="3400" kern="1200">
                  <a:solidFill>
                    <a:schemeClr val="tx1"/>
                  </a:solidFill>
                  <a:latin typeface="Arial" charset="0"/>
                  <a:ea typeface="+mn-ea"/>
                  <a:cs typeface="+mn-cs"/>
                </a:defRPr>
              </a:lvl2pPr>
              <a:lvl3pPr marL="914400" algn="ctr" rtl="0" fontAlgn="base">
                <a:spcBef>
                  <a:spcPct val="20000"/>
                </a:spcBef>
                <a:spcAft>
                  <a:spcPct val="0"/>
                </a:spcAft>
                <a:buChar char="•"/>
                <a:defRPr sz="3400" kern="1200">
                  <a:solidFill>
                    <a:schemeClr val="tx1"/>
                  </a:solidFill>
                  <a:latin typeface="Arial" charset="0"/>
                  <a:ea typeface="+mn-ea"/>
                  <a:cs typeface="+mn-cs"/>
                </a:defRPr>
              </a:lvl3pPr>
              <a:lvl4pPr marL="1371600" algn="ctr" rtl="0" fontAlgn="base">
                <a:spcBef>
                  <a:spcPct val="20000"/>
                </a:spcBef>
                <a:spcAft>
                  <a:spcPct val="0"/>
                </a:spcAft>
                <a:buChar char="•"/>
                <a:defRPr sz="3400" kern="1200">
                  <a:solidFill>
                    <a:schemeClr val="tx1"/>
                  </a:solidFill>
                  <a:latin typeface="Arial" charset="0"/>
                  <a:ea typeface="+mn-ea"/>
                  <a:cs typeface="+mn-cs"/>
                </a:defRPr>
              </a:lvl4pPr>
              <a:lvl5pPr marL="1828800" algn="ctr" rtl="0" fontAlgn="base">
                <a:spcBef>
                  <a:spcPct val="20000"/>
                </a:spcBef>
                <a:spcAft>
                  <a:spcPct val="0"/>
                </a:spcAft>
                <a:buChar char="•"/>
                <a:defRPr sz="3400" kern="1200">
                  <a:solidFill>
                    <a:schemeClr val="tx1"/>
                  </a:solidFill>
                  <a:latin typeface="Arial" charset="0"/>
                  <a:ea typeface="+mn-ea"/>
                  <a:cs typeface="+mn-cs"/>
                </a:defRPr>
              </a:lvl5pPr>
              <a:lvl6pPr marL="2286000" algn="l" defTabSz="914400" rtl="0" eaLnBrk="1" latinLnBrk="0" hangingPunct="1">
                <a:defRPr sz="3400" kern="1200">
                  <a:solidFill>
                    <a:schemeClr val="tx1"/>
                  </a:solidFill>
                  <a:latin typeface="Arial" charset="0"/>
                  <a:ea typeface="+mn-ea"/>
                  <a:cs typeface="+mn-cs"/>
                </a:defRPr>
              </a:lvl6pPr>
              <a:lvl7pPr marL="2743200" algn="l" defTabSz="914400" rtl="0" eaLnBrk="1" latinLnBrk="0" hangingPunct="1">
                <a:defRPr sz="3400" kern="1200">
                  <a:solidFill>
                    <a:schemeClr val="tx1"/>
                  </a:solidFill>
                  <a:latin typeface="Arial" charset="0"/>
                  <a:ea typeface="+mn-ea"/>
                  <a:cs typeface="+mn-cs"/>
                </a:defRPr>
              </a:lvl7pPr>
              <a:lvl8pPr marL="3200400" algn="l" defTabSz="914400" rtl="0" eaLnBrk="1" latinLnBrk="0" hangingPunct="1">
                <a:defRPr sz="3400" kern="1200">
                  <a:solidFill>
                    <a:schemeClr val="tx1"/>
                  </a:solidFill>
                  <a:latin typeface="Arial" charset="0"/>
                  <a:ea typeface="+mn-ea"/>
                  <a:cs typeface="+mn-cs"/>
                </a:defRPr>
              </a:lvl8pPr>
              <a:lvl9pPr marL="3657600" algn="l" defTabSz="914400" rtl="0" eaLnBrk="1" latinLnBrk="0" hangingPunct="1">
                <a:defRPr sz="3400" kern="1200">
                  <a:solidFill>
                    <a:schemeClr val="tx1"/>
                  </a:solidFill>
                  <a:latin typeface="Arial" charset="0"/>
                  <a:ea typeface="+mn-ea"/>
                  <a:cs typeface="+mn-cs"/>
                </a:defRPr>
              </a:lvl9pPr>
            </a:lstStyle>
            <a:p>
              <a:pPr eaLnBrk="1" hangingPunct="1">
                <a:buFontTx/>
                <a:buNone/>
              </a:pPr>
              <a:r>
                <a:rPr lang="en-US" altLang="en-US" sz="1800">
                  <a:latin typeface="+mn-lt"/>
                </a:rPr>
                <a:t>(a) Price Rises, Quantity Rises</a:t>
              </a:r>
            </a:p>
          </p:txBody>
        </p:sp>
        <p:sp>
          <p:nvSpPr>
            <p:cNvPr id="68" name="TextBox 21"/>
            <p:cNvSpPr txBox="1">
              <a:spLocks noChangeArrowheads="1"/>
            </p:cNvSpPr>
            <p:nvPr/>
          </p:nvSpPr>
          <p:spPr bwMode="auto">
            <a:xfrm>
              <a:off x="5393531" y="1139825"/>
              <a:ext cx="32369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ctr" rtl="0" fontAlgn="base">
                <a:spcBef>
                  <a:spcPct val="20000"/>
                </a:spcBef>
                <a:spcAft>
                  <a:spcPct val="0"/>
                </a:spcAft>
                <a:buChar char="•"/>
                <a:defRPr sz="3400" kern="1200">
                  <a:solidFill>
                    <a:schemeClr val="tx1"/>
                  </a:solidFill>
                  <a:latin typeface="Arial" charset="0"/>
                  <a:ea typeface="+mn-ea"/>
                  <a:cs typeface="+mn-cs"/>
                </a:defRPr>
              </a:lvl1pPr>
              <a:lvl2pPr marL="457200" algn="ctr" rtl="0" fontAlgn="base">
                <a:spcBef>
                  <a:spcPct val="20000"/>
                </a:spcBef>
                <a:spcAft>
                  <a:spcPct val="0"/>
                </a:spcAft>
                <a:buChar char="•"/>
                <a:defRPr sz="3400" kern="1200">
                  <a:solidFill>
                    <a:schemeClr val="tx1"/>
                  </a:solidFill>
                  <a:latin typeface="Arial" charset="0"/>
                  <a:ea typeface="+mn-ea"/>
                  <a:cs typeface="+mn-cs"/>
                </a:defRPr>
              </a:lvl2pPr>
              <a:lvl3pPr marL="914400" algn="ctr" rtl="0" fontAlgn="base">
                <a:spcBef>
                  <a:spcPct val="20000"/>
                </a:spcBef>
                <a:spcAft>
                  <a:spcPct val="0"/>
                </a:spcAft>
                <a:buChar char="•"/>
                <a:defRPr sz="3400" kern="1200">
                  <a:solidFill>
                    <a:schemeClr val="tx1"/>
                  </a:solidFill>
                  <a:latin typeface="Arial" charset="0"/>
                  <a:ea typeface="+mn-ea"/>
                  <a:cs typeface="+mn-cs"/>
                </a:defRPr>
              </a:lvl3pPr>
              <a:lvl4pPr marL="1371600" algn="ctr" rtl="0" fontAlgn="base">
                <a:spcBef>
                  <a:spcPct val="20000"/>
                </a:spcBef>
                <a:spcAft>
                  <a:spcPct val="0"/>
                </a:spcAft>
                <a:buChar char="•"/>
                <a:defRPr sz="3400" kern="1200">
                  <a:solidFill>
                    <a:schemeClr val="tx1"/>
                  </a:solidFill>
                  <a:latin typeface="Arial" charset="0"/>
                  <a:ea typeface="+mn-ea"/>
                  <a:cs typeface="+mn-cs"/>
                </a:defRPr>
              </a:lvl4pPr>
              <a:lvl5pPr marL="1828800" algn="ctr" rtl="0" fontAlgn="base">
                <a:spcBef>
                  <a:spcPct val="20000"/>
                </a:spcBef>
                <a:spcAft>
                  <a:spcPct val="0"/>
                </a:spcAft>
                <a:buChar char="•"/>
                <a:defRPr sz="3400" kern="1200">
                  <a:solidFill>
                    <a:schemeClr val="tx1"/>
                  </a:solidFill>
                  <a:latin typeface="Arial" charset="0"/>
                  <a:ea typeface="+mn-ea"/>
                  <a:cs typeface="+mn-cs"/>
                </a:defRPr>
              </a:lvl5pPr>
              <a:lvl6pPr marL="2286000" algn="l" defTabSz="914400" rtl="0" eaLnBrk="1" latinLnBrk="0" hangingPunct="1">
                <a:defRPr sz="3400" kern="1200">
                  <a:solidFill>
                    <a:schemeClr val="tx1"/>
                  </a:solidFill>
                  <a:latin typeface="Arial" charset="0"/>
                  <a:ea typeface="+mn-ea"/>
                  <a:cs typeface="+mn-cs"/>
                </a:defRPr>
              </a:lvl6pPr>
              <a:lvl7pPr marL="2743200" algn="l" defTabSz="914400" rtl="0" eaLnBrk="1" latinLnBrk="0" hangingPunct="1">
                <a:defRPr sz="3400" kern="1200">
                  <a:solidFill>
                    <a:schemeClr val="tx1"/>
                  </a:solidFill>
                  <a:latin typeface="Arial" charset="0"/>
                  <a:ea typeface="+mn-ea"/>
                  <a:cs typeface="+mn-cs"/>
                </a:defRPr>
              </a:lvl7pPr>
              <a:lvl8pPr marL="3200400" algn="l" defTabSz="914400" rtl="0" eaLnBrk="1" latinLnBrk="0" hangingPunct="1">
                <a:defRPr sz="3400" kern="1200">
                  <a:solidFill>
                    <a:schemeClr val="tx1"/>
                  </a:solidFill>
                  <a:latin typeface="Arial" charset="0"/>
                  <a:ea typeface="+mn-ea"/>
                  <a:cs typeface="+mn-cs"/>
                </a:defRPr>
              </a:lvl8pPr>
              <a:lvl9pPr marL="3657600" algn="l" defTabSz="914400" rtl="0" eaLnBrk="1" latinLnBrk="0" hangingPunct="1">
                <a:defRPr sz="3400" kern="1200">
                  <a:solidFill>
                    <a:schemeClr val="tx1"/>
                  </a:solidFill>
                  <a:latin typeface="Arial" charset="0"/>
                  <a:ea typeface="+mn-ea"/>
                  <a:cs typeface="+mn-cs"/>
                </a:defRPr>
              </a:lvl9pPr>
            </a:lstStyle>
            <a:p>
              <a:pPr eaLnBrk="1" hangingPunct="1">
                <a:buFontTx/>
                <a:buNone/>
              </a:pPr>
              <a:r>
                <a:rPr lang="en-US" altLang="en-US" sz="1800">
                  <a:latin typeface="+mn-lt"/>
                </a:rPr>
                <a:t>(b) Price Rises, Quantity Falls</a:t>
              </a:r>
            </a:p>
          </p:txBody>
        </p:sp>
        <p:grpSp>
          <p:nvGrpSpPr>
            <p:cNvPr id="69" name="Group 25"/>
            <p:cNvGrpSpPr>
              <a:grpSpLocks/>
            </p:cNvGrpSpPr>
            <p:nvPr/>
          </p:nvGrpSpPr>
          <p:grpSpPr bwMode="auto">
            <a:xfrm>
              <a:off x="483393" y="3494855"/>
              <a:ext cx="1871663" cy="338046"/>
              <a:chOff x="1468345" y="3014246"/>
              <a:chExt cx="1872628" cy="338046"/>
            </a:xfrm>
          </p:grpSpPr>
          <p:cxnSp>
            <p:nvCxnSpPr>
              <p:cNvPr id="153" name="Straight Connector 23"/>
              <p:cNvCxnSpPr/>
              <p:nvPr/>
            </p:nvCxnSpPr>
            <p:spPr>
              <a:xfrm>
                <a:off x="1828894" y="3199933"/>
                <a:ext cx="1512079" cy="1587"/>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54" name="TextBox 27"/>
              <p:cNvSpPr txBox="1">
                <a:spLocks noChangeArrowheads="1"/>
              </p:cNvSpPr>
              <p:nvPr/>
            </p:nvSpPr>
            <p:spPr bwMode="auto">
              <a:xfrm>
                <a:off x="1468345" y="3014246"/>
                <a:ext cx="396320" cy="338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ctr" rtl="0" fontAlgn="base">
                  <a:spcBef>
                    <a:spcPct val="20000"/>
                  </a:spcBef>
                  <a:spcAft>
                    <a:spcPct val="0"/>
                  </a:spcAft>
                  <a:buChar char="•"/>
                  <a:defRPr sz="3400" kern="1200">
                    <a:solidFill>
                      <a:schemeClr val="tx1"/>
                    </a:solidFill>
                    <a:latin typeface="Arial" charset="0"/>
                    <a:ea typeface="+mn-ea"/>
                    <a:cs typeface="+mn-cs"/>
                  </a:defRPr>
                </a:lvl1pPr>
                <a:lvl2pPr marL="457200" algn="ctr" rtl="0" fontAlgn="base">
                  <a:spcBef>
                    <a:spcPct val="20000"/>
                  </a:spcBef>
                  <a:spcAft>
                    <a:spcPct val="0"/>
                  </a:spcAft>
                  <a:buChar char="•"/>
                  <a:defRPr sz="3400" kern="1200">
                    <a:solidFill>
                      <a:schemeClr val="tx1"/>
                    </a:solidFill>
                    <a:latin typeface="Arial" charset="0"/>
                    <a:ea typeface="+mn-ea"/>
                    <a:cs typeface="+mn-cs"/>
                  </a:defRPr>
                </a:lvl2pPr>
                <a:lvl3pPr marL="914400" algn="ctr" rtl="0" fontAlgn="base">
                  <a:spcBef>
                    <a:spcPct val="20000"/>
                  </a:spcBef>
                  <a:spcAft>
                    <a:spcPct val="0"/>
                  </a:spcAft>
                  <a:buChar char="•"/>
                  <a:defRPr sz="3400" kern="1200">
                    <a:solidFill>
                      <a:schemeClr val="tx1"/>
                    </a:solidFill>
                    <a:latin typeface="Arial" charset="0"/>
                    <a:ea typeface="+mn-ea"/>
                    <a:cs typeface="+mn-cs"/>
                  </a:defRPr>
                </a:lvl3pPr>
                <a:lvl4pPr marL="1371600" algn="ctr" rtl="0" fontAlgn="base">
                  <a:spcBef>
                    <a:spcPct val="20000"/>
                  </a:spcBef>
                  <a:spcAft>
                    <a:spcPct val="0"/>
                  </a:spcAft>
                  <a:buChar char="•"/>
                  <a:defRPr sz="3400" kern="1200">
                    <a:solidFill>
                      <a:schemeClr val="tx1"/>
                    </a:solidFill>
                    <a:latin typeface="Arial" charset="0"/>
                    <a:ea typeface="+mn-ea"/>
                    <a:cs typeface="+mn-cs"/>
                  </a:defRPr>
                </a:lvl4pPr>
                <a:lvl5pPr marL="1828800" algn="ctr" rtl="0" fontAlgn="base">
                  <a:spcBef>
                    <a:spcPct val="20000"/>
                  </a:spcBef>
                  <a:spcAft>
                    <a:spcPct val="0"/>
                  </a:spcAft>
                  <a:buChar char="•"/>
                  <a:defRPr sz="3400" kern="1200">
                    <a:solidFill>
                      <a:schemeClr val="tx1"/>
                    </a:solidFill>
                    <a:latin typeface="Arial" charset="0"/>
                    <a:ea typeface="+mn-ea"/>
                    <a:cs typeface="+mn-cs"/>
                  </a:defRPr>
                </a:lvl5pPr>
                <a:lvl6pPr marL="2286000" algn="l" defTabSz="914400" rtl="0" eaLnBrk="1" latinLnBrk="0" hangingPunct="1">
                  <a:defRPr sz="3400" kern="1200">
                    <a:solidFill>
                      <a:schemeClr val="tx1"/>
                    </a:solidFill>
                    <a:latin typeface="Arial" charset="0"/>
                    <a:ea typeface="+mn-ea"/>
                    <a:cs typeface="+mn-cs"/>
                  </a:defRPr>
                </a:lvl6pPr>
                <a:lvl7pPr marL="2743200" algn="l" defTabSz="914400" rtl="0" eaLnBrk="1" latinLnBrk="0" hangingPunct="1">
                  <a:defRPr sz="3400" kern="1200">
                    <a:solidFill>
                      <a:schemeClr val="tx1"/>
                    </a:solidFill>
                    <a:latin typeface="Arial" charset="0"/>
                    <a:ea typeface="+mn-ea"/>
                    <a:cs typeface="+mn-cs"/>
                  </a:defRPr>
                </a:lvl7pPr>
                <a:lvl8pPr marL="3200400" algn="l" defTabSz="914400" rtl="0" eaLnBrk="1" latinLnBrk="0" hangingPunct="1">
                  <a:defRPr sz="3400" kern="1200">
                    <a:solidFill>
                      <a:schemeClr val="tx1"/>
                    </a:solidFill>
                    <a:latin typeface="Arial" charset="0"/>
                    <a:ea typeface="+mn-ea"/>
                    <a:cs typeface="+mn-cs"/>
                  </a:defRPr>
                </a:lvl8pPr>
                <a:lvl9pPr marL="3657600" algn="l" defTabSz="914400" rtl="0" eaLnBrk="1" latinLnBrk="0" hangingPunct="1">
                  <a:defRPr sz="3400" kern="1200">
                    <a:solidFill>
                      <a:schemeClr val="tx1"/>
                    </a:solidFill>
                    <a:latin typeface="Arial" charset="0"/>
                    <a:ea typeface="+mn-ea"/>
                    <a:cs typeface="+mn-cs"/>
                  </a:defRPr>
                </a:lvl9pPr>
              </a:lstStyle>
              <a:p>
                <a:pPr eaLnBrk="1" hangingPunct="1">
                  <a:buFontTx/>
                  <a:buNone/>
                </a:pPr>
                <a:r>
                  <a:rPr lang="en-US" altLang="en-US" sz="1600">
                    <a:latin typeface="+mn-lt"/>
                  </a:rPr>
                  <a:t>P</a:t>
                </a:r>
                <a:r>
                  <a:rPr lang="en-US" altLang="en-US" sz="1600" baseline="-25000">
                    <a:latin typeface="+mn-lt"/>
                  </a:rPr>
                  <a:t>1</a:t>
                </a:r>
              </a:p>
            </p:txBody>
          </p:sp>
        </p:grpSp>
        <p:grpSp>
          <p:nvGrpSpPr>
            <p:cNvPr id="70" name="Group 28"/>
            <p:cNvGrpSpPr>
              <a:grpSpLocks/>
            </p:cNvGrpSpPr>
            <p:nvPr/>
          </p:nvGrpSpPr>
          <p:grpSpPr bwMode="auto">
            <a:xfrm>
              <a:off x="1067593" y="2419350"/>
              <a:ext cx="3159125" cy="2109788"/>
              <a:chOff x="2224919" y="4108003"/>
              <a:chExt cx="3528077" cy="2863285"/>
            </a:xfrm>
          </p:grpSpPr>
          <p:cxnSp>
            <p:nvCxnSpPr>
              <p:cNvPr id="151" name="Straight Connector 26"/>
              <p:cNvCxnSpPr/>
              <p:nvPr/>
            </p:nvCxnSpPr>
            <p:spPr>
              <a:xfrm flipV="1">
                <a:off x="2224919" y="4355767"/>
                <a:ext cx="3091943" cy="2615521"/>
              </a:xfrm>
              <a:prstGeom prst="line">
                <a:avLst/>
              </a:prstGeom>
              <a:ln w="38100">
                <a:solidFill>
                  <a:srgbClr val="005EA4"/>
                </a:solidFill>
              </a:ln>
            </p:spPr>
            <p:style>
              <a:lnRef idx="1">
                <a:schemeClr val="accent1"/>
              </a:lnRef>
              <a:fillRef idx="0">
                <a:schemeClr val="accent1"/>
              </a:fillRef>
              <a:effectRef idx="0">
                <a:schemeClr val="accent1"/>
              </a:effectRef>
              <a:fontRef idx="minor">
                <a:schemeClr val="tx1"/>
              </a:fontRef>
            </p:style>
          </p:cxnSp>
          <p:sp>
            <p:nvSpPr>
              <p:cNvPr id="152" name="TextBox 30"/>
              <p:cNvSpPr txBox="1">
                <a:spLocks noChangeArrowheads="1"/>
              </p:cNvSpPr>
              <p:nvPr/>
            </p:nvSpPr>
            <p:spPr bwMode="auto">
              <a:xfrm>
                <a:off x="5310504" y="4108003"/>
                <a:ext cx="442492" cy="459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ctr" rtl="0" fontAlgn="base">
                  <a:spcBef>
                    <a:spcPct val="20000"/>
                  </a:spcBef>
                  <a:spcAft>
                    <a:spcPct val="0"/>
                  </a:spcAft>
                  <a:buChar char="•"/>
                  <a:defRPr sz="3400" kern="1200">
                    <a:solidFill>
                      <a:schemeClr val="tx1"/>
                    </a:solidFill>
                    <a:latin typeface="Arial" charset="0"/>
                    <a:ea typeface="+mn-ea"/>
                    <a:cs typeface="+mn-cs"/>
                  </a:defRPr>
                </a:lvl1pPr>
                <a:lvl2pPr marL="457200" algn="ctr" rtl="0" fontAlgn="base">
                  <a:spcBef>
                    <a:spcPct val="20000"/>
                  </a:spcBef>
                  <a:spcAft>
                    <a:spcPct val="0"/>
                  </a:spcAft>
                  <a:buChar char="•"/>
                  <a:defRPr sz="3400" kern="1200">
                    <a:solidFill>
                      <a:schemeClr val="tx1"/>
                    </a:solidFill>
                    <a:latin typeface="Arial" charset="0"/>
                    <a:ea typeface="+mn-ea"/>
                    <a:cs typeface="+mn-cs"/>
                  </a:defRPr>
                </a:lvl2pPr>
                <a:lvl3pPr marL="914400" algn="ctr" rtl="0" fontAlgn="base">
                  <a:spcBef>
                    <a:spcPct val="20000"/>
                  </a:spcBef>
                  <a:spcAft>
                    <a:spcPct val="0"/>
                  </a:spcAft>
                  <a:buChar char="•"/>
                  <a:defRPr sz="3400" kern="1200">
                    <a:solidFill>
                      <a:schemeClr val="tx1"/>
                    </a:solidFill>
                    <a:latin typeface="Arial" charset="0"/>
                    <a:ea typeface="+mn-ea"/>
                    <a:cs typeface="+mn-cs"/>
                  </a:defRPr>
                </a:lvl3pPr>
                <a:lvl4pPr marL="1371600" algn="ctr" rtl="0" fontAlgn="base">
                  <a:spcBef>
                    <a:spcPct val="20000"/>
                  </a:spcBef>
                  <a:spcAft>
                    <a:spcPct val="0"/>
                  </a:spcAft>
                  <a:buChar char="•"/>
                  <a:defRPr sz="3400" kern="1200">
                    <a:solidFill>
                      <a:schemeClr val="tx1"/>
                    </a:solidFill>
                    <a:latin typeface="Arial" charset="0"/>
                    <a:ea typeface="+mn-ea"/>
                    <a:cs typeface="+mn-cs"/>
                  </a:defRPr>
                </a:lvl4pPr>
                <a:lvl5pPr marL="1828800" algn="ctr" rtl="0" fontAlgn="base">
                  <a:spcBef>
                    <a:spcPct val="20000"/>
                  </a:spcBef>
                  <a:spcAft>
                    <a:spcPct val="0"/>
                  </a:spcAft>
                  <a:buChar char="•"/>
                  <a:defRPr sz="3400" kern="1200">
                    <a:solidFill>
                      <a:schemeClr val="tx1"/>
                    </a:solidFill>
                    <a:latin typeface="Arial" charset="0"/>
                    <a:ea typeface="+mn-ea"/>
                    <a:cs typeface="+mn-cs"/>
                  </a:defRPr>
                </a:lvl5pPr>
                <a:lvl6pPr marL="2286000" algn="l" defTabSz="914400" rtl="0" eaLnBrk="1" latinLnBrk="0" hangingPunct="1">
                  <a:defRPr sz="3400" kern="1200">
                    <a:solidFill>
                      <a:schemeClr val="tx1"/>
                    </a:solidFill>
                    <a:latin typeface="Arial" charset="0"/>
                    <a:ea typeface="+mn-ea"/>
                    <a:cs typeface="+mn-cs"/>
                  </a:defRPr>
                </a:lvl6pPr>
                <a:lvl7pPr marL="2743200" algn="l" defTabSz="914400" rtl="0" eaLnBrk="1" latinLnBrk="0" hangingPunct="1">
                  <a:defRPr sz="3400" kern="1200">
                    <a:solidFill>
                      <a:schemeClr val="tx1"/>
                    </a:solidFill>
                    <a:latin typeface="Arial" charset="0"/>
                    <a:ea typeface="+mn-ea"/>
                    <a:cs typeface="+mn-cs"/>
                  </a:defRPr>
                </a:lvl7pPr>
                <a:lvl8pPr marL="3200400" algn="l" defTabSz="914400" rtl="0" eaLnBrk="1" latinLnBrk="0" hangingPunct="1">
                  <a:defRPr sz="3400" kern="1200">
                    <a:solidFill>
                      <a:schemeClr val="tx1"/>
                    </a:solidFill>
                    <a:latin typeface="Arial" charset="0"/>
                    <a:ea typeface="+mn-ea"/>
                    <a:cs typeface="+mn-cs"/>
                  </a:defRPr>
                </a:lvl8pPr>
                <a:lvl9pPr marL="3657600" algn="l" defTabSz="914400" rtl="0" eaLnBrk="1" latinLnBrk="0" hangingPunct="1">
                  <a:defRPr sz="3400" kern="1200">
                    <a:solidFill>
                      <a:schemeClr val="tx1"/>
                    </a:solidFill>
                    <a:latin typeface="Arial" charset="0"/>
                    <a:ea typeface="+mn-ea"/>
                    <a:cs typeface="+mn-cs"/>
                  </a:defRPr>
                </a:lvl9pPr>
              </a:lstStyle>
              <a:p>
                <a:pPr eaLnBrk="1" hangingPunct="1">
                  <a:buFontTx/>
                  <a:buNone/>
                </a:pPr>
                <a:r>
                  <a:rPr lang="en-US" altLang="en-US" sz="1600">
                    <a:latin typeface="+mn-lt"/>
                  </a:rPr>
                  <a:t>S</a:t>
                </a:r>
                <a:r>
                  <a:rPr lang="en-US" altLang="en-US" sz="1600" baseline="-25000">
                    <a:latin typeface="+mn-lt"/>
                  </a:rPr>
                  <a:t>1</a:t>
                </a:r>
              </a:p>
            </p:txBody>
          </p:sp>
        </p:grpSp>
        <p:sp>
          <p:nvSpPr>
            <p:cNvPr id="71" name="Freeform 183"/>
            <p:cNvSpPr>
              <a:spLocks/>
            </p:cNvSpPr>
            <p:nvPr/>
          </p:nvSpPr>
          <p:spPr bwMode="auto">
            <a:xfrm>
              <a:off x="2210593" y="3605213"/>
              <a:ext cx="146050" cy="138112"/>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chemeClr val="tx1"/>
            </a:solidFill>
            <a:ln w="9525">
              <a:solidFill>
                <a:schemeClr val="tx1"/>
              </a:solidFill>
              <a:round/>
              <a:headEnd/>
              <a:tailEnd/>
            </a:ln>
          </p:spPr>
          <p:txBody>
            <a:bodyPr/>
            <a:lstStyle>
              <a:defPPr>
                <a:defRPr lang="en-US"/>
              </a:defPPr>
              <a:lvl1pPr algn="ctr" rtl="0" fontAlgn="base">
                <a:spcBef>
                  <a:spcPct val="20000"/>
                </a:spcBef>
                <a:spcAft>
                  <a:spcPct val="0"/>
                </a:spcAft>
                <a:buChar char="•"/>
                <a:defRPr sz="3400" kern="1200">
                  <a:solidFill>
                    <a:schemeClr val="tx1"/>
                  </a:solidFill>
                  <a:latin typeface="Arial" charset="0"/>
                  <a:ea typeface="+mn-ea"/>
                  <a:cs typeface="+mn-cs"/>
                </a:defRPr>
              </a:lvl1pPr>
              <a:lvl2pPr marL="457200" algn="ctr" rtl="0" fontAlgn="base">
                <a:spcBef>
                  <a:spcPct val="20000"/>
                </a:spcBef>
                <a:spcAft>
                  <a:spcPct val="0"/>
                </a:spcAft>
                <a:buChar char="•"/>
                <a:defRPr sz="3400" kern="1200">
                  <a:solidFill>
                    <a:schemeClr val="tx1"/>
                  </a:solidFill>
                  <a:latin typeface="Arial" charset="0"/>
                  <a:ea typeface="+mn-ea"/>
                  <a:cs typeface="+mn-cs"/>
                </a:defRPr>
              </a:lvl2pPr>
              <a:lvl3pPr marL="914400" algn="ctr" rtl="0" fontAlgn="base">
                <a:spcBef>
                  <a:spcPct val="20000"/>
                </a:spcBef>
                <a:spcAft>
                  <a:spcPct val="0"/>
                </a:spcAft>
                <a:buChar char="•"/>
                <a:defRPr sz="3400" kern="1200">
                  <a:solidFill>
                    <a:schemeClr val="tx1"/>
                  </a:solidFill>
                  <a:latin typeface="Arial" charset="0"/>
                  <a:ea typeface="+mn-ea"/>
                  <a:cs typeface="+mn-cs"/>
                </a:defRPr>
              </a:lvl3pPr>
              <a:lvl4pPr marL="1371600" algn="ctr" rtl="0" fontAlgn="base">
                <a:spcBef>
                  <a:spcPct val="20000"/>
                </a:spcBef>
                <a:spcAft>
                  <a:spcPct val="0"/>
                </a:spcAft>
                <a:buChar char="•"/>
                <a:defRPr sz="3400" kern="1200">
                  <a:solidFill>
                    <a:schemeClr val="tx1"/>
                  </a:solidFill>
                  <a:latin typeface="Arial" charset="0"/>
                  <a:ea typeface="+mn-ea"/>
                  <a:cs typeface="+mn-cs"/>
                </a:defRPr>
              </a:lvl4pPr>
              <a:lvl5pPr marL="1828800" algn="ctr" rtl="0" fontAlgn="base">
                <a:spcBef>
                  <a:spcPct val="20000"/>
                </a:spcBef>
                <a:spcAft>
                  <a:spcPct val="0"/>
                </a:spcAft>
                <a:buChar char="•"/>
                <a:defRPr sz="3400" kern="1200">
                  <a:solidFill>
                    <a:schemeClr val="tx1"/>
                  </a:solidFill>
                  <a:latin typeface="Arial" charset="0"/>
                  <a:ea typeface="+mn-ea"/>
                  <a:cs typeface="+mn-cs"/>
                </a:defRPr>
              </a:lvl5pPr>
              <a:lvl6pPr marL="2286000" algn="l" defTabSz="914400" rtl="0" eaLnBrk="1" latinLnBrk="0" hangingPunct="1">
                <a:defRPr sz="3400" kern="1200">
                  <a:solidFill>
                    <a:schemeClr val="tx1"/>
                  </a:solidFill>
                  <a:latin typeface="Arial" charset="0"/>
                  <a:ea typeface="+mn-ea"/>
                  <a:cs typeface="+mn-cs"/>
                </a:defRPr>
              </a:lvl6pPr>
              <a:lvl7pPr marL="2743200" algn="l" defTabSz="914400" rtl="0" eaLnBrk="1" latinLnBrk="0" hangingPunct="1">
                <a:defRPr sz="3400" kern="1200">
                  <a:solidFill>
                    <a:schemeClr val="tx1"/>
                  </a:solidFill>
                  <a:latin typeface="Arial" charset="0"/>
                  <a:ea typeface="+mn-ea"/>
                  <a:cs typeface="+mn-cs"/>
                </a:defRPr>
              </a:lvl7pPr>
              <a:lvl8pPr marL="3200400" algn="l" defTabSz="914400" rtl="0" eaLnBrk="1" latinLnBrk="0" hangingPunct="1">
                <a:defRPr sz="3400" kern="1200">
                  <a:solidFill>
                    <a:schemeClr val="tx1"/>
                  </a:solidFill>
                  <a:latin typeface="Arial" charset="0"/>
                  <a:ea typeface="+mn-ea"/>
                  <a:cs typeface="+mn-cs"/>
                </a:defRPr>
              </a:lvl8pPr>
              <a:lvl9pPr marL="3657600" algn="l" defTabSz="914400" rtl="0" eaLnBrk="1" latinLnBrk="0" hangingPunct="1">
                <a:defRPr sz="3400" kern="1200">
                  <a:solidFill>
                    <a:schemeClr val="tx1"/>
                  </a:solidFill>
                  <a:latin typeface="Arial" charset="0"/>
                  <a:ea typeface="+mn-ea"/>
                  <a:cs typeface="+mn-cs"/>
                </a:defRPr>
              </a:lvl9pPr>
            </a:lstStyle>
            <a:p>
              <a:endParaRPr lang="en-US">
                <a:latin typeface="+mn-lt"/>
              </a:endParaRPr>
            </a:p>
          </p:txBody>
        </p:sp>
        <p:grpSp>
          <p:nvGrpSpPr>
            <p:cNvPr id="72" name="Group 79"/>
            <p:cNvGrpSpPr>
              <a:grpSpLocks/>
            </p:cNvGrpSpPr>
            <p:nvPr/>
          </p:nvGrpSpPr>
          <p:grpSpPr bwMode="auto">
            <a:xfrm>
              <a:off x="2072563" y="3690940"/>
              <a:ext cx="420699" cy="1701801"/>
              <a:chOff x="2849699" y="3210125"/>
              <a:chExt cx="420213" cy="1700283"/>
            </a:xfrm>
          </p:grpSpPr>
          <p:cxnSp>
            <p:nvCxnSpPr>
              <p:cNvPr id="149" name="Straight Connector 30"/>
              <p:cNvCxnSpPr/>
              <p:nvPr/>
            </p:nvCxnSpPr>
            <p:spPr>
              <a:xfrm rot="5400000">
                <a:off x="2369862" y="3886591"/>
                <a:ext cx="1362446" cy="9514"/>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50" name="TextBox 40"/>
              <p:cNvSpPr txBox="1">
                <a:spLocks noChangeArrowheads="1"/>
              </p:cNvSpPr>
              <p:nvPr/>
            </p:nvSpPr>
            <p:spPr bwMode="auto">
              <a:xfrm>
                <a:off x="2849699" y="4572002"/>
                <a:ext cx="420213" cy="338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ctr" rtl="0" fontAlgn="base">
                  <a:spcBef>
                    <a:spcPct val="20000"/>
                  </a:spcBef>
                  <a:spcAft>
                    <a:spcPct val="0"/>
                  </a:spcAft>
                  <a:buChar char="•"/>
                  <a:defRPr sz="3400" kern="1200">
                    <a:solidFill>
                      <a:schemeClr val="tx1"/>
                    </a:solidFill>
                    <a:latin typeface="Arial" charset="0"/>
                    <a:ea typeface="+mn-ea"/>
                    <a:cs typeface="+mn-cs"/>
                  </a:defRPr>
                </a:lvl1pPr>
                <a:lvl2pPr marL="457200" algn="ctr" rtl="0" fontAlgn="base">
                  <a:spcBef>
                    <a:spcPct val="20000"/>
                  </a:spcBef>
                  <a:spcAft>
                    <a:spcPct val="0"/>
                  </a:spcAft>
                  <a:buChar char="•"/>
                  <a:defRPr sz="3400" kern="1200">
                    <a:solidFill>
                      <a:schemeClr val="tx1"/>
                    </a:solidFill>
                    <a:latin typeface="Arial" charset="0"/>
                    <a:ea typeface="+mn-ea"/>
                    <a:cs typeface="+mn-cs"/>
                  </a:defRPr>
                </a:lvl2pPr>
                <a:lvl3pPr marL="914400" algn="ctr" rtl="0" fontAlgn="base">
                  <a:spcBef>
                    <a:spcPct val="20000"/>
                  </a:spcBef>
                  <a:spcAft>
                    <a:spcPct val="0"/>
                  </a:spcAft>
                  <a:buChar char="•"/>
                  <a:defRPr sz="3400" kern="1200">
                    <a:solidFill>
                      <a:schemeClr val="tx1"/>
                    </a:solidFill>
                    <a:latin typeface="Arial" charset="0"/>
                    <a:ea typeface="+mn-ea"/>
                    <a:cs typeface="+mn-cs"/>
                  </a:defRPr>
                </a:lvl3pPr>
                <a:lvl4pPr marL="1371600" algn="ctr" rtl="0" fontAlgn="base">
                  <a:spcBef>
                    <a:spcPct val="20000"/>
                  </a:spcBef>
                  <a:spcAft>
                    <a:spcPct val="0"/>
                  </a:spcAft>
                  <a:buChar char="•"/>
                  <a:defRPr sz="3400" kern="1200">
                    <a:solidFill>
                      <a:schemeClr val="tx1"/>
                    </a:solidFill>
                    <a:latin typeface="Arial" charset="0"/>
                    <a:ea typeface="+mn-ea"/>
                    <a:cs typeface="+mn-cs"/>
                  </a:defRPr>
                </a:lvl4pPr>
                <a:lvl5pPr marL="1828800" algn="ctr" rtl="0" fontAlgn="base">
                  <a:spcBef>
                    <a:spcPct val="20000"/>
                  </a:spcBef>
                  <a:spcAft>
                    <a:spcPct val="0"/>
                  </a:spcAft>
                  <a:buChar char="•"/>
                  <a:defRPr sz="3400" kern="1200">
                    <a:solidFill>
                      <a:schemeClr val="tx1"/>
                    </a:solidFill>
                    <a:latin typeface="Arial" charset="0"/>
                    <a:ea typeface="+mn-ea"/>
                    <a:cs typeface="+mn-cs"/>
                  </a:defRPr>
                </a:lvl5pPr>
                <a:lvl6pPr marL="2286000" algn="l" defTabSz="914400" rtl="0" eaLnBrk="1" latinLnBrk="0" hangingPunct="1">
                  <a:defRPr sz="3400" kern="1200">
                    <a:solidFill>
                      <a:schemeClr val="tx1"/>
                    </a:solidFill>
                    <a:latin typeface="Arial" charset="0"/>
                    <a:ea typeface="+mn-ea"/>
                    <a:cs typeface="+mn-cs"/>
                  </a:defRPr>
                </a:lvl6pPr>
                <a:lvl7pPr marL="2743200" algn="l" defTabSz="914400" rtl="0" eaLnBrk="1" latinLnBrk="0" hangingPunct="1">
                  <a:defRPr sz="3400" kern="1200">
                    <a:solidFill>
                      <a:schemeClr val="tx1"/>
                    </a:solidFill>
                    <a:latin typeface="Arial" charset="0"/>
                    <a:ea typeface="+mn-ea"/>
                    <a:cs typeface="+mn-cs"/>
                  </a:defRPr>
                </a:lvl7pPr>
                <a:lvl8pPr marL="3200400" algn="l" defTabSz="914400" rtl="0" eaLnBrk="1" latinLnBrk="0" hangingPunct="1">
                  <a:defRPr sz="3400" kern="1200">
                    <a:solidFill>
                      <a:schemeClr val="tx1"/>
                    </a:solidFill>
                    <a:latin typeface="Arial" charset="0"/>
                    <a:ea typeface="+mn-ea"/>
                    <a:cs typeface="+mn-cs"/>
                  </a:defRPr>
                </a:lvl8pPr>
                <a:lvl9pPr marL="3657600" algn="l" defTabSz="914400" rtl="0" eaLnBrk="1" latinLnBrk="0" hangingPunct="1">
                  <a:defRPr sz="3400" kern="1200">
                    <a:solidFill>
                      <a:schemeClr val="tx1"/>
                    </a:solidFill>
                    <a:latin typeface="Arial" charset="0"/>
                    <a:ea typeface="+mn-ea"/>
                    <a:cs typeface="+mn-cs"/>
                  </a:defRPr>
                </a:lvl9pPr>
              </a:lstStyle>
              <a:p>
                <a:pPr eaLnBrk="1" hangingPunct="1">
                  <a:buFontTx/>
                  <a:buNone/>
                </a:pPr>
                <a:r>
                  <a:rPr lang="en-US" altLang="en-US" sz="1600">
                    <a:latin typeface="+mn-lt"/>
                  </a:rPr>
                  <a:t>Q</a:t>
                </a:r>
                <a:r>
                  <a:rPr lang="en-US" altLang="en-US" sz="1600" baseline="-25000">
                    <a:latin typeface="+mn-lt"/>
                  </a:rPr>
                  <a:t>1</a:t>
                </a:r>
              </a:p>
            </p:txBody>
          </p:sp>
        </p:grpSp>
        <p:grpSp>
          <p:nvGrpSpPr>
            <p:cNvPr id="73" name="Group 25"/>
            <p:cNvGrpSpPr>
              <a:grpSpLocks/>
            </p:cNvGrpSpPr>
            <p:nvPr/>
          </p:nvGrpSpPr>
          <p:grpSpPr bwMode="auto">
            <a:xfrm>
              <a:off x="2685532" y="2852738"/>
              <a:ext cx="420214" cy="2540000"/>
              <a:chOff x="3976871" y="2371131"/>
              <a:chExt cx="420214" cy="2539429"/>
            </a:xfrm>
          </p:grpSpPr>
          <p:cxnSp>
            <p:nvCxnSpPr>
              <p:cNvPr id="147" name="Straight Connector 33"/>
              <p:cNvCxnSpPr/>
              <p:nvPr/>
            </p:nvCxnSpPr>
            <p:spPr>
              <a:xfrm rot="5400000">
                <a:off x="3090259" y="3471815"/>
                <a:ext cx="2201367" cy="0"/>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48" name="TextBox 45"/>
              <p:cNvSpPr txBox="1">
                <a:spLocks noChangeArrowheads="1"/>
              </p:cNvSpPr>
              <p:nvPr/>
            </p:nvSpPr>
            <p:spPr bwMode="auto">
              <a:xfrm>
                <a:off x="3976871" y="4572001"/>
                <a:ext cx="420214" cy="338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ctr" rtl="0" fontAlgn="base">
                  <a:spcBef>
                    <a:spcPct val="20000"/>
                  </a:spcBef>
                  <a:spcAft>
                    <a:spcPct val="0"/>
                  </a:spcAft>
                  <a:buChar char="•"/>
                  <a:defRPr sz="3400" kern="1200">
                    <a:solidFill>
                      <a:schemeClr val="tx1"/>
                    </a:solidFill>
                    <a:latin typeface="Arial" charset="0"/>
                    <a:ea typeface="+mn-ea"/>
                    <a:cs typeface="+mn-cs"/>
                  </a:defRPr>
                </a:lvl1pPr>
                <a:lvl2pPr marL="457200" algn="ctr" rtl="0" fontAlgn="base">
                  <a:spcBef>
                    <a:spcPct val="20000"/>
                  </a:spcBef>
                  <a:spcAft>
                    <a:spcPct val="0"/>
                  </a:spcAft>
                  <a:buChar char="•"/>
                  <a:defRPr sz="3400" kern="1200">
                    <a:solidFill>
                      <a:schemeClr val="tx1"/>
                    </a:solidFill>
                    <a:latin typeface="Arial" charset="0"/>
                    <a:ea typeface="+mn-ea"/>
                    <a:cs typeface="+mn-cs"/>
                  </a:defRPr>
                </a:lvl2pPr>
                <a:lvl3pPr marL="914400" algn="ctr" rtl="0" fontAlgn="base">
                  <a:spcBef>
                    <a:spcPct val="20000"/>
                  </a:spcBef>
                  <a:spcAft>
                    <a:spcPct val="0"/>
                  </a:spcAft>
                  <a:buChar char="•"/>
                  <a:defRPr sz="3400" kern="1200">
                    <a:solidFill>
                      <a:schemeClr val="tx1"/>
                    </a:solidFill>
                    <a:latin typeface="Arial" charset="0"/>
                    <a:ea typeface="+mn-ea"/>
                    <a:cs typeface="+mn-cs"/>
                  </a:defRPr>
                </a:lvl3pPr>
                <a:lvl4pPr marL="1371600" algn="ctr" rtl="0" fontAlgn="base">
                  <a:spcBef>
                    <a:spcPct val="20000"/>
                  </a:spcBef>
                  <a:spcAft>
                    <a:spcPct val="0"/>
                  </a:spcAft>
                  <a:buChar char="•"/>
                  <a:defRPr sz="3400" kern="1200">
                    <a:solidFill>
                      <a:schemeClr val="tx1"/>
                    </a:solidFill>
                    <a:latin typeface="Arial" charset="0"/>
                    <a:ea typeface="+mn-ea"/>
                    <a:cs typeface="+mn-cs"/>
                  </a:defRPr>
                </a:lvl4pPr>
                <a:lvl5pPr marL="1828800" algn="ctr" rtl="0" fontAlgn="base">
                  <a:spcBef>
                    <a:spcPct val="20000"/>
                  </a:spcBef>
                  <a:spcAft>
                    <a:spcPct val="0"/>
                  </a:spcAft>
                  <a:buChar char="•"/>
                  <a:defRPr sz="3400" kern="1200">
                    <a:solidFill>
                      <a:schemeClr val="tx1"/>
                    </a:solidFill>
                    <a:latin typeface="Arial" charset="0"/>
                    <a:ea typeface="+mn-ea"/>
                    <a:cs typeface="+mn-cs"/>
                  </a:defRPr>
                </a:lvl5pPr>
                <a:lvl6pPr marL="2286000" algn="l" defTabSz="914400" rtl="0" eaLnBrk="1" latinLnBrk="0" hangingPunct="1">
                  <a:defRPr sz="3400" kern="1200">
                    <a:solidFill>
                      <a:schemeClr val="tx1"/>
                    </a:solidFill>
                    <a:latin typeface="Arial" charset="0"/>
                    <a:ea typeface="+mn-ea"/>
                    <a:cs typeface="+mn-cs"/>
                  </a:defRPr>
                </a:lvl6pPr>
                <a:lvl7pPr marL="2743200" algn="l" defTabSz="914400" rtl="0" eaLnBrk="1" latinLnBrk="0" hangingPunct="1">
                  <a:defRPr sz="3400" kern="1200">
                    <a:solidFill>
                      <a:schemeClr val="tx1"/>
                    </a:solidFill>
                    <a:latin typeface="Arial" charset="0"/>
                    <a:ea typeface="+mn-ea"/>
                    <a:cs typeface="+mn-cs"/>
                  </a:defRPr>
                </a:lvl7pPr>
                <a:lvl8pPr marL="3200400" algn="l" defTabSz="914400" rtl="0" eaLnBrk="1" latinLnBrk="0" hangingPunct="1">
                  <a:defRPr sz="3400" kern="1200">
                    <a:solidFill>
                      <a:schemeClr val="tx1"/>
                    </a:solidFill>
                    <a:latin typeface="Arial" charset="0"/>
                    <a:ea typeface="+mn-ea"/>
                    <a:cs typeface="+mn-cs"/>
                  </a:defRPr>
                </a:lvl8pPr>
                <a:lvl9pPr marL="3657600" algn="l" defTabSz="914400" rtl="0" eaLnBrk="1" latinLnBrk="0" hangingPunct="1">
                  <a:defRPr sz="3400" kern="1200">
                    <a:solidFill>
                      <a:schemeClr val="tx1"/>
                    </a:solidFill>
                    <a:latin typeface="Arial" charset="0"/>
                    <a:ea typeface="+mn-ea"/>
                    <a:cs typeface="+mn-cs"/>
                  </a:defRPr>
                </a:lvl9pPr>
              </a:lstStyle>
              <a:p>
                <a:pPr eaLnBrk="1" hangingPunct="1">
                  <a:buFontTx/>
                  <a:buNone/>
                </a:pPr>
                <a:r>
                  <a:rPr lang="en-US" altLang="en-US" sz="1600">
                    <a:latin typeface="+mn-lt"/>
                  </a:rPr>
                  <a:t>Q</a:t>
                </a:r>
                <a:r>
                  <a:rPr lang="en-US" altLang="en-US" sz="1600" baseline="-25000">
                    <a:latin typeface="+mn-lt"/>
                  </a:rPr>
                  <a:t>2</a:t>
                </a:r>
              </a:p>
            </p:txBody>
          </p:sp>
        </p:grpSp>
        <p:grpSp>
          <p:nvGrpSpPr>
            <p:cNvPr id="74" name="Group 89"/>
            <p:cNvGrpSpPr>
              <a:grpSpLocks/>
            </p:cNvGrpSpPr>
            <p:nvPr/>
          </p:nvGrpSpPr>
          <p:grpSpPr bwMode="auto">
            <a:xfrm>
              <a:off x="2156618" y="2370138"/>
              <a:ext cx="2120900" cy="1379537"/>
              <a:chOff x="2643920" y="2582483"/>
              <a:chExt cx="2367060" cy="1871435"/>
            </a:xfrm>
          </p:grpSpPr>
          <p:cxnSp>
            <p:nvCxnSpPr>
              <p:cNvPr id="145" name="Straight Connector 36"/>
              <p:cNvCxnSpPr/>
              <p:nvPr/>
            </p:nvCxnSpPr>
            <p:spPr>
              <a:xfrm>
                <a:off x="2643920" y="2582483"/>
                <a:ext cx="1943612" cy="1615163"/>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46" name="TextBox 91"/>
              <p:cNvSpPr txBox="1">
                <a:spLocks noChangeArrowheads="1"/>
              </p:cNvSpPr>
              <p:nvPr/>
            </p:nvSpPr>
            <p:spPr bwMode="auto">
              <a:xfrm>
                <a:off x="4556028" y="3994683"/>
                <a:ext cx="454952" cy="459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ctr" rtl="0" fontAlgn="base">
                  <a:spcBef>
                    <a:spcPct val="20000"/>
                  </a:spcBef>
                  <a:spcAft>
                    <a:spcPct val="0"/>
                  </a:spcAft>
                  <a:buChar char="•"/>
                  <a:defRPr sz="3400" kern="1200">
                    <a:solidFill>
                      <a:schemeClr val="tx1"/>
                    </a:solidFill>
                    <a:latin typeface="Arial" charset="0"/>
                    <a:ea typeface="+mn-ea"/>
                    <a:cs typeface="+mn-cs"/>
                  </a:defRPr>
                </a:lvl1pPr>
                <a:lvl2pPr marL="457200" algn="ctr" rtl="0" fontAlgn="base">
                  <a:spcBef>
                    <a:spcPct val="20000"/>
                  </a:spcBef>
                  <a:spcAft>
                    <a:spcPct val="0"/>
                  </a:spcAft>
                  <a:buChar char="•"/>
                  <a:defRPr sz="3400" kern="1200">
                    <a:solidFill>
                      <a:schemeClr val="tx1"/>
                    </a:solidFill>
                    <a:latin typeface="Arial" charset="0"/>
                    <a:ea typeface="+mn-ea"/>
                    <a:cs typeface="+mn-cs"/>
                  </a:defRPr>
                </a:lvl2pPr>
                <a:lvl3pPr marL="914400" algn="ctr" rtl="0" fontAlgn="base">
                  <a:spcBef>
                    <a:spcPct val="20000"/>
                  </a:spcBef>
                  <a:spcAft>
                    <a:spcPct val="0"/>
                  </a:spcAft>
                  <a:buChar char="•"/>
                  <a:defRPr sz="3400" kern="1200">
                    <a:solidFill>
                      <a:schemeClr val="tx1"/>
                    </a:solidFill>
                    <a:latin typeface="Arial" charset="0"/>
                    <a:ea typeface="+mn-ea"/>
                    <a:cs typeface="+mn-cs"/>
                  </a:defRPr>
                </a:lvl3pPr>
                <a:lvl4pPr marL="1371600" algn="ctr" rtl="0" fontAlgn="base">
                  <a:spcBef>
                    <a:spcPct val="20000"/>
                  </a:spcBef>
                  <a:spcAft>
                    <a:spcPct val="0"/>
                  </a:spcAft>
                  <a:buChar char="•"/>
                  <a:defRPr sz="3400" kern="1200">
                    <a:solidFill>
                      <a:schemeClr val="tx1"/>
                    </a:solidFill>
                    <a:latin typeface="Arial" charset="0"/>
                    <a:ea typeface="+mn-ea"/>
                    <a:cs typeface="+mn-cs"/>
                  </a:defRPr>
                </a:lvl4pPr>
                <a:lvl5pPr marL="1828800" algn="ctr" rtl="0" fontAlgn="base">
                  <a:spcBef>
                    <a:spcPct val="20000"/>
                  </a:spcBef>
                  <a:spcAft>
                    <a:spcPct val="0"/>
                  </a:spcAft>
                  <a:buChar char="•"/>
                  <a:defRPr sz="3400" kern="1200">
                    <a:solidFill>
                      <a:schemeClr val="tx1"/>
                    </a:solidFill>
                    <a:latin typeface="Arial" charset="0"/>
                    <a:ea typeface="+mn-ea"/>
                    <a:cs typeface="+mn-cs"/>
                  </a:defRPr>
                </a:lvl5pPr>
                <a:lvl6pPr marL="2286000" algn="l" defTabSz="914400" rtl="0" eaLnBrk="1" latinLnBrk="0" hangingPunct="1">
                  <a:defRPr sz="3400" kern="1200">
                    <a:solidFill>
                      <a:schemeClr val="tx1"/>
                    </a:solidFill>
                    <a:latin typeface="Arial" charset="0"/>
                    <a:ea typeface="+mn-ea"/>
                    <a:cs typeface="+mn-cs"/>
                  </a:defRPr>
                </a:lvl6pPr>
                <a:lvl7pPr marL="2743200" algn="l" defTabSz="914400" rtl="0" eaLnBrk="1" latinLnBrk="0" hangingPunct="1">
                  <a:defRPr sz="3400" kern="1200">
                    <a:solidFill>
                      <a:schemeClr val="tx1"/>
                    </a:solidFill>
                    <a:latin typeface="Arial" charset="0"/>
                    <a:ea typeface="+mn-ea"/>
                    <a:cs typeface="+mn-cs"/>
                  </a:defRPr>
                </a:lvl7pPr>
                <a:lvl8pPr marL="3200400" algn="l" defTabSz="914400" rtl="0" eaLnBrk="1" latinLnBrk="0" hangingPunct="1">
                  <a:defRPr sz="3400" kern="1200">
                    <a:solidFill>
                      <a:schemeClr val="tx1"/>
                    </a:solidFill>
                    <a:latin typeface="Arial" charset="0"/>
                    <a:ea typeface="+mn-ea"/>
                    <a:cs typeface="+mn-cs"/>
                  </a:defRPr>
                </a:lvl8pPr>
                <a:lvl9pPr marL="3657600" algn="l" defTabSz="914400" rtl="0" eaLnBrk="1" latinLnBrk="0" hangingPunct="1">
                  <a:defRPr sz="3400" kern="1200">
                    <a:solidFill>
                      <a:schemeClr val="tx1"/>
                    </a:solidFill>
                    <a:latin typeface="Arial" charset="0"/>
                    <a:ea typeface="+mn-ea"/>
                    <a:cs typeface="+mn-cs"/>
                  </a:defRPr>
                </a:lvl9pPr>
              </a:lstStyle>
              <a:p>
                <a:pPr eaLnBrk="1" hangingPunct="1">
                  <a:buFontTx/>
                  <a:buNone/>
                </a:pPr>
                <a:r>
                  <a:rPr lang="en-US" altLang="en-US" sz="1600">
                    <a:latin typeface="+mn-lt"/>
                  </a:rPr>
                  <a:t>D</a:t>
                </a:r>
                <a:r>
                  <a:rPr lang="en-US" altLang="en-US" sz="1600" baseline="-25000">
                    <a:latin typeface="+mn-lt"/>
                  </a:rPr>
                  <a:t>2</a:t>
                </a:r>
              </a:p>
            </p:txBody>
          </p:sp>
        </p:grpSp>
        <p:grpSp>
          <p:nvGrpSpPr>
            <p:cNvPr id="75" name="Group 93"/>
            <p:cNvGrpSpPr>
              <a:grpSpLocks/>
            </p:cNvGrpSpPr>
            <p:nvPr/>
          </p:nvGrpSpPr>
          <p:grpSpPr bwMode="auto">
            <a:xfrm>
              <a:off x="1143793" y="2109788"/>
              <a:ext cx="2844800" cy="1962150"/>
              <a:chOff x="2820548" y="3793286"/>
              <a:chExt cx="3176289" cy="2661190"/>
            </a:xfrm>
          </p:grpSpPr>
          <p:cxnSp>
            <p:nvCxnSpPr>
              <p:cNvPr id="143" name="Straight Connector 39"/>
              <p:cNvCxnSpPr/>
              <p:nvPr/>
            </p:nvCxnSpPr>
            <p:spPr>
              <a:xfrm flipV="1">
                <a:off x="2820548" y="4180838"/>
                <a:ext cx="2722533" cy="227363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44" name="TextBox 95"/>
              <p:cNvSpPr txBox="1">
                <a:spLocks noChangeArrowheads="1"/>
              </p:cNvSpPr>
              <p:nvPr/>
            </p:nvSpPr>
            <p:spPr bwMode="auto">
              <a:xfrm>
                <a:off x="5554345" y="3793286"/>
                <a:ext cx="442492" cy="459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ctr" rtl="0" fontAlgn="base">
                  <a:spcBef>
                    <a:spcPct val="20000"/>
                  </a:spcBef>
                  <a:spcAft>
                    <a:spcPct val="0"/>
                  </a:spcAft>
                  <a:buChar char="•"/>
                  <a:defRPr sz="3400" kern="1200">
                    <a:solidFill>
                      <a:schemeClr val="tx1"/>
                    </a:solidFill>
                    <a:latin typeface="Arial" charset="0"/>
                    <a:ea typeface="+mn-ea"/>
                    <a:cs typeface="+mn-cs"/>
                  </a:defRPr>
                </a:lvl1pPr>
                <a:lvl2pPr marL="457200" algn="ctr" rtl="0" fontAlgn="base">
                  <a:spcBef>
                    <a:spcPct val="20000"/>
                  </a:spcBef>
                  <a:spcAft>
                    <a:spcPct val="0"/>
                  </a:spcAft>
                  <a:buChar char="•"/>
                  <a:defRPr sz="3400" kern="1200">
                    <a:solidFill>
                      <a:schemeClr val="tx1"/>
                    </a:solidFill>
                    <a:latin typeface="Arial" charset="0"/>
                    <a:ea typeface="+mn-ea"/>
                    <a:cs typeface="+mn-cs"/>
                  </a:defRPr>
                </a:lvl2pPr>
                <a:lvl3pPr marL="914400" algn="ctr" rtl="0" fontAlgn="base">
                  <a:spcBef>
                    <a:spcPct val="20000"/>
                  </a:spcBef>
                  <a:spcAft>
                    <a:spcPct val="0"/>
                  </a:spcAft>
                  <a:buChar char="•"/>
                  <a:defRPr sz="3400" kern="1200">
                    <a:solidFill>
                      <a:schemeClr val="tx1"/>
                    </a:solidFill>
                    <a:latin typeface="Arial" charset="0"/>
                    <a:ea typeface="+mn-ea"/>
                    <a:cs typeface="+mn-cs"/>
                  </a:defRPr>
                </a:lvl3pPr>
                <a:lvl4pPr marL="1371600" algn="ctr" rtl="0" fontAlgn="base">
                  <a:spcBef>
                    <a:spcPct val="20000"/>
                  </a:spcBef>
                  <a:spcAft>
                    <a:spcPct val="0"/>
                  </a:spcAft>
                  <a:buChar char="•"/>
                  <a:defRPr sz="3400" kern="1200">
                    <a:solidFill>
                      <a:schemeClr val="tx1"/>
                    </a:solidFill>
                    <a:latin typeface="Arial" charset="0"/>
                    <a:ea typeface="+mn-ea"/>
                    <a:cs typeface="+mn-cs"/>
                  </a:defRPr>
                </a:lvl4pPr>
                <a:lvl5pPr marL="1828800" algn="ctr" rtl="0" fontAlgn="base">
                  <a:spcBef>
                    <a:spcPct val="20000"/>
                  </a:spcBef>
                  <a:spcAft>
                    <a:spcPct val="0"/>
                  </a:spcAft>
                  <a:buChar char="•"/>
                  <a:defRPr sz="3400" kern="1200">
                    <a:solidFill>
                      <a:schemeClr val="tx1"/>
                    </a:solidFill>
                    <a:latin typeface="Arial" charset="0"/>
                    <a:ea typeface="+mn-ea"/>
                    <a:cs typeface="+mn-cs"/>
                  </a:defRPr>
                </a:lvl5pPr>
                <a:lvl6pPr marL="2286000" algn="l" defTabSz="914400" rtl="0" eaLnBrk="1" latinLnBrk="0" hangingPunct="1">
                  <a:defRPr sz="3400" kern="1200">
                    <a:solidFill>
                      <a:schemeClr val="tx1"/>
                    </a:solidFill>
                    <a:latin typeface="Arial" charset="0"/>
                    <a:ea typeface="+mn-ea"/>
                    <a:cs typeface="+mn-cs"/>
                  </a:defRPr>
                </a:lvl6pPr>
                <a:lvl7pPr marL="2743200" algn="l" defTabSz="914400" rtl="0" eaLnBrk="1" latinLnBrk="0" hangingPunct="1">
                  <a:defRPr sz="3400" kern="1200">
                    <a:solidFill>
                      <a:schemeClr val="tx1"/>
                    </a:solidFill>
                    <a:latin typeface="Arial" charset="0"/>
                    <a:ea typeface="+mn-ea"/>
                    <a:cs typeface="+mn-cs"/>
                  </a:defRPr>
                </a:lvl7pPr>
                <a:lvl8pPr marL="3200400" algn="l" defTabSz="914400" rtl="0" eaLnBrk="1" latinLnBrk="0" hangingPunct="1">
                  <a:defRPr sz="3400" kern="1200">
                    <a:solidFill>
                      <a:schemeClr val="tx1"/>
                    </a:solidFill>
                    <a:latin typeface="Arial" charset="0"/>
                    <a:ea typeface="+mn-ea"/>
                    <a:cs typeface="+mn-cs"/>
                  </a:defRPr>
                </a:lvl8pPr>
                <a:lvl9pPr marL="3657600" algn="l" defTabSz="914400" rtl="0" eaLnBrk="1" latinLnBrk="0" hangingPunct="1">
                  <a:defRPr sz="3400" kern="1200">
                    <a:solidFill>
                      <a:schemeClr val="tx1"/>
                    </a:solidFill>
                    <a:latin typeface="Arial" charset="0"/>
                    <a:ea typeface="+mn-ea"/>
                    <a:cs typeface="+mn-cs"/>
                  </a:defRPr>
                </a:lvl9pPr>
              </a:lstStyle>
              <a:p>
                <a:pPr eaLnBrk="1" hangingPunct="1">
                  <a:buFontTx/>
                  <a:buNone/>
                </a:pPr>
                <a:r>
                  <a:rPr lang="en-US" altLang="en-US" sz="1600">
                    <a:latin typeface="+mn-lt"/>
                  </a:rPr>
                  <a:t>S</a:t>
                </a:r>
                <a:r>
                  <a:rPr lang="en-US" altLang="en-US" sz="1600" baseline="-25000">
                    <a:latin typeface="+mn-lt"/>
                  </a:rPr>
                  <a:t>2</a:t>
                </a:r>
              </a:p>
            </p:txBody>
          </p:sp>
        </p:grpSp>
        <p:sp>
          <p:nvSpPr>
            <p:cNvPr id="76" name="Freeform 183"/>
            <p:cNvSpPr>
              <a:spLocks/>
            </p:cNvSpPr>
            <p:nvPr/>
          </p:nvSpPr>
          <p:spPr bwMode="auto">
            <a:xfrm>
              <a:off x="2820193" y="2792413"/>
              <a:ext cx="146050" cy="136525"/>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chemeClr val="tx1"/>
            </a:solidFill>
            <a:ln w="9525">
              <a:solidFill>
                <a:schemeClr val="tx1"/>
              </a:solidFill>
              <a:round/>
              <a:headEnd/>
              <a:tailEnd/>
            </a:ln>
          </p:spPr>
          <p:txBody>
            <a:bodyPr/>
            <a:lstStyle>
              <a:defPPr>
                <a:defRPr lang="en-US"/>
              </a:defPPr>
              <a:lvl1pPr algn="ctr" rtl="0" fontAlgn="base">
                <a:spcBef>
                  <a:spcPct val="20000"/>
                </a:spcBef>
                <a:spcAft>
                  <a:spcPct val="0"/>
                </a:spcAft>
                <a:buChar char="•"/>
                <a:defRPr sz="3400" kern="1200">
                  <a:solidFill>
                    <a:schemeClr val="tx1"/>
                  </a:solidFill>
                  <a:latin typeface="Arial" charset="0"/>
                  <a:ea typeface="+mn-ea"/>
                  <a:cs typeface="+mn-cs"/>
                </a:defRPr>
              </a:lvl1pPr>
              <a:lvl2pPr marL="457200" algn="ctr" rtl="0" fontAlgn="base">
                <a:spcBef>
                  <a:spcPct val="20000"/>
                </a:spcBef>
                <a:spcAft>
                  <a:spcPct val="0"/>
                </a:spcAft>
                <a:buChar char="•"/>
                <a:defRPr sz="3400" kern="1200">
                  <a:solidFill>
                    <a:schemeClr val="tx1"/>
                  </a:solidFill>
                  <a:latin typeface="Arial" charset="0"/>
                  <a:ea typeface="+mn-ea"/>
                  <a:cs typeface="+mn-cs"/>
                </a:defRPr>
              </a:lvl2pPr>
              <a:lvl3pPr marL="914400" algn="ctr" rtl="0" fontAlgn="base">
                <a:spcBef>
                  <a:spcPct val="20000"/>
                </a:spcBef>
                <a:spcAft>
                  <a:spcPct val="0"/>
                </a:spcAft>
                <a:buChar char="•"/>
                <a:defRPr sz="3400" kern="1200">
                  <a:solidFill>
                    <a:schemeClr val="tx1"/>
                  </a:solidFill>
                  <a:latin typeface="Arial" charset="0"/>
                  <a:ea typeface="+mn-ea"/>
                  <a:cs typeface="+mn-cs"/>
                </a:defRPr>
              </a:lvl3pPr>
              <a:lvl4pPr marL="1371600" algn="ctr" rtl="0" fontAlgn="base">
                <a:spcBef>
                  <a:spcPct val="20000"/>
                </a:spcBef>
                <a:spcAft>
                  <a:spcPct val="0"/>
                </a:spcAft>
                <a:buChar char="•"/>
                <a:defRPr sz="3400" kern="1200">
                  <a:solidFill>
                    <a:schemeClr val="tx1"/>
                  </a:solidFill>
                  <a:latin typeface="Arial" charset="0"/>
                  <a:ea typeface="+mn-ea"/>
                  <a:cs typeface="+mn-cs"/>
                </a:defRPr>
              </a:lvl4pPr>
              <a:lvl5pPr marL="1828800" algn="ctr" rtl="0" fontAlgn="base">
                <a:spcBef>
                  <a:spcPct val="20000"/>
                </a:spcBef>
                <a:spcAft>
                  <a:spcPct val="0"/>
                </a:spcAft>
                <a:buChar char="•"/>
                <a:defRPr sz="3400" kern="1200">
                  <a:solidFill>
                    <a:schemeClr val="tx1"/>
                  </a:solidFill>
                  <a:latin typeface="Arial" charset="0"/>
                  <a:ea typeface="+mn-ea"/>
                  <a:cs typeface="+mn-cs"/>
                </a:defRPr>
              </a:lvl5pPr>
              <a:lvl6pPr marL="2286000" algn="l" defTabSz="914400" rtl="0" eaLnBrk="1" latinLnBrk="0" hangingPunct="1">
                <a:defRPr sz="3400" kern="1200">
                  <a:solidFill>
                    <a:schemeClr val="tx1"/>
                  </a:solidFill>
                  <a:latin typeface="Arial" charset="0"/>
                  <a:ea typeface="+mn-ea"/>
                  <a:cs typeface="+mn-cs"/>
                </a:defRPr>
              </a:lvl6pPr>
              <a:lvl7pPr marL="2743200" algn="l" defTabSz="914400" rtl="0" eaLnBrk="1" latinLnBrk="0" hangingPunct="1">
                <a:defRPr sz="3400" kern="1200">
                  <a:solidFill>
                    <a:schemeClr val="tx1"/>
                  </a:solidFill>
                  <a:latin typeface="Arial" charset="0"/>
                  <a:ea typeface="+mn-ea"/>
                  <a:cs typeface="+mn-cs"/>
                </a:defRPr>
              </a:lvl7pPr>
              <a:lvl8pPr marL="3200400" algn="l" defTabSz="914400" rtl="0" eaLnBrk="1" latinLnBrk="0" hangingPunct="1">
                <a:defRPr sz="3400" kern="1200">
                  <a:solidFill>
                    <a:schemeClr val="tx1"/>
                  </a:solidFill>
                  <a:latin typeface="Arial" charset="0"/>
                  <a:ea typeface="+mn-ea"/>
                  <a:cs typeface="+mn-cs"/>
                </a:defRPr>
              </a:lvl8pPr>
              <a:lvl9pPr marL="3657600" algn="l" defTabSz="914400" rtl="0" eaLnBrk="1" latinLnBrk="0" hangingPunct="1">
                <a:defRPr sz="3400" kern="1200">
                  <a:solidFill>
                    <a:schemeClr val="tx1"/>
                  </a:solidFill>
                  <a:latin typeface="Arial" charset="0"/>
                  <a:ea typeface="+mn-ea"/>
                  <a:cs typeface="+mn-cs"/>
                </a:defRPr>
              </a:lvl9pPr>
            </a:lstStyle>
            <a:p>
              <a:endParaRPr lang="en-US">
                <a:latin typeface="+mn-lt"/>
              </a:endParaRPr>
            </a:p>
          </p:txBody>
        </p:sp>
        <p:grpSp>
          <p:nvGrpSpPr>
            <p:cNvPr id="77" name="Group 102"/>
            <p:cNvGrpSpPr>
              <a:grpSpLocks/>
            </p:cNvGrpSpPr>
            <p:nvPr/>
          </p:nvGrpSpPr>
          <p:grpSpPr bwMode="auto">
            <a:xfrm>
              <a:off x="2334420" y="3706813"/>
              <a:ext cx="2212976" cy="407987"/>
              <a:chOff x="4314625" y="1551588"/>
              <a:chExt cx="2211945" cy="407898"/>
            </a:xfrm>
          </p:grpSpPr>
          <p:sp>
            <p:nvSpPr>
              <p:cNvPr id="141" name="TextBox 103"/>
              <p:cNvSpPr txBox="1">
                <a:spLocks noChangeArrowheads="1"/>
              </p:cNvSpPr>
              <p:nvPr/>
            </p:nvSpPr>
            <p:spPr bwMode="auto">
              <a:xfrm>
                <a:off x="5009125" y="1651914"/>
                <a:ext cx="1517445" cy="307572"/>
              </a:xfrm>
              <a:prstGeom prst="rect">
                <a:avLst/>
              </a:prstGeom>
              <a:solidFill>
                <a:srgbClr val="F2D69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ctr" rtl="0" fontAlgn="base">
                  <a:spcBef>
                    <a:spcPct val="20000"/>
                  </a:spcBef>
                  <a:spcAft>
                    <a:spcPct val="0"/>
                  </a:spcAft>
                  <a:buChar char="•"/>
                  <a:defRPr sz="3400" kern="1200">
                    <a:solidFill>
                      <a:schemeClr val="tx1"/>
                    </a:solidFill>
                    <a:latin typeface="Arial" charset="0"/>
                    <a:ea typeface="+mn-ea"/>
                    <a:cs typeface="+mn-cs"/>
                  </a:defRPr>
                </a:lvl1pPr>
                <a:lvl2pPr marL="457200" algn="ctr" rtl="0" fontAlgn="base">
                  <a:spcBef>
                    <a:spcPct val="20000"/>
                  </a:spcBef>
                  <a:spcAft>
                    <a:spcPct val="0"/>
                  </a:spcAft>
                  <a:buChar char="•"/>
                  <a:defRPr sz="3400" kern="1200">
                    <a:solidFill>
                      <a:schemeClr val="tx1"/>
                    </a:solidFill>
                    <a:latin typeface="Arial" charset="0"/>
                    <a:ea typeface="+mn-ea"/>
                    <a:cs typeface="+mn-cs"/>
                  </a:defRPr>
                </a:lvl2pPr>
                <a:lvl3pPr marL="914400" algn="ctr" rtl="0" fontAlgn="base">
                  <a:spcBef>
                    <a:spcPct val="20000"/>
                  </a:spcBef>
                  <a:spcAft>
                    <a:spcPct val="0"/>
                  </a:spcAft>
                  <a:buChar char="•"/>
                  <a:defRPr sz="3400" kern="1200">
                    <a:solidFill>
                      <a:schemeClr val="tx1"/>
                    </a:solidFill>
                    <a:latin typeface="Arial" charset="0"/>
                    <a:ea typeface="+mn-ea"/>
                    <a:cs typeface="+mn-cs"/>
                  </a:defRPr>
                </a:lvl3pPr>
                <a:lvl4pPr marL="1371600" algn="ctr" rtl="0" fontAlgn="base">
                  <a:spcBef>
                    <a:spcPct val="20000"/>
                  </a:spcBef>
                  <a:spcAft>
                    <a:spcPct val="0"/>
                  </a:spcAft>
                  <a:buChar char="•"/>
                  <a:defRPr sz="3400" kern="1200">
                    <a:solidFill>
                      <a:schemeClr val="tx1"/>
                    </a:solidFill>
                    <a:latin typeface="Arial" charset="0"/>
                    <a:ea typeface="+mn-ea"/>
                    <a:cs typeface="+mn-cs"/>
                  </a:defRPr>
                </a:lvl4pPr>
                <a:lvl5pPr marL="1828800" algn="ctr" rtl="0" fontAlgn="base">
                  <a:spcBef>
                    <a:spcPct val="20000"/>
                  </a:spcBef>
                  <a:spcAft>
                    <a:spcPct val="0"/>
                  </a:spcAft>
                  <a:buChar char="•"/>
                  <a:defRPr sz="3400" kern="1200">
                    <a:solidFill>
                      <a:schemeClr val="tx1"/>
                    </a:solidFill>
                    <a:latin typeface="Arial" charset="0"/>
                    <a:ea typeface="+mn-ea"/>
                    <a:cs typeface="+mn-cs"/>
                  </a:defRPr>
                </a:lvl5pPr>
                <a:lvl6pPr marL="2286000" algn="l" defTabSz="914400" rtl="0" eaLnBrk="1" latinLnBrk="0" hangingPunct="1">
                  <a:defRPr sz="3400" kern="1200">
                    <a:solidFill>
                      <a:schemeClr val="tx1"/>
                    </a:solidFill>
                    <a:latin typeface="Arial" charset="0"/>
                    <a:ea typeface="+mn-ea"/>
                    <a:cs typeface="+mn-cs"/>
                  </a:defRPr>
                </a:lvl6pPr>
                <a:lvl7pPr marL="2743200" algn="l" defTabSz="914400" rtl="0" eaLnBrk="1" latinLnBrk="0" hangingPunct="1">
                  <a:defRPr sz="3400" kern="1200">
                    <a:solidFill>
                      <a:schemeClr val="tx1"/>
                    </a:solidFill>
                    <a:latin typeface="Arial" charset="0"/>
                    <a:ea typeface="+mn-ea"/>
                    <a:cs typeface="+mn-cs"/>
                  </a:defRPr>
                </a:lvl7pPr>
                <a:lvl8pPr marL="3200400" algn="l" defTabSz="914400" rtl="0" eaLnBrk="1" latinLnBrk="0" hangingPunct="1">
                  <a:defRPr sz="3400" kern="1200">
                    <a:solidFill>
                      <a:schemeClr val="tx1"/>
                    </a:solidFill>
                    <a:latin typeface="Arial" charset="0"/>
                    <a:ea typeface="+mn-ea"/>
                    <a:cs typeface="+mn-cs"/>
                  </a:defRPr>
                </a:lvl8pPr>
                <a:lvl9pPr marL="3657600" algn="l" defTabSz="914400" rtl="0" eaLnBrk="1" latinLnBrk="0" hangingPunct="1">
                  <a:defRPr sz="3400" kern="1200">
                    <a:solidFill>
                      <a:schemeClr val="tx1"/>
                    </a:solidFill>
                    <a:latin typeface="Arial" charset="0"/>
                    <a:ea typeface="+mn-ea"/>
                    <a:cs typeface="+mn-cs"/>
                  </a:defRPr>
                </a:lvl9pPr>
              </a:lstStyle>
              <a:p>
                <a:pPr eaLnBrk="1" hangingPunct="1">
                  <a:buFontTx/>
                  <a:buNone/>
                </a:pPr>
                <a:r>
                  <a:rPr lang="en-US" altLang="en-US" sz="1400">
                    <a:latin typeface="+mn-lt"/>
                  </a:rPr>
                  <a:t>Initial equilibrium</a:t>
                </a:r>
              </a:p>
            </p:txBody>
          </p:sp>
          <p:cxnSp>
            <p:nvCxnSpPr>
              <p:cNvPr id="142" name="Straight Connector 44"/>
              <p:cNvCxnSpPr/>
              <p:nvPr/>
            </p:nvCxnSpPr>
            <p:spPr>
              <a:xfrm>
                <a:off x="4314625" y="1551588"/>
                <a:ext cx="680721" cy="2539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8" name="Group 106"/>
            <p:cNvGrpSpPr>
              <a:grpSpLocks/>
            </p:cNvGrpSpPr>
            <p:nvPr/>
          </p:nvGrpSpPr>
          <p:grpSpPr bwMode="auto">
            <a:xfrm>
              <a:off x="2429668" y="1616074"/>
              <a:ext cx="1050925" cy="1223963"/>
              <a:chOff x="4960347" y="1137608"/>
              <a:chExt cx="1049652" cy="1222614"/>
            </a:xfrm>
          </p:grpSpPr>
          <p:sp>
            <p:nvSpPr>
              <p:cNvPr id="139" name="TextBox 107"/>
              <p:cNvSpPr txBox="1">
                <a:spLocks noChangeArrowheads="1"/>
              </p:cNvSpPr>
              <p:nvPr/>
            </p:nvSpPr>
            <p:spPr bwMode="auto">
              <a:xfrm>
                <a:off x="4960347" y="1137608"/>
                <a:ext cx="1049652" cy="566309"/>
              </a:xfrm>
              <a:prstGeom prst="rect">
                <a:avLst/>
              </a:prstGeom>
              <a:solidFill>
                <a:srgbClr val="F2D69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ctr" rtl="0" fontAlgn="base">
                  <a:spcBef>
                    <a:spcPct val="20000"/>
                  </a:spcBef>
                  <a:spcAft>
                    <a:spcPct val="0"/>
                  </a:spcAft>
                  <a:buChar char="•"/>
                  <a:defRPr sz="3400" kern="1200">
                    <a:solidFill>
                      <a:schemeClr val="tx1"/>
                    </a:solidFill>
                    <a:latin typeface="Arial" charset="0"/>
                    <a:ea typeface="+mn-ea"/>
                    <a:cs typeface="+mn-cs"/>
                  </a:defRPr>
                </a:lvl1pPr>
                <a:lvl2pPr marL="457200" algn="ctr" rtl="0" fontAlgn="base">
                  <a:spcBef>
                    <a:spcPct val="20000"/>
                  </a:spcBef>
                  <a:spcAft>
                    <a:spcPct val="0"/>
                  </a:spcAft>
                  <a:buChar char="•"/>
                  <a:defRPr sz="3400" kern="1200">
                    <a:solidFill>
                      <a:schemeClr val="tx1"/>
                    </a:solidFill>
                    <a:latin typeface="Arial" charset="0"/>
                    <a:ea typeface="+mn-ea"/>
                    <a:cs typeface="+mn-cs"/>
                  </a:defRPr>
                </a:lvl2pPr>
                <a:lvl3pPr marL="914400" algn="ctr" rtl="0" fontAlgn="base">
                  <a:spcBef>
                    <a:spcPct val="20000"/>
                  </a:spcBef>
                  <a:spcAft>
                    <a:spcPct val="0"/>
                  </a:spcAft>
                  <a:buChar char="•"/>
                  <a:defRPr sz="3400" kern="1200">
                    <a:solidFill>
                      <a:schemeClr val="tx1"/>
                    </a:solidFill>
                    <a:latin typeface="Arial" charset="0"/>
                    <a:ea typeface="+mn-ea"/>
                    <a:cs typeface="+mn-cs"/>
                  </a:defRPr>
                </a:lvl3pPr>
                <a:lvl4pPr marL="1371600" algn="ctr" rtl="0" fontAlgn="base">
                  <a:spcBef>
                    <a:spcPct val="20000"/>
                  </a:spcBef>
                  <a:spcAft>
                    <a:spcPct val="0"/>
                  </a:spcAft>
                  <a:buChar char="•"/>
                  <a:defRPr sz="3400" kern="1200">
                    <a:solidFill>
                      <a:schemeClr val="tx1"/>
                    </a:solidFill>
                    <a:latin typeface="Arial" charset="0"/>
                    <a:ea typeface="+mn-ea"/>
                    <a:cs typeface="+mn-cs"/>
                  </a:defRPr>
                </a:lvl4pPr>
                <a:lvl5pPr marL="1828800" algn="ctr" rtl="0" fontAlgn="base">
                  <a:spcBef>
                    <a:spcPct val="20000"/>
                  </a:spcBef>
                  <a:spcAft>
                    <a:spcPct val="0"/>
                  </a:spcAft>
                  <a:buChar char="•"/>
                  <a:defRPr sz="3400" kern="1200">
                    <a:solidFill>
                      <a:schemeClr val="tx1"/>
                    </a:solidFill>
                    <a:latin typeface="Arial" charset="0"/>
                    <a:ea typeface="+mn-ea"/>
                    <a:cs typeface="+mn-cs"/>
                  </a:defRPr>
                </a:lvl5pPr>
                <a:lvl6pPr marL="2286000" algn="l" defTabSz="914400" rtl="0" eaLnBrk="1" latinLnBrk="0" hangingPunct="1">
                  <a:defRPr sz="3400" kern="1200">
                    <a:solidFill>
                      <a:schemeClr val="tx1"/>
                    </a:solidFill>
                    <a:latin typeface="Arial" charset="0"/>
                    <a:ea typeface="+mn-ea"/>
                    <a:cs typeface="+mn-cs"/>
                  </a:defRPr>
                </a:lvl6pPr>
                <a:lvl7pPr marL="2743200" algn="l" defTabSz="914400" rtl="0" eaLnBrk="1" latinLnBrk="0" hangingPunct="1">
                  <a:defRPr sz="3400" kern="1200">
                    <a:solidFill>
                      <a:schemeClr val="tx1"/>
                    </a:solidFill>
                    <a:latin typeface="Arial" charset="0"/>
                    <a:ea typeface="+mn-ea"/>
                    <a:cs typeface="+mn-cs"/>
                  </a:defRPr>
                </a:lvl7pPr>
                <a:lvl8pPr marL="3200400" algn="l" defTabSz="914400" rtl="0" eaLnBrk="1" latinLnBrk="0" hangingPunct="1">
                  <a:defRPr sz="3400" kern="1200">
                    <a:solidFill>
                      <a:schemeClr val="tx1"/>
                    </a:solidFill>
                    <a:latin typeface="Arial" charset="0"/>
                    <a:ea typeface="+mn-ea"/>
                    <a:cs typeface="+mn-cs"/>
                  </a:defRPr>
                </a:lvl8pPr>
                <a:lvl9pPr marL="3657600" algn="l" defTabSz="914400" rtl="0" eaLnBrk="1" latinLnBrk="0" hangingPunct="1">
                  <a:defRPr sz="3400" kern="1200">
                    <a:solidFill>
                      <a:schemeClr val="tx1"/>
                    </a:solidFill>
                    <a:latin typeface="Arial" charset="0"/>
                    <a:ea typeface="+mn-ea"/>
                    <a:cs typeface="+mn-cs"/>
                  </a:defRPr>
                </a:lvl9pPr>
              </a:lstStyle>
              <a:p>
                <a:pPr eaLnBrk="1" hangingPunct="1">
                  <a:buFontTx/>
                  <a:buNone/>
                </a:pPr>
                <a:r>
                  <a:rPr lang="en-US" altLang="en-US" sz="1400">
                    <a:latin typeface="+mn-lt"/>
                  </a:rPr>
                  <a:t>New </a:t>
                </a:r>
              </a:p>
              <a:p>
                <a:pPr eaLnBrk="1" hangingPunct="1">
                  <a:buFontTx/>
                  <a:buNone/>
                </a:pPr>
                <a:r>
                  <a:rPr lang="en-US" altLang="en-US" sz="1400">
                    <a:latin typeface="+mn-lt"/>
                  </a:rPr>
                  <a:t>equilibrium</a:t>
                </a:r>
              </a:p>
            </p:txBody>
          </p:sp>
          <p:cxnSp>
            <p:nvCxnSpPr>
              <p:cNvPr id="140" name="Straight Connector 47"/>
              <p:cNvCxnSpPr/>
              <p:nvPr/>
            </p:nvCxnSpPr>
            <p:spPr>
              <a:xfrm rot="5400000" flipH="1" flipV="1">
                <a:off x="5113319" y="1988367"/>
                <a:ext cx="669186" cy="745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79" name="Straight Arrow Connector 48"/>
            <p:cNvCxnSpPr/>
            <p:nvPr/>
          </p:nvCxnSpPr>
          <p:spPr>
            <a:xfrm>
              <a:off x="2286793" y="4970463"/>
              <a:ext cx="609600" cy="1587"/>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0" name="Straight Arrow Connector 49"/>
            <p:cNvCxnSpPr/>
            <p:nvPr/>
          </p:nvCxnSpPr>
          <p:spPr>
            <a:xfrm rot="5400000" flipH="1" flipV="1">
              <a:off x="534194" y="3309937"/>
              <a:ext cx="762000" cy="3175"/>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1" name="Straight Arrow Connector 50"/>
            <p:cNvCxnSpPr/>
            <p:nvPr/>
          </p:nvCxnSpPr>
          <p:spPr>
            <a:xfrm>
              <a:off x="2210593" y="3384550"/>
              <a:ext cx="457200" cy="1588"/>
            </a:xfrm>
            <a:prstGeom prst="straightConnector1">
              <a:avLst/>
            </a:prstGeom>
            <a:ln w="190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2" name="Straight Arrow Connector 51"/>
            <p:cNvCxnSpPr/>
            <p:nvPr/>
          </p:nvCxnSpPr>
          <p:spPr>
            <a:xfrm flipV="1">
              <a:off x="1242218" y="2659063"/>
              <a:ext cx="1233488" cy="215900"/>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83" name="Group 121"/>
            <p:cNvGrpSpPr>
              <a:grpSpLocks/>
            </p:cNvGrpSpPr>
            <p:nvPr/>
          </p:nvGrpSpPr>
          <p:grpSpPr bwMode="auto">
            <a:xfrm>
              <a:off x="873917" y="3408363"/>
              <a:ext cx="1470026" cy="1695392"/>
              <a:chOff x="1711047" y="2242591"/>
              <a:chExt cx="1470018" cy="1696591"/>
            </a:xfrm>
          </p:grpSpPr>
          <p:sp>
            <p:nvSpPr>
              <p:cNvPr id="137" name="TextBox 122"/>
              <p:cNvSpPr txBox="1">
                <a:spLocks noChangeArrowheads="1"/>
              </p:cNvSpPr>
              <p:nvPr/>
            </p:nvSpPr>
            <p:spPr bwMode="auto">
              <a:xfrm>
                <a:off x="1711047" y="3050543"/>
                <a:ext cx="1282694" cy="888639"/>
              </a:xfrm>
              <a:prstGeom prst="rect">
                <a:avLst/>
              </a:prstGeom>
              <a:solidFill>
                <a:srgbClr val="F2D69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ctr" rtl="0" fontAlgn="base">
                  <a:spcBef>
                    <a:spcPct val="20000"/>
                  </a:spcBef>
                  <a:spcAft>
                    <a:spcPct val="0"/>
                  </a:spcAft>
                  <a:buChar char="•"/>
                  <a:defRPr sz="3400" kern="1200">
                    <a:solidFill>
                      <a:schemeClr val="tx1"/>
                    </a:solidFill>
                    <a:latin typeface="Arial" charset="0"/>
                    <a:ea typeface="+mn-ea"/>
                    <a:cs typeface="+mn-cs"/>
                  </a:defRPr>
                </a:lvl1pPr>
                <a:lvl2pPr marL="457200" algn="ctr" rtl="0" fontAlgn="base">
                  <a:spcBef>
                    <a:spcPct val="20000"/>
                  </a:spcBef>
                  <a:spcAft>
                    <a:spcPct val="0"/>
                  </a:spcAft>
                  <a:buChar char="•"/>
                  <a:defRPr sz="3400" kern="1200">
                    <a:solidFill>
                      <a:schemeClr val="tx1"/>
                    </a:solidFill>
                    <a:latin typeface="Arial" charset="0"/>
                    <a:ea typeface="+mn-ea"/>
                    <a:cs typeface="+mn-cs"/>
                  </a:defRPr>
                </a:lvl2pPr>
                <a:lvl3pPr marL="914400" algn="ctr" rtl="0" fontAlgn="base">
                  <a:spcBef>
                    <a:spcPct val="20000"/>
                  </a:spcBef>
                  <a:spcAft>
                    <a:spcPct val="0"/>
                  </a:spcAft>
                  <a:buChar char="•"/>
                  <a:defRPr sz="3400" kern="1200">
                    <a:solidFill>
                      <a:schemeClr val="tx1"/>
                    </a:solidFill>
                    <a:latin typeface="Arial" charset="0"/>
                    <a:ea typeface="+mn-ea"/>
                    <a:cs typeface="+mn-cs"/>
                  </a:defRPr>
                </a:lvl3pPr>
                <a:lvl4pPr marL="1371600" algn="ctr" rtl="0" fontAlgn="base">
                  <a:spcBef>
                    <a:spcPct val="20000"/>
                  </a:spcBef>
                  <a:spcAft>
                    <a:spcPct val="0"/>
                  </a:spcAft>
                  <a:buChar char="•"/>
                  <a:defRPr sz="3400" kern="1200">
                    <a:solidFill>
                      <a:schemeClr val="tx1"/>
                    </a:solidFill>
                    <a:latin typeface="Arial" charset="0"/>
                    <a:ea typeface="+mn-ea"/>
                    <a:cs typeface="+mn-cs"/>
                  </a:defRPr>
                </a:lvl4pPr>
                <a:lvl5pPr marL="1828800" algn="ctr" rtl="0" fontAlgn="base">
                  <a:spcBef>
                    <a:spcPct val="20000"/>
                  </a:spcBef>
                  <a:spcAft>
                    <a:spcPct val="0"/>
                  </a:spcAft>
                  <a:buChar char="•"/>
                  <a:defRPr sz="3400" kern="1200">
                    <a:solidFill>
                      <a:schemeClr val="tx1"/>
                    </a:solidFill>
                    <a:latin typeface="Arial" charset="0"/>
                    <a:ea typeface="+mn-ea"/>
                    <a:cs typeface="+mn-cs"/>
                  </a:defRPr>
                </a:lvl5pPr>
                <a:lvl6pPr marL="2286000" algn="l" defTabSz="914400" rtl="0" eaLnBrk="1" latinLnBrk="0" hangingPunct="1">
                  <a:defRPr sz="3400" kern="1200">
                    <a:solidFill>
                      <a:schemeClr val="tx1"/>
                    </a:solidFill>
                    <a:latin typeface="Arial" charset="0"/>
                    <a:ea typeface="+mn-ea"/>
                    <a:cs typeface="+mn-cs"/>
                  </a:defRPr>
                </a:lvl6pPr>
                <a:lvl7pPr marL="2743200" algn="l" defTabSz="914400" rtl="0" eaLnBrk="1" latinLnBrk="0" hangingPunct="1">
                  <a:defRPr sz="3400" kern="1200">
                    <a:solidFill>
                      <a:schemeClr val="tx1"/>
                    </a:solidFill>
                    <a:latin typeface="Arial" charset="0"/>
                    <a:ea typeface="+mn-ea"/>
                    <a:cs typeface="+mn-cs"/>
                  </a:defRPr>
                </a:lvl7pPr>
                <a:lvl8pPr marL="3200400" algn="l" defTabSz="914400" rtl="0" eaLnBrk="1" latinLnBrk="0" hangingPunct="1">
                  <a:defRPr sz="3400" kern="1200">
                    <a:solidFill>
                      <a:schemeClr val="tx1"/>
                    </a:solidFill>
                    <a:latin typeface="Arial" charset="0"/>
                    <a:ea typeface="+mn-ea"/>
                    <a:cs typeface="+mn-cs"/>
                  </a:defRPr>
                </a:lvl8pPr>
                <a:lvl9pPr marL="3657600" algn="l" defTabSz="914400" rtl="0" eaLnBrk="1" latinLnBrk="0" hangingPunct="1">
                  <a:defRPr sz="3400" kern="1200">
                    <a:solidFill>
                      <a:schemeClr val="tx1"/>
                    </a:solidFill>
                    <a:latin typeface="Arial" charset="0"/>
                    <a:ea typeface="+mn-ea"/>
                    <a:cs typeface="+mn-cs"/>
                  </a:defRPr>
                </a:lvl9pPr>
              </a:lstStyle>
              <a:p>
                <a:pPr eaLnBrk="1" hangingPunct="1">
                  <a:buFontTx/>
                  <a:buNone/>
                </a:pPr>
                <a:r>
                  <a:rPr lang="en-US" altLang="en-US" sz="1400" dirty="0">
                    <a:latin typeface="+mn-lt"/>
                  </a:rPr>
                  <a:t>Small decrease</a:t>
                </a:r>
              </a:p>
              <a:p>
                <a:pPr eaLnBrk="1" hangingPunct="1">
                  <a:buFontTx/>
                  <a:buNone/>
                </a:pPr>
                <a:r>
                  <a:rPr lang="en-US" altLang="en-US" sz="1400" dirty="0">
                    <a:latin typeface="+mn-lt"/>
                  </a:rPr>
                  <a:t>in supply</a:t>
                </a:r>
              </a:p>
            </p:txBody>
          </p:sp>
          <p:cxnSp>
            <p:nvCxnSpPr>
              <p:cNvPr id="138" name="Straight Connector 54"/>
              <p:cNvCxnSpPr/>
              <p:nvPr/>
            </p:nvCxnSpPr>
            <p:spPr>
              <a:xfrm rot="10800000" flipV="1">
                <a:off x="2147609" y="2242591"/>
                <a:ext cx="1033456" cy="8181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4" name="Group 126"/>
            <p:cNvGrpSpPr>
              <a:grpSpLocks/>
            </p:cNvGrpSpPr>
            <p:nvPr/>
          </p:nvGrpSpPr>
          <p:grpSpPr bwMode="auto">
            <a:xfrm>
              <a:off x="886618" y="1885953"/>
              <a:ext cx="1368425" cy="893763"/>
              <a:chOff x="3928300" y="1963889"/>
              <a:chExt cx="1368049" cy="892790"/>
            </a:xfrm>
          </p:grpSpPr>
          <p:sp>
            <p:nvSpPr>
              <p:cNvPr id="135" name="TextBox 127"/>
              <p:cNvSpPr txBox="1">
                <a:spLocks noChangeArrowheads="1"/>
              </p:cNvSpPr>
              <p:nvPr/>
            </p:nvSpPr>
            <p:spPr bwMode="auto">
              <a:xfrm>
                <a:off x="3928300" y="1963889"/>
                <a:ext cx="1368049" cy="566310"/>
              </a:xfrm>
              <a:prstGeom prst="rect">
                <a:avLst/>
              </a:prstGeom>
              <a:solidFill>
                <a:srgbClr val="F2D69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ctr" rtl="0" fontAlgn="base">
                  <a:spcBef>
                    <a:spcPct val="20000"/>
                  </a:spcBef>
                  <a:spcAft>
                    <a:spcPct val="0"/>
                  </a:spcAft>
                  <a:buChar char="•"/>
                  <a:defRPr sz="3400" kern="1200">
                    <a:solidFill>
                      <a:schemeClr val="tx1"/>
                    </a:solidFill>
                    <a:latin typeface="Arial" charset="0"/>
                    <a:ea typeface="+mn-ea"/>
                    <a:cs typeface="+mn-cs"/>
                  </a:defRPr>
                </a:lvl1pPr>
                <a:lvl2pPr marL="457200" algn="ctr" rtl="0" fontAlgn="base">
                  <a:spcBef>
                    <a:spcPct val="20000"/>
                  </a:spcBef>
                  <a:spcAft>
                    <a:spcPct val="0"/>
                  </a:spcAft>
                  <a:buChar char="•"/>
                  <a:defRPr sz="3400" kern="1200">
                    <a:solidFill>
                      <a:schemeClr val="tx1"/>
                    </a:solidFill>
                    <a:latin typeface="Arial" charset="0"/>
                    <a:ea typeface="+mn-ea"/>
                    <a:cs typeface="+mn-cs"/>
                  </a:defRPr>
                </a:lvl2pPr>
                <a:lvl3pPr marL="914400" algn="ctr" rtl="0" fontAlgn="base">
                  <a:spcBef>
                    <a:spcPct val="20000"/>
                  </a:spcBef>
                  <a:spcAft>
                    <a:spcPct val="0"/>
                  </a:spcAft>
                  <a:buChar char="•"/>
                  <a:defRPr sz="3400" kern="1200">
                    <a:solidFill>
                      <a:schemeClr val="tx1"/>
                    </a:solidFill>
                    <a:latin typeface="Arial" charset="0"/>
                    <a:ea typeface="+mn-ea"/>
                    <a:cs typeface="+mn-cs"/>
                  </a:defRPr>
                </a:lvl3pPr>
                <a:lvl4pPr marL="1371600" algn="ctr" rtl="0" fontAlgn="base">
                  <a:spcBef>
                    <a:spcPct val="20000"/>
                  </a:spcBef>
                  <a:spcAft>
                    <a:spcPct val="0"/>
                  </a:spcAft>
                  <a:buChar char="•"/>
                  <a:defRPr sz="3400" kern="1200">
                    <a:solidFill>
                      <a:schemeClr val="tx1"/>
                    </a:solidFill>
                    <a:latin typeface="Arial" charset="0"/>
                    <a:ea typeface="+mn-ea"/>
                    <a:cs typeface="+mn-cs"/>
                  </a:defRPr>
                </a:lvl4pPr>
                <a:lvl5pPr marL="1828800" algn="ctr" rtl="0" fontAlgn="base">
                  <a:spcBef>
                    <a:spcPct val="20000"/>
                  </a:spcBef>
                  <a:spcAft>
                    <a:spcPct val="0"/>
                  </a:spcAft>
                  <a:buChar char="•"/>
                  <a:defRPr sz="3400" kern="1200">
                    <a:solidFill>
                      <a:schemeClr val="tx1"/>
                    </a:solidFill>
                    <a:latin typeface="Arial" charset="0"/>
                    <a:ea typeface="+mn-ea"/>
                    <a:cs typeface="+mn-cs"/>
                  </a:defRPr>
                </a:lvl5pPr>
                <a:lvl6pPr marL="2286000" algn="l" defTabSz="914400" rtl="0" eaLnBrk="1" latinLnBrk="0" hangingPunct="1">
                  <a:defRPr sz="3400" kern="1200">
                    <a:solidFill>
                      <a:schemeClr val="tx1"/>
                    </a:solidFill>
                    <a:latin typeface="Arial" charset="0"/>
                    <a:ea typeface="+mn-ea"/>
                    <a:cs typeface="+mn-cs"/>
                  </a:defRPr>
                </a:lvl6pPr>
                <a:lvl7pPr marL="2743200" algn="l" defTabSz="914400" rtl="0" eaLnBrk="1" latinLnBrk="0" hangingPunct="1">
                  <a:defRPr sz="3400" kern="1200">
                    <a:solidFill>
                      <a:schemeClr val="tx1"/>
                    </a:solidFill>
                    <a:latin typeface="Arial" charset="0"/>
                    <a:ea typeface="+mn-ea"/>
                    <a:cs typeface="+mn-cs"/>
                  </a:defRPr>
                </a:lvl7pPr>
                <a:lvl8pPr marL="3200400" algn="l" defTabSz="914400" rtl="0" eaLnBrk="1" latinLnBrk="0" hangingPunct="1">
                  <a:defRPr sz="3400" kern="1200">
                    <a:solidFill>
                      <a:schemeClr val="tx1"/>
                    </a:solidFill>
                    <a:latin typeface="Arial" charset="0"/>
                    <a:ea typeface="+mn-ea"/>
                    <a:cs typeface="+mn-cs"/>
                  </a:defRPr>
                </a:lvl8pPr>
                <a:lvl9pPr marL="3657600" algn="l" defTabSz="914400" rtl="0" eaLnBrk="1" latinLnBrk="0" hangingPunct="1">
                  <a:defRPr sz="3400" kern="1200">
                    <a:solidFill>
                      <a:schemeClr val="tx1"/>
                    </a:solidFill>
                    <a:latin typeface="Arial" charset="0"/>
                    <a:ea typeface="+mn-ea"/>
                    <a:cs typeface="+mn-cs"/>
                  </a:defRPr>
                </a:lvl9pPr>
              </a:lstStyle>
              <a:p>
                <a:pPr eaLnBrk="1" hangingPunct="1">
                  <a:buFontTx/>
                  <a:buNone/>
                </a:pPr>
                <a:r>
                  <a:rPr lang="en-US" altLang="en-US" sz="1400" dirty="0">
                    <a:latin typeface="+mn-lt"/>
                  </a:rPr>
                  <a:t>Large increase</a:t>
                </a:r>
              </a:p>
              <a:p>
                <a:pPr eaLnBrk="1" hangingPunct="1">
                  <a:buFontTx/>
                  <a:buNone/>
                </a:pPr>
                <a:r>
                  <a:rPr lang="en-US" altLang="en-US" sz="1400" dirty="0">
                    <a:latin typeface="+mn-lt"/>
                  </a:rPr>
                  <a:t>in demand</a:t>
                </a:r>
              </a:p>
            </p:txBody>
          </p:sp>
          <p:cxnSp>
            <p:nvCxnSpPr>
              <p:cNvPr id="136" name="Straight Connector 57"/>
              <p:cNvCxnSpPr/>
              <p:nvPr/>
            </p:nvCxnSpPr>
            <p:spPr>
              <a:xfrm rot="16200000" flipH="1">
                <a:off x="4544231" y="2556874"/>
                <a:ext cx="367899" cy="2317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5" name="Rectangle 58"/>
            <p:cNvSpPr/>
            <p:nvPr/>
          </p:nvSpPr>
          <p:spPr>
            <a:xfrm>
              <a:off x="5310981" y="1928813"/>
              <a:ext cx="3581400" cy="3124200"/>
            </a:xfrm>
            <a:prstGeom prst="rect">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ctr" rtl="0" fontAlgn="base">
                <a:spcBef>
                  <a:spcPct val="20000"/>
                </a:spcBef>
                <a:spcAft>
                  <a:spcPct val="0"/>
                </a:spcAft>
                <a:buChar char="•"/>
                <a:defRPr sz="3400" kern="1200">
                  <a:solidFill>
                    <a:schemeClr val="lt1"/>
                  </a:solidFill>
                  <a:latin typeface="+mn-lt"/>
                  <a:ea typeface="+mn-ea"/>
                  <a:cs typeface="+mn-cs"/>
                </a:defRPr>
              </a:lvl1pPr>
              <a:lvl2pPr marL="457200" algn="ctr" rtl="0" fontAlgn="base">
                <a:spcBef>
                  <a:spcPct val="20000"/>
                </a:spcBef>
                <a:spcAft>
                  <a:spcPct val="0"/>
                </a:spcAft>
                <a:buChar char="•"/>
                <a:defRPr sz="3400" kern="1200">
                  <a:solidFill>
                    <a:schemeClr val="lt1"/>
                  </a:solidFill>
                  <a:latin typeface="+mn-lt"/>
                  <a:ea typeface="+mn-ea"/>
                  <a:cs typeface="+mn-cs"/>
                </a:defRPr>
              </a:lvl2pPr>
              <a:lvl3pPr marL="914400" algn="ctr" rtl="0" fontAlgn="base">
                <a:spcBef>
                  <a:spcPct val="20000"/>
                </a:spcBef>
                <a:spcAft>
                  <a:spcPct val="0"/>
                </a:spcAft>
                <a:buChar char="•"/>
                <a:defRPr sz="3400" kern="1200">
                  <a:solidFill>
                    <a:schemeClr val="lt1"/>
                  </a:solidFill>
                  <a:latin typeface="+mn-lt"/>
                  <a:ea typeface="+mn-ea"/>
                  <a:cs typeface="+mn-cs"/>
                </a:defRPr>
              </a:lvl3pPr>
              <a:lvl4pPr marL="1371600" algn="ctr" rtl="0" fontAlgn="base">
                <a:spcBef>
                  <a:spcPct val="20000"/>
                </a:spcBef>
                <a:spcAft>
                  <a:spcPct val="0"/>
                </a:spcAft>
                <a:buChar char="•"/>
                <a:defRPr sz="3400" kern="1200">
                  <a:solidFill>
                    <a:schemeClr val="lt1"/>
                  </a:solidFill>
                  <a:latin typeface="+mn-lt"/>
                  <a:ea typeface="+mn-ea"/>
                  <a:cs typeface="+mn-cs"/>
                </a:defRPr>
              </a:lvl4pPr>
              <a:lvl5pPr marL="1828800" algn="ctr" rtl="0" fontAlgn="base">
                <a:spcBef>
                  <a:spcPct val="20000"/>
                </a:spcBef>
                <a:spcAft>
                  <a:spcPct val="0"/>
                </a:spcAft>
                <a:buChar char="•"/>
                <a:defRPr sz="3400" kern="1200">
                  <a:solidFill>
                    <a:schemeClr val="lt1"/>
                  </a:solidFill>
                  <a:latin typeface="+mn-lt"/>
                  <a:ea typeface="+mn-ea"/>
                  <a:cs typeface="+mn-cs"/>
                </a:defRPr>
              </a:lvl5pPr>
              <a:lvl6pPr marL="2286000" algn="l" defTabSz="914400" rtl="0" eaLnBrk="1" latinLnBrk="0" hangingPunct="1">
                <a:defRPr sz="3400" kern="1200">
                  <a:solidFill>
                    <a:schemeClr val="lt1"/>
                  </a:solidFill>
                  <a:latin typeface="+mn-lt"/>
                  <a:ea typeface="+mn-ea"/>
                  <a:cs typeface="+mn-cs"/>
                </a:defRPr>
              </a:lvl6pPr>
              <a:lvl7pPr marL="2743200" algn="l" defTabSz="914400" rtl="0" eaLnBrk="1" latinLnBrk="0" hangingPunct="1">
                <a:defRPr sz="3400" kern="1200">
                  <a:solidFill>
                    <a:schemeClr val="lt1"/>
                  </a:solidFill>
                  <a:latin typeface="+mn-lt"/>
                  <a:ea typeface="+mn-ea"/>
                  <a:cs typeface="+mn-cs"/>
                </a:defRPr>
              </a:lvl7pPr>
              <a:lvl8pPr marL="3200400" algn="l" defTabSz="914400" rtl="0" eaLnBrk="1" latinLnBrk="0" hangingPunct="1">
                <a:defRPr sz="3400" kern="1200">
                  <a:solidFill>
                    <a:schemeClr val="lt1"/>
                  </a:solidFill>
                  <a:latin typeface="+mn-lt"/>
                  <a:ea typeface="+mn-ea"/>
                  <a:cs typeface="+mn-cs"/>
                </a:defRPr>
              </a:lvl8pPr>
              <a:lvl9pPr marL="3657600" algn="l" defTabSz="914400" rtl="0" eaLnBrk="1" latinLnBrk="0" hangingPunct="1">
                <a:defRPr sz="3400" kern="1200">
                  <a:solidFill>
                    <a:schemeClr val="lt1"/>
                  </a:solidFill>
                  <a:latin typeface="+mn-lt"/>
                  <a:ea typeface="+mn-ea"/>
                  <a:cs typeface="+mn-cs"/>
                </a:defRPr>
              </a:lvl9pPr>
            </a:lstStyle>
            <a:p>
              <a:pPr algn="l">
                <a:buFontTx/>
                <a:buNone/>
                <a:defRPr/>
              </a:pPr>
              <a:endParaRPr lang="en-US" sz="1600">
                <a:solidFill>
                  <a:schemeClr val="tx1"/>
                </a:solidFill>
              </a:endParaRPr>
            </a:p>
          </p:txBody>
        </p:sp>
        <p:grpSp>
          <p:nvGrpSpPr>
            <p:cNvPr id="86" name="Group 131"/>
            <p:cNvGrpSpPr>
              <a:grpSpLocks/>
            </p:cNvGrpSpPr>
            <p:nvPr/>
          </p:nvGrpSpPr>
          <p:grpSpPr bwMode="auto">
            <a:xfrm>
              <a:off x="4368389" y="1257102"/>
              <a:ext cx="1144424" cy="3795911"/>
              <a:chOff x="886216" y="775482"/>
              <a:chExt cx="1144424" cy="3796518"/>
            </a:xfrm>
          </p:grpSpPr>
          <p:cxnSp>
            <p:nvCxnSpPr>
              <p:cNvPr id="133" name="Straight Connector 60"/>
              <p:cNvCxnSpPr/>
              <p:nvPr/>
            </p:nvCxnSpPr>
            <p:spPr>
              <a:xfrm rot="5400000">
                <a:off x="266991" y="3007269"/>
                <a:ext cx="3126287" cy="31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4" name="TextBox 133"/>
              <p:cNvSpPr txBox="1">
                <a:spLocks noChangeArrowheads="1"/>
              </p:cNvSpPr>
              <p:nvPr/>
            </p:nvSpPr>
            <p:spPr bwMode="auto">
              <a:xfrm>
                <a:off x="886216" y="775482"/>
                <a:ext cx="1144424" cy="929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ctr" rtl="0" fontAlgn="base">
                  <a:spcBef>
                    <a:spcPct val="20000"/>
                  </a:spcBef>
                  <a:spcAft>
                    <a:spcPct val="0"/>
                  </a:spcAft>
                  <a:buChar char="•"/>
                  <a:defRPr sz="3400" kern="1200">
                    <a:solidFill>
                      <a:schemeClr val="tx1"/>
                    </a:solidFill>
                    <a:latin typeface="Arial" charset="0"/>
                    <a:ea typeface="+mn-ea"/>
                    <a:cs typeface="+mn-cs"/>
                  </a:defRPr>
                </a:lvl1pPr>
                <a:lvl2pPr marL="457200" algn="ctr" rtl="0" fontAlgn="base">
                  <a:spcBef>
                    <a:spcPct val="20000"/>
                  </a:spcBef>
                  <a:spcAft>
                    <a:spcPct val="0"/>
                  </a:spcAft>
                  <a:buChar char="•"/>
                  <a:defRPr sz="3400" kern="1200">
                    <a:solidFill>
                      <a:schemeClr val="tx1"/>
                    </a:solidFill>
                    <a:latin typeface="Arial" charset="0"/>
                    <a:ea typeface="+mn-ea"/>
                    <a:cs typeface="+mn-cs"/>
                  </a:defRPr>
                </a:lvl2pPr>
                <a:lvl3pPr marL="914400" algn="ctr" rtl="0" fontAlgn="base">
                  <a:spcBef>
                    <a:spcPct val="20000"/>
                  </a:spcBef>
                  <a:spcAft>
                    <a:spcPct val="0"/>
                  </a:spcAft>
                  <a:buChar char="•"/>
                  <a:defRPr sz="3400" kern="1200">
                    <a:solidFill>
                      <a:schemeClr val="tx1"/>
                    </a:solidFill>
                    <a:latin typeface="Arial" charset="0"/>
                    <a:ea typeface="+mn-ea"/>
                    <a:cs typeface="+mn-cs"/>
                  </a:defRPr>
                </a:lvl3pPr>
                <a:lvl4pPr marL="1371600" algn="ctr" rtl="0" fontAlgn="base">
                  <a:spcBef>
                    <a:spcPct val="20000"/>
                  </a:spcBef>
                  <a:spcAft>
                    <a:spcPct val="0"/>
                  </a:spcAft>
                  <a:buChar char="•"/>
                  <a:defRPr sz="3400" kern="1200">
                    <a:solidFill>
                      <a:schemeClr val="tx1"/>
                    </a:solidFill>
                    <a:latin typeface="Arial" charset="0"/>
                    <a:ea typeface="+mn-ea"/>
                    <a:cs typeface="+mn-cs"/>
                  </a:defRPr>
                </a:lvl4pPr>
                <a:lvl5pPr marL="1828800" algn="ctr" rtl="0" fontAlgn="base">
                  <a:spcBef>
                    <a:spcPct val="20000"/>
                  </a:spcBef>
                  <a:spcAft>
                    <a:spcPct val="0"/>
                  </a:spcAft>
                  <a:buChar char="•"/>
                  <a:defRPr sz="3400" kern="1200">
                    <a:solidFill>
                      <a:schemeClr val="tx1"/>
                    </a:solidFill>
                    <a:latin typeface="Arial" charset="0"/>
                    <a:ea typeface="+mn-ea"/>
                    <a:cs typeface="+mn-cs"/>
                  </a:defRPr>
                </a:lvl5pPr>
                <a:lvl6pPr marL="2286000" algn="l" defTabSz="914400" rtl="0" eaLnBrk="1" latinLnBrk="0" hangingPunct="1">
                  <a:defRPr sz="3400" kern="1200">
                    <a:solidFill>
                      <a:schemeClr val="tx1"/>
                    </a:solidFill>
                    <a:latin typeface="Arial" charset="0"/>
                    <a:ea typeface="+mn-ea"/>
                    <a:cs typeface="+mn-cs"/>
                  </a:defRPr>
                </a:lvl6pPr>
                <a:lvl7pPr marL="2743200" algn="l" defTabSz="914400" rtl="0" eaLnBrk="1" latinLnBrk="0" hangingPunct="1">
                  <a:defRPr sz="3400" kern="1200">
                    <a:solidFill>
                      <a:schemeClr val="tx1"/>
                    </a:solidFill>
                    <a:latin typeface="Arial" charset="0"/>
                    <a:ea typeface="+mn-ea"/>
                    <a:cs typeface="+mn-cs"/>
                  </a:defRPr>
                </a:lvl7pPr>
                <a:lvl8pPr marL="3200400" algn="l" defTabSz="914400" rtl="0" eaLnBrk="1" latinLnBrk="0" hangingPunct="1">
                  <a:defRPr sz="3400" kern="1200">
                    <a:solidFill>
                      <a:schemeClr val="tx1"/>
                    </a:solidFill>
                    <a:latin typeface="Arial" charset="0"/>
                    <a:ea typeface="+mn-ea"/>
                    <a:cs typeface="+mn-cs"/>
                  </a:defRPr>
                </a:lvl8pPr>
                <a:lvl9pPr marL="3657600" algn="l" defTabSz="914400" rtl="0" eaLnBrk="1" latinLnBrk="0" hangingPunct="1">
                  <a:defRPr sz="3400" kern="1200">
                    <a:solidFill>
                      <a:schemeClr val="tx1"/>
                    </a:solidFill>
                    <a:latin typeface="Arial" charset="0"/>
                    <a:ea typeface="+mn-ea"/>
                    <a:cs typeface="+mn-cs"/>
                  </a:defRPr>
                </a:lvl9pPr>
              </a:lstStyle>
              <a:p>
                <a:pPr eaLnBrk="1" hangingPunct="1">
                  <a:buFontTx/>
                  <a:buNone/>
                </a:pPr>
                <a:r>
                  <a:rPr lang="en-US" altLang="en-US" sz="1600" dirty="0">
                    <a:latin typeface="+mn-lt"/>
                  </a:rPr>
                  <a:t>Price of</a:t>
                </a:r>
              </a:p>
              <a:p>
                <a:pPr eaLnBrk="1" hangingPunct="1">
                  <a:buFontTx/>
                  <a:buNone/>
                </a:pPr>
                <a:r>
                  <a:rPr lang="en-US" altLang="en-US" sz="1600" dirty="0">
                    <a:latin typeface="+mn-lt"/>
                  </a:rPr>
                  <a:t>Ice-Cream</a:t>
                </a:r>
              </a:p>
              <a:p>
                <a:pPr eaLnBrk="1" hangingPunct="1">
                  <a:buFontTx/>
                  <a:buNone/>
                </a:pPr>
                <a:r>
                  <a:rPr lang="en-US" altLang="en-US" sz="1600" dirty="0">
                    <a:latin typeface="+mn-lt"/>
                  </a:rPr>
                  <a:t>Cones</a:t>
                </a:r>
              </a:p>
            </p:txBody>
          </p:sp>
        </p:grpSp>
        <p:grpSp>
          <p:nvGrpSpPr>
            <p:cNvPr id="87" name="Group 134"/>
            <p:cNvGrpSpPr>
              <a:grpSpLocks/>
            </p:cNvGrpSpPr>
            <p:nvPr/>
          </p:nvGrpSpPr>
          <p:grpSpPr bwMode="auto">
            <a:xfrm>
              <a:off x="5158581" y="5051849"/>
              <a:ext cx="3890962" cy="665013"/>
              <a:chOff x="1676400" y="5181599"/>
              <a:chExt cx="3891572" cy="663337"/>
            </a:xfrm>
          </p:grpSpPr>
          <p:cxnSp>
            <p:nvCxnSpPr>
              <p:cNvPr id="130" name="Straight Connector 63"/>
              <p:cNvCxnSpPr/>
              <p:nvPr/>
            </p:nvCxnSpPr>
            <p:spPr>
              <a:xfrm>
                <a:off x="1828824" y="5181599"/>
                <a:ext cx="3581961" cy="158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1" name="TextBox 136"/>
              <p:cNvSpPr txBox="1">
                <a:spLocks noChangeArrowheads="1"/>
              </p:cNvSpPr>
              <p:nvPr/>
            </p:nvSpPr>
            <p:spPr bwMode="auto">
              <a:xfrm>
                <a:off x="2594081" y="5506998"/>
                <a:ext cx="2973891" cy="33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ctr" rtl="0" fontAlgn="base">
                  <a:spcBef>
                    <a:spcPct val="20000"/>
                  </a:spcBef>
                  <a:spcAft>
                    <a:spcPct val="0"/>
                  </a:spcAft>
                  <a:buChar char="•"/>
                  <a:defRPr sz="3400" kern="1200">
                    <a:solidFill>
                      <a:schemeClr val="tx1"/>
                    </a:solidFill>
                    <a:latin typeface="Arial" charset="0"/>
                    <a:ea typeface="+mn-ea"/>
                    <a:cs typeface="+mn-cs"/>
                  </a:defRPr>
                </a:lvl1pPr>
                <a:lvl2pPr marL="457200" algn="ctr" rtl="0" fontAlgn="base">
                  <a:spcBef>
                    <a:spcPct val="20000"/>
                  </a:spcBef>
                  <a:spcAft>
                    <a:spcPct val="0"/>
                  </a:spcAft>
                  <a:buChar char="•"/>
                  <a:defRPr sz="3400" kern="1200">
                    <a:solidFill>
                      <a:schemeClr val="tx1"/>
                    </a:solidFill>
                    <a:latin typeface="Arial" charset="0"/>
                    <a:ea typeface="+mn-ea"/>
                    <a:cs typeface="+mn-cs"/>
                  </a:defRPr>
                </a:lvl2pPr>
                <a:lvl3pPr marL="914400" algn="ctr" rtl="0" fontAlgn="base">
                  <a:spcBef>
                    <a:spcPct val="20000"/>
                  </a:spcBef>
                  <a:spcAft>
                    <a:spcPct val="0"/>
                  </a:spcAft>
                  <a:buChar char="•"/>
                  <a:defRPr sz="3400" kern="1200">
                    <a:solidFill>
                      <a:schemeClr val="tx1"/>
                    </a:solidFill>
                    <a:latin typeface="Arial" charset="0"/>
                    <a:ea typeface="+mn-ea"/>
                    <a:cs typeface="+mn-cs"/>
                  </a:defRPr>
                </a:lvl3pPr>
                <a:lvl4pPr marL="1371600" algn="ctr" rtl="0" fontAlgn="base">
                  <a:spcBef>
                    <a:spcPct val="20000"/>
                  </a:spcBef>
                  <a:spcAft>
                    <a:spcPct val="0"/>
                  </a:spcAft>
                  <a:buChar char="•"/>
                  <a:defRPr sz="3400" kern="1200">
                    <a:solidFill>
                      <a:schemeClr val="tx1"/>
                    </a:solidFill>
                    <a:latin typeface="Arial" charset="0"/>
                    <a:ea typeface="+mn-ea"/>
                    <a:cs typeface="+mn-cs"/>
                  </a:defRPr>
                </a:lvl4pPr>
                <a:lvl5pPr marL="1828800" algn="ctr" rtl="0" fontAlgn="base">
                  <a:spcBef>
                    <a:spcPct val="20000"/>
                  </a:spcBef>
                  <a:spcAft>
                    <a:spcPct val="0"/>
                  </a:spcAft>
                  <a:buChar char="•"/>
                  <a:defRPr sz="3400" kern="1200">
                    <a:solidFill>
                      <a:schemeClr val="tx1"/>
                    </a:solidFill>
                    <a:latin typeface="Arial" charset="0"/>
                    <a:ea typeface="+mn-ea"/>
                    <a:cs typeface="+mn-cs"/>
                  </a:defRPr>
                </a:lvl5pPr>
                <a:lvl6pPr marL="2286000" algn="l" defTabSz="914400" rtl="0" eaLnBrk="1" latinLnBrk="0" hangingPunct="1">
                  <a:defRPr sz="3400" kern="1200">
                    <a:solidFill>
                      <a:schemeClr val="tx1"/>
                    </a:solidFill>
                    <a:latin typeface="Arial" charset="0"/>
                    <a:ea typeface="+mn-ea"/>
                    <a:cs typeface="+mn-cs"/>
                  </a:defRPr>
                </a:lvl6pPr>
                <a:lvl7pPr marL="2743200" algn="l" defTabSz="914400" rtl="0" eaLnBrk="1" latinLnBrk="0" hangingPunct="1">
                  <a:defRPr sz="3400" kern="1200">
                    <a:solidFill>
                      <a:schemeClr val="tx1"/>
                    </a:solidFill>
                    <a:latin typeface="Arial" charset="0"/>
                    <a:ea typeface="+mn-ea"/>
                    <a:cs typeface="+mn-cs"/>
                  </a:defRPr>
                </a:lvl7pPr>
                <a:lvl8pPr marL="3200400" algn="l" defTabSz="914400" rtl="0" eaLnBrk="1" latinLnBrk="0" hangingPunct="1">
                  <a:defRPr sz="3400" kern="1200">
                    <a:solidFill>
                      <a:schemeClr val="tx1"/>
                    </a:solidFill>
                    <a:latin typeface="Arial" charset="0"/>
                    <a:ea typeface="+mn-ea"/>
                    <a:cs typeface="+mn-cs"/>
                  </a:defRPr>
                </a:lvl8pPr>
                <a:lvl9pPr marL="3657600" algn="l" defTabSz="914400" rtl="0" eaLnBrk="1" latinLnBrk="0" hangingPunct="1">
                  <a:defRPr sz="3400" kern="1200">
                    <a:solidFill>
                      <a:schemeClr val="tx1"/>
                    </a:solidFill>
                    <a:latin typeface="Arial" charset="0"/>
                    <a:ea typeface="+mn-ea"/>
                    <a:cs typeface="+mn-cs"/>
                  </a:defRPr>
                </a:lvl9pPr>
              </a:lstStyle>
              <a:p>
                <a:pPr eaLnBrk="1" hangingPunct="1">
                  <a:buFontTx/>
                  <a:buNone/>
                </a:pPr>
                <a:r>
                  <a:rPr lang="en-US" altLang="en-US" sz="1600">
                    <a:latin typeface="+mn-lt"/>
                  </a:rPr>
                  <a:t>Quantity of Ice-Cream Cones </a:t>
                </a:r>
              </a:p>
            </p:txBody>
          </p:sp>
          <p:sp>
            <p:nvSpPr>
              <p:cNvPr id="132" name="TextBox 137"/>
              <p:cNvSpPr txBox="1">
                <a:spLocks noChangeArrowheads="1"/>
              </p:cNvSpPr>
              <p:nvPr/>
            </p:nvSpPr>
            <p:spPr bwMode="auto">
              <a:xfrm>
                <a:off x="1676400" y="5181599"/>
                <a:ext cx="298479" cy="33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ctr" rtl="0" fontAlgn="base">
                  <a:spcBef>
                    <a:spcPct val="20000"/>
                  </a:spcBef>
                  <a:spcAft>
                    <a:spcPct val="0"/>
                  </a:spcAft>
                  <a:buChar char="•"/>
                  <a:defRPr sz="3400" kern="1200">
                    <a:solidFill>
                      <a:schemeClr val="tx1"/>
                    </a:solidFill>
                    <a:latin typeface="Arial" charset="0"/>
                    <a:ea typeface="+mn-ea"/>
                    <a:cs typeface="+mn-cs"/>
                  </a:defRPr>
                </a:lvl1pPr>
                <a:lvl2pPr marL="457200" algn="ctr" rtl="0" fontAlgn="base">
                  <a:spcBef>
                    <a:spcPct val="20000"/>
                  </a:spcBef>
                  <a:spcAft>
                    <a:spcPct val="0"/>
                  </a:spcAft>
                  <a:buChar char="•"/>
                  <a:defRPr sz="3400" kern="1200">
                    <a:solidFill>
                      <a:schemeClr val="tx1"/>
                    </a:solidFill>
                    <a:latin typeface="Arial" charset="0"/>
                    <a:ea typeface="+mn-ea"/>
                    <a:cs typeface="+mn-cs"/>
                  </a:defRPr>
                </a:lvl2pPr>
                <a:lvl3pPr marL="914400" algn="ctr" rtl="0" fontAlgn="base">
                  <a:spcBef>
                    <a:spcPct val="20000"/>
                  </a:spcBef>
                  <a:spcAft>
                    <a:spcPct val="0"/>
                  </a:spcAft>
                  <a:buChar char="•"/>
                  <a:defRPr sz="3400" kern="1200">
                    <a:solidFill>
                      <a:schemeClr val="tx1"/>
                    </a:solidFill>
                    <a:latin typeface="Arial" charset="0"/>
                    <a:ea typeface="+mn-ea"/>
                    <a:cs typeface="+mn-cs"/>
                  </a:defRPr>
                </a:lvl3pPr>
                <a:lvl4pPr marL="1371600" algn="ctr" rtl="0" fontAlgn="base">
                  <a:spcBef>
                    <a:spcPct val="20000"/>
                  </a:spcBef>
                  <a:spcAft>
                    <a:spcPct val="0"/>
                  </a:spcAft>
                  <a:buChar char="•"/>
                  <a:defRPr sz="3400" kern="1200">
                    <a:solidFill>
                      <a:schemeClr val="tx1"/>
                    </a:solidFill>
                    <a:latin typeface="Arial" charset="0"/>
                    <a:ea typeface="+mn-ea"/>
                    <a:cs typeface="+mn-cs"/>
                  </a:defRPr>
                </a:lvl4pPr>
                <a:lvl5pPr marL="1828800" algn="ctr" rtl="0" fontAlgn="base">
                  <a:spcBef>
                    <a:spcPct val="20000"/>
                  </a:spcBef>
                  <a:spcAft>
                    <a:spcPct val="0"/>
                  </a:spcAft>
                  <a:buChar char="•"/>
                  <a:defRPr sz="3400" kern="1200">
                    <a:solidFill>
                      <a:schemeClr val="tx1"/>
                    </a:solidFill>
                    <a:latin typeface="Arial" charset="0"/>
                    <a:ea typeface="+mn-ea"/>
                    <a:cs typeface="+mn-cs"/>
                  </a:defRPr>
                </a:lvl5pPr>
                <a:lvl6pPr marL="2286000" algn="l" defTabSz="914400" rtl="0" eaLnBrk="1" latinLnBrk="0" hangingPunct="1">
                  <a:defRPr sz="3400" kern="1200">
                    <a:solidFill>
                      <a:schemeClr val="tx1"/>
                    </a:solidFill>
                    <a:latin typeface="Arial" charset="0"/>
                    <a:ea typeface="+mn-ea"/>
                    <a:cs typeface="+mn-cs"/>
                  </a:defRPr>
                </a:lvl6pPr>
                <a:lvl7pPr marL="2743200" algn="l" defTabSz="914400" rtl="0" eaLnBrk="1" latinLnBrk="0" hangingPunct="1">
                  <a:defRPr sz="3400" kern="1200">
                    <a:solidFill>
                      <a:schemeClr val="tx1"/>
                    </a:solidFill>
                    <a:latin typeface="Arial" charset="0"/>
                    <a:ea typeface="+mn-ea"/>
                    <a:cs typeface="+mn-cs"/>
                  </a:defRPr>
                </a:lvl7pPr>
                <a:lvl8pPr marL="3200400" algn="l" defTabSz="914400" rtl="0" eaLnBrk="1" latinLnBrk="0" hangingPunct="1">
                  <a:defRPr sz="3400" kern="1200">
                    <a:solidFill>
                      <a:schemeClr val="tx1"/>
                    </a:solidFill>
                    <a:latin typeface="Arial" charset="0"/>
                    <a:ea typeface="+mn-ea"/>
                    <a:cs typeface="+mn-cs"/>
                  </a:defRPr>
                </a:lvl8pPr>
                <a:lvl9pPr marL="3657600" algn="l" defTabSz="914400" rtl="0" eaLnBrk="1" latinLnBrk="0" hangingPunct="1">
                  <a:defRPr sz="3400" kern="1200">
                    <a:solidFill>
                      <a:schemeClr val="tx1"/>
                    </a:solidFill>
                    <a:latin typeface="Arial" charset="0"/>
                    <a:ea typeface="+mn-ea"/>
                    <a:cs typeface="+mn-cs"/>
                  </a:defRPr>
                </a:lvl9pPr>
              </a:lstStyle>
              <a:p>
                <a:pPr eaLnBrk="1" hangingPunct="1">
                  <a:buFontTx/>
                  <a:buNone/>
                </a:pPr>
                <a:r>
                  <a:rPr lang="en-US" altLang="en-US" sz="1600">
                    <a:latin typeface="+mn-lt"/>
                  </a:rPr>
                  <a:t>0</a:t>
                </a:r>
              </a:p>
            </p:txBody>
          </p:sp>
        </p:grpSp>
        <p:grpSp>
          <p:nvGrpSpPr>
            <p:cNvPr id="88" name="Group 138"/>
            <p:cNvGrpSpPr>
              <a:grpSpLocks/>
            </p:cNvGrpSpPr>
            <p:nvPr/>
          </p:nvGrpSpPr>
          <p:grpSpPr bwMode="auto">
            <a:xfrm>
              <a:off x="5396706" y="2455863"/>
              <a:ext cx="3138487" cy="2149475"/>
              <a:chOff x="1435027" y="1563151"/>
              <a:chExt cx="3503851" cy="2915331"/>
            </a:xfrm>
          </p:grpSpPr>
          <p:cxnSp>
            <p:nvCxnSpPr>
              <p:cNvPr id="128" name="Straight Connector 67"/>
              <p:cNvCxnSpPr/>
              <p:nvPr/>
            </p:nvCxnSpPr>
            <p:spPr>
              <a:xfrm>
                <a:off x="1885193" y="1946407"/>
                <a:ext cx="3053685" cy="2532075"/>
              </a:xfrm>
              <a:prstGeom prst="line">
                <a:avLst/>
              </a:prstGeom>
              <a:ln w="38100">
                <a:solidFill>
                  <a:srgbClr val="005EA4"/>
                </a:solidFill>
              </a:ln>
            </p:spPr>
            <p:style>
              <a:lnRef idx="1">
                <a:schemeClr val="accent1"/>
              </a:lnRef>
              <a:fillRef idx="0">
                <a:schemeClr val="accent1"/>
              </a:fillRef>
              <a:effectRef idx="0">
                <a:schemeClr val="accent1"/>
              </a:effectRef>
              <a:fontRef idx="minor">
                <a:schemeClr val="tx1"/>
              </a:fontRef>
            </p:style>
          </p:cxnSp>
          <p:sp>
            <p:nvSpPr>
              <p:cNvPr id="129" name="TextBox 140"/>
              <p:cNvSpPr txBox="1">
                <a:spLocks noChangeArrowheads="1"/>
              </p:cNvSpPr>
              <p:nvPr/>
            </p:nvSpPr>
            <p:spPr bwMode="auto">
              <a:xfrm>
                <a:off x="1435027" y="1563151"/>
                <a:ext cx="454991" cy="459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ctr" rtl="0" fontAlgn="base">
                  <a:spcBef>
                    <a:spcPct val="20000"/>
                  </a:spcBef>
                  <a:spcAft>
                    <a:spcPct val="0"/>
                  </a:spcAft>
                  <a:buChar char="•"/>
                  <a:defRPr sz="3400" kern="1200">
                    <a:solidFill>
                      <a:schemeClr val="tx1"/>
                    </a:solidFill>
                    <a:latin typeface="Arial" charset="0"/>
                    <a:ea typeface="+mn-ea"/>
                    <a:cs typeface="+mn-cs"/>
                  </a:defRPr>
                </a:lvl1pPr>
                <a:lvl2pPr marL="457200" algn="ctr" rtl="0" fontAlgn="base">
                  <a:spcBef>
                    <a:spcPct val="20000"/>
                  </a:spcBef>
                  <a:spcAft>
                    <a:spcPct val="0"/>
                  </a:spcAft>
                  <a:buChar char="•"/>
                  <a:defRPr sz="3400" kern="1200">
                    <a:solidFill>
                      <a:schemeClr val="tx1"/>
                    </a:solidFill>
                    <a:latin typeface="Arial" charset="0"/>
                    <a:ea typeface="+mn-ea"/>
                    <a:cs typeface="+mn-cs"/>
                  </a:defRPr>
                </a:lvl2pPr>
                <a:lvl3pPr marL="914400" algn="ctr" rtl="0" fontAlgn="base">
                  <a:spcBef>
                    <a:spcPct val="20000"/>
                  </a:spcBef>
                  <a:spcAft>
                    <a:spcPct val="0"/>
                  </a:spcAft>
                  <a:buChar char="•"/>
                  <a:defRPr sz="3400" kern="1200">
                    <a:solidFill>
                      <a:schemeClr val="tx1"/>
                    </a:solidFill>
                    <a:latin typeface="Arial" charset="0"/>
                    <a:ea typeface="+mn-ea"/>
                    <a:cs typeface="+mn-cs"/>
                  </a:defRPr>
                </a:lvl3pPr>
                <a:lvl4pPr marL="1371600" algn="ctr" rtl="0" fontAlgn="base">
                  <a:spcBef>
                    <a:spcPct val="20000"/>
                  </a:spcBef>
                  <a:spcAft>
                    <a:spcPct val="0"/>
                  </a:spcAft>
                  <a:buChar char="•"/>
                  <a:defRPr sz="3400" kern="1200">
                    <a:solidFill>
                      <a:schemeClr val="tx1"/>
                    </a:solidFill>
                    <a:latin typeface="Arial" charset="0"/>
                    <a:ea typeface="+mn-ea"/>
                    <a:cs typeface="+mn-cs"/>
                  </a:defRPr>
                </a:lvl4pPr>
                <a:lvl5pPr marL="1828800" algn="ctr" rtl="0" fontAlgn="base">
                  <a:spcBef>
                    <a:spcPct val="20000"/>
                  </a:spcBef>
                  <a:spcAft>
                    <a:spcPct val="0"/>
                  </a:spcAft>
                  <a:buChar char="•"/>
                  <a:defRPr sz="3400" kern="1200">
                    <a:solidFill>
                      <a:schemeClr val="tx1"/>
                    </a:solidFill>
                    <a:latin typeface="Arial" charset="0"/>
                    <a:ea typeface="+mn-ea"/>
                    <a:cs typeface="+mn-cs"/>
                  </a:defRPr>
                </a:lvl5pPr>
                <a:lvl6pPr marL="2286000" algn="l" defTabSz="914400" rtl="0" eaLnBrk="1" latinLnBrk="0" hangingPunct="1">
                  <a:defRPr sz="3400" kern="1200">
                    <a:solidFill>
                      <a:schemeClr val="tx1"/>
                    </a:solidFill>
                    <a:latin typeface="Arial" charset="0"/>
                    <a:ea typeface="+mn-ea"/>
                    <a:cs typeface="+mn-cs"/>
                  </a:defRPr>
                </a:lvl6pPr>
                <a:lvl7pPr marL="2743200" algn="l" defTabSz="914400" rtl="0" eaLnBrk="1" latinLnBrk="0" hangingPunct="1">
                  <a:defRPr sz="3400" kern="1200">
                    <a:solidFill>
                      <a:schemeClr val="tx1"/>
                    </a:solidFill>
                    <a:latin typeface="Arial" charset="0"/>
                    <a:ea typeface="+mn-ea"/>
                    <a:cs typeface="+mn-cs"/>
                  </a:defRPr>
                </a:lvl7pPr>
                <a:lvl8pPr marL="3200400" algn="l" defTabSz="914400" rtl="0" eaLnBrk="1" latinLnBrk="0" hangingPunct="1">
                  <a:defRPr sz="3400" kern="1200">
                    <a:solidFill>
                      <a:schemeClr val="tx1"/>
                    </a:solidFill>
                    <a:latin typeface="Arial" charset="0"/>
                    <a:ea typeface="+mn-ea"/>
                    <a:cs typeface="+mn-cs"/>
                  </a:defRPr>
                </a:lvl8pPr>
                <a:lvl9pPr marL="3657600" algn="l" defTabSz="914400" rtl="0" eaLnBrk="1" latinLnBrk="0" hangingPunct="1">
                  <a:defRPr sz="3400" kern="1200">
                    <a:solidFill>
                      <a:schemeClr val="tx1"/>
                    </a:solidFill>
                    <a:latin typeface="Arial" charset="0"/>
                    <a:ea typeface="+mn-ea"/>
                    <a:cs typeface="+mn-cs"/>
                  </a:defRPr>
                </a:lvl9pPr>
              </a:lstStyle>
              <a:p>
                <a:pPr eaLnBrk="1" hangingPunct="1">
                  <a:buFontTx/>
                  <a:buNone/>
                </a:pPr>
                <a:r>
                  <a:rPr lang="en-US" altLang="en-US" sz="1600">
                    <a:latin typeface="+mn-lt"/>
                  </a:rPr>
                  <a:t>D</a:t>
                </a:r>
                <a:r>
                  <a:rPr lang="en-US" altLang="en-US" sz="1600" baseline="-25000">
                    <a:latin typeface="+mn-lt"/>
                  </a:rPr>
                  <a:t>1</a:t>
                </a:r>
              </a:p>
            </p:txBody>
          </p:sp>
        </p:grpSp>
        <p:grpSp>
          <p:nvGrpSpPr>
            <p:cNvPr id="89" name="Group 141"/>
            <p:cNvGrpSpPr>
              <a:grpSpLocks/>
            </p:cNvGrpSpPr>
            <p:nvPr/>
          </p:nvGrpSpPr>
          <p:grpSpPr bwMode="auto">
            <a:xfrm>
              <a:off x="4950618" y="2699518"/>
              <a:ext cx="1755775" cy="338045"/>
              <a:chOff x="1468382" y="3014245"/>
              <a:chExt cx="1860393" cy="338045"/>
            </a:xfrm>
          </p:grpSpPr>
          <p:cxnSp>
            <p:nvCxnSpPr>
              <p:cNvPr id="126" name="Straight Connector 70"/>
              <p:cNvCxnSpPr/>
              <p:nvPr/>
            </p:nvCxnSpPr>
            <p:spPr>
              <a:xfrm>
                <a:off x="1875448" y="3241195"/>
                <a:ext cx="1453327" cy="1588"/>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27" name="TextBox 143"/>
              <p:cNvSpPr txBox="1">
                <a:spLocks noChangeArrowheads="1"/>
              </p:cNvSpPr>
              <p:nvPr/>
            </p:nvSpPr>
            <p:spPr bwMode="auto">
              <a:xfrm>
                <a:off x="1468382" y="3014245"/>
                <a:ext cx="419902" cy="338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ctr" rtl="0" fontAlgn="base">
                  <a:spcBef>
                    <a:spcPct val="20000"/>
                  </a:spcBef>
                  <a:spcAft>
                    <a:spcPct val="0"/>
                  </a:spcAft>
                  <a:buChar char="•"/>
                  <a:defRPr sz="3400" kern="1200">
                    <a:solidFill>
                      <a:schemeClr val="tx1"/>
                    </a:solidFill>
                    <a:latin typeface="Arial" charset="0"/>
                    <a:ea typeface="+mn-ea"/>
                    <a:cs typeface="+mn-cs"/>
                  </a:defRPr>
                </a:lvl1pPr>
                <a:lvl2pPr marL="457200" algn="ctr" rtl="0" fontAlgn="base">
                  <a:spcBef>
                    <a:spcPct val="20000"/>
                  </a:spcBef>
                  <a:spcAft>
                    <a:spcPct val="0"/>
                  </a:spcAft>
                  <a:buChar char="•"/>
                  <a:defRPr sz="3400" kern="1200">
                    <a:solidFill>
                      <a:schemeClr val="tx1"/>
                    </a:solidFill>
                    <a:latin typeface="Arial" charset="0"/>
                    <a:ea typeface="+mn-ea"/>
                    <a:cs typeface="+mn-cs"/>
                  </a:defRPr>
                </a:lvl2pPr>
                <a:lvl3pPr marL="914400" algn="ctr" rtl="0" fontAlgn="base">
                  <a:spcBef>
                    <a:spcPct val="20000"/>
                  </a:spcBef>
                  <a:spcAft>
                    <a:spcPct val="0"/>
                  </a:spcAft>
                  <a:buChar char="•"/>
                  <a:defRPr sz="3400" kern="1200">
                    <a:solidFill>
                      <a:schemeClr val="tx1"/>
                    </a:solidFill>
                    <a:latin typeface="Arial" charset="0"/>
                    <a:ea typeface="+mn-ea"/>
                    <a:cs typeface="+mn-cs"/>
                  </a:defRPr>
                </a:lvl3pPr>
                <a:lvl4pPr marL="1371600" algn="ctr" rtl="0" fontAlgn="base">
                  <a:spcBef>
                    <a:spcPct val="20000"/>
                  </a:spcBef>
                  <a:spcAft>
                    <a:spcPct val="0"/>
                  </a:spcAft>
                  <a:buChar char="•"/>
                  <a:defRPr sz="3400" kern="1200">
                    <a:solidFill>
                      <a:schemeClr val="tx1"/>
                    </a:solidFill>
                    <a:latin typeface="Arial" charset="0"/>
                    <a:ea typeface="+mn-ea"/>
                    <a:cs typeface="+mn-cs"/>
                  </a:defRPr>
                </a:lvl4pPr>
                <a:lvl5pPr marL="1828800" algn="ctr" rtl="0" fontAlgn="base">
                  <a:spcBef>
                    <a:spcPct val="20000"/>
                  </a:spcBef>
                  <a:spcAft>
                    <a:spcPct val="0"/>
                  </a:spcAft>
                  <a:buChar char="•"/>
                  <a:defRPr sz="3400" kern="1200">
                    <a:solidFill>
                      <a:schemeClr val="tx1"/>
                    </a:solidFill>
                    <a:latin typeface="Arial" charset="0"/>
                    <a:ea typeface="+mn-ea"/>
                    <a:cs typeface="+mn-cs"/>
                  </a:defRPr>
                </a:lvl5pPr>
                <a:lvl6pPr marL="2286000" algn="l" defTabSz="914400" rtl="0" eaLnBrk="1" latinLnBrk="0" hangingPunct="1">
                  <a:defRPr sz="3400" kern="1200">
                    <a:solidFill>
                      <a:schemeClr val="tx1"/>
                    </a:solidFill>
                    <a:latin typeface="Arial" charset="0"/>
                    <a:ea typeface="+mn-ea"/>
                    <a:cs typeface="+mn-cs"/>
                  </a:defRPr>
                </a:lvl6pPr>
                <a:lvl7pPr marL="2743200" algn="l" defTabSz="914400" rtl="0" eaLnBrk="1" latinLnBrk="0" hangingPunct="1">
                  <a:defRPr sz="3400" kern="1200">
                    <a:solidFill>
                      <a:schemeClr val="tx1"/>
                    </a:solidFill>
                    <a:latin typeface="Arial" charset="0"/>
                    <a:ea typeface="+mn-ea"/>
                    <a:cs typeface="+mn-cs"/>
                  </a:defRPr>
                </a:lvl7pPr>
                <a:lvl8pPr marL="3200400" algn="l" defTabSz="914400" rtl="0" eaLnBrk="1" latinLnBrk="0" hangingPunct="1">
                  <a:defRPr sz="3400" kern="1200">
                    <a:solidFill>
                      <a:schemeClr val="tx1"/>
                    </a:solidFill>
                    <a:latin typeface="Arial" charset="0"/>
                    <a:ea typeface="+mn-ea"/>
                    <a:cs typeface="+mn-cs"/>
                  </a:defRPr>
                </a:lvl8pPr>
                <a:lvl9pPr marL="3657600" algn="l" defTabSz="914400" rtl="0" eaLnBrk="1" latinLnBrk="0" hangingPunct="1">
                  <a:defRPr sz="3400" kern="1200">
                    <a:solidFill>
                      <a:schemeClr val="tx1"/>
                    </a:solidFill>
                    <a:latin typeface="Arial" charset="0"/>
                    <a:ea typeface="+mn-ea"/>
                    <a:cs typeface="+mn-cs"/>
                  </a:defRPr>
                </a:lvl9pPr>
              </a:lstStyle>
              <a:p>
                <a:pPr eaLnBrk="1" hangingPunct="1">
                  <a:buFontTx/>
                  <a:buNone/>
                </a:pPr>
                <a:r>
                  <a:rPr lang="en-US" altLang="en-US" sz="1600">
                    <a:latin typeface="+mn-lt"/>
                  </a:rPr>
                  <a:t>P</a:t>
                </a:r>
                <a:r>
                  <a:rPr lang="en-US" altLang="en-US" sz="1600" baseline="-25000">
                    <a:latin typeface="+mn-lt"/>
                  </a:rPr>
                  <a:t>2</a:t>
                </a:r>
              </a:p>
            </p:txBody>
          </p:sp>
        </p:grpSp>
        <p:grpSp>
          <p:nvGrpSpPr>
            <p:cNvPr id="90" name="Group 144"/>
            <p:cNvGrpSpPr>
              <a:grpSpLocks/>
            </p:cNvGrpSpPr>
            <p:nvPr/>
          </p:nvGrpSpPr>
          <p:grpSpPr bwMode="auto">
            <a:xfrm>
              <a:off x="4963318" y="3495809"/>
              <a:ext cx="2200275" cy="338153"/>
              <a:chOff x="1468361" y="3014246"/>
              <a:chExt cx="2201087" cy="338046"/>
            </a:xfrm>
          </p:grpSpPr>
          <p:cxnSp>
            <p:nvCxnSpPr>
              <p:cNvPr id="124" name="Straight Connector 73"/>
              <p:cNvCxnSpPr/>
              <p:nvPr/>
            </p:nvCxnSpPr>
            <p:spPr>
              <a:xfrm>
                <a:off x="1828857" y="3199933"/>
                <a:ext cx="1840591" cy="9522"/>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25" name="TextBox 146"/>
              <p:cNvSpPr txBox="1">
                <a:spLocks noChangeArrowheads="1"/>
              </p:cNvSpPr>
              <p:nvPr/>
            </p:nvSpPr>
            <p:spPr bwMode="auto">
              <a:xfrm>
                <a:off x="1468361" y="3014246"/>
                <a:ext cx="396287" cy="338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ctr" rtl="0" fontAlgn="base">
                  <a:spcBef>
                    <a:spcPct val="20000"/>
                  </a:spcBef>
                  <a:spcAft>
                    <a:spcPct val="0"/>
                  </a:spcAft>
                  <a:buChar char="•"/>
                  <a:defRPr sz="3400" kern="1200">
                    <a:solidFill>
                      <a:schemeClr val="tx1"/>
                    </a:solidFill>
                    <a:latin typeface="Arial" charset="0"/>
                    <a:ea typeface="+mn-ea"/>
                    <a:cs typeface="+mn-cs"/>
                  </a:defRPr>
                </a:lvl1pPr>
                <a:lvl2pPr marL="457200" algn="ctr" rtl="0" fontAlgn="base">
                  <a:spcBef>
                    <a:spcPct val="20000"/>
                  </a:spcBef>
                  <a:spcAft>
                    <a:spcPct val="0"/>
                  </a:spcAft>
                  <a:buChar char="•"/>
                  <a:defRPr sz="3400" kern="1200">
                    <a:solidFill>
                      <a:schemeClr val="tx1"/>
                    </a:solidFill>
                    <a:latin typeface="Arial" charset="0"/>
                    <a:ea typeface="+mn-ea"/>
                    <a:cs typeface="+mn-cs"/>
                  </a:defRPr>
                </a:lvl2pPr>
                <a:lvl3pPr marL="914400" algn="ctr" rtl="0" fontAlgn="base">
                  <a:spcBef>
                    <a:spcPct val="20000"/>
                  </a:spcBef>
                  <a:spcAft>
                    <a:spcPct val="0"/>
                  </a:spcAft>
                  <a:buChar char="•"/>
                  <a:defRPr sz="3400" kern="1200">
                    <a:solidFill>
                      <a:schemeClr val="tx1"/>
                    </a:solidFill>
                    <a:latin typeface="Arial" charset="0"/>
                    <a:ea typeface="+mn-ea"/>
                    <a:cs typeface="+mn-cs"/>
                  </a:defRPr>
                </a:lvl3pPr>
                <a:lvl4pPr marL="1371600" algn="ctr" rtl="0" fontAlgn="base">
                  <a:spcBef>
                    <a:spcPct val="20000"/>
                  </a:spcBef>
                  <a:spcAft>
                    <a:spcPct val="0"/>
                  </a:spcAft>
                  <a:buChar char="•"/>
                  <a:defRPr sz="3400" kern="1200">
                    <a:solidFill>
                      <a:schemeClr val="tx1"/>
                    </a:solidFill>
                    <a:latin typeface="Arial" charset="0"/>
                    <a:ea typeface="+mn-ea"/>
                    <a:cs typeface="+mn-cs"/>
                  </a:defRPr>
                </a:lvl4pPr>
                <a:lvl5pPr marL="1828800" algn="ctr" rtl="0" fontAlgn="base">
                  <a:spcBef>
                    <a:spcPct val="20000"/>
                  </a:spcBef>
                  <a:spcAft>
                    <a:spcPct val="0"/>
                  </a:spcAft>
                  <a:buChar char="•"/>
                  <a:defRPr sz="3400" kern="1200">
                    <a:solidFill>
                      <a:schemeClr val="tx1"/>
                    </a:solidFill>
                    <a:latin typeface="Arial" charset="0"/>
                    <a:ea typeface="+mn-ea"/>
                    <a:cs typeface="+mn-cs"/>
                  </a:defRPr>
                </a:lvl5pPr>
                <a:lvl6pPr marL="2286000" algn="l" defTabSz="914400" rtl="0" eaLnBrk="1" latinLnBrk="0" hangingPunct="1">
                  <a:defRPr sz="3400" kern="1200">
                    <a:solidFill>
                      <a:schemeClr val="tx1"/>
                    </a:solidFill>
                    <a:latin typeface="Arial" charset="0"/>
                    <a:ea typeface="+mn-ea"/>
                    <a:cs typeface="+mn-cs"/>
                  </a:defRPr>
                </a:lvl6pPr>
                <a:lvl7pPr marL="2743200" algn="l" defTabSz="914400" rtl="0" eaLnBrk="1" latinLnBrk="0" hangingPunct="1">
                  <a:defRPr sz="3400" kern="1200">
                    <a:solidFill>
                      <a:schemeClr val="tx1"/>
                    </a:solidFill>
                    <a:latin typeface="Arial" charset="0"/>
                    <a:ea typeface="+mn-ea"/>
                    <a:cs typeface="+mn-cs"/>
                  </a:defRPr>
                </a:lvl7pPr>
                <a:lvl8pPr marL="3200400" algn="l" defTabSz="914400" rtl="0" eaLnBrk="1" latinLnBrk="0" hangingPunct="1">
                  <a:defRPr sz="3400" kern="1200">
                    <a:solidFill>
                      <a:schemeClr val="tx1"/>
                    </a:solidFill>
                    <a:latin typeface="Arial" charset="0"/>
                    <a:ea typeface="+mn-ea"/>
                    <a:cs typeface="+mn-cs"/>
                  </a:defRPr>
                </a:lvl8pPr>
                <a:lvl9pPr marL="3657600" algn="l" defTabSz="914400" rtl="0" eaLnBrk="1" latinLnBrk="0" hangingPunct="1">
                  <a:defRPr sz="3400" kern="1200">
                    <a:solidFill>
                      <a:schemeClr val="tx1"/>
                    </a:solidFill>
                    <a:latin typeface="Arial" charset="0"/>
                    <a:ea typeface="+mn-ea"/>
                    <a:cs typeface="+mn-cs"/>
                  </a:defRPr>
                </a:lvl9pPr>
              </a:lstStyle>
              <a:p>
                <a:pPr eaLnBrk="1" hangingPunct="1">
                  <a:buFontTx/>
                  <a:buNone/>
                </a:pPr>
                <a:r>
                  <a:rPr lang="en-US" altLang="en-US" sz="1600">
                    <a:latin typeface="+mn-lt"/>
                  </a:rPr>
                  <a:t>P</a:t>
                </a:r>
                <a:r>
                  <a:rPr lang="en-US" altLang="en-US" sz="1600" baseline="-25000">
                    <a:latin typeface="+mn-lt"/>
                  </a:rPr>
                  <a:t>1</a:t>
                </a:r>
              </a:p>
            </p:txBody>
          </p:sp>
        </p:grpSp>
        <p:grpSp>
          <p:nvGrpSpPr>
            <p:cNvPr id="91" name="Group 147"/>
            <p:cNvGrpSpPr>
              <a:grpSpLocks/>
            </p:cNvGrpSpPr>
            <p:nvPr/>
          </p:nvGrpSpPr>
          <p:grpSpPr bwMode="auto">
            <a:xfrm>
              <a:off x="5944393" y="2432050"/>
              <a:ext cx="2995613" cy="2097088"/>
              <a:chOff x="2224919" y="4126517"/>
              <a:chExt cx="3345173" cy="2844770"/>
            </a:xfrm>
          </p:grpSpPr>
          <p:cxnSp>
            <p:nvCxnSpPr>
              <p:cNvPr id="122" name="Straight Connector 76"/>
              <p:cNvCxnSpPr/>
              <p:nvPr/>
            </p:nvCxnSpPr>
            <p:spPr>
              <a:xfrm flipV="1">
                <a:off x="2224919" y="4542143"/>
                <a:ext cx="2887804" cy="2429144"/>
              </a:xfrm>
              <a:prstGeom prst="line">
                <a:avLst/>
              </a:prstGeom>
              <a:ln w="38100">
                <a:solidFill>
                  <a:srgbClr val="005EA4"/>
                </a:solidFill>
              </a:ln>
            </p:spPr>
            <p:style>
              <a:lnRef idx="1">
                <a:schemeClr val="accent1"/>
              </a:lnRef>
              <a:fillRef idx="0">
                <a:schemeClr val="accent1"/>
              </a:fillRef>
              <a:effectRef idx="0">
                <a:schemeClr val="accent1"/>
              </a:effectRef>
              <a:fontRef idx="minor">
                <a:schemeClr val="tx1"/>
              </a:fontRef>
            </p:style>
          </p:cxnSp>
          <p:sp>
            <p:nvSpPr>
              <p:cNvPr id="123" name="TextBox 149"/>
              <p:cNvSpPr txBox="1">
                <a:spLocks noChangeArrowheads="1"/>
              </p:cNvSpPr>
              <p:nvPr/>
            </p:nvSpPr>
            <p:spPr bwMode="auto">
              <a:xfrm>
                <a:off x="5127600" y="4126517"/>
                <a:ext cx="442492" cy="459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ctr" rtl="0" fontAlgn="base">
                  <a:spcBef>
                    <a:spcPct val="20000"/>
                  </a:spcBef>
                  <a:spcAft>
                    <a:spcPct val="0"/>
                  </a:spcAft>
                  <a:buChar char="•"/>
                  <a:defRPr sz="3400" kern="1200">
                    <a:solidFill>
                      <a:schemeClr val="tx1"/>
                    </a:solidFill>
                    <a:latin typeface="Arial" charset="0"/>
                    <a:ea typeface="+mn-ea"/>
                    <a:cs typeface="+mn-cs"/>
                  </a:defRPr>
                </a:lvl1pPr>
                <a:lvl2pPr marL="457200" algn="ctr" rtl="0" fontAlgn="base">
                  <a:spcBef>
                    <a:spcPct val="20000"/>
                  </a:spcBef>
                  <a:spcAft>
                    <a:spcPct val="0"/>
                  </a:spcAft>
                  <a:buChar char="•"/>
                  <a:defRPr sz="3400" kern="1200">
                    <a:solidFill>
                      <a:schemeClr val="tx1"/>
                    </a:solidFill>
                    <a:latin typeface="Arial" charset="0"/>
                    <a:ea typeface="+mn-ea"/>
                    <a:cs typeface="+mn-cs"/>
                  </a:defRPr>
                </a:lvl2pPr>
                <a:lvl3pPr marL="914400" algn="ctr" rtl="0" fontAlgn="base">
                  <a:spcBef>
                    <a:spcPct val="20000"/>
                  </a:spcBef>
                  <a:spcAft>
                    <a:spcPct val="0"/>
                  </a:spcAft>
                  <a:buChar char="•"/>
                  <a:defRPr sz="3400" kern="1200">
                    <a:solidFill>
                      <a:schemeClr val="tx1"/>
                    </a:solidFill>
                    <a:latin typeface="Arial" charset="0"/>
                    <a:ea typeface="+mn-ea"/>
                    <a:cs typeface="+mn-cs"/>
                  </a:defRPr>
                </a:lvl3pPr>
                <a:lvl4pPr marL="1371600" algn="ctr" rtl="0" fontAlgn="base">
                  <a:spcBef>
                    <a:spcPct val="20000"/>
                  </a:spcBef>
                  <a:spcAft>
                    <a:spcPct val="0"/>
                  </a:spcAft>
                  <a:buChar char="•"/>
                  <a:defRPr sz="3400" kern="1200">
                    <a:solidFill>
                      <a:schemeClr val="tx1"/>
                    </a:solidFill>
                    <a:latin typeface="Arial" charset="0"/>
                    <a:ea typeface="+mn-ea"/>
                    <a:cs typeface="+mn-cs"/>
                  </a:defRPr>
                </a:lvl4pPr>
                <a:lvl5pPr marL="1828800" algn="ctr" rtl="0" fontAlgn="base">
                  <a:spcBef>
                    <a:spcPct val="20000"/>
                  </a:spcBef>
                  <a:spcAft>
                    <a:spcPct val="0"/>
                  </a:spcAft>
                  <a:buChar char="•"/>
                  <a:defRPr sz="3400" kern="1200">
                    <a:solidFill>
                      <a:schemeClr val="tx1"/>
                    </a:solidFill>
                    <a:latin typeface="Arial" charset="0"/>
                    <a:ea typeface="+mn-ea"/>
                    <a:cs typeface="+mn-cs"/>
                  </a:defRPr>
                </a:lvl5pPr>
                <a:lvl6pPr marL="2286000" algn="l" defTabSz="914400" rtl="0" eaLnBrk="1" latinLnBrk="0" hangingPunct="1">
                  <a:defRPr sz="3400" kern="1200">
                    <a:solidFill>
                      <a:schemeClr val="tx1"/>
                    </a:solidFill>
                    <a:latin typeface="Arial" charset="0"/>
                    <a:ea typeface="+mn-ea"/>
                    <a:cs typeface="+mn-cs"/>
                  </a:defRPr>
                </a:lvl6pPr>
                <a:lvl7pPr marL="2743200" algn="l" defTabSz="914400" rtl="0" eaLnBrk="1" latinLnBrk="0" hangingPunct="1">
                  <a:defRPr sz="3400" kern="1200">
                    <a:solidFill>
                      <a:schemeClr val="tx1"/>
                    </a:solidFill>
                    <a:latin typeface="Arial" charset="0"/>
                    <a:ea typeface="+mn-ea"/>
                    <a:cs typeface="+mn-cs"/>
                  </a:defRPr>
                </a:lvl7pPr>
                <a:lvl8pPr marL="3200400" algn="l" defTabSz="914400" rtl="0" eaLnBrk="1" latinLnBrk="0" hangingPunct="1">
                  <a:defRPr sz="3400" kern="1200">
                    <a:solidFill>
                      <a:schemeClr val="tx1"/>
                    </a:solidFill>
                    <a:latin typeface="Arial" charset="0"/>
                    <a:ea typeface="+mn-ea"/>
                    <a:cs typeface="+mn-cs"/>
                  </a:defRPr>
                </a:lvl8pPr>
                <a:lvl9pPr marL="3657600" algn="l" defTabSz="914400" rtl="0" eaLnBrk="1" latinLnBrk="0" hangingPunct="1">
                  <a:defRPr sz="3400" kern="1200">
                    <a:solidFill>
                      <a:schemeClr val="tx1"/>
                    </a:solidFill>
                    <a:latin typeface="Arial" charset="0"/>
                    <a:ea typeface="+mn-ea"/>
                    <a:cs typeface="+mn-cs"/>
                  </a:defRPr>
                </a:lvl9pPr>
              </a:lstStyle>
              <a:p>
                <a:pPr eaLnBrk="1" hangingPunct="1">
                  <a:buFontTx/>
                  <a:buNone/>
                </a:pPr>
                <a:r>
                  <a:rPr lang="en-US" altLang="en-US" sz="1600">
                    <a:latin typeface="+mn-lt"/>
                  </a:rPr>
                  <a:t>S</a:t>
                </a:r>
                <a:r>
                  <a:rPr lang="en-US" altLang="en-US" sz="1600" baseline="-25000">
                    <a:latin typeface="+mn-lt"/>
                  </a:rPr>
                  <a:t>1</a:t>
                </a:r>
              </a:p>
            </p:txBody>
          </p:sp>
        </p:grpSp>
        <p:sp>
          <p:nvSpPr>
            <p:cNvPr id="92" name="Freeform 183"/>
            <p:cNvSpPr>
              <a:spLocks/>
            </p:cNvSpPr>
            <p:nvPr/>
          </p:nvSpPr>
          <p:spPr bwMode="auto">
            <a:xfrm>
              <a:off x="7087393" y="3605213"/>
              <a:ext cx="146050" cy="138112"/>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chemeClr val="tx1"/>
            </a:solidFill>
            <a:ln w="9525">
              <a:solidFill>
                <a:schemeClr val="tx1"/>
              </a:solidFill>
              <a:round/>
              <a:headEnd/>
              <a:tailEnd/>
            </a:ln>
          </p:spPr>
          <p:txBody>
            <a:bodyPr/>
            <a:lstStyle>
              <a:defPPr>
                <a:defRPr lang="en-US"/>
              </a:defPPr>
              <a:lvl1pPr algn="ctr" rtl="0" fontAlgn="base">
                <a:spcBef>
                  <a:spcPct val="20000"/>
                </a:spcBef>
                <a:spcAft>
                  <a:spcPct val="0"/>
                </a:spcAft>
                <a:buChar char="•"/>
                <a:defRPr sz="3400" kern="1200">
                  <a:solidFill>
                    <a:schemeClr val="tx1"/>
                  </a:solidFill>
                  <a:latin typeface="Arial" charset="0"/>
                  <a:ea typeface="+mn-ea"/>
                  <a:cs typeface="+mn-cs"/>
                </a:defRPr>
              </a:lvl1pPr>
              <a:lvl2pPr marL="457200" algn="ctr" rtl="0" fontAlgn="base">
                <a:spcBef>
                  <a:spcPct val="20000"/>
                </a:spcBef>
                <a:spcAft>
                  <a:spcPct val="0"/>
                </a:spcAft>
                <a:buChar char="•"/>
                <a:defRPr sz="3400" kern="1200">
                  <a:solidFill>
                    <a:schemeClr val="tx1"/>
                  </a:solidFill>
                  <a:latin typeface="Arial" charset="0"/>
                  <a:ea typeface="+mn-ea"/>
                  <a:cs typeface="+mn-cs"/>
                </a:defRPr>
              </a:lvl2pPr>
              <a:lvl3pPr marL="914400" algn="ctr" rtl="0" fontAlgn="base">
                <a:spcBef>
                  <a:spcPct val="20000"/>
                </a:spcBef>
                <a:spcAft>
                  <a:spcPct val="0"/>
                </a:spcAft>
                <a:buChar char="•"/>
                <a:defRPr sz="3400" kern="1200">
                  <a:solidFill>
                    <a:schemeClr val="tx1"/>
                  </a:solidFill>
                  <a:latin typeface="Arial" charset="0"/>
                  <a:ea typeface="+mn-ea"/>
                  <a:cs typeface="+mn-cs"/>
                </a:defRPr>
              </a:lvl3pPr>
              <a:lvl4pPr marL="1371600" algn="ctr" rtl="0" fontAlgn="base">
                <a:spcBef>
                  <a:spcPct val="20000"/>
                </a:spcBef>
                <a:spcAft>
                  <a:spcPct val="0"/>
                </a:spcAft>
                <a:buChar char="•"/>
                <a:defRPr sz="3400" kern="1200">
                  <a:solidFill>
                    <a:schemeClr val="tx1"/>
                  </a:solidFill>
                  <a:latin typeface="Arial" charset="0"/>
                  <a:ea typeface="+mn-ea"/>
                  <a:cs typeface="+mn-cs"/>
                </a:defRPr>
              </a:lvl4pPr>
              <a:lvl5pPr marL="1828800" algn="ctr" rtl="0" fontAlgn="base">
                <a:spcBef>
                  <a:spcPct val="20000"/>
                </a:spcBef>
                <a:spcAft>
                  <a:spcPct val="0"/>
                </a:spcAft>
                <a:buChar char="•"/>
                <a:defRPr sz="3400" kern="1200">
                  <a:solidFill>
                    <a:schemeClr val="tx1"/>
                  </a:solidFill>
                  <a:latin typeface="Arial" charset="0"/>
                  <a:ea typeface="+mn-ea"/>
                  <a:cs typeface="+mn-cs"/>
                </a:defRPr>
              </a:lvl5pPr>
              <a:lvl6pPr marL="2286000" algn="l" defTabSz="914400" rtl="0" eaLnBrk="1" latinLnBrk="0" hangingPunct="1">
                <a:defRPr sz="3400" kern="1200">
                  <a:solidFill>
                    <a:schemeClr val="tx1"/>
                  </a:solidFill>
                  <a:latin typeface="Arial" charset="0"/>
                  <a:ea typeface="+mn-ea"/>
                  <a:cs typeface="+mn-cs"/>
                </a:defRPr>
              </a:lvl6pPr>
              <a:lvl7pPr marL="2743200" algn="l" defTabSz="914400" rtl="0" eaLnBrk="1" latinLnBrk="0" hangingPunct="1">
                <a:defRPr sz="3400" kern="1200">
                  <a:solidFill>
                    <a:schemeClr val="tx1"/>
                  </a:solidFill>
                  <a:latin typeface="Arial" charset="0"/>
                  <a:ea typeface="+mn-ea"/>
                  <a:cs typeface="+mn-cs"/>
                </a:defRPr>
              </a:lvl7pPr>
              <a:lvl8pPr marL="3200400" algn="l" defTabSz="914400" rtl="0" eaLnBrk="1" latinLnBrk="0" hangingPunct="1">
                <a:defRPr sz="3400" kern="1200">
                  <a:solidFill>
                    <a:schemeClr val="tx1"/>
                  </a:solidFill>
                  <a:latin typeface="Arial" charset="0"/>
                  <a:ea typeface="+mn-ea"/>
                  <a:cs typeface="+mn-cs"/>
                </a:defRPr>
              </a:lvl8pPr>
              <a:lvl9pPr marL="3657600" algn="l" defTabSz="914400" rtl="0" eaLnBrk="1" latinLnBrk="0" hangingPunct="1">
                <a:defRPr sz="3400" kern="1200">
                  <a:solidFill>
                    <a:schemeClr val="tx1"/>
                  </a:solidFill>
                  <a:latin typeface="Arial" charset="0"/>
                  <a:ea typeface="+mn-ea"/>
                  <a:cs typeface="+mn-cs"/>
                </a:defRPr>
              </a:lvl9pPr>
            </a:lstStyle>
            <a:p>
              <a:endParaRPr lang="en-US">
                <a:latin typeface="+mn-lt"/>
              </a:endParaRPr>
            </a:p>
          </p:txBody>
        </p:sp>
        <p:grpSp>
          <p:nvGrpSpPr>
            <p:cNvPr id="93" name="Group 79"/>
            <p:cNvGrpSpPr>
              <a:grpSpLocks/>
            </p:cNvGrpSpPr>
            <p:nvPr/>
          </p:nvGrpSpPr>
          <p:grpSpPr bwMode="auto">
            <a:xfrm>
              <a:off x="6949363" y="3690940"/>
              <a:ext cx="420699" cy="1701801"/>
              <a:chOff x="2849699" y="3210125"/>
              <a:chExt cx="420213" cy="1700283"/>
            </a:xfrm>
          </p:grpSpPr>
          <p:cxnSp>
            <p:nvCxnSpPr>
              <p:cNvPr id="120" name="Straight Connector 80"/>
              <p:cNvCxnSpPr/>
              <p:nvPr/>
            </p:nvCxnSpPr>
            <p:spPr>
              <a:xfrm rot="5400000">
                <a:off x="2369862" y="3886591"/>
                <a:ext cx="1362446" cy="9514"/>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21" name="TextBox 153"/>
              <p:cNvSpPr txBox="1">
                <a:spLocks noChangeArrowheads="1"/>
              </p:cNvSpPr>
              <p:nvPr/>
            </p:nvSpPr>
            <p:spPr bwMode="auto">
              <a:xfrm>
                <a:off x="2849699" y="4572002"/>
                <a:ext cx="420213" cy="338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ctr" rtl="0" fontAlgn="base">
                  <a:spcBef>
                    <a:spcPct val="20000"/>
                  </a:spcBef>
                  <a:spcAft>
                    <a:spcPct val="0"/>
                  </a:spcAft>
                  <a:buChar char="•"/>
                  <a:defRPr sz="3400" kern="1200">
                    <a:solidFill>
                      <a:schemeClr val="tx1"/>
                    </a:solidFill>
                    <a:latin typeface="Arial" charset="0"/>
                    <a:ea typeface="+mn-ea"/>
                    <a:cs typeface="+mn-cs"/>
                  </a:defRPr>
                </a:lvl1pPr>
                <a:lvl2pPr marL="457200" algn="ctr" rtl="0" fontAlgn="base">
                  <a:spcBef>
                    <a:spcPct val="20000"/>
                  </a:spcBef>
                  <a:spcAft>
                    <a:spcPct val="0"/>
                  </a:spcAft>
                  <a:buChar char="•"/>
                  <a:defRPr sz="3400" kern="1200">
                    <a:solidFill>
                      <a:schemeClr val="tx1"/>
                    </a:solidFill>
                    <a:latin typeface="Arial" charset="0"/>
                    <a:ea typeface="+mn-ea"/>
                    <a:cs typeface="+mn-cs"/>
                  </a:defRPr>
                </a:lvl2pPr>
                <a:lvl3pPr marL="914400" algn="ctr" rtl="0" fontAlgn="base">
                  <a:spcBef>
                    <a:spcPct val="20000"/>
                  </a:spcBef>
                  <a:spcAft>
                    <a:spcPct val="0"/>
                  </a:spcAft>
                  <a:buChar char="•"/>
                  <a:defRPr sz="3400" kern="1200">
                    <a:solidFill>
                      <a:schemeClr val="tx1"/>
                    </a:solidFill>
                    <a:latin typeface="Arial" charset="0"/>
                    <a:ea typeface="+mn-ea"/>
                    <a:cs typeface="+mn-cs"/>
                  </a:defRPr>
                </a:lvl3pPr>
                <a:lvl4pPr marL="1371600" algn="ctr" rtl="0" fontAlgn="base">
                  <a:spcBef>
                    <a:spcPct val="20000"/>
                  </a:spcBef>
                  <a:spcAft>
                    <a:spcPct val="0"/>
                  </a:spcAft>
                  <a:buChar char="•"/>
                  <a:defRPr sz="3400" kern="1200">
                    <a:solidFill>
                      <a:schemeClr val="tx1"/>
                    </a:solidFill>
                    <a:latin typeface="Arial" charset="0"/>
                    <a:ea typeface="+mn-ea"/>
                    <a:cs typeface="+mn-cs"/>
                  </a:defRPr>
                </a:lvl4pPr>
                <a:lvl5pPr marL="1828800" algn="ctr" rtl="0" fontAlgn="base">
                  <a:spcBef>
                    <a:spcPct val="20000"/>
                  </a:spcBef>
                  <a:spcAft>
                    <a:spcPct val="0"/>
                  </a:spcAft>
                  <a:buChar char="•"/>
                  <a:defRPr sz="3400" kern="1200">
                    <a:solidFill>
                      <a:schemeClr val="tx1"/>
                    </a:solidFill>
                    <a:latin typeface="Arial" charset="0"/>
                    <a:ea typeface="+mn-ea"/>
                    <a:cs typeface="+mn-cs"/>
                  </a:defRPr>
                </a:lvl5pPr>
                <a:lvl6pPr marL="2286000" algn="l" defTabSz="914400" rtl="0" eaLnBrk="1" latinLnBrk="0" hangingPunct="1">
                  <a:defRPr sz="3400" kern="1200">
                    <a:solidFill>
                      <a:schemeClr val="tx1"/>
                    </a:solidFill>
                    <a:latin typeface="Arial" charset="0"/>
                    <a:ea typeface="+mn-ea"/>
                    <a:cs typeface="+mn-cs"/>
                  </a:defRPr>
                </a:lvl6pPr>
                <a:lvl7pPr marL="2743200" algn="l" defTabSz="914400" rtl="0" eaLnBrk="1" latinLnBrk="0" hangingPunct="1">
                  <a:defRPr sz="3400" kern="1200">
                    <a:solidFill>
                      <a:schemeClr val="tx1"/>
                    </a:solidFill>
                    <a:latin typeface="Arial" charset="0"/>
                    <a:ea typeface="+mn-ea"/>
                    <a:cs typeface="+mn-cs"/>
                  </a:defRPr>
                </a:lvl7pPr>
                <a:lvl8pPr marL="3200400" algn="l" defTabSz="914400" rtl="0" eaLnBrk="1" latinLnBrk="0" hangingPunct="1">
                  <a:defRPr sz="3400" kern="1200">
                    <a:solidFill>
                      <a:schemeClr val="tx1"/>
                    </a:solidFill>
                    <a:latin typeface="Arial" charset="0"/>
                    <a:ea typeface="+mn-ea"/>
                    <a:cs typeface="+mn-cs"/>
                  </a:defRPr>
                </a:lvl8pPr>
                <a:lvl9pPr marL="3657600" algn="l" defTabSz="914400" rtl="0" eaLnBrk="1" latinLnBrk="0" hangingPunct="1">
                  <a:defRPr sz="3400" kern="1200">
                    <a:solidFill>
                      <a:schemeClr val="tx1"/>
                    </a:solidFill>
                    <a:latin typeface="Arial" charset="0"/>
                    <a:ea typeface="+mn-ea"/>
                    <a:cs typeface="+mn-cs"/>
                  </a:defRPr>
                </a:lvl9pPr>
              </a:lstStyle>
              <a:p>
                <a:pPr eaLnBrk="1" hangingPunct="1">
                  <a:buFontTx/>
                  <a:buNone/>
                </a:pPr>
                <a:r>
                  <a:rPr lang="en-US" altLang="en-US" sz="1600">
                    <a:latin typeface="+mn-lt"/>
                  </a:rPr>
                  <a:t>Q</a:t>
                </a:r>
                <a:r>
                  <a:rPr lang="en-US" altLang="en-US" sz="1600" baseline="-25000">
                    <a:latin typeface="+mn-lt"/>
                  </a:rPr>
                  <a:t>1</a:t>
                </a:r>
              </a:p>
            </p:txBody>
          </p:sp>
        </p:grpSp>
        <p:grpSp>
          <p:nvGrpSpPr>
            <p:cNvPr id="94" name="Group 25"/>
            <p:cNvGrpSpPr>
              <a:grpSpLocks/>
            </p:cNvGrpSpPr>
            <p:nvPr/>
          </p:nvGrpSpPr>
          <p:grpSpPr bwMode="auto">
            <a:xfrm>
              <a:off x="6495532" y="2852738"/>
              <a:ext cx="420214" cy="2540000"/>
              <a:chOff x="3976871" y="2371131"/>
              <a:chExt cx="420214" cy="2539429"/>
            </a:xfrm>
          </p:grpSpPr>
          <p:cxnSp>
            <p:nvCxnSpPr>
              <p:cNvPr id="118" name="Straight Connector 83"/>
              <p:cNvCxnSpPr/>
              <p:nvPr/>
            </p:nvCxnSpPr>
            <p:spPr>
              <a:xfrm rot="5400000">
                <a:off x="3090259" y="3471815"/>
                <a:ext cx="2201367" cy="0"/>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19" name="TextBox 156"/>
              <p:cNvSpPr txBox="1">
                <a:spLocks noChangeArrowheads="1"/>
              </p:cNvSpPr>
              <p:nvPr/>
            </p:nvSpPr>
            <p:spPr bwMode="auto">
              <a:xfrm>
                <a:off x="3976871" y="4572001"/>
                <a:ext cx="420214" cy="338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ctr" rtl="0" fontAlgn="base">
                  <a:spcBef>
                    <a:spcPct val="20000"/>
                  </a:spcBef>
                  <a:spcAft>
                    <a:spcPct val="0"/>
                  </a:spcAft>
                  <a:buChar char="•"/>
                  <a:defRPr sz="3400" kern="1200">
                    <a:solidFill>
                      <a:schemeClr val="tx1"/>
                    </a:solidFill>
                    <a:latin typeface="Arial" charset="0"/>
                    <a:ea typeface="+mn-ea"/>
                    <a:cs typeface="+mn-cs"/>
                  </a:defRPr>
                </a:lvl1pPr>
                <a:lvl2pPr marL="457200" algn="ctr" rtl="0" fontAlgn="base">
                  <a:spcBef>
                    <a:spcPct val="20000"/>
                  </a:spcBef>
                  <a:spcAft>
                    <a:spcPct val="0"/>
                  </a:spcAft>
                  <a:buChar char="•"/>
                  <a:defRPr sz="3400" kern="1200">
                    <a:solidFill>
                      <a:schemeClr val="tx1"/>
                    </a:solidFill>
                    <a:latin typeface="Arial" charset="0"/>
                    <a:ea typeface="+mn-ea"/>
                    <a:cs typeface="+mn-cs"/>
                  </a:defRPr>
                </a:lvl2pPr>
                <a:lvl3pPr marL="914400" algn="ctr" rtl="0" fontAlgn="base">
                  <a:spcBef>
                    <a:spcPct val="20000"/>
                  </a:spcBef>
                  <a:spcAft>
                    <a:spcPct val="0"/>
                  </a:spcAft>
                  <a:buChar char="•"/>
                  <a:defRPr sz="3400" kern="1200">
                    <a:solidFill>
                      <a:schemeClr val="tx1"/>
                    </a:solidFill>
                    <a:latin typeface="Arial" charset="0"/>
                    <a:ea typeface="+mn-ea"/>
                    <a:cs typeface="+mn-cs"/>
                  </a:defRPr>
                </a:lvl3pPr>
                <a:lvl4pPr marL="1371600" algn="ctr" rtl="0" fontAlgn="base">
                  <a:spcBef>
                    <a:spcPct val="20000"/>
                  </a:spcBef>
                  <a:spcAft>
                    <a:spcPct val="0"/>
                  </a:spcAft>
                  <a:buChar char="•"/>
                  <a:defRPr sz="3400" kern="1200">
                    <a:solidFill>
                      <a:schemeClr val="tx1"/>
                    </a:solidFill>
                    <a:latin typeface="Arial" charset="0"/>
                    <a:ea typeface="+mn-ea"/>
                    <a:cs typeface="+mn-cs"/>
                  </a:defRPr>
                </a:lvl4pPr>
                <a:lvl5pPr marL="1828800" algn="ctr" rtl="0" fontAlgn="base">
                  <a:spcBef>
                    <a:spcPct val="20000"/>
                  </a:spcBef>
                  <a:spcAft>
                    <a:spcPct val="0"/>
                  </a:spcAft>
                  <a:buChar char="•"/>
                  <a:defRPr sz="3400" kern="1200">
                    <a:solidFill>
                      <a:schemeClr val="tx1"/>
                    </a:solidFill>
                    <a:latin typeface="Arial" charset="0"/>
                    <a:ea typeface="+mn-ea"/>
                    <a:cs typeface="+mn-cs"/>
                  </a:defRPr>
                </a:lvl5pPr>
                <a:lvl6pPr marL="2286000" algn="l" defTabSz="914400" rtl="0" eaLnBrk="1" latinLnBrk="0" hangingPunct="1">
                  <a:defRPr sz="3400" kern="1200">
                    <a:solidFill>
                      <a:schemeClr val="tx1"/>
                    </a:solidFill>
                    <a:latin typeface="Arial" charset="0"/>
                    <a:ea typeface="+mn-ea"/>
                    <a:cs typeface="+mn-cs"/>
                  </a:defRPr>
                </a:lvl6pPr>
                <a:lvl7pPr marL="2743200" algn="l" defTabSz="914400" rtl="0" eaLnBrk="1" latinLnBrk="0" hangingPunct="1">
                  <a:defRPr sz="3400" kern="1200">
                    <a:solidFill>
                      <a:schemeClr val="tx1"/>
                    </a:solidFill>
                    <a:latin typeface="Arial" charset="0"/>
                    <a:ea typeface="+mn-ea"/>
                    <a:cs typeface="+mn-cs"/>
                  </a:defRPr>
                </a:lvl7pPr>
                <a:lvl8pPr marL="3200400" algn="l" defTabSz="914400" rtl="0" eaLnBrk="1" latinLnBrk="0" hangingPunct="1">
                  <a:defRPr sz="3400" kern="1200">
                    <a:solidFill>
                      <a:schemeClr val="tx1"/>
                    </a:solidFill>
                    <a:latin typeface="Arial" charset="0"/>
                    <a:ea typeface="+mn-ea"/>
                    <a:cs typeface="+mn-cs"/>
                  </a:defRPr>
                </a:lvl8pPr>
                <a:lvl9pPr marL="3657600" algn="l" defTabSz="914400" rtl="0" eaLnBrk="1" latinLnBrk="0" hangingPunct="1">
                  <a:defRPr sz="3400" kern="1200">
                    <a:solidFill>
                      <a:schemeClr val="tx1"/>
                    </a:solidFill>
                    <a:latin typeface="Arial" charset="0"/>
                    <a:ea typeface="+mn-ea"/>
                    <a:cs typeface="+mn-cs"/>
                  </a:defRPr>
                </a:lvl9pPr>
              </a:lstStyle>
              <a:p>
                <a:pPr eaLnBrk="1" hangingPunct="1">
                  <a:buFontTx/>
                  <a:buNone/>
                </a:pPr>
                <a:r>
                  <a:rPr lang="en-US" altLang="en-US" sz="1600">
                    <a:latin typeface="+mn-lt"/>
                  </a:rPr>
                  <a:t>Q</a:t>
                </a:r>
                <a:r>
                  <a:rPr lang="en-US" altLang="en-US" sz="1600" baseline="-25000">
                    <a:latin typeface="+mn-lt"/>
                  </a:rPr>
                  <a:t>2</a:t>
                </a:r>
              </a:p>
            </p:txBody>
          </p:sp>
        </p:grpSp>
        <p:grpSp>
          <p:nvGrpSpPr>
            <p:cNvPr id="95" name="Group 157"/>
            <p:cNvGrpSpPr>
              <a:grpSpLocks/>
            </p:cNvGrpSpPr>
            <p:nvPr/>
          </p:nvGrpSpPr>
          <p:grpSpPr bwMode="auto">
            <a:xfrm>
              <a:off x="5606256" y="2028825"/>
              <a:ext cx="2970212" cy="2195513"/>
              <a:chOff x="1622816" y="1499497"/>
              <a:chExt cx="3315824" cy="2978986"/>
            </a:xfrm>
          </p:grpSpPr>
          <p:cxnSp>
            <p:nvCxnSpPr>
              <p:cNvPr id="116" name="Straight Connector 86"/>
              <p:cNvCxnSpPr/>
              <p:nvPr/>
            </p:nvCxnSpPr>
            <p:spPr>
              <a:xfrm>
                <a:off x="1961310" y="1997072"/>
                <a:ext cx="2977330" cy="2481411"/>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17" name="TextBox 159"/>
              <p:cNvSpPr txBox="1">
                <a:spLocks noChangeArrowheads="1"/>
              </p:cNvSpPr>
              <p:nvPr/>
            </p:nvSpPr>
            <p:spPr bwMode="auto">
              <a:xfrm>
                <a:off x="1622816" y="1499497"/>
                <a:ext cx="454952" cy="459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ctr" rtl="0" fontAlgn="base">
                  <a:spcBef>
                    <a:spcPct val="20000"/>
                  </a:spcBef>
                  <a:spcAft>
                    <a:spcPct val="0"/>
                  </a:spcAft>
                  <a:buChar char="•"/>
                  <a:defRPr sz="3400" kern="1200">
                    <a:solidFill>
                      <a:schemeClr val="tx1"/>
                    </a:solidFill>
                    <a:latin typeface="Arial" charset="0"/>
                    <a:ea typeface="+mn-ea"/>
                    <a:cs typeface="+mn-cs"/>
                  </a:defRPr>
                </a:lvl1pPr>
                <a:lvl2pPr marL="457200" algn="ctr" rtl="0" fontAlgn="base">
                  <a:spcBef>
                    <a:spcPct val="20000"/>
                  </a:spcBef>
                  <a:spcAft>
                    <a:spcPct val="0"/>
                  </a:spcAft>
                  <a:buChar char="•"/>
                  <a:defRPr sz="3400" kern="1200">
                    <a:solidFill>
                      <a:schemeClr val="tx1"/>
                    </a:solidFill>
                    <a:latin typeface="Arial" charset="0"/>
                    <a:ea typeface="+mn-ea"/>
                    <a:cs typeface="+mn-cs"/>
                  </a:defRPr>
                </a:lvl2pPr>
                <a:lvl3pPr marL="914400" algn="ctr" rtl="0" fontAlgn="base">
                  <a:spcBef>
                    <a:spcPct val="20000"/>
                  </a:spcBef>
                  <a:spcAft>
                    <a:spcPct val="0"/>
                  </a:spcAft>
                  <a:buChar char="•"/>
                  <a:defRPr sz="3400" kern="1200">
                    <a:solidFill>
                      <a:schemeClr val="tx1"/>
                    </a:solidFill>
                    <a:latin typeface="Arial" charset="0"/>
                    <a:ea typeface="+mn-ea"/>
                    <a:cs typeface="+mn-cs"/>
                  </a:defRPr>
                </a:lvl3pPr>
                <a:lvl4pPr marL="1371600" algn="ctr" rtl="0" fontAlgn="base">
                  <a:spcBef>
                    <a:spcPct val="20000"/>
                  </a:spcBef>
                  <a:spcAft>
                    <a:spcPct val="0"/>
                  </a:spcAft>
                  <a:buChar char="•"/>
                  <a:defRPr sz="3400" kern="1200">
                    <a:solidFill>
                      <a:schemeClr val="tx1"/>
                    </a:solidFill>
                    <a:latin typeface="Arial" charset="0"/>
                    <a:ea typeface="+mn-ea"/>
                    <a:cs typeface="+mn-cs"/>
                  </a:defRPr>
                </a:lvl4pPr>
                <a:lvl5pPr marL="1828800" algn="ctr" rtl="0" fontAlgn="base">
                  <a:spcBef>
                    <a:spcPct val="20000"/>
                  </a:spcBef>
                  <a:spcAft>
                    <a:spcPct val="0"/>
                  </a:spcAft>
                  <a:buChar char="•"/>
                  <a:defRPr sz="3400" kern="1200">
                    <a:solidFill>
                      <a:schemeClr val="tx1"/>
                    </a:solidFill>
                    <a:latin typeface="Arial" charset="0"/>
                    <a:ea typeface="+mn-ea"/>
                    <a:cs typeface="+mn-cs"/>
                  </a:defRPr>
                </a:lvl5pPr>
                <a:lvl6pPr marL="2286000" algn="l" defTabSz="914400" rtl="0" eaLnBrk="1" latinLnBrk="0" hangingPunct="1">
                  <a:defRPr sz="3400" kern="1200">
                    <a:solidFill>
                      <a:schemeClr val="tx1"/>
                    </a:solidFill>
                    <a:latin typeface="Arial" charset="0"/>
                    <a:ea typeface="+mn-ea"/>
                    <a:cs typeface="+mn-cs"/>
                  </a:defRPr>
                </a:lvl6pPr>
                <a:lvl7pPr marL="2743200" algn="l" defTabSz="914400" rtl="0" eaLnBrk="1" latinLnBrk="0" hangingPunct="1">
                  <a:defRPr sz="3400" kern="1200">
                    <a:solidFill>
                      <a:schemeClr val="tx1"/>
                    </a:solidFill>
                    <a:latin typeface="Arial" charset="0"/>
                    <a:ea typeface="+mn-ea"/>
                    <a:cs typeface="+mn-cs"/>
                  </a:defRPr>
                </a:lvl7pPr>
                <a:lvl8pPr marL="3200400" algn="l" defTabSz="914400" rtl="0" eaLnBrk="1" latinLnBrk="0" hangingPunct="1">
                  <a:defRPr sz="3400" kern="1200">
                    <a:solidFill>
                      <a:schemeClr val="tx1"/>
                    </a:solidFill>
                    <a:latin typeface="Arial" charset="0"/>
                    <a:ea typeface="+mn-ea"/>
                    <a:cs typeface="+mn-cs"/>
                  </a:defRPr>
                </a:lvl8pPr>
                <a:lvl9pPr marL="3657600" algn="l" defTabSz="914400" rtl="0" eaLnBrk="1" latinLnBrk="0" hangingPunct="1">
                  <a:defRPr sz="3400" kern="1200">
                    <a:solidFill>
                      <a:schemeClr val="tx1"/>
                    </a:solidFill>
                    <a:latin typeface="Arial" charset="0"/>
                    <a:ea typeface="+mn-ea"/>
                    <a:cs typeface="+mn-cs"/>
                  </a:defRPr>
                </a:lvl9pPr>
              </a:lstStyle>
              <a:p>
                <a:pPr eaLnBrk="1" hangingPunct="1">
                  <a:buFontTx/>
                  <a:buNone/>
                </a:pPr>
                <a:r>
                  <a:rPr lang="en-US" altLang="en-US" sz="1600">
                    <a:latin typeface="+mn-lt"/>
                  </a:rPr>
                  <a:t>D</a:t>
                </a:r>
                <a:r>
                  <a:rPr lang="en-US" altLang="en-US" sz="1600" baseline="-25000">
                    <a:latin typeface="+mn-lt"/>
                  </a:rPr>
                  <a:t>2</a:t>
                </a:r>
              </a:p>
            </p:txBody>
          </p:sp>
        </p:grpSp>
        <p:grpSp>
          <p:nvGrpSpPr>
            <p:cNvPr id="96" name="Group 160"/>
            <p:cNvGrpSpPr>
              <a:grpSpLocks/>
            </p:cNvGrpSpPr>
            <p:nvPr/>
          </p:nvGrpSpPr>
          <p:grpSpPr bwMode="auto">
            <a:xfrm>
              <a:off x="5569743" y="2174875"/>
              <a:ext cx="2284413" cy="1511300"/>
              <a:chOff x="2911988" y="4293129"/>
              <a:chExt cx="2551450" cy="2050271"/>
            </a:xfrm>
          </p:grpSpPr>
          <p:cxnSp>
            <p:nvCxnSpPr>
              <p:cNvPr id="114" name="Straight Connector 89"/>
              <p:cNvCxnSpPr/>
              <p:nvPr/>
            </p:nvCxnSpPr>
            <p:spPr>
              <a:xfrm flipV="1">
                <a:off x="2911988" y="4558028"/>
                <a:ext cx="2148962" cy="178537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15" name="TextBox 162"/>
              <p:cNvSpPr txBox="1">
                <a:spLocks noChangeArrowheads="1"/>
              </p:cNvSpPr>
              <p:nvPr/>
            </p:nvSpPr>
            <p:spPr bwMode="auto">
              <a:xfrm>
                <a:off x="5020946" y="4293129"/>
                <a:ext cx="442492" cy="459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ctr" rtl="0" fontAlgn="base">
                  <a:spcBef>
                    <a:spcPct val="20000"/>
                  </a:spcBef>
                  <a:spcAft>
                    <a:spcPct val="0"/>
                  </a:spcAft>
                  <a:buChar char="•"/>
                  <a:defRPr sz="3400" kern="1200">
                    <a:solidFill>
                      <a:schemeClr val="tx1"/>
                    </a:solidFill>
                    <a:latin typeface="Arial" charset="0"/>
                    <a:ea typeface="+mn-ea"/>
                    <a:cs typeface="+mn-cs"/>
                  </a:defRPr>
                </a:lvl1pPr>
                <a:lvl2pPr marL="457200" algn="ctr" rtl="0" fontAlgn="base">
                  <a:spcBef>
                    <a:spcPct val="20000"/>
                  </a:spcBef>
                  <a:spcAft>
                    <a:spcPct val="0"/>
                  </a:spcAft>
                  <a:buChar char="•"/>
                  <a:defRPr sz="3400" kern="1200">
                    <a:solidFill>
                      <a:schemeClr val="tx1"/>
                    </a:solidFill>
                    <a:latin typeface="Arial" charset="0"/>
                    <a:ea typeface="+mn-ea"/>
                    <a:cs typeface="+mn-cs"/>
                  </a:defRPr>
                </a:lvl2pPr>
                <a:lvl3pPr marL="914400" algn="ctr" rtl="0" fontAlgn="base">
                  <a:spcBef>
                    <a:spcPct val="20000"/>
                  </a:spcBef>
                  <a:spcAft>
                    <a:spcPct val="0"/>
                  </a:spcAft>
                  <a:buChar char="•"/>
                  <a:defRPr sz="3400" kern="1200">
                    <a:solidFill>
                      <a:schemeClr val="tx1"/>
                    </a:solidFill>
                    <a:latin typeface="Arial" charset="0"/>
                    <a:ea typeface="+mn-ea"/>
                    <a:cs typeface="+mn-cs"/>
                  </a:defRPr>
                </a:lvl3pPr>
                <a:lvl4pPr marL="1371600" algn="ctr" rtl="0" fontAlgn="base">
                  <a:spcBef>
                    <a:spcPct val="20000"/>
                  </a:spcBef>
                  <a:spcAft>
                    <a:spcPct val="0"/>
                  </a:spcAft>
                  <a:buChar char="•"/>
                  <a:defRPr sz="3400" kern="1200">
                    <a:solidFill>
                      <a:schemeClr val="tx1"/>
                    </a:solidFill>
                    <a:latin typeface="Arial" charset="0"/>
                    <a:ea typeface="+mn-ea"/>
                    <a:cs typeface="+mn-cs"/>
                  </a:defRPr>
                </a:lvl4pPr>
                <a:lvl5pPr marL="1828800" algn="ctr" rtl="0" fontAlgn="base">
                  <a:spcBef>
                    <a:spcPct val="20000"/>
                  </a:spcBef>
                  <a:spcAft>
                    <a:spcPct val="0"/>
                  </a:spcAft>
                  <a:buChar char="•"/>
                  <a:defRPr sz="3400" kern="1200">
                    <a:solidFill>
                      <a:schemeClr val="tx1"/>
                    </a:solidFill>
                    <a:latin typeface="Arial" charset="0"/>
                    <a:ea typeface="+mn-ea"/>
                    <a:cs typeface="+mn-cs"/>
                  </a:defRPr>
                </a:lvl5pPr>
                <a:lvl6pPr marL="2286000" algn="l" defTabSz="914400" rtl="0" eaLnBrk="1" latinLnBrk="0" hangingPunct="1">
                  <a:defRPr sz="3400" kern="1200">
                    <a:solidFill>
                      <a:schemeClr val="tx1"/>
                    </a:solidFill>
                    <a:latin typeface="Arial" charset="0"/>
                    <a:ea typeface="+mn-ea"/>
                    <a:cs typeface="+mn-cs"/>
                  </a:defRPr>
                </a:lvl6pPr>
                <a:lvl7pPr marL="2743200" algn="l" defTabSz="914400" rtl="0" eaLnBrk="1" latinLnBrk="0" hangingPunct="1">
                  <a:defRPr sz="3400" kern="1200">
                    <a:solidFill>
                      <a:schemeClr val="tx1"/>
                    </a:solidFill>
                    <a:latin typeface="Arial" charset="0"/>
                    <a:ea typeface="+mn-ea"/>
                    <a:cs typeface="+mn-cs"/>
                  </a:defRPr>
                </a:lvl7pPr>
                <a:lvl8pPr marL="3200400" algn="l" defTabSz="914400" rtl="0" eaLnBrk="1" latinLnBrk="0" hangingPunct="1">
                  <a:defRPr sz="3400" kern="1200">
                    <a:solidFill>
                      <a:schemeClr val="tx1"/>
                    </a:solidFill>
                    <a:latin typeface="Arial" charset="0"/>
                    <a:ea typeface="+mn-ea"/>
                    <a:cs typeface="+mn-cs"/>
                  </a:defRPr>
                </a:lvl8pPr>
                <a:lvl9pPr marL="3657600" algn="l" defTabSz="914400" rtl="0" eaLnBrk="1" latinLnBrk="0" hangingPunct="1">
                  <a:defRPr sz="3400" kern="1200">
                    <a:solidFill>
                      <a:schemeClr val="tx1"/>
                    </a:solidFill>
                    <a:latin typeface="Arial" charset="0"/>
                    <a:ea typeface="+mn-ea"/>
                    <a:cs typeface="+mn-cs"/>
                  </a:defRPr>
                </a:lvl9pPr>
              </a:lstStyle>
              <a:p>
                <a:pPr eaLnBrk="1" hangingPunct="1">
                  <a:buFontTx/>
                  <a:buNone/>
                </a:pPr>
                <a:r>
                  <a:rPr lang="en-US" altLang="en-US" sz="1600">
                    <a:latin typeface="+mn-lt"/>
                  </a:rPr>
                  <a:t>S</a:t>
                </a:r>
                <a:r>
                  <a:rPr lang="en-US" altLang="en-US" sz="1600" baseline="-25000">
                    <a:latin typeface="+mn-lt"/>
                  </a:rPr>
                  <a:t>2</a:t>
                </a:r>
              </a:p>
            </p:txBody>
          </p:sp>
        </p:grpSp>
        <p:sp>
          <p:nvSpPr>
            <p:cNvPr id="97" name="Freeform 183"/>
            <p:cNvSpPr>
              <a:spLocks/>
            </p:cNvSpPr>
            <p:nvPr/>
          </p:nvSpPr>
          <p:spPr bwMode="auto">
            <a:xfrm>
              <a:off x="6636543" y="2868613"/>
              <a:ext cx="146050" cy="136525"/>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chemeClr val="tx1"/>
            </a:solidFill>
            <a:ln w="9525">
              <a:solidFill>
                <a:schemeClr val="tx1"/>
              </a:solidFill>
              <a:round/>
              <a:headEnd/>
              <a:tailEnd/>
            </a:ln>
          </p:spPr>
          <p:txBody>
            <a:bodyPr/>
            <a:lstStyle>
              <a:defPPr>
                <a:defRPr lang="en-US"/>
              </a:defPPr>
              <a:lvl1pPr algn="ctr" rtl="0" fontAlgn="base">
                <a:spcBef>
                  <a:spcPct val="20000"/>
                </a:spcBef>
                <a:spcAft>
                  <a:spcPct val="0"/>
                </a:spcAft>
                <a:buChar char="•"/>
                <a:defRPr sz="3400" kern="1200">
                  <a:solidFill>
                    <a:schemeClr val="tx1"/>
                  </a:solidFill>
                  <a:latin typeface="Arial" charset="0"/>
                  <a:ea typeface="+mn-ea"/>
                  <a:cs typeface="+mn-cs"/>
                </a:defRPr>
              </a:lvl1pPr>
              <a:lvl2pPr marL="457200" algn="ctr" rtl="0" fontAlgn="base">
                <a:spcBef>
                  <a:spcPct val="20000"/>
                </a:spcBef>
                <a:spcAft>
                  <a:spcPct val="0"/>
                </a:spcAft>
                <a:buChar char="•"/>
                <a:defRPr sz="3400" kern="1200">
                  <a:solidFill>
                    <a:schemeClr val="tx1"/>
                  </a:solidFill>
                  <a:latin typeface="Arial" charset="0"/>
                  <a:ea typeface="+mn-ea"/>
                  <a:cs typeface="+mn-cs"/>
                </a:defRPr>
              </a:lvl2pPr>
              <a:lvl3pPr marL="914400" algn="ctr" rtl="0" fontAlgn="base">
                <a:spcBef>
                  <a:spcPct val="20000"/>
                </a:spcBef>
                <a:spcAft>
                  <a:spcPct val="0"/>
                </a:spcAft>
                <a:buChar char="•"/>
                <a:defRPr sz="3400" kern="1200">
                  <a:solidFill>
                    <a:schemeClr val="tx1"/>
                  </a:solidFill>
                  <a:latin typeface="Arial" charset="0"/>
                  <a:ea typeface="+mn-ea"/>
                  <a:cs typeface="+mn-cs"/>
                </a:defRPr>
              </a:lvl3pPr>
              <a:lvl4pPr marL="1371600" algn="ctr" rtl="0" fontAlgn="base">
                <a:spcBef>
                  <a:spcPct val="20000"/>
                </a:spcBef>
                <a:spcAft>
                  <a:spcPct val="0"/>
                </a:spcAft>
                <a:buChar char="•"/>
                <a:defRPr sz="3400" kern="1200">
                  <a:solidFill>
                    <a:schemeClr val="tx1"/>
                  </a:solidFill>
                  <a:latin typeface="Arial" charset="0"/>
                  <a:ea typeface="+mn-ea"/>
                  <a:cs typeface="+mn-cs"/>
                </a:defRPr>
              </a:lvl4pPr>
              <a:lvl5pPr marL="1828800" algn="ctr" rtl="0" fontAlgn="base">
                <a:spcBef>
                  <a:spcPct val="20000"/>
                </a:spcBef>
                <a:spcAft>
                  <a:spcPct val="0"/>
                </a:spcAft>
                <a:buChar char="•"/>
                <a:defRPr sz="3400" kern="1200">
                  <a:solidFill>
                    <a:schemeClr val="tx1"/>
                  </a:solidFill>
                  <a:latin typeface="Arial" charset="0"/>
                  <a:ea typeface="+mn-ea"/>
                  <a:cs typeface="+mn-cs"/>
                </a:defRPr>
              </a:lvl5pPr>
              <a:lvl6pPr marL="2286000" algn="l" defTabSz="914400" rtl="0" eaLnBrk="1" latinLnBrk="0" hangingPunct="1">
                <a:defRPr sz="3400" kern="1200">
                  <a:solidFill>
                    <a:schemeClr val="tx1"/>
                  </a:solidFill>
                  <a:latin typeface="Arial" charset="0"/>
                  <a:ea typeface="+mn-ea"/>
                  <a:cs typeface="+mn-cs"/>
                </a:defRPr>
              </a:lvl6pPr>
              <a:lvl7pPr marL="2743200" algn="l" defTabSz="914400" rtl="0" eaLnBrk="1" latinLnBrk="0" hangingPunct="1">
                <a:defRPr sz="3400" kern="1200">
                  <a:solidFill>
                    <a:schemeClr val="tx1"/>
                  </a:solidFill>
                  <a:latin typeface="Arial" charset="0"/>
                  <a:ea typeface="+mn-ea"/>
                  <a:cs typeface="+mn-cs"/>
                </a:defRPr>
              </a:lvl7pPr>
              <a:lvl8pPr marL="3200400" algn="l" defTabSz="914400" rtl="0" eaLnBrk="1" latinLnBrk="0" hangingPunct="1">
                <a:defRPr sz="3400" kern="1200">
                  <a:solidFill>
                    <a:schemeClr val="tx1"/>
                  </a:solidFill>
                  <a:latin typeface="Arial" charset="0"/>
                  <a:ea typeface="+mn-ea"/>
                  <a:cs typeface="+mn-cs"/>
                </a:defRPr>
              </a:lvl8pPr>
              <a:lvl9pPr marL="3657600" algn="l" defTabSz="914400" rtl="0" eaLnBrk="1" latinLnBrk="0" hangingPunct="1">
                <a:defRPr sz="3400" kern="1200">
                  <a:solidFill>
                    <a:schemeClr val="tx1"/>
                  </a:solidFill>
                  <a:latin typeface="Arial" charset="0"/>
                  <a:ea typeface="+mn-ea"/>
                  <a:cs typeface="+mn-cs"/>
                </a:defRPr>
              </a:lvl9pPr>
            </a:lstStyle>
            <a:p>
              <a:endParaRPr lang="en-US">
                <a:latin typeface="+mn-lt"/>
              </a:endParaRPr>
            </a:p>
          </p:txBody>
        </p:sp>
        <p:grpSp>
          <p:nvGrpSpPr>
            <p:cNvPr id="98" name="Group 164"/>
            <p:cNvGrpSpPr>
              <a:grpSpLocks/>
            </p:cNvGrpSpPr>
            <p:nvPr/>
          </p:nvGrpSpPr>
          <p:grpSpPr bwMode="auto">
            <a:xfrm>
              <a:off x="5380831" y="3754437"/>
              <a:ext cx="1776412" cy="1223961"/>
              <a:chOff x="2240296" y="1511839"/>
              <a:chExt cx="1776569" cy="1224759"/>
            </a:xfrm>
          </p:grpSpPr>
          <p:sp>
            <p:nvSpPr>
              <p:cNvPr id="112" name="TextBox 165"/>
              <p:cNvSpPr txBox="1">
                <a:spLocks noChangeArrowheads="1"/>
              </p:cNvSpPr>
              <p:nvPr/>
            </p:nvSpPr>
            <p:spPr bwMode="auto">
              <a:xfrm>
                <a:off x="2240296" y="2170289"/>
                <a:ext cx="1049652" cy="566309"/>
              </a:xfrm>
              <a:prstGeom prst="rect">
                <a:avLst/>
              </a:prstGeom>
              <a:solidFill>
                <a:srgbClr val="F2D69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ctr" rtl="0" fontAlgn="base">
                  <a:spcBef>
                    <a:spcPct val="20000"/>
                  </a:spcBef>
                  <a:spcAft>
                    <a:spcPct val="0"/>
                  </a:spcAft>
                  <a:buChar char="•"/>
                  <a:defRPr sz="3400" kern="1200">
                    <a:solidFill>
                      <a:schemeClr val="tx1"/>
                    </a:solidFill>
                    <a:latin typeface="Arial" charset="0"/>
                    <a:ea typeface="+mn-ea"/>
                    <a:cs typeface="+mn-cs"/>
                  </a:defRPr>
                </a:lvl1pPr>
                <a:lvl2pPr marL="457200" algn="ctr" rtl="0" fontAlgn="base">
                  <a:spcBef>
                    <a:spcPct val="20000"/>
                  </a:spcBef>
                  <a:spcAft>
                    <a:spcPct val="0"/>
                  </a:spcAft>
                  <a:buChar char="•"/>
                  <a:defRPr sz="3400" kern="1200">
                    <a:solidFill>
                      <a:schemeClr val="tx1"/>
                    </a:solidFill>
                    <a:latin typeface="Arial" charset="0"/>
                    <a:ea typeface="+mn-ea"/>
                    <a:cs typeface="+mn-cs"/>
                  </a:defRPr>
                </a:lvl2pPr>
                <a:lvl3pPr marL="914400" algn="ctr" rtl="0" fontAlgn="base">
                  <a:spcBef>
                    <a:spcPct val="20000"/>
                  </a:spcBef>
                  <a:spcAft>
                    <a:spcPct val="0"/>
                  </a:spcAft>
                  <a:buChar char="•"/>
                  <a:defRPr sz="3400" kern="1200">
                    <a:solidFill>
                      <a:schemeClr val="tx1"/>
                    </a:solidFill>
                    <a:latin typeface="Arial" charset="0"/>
                    <a:ea typeface="+mn-ea"/>
                    <a:cs typeface="+mn-cs"/>
                  </a:defRPr>
                </a:lvl3pPr>
                <a:lvl4pPr marL="1371600" algn="ctr" rtl="0" fontAlgn="base">
                  <a:spcBef>
                    <a:spcPct val="20000"/>
                  </a:spcBef>
                  <a:spcAft>
                    <a:spcPct val="0"/>
                  </a:spcAft>
                  <a:buChar char="•"/>
                  <a:defRPr sz="3400" kern="1200">
                    <a:solidFill>
                      <a:schemeClr val="tx1"/>
                    </a:solidFill>
                    <a:latin typeface="Arial" charset="0"/>
                    <a:ea typeface="+mn-ea"/>
                    <a:cs typeface="+mn-cs"/>
                  </a:defRPr>
                </a:lvl4pPr>
                <a:lvl5pPr marL="1828800" algn="ctr" rtl="0" fontAlgn="base">
                  <a:spcBef>
                    <a:spcPct val="20000"/>
                  </a:spcBef>
                  <a:spcAft>
                    <a:spcPct val="0"/>
                  </a:spcAft>
                  <a:buChar char="•"/>
                  <a:defRPr sz="3400" kern="1200">
                    <a:solidFill>
                      <a:schemeClr val="tx1"/>
                    </a:solidFill>
                    <a:latin typeface="Arial" charset="0"/>
                    <a:ea typeface="+mn-ea"/>
                    <a:cs typeface="+mn-cs"/>
                  </a:defRPr>
                </a:lvl5pPr>
                <a:lvl6pPr marL="2286000" algn="l" defTabSz="914400" rtl="0" eaLnBrk="1" latinLnBrk="0" hangingPunct="1">
                  <a:defRPr sz="3400" kern="1200">
                    <a:solidFill>
                      <a:schemeClr val="tx1"/>
                    </a:solidFill>
                    <a:latin typeface="Arial" charset="0"/>
                    <a:ea typeface="+mn-ea"/>
                    <a:cs typeface="+mn-cs"/>
                  </a:defRPr>
                </a:lvl6pPr>
                <a:lvl7pPr marL="2743200" algn="l" defTabSz="914400" rtl="0" eaLnBrk="1" latinLnBrk="0" hangingPunct="1">
                  <a:defRPr sz="3400" kern="1200">
                    <a:solidFill>
                      <a:schemeClr val="tx1"/>
                    </a:solidFill>
                    <a:latin typeface="Arial" charset="0"/>
                    <a:ea typeface="+mn-ea"/>
                    <a:cs typeface="+mn-cs"/>
                  </a:defRPr>
                </a:lvl7pPr>
                <a:lvl8pPr marL="3200400" algn="l" defTabSz="914400" rtl="0" eaLnBrk="1" latinLnBrk="0" hangingPunct="1">
                  <a:defRPr sz="3400" kern="1200">
                    <a:solidFill>
                      <a:schemeClr val="tx1"/>
                    </a:solidFill>
                    <a:latin typeface="Arial" charset="0"/>
                    <a:ea typeface="+mn-ea"/>
                    <a:cs typeface="+mn-cs"/>
                  </a:defRPr>
                </a:lvl8pPr>
                <a:lvl9pPr marL="3657600" algn="l" defTabSz="914400" rtl="0" eaLnBrk="1" latinLnBrk="0" hangingPunct="1">
                  <a:defRPr sz="3400" kern="1200">
                    <a:solidFill>
                      <a:schemeClr val="tx1"/>
                    </a:solidFill>
                    <a:latin typeface="Arial" charset="0"/>
                    <a:ea typeface="+mn-ea"/>
                    <a:cs typeface="+mn-cs"/>
                  </a:defRPr>
                </a:lvl9pPr>
              </a:lstStyle>
              <a:p>
                <a:pPr eaLnBrk="1" hangingPunct="1">
                  <a:buFontTx/>
                  <a:buNone/>
                </a:pPr>
                <a:r>
                  <a:rPr lang="en-US" altLang="en-US" sz="1400">
                    <a:latin typeface="+mn-lt"/>
                  </a:rPr>
                  <a:t>Initial</a:t>
                </a:r>
              </a:p>
              <a:p>
                <a:pPr eaLnBrk="1" hangingPunct="1">
                  <a:buFontTx/>
                  <a:buNone/>
                </a:pPr>
                <a:r>
                  <a:rPr lang="en-US" altLang="en-US" sz="1400">
                    <a:latin typeface="+mn-lt"/>
                  </a:rPr>
                  <a:t>equilibrium</a:t>
                </a:r>
              </a:p>
            </p:txBody>
          </p:sp>
          <p:cxnSp>
            <p:nvCxnSpPr>
              <p:cNvPr id="113" name="Straight Connector 94"/>
              <p:cNvCxnSpPr/>
              <p:nvPr/>
            </p:nvCxnSpPr>
            <p:spPr>
              <a:xfrm rot="10800000" flipV="1">
                <a:off x="3246860" y="1511839"/>
                <a:ext cx="770005" cy="7180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9" name="Group 167"/>
            <p:cNvGrpSpPr>
              <a:grpSpLocks/>
            </p:cNvGrpSpPr>
            <p:nvPr/>
          </p:nvGrpSpPr>
          <p:grpSpPr bwMode="auto">
            <a:xfrm>
              <a:off x="5947568" y="1687514"/>
              <a:ext cx="1049338" cy="1146177"/>
              <a:chOff x="3997547" y="1210006"/>
              <a:chExt cx="1049885" cy="1144556"/>
            </a:xfrm>
          </p:grpSpPr>
          <p:sp>
            <p:nvSpPr>
              <p:cNvPr id="110" name="TextBox 168"/>
              <p:cNvSpPr txBox="1">
                <a:spLocks noChangeArrowheads="1"/>
              </p:cNvSpPr>
              <p:nvPr/>
            </p:nvSpPr>
            <p:spPr bwMode="auto">
              <a:xfrm>
                <a:off x="3997547" y="1210006"/>
                <a:ext cx="1049885" cy="565601"/>
              </a:xfrm>
              <a:prstGeom prst="rect">
                <a:avLst/>
              </a:prstGeom>
              <a:solidFill>
                <a:srgbClr val="F2D69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ctr" rtl="0" fontAlgn="base">
                  <a:spcBef>
                    <a:spcPct val="20000"/>
                  </a:spcBef>
                  <a:spcAft>
                    <a:spcPct val="0"/>
                  </a:spcAft>
                  <a:buChar char="•"/>
                  <a:defRPr sz="3400" kern="1200">
                    <a:solidFill>
                      <a:schemeClr val="tx1"/>
                    </a:solidFill>
                    <a:latin typeface="Arial" charset="0"/>
                    <a:ea typeface="+mn-ea"/>
                    <a:cs typeface="+mn-cs"/>
                  </a:defRPr>
                </a:lvl1pPr>
                <a:lvl2pPr marL="457200" algn="ctr" rtl="0" fontAlgn="base">
                  <a:spcBef>
                    <a:spcPct val="20000"/>
                  </a:spcBef>
                  <a:spcAft>
                    <a:spcPct val="0"/>
                  </a:spcAft>
                  <a:buChar char="•"/>
                  <a:defRPr sz="3400" kern="1200">
                    <a:solidFill>
                      <a:schemeClr val="tx1"/>
                    </a:solidFill>
                    <a:latin typeface="Arial" charset="0"/>
                    <a:ea typeface="+mn-ea"/>
                    <a:cs typeface="+mn-cs"/>
                  </a:defRPr>
                </a:lvl2pPr>
                <a:lvl3pPr marL="914400" algn="ctr" rtl="0" fontAlgn="base">
                  <a:spcBef>
                    <a:spcPct val="20000"/>
                  </a:spcBef>
                  <a:spcAft>
                    <a:spcPct val="0"/>
                  </a:spcAft>
                  <a:buChar char="•"/>
                  <a:defRPr sz="3400" kern="1200">
                    <a:solidFill>
                      <a:schemeClr val="tx1"/>
                    </a:solidFill>
                    <a:latin typeface="Arial" charset="0"/>
                    <a:ea typeface="+mn-ea"/>
                    <a:cs typeface="+mn-cs"/>
                  </a:defRPr>
                </a:lvl3pPr>
                <a:lvl4pPr marL="1371600" algn="ctr" rtl="0" fontAlgn="base">
                  <a:spcBef>
                    <a:spcPct val="20000"/>
                  </a:spcBef>
                  <a:spcAft>
                    <a:spcPct val="0"/>
                  </a:spcAft>
                  <a:buChar char="•"/>
                  <a:defRPr sz="3400" kern="1200">
                    <a:solidFill>
                      <a:schemeClr val="tx1"/>
                    </a:solidFill>
                    <a:latin typeface="Arial" charset="0"/>
                    <a:ea typeface="+mn-ea"/>
                    <a:cs typeface="+mn-cs"/>
                  </a:defRPr>
                </a:lvl4pPr>
                <a:lvl5pPr marL="1828800" algn="ctr" rtl="0" fontAlgn="base">
                  <a:spcBef>
                    <a:spcPct val="20000"/>
                  </a:spcBef>
                  <a:spcAft>
                    <a:spcPct val="0"/>
                  </a:spcAft>
                  <a:buChar char="•"/>
                  <a:defRPr sz="3400" kern="1200">
                    <a:solidFill>
                      <a:schemeClr val="tx1"/>
                    </a:solidFill>
                    <a:latin typeface="Arial" charset="0"/>
                    <a:ea typeface="+mn-ea"/>
                    <a:cs typeface="+mn-cs"/>
                  </a:defRPr>
                </a:lvl5pPr>
                <a:lvl6pPr marL="2286000" algn="l" defTabSz="914400" rtl="0" eaLnBrk="1" latinLnBrk="0" hangingPunct="1">
                  <a:defRPr sz="3400" kern="1200">
                    <a:solidFill>
                      <a:schemeClr val="tx1"/>
                    </a:solidFill>
                    <a:latin typeface="Arial" charset="0"/>
                    <a:ea typeface="+mn-ea"/>
                    <a:cs typeface="+mn-cs"/>
                  </a:defRPr>
                </a:lvl6pPr>
                <a:lvl7pPr marL="2743200" algn="l" defTabSz="914400" rtl="0" eaLnBrk="1" latinLnBrk="0" hangingPunct="1">
                  <a:defRPr sz="3400" kern="1200">
                    <a:solidFill>
                      <a:schemeClr val="tx1"/>
                    </a:solidFill>
                    <a:latin typeface="Arial" charset="0"/>
                    <a:ea typeface="+mn-ea"/>
                    <a:cs typeface="+mn-cs"/>
                  </a:defRPr>
                </a:lvl7pPr>
                <a:lvl8pPr marL="3200400" algn="l" defTabSz="914400" rtl="0" eaLnBrk="1" latinLnBrk="0" hangingPunct="1">
                  <a:defRPr sz="3400" kern="1200">
                    <a:solidFill>
                      <a:schemeClr val="tx1"/>
                    </a:solidFill>
                    <a:latin typeface="Arial" charset="0"/>
                    <a:ea typeface="+mn-ea"/>
                    <a:cs typeface="+mn-cs"/>
                  </a:defRPr>
                </a:lvl8pPr>
                <a:lvl9pPr marL="3657600" algn="l" defTabSz="914400" rtl="0" eaLnBrk="1" latinLnBrk="0" hangingPunct="1">
                  <a:defRPr sz="3400" kern="1200">
                    <a:solidFill>
                      <a:schemeClr val="tx1"/>
                    </a:solidFill>
                    <a:latin typeface="Arial" charset="0"/>
                    <a:ea typeface="+mn-ea"/>
                    <a:cs typeface="+mn-cs"/>
                  </a:defRPr>
                </a:lvl9pPr>
              </a:lstStyle>
              <a:p>
                <a:pPr eaLnBrk="1" hangingPunct="1">
                  <a:buFontTx/>
                  <a:buNone/>
                </a:pPr>
                <a:r>
                  <a:rPr lang="en-US" altLang="en-US" sz="1400" dirty="0">
                    <a:latin typeface="+mn-lt"/>
                  </a:rPr>
                  <a:t>New </a:t>
                </a:r>
              </a:p>
              <a:p>
                <a:pPr eaLnBrk="1" hangingPunct="1">
                  <a:buFontTx/>
                  <a:buNone/>
                </a:pPr>
                <a:r>
                  <a:rPr lang="en-US" altLang="en-US" sz="1400" dirty="0">
                    <a:latin typeface="+mn-lt"/>
                  </a:rPr>
                  <a:t>equilibrium</a:t>
                </a:r>
              </a:p>
            </p:txBody>
          </p:sp>
          <p:cxnSp>
            <p:nvCxnSpPr>
              <p:cNvPr id="111" name="Straight Connector 97"/>
              <p:cNvCxnSpPr/>
              <p:nvPr/>
            </p:nvCxnSpPr>
            <p:spPr>
              <a:xfrm rot="16200000" flipV="1">
                <a:off x="4472205" y="2033467"/>
                <a:ext cx="559596" cy="825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00" name="Straight Arrow Connector 98"/>
            <p:cNvCxnSpPr/>
            <p:nvPr/>
          </p:nvCxnSpPr>
          <p:spPr>
            <a:xfrm>
              <a:off x="6739731" y="4916488"/>
              <a:ext cx="396875" cy="1587"/>
            </a:xfrm>
            <a:prstGeom prst="straightConnector1">
              <a:avLst/>
            </a:prstGeom>
            <a:ln w="190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1" name="Straight Arrow Connector 99"/>
            <p:cNvCxnSpPr/>
            <p:nvPr/>
          </p:nvCxnSpPr>
          <p:spPr>
            <a:xfrm rot="5400000" flipH="1" flipV="1">
              <a:off x="5013325" y="3310731"/>
              <a:ext cx="762000" cy="1587"/>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2" name="Straight Arrow Connector 100"/>
            <p:cNvCxnSpPr/>
            <p:nvPr/>
          </p:nvCxnSpPr>
          <p:spPr>
            <a:xfrm>
              <a:off x="7247731" y="2682875"/>
              <a:ext cx="1076325" cy="123825"/>
            </a:xfrm>
            <a:prstGeom prst="straightConnector1">
              <a:avLst/>
            </a:prstGeom>
            <a:ln w="190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3" name="Straight Arrow Connector 101"/>
            <p:cNvCxnSpPr/>
            <p:nvPr/>
          </p:nvCxnSpPr>
          <p:spPr>
            <a:xfrm>
              <a:off x="7787481" y="4087813"/>
              <a:ext cx="533400" cy="1587"/>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104" name="Group 174"/>
            <p:cNvGrpSpPr>
              <a:grpSpLocks/>
            </p:cNvGrpSpPr>
            <p:nvPr/>
          </p:nvGrpSpPr>
          <p:grpSpPr bwMode="auto">
            <a:xfrm>
              <a:off x="7315993" y="1581150"/>
              <a:ext cx="2040702" cy="1116014"/>
              <a:chOff x="3096900" y="527639"/>
              <a:chExt cx="2040419" cy="1117564"/>
            </a:xfrm>
          </p:grpSpPr>
          <p:sp>
            <p:nvSpPr>
              <p:cNvPr id="108" name="TextBox 175"/>
              <p:cNvSpPr txBox="1">
                <a:spLocks noChangeArrowheads="1"/>
              </p:cNvSpPr>
              <p:nvPr/>
            </p:nvSpPr>
            <p:spPr bwMode="auto">
              <a:xfrm>
                <a:off x="3096900" y="527639"/>
                <a:ext cx="2040419" cy="644178"/>
              </a:xfrm>
              <a:prstGeom prst="rect">
                <a:avLst/>
              </a:prstGeom>
              <a:solidFill>
                <a:srgbClr val="F2D69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ctr" rtl="0" fontAlgn="base">
                  <a:spcBef>
                    <a:spcPct val="20000"/>
                  </a:spcBef>
                  <a:spcAft>
                    <a:spcPct val="0"/>
                  </a:spcAft>
                  <a:buChar char="•"/>
                  <a:defRPr sz="3400" kern="1200">
                    <a:solidFill>
                      <a:schemeClr val="tx1"/>
                    </a:solidFill>
                    <a:latin typeface="Arial" charset="0"/>
                    <a:ea typeface="+mn-ea"/>
                    <a:cs typeface="+mn-cs"/>
                  </a:defRPr>
                </a:lvl1pPr>
                <a:lvl2pPr marL="457200" algn="ctr" rtl="0" fontAlgn="base">
                  <a:spcBef>
                    <a:spcPct val="20000"/>
                  </a:spcBef>
                  <a:spcAft>
                    <a:spcPct val="0"/>
                  </a:spcAft>
                  <a:buChar char="•"/>
                  <a:defRPr sz="3400" kern="1200">
                    <a:solidFill>
                      <a:schemeClr val="tx1"/>
                    </a:solidFill>
                    <a:latin typeface="Arial" charset="0"/>
                    <a:ea typeface="+mn-ea"/>
                    <a:cs typeface="+mn-cs"/>
                  </a:defRPr>
                </a:lvl2pPr>
                <a:lvl3pPr marL="914400" algn="ctr" rtl="0" fontAlgn="base">
                  <a:spcBef>
                    <a:spcPct val="20000"/>
                  </a:spcBef>
                  <a:spcAft>
                    <a:spcPct val="0"/>
                  </a:spcAft>
                  <a:buChar char="•"/>
                  <a:defRPr sz="3400" kern="1200">
                    <a:solidFill>
                      <a:schemeClr val="tx1"/>
                    </a:solidFill>
                    <a:latin typeface="Arial" charset="0"/>
                    <a:ea typeface="+mn-ea"/>
                    <a:cs typeface="+mn-cs"/>
                  </a:defRPr>
                </a:lvl3pPr>
                <a:lvl4pPr marL="1371600" algn="ctr" rtl="0" fontAlgn="base">
                  <a:spcBef>
                    <a:spcPct val="20000"/>
                  </a:spcBef>
                  <a:spcAft>
                    <a:spcPct val="0"/>
                  </a:spcAft>
                  <a:buChar char="•"/>
                  <a:defRPr sz="3400" kern="1200">
                    <a:solidFill>
                      <a:schemeClr val="tx1"/>
                    </a:solidFill>
                    <a:latin typeface="Arial" charset="0"/>
                    <a:ea typeface="+mn-ea"/>
                    <a:cs typeface="+mn-cs"/>
                  </a:defRPr>
                </a:lvl4pPr>
                <a:lvl5pPr marL="1828800" algn="ctr" rtl="0" fontAlgn="base">
                  <a:spcBef>
                    <a:spcPct val="20000"/>
                  </a:spcBef>
                  <a:spcAft>
                    <a:spcPct val="0"/>
                  </a:spcAft>
                  <a:buChar char="•"/>
                  <a:defRPr sz="3400" kern="1200">
                    <a:solidFill>
                      <a:schemeClr val="tx1"/>
                    </a:solidFill>
                    <a:latin typeface="Arial" charset="0"/>
                    <a:ea typeface="+mn-ea"/>
                    <a:cs typeface="+mn-cs"/>
                  </a:defRPr>
                </a:lvl5pPr>
                <a:lvl6pPr marL="2286000" algn="l" defTabSz="914400" rtl="0" eaLnBrk="1" latinLnBrk="0" hangingPunct="1">
                  <a:defRPr sz="3400" kern="1200">
                    <a:solidFill>
                      <a:schemeClr val="tx1"/>
                    </a:solidFill>
                    <a:latin typeface="Arial" charset="0"/>
                    <a:ea typeface="+mn-ea"/>
                    <a:cs typeface="+mn-cs"/>
                  </a:defRPr>
                </a:lvl6pPr>
                <a:lvl7pPr marL="2743200" algn="l" defTabSz="914400" rtl="0" eaLnBrk="1" latinLnBrk="0" hangingPunct="1">
                  <a:defRPr sz="3400" kern="1200">
                    <a:solidFill>
                      <a:schemeClr val="tx1"/>
                    </a:solidFill>
                    <a:latin typeface="Arial" charset="0"/>
                    <a:ea typeface="+mn-ea"/>
                    <a:cs typeface="+mn-cs"/>
                  </a:defRPr>
                </a:lvl7pPr>
                <a:lvl8pPr marL="3200400" algn="l" defTabSz="914400" rtl="0" eaLnBrk="1" latinLnBrk="0" hangingPunct="1">
                  <a:defRPr sz="3400" kern="1200">
                    <a:solidFill>
                      <a:schemeClr val="tx1"/>
                    </a:solidFill>
                    <a:latin typeface="Arial" charset="0"/>
                    <a:ea typeface="+mn-ea"/>
                    <a:cs typeface="+mn-cs"/>
                  </a:defRPr>
                </a:lvl8pPr>
                <a:lvl9pPr marL="3657600" algn="l" defTabSz="914400" rtl="0" eaLnBrk="1" latinLnBrk="0" hangingPunct="1">
                  <a:defRPr sz="3400" kern="1200">
                    <a:solidFill>
                      <a:schemeClr val="tx1"/>
                    </a:solidFill>
                    <a:latin typeface="Arial" charset="0"/>
                    <a:ea typeface="+mn-ea"/>
                    <a:cs typeface="+mn-cs"/>
                  </a:defRPr>
                </a:lvl9pPr>
              </a:lstStyle>
              <a:p>
                <a:pPr eaLnBrk="1" hangingPunct="1">
                  <a:buFontTx/>
                  <a:buNone/>
                </a:pPr>
                <a:r>
                  <a:rPr lang="en-US" altLang="en-US" sz="1400">
                    <a:latin typeface="+mn-lt"/>
                  </a:rPr>
                  <a:t>Large decrease</a:t>
                </a:r>
              </a:p>
              <a:p>
                <a:pPr eaLnBrk="1" hangingPunct="1">
                  <a:buFontTx/>
                  <a:buNone/>
                </a:pPr>
                <a:r>
                  <a:rPr lang="en-US" altLang="en-US" sz="1400">
                    <a:latin typeface="+mn-lt"/>
                  </a:rPr>
                  <a:t>in supply</a:t>
                </a:r>
              </a:p>
            </p:txBody>
          </p:sp>
          <p:cxnSp>
            <p:nvCxnSpPr>
              <p:cNvPr id="109" name="Straight Connector 104"/>
              <p:cNvCxnSpPr/>
              <p:nvPr/>
            </p:nvCxnSpPr>
            <p:spPr>
              <a:xfrm rot="5400000" flipH="1" flipV="1">
                <a:off x="3662348" y="1201141"/>
                <a:ext cx="546859" cy="3412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5" name="Group 177"/>
            <p:cNvGrpSpPr>
              <a:grpSpLocks/>
            </p:cNvGrpSpPr>
            <p:nvPr/>
          </p:nvGrpSpPr>
          <p:grpSpPr bwMode="auto">
            <a:xfrm>
              <a:off x="7412831" y="4114800"/>
              <a:ext cx="1943864" cy="958841"/>
              <a:chOff x="4445414" y="1763722"/>
              <a:chExt cx="1942683" cy="957517"/>
            </a:xfrm>
          </p:grpSpPr>
          <p:sp>
            <p:nvSpPr>
              <p:cNvPr id="106" name="TextBox 178"/>
              <p:cNvSpPr txBox="1">
                <a:spLocks noChangeArrowheads="1"/>
              </p:cNvSpPr>
              <p:nvPr/>
            </p:nvSpPr>
            <p:spPr bwMode="auto">
              <a:xfrm>
                <a:off x="4445414" y="2078843"/>
                <a:ext cx="1942683" cy="642396"/>
              </a:xfrm>
              <a:prstGeom prst="rect">
                <a:avLst/>
              </a:prstGeom>
              <a:solidFill>
                <a:srgbClr val="F2D69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ctr" rtl="0" fontAlgn="base">
                  <a:spcBef>
                    <a:spcPct val="20000"/>
                  </a:spcBef>
                  <a:spcAft>
                    <a:spcPct val="0"/>
                  </a:spcAft>
                  <a:buChar char="•"/>
                  <a:defRPr sz="3400" kern="1200">
                    <a:solidFill>
                      <a:schemeClr val="tx1"/>
                    </a:solidFill>
                    <a:latin typeface="Arial" charset="0"/>
                    <a:ea typeface="+mn-ea"/>
                    <a:cs typeface="+mn-cs"/>
                  </a:defRPr>
                </a:lvl1pPr>
                <a:lvl2pPr marL="457200" algn="ctr" rtl="0" fontAlgn="base">
                  <a:spcBef>
                    <a:spcPct val="20000"/>
                  </a:spcBef>
                  <a:spcAft>
                    <a:spcPct val="0"/>
                  </a:spcAft>
                  <a:buChar char="•"/>
                  <a:defRPr sz="3400" kern="1200">
                    <a:solidFill>
                      <a:schemeClr val="tx1"/>
                    </a:solidFill>
                    <a:latin typeface="Arial" charset="0"/>
                    <a:ea typeface="+mn-ea"/>
                    <a:cs typeface="+mn-cs"/>
                  </a:defRPr>
                </a:lvl2pPr>
                <a:lvl3pPr marL="914400" algn="ctr" rtl="0" fontAlgn="base">
                  <a:spcBef>
                    <a:spcPct val="20000"/>
                  </a:spcBef>
                  <a:spcAft>
                    <a:spcPct val="0"/>
                  </a:spcAft>
                  <a:buChar char="•"/>
                  <a:defRPr sz="3400" kern="1200">
                    <a:solidFill>
                      <a:schemeClr val="tx1"/>
                    </a:solidFill>
                    <a:latin typeface="Arial" charset="0"/>
                    <a:ea typeface="+mn-ea"/>
                    <a:cs typeface="+mn-cs"/>
                  </a:defRPr>
                </a:lvl3pPr>
                <a:lvl4pPr marL="1371600" algn="ctr" rtl="0" fontAlgn="base">
                  <a:spcBef>
                    <a:spcPct val="20000"/>
                  </a:spcBef>
                  <a:spcAft>
                    <a:spcPct val="0"/>
                  </a:spcAft>
                  <a:buChar char="•"/>
                  <a:defRPr sz="3400" kern="1200">
                    <a:solidFill>
                      <a:schemeClr val="tx1"/>
                    </a:solidFill>
                    <a:latin typeface="Arial" charset="0"/>
                    <a:ea typeface="+mn-ea"/>
                    <a:cs typeface="+mn-cs"/>
                  </a:defRPr>
                </a:lvl4pPr>
                <a:lvl5pPr marL="1828800" algn="ctr" rtl="0" fontAlgn="base">
                  <a:spcBef>
                    <a:spcPct val="20000"/>
                  </a:spcBef>
                  <a:spcAft>
                    <a:spcPct val="0"/>
                  </a:spcAft>
                  <a:buChar char="•"/>
                  <a:defRPr sz="3400" kern="1200">
                    <a:solidFill>
                      <a:schemeClr val="tx1"/>
                    </a:solidFill>
                    <a:latin typeface="Arial" charset="0"/>
                    <a:ea typeface="+mn-ea"/>
                    <a:cs typeface="+mn-cs"/>
                  </a:defRPr>
                </a:lvl5pPr>
                <a:lvl6pPr marL="2286000" algn="l" defTabSz="914400" rtl="0" eaLnBrk="1" latinLnBrk="0" hangingPunct="1">
                  <a:defRPr sz="3400" kern="1200">
                    <a:solidFill>
                      <a:schemeClr val="tx1"/>
                    </a:solidFill>
                    <a:latin typeface="Arial" charset="0"/>
                    <a:ea typeface="+mn-ea"/>
                    <a:cs typeface="+mn-cs"/>
                  </a:defRPr>
                </a:lvl6pPr>
                <a:lvl7pPr marL="2743200" algn="l" defTabSz="914400" rtl="0" eaLnBrk="1" latinLnBrk="0" hangingPunct="1">
                  <a:defRPr sz="3400" kern="1200">
                    <a:solidFill>
                      <a:schemeClr val="tx1"/>
                    </a:solidFill>
                    <a:latin typeface="Arial" charset="0"/>
                    <a:ea typeface="+mn-ea"/>
                    <a:cs typeface="+mn-cs"/>
                  </a:defRPr>
                </a:lvl7pPr>
                <a:lvl8pPr marL="3200400" algn="l" defTabSz="914400" rtl="0" eaLnBrk="1" latinLnBrk="0" hangingPunct="1">
                  <a:defRPr sz="3400" kern="1200">
                    <a:solidFill>
                      <a:schemeClr val="tx1"/>
                    </a:solidFill>
                    <a:latin typeface="Arial" charset="0"/>
                    <a:ea typeface="+mn-ea"/>
                    <a:cs typeface="+mn-cs"/>
                  </a:defRPr>
                </a:lvl8pPr>
                <a:lvl9pPr marL="3657600" algn="l" defTabSz="914400" rtl="0" eaLnBrk="1" latinLnBrk="0" hangingPunct="1">
                  <a:defRPr sz="3400" kern="1200">
                    <a:solidFill>
                      <a:schemeClr val="tx1"/>
                    </a:solidFill>
                    <a:latin typeface="Arial" charset="0"/>
                    <a:ea typeface="+mn-ea"/>
                    <a:cs typeface="+mn-cs"/>
                  </a:defRPr>
                </a:lvl9pPr>
              </a:lstStyle>
              <a:p>
                <a:pPr eaLnBrk="1" hangingPunct="1">
                  <a:buFontTx/>
                  <a:buNone/>
                </a:pPr>
                <a:r>
                  <a:rPr lang="en-US" altLang="en-US" sz="1400" dirty="0">
                    <a:latin typeface="+mn-lt"/>
                  </a:rPr>
                  <a:t>Small increase</a:t>
                </a:r>
              </a:p>
              <a:p>
                <a:pPr eaLnBrk="1" hangingPunct="1">
                  <a:buFontTx/>
                  <a:buNone/>
                </a:pPr>
                <a:r>
                  <a:rPr lang="en-US" altLang="en-US" sz="1400" dirty="0">
                    <a:latin typeface="+mn-lt"/>
                  </a:rPr>
                  <a:t>in demand</a:t>
                </a:r>
              </a:p>
            </p:txBody>
          </p:sp>
          <p:cxnSp>
            <p:nvCxnSpPr>
              <p:cNvPr id="107" name="Straight Connector 107"/>
              <p:cNvCxnSpPr/>
              <p:nvPr/>
            </p:nvCxnSpPr>
            <p:spPr>
              <a:xfrm rot="16200000" flipH="1">
                <a:off x="5114287" y="1842108"/>
                <a:ext cx="380474" cy="2237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64" name="Textfeld 163"/>
          <p:cNvSpPr txBox="1"/>
          <p:nvPr/>
        </p:nvSpPr>
        <p:spPr>
          <a:xfrm>
            <a:off x="-236490" y="5439157"/>
            <a:ext cx="9144000" cy="1015663"/>
          </a:xfrm>
          <a:prstGeom prst="rect">
            <a:avLst/>
          </a:prstGeom>
          <a:noFill/>
        </p:spPr>
        <p:txBody>
          <a:bodyPr wrap="square" rtlCol="0">
            <a:spAutoFit/>
          </a:bodyPr>
          <a:lstStyle/>
          <a:p>
            <a:pPr algn="r"/>
            <a:endParaRPr lang="de-DE" dirty="0">
              <a:solidFill>
                <a:schemeClr val="bg1"/>
              </a:solidFill>
              <a:latin typeface="+mj-lt"/>
            </a:endParaRPr>
          </a:p>
          <a:p>
            <a:pPr algn="r"/>
            <a:r>
              <a:rPr lang="de-DE" sz="2400" cap="all" dirty="0">
                <a:solidFill>
                  <a:schemeClr val="bg1"/>
                </a:solidFill>
                <a:latin typeface="+mj-lt"/>
              </a:rPr>
              <a:t>CASE STUDY</a:t>
            </a:r>
          </a:p>
          <a:p>
            <a:pPr algn="r"/>
            <a:r>
              <a:rPr lang="de-DE" dirty="0">
                <a:solidFill>
                  <a:schemeClr val="bg1"/>
                </a:solidFill>
                <a:latin typeface="+mj-lt"/>
              </a:rPr>
              <a:t>       </a:t>
            </a:r>
            <a:endParaRPr lang="en-US" dirty="0">
              <a:solidFill>
                <a:schemeClr val="bg1"/>
              </a:solidFill>
              <a:latin typeface="+mj-lt"/>
            </a:endParaRPr>
          </a:p>
        </p:txBody>
      </p:sp>
    </p:spTree>
    <p:extLst>
      <p:ext uri="{BB962C8B-B14F-4D97-AF65-F5344CB8AC3E}">
        <p14:creationId xmlns:p14="http://schemas.microsoft.com/office/powerpoint/2010/main" val="352363457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quarter" idx="12"/>
          </p:nvPr>
        </p:nvSpPr>
        <p:spPr>
          <a:xfrm>
            <a:off x="604838" y="2263777"/>
            <a:ext cx="8081962" cy="3216275"/>
          </a:xfrm>
        </p:spPr>
        <p:txBody>
          <a:bodyPr/>
          <a:lstStyle/>
          <a:p>
            <a:pPr>
              <a:lnSpc>
                <a:spcPct val="120000"/>
              </a:lnSpc>
              <a:spcBef>
                <a:spcPts val="600"/>
              </a:spcBef>
              <a:buClr>
                <a:srgbClr val="2E63AC"/>
              </a:buClr>
              <a:buFont typeface="Wingdings" panose="05000000000000000000" pitchFamily="2" charset="2"/>
              <a:buChar char="§"/>
            </a:pPr>
            <a:r>
              <a:rPr lang="en-US" dirty="0">
                <a:solidFill>
                  <a:srgbClr val="2E63AC"/>
                </a:solidFill>
              </a:rPr>
              <a:t>Shift </a:t>
            </a:r>
            <a:r>
              <a:rPr lang="en-US" dirty="0"/>
              <a:t>in the </a:t>
            </a:r>
            <a:r>
              <a:rPr lang="en-US" dirty="0">
                <a:solidFill>
                  <a:srgbClr val="2E63AC"/>
                </a:solidFill>
              </a:rPr>
              <a:t>supply curve</a:t>
            </a:r>
          </a:p>
          <a:p>
            <a:pPr lvl="1">
              <a:lnSpc>
                <a:spcPct val="120000"/>
              </a:lnSpc>
              <a:spcBef>
                <a:spcPts val="600"/>
              </a:spcBef>
              <a:buClr>
                <a:srgbClr val="2E63AC"/>
              </a:buClr>
              <a:buFont typeface="Wingdings" panose="05000000000000000000" pitchFamily="2" charset="2"/>
              <a:buChar char="§"/>
            </a:pPr>
            <a:r>
              <a:rPr lang="en-US" dirty="0"/>
              <a:t>Change in supply</a:t>
            </a:r>
          </a:p>
          <a:p>
            <a:pPr>
              <a:lnSpc>
                <a:spcPct val="120000"/>
              </a:lnSpc>
              <a:spcBef>
                <a:spcPts val="600"/>
              </a:spcBef>
              <a:buClr>
                <a:srgbClr val="2E63AC"/>
              </a:buClr>
              <a:buFont typeface="Wingdings" panose="05000000000000000000" pitchFamily="2" charset="2"/>
              <a:buChar char="§"/>
            </a:pPr>
            <a:r>
              <a:rPr lang="en-US" dirty="0">
                <a:solidFill>
                  <a:srgbClr val="2E63AC"/>
                </a:solidFill>
              </a:rPr>
              <a:t>Movement</a:t>
            </a:r>
            <a:r>
              <a:rPr lang="en-US" dirty="0"/>
              <a:t> along a fixed supply curve</a:t>
            </a:r>
          </a:p>
          <a:p>
            <a:pPr lvl="1">
              <a:lnSpc>
                <a:spcPct val="120000"/>
              </a:lnSpc>
              <a:spcBef>
                <a:spcPts val="600"/>
              </a:spcBef>
              <a:buClr>
                <a:srgbClr val="2E63AC"/>
              </a:buClr>
              <a:buFont typeface="Wingdings" panose="05000000000000000000" pitchFamily="2" charset="2"/>
              <a:buChar char="§"/>
            </a:pPr>
            <a:r>
              <a:rPr lang="en-US" dirty="0"/>
              <a:t>Change in the quantity supplied</a:t>
            </a:r>
          </a:p>
          <a:p>
            <a:pPr>
              <a:lnSpc>
                <a:spcPct val="120000"/>
              </a:lnSpc>
              <a:spcBef>
                <a:spcPts val="600"/>
              </a:spcBef>
              <a:buClr>
                <a:srgbClr val="2E63AC"/>
              </a:buClr>
              <a:buFont typeface="Wingdings" panose="05000000000000000000" pitchFamily="2" charset="2"/>
              <a:buChar char="§"/>
            </a:pPr>
            <a:r>
              <a:rPr lang="en-US" dirty="0">
                <a:solidFill>
                  <a:srgbClr val="2E63AC"/>
                </a:solidFill>
              </a:rPr>
              <a:t>Shift</a:t>
            </a:r>
            <a:r>
              <a:rPr lang="en-US" dirty="0"/>
              <a:t> in the </a:t>
            </a:r>
            <a:r>
              <a:rPr lang="en-US" dirty="0">
                <a:solidFill>
                  <a:srgbClr val="2E63AC"/>
                </a:solidFill>
              </a:rPr>
              <a:t>demand curve</a:t>
            </a:r>
          </a:p>
          <a:p>
            <a:pPr lvl="1">
              <a:lnSpc>
                <a:spcPct val="120000"/>
              </a:lnSpc>
              <a:spcBef>
                <a:spcPts val="600"/>
              </a:spcBef>
              <a:buClr>
                <a:srgbClr val="2E63AC"/>
              </a:buClr>
              <a:buFont typeface="Wingdings" panose="05000000000000000000" pitchFamily="2" charset="2"/>
              <a:buChar char="§"/>
            </a:pPr>
            <a:r>
              <a:rPr lang="en-US" dirty="0"/>
              <a:t>Change in demand</a:t>
            </a:r>
          </a:p>
          <a:p>
            <a:pPr>
              <a:lnSpc>
                <a:spcPct val="120000"/>
              </a:lnSpc>
              <a:spcBef>
                <a:spcPts val="600"/>
              </a:spcBef>
              <a:buClr>
                <a:srgbClr val="2E63AC"/>
              </a:buClr>
              <a:buFont typeface="Wingdings" panose="05000000000000000000" pitchFamily="2" charset="2"/>
              <a:buChar char="§"/>
            </a:pPr>
            <a:r>
              <a:rPr lang="en-US" dirty="0">
                <a:solidFill>
                  <a:srgbClr val="2E63AC"/>
                </a:solidFill>
              </a:rPr>
              <a:t>Movement</a:t>
            </a:r>
            <a:r>
              <a:rPr lang="en-US" dirty="0"/>
              <a:t> along a fixed demand curve</a:t>
            </a:r>
          </a:p>
          <a:p>
            <a:pPr lvl="1">
              <a:lnSpc>
                <a:spcPct val="120000"/>
              </a:lnSpc>
              <a:spcBef>
                <a:spcPts val="600"/>
              </a:spcBef>
              <a:buClr>
                <a:srgbClr val="2E63AC"/>
              </a:buClr>
              <a:buFont typeface="Wingdings" panose="05000000000000000000" pitchFamily="2" charset="2"/>
              <a:buChar char="§"/>
            </a:pPr>
            <a:r>
              <a:rPr lang="en-US" dirty="0"/>
              <a:t>Change in the quantity demanded</a:t>
            </a:r>
          </a:p>
        </p:txBody>
      </p:sp>
      <p:sp>
        <p:nvSpPr>
          <p:cNvPr id="5" name="Titel 4"/>
          <p:cNvSpPr>
            <a:spLocks noGrp="1"/>
          </p:cNvSpPr>
          <p:nvPr>
            <p:ph type="title"/>
          </p:nvPr>
        </p:nvSpPr>
        <p:spPr>
          <a:xfrm>
            <a:off x="604838" y="310778"/>
            <a:ext cx="6545262" cy="1264025"/>
          </a:xfrm>
        </p:spPr>
        <p:txBody>
          <a:bodyPr/>
          <a:lstStyle/>
          <a:p>
            <a:r>
              <a:rPr lang="en-US" altLang="en-US" dirty="0"/>
              <a:t>Supply and Demand – </a:t>
            </a:r>
            <a:br>
              <a:rPr lang="en-US" altLang="en-US" dirty="0"/>
            </a:br>
            <a:r>
              <a:rPr lang="en-US" altLang="en-US" dirty="0"/>
              <a:t>Shifts vs. Movements along Curves </a:t>
            </a:r>
            <a:endParaRPr lang="de-DE" dirty="0"/>
          </a:p>
        </p:txBody>
      </p:sp>
    </p:spTree>
    <p:extLst>
      <p:ext uri="{BB962C8B-B14F-4D97-AF65-F5344CB8AC3E}">
        <p14:creationId xmlns:p14="http://schemas.microsoft.com/office/powerpoint/2010/main" val="397505129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descr="Fragezeichen, Frage, Marke, Symbol, Anmelden, Geschäft"/>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7878" r="10150"/>
          <a:stretch/>
        </p:blipFill>
        <p:spPr bwMode="auto">
          <a:xfrm rot="435898">
            <a:off x="6712873" y="1496054"/>
            <a:ext cx="2076466" cy="2885090"/>
          </a:xfrm>
          <a:prstGeom prst="rect">
            <a:avLst/>
          </a:prstGeom>
          <a:noFill/>
          <a:extLst>
            <a:ext uri="{909E8E84-426E-40DD-AFC4-6F175D3DCCD1}">
              <a14:hiddenFill xmlns:a14="http://schemas.microsoft.com/office/drawing/2010/main">
                <a:solidFill>
                  <a:srgbClr val="FFFFFF"/>
                </a:solidFill>
              </a14:hiddenFill>
            </a:ext>
          </a:extLst>
        </p:spPr>
      </p:pic>
      <p:sp>
        <p:nvSpPr>
          <p:cNvPr id="2" name="Textplatzhalter 1"/>
          <p:cNvSpPr>
            <a:spLocks noGrp="1"/>
          </p:cNvSpPr>
          <p:nvPr>
            <p:ph type="body" sz="quarter" idx="11"/>
          </p:nvPr>
        </p:nvSpPr>
        <p:spPr>
          <a:xfrm>
            <a:off x="604838" y="1838327"/>
            <a:ext cx="6190100" cy="1598556"/>
          </a:xfrm>
        </p:spPr>
        <p:txBody>
          <a:bodyPr/>
          <a:lstStyle/>
          <a:p>
            <a:pPr marL="0" indent="0">
              <a:lnSpc>
                <a:spcPts val="2800"/>
              </a:lnSpc>
            </a:pPr>
            <a:r>
              <a:rPr lang="en-US" altLang="en-US" sz="2000" dirty="0"/>
              <a:t>What Happens to Price and Quantity When Supply or Demand Shifts? Complete the table below by adding for the </a:t>
            </a:r>
            <a:r>
              <a:rPr lang="en-US" altLang="en-US" sz="2000" dirty="0">
                <a:solidFill>
                  <a:srgbClr val="2E63AC"/>
                </a:solidFill>
              </a:rPr>
              <a:t>price and quality </a:t>
            </a:r>
            <a:r>
              <a:rPr lang="en-US" altLang="en-US" sz="2000" dirty="0"/>
              <a:t>one of the four choices: </a:t>
            </a:r>
            <a:r>
              <a:rPr lang="en-US" altLang="en-US" sz="2000" b="1" dirty="0">
                <a:solidFill>
                  <a:srgbClr val="2E63AC"/>
                </a:solidFill>
              </a:rPr>
              <a:t>equal, up, down, ambiguous</a:t>
            </a:r>
          </a:p>
        </p:txBody>
      </p:sp>
      <p:graphicFrame>
        <p:nvGraphicFramePr>
          <p:cNvPr id="6" name="Tabelle 5"/>
          <p:cNvGraphicFramePr>
            <a:graphicFrameLocks noGrp="1"/>
          </p:cNvGraphicFramePr>
          <p:nvPr/>
        </p:nvGraphicFramePr>
        <p:xfrm>
          <a:off x="611718" y="3685859"/>
          <a:ext cx="6096000" cy="2560320"/>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tblGrid>
              <a:tr h="370840">
                <a:tc>
                  <a:txBody>
                    <a:bodyPr/>
                    <a:lstStyle/>
                    <a:p>
                      <a:endParaRPr lang="en-US" b="1" dirty="0"/>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r>
                        <a:rPr lang="en-US" dirty="0">
                          <a:solidFill>
                            <a:schemeClr val="tx1"/>
                          </a:solidFill>
                        </a:rPr>
                        <a:t>No Change in Supply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chemeClr val="tx1"/>
                          </a:solidFill>
                        </a:rPr>
                        <a:t>An Increase in Supply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chemeClr val="tx1"/>
                          </a:solidFill>
                        </a:rPr>
                        <a:t>A Decrease</a:t>
                      </a:r>
                    </a:p>
                    <a:p>
                      <a:r>
                        <a:rPr lang="en-US" dirty="0">
                          <a:solidFill>
                            <a:schemeClr val="tx1"/>
                          </a:solidFill>
                        </a:rPr>
                        <a:t>in Supply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70840">
                <a:tc>
                  <a:txBody>
                    <a:bodyPr/>
                    <a:lstStyle/>
                    <a:p>
                      <a:r>
                        <a:rPr lang="en-US" sz="1800" b="1" i="0" u="none" strike="noStrike" kern="1200" baseline="0" dirty="0">
                          <a:solidFill>
                            <a:schemeClr val="dk1"/>
                          </a:solidFill>
                          <a:latin typeface="+mn-lt"/>
                          <a:ea typeface="+mn-ea"/>
                          <a:cs typeface="+mn-cs"/>
                        </a:rPr>
                        <a:t>No Change in Demand</a:t>
                      </a: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de-DE" dirty="0">
                          <a:solidFill>
                            <a:srgbClr val="FF0000"/>
                          </a:solidFill>
                        </a:rPr>
                        <a:t>P:</a:t>
                      </a:r>
                    </a:p>
                    <a:p>
                      <a:r>
                        <a:rPr lang="de-DE" dirty="0">
                          <a:solidFill>
                            <a:srgbClr val="FF0000"/>
                          </a:solidFill>
                        </a:rPr>
                        <a:t>Q:</a:t>
                      </a:r>
                      <a:endParaRPr lang="en-US"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de-DE" dirty="0">
                          <a:solidFill>
                            <a:srgbClr val="FF0000"/>
                          </a:solidFill>
                        </a:rPr>
                        <a:t>P:</a:t>
                      </a:r>
                    </a:p>
                    <a:p>
                      <a:r>
                        <a:rPr lang="de-DE" dirty="0">
                          <a:solidFill>
                            <a:srgbClr val="FF0000"/>
                          </a:solidFill>
                        </a:rPr>
                        <a:t>Q:</a:t>
                      </a:r>
                      <a:endParaRPr lang="en-US"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de-DE" dirty="0">
                          <a:solidFill>
                            <a:srgbClr val="FF0000"/>
                          </a:solidFill>
                        </a:rPr>
                        <a:t>P:</a:t>
                      </a:r>
                    </a:p>
                    <a:p>
                      <a:r>
                        <a:rPr lang="de-DE" dirty="0">
                          <a:solidFill>
                            <a:srgbClr val="FF0000"/>
                          </a:solidFill>
                        </a:rPr>
                        <a:t>Q:</a:t>
                      </a:r>
                      <a:endParaRPr lang="en-US"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70840">
                <a:tc>
                  <a:txBody>
                    <a:bodyPr/>
                    <a:lstStyle/>
                    <a:p>
                      <a:r>
                        <a:rPr lang="de-DE" b="1" dirty="0"/>
                        <a:t>An</a:t>
                      </a:r>
                      <a:r>
                        <a:rPr lang="de-DE" b="1" baseline="0" dirty="0"/>
                        <a:t> </a:t>
                      </a:r>
                      <a:r>
                        <a:rPr lang="de-DE" b="1" baseline="0" dirty="0" err="1"/>
                        <a:t>Increase</a:t>
                      </a:r>
                      <a:r>
                        <a:rPr lang="de-DE" b="1" baseline="0" dirty="0"/>
                        <a:t> in Demand</a:t>
                      </a: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de-DE" dirty="0">
                          <a:solidFill>
                            <a:srgbClr val="FF0000"/>
                          </a:solidFill>
                        </a:rPr>
                        <a:t>P:</a:t>
                      </a:r>
                    </a:p>
                    <a:p>
                      <a:r>
                        <a:rPr lang="de-DE" dirty="0">
                          <a:solidFill>
                            <a:srgbClr val="FF0000"/>
                          </a:solidFill>
                        </a:rPr>
                        <a:t>Q:</a:t>
                      </a:r>
                      <a:endParaRPr lang="en-US"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de-DE" dirty="0">
                          <a:solidFill>
                            <a:srgbClr val="FF0000"/>
                          </a:solidFill>
                        </a:rPr>
                        <a:t>P:</a:t>
                      </a:r>
                    </a:p>
                    <a:p>
                      <a:r>
                        <a:rPr lang="de-DE" dirty="0">
                          <a:solidFill>
                            <a:srgbClr val="FF0000"/>
                          </a:solidFill>
                        </a:rPr>
                        <a:t>Q:</a:t>
                      </a:r>
                      <a:endParaRPr lang="en-US"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de-DE" dirty="0">
                          <a:solidFill>
                            <a:srgbClr val="FF0000"/>
                          </a:solidFill>
                        </a:rPr>
                        <a:t>P:</a:t>
                      </a:r>
                    </a:p>
                    <a:p>
                      <a:r>
                        <a:rPr lang="de-DE" dirty="0">
                          <a:solidFill>
                            <a:srgbClr val="FF0000"/>
                          </a:solidFill>
                        </a:rPr>
                        <a:t>Q:</a:t>
                      </a:r>
                      <a:endParaRPr lang="en-US"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70840">
                <a:tc>
                  <a:txBody>
                    <a:bodyPr/>
                    <a:lstStyle/>
                    <a:p>
                      <a:r>
                        <a:rPr lang="de-DE" b="1" dirty="0"/>
                        <a:t>A</a:t>
                      </a:r>
                      <a:r>
                        <a:rPr lang="de-DE" b="1" baseline="0" dirty="0"/>
                        <a:t> </a:t>
                      </a:r>
                      <a:r>
                        <a:rPr lang="de-DE" b="1" baseline="0" dirty="0" err="1"/>
                        <a:t>Decrease</a:t>
                      </a:r>
                      <a:r>
                        <a:rPr lang="de-DE" b="1" baseline="0" dirty="0"/>
                        <a:t> in Demand</a:t>
                      </a: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de-DE" dirty="0">
                          <a:solidFill>
                            <a:srgbClr val="FF0000"/>
                          </a:solidFill>
                        </a:rPr>
                        <a:t>P:</a:t>
                      </a:r>
                    </a:p>
                    <a:p>
                      <a:r>
                        <a:rPr lang="de-DE" dirty="0">
                          <a:solidFill>
                            <a:srgbClr val="FF0000"/>
                          </a:solidFill>
                        </a:rPr>
                        <a:t>Q:</a:t>
                      </a:r>
                      <a:endParaRPr lang="en-US"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de-DE" dirty="0">
                          <a:solidFill>
                            <a:srgbClr val="FF0000"/>
                          </a:solidFill>
                        </a:rPr>
                        <a:t>P:</a:t>
                      </a:r>
                    </a:p>
                    <a:p>
                      <a:r>
                        <a:rPr lang="de-DE" dirty="0">
                          <a:solidFill>
                            <a:srgbClr val="FF0000"/>
                          </a:solidFill>
                        </a:rPr>
                        <a:t>Q:</a:t>
                      </a:r>
                      <a:endParaRPr lang="en-US"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de-DE" dirty="0">
                          <a:solidFill>
                            <a:srgbClr val="FF0000"/>
                          </a:solidFill>
                        </a:rPr>
                        <a:t>P:</a:t>
                      </a:r>
                    </a:p>
                    <a:p>
                      <a:r>
                        <a:rPr lang="de-DE" dirty="0">
                          <a:solidFill>
                            <a:srgbClr val="FF0000"/>
                          </a:solidFill>
                        </a:rPr>
                        <a:t>Q:</a:t>
                      </a:r>
                      <a:endParaRPr lang="en-US"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bl>
          </a:graphicData>
        </a:graphic>
      </p:graphicFrame>
      <p:graphicFrame>
        <p:nvGraphicFramePr>
          <p:cNvPr id="8" name="Tabelle 7"/>
          <p:cNvGraphicFramePr>
            <a:graphicFrameLocks noGrp="1"/>
          </p:cNvGraphicFramePr>
          <p:nvPr/>
        </p:nvGraphicFramePr>
        <p:xfrm>
          <a:off x="599093" y="3678157"/>
          <a:ext cx="6803310" cy="2560320"/>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20000"/>
                    </a:ext>
                  </a:extLst>
                </a:gridCol>
                <a:gridCol w="1759770">
                  <a:extLst>
                    <a:ext uri="{9D8B030D-6E8A-4147-A177-3AD203B41FA5}">
                      <a16:colId xmlns:a16="http://schemas.microsoft.com/office/drawing/2014/main" val="20001"/>
                    </a:ext>
                  </a:extLst>
                </a:gridCol>
                <a:gridCol w="1759770">
                  <a:extLst>
                    <a:ext uri="{9D8B030D-6E8A-4147-A177-3AD203B41FA5}">
                      <a16:colId xmlns:a16="http://schemas.microsoft.com/office/drawing/2014/main" val="20002"/>
                    </a:ext>
                  </a:extLst>
                </a:gridCol>
                <a:gridCol w="1759770">
                  <a:extLst>
                    <a:ext uri="{9D8B030D-6E8A-4147-A177-3AD203B41FA5}">
                      <a16:colId xmlns:a16="http://schemas.microsoft.com/office/drawing/2014/main" val="20003"/>
                    </a:ext>
                  </a:extLst>
                </a:gridCol>
              </a:tblGrid>
              <a:tr h="370840">
                <a:tc>
                  <a:txBody>
                    <a:bodyPr/>
                    <a:lstStyle/>
                    <a:p>
                      <a:endParaRPr lang="en-US" b="1" dirty="0"/>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r>
                        <a:rPr lang="en-US" dirty="0">
                          <a:solidFill>
                            <a:schemeClr val="tx1"/>
                          </a:solidFill>
                        </a:rPr>
                        <a:t>No Change in Supply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chemeClr val="tx1"/>
                          </a:solidFill>
                        </a:rPr>
                        <a:t>An Increase in Supply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chemeClr val="tx1"/>
                          </a:solidFill>
                        </a:rPr>
                        <a:t>A Decrease</a:t>
                      </a:r>
                    </a:p>
                    <a:p>
                      <a:r>
                        <a:rPr lang="en-US" dirty="0">
                          <a:solidFill>
                            <a:schemeClr val="tx1"/>
                          </a:solidFill>
                        </a:rPr>
                        <a:t>in Supply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70840">
                <a:tc>
                  <a:txBody>
                    <a:bodyPr/>
                    <a:lstStyle/>
                    <a:p>
                      <a:r>
                        <a:rPr lang="en-US" sz="1800" b="1" i="0" u="none" strike="noStrike" kern="1200" baseline="0" dirty="0">
                          <a:solidFill>
                            <a:schemeClr val="dk1"/>
                          </a:solidFill>
                          <a:latin typeface="+mn-lt"/>
                          <a:ea typeface="+mn-ea"/>
                          <a:cs typeface="+mn-cs"/>
                        </a:rPr>
                        <a:t>No Change in Demand</a:t>
                      </a: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de-DE">
                          <a:solidFill>
                            <a:srgbClr val="FF0000"/>
                          </a:solidFill>
                        </a:rPr>
                        <a:t>P: same</a:t>
                      </a:r>
                    </a:p>
                    <a:p>
                      <a:r>
                        <a:rPr lang="de-DE">
                          <a:solidFill>
                            <a:srgbClr val="FF0000"/>
                          </a:solidFill>
                        </a:rPr>
                        <a:t>Q: same</a:t>
                      </a:r>
                      <a:endParaRPr lang="en-US"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de-DE" dirty="0">
                          <a:solidFill>
                            <a:srgbClr val="FF0000"/>
                          </a:solidFill>
                        </a:rPr>
                        <a:t>P: down </a:t>
                      </a:r>
                    </a:p>
                    <a:p>
                      <a:r>
                        <a:rPr lang="de-DE" dirty="0">
                          <a:solidFill>
                            <a:srgbClr val="FF0000"/>
                          </a:solidFill>
                        </a:rPr>
                        <a:t>Q: </a:t>
                      </a:r>
                      <a:r>
                        <a:rPr lang="de-DE" dirty="0" err="1">
                          <a:solidFill>
                            <a:srgbClr val="FF0000"/>
                          </a:solidFill>
                        </a:rPr>
                        <a:t>up</a:t>
                      </a:r>
                      <a:endParaRPr lang="en-US"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de-DE" dirty="0">
                          <a:solidFill>
                            <a:srgbClr val="FF0000"/>
                          </a:solidFill>
                        </a:rPr>
                        <a:t>P: </a:t>
                      </a:r>
                      <a:r>
                        <a:rPr lang="de-DE" dirty="0" err="1">
                          <a:solidFill>
                            <a:srgbClr val="FF0000"/>
                          </a:solidFill>
                        </a:rPr>
                        <a:t>up</a:t>
                      </a:r>
                      <a:endParaRPr lang="de-DE" dirty="0">
                        <a:solidFill>
                          <a:srgbClr val="FF0000"/>
                        </a:solidFill>
                      </a:endParaRPr>
                    </a:p>
                    <a:p>
                      <a:r>
                        <a:rPr lang="de-DE" dirty="0">
                          <a:solidFill>
                            <a:srgbClr val="FF0000"/>
                          </a:solidFill>
                        </a:rPr>
                        <a:t>Q: down</a:t>
                      </a:r>
                      <a:endParaRPr lang="en-US"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70840">
                <a:tc>
                  <a:txBody>
                    <a:bodyPr/>
                    <a:lstStyle/>
                    <a:p>
                      <a:r>
                        <a:rPr lang="de-DE" b="1" dirty="0"/>
                        <a:t>An</a:t>
                      </a:r>
                      <a:r>
                        <a:rPr lang="de-DE" b="1" baseline="0" dirty="0"/>
                        <a:t> </a:t>
                      </a:r>
                      <a:r>
                        <a:rPr lang="de-DE" b="1" baseline="0" dirty="0" err="1"/>
                        <a:t>Increase</a:t>
                      </a:r>
                      <a:r>
                        <a:rPr lang="de-DE" b="1" baseline="0" dirty="0"/>
                        <a:t> in Demand</a:t>
                      </a: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de-DE" dirty="0">
                          <a:solidFill>
                            <a:srgbClr val="FF0000"/>
                          </a:solidFill>
                        </a:rPr>
                        <a:t>P: </a:t>
                      </a:r>
                      <a:r>
                        <a:rPr lang="de-DE" dirty="0" err="1">
                          <a:solidFill>
                            <a:srgbClr val="FF0000"/>
                          </a:solidFill>
                        </a:rPr>
                        <a:t>up</a:t>
                      </a:r>
                      <a:endParaRPr lang="de-DE" dirty="0">
                        <a:solidFill>
                          <a:srgbClr val="FF0000"/>
                        </a:solidFill>
                      </a:endParaRPr>
                    </a:p>
                    <a:p>
                      <a:r>
                        <a:rPr lang="de-DE" dirty="0">
                          <a:solidFill>
                            <a:srgbClr val="FF0000"/>
                          </a:solidFill>
                        </a:rPr>
                        <a:t>Q: </a:t>
                      </a:r>
                      <a:r>
                        <a:rPr lang="de-DE" dirty="0" err="1">
                          <a:solidFill>
                            <a:srgbClr val="FF0000"/>
                          </a:solidFill>
                        </a:rPr>
                        <a:t>up</a:t>
                      </a:r>
                      <a:endParaRPr lang="en-US"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de-DE" dirty="0">
                          <a:solidFill>
                            <a:srgbClr val="FF0000"/>
                          </a:solidFill>
                        </a:rPr>
                        <a:t>P: </a:t>
                      </a:r>
                      <a:r>
                        <a:rPr lang="de-DE" dirty="0" err="1">
                          <a:solidFill>
                            <a:srgbClr val="FF0000"/>
                          </a:solidFill>
                        </a:rPr>
                        <a:t>ambiguous</a:t>
                      </a:r>
                      <a:endParaRPr lang="de-DE" dirty="0">
                        <a:solidFill>
                          <a:srgbClr val="FF0000"/>
                        </a:solidFill>
                      </a:endParaRPr>
                    </a:p>
                    <a:p>
                      <a:r>
                        <a:rPr lang="de-DE" dirty="0">
                          <a:solidFill>
                            <a:srgbClr val="FF0000"/>
                          </a:solidFill>
                        </a:rPr>
                        <a:t>Q: </a:t>
                      </a:r>
                      <a:r>
                        <a:rPr lang="de-DE" dirty="0" err="1">
                          <a:solidFill>
                            <a:srgbClr val="FF0000"/>
                          </a:solidFill>
                        </a:rPr>
                        <a:t>up</a:t>
                      </a:r>
                      <a:endParaRPr lang="en-US"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de-DE" dirty="0">
                          <a:solidFill>
                            <a:srgbClr val="FF0000"/>
                          </a:solidFill>
                        </a:rPr>
                        <a:t>P: </a:t>
                      </a:r>
                      <a:r>
                        <a:rPr lang="de-DE" dirty="0" err="1">
                          <a:solidFill>
                            <a:srgbClr val="FF0000"/>
                          </a:solidFill>
                        </a:rPr>
                        <a:t>up</a:t>
                      </a:r>
                      <a:endParaRPr lang="de-DE" dirty="0">
                        <a:solidFill>
                          <a:srgbClr val="FF0000"/>
                        </a:solidFill>
                      </a:endParaRPr>
                    </a:p>
                    <a:p>
                      <a:r>
                        <a:rPr lang="de-DE" dirty="0">
                          <a:solidFill>
                            <a:srgbClr val="FF0000"/>
                          </a:solidFill>
                        </a:rPr>
                        <a:t>Q: </a:t>
                      </a:r>
                      <a:r>
                        <a:rPr lang="de-DE" dirty="0" err="1">
                          <a:solidFill>
                            <a:srgbClr val="FF0000"/>
                          </a:solidFill>
                        </a:rPr>
                        <a:t>ambiguous</a:t>
                      </a:r>
                      <a:endParaRPr lang="en-US"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70840">
                <a:tc>
                  <a:txBody>
                    <a:bodyPr/>
                    <a:lstStyle/>
                    <a:p>
                      <a:r>
                        <a:rPr lang="de-DE" b="1" dirty="0"/>
                        <a:t>A</a:t>
                      </a:r>
                      <a:r>
                        <a:rPr lang="de-DE" b="1" baseline="0" dirty="0"/>
                        <a:t> </a:t>
                      </a:r>
                      <a:r>
                        <a:rPr lang="de-DE" b="1" baseline="0" dirty="0" err="1"/>
                        <a:t>Decrease</a:t>
                      </a:r>
                      <a:r>
                        <a:rPr lang="de-DE" b="1" baseline="0" dirty="0"/>
                        <a:t> in Demand</a:t>
                      </a: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de-DE" dirty="0">
                          <a:solidFill>
                            <a:srgbClr val="FF0000"/>
                          </a:solidFill>
                        </a:rPr>
                        <a:t>P: down</a:t>
                      </a:r>
                    </a:p>
                    <a:p>
                      <a:r>
                        <a:rPr lang="de-DE" dirty="0">
                          <a:solidFill>
                            <a:srgbClr val="FF0000"/>
                          </a:solidFill>
                        </a:rPr>
                        <a:t>Q: down</a:t>
                      </a:r>
                      <a:endParaRPr lang="en-US"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de-DE" dirty="0">
                          <a:solidFill>
                            <a:srgbClr val="FF0000"/>
                          </a:solidFill>
                        </a:rPr>
                        <a:t>P: down</a:t>
                      </a:r>
                    </a:p>
                    <a:p>
                      <a:r>
                        <a:rPr lang="de-DE" dirty="0">
                          <a:solidFill>
                            <a:srgbClr val="FF0000"/>
                          </a:solidFill>
                        </a:rPr>
                        <a:t>Q: </a:t>
                      </a:r>
                      <a:r>
                        <a:rPr lang="de-DE" dirty="0" err="1">
                          <a:solidFill>
                            <a:srgbClr val="FF0000"/>
                          </a:solidFill>
                        </a:rPr>
                        <a:t>ambiguous</a:t>
                      </a:r>
                      <a:endParaRPr lang="en-US"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de-DE" dirty="0">
                          <a:solidFill>
                            <a:srgbClr val="FF0000"/>
                          </a:solidFill>
                        </a:rPr>
                        <a:t>P: </a:t>
                      </a:r>
                      <a:r>
                        <a:rPr lang="de-DE" dirty="0" err="1">
                          <a:solidFill>
                            <a:srgbClr val="FF0000"/>
                          </a:solidFill>
                        </a:rPr>
                        <a:t>ambiguous</a:t>
                      </a:r>
                      <a:endParaRPr lang="de-DE" dirty="0">
                        <a:solidFill>
                          <a:srgbClr val="FF0000"/>
                        </a:solidFill>
                      </a:endParaRPr>
                    </a:p>
                    <a:p>
                      <a:r>
                        <a:rPr lang="de-DE" dirty="0">
                          <a:solidFill>
                            <a:srgbClr val="FF0000"/>
                          </a:solidFill>
                        </a:rPr>
                        <a:t>Q: down</a:t>
                      </a:r>
                      <a:endParaRPr lang="en-US"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bl>
          </a:graphicData>
        </a:graphic>
      </p:graphicFrame>
      <p:sp>
        <p:nvSpPr>
          <p:cNvPr id="7" name="Titel 4"/>
          <p:cNvSpPr txBox="1">
            <a:spLocks/>
          </p:cNvSpPr>
          <p:nvPr/>
        </p:nvSpPr>
        <p:spPr>
          <a:xfrm>
            <a:off x="604838" y="310778"/>
            <a:ext cx="6545262" cy="1264025"/>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lang="en-US" sz="2400" b="0" kern="1200" cap="all" baseline="0">
                <a:solidFill>
                  <a:srgbClr val="2E63AC"/>
                </a:solidFill>
                <a:latin typeface="Frutiger 45 light" pitchFamily="34" charset="0"/>
                <a:ea typeface="+mj-ea"/>
                <a:cs typeface="+mj-cs"/>
              </a:defRPr>
            </a:lvl1pPr>
          </a:lstStyle>
          <a:p>
            <a:r>
              <a:rPr lang="en-US" altLang="en-US"/>
              <a:t>Supply and Demand – </a:t>
            </a:r>
            <a:br>
              <a:rPr lang="en-US" altLang="en-US"/>
            </a:br>
            <a:r>
              <a:rPr lang="en-US" altLang="en-US"/>
              <a:t>Shifts vs. Movements along Curves </a:t>
            </a:r>
            <a:endParaRPr lang="en-US" dirty="0"/>
          </a:p>
        </p:txBody>
      </p:sp>
    </p:spTree>
    <p:extLst>
      <p:ext uri="{BB962C8B-B14F-4D97-AF65-F5344CB8AC3E}">
        <p14:creationId xmlns:p14="http://schemas.microsoft.com/office/powerpoint/2010/main" val="2457907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quarter" idx="12"/>
          </p:nvPr>
        </p:nvSpPr>
        <p:spPr>
          <a:xfrm>
            <a:off x="604838" y="2187577"/>
            <a:ext cx="8081962" cy="3216275"/>
          </a:xfrm>
        </p:spPr>
        <p:txBody>
          <a:bodyPr/>
          <a:lstStyle/>
          <a:p>
            <a:pPr>
              <a:buClr>
                <a:srgbClr val="2E63AC"/>
              </a:buClr>
              <a:buFont typeface="Wingdings" panose="05000000000000000000" pitchFamily="2" charset="2"/>
              <a:buChar char="§"/>
            </a:pPr>
            <a:r>
              <a:rPr lang="en-US" dirty="0">
                <a:solidFill>
                  <a:srgbClr val="2E63AC"/>
                </a:solidFill>
              </a:rPr>
              <a:t>Demand</a:t>
            </a:r>
            <a:r>
              <a:rPr lang="en-US" dirty="0"/>
              <a:t> (Q</a:t>
            </a:r>
            <a:r>
              <a:rPr lang="en-US" baseline="-25000" dirty="0"/>
              <a:t>D</a:t>
            </a:r>
            <a:r>
              <a:rPr lang="en-US" dirty="0"/>
              <a:t>) and </a:t>
            </a:r>
            <a:r>
              <a:rPr lang="en-US" dirty="0">
                <a:solidFill>
                  <a:srgbClr val="2E63AC"/>
                </a:solidFill>
              </a:rPr>
              <a:t>supply</a:t>
            </a:r>
            <a:r>
              <a:rPr lang="en-US" dirty="0"/>
              <a:t> (Q</a:t>
            </a:r>
            <a:r>
              <a:rPr lang="en-US" baseline="-25000" dirty="0"/>
              <a:t>S</a:t>
            </a:r>
            <a:r>
              <a:rPr lang="en-US" dirty="0"/>
              <a:t>) </a:t>
            </a:r>
            <a:r>
              <a:rPr lang="en-US" dirty="0">
                <a:solidFill>
                  <a:srgbClr val="2E63AC"/>
                </a:solidFill>
              </a:rPr>
              <a:t>functions</a:t>
            </a:r>
            <a:r>
              <a:rPr lang="en-US" dirty="0"/>
              <a:t> can be expressed as simple linear equations, for example</a:t>
            </a:r>
          </a:p>
          <a:p>
            <a:pPr marL="361950" indent="-361950">
              <a:buClr>
                <a:srgbClr val="2E63AC"/>
              </a:buClr>
              <a:buNone/>
            </a:pPr>
            <a:r>
              <a:rPr lang="en-US" dirty="0"/>
              <a:t>	 Q</a:t>
            </a:r>
            <a:r>
              <a:rPr lang="en-US" baseline="-25000" dirty="0"/>
              <a:t>D</a:t>
            </a:r>
            <a:r>
              <a:rPr lang="en-US" dirty="0"/>
              <a:t> = 400-0.5p	Q</a:t>
            </a:r>
            <a:r>
              <a:rPr lang="en-US" baseline="-25000" dirty="0"/>
              <a:t>S</a:t>
            </a:r>
            <a:r>
              <a:rPr lang="en-US" dirty="0"/>
              <a:t> = 10+1/4p</a:t>
            </a:r>
          </a:p>
          <a:p>
            <a:pPr>
              <a:buClr>
                <a:srgbClr val="2E63AC"/>
              </a:buClr>
              <a:buFont typeface="Wingdings" panose="05000000000000000000" pitchFamily="2" charset="2"/>
              <a:buChar char="§"/>
            </a:pPr>
            <a:r>
              <a:rPr lang="en-US" dirty="0"/>
              <a:t>demand and supply function</a:t>
            </a:r>
          </a:p>
          <a:p>
            <a:pPr marL="361950" indent="-361950">
              <a:buClr>
                <a:srgbClr val="2E63AC"/>
              </a:buClr>
              <a:buNone/>
            </a:pPr>
            <a:r>
              <a:rPr lang="en-US" dirty="0"/>
              <a:t>	Q</a:t>
            </a:r>
            <a:r>
              <a:rPr lang="en-US" baseline="-25000" dirty="0"/>
              <a:t>D</a:t>
            </a:r>
            <a:r>
              <a:rPr lang="en-US" dirty="0"/>
              <a:t>(p) and Q</a:t>
            </a:r>
            <a:r>
              <a:rPr lang="en-US" baseline="-25000" dirty="0"/>
              <a:t>S</a:t>
            </a:r>
            <a:r>
              <a:rPr lang="en-US" dirty="0"/>
              <a:t>(p)</a:t>
            </a:r>
          </a:p>
          <a:p>
            <a:pPr>
              <a:buClr>
                <a:srgbClr val="2E63AC"/>
              </a:buClr>
              <a:buFont typeface="Wingdings" panose="05000000000000000000" pitchFamily="2" charset="2"/>
              <a:buChar char="§"/>
            </a:pPr>
            <a:r>
              <a:rPr lang="en-US" dirty="0">
                <a:solidFill>
                  <a:srgbClr val="2E63AC"/>
                </a:solidFill>
              </a:rPr>
              <a:t>Inverse demand and supply function </a:t>
            </a:r>
          </a:p>
          <a:p>
            <a:pPr marL="361950" indent="0">
              <a:buClr>
                <a:srgbClr val="2E63AC"/>
              </a:buClr>
              <a:buNone/>
            </a:pPr>
            <a:r>
              <a:rPr lang="en-US" dirty="0"/>
              <a:t>P(Q</a:t>
            </a:r>
            <a:r>
              <a:rPr lang="en-US" baseline="-25000" dirty="0"/>
              <a:t>D</a:t>
            </a:r>
            <a:r>
              <a:rPr lang="en-US" dirty="0"/>
              <a:t>) and P(Q</a:t>
            </a:r>
            <a:r>
              <a:rPr lang="en-US" baseline="-25000" dirty="0"/>
              <a:t>S</a:t>
            </a:r>
            <a:r>
              <a:rPr lang="en-US" dirty="0"/>
              <a:t>)</a:t>
            </a:r>
          </a:p>
          <a:p>
            <a:pPr>
              <a:buClr>
                <a:srgbClr val="2E63AC"/>
              </a:buClr>
              <a:buFont typeface="Wingdings" panose="05000000000000000000" pitchFamily="2" charset="2"/>
              <a:buChar char="§"/>
            </a:pPr>
            <a:endParaRPr lang="en-US" baseline="-25000" dirty="0"/>
          </a:p>
        </p:txBody>
      </p:sp>
      <p:sp>
        <p:nvSpPr>
          <p:cNvPr id="5" name="Titel 4"/>
          <p:cNvSpPr>
            <a:spLocks noGrp="1"/>
          </p:cNvSpPr>
          <p:nvPr>
            <p:ph type="title"/>
          </p:nvPr>
        </p:nvSpPr>
        <p:spPr>
          <a:xfrm>
            <a:off x="604838" y="310778"/>
            <a:ext cx="6545262" cy="1264025"/>
          </a:xfrm>
        </p:spPr>
        <p:txBody>
          <a:bodyPr/>
          <a:lstStyle/>
          <a:p>
            <a:r>
              <a:rPr lang="de-DE" dirty="0" err="1"/>
              <a:t>Calculation</a:t>
            </a:r>
            <a:r>
              <a:rPr lang="de-DE" dirty="0"/>
              <a:t> </a:t>
            </a:r>
            <a:r>
              <a:rPr lang="de-DE" dirty="0" err="1"/>
              <a:t>of</a:t>
            </a:r>
            <a:r>
              <a:rPr lang="de-DE" dirty="0"/>
              <a:t> </a:t>
            </a:r>
            <a:r>
              <a:rPr lang="de-DE" dirty="0" err="1"/>
              <a:t>the</a:t>
            </a:r>
            <a:r>
              <a:rPr lang="de-DE" dirty="0"/>
              <a:t> </a:t>
            </a:r>
            <a:r>
              <a:rPr lang="de-DE" dirty="0" err="1"/>
              <a:t>market</a:t>
            </a:r>
            <a:r>
              <a:rPr lang="de-DE" dirty="0"/>
              <a:t> </a:t>
            </a:r>
            <a:r>
              <a:rPr lang="de-DE" dirty="0" err="1"/>
              <a:t>equilibrium</a:t>
            </a:r>
            <a:endParaRPr lang="de-DE" dirty="0"/>
          </a:p>
        </p:txBody>
      </p:sp>
      <p:sp>
        <p:nvSpPr>
          <p:cNvPr id="4" name="Ovale Legende 3"/>
          <p:cNvSpPr/>
          <p:nvPr/>
        </p:nvSpPr>
        <p:spPr>
          <a:xfrm>
            <a:off x="5630412" y="3373834"/>
            <a:ext cx="3308641" cy="2033751"/>
          </a:xfrm>
          <a:prstGeom prst="wedgeEllipseCallout">
            <a:avLst/>
          </a:prstGeom>
          <a:solidFill>
            <a:srgbClr val="86A315">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feld 5"/>
          <p:cNvSpPr txBox="1"/>
          <p:nvPr/>
        </p:nvSpPr>
        <p:spPr>
          <a:xfrm>
            <a:off x="5738638" y="3732389"/>
            <a:ext cx="3200400" cy="1600438"/>
          </a:xfrm>
          <a:prstGeom prst="rect">
            <a:avLst/>
          </a:prstGeom>
          <a:noFill/>
        </p:spPr>
        <p:txBody>
          <a:bodyPr wrap="square" rtlCol="0">
            <a:spAutoFit/>
          </a:bodyPr>
          <a:lstStyle/>
          <a:p>
            <a:pPr algn="ctr"/>
            <a:r>
              <a:rPr lang="en-US" sz="2000" dirty="0"/>
              <a:t>Calculate the market equilibrium using the inverse demand and supply function. </a:t>
            </a:r>
          </a:p>
          <a:p>
            <a:endParaRPr lang="en-US" dirty="0"/>
          </a:p>
        </p:txBody>
      </p:sp>
    </p:spTree>
    <p:extLst>
      <p:ext uri="{BB962C8B-B14F-4D97-AF65-F5344CB8AC3E}">
        <p14:creationId xmlns:p14="http://schemas.microsoft.com/office/powerpoint/2010/main" val="112102306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ieren 3"/>
          <p:cNvGrpSpPr/>
          <p:nvPr/>
        </p:nvGrpSpPr>
        <p:grpSpPr>
          <a:xfrm>
            <a:off x="283792" y="851288"/>
            <a:ext cx="8768686" cy="3994830"/>
            <a:chOff x="660732" y="3155950"/>
            <a:chExt cx="8395106" cy="3345597"/>
          </a:xfrm>
        </p:grpSpPr>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4571" y="3492500"/>
              <a:ext cx="2222500" cy="2178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0125" y="3319463"/>
              <a:ext cx="2246313" cy="2351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8" name="TextBox 2"/>
            <p:cNvSpPr txBox="1">
              <a:spLocks noChangeArrowheads="1"/>
            </p:cNvSpPr>
            <p:nvPr/>
          </p:nvSpPr>
          <p:spPr bwMode="auto">
            <a:xfrm>
              <a:off x="660732" y="5670550"/>
              <a:ext cx="1943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sz="3400">
                  <a:solidFill>
                    <a:srgbClr val="005EA4"/>
                  </a:solidFill>
                  <a:latin typeface="Arial" pitchFamily="34" charset="0"/>
                </a:defRPr>
              </a:lvl1pPr>
              <a:lvl2pPr marL="742950" indent="-285750" algn="l" eaLnBrk="0" hangingPunct="0">
                <a:buFont typeface="Arial" pitchFamily="34" charset="0"/>
                <a:buChar char="–"/>
                <a:defRPr sz="3200">
                  <a:solidFill>
                    <a:schemeClr val="tx1"/>
                  </a:solidFill>
                  <a:latin typeface="Arial" pitchFamily="34" charset="0"/>
                </a:defRPr>
              </a:lvl2pPr>
              <a:lvl3pPr marL="1143000" indent="-228600" algn="l" eaLnBrk="0" hangingPunct="0">
                <a:buSzPct val="90000"/>
                <a:defRPr sz="2800">
                  <a:solidFill>
                    <a:schemeClr val="tx1"/>
                  </a:solidFill>
                  <a:latin typeface="Arial" pitchFamily="34" charset="0"/>
                </a:defRPr>
              </a:lvl3pPr>
              <a:lvl4pPr marL="1600200" indent="-228600" algn="l" eaLnBrk="0" hangingPunct="0">
                <a:buChar char="–"/>
                <a:defRPr sz="2400">
                  <a:solidFill>
                    <a:schemeClr val="tx1"/>
                  </a:solidFill>
                  <a:latin typeface="Arial" pitchFamily="34" charset="0"/>
                </a:defRPr>
              </a:lvl4pPr>
              <a:lvl5pPr marL="2057400" indent="-228600" algn="l" eaLnBrk="0" hangingPunct="0">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buFontTx/>
                <a:buNone/>
              </a:pPr>
              <a:r>
                <a:rPr lang="en-US" altLang="en-US" sz="2400" i="1" dirty="0">
                  <a:solidFill>
                    <a:srgbClr val="002060"/>
                  </a:solidFill>
                  <a:latin typeface="+mn-lt"/>
                </a:rPr>
                <a:t>“Two dollars”</a:t>
              </a:r>
              <a:endParaRPr lang="en-US" altLang="en-US" sz="2400" dirty="0">
                <a:solidFill>
                  <a:srgbClr val="002060"/>
                </a:solidFill>
                <a:latin typeface="+mn-lt"/>
              </a:endParaRPr>
            </a:p>
          </p:txBody>
        </p:sp>
        <p:sp>
          <p:nvSpPr>
            <p:cNvPr id="9" name="TextBox 3"/>
            <p:cNvSpPr txBox="1">
              <a:spLocks noChangeArrowheads="1"/>
            </p:cNvSpPr>
            <p:nvPr/>
          </p:nvSpPr>
          <p:spPr bwMode="auto">
            <a:xfrm>
              <a:off x="6133243" y="5670550"/>
              <a:ext cx="292259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sz="3400">
                  <a:solidFill>
                    <a:srgbClr val="005EA4"/>
                  </a:solidFill>
                  <a:latin typeface="Arial" pitchFamily="34" charset="0"/>
                </a:defRPr>
              </a:lvl1pPr>
              <a:lvl2pPr marL="742950" indent="-285750" algn="l" eaLnBrk="0" hangingPunct="0">
                <a:buFont typeface="Arial" pitchFamily="34" charset="0"/>
                <a:buChar char="–"/>
                <a:defRPr sz="3200">
                  <a:solidFill>
                    <a:schemeClr val="tx1"/>
                  </a:solidFill>
                  <a:latin typeface="Arial" pitchFamily="34" charset="0"/>
                </a:defRPr>
              </a:lvl2pPr>
              <a:lvl3pPr marL="1143000" indent="-228600" algn="l" eaLnBrk="0" hangingPunct="0">
                <a:buSzPct val="90000"/>
                <a:defRPr sz="2800">
                  <a:solidFill>
                    <a:schemeClr val="tx1"/>
                  </a:solidFill>
                  <a:latin typeface="Arial" pitchFamily="34" charset="0"/>
                </a:defRPr>
              </a:lvl3pPr>
              <a:lvl4pPr marL="1600200" indent="-228600" algn="l" eaLnBrk="0" hangingPunct="0">
                <a:buChar char="–"/>
                <a:defRPr sz="2400">
                  <a:solidFill>
                    <a:schemeClr val="tx1"/>
                  </a:solidFill>
                  <a:latin typeface="Arial" pitchFamily="34" charset="0"/>
                </a:defRPr>
              </a:lvl4pPr>
              <a:lvl5pPr marL="2057400" indent="-228600" algn="l" eaLnBrk="0" hangingPunct="0">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buFontTx/>
                <a:buNone/>
              </a:pPr>
              <a:r>
                <a:rPr lang="en-US" altLang="en-US" sz="2400" i="1">
                  <a:solidFill>
                    <a:srgbClr val="002060"/>
                  </a:solidFill>
                  <a:latin typeface="+mn-lt"/>
                </a:rPr>
                <a:t>“—and seventy-five </a:t>
              </a:r>
            </a:p>
            <a:p>
              <a:pPr eaLnBrk="1" hangingPunct="1">
                <a:buFontTx/>
                <a:buNone/>
              </a:pPr>
              <a:r>
                <a:rPr lang="en-US" altLang="en-US" sz="2400" i="1">
                  <a:solidFill>
                    <a:srgbClr val="002060"/>
                  </a:solidFill>
                  <a:latin typeface="+mn-lt"/>
                </a:rPr>
                <a:t>cents.”</a:t>
              </a:r>
              <a:endParaRPr lang="en-US" altLang="en-US" sz="2400">
                <a:solidFill>
                  <a:srgbClr val="002060"/>
                </a:solidFill>
                <a:latin typeface="+mn-lt"/>
              </a:endParaRPr>
            </a:p>
          </p:txBody>
        </p:sp>
        <p:pic>
          <p:nvPicPr>
            <p:cNvPr id="11"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3243" y="3155950"/>
              <a:ext cx="2524125" cy="251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grpSp>
      <p:sp>
        <p:nvSpPr>
          <p:cNvPr id="5" name="Titel 4"/>
          <p:cNvSpPr>
            <a:spLocks noGrp="1"/>
          </p:cNvSpPr>
          <p:nvPr>
            <p:ph type="title"/>
          </p:nvPr>
        </p:nvSpPr>
        <p:spPr>
          <a:xfrm>
            <a:off x="604838" y="-209500"/>
            <a:ext cx="6545262" cy="1264025"/>
          </a:xfrm>
        </p:spPr>
        <p:txBody>
          <a:bodyPr/>
          <a:lstStyle/>
          <a:p>
            <a:r>
              <a:rPr lang="en-US" altLang="en-US" dirty="0"/>
              <a:t>How Prices Allocate Resources</a:t>
            </a:r>
            <a:endParaRPr lang="de-DE" dirty="0"/>
          </a:p>
        </p:txBody>
      </p:sp>
      <p:sp>
        <p:nvSpPr>
          <p:cNvPr id="12" name="Inhaltsplatzhalter 2"/>
          <p:cNvSpPr>
            <a:spLocks noGrp="1"/>
          </p:cNvSpPr>
          <p:nvPr>
            <p:ph sz="quarter" idx="12"/>
          </p:nvPr>
        </p:nvSpPr>
        <p:spPr>
          <a:xfrm>
            <a:off x="604838" y="4428529"/>
            <a:ext cx="8081962" cy="3216275"/>
          </a:xfrm>
        </p:spPr>
        <p:txBody>
          <a:bodyPr/>
          <a:lstStyle/>
          <a:p>
            <a:pPr marL="0" indent="0">
              <a:buClr>
                <a:srgbClr val="2E63AC"/>
              </a:buClr>
              <a:buNone/>
            </a:pPr>
            <a:r>
              <a:rPr lang="de-DE" dirty="0">
                <a:solidFill>
                  <a:srgbClr val="2E63AC"/>
                </a:solidFill>
              </a:rPr>
              <a:t>Prices…</a:t>
            </a:r>
          </a:p>
          <a:p>
            <a:pPr>
              <a:lnSpc>
                <a:spcPct val="120000"/>
              </a:lnSpc>
              <a:spcBef>
                <a:spcPts val="600"/>
              </a:spcBef>
              <a:buClr>
                <a:srgbClr val="2E63AC"/>
              </a:buClr>
              <a:buFont typeface="Wingdings" panose="05000000000000000000" pitchFamily="2" charset="2"/>
              <a:buChar char="§"/>
            </a:pPr>
            <a:r>
              <a:rPr lang="en-US" dirty="0"/>
              <a:t>Signal that guide the </a:t>
            </a:r>
            <a:r>
              <a:rPr lang="en-US" dirty="0">
                <a:solidFill>
                  <a:srgbClr val="2E63AC"/>
                </a:solidFill>
              </a:rPr>
              <a:t>allocation</a:t>
            </a:r>
            <a:r>
              <a:rPr lang="en-US" dirty="0"/>
              <a:t> of resources</a:t>
            </a:r>
          </a:p>
          <a:p>
            <a:pPr>
              <a:lnSpc>
                <a:spcPct val="120000"/>
              </a:lnSpc>
              <a:spcBef>
                <a:spcPts val="600"/>
              </a:spcBef>
              <a:buClr>
                <a:srgbClr val="2E63AC"/>
              </a:buClr>
              <a:buFont typeface="Wingdings" panose="05000000000000000000" pitchFamily="2" charset="2"/>
              <a:buChar char="§"/>
            </a:pPr>
            <a:r>
              <a:rPr lang="en-US" dirty="0"/>
              <a:t>Mechanism for </a:t>
            </a:r>
            <a:r>
              <a:rPr lang="en-US" dirty="0">
                <a:solidFill>
                  <a:srgbClr val="2E63AC"/>
                </a:solidFill>
              </a:rPr>
              <a:t>rationing scarce resources</a:t>
            </a:r>
          </a:p>
          <a:p>
            <a:pPr>
              <a:lnSpc>
                <a:spcPct val="120000"/>
              </a:lnSpc>
              <a:spcBef>
                <a:spcPts val="600"/>
              </a:spcBef>
              <a:buClr>
                <a:srgbClr val="2E63AC"/>
              </a:buClr>
              <a:buFont typeface="Wingdings" panose="05000000000000000000" pitchFamily="2" charset="2"/>
              <a:buChar char="§"/>
            </a:pPr>
            <a:r>
              <a:rPr lang="en-US" dirty="0"/>
              <a:t>Determine </a:t>
            </a:r>
            <a:r>
              <a:rPr lang="en-US" dirty="0">
                <a:solidFill>
                  <a:srgbClr val="2E63AC"/>
                </a:solidFill>
              </a:rPr>
              <a:t>who produces </a:t>
            </a:r>
            <a:r>
              <a:rPr lang="en-US" dirty="0"/>
              <a:t>each good and </a:t>
            </a:r>
            <a:r>
              <a:rPr lang="en-US" dirty="0">
                <a:solidFill>
                  <a:srgbClr val="2E63AC"/>
                </a:solidFill>
              </a:rPr>
              <a:t>how much </a:t>
            </a:r>
            <a:r>
              <a:rPr lang="en-US" dirty="0"/>
              <a:t>is produced</a:t>
            </a:r>
          </a:p>
          <a:p>
            <a:pPr>
              <a:buClr>
                <a:srgbClr val="2E63AC"/>
              </a:buClr>
              <a:buFont typeface="Wingdings" panose="05000000000000000000" pitchFamily="2" charset="2"/>
              <a:buChar char="§"/>
            </a:pPr>
            <a:endParaRPr lang="de-DE" dirty="0"/>
          </a:p>
        </p:txBody>
      </p:sp>
    </p:spTree>
    <p:extLst>
      <p:ext uri="{BB962C8B-B14F-4D97-AF65-F5344CB8AC3E}">
        <p14:creationId xmlns:p14="http://schemas.microsoft.com/office/powerpoint/2010/main" val="199769181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descr="C:\Users\stefanie.schubert\Desktop\Dateien\Lehre\000 General\rubber-bands-885876_960_72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62580"/>
          </a:xfrm>
          <a:prstGeom prst="rect">
            <a:avLst/>
          </a:prstGeom>
          <a:noFill/>
          <a:extLst>
            <a:ext uri="{909E8E84-426E-40DD-AFC4-6F175D3DCCD1}">
              <a14:hiddenFill xmlns:a14="http://schemas.microsoft.com/office/drawing/2010/main">
                <a:solidFill>
                  <a:srgbClr val="FFFFFF"/>
                </a:solidFill>
              </a14:hiddenFill>
            </a:ext>
          </a:extLst>
        </p:spPr>
      </p:pic>
      <p:sp>
        <p:nvSpPr>
          <p:cNvPr id="7" name="Titel 10"/>
          <p:cNvSpPr txBox="1">
            <a:spLocks/>
          </p:cNvSpPr>
          <p:nvPr/>
        </p:nvSpPr>
        <p:spPr>
          <a:xfrm>
            <a:off x="727200" y="3957667"/>
            <a:ext cx="8042400" cy="993600"/>
          </a:xfrm>
          <a:prstGeom prst="rect">
            <a:avLst/>
          </a:prstGeom>
        </p:spPr>
        <p:txBody>
          <a:bodyPr vert="horz" lIns="91440" tIns="45720" rIns="91440" bIns="45720" rtlCol="0" anchor="t" anchorCtr="0">
            <a:noAutofit/>
          </a:bodyPr>
          <a:lstStyle>
            <a:lvl1pPr algn="l" defTabSz="914400" rtl="0" eaLnBrk="1" latinLnBrk="0" hangingPunct="1">
              <a:lnSpc>
                <a:spcPts val="3500"/>
              </a:lnSpc>
              <a:spcBef>
                <a:spcPct val="0"/>
              </a:spcBef>
              <a:buNone/>
              <a:defRPr lang="en-US" sz="3000" b="0" kern="1200" cap="all" baseline="0">
                <a:solidFill>
                  <a:schemeClr val="bg1"/>
                </a:solidFill>
                <a:latin typeface="Frutiger 45 light" pitchFamily="34" charset="0"/>
                <a:ea typeface="+mj-ea"/>
                <a:cs typeface="+mj-cs"/>
              </a:defRPr>
            </a:lvl1pPr>
          </a:lstStyle>
          <a:p>
            <a:r>
              <a:rPr lang="de-DE" dirty="0"/>
              <a:t>             </a:t>
            </a:r>
          </a:p>
        </p:txBody>
      </p:sp>
      <p:sp>
        <p:nvSpPr>
          <p:cNvPr id="11" name="Rechteck 10"/>
          <p:cNvSpPr/>
          <p:nvPr/>
        </p:nvSpPr>
        <p:spPr>
          <a:xfrm>
            <a:off x="0" y="3648105"/>
            <a:ext cx="9144000" cy="1514475"/>
          </a:xfrm>
          <a:prstGeom prst="rect">
            <a:avLst/>
          </a:prstGeom>
          <a:solidFill>
            <a:srgbClr val="2E63A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itel 10"/>
          <p:cNvSpPr>
            <a:spLocks noGrp="1"/>
          </p:cNvSpPr>
          <p:nvPr>
            <p:ph type="title"/>
          </p:nvPr>
        </p:nvSpPr>
        <p:spPr>
          <a:xfrm>
            <a:off x="604838" y="3683955"/>
            <a:ext cx="8164762" cy="1436687"/>
          </a:xfrm>
        </p:spPr>
        <p:txBody>
          <a:bodyPr anchor="ctr"/>
          <a:lstStyle>
            <a:lvl1pPr>
              <a:lnSpc>
                <a:spcPts val="3500"/>
              </a:lnSpc>
              <a:defRPr b="0">
                <a:solidFill>
                  <a:schemeClr val="bg1"/>
                </a:solidFill>
              </a:defRPr>
            </a:lvl1pPr>
          </a:lstStyle>
          <a:p>
            <a:pPr marL="627063" indent="-627063"/>
            <a:r>
              <a:rPr lang="en-US" dirty="0">
                <a:cs typeface="Arial" pitchFamily="34" charset="0"/>
              </a:rPr>
              <a:t>2.2 Elasticity and its application</a:t>
            </a:r>
          </a:p>
        </p:txBody>
      </p:sp>
    </p:spTree>
    <p:extLst>
      <p:ext uri="{BB962C8B-B14F-4D97-AF65-F5344CB8AC3E}">
        <p14:creationId xmlns:p14="http://schemas.microsoft.com/office/powerpoint/2010/main" val="28522906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604838" y="310778"/>
            <a:ext cx="6545262" cy="1264025"/>
          </a:xfrm>
        </p:spPr>
        <p:txBody>
          <a:bodyPr/>
          <a:lstStyle/>
          <a:p>
            <a:r>
              <a:rPr lang="en-US" dirty="0" err="1"/>
              <a:t>ElasticitY</a:t>
            </a:r>
            <a:endParaRPr lang="de-DE" dirty="0"/>
          </a:p>
        </p:txBody>
      </p:sp>
      <p:sp>
        <p:nvSpPr>
          <p:cNvPr id="8" name="Inhaltsplatzhalter 2"/>
          <p:cNvSpPr>
            <a:spLocks noGrp="1"/>
          </p:cNvSpPr>
          <p:nvPr>
            <p:ph sz="quarter" idx="12"/>
          </p:nvPr>
        </p:nvSpPr>
        <p:spPr>
          <a:xfrm>
            <a:off x="604838" y="1842450"/>
            <a:ext cx="8081962" cy="3878903"/>
          </a:xfrm>
        </p:spPr>
        <p:txBody>
          <a:bodyPr/>
          <a:lstStyle/>
          <a:p>
            <a:pPr marL="0" indent="0">
              <a:buClr>
                <a:srgbClr val="2E63AC"/>
              </a:buClr>
              <a:buNone/>
            </a:pPr>
            <a:r>
              <a:rPr lang="en-US" altLang="en-US" b="1" cap="all" dirty="0">
                <a:solidFill>
                  <a:srgbClr val="86A315"/>
                </a:solidFill>
              </a:rPr>
              <a:t>Elasticity    </a:t>
            </a:r>
          </a:p>
          <a:p>
            <a:pPr marL="0" indent="0">
              <a:buClr>
                <a:srgbClr val="2E63AC"/>
              </a:buClr>
              <a:buNone/>
            </a:pPr>
            <a:r>
              <a:rPr lang="en-US" altLang="en-US" b="1" dirty="0"/>
              <a:t>Percentage change in one variable resulting from a 1-percent increase in another variable</a:t>
            </a:r>
            <a:r>
              <a:rPr lang="en-US" altLang="en-US" b="1" dirty="0">
                <a:solidFill>
                  <a:srgbClr val="2E63AC"/>
                </a:solidFill>
              </a:rPr>
              <a:t>.</a:t>
            </a:r>
            <a:endParaRPr lang="de-DE" altLang="en-US" b="1" dirty="0">
              <a:solidFill>
                <a:srgbClr val="2E63AC"/>
              </a:solidFill>
            </a:endParaRPr>
          </a:p>
          <a:p>
            <a:pPr marL="0" indent="0">
              <a:buClr>
                <a:srgbClr val="2E63AC"/>
              </a:buClr>
              <a:buNone/>
            </a:pPr>
            <a:r>
              <a:rPr lang="en-US" altLang="en-US" dirty="0">
                <a:solidFill>
                  <a:srgbClr val="2E63AC"/>
                </a:solidFill>
              </a:rPr>
              <a:t>PRICE ELASTICITY OF DEMAND</a:t>
            </a:r>
          </a:p>
          <a:p>
            <a:pPr>
              <a:buClr>
                <a:srgbClr val="2E63AC"/>
              </a:buClr>
              <a:buFont typeface="Wingdings" panose="05000000000000000000" pitchFamily="2" charset="2"/>
              <a:buChar char="§"/>
            </a:pPr>
            <a:r>
              <a:rPr lang="en-US" altLang="en-US" dirty="0"/>
              <a:t>Percentage change in quantity demanded of a good resulting from a 1-percent  increase in its price.</a:t>
            </a:r>
          </a:p>
          <a:p>
            <a:pPr>
              <a:buClr>
                <a:srgbClr val="2E63AC"/>
              </a:buClr>
              <a:buFont typeface="Wingdings" panose="05000000000000000000" pitchFamily="2" charset="2"/>
              <a:buChar char="§"/>
            </a:pPr>
            <a:endParaRPr lang="en-US" altLang="en-US" dirty="0">
              <a:solidFill>
                <a:srgbClr val="2E63AC"/>
              </a:solidFill>
            </a:endParaRPr>
          </a:p>
          <a:p>
            <a:pPr>
              <a:buClr>
                <a:srgbClr val="2E63AC"/>
              </a:buClr>
              <a:buFont typeface="Wingdings" panose="05000000000000000000" pitchFamily="2" charset="2"/>
              <a:buChar char="§"/>
            </a:pPr>
            <a:endParaRPr lang="en-US" altLang="en-US" dirty="0">
              <a:solidFill>
                <a:srgbClr val="2E63AC"/>
              </a:solidFill>
            </a:endParaRPr>
          </a:p>
          <a:p>
            <a:pPr marL="0" indent="0">
              <a:buNone/>
            </a:pPr>
            <a:r>
              <a:rPr lang="en-US" dirty="0">
                <a:latin typeface="+mn-lt"/>
              </a:rPr>
              <a:t>.</a:t>
            </a:r>
          </a:p>
        </p:txBody>
      </p:sp>
      <p:graphicFrame>
        <p:nvGraphicFramePr>
          <p:cNvPr id="9" name="Objekt 8"/>
          <p:cNvGraphicFramePr>
            <a:graphicFrameLocks noChangeAspect="1"/>
          </p:cNvGraphicFramePr>
          <p:nvPr/>
        </p:nvGraphicFramePr>
        <p:xfrm>
          <a:off x="3232151" y="4674523"/>
          <a:ext cx="2396140" cy="445956"/>
        </p:xfrm>
        <a:graphic>
          <a:graphicData uri="http://schemas.openxmlformats.org/presentationml/2006/ole">
            <mc:AlternateContent xmlns:mc="http://schemas.openxmlformats.org/markup-compatibility/2006">
              <mc:Choice xmlns:v="urn:schemas-microsoft-com:vml" Requires="v">
                <p:oleObj name="Equation" r:id="rId2" imgW="1295400" imgH="241300" progId="Equation.3">
                  <p:embed/>
                </p:oleObj>
              </mc:Choice>
              <mc:Fallback>
                <p:oleObj name="Equation" r:id="rId2" imgW="1295400" imgH="241300" progId="Equation.3">
                  <p:embed/>
                  <p:pic>
                    <p:nvPicPr>
                      <p:cNvPr id="9" name="Objekt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2151" y="4674523"/>
                        <a:ext cx="2396140" cy="445956"/>
                      </a:xfrm>
                      <a:prstGeom prst="rect">
                        <a:avLst/>
                      </a:prstGeom>
                      <a:noFill/>
                      <a:ln>
                        <a:noFill/>
                      </a:ln>
                    </p:spPr>
                  </p:pic>
                </p:oleObj>
              </mc:Fallback>
            </mc:AlternateContent>
          </a:graphicData>
        </a:graphic>
      </p:graphicFrame>
      <mc:AlternateContent xmlns:mc="http://schemas.openxmlformats.org/markup-compatibility/2006" xmlns:a14="http://schemas.microsoft.com/office/drawing/2010/main">
        <mc:Choice Requires="a14">
          <p:sp>
            <p:nvSpPr>
              <p:cNvPr id="11" name="TextBox 1"/>
              <p:cNvSpPr txBox="1"/>
              <p:nvPr/>
            </p:nvSpPr>
            <p:spPr>
              <a:xfrm>
                <a:off x="3194339" y="5280789"/>
                <a:ext cx="2812323" cy="714683"/>
              </a:xfrm>
              <a:prstGeom prst="rect">
                <a:avLst/>
              </a:prstGeom>
              <a:noFill/>
            </p:spPr>
            <p:txBody>
              <a:bodyPr wrap="square" rtlCol="0">
                <a:spAutoFit/>
              </a:bodyPr>
              <a:lstStyle/>
              <a:p>
                <a:pPr>
                  <a:buNone/>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a:rPr>
                            <m:t>𝐸</m:t>
                          </m:r>
                        </m:e>
                        <m:sub>
                          <m:r>
                            <a:rPr lang="en-US" b="0" i="1" smtClean="0">
                              <a:latin typeface="Cambria Math"/>
                            </a:rPr>
                            <m:t>𝑃</m:t>
                          </m:r>
                        </m:sub>
                      </m:sSub>
                      <m:r>
                        <a:rPr lang="en-US" b="0" i="1" smtClean="0">
                          <a:latin typeface="Cambria Math"/>
                        </a:rPr>
                        <m:t>=</m:t>
                      </m:r>
                      <m:f>
                        <m:fPr>
                          <m:ctrlPr>
                            <a:rPr lang="en-US" b="0" i="1" smtClean="0">
                              <a:latin typeface="Cambria Math" panose="02040503050406030204" pitchFamily="18" charset="0"/>
                            </a:rPr>
                          </m:ctrlPr>
                        </m:fPr>
                        <m:num>
                          <m:f>
                            <m:fPr>
                              <m:type m:val="lin"/>
                              <m:ctrlPr>
                                <a:rPr lang="en-US" b="0" i="1" smtClean="0">
                                  <a:latin typeface="Cambria Math" panose="02040503050406030204" pitchFamily="18" charset="0"/>
                                </a:rPr>
                              </m:ctrlPr>
                            </m:fPr>
                            <m:num>
                              <m:r>
                                <a:rPr lang="en-US" b="0" i="1" smtClean="0">
                                  <a:latin typeface="Cambria Math"/>
                                  <a:ea typeface="Cambria Math"/>
                                </a:rPr>
                                <m:t>∆</m:t>
                              </m:r>
                              <m:r>
                                <a:rPr lang="en-US" b="0" i="1" smtClean="0">
                                  <a:latin typeface="Cambria Math"/>
                                  <a:ea typeface="Cambria Math"/>
                                </a:rPr>
                                <m:t>𝑄</m:t>
                              </m:r>
                            </m:num>
                            <m:den>
                              <m:r>
                                <a:rPr lang="en-US" b="0" i="1" smtClean="0">
                                  <a:latin typeface="Cambria Math"/>
                                </a:rPr>
                                <m:t>𝑄</m:t>
                              </m:r>
                            </m:den>
                          </m:f>
                        </m:num>
                        <m:den>
                          <m:f>
                            <m:fPr>
                              <m:type m:val="lin"/>
                              <m:ctrlPr>
                                <a:rPr lang="en-US" b="0" i="1" smtClean="0">
                                  <a:latin typeface="Cambria Math" panose="02040503050406030204" pitchFamily="18" charset="0"/>
                                </a:rPr>
                              </m:ctrlPr>
                            </m:fPr>
                            <m:num>
                              <m:r>
                                <a:rPr lang="en-US" b="0" i="1" smtClean="0">
                                  <a:latin typeface="Cambria Math"/>
                                  <a:ea typeface="Cambria Math"/>
                                </a:rPr>
                                <m:t>∆</m:t>
                              </m:r>
                              <m:r>
                                <a:rPr lang="en-US" b="0" i="1" smtClean="0">
                                  <a:latin typeface="Cambria Math"/>
                                  <a:ea typeface="Cambria Math"/>
                                </a:rPr>
                                <m:t>𝑃</m:t>
                              </m:r>
                            </m:num>
                            <m:den>
                              <m:r>
                                <a:rPr lang="en-US" b="0" i="1" smtClean="0">
                                  <a:latin typeface="Cambria Math"/>
                                </a:rPr>
                                <m:t>𝑃</m:t>
                              </m:r>
                            </m:den>
                          </m:f>
                        </m:den>
                      </m:f>
                      <m:r>
                        <a:rPr lang="en-US" b="0" i="1" smtClean="0">
                          <a:latin typeface="Cambria Math"/>
                        </a:rPr>
                        <m:t>=</m:t>
                      </m:r>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a:rPr>
                                <m:t>𝑃</m:t>
                              </m:r>
                            </m:num>
                            <m:den>
                              <m:r>
                                <a:rPr lang="en-US" b="0" i="1" smtClean="0">
                                  <a:latin typeface="Cambria Math"/>
                                </a:rPr>
                                <m:t>𝑄</m:t>
                              </m:r>
                            </m:den>
                          </m:f>
                        </m:e>
                      </m:d>
                      <m:d>
                        <m:dPr>
                          <m:ctrlPr>
                            <a:rPr lang="en-US" b="0" i="1" smtClean="0">
                              <a:latin typeface="Cambria Math" panose="02040503050406030204" pitchFamily="18" charset="0"/>
                            </a:rPr>
                          </m:ctrlPr>
                        </m:dPr>
                        <m:e>
                          <m:f>
                            <m:fPr>
                              <m:ctrlPr>
                                <a:rPr lang="en-US" b="0" i="1" smtClean="0">
                                  <a:solidFill>
                                    <a:srgbClr val="FF0000"/>
                                  </a:solidFill>
                                  <a:latin typeface="Cambria Math" panose="02040503050406030204" pitchFamily="18" charset="0"/>
                                </a:rPr>
                              </m:ctrlPr>
                            </m:fPr>
                            <m:num>
                              <m:r>
                                <a:rPr lang="en-US" b="0" i="1" smtClean="0">
                                  <a:solidFill>
                                    <a:srgbClr val="FF0000"/>
                                  </a:solidFill>
                                  <a:latin typeface="Cambria Math"/>
                                  <a:ea typeface="Cambria Math"/>
                                </a:rPr>
                                <m:t>∆</m:t>
                              </m:r>
                              <m:r>
                                <a:rPr lang="en-US" b="0" i="1" smtClean="0">
                                  <a:solidFill>
                                    <a:srgbClr val="FF0000"/>
                                  </a:solidFill>
                                  <a:latin typeface="Cambria Math"/>
                                  <a:ea typeface="Cambria Math"/>
                                </a:rPr>
                                <m:t>𝑄</m:t>
                              </m:r>
                            </m:num>
                            <m:den>
                              <m:r>
                                <a:rPr lang="en-US" b="0" i="1" smtClean="0">
                                  <a:solidFill>
                                    <a:srgbClr val="FF0000"/>
                                  </a:solidFill>
                                  <a:latin typeface="Cambria Math"/>
                                  <a:ea typeface="Cambria Math"/>
                                </a:rPr>
                                <m:t>∆</m:t>
                              </m:r>
                              <m:r>
                                <a:rPr lang="en-US" b="0" i="1" smtClean="0">
                                  <a:solidFill>
                                    <a:srgbClr val="FF0000"/>
                                  </a:solidFill>
                                  <a:latin typeface="Cambria Math"/>
                                  <a:ea typeface="Cambria Math"/>
                                </a:rPr>
                                <m:t>𝑃</m:t>
                              </m:r>
                            </m:den>
                          </m:f>
                        </m:e>
                      </m:d>
                    </m:oMath>
                  </m:oMathPara>
                </a14:m>
                <a:endParaRPr lang="en-US" dirty="0"/>
              </a:p>
            </p:txBody>
          </p:sp>
        </mc:Choice>
        <mc:Fallback xmlns="">
          <p:sp>
            <p:nvSpPr>
              <p:cNvPr id="11" name="TextBox 1"/>
              <p:cNvSpPr txBox="1">
                <a:spLocks noRot="1" noChangeAspect="1" noMove="1" noResize="1" noEditPoints="1" noAdjustHandles="1" noChangeArrowheads="1" noChangeShapeType="1" noTextEdit="1"/>
              </p:cNvSpPr>
              <p:nvPr/>
            </p:nvSpPr>
            <p:spPr>
              <a:xfrm>
                <a:off x="3194339" y="5280789"/>
                <a:ext cx="2812323" cy="714683"/>
              </a:xfrm>
              <a:prstGeom prst="rect">
                <a:avLst/>
              </a:prstGeom>
              <a:blipFill rotWithShape="1">
                <a:blip r:embed="rId5"/>
                <a:stretch>
                  <a:fillRect/>
                </a:stretch>
              </a:blipFill>
            </p:spPr>
            <p:txBody>
              <a:bodyPr/>
              <a:lstStyle/>
              <a:p>
                <a:r>
                  <a:rPr lang="de-DE">
                    <a:noFill/>
                  </a:rPr>
                  <a:t> </a:t>
                </a:r>
              </a:p>
            </p:txBody>
          </p:sp>
        </mc:Fallback>
      </mc:AlternateContent>
    </p:spTree>
    <p:extLst>
      <p:ext uri="{BB962C8B-B14F-4D97-AF65-F5344CB8AC3E}">
        <p14:creationId xmlns:p14="http://schemas.microsoft.com/office/powerpoint/2010/main" val="563023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604838" y="310778"/>
            <a:ext cx="6545262" cy="1264025"/>
          </a:xfrm>
        </p:spPr>
        <p:txBody>
          <a:bodyPr/>
          <a:lstStyle/>
          <a:p>
            <a:r>
              <a:rPr lang="en-US" dirty="0"/>
              <a:t>Economics</a:t>
            </a:r>
            <a:endParaRPr lang="de-DE" dirty="0"/>
          </a:p>
        </p:txBody>
      </p:sp>
      <p:sp>
        <p:nvSpPr>
          <p:cNvPr id="2" name="AutoShape 2" descr="drought Free Phot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descr="Chart, scatter chart&#10;&#10;Description automatically generated">
            <a:extLst>
              <a:ext uri="{FF2B5EF4-FFF2-40B4-BE49-F238E27FC236}">
                <a16:creationId xmlns:a16="http://schemas.microsoft.com/office/drawing/2014/main" id="{D94C51BF-0817-7B41-BC6A-93BB3FF564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937"/>
            <a:ext cx="9144000" cy="6454588"/>
          </a:xfrm>
          <a:prstGeom prst="rect">
            <a:avLst/>
          </a:prstGeom>
        </p:spPr>
      </p:pic>
    </p:spTree>
    <p:extLst>
      <p:ext uri="{BB962C8B-B14F-4D97-AF65-F5344CB8AC3E}">
        <p14:creationId xmlns:p14="http://schemas.microsoft.com/office/powerpoint/2010/main" val="204006888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1"/>
          </p:nvPr>
        </p:nvSpPr>
        <p:spPr/>
        <p:txBody>
          <a:bodyPr/>
          <a:lstStyle/>
          <a:p>
            <a:r>
              <a:rPr lang="en-US" dirty="0"/>
              <a:t>Linear Demand Curve </a:t>
            </a:r>
            <a:endParaRPr lang="de-DE" dirty="0"/>
          </a:p>
        </p:txBody>
      </p:sp>
      <p:sp>
        <p:nvSpPr>
          <p:cNvPr id="5" name="Titel 4"/>
          <p:cNvSpPr>
            <a:spLocks noGrp="1"/>
          </p:cNvSpPr>
          <p:nvPr>
            <p:ph type="title"/>
          </p:nvPr>
        </p:nvSpPr>
        <p:spPr>
          <a:xfrm>
            <a:off x="604838" y="310778"/>
            <a:ext cx="6545262" cy="1264025"/>
          </a:xfrm>
        </p:spPr>
        <p:txBody>
          <a:bodyPr/>
          <a:lstStyle/>
          <a:p>
            <a:r>
              <a:rPr lang="en-US" dirty="0"/>
              <a:t>Elasticities of Demand #1</a:t>
            </a:r>
            <a:endParaRPr lang="de-DE" dirty="0"/>
          </a:p>
        </p:txBody>
      </p:sp>
      <p:graphicFrame>
        <p:nvGraphicFramePr>
          <p:cNvPr id="4" name="Objekt 3"/>
          <p:cNvGraphicFramePr>
            <a:graphicFrameLocks noChangeAspect="1"/>
          </p:cNvGraphicFramePr>
          <p:nvPr/>
        </p:nvGraphicFramePr>
        <p:xfrm>
          <a:off x="3704571" y="1836738"/>
          <a:ext cx="1471613" cy="428625"/>
        </p:xfrm>
        <a:graphic>
          <a:graphicData uri="http://schemas.openxmlformats.org/presentationml/2006/ole">
            <mc:AlternateContent xmlns:mc="http://schemas.openxmlformats.org/markup-compatibility/2006">
              <mc:Choice xmlns:v="urn:schemas-microsoft-com:vml" Requires="v">
                <p:oleObj name="Equation" r:id="rId2" imgW="698197" imgH="203112" progId="Equation.3">
                  <p:embed/>
                </p:oleObj>
              </mc:Choice>
              <mc:Fallback>
                <p:oleObj name="Equation" r:id="rId2" imgW="698197" imgH="203112" progId="Equation.3">
                  <p:embed/>
                  <p:pic>
                    <p:nvPicPr>
                      <p:cNvPr id="4" name="Objek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4571" y="1836738"/>
                        <a:ext cx="1471613"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Rectangle 4"/>
          <p:cNvSpPr>
            <a:spLocks noChangeArrowheads="1"/>
          </p:cNvSpPr>
          <p:nvPr/>
        </p:nvSpPr>
        <p:spPr bwMode="auto">
          <a:xfrm>
            <a:off x="469900" y="2533612"/>
            <a:ext cx="3378200" cy="339308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spcBef>
                <a:spcPts val="388"/>
              </a:spcBef>
              <a:spcAft>
                <a:spcPts val="388"/>
              </a:spcAft>
            </a:pPr>
            <a:r>
              <a:rPr lang="en-US" sz="1600" dirty="0"/>
              <a:t>The price elasticity of demand depends not only on the slope of the demand curve but also on the price and quantity.</a:t>
            </a:r>
          </a:p>
          <a:p>
            <a:pPr>
              <a:spcBef>
                <a:spcPts val="388"/>
              </a:spcBef>
              <a:spcAft>
                <a:spcPts val="388"/>
              </a:spcAft>
            </a:pPr>
            <a:r>
              <a:rPr lang="en-US" sz="1600" dirty="0"/>
              <a:t>The elasticity varies along the curve as price and quantity change. Slope is constant for this linear demand curve. </a:t>
            </a:r>
          </a:p>
          <a:p>
            <a:pPr>
              <a:spcBef>
                <a:spcPts val="388"/>
              </a:spcBef>
              <a:spcAft>
                <a:spcPts val="388"/>
              </a:spcAft>
            </a:pPr>
            <a:r>
              <a:rPr lang="en-US" sz="1600" dirty="0"/>
              <a:t>Near the top, because price is high and quantity is small, the elasticity is large in magnitude. </a:t>
            </a:r>
          </a:p>
          <a:p>
            <a:pPr>
              <a:spcBef>
                <a:spcPts val="388"/>
              </a:spcBef>
              <a:spcAft>
                <a:spcPts val="388"/>
              </a:spcAft>
            </a:pPr>
            <a:r>
              <a:rPr lang="en-US" sz="1600" dirty="0"/>
              <a:t>The elasticity becomes smaller as we move down the curve.</a:t>
            </a:r>
          </a:p>
        </p:txBody>
      </p:sp>
      <p:pic>
        <p:nvPicPr>
          <p:cNvPr id="8" name="Picture 2" descr="C:\Documents and Settings\Kyle M. Thiel\Desktop\Pindyck_7e\ppts\aparna_ppts\aparna_ppts\ch02\fig2.11\fig2.11_01.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4571" y="2801018"/>
            <a:ext cx="5534025" cy="382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descr="C:\Documents and Settings\Kyle M. Thiel\Desktop\Pindyck_7e\ppts\aparna_ppts\aparna_ppts\ch02\fig2.11\fig2.11_02.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4571" y="2801018"/>
            <a:ext cx="5534025" cy="382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C:\Documents and Settings\Kyle M. Thiel\Desktop\Pindyck_7e\ppts\aparna_ppts\aparna_ppts\ch02\fig2.11\fig2.11_03.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04571" y="2801018"/>
            <a:ext cx="5534025" cy="382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5" descr="C:\Documents and Settings\Kyle M. Thiel\Desktop\Pindyck_7e\ppts\aparna_ppts\aparna_ppts\ch02\fig2.11\fig2.11_04.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04571" y="2801018"/>
            <a:ext cx="5534025" cy="382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 descr="C:\Documents and Settings\Kyle M. Thiel\Desktop\Pindyck_7e\ppts\aparna_ppts\aparna_ppts\ch02\fig2.11\fig2.11_05.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04571" y="2801018"/>
            <a:ext cx="5534025" cy="382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7" descr="C:\Documents and Settings\Kyle M. Thiel\Desktop\Pindyck_7e\ppts\aparna_ppts\aparna_ppts\ch02\fig2.11\fig2.11_06.gif"/>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04571" y="2801018"/>
            <a:ext cx="5534025" cy="382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8" descr="C:\Documents and Settings\Kyle M. Thiel\Desktop\Pindyck_7e\ppts\aparna_ppts\aparna_ppts\ch02\fig2.11\fig2.11_07.gif"/>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04571" y="2801018"/>
            <a:ext cx="5534025" cy="382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1172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down)">
                                      <p:cBhvr>
                                        <p:cTn id="11" dur="1000"/>
                                        <p:tgtEl>
                                          <p:spTgt spid="15"/>
                                        </p:tgtEl>
                                      </p:cBhvr>
                                    </p:animEffect>
                                  </p:childTnLst>
                                </p:cTn>
                              </p:par>
                              <p:par>
                                <p:cTn id="12" presetID="22" presetClass="entr" presetSubtype="4"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par>
                                <p:cTn id="15" presetID="22" presetClass="entr" presetSubtype="4"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par>
                                <p:cTn id="18" presetID="22" presetClass="entr" presetSubtype="4"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par>
                                <p:cTn id="21" presetID="22" presetClass="entr" presetSubtype="4"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00"/>
                                        <p:tgtEl>
                                          <p:spTgt spid="13"/>
                                        </p:tgtEl>
                                      </p:cBhvr>
                                    </p:animEffect>
                                  </p:childTnLst>
                                </p:cTn>
                              </p:par>
                              <p:par>
                                <p:cTn id="24" presetID="22" presetClass="entr" presetSubtype="4"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down)">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604838" y="310778"/>
            <a:ext cx="6545262" cy="1264025"/>
          </a:xfrm>
        </p:spPr>
        <p:txBody>
          <a:bodyPr/>
          <a:lstStyle/>
          <a:p>
            <a:r>
              <a:rPr lang="en-US" dirty="0"/>
              <a:t>Elasticities of Demand #2</a:t>
            </a:r>
            <a:endParaRPr lang="de-DE" dirty="0"/>
          </a:p>
        </p:txBody>
      </p:sp>
      <p:sp>
        <p:nvSpPr>
          <p:cNvPr id="6" name="AutoShape 2" descr="Number lin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5257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6538" y="2438400"/>
            <a:ext cx="6314665" cy="3746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ectangle 4"/>
          <p:cNvSpPr>
            <a:spLocks noChangeArrowheads="1"/>
          </p:cNvSpPr>
          <p:nvPr/>
        </p:nvSpPr>
        <p:spPr bwMode="auto">
          <a:xfrm>
            <a:off x="604838" y="1885912"/>
            <a:ext cx="8056562" cy="844588"/>
          </a:xfrm>
          <a:prstGeom prst="rect">
            <a:avLst/>
          </a:prstGeom>
          <a:noFill/>
          <a:ln>
            <a:noFill/>
          </a:ln>
        </p:spPr>
        <p:txBody>
          <a:bodyPr/>
          <a:lstStyle/>
          <a:p>
            <a:pPr>
              <a:spcBef>
                <a:spcPts val="388"/>
              </a:spcBef>
              <a:spcAft>
                <a:spcPts val="388"/>
              </a:spcAft>
            </a:pPr>
            <a:r>
              <a:rPr lang="en-US" sz="2400" dirty="0"/>
              <a:t>If the </a:t>
            </a:r>
            <a:r>
              <a:rPr lang="en-US" sz="2400" i="1" dirty="0"/>
              <a:t>absolute</a:t>
            </a:r>
            <a:r>
              <a:rPr lang="en-US" sz="2400" dirty="0"/>
              <a:t> value of the demand elasticity (here Ed) is….</a:t>
            </a:r>
          </a:p>
        </p:txBody>
      </p:sp>
    </p:spTree>
    <p:extLst>
      <p:ext uri="{BB962C8B-B14F-4D97-AF65-F5344CB8AC3E}">
        <p14:creationId xmlns:p14="http://schemas.microsoft.com/office/powerpoint/2010/main" val="1194139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wipe(left)">
                                      <p:cBhvr>
                                        <p:cTn id="7"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1"/>
          </p:nvPr>
        </p:nvSpPr>
        <p:spPr>
          <a:xfrm>
            <a:off x="615263" y="1838327"/>
            <a:ext cx="8069262" cy="495300"/>
          </a:xfrm>
        </p:spPr>
        <p:txBody>
          <a:bodyPr/>
          <a:lstStyle/>
          <a:p>
            <a:r>
              <a:rPr lang="en-US" dirty="0"/>
              <a:t>Infinitely Elastic Demand</a:t>
            </a:r>
          </a:p>
        </p:txBody>
      </p:sp>
      <p:sp>
        <p:nvSpPr>
          <p:cNvPr id="3" name="Inhaltsplatzhalter 2"/>
          <p:cNvSpPr>
            <a:spLocks noGrp="1"/>
          </p:cNvSpPr>
          <p:nvPr>
            <p:ph sz="quarter" idx="12"/>
          </p:nvPr>
        </p:nvSpPr>
        <p:spPr>
          <a:xfrm>
            <a:off x="604838" y="2505077"/>
            <a:ext cx="3651852" cy="3216275"/>
          </a:xfrm>
        </p:spPr>
        <p:txBody>
          <a:bodyPr/>
          <a:lstStyle/>
          <a:p>
            <a:pPr>
              <a:lnSpc>
                <a:spcPts val="2000"/>
              </a:lnSpc>
              <a:buClr>
                <a:srgbClr val="2E63AC"/>
              </a:buClr>
              <a:buFont typeface="Wingdings" panose="05000000000000000000" pitchFamily="2" charset="2"/>
              <a:buChar char="§"/>
            </a:pPr>
            <a:r>
              <a:rPr lang="en-US" sz="1600" dirty="0">
                <a:latin typeface="+mn-lt"/>
              </a:rPr>
              <a:t>For a horizontal demand curve, </a:t>
            </a:r>
            <a:r>
              <a:rPr lang="en-US" sz="1600" dirty="0">
                <a:latin typeface="+mn-lt"/>
                <a:sym typeface="Symbol" pitchFamily="18" charset="2"/>
              </a:rPr>
              <a:t>∆</a:t>
            </a:r>
            <a:r>
              <a:rPr lang="en-US" sz="1600" i="1" dirty="0">
                <a:latin typeface="+mn-lt"/>
              </a:rPr>
              <a:t>Q/</a:t>
            </a:r>
            <a:r>
              <a:rPr lang="en-US" sz="1600" dirty="0">
                <a:latin typeface="+mn-lt"/>
                <a:sym typeface="Symbol" pitchFamily="18" charset="2"/>
              </a:rPr>
              <a:t>∆</a:t>
            </a:r>
            <a:r>
              <a:rPr lang="en-US" sz="1600" i="1" dirty="0">
                <a:latin typeface="+mn-lt"/>
              </a:rPr>
              <a:t>P</a:t>
            </a:r>
            <a:r>
              <a:rPr lang="en-US" sz="1600" dirty="0">
                <a:latin typeface="+mn-lt"/>
              </a:rPr>
              <a:t> is infinite. Because a tiny change in price leads to an enormous change in demand, the elasticity of demand is infinite.</a:t>
            </a:r>
          </a:p>
          <a:p>
            <a:pPr>
              <a:lnSpc>
                <a:spcPts val="2000"/>
              </a:lnSpc>
              <a:buClr>
                <a:srgbClr val="2E63AC"/>
              </a:buClr>
              <a:buFont typeface="Wingdings" panose="05000000000000000000" pitchFamily="2" charset="2"/>
              <a:buChar char="§"/>
            </a:pPr>
            <a:r>
              <a:rPr lang="en-US" sz="1600" dirty="0">
                <a:solidFill>
                  <a:srgbClr val="2E63AC"/>
                </a:solidFill>
                <a:latin typeface="+mn-lt"/>
              </a:rPr>
              <a:t>Infinitely elastic demand    </a:t>
            </a:r>
            <a:r>
              <a:rPr lang="en-US" sz="1600" dirty="0">
                <a:latin typeface="+mn-lt"/>
              </a:rPr>
              <a:t>Principle that consumers will buy as much of a good as they can get at a single price, but for any higher price the quantity demanded drops to zero, while for any lower price the quantity demanded increases without limit.</a:t>
            </a:r>
          </a:p>
          <a:p>
            <a:pPr>
              <a:buClr>
                <a:srgbClr val="2E63AC"/>
              </a:buClr>
              <a:buFont typeface="Wingdings" panose="05000000000000000000" pitchFamily="2" charset="2"/>
              <a:buChar char="§"/>
            </a:pPr>
            <a:endParaRPr lang="en-US" dirty="0">
              <a:latin typeface="Arial" pitchFamily="34" charset="0"/>
            </a:endParaRPr>
          </a:p>
          <a:p>
            <a:pPr>
              <a:buClr>
                <a:srgbClr val="2E63AC"/>
              </a:buClr>
              <a:buFont typeface="Wingdings" panose="05000000000000000000" pitchFamily="2" charset="2"/>
              <a:buChar char="§"/>
            </a:pPr>
            <a:endParaRPr lang="de-DE" dirty="0"/>
          </a:p>
        </p:txBody>
      </p:sp>
      <p:sp>
        <p:nvSpPr>
          <p:cNvPr id="5" name="Titel 4"/>
          <p:cNvSpPr>
            <a:spLocks noGrp="1"/>
          </p:cNvSpPr>
          <p:nvPr>
            <p:ph type="title"/>
          </p:nvPr>
        </p:nvSpPr>
        <p:spPr>
          <a:xfrm>
            <a:off x="604838" y="310778"/>
            <a:ext cx="6545262" cy="1264025"/>
          </a:xfrm>
        </p:spPr>
        <p:txBody>
          <a:bodyPr/>
          <a:lstStyle/>
          <a:p>
            <a:r>
              <a:rPr lang="en-US" dirty="0"/>
              <a:t>Elasticities of Demand #3</a:t>
            </a:r>
            <a:endParaRPr lang="de-DE" dirty="0"/>
          </a:p>
        </p:txBody>
      </p:sp>
      <p:pic>
        <p:nvPicPr>
          <p:cNvPr id="16" name="Picture 14" descr="C:\Documents and Settings\Kyle M. Thiel\Desktop\Pindyck_7e\ppts\aparna_ppts\aparna_ppts\ch02\fig2.12\fig2.12a\fig2.12a_0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5900" y="2464714"/>
            <a:ext cx="4238625" cy="368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5" descr="C:\Documents and Settings\Kyle M. Thiel\Desktop\Pindyck_7e\ppts\aparna_ppts\aparna_ppts\ch02\fig2.12\fig2.12a\fig2.12a_02.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5900" y="2464714"/>
            <a:ext cx="4238625" cy="368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9609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left)">
                                      <p:cBhvr>
                                        <p:cTn id="11"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quarter" idx="12"/>
          </p:nvPr>
        </p:nvSpPr>
        <p:spPr>
          <a:xfrm>
            <a:off x="604838" y="2505077"/>
            <a:ext cx="3575234" cy="3089789"/>
          </a:xfrm>
        </p:spPr>
        <p:txBody>
          <a:bodyPr/>
          <a:lstStyle/>
          <a:p>
            <a:pPr>
              <a:lnSpc>
                <a:spcPts val="2000"/>
              </a:lnSpc>
              <a:buClr>
                <a:srgbClr val="2E63AC"/>
              </a:buClr>
              <a:buFont typeface="Wingdings" panose="05000000000000000000" pitchFamily="2" charset="2"/>
              <a:buChar char="§"/>
            </a:pPr>
            <a:r>
              <a:rPr lang="en-US" sz="1800" dirty="0">
                <a:latin typeface="+mn-lt"/>
              </a:rPr>
              <a:t>For a vertical demand curve, ∆</a:t>
            </a:r>
            <a:r>
              <a:rPr lang="en-US" sz="1800" i="1" dirty="0">
                <a:latin typeface="+mn-lt"/>
              </a:rPr>
              <a:t>Q/ </a:t>
            </a:r>
            <a:r>
              <a:rPr lang="en-US" sz="1800" dirty="0">
                <a:latin typeface="+mn-lt"/>
              </a:rPr>
              <a:t>∆</a:t>
            </a:r>
            <a:r>
              <a:rPr lang="en-US" sz="1800" i="1" dirty="0">
                <a:latin typeface="+mn-lt"/>
              </a:rPr>
              <a:t>P </a:t>
            </a:r>
            <a:r>
              <a:rPr lang="en-US" sz="1800" dirty="0">
                <a:latin typeface="+mn-lt"/>
              </a:rPr>
              <a:t> is zero.  Because the quantity demanded is the same no matter what the price, the elasticity of demand is zero.</a:t>
            </a:r>
            <a:endParaRPr lang="de-DE" sz="1800" dirty="0">
              <a:latin typeface="+mn-lt"/>
            </a:endParaRPr>
          </a:p>
          <a:p>
            <a:pPr marL="342900" lvl="7" indent="-342900">
              <a:lnSpc>
                <a:spcPts val="2000"/>
              </a:lnSpc>
              <a:spcBef>
                <a:spcPts val="1200"/>
              </a:spcBef>
              <a:buClr>
                <a:srgbClr val="2E63AC"/>
              </a:buClr>
              <a:buFont typeface="Wingdings" panose="05000000000000000000" pitchFamily="2" charset="2"/>
              <a:buChar char="§"/>
            </a:pPr>
            <a:r>
              <a:rPr lang="en-US" sz="1800" dirty="0">
                <a:solidFill>
                  <a:srgbClr val="2E63AC"/>
                </a:solidFill>
              </a:rPr>
              <a:t>Completely inelastic demand: </a:t>
            </a:r>
            <a:r>
              <a:rPr lang="en-US" sz="1800" dirty="0"/>
              <a:t>Principle that consumers will buy a fixed quantity of a good regardless of its price</a:t>
            </a:r>
            <a:r>
              <a:rPr lang="en-US" sz="1800" dirty="0">
                <a:solidFill>
                  <a:srgbClr val="2A5CAA"/>
                </a:solidFill>
              </a:rPr>
              <a:t>.</a:t>
            </a:r>
          </a:p>
          <a:p>
            <a:pPr>
              <a:lnSpc>
                <a:spcPts val="2000"/>
              </a:lnSpc>
              <a:buClr>
                <a:srgbClr val="2E63AC"/>
              </a:buClr>
              <a:buFont typeface="Wingdings" panose="05000000000000000000" pitchFamily="2" charset="2"/>
              <a:buChar char="§"/>
            </a:pPr>
            <a:endParaRPr lang="de-DE" sz="1800" dirty="0">
              <a:latin typeface="+mn-lt"/>
            </a:endParaRPr>
          </a:p>
        </p:txBody>
      </p:sp>
      <p:sp>
        <p:nvSpPr>
          <p:cNvPr id="5" name="Titel 4"/>
          <p:cNvSpPr>
            <a:spLocks noGrp="1"/>
          </p:cNvSpPr>
          <p:nvPr>
            <p:ph type="title"/>
          </p:nvPr>
        </p:nvSpPr>
        <p:spPr>
          <a:xfrm>
            <a:off x="604838" y="310778"/>
            <a:ext cx="6545262" cy="1264025"/>
          </a:xfrm>
        </p:spPr>
        <p:txBody>
          <a:bodyPr/>
          <a:lstStyle/>
          <a:p>
            <a:r>
              <a:rPr lang="en-US" dirty="0"/>
              <a:t>Elasticities of Demand #4</a:t>
            </a:r>
            <a:endParaRPr lang="de-DE" dirty="0"/>
          </a:p>
        </p:txBody>
      </p:sp>
      <p:pic>
        <p:nvPicPr>
          <p:cNvPr id="16" name="Picture 12" descr="fig2.12b_scale.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80072" y="2346306"/>
            <a:ext cx="41910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platzhalter 1"/>
          <p:cNvSpPr txBox="1">
            <a:spLocks/>
          </p:cNvSpPr>
          <p:nvPr/>
        </p:nvSpPr>
        <p:spPr>
          <a:xfrm>
            <a:off x="615263" y="1838327"/>
            <a:ext cx="8069262" cy="495300"/>
          </a:xfrm>
          <a:prstGeom prst="rect">
            <a:avLst/>
          </a:prstGeom>
        </p:spPr>
        <p:txBody>
          <a:bodyPr vert="horz" lIns="91440" tIns="45720" rIns="91440" bIns="45720" rtlCol="0">
            <a:noAutofit/>
          </a:bodyPr>
          <a:lstStyle>
            <a:lvl1pPr marL="358775" indent="-358775" algn="l" defTabSz="914400" rtl="0" eaLnBrk="1" latinLnBrk="0" hangingPunct="1">
              <a:spcBef>
                <a:spcPct val="20000"/>
              </a:spcBef>
              <a:buClr>
                <a:schemeClr val="accent2"/>
              </a:buClr>
              <a:buFont typeface="Frutiger 45 light" pitchFamily="34" charset="0"/>
              <a:buNone/>
              <a:defRPr sz="2400" kern="1200" cap="none" baseline="0">
                <a:solidFill>
                  <a:schemeClr val="tx1"/>
                </a:solidFill>
                <a:latin typeface="Frutiger 45 light" pitchFamily="34" charset="0"/>
                <a:ea typeface="+mn-ea"/>
                <a:cs typeface="+mn-cs"/>
              </a:defRPr>
            </a:lvl1pPr>
            <a:lvl2pPr marL="742950" indent="-28575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Completely Inelastic Demand</a:t>
            </a:r>
          </a:p>
        </p:txBody>
      </p:sp>
    </p:spTree>
    <p:extLst>
      <p:ext uri="{BB962C8B-B14F-4D97-AF65-F5344CB8AC3E}">
        <p14:creationId xmlns:p14="http://schemas.microsoft.com/office/powerpoint/2010/main" val="3746056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quarter" idx="12"/>
          </p:nvPr>
        </p:nvSpPr>
        <p:spPr>
          <a:xfrm>
            <a:off x="604838" y="2911477"/>
            <a:ext cx="3357903" cy="3089789"/>
          </a:xfrm>
        </p:spPr>
        <p:txBody>
          <a:bodyPr/>
          <a:lstStyle/>
          <a:p>
            <a:pPr>
              <a:lnSpc>
                <a:spcPts val="2000"/>
              </a:lnSpc>
              <a:buClr>
                <a:srgbClr val="2E63AC"/>
              </a:buClr>
              <a:buFont typeface="Wingdings" panose="05000000000000000000" pitchFamily="2" charset="2"/>
              <a:buChar char="§"/>
            </a:pPr>
            <a:r>
              <a:rPr lang="en-US" dirty="0">
                <a:latin typeface="+mn-lt"/>
              </a:rPr>
              <a:t>Demand curve with a constant price elasticity.</a:t>
            </a:r>
          </a:p>
          <a:p>
            <a:pPr>
              <a:lnSpc>
                <a:spcPts val="2000"/>
              </a:lnSpc>
              <a:buClr>
                <a:srgbClr val="2E63AC"/>
              </a:buClr>
              <a:buFont typeface="Wingdings" panose="05000000000000000000" pitchFamily="2" charset="2"/>
              <a:buChar char="§"/>
            </a:pPr>
            <a:r>
              <a:rPr lang="en-US" dirty="0">
                <a:latin typeface="+mn-lt"/>
              </a:rPr>
              <a:t>When the price elasticity of demand is −1.0 at every price, the total expenditure is constant along the demand curve </a:t>
            </a:r>
            <a:r>
              <a:rPr lang="en-US" i="1" dirty="0">
                <a:latin typeface="+mn-lt"/>
              </a:rPr>
              <a:t>D</a:t>
            </a:r>
            <a:r>
              <a:rPr lang="en-US" dirty="0">
                <a:latin typeface="+mn-lt"/>
              </a:rPr>
              <a:t>.</a:t>
            </a:r>
          </a:p>
          <a:p>
            <a:pPr>
              <a:lnSpc>
                <a:spcPts val="2000"/>
              </a:lnSpc>
              <a:buClr>
                <a:srgbClr val="2E63AC"/>
              </a:buClr>
              <a:buFont typeface="Wingdings" panose="05000000000000000000" pitchFamily="2" charset="2"/>
              <a:buChar char="§"/>
            </a:pPr>
            <a:endParaRPr lang="de-DE" sz="1800" dirty="0">
              <a:latin typeface="+mn-lt"/>
            </a:endParaRPr>
          </a:p>
        </p:txBody>
      </p:sp>
      <p:sp>
        <p:nvSpPr>
          <p:cNvPr id="5" name="Titel 4"/>
          <p:cNvSpPr>
            <a:spLocks noGrp="1"/>
          </p:cNvSpPr>
          <p:nvPr>
            <p:ph type="title"/>
          </p:nvPr>
        </p:nvSpPr>
        <p:spPr>
          <a:xfrm>
            <a:off x="604838" y="310778"/>
            <a:ext cx="6545262" cy="1264025"/>
          </a:xfrm>
        </p:spPr>
        <p:txBody>
          <a:bodyPr/>
          <a:lstStyle/>
          <a:p>
            <a:r>
              <a:rPr lang="en-US" dirty="0"/>
              <a:t>Elasticities of Demand #5</a:t>
            </a:r>
            <a:endParaRPr lang="de-DE" dirty="0"/>
          </a:p>
        </p:txBody>
      </p:sp>
      <p:sp>
        <p:nvSpPr>
          <p:cNvPr id="21" name="Textplatzhalter 1"/>
          <p:cNvSpPr txBox="1">
            <a:spLocks/>
          </p:cNvSpPr>
          <p:nvPr/>
        </p:nvSpPr>
        <p:spPr>
          <a:xfrm>
            <a:off x="615263" y="1851027"/>
            <a:ext cx="8069262" cy="495300"/>
          </a:xfrm>
          <a:prstGeom prst="rect">
            <a:avLst/>
          </a:prstGeom>
        </p:spPr>
        <p:txBody>
          <a:bodyPr vert="horz" lIns="91440" tIns="45720" rIns="91440" bIns="45720" rtlCol="0">
            <a:noAutofit/>
          </a:bodyPr>
          <a:lstStyle>
            <a:lvl1pPr marL="358775" indent="-358775" algn="l" defTabSz="914400" rtl="0" eaLnBrk="1" latinLnBrk="0" hangingPunct="1">
              <a:spcBef>
                <a:spcPct val="20000"/>
              </a:spcBef>
              <a:buClr>
                <a:schemeClr val="accent2"/>
              </a:buClr>
              <a:buFont typeface="Frutiger 45 light" pitchFamily="34" charset="0"/>
              <a:buNone/>
              <a:defRPr sz="2400" kern="1200" cap="none" baseline="0">
                <a:solidFill>
                  <a:schemeClr val="tx1"/>
                </a:solidFill>
                <a:latin typeface="Frutiger 45 light" pitchFamily="34" charset="0"/>
                <a:ea typeface="+mn-ea"/>
                <a:cs typeface="+mn-cs"/>
              </a:defRPr>
            </a:lvl1pPr>
            <a:lvl2pPr marL="742950" indent="-28575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err="1"/>
              <a:t>Isoelastic</a:t>
            </a:r>
            <a:r>
              <a:rPr lang="en-US" dirty="0"/>
              <a:t> Demand Curve</a:t>
            </a:r>
          </a:p>
        </p:txBody>
      </p:sp>
      <p:pic>
        <p:nvPicPr>
          <p:cNvPr id="7" name="Picture 2" descr="C:\Documents and Settings\Kyle M. Thiel\Desktop\pindyckDone\ch04\fig4.11\fig4.11_0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741" y="2406603"/>
            <a:ext cx="5295900" cy="364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descr="C:\Documents and Settings\Kyle M. Thiel\Desktop\pindyckDone\ch04\fig4.11\fig4.11_02.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741" y="2406603"/>
            <a:ext cx="5295900" cy="364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C:\Documents and Settings\Kyle M. Thiel\Desktop\pindyckDone\ch04\fig4.11\fig4.11_03.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2741" y="2406603"/>
            <a:ext cx="5295900" cy="364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descr="C:\Documents and Settings\Kyle M. Thiel\Desktop\pindyckDone\ch04\fig4.11\fig4.11_04.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62741" y="2406603"/>
            <a:ext cx="5295900" cy="364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 descr="C:\Documents and Settings\Kyle M. Thiel\Desktop\pindyckDone\ch04\fig4.11\fig4.11_05.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62741" y="2406603"/>
            <a:ext cx="5295900" cy="364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3602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750"/>
                                        <p:tgtEl>
                                          <p:spTgt spid="7"/>
                                        </p:tgtEl>
                                      </p:cBhvr>
                                    </p:animEffect>
                                  </p:childTnLst>
                                </p:cTn>
                              </p:par>
                            </p:childTnLst>
                          </p:cTn>
                        </p:par>
                        <p:par>
                          <p:cTn id="8" fill="hold">
                            <p:stCondLst>
                              <p:cond delay="75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750"/>
                                        <p:tgtEl>
                                          <p:spTgt spid="8"/>
                                        </p:tgtEl>
                                      </p:cBhvr>
                                    </p:animEffect>
                                  </p:childTnLst>
                                </p:cTn>
                              </p:par>
                            </p:childTnLst>
                          </p:cTn>
                        </p:par>
                        <p:par>
                          <p:cTn id="12" fill="hold">
                            <p:stCondLst>
                              <p:cond delay="1500"/>
                            </p:stCondLst>
                            <p:childTnLst>
                              <p:par>
                                <p:cTn id="13" presetID="22" presetClass="entr" presetSubtype="8"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750"/>
                                        <p:tgtEl>
                                          <p:spTgt spid="9"/>
                                        </p:tgtEl>
                                      </p:cBhvr>
                                    </p:animEffect>
                                  </p:childTnLst>
                                </p:cTn>
                              </p:par>
                            </p:childTnLst>
                          </p:cTn>
                        </p:par>
                        <p:par>
                          <p:cTn id="16" fill="hold">
                            <p:stCondLst>
                              <p:cond delay="2250"/>
                            </p:stCondLst>
                            <p:childTnLst>
                              <p:par>
                                <p:cTn id="17" presetID="22" presetClass="entr" presetSubtype="8"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750"/>
                                        <p:tgtEl>
                                          <p:spTgt spid="11"/>
                                        </p:tgtEl>
                                      </p:cBhvr>
                                    </p:animEffect>
                                  </p:childTnLst>
                                </p:cTn>
                              </p:par>
                            </p:childTnLst>
                          </p:cTn>
                        </p:par>
                        <p:par>
                          <p:cTn id="20" fill="hold">
                            <p:stCondLst>
                              <p:cond delay="3000"/>
                            </p:stCondLst>
                            <p:childTnLst>
                              <p:par>
                                <p:cTn id="21" presetID="22" presetClass="entr" presetSubtype="8"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quarter" idx="12"/>
          </p:nvPr>
        </p:nvSpPr>
        <p:spPr>
          <a:xfrm>
            <a:off x="604838" y="2174878"/>
            <a:ext cx="8081962" cy="1466848"/>
          </a:xfrm>
        </p:spPr>
        <p:txBody>
          <a:bodyPr/>
          <a:lstStyle/>
          <a:p>
            <a:pPr>
              <a:buClr>
                <a:srgbClr val="2E63AC"/>
              </a:buClr>
              <a:buFont typeface="Wingdings" panose="05000000000000000000" pitchFamily="2" charset="2"/>
              <a:buChar char="§"/>
            </a:pPr>
            <a:r>
              <a:rPr lang="en-US" sz="2400" dirty="0">
                <a:solidFill>
                  <a:srgbClr val="2E63AC"/>
                </a:solidFill>
              </a:rPr>
              <a:t>Income elasticity of demand</a:t>
            </a:r>
            <a:r>
              <a:rPr lang="en-US" sz="2400" dirty="0"/>
              <a:t>: %age change in the quantity demanded resulting from a 1-percent increase in income.</a:t>
            </a:r>
          </a:p>
          <a:p>
            <a:pPr>
              <a:buClr>
                <a:srgbClr val="2E63AC"/>
              </a:buClr>
              <a:buFont typeface="Wingdings" panose="05000000000000000000" pitchFamily="2" charset="2"/>
              <a:buChar char="§"/>
            </a:pPr>
            <a:endParaRPr lang="en-US" sz="2400" dirty="0"/>
          </a:p>
          <a:p>
            <a:pPr marL="0" indent="0">
              <a:spcBef>
                <a:spcPts val="0"/>
              </a:spcBef>
              <a:buClr>
                <a:srgbClr val="2E63AC"/>
              </a:buClr>
              <a:buNone/>
            </a:pPr>
            <a:endParaRPr lang="en-US" sz="1200" dirty="0"/>
          </a:p>
          <a:p>
            <a:pPr>
              <a:buClr>
                <a:srgbClr val="2E63AC"/>
              </a:buClr>
              <a:buFont typeface="Wingdings" panose="05000000000000000000" pitchFamily="2" charset="2"/>
              <a:buChar char="§"/>
            </a:pPr>
            <a:r>
              <a:rPr lang="en-US" sz="2400" dirty="0">
                <a:solidFill>
                  <a:srgbClr val="2E63AC"/>
                </a:solidFill>
                <a:latin typeface="+mn-lt"/>
              </a:rPr>
              <a:t>Cross-price elasticity of demand: </a:t>
            </a:r>
            <a:r>
              <a:rPr lang="en-US" sz="2400" dirty="0">
                <a:latin typeface="+mn-lt"/>
              </a:rPr>
              <a:t>% change in the quantity demanded of one good resulting from a 1-percent increase in the price of another.</a:t>
            </a:r>
          </a:p>
          <a:p>
            <a:pPr>
              <a:buClr>
                <a:srgbClr val="2E63AC"/>
              </a:buClr>
              <a:buFont typeface="Wingdings" panose="05000000000000000000" pitchFamily="2" charset="2"/>
              <a:buChar char="§"/>
            </a:pPr>
            <a:endParaRPr lang="en-US" sz="2800" dirty="0">
              <a:latin typeface="+mn-lt"/>
            </a:endParaRPr>
          </a:p>
          <a:p>
            <a:pPr>
              <a:buClr>
                <a:srgbClr val="2E63AC"/>
              </a:buClr>
              <a:buFont typeface="Wingdings" panose="05000000000000000000" pitchFamily="2" charset="2"/>
              <a:buChar char="§"/>
            </a:pPr>
            <a:endParaRPr lang="en-US" sz="2800" dirty="0"/>
          </a:p>
          <a:p>
            <a:pPr>
              <a:buClr>
                <a:srgbClr val="2E63AC"/>
              </a:buClr>
              <a:buFont typeface="Wingdings" panose="05000000000000000000" pitchFamily="2" charset="2"/>
              <a:buChar char="§"/>
            </a:pPr>
            <a:endParaRPr lang="de-DE" dirty="0"/>
          </a:p>
        </p:txBody>
      </p:sp>
      <p:sp>
        <p:nvSpPr>
          <p:cNvPr id="5" name="Titel 4"/>
          <p:cNvSpPr>
            <a:spLocks noGrp="1"/>
          </p:cNvSpPr>
          <p:nvPr>
            <p:ph type="title"/>
          </p:nvPr>
        </p:nvSpPr>
        <p:spPr>
          <a:xfrm>
            <a:off x="604838" y="310778"/>
            <a:ext cx="6545262" cy="1264025"/>
          </a:xfrm>
        </p:spPr>
        <p:txBody>
          <a:bodyPr/>
          <a:lstStyle/>
          <a:p>
            <a:r>
              <a:rPr lang="en-US" dirty="0"/>
              <a:t>Elasticities of Demand #6</a:t>
            </a:r>
            <a:endParaRPr lang="de-DE" dirty="0"/>
          </a:p>
        </p:txBody>
      </p:sp>
      <p:graphicFrame>
        <p:nvGraphicFramePr>
          <p:cNvPr id="20" name="Object 1"/>
          <p:cNvGraphicFramePr>
            <a:graphicFrameLocks noChangeAspect="1"/>
          </p:cNvGraphicFramePr>
          <p:nvPr/>
        </p:nvGraphicFramePr>
        <p:xfrm>
          <a:off x="5211321" y="2940653"/>
          <a:ext cx="2637280" cy="828542"/>
        </p:xfrm>
        <a:graphic>
          <a:graphicData uri="http://schemas.openxmlformats.org/presentationml/2006/ole">
            <mc:AlternateContent xmlns:mc="http://schemas.openxmlformats.org/markup-compatibility/2006">
              <mc:Choice xmlns:v="urn:schemas-microsoft-com:vml" Requires="v">
                <p:oleObj name="Formel" r:id="rId2" imgW="1333500" imgH="419100" progId="Equation.3">
                  <p:embed/>
                </p:oleObj>
              </mc:Choice>
              <mc:Fallback>
                <p:oleObj name="Formel" r:id="rId2" imgW="1333500" imgH="419100" progId="Equation.3">
                  <p:embed/>
                  <p:pic>
                    <p:nvPicPr>
                      <p:cNvPr id="20" name="Object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1321" y="2940653"/>
                        <a:ext cx="2637280" cy="828542"/>
                      </a:xfrm>
                      <a:prstGeom prst="rect">
                        <a:avLst/>
                      </a:prstGeom>
                      <a:noFill/>
                      <a:ln>
                        <a:noFill/>
                      </a:ln>
                    </p:spPr>
                  </p:pic>
                </p:oleObj>
              </mc:Fallback>
            </mc:AlternateContent>
          </a:graphicData>
        </a:graphic>
      </p:graphicFrame>
      <p:graphicFrame>
        <p:nvGraphicFramePr>
          <p:cNvPr id="21" name="Object 2"/>
          <p:cNvGraphicFramePr>
            <a:graphicFrameLocks noChangeAspect="1"/>
          </p:cNvGraphicFramePr>
          <p:nvPr/>
        </p:nvGraphicFramePr>
        <p:xfrm>
          <a:off x="5190831" y="5373664"/>
          <a:ext cx="3498486" cy="887436"/>
        </p:xfrm>
        <a:graphic>
          <a:graphicData uri="http://schemas.openxmlformats.org/presentationml/2006/ole">
            <mc:AlternateContent xmlns:mc="http://schemas.openxmlformats.org/markup-compatibility/2006">
              <mc:Choice xmlns:v="urn:schemas-microsoft-com:vml" Requires="v">
                <p:oleObj name="Equation" r:id="rId4" imgW="1701800" imgH="431800" progId="Equation.3">
                  <p:embed/>
                </p:oleObj>
              </mc:Choice>
              <mc:Fallback>
                <p:oleObj name="Equation" r:id="rId4" imgW="1701800" imgH="431800" progId="Equation.3">
                  <p:embed/>
                  <p:pic>
                    <p:nvPicPr>
                      <p:cNvPr id="21"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90831" y="5373664"/>
                        <a:ext cx="3498486" cy="887436"/>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1889212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left)">
                                      <p:cBhvr>
                                        <p:cTn id="1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platzhalter 1"/>
          <p:cNvSpPr txBox="1">
            <a:spLocks/>
          </p:cNvSpPr>
          <p:nvPr/>
        </p:nvSpPr>
        <p:spPr>
          <a:xfrm>
            <a:off x="599578" y="1848833"/>
            <a:ext cx="8069262" cy="495300"/>
          </a:xfrm>
          <a:prstGeom prst="rect">
            <a:avLst/>
          </a:prstGeom>
        </p:spPr>
        <p:txBody>
          <a:bodyPr vert="horz" lIns="91440" tIns="45720" rIns="91440" bIns="45720" rtlCol="0">
            <a:noAutofit/>
          </a:bodyPr>
          <a:lstStyle>
            <a:lvl1pPr marL="358775" indent="-358775" algn="l" defTabSz="914400" rtl="0" eaLnBrk="1" latinLnBrk="0" hangingPunct="1">
              <a:spcBef>
                <a:spcPct val="20000"/>
              </a:spcBef>
              <a:buClr>
                <a:schemeClr val="accent2"/>
              </a:buClr>
              <a:buFont typeface="Frutiger 45 light" pitchFamily="34" charset="0"/>
              <a:buNone/>
              <a:defRPr sz="2400" kern="1200" cap="none" baseline="0">
                <a:solidFill>
                  <a:schemeClr val="tx1"/>
                </a:solidFill>
                <a:latin typeface="Frutiger 45 light" pitchFamily="34" charset="0"/>
                <a:ea typeface="+mn-ea"/>
                <a:cs typeface="+mn-cs"/>
              </a:defRPr>
            </a:lvl1pPr>
            <a:lvl2pPr marL="742950" indent="-28575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Elasticities of Supply</a:t>
            </a:r>
            <a:endParaRPr lang="en-US" b="1" dirty="0">
              <a:solidFill>
                <a:srgbClr val="2A5CAA"/>
              </a:solidFill>
            </a:endParaRPr>
          </a:p>
          <a:p>
            <a:endParaRPr lang="de-DE" dirty="0"/>
          </a:p>
        </p:txBody>
      </p:sp>
      <p:sp>
        <p:nvSpPr>
          <p:cNvPr id="5" name="Titel 4"/>
          <p:cNvSpPr>
            <a:spLocks noGrp="1"/>
          </p:cNvSpPr>
          <p:nvPr>
            <p:ph type="title"/>
          </p:nvPr>
        </p:nvSpPr>
        <p:spPr>
          <a:xfrm>
            <a:off x="604838" y="310778"/>
            <a:ext cx="6545262" cy="1264025"/>
          </a:xfrm>
        </p:spPr>
        <p:txBody>
          <a:bodyPr/>
          <a:lstStyle/>
          <a:p>
            <a:r>
              <a:rPr lang="en-US" dirty="0"/>
              <a:t>Elasticities of Supply</a:t>
            </a:r>
            <a:endParaRPr lang="de-DE" dirty="0"/>
          </a:p>
        </p:txBody>
      </p:sp>
      <p:sp>
        <p:nvSpPr>
          <p:cNvPr id="22" name="Inhaltsplatzhalter 2"/>
          <p:cNvSpPr txBox="1">
            <a:spLocks/>
          </p:cNvSpPr>
          <p:nvPr/>
        </p:nvSpPr>
        <p:spPr>
          <a:xfrm>
            <a:off x="599578" y="2484052"/>
            <a:ext cx="8081962" cy="1466848"/>
          </a:xfrm>
          <a:prstGeom prst="rect">
            <a:avLst/>
          </a:prstGeom>
        </p:spPr>
        <p:txBody>
          <a:bodyPr vert="horz" lIns="91440" tIns="45720" rIns="91440" bIns="45720" rtlCol="0">
            <a:noAutofit/>
          </a:bodyPr>
          <a:lstStyle>
            <a:lvl1pPr marL="342900" indent="-342900" algn="l" defTabSz="914400" rtl="0" eaLnBrk="1" latinLnBrk="0" hangingPunct="1">
              <a:lnSpc>
                <a:spcPts val="2800"/>
              </a:lnSpc>
              <a:spcBef>
                <a:spcPts val="1200"/>
              </a:spcBef>
              <a:buClrTx/>
              <a:buFont typeface="Frutiger 45 light" panose="020B0500000000000000" pitchFamily="34" charset="0"/>
              <a:buChar char="&gt;"/>
              <a:defRPr sz="2000" kern="1200">
                <a:solidFill>
                  <a:schemeClr val="tx1"/>
                </a:solidFill>
                <a:latin typeface="Frutiger 45 light" pitchFamily="34" charset="0"/>
                <a:ea typeface="+mn-ea"/>
                <a:cs typeface="+mn-cs"/>
              </a:defRPr>
            </a:lvl1pPr>
            <a:lvl2pPr marL="742950" indent="-28575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2E63AC"/>
              </a:buClr>
              <a:buFont typeface="Wingdings" panose="05000000000000000000" pitchFamily="2" charset="2"/>
              <a:buChar char="§"/>
            </a:pPr>
            <a:r>
              <a:rPr lang="en-US" dirty="0">
                <a:solidFill>
                  <a:srgbClr val="2E63AC"/>
                </a:solidFill>
              </a:rPr>
              <a:t>Price elasticity of supply: </a:t>
            </a:r>
            <a:r>
              <a:rPr lang="en-US" dirty="0"/>
              <a:t>Percentage change in quantity supplied resulting from a 1-percent increase in price.</a:t>
            </a:r>
          </a:p>
          <a:p>
            <a:pPr marL="342900" lvl="1" indent="-342900">
              <a:lnSpc>
                <a:spcPts val="2800"/>
              </a:lnSpc>
              <a:spcBef>
                <a:spcPts val="1200"/>
              </a:spcBef>
              <a:buClr>
                <a:srgbClr val="2E63AC"/>
              </a:buClr>
              <a:buFont typeface="Wingdings" panose="05000000000000000000" pitchFamily="2" charset="2"/>
              <a:buChar char="§"/>
            </a:pPr>
            <a:r>
              <a:rPr lang="en-US" altLang="en-US" dirty="0"/>
              <a:t>Always positive </a:t>
            </a:r>
          </a:p>
          <a:p>
            <a:pPr>
              <a:buClr>
                <a:srgbClr val="2E63AC"/>
              </a:buClr>
              <a:buFont typeface="Wingdings" panose="05000000000000000000" pitchFamily="2" charset="2"/>
              <a:buChar char="§"/>
            </a:pPr>
            <a:endParaRPr lang="en-US" sz="1800" dirty="0"/>
          </a:p>
          <a:p>
            <a:pPr>
              <a:buClr>
                <a:srgbClr val="2E63AC"/>
              </a:buClr>
              <a:buFont typeface="Wingdings" panose="05000000000000000000" pitchFamily="2" charset="2"/>
              <a:buChar char="§"/>
            </a:pPr>
            <a:endParaRPr lang="de-DE" dirty="0"/>
          </a:p>
        </p:txBody>
      </p:sp>
      <p:pic>
        <p:nvPicPr>
          <p:cNvPr id="152578" name="Picture 2" descr="https://image.freepik.com/free-photo/confused-boy_1149-10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4103" y="3649058"/>
            <a:ext cx="2246504" cy="2704445"/>
          </a:xfrm>
          <a:prstGeom prst="rect">
            <a:avLst/>
          </a:prstGeom>
          <a:noFill/>
          <a:extLst>
            <a:ext uri="{909E8E84-426E-40DD-AFC4-6F175D3DCCD1}">
              <a14:hiddenFill xmlns:a14="http://schemas.microsoft.com/office/drawing/2010/main">
                <a:solidFill>
                  <a:srgbClr val="FFFFFF"/>
                </a:solidFill>
              </a14:hiddenFill>
            </a:ext>
          </a:extLst>
        </p:spPr>
      </p:pic>
      <p:sp>
        <p:nvSpPr>
          <p:cNvPr id="8" name="Inhaltsplatzhalter 2"/>
          <p:cNvSpPr txBox="1">
            <a:spLocks/>
          </p:cNvSpPr>
          <p:nvPr/>
        </p:nvSpPr>
        <p:spPr>
          <a:xfrm>
            <a:off x="5542502" y="3857657"/>
            <a:ext cx="3189402" cy="2723804"/>
          </a:xfrm>
          <a:prstGeom prst="rect">
            <a:avLst/>
          </a:prstGeom>
        </p:spPr>
        <p:txBody>
          <a:bodyPr vert="horz" lIns="91440" tIns="45720" rIns="91440" bIns="45720" rtlCol="0">
            <a:noAutofit/>
          </a:bodyPr>
          <a:lstStyle>
            <a:lvl1pPr marL="342900" indent="-342900" algn="l" defTabSz="914400" rtl="0" eaLnBrk="1" latinLnBrk="0" hangingPunct="1">
              <a:lnSpc>
                <a:spcPts val="2800"/>
              </a:lnSpc>
              <a:spcBef>
                <a:spcPts val="1200"/>
              </a:spcBef>
              <a:buClrTx/>
              <a:buFont typeface="Frutiger 45 light" panose="020B0500000000000000" pitchFamily="34" charset="0"/>
              <a:buChar char="&gt;"/>
              <a:defRPr sz="2000" kern="1200">
                <a:solidFill>
                  <a:schemeClr val="tx1"/>
                </a:solidFill>
                <a:latin typeface="Frutiger 45 light" pitchFamily="34" charset="0"/>
                <a:ea typeface="+mn-ea"/>
                <a:cs typeface="+mn-cs"/>
              </a:defRPr>
            </a:lvl1pPr>
            <a:lvl2pPr marL="742950" indent="-28575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spcBef>
                <a:spcPts val="600"/>
              </a:spcBef>
              <a:buClr>
                <a:srgbClr val="2E63AC"/>
              </a:buClr>
              <a:buNone/>
            </a:pPr>
            <a:r>
              <a:rPr lang="en-US" sz="1800" dirty="0">
                <a:solidFill>
                  <a:srgbClr val="C00000"/>
                </a:solidFill>
              </a:rPr>
              <a:t>Go back to the slide that shows the market demand for ice cream cones. What is the price elasticity of supply, if the market price for ice cream cones is $1?</a:t>
            </a:r>
          </a:p>
          <a:p>
            <a:pPr>
              <a:lnSpc>
                <a:spcPct val="100000"/>
              </a:lnSpc>
              <a:spcBef>
                <a:spcPts val="600"/>
              </a:spcBef>
              <a:buClr>
                <a:srgbClr val="2E63AC"/>
              </a:buClr>
              <a:buFont typeface="Wingdings" panose="05000000000000000000" pitchFamily="2" charset="2"/>
              <a:buChar char="§"/>
            </a:pPr>
            <a:endParaRPr lang="de-DE" dirty="0">
              <a:solidFill>
                <a:srgbClr val="C00000"/>
              </a:solidFill>
            </a:endParaRPr>
          </a:p>
        </p:txBody>
      </p:sp>
    </p:spTree>
    <p:extLst>
      <p:ext uri="{BB962C8B-B14F-4D97-AF65-F5344CB8AC3E}">
        <p14:creationId xmlns:p14="http://schemas.microsoft.com/office/powerpoint/2010/main" val="3580487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52578"/>
                                        </p:tgtEl>
                                        <p:attrNameLst>
                                          <p:attrName>style.visibility</p:attrName>
                                        </p:attrNameLst>
                                      </p:cBhvr>
                                      <p:to>
                                        <p:strVal val="visible"/>
                                      </p:to>
                                    </p:set>
                                    <p:anim calcmode="lin" valueType="num">
                                      <p:cBhvr>
                                        <p:cTn id="7" dur="1000" fill="hold"/>
                                        <p:tgtEl>
                                          <p:spTgt spid="152578"/>
                                        </p:tgtEl>
                                        <p:attrNameLst>
                                          <p:attrName>ppt_w</p:attrName>
                                        </p:attrNameLst>
                                      </p:cBhvr>
                                      <p:tavLst>
                                        <p:tav tm="0">
                                          <p:val>
                                            <p:fltVal val="0"/>
                                          </p:val>
                                        </p:tav>
                                        <p:tav tm="100000">
                                          <p:val>
                                            <p:strVal val="#ppt_w"/>
                                          </p:val>
                                        </p:tav>
                                      </p:tavLst>
                                    </p:anim>
                                    <p:anim calcmode="lin" valueType="num">
                                      <p:cBhvr>
                                        <p:cTn id="8" dur="1000" fill="hold"/>
                                        <p:tgtEl>
                                          <p:spTgt spid="152578"/>
                                        </p:tgtEl>
                                        <p:attrNameLst>
                                          <p:attrName>ppt_h</p:attrName>
                                        </p:attrNameLst>
                                      </p:cBhvr>
                                      <p:tavLst>
                                        <p:tav tm="0">
                                          <p:val>
                                            <p:fltVal val="0"/>
                                          </p:val>
                                        </p:tav>
                                        <p:tav tm="100000">
                                          <p:val>
                                            <p:strVal val="#ppt_h"/>
                                          </p:val>
                                        </p:tav>
                                      </p:tavLst>
                                    </p:anim>
                                    <p:anim calcmode="lin" valueType="num">
                                      <p:cBhvr>
                                        <p:cTn id="9" dur="1000" fill="hold"/>
                                        <p:tgtEl>
                                          <p:spTgt spid="152578"/>
                                        </p:tgtEl>
                                        <p:attrNameLst>
                                          <p:attrName>style.rotation</p:attrName>
                                        </p:attrNameLst>
                                      </p:cBhvr>
                                      <p:tavLst>
                                        <p:tav tm="0">
                                          <p:val>
                                            <p:fltVal val="90"/>
                                          </p:val>
                                        </p:tav>
                                        <p:tav tm="100000">
                                          <p:val>
                                            <p:fltVal val="0"/>
                                          </p:val>
                                        </p:tav>
                                      </p:tavLst>
                                    </p:anim>
                                    <p:animEffect transition="in" filter="fade">
                                      <p:cBhvr>
                                        <p:cTn id="10" dur="1000"/>
                                        <p:tgtEl>
                                          <p:spTgt spid="152578"/>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ppt_w</p:attrName>
                                        </p:attrNameLst>
                                      </p:cBhvr>
                                      <p:tavLst>
                                        <p:tav tm="0">
                                          <p:val>
                                            <p:fltVal val="0"/>
                                          </p:val>
                                        </p:tav>
                                        <p:tav tm="100000">
                                          <p:val>
                                            <p:strVal val="#ppt_w"/>
                                          </p:val>
                                        </p:tav>
                                      </p:tavLst>
                                    </p:anim>
                                    <p:anim calcmode="lin" valueType="num">
                                      <p:cBhvr>
                                        <p:cTn id="14" dur="1000" fill="hold"/>
                                        <p:tgtEl>
                                          <p:spTgt spid="8"/>
                                        </p:tgtEl>
                                        <p:attrNameLst>
                                          <p:attrName>ppt_h</p:attrName>
                                        </p:attrNameLst>
                                      </p:cBhvr>
                                      <p:tavLst>
                                        <p:tav tm="0">
                                          <p:val>
                                            <p:fltVal val="0"/>
                                          </p:val>
                                        </p:tav>
                                        <p:tav tm="100000">
                                          <p:val>
                                            <p:strVal val="#ppt_h"/>
                                          </p:val>
                                        </p:tav>
                                      </p:tavLst>
                                    </p:anim>
                                    <p:anim calcmode="lin" valueType="num">
                                      <p:cBhvr>
                                        <p:cTn id="15" dur="1000" fill="hold"/>
                                        <p:tgtEl>
                                          <p:spTgt spid="8"/>
                                        </p:tgtEl>
                                        <p:attrNameLst>
                                          <p:attrName>style.rotation</p:attrName>
                                        </p:attrNameLst>
                                      </p:cBhvr>
                                      <p:tavLst>
                                        <p:tav tm="0">
                                          <p:val>
                                            <p:fltVal val="90"/>
                                          </p:val>
                                        </p:tav>
                                        <p:tav tm="100000">
                                          <p:val>
                                            <p:fltVal val="0"/>
                                          </p:val>
                                        </p:tav>
                                      </p:tavLst>
                                    </p:anim>
                                    <p:animEffect transition="in" filter="fade">
                                      <p:cBhvr>
                                        <p:cTn id="1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604838" y="310778"/>
            <a:ext cx="6545262" cy="1264025"/>
          </a:xfrm>
        </p:spPr>
        <p:txBody>
          <a:bodyPr/>
          <a:lstStyle/>
          <a:p>
            <a:r>
              <a:rPr lang="en-US" dirty="0"/>
              <a:t>Midpoint method</a:t>
            </a:r>
            <a:endParaRPr lang="de-DE" dirty="0"/>
          </a:p>
        </p:txBody>
      </p:sp>
      <p:sp>
        <p:nvSpPr>
          <p:cNvPr id="22" name="Inhaltsplatzhalter 2"/>
          <p:cNvSpPr txBox="1">
            <a:spLocks/>
          </p:cNvSpPr>
          <p:nvPr/>
        </p:nvSpPr>
        <p:spPr>
          <a:xfrm>
            <a:off x="599578" y="2294860"/>
            <a:ext cx="8081962" cy="1466848"/>
          </a:xfrm>
          <a:prstGeom prst="rect">
            <a:avLst/>
          </a:prstGeom>
        </p:spPr>
        <p:txBody>
          <a:bodyPr vert="horz" lIns="91440" tIns="45720" rIns="91440" bIns="45720" rtlCol="0">
            <a:noAutofit/>
          </a:bodyPr>
          <a:lstStyle>
            <a:lvl1pPr marL="342900" indent="-342900" algn="l" defTabSz="914400" rtl="0" eaLnBrk="1" latinLnBrk="0" hangingPunct="1">
              <a:lnSpc>
                <a:spcPts val="2800"/>
              </a:lnSpc>
              <a:spcBef>
                <a:spcPts val="1200"/>
              </a:spcBef>
              <a:buClrTx/>
              <a:buFont typeface="Frutiger 45 light" panose="020B0500000000000000" pitchFamily="34" charset="0"/>
              <a:buChar char="&gt;"/>
              <a:defRPr sz="2000" kern="1200">
                <a:solidFill>
                  <a:schemeClr val="tx1"/>
                </a:solidFill>
                <a:latin typeface="Frutiger 45 light" pitchFamily="34" charset="0"/>
                <a:ea typeface="+mn-ea"/>
                <a:cs typeface="+mn-cs"/>
              </a:defRPr>
            </a:lvl1pPr>
            <a:lvl2pPr marL="742950" indent="-28575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2E63AC"/>
              </a:buClr>
              <a:buFont typeface="Wingdings" panose="05000000000000000000" pitchFamily="2" charset="2"/>
              <a:buChar char="§"/>
            </a:pPr>
            <a:r>
              <a:rPr lang="en-US" dirty="0"/>
              <a:t>Two points: (Q1, P1) and (Q2, P2)</a:t>
            </a:r>
          </a:p>
          <a:p>
            <a:pPr>
              <a:buClr>
                <a:srgbClr val="2E63AC"/>
              </a:buClr>
              <a:buFont typeface="Wingdings" panose="05000000000000000000" pitchFamily="2" charset="2"/>
              <a:buChar char="§"/>
            </a:pPr>
            <a:r>
              <a:rPr lang="en-US" dirty="0"/>
              <a:t>Rather than dividing by the “old value”, it divides by the average value</a:t>
            </a:r>
          </a:p>
          <a:p>
            <a:pPr>
              <a:buClr>
                <a:srgbClr val="2E63AC"/>
              </a:buClr>
              <a:buFont typeface="Wingdings" panose="05000000000000000000" pitchFamily="2" charset="2"/>
              <a:buChar char="§"/>
            </a:pPr>
            <a:r>
              <a:rPr lang="en-US" dirty="0"/>
              <a:t>Example:</a:t>
            </a:r>
          </a:p>
          <a:p>
            <a:pPr>
              <a:buClr>
                <a:srgbClr val="2E63AC"/>
              </a:buClr>
              <a:buFont typeface="Wingdings" panose="05000000000000000000" pitchFamily="2" charset="2"/>
              <a:buChar char="§"/>
            </a:pPr>
            <a:endParaRPr lang="en-US" sz="1800" dirty="0"/>
          </a:p>
          <a:p>
            <a:pPr>
              <a:buClr>
                <a:srgbClr val="2E63AC"/>
              </a:buClr>
              <a:buFont typeface="Wingdings" panose="05000000000000000000" pitchFamily="2" charset="2"/>
              <a:buChar char="§"/>
            </a:pPr>
            <a:endParaRPr lang="en-US" sz="1800" dirty="0"/>
          </a:p>
          <a:p>
            <a:pPr>
              <a:buClr>
                <a:srgbClr val="2E63AC"/>
              </a:buClr>
              <a:buFont typeface="Wingdings" panose="05000000000000000000" pitchFamily="2" charset="2"/>
              <a:buChar char="§"/>
            </a:pPr>
            <a:endParaRPr lang="en-US" sz="1800" dirty="0"/>
          </a:p>
          <a:p>
            <a:pPr>
              <a:buClr>
                <a:srgbClr val="2E63AC"/>
              </a:buClr>
              <a:buFont typeface="Wingdings" panose="05000000000000000000" pitchFamily="2" charset="2"/>
              <a:buChar char="§"/>
            </a:pPr>
            <a:endParaRPr lang="de-DE" dirty="0"/>
          </a:p>
        </p:txBody>
      </p:sp>
      <p:graphicFrame>
        <p:nvGraphicFramePr>
          <p:cNvPr id="7" name="Objekt 6"/>
          <p:cNvGraphicFramePr>
            <a:graphicFrameLocks noChangeAspect="1"/>
          </p:cNvGraphicFramePr>
          <p:nvPr/>
        </p:nvGraphicFramePr>
        <p:xfrm>
          <a:off x="1031665" y="4280003"/>
          <a:ext cx="5813636" cy="688692"/>
        </p:xfrm>
        <a:graphic>
          <a:graphicData uri="http://schemas.openxmlformats.org/presentationml/2006/ole">
            <mc:AlternateContent xmlns:mc="http://schemas.openxmlformats.org/markup-compatibility/2006">
              <mc:Choice xmlns:v="urn:schemas-microsoft-com:vml" Requires="v">
                <p:oleObj name="Equation" r:id="rId2" imgW="8255000" imgH="977900" progId="Equation.DSMT4">
                  <p:embed/>
                </p:oleObj>
              </mc:Choice>
              <mc:Fallback>
                <p:oleObj name="Equation" r:id="rId2" imgW="8255000" imgH="977900" progId="Equation.DSMT4">
                  <p:embed/>
                  <p:pic>
                    <p:nvPicPr>
                      <p:cNvPr id="7" name="Objekt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1665" y="4280003"/>
                        <a:ext cx="5813636" cy="688692"/>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4018858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10"/>
          <p:cNvSpPr/>
          <p:nvPr/>
        </p:nvSpPr>
        <p:spPr>
          <a:xfrm>
            <a:off x="-1" y="92402"/>
            <a:ext cx="9144001" cy="6454820"/>
          </a:xfrm>
          <a:prstGeom prst="rect">
            <a:avLst/>
          </a:prstGeom>
          <a:blipFill dpi="0" rotWithShape="1">
            <a:blip r:embed="rId3">
              <a:alphaModFix amt="3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hteck 7"/>
          <p:cNvSpPr/>
          <p:nvPr/>
        </p:nvSpPr>
        <p:spPr>
          <a:xfrm>
            <a:off x="0" y="5262663"/>
            <a:ext cx="9144000" cy="1103587"/>
          </a:xfrm>
          <a:prstGeom prst="rect">
            <a:avLst/>
          </a:prstGeom>
          <a:gradFill>
            <a:gsLst>
              <a:gs pos="6000">
                <a:srgbClr val="2E63AC">
                  <a:lumMod val="100000"/>
                </a:srgbClr>
              </a:gs>
              <a:gs pos="4000">
                <a:srgbClr val="2E63AC"/>
              </a:gs>
              <a:gs pos="54000">
                <a:srgbClr val="2E63AC">
                  <a:alpha val="0"/>
                </a:srgb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feld 8"/>
          <p:cNvSpPr txBox="1"/>
          <p:nvPr/>
        </p:nvSpPr>
        <p:spPr>
          <a:xfrm>
            <a:off x="-236490" y="5439157"/>
            <a:ext cx="9144000" cy="1015663"/>
          </a:xfrm>
          <a:prstGeom prst="rect">
            <a:avLst/>
          </a:prstGeom>
          <a:noFill/>
        </p:spPr>
        <p:txBody>
          <a:bodyPr wrap="square" rtlCol="0">
            <a:spAutoFit/>
          </a:bodyPr>
          <a:lstStyle/>
          <a:p>
            <a:pPr algn="r"/>
            <a:endParaRPr lang="de-DE" dirty="0">
              <a:solidFill>
                <a:schemeClr val="bg1"/>
              </a:solidFill>
              <a:latin typeface="+mj-lt"/>
            </a:endParaRPr>
          </a:p>
          <a:p>
            <a:pPr algn="r"/>
            <a:r>
              <a:rPr lang="de-DE" sz="2400" cap="all" dirty="0" err="1">
                <a:solidFill>
                  <a:schemeClr val="bg1"/>
                </a:solidFill>
                <a:latin typeface="+mj-lt"/>
              </a:rPr>
              <a:t>Example</a:t>
            </a:r>
            <a:endParaRPr lang="de-DE" sz="2400" cap="all" dirty="0">
              <a:solidFill>
                <a:schemeClr val="bg1"/>
              </a:solidFill>
              <a:latin typeface="+mj-lt"/>
            </a:endParaRPr>
          </a:p>
          <a:p>
            <a:pPr algn="r"/>
            <a:r>
              <a:rPr lang="de-DE" dirty="0">
                <a:solidFill>
                  <a:schemeClr val="bg1"/>
                </a:solidFill>
                <a:latin typeface="+mj-lt"/>
              </a:rPr>
              <a:t>       </a:t>
            </a:r>
            <a:endParaRPr lang="en-US" dirty="0">
              <a:solidFill>
                <a:schemeClr val="bg1"/>
              </a:solidFill>
              <a:latin typeface="+mj-lt"/>
            </a:endParaRPr>
          </a:p>
        </p:txBody>
      </p:sp>
      <p:sp>
        <p:nvSpPr>
          <p:cNvPr id="4" name="Inhaltsplatzhalter 3"/>
          <p:cNvSpPr>
            <a:spLocks noGrp="1"/>
          </p:cNvSpPr>
          <p:nvPr>
            <p:ph sz="quarter" idx="12"/>
          </p:nvPr>
        </p:nvSpPr>
        <p:spPr>
          <a:xfrm>
            <a:off x="604838" y="1858671"/>
            <a:ext cx="8081962" cy="4179559"/>
          </a:xfrm>
        </p:spPr>
        <p:txBody>
          <a:bodyPr/>
          <a:lstStyle/>
          <a:p>
            <a:pPr marL="0" lvl="2" indent="0">
              <a:spcBef>
                <a:spcPts val="1200"/>
              </a:spcBef>
              <a:buNone/>
            </a:pPr>
            <a:r>
              <a:rPr lang="en-US" altLang="en-US" sz="1800" dirty="0"/>
              <a:t>There are significant differences in price and income elasticities of housing demand among subgroups of the population.</a:t>
            </a:r>
          </a:p>
          <a:p>
            <a:pPr marL="0" lvl="2" indent="0">
              <a:spcBef>
                <a:spcPts val="1200"/>
              </a:spcBef>
              <a:buNone/>
            </a:pPr>
            <a:endParaRPr lang="en-US" altLang="en-US" sz="1800" dirty="0"/>
          </a:p>
          <a:p>
            <a:pPr marL="0" lvl="2" indent="0">
              <a:spcBef>
                <a:spcPts val="1200"/>
              </a:spcBef>
              <a:buNone/>
            </a:pPr>
            <a:endParaRPr lang="de-DE" altLang="en-US" sz="1800" dirty="0"/>
          </a:p>
          <a:p>
            <a:pPr marL="0" lvl="2" indent="0">
              <a:spcBef>
                <a:spcPts val="1200"/>
              </a:spcBef>
              <a:buNone/>
            </a:pPr>
            <a:endParaRPr lang="de-DE" altLang="en-US" sz="1800" dirty="0"/>
          </a:p>
          <a:p>
            <a:pPr marL="0" lvl="2" indent="0">
              <a:spcBef>
                <a:spcPts val="1200"/>
              </a:spcBef>
              <a:buNone/>
            </a:pPr>
            <a:endParaRPr lang="de-DE" altLang="en-US" sz="1800" dirty="0"/>
          </a:p>
          <a:p>
            <a:pPr marL="0" lvl="2" indent="0">
              <a:spcBef>
                <a:spcPts val="1200"/>
              </a:spcBef>
              <a:buNone/>
            </a:pPr>
            <a:endParaRPr lang="de-DE" altLang="en-US" sz="1800" dirty="0"/>
          </a:p>
          <a:p>
            <a:pPr marL="0" lvl="2" indent="0">
              <a:spcBef>
                <a:spcPts val="1200"/>
              </a:spcBef>
              <a:buNone/>
            </a:pPr>
            <a:endParaRPr lang="de-DE" altLang="en-US" sz="1800" dirty="0"/>
          </a:p>
          <a:p>
            <a:pPr marL="0" lvl="2" indent="0">
              <a:spcBef>
                <a:spcPts val="1200"/>
              </a:spcBef>
              <a:buNone/>
            </a:pPr>
            <a:r>
              <a:rPr lang="en-US" sz="1800" dirty="0"/>
              <a:t>In recent years, the demand for housing has been partly driven by speculative demand. Speculative demand is driven not by the direct benefits one obtains from owning a home but instead by an expectation that the price                           will increase.</a:t>
            </a:r>
          </a:p>
          <a:p>
            <a:pPr marL="0" lvl="2" indent="0">
              <a:spcBef>
                <a:spcPts val="1200"/>
              </a:spcBef>
              <a:buNone/>
            </a:pPr>
            <a:endParaRPr lang="en-US" altLang="en-US" sz="1800" dirty="0"/>
          </a:p>
          <a:p>
            <a:pPr marL="441325" lvl="2" indent="-441325">
              <a:buFont typeface="Calibri" pitchFamily="34" charset="0"/>
              <a:buAutoNum type="arabicPeriod"/>
            </a:pPr>
            <a:endParaRPr lang="en-US" altLang="en-US" sz="1800" baseline="-25000" dirty="0"/>
          </a:p>
          <a:p>
            <a:pPr marL="441325" lvl="2" indent="-441325">
              <a:buFont typeface="Calibri" pitchFamily="34" charset="0"/>
              <a:buAutoNum type="arabicPeriod"/>
            </a:pPr>
            <a:endParaRPr lang="en-US" altLang="en-US" dirty="0"/>
          </a:p>
          <a:p>
            <a:pPr marL="0" indent="0">
              <a:buNone/>
            </a:pPr>
            <a:endParaRPr lang="en-US" dirty="0">
              <a:solidFill>
                <a:srgbClr val="2E63AC"/>
              </a:solidFill>
            </a:endParaRPr>
          </a:p>
        </p:txBody>
      </p:sp>
      <p:sp>
        <p:nvSpPr>
          <p:cNvPr id="13" name="Inhaltsplatzhalter 3"/>
          <p:cNvSpPr txBox="1">
            <a:spLocks/>
          </p:cNvSpPr>
          <p:nvPr/>
        </p:nvSpPr>
        <p:spPr>
          <a:xfrm>
            <a:off x="-3746452" y="3831019"/>
            <a:ext cx="8081962" cy="3216275"/>
          </a:xfrm>
          <a:prstGeom prst="rect">
            <a:avLst/>
          </a:prstGeom>
        </p:spPr>
        <p:txBody>
          <a:bodyPr vert="horz" lIns="91440" tIns="45720" rIns="91440" bIns="45720" numCol="1" rtlCol="0">
            <a:noAutofit/>
          </a:bodyPr>
          <a:lstStyle>
            <a:lvl1pPr marL="342900" indent="-342900" algn="l" defTabSz="914400" rtl="0" eaLnBrk="1" latinLnBrk="0" hangingPunct="1">
              <a:lnSpc>
                <a:spcPts val="2800"/>
              </a:lnSpc>
              <a:spcBef>
                <a:spcPts val="1200"/>
              </a:spcBef>
              <a:buClrTx/>
              <a:buFont typeface="Frutiger 45 light" panose="020B0500000000000000" pitchFamily="34" charset="0"/>
              <a:buChar char="&gt;"/>
              <a:defRPr sz="2000" kern="1200">
                <a:solidFill>
                  <a:schemeClr val="tx1"/>
                </a:solidFill>
                <a:latin typeface="Frutiger 45 light" pitchFamily="34" charset="0"/>
                <a:ea typeface="+mn-ea"/>
                <a:cs typeface="+mn-cs"/>
              </a:defRPr>
            </a:lvl1pPr>
            <a:lvl2pPr marL="742950" indent="-28575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2E63AC"/>
              </a:buClr>
              <a:buFont typeface="Wingdings" panose="05000000000000000000" pitchFamily="2" charset="2"/>
              <a:buChar char="§"/>
            </a:pPr>
            <a:endParaRPr lang="en-US" dirty="0"/>
          </a:p>
        </p:txBody>
      </p:sp>
      <p:sp>
        <p:nvSpPr>
          <p:cNvPr id="12" name="Titel 4"/>
          <p:cNvSpPr>
            <a:spLocks noGrp="1"/>
          </p:cNvSpPr>
          <p:nvPr>
            <p:ph type="title"/>
          </p:nvPr>
        </p:nvSpPr>
        <p:spPr>
          <a:xfrm>
            <a:off x="604838" y="310778"/>
            <a:ext cx="6545262" cy="1264025"/>
          </a:xfrm>
        </p:spPr>
        <p:txBody>
          <a:bodyPr/>
          <a:lstStyle/>
          <a:p>
            <a:pPr marL="0" indent="0"/>
            <a:r>
              <a:rPr lang="en-US" dirty="0"/>
              <a:t>THE DEMAND FOR HOUSING</a:t>
            </a:r>
          </a:p>
        </p:txBody>
      </p:sp>
      <p:graphicFrame>
        <p:nvGraphicFramePr>
          <p:cNvPr id="14" name="Group 83"/>
          <p:cNvGraphicFramePr>
            <a:graphicFrameLocks noGrp="1"/>
          </p:cNvGraphicFramePr>
          <p:nvPr/>
        </p:nvGraphicFramePr>
        <p:xfrm>
          <a:off x="331077" y="2701531"/>
          <a:ext cx="8592200" cy="2309178"/>
        </p:xfrm>
        <a:graphic>
          <a:graphicData uri="http://schemas.openxmlformats.org/drawingml/2006/table">
            <a:tbl>
              <a:tblPr/>
              <a:tblGrid>
                <a:gridCol w="1504810">
                  <a:extLst>
                    <a:ext uri="{9D8B030D-6E8A-4147-A177-3AD203B41FA5}">
                      <a16:colId xmlns:a16="http://schemas.microsoft.com/office/drawing/2014/main" val="20000"/>
                    </a:ext>
                  </a:extLst>
                </a:gridCol>
                <a:gridCol w="2868831">
                  <a:extLst>
                    <a:ext uri="{9D8B030D-6E8A-4147-A177-3AD203B41FA5}">
                      <a16:colId xmlns:a16="http://schemas.microsoft.com/office/drawing/2014/main" val="20001"/>
                    </a:ext>
                  </a:extLst>
                </a:gridCol>
                <a:gridCol w="1916394">
                  <a:extLst>
                    <a:ext uri="{9D8B030D-6E8A-4147-A177-3AD203B41FA5}">
                      <a16:colId xmlns:a16="http://schemas.microsoft.com/office/drawing/2014/main" val="20002"/>
                    </a:ext>
                  </a:extLst>
                </a:gridCol>
                <a:gridCol w="2302165">
                  <a:extLst>
                    <a:ext uri="{9D8B030D-6E8A-4147-A177-3AD203B41FA5}">
                      <a16:colId xmlns:a16="http://schemas.microsoft.com/office/drawing/2014/main" val="20003"/>
                    </a:ext>
                  </a:extLst>
                </a:gridCol>
              </a:tblGrid>
              <a:tr h="3889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dirty="0">
                        <a:ln>
                          <a:noFill/>
                        </a:ln>
                        <a:solidFill>
                          <a:srgbClr val="FFFFFF"/>
                        </a:solidFill>
                        <a:effectLst/>
                        <a:latin typeface="Arial" charset="0"/>
                      </a:endParaRPr>
                    </a:p>
                  </a:txBody>
                  <a:tcPr anchor="ctr" horzOverflow="overflow">
                    <a:lnL w="28575" cap="flat" cmpd="sng" algn="ctr">
                      <a:solidFill>
                        <a:srgbClr val="00AB4E"/>
                      </a:solidFill>
                      <a:prstDash val="solid"/>
                      <a:round/>
                      <a:headEnd type="none" w="med" len="med"/>
                      <a:tailEnd type="none" w="med" len="med"/>
                    </a:lnL>
                    <a:lnR w="28575" cap="flat" cmpd="sng" algn="ctr">
                      <a:solidFill>
                        <a:srgbClr val="950057"/>
                      </a:solidFill>
                      <a:prstDash val="solid"/>
                      <a:round/>
                      <a:headEnd type="none" w="med" len="med"/>
                      <a:tailEnd type="none" w="med" len="med"/>
                    </a:lnR>
                    <a:lnT w="28575" cap="flat" cmpd="sng" algn="ctr">
                      <a:solidFill>
                        <a:srgbClr val="00AB4E"/>
                      </a:solidFill>
                      <a:prstDash val="solid"/>
                      <a:round/>
                      <a:headEnd type="none" w="med" len="med"/>
                      <a:tailEnd type="none" w="med" len="med"/>
                    </a:lnT>
                    <a:lnB w="12700" cap="flat" cmpd="sng" algn="ctr">
                      <a:solidFill>
                        <a:srgbClr val="00AB4E"/>
                      </a:solidFill>
                      <a:prstDash val="solid"/>
                      <a:round/>
                      <a:headEnd type="none" w="med" len="med"/>
                      <a:tailEnd type="none" w="med" len="med"/>
                    </a:lnB>
                    <a:lnTlToBr>
                      <a:noFill/>
                    </a:lnTlToBr>
                    <a:lnBlToTr>
                      <a:noFill/>
                    </a:lnBlToTr>
                    <a:noFill/>
                  </a:tcPr>
                </a:tc>
                <a:tc gridSpan="3">
                  <a:txBody>
                    <a:bodyPr/>
                    <a:lstStyle/>
                    <a:p>
                      <a:r>
                        <a:rPr lang="en-US" sz="1600" b="1" dirty="0">
                          <a:solidFill>
                            <a:srgbClr val="FFFFFF"/>
                          </a:solidFill>
                        </a:rPr>
                        <a:t>PRICE AND INCOME ELASTICITIES OF THE DEMAND FOR ROOMS</a:t>
                      </a:r>
                    </a:p>
                  </a:txBody>
                  <a:tcPr anchor="ctr" horzOverflow="overflow">
                    <a:lnL w="28575" cap="flat" cmpd="sng" algn="ctr">
                      <a:solidFill>
                        <a:srgbClr val="950057"/>
                      </a:solidFill>
                      <a:prstDash val="solid"/>
                      <a:round/>
                      <a:headEnd type="none" w="med" len="med"/>
                      <a:tailEnd type="none" w="med" len="med"/>
                    </a:lnL>
                    <a:lnR w="28575" cap="flat" cmpd="sng" algn="ctr">
                      <a:solidFill>
                        <a:srgbClr val="00AB4E"/>
                      </a:solidFill>
                      <a:prstDash val="solid"/>
                      <a:round/>
                      <a:headEnd type="none" w="med" len="med"/>
                      <a:tailEnd type="none" w="med" len="med"/>
                    </a:lnR>
                    <a:lnT w="28575" cap="flat" cmpd="sng" algn="ctr">
                      <a:solidFill>
                        <a:srgbClr val="00AB4E"/>
                      </a:solidFill>
                      <a:prstDash val="solid"/>
                      <a:round/>
                      <a:headEnd type="none" w="med" len="med"/>
                      <a:tailEnd type="none" w="med" len="med"/>
                    </a:lnT>
                    <a:lnB w="12700" cap="flat" cmpd="sng" algn="ctr">
                      <a:solidFill>
                        <a:srgbClr val="00AB4E"/>
                      </a:solidFill>
                      <a:prstDash val="solid"/>
                      <a:round/>
                      <a:headEnd type="none" w="med" len="med"/>
                      <a:tailEnd type="none" w="med" len="med"/>
                    </a:lnB>
                    <a:lnTlToBr>
                      <a:noFill/>
                    </a:lnTlToBr>
                    <a:lnBlToTr>
                      <a:noFill/>
                    </a:lnBlToTr>
                    <a:solidFill>
                      <a:srgbClr val="00AB4E"/>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96875">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cap="none" normalizeH="0" baseline="0" dirty="0">
                          <a:ln>
                            <a:noFill/>
                          </a:ln>
                          <a:solidFill>
                            <a:schemeClr val="tx1"/>
                          </a:solidFill>
                          <a:effectLst/>
                          <a:latin typeface="Arial" charset="0"/>
                        </a:rPr>
                        <a:t>GROUP</a:t>
                      </a:r>
                    </a:p>
                  </a:txBody>
                  <a:tcPr horzOverflow="overflow">
                    <a:lnL w="28575" cap="flat" cmpd="sng" algn="ctr">
                      <a:noFill/>
                      <a:prstDash val="solid"/>
                      <a:round/>
                      <a:headEnd type="none" w="med" len="med"/>
                      <a:tailEnd type="none" w="med" len="med"/>
                    </a:lnL>
                    <a:lnR>
                      <a:noFill/>
                    </a:lnR>
                    <a:lnT w="12700"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cap="none" normalizeH="0" baseline="0" dirty="0">
                          <a:ln>
                            <a:noFill/>
                          </a:ln>
                          <a:solidFill>
                            <a:schemeClr val="tx1"/>
                          </a:solidFill>
                          <a:effectLst/>
                          <a:latin typeface="Arial" charset="0"/>
                        </a:rPr>
                        <a:t>PRICE ELASTICITY</a:t>
                      </a:r>
                    </a:p>
                  </a:txBody>
                  <a:tcPr horzOverflow="overflow">
                    <a:lnL>
                      <a:noFill/>
                    </a:lnL>
                    <a:lnR>
                      <a:noFill/>
                    </a:lnR>
                    <a:lnT w="12700"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cap="none" normalizeH="0" baseline="0" dirty="0">
                          <a:ln>
                            <a:noFill/>
                          </a:ln>
                          <a:solidFill>
                            <a:schemeClr val="tx1"/>
                          </a:solidFill>
                          <a:effectLst/>
                          <a:latin typeface="Arial" charset="0"/>
                        </a:rPr>
                        <a:t>INCOME ELASTICITY</a:t>
                      </a:r>
                    </a:p>
                  </a:txBody>
                  <a:tcPr horzOverflow="overflow">
                    <a:lnL>
                      <a:noFill/>
                    </a:lnL>
                    <a:lnR w="28575" cap="flat" cmpd="sng" algn="ctr">
                      <a:solidFill>
                        <a:srgbClr val="00AB4E"/>
                      </a:solidFill>
                      <a:prstDash val="solid"/>
                      <a:round/>
                      <a:headEnd type="none" w="med" len="med"/>
                      <a:tailEnd type="none" w="med" len="med"/>
                    </a:lnR>
                    <a:lnT w="12700"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89547">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a:ln>
                            <a:noFill/>
                          </a:ln>
                          <a:solidFill>
                            <a:schemeClr val="tx1"/>
                          </a:solidFill>
                          <a:effectLst/>
                          <a:latin typeface="+mn-lt"/>
                        </a:rPr>
                        <a:t>Single individuals</a:t>
                      </a:r>
                    </a:p>
                  </a:txBody>
                  <a:tcPr anchor="ctr" horzOverflow="overflow">
                    <a:lnL w="28575" cap="flat" cmpd="sng" algn="ctr">
                      <a:noFill/>
                      <a:prstDash val="solid"/>
                      <a:round/>
                      <a:headEnd type="none" w="med" len="med"/>
                      <a:tailEnd type="none" w="med" len="med"/>
                    </a:lnL>
                    <a:lnR>
                      <a:noFill/>
                    </a:ln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cap="none" normalizeH="0" baseline="0" dirty="0">
                          <a:ln>
                            <a:noFill/>
                          </a:ln>
                          <a:solidFill>
                            <a:schemeClr val="tx1"/>
                          </a:solidFill>
                          <a:effectLst/>
                          <a:latin typeface="Arial" charset="0"/>
                        </a:rPr>
                        <a:t>– 0.10 </a:t>
                      </a:r>
                    </a:p>
                  </a:txBody>
                  <a:tcPr anchor="ctr" horzOverflow="overflow">
                    <a:lnL>
                      <a:noFill/>
                    </a:lnL>
                    <a:lnR>
                      <a:noFill/>
                    </a:ln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lnTlToBr>
                      <a:noFill/>
                    </a:lnTlToBr>
                    <a:lnBlToTr>
                      <a:noFill/>
                    </a:lnBlToTr>
                    <a:noFill/>
                  </a:tcPr>
                </a:tc>
                <a:tc>
                  <a:txBody>
                    <a:bodyPr/>
                    <a:lstStyle/>
                    <a:p>
                      <a:pPr marL="628650" marR="0" lvl="2"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rPr>
                        <a:t>0.21</a:t>
                      </a:r>
                    </a:p>
                  </a:txBody>
                  <a:tcPr anchor="ctr" horzOverflow="overflow">
                    <a:lnL>
                      <a:noFill/>
                    </a:lnL>
                    <a:lnR w="28575" cap="flat" cmpd="sng" algn="ctr">
                      <a:solidFill>
                        <a:srgbClr val="00AB4E"/>
                      </a:solidFill>
                      <a:prstDash val="solid"/>
                      <a:round/>
                      <a:headEnd type="none" w="med" len="med"/>
                      <a:tailEnd type="none" w="med" len="med"/>
                    </a:ln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59067">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a:ln>
                            <a:noFill/>
                          </a:ln>
                          <a:solidFill>
                            <a:schemeClr val="tx1"/>
                          </a:solidFill>
                          <a:effectLst/>
                          <a:latin typeface="+mn-lt"/>
                        </a:rPr>
                        <a:t>Married, head of household age less than 30, 1 child</a:t>
                      </a:r>
                    </a:p>
                  </a:txBody>
                  <a:tcPr anchor="ctr" horzOverflow="overflow">
                    <a:lnL w="28575" cap="flat" cmpd="sng" algn="ctr">
                      <a:noFill/>
                      <a:prstDash val="solid"/>
                      <a:round/>
                      <a:headEnd type="none" w="med" len="med"/>
                      <a:tailEnd type="none" w="med" len="med"/>
                    </a:lnL>
                    <a:lnR>
                      <a:noFill/>
                    </a:ln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rPr>
                        <a:t>– 0.25</a:t>
                      </a:r>
                    </a:p>
                  </a:txBody>
                  <a:tcPr anchor="ctr" horzOverflow="overflow">
                    <a:lnL>
                      <a:noFill/>
                    </a:lnL>
                    <a:lnR>
                      <a:noFill/>
                    </a:ln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lnTlToBr>
                      <a:noFill/>
                    </a:lnTlToBr>
                    <a:lnBlToTr>
                      <a:noFill/>
                    </a:lnBlToTr>
                    <a:noFill/>
                  </a:tcPr>
                </a:tc>
                <a:tc>
                  <a:txBody>
                    <a:bodyPr/>
                    <a:lstStyle/>
                    <a:p>
                      <a:pPr marL="628650" marR="0" lvl="2"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rPr>
                        <a:t>0.06</a:t>
                      </a:r>
                    </a:p>
                  </a:txBody>
                  <a:tcPr anchor="ctr" horzOverflow="overflow">
                    <a:lnL>
                      <a:noFill/>
                    </a:lnL>
                    <a:lnR w="28575" cap="flat" cmpd="sng" algn="ctr">
                      <a:solidFill>
                        <a:srgbClr val="00AB4E"/>
                      </a:solidFill>
                      <a:prstDash val="solid"/>
                      <a:round/>
                      <a:headEnd type="none" w="med" len="med"/>
                      <a:tailEnd type="none" w="med" len="med"/>
                    </a:ln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0">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a:ln>
                            <a:noFill/>
                          </a:ln>
                          <a:solidFill>
                            <a:schemeClr val="tx1"/>
                          </a:solidFill>
                          <a:effectLst/>
                          <a:latin typeface="+mn-lt"/>
                        </a:rPr>
                        <a:t>Married, head age 30–39, 2 or more children</a:t>
                      </a:r>
                    </a:p>
                  </a:txBody>
                  <a:tcPr anchor="ctr" horzOverflow="overflow">
                    <a:lnL w="28575" cap="flat" cmpd="sng" algn="ctr">
                      <a:noFill/>
                      <a:prstDash val="solid"/>
                      <a:round/>
                      <a:headEnd type="none" w="med" len="med"/>
                      <a:tailEnd type="none" w="med" len="med"/>
                    </a:lnL>
                    <a:lnR>
                      <a:noFill/>
                    </a:ln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cap="none" normalizeH="0" baseline="0" dirty="0">
                          <a:ln>
                            <a:noFill/>
                          </a:ln>
                          <a:solidFill>
                            <a:schemeClr val="tx1"/>
                          </a:solidFill>
                          <a:effectLst/>
                          <a:latin typeface="Arial" charset="0"/>
                        </a:rPr>
                        <a:t>– 0.15</a:t>
                      </a:r>
                    </a:p>
                  </a:txBody>
                  <a:tcPr anchor="ctr" horzOverflow="overflow">
                    <a:lnL>
                      <a:noFill/>
                    </a:lnL>
                    <a:lnR>
                      <a:noFill/>
                    </a:ln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lnTlToBr>
                      <a:noFill/>
                    </a:lnTlToBr>
                    <a:lnBlToTr>
                      <a:noFill/>
                    </a:lnBlToTr>
                    <a:noFill/>
                  </a:tcPr>
                </a:tc>
                <a:tc>
                  <a:txBody>
                    <a:bodyPr/>
                    <a:lstStyle/>
                    <a:p>
                      <a:pPr marL="628650" marR="0" lvl="2"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rPr>
                        <a:t>0.12</a:t>
                      </a:r>
                    </a:p>
                  </a:txBody>
                  <a:tcPr anchor="ctr" horzOverflow="overflow">
                    <a:lnL>
                      <a:noFill/>
                    </a:lnL>
                    <a:lnR w="28575" cap="flat" cmpd="sng" algn="ctr">
                      <a:solidFill>
                        <a:srgbClr val="00AB4E"/>
                      </a:solidFill>
                      <a:prstDash val="solid"/>
                      <a:round/>
                      <a:headEnd type="none" w="med" len="med"/>
                      <a:tailEnd type="none" w="med" len="med"/>
                    </a:ln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20027">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a:ln>
                            <a:noFill/>
                          </a:ln>
                          <a:solidFill>
                            <a:schemeClr val="tx1"/>
                          </a:solidFill>
                          <a:effectLst/>
                          <a:latin typeface="+mn-lt"/>
                        </a:rPr>
                        <a:t>Married, head age 50 or older, 1 child</a:t>
                      </a:r>
                    </a:p>
                  </a:txBody>
                  <a:tcPr anchor="ctr" horzOverflow="overflow">
                    <a:lnL w="28575" cap="flat" cmpd="sng" algn="ctr">
                      <a:noFill/>
                      <a:prstDash val="solid"/>
                      <a:round/>
                      <a:headEnd type="none" w="med" len="med"/>
                      <a:tailEnd type="none" w="med" len="med"/>
                    </a:lnL>
                    <a:lnR>
                      <a:noFill/>
                    </a:ln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cap="none" normalizeH="0" baseline="0" dirty="0">
                          <a:ln>
                            <a:noFill/>
                          </a:ln>
                          <a:solidFill>
                            <a:schemeClr val="tx1"/>
                          </a:solidFill>
                          <a:effectLst/>
                          <a:latin typeface="Arial" charset="0"/>
                        </a:rPr>
                        <a:t>– 0.08</a:t>
                      </a:r>
                    </a:p>
                  </a:txBody>
                  <a:tcPr marR="137160" anchor="ctr" horzOverflow="overflow">
                    <a:lnL>
                      <a:noFill/>
                    </a:lnL>
                    <a:lnR>
                      <a:noFill/>
                    </a:ln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lnTlToBr>
                      <a:noFill/>
                    </a:lnTlToBr>
                    <a:lnBlToTr>
                      <a:noFill/>
                    </a:lnBlToTr>
                    <a:noFill/>
                  </a:tcPr>
                </a:tc>
                <a:tc>
                  <a:txBody>
                    <a:bodyPr/>
                    <a:lstStyle/>
                    <a:p>
                      <a:pPr marL="628650" marR="0" lvl="2"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rPr>
                        <a:t>0.19</a:t>
                      </a:r>
                    </a:p>
                  </a:txBody>
                  <a:tcPr marR="137160" anchor="ctr" horzOverflow="overflow">
                    <a:lnL>
                      <a:noFill/>
                    </a:lnL>
                    <a:lnR w="28575" cap="flat" cmpd="sng" algn="ctr">
                      <a:solidFill>
                        <a:srgbClr val="00AB4E"/>
                      </a:solidFill>
                      <a:prstDash val="solid"/>
                      <a:round/>
                      <a:headEnd type="none" w="med" len="med"/>
                      <a:tailEnd type="none" w="med" len="med"/>
                    </a:ln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585858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nodePh="1">
                                  <p:stCondLst>
                                    <p:cond delay="0"/>
                                  </p:stCondLst>
                                  <p:endCondLst>
                                    <p:cond evt="begin" delay="0">
                                      <p:tn val="5"/>
                                    </p:cond>
                                  </p:end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10"/>
          <p:cNvSpPr/>
          <p:nvPr/>
        </p:nvSpPr>
        <p:spPr>
          <a:xfrm>
            <a:off x="-1" y="-94596"/>
            <a:ext cx="9144001" cy="6454820"/>
          </a:xfrm>
          <a:prstGeom prst="rect">
            <a:avLst/>
          </a:prstGeom>
          <a:blipFill dpi="0" rotWithShape="1">
            <a:blip r:embed="rId2">
              <a:alphaModFix amt="5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hteck 7"/>
          <p:cNvSpPr/>
          <p:nvPr/>
        </p:nvSpPr>
        <p:spPr>
          <a:xfrm>
            <a:off x="0" y="5262663"/>
            <a:ext cx="9144000" cy="1103587"/>
          </a:xfrm>
          <a:prstGeom prst="rect">
            <a:avLst/>
          </a:prstGeom>
          <a:gradFill>
            <a:gsLst>
              <a:gs pos="6000">
                <a:srgbClr val="2E63AC">
                  <a:lumMod val="100000"/>
                </a:srgbClr>
              </a:gs>
              <a:gs pos="4000">
                <a:srgbClr val="2E63AC"/>
              </a:gs>
              <a:gs pos="54000">
                <a:srgbClr val="2E63AC">
                  <a:alpha val="0"/>
                </a:srgb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feld 8"/>
          <p:cNvSpPr txBox="1"/>
          <p:nvPr/>
        </p:nvSpPr>
        <p:spPr>
          <a:xfrm>
            <a:off x="-236490" y="5439157"/>
            <a:ext cx="9144000" cy="1015663"/>
          </a:xfrm>
          <a:prstGeom prst="rect">
            <a:avLst/>
          </a:prstGeom>
          <a:noFill/>
        </p:spPr>
        <p:txBody>
          <a:bodyPr wrap="square" rtlCol="0">
            <a:spAutoFit/>
          </a:bodyPr>
          <a:lstStyle/>
          <a:p>
            <a:pPr algn="r"/>
            <a:endParaRPr lang="de-DE" dirty="0">
              <a:solidFill>
                <a:schemeClr val="bg1"/>
              </a:solidFill>
              <a:latin typeface="+mj-lt"/>
            </a:endParaRPr>
          </a:p>
          <a:p>
            <a:pPr algn="r"/>
            <a:r>
              <a:rPr lang="de-DE" sz="2400" cap="all" dirty="0">
                <a:solidFill>
                  <a:schemeClr val="bg1"/>
                </a:solidFill>
                <a:latin typeface="+mj-lt"/>
              </a:rPr>
              <a:t>Case Study</a:t>
            </a:r>
          </a:p>
          <a:p>
            <a:pPr algn="r"/>
            <a:r>
              <a:rPr lang="de-DE" dirty="0">
                <a:solidFill>
                  <a:schemeClr val="bg1"/>
                </a:solidFill>
                <a:latin typeface="+mj-lt"/>
              </a:rPr>
              <a:t>       </a:t>
            </a:r>
            <a:endParaRPr lang="en-US" dirty="0">
              <a:solidFill>
                <a:schemeClr val="bg1"/>
              </a:solidFill>
              <a:latin typeface="+mj-lt"/>
            </a:endParaRPr>
          </a:p>
        </p:txBody>
      </p:sp>
      <p:sp>
        <p:nvSpPr>
          <p:cNvPr id="4" name="Inhaltsplatzhalter 3"/>
          <p:cNvSpPr>
            <a:spLocks noGrp="1"/>
          </p:cNvSpPr>
          <p:nvPr>
            <p:ph sz="quarter" idx="12"/>
          </p:nvPr>
        </p:nvSpPr>
        <p:spPr>
          <a:xfrm>
            <a:off x="604838" y="1858671"/>
            <a:ext cx="8081962" cy="4179559"/>
          </a:xfrm>
        </p:spPr>
        <p:txBody>
          <a:bodyPr/>
          <a:lstStyle/>
          <a:p>
            <a:pPr marL="0" lvl="2" indent="0">
              <a:spcBef>
                <a:spcPts val="1200"/>
              </a:spcBef>
              <a:buNone/>
            </a:pPr>
            <a:r>
              <a:rPr lang="en-US" altLang="en-US" dirty="0"/>
              <a:t>During recent decades, changes in the wheat market had major implications for both American farmers and U.S. agricultural policy.</a:t>
            </a:r>
          </a:p>
          <a:p>
            <a:pPr marL="0" lvl="2" indent="0">
              <a:spcBef>
                <a:spcPts val="1200"/>
              </a:spcBef>
              <a:buNone/>
            </a:pPr>
            <a:r>
              <a:rPr lang="en-US" altLang="en-US" dirty="0"/>
              <a:t>To understand what happened, let’s examine the behavior of supply and demand beginning in 1981</a:t>
            </a:r>
          </a:p>
          <a:p>
            <a:pPr marL="898525" lvl="3" indent="-441325">
              <a:lnSpc>
                <a:spcPts val="2000"/>
              </a:lnSpc>
              <a:spcBef>
                <a:spcPts val="1200"/>
              </a:spcBef>
              <a:buClr>
                <a:srgbClr val="2E63AC"/>
              </a:buClr>
              <a:buFont typeface="Wingdings" panose="05000000000000000000" pitchFamily="2" charset="2"/>
              <a:buChar char="§"/>
            </a:pPr>
            <a:r>
              <a:rPr lang="en-US" altLang="en-US" dirty="0"/>
              <a:t>Supply: Q</a:t>
            </a:r>
            <a:r>
              <a:rPr lang="en-US" altLang="en-US" baseline="-25000" dirty="0"/>
              <a:t>S</a:t>
            </a:r>
            <a:r>
              <a:rPr lang="en-US" altLang="en-US" dirty="0"/>
              <a:t> = 1800 + 240P</a:t>
            </a:r>
          </a:p>
          <a:p>
            <a:pPr marL="898525" lvl="3" indent="-441325">
              <a:lnSpc>
                <a:spcPts val="2000"/>
              </a:lnSpc>
              <a:spcBef>
                <a:spcPts val="1200"/>
              </a:spcBef>
              <a:buClr>
                <a:srgbClr val="2E63AC"/>
              </a:buClr>
              <a:buFont typeface="Wingdings" panose="05000000000000000000" pitchFamily="2" charset="2"/>
              <a:buChar char="§"/>
            </a:pPr>
            <a:r>
              <a:rPr lang="en-US" altLang="en-US" dirty="0"/>
              <a:t>Demand: Q</a:t>
            </a:r>
            <a:r>
              <a:rPr lang="en-US" altLang="en-US" baseline="-25000" dirty="0"/>
              <a:t>D</a:t>
            </a:r>
            <a:r>
              <a:rPr lang="en-US" altLang="en-US" dirty="0"/>
              <a:t> = 3550 − 266P</a:t>
            </a:r>
          </a:p>
          <a:p>
            <a:pPr marL="0" lvl="2" indent="0">
              <a:spcBef>
                <a:spcPts val="1200"/>
              </a:spcBef>
              <a:buNone/>
            </a:pPr>
            <a:r>
              <a:rPr lang="en-US" altLang="en-US" dirty="0"/>
              <a:t>We can determine the market-clearing price and of wheat and quantity for 1981:</a:t>
            </a:r>
          </a:p>
          <a:p>
            <a:pPr marL="898525" lvl="3" indent="-441325">
              <a:lnSpc>
                <a:spcPts val="2000"/>
              </a:lnSpc>
              <a:spcBef>
                <a:spcPts val="1200"/>
              </a:spcBef>
              <a:buClr>
                <a:srgbClr val="2E63AC"/>
              </a:buClr>
              <a:buFont typeface="Wingdings" panose="05000000000000000000" pitchFamily="2" charset="2"/>
              <a:buChar char="§"/>
            </a:pPr>
            <a:r>
              <a:rPr lang="en-US" altLang="en-US" dirty="0"/>
              <a:t>Q</a:t>
            </a:r>
            <a:r>
              <a:rPr lang="en-US" altLang="en-US" baseline="-25000" dirty="0"/>
              <a:t>S</a:t>
            </a:r>
            <a:r>
              <a:rPr lang="en-US" altLang="en-US" dirty="0"/>
              <a:t> = Q</a:t>
            </a:r>
            <a:r>
              <a:rPr lang="en-US" altLang="en-US" baseline="-25000" dirty="0"/>
              <a:t>D</a:t>
            </a:r>
          </a:p>
          <a:p>
            <a:pPr marL="898525" lvl="3" indent="-441325">
              <a:lnSpc>
                <a:spcPts val="2000"/>
              </a:lnSpc>
              <a:spcBef>
                <a:spcPts val="1200"/>
              </a:spcBef>
              <a:buClr>
                <a:srgbClr val="2E63AC"/>
              </a:buClr>
              <a:buFont typeface="Wingdings" panose="05000000000000000000" pitchFamily="2" charset="2"/>
              <a:buChar char="§"/>
            </a:pPr>
            <a:r>
              <a:rPr lang="en-US" altLang="en-US" dirty="0"/>
              <a:t>P = </a:t>
            </a:r>
          </a:p>
          <a:p>
            <a:pPr marL="898525" lvl="3" indent="-441325">
              <a:lnSpc>
                <a:spcPts val="2000"/>
              </a:lnSpc>
              <a:spcBef>
                <a:spcPts val="1200"/>
              </a:spcBef>
              <a:buClr>
                <a:srgbClr val="2E63AC"/>
              </a:buClr>
              <a:buFont typeface="Wingdings" panose="05000000000000000000" pitchFamily="2" charset="2"/>
              <a:buChar char="§"/>
            </a:pPr>
            <a:r>
              <a:rPr lang="en-US" altLang="en-US" dirty="0"/>
              <a:t>Q = </a:t>
            </a:r>
          </a:p>
          <a:p>
            <a:pPr marL="441325" lvl="2" indent="-441325">
              <a:spcBef>
                <a:spcPts val="1200"/>
              </a:spcBef>
              <a:buFont typeface="Calibri" pitchFamily="34" charset="0"/>
              <a:buAutoNum type="arabicPeriod"/>
            </a:pPr>
            <a:endParaRPr lang="en-US" altLang="en-US" dirty="0"/>
          </a:p>
          <a:p>
            <a:pPr marL="441325" lvl="2" indent="-441325">
              <a:buFont typeface="Calibri" pitchFamily="34" charset="0"/>
              <a:buAutoNum type="arabicPeriod"/>
            </a:pPr>
            <a:endParaRPr lang="en-US" altLang="en-US" baseline="-25000" dirty="0"/>
          </a:p>
          <a:p>
            <a:pPr marL="441325" lvl="2" indent="-441325">
              <a:buFont typeface="Calibri" pitchFamily="34" charset="0"/>
              <a:buAutoNum type="arabicPeriod"/>
            </a:pPr>
            <a:endParaRPr lang="en-US" altLang="en-US" dirty="0"/>
          </a:p>
          <a:p>
            <a:pPr marL="0" indent="0">
              <a:buNone/>
            </a:pPr>
            <a:endParaRPr lang="en-US" dirty="0">
              <a:solidFill>
                <a:srgbClr val="2E63AC"/>
              </a:solidFill>
            </a:endParaRPr>
          </a:p>
        </p:txBody>
      </p:sp>
      <p:sp>
        <p:nvSpPr>
          <p:cNvPr id="13" name="Inhaltsplatzhalter 3"/>
          <p:cNvSpPr txBox="1">
            <a:spLocks/>
          </p:cNvSpPr>
          <p:nvPr/>
        </p:nvSpPr>
        <p:spPr>
          <a:xfrm>
            <a:off x="-3746452" y="3831019"/>
            <a:ext cx="8081962" cy="3216275"/>
          </a:xfrm>
          <a:prstGeom prst="rect">
            <a:avLst/>
          </a:prstGeom>
        </p:spPr>
        <p:txBody>
          <a:bodyPr vert="horz" lIns="91440" tIns="45720" rIns="91440" bIns="45720" numCol="1" rtlCol="0">
            <a:noAutofit/>
          </a:bodyPr>
          <a:lstStyle>
            <a:lvl1pPr marL="342900" indent="-342900" algn="l" defTabSz="914400" rtl="0" eaLnBrk="1" latinLnBrk="0" hangingPunct="1">
              <a:lnSpc>
                <a:spcPts val="2800"/>
              </a:lnSpc>
              <a:spcBef>
                <a:spcPts val="1200"/>
              </a:spcBef>
              <a:buClrTx/>
              <a:buFont typeface="Frutiger 45 light" panose="020B0500000000000000" pitchFamily="34" charset="0"/>
              <a:buChar char="&gt;"/>
              <a:defRPr sz="2000" kern="1200">
                <a:solidFill>
                  <a:schemeClr val="tx1"/>
                </a:solidFill>
                <a:latin typeface="Frutiger 45 light" pitchFamily="34" charset="0"/>
                <a:ea typeface="+mn-ea"/>
                <a:cs typeface="+mn-cs"/>
              </a:defRPr>
            </a:lvl1pPr>
            <a:lvl2pPr marL="742950" indent="-28575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2E63AC"/>
              </a:buClr>
              <a:buFont typeface="Wingdings" panose="05000000000000000000" pitchFamily="2" charset="2"/>
              <a:buChar char="§"/>
            </a:pPr>
            <a:endParaRPr lang="en-US" dirty="0"/>
          </a:p>
        </p:txBody>
      </p:sp>
      <p:sp>
        <p:nvSpPr>
          <p:cNvPr id="12" name="Titel 4"/>
          <p:cNvSpPr>
            <a:spLocks noGrp="1"/>
          </p:cNvSpPr>
          <p:nvPr>
            <p:ph type="title"/>
          </p:nvPr>
        </p:nvSpPr>
        <p:spPr>
          <a:xfrm>
            <a:off x="604838" y="310778"/>
            <a:ext cx="6545262" cy="1264025"/>
          </a:xfrm>
        </p:spPr>
        <p:txBody>
          <a:bodyPr/>
          <a:lstStyle/>
          <a:p>
            <a:pPr marL="0" indent="0"/>
            <a:r>
              <a:rPr lang="en-US" dirty="0"/>
              <a:t>The Market for Wheat</a:t>
            </a:r>
          </a:p>
        </p:txBody>
      </p:sp>
      <p:sp>
        <p:nvSpPr>
          <p:cNvPr id="10" name="Inhaltsplatzhalter 3"/>
          <p:cNvSpPr txBox="1">
            <a:spLocks/>
          </p:cNvSpPr>
          <p:nvPr/>
        </p:nvSpPr>
        <p:spPr>
          <a:xfrm>
            <a:off x="1414620" y="5368200"/>
            <a:ext cx="5443877" cy="1054198"/>
          </a:xfrm>
          <a:prstGeom prst="rect">
            <a:avLst/>
          </a:prstGeom>
        </p:spPr>
        <p:txBody>
          <a:bodyPr vert="horz" lIns="91440" tIns="45720" rIns="91440" bIns="45720" rtlCol="0">
            <a:noAutofit/>
          </a:bodyPr>
          <a:lstStyle>
            <a:lvl1pPr marL="342900" indent="-342900" algn="l" defTabSz="914400" rtl="0" eaLnBrk="1" latinLnBrk="0" hangingPunct="1">
              <a:lnSpc>
                <a:spcPts val="2800"/>
              </a:lnSpc>
              <a:spcBef>
                <a:spcPts val="1200"/>
              </a:spcBef>
              <a:buClrTx/>
              <a:buFont typeface="Frutiger 45 light" panose="020B0500000000000000" pitchFamily="34" charset="0"/>
              <a:buChar char="&gt;"/>
              <a:defRPr sz="2000" kern="1200">
                <a:solidFill>
                  <a:schemeClr val="tx1"/>
                </a:solidFill>
                <a:latin typeface="Frutiger 45 light" pitchFamily="34" charset="0"/>
                <a:ea typeface="+mn-ea"/>
                <a:cs typeface="+mn-cs"/>
              </a:defRPr>
            </a:lvl1pPr>
            <a:lvl2pPr marL="742950" indent="-28575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3" indent="0">
              <a:lnSpc>
                <a:spcPts val="2000"/>
              </a:lnSpc>
              <a:spcBef>
                <a:spcPts val="1200"/>
              </a:spcBef>
              <a:buClr>
                <a:srgbClr val="2E63AC"/>
              </a:buClr>
              <a:buNone/>
            </a:pPr>
            <a:r>
              <a:rPr lang="en-US" altLang="en-US" dirty="0"/>
              <a:t> $3.46 per bushel</a:t>
            </a:r>
          </a:p>
          <a:p>
            <a:pPr marL="457200" lvl="3" indent="0">
              <a:lnSpc>
                <a:spcPts val="2000"/>
              </a:lnSpc>
              <a:spcBef>
                <a:spcPts val="1200"/>
              </a:spcBef>
              <a:buClr>
                <a:srgbClr val="2E63AC"/>
              </a:buClr>
              <a:buNone/>
            </a:pPr>
            <a:r>
              <a:rPr lang="en-US" altLang="en-US" dirty="0"/>
              <a:t> 1800 + (240)(3.46) = 2630 million bushels</a:t>
            </a:r>
          </a:p>
          <a:p>
            <a:pPr marL="441325" lvl="2" indent="-441325">
              <a:spcBef>
                <a:spcPts val="1200"/>
              </a:spcBef>
              <a:buFont typeface="Calibri" pitchFamily="34" charset="0"/>
              <a:buAutoNum type="arabicPeriod"/>
            </a:pPr>
            <a:endParaRPr lang="en-US" altLang="en-US" dirty="0"/>
          </a:p>
          <a:p>
            <a:pPr marL="441325" lvl="2" indent="-441325">
              <a:buFont typeface="Calibri" pitchFamily="34" charset="0"/>
              <a:buAutoNum type="arabicPeriod"/>
            </a:pPr>
            <a:endParaRPr lang="en-US" altLang="en-US" baseline="-25000" dirty="0"/>
          </a:p>
          <a:p>
            <a:pPr marL="441325" lvl="2" indent="-441325">
              <a:buFont typeface="Calibri" pitchFamily="34" charset="0"/>
              <a:buAutoNum type="arabicPeriod"/>
            </a:pPr>
            <a:endParaRPr lang="en-US" altLang="en-US" dirty="0"/>
          </a:p>
          <a:p>
            <a:pPr marL="0" indent="0">
              <a:buFont typeface="Frutiger 45 light" panose="020B0500000000000000" pitchFamily="34" charset="0"/>
              <a:buNone/>
            </a:pPr>
            <a:endParaRPr lang="en-US" dirty="0">
              <a:solidFill>
                <a:srgbClr val="2E63AC"/>
              </a:solidFill>
            </a:endParaRPr>
          </a:p>
        </p:txBody>
      </p:sp>
    </p:spTree>
    <p:extLst>
      <p:ext uri="{BB962C8B-B14F-4D97-AF65-F5344CB8AC3E}">
        <p14:creationId xmlns:p14="http://schemas.microsoft.com/office/powerpoint/2010/main" val="1165869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nodePh="1">
                                  <p:stCondLst>
                                    <p:cond delay="0"/>
                                  </p:stCondLst>
                                  <p:endCondLst>
                                    <p:cond evt="begin" delay="0">
                                      <p:tn val="5"/>
                                    </p:cond>
                                  </p:end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randombar(horizontal)">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solidFill>
                  <a:srgbClr val="2E63AC"/>
                </a:solidFill>
              </a:rPr>
              <a:t>Content</a:t>
            </a:r>
            <a:br>
              <a:rPr lang="de-DE" dirty="0">
                <a:solidFill>
                  <a:srgbClr val="2E63AC"/>
                </a:solidFill>
              </a:rPr>
            </a:br>
            <a:endParaRPr lang="de-DE" dirty="0">
              <a:solidFill>
                <a:srgbClr val="2E63AC"/>
              </a:solidFill>
            </a:endParaRPr>
          </a:p>
        </p:txBody>
      </p:sp>
      <p:graphicFrame>
        <p:nvGraphicFramePr>
          <p:cNvPr id="5" name="Tabelle 4"/>
          <p:cNvGraphicFramePr>
            <a:graphicFrameLocks noGrp="1"/>
          </p:cNvGraphicFramePr>
          <p:nvPr/>
        </p:nvGraphicFramePr>
        <p:xfrm>
          <a:off x="2146300" y="1435100"/>
          <a:ext cx="5727700" cy="4793212"/>
        </p:xfrm>
        <a:graphic>
          <a:graphicData uri="http://schemas.openxmlformats.org/drawingml/2006/table">
            <a:tbl>
              <a:tblPr firstRow="1" bandRow="1"/>
              <a:tblGrid>
                <a:gridCol w="1421300">
                  <a:extLst>
                    <a:ext uri="{9D8B030D-6E8A-4147-A177-3AD203B41FA5}">
                      <a16:colId xmlns:a16="http://schemas.microsoft.com/office/drawing/2014/main" val="20000"/>
                    </a:ext>
                  </a:extLst>
                </a:gridCol>
                <a:gridCol w="4306400">
                  <a:extLst>
                    <a:ext uri="{9D8B030D-6E8A-4147-A177-3AD203B41FA5}">
                      <a16:colId xmlns:a16="http://schemas.microsoft.com/office/drawing/2014/main" val="20001"/>
                    </a:ext>
                  </a:extLst>
                </a:gridCol>
              </a:tblGrid>
              <a:tr h="80445">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00" b="1" dirty="0">
                        <a:solidFill>
                          <a:srgbClr val="6E86D4"/>
                        </a:solidFill>
                        <a:latin typeface="Arial Black" pitchFamily="34" charset="0"/>
                        <a:cs typeface="Arial" pitchFamily="34" charset="0"/>
                      </a:endParaRPr>
                    </a:p>
                  </a:txBody>
                  <a:tcPr marL="36000" marR="3600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endParaRPr lang="en-US" sz="100" b="1" dirty="0">
                        <a:solidFill>
                          <a:schemeClr val="tx1"/>
                        </a:solidFill>
                        <a:latin typeface="Arial" pitchFamily="34" charset="0"/>
                        <a:cs typeface="Arial" pitchFamily="34" charset="0"/>
                      </a:endParaRPr>
                    </a:p>
                  </a:txBody>
                  <a:tcPr marL="36000" marR="3600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0"/>
                  </a:ext>
                </a:extLst>
              </a:tr>
              <a:tr h="504335">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a:solidFill>
                            <a:schemeClr val="tx1">
                              <a:lumMod val="50000"/>
                              <a:lumOff val="50000"/>
                            </a:schemeClr>
                          </a:solidFill>
                          <a:latin typeface="+mn-lt"/>
                          <a:cs typeface="Arial" pitchFamily="34" charset="0"/>
                        </a:rPr>
                        <a:t>01</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sz="1600" b="0" dirty="0">
                          <a:solidFill>
                            <a:schemeClr val="tx1">
                              <a:lumMod val="50000"/>
                              <a:lumOff val="50000"/>
                            </a:schemeClr>
                          </a:solidFill>
                          <a:latin typeface="+mn-lt"/>
                          <a:cs typeface="Arial" pitchFamily="34" charset="0"/>
                        </a:rPr>
                        <a:t>Introduction</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45491">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chemeClr val="tx1">
                              <a:lumMod val="50000"/>
                              <a:lumOff val="50000"/>
                            </a:schemeClr>
                          </a:solidFill>
                          <a:latin typeface="Arial"/>
                          <a:ea typeface="+mn-ea"/>
                          <a:cs typeface="Arial" pitchFamily="34" charset="0"/>
                        </a:rPr>
                        <a:t>0</a:t>
                      </a:r>
                      <a:r>
                        <a:rPr kumimoji="0" lang="en-US" sz="2400" b="1" i="0" u="none" strike="noStrike" kern="1200" cap="none" spc="0" normalizeH="0" baseline="0" noProof="0" dirty="0">
                          <a:ln>
                            <a:noFill/>
                          </a:ln>
                          <a:solidFill>
                            <a:schemeClr val="tx1">
                              <a:lumMod val="50000"/>
                              <a:lumOff val="50000"/>
                            </a:schemeClr>
                          </a:solidFill>
                          <a:effectLst/>
                          <a:uLnTx/>
                          <a:uFillTx/>
                          <a:latin typeface="+mn-lt"/>
                          <a:ea typeface="+mn-ea"/>
                          <a:cs typeface="Arial" pitchFamily="34" charset="0"/>
                        </a:rPr>
                        <a:t>2</a:t>
                      </a:r>
                      <a:endParaRPr lang="en-US" sz="2400" b="1" dirty="0">
                        <a:solidFill>
                          <a:schemeClr val="tx1">
                            <a:lumMod val="50000"/>
                            <a:lumOff val="50000"/>
                          </a:schemeClr>
                        </a:solidFill>
                        <a:latin typeface="+mn-lt"/>
                        <a:cs typeface="Arial"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sz="1600" b="0" dirty="0">
                          <a:solidFill>
                            <a:schemeClr val="tx1">
                              <a:lumMod val="50000"/>
                              <a:lumOff val="50000"/>
                            </a:schemeClr>
                          </a:solidFill>
                          <a:latin typeface="+mn-lt"/>
                          <a:cs typeface="Arial" pitchFamily="34" charset="0"/>
                        </a:rPr>
                        <a:t>The Basics of Supply and Demand</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2"/>
                  </a:ext>
                </a:extLst>
              </a:tr>
              <a:tr h="54549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a:solidFill>
                            <a:schemeClr val="tx1">
                              <a:lumMod val="50000"/>
                              <a:lumOff val="50000"/>
                            </a:schemeClr>
                          </a:solidFill>
                          <a:latin typeface="+mn-lt"/>
                          <a:cs typeface="Arial" pitchFamily="34" charset="0"/>
                        </a:rPr>
                        <a:t>03</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US" sz="1600" b="0" dirty="0">
                          <a:solidFill>
                            <a:schemeClr val="tx1">
                              <a:lumMod val="50000"/>
                              <a:lumOff val="50000"/>
                            </a:schemeClr>
                          </a:solidFill>
                          <a:latin typeface="+mn-lt"/>
                          <a:cs typeface="Arial" pitchFamily="34" charset="0"/>
                        </a:rPr>
                        <a:t>Government Policies, Efficiency and Inefficiency</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3"/>
                  </a:ext>
                </a:extLst>
              </a:tr>
              <a:tr h="504335">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a:solidFill>
                            <a:schemeClr val="tx1">
                              <a:lumMod val="50000"/>
                              <a:lumOff val="50000"/>
                            </a:schemeClr>
                          </a:solidFill>
                          <a:latin typeface="+mn-lt"/>
                          <a:cs typeface="Arial" pitchFamily="34" charset="0"/>
                        </a:rPr>
                        <a:t>04</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sz="1600" b="0" dirty="0">
                          <a:solidFill>
                            <a:schemeClr val="tx1">
                              <a:lumMod val="50000"/>
                              <a:lumOff val="50000"/>
                            </a:schemeClr>
                          </a:solidFill>
                          <a:latin typeface="+mn-lt"/>
                          <a:cs typeface="Arial" pitchFamily="34" charset="0"/>
                        </a:rPr>
                        <a:t>Consumer Behavior</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4"/>
                  </a:ext>
                </a:extLst>
              </a:tr>
              <a:tr h="504335">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chemeClr val="tx1">
                              <a:lumMod val="50000"/>
                              <a:lumOff val="50000"/>
                            </a:schemeClr>
                          </a:solidFill>
                          <a:latin typeface="Arial"/>
                          <a:ea typeface="+mn-ea"/>
                          <a:cs typeface="Arial" pitchFamily="34" charset="0"/>
                        </a:rPr>
                        <a:t>0</a:t>
                      </a:r>
                      <a:r>
                        <a:rPr kumimoji="0" lang="en-US" sz="2400" b="1" i="0" u="none" strike="noStrike" kern="1200" cap="none" spc="0" normalizeH="0" baseline="0" noProof="0" dirty="0">
                          <a:ln>
                            <a:noFill/>
                          </a:ln>
                          <a:solidFill>
                            <a:schemeClr val="tx1">
                              <a:lumMod val="50000"/>
                              <a:lumOff val="50000"/>
                            </a:schemeClr>
                          </a:solidFill>
                          <a:effectLst/>
                          <a:uLnTx/>
                          <a:uFillTx/>
                          <a:latin typeface="+mn-lt"/>
                          <a:ea typeface="+mn-ea"/>
                          <a:cs typeface="Arial" pitchFamily="34" charset="0"/>
                        </a:rPr>
                        <a:t>5</a:t>
                      </a:r>
                      <a:endParaRPr lang="en-US" sz="2400" b="1" dirty="0">
                        <a:solidFill>
                          <a:schemeClr val="tx1">
                            <a:lumMod val="50000"/>
                            <a:lumOff val="50000"/>
                          </a:schemeClr>
                        </a:solidFill>
                        <a:latin typeface="+mn-lt"/>
                        <a:cs typeface="Arial"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sz="1600" b="0" dirty="0">
                          <a:solidFill>
                            <a:schemeClr val="tx1">
                              <a:lumMod val="50000"/>
                              <a:lumOff val="50000"/>
                            </a:schemeClr>
                          </a:solidFill>
                          <a:latin typeface="+mn-lt"/>
                          <a:cs typeface="Arial" pitchFamily="34" charset="0"/>
                        </a:rPr>
                        <a:t>Firms in Competitive Markets </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5"/>
                  </a:ext>
                </a:extLst>
              </a:tr>
              <a:tr h="50433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a:solidFill>
                            <a:schemeClr val="tx1">
                              <a:lumMod val="50000"/>
                              <a:lumOff val="50000"/>
                            </a:schemeClr>
                          </a:solidFill>
                          <a:latin typeface="+mn-lt"/>
                          <a:cs typeface="Arial" pitchFamily="34" charset="0"/>
                        </a:rPr>
                        <a:t>06</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US" sz="1600" b="0" dirty="0">
                          <a:solidFill>
                            <a:schemeClr val="tx1">
                              <a:lumMod val="50000"/>
                              <a:lumOff val="50000"/>
                            </a:schemeClr>
                          </a:solidFill>
                          <a:latin typeface="+mn-lt"/>
                          <a:cs typeface="Arial" pitchFamily="34" charset="0"/>
                        </a:rPr>
                        <a:t>Monopoly</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6"/>
                  </a:ext>
                </a:extLst>
              </a:tr>
              <a:tr h="50433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a:solidFill>
                            <a:schemeClr val="tx1">
                              <a:lumMod val="50000"/>
                              <a:lumOff val="50000"/>
                            </a:schemeClr>
                          </a:solidFill>
                          <a:latin typeface="+mn-lt"/>
                          <a:cs typeface="Arial" pitchFamily="34" charset="0"/>
                        </a:rPr>
                        <a:t>07</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US" sz="1600" b="0" dirty="0">
                          <a:solidFill>
                            <a:schemeClr val="tx1">
                              <a:lumMod val="50000"/>
                              <a:lumOff val="50000"/>
                            </a:schemeClr>
                          </a:solidFill>
                          <a:latin typeface="+mn-lt"/>
                          <a:cs typeface="Arial" pitchFamily="34" charset="0"/>
                        </a:rPr>
                        <a:t>The Data of Macroeconomics</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7"/>
                  </a:ext>
                </a:extLst>
              </a:tr>
              <a:tr h="50433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a:solidFill>
                            <a:schemeClr val="tx1">
                              <a:lumMod val="50000"/>
                              <a:lumOff val="50000"/>
                            </a:schemeClr>
                          </a:solidFill>
                          <a:latin typeface="+mn-lt"/>
                          <a:cs typeface="Arial" pitchFamily="34" charset="0"/>
                        </a:rPr>
                        <a:t>08</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US" sz="1600" b="0" dirty="0">
                          <a:solidFill>
                            <a:schemeClr val="tx1">
                              <a:lumMod val="50000"/>
                              <a:lumOff val="50000"/>
                            </a:schemeClr>
                          </a:solidFill>
                          <a:latin typeface="+mn-lt"/>
                          <a:cs typeface="Arial" pitchFamily="34" charset="0"/>
                        </a:rPr>
                        <a:t>The Real Economy</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8"/>
                  </a:ext>
                </a:extLst>
              </a:tr>
              <a:tr h="50433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a:solidFill>
                            <a:schemeClr val="tx1">
                              <a:lumMod val="50000"/>
                              <a:lumOff val="50000"/>
                            </a:schemeClr>
                          </a:solidFill>
                          <a:latin typeface="+mn-lt"/>
                          <a:cs typeface="Arial" pitchFamily="34" charset="0"/>
                        </a:rPr>
                        <a:t>09</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dirty="0">
                          <a:solidFill>
                            <a:schemeClr val="tx1">
                              <a:lumMod val="50000"/>
                              <a:lumOff val="50000"/>
                            </a:schemeClr>
                          </a:solidFill>
                          <a:latin typeface="+mn-lt"/>
                          <a:cs typeface="Arial" pitchFamily="34" charset="0"/>
                        </a:rPr>
                        <a:t>Money and Prices</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9"/>
                  </a:ext>
                </a:extLst>
              </a:tr>
              <a:tr h="8613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600" b="1" dirty="0">
                        <a:solidFill>
                          <a:schemeClr val="tx1">
                            <a:lumMod val="50000"/>
                            <a:lumOff val="50000"/>
                          </a:schemeClr>
                        </a:solidFill>
                        <a:latin typeface="Arial Black" pitchFamily="34" charset="0"/>
                        <a:cs typeface="Arial" pitchFamily="34" charset="0"/>
                      </a:endParaRPr>
                    </a:p>
                  </a:txBody>
                  <a:tcPr marL="36000" marR="3600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endParaRPr lang="en-US" sz="600" b="0" dirty="0">
                        <a:solidFill>
                          <a:schemeClr val="tx1">
                            <a:lumMod val="50000"/>
                            <a:lumOff val="50000"/>
                          </a:schemeClr>
                        </a:solidFill>
                        <a:latin typeface="+mn-lt"/>
                        <a:cs typeface="Arial" pitchFamily="34" charset="0"/>
                      </a:endParaRPr>
                    </a:p>
                  </a:txBody>
                  <a:tcPr marL="36000" marR="3600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306388079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10"/>
          <p:cNvSpPr/>
          <p:nvPr/>
        </p:nvSpPr>
        <p:spPr>
          <a:xfrm>
            <a:off x="-1" y="-94596"/>
            <a:ext cx="9144001" cy="6454820"/>
          </a:xfrm>
          <a:prstGeom prst="rect">
            <a:avLst/>
          </a:prstGeom>
          <a:blipFill dpi="0" rotWithShape="1">
            <a:blip r:embed="rId2">
              <a:alphaModFix amt="5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hteck 7"/>
          <p:cNvSpPr/>
          <p:nvPr/>
        </p:nvSpPr>
        <p:spPr>
          <a:xfrm>
            <a:off x="0" y="5262663"/>
            <a:ext cx="9144000" cy="1103587"/>
          </a:xfrm>
          <a:prstGeom prst="rect">
            <a:avLst/>
          </a:prstGeom>
          <a:gradFill>
            <a:gsLst>
              <a:gs pos="6000">
                <a:srgbClr val="2E63AC">
                  <a:lumMod val="100000"/>
                </a:srgbClr>
              </a:gs>
              <a:gs pos="4000">
                <a:srgbClr val="2E63AC"/>
              </a:gs>
              <a:gs pos="54000">
                <a:srgbClr val="2E63AC">
                  <a:alpha val="0"/>
                </a:srgb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feld 8"/>
          <p:cNvSpPr txBox="1"/>
          <p:nvPr/>
        </p:nvSpPr>
        <p:spPr>
          <a:xfrm>
            <a:off x="-236490" y="5439157"/>
            <a:ext cx="9144000" cy="1015663"/>
          </a:xfrm>
          <a:prstGeom prst="rect">
            <a:avLst/>
          </a:prstGeom>
          <a:noFill/>
        </p:spPr>
        <p:txBody>
          <a:bodyPr wrap="square" rtlCol="0">
            <a:spAutoFit/>
          </a:bodyPr>
          <a:lstStyle/>
          <a:p>
            <a:pPr algn="r"/>
            <a:endParaRPr lang="de-DE" dirty="0">
              <a:solidFill>
                <a:schemeClr val="bg1"/>
              </a:solidFill>
              <a:latin typeface="+mj-lt"/>
            </a:endParaRPr>
          </a:p>
          <a:p>
            <a:pPr algn="r"/>
            <a:r>
              <a:rPr lang="de-DE" sz="2400" cap="all" dirty="0">
                <a:solidFill>
                  <a:schemeClr val="bg1"/>
                </a:solidFill>
                <a:latin typeface="+mj-lt"/>
              </a:rPr>
              <a:t>Case Study</a:t>
            </a:r>
          </a:p>
          <a:p>
            <a:pPr algn="r"/>
            <a:r>
              <a:rPr lang="de-DE" dirty="0">
                <a:solidFill>
                  <a:schemeClr val="bg1"/>
                </a:solidFill>
                <a:latin typeface="+mj-lt"/>
              </a:rPr>
              <a:t>       </a:t>
            </a:r>
            <a:endParaRPr lang="en-US" dirty="0">
              <a:solidFill>
                <a:schemeClr val="bg1"/>
              </a:solidFill>
              <a:latin typeface="+mj-lt"/>
            </a:endParaRPr>
          </a:p>
        </p:txBody>
      </p:sp>
      <mc:AlternateContent xmlns:mc="http://schemas.openxmlformats.org/markup-compatibility/2006" xmlns:a14="http://schemas.microsoft.com/office/drawing/2010/main">
        <mc:Choice Requires="a14">
          <p:sp>
            <p:nvSpPr>
              <p:cNvPr id="4" name="Inhaltsplatzhalter 3"/>
              <p:cNvSpPr>
                <a:spLocks noGrp="1"/>
              </p:cNvSpPr>
              <p:nvPr>
                <p:ph sz="quarter" idx="12"/>
              </p:nvPr>
            </p:nvSpPr>
            <p:spPr>
              <a:xfrm>
                <a:off x="604838" y="1858671"/>
                <a:ext cx="8081962" cy="4179559"/>
              </a:xfrm>
            </p:spPr>
            <p:txBody>
              <a:bodyPr/>
              <a:lstStyle/>
              <a:p>
                <a:pPr marL="0" indent="0">
                  <a:buNone/>
                </a:pPr>
                <a:r>
                  <a:rPr lang="en-US" dirty="0">
                    <a:latin typeface="+mn-lt"/>
                  </a:rPr>
                  <a:t>We use the demand curve to find the price elasticity of demand:</a:t>
                </a:r>
              </a:p>
              <a:p>
                <a:pPr marL="0" indent="0">
                  <a:buNone/>
                </a:pPr>
                <a:endParaRPr lang="en-US" i="1" dirty="0">
                  <a:latin typeface="+mn-lt"/>
                </a:endParaRPr>
              </a:p>
              <a:p>
                <a:pPr marL="0" indent="0">
                  <a:buNone/>
                </a:pPr>
                <a14:m>
                  <m:oMathPara xmlns:m="http://schemas.openxmlformats.org/officeDocument/2006/math">
                    <m:oMathParaPr>
                      <m:jc m:val="left"/>
                    </m:oMathParaPr>
                    <m:oMath xmlns:m="http://schemas.openxmlformats.org/officeDocument/2006/math">
                      <m:sSubSup>
                        <m:sSubSupPr>
                          <m:ctrlPr>
                            <a:rPr lang="en-US" i="1" smtClean="0">
                              <a:latin typeface="Cambria Math" panose="02040503050406030204" pitchFamily="18" charset="0"/>
                            </a:rPr>
                          </m:ctrlPr>
                        </m:sSubSupPr>
                        <m:e>
                          <m:r>
                            <a:rPr lang="en-US" i="1">
                              <a:latin typeface="Cambria Math"/>
                            </a:rPr>
                            <m:t>𝐸</m:t>
                          </m:r>
                        </m:e>
                        <m:sub>
                          <m:r>
                            <a:rPr lang="en-US" i="1">
                              <a:latin typeface="Cambria Math"/>
                            </a:rPr>
                            <m:t>𝑃</m:t>
                          </m:r>
                        </m:sub>
                        <m:sup>
                          <m:r>
                            <a:rPr lang="en-US" i="1">
                              <a:latin typeface="Cambria Math"/>
                            </a:rPr>
                            <m:t>𝐷</m:t>
                          </m:r>
                        </m:sup>
                      </m:sSubSup>
                      <m:r>
                        <a:rPr lang="en-US" i="1">
                          <a:latin typeface="Cambria Math"/>
                        </a:rPr>
                        <m:t>=</m:t>
                      </m:r>
                      <m:f>
                        <m:fPr>
                          <m:ctrlPr>
                            <a:rPr lang="en-US" i="1">
                              <a:latin typeface="Cambria Math" panose="02040503050406030204" pitchFamily="18" charset="0"/>
                            </a:rPr>
                          </m:ctrlPr>
                        </m:fPr>
                        <m:num>
                          <m:r>
                            <a:rPr lang="en-US" i="1">
                              <a:latin typeface="Cambria Math"/>
                            </a:rPr>
                            <m:t>𝑃</m:t>
                          </m:r>
                        </m:num>
                        <m:den>
                          <m:r>
                            <a:rPr lang="en-US" i="1">
                              <a:latin typeface="Cambria Math"/>
                            </a:rPr>
                            <m:t>𝑄</m:t>
                          </m:r>
                        </m:den>
                      </m:f>
                      <m:f>
                        <m:fPr>
                          <m:ctrlPr>
                            <a:rPr lang="en-US" i="1">
                              <a:latin typeface="Cambria Math" panose="02040503050406030204" pitchFamily="18" charset="0"/>
                            </a:rPr>
                          </m:ctrlPr>
                        </m:fPr>
                        <m:num>
                          <m:r>
                            <a:rPr lang="en-US" i="1">
                              <a:latin typeface="Cambria Math"/>
                              <a:ea typeface="Cambria Math"/>
                            </a:rPr>
                            <m:t>∆</m:t>
                          </m:r>
                          <m:sSub>
                            <m:sSubPr>
                              <m:ctrlPr>
                                <a:rPr lang="en-US" i="1">
                                  <a:latin typeface="Cambria Math" panose="02040503050406030204" pitchFamily="18" charset="0"/>
                                  <a:ea typeface="Cambria Math"/>
                                </a:rPr>
                              </m:ctrlPr>
                            </m:sSubPr>
                            <m:e>
                              <m:r>
                                <a:rPr lang="en-US" i="1">
                                  <a:latin typeface="Cambria Math"/>
                                  <a:ea typeface="Cambria Math"/>
                                </a:rPr>
                                <m:t>𝑄</m:t>
                              </m:r>
                            </m:e>
                            <m:sub>
                              <m:r>
                                <a:rPr lang="en-US" i="1">
                                  <a:latin typeface="Cambria Math"/>
                                  <a:ea typeface="Cambria Math"/>
                                </a:rPr>
                                <m:t>𝐷</m:t>
                              </m:r>
                            </m:sub>
                          </m:sSub>
                        </m:num>
                        <m:den>
                          <m:r>
                            <a:rPr lang="en-US" i="1">
                              <a:latin typeface="Cambria Math"/>
                              <a:ea typeface="Cambria Math"/>
                            </a:rPr>
                            <m:t>∆</m:t>
                          </m:r>
                          <m:r>
                            <a:rPr lang="en-US" i="1">
                              <a:latin typeface="Cambria Math"/>
                              <a:ea typeface="Cambria Math"/>
                            </a:rPr>
                            <m:t>𝑃</m:t>
                          </m:r>
                        </m:den>
                      </m:f>
                    </m:oMath>
                  </m:oMathPara>
                </a14:m>
                <a:endParaRPr lang="en-US" dirty="0">
                  <a:latin typeface="+mn-lt"/>
                </a:endParaRPr>
              </a:p>
              <a:p>
                <a:pPr marL="0" indent="0">
                  <a:buNone/>
                </a:pPr>
                <a:r>
                  <a:rPr lang="en-US" dirty="0">
                    <a:latin typeface="+mn-lt"/>
                  </a:rPr>
                  <a:t>Thus demand is inelastic</a:t>
                </a:r>
              </a:p>
              <a:p>
                <a:pPr marL="0" indent="0">
                  <a:buNone/>
                </a:pPr>
                <a:r>
                  <a:rPr lang="en-US" dirty="0">
                    <a:latin typeface="+mn-lt"/>
                  </a:rPr>
                  <a:t>We can likewise calculate the price elasticity of supply:</a:t>
                </a:r>
              </a:p>
              <a:p>
                <a:pPr marL="0" indent="0">
                  <a:buNone/>
                </a:pPr>
                <a:endParaRPr lang="en-US" i="1" dirty="0">
                  <a:latin typeface="+mn-lt"/>
                </a:endParaRPr>
              </a:p>
              <a:p>
                <a:pPr marL="0" indent="0">
                  <a:buNone/>
                </a:pPr>
                <a14:m>
                  <m:oMathPara xmlns:m="http://schemas.openxmlformats.org/officeDocument/2006/math">
                    <m:oMathParaPr>
                      <m:jc m:val="left"/>
                    </m:oMathParaPr>
                    <m:oMath xmlns:m="http://schemas.openxmlformats.org/officeDocument/2006/math">
                      <m:sSubSup>
                        <m:sSubSupPr>
                          <m:ctrlPr>
                            <a:rPr lang="en-US" i="1">
                              <a:latin typeface="Cambria Math" panose="02040503050406030204" pitchFamily="18" charset="0"/>
                            </a:rPr>
                          </m:ctrlPr>
                        </m:sSubSupPr>
                        <m:e>
                          <m:r>
                            <a:rPr lang="en-US" i="1">
                              <a:latin typeface="Cambria Math"/>
                            </a:rPr>
                            <m:t>𝐸</m:t>
                          </m:r>
                        </m:e>
                        <m:sub>
                          <m:r>
                            <a:rPr lang="en-US" i="1">
                              <a:latin typeface="Cambria Math"/>
                            </a:rPr>
                            <m:t>𝑃</m:t>
                          </m:r>
                        </m:sub>
                        <m:sup>
                          <m:r>
                            <a:rPr lang="en-US" i="1">
                              <a:latin typeface="Cambria Math"/>
                            </a:rPr>
                            <m:t>𝑆</m:t>
                          </m:r>
                        </m:sup>
                      </m:sSubSup>
                      <m:r>
                        <a:rPr lang="en-US" i="1">
                          <a:latin typeface="Cambria Math"/>
                        </a:rPr>
                        <m:t>=</m:t>
                      </m:r>
                      <m:f>
                        <m:fPr>
                          <m:ctrlPr>
                            <a:rPr lang="en-US" i="1">
                              <a:latin typeface="Cambria Math" panose="02040503050406030204" pitchFamily="18" charset="0"/>
                            </a:rPr>
                          </m:ctrlPr>
                        </m:fPr>
                        <m:num>
                          <m:r>
                            <a:rPr lang="en-US" i="1">
                              <a:latin typeface="Cambria Math"/>
                            </a:rPr>
                            <m:t>𝑃</m:t>
                          </m:r>
                        </m:num>
                        <m:den>
                          <m:r>
                            <a:rPr lang="en-US" i="1">
                              <a:latin typeface="Cambria Math"/>
                            </a:rPr>
                            <m:t>𝑄</m:t>
                          </m:r>
                        </m:den>
                      </m:f>
                      <m:f>
                        <m:fPr>
                          <m:ctrlPr>
                            <a:rPr lang="en-US" i="1">
                              <a:latin typeface="Cambria Math" panose="02040503050406030204" pitchFamily="18" charset="0"/>
                            </a:rPr>
                          </m:ctrlPr>
                        </m:fPr>
                        <m:num>
                          <m:r>
                            <a:rPr lang="en-US" i="1">
                              <a:latin typeface="Cambria Math"/>
                              <a:ea typeface="Cambria Math"/>
                            </a:rPr>
                            <m:t>∆</m:t>
                          </m:r>
                          <m:sSub>
                            <m:sSubPr>
                              <m:ctrlPr>
                                <a:rPr lang="en-US" i="1">
                                  <a:latin typeface="Cambria Math" panose="02040503050406030204" pitchFamily="18" charset="0"/>
                                  <a:ea typeface="Cambria Math"/>
                                </a:rPr>
                              </m:ctrlPr>
                            </m:sSubPr>
                            <m:e>
                              <m:r>
                                <a:rPr lang="en-US" i="1">
                                  <a:latin typeface="Cambria Math"/>
                                  <a:ea typeface="Cambria Math"/>
                                </a:rPr>
                                <m:t>𝑄</m:t>
                              </m:r>
                            </m:e>
                            <m:sub>
                              <m:r>
                                <a:rPr lang="en-US" i="1">
                                  <a:latin typeface="Cambria Math"/>
                                  <a:ea typeface="Cambria Math"/>
                                </a:rPr>
                                <m:t>𝑆</m:t>
                              </m:r>
                            </m:sub>
                          </m:sSub>
                        </m:num>
                        <m:den>
                          <m:r>
                            <a:rPr lang="en-US" i="1">
                              <a:latin typeface="Cambria Math"/>
                              <a:ea typeface="Cambria Math"/>
                            </a:rPr>
                            <m:t>∆</m:t>
                          </m:r>
                          <m:r>
                            <a:rPr lang="en-US" i="1">
                              <a:latin typeface="Cambria Math"/>
                              <a:ea typeface="Cambria Math"/>
                            </a:rPr>
                            <m:t>𝑃</m:t>
                          </m:r>
                        </m:den>
                      </m:f>
                    </m:oMath>
                  </m:oMathPara>
                </a14:m>
                <a:endParaRPr lang="en-US" dirty="0">
                  <a:latin typeface="+mn-lt"/>
                </a:endParaRPr>
              </a:p>
              <a:p>
                <a:pPr marL="0" indent="0">
                  <a:buNone/>
                </a:pPr>
                <a:r>
                  <a:rPr lang="en-US" dirty="0">
                    <a:latin typeface="+mn-lt"/>
                  </a:rPr>
                  <a:t>Because these supply and demand curves are linear, the price elasticities will vary as we move along the curves.</a:t>
                </a:r>
              </a:p>
              <a:p>
                <a:endParaRPr lang="en-US" dirty="0"/>
              </a:p>
              <a:p>
                <a:endParaRPr lang="en-US" dirty="0">
                  <a:latin typeface="+mn-lt"/>
                </a:endParaRPr>
              </a:p>
              <a:p>
                <a:pPr marL="441325" lvl="2" indent="-441325">
                  <a:spcBef>
                    <a:spcPts val="1200"/>
                  </a:spcBef>
                  <a:buFont typeface="Calibri" pitchFamily="34" charset="0"/>
                  <a:buAutoNum type="arabicPeriod"/>
                </a:pPr>
                <a:endParaRPr lang="en-US" altLang="en-US" dirty="0"/>
              </a:p>
              <a:p>
                <a:pPr marL="441325" lvl="2" indent="-441325">
                  <a:buFont typeface="Calibri" pitchFamily="34" charset="0"/>
                  <a:buAutoNum type="arabicPeriod"/>
                </a:pPr>
                <a:endParaRPr lang="en-US" altLang="en-US" baseline="-25000" dirty="0"/>
              </a:p>
              <a:p>
                <a:pPr marL="441325" lvl="2" indent="-441325">
                  <a:buFont typeface="Calibri" pitchFamily="34" charset="0"/>
                  <a:buAutoNum type="arabicPeriod"/>
                </a:pPr>
                <a:endParaRPr lang="en-US" altLang="en-US" dirty="0"/>
              </a:p>
              <a:p>
                <a:pPr marL="0" indent="0">
                  <a:buNone/>
                </a:pPr>
                <a:endParaRPr lang="en-US" dirty="0">
                  <a:solidFill>
                    <a:srgbClr val="2E63AC"/>
                  </a:solidFill>
                </a:endParaRPr>
              </a:p>
            </p:txBody>
          </p:sp>
        </mc:Choice>
        <mc:Fallback xmlns="">
          <p:sp>
            <p:nvSpPr>
              <p:cNvPr id="4" name="Inhaltsplatzhalter 3"/>
              <p:cNvSpPr>
                <a:spLocks noGrp="1" noRot="1" noChangeAspect="1" noMove="1" noResize="1" noEditPoints="1" noAdjustHandles="1" noChangeArrowheads="1" noChangeShapeType="1" noTextEdit="1"/>
              </p:cNvSpPr>
              <p:nvPr>
                <p:ph sz="quarter" idx="12"/>
              </p:nvPr>
            </p:nvSpPr>
            <p:spPr>
              <a:xfrm>
                <a:off x="604838" y="1858671"/>
                <a:ext cx="8081962" cy="4179559"/>
              </a:xfrm>
              <a:blipFill rotWithShape="1">
                <a:blip r:embed="rId3"/>
                <a:stretch>
                  <a:fillRect l="-754" r="-226"/>
                </a:stretch>
              </a:blipFill>
            </p:spPr>
            <p:txBody>
              <a:bodyPr/>
              <a:lstStyle/>
              <a:p>
                <a:r>
                  <a:rPr lang="en-US">
                    <a:noFill/>
                  </a:rPr>
                  <a:t> </a:t>
                </a:r>
              </a:p>
            </p:txBody>
          </p:sp>
        </mc:Fallback>
      </mc:AlternateContent>
      <p:sp>
        <p:nvSpPr>
          <p:cNvPr id="13" name="Inhaltsplatzhalter 3"/>
          <p:cNvSpPr txBox="1">
            <a:spLocks/>
          </p:cNvSpPr>
          <p:nvPr/>
        </p:nvSpPr>
        <p:spPr>
          <a:xfrm>
            <a:off x="-3746452" y="3831019"/>
            <a:ext cx="8081962" cy="3216275"/>
          </a:xfrm>
          <a:prstGeom prst="rect">
            <a:avLst/>
          </a:prstGeom>
        </p:spPr>
        <p:txBody>
          <a:bodyPr vert="horz" lIns="91440" tIns="45720" rIns="91440" bIns="45720" numCol="1" rtlCol="0">
            <a:noAutofit/>
          </a:bodyPr>
          <a:lstStyle>
            <a:lvl1pPr marL="342900" indent="-342900" algn="l" defTabSz="914400" rtl="0" eaLnBrk="1" latinLnBrk="0" hangingPunct="1">
              <a:lnSpc>
                <a:spcPts val="2800"/>
              </a:lnSpc>
              <a:spcBef>
                <a:spcPts val="1200"/>
              </a:spcBef>
              <a:buClrTx/>
              <a:buFont typeface="Frutiger 45 light" panose="020B0500000000000000" pitchFamily="34" charset="0"/>
              <a:buChar char="&gt;"/>
              <a:defRPr sz="2000" kern="1200">
                <a:solidFill>
                  <a:schemeClr val="tx1"/>
                </a:solidFill>
                <a:latin typeface="Frutiger 45 light" pitchFamily="34" charset="0"/>
                <a:ea typeface="+mn-ea"/>
                <a:cs typeface="+mn-cs"/>
              </a:defRPr>
            </a:lvl1pPr>
            <a:lvl2pPr marL="742950" indent="-28575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2E63AC"/>
              </a:buClr>
              <a:buFont typeface="Wingdings" panose="05000000000000000000" pitchFamily="2" charset="2"/>
              <a:buChar char="§"/>
            </a:pPr>
            <a:endParaRPr lang="en-US" dirty="0"/>
          </a:p>
        </p:txBody>
      </p:sp>
      <p:sp>
        <p:nvSpPr>
          <p:cNvPr id="12" name="Titel 4"/>
          <p:cNvSpPr>
            <a:spLocks noGrp="1"/>
          </p:cNvSpPr>
          <p:nvPr>
            <p:ph type="title"/>
          </p:nvPr>
        </p:nvSpPr>
        <p:spPr>
          <a:xfrm>
            <a:off x="604838" y="310778"/>
            <a:ext cx="6545262" cy="1264025"/>
          </a:xfrm>
        </p:spPr>
        <p:txBody>
          <a:bodyPr/>
          <a:lstStyle/>
          <a:p>
            <a:pPr marL="0" indent="0"/>
            <a:r>
              <a:rPr lang="en-US" dirty="0"/>
              <a:t>The Market for Wheat</a:t>
            </a:r>
          </a:p>
        </p:txBody>
      </p:sp>
      <p:sp>
        <p:nvSpPr>
          <p:cNvPr id="2" name="Ovale Legende 1"/>
          <p:cNvSpPr/>
          <p:nvPr/>
        </p:nvSpPr>
        <p:spPr>
          <a:xfrm>
            <a:off x="4071254" y="141515"/>
            <a:ext cx="2242458" cy="1404257"/>
          </a:xfrm>
          <a:prstGeom prst="wedgeEllipseCallout">
            <a:avLst>
              <a:gd name="adj1" fmla="val -61610"/>
              <a:gd name="adj2" fmla="val 124515"/>
            </a:avLst>
          </a:prstGeom>
          <a:noFill/>
          <a:ln w="22225">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0" name="Inhaltsplatzhalter 3"/>
              <p:cNvSpPr txBox="1">
                <a:spLocks/>
              </p:cNvSpPr>
              <p:nvPr/>
            </p:nvSpPr>
            <p:spPr>
              <a:xfrm>
                <a:off x="4055569" y="291919"/>
                <a:ext cx="2312574" cy="1155879"/>
              </a:xfrm>
              <a:prstGeom prst="rect">
                <a:avLst/>
              </a:prstGeom>
            </p:spPr>
            <p:txBody>
              <a:bodyPr vert="horz" lIns="91440" tIns="45720" rIns="91440" bIns="45720" rtlCol="0">
                <a:noAutofit/>
              </a:bodyPr>
              <a:lstStyle>
                <a:lvl1pPr marL="342900" indent="-342900" algn="l" defTabSz="914400" rtl="0" eaLnBrk="1" latinLnBrk="0" hangingPunct="1">
                  <a:lnSpc>
                    <a:spcPts val="2800"/>
                  </a:lnSpc>
                  <a:spcBef>
                    <a:spcPts val="1200"/>
                  </a:spcBef>
                  <a:buClrTx/>
                  <a:buFont typeface="Frutiger 45 light" panose="020B0500000000000000" pitchFamily="34" charset="0"/>
                  <a:buChar char="&gt;"/>
                  <a:defRPr sz="2000" kern="1200">
                    <a:solidFill>
                      <a:schemeClr val="tx1"/>
                    </a:solidFill>
                    <a:latin typeface="Frutiger 45 light" pitchFamily="34" charset="0"/>
                    <a:ea typeface="+mn-ea"/>
                    <a:cs typeface="+mn-cs"/>
                  </a:defRPr>
                </a:lvl1pPr>
                <a:lvl2pPr marL="742950" indent="-28575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00000"/>
                  </a:lnSpc>
                  <a:spcBef>
                    <a:spcPts val="0"/>
                  </a:spcBef>
                  <a:buFont typeface="Frutiger 45 light" panose="020B0500000000000000" pitchFamily="34" charset="0"/>
                  <a:buNone/>
                </a:pPr>
                <a:r>
                  <a:rPr lang="en-US" sz="1600" dirty="0">
                    <a:latin typeface="+mn-lt"/>
                  </a:rPr>
                  <a:t>Given the demand function,  </a:t>
                </a:r>
                <a14:m>
                  <m:oMath xmlns:m="http://schemas.openxmlformats.org/officeDocument/2006/math">
                    <m:f>
                      <m:fPr>
                        <m:ctrlPr>
                          <a:rPr lang="en-US" sz="1600" i="1" smtClean="0">
                            <a:latin typeface="Cambria Math" panose="02040503050406030204" pitchFamily="18" charset="0"/>
                          </a:rPr>
                        </m:ctrlPr>
                      </m:fPr>
                      <m:num>
                        <m:r>
                          <a:rPr lang="en-US" sz="1600" i="1" smtClean="0">
                            <a:latin typeface="Cambria Math"/>
                            <a:ea typeface="Cambria Math"/>
                          </a:rPr>
                          <m:t>∆</m:t>
                        </m:r>
                        <m:r>
                          <a:rPr lang="de-DE" sz="1600" b="0" i="1" smtClean="0">
                            <a:latin typeface="Cambria Math"/>
                            <a:ea typeface="Cambria Math"/>
                          </a:rPr>
                          <m:t>𝑄</m:t>
                        </m:r>
                      </m:num>
                      <m:den>
                        <m:r>
                          <a:rPr lang="en-US" sz="1600" i="1" smtClean="0">
                            <a:latin typeface="Cambria Math"/>
                            <a:ea typeface="Cambria Math"/>
                          </a:rPr>
                          <m:t>∆</m:t>
                        </m:r>
                        <m:r>
                          <a:rPr lang="de-DE" sz="1600" b="0" i="1" smtClean="0">
                            <a:latin typeface="Cambria Math"/>
                            <a:ea typeface="Cambria Math"/>
                          </a:rPr>
                          <m:t>𝑃</m:t>
                        </m:r>
                      </m:den>
                    </m:f>
                  </m:oMath>
                </a14:m>
                <a:r>
                  <a:rPr lang="en-US" sz="1600" dirty="0">
                    <a:latin typeface="+mn-lt"/>
                  </a:rPr>
                  <a:t> can be calculated easily. How? </a:t>
                </a:r>
                <a:endParaRPr lang="en-US" sz="1600" dirty="0"/>
              </a:p>
              <a:p>
                <a:pPr algn="ctr">
                  <a:lnSpc>
                    <a:spcPct val="100000"/>
                  </a:lnSpc>
                </a:pPr>
                <a:endParaRPr lang="en-US" dirty="0">
                  <a:latin typeface="+mn-lt"/>
                </a:endParaRPr>
              </a:p>
              <a:p>
                <a:pPr marL="441325" lvl="2" indent="-441325" algn="ctr">
                  <a:spcBef>
                    <a:spcPts val="1200"/>
                  </a:spcBef>
                  <a:buFont typeface="Calibri" pitchFamily="34" charset="0"/>
                  <a:buAutoNum type="arabicPeriod"/>
                </a:pPr>
                <a:endParaRPr lang="en-US" altLang="en-US" dirty="0"/>
              </a:p>
              <a:p>
                <a:pPr marL="441325" lvl="2" indent="-441325" algn="ctr">
                  <a:buFont typeface="Calibri" pitchFamily="34" charset="0"/>
                  <a:buAutoNum type="arabicPeriod"/>
                </a:pPr>
                <a:endParaRPr lang="en-US" altLang="en-US" baseline="-25000" dirty="0"/>
              </a:p>
              <a:p>
                <a:pPr marL="441325" lvl="2" indent="-441325" algn="ctr">
                  <a:buFont typeface="Calibri" pitchFamily="34" charset="0"/>
                  <a:buAutoNum type="arabicPeriod"/>
                </a:pPr>
                <a:endParaRPr lang="en-US" altLang="en-US" dirty="0"/>
              </a:p>
              <a:p>
                <a:pPr marL="0" indent="0" algn="ctr">
                  <a:lnSpc>
                    <a:spcPct val="100000"/>
                  </a:lnSpc>
                  <a:buFont typeface="Frutiger 45 light" panose="020B0500000000000000" pitchFamily="34" charset="0"/>
                  <a:buNone/>
                </a:pPr>
                <a:endParaRPr lang="en-US" dirty="0">
                  <a:solidFill>
                    <a:srgbClr val="2E63AC"/>
                  </a:solidFill>
                </a:endParaRPr>
              </a:p>
            </p:txBody>
          </p:sp>
        </mc:Choice>
        <mc:Fallback xmlns="">
          <p:sp>
            <p:nvSpPr>
              <p:cNvPr id="10" name="Inhaltsplatzhalter 3"/>
              <p:cNvSpPr txBox="1">
                <a:spLocks noRot="1" noChangeAspect="1" noMove="1" noResize="1" noEditPoints="1" noAdjustHandles="1" noChangeArrowheads="1" noChangeShapeType="1" noTextEdit="1"/>
              </p:cNvSpPr>
              <p:nvPr/>
            </p:nvSpPr>
            <p:spPr>
              <a:xfrm>
                <a:off x="4055569" y="291919"/>
                <a:ext cx="2312574" cy="1155879"/>
              </a:xfrm>
              <a:prstGeom prst="rect">
                <a:avLst/>
              </a:prstGeom>
              <a:blipFill rotWithShape="1">
                <a:blip r:embed="rId4"/>
                <a:stretch>
                  <a:fillRect t="-2116" r="-13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Inhaltsplatzhalter 3"/>
              <p:cNvSpPr txBox="1">
                <a:spLocks/>
              </p:cNvSpPr>
              <p:nvPr/>
            </p:nvSpPr>
            <p:spPr>
              <a:xfrm>
                <a:off x="936163" y="2691010"/>
                <a:ext cx="5181601" cy="2584826"/>
              </a:xfrm>
              <a:prstGeom prst="rect">
                <a:avLst/>
              </a:prstGeom>
            </p:spPr>
            <p:txBody>
              <a:bodyPr vert="horz" lIns="91440" tIns="45720" rIns="91440" bIns="45720" rtlCol="0">
                <a:noAutofit/>
              </a:bodyPr>
              <a:lstStyle>
                <a:lvl1pPr marL="342900" indent="-342900" algn="l" defTabSz="914400" rtl="0" eaLnBrk="1" latinLnBrk="0" hangingPunct="1">
                  <a:lnSpc>
                    <a:spcPts val="2800"/>
                  </a:lnSpc>
                  <a:spcBef>
                    <a:spcPts val="1200"/>
                  </a:spcBef>
                  <a:buClrTx/>
                  <a:buFont typeface="Frutiger 45 light" panose="020B0500000000000000" pitchFamily="34" charset="0"/>
                  <a:buChar char="&gt;"/>
                  <a:defRPr sz="2000" kern="1200">
                    <a:solidFill>
                      <a:schemeClr val="tx1"/>
                    </a:solidFill>
                    <a:latin typeface="Frutiger 45 light" pitchFamily="34" charset="0"/>
                    <a:ea typeface="+mn-ea"/>
                    <a:cs typeface="+mn-cs"/>
                  </a:defRPr>
                </a:lvl1pPr>
                <a:lvl2pPr marL="742950" indent="-28575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Frutiger 45 light" panose="020B0500000000000000" pitchFamily="34" charset="0"/>
                  <a:buNone/>
                </a:pPr>
                <a14:m>
                  <m:oMathPara xmlns:m="http://schemas.openxmlformats.org/officeDocument/2006/math">
                    <m:oMathParaPr>
                      <m:jc m:val="centerGroup"/>
                    </m:oMathParaPr>
                    <m:oMath xmlns:m="http://schemas.openxmlformats.org/officeDocument/2006/math">
                      <m:r>
                        <a:rPr lang="en-US" i="1">
                          <a:latin typeface="Cambria Math"/>
                        </a:rPr>
                        <m:t>=</m:t>
                      </m:r>
                      <m:f>
                        <m:fPr>
                          <m:ctrlPr>
                            <a:rPr lang="en-US" i="1">
                              <a:latin typeface="Cambria Math" panose="02040503050406030204" pitchFamily="18" charset="0"/>
                            </a:rPr>
                          </m:ctrlPr>
                        </m:fPr>
                        <m:num>
                          <m:r>
                            <a:rPr lang="en-US" i="1">
                              <a:latin typeface="Cambria Math"/>
                            </a:rPr>
                            <m:t>3.46</m:t>
                          </m:r>
                        </m:num>
                        <m:den>
                          <m:r>
                            <a:rPr lang="en-US" i="1">
                              <a:latin typeface="Cambria Math"/>
                            </a:rPr>
                            <m:t>2630</m:t>
                          </m:r>
                        </m:den>
                      </m:f>
                      <m:d>
                        <m:dPr>
                          <m:ctrlPr>
                            <a:rPr lang="en-US" i="1">
                              <a:latin typeface="Cambria Math" panose="02040503050406030204" pitchFamily="18" charset="0"/>
                            </a:rPr>
                          </m:ctrlPr>
                        </m:dPr>
                        <m:e>
                          <m:r>
                            <a:rPr lang="en-US" i="1">
                              <a:latin typeface="Cambria Math"/>
                            </a:rPr>
                            <m:t>−266</m:t>
                          </m:r>
                        </m:e>
                      </m:d>
                      <m:r>
                        <a:rPr lang="en-US" i="1">
                          <a:latin typeface="Cambria Math"/>
                        </a:rPr>
                        <m:t>=−0.35</m:t>
                      </m:r>
                    </m:oMath>
                  </m:oMathPara>
                </a14:m>
                <a:endParaRPr lang="en-US" dirty="0">
                  <a:latin typeface="+mn-lt"/>
                </a:endParaRPr>
              </a:p>
              <a:p>
                <a:pPr marL="0" indent="0">
                  <a:buFont typeface="Frutiger 45 light" panose="020B0500000000000000" pitchFamily="34" charset="0"/>
                  <a:buNone/>
                </a:pPr>
                <a:endParaRPr lang="en-US" dirty="0">
                  <a:latin typeface="+mn-lt"/>
                </a:endParaRPr>
              </a:p>
              <a:p>
                <a:pPr marL="0" indent="0">
                  <a:buFont typeface="Frutiger 45 light" panose="020B0500000000000000" pitchFamily="34" charset="0"/>
                  <a:buNone/>
                </a:pPr>
                <a:endParaRPr lang="de-DE" i="1" dirty="0">
                  <a:latin typeface="Cambria Math"/>
                </a:endParaRPr>
              </a:p>
              <a:p>
                <a:pPr marL="0" indent="0">
                  <a:buFont typeface="Frutiger 45 light" panose="020B0500000000000000" pitchFamily="34" charset="0"/>
                  <a:buNone/>
                </a:pPr>
                <a:endParaRPr lang="de-DE" i="1" dirty="0">
                  <a:latin typeface="Cambria Math"/>
                </a:endParaRPr>
              </a:p>
              <a:p>
                <a:pPr marL="0" indent="0">
                  <a:buFont typeface="Frutiger 45 light" panose="020B0500000000000000" pitchFamily="34" charset="0"/>
                  <a:buNone/>
                </a:pPr>
                <a14:m>
                  <m:oMathPara xmlns:m="http://schemas.openxmlformats.org/officeDocument/2006/math">
                    <m:oMathParaPr>
                      <m:jc m:val="centerGroup"/>
                    </m:oMathParaPr>
                    <m:oMath xmlns:m="http://schemas.openxmlformats.org/officeDocument/2006/math">
                      <m:r>
                        <a:rPr lang="en-US" i="1">
                          <a:latin typeface="Cambria Math"/>
                        </a:rPr>
                        <m:t>=</m:t>
                      </m:r>
                      <m:f>
                        <m:fPr>
                          <m:ctrlPr>
                            <a:rPr lang="en-US" i="1">
                              <a:latin typeface="Cambria Math" panose="02040503050406030204" pitchFamily="18" charset="0"/>
                            </a:rPr>
                          </m:ctrlPr>
                        </m:fPr>
                        <m:num>
                          <m:r>
                            <a:rPr lang="en-US" i="1">
                              <a:latin typeface="Cambria Math"/>
                            </a:rPr>
                            <m:t>3.46</m:t>
                          </m:r>
                        </m:num>
                        <m:den>
                          <m:r>
                            <a:rPr lang="en-US" i="1">
                              <a:latin typeface="Cambria Math"/>
                            </a:rPr>
                            <m:t>2630</m:t>
                          </m:r>
                        </m:den>
                      </m:f>
                      <m:d>
                        <m:dPr>
                          <m:ctrlPr>
                            <a:rPr lang="en-US" i="1">
                              <a:latin typeface="Cambria Math" panose="02040503050406030204" pitchFamily="18" charset="0"/>
                            </a:rPr>
                          </m:ctrlPr>
                        </m:dPr>
                        <m:e>
                          <m:r>
                            <a:rPr lang="en-US" i="1">
                              <a:latin typeface="Cambria Math"/>
                            </a:rPr>
                            <m:t>240</m:t>
                          </m:r>
                        </m:e>
                      </m:d>
                      <m:r>
                        <a:rPr lang="en-US" i="1">
                          <a:latin typeface="Cambria Math"/>
                        </a:rPr>
                        <m:t>=0.32</m:t>
                      </m:r>
                    </m:oMath>
                  </m:oMathPara>
                </a14:m>
                <a:endParaRPr lang="en-US" dirty="0">
                  <a:latin typeface="+mn-lt"/>
                </a:endParaRPr>
              </a:p>
              <a:p>
                <a:pPr marL="441325" lvl="2" indent="-441325">
                  <a:spcBef>
                    <a:spcPts val="1200"/>
                  </a:spcBef>
                  <a:buFont typeface="Calibri" pitchFamily="34" charset="0"/>
                  <a:buAutoNum type="arabicPeriod"/>
                </a:pPr>
                <a:endParaRPr lang="en-US" altLang="en-US" dirty="0"/>
              </a:p>
              <a:p>
                <a:pPr marL="441325" lvl="2" indent="-441325">
                  <a:buFont typeface="Calibri" pitchFamily="34" charset="0"/>
                  <a:buAutoNum type="arabicPeriod"/>
                </a:pPr>
                <a:endParaRPr lang="en-US" altLang="en-US" baseline="-25000" dirty="0"/>
              </a:p>
              <a:p>
                <a:pPr marL="441325" lvl="2" indent="-441325">
                  <a:buFont typeface="Calibri" pitchFamily="34" charset="0"/>
                  <a:buAutoNum type="arabicPeriod"/>
                </a:pPr>
                <a:endParaRPr lang="en-US" altLang="en-US" dirty="0"/>
              </a:p>
              <a:p>
                <a:pPr marL="0" indent="0">
                  <a:buFont typeface="Frutiger 45 light" panose="020B0500000000000000" pitchFamily="34" charset="0"/>
                  <a:buNone/>
                </a:pPr>
                <a:endParaRPr lang="en-US" dirty="0">
                  <a:solidFill>
                    <a:srgbClr val="2E63AC"/>
                  </a:solidFill>
                </a:endParaRPr>
              </a:p>
            </p:txBody>
          </p:sp>
        </mc:Choice>
        <mc:Fallback xmlns="">
          <p:sp>
            <p:nvSpPr>
              <p:cNvPr id="14" name="Inhaltsplatzhalter 3"/>
              <p:cNvSpPr txBox="1">
                <a:spLocks noRot="1" noChangeAspect="1" noMove="1" noResize="1" noEditPoints="1" noAdjustHandles="1" noChangeArrowheads="1" noChangeShapeType="1" noTextEdit="1"/>
              </p:cNvSpPr>
              <p:nvPr/>
            </p:nvSpPr>
            <p:spPr>
              <a:xfrm>
                <a:off x="936163" y="2691010"/>
                <a:ext cx="5181601" cy="2584826"/>
              </a:xfrm>
              <a:prstGeom prst="rect">
                <a:avLst/>
              </a:prstGeom>
              <a:blipFill rotWithShape="1">
                <a:blip r:embed="rId5"/>
                <a:stretch>
                  <a:fillRect t="-4953"/>
                </a:stretch>
              </a:blipFill>
            </p:spPr>
            <p:txBody>
              <a:bodyPr/>
              <a:lstStyle/>
              <a:p>
                <a:r>
                  <a:rPr lang="en-US">
                    <a:noFill/>
                  </a:rPr>
                  <a:t> </a:t>
                </a:r>
              </a:p>
            </p:txBody>
          </p:sp>
        </mc:Fallback>
      </mc:AlternateContent>
    </p:spTree>
    <p:extLst>
      <p:ext uri="{BB962C8B-B14F-4D97-AF65-F5344CB8AC3E}">
        <p14:creationId xmlns:p14="http://schemas.microsoft.com/office/powerpoint/2010/main" val="3638874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nodePh="1">
                                  <p:stCondLst>
                                    <p:cond delay="0"/>
                                  </p:stCondLst>
                                  <p:endCondLst>
                                    <p:cond evt="begin" delay="0">
                                      <p:tn val="5"/>
                                    </p:cond>
                                  </p:end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randombar(horizontal)">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2"/>
          </p:nvPr>
        </p:nvSpPr>
        <p:spPr>
          <a:xfrm>
            <a:off x="604838" y="1447800"/>
            <a:ext cx="8128800" cy="3924000"/>
          </a:xfrm>
        </p:spPr>
        <p:txBody>
          <a:bodyPr/>
          <a:lstStyle/>
          <a:p>
            <a:pPr defTabSz="76200">
              <a:lnSpc>
                <a:spcPct val="120000"/>
              </a:lnSpc>
              <a:spcBef>
                <a:spcPts val="600"/>
              </a:spcBef>
              <a:buClr>
                <a:srgbClr val="0070C0"/>
              </a:buClr>
              <a:buSzPct val="100000"/>
              <a:tabLst>
                <a:tab pos="73152" algn="l"/>
              </a:tabLst>
            </a:pPr>
            <a:r>
              <a:rPr lang="en-US" sz="2000" dirty="0">
                <a:solidFill>
                  <a:srgbClr val="2E63AC"/>
                </a:solidFill>
                <a:cs typeface="Arial" panose="020B0604020202020204" pitchFamily="34" charset="0"/>
              </a:rPr>
              <a:t>What happens to Total Revenue if price goes up?</a:t>
            </a:r>
          </a:p>
          <a:p>
            <a:pPr defTabSz="76200">
              <a:lnSpc>
                <a:spcPct val="120000"/>
              </a:lnSpc>
              <a:spcBef>
                <a:spcPts val="600"/>
              </a:spcBef>
              <a:buClr>
                <a:srgbClr val="0070C0"/>
              </a:buClr>
              <a:buSzPct val="100000"/>
              <a:tabLst>
                <a:tab pos="73152" algn="l"/>
              </a:tabLst>
            </a:pPr>
            <a:r>
              <a:rPr lang="en-IN" sz="2000" b="1" dirty="0">
                <a:solidFill>
                  <a:schemeClr val="tx1"/>
                </a:solidFill>
                <a:latin typeface="+mn-lt"/>
                <a:cs typeface="Arial" panose="020B0604020202020204" pitchFamily="34" charset="0"/>
              </a:rPr>
              <a:t>Total revenue= </a:t>
            </a:r>
            <a:r>
              <a:rPr lang="en-US" sz="2000" dirty="0">
                <a:solidFill>
                  <a:schemeClr val="tx1"/>
                </a:solidFill>
                <a:cs typeface="Arial" panose="020B0604020202020204" pitchFamily="34" charset="0"/>
              </a:rPr>
              <a:t>total revenue = price per unit × quantity sold</a:t>
            </a:r>
            <a:endParaRPr lang="en-IN" sz="2000" dirty="0">
              <a:solidFill>
                <a:schemeClr val="tx1"/>
              </a:solidFill>
              <a:latin typeface="+mn-lt"/>
              <a:cs typeface="Arial" panose="020B0604020202020204" pitchFamily="34" charset="0"/>
            </a:endParaRPr>
          </a:p>
          <a:p>
            <a:pPr marL="1085850" lvl="1" indent="-342900" defTabSz="76200">
              <a:lnSpc>
                <a:spcPct val="120000"/>
              </a:lnSpc>
              <a:spcBef>
                <a:spcPts val="600"/>
              </a:spcBef>
              <a:buClr>
                <a:srgbClr val="0070C0"/>
              </a:buClr>
              <a:buSzPct val="100000"/>
              <a:buFont typeface="Wingdings" panose="05000000000000000000" pitchFamily="2" charset="2"/>
              <a:buChar char="§"/>
              <a:tabLst>
                <a:tab pos="73152" algn="l"/>
              </a:tabLst>
            </a:pPr>
            <a:r>
              <a:rPr lang="en-IN" sz="1800" dirty="0">
                <a:solidFill>
                  <a:schemeClr val="tx1"/>
                </a:solidFill>
                <a:latin typeface="+mn-lt"/>
                <a:cs typeface="Arial" panose="020B0604020202020204" pitchFamily="34" charset="0"/>
              </a:rPr>
              <a:t>	</a:t>
            </a:r>
            <a:r>
              <a:rPr lang="en-US" sz="1800" dirty="0">
                <a:solidFill>
                  <a:schemeClr val="tx1"/>
                </a:solidFill>
                <a:latin typeface="+mn-lt"/>
                <a:cs typeface="Arial" panose="020B0604020202020204" pitchFamily="34" charset="0"/>
              </a:rPr>
              <a:t>The money a firm generates from selling its product</a:t>
            </a:r>
          </a:p>
          <a:p>
            <a:pPr marL="0" indent="0" defTabSz="76200">
              <a:lnSpc>
                <a:spcPct val="120000"/>
              </a:lnSpc>
              <a:spcBef>
                <a:spcPts val="600"/>
              </a:spcBef>
              <a:buClr>
                <a:srgbClr val="0070C0"/>
              </a:buClr>
              <a:buSzPct val="100000"/>
              <a:buNone/>
              <a:tabLst>
                <a:tab pos="73152" algn="l"/>
              </a:tabLst>
            </a:pPr>
            <a:endParaRPr lang="de-DE" sz="2000" dirty="0">
              <a:solidFill>
                <a:schemeClr val="tx1"/>
              </a:solidFill>
              <a:latin typeface="+mn-lt"/>
              <a:cs typeface="Arial" panose="020B0604020202020204" pitchFamily="34" charset="0"/>
            </a:endParaRPr>
          </a:p>
        </p:txBody>
      </p:sp>
      <p:sp>
        <p:nvSpPr>
          <p:cNvPr id="4" name="Titel 4"/>
          <p:cNvSpPr txBox="1">
            <a:spLocks/>
          </p:cNvSpPr>
          <p:nvPr/>
        </p:nvSpPr>
        <p:spPr>
          <a:xfrm>
            <a:off x="604838" y="310778"/>
            <a:ext cx="6545262" cy="1264025"/>
          </a:xfrm>
          <a:prstGeom prst="rect">
            <a:avLst/>
          </a:prstGeom>
        </p:spPr>
        <p:txBody>
          <a:bodyPr vert="horz" lIns="91440" tIns="45720" rIns="91440" bIns="45720" rtlCol="0" anchor="b" anchorCtr="0">
            <a:noAutofit/>
          </a:bodyPr>
          <a:lstStyle>
            <a:lvl1pPr marL="0" marR="0" indent="0" algn="l" defTabSz="914400" rtl="0" eaLnBrk="1" fontAlgn="auto" latinLnBrk="0" hangingPunct="1">
              <a:lnSpc>
                <a:spcPct val="100000"/>
              </a:lnSpc>
              <a:spcBef>
                <a:spcPct val="0"/>
              </a:spcBef>
              <a:spcAft>
                <a:spcPts val="0"/>
              </a:spcAft>
              <a:buClrTx/>
              <a:buSzTx/>
              <a:buFontTx/>
              <a:buNone/>
              <a:tabLst/>
              <a:defRPr lang="en-US" sz="2400" b="0" kern="1200" cap="all" baseline="0">
                <a:solidFill>
                  <a:srgbClr val="86A315"/>
                </a:solidFill>
                <a:latin typeface="Frutiger 45 light" pitchFamily="34" charset="0"/>
                <a:ea typeface="+mj-ea"/>
                <a:cs typeface="+mj-cs"/>
              </a:defRPr>
            </a:lvl1pPr>
          </a:lstStyle>
          <a:p>
            <a:endParaRPr lang="en-US" dirty="0">
              <a:solidFill>
                <a:srgbClr val="2E63AC"/>
              </a:solidFill>
            </a:endParaRPr>
          </a:p>
          <a:p>
            <a:r>
              <a:rPr lang="en-US" dirty="0">
                <a:solidFill>
                  <a:srgbClr val="2E63AC"/>
                </a:solidFill>
              </a:rPr>
              <a:t>Price Elasticity and Total Revenue</a:t>
            </a:r>
          </a:p>
          <a:p>
            <a:endParaRPr lang="en-US" dirty="0">
              <a:solidFill>
                <a:srgbClr val="2E63AC"/>
              </a:solidFill>
            </a:endParaRPr>
          </a:p>
        </p:txBody>
      </p:sp>
      <p:graphicFrame>
        <p:nvGraphicFramePr>
          <p:cNvPr id="6" name="Content Placeholder 1"/>
          <p:cNvGraphicFramePr>
            <a:graphicFrameLocks/>
          </p:cNvGraphicFramePr>
          <p:nvPr/>
        </p:nvGraphicFramePr>
        <p:xfrm>
          <a:off x="376239" y="2877924"/>
          <a:ext cx="5338761" cy="3427176"/>
        </p:xfrm>
        <a:graphic>
          <a:graphicData uri="http://schemas.openxmlformats.org/drawingml/2006/table">
            <a:tbl>
              <a:tblPr firstRow="1" bandRow="1">
                <a:tableStyleId>{5C22544A-7EE6-4342-B048-85BDC9FD1C3A}</a:tableStyleId>
              </a:tblPr>
              <a:tblGrid>
                <a:gridCol w="1779587">
                  <a:extLst>
                    <a:ext uri="{9D8B030D-6E8A-4147-A177-3AD203B41FA5}">
                      <a16:colId xmlns:a16="http://schemas.microsoft.com/office/drawing/2014/main" val="20000"/>
                    </a:ext>
                  </a:extLst>
                </a:gridCol>
                <a:gridCol w="1779587">
                  <a:extLst>
                    <a:ext uri="{9D8B030D-6E8A-4147-A177-3AD203B41FA5}">
                      <a16:colId xmlns:a16="http://schemas.microsoft.com/office/drawing/2014/main" val="20001"/>
                    </a:ext>
                  </a:extLst>
                </a:gridCol>
                <a:gridCol w="1779587">
                  <a:extLst>
                    <a:ext uri="{9D8B030D-6E8A-4147-A177-3AD203B41FA5}">
                      <a16:colId xmlns:a16="http://schemas.microsoft.com/office/drawing/2014/main" val="20002"/>
                    </a:ext>
                  </a:extLst>
                </a:gridCol>
              </a:tblGrid>
              <a:tr h="376734">
                <a:tc gridSpan="3">
                  <a:txBody>
                    <a:bodyPr/>
                    <a:lstStyle/>
                    <a:p>
                      <a:r>
                        <a:rPr lang="en-US" sz="1800" b="0" dirty="0">
                          <a:latin typeface="Arial" panose="020B0604020202020204" pitchFamily="34" charset="0"/>
                          <a:cs typeface="Arial" panose="020B0604020202020204" pitchFamily="34" charset="0"/>
                        </a:rPr>
                        <a:t>Price and</a:t>
                      </a:r>
                      <a:r>
                        <a:rPr lang="en-US" sz="1800" b="0" baseline="0" dirty="0">
                          <a:latin typeface="Arial" panose="020B0604020202020204" pitchFamily="34" charset="0"/>
                          <a:cs typeface="Arial" panose="020B0604020202020204" pitchFamily="34" charset="0"/>
                        </a:rPr>
                        <a:t> Total Revenue with Different Elasticities of Demand</a:t>
                      </a:r>
                      <a:endParaRPr lang="en-US" sz="1800" b="0" dirty="0">
                        <a:latin typeface="Arial" panose="020B0604020202020204" pitchFamily="34" charset="0"/>
                        <a:cs typeface="Arial" panose="020B0604020202020204" pitchFamily="34" charset="0"/>
                      </a:endParaRPr>
                    </a:p>
                  </a:txBody>
                  <a:tcPr marL="108394" marR="108394" anchor="ct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0"/>
                  </a:ext>
                </a:extLst>
              </a:tr>
              <a:tr h="376734">
                <a:tc gridSpan="3">
                  <a:txBody>
                    <a:bodyPr/>
                    <a:lstStyle/>
                    <a:p>
                      <a:pPr algn="ctr"/>
                      <a:r>
                        <a:rPr lang="en-US" sz="1800" b="1" dirty="0">
                          <a:latin typeface="Arial" panose="020B0604020202020204" pitchFamily="34" charset="0"/>
                          <a:cs typeface="Arial" panose="020B0604020202020204" pitchFamily="34" charset="0"/>
                        </a:rPr>
                        <a:t>Elastic</a:t>
                      </a:r>
                      <a:r>
                        <a:rPr lang="en-US" sz="1800" b="1" baseline="0" dirty="0">
                          <a:latin typeface="Arial" panose="020B0604020202020204" pitchFamily="34" charset="0"/>
                          <a:cs typeface="Arial" panose="020B0604020202020204" pitchFamily="34" charset="0"/>
                        </a:rPr>
                        <a:t> Demand: </a:t>
                      </a:r>
                      <a:r>
                        <a:rPr lang="en-US" sz="1800" b="1" i="1" baseline="0" dirty="0">
                          <a:latin typeface="Arial" panose="020B0604020202020204" pitchFamily="34" charset="0"/>
                          <a:cs typeface="Arial" panose="020B0604020202020204" pitchFamily="34" charset="0"/>
                        </a:rPr>
                        <a:t>E</a:t>
                      </a:r>
                      <a:r>
                        <a:rPr lang="en-US" sz="1800" b="1" i="1" baseline="-25000" dirty="0">
                          <a:latin typeface="Arial" panose="020B0604020202020204" pitchFamily="34" charset="0"/>
                          <a:cs typeface="Arial" panose="020B0604020202020204" pitchFamily="34" charset="0"/>
                        </a:rPr>
                        <a:t>d</a:t>
                      </a:r>
                      <a:r>
                        <a:rPr lang="en-US" sz="1800" b="1" baseline="0" dirty="0">
                          <a:latin typeface="Arial" panose="020B0604020202020204" pitchFamily="34" charset="0"/>
                          <a:cs typeface="Arial" panose="020B0604020202020204" pitchFamily="34" charset="0"/>
                        </a:rPr>
                        <a:t> = 2.0</a:t>
                      </a:r>
                      <a:endParaRPr lang="en-US" sz="1800" b="1" dirty="0">
                        <a:latin typeface="Arial" panose="020B0604020202020204" pitchFamily="34" charset="0"/>
                        <a:cs typeface="Arial" panose="020B0604020202020204" pitchFamily="34" charset="0"/>
                      </a:endParaRPr>
                    </a:p>
                  </a:txBody>
                  <a:tcPr marL="108394" marR="108394" anchor="ct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1"/>
                  </a:ext>
                </a:extLst>
              </a:tr>
              <a:tr h="376734">
                <a:tc>
                  <a:txBody>
                    <a:bodyPr/>
                    <a:lstStyle/>
                    <a:p>
                      <a:r>
                        <a:rPr lang="en-US" sz="1800" b="1" dirty="0">
                          <a:latin typeface="Arial" panose="020B0604020202020204" pitchFamily="34" charset="0"/>
                          <a:cs typeface="Arial" panose="020B0604020202020204" pitchFamily="34" charset="0"/>
                        </a:rPr>
                        <a:t>Price</a:t>
                      </a:r>
                    </a:p>
                  </a:txBody>
                  <a:tcPr marL="108394" marR="108394" anchor="ctr"/>
                </a:tc>
                <a:tc>
                  <a:txBody>
                    <a:bodyPr/>
                    <a:lstStyle/>
                    <a:p>
                      <a:pPr algn="ctr"/>
                      <a:r>
                        <a:rPr lang="en-US" sz="1800" b="1" dirty="0">
                          <a:latin typeface="Arial" panose="020B0604020202020204" pitchFamily="34" charset="0"/>
                          <a:cs typeface="Arial" panose="020B0604020202020204" pitchFamily="34" charset="0"/>
                        </a:rPr>
                        <a:t>Quantity Sold</a:t>
                      </a:r>
                    </a:p>
                  </a:txBody>
                  <a:tcPr marL="108394" marR="108394" anchor="ctr"/>
                </a:tc>
                <a:tc>
                  <a:txBody>
                    <a:bodyPr/>
                    <a:lstStyle/>
                    <a:p>
                      <a:pPr algn="ctr"/>
                      <a:r>
                        <a:rPr lang="en-US" sz="1800" b="1" dirty="0">
                          <a:latin typeface="Arial" panose="020B0604020202020204" pitchFamily="34" charset="0"/>
                          <a:cs typeface="Arial" panose="020B0604020202020204" pitchFamily="34" charset="0"/>
                        </a:rPr>
                        <a:t>Total Revenue</a:t>
                      </a:r>
                    </a:p>
                  </a:txBody>
                  <a:tcPr marL="108394" marR="108394" anchor="ctr"/>
                </a:tc>
                <a:extLst>
                  <a:ext uri="{0D108BD9-81ED-4DB2-BD59-A6C34878D82A}">
                    <a16:rowId xmlns:a16="http://schemas.microsoft.com/office/drawing/2014/main" val="10002"/>
                  </a:ext>
                </a:extLst>
              </a:tr>
              <a:tr h="464467">
                <a:tc>
                  <a:txBody>
                    <a:bodyPr/>
                    <a:lstStyle/>
                    <a:p>
                      <a:pPr algn="ctr"/>
                      <a:r>
                        <a:rPr lang="en-US" sz="1800" b="0" dirty="0">
                          <a:latin typeface="Arial" panose="020B0604020202020204" pitchFamily="34" charset="0"/>
                          <a:cs typeface="Arial" panose="020B0604020202020204" pitchFamily="34" charset="0"/>
                        </a:rPr>
                        <a:t>$10</a:t>
                      </a:r>
                    </a:p>
                    <a:p>
                      <a:pPr algn="ctr"/>
                      <a:r>
                        <a:rPr lang="en-US" sz="1800" b="0" dirty="0">
                          <a:latin typeface="Arial" panose="020B0604020202020204" pitchFamily="34" charset="0"/>
                          <a:cs typeface="Arial" panose="020B0604020202020204" pitchFamily="34" charset="0"/>
                        </a:rPr>
                        <a:t>  11</a:t>
                      </a:r>
                    </a:p>
                  </a:txBody>
                  <a:tcPr marL="108394" marR="108394" anchor="ctr"/>
                </a:tc>
                <a:tc>
                  <a:txBody>
                    <a:bodyPr/>
                    <a:lstStyle/>
                    <a:p>
                      <a:pPr algn="ctr"/>
                      <a:r>
                        <a:rPr lang="en-US" sz="1800" b="0" dirty="0">
                          <a:latin typeface="Arial" panose="020B0604020202020204" pitchFamily="34" charset="0"/>
                          <a:cs typeface="Arial" panose="020B0604020202020204" pitchFamily="34" charset="0"/>
                        </a:rPr>
                        <a:t>100</a:t>
                      </a:r>
                    </a:p>
                    <a:p>
                      <a:pPr algn="ctr"/>
                      <a:r>
                        <a:rPr lang="en-US" sz="1800" b="0" dirty="0">
                          <a:latin typeface="Arial" panose="020B0604020202020204" pitchFamily="34" charset="0"/>
                          <a:cs typeface="Arial" panose="020B0604020202020204" pitchFamily="34" charset="0"/>
                        </a:rPr>
                        <a:t>  80</a:t>
                      </a:r>
                    </a:p>
                  </a:txBody>
                  <a:tcPr marL="108394" marR="108394" anchor="ctr"/>
                </a:tc>
                <a:tc>
                  <a:txBody>
                    <a:bodyPr/>
                    <a:lstStyle/>
                    <a:p>
                      <a:pPr algn="ctr"/>
                      <a:r>
                        <a:rPr lang="en-US" sz="1800" b="0" dirty="0">
                          <a:latin typeface="Arial" panose="020B0604020202020204" pitchFamily="34" charset="0"/>
                          <a:cs typeface="Arial" panose="020B0604020202020204" pitchFamily="34" charset="0"/>
                        </a:rPr>
                        <a:t>$1,000</a:t>
                      </a:r>
                    </a:p>
                    <a:p>
                      <a:pPr algn="ctr"/>
                      <a:r>
                        <a:rPr lang="en-US" sz="1800" b="0" dirty="0">
                          <a:latin typeface="Arial" panose="020B0604020202020204" pitchFamily="34" charset="0"/>
                          <a:cs typeface="Arial" panose="020B0604020202020204" pitchFamily="34" charset="0"/>
                        </a:rPr>
                        <a:t>     880</a:t>
                      </a:r>
                    </a:p>
                  </a:txBody>
                  <a:tcPr marL="108394" marR="108394" anchor="ctr"/>
                </a:tc>
                <a:extLst>
                  <a:ext uri="{0D108BD9-81ED-4DB2-BD59-A6C34878D82A}">
                    <a16:rowId xmlns:a16="http://schemas.microsoft.com/office/drawing/2014/main" val="10003"/>
                  </a:ext>
                </a:extLst>
              </a:tr>
              <a:tr h="376734">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a:latin typeface="Arial" panose="020B0604020202020204" pitchFamily="34" charset="0"/>
                          <a:cs typeface="Arial" panose="020B0604020202020204" pitchFamily="34" charset="0"/>
                        </a:rPr>
                        <a:t>Inelastic</a:t>
                      </a:r>
                      <a:r>
                        <a:rPr lang="en-US" sz="1800" b="1" baseline="0" dirty="0">
                          <a:latin typeface="Arial" panose="020B0604020202020204" pitchFamily="34" charset="0"/>
                          <a:cs typeface="Arial" panose="020B0604020202020204" pitchFamily="34" charset="0"/>
                        </a:rPr>
                        <a:t> Demand: </a:t>
                      </a:r>
                      <a:r>
                        <a:rPr lang="en-US" sz="1800" b="1" i="1" baseline="0" dirty="0">
                          <a:latin typeface="Arial" panose="020B0604020202020204" pitchFamily="34" charset="0"/>
                          <a:cs typeface="Arial" panose="020B0604020202020204" pitchFamily="34" charset="0"/>
                        </a:rPr>
                        <a:t>E</a:t>
                      </a:r>
                      <a:r>
                        <a:rPr lang="en-US" sz="1800" b="1" i="1" baseline="-25000" dirty="0">
                          <a:latin typeface="Arial" panose="020B0604020202020204" pitchFamily="34" charset="0"/>
                          <a:cs typeface="Arial" panose="020B0604020202020204" pitchFamily="34" charset="0"/>
                        </a:rPr>
                        <a:t>d</a:t>
                      </a:r>
                      <a:r>
                        <a:rPr lang="en-US" sz="1800" b="1" baseline="0" dirty="0">
                          <a:latin typeface="Arial" panose="020B0604020202020204" pitchFamily="34" charset="0"/>
                          <a:cs typeface="Arial" panose="020B0604020202020204" pitchFamily="34" charset="0"/>
                        </a:rPr>
                        <a:t> = 0.50</a:t>
                      </a:r>
                      <a:endParaRPr lang="en-US" sz="1800" b="1" dirty="0">
                        <a:latin typeface="Arial" panose="020B0604020202020204" pitchFamily="34" charset="0"/>
                        <a:cs typeface="Arial" panose="020B0604020202020204" pitchFamily="34" charset="0"/>
                      </a:endParaRPr>
                    </a:p>
                  </a:txBody>
                  <a:tcPr marL="108394" marR="108394" anchor="ctr"/>
                </a:tc>
                <a:tc hMerge="1">
                  <a:txBody>
                    <a:bodyPr/>
                    <a:lstStyle/>
                    <a:p>
                      <a:endParaRPr lang="en-US" sz="1400" b="0" dirty="0">
                        <a:latin typeface="Arial" panose="020B0604020202020204" pitchFamily="34" charset="0"/>
                        <a:cs typeface="Arial" panose="020B0604020202020204" pitchFamily="34" charset="0"/>
                      </a:endParaRPr>
                    </a:p>
                  </a:txBody>
                  <a:tcPr anchor="ctr"/>
                </a:tc>
                <a:tc hMerge="1">
                  <a:txBody>
                    <a:bodyPr/>
                    <a:lstStyle/>
                    <a:p>
                      <a:endParaRPr lang="en-US" sz="1400" b="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4"/>
                  </a:ext>
                </a:extLst>
              </a:tr>
              <a:tr h="376734">
                <a:tc>
                  <a:txBody>
                    <a:bodyPr/>
                    <a:lstStyle/>
                    <a:p>
                      <a:r>
                        <a:rPr lang="en-US" sz="1800" b="1" dirty="0">
                          <a:latin typeface="Arial" panose="020B0604020202020204" pitchFamily="34" charset="0"/>
                          <a:cs typeface="Arial" panose="020B0604020202020204" pitchFamily="34" charset="0"/>
                        </a:rPr>
                        <a:t>Price</a:t>
                      </a:r>
                    </a:p>
                  </a:txBody>
                  <a:tcPr marL="108394" marR="108394" anchor="ctr"/>
                </a:tc>
                <a:tc>
                  <a:txBody>
                    <a:bodyPr/>
                    <a:lstStyle/>
                    <a:p>
                      <a:pPr algn="ctr"/>
                      <a:r>
                        <a:rPr lang="en-US" sz="1800" b="1" dirty="0">
                          <a:latin typeface="Arial" panose="020B0604020202020204" pitchFamily="34" charset="0"/>
                          <a:cs typeface="Arial" panose="020B0604020202020204" pitchFamily="34" charset="0"/>
                        </a:rPr>
                        <a:t>Quantity Sold</a:t>
                      </a:r>
                    </a:p>
                  </a:txBody>
                  <a:tcPr marL="108394" marR="108394" anchor="ctr"/>
                </a:tc>
                <a:tc>
                  <a:txBody>
                    <a:bodyPr/>
                    <a:lstStyle/>
                    <a:p>
                      <a:pPr algn="ctr"/>
                      <a:r>
                        <a:rPr lang="en-US" sz="1800" b="1" dirty="0">
                          <a:latin typeface="Arial" panose="020B0604020202020204" pitchFamily="34" charset="0"/>
                          <a:cs typeface="Arial" panose="020B0604020202020204" pitchFamily="34" charset="0"/>
                        </a:rPr>
                        <a:t>Total Revenue</a:t>
                      </a:r>
                    </a:p>
                  </a:txBody>
                  <a:tcPr marL="108394" marR="108394" anchor="ctr"/>
                </a:tc>
                <a:extLst>
                  <a:ext uri="{0D108BD9-81ED-4DB2-BD59-A6C34878D82A}">
                    <a16:rowId xmlns:a16="http://schemas.microsoft.com/office/drawing/2014/main" val="10005"/>
                  </a:ext>
                </a:extLst>
              </a:tr>
              <a:tr h="464467">
                <a:tc>
                  <a:txBody>
                    <a:bodyPr/>
                    <a:lstStyle/>
                    <a:p>
                      <a:pPr algn="ctr"/>
                      <a:r>
                        <a:rPr lang="en-US" sz="1800" b="0" dirty="0">
                          <a:latin typeface="Arial" panose="020B0604020202020204" pitchFamily="34" charset="0"/>
                          <a:cs typeface="Arial" panose="020B0604020202020204" pitchFamily="34" charset="0"/>
                        </a:rPr>
                        <a:t>100</a:t>
                      </a:r>
                    </a:p>
                    <a:p>
                      <a:pPr algn="ctr"/>
                      <a:r>
                        <a:rPr lang="en-US" sz="1800" b="0" dirty="0">
                          <a:latin typeface="Arial" panose="020B0604020202020204" pitchFamily="34" charset="0"/>
                          <a:cs typeface="Arial" panose="020B0604020202020204" pitchFamily="34" charset="0"/>
                        </a:rPr>
                        <a:t>120</a:t>
                      </a:r>
                    </a:p>
                  </a:txBody>
                  <a:tcPr marL="108394" marR="108394" anchor="ctr"/>
                </a:tc>
                <a:tc>
                  <a:txBody>
                    <a:bodyPr/>
                    <a:lstStyle/>
                    <a:p>
                      <a:pPr algn="ctr"/>
                      <a:r>
                        <a:rPr lang="en-US" sz="1800" b="0" dirty="0">
                          <a:latin typeface="Arial" panose="020B0604020202020204" pitchFamily="34" charset="0"/>
                          <a:cs typeface="Arial" panose="020B0604020202020204" pitchFamily="34" charset="0"/>
                        </a:rPr>
                        <a:t>10</a:t>
                      </a:r>
                    </a:p>
                    <a:p>
                      <a:pPr algn="ctr"/>
                      <a:r>
                        <a:rPr lang="en-US" sz="1800" b="0" dirty="0">
                          <a:latin typeface="Arial" panose="020B0604020202020204" pitchFamily="34" charset="0"/>
                          <a:cs typeface="Arial" panose="020B0604020202020204" pitchFamily="34" charset="0"/>
                        </a:rPr>
                        <a:t>  9</a:t>
                      </a:r>
                    </a:p>
                  </a:txBody>
                  <a:tcPr marL="108394" marR="108394" anchor="ctr"/>
                </a:tc>
                <a:tc>
                  <a:txBody>
                    <a:bodyPr/>
                    <a:lstStyle/>
                    <a:p>
                      <a:pPr algn="ctr"/>
                      <a:r>
                        <a:rPr lang="en-US" sz="1800" b="0" dirty="0">
                          <a:latin typeface="Arial" panose="020B0604020202020204" pitchFamily="34" charset="0"/>
                          <a:cs typeface="Arial" panose="020B0604020202020204" pitchFamily="34" charset="0"/>
                        </a:rPr>
                        <a:t>$1,000</a:t>
                      </a:r>
                    </a:p>
                    <a:p>
                      <a:pPr algn="ctr"/>
                      <a:r>
                        <a:rPr lang="en-US" sz="1800" b="0" dirty="0">
                          <a:latin typeface="Arial" panose="020B0604020202020204" pitchFamily="34" charset="0"/>
                          <a:cs typeface="Arial" panose="020B0604020202020204" pitchFamily="34" charset="0"/>
                        </a:rPr>
                        <a:t>  1,080</a:t>
                      </a:r>
                    </a:p>
                  </a:txBody>
                  <a:tcPr marL="108394" marR="108394" anchor="ctr"/>
                </a:tc>
                <a:extLst>
                  <a:ext uri="{0D108BD9-81ED-4DB2-BD59-A6C34878D82A}">
                    <a16:rowId xmlns:a16="http://schemas.microsoft.com/office/drawing/2014/main" val="10006"/>
                  </a:ext>
                </a:extLst>
              </a:tr>
            </a:tbl>
          </a:graphicData>
        </a:graphic>
      </p:graphicFrame>
      <p:sp>
        <p:nvSpPr>
          <p:cNvPr id="7" name="Content Placeholder 2"/>
          <p:cNvSpPr txBox="1">
            <a:spLocks/>
          </p:cNvSpPr>
          <p:nvPr/>
        </p:nvSpPr>
        <p:spPr>
          <a:xfrm>
            <a:off x="5951138" y="2934000"/>
            <a:ext cx="3192862" cy="2095200"/>
          </a:xfrm>
          <a:prstGeom prst="rect">
            <a:avLst/>
          </a:prstGeom>
        </p:spPr>
        <p:txBody>
          <a:bodyPr vert="horz" lIns="91440" tIns="45720" rIns="91440" bIns="45720" rtlCol="0">
            <a:noAutofit/>
          </a:bodyPr>
          <a:lstStyle>
            <a:lvl1pPr marL="0" indent="0" algn="l" defTabSz="914400" rtl="0" eaLnBrk="1" latinLnBrk="0" hangingPunct="1">
              <a:lnSpc>
                <a:spcPts val="2500"/>
              </a:lnSpc>
              <a:spcBef>
                <a:spcPts val="0"/>
              </a:spcBef>
              <a:buClr>
                <a:schemeClr val="accent2"/>
              </a:buClr>
              <a:buFont typeface="Frutiger LT Std 47 Light Cn" pitchFamily="34" charset="0"/>
              <a:buNone/>
              <a:defRPr sz="2400" kern="1200">
                <a:solidFill>
                  <a:srgbClr val="86A315"/>
                </a:solidFill>
                <a:latin typeface="Frutiger 45 light" pitchFamily="34" charset="0"/>
                <a:ea typeface="+mn-ea"/>
                <a:cs typeface="+mn-cs"/>
              </a:defRPr>
            </a:lvl1pPr>
            <a:lvl2pPr marL="742950" indent="-28575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76200">
              <a:lnSpc>
                <a:spcPct val="120000"/>
              </a:lnSpc>
              <a:spcBef>
                <a:spcPts val="600"/>
              </a:spcBef>
              <a:buClr>
                <a:srgbClr val="0070C0"/>
              </a:buClr>
              <a:buSzPct val="100000"/>
              <a:tabLst>
                <a:tab pos="73152" algn="l"/>
              </a:tabLst>
            </a:pPr>
            <a:r>
              <a:rPr lang="de-DE" sz="2000" dirty="0" err="1">
                <a:solidFill>
                  <a:schemeClr val="tx1"/>
                </a:solidFill>
                <a:latin typeface="+mn-lt"/>
                <a:cs typeface="Arial" panose="020B0604020202020204" pitchFamily="34" charset="0"/>
              </a:rPr>
              <a:t>If</a:t>
            </a:r>
            <a:r>
              <a:rPr lang="de-DE" sz="2000" dirty="0">
                <a:solidFill>
                  <a:schemeClr val="tx1"/>
                </a:solidFill>
                <a:latin typeface="+mn-lt"/>
                <a:cs typeface="Arial" panose="020B0604020202020204" pitchFamily="34" charset="0"/>
              </a:rPr>
              <a:t> </a:t>
            </a:r>
            <a:r>
              <a:rPr lang="de-DE" sz="2000" dirty="0" err="1">
                <a:solidFill>
                  <a:schemeClr val="tx1"/>
                </a:solidFill>
                <a:latin typeface="+mn-lt"/>
                <a:cs typeface="Arial" panose="020B0604020202020204" pitchFamily="34" charset="0"/>
              </a:rPr>
              <a:t>price</a:t>
            </a:r>
            <a:r>
              <a:rPr lang="de-DE" sz="2000" dirty="0">
                <a:solidFill>
                  <a:schemeClr val="tx1"/>
                </a:solidFill>
                <a:latin typeface="+mn-lt"/>
                <a:cs typeface="Arial" panose="020B0604020202020204" pitchFamily="34" charset="0"/>
              </a:rPr>
              <a:t> </a:t>
            </a:r>
            <a:r>
              <a:rPr lang="de-DE" sz="2000" dirty="0" err="1">
                <a:solidFill>
                  <a:schemeClr val="tx1"/>
                </a:solidFill>
                <a:latin typeface="+mn-lt"/>
                <a:cs typeface="Arial" panose="020B0604020202020204" pitchFamily="34" charset="0"/>
              </a:rPr>
              <a:t>goes</a:t>
            </a:r>
            <a:r>
              <a:rPr lang="de-DE" sz="2000" dirty="0">
                <a:solidFill>
                  <a:schemeClr val="tx1"/>
                </a:solidFill>
                <a:latin typeface="+mn-lt"/>
                <a:cs typeface="Arial" panose="020B0604020202020204" pitchFamily="34" charset="0"/>
              </a:rPr>
              <a:t> </a:t>
            </a:r>
            <a:r>
              <a:rPr lang="de-DE" sz="2000" dirty="0" err="1">
                <a:solidFill>
                  <a:schemeClr val="tx1"/>
                </a:solidFill>
                <a:latin typeface="+mn-lt"/>
                <a:cs typeface="Arial" panose="020B0604020202020204" pitchFamily="34" charset="0"/>
              </a:rPr>
              <a:t>up</a:t>
            </a:r>
            <a:endParaRPr lang="en-US" sz="2000" dirty="0">
              <a:solidFill>
                <a:schemeClr val="tx1"/>
              </a:solidFill>
              <a:latin typeface="+mn-lt"/>
              <a:cs typeface="Arial" panose="020B0604020202020204" pitchFamily="34" charset="0"/>
            </a:endParaRPr>
          </a:p>
          <a:p>
            <a:pPr marL="342900" indent="-342900" defTabSz="76200">
              <a:lnSpc>
                <a:spcPct val="120000"/>
              </a:lnSpc>
              <a:spcBef>
                <a:spcPts val="600"/>
              </a:spcBef>
              <a:buClr>
                <a:srgbClr val="0070C0"/>
              </a:buClr>
              <a:buSzPct val="100000"/>
              <a:buFont typeface="Wingdings" panose="05000000000000000000" pitchFamily="2" charset="2"/>
              <a:buChar char="§"/>
              <a:tabLst>
                <a:tab pos="73152" algn="l"/>
              </a:tabLst>
            </a:pPr>
            <a:r>
              <a:rPr lang="en-US" sz="2000" dirty="0">
                <a:solidFill>
                  <a:schemeClr val="tx1"/>
                </a:solidFill>
                <a:latin typeface="+mn-lt"/>
                <a:cs typeface="Arial" panose="020B0604020202020204" pitchFamily="34" charset="0"/>
              </a:rPr>
              <a:t>Good News: You get more for each unit sold</a:t>
            </a:r>
          </a:p>
          <a:p>
            <a:pPr marL="342900" indent="-342900" defTabSz="76200">
              <a:lnSpc>
                <a:spcPct val="120000"/>
              </a:lnSpc>
              <a:spcBef>
                <a:spcPts val="600"/>
              </a:spcBef>
              <a:buClr>
                <a:srgbClr val="0070C0"/>
              </a:buClr>
              <a:buSzPct val="100000"/>
              <a:buFont typeface="Wingdings" panose="05000000000000000000" pitchFamily="2" charset="2"/>
              <a:buChar char="§"/>
              <a:tabLst>
                <a:tab pos="73152" algn="l"/>
              </a:tabLst>
            </a:pPr>
            <a:r>
              <a:rPr lang="en-US" sz="2000" dirty="0">
                <a:solidFill>
                  <a:schemeClr val="tx1"/>
                </a:solidFill>
                <a:latin typeface="+mn-lt"/>
                <a:cs typeface="Arial" panose="020B0604020202020204" pitchFamily="34" charset="0"/>
              </a:rPr>
              <a:t>Bad News: You sell fewer units</a:t>
            </a:r>
            <a:endParaRPr lang="en-IN" sz="1800" dirty="0">
              <a:solidFill>
                <a:schemeClr val="tx1"/>
              </a:solidFill>
              <a:latin typeface="+mn-lt"/>
              <a:cs typeface="Arial" panose="020B0604020202020204" pitchFamily="34" charset="0"/>
            </a:endParaRPr>
          </a:p>
        </p:txBody>
      </p:sp>
      <p:sp>
        <p:nvSpPr>
          <p:cNvPr id="8" name="Content Placeholder 2"/>
          <p:cNvSpPr txBox="1">
            <a:spLocks/>
          </p:cNvSpPr>
          <p:nvPr/>
        </p:nvSpPr>
        <p:spPr>
          <a:xfrm>
            <a:off x="5951138" y="4958744"/>
            <a:ext cx="3192862" cy="1638000"/>
          </a:xfrm>
          <a:prstGeom prst="rect">
            <a:avLst/>
          </a:prstGeom>
        </p:spPr>
        <p:txBody>
          <a:bodyPr vert="horz" lIns="91440" tIns="45720" rIns="91440" bIns="45720" rtlCol="0">
            <a:noAutofit/>
          </a:bodyPr>
          <a:lstStyle>
            <a:lvl1pPr marL="0" indent="0" algn="l" defTabSz="914400" rtl="0" eaLnBrk="1" latinLnBrk="0" hangingPunct="1">
              <a:lnSpc>
                <a:spcPts val="2500"/>
              </a:lnSpc>
              <a:spcBef>
                <a:spcPts val="0"/>
              </a:spcBef>
              <a:buClr>
                <a:schemeClr val="accent2"/>
              </a:buClr>
              <a:buFont typeface="Frutiger LT Std 47 Light Cn" pitchFamily="34" charset="0"/>
              <a:buNone/>
              <a:defRPr sz="2400" kern="1200">
                <a:solidFill>
                  <a:srgbClr val="86A315"/>
                </a:solidFill>
                <a:latin typeface="Frutiger 45 light" pitchFamily="34" charset="0"/>
                <a:ea typeface="+mn-ea"/>
                <a:cs typeface="+mn-cs"/>
              </a:defRPr>
            </a:lvl1pPr>
            <a:lvl2pPr marL="742950" indent="-28575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76200">
              <a:lnSpc>
                <a:spcPct val="120000"/>
              </a:lnSpc>
              <a:spcBef>
                <a:spcPts val="600"/>
              </a:spcBef>
              <a:buClr>
                <a:srgbClr val="0070C0"/>
              </a:buClr>
              <a:buSzPct val="100000"/>
              <a:tabLst>
                <a:tab pos="73152" algn="l"/>
              </a:tabLst>
            </a:pPr>
            <a:r>
              <a:rPr lang="en-US" sz="1800" dirty="0">
                <a:solidFill>
                  <a:schemeClr val="tx1"/>
                </a:solidFill>
                <a:latin typeface="+mn-lt"/>
                <a:cs typeface="Arial" panose="020B0604020202020204" pitchFamily="34" charset="0"/>
              </a:rPr>
              <a:t>Effect on TR depends on which effect is bigger, i.e. whether the price elasticity is less than or greater than one</a:t>
            </a:r>
            <a:endParaRPr lang="en-IN" sz="1800"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2082341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1"/>
          </p:nvPr>
        </p:nvSpPr>
        <p:spPr/>
        <p:txBody>
          <a:bodyPr/>
          <a:lstStyle/>
          <a:p>
            <a:pPr marL="0" indent="0"/>
            <a:r>
              <a:rPr lang="en-US" dirty="0"/>
              <a:t>Gasoline: Short-Run and Long-Run Demand Curves</a:t>
            </a:r>
          </a:p>
        </p:txBody>
      </p:sp>
      <p:sp>
        <p:nvSpPr>
          <p:cNvPr id="3" name="Inhaltsplatzhalter 2"/>
          <p:cNvSpPr>
            <a:spLocks noGrp="1"/>
          </p:cNvSpPr>
          <p:nvPr>
            <p:ph sz="quarter" idx="12"/>
          </p:nvPr>
        </p:nvSpPr>
        <p:spPr>
          <a:xfrm>
            <a:off x="604838" y="2505077"/>
            <a:ext cx="3919865" cy="3216275"/>
          </a:xfrm>
        </p:spPr>
        <p:txBody>
          <a:bodyPr/>
          <a:lstStyle/>
          <a:p>
            <a:pPr marL="0" indent="0">
              <a:lnSpc>
                <a:spcPts val="2000"/>
              </a:lnSpc>
              <a:buClr>
                <a:srgbClr val="2E63AC"/>
              </a:buClr>
              <a:buNone/>
            </a:pPr>
            <a:r>
              <a:rPr lang="en-US" sz="1800" dirty="0"/>
              <a:t>In the </a:t>
            </a:r>
            <a:r>
              <a:rPr lang="en-US" sz="1800" b="1" dirty="0">
                <a:solidFill>
                  <a:srgbClr val="8A8A64"/>
                </a:solidFill>
              </a:rPr>
              <a:t>short run</a:t>
            </a:r>
            <a:r>
              <a:rPr lang="en-US" sz="1800" dirty="0"/>
              <a:t>, an increase in price has </a:t>
            </a:r>
            <a:r>
              <a:rPr lang="en-US" sz="1800" b="1" dirty="0">
                <a:solidFill>
                  <a:srgbClr val="8A8A64"/>
                </a:solidFill>
              </a:rPr>
              <a:t>only a small effect </a:t>
            </a:r>
            <a:r>
              <a:rPr lang="en-US" sz="1800" dirty="0"/>
              <a:t>on the quantity of gasoline demanded. Motorists may drive less, but they will not change the kinds of cars they are driving overnight. </a:t>
            </a:r>
          </a:p>
          <a:p>
            <a:pPr marL="0" indent="0">
              <a:lnSpc>
                <a:spcPts val="2000"/>
              </a:lnSpc>
              <a:buClr>
                <a:srgbClr val="2E63AC"/>
              </a:buClr>
              <a:buNone/>
            </a:pPr>
            <a:r>
              <a:rPr lang="en-US" sz="1800" dirty="0"/>
              <a:t>In the </a:t>
            </a:r>
            <a:r>
              <a:rPr lang="en-US" sz="1800" b="1" dirty="0">
                <a:solidFill>
                  <a:srgbClr val="2E63AC"/>
                </a:solidFill>
              </a:rPr>
              <a:t>longer run</a:t>
            </a:r>
            <a:r>
              <a:rPr lang="en-US" sz="1800" dirty="0"/>
              <a:t>, however, because they will shift to smaller and more fuel-efficient cars, </a:t>
            </a:r>
            <a:r>
              <a:rPr lang="en-US" sz="1800" b="1" dirty="0">
                <a:solidFill>
                  <a:srgbClr val="2E63AC"/>
                </a:solidFill>
              </a:rPr>
              <a:t>the effect of the price increase will be larger</a:t>
            </a:r>
            <a:r>
              <a:rPr lang="en-US" sz="1800" dirty="0"/>
              <a:t>. Demand, therefore, is more elastic in the long run than in the short run.</a:t>
            </a:r>
          </a:p>
        </p:txBody>
      </p:sp>
      <p:sp>
        <p:nvSpPr>
          <p:cNvPr id="5" name="Titel 4"/>
          <p:cNvSpPr>
            <a:spLocks noGrp="1"/>
          </p:cNvSpPr>
          <p:nvPr>
            <p:ph type="title"/>
          </p:nvPr>
        </p:nvSpPr>
        <p:spPr>
          <a:xfrm>
            <a:off x="604838" y="310778"/>
            <a:ext cx="6545262" cy="1264025"/>
          </a:xfrm>
        </p:spPr>
        <p:txBody>
          <a:bodyPr/>
          <a:lstStyle/>
          <a:p>
            <a:r>
              <a:rPr lang="de-DE" dirty="0"/>
              <a:t>Short-Run versus Long-Run </a:t>
            </a:r>
            <a:r>
              <a:rPr lang="de-DE" dirty="0" err="1"/>
              <a:t>Elasticities</a:t>
            </a:r>
            <a:endParaRPr lang="de-DE" dirty="0"/>
          </a:p>
        </p:txBody>
      </p:sp>
      <p:pic>
        <p:nvPicPr>
          <p:cNvPr id="6" name="Picture 2" descr="C:\Documents and Settings\Kyle M. Thiel\Desktop\Pindyck_7e\ppts\aparna_ppts\aparna_ppts\ch02\fig2.13\fig2.13a\fig2.13a_0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6030" y="2201938"/>
            <a:ext cx="4676775"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C:\Documents and Settings\Kyle M. Thiel\Desktop\Pindyck_7e\ppts\aparna_ppts\aparna_ppts\ch02\fig2.13\fig2.13a\fig2.13a_02.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6030" y="2201938"/>
            <a:ext cx="4676775"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C:\Documents and Settings\Kyle M. Thiel\Desktop\Pindyck_7e\ppts\aparna_ppts\aparna_ppts\ch02\fig2.13\fig2.13a\fig2.13a_03.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6030" y="2201938"/>
            <a:ext cx="4676775"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hteck 3"/>
          <p:cNvSpPr/>
          <p:nvPr/>
        </p:nvSpPr>
        <p:spPr>
          <a:xfrm>
            <a:off x="6479628" y="6053958"/>
            <a:ext cx="457200" cy="2951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0966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1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C:\Documents and Settings\Kyle M. Thiel\Desktop\Pindyck_7e\ppts\aparna_ppts\aparna_ppts\ch02\fig2.13\fig2.13b\fig2.13b_03.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8405" y="2148072"/>
            <a:ext cx="4924425"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descr="C:\Documents and Settings\Kyle M. Thiel\Desktop\Pindyck_7e\ppts\aparna_ppts\aparna_ppts\ch02\fig2.13\fig2.13b\fig2.13b_0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8405" y="2148072"/>
            <a:ext cx="4924425"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descr="C:\Documents and Settings\Kyle M. Thiel\Desktop\Pindyck_7e\ppts\aparna_ppts\aparna_ppts\ch02\fig2.13\fig2.13b\fig2.13b_02.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8405" y="2148072"/>
            <a:ext cx="4924425"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platzhalter 1"/>
          <p:cNvSpPr>
            <a:spLocks noGrp="1"/>
          </p:cNvSpPr>
          <p:nvPr>
            <p:ph type="body" sz="quarter" idx="11"/>
          </p:nvPr>
        </p:nvSpPr>
        <p:spPr/>
        <p:txBody>
          <a:bodyPr/>
          <a:lstStyle/>
          <a:p>
            <a:pPr marL="0" indent="0"/>
            <a:r>
              <a:rPr lang="en-US" dirty="0"/>
              <a:t>Automobile: Short-Run and Long-Run Demand Curves</a:t>
            </a:r>
          </a:p>
        </p:txBody>
      </p:sp>
      <p:sp>
        <p:nvSpPr>
          <p:cNvPr id="3" name="Inhaltsplatzhalter 2"/>
          <p:cNvSpPr>
            <a:spLocks noGrp="1"/>
          </p:cNvSpPr>
          <p:nvPr>
            <p:ph sz="quarter" idx="12"/>
          </p:nvPr>
        </p:nvSpPr>
        <p:spPr>
          <a:xfrm>
            <a:off x="604838" y="2505077"/>
            <a:ext cx="3693567" cy="3216275"/>
          </a:xfrm>
        </p:spPr>
        <p:txBody>
          <a:bodyPr/>
          <a:lstStyle/>
          <a:p>
            <a:pPr marL="0" indent="0">
              <a:lnSpc>
                <a:spcPts val="2000"/>
              </a:lnSpc>
              <a:buClr>
                <a:srgbClr val="2E63AC"/>
              </a:buClr>
              <a:buNone/>
            </a:pPr>
            <a:r>
              <a:rPr lang="en-US" sz="1800" dirty="0"/>
              <a:t>The opposite is true for automobile demand. If price increases, consumers initially defer buying new cars; thus annual </a:t>
            </a:r>
            <a:r>
              <a:rPr lang="en-US" sz="1800" b="1" dirty="0">
                <a:solidFill>
                  <a:srgbClr val="2E63AC"/>
                </a:solidFill>
              </a:rPr>
              <a:t>quantity demanded falls sharply in the short run. </a:t>
            </a:r>
          </a:p>
          <a:p>
            <a:pPr marL="0" indent="0">
              <a:lnSpc>
                <a:spcPts val="2000"/>
              </a:lnSpc>
              <a:buClr>
                <a:srgbClr val="2E63AC"/>
              </a:buClr>
              <a:buNone/>
            </a:pPr>
            <a:r>
              <a:rPr lang="en-US" sz="1800" dirty="0"/>
              <a:t>In the </a:t>
            </a:r>
            <a:r>
              <a:rPr lang="en-US" sz="1800" b="1" dirty="0">
                <a:solidFill>
                  <a:srgbClr val="8A8A64"/>
                </a:solidFill>
              </a:rPr>
              <a:t>longer run</a:t>
            </a:r>
            <a:r>
              <a:rPr lang="en-US" sz="1800" dirty="0"/>
              <a:t>, however, old cars wear out and must be replaced; thus annual quantity demanded picks up. Demand, therefore, is </a:t>
            </a:r>
            <a:r>
              <a:rPr lang="en-US" sz="1800" b="1" dirty="0">
                <a:solidFill>
                  <a:srgbClr val="8A8A64"/>
                </a:solidFill>
              </a:rPr>
              <a:t>less elastic </a:t>
            </a:r>
            <a:r>
              <a:rPr lang="en-US" sz="1800" dirty="0"/>
              <a:t>in the long run than in the short run.</a:t>
            </a:r>
          </a:p>
          <a:p>
            <a:pPr marL="0" indent="0">
              <a:lnSpc>
                <a:spcPts val="2000"/>
              </a:lnSpc>
              <a:buClr>
                <a:srgbClr val="2E63AC"/>
              </a:buClr>
              <a:buNone/>
            </a:pPr>
            <a:endParaRPr lang="en-US" sz="1800" dirty="0"/>
          </a:p>
        </p:txBody>
      </p:sp>
      <p:sp>
        <p:nvSpPr>
          <p:cNvPr id="5" name="Titel 4"/>
          <p:cNvSpPr>
            <a:spLocks noGrp="1"/>
          </p:cNvSpPr>
          <p:nvPr>
            <p:ph type="title"/>
          </p:nvPr>
        </p:nvSpPr>
        <p:spPr>
          <a:xfrm>
            <a:off x="604838" y="310778"/>
            <a:ext cx="6545262" cy="1264025"/>
          </a:xfrm>
        </p:spPr>
        <p:txBody>
          <a:bodyPr/>
          <a:lstStyle/>
          <a:p>
            <a:r>
              <a:rPr lang="de-DE" dirty="0"/>
              <a:t>Short-Run versus Long-Run </a:t>
            </a:r>
            <a:r>
              <a:rPr lang="de-DE" dirty="0" err="1"/>
              <a:t>Elasticities</a:t>
            </a:r>
            <a:endParaRPr lang="de-DE" dirty="0"/>
          </a:p>
        </p:txBody>
      </p:sp>
      <p:sp>
        <p:nvSpPr>
          <p:cNvPr id="4" name="Rechteck 3"/>
          <p:cNvSpPr/>
          <p:nvPr/>
        </p:nvSpPr>
        <p:spPr>
          <a:xfrm>
            <a:off x="6448096" y="6053958"/>
            <a:ext cx="457200" cy="2951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2123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10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quarter" idx="12"/>
          </p:nvPr>
        </p:nvSpPr>
        <p:spPr>
          <a:xfrm>
            <a:off x="604838" y="1842450"/>
            <a:ext cx="8081962" cy="3878903"/>
          </a:xfrm>
        </p:spPr>
        <p:txBody>
          <a:bodyPr/>
          <a:lstStyle/>
          <a:p>
            <a:pPr>
              <a:buClr>
                <a:srgbClr val="2E63AC"/>
              </a:buClr>
              <a:buFont typeface="Wingdings" panose="05000000000000000000" pitchFamily="2" charset="2"/>
              <a:buChar char="§"/>
            </a:pPr>
            <a:r>
              <a:rPr lang="en-US" altLang="en-US" dirty="0"/>
              <a:t>Income elasticities also </a:t>
            </a:r>
            <a:r>
              <a:rPr lang="en-US" altLang="en-US" dirty="0">
                <a:solidFill>
                  <a:srgbClr val="2E63AC"/>
                </a:solidFill>
              </a:rPr>
              <a:t>differ from the short run to the long run.</a:t>
            </a:r>
          </a:p>
          <a:p>
            <a:pPr>
              <a:buClr>
                <a:srgbClr val="2E63AC"/>
              </a:buClr>
              <a:buFont typeface="Wingdings" panose="05000000000000000000" pitchFamily="2" charset="2"/>
              <a:buChar char="§"/>
            </a:pPr>
            <a:r>
              <a:rPr lang="en-US" altLang="en-US" dirty="0"/>
              <a:t>For most goods and services—foods, beverages, fuel, entertainment, etc.— the income elasticity of demand is </a:t>
            </a:r>
            <a:r>
              <a:rPr lang="en-US" altLang="en-US" dirty="0">
                <a:solidFill>
                  <a:srgbClr val="2E63AC"/>
                </a:solidFill>
              </a:rPr>
              <a:t>larger in the long run </a:t>
            </a:r>
            <a:r>
              <a:rPr lang="en-US" altLang="en-US" dirty="0"/>
              <a:t>than in the short run.</a:t>
            </a:r>
          </a:p>
          <a:p>
            <a:pPr>
              <a:buClr>
                <a:srgbClr val="2E63AC"/>
              </a:buClr>
              <a:buFont typeface="Wingdings" panose="05000000000000000000" pitchFamily="2" charset="2"/>
              <a:buChar char="§"/>
            </a:pPr>
            <a:r>
              <a:rPr lang="en-US" altLang="en-US" dirty="0"/>
              <a:t>For a </a:t>
            </a:r>
            <a:r>
              <a:rPr lang="en-US" altLang="en-US" dirty="0">
                <a:solidFill>
                  <a:srgbClr val="2E63AC"/>
                </a:solidFill>
              </a:rPr>
              <a:t>durable good, the opposite is true. </a:t>
            </a:r>
            <a:r>
              <a:rPr lang="en-US" altLang="en-US" dirty="0"/>
              <a:t>The short-run income elasticity of demand will be much larger than the long-run elasticity</a:t>
            </a:r>
            <a:r>
              <a:rPr lang="en-US" altLang="en-US" dirty="0">
                <a:solidFill>
                  <a:srgbClr val="2E63AC"/>
                </a:solidFill>
              </a:rPr>
              <a:t>.</a:t>
            </a:r>
          </a:p>
          <a:p>
            <a:pPr>
              <a:buClr>
                <a:srgbClr val="2E63AC"/>
              </a:buClr>
              <a:buFont typeface="Wingdings" panose="05000000000000000000" pitchFamily="2" charset="2"/>
              <a:buChar char="§"/>
            </a:pPr>
            <a:endParaRPr lang="en-US" altLang="en-US" dirty="0">
              <a:solidFill>
                <a:srgbClr val="2E63AC"/>
              </a:solidFill>
            </a:endParaRPr>
          </a:p>
          <a:p>
            <a:pPr marL="0" indent="0">
              <a:buNone/>
            </a:pPr>
            <a:r>
              <a:rPr lang="en-US" dirty="0">
                <a:latin typeface="+mn-lt"/>
              </a:rPr>
              <a:t>.</a:t>
            </a:r>
          </a:p>
        </p:txBody>
      </p:sp>
      <p:sp>
        <p:nvSpPr>
          <p:cNvPr id="5" name="Titel 4"/>
          <p:cNvSpPr>
            <a:spLocks noGrp="1"/>
          </p:cNvSpPr>
          <p:nvPr>
            <p:ph type="title"/>
          </p:nvPr>
        </p:nvSpPr>
        <p:spPr>
          <a:xfrm>
            <a:off x="604838" y="310778"/>
            <a:ext cx="6545262" cy="1264025"/>
          </a:xfrm>
        </p:spPr>
        <p:txBody>
          <a:bodyPr/>
          <a:lstStyle/>
          <a:p>
            <a:r>
              <a:rPr lang="de-DE" dirty="0"/>
              <a:t>INCOME ELASTICITIES</a:t>
            </a:r>
          </a:p>
        </p:txBody>
      </p:sp>
    </p:spTree>
    <p:extLst>
      <p:ext uri="{BB962C8B-B14F-4D97-AF65-F5344CB8AC3E}">
        <p14:creationId xmlns:p14="http://schemas.microsoft.com/office/powerpoint/2010/main" val="111347999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604838" y="310778"/>
            <a:ext cx="6545262" cy="1264025"/>
          </a:xfrm>
        </p:spPr>
        <p:txBody>
          <a:bodyPr/>
          <a:lstStyle/>
          <a:p>
            <a:r>
              <a:rPr lang="en-US" dirty="0"/>
              <a:t>THE DEMAND FOR GASOLINE AND AUTOMOBILES</a:t>
            </a:r>
          </a:p>
        </p:txBody>
      </p:sp>
      <p:graphicFrame>
        <p:nvGraphicFramePr>
          <p:cNvPr id="6" name="Table 5"/>
          <p:cNvGraphicFramePr>
            <a:graphicFrameLocks noGrp="1"/>
          </p:cNvGraphicFramePr>
          <p:nvPr/>
        </p:nvGraphicFramePr>
        <p:xfrm>
          <a:off x="1524000" y="1660648"/>
          <a:ext cx="6096000" cy="2163763"/>
        </p:xfrm>
        <a:graphic>
          <a:graphicData uri="http://schemas.openxmlformats.org/drawingml/2006/table">
            <a:tbl>
              <a:tblPr firstRow="1" bandRow="1">
                <a:tableStyleId>{5C22544A-7EE6-4342-B048-85BDC9FD1C3A}</a:tableStyleId>
              </a:tblPr>
              <a:tblGrid>
                <a:gridCol w="1371600">
                  <a:extLst>
                    <a:ext uri="{9D8B030D-6E8A-4147-A177-3AD203B41FA5}">
                      <a16:colId xmlns:a16="http://schemas.microsoft.com/office/drawing/2014/main" val="20000"/>
                    </a:ext>
                  </a:extLst>
                </a:gridCol>
                <a:gridCol w="990600">
                  <a:extLst>
                    <a:ext uri="{9D8B030D-6E8A-4147-A177-3AD203B41FA5}">
                      <a16:colId xmlns:a16="http://schemas.microsoft.com/office/drawing/2014/main" val="20001"/>
                    </a:ext>
                  </a:extLst>
                </a:gridCol>
                <a:gridCol w="914400">
                  <a:extLst>
                    <a:ext uri="{9D8B030D-6E8A-4147-A177-3AD203B41FA5}">
                      <a16:colId xmlns:a16="http://schemas.microsoft.com/office/drawing/2014/main" val="20002"/>
                    </a:ext>
                  </a:extLst>
                </a:gridCol>
                <a:gridCol w="914400">
                  <a:extLst>
                    <a:ext uri="{9D8B030D-6E8A-4147-A177-3AD203B41FA5}">
                      <a16:colId xmlns:a16="http://schemas.microsoft.com/office/drawing/2014/main" val="20003"/>
                    </a:ext>
                  </a:extLst>
                </a:gridCol>
                <a:gridCol w="914400">
                  <a:extLst>
                    <a:ext uri="{9D8B030D-6E8A-4147-A177-3AD203B41FA5}">
                      <a16:colId xmlns:a16="http://schemas.microsoft.com/office/drawing/2014/main" val="20004"/>
                    </a:ext>
                  </a:extLst>
                </a:gridCol>
                <a:gridCol w="990600">
                  <a:extLst>
                    <a:ext uri="{9D8B030D-6E8A-4147-A177-3AD203B41FA5}">
                      <a16:colId xmlns:a16="http://schemas.microsoft.com/office/drawing/2014/main" val="20005"/>
                    </a:ext>
                  </a:extLst>
                </a:gridCol>
              </a:tblGrid>
              <a:tr h="370770">
                <a:tc>
                  <a:txBody>
                    <a:bodyPr/>
                    <a:lstStyle/>
                    <a:p>
                      <a:pPr algn="ctr"/>
                      <a:endParaRPr lang="en-US" sz="1600" dirty="0"/>
                    </a:p>
                  </a:txBody>
                  <a:tcPr marT="45711" marB="45711" anchor="ctr">
                    <a:lnL w="28575" cap="flat" cmpd="sng" algn="ctr">
                      <a:solidFill>
                        <a:srgbClr val="00AB4E"/>
                      </a:solidFill>
                      <a:prstDash val="solid"/>
                      <a:round/>
                      <a:headEnd type="none" w="med" len="med"/>
                      <a:tailEnd type="none" w="med" len="med"/>
                    </a:lnL>
                    <a:lnR w="28575" cap="flat" cmpd="sng" algn="ctr">
                      <a:solidFill>
                        <a:srgbClr val="950057"/>
                      </a:solidFill>
                      <a:prstDash val="solid"/>
                      <a:round/>
                      <a:headEnd type="none" w="med" len="med"/>
                      <a:tailEnd type="none" w="med" len="med"/>
                    </a:lnR>
                    <a:lnT w="28575" cap="flat" cmpd="sng" algn="ctr">
                      <a:solidFill>
                        <a:srgbClr val="00AB4E"/>
                      </a:solidFill>
                      <a:prstDash val="solid"/>
                      <a:round/>
                      <a:headEnd type="none" w="med" len="med"/>
                      <a:tailEnd type="none" w="med" len="med"/>
                    </a:lnT>
                    <a:noFill/>
                  </a:tcPr>
                </a:tc>
                <a:tc gridSpan="5">
                  <a:txBody>
                    <a:bodyPr/>
                    <a:lstStyle/>
                    <a:p>
                      <a:r>
                        <a:rPr lang="en-US" sz="1600" dirty="0"/>
                        <a:t>DEMAND FOR GASOLINE</a:t>
                      </a:r>
                    </a:p>
                  </a:txBody>
                  <a:tcPr marT="45711" marB="45711" anchor="ctr">
                    <a:lnL w="28575" cap="flat" cmpd="sng" algn="ctr">
                      <a:solidFill>
                        <a:srgbClr val="950057"/>
                      </a:solidFill>
                      <a:prstDash val="solid"/>
                      <a:round/>
                      <a:headEnd type="none" w="med" len="med"/>
                      <a:tailEnd type="none" w="med" len="med"/>
                    </a:lnL>
                    <a:lnR w="28575" cap="flat" cmpd="sng" algn="ctr">
                      <a:solidFill>
                        <a:srgbClr val="00AB4E"/>
                      </a:solidFill>
                      <a:prstDash val="solid"/>
                      <a:round/>
                      <a:headEnd type="none" w="med" len="med"/>
                      <a:tailEnd type="none" w="med" len="med"/>
                    </a:lnR>
                    <a:lnT w="28575" cap="flat" cmpd="sng" algn="ctr">
                      <a:solidFill>
                        <a:srgbClr val="00AB4E"/>
                      </a:solidFill>
                      <a:prstDash val="solid"/>
                      <a:round/>
                      <a:headEnd type="none" w="med" len="med"/>
                      <a:tailEnd type="none" w="med" len="med"/>
                    </a:lnT>
                    <a:solidFill>
                      <a:srgbClr val="00AB4E"/>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0"/>
                  </a:ext>
                </a:extLst>
              </a:tr>
              <a:tr h="579101">
                <a:tc>
                  <a:txBody>
                    <a:bodyPr/>
                    <a:lstStyle/>
                    <a:p>
                      <a:endParaRPr lang="en-US" sz="1800" dirty="0"/>
                    </a:p>
                  </a:txBody>
                  <a:tcPr marT="45711" marB="45711" anchor="ctr">
                    <a:lnL w="28575" cap="flat" cmpd="sng" algn="ctr">
                      <a:solidFill>
                        <a:srgbClr val="00AB4E"/>
                      </a:solidFill>
                      <a:prstDash val="solid"/>
                      <a:round/>
                      <a:headEnd type="none" w="med" len="med"/>
                      <a:tailEnd type="none" w="med" len="med"/>
                    </a:lnL>
                    <a:lnB w="28575" cap="flat" cmpd="sng" algn="ctr">
                      <a:solidFill>
                        <a:srgbClr val="00AB4E"/>
                      </a:solidFill>
                      <a:prstDash val="solid"/>
                      <a:round/>
                      <a:headEnd type="none" w="med" len="med"/>
                      <a:tailEnd type="none" w="med" len="med"/>
                    </a:lnB>
                    <a:solidFill>
                      <a:schemeClr val="bg1"/>
                    </a:solidFill>
                  </a:tcPr>
                </a:tc>
                <a:tc gridSpan="5">
                  <a:txBody>
                    <a:bodyPr/>
                    <a:lstStyle/>
                    <a:p>
                      <a:pPr algn="ctr"/>
                      <a:r>
                        <a:rPr lang="en-US" sz="1600" b="1" dirty="0"/>
                        <a:t>NUMBER OF YEARS ALLOWED TO  PASS</a:t>
                      </a:r>
                    </a:p>
                    <a:p>
                      <a:pPr algn="ctr"/>
                      <a:r>
                        <a:rPr lang="en-US" sz="1600" b="1" dirty="0"/>
                        <a:t>FOLLOWING A PRICE OR INCOME CHANGE</a:t>
                      </a:r>
                    </a:p>
                  </a:txBody>
                  <a:tcPr marT="45711" marB="45711" anchor="ctr">
                    <a:lnR w="28575" cap="flat" cmpd="sng" algn="ctr">
                      <a:solidFill>
                        <a:srgbClr val="00AB4E"/>
                      </a:solidFill>
                      <a:prstDash val="solid"/>
                      <a:round/>
                      <a:headEnd type="none" w="med" len="med"/>
                      <a:tailEnd type="none" w="med" len="med"/>
                    </a:lnR>
                    <a:lnB w="28575" cap="flat" cmpd="sng" algn="ctr">
                      <a:solidFill>
                        <a:srgbClr val="00AB4E"/>
                      </a:solidFill>
                      <a:prstDash val="solid"/>
                      <a:round/>
                      <a:headEnd type="none" w="med" len="med"/>
                      <a:tailEnd type="none" w="med" len="med"/>
                    </a:lnB>
                    <a:solidFill>
                      <a:schemeClr val="bg1"/>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1"/>
                  </a:ext>
                </a:extLst>
              </a:tr>
              <a:tr h="472351">
                <a:tc>
                  <a:txBody>
                    <a:bodyPr/>
                    <a:lstStyle/>
                    <a:p>
                      <a:r>
                        <a:rPr lang="en-US" sz="1600" b="1" dirty="0"/>
                        <a:t>ELASTICITY</a:t>
                      </a:r>
                    </a:p>
                  </a:txBody>
                  <a:tcPr marT="45711" marB="45711" anchor="ctr">
                    <a:lnL w="28575" cap="flat" cmpd="sng" algn="ctr">
                      <a:solidFill>
                        <a:srgbClr val="00AB4E"/>
                      </a:solidFill>
                      <a:prstDash val="solid"/>
                      <a:round/>
                      <a:headEnd type="none" w="med" len="med"/>
                      <a:tailEnd type="none" w="med" len="med"/>
                    </a:lnL>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solidFill>
                      <a:schemeClr val="bg1"/>
                    </a:solidFill>
                  </a:tcPr>
                </a:tc>
                <a:tc>
                  <a:txBody>
                    <a:bodyPr/>
                    <a:lstStyle/>
                    <a:p>
                      <a:pPr algn="ctr"/>
                      <a:r>
                        <a:rPr lang="en-US" sz="1600" b="1" dirty="0"/>
                        <a:t>1</a:t>
                      </a:r>
                    </a:p>
                  </a:txBody>
                  <a:tcPr marT="45711" marB="45711" anchor="ct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solidFill>
                      <a:schemeClr val="bg1"/>
                    </a:solidFill>
                  </a:tcPr>
                </a:tc>
                <a:tc>
                  <a:txBody>
                    <a:bodyPr/>
                    <a:lstStyle/>
                    <a:p>
                      <a:pPr algn="ctr"/>
                      <a:r>
                        <a:rPr lang="en-US" sz="1600" b="1" dirty="0"/>
                        <a:t>2</a:t>
                      </a:r>
                    </a:p>
                  </a:txBody>
                  <a:tcPr marT="45711" marB="45711" anchor="ct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solidFill>
                      <a:schemeClr val="bg1"/>
                    </a:solidFill>
                  </a:tcPr>
                </a:tc>
                <a:tc>
                  <a:txBody>
                    <a:bodyPr/>
                    <a:lstStyle/>
                    <a:p>
                      <a:pPr algn="ctr"/>
                      <a:r>
                        <a:rPr lang="en-US" sz="1600" b="1" dirty="0"/>
                        <a:t>3</a:t>
                      </a:r>
                    </a:p>
                  </a:txBody>
                  <a:tcPr marT="45711" marB="45711" anchor="ct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solidFill>
                      <a:schemeClr val="bg1"/>
                    </a:solidFill>
                  </a:tcPr>
                </a:tc>
                <a:tc>
                  <a:txBody>
                    <a:bodyPr/>
                    <a:lstStyle/>
                    <a:p>
                      <a:pPr algn="ctr"/>
                      <a:r>
                        <a:rPr lang="en-US" sz="1600" b="1" dirty="0"/>
                        <a:t>5</a:t>
                      </a:r>
                    </a:p>
                  </a:txBody>
                  <a:tcPr marT="45711" marB="45711" anchor="ct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solidFill>
                      <a:schemeClr val="bg1"/>
                    </a:solidFill>
                  </a:tcPr>
                </a:tc>
                <a:tc>
                  <a:txBody>
                    <a:bodyPr/>
                    <a:lstStyle/>
                    <a:p>
                      <a:pPr algn="ctr"/>
                      <a:r>
                        <a:rPr lang="en-US" sz="1600" b="1" dirty="0"/>
                        <a:t>10</a:t>
                      </a:r>
                    </a:p>
                  </a:txBody>
                  <a:tcPr marT="45711" marB="45711" anchor="ctr">
                    <a:lnR w="28575" cap="flat" cmpd="sng" algn="ctr">
                      <a:solidFill>
                        <a:srgbClr val="00AB4E"/>
                      </a:solidFill>
                      <a:prstDash val="solid"/>
                      <a:round/>
                      <a:headEnd type="none" w="med" len="med"/>
                      <a:tailEnd type="none" w="med" len="med"/>
                    </a:ln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70770">
                <a:tc>
                  <a:txBody>
                    <a:bodyPr/>
                    <a:lstStyle/>
                    <a:p>
                      <a:r>
                        <a:rPr lang="en-US" sz="1600" dirty="0"/>
                        <a:t>Price </a:t>
                      </a:r>
                    </a:p>
                  </a:txBody>
                  <a:tcPr marT="45711" marB="45711" anchor="ctr">
                    <a:lnL w="28575" cap="flat" cmpd="sng" algn="ctr">
                      <a:solidFill>
                        <a:srgbClr val="00AB4E"/>
                      </a:solidFill>
                      <a:prstDash val="solid"/>
                      <a:round/>
                      <a:headEnd type="none" w="med" len="med"/>
                      <a:tailEnd type="none" w="med" len="med"/>
                    </a:lnL>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solidFill>
                      <a:schemeClr val="bg1"/>
                    </a:solidFill>
                  </a:tcPr>
                </a:tc>
                <a:tc>
                  <a:txBody>
                    <a:bodyPr/>
                    <a:lstStyle/>
                    <a:p>
                      <a:pPr algn="ctr"/>
                      <a:r>
                        <a:rPr lang="en-US" sz="1600" dirty="0"/>
                        <a:t>0.2</a:t>
                      </a:r>
                    </a:p>
                  </a:txBody>
                  <a:tcPr marT="45711" marB="45711" anchor="ct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solidFill>
                      <a:schemeClr val="bg1"/>
                    </a:solidFill>
                  </a:tcPr>
                </a:tc>
                <a:tc>
                  <a:txBody>
                    <a:bodyPr/>
                    <a:lstStyle/>
                    <a:p>
                      <a:pPr algn="ctr"/>
                      <a:r>
                        <a:rPr lang="en-US" sz="1600" dirty="0"/>
                        <a:t>−0.3</a:t>
                      </a:r>
                    </a:p>
                  </a:txBody>
                  <a:tcPr marL="0" marT="45711" marB="45711" anchor="ct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solidFill>
                      <a:schemeClr val="bg1"/>
                    </a:solidFill>
                  </a:tcPr>
                </a:tc>
                <a:tc>
                  <a:txBody>
                    <a:bodyPr/>
                    <a:lstStyle/>
                    <a:p>
                      <a:pPr algn="ctr"/>
                      <a:r>
                        <a:rPr lang="en-US" sz="1600" dirty="0"/>
                        <a:t>−0.4</a:t>
                      </a:r>
                    </a:p>
                  </a:txBody>
                  <a:tcPr marT="45711" marB="45711" anchor="ct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solidFill>
                      <a:schemeClr val="bg1"/>
                    </a:solidFill>
                  </a:tcPr>
                </a:tc>
                <a:tc>
                  <a:txBody>
                    <a:bodyPr/>
                    <a:lstStyle/>
                    <a:p>
                      <a:pPr algn="ctr"/>
                      <a:r>
                        <a:rPr lang="en-US" sz="1600" dirty="0"/>
                        <a:t>−0.5</a:t>
                      </a:r>
                    </a:p>
                  </a:txBody>
                  <a:tcPr marL="0" marT="45711" marB="45711" anchor="ct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solidFill>
                      <a:schemeClr val="bg1"/>
                    </a:solidFill>
                  </a:tcPr>
                </a:tc>
                <a:tc>
                  <a:txBody>
                    <a:bodyPr/>
                    <a:lstStyle/>
                    <a:p>
                      <a:pPr algn="ctr"/>
                      <a:r>
                        <a:rPr lang="en-US" sz="1600" dirty="0"/>
                        <a:t>−0.8</a:t>
                      </a:r>
                    </a:p>
                  </a:txBody>
                  <a:tcPr marL="0" marT="45711" marB="45711" anchor="ctr">
                    <a:lnR w="28575" cap="flat" cmpd="sng" algn="ctr">
                      <a:solidFill>
                        <a:srgbClr val="00AB4E"/>
                      </a:solidFill>
                      <a:prstDash val="solid"/>
                      <a:round/>
                      <a:headEnd type="none" w="med" len="med"/>
                      <a:tailEnd type="none" w="med" len="med"/>
                    </a:ln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70770">
                <a:tc>
                  <a:txBody>
                    <a:bodyPr/>
                    <a:lstStyle/>
                    <a:p>
                      <a:r>
                        <a:rPr lang="en-US" sz="1600" dirty="0"/>
                        <a:t>Income</a:t>
                      </a:r>
                    </a:p>
                  </a:txBody>
                  <a:tcPr marT="45711" marB="45711" anchor="ctr">
                    <a:lnL w="28575" cap="flat" cmpd="sng" algn="ctr">
                      <a:solidFill>
                        <a:srgbClr val="00AB4E"/>
                      </a:solidFill>
                      <a:prstDash val="solid"/>
                      <a:round/>
                      <a:headEnd type="none" w="med" len="med"/>
                      <a:tailEnd type="none" w="med" len="med"/>
                    </a:lnL>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solidFill>
                      <a:schemeClr val="bg1"/>
                    </a:solidFill>
                  </a:tcPr>
                </a:tc>
                <a:tc>
                  <a:txBody>
                    <a:bodyPr/>
                    <a:lstStyle/>
                    <a:p>
                      <a:pPr algn="ctr"/>
                      <a:r>
                        <a:rPr lang="en-US" sz="1600" dirty="0"/>
                        <a:t>0.2</a:t>
                      </a:r>
                    </a:p>
                  </a:txBody>
                  <a:tcPr marT="45711" marB="45711" anchor="ct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solidFill>
                      <a:schemeClr val="bg1"/>
                    </a:solidFill>
                  </a:tcPr>
                </a:tc>
                <a:tc>
                  <a:txBody>
                    <a:bodyPr/>
                    <a:lstStyle/>
                    <a:p>
                      <a:pPr algn="ctr"/>
                      <a:r>
                        <a:rPr lang="en-US" sz="1600" dirty="0"/>
                        <a:t>0.4</a:t>
                      </a:r>
                    </a:p>
                  </a:txBody>
                  <a:tcPr marT="45711" marB="45711" anchor="ct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solidFill>
                      <a:schemeClr val="bg1"/>
                    </a:solidFill>
                  </a:tcPr>
                </a:tc>
                <a:tc>
                  <a:txBody>
                    <a:bodyPr/>
                    <a:lstStyle/>
                    <a:p>
                      <a:pPr algn="ctr"/>
                      <a:r>
                        <a:rPr lang="en-US" sz="1600" dirty="0"/>
                        <a:t>0.5</a:t>
                      </a:r>
                    </a:p>
                  </a:txBody>
                  <a:tcPr marL="182880" marT="45711" marB="45711" anchor="ct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solidFill>
                      <a:schemeClr val="bg1"/>
                    </a:solidFill>
                  </a:tcPr>
                </a:tc>
                <a:tc>
                  <a:txBody>
                    <a:bodyPr/>
                    <a:lstStyle/>
                    <a:p>
                      <a:pPr algn="ctr"/>
                      <a:r>
                        <a:rPr lang="en-US" sz="1600" dirty="0"/>
                        <a:t>0.6</a:t>
                      </a:r>
                    </a:p>
                  </a:txBody>
                  <a:tcPr marT="45711" marB="45711" anchor="ct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solidFill>
                      <a:schemeClr val="bg1"/>
                    </a:solidFill>
                  </a:tcPr>
                </a:tc>
                <a:tc>
                  <a:txBody>
                    <a:bodyPr/>
                    <a:lstStyle/>
                    <a:p>
                      <a:pPr algn="ctr"/>
                      <a:r>
                        <a:rPr lang="en-US" sz="1600" dirty="0"/>
                        <a:t>1.0</a:t>
                      </a:r>
                    </a:p>
                  </a:txBody>
                  <a:tcPr marT="45711" marB="45711" anchor="ctr">
                    <a:lnR w="28575" cap="flat" cmpd="sng" algn="ctr">
                      <a:solidFill>
                        <a:srgbClr val="00AB4E"/>
                      </a:solidFill>
                      <a:prstDash val="solid"/>
                      <a:round/>
                      <a:headEnd type="none" w="med" len="med"/>
                      <a:tailEnd type="none" w="med" len="med"/>
                    </a:ln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graphicFrame>
        <p:nvGraphicFramePr>
          <p:cNvPr id="7" name="Table 35"/>
          <p:cNvGraphicFramePr>
            <a:graphicFrameLocks noGrp="1"/>
          </p:cNvGraphicFramePr>
          <p:nvPr/>
        </p:nvGraphicFramePr>
        <p:xfrm>
          <a:off x="1524000" y="4064498"/>
          <a:ext cx="6096000" cy="2163763"/>
        </p:xfrm>
        <a:graphic>
          <a:graphicData uri="http://schemas.openxmlformats.org/drawingml/2006/table">
            <a:tbl>
              <a:tblPr firstRow="1" bandRow="1">
                <a:tableStyleId>{5C22544A-7EE6-4342-B048-85BDC9FD1C3A}</a:tableStyleId>
              </a:tblPr>
              <a:tblGrid>
                <a:gridCol w="1371600">
                  <a:extLst>
                    <a:ext uri="{9D8B030D-6E8A-4147-A177-3AD203B41FA5}">
                      <a16:colId xmlns:a16="http://schemas.microsoft.com/office/drawing/2014/main" val="20000"/>
                    </a:ext>
                  </a:extLst>
                </a:gridCol>
                <a:gridCol w="990600">
                  <a:extLst>
                    <a:ext uri="{9D8B030D-6E8A-4147-A177-3AD203B41FA5}">
                      <a16:colId xmlns:a16="http://schemas.microsoft.com/office/drawing/2014/main" val="20001"/>
                    </a:ext>
                  </a:extLst>
                </a:gridCol>
                <a:gridCol w="914400">
                  <a:extLst>
                    <a:ext uri="{9D8B030D-6E8A-4147-A177-3AD203B41FA5}">
                      <a16:colId xmlns:a16="http://schemas.microsoft.com/office/drawing/2014/main" val="20002"/>
                    </a:ext>
                  </a:extLst>
                </a:gridCol>
                <a:gridCol w="914400">
                  <a:extLst>
                    <a:ext uri="{9D8B030D-6E8A-4147-A177-3AD203B41FA5}">
                      <a16:colId xmlns:a16="http://schemas.microsoft.com/office/drawing/2014/main" val="20003"/>
                    </a:ext>
                  </a:extLst>
                </a:gridCol>
                <a:gridCol w="914400">
                  <a:extLst>
                    <a:ext uri="{9D8B030D-6E8A-4147-A177-3AD203B41FA5}">
                      <a16:colId xmlns:a16="http://schemas.microsoft.com/office/drawing/2014/main" val="20004"/>
                    </a:ext>
                  </a:extLst>
                </a:gridCol>
                <a:gridCol w="990600">
                  <a:extLst>
                    <a:ext uri="{9D8B030D-6E8A-4147-A177-3AD203B41FA5}">
                      <a16:colId xmlns:a16="http://schemas.microsoft.com/office/drawing/2014/main" val="20005"/>
                    </a:ext>
                  </a:extLst>
                </a:gridCol>
              </a:tblGrid>
              <a:tr h="370770">
                <a:tc>
                  <a:txBody>
                    <a:bodyPr/>
                    <a:lstStyle/>
                    <a:p>
                      <a:endParaRPr lang="en-US" sz="1600" dirty="0"/>
                    </a:p>
                  </a:txBody>
                  <a:tcPr marT="45711" marB="45711" anchor="ctr">
                    <a:lnL w="28575" cap="flat" cmpd="sng" algn="ctr">
                      <a:solidFill>
                        <a:srgbClr val="00AB4E"/>
                      </a:solidFill>
                      <a:prstDash val="solid"/>
                      <a:round/>
                      <a:headEnd type="none" w="med" len="med"/>
                      <a:tailEnd type="none" w="med" len="med"/>
                    </a:lnL>
                    <a:lnR w="28575" cap="flat" cmpd="sng" algn="ctr">
                      <a:solidFill>
                        <a:srgbClr val="950057"/>
                      </a:solidFill>
                      <a:prstDash val="solid"/>
                      <a:round/>
                      <a:headEnd type="none" w="med" len="med"/>
                      <a:tailEnd type="none" w="med" len="med"/>
                    </a:lnR>
                    <a:lnT w="28575" cap="flat" cmpd="sng" algn="ctr">
                      <a:solidFill>
                        <a:srgbClr val="00AB4E"/>
                      </a:solidFill>
                      <a:prstDash val="solid"/>
                      <a:round/>
                      <a:headEnd type="none" w="med" len="med"/>
                      <a:tailEnd type="none" w="med" len="med"/>
                    </a:lnT>
                    <a:noFill/>
                  </a:tcPr>
                </a:tc>
                <a:tc gridSpan="5">
                  <a:txBody>
                    <a:bodyPr/>
                    <a:lstStyle/>
                    <a:p>
                      <a:r>
                        <a:rPr lang="en-US" sz="1600" dirty="0"/>
                        <a:t>DEMAND FOR AUTOMOBILES</a:t>
                      </a:r>
                    </a:p>
                  </a:txBody>
                  <a:tcPr marT="45711" marB="45711" anchor="ctr">
                    <a:lnL w="28575" cap="flat" cmpd="sng" algn="ctr">
                      <a:solidFill>
                        <a:srgbClr val="950057"/>
                      </a:solidFill>
                      <a:prstDash val="solid"/>
                      <a:round/>
                      <a:headEnd type="none" w="med" len="med"/>
                      <a:tailEnd type="none" w="med" len="med"/>
                    </a:lnL>
                    <a:lnR w="28575" cap="flat" cmpd="sng" algn="ctr">
                      <a:solidFill>
                        <a:srgbClr val="00AB4E"/>
                      </a:solidFill>
                      <a:prstDash val="solid"/>
                      <a:round/>
                      <a:headEnd type="none" w="med" len="med"/>
                      <a:tailEnd type="none" w="med" len="med"/>
                    </a:lnR>
                    <a:lnT w="28575" cap="flat" cmpd="sng" algn="ctr">
                      <a:solidFill>
                        <a:srgbClr val="00AB4E"/>
                      </a:solidFill>
                      <a:prstDash val="solid"/>
                      <a:round/>
                      <a:headEnd type="none" w="med" len="med"/>
                      <a:tailEnd type="none" w="med" len="med"/>
                    </a:lnT>
                    <a:solidFill>
                      <a:srgbClr val="00AB4E"/>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0"/>
                  </a:ext>
                </a:extLst>
              </a:tr>
              <a:tr h="579102">
                <a:tc>
                  <a:txBody>
                    <a:bodyPr/>
                    <a:lstStyle/>
                    <a:p>
                      <a:endParaRPr lang="en-US" sz="1800" dirty="0"/>
                    </a:p>
                  </a:txBody>
                  <a:tcPr marT="45711" marB="45711" anchor="ctr">
                    <a:lnL w="28575" cap="flat" cmpd="sng" algn="ctr">
                      <a:solidFill>
                        <a:srgbClr val="00AB4E"/>
                      </a:solidFill>
                      <a:prstDash val="solid"/>
                      <a:round/>
                      <a:headEnd type="none" w="med" len="med"/>
                      <a:tailEnd type="none" w="med" len="med"/>
                    </a:lnL>
                    <a:lnB w="28575" cap="flat" cmpd="sng" algn="ctr">
                      <a:solidFill>
                        <a:srgbClr val="00AB4E"/>
                      </a:solidFill>
                      <a:prstDash val="solid"/>
                      <a:round/>
                      <a:headEnd type="none" w="med" len="med"/>
                      <a:tailEnd type="none" w="med" len="med"/>
                    </a:lnB>
                    <a:solidFill>
                      <a:schemeClr val="bg1"/>
                    </a:solidFill>
                  </a:tcPr>
                </a:tc>
                <a:tc gridSpan="5">
                  <a:txBody>
                    <a:bodyPr/>
                    <a:lstStyle/>
                    <a:p>
                      <a:pPr algn="ctr"/>
                      <a:r>
                        <a:rPr lang="en-US" sz="1600" b="1" dirty="0"/>
                        <a:t>NUMBER OF YEARS ALLOWED TO  PASS</a:t>
                      </a:r>
                    </a:p>
                    <a:p>
                      <a:pPr algn="ctr"/>
                      <a:r>
                        <a:rPr lang="en-US" sz="1600" b="1" dirty="0"/>
                        <a:t>FOLLOWING A PRICE OR INCOME CHANGE</a:t>
                      </a:r>
                    </a:p>
                  </a:txBody>
                  <a:tcPr marT="45711" marB="45711" anchor="ctr">
                    <a:lnR w="28575" cap="flat" cmpd="sng" algn="ctr">
                      <a:solidFill>
                        <a:srgbClr val="00AB4E"/>
                      </a:solidFill>
                      <a:prstDash val="solid"/>
                      <a:round/>
                      <a:headEnd type="none" w="med" len="med"/>
                      <a:tailEnd type="none" w="med" len="med"/>
                    </a:lnR>
                    <a:lnB w="28575" cap="flat" cmpd="sng" algn="ctr">
                      <a:solidFill>
                        <a:srgbClr val="00AB4E"/>
                      </a:solidFill>
                      <a:prstDash val="solid"/>
                      <a:round/>
                      <a:headEnd type="none" w="med" len="med"/>
                      <a:tailEnd type="none" w="med" len="med"/>
                    </a:lnB>
                    <a:solidFill>
                      <a:schemeClr val="bg1"/>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1"/>
                  </a:ext>
                </a:extLst>
              </a:tr>
              <a:tr h="472351">
                <a:tc>
                  <a:txBody>
                    <a:bodyPr/>
                    <a:lstStyle/>
                    <a:p>
                      <a:r>
                        <a:rPr lang="en-US" sz="1600" b="1" dirty="0"/>
                        <a:t>ELASTICITY</a:t>
                      </a:r>
                    </a:p>
                  </a:txBody>
                  <a:tcPr marT="45711" marB="45711" anchor="ctr">
                    <a:lnL w="28575" cap="flat" cmpd="sng" algn="ctr">
                      <a:solidFill>
                        <a:srgbClr val="00AB4E"/>
                      </a:solidFill>
                      <a:prstDash val="solid"/>
                      <a:round/>
                      <a:headEnd type="none" w="med" len="med"/>
                      <a:tailEnd type="none" w="med" len="med"/>
                    </a:lnL>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solidFill>
                      <a:schemeClr val="bg1"/>
                    </a:solidFill>
                  </a:tcPr>
                </a:tc>
                <a:tc>
                  <a:txBody>
                    <a:bodyPr/>
                    <a:lstStyle/>
                    <a:p>
                      <a:pPr algn="ctr"/>
                      <a:r>
                        <a:rPr lang="en-US" sz="1600" b="1" dirty="0"/>
                        <a:t>1</a:t>
                      </a:r>
                    </a:p>
                  </a:txBody>
                  <a:tcPr marT="45711" marB="45711" anchor="ct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solidFill>
                      <a:schemeClr val="bg1"/>
                    </a:solidFill>
                  </a:tcPr>
                </a:tc>
                <a:tc>
                  <a:txBody>
                    <a:bodyPr/>
                    <a:lstStyle/>
                    <a:p>
                      <a:pPr algn="ctr"/>
                      <a:r>
                        <a:rPr lang="en-US" sz="1600" b="1" dirty="0"/>
                        <a:t>2</a:t>
                      </a:r>
                    </a:p>
                  </a:txBody>
                  <a:tcPr marT="45711" marB="45711" anchor="ct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solidFill>
                      <a:schemeClr val="bg1"/>
                    </a:solidFill>
                  </a:tcPr>
                </a:tc>
                <a:tc>
                  <a:txBody>
                    <a:bodyPr/>
                    <a:lstStyle/>
                    <a:p>
                      <a:pPr algn="ctr"/>
                      <a:r>
                        <a:rPr lang="en-US" sz="1600" b="1" dirty="0"/>
                        <a:t>3</a:t>
                      </a:r>
                    </a:p>
                  </a:txBody>
                  <a:tcPr marT="45711" marB="45711" anchor="ct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solidFill>
                      <a:schemeClr val="bg1"/>
                    </a:solidFill>
                  </a:tcPr>
                </a:tc>
                <a:tc>
                  <a:txBody>
                    <a:bodyPr/>
                    <a:lstStyle/>
                    <a:p>
                      <a:pPr algn="ctr"/>
                      <a:r>
                        <a:rPr lang="en-US" sz="1600" b="1" dirty="0"/>
                        <a:t>5</a:t>
                      </a:r>
                    </a:p>
                  </a:txBody>
                  <a:tcPr marT="45711" marB="45711" anchor="ct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solidFill>
                      <a:schemeClr val="bg1"/>
                    </a:solidFill>
                  </a:tcPr>
                </a:tc>
                <a:tc>
                  <a:txBody>
                    <a:bodyPr/>
                    <a:lstStyle/>
                    <a:p>
                      <a:pPr algn="ctr"/>
                      <a:r>
                        <a:rPr lang="en-US" sz="1600" b="1" dirty="0"/>
                        <a:t>10</a:t>
                      </a:r>
                    </a:p>
                  </a:txBody>
                  <a:tcPr marT="45711" marB="45711" anchor="ctr">
                    <a:lnR w="28575" cap="flat" cmpd="sng" algn="ctr">
                      <a:solidFill>
                        <a:srgbClr val="00AB4E"/>
                      </a:solidFill>
                      <a:prstDash val="solid"/>
                      <a:round/>
                      <a:headEnd type="none" w="med" len="med"/>
                      <a:tailEnd type="none" w="med" len="med"/>
                    </a:ln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70770">
                <a:tc>
                  <a:txBody>
                    <a:bodyPr/>
                    <a:lstStyle/>
                    <a:p>
                      <a:r>
                        <a:rPr lang="en-US" sz="1600" dirty="0"/>
                        <a:t>Price </a:t>
                      </a:r>
                    </a:p>
                  </a:txBody>
                  <a:tcPr marT="45711" marB="45711" anchor="ctr">
                    <a:lnL w="28575" cap="flat" cmpd="sng" algn="ctr">
                      <a:solidFill>
                        <a:srgbClr val="00AB4E"/>
                      </a:solidFill>
                      <a:prstDash val="solid"/>
                      <a:round/>
                      <a:headEnd type="none" w="med" len="med"/>
                      <a:tailEnd type="none" w="med" len="med"/>
                    </a:lnL>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solidFill>
                      <a:schemeClr val="bg1"/>
                    </a:solidFill>
                  </a:tcPr>
                </a:tc>
                <a:tc>
                  <a:txBody>
                    <a:bodyPr/>
                    <a:lstStyle/>
                    <a:p>
                      <a:pPr algn="ctr"/>
                      <a:r>
                        <a:rPr lang="en-US" sz="1600" dirty="0"/>
                        <a:t>−1.2</a:t>
                      </a:r>
                    </a:p>
                  </a:txBody>
                  <a:tcPr marL="0" marT="45711" marB="45711" anchor="ct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solidFill>
                      <a:schemeClr val="bg1"/>
                    </a:solidFill>
                  </a:tcPr>
                </a:tc>
                <a:tc>
                  <a:txBody>
                    <a:bodyPr/>
                    <a:lstStyle/>
                    <a:p>
                      <a:pPr algn="ctr"/>
                      <a:r>
                        <a:rPr lang="en-US" sz="1600" dirty="0"/>
                        <a:t>−0.9</a:t>
                      </a:r>
                    </a:p>
                  </a:txBody>
                  <a:tcPr marL="0" marT="45711" marB="45711" anchor="ct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solidFill>
                      <a:schemeClr val="bg1"/>
                    </a:solidFill>
                  </a:tcPr>
                </a:tc>
                <a:tc>
                  <a:txBody>
                    <a:bodyPr/>
                    <a:lstStyle/>
                    <a:p>
                      <a:pPr algn="ctr"/>
                      <a:r>
                        <a:rPr lang="en-US" sz="1600" dirty="0"/>
                        <a:t>−0.8</a:t>
                      </a:r>
                    </a:p>
                  </a:txBody>
                  <a:tcPr marL="0" marT="45711" marB="45711" anchor="ct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solidFill>
                      <a:schemeClr val="bg1"/>
                    </a:solidFill>
                  </a:tcPr>
                </a:tc>
                <a:tc>
                  <a:txBody>
                    <a:bodyPr/>
                    <a:lstStyle/>
                    <a:p>
                      <a:pPr algn="ctr"/>
                      <a:r>
                        <a:rPr lang="en-US" sz="1600" dirty="0"/>
                        <a:t>−0.6</a:t>
                      </a:r>
                    </a:p>
                  </a:txBody>
                  <a:tcPr marL="0" marT="45711" marB="45711" anchor="ct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solidFill>
                      <a:schemeClr val="bg1"/>
                    </a:solidFill>
                  </a:tcPr>
                </a:tc>
                <a:tc>
                  <a:txBody>
                    <a:bodyPr/>
                    <a:lstStyle/>
                    <a:p>
                      <a:pPr algn="ctr"/>
                      <a:r>
                        <a:rPr lang="en-US" sz="1600" dirty="0"/>
                        <a:t>−0.4</a:t>
                      </a:r>
                    </a:p>
                  </a:txBody>
                  <a:tcPr marL="0" marT="45711" marB="45711" anchor="ctr">
                    <a:lnR w="28575" cap="flat" cmpd="sng" algn="ctr">
                      <a:solidFill>
                        <a:srgbClr val="00AB4E"/>
                      </a:solidFill>
                      <a:prstDash val="solid"/>
                      <a:round/>
                      <a:headEnd type="none" w="med" len="med"/>
                      <a:tailEnd type="none" w="med" len="med"/>
                    </a:ln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70770">
                <a:tc>
                  <a:txBody>
                    <a:bodyPr/>
                    <a:lstStyle/>
                    <a:p>
                      <a:r>
                        <a:rPr lang="en-US" sz="1600" dirty="0"/>
                        <a:t>Income</a:t>
                      </a:r>
                    </a:p>
                  </a:txBody>
                  <a:tcPr marT="45711" marB="45711" anchor="ctr">
                    <a:lnL w="28575" cap="flat" cmpd="sng" algn="ctr">
                      <a:solidFill>
                        <a:srgbClr val="00AB4E"/>
                      </a:solidFill>
                      <a:prstDash val="solid"/>
                      <a:round/>
                      <a:headEnd type="none" w="med" len="med"/>
                      <a:tailEnd type="none" w="med" len="med"/>
                    </a:lnL>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solidFill>
                      <a:schemeClr val="bg1"/>
                    </a:solidFill>
                  </a:tcPr>
                </a:tc>
                <a:tc>
                  <a:txBody>
                    <a:bodyPr/>
                    <a:lstStyle/>
                    <a:p>
                      <a:pPr algn="ctr"/>
                      <a:r>
                        <a:rPr lang="en-US" sz="1600" dirty="0"/>
                        <a:t>3.0</a:t>
                      </a:r>
                    </a:p>
                  </a:txBody>
                  <a:tcPr marT="45711" marB="45711" anchor="ct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solidFill>
                      <a:schemeClr val="bg1"/>
                    </a:solidFill>
                  </a:tcPr>
                </a:tc>
                <a:tc>
                  <a:txBody>
                    <a:bodyPr/>
                    <a:lstStyle/>
                    <a:p>
                      <a:pPr algn="ctr"/>
                      <a:r>
                        <a:rPr lang="en-US" sz="1600" dirty="0"/>
                        <a:t>2.3</a:t>
                      </a:r>
                    </a:p>
                  </a:txBody>
                  <a:tcPr marT="45711" marB="45711" anchor="ct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solidFill>
                      <a:schemeClr val="bg1"/>
                    </a:solidFill>
                  </a:tcPr>
                </a:tc>
                <a:tc>
                  <a:txBody>
                    <a:bodyPr/>
                    <a:lstStyle/>
                    <a:p>
                      <a:pPr algn="ctr"/>
                      <a:r>
                        <a:rPr lang="en-US" sz="1600" dirty="0"/>
                        <a:t>1.9</a:t>
                      </a:r>
                    </a:p>
                  </a:txBody>
                  <a:tcPr marT="45711" marB="45711" anchor="ct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solidFill>
                      <a:schemeClr val="bg1"/>
                    </a:solidFill>
                  </a:tcPr>
                </a:tc>
                <a:tc>
                  <a:txBody>
                    <a:bodyPr/>
                    <a:lstStyle/>
                    <a:p>
                      <a:pPr algn="ctr"/>
                      <a:r>
                        <a:rPr lang="en-US" sz="1600" dirty="0"/>
                        <a:t>1.4</a:t>
                      </a:r>
                    </a:p>
                  </a:txBody>
                  <a:tcPr marT="45711" marB="45711" anchor="ct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solidFill>
                      <a:schemeClr val="bg1"/>
                    </a:solidFill>
                  </a:tcPr>
                </a:tc>
                <a:tc>
                  <a:txBody>
                    <a:bodyPr/>
                    <a:lstStyle/>
                    <a:p>
                      <a:pPr algn="ctr"/>
                      <a:r>
                        <a:rPr lang="en-US" sz="1600" dirty="0"/>
                        <a:t>1.0</a:t>
                      </a:r>
                    </a:p>
                  </a:txBody>
                  <a:tcPr marT="45711" marB="45711" anchor="ctr">
                    <a:lnR w="28575" cap="flat" cmpd="sng" algn="ctr">
                      <a:solidFill>
                        <a:srgbClr val="00AB4E"/>
                      </a:solidFill>
                      <a:prstDash val="solid"/>
                      <a:round/>
                      <a:headEnd type="none" w="med" len="med"/>
                      <a:tailEnd type="none" w="med" len="med"/>
                    </a:ln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607163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eck 12"/>
          <p:cNvSpPr/>
          <p:nvPr/>
        </p:nvSpPr>
        <p:spPr>
          <a:xfrm>
            <a:off x="-1" y="-94596"/>
            <a:ext cx="9144001" cy="6454820"/>
          </a:xfrm>
          <a:prstGeom prst="rect">
            <a:avLst/>
          </a:prstGeom>
          <a:blipFill dpi="0" rotWithShape="1">
            <a:blip r:embed="rId2">
              <a:alphaModFix amt="1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770" y="2853584"/>
            <a:ext cx="4785290" cy="3179379"/>
          </a:xfrm>
          <a:prstGeom prst="rect">
            <a:avLst/>
          </a:prstGeom>
        </p:spPr>
      </p:pic>
      <p:pic>
        <p:nvPicPr>
          <p:cNvPr id="16"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9770" y="2853584"/>
            <a:ext cx="4785290" cy="3179379"/>
          </a:xfrm>
          <a:prstGeom prst="rect">
            <a:avLst/>
          </a:prstGeom>
        </p:spPr>
      </p:pic>
      <p:pic>
        <p:nvPicPr>
          <p:cNvPr id="17"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1032" y="2853584"/>
            <a:ext cx="4785290" cy="3179379"/>
          </a:xfrm>
          <a:prstGeom prst="rect">
            <a:avLst/>
          </a:prstGeom>
        </p:spPr>
      </p:pic>
      <p:sp>
        <p:nvSpPr>
          <p:cNvPr id="2" name="Textplatzhalter 1"/>
          <p:cNvSpPr>
            <a:spLocks noGrp="1"/>
          </p:cNvSpPr>
          <p:nvPr>
            <p:ph type="body" sz="quarter" idx="11"/>
          </p:nvPr>
        </p:nvSpPr>
        <p:spPr/>
        <p:txBody>
          <a:bodyPr/>
          <a:lstStyle/>
          <a:p>
            <a:pPr marL="0" indent="0"/>
            <a:r>
              <a:rPr lang="en-US" dirty="0"/>
              <a:t>Price of Brazilian Coffee</a:t>
            </a:r>
          </a:p>
        </p:txBody>
      </p:sp>
      <p:sp>
        <p:nvSpPr>
          <p:cNvPr id="3" name="Inhaltsplatzhalter 2"/>
          <p:cNvSpPr>
            <a:spLocks noGrp="1"/>
          </p:cNvSpPr>
          <p:nvPr>
            <p:ph sz="quarter" idx="12"/>
          </p:nvPr>
        </p:nvSpPr>
        <p:spPr>
          <a:xfrm>
            <a:off x="5849007" y="2394715"/>
            <a:ext cx="2942571" cy="3216275"/>
          </a:xfrm>
        </p:spPr>
        <p:txBody>
          <a:bodyPr/>
          <a:lstStyle/>
          <a:p>
            <a:pPr marL="0" indent="0">
              <a:buClr>
                <a:srgbClr val="2E63AC"/>
              </a:buClr>
              <a:buNone/>
            </a:pPr>
            <a:r>
              <a:rPr lang="en-US" dirty="0"/>
              <a:t>When droughts or freezes damage Brazil’s coffee trees, the price of coffee can soar.</a:t>
            </a:r>
          </a:p>
          <a:p>
            <a:pPr marL="0" indent="0">
              <a:buClr>
                <a:srgbClr val="2E63AC"/>
              </a:buClr>
              <a:buNone/>
            </a:pPr>
            <a:r>
              <a:rPr lang="en-US" dirty="0"/>
              <a:t>The price usually falls again after a few years, as demand and supply adjust.</a:t>
            </a:r>
          </a:p>
        </p:txBody>
      </p:sp>
      <p:sp>
        <p:nvSpPr>
          <p:cNvPr id="5" name="Titel 4"/>
          <p:cNvSpPr>
            <a:spLocks noGrp="1"/>
          </p:cNvSpPr>
          <p:nvPr>
            <p:ph type="title"/>
          </p:nvPr>
        </p:nvSpPr>
        <p:spPr>
          <a:xfrm>
            <a:off x="604838" y="310778"/>
            <a:ext cx="6545262" cy="1264025"/>
          </a:xfrm>
        </p:spPr>
        <p:txBody>
          <a:bodyPr/>
          <a:lstStyle/>
          <a:p>
            <a:r>
              <a:rPr lang="en-US" dirty="0"/>
              <a:t>THE WEATHER IN BRAZIL  </a:t>
            </a:r>
            <a:br>
              <a:rPr lang="en-US" dirty="0"/>
            </a:br>
            <a:r>
              <a:rPr lang="en-US" dirty="0"/>
              <a:t>AND THE PRICE OF COFFEE IN NEW YORK</a:t>
            </a:r>
          </a:p>
        </p:txBody>
      </p:sp>
      <p:sp>
        <p:nvSpPr>
          <p:cNvPr id="11" name="Rechteck 10"/>
          <p:cNvSpPr/>
          <p:nvPr/>
        </p:nvSpPr>
        <p:spPr>
          <a:xfrm>
            <a:off x="0" y="5262663"/>
            <a:ext cx="9144000" cy="1103587"/>
          </a:xfrm>
          <a:prstGeom prst="rect">
            <a:avLst/>
          </a:prstGeom>
          <a:gradFill>
            <a:gsLst>
              <a:gs pos="6000">
                <a:srgbClr val="2E63AC">
                  <a:lumMod val="100000"/>
                </a:srgbClr>
              </a:gs>
              <a:gs pos="4000">
                <a:srgbClr val="2E63AC"/>
              </a:gs>
              <a:gs pos="54000">
                <a:srgbClr val="2E63AC">
                  <a:alpha val="0"/>
                </a:srgb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feld 11"/>
          <p:cNvSpPr txBox="1"/>
          <p:nvPr/>
        </p:nvSpPr>
        <p:spPr>
          <a:xfrm>
            <a:off x="-236490" y="5439157"/>
            <a:ext cx="9144000" cy="1015663"/>
          </a:xfrm>
          <a:prstGeom prst="rect">
            <a:avLst/>
          </a:prstGeom>
          <a:noFill/>
        </p:spPr>
        <p:txBody>
          <a:bodyPr wrap="square" rtlCol="0">
            <a:spAutoFit/>
          </a:bodyPr>
          <a:lstStyle/>
          <a:p>
            <a:pPr algn="r"/>
            <a:endParaRPr lang="de-DE" dirty="0">
              <a:solidFill>
                <a:schemeClr val="bg1"/>
              </a:solidFill>
              <a:latin typeface="+mj-lt"/>
            </a:endParaRPr>
          </a:p>
          <a:p>
            <a:pPr algn="r"/>
            <a:r>
              <a:rPr lang="de-DE" sz="2400" cap="all" dirty="0">
                <a:solidFill>
                  <a:schemeClr val="bg1"/>
                </a:solidFill>
                <a:latin typeface="+mj-lt"/>
              </a:rPr>
              <a:t>Case Study</a:t>
            </a:r>
          </a:p>
          <a:p>
            <a:pPr algn="r"/>
            <a:r>
              <a:rPr lang="de-DE" dirty="0">
                <a:solidFill>
                  <a:schemeClr val="bg1"/>
                </a:solidFill>
                <a:latin typeface="+mj-lt"/>
              </a:rPr>
              <a:t>       </a:t>
            </a:r>
            <a:endParaRPr lang="en-US" dirty="0">
              <a:solidFill>
                <a:schemeClr val="bg1"/>
              </a:solidFill>
              <a:latin typeface="+mj-lt"/>
            </a:endParaRPr>
          </a:p>
        </p:txBody>
      </p:sp>
    </p:spTree>
    <p:extLst>
      <p:ext uri="{BB962C8B-B14F-4D97-AF65-F5344CB8AC3E}">
        <p14:creationId xmlns:p14="http://schemas.microsoft.com/office/powerpoint/2010/main" val="203821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750"/>
                                        <p:tgtEl>
                                          <p:spTgt spid="15"/>
                                        </p:tgtEl>
                                      </p:cBhvr>
                                    </p:animEffect>
                                  </p:childTnLst>
                                </p:cTn>
                              </p:par>
                            </p:childTnLst>
                          </p:cTn>
                        </p:par>
                        <p:par>
                          <p:cTn id="8" fill="hold">
                            <p:stCondLst>
                              <p:cond delay="750"/>
                            </p:stCondLst>
                            <p:childTnLst>
                              <p:par>
                                <p:cTn id="9" presetID="22" presetClass="entr" presetSubtype="8"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500"/>
                                        <p:tgtEl>
                                          <p:spTgt spid="16"/>
                                        </p:tgtEl>
                                      </p:cBhvr>
                                    </p:animEffect>
                                  </p:childTnLst>
                                </p:cTn>
                              </p:par>
                            </p:childTnLst>
                          </p:cTn>
                        </p:par>
                        <p:par>
                          <p:cTn id="12" fill="hold">
                            <p:stCondLst>
                              <p:cond delay="1250"/>
                            </p:stCondLst>
                            <p:childTnLst>
                              <p:par>
                                <p:cTn id="13" presetID="22" presetClass="entr" presetSubtype="8"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7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32"/>
          <p:cNvSpPr>
            <a:spLocks noChangeArrowheads="1"/>
          </p:cNvSpPr>
          <p:nvPr/>
        </p:nvSpPr>
        <p:spPr bwMode="auto">
          <a:xfrm>
            <a:off x="661032" y="2816312"/>
            <a:ext cx="4328691" cy="3338889"/>
          </a:xfrm>
          <a:prstGeom prst="rect">
            <a:avLst/>
          </a:prstGeom>
          <a:solidFill>
            <a:srgbClr val="FFFFFF"/>
          </a:solidFill>
          <a:ln>
            <a:noFill/>
          </a:ln>
          <a:extLst>
            <a:ext uri="{91240B29-F687-4F45-9708-019B960494DF}">
              <a14:hiddenLine xmlns:a14="http://schemas.microsoft.com/office/drawing/2010/main" w="3175">
                <a:solidFill>
                  <a:srgbClr val="000000"/>
                </a:solidFill>
                <a:miter lim="800000"/>
                <a:headEnd/>
                <a:tailEnd/>
              </a14:hiddenLine>
            </a:ext>
          </a:extLst>
        </p:spPr>
        <p:txBody>
          <a:bodyPr/>
          <a:lstStyle/>
          <a:p>
            <a:pPr indent="290513">
              <a:buFontTx/>
              <a:buAutoNum type="arabicPeriod"/>
            </a:pPr>
            <a:endParaRPr lang="en-US"/>
          </a:p>
        </p:txBody>
      </p:sp>
      <p:sp>
        <p:nvSpPr>
          <p:cNvPr id="2" name="Textplatzhalter 1"/>
          <p:cNvSpPr>
            <a:spLocks noGrp="1"/>
          </p:cNvSpPr>
          <p:nvPr>
            <p:ph type="body" sz="quarter" idx="11"/>
          </p:nvPr>
        </p:nvSpPr>
        <p:spPr/>
        <p:txBody>
          <a:bodyPr/>
          <a:lstStyle/>
          <a:p>
            <a:pPr marL="0" indent="0"/>
            <a:r>
              <a:rPr lang="en-US" dirty="0"/>
              <a:t>Supply and Demand for Coffee (a)</a:t>
            </a:r>
          </a:p>
        </p:txBody>
      </p:sp>
      <p:sp>
        <p:nvSpPr>
          <p:cNvPr id="3" name="Inhaltsplatzhalter 2"/>
          <p:cNvSpPr>
            <a:spLocks noGrp="1"/>
          </p:cNvSpPr>
          <p:nvPr>
            <p:ph sz="quarter" idx="12"/>
          </p:nvPr>
        </p:nvSpPr>
        <p:spPr>
          <a:xfrm>
            <a:off x="3909848" y="2505077"/>
            <a:ext cx="4881731" cy="3216275"/>
          </a:xfrm>
        </p:spPr>
        <p:txBody>
          <a:bodyPr/>
          <a:lstStyle/>
          <a:p>
            <a:pPr marL="0" indent="0">
              <a:buClr>
                <a:srgbClr val="2E63AC"/>
              </a:buClr>
              <a:buNone/>
            </a:pPr>
            <a:r>
              <a:rPr lang="en-US" sz="1800" dirty="0"/>
              <a:t>A freeze or drought in Brazil causes the supply curve to shift to the left. </a:t>
            </a:r>
          </a:p>
          <a:p>
            <a:pPr marL="0" indent="0">
              <a:buClr>
                <a:srgbClr val="2E63AC"/>
              </a:buClr>
              <a:buNone/>
            </a:pPr>
            <a:r>
              <a:rPr lang="en-US" sz="1800" dirty="0"/>
              <a:t>In the </a:t>
            </a:r>
            <a:r>
              <a:rPr lang="en-US" sz="1800" dirty="0">
                <a:solidFill>
                  <a:srgbClr val="2E63AC"/>
                </a:solidFill>
              </a:rPr>
              <a:t>short run</a:t>
            </a:r>
            <a:r>
              <a:rPr lang="en-US" sz="1800" dirty="0"/>
              <a:t>, supply is completely inelastic; only a fixed number of coffee beans can be harvested. Demand is also relatively inelastic; consumers change their habits only slowly. </a:t>
            </a:r>
          </a:p>
          <a:p>
            <a:pPr marL="0" indent="0">
              <a:buClr>
                <a:srgbClr val="2E63AC"/>
              </a:buClr>
              <a:buNone/>
            </a:pPr>
            <a:r>
              <a:rPr lang="en-US" sz="1800" dirty="0"/>
              <a:t>As a result, the initial effect of the freeze is a sharp increase in price, from P0 to P1.</a:t>
            </a:r>
          </a:p>
          <a:p>
            <a:pPr marL="0" indent="0">
              <a:buClr>
                <a:srgbClr val="2E63AC"/>
              </a:buClr>
              <a:buNone/>
            </a:pPr>
            <a:endParaRPr lang="en-US" sz="1800" dirty="0"/>
          </a:p>
        </p:txBody>
      </p:sp>
      <p:sp>
        <p:nvSpPr>
          <p:cNvPr id="5" name="Titel 4"/>
          <p:cNvSpPr>
            <a:spLocks noGrp="1"/>
          </p:cNvSpPr>
          <p:nvPr>
            <p:ph type="title"/>
          </p:nvPr>
        </p:nvSpPr>
        <p:spPr>
          <a:xfrm>
            <a:off x="604838" y="310778"/>
            <a:ext cx="6545262" cy="1264025"/>
          </a:xfrm>
        </p:spPr>
        <p:txBody>
          <a:bodyPr/>
          <a:lstStyle/>
          <a:p>
            <a:r>
              <a:rPr lang="en-US" dirty="0"/>
              <a:t>THE WEATHER IN BRAZIL  </a:t>
            </a:r>
            <a:br>
              <a:rPr lang="en-US" dirty="0"/>
            </a:br>
            <a:r>
              <a:rPr lang="en-US" dirty="0"/>
              <a:t>AND THE PRICE OF COFFEE IN NEW YORK</a:t>
            </a:r>
          </a:p>
        </p:txBody>
      </p:sp>
      <p:sp>
        <p:nvSpPr>
          <p:cNvPr id="11" name="Rectangle 13"/>
          <p:cNvSpPr>
            <a:spLocks noChangeArrowheads="1"/>
          </p:cNvSpPr>
          <p:nvPr/>
        </p:nvSpPr>
        <p:spPr bwMode="auto">
          <a:xfrm>
            <a:off x="266418" y="2816312"/>
            <a:ext cx="3517306" cy="3525686"/>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wrap="square">
            <a:noAutofit/>
          </a:bodyPr>
          <a:lstStyle/>
          <a:p>
            <a:pPr indent="290513">
              <a:buFontTx/>
              <a:buAutoNum type="arabicPeriod"/>
            </a:pPr>
            <a:endParaRPr lang="en-US"/>
          </a:p>
        </p:txBody>
      </p:sp>
      <p:pic>
        <p:nvPicPr>
          <p:cNvPr id="12" name="Picture 2" descr="C:\Documents and Settings\Kyle M. Thiel\Desktop\Pindyck_7e\ppts\aparna_ppts\aparna_ppts\ch02\fig2.18\fig2.18a\fig2.18a_0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5530" y="2505422"/>
            <a:ext cx="2783297" cy="371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 descr="C:\Documents and Settings\Kyle M. Thiel\Desktop\Pindyck_7e\ppts\aparna_ppts\aparna_ppts\ch02\fig2.18\fig2.18a\fig2.18a_02.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530" y="2505422"/>
            <a:ext cx="2783297" cy="371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 descr="C:\Documents and Settings\Kyle M. Thiel\Desktop\Pindyck_7e\ppts\aparna_ppts\aparna_ppts\ch02\fig2.18\fig2.18a\fig2.18a_03.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530" y="2505422"/>
            <a:ext cx="2783297" cy="371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 descr="C:\Documents and Settings\Kyle M. Thiel\Desktop\Pindyck_7e\ppts\aparna_ppts\aparna_ppts\ch02\fig2.18\fig2.18a\fig2.18a_04.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5530" y="2505422"/>
            <a:ext cx="2783297" cy="371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6" descr="C:\Documents and Settings\Kyle M. Thiel\Desktop\Pindyck_7e\ppts\aparna_ppts\aparna_ppts\ch02\fig2.18\fig2.18a\fig2.18a_05.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5530" y="2505422"/>
            <a:ext cx="2783297" cy="371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 descr="C:\Documents and Settings\Kyle M. Thiel\Desktop\Pindyck_7e\ppts\aparna_ppts\aparna_ppts\ch02\fig2.18\fig2.18a\fig2.18a_06.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5530" y="2505422"/>
            <a:ext cx="2783297" cy="371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8" descr="C:\Documents and Settings\Kyle M. Thiel\Desktop\Pindyck_7e\ppts\aparna_ppts\aparna_ppts\ch02\fig2.18\fig2.18a\fig2.18a_07.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5530" y="2505422"/>
            <a:ext cx="2783297" cy="371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hteck 22"/>
          <p:cNvSpPr/>
          <p:nvPr/>
        </p:nvSpPr>
        <p:spPr>
          <a:xfrm>
            <a:off x="0" y="5262663"/>
            <a:ext cx="9144000" cy="1103587"/>
          </a:xfrm>
          <a:prstGeom prst="rect">
            <a:avLst/>
          </a:prstGeom>
          <a:gradFill>
            <a:gsLst>
              <a:gs pos="6000">
                <a:srgbClr val="2E63AC">
                  <a:lumMod val="100000"/>
                </a:srgbClr>
              </a:gs>
              <a:gs pos="4000">
                <a:srgbClr val="2E63AC"/>
              </a:gs>
              <a:gs pos="54000">
                <a:srgbClr val="2E63AC">
                  <a:alpha val="0"/>
                </a:srgb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feld 23"/>
          <p:cNvSpPr txBox="1"/>
          <p:nvPr/>
        </p:nvSpPr>
        <p:spPr>
          <a:xfrm>
            <a:off x="-236490" y="5439157"/>
            <a:ext cx="9144000" cy="1015663"/>
          </a:xfrm>
          <a:prstGeom prst="rect">
            <a:avLst/>
          </a:prstGeom>
          <a:noFill/>
        </p:spPr>
        <p:txBody>
          <a:bodyPr wrap="square" rtlCol="0">
            <a:spAutoFit/>
          </a:bodyPr>
          <a:lstStyle/>
          <a:p>
            <a:pPr algn="r"/>
            <a:endParaRPr lang="de-DE" dirty="0">
              <a:solidFill>
                <a:schemeClr val="bg1"/>
              </a:solidFill>
              <a:latin typeface="+mj-lt"/>
            </a:endParaRPr>
          </a:p>
          <a:p>
            <a:pPr algn="r"/>
            <a:r>
              <a:rPr lang="de-DE" sz="2400" cap="all" dirty="0">
                <a:solidFill>
                  <a:schemeClr val="bg1"/>
                </a:solidFill>
                <a:latin typeface="+mj-lt"/>
              </a:rPr>
              <a:t>Case Study</a:t>
            </a:r>
          </a:p>
          <a:p>
            <a:pPr algn="r"/>
            <a:r>
              <a:rPr lang="de-DE" dirty="0">
                <a:solidFill>
                  <a:schemeClr val="bg1"/>
                </a:solidFill>
                <a:latin typeface="+mj-lt"/>
              </a:rPr>
              <a:t>       </a:t>
            </a:r>
            <a:endParaRPr lang="en-US" dirty="0">
              <a:solidFill>
                <a:schemeClr val="bg1"/>
              </a:solidFill>
              <a:latin typeface="+mj-lt"/>
            </a:endParaRPr>
          </a:p>
        </p:txBody>
      </p:sp>
      <p:sp>
        <p:nvSpPr>
          <p:cNvPr id="25" name="Rechteck 24"/>
          <p:cNvSpPr/>
          <p:nvPr/>
        </p:nvSpPr>
        <p:spPr>
          <a:xfrm>
            <a:off x="-1" y="-81896"/>
            <a:ext cx="9144001" cy="6454820"/>
          </a:xfrm>
          <a:prstGeom prst="rect">
            <a:avLst/>
          </a:prstGeom>
          <a:blipFill dpi="0" rotWithShape="1">
            <a:blip r:embed="rId9">
              <a:alphaModFix amt="1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905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750"/>
                                        <p:tgtEl>
                                          <p:spTgt spid="13"/>
                                        </p:tgtEl>
                                      </p:cBhvr>
                                    </p:animEffect>
                                  </p:childTnLst>
                                </p:cTn>
                              </p:par>
                            </p:childTnLst>
                          </p:cTn>
                        </p:par>
                        <p:par>
                          <p:cTn id="20" fill="hold">
                            <p:stCondLst>
                              <p:cond delay="2250"/>
                            </p:stCondLst>
                            <p:childTnLst>
                              <p:par>
                                <p:cTn id="21" presetID="22" presetClass="entr" presetSubtype="4" fill="hold"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down)">
                                      <p:cBhvr>
                                        <p:cTn id="23" dur="750"/>
                                        <p:tgtEl>
                                          <p:spTgt spid="21"/>
                                        </p:tgtEl>
                                      </p:cBhvr>
                                    </p:animEffect>
                                  </p:childTnLst>
                                </p:cTn>
                              </p:par>
                            </p:childTnLst>
                          </p:cTn>
                        </p:par>
                        <p:par>
                          <p:cTn id="24" fill="hold">
                            <p:stCondLst>
                              <p:cond delay="3000"/>
                            </p:stCondLst>
                            <p:childTnLst>
                              <p:par>
                                <p:cTn id="25" presetID="22" presetClass="entr" presetSubtype="2" fill="hold"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right)">
                                      <p:cBhvr>
                                        <p:cTn id="27" dur="75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up)">
                                      <p:cBhvr>
                                        <p:cTn id="32" dur="10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left)">
                                      <p:cBhvr>
                                        <p:cTn id="37" dur="1000"/>
                                        <p:tgtEl>
                                          <p:spTgt spid="19"/>
                                        </p:tgtEl>
                                      </p:cBhvr>
                                    </p:animEffect>
                                  </p:childTnLst>
                                </p:cTn>
                              </p:par>
                            </p:childTnLst>
                          </p:cTn>
                        </p:par>
                        <p:par>
                          <p:cTn id="38" fill="hold">
                            <p:stCondLst>
                              <p:cond delay="1000"/>
                            </p:stCondLst>
                            <p:childTnLst>
                              <p:par>
                                <p:cTn id="39" presetID="22" presetClass="entr" presetSubtype="8" fill="hold" nodeType="after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wipe(left)">
                                      <p:cBhvr>
                                        <p:cTn id="41"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1"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32"/>
          <p:cNvSpPr>
            <a:spLocks noChangeArrowheads="1"/>
          </p:cNvSpPr>
          <p:nvPr/>
        </p:nvSpPr>
        <p:spPr bwMode="auto">
          <a:xfrm>
            <a:off x="661032" y="2816312"/>
            <a:ext cx="4328691" cy="3338889"/>
          </a:xfrm>
          <a:prstGeom prst="rect">
            <a:avLst/>
          </a:prstGeom>
          <a:solidFill>
            <a:srgbClr val="FFFFFF"/>
          </a:solidFill>
          <a:ln>
            <a:noFill/>
          </a:ln>
          <a:extLst>
            <a:ext uri="{91240B29-F687-4F45-9708-019B960494DF}">
              <a14:hiddenLine xmlns:a14="http://schemas.microsoft.com/office/drawing/2010/main" w="3175">
                <a:solidFill>
                  <a:srgbClr val="000000"/>
                </a:solidFill>
                <a:miter lim="800000"/>
                <a:headEnd/>
                <a:tailEnd/>
              </a14:hiddenLine>
            </a:ext>
          </a:extLst>
        </p:spPr>
        <p:txBody>
          <a:bodyPr/>
          <a:lstStyle/>
          <a:p>
            <a:pPr indent="290513">
              <a:buFontTx/>
              <a:buAutoNum type="arabicPeriod"/>
            </a:pPr>
            <a:endParaRPr lang="en-US"/>
          </a:p>
        </p:txBody>
      </p:sp>
      <p:sp>
        <p:nvSpPr>
          <p:cNvPr id="2" name="Textplatzhalter 1"/>
          <p:cNvSpPr>
            <a:spLocks noGrp="1"/>
          </p:cNvSpPr>
          <p:nvPr>
            <p:ph type="body" sz="quarter" idx="11"/>
          </p:nvPr>
        </p:nvSpPr>
        <p:spPr/>
        <p:txBody>
          <a:bodyPr/>
          <a:lstStyle/>
          <a:p>
            <a:pPr marL="0" indent="0"/>
            <a:r>
              <a:rPr lang="en-US" dirty="0"/>
              <a:t>Supply and Demand for Coffee (b)</a:t>
            </a:r>
          </a:p>
        </p:txBody>
      </p:sp>
      <p:sp>
        <p:nvSpPr>
          <p:cNvPr id="3" name="Inhaltsplatzhalter 2"/>
          <p:cNvSpPr>
            <a:spLocks noGrp="1"/>
          </p:cNvSpPr>
          <p:nvPr>
            <p:ph sz="quarter" idx="12"/>
          </p:nvPr>
        </p:nvSpPr>
        <p:spPr>
          <a:xfrm>
            <a:off x="4256679" y="2883461"/>
            <a:ext cx="3972921" cy="3216275"/>
          </a:xfrm>
        </p:spPr>
        <p:txBody>
          <a:bodyPr/>
          <a:lstStyle/>
          <a:p>
            <a:pPr marL="0" indent="0">
              <a:buClr>
                <a:srgbClr val="2E63AC"/>
              </a:buClr>
              <a:buNone/>
            </a:pPr>
            <a:r>
              <a:rPr lang="en-US" dirty="0"/>
              <a:t>In the </a:t>
            </a:r>
            <a:r>
              <a:rPr lang="en-US" dirty="0">
                <a:solidFill>
                  <a:srgbClr val="2E63AC"/>
                </a:solidFill>
              </a:rPr>
              <a:t>intermediate run</a:t>
            </a:r>
            <a:r>
              <a:rPr lang="en-US" dirty="0"/>
              <a:t>, supply and demand are both more elastic; thus price falls part of the way back, to P2.</a:t>
            </a:r>
          </a:p>
          <a:p>
            <a:pPr marL="0" indent="0">
              <a:buClr>
                <a:srgbClr val="2E63AC"/>
              </a:buClr>
              <a:buNone/>
            </a:pPr>
            <a:endParaRPr lang="en-US" sz="1800" dirty="0"/>
          </a:p>
        </p:txBody>
      </p:sp>
      <p:sp>
        <p:nvSpPr>
          <p:cNvPr id="5" name="Titel 4"/>
          <p:cNvSpPr>
            <a:spLocks noGrp="1"/>
          </p:cNvSpPr>
          <p:nvPr>
            <p:ph type="title"/>
          </p:nvPr>
        </p:nvSpPr>
        <p:spPr>
          <a:xfrm>
            <a:off x="604838" y="310778"/>
            <a:ext cx="6545262" cy="1264025"/>
          </a:xfrm>
        </p:spPr>
        <p:txBody>
          <a:bodyPr/>
          <a:lstStyle/>
          <a:p>
            <a:r>
              <a:rPr lang="en-US" dirty="0"/>
              <a:t>THE WEATHER IN BRAZIL  </a:t>
            </a:r>
            <a:br>
              <a:rPr lang="en-US" dirty="0"/>
            </a:br>
            <a:r>
              <a:rPr lang="en-US" dirty="0"/>
              <a:t>AND THE PRICE OF COFFEE IN NEW YORK</a:t>
            </a:r>
          </a:p>
        </p:txBody>
      </p:sp>
      <p:sp>
        <p:nvSpPr>
          <p:cNvPr id="11" name="Rectangle 13"/>
          <p:cNvSpPr>
            <a:spLocks noChangeArrowheads="1"/>
          </p:cNvSpPr>
          <p:nvPr/>
        </p:nvSpPr>
        <p:spPr bwMode="auto">
          <a:xfrm>
            <a:off x="266418" y="2816312"/>
            <a:ext cx="3517306" cy="3525686"/>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wrap="square">
            <a:noAutofit/>
          </a:bodyPr>
          <a:lstStyle/>
          <a:p>
            <a:pPr indent="290513">
              <a:buFontTx/>
              <a:buAutoNum type="arabicPeriod"/>
            </a:pPr>
            <a:endParaRPr lang="en-US"/>
          </a:p>
        </p:txBody>
      </p:sp>
      <p:sp>
        <p:nvSpPr>
          <p:cNvPr id="15" name="Rectangle 12"/>
          <p:cNvSpPr>
            <a:spLocks noChangeArrowheads="1"/>
          </p:cNvSpPr>
          <p:nvPr/>
        </p:nvSpPr>
        <p:spPr bwMode="auto">
          <a:xfrm>
            <a:off x="401962" y="2554022"/>
            <a:ext cx="3470860" cy="3729948"/>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wrap="square">
            <a:noAutofit/>
          </a:bodyPr>
          <a:lstStyle/>
          <a:p>
            <a:pPr indent="290513">
              <a:buFontTx/>
              <a:buAutoNum type="arabicPeriod"/>
            </a:pPr>
            <a:endParaRPr lang="en-US"/>
          </a:p>
        </p:txBody>
      </p:sp>
      <p:pic>
        <p:nvPicPr>
          <p:cNvPr id="16" name="Picture 7" descr="C:\Documents and Settings\Kyle M. Thiel\Desktop\Pindyck_7e\ppts\aparna_ppts\aparna_ppts\ch02\fig2.18\fig2.18b\fig2.18b_06.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824" y="2497914"/>
            <a:ext cx="3138463" cy="365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 descr="C:\Documents and Settings\Kyle M. Thiel\Desktop\Pindyck_7e\ppts\aparna_ppts\aparna_ppts\ch02\fig2.18\fig2.18b\fig2.18b_0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824" y="2497914"/>
            <a:ext cx="3138463" cy="365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3" descr="C:\Documents and Settings\Kyle M. Thiel\Desktop\Pindyck_7e\ppts\aparna_ppts\aparna_ppts\ch02\fig2.18\fig2.18b\fig2.18b_02.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824" y="2497914"/>
            <a:ext cx="3138463" cy="365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4" descr="C:\Documents and Settings\Kyle M. Thiel\Desktop\Pindyck_7e\ppts\aparna_ppts\aparna_ppts\ch02\fig2.18\fig2.18b\fig2.18b_03.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8824" y="2497914"/>
            <a:ext cx="3138463" cy="365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 descr="C:\Documents and Settings\Kyle M. Thiel\Desktop\Pindyck_7e\ppts\aparna_ppts\aparna_ppts\ch02\fig2.18\fig2.18b\fig2.18b_04.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8824" y="2497914"/>
            <a:ext cx="3138463" cy="365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6" descr="C:\Documents and Settings\Kyle M. Thiel\Desktop\Pindyck_7e\ppts\aparna_ppts\aparna_ppts\ch02\fig2.18\fig2.18b\fig2.18b_05.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8824" y="2497914"/>
            <a:ext cx="3138463" cy="365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 descr="C:\Documents and Settings\Kyle M. Thiel\Desktop\Pindyck_7e\ppts\aparna_ppts\aparna_ppts\ch02\fig2.18\fig2.18b\fig2.18b_07.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8824" y="2497914"/>
            <a:ext cx="3138463" cy="365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hteck 27"/>
          <p:cNvSpPr/>
          <p:nvPr/>
        </p:nvSpPr>
        <p:spPr>
          <a:xfrm>
            <a:off x="0" y="5249963"/>
            <a:ext cx="9144000" cy="1103587"/>
          </a:xfrm>
          <a:prstGeom prst="rect">
            <a:avLst/>
          </a:prstGeom>
          <a:gradFill>
            <a:gsLst>
              <a:gs pos="6000">
                <a:srgbClr val="2E63AC">
                  <a:lumMod val="100000"/>
                </a:srgbClr>
              </a:gs>
              <a:gs pos="4000">
                <a:srgbClr val="2E63AC"/>
              </a:gs>
              <a:gs pos="54000">
                <a:srgbClr val="2E63AC">
                  <a:alpha val="0"/>
                </a:srgb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feld 28"/>
          <p:cNvSpPr txBox="1"/>
          <p:nvPr/>
        </p:nvSpPr>
        <p:spPr>
          <a:xfrm>
            <a:off x="-236490" y="5439157"/>
            <a:ext cx="9144000" cy="1015663"/>
          </a:xfrm>
          <a:prstGeom prst="rect">
            <a:avLst/>
          </a:prstGeom>
          <a:noFill/>
        </p:spPr>
        <p:txBody>
          <a:bodyPr wrap="square" rtlCol="0">
            <a:spAutoFit/>
          </a:bodyPr>
          <a:lstStyle/>
          <a:p>
            <a:pPr algn="r"/>
            <a:endParaRPr lang="de-DE" dirty="0">
              <a:solidFill>
                <a:schemeClr val="bg1"/>
              </a:solidFill>
              <a:latin typeface="+mj-lt"/>
            </a:endParaRPr>
          </a:p>
          <a:p>
            <a:pPr algn="r"/>
            <a:r>
              <a:rPr lang="de-DE" sz="2400" cap="all" dirty="0">
                <a:solidFill>
                  <a:schemeClr val="bg1"/>
                </a:solidFill>
                <a:latin typeface="+mj-lt"/>
              </a:rPr>
              <a:t>Case Study</a:t>
            </a:r>
          </a:p>
          <a:p>
            <a:pPr algn="r"/>
            <a:r>
              <a:rPr lang="de-DE" dirty="0">
                <a:solidFill>
                  <a:schemeClr val="bg1"/>
                </a:solidFill>
                <a:latin typeface="+mj-lt"/>
              </a:rPr>
              <a:t>       </a:t>
            </a:r>
            <a:endParaRPr lang="en-US" dirty="0">
              <a:solidFill>
                <a:schemeClr val="bg1"/>
              </a:solidFill>
              <a:latin typeface="+mj-lt"/>
            </a:endParaRPr>
          </a:p>
        </p:txBody>
      </p:sp>
      <p:sp>
        <p:nvSpPr>
          <p:cNvPr id="30" name="Rechteck 29"/>
          <p:cNvSpPr/>
          <p:nvPr/>
        </p:nvSpPr>
        <p:spPr>
          <a:xfrm>
            <a:off x="-1" y="-94596"/>
            <a:ext cx="9144001" cy="6454820"/>
          </a:xfrm>
          <a:prstGeom prst="rect">
            <a:avLst/>
          </a:prstGeom>
          <a:blipFill dpi="0" rotWithShape="1">
            <a:blip r:embed="rId9">
              <a:alphaModFix amt="1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9161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left)">
                                      <p:cBhvr>
                                        <p:cTn id="23" dur="750"/>
                                        <p:tgtEl>
                                          <p:spTgt spid="23"/>
                                        </p:tgtEl>
                                      </p:cBhvr>
                                    </p:animEffect>
                                  </p:childTnLst>
                                </p:cTn>
                              </p:par>
                            </p:childTnLst>
                          </p:cTn>
                        </p:par>
                        <p:par>
                          <p:cTn id="24" fill="hold">
                            <p:stCondLst>
                              <p:cond delay="2750"/>
                            </p:stCondLst>
                            <p:childTnLst>
                              <p:par>
                                <p:cTn id="25" presetID="22" presetClass="entr" presetSubtype="8" fill="hold" nodeType="after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left)">
                                      <p:cBhvr>
                                        <p:cTn id="27" dur="750"/>
                                        <p:tgtEl>
                                          <p:spTgt spid="24"/>
                                        </p:tgtEl>
                                      </p:cBhvr>
                                    </p:animEffect>
                                  </p:childTnLst>
                                </p:cTn>
                              </p:par>
                            </p:childTnLst>
                          </p:cTn>
                        </p:par>
                        <p:par>
                          <p:cTn id="28" fill="hold">
                            <p:stCondLst>
                              <p:cond delay="3500"/>
                            </p:stCondLst>
                            <p:childTnLst>
                              <p:par>
                                <p:cTn id="29" presetID="22" presetClass="entr" presetSubtype="8" fill="hold" nodeType="after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left)">
                                      <p:cBhvr>
                                        <p:cTn id="31" dur="750"/>
                                        <p:tgtEl>
                                          <p:spTgt spid="25"/>
                                        </p:tgtEl>
                                      </p:cBhvr>
                                    </p:animEffect>
                                  </p:childTnLst>
                                </p:cTn>
                              </p:par>
                            </p:childTnLst>
                          </p:cTn>
                        </p:par>
                        <p:par>
                          <p:cTn id="32" fill="hold">
                            <p:stCondLst>
                              <p:cond delay="4250"/>
                            </p:stCondLst>
                            <p:childTnLst>
                              <p:par>
                                <p:cTn id="33" presetID="22" presetClass="entr" presetSubtype="8" fill="hold" nodeType="after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left)">
                                      <p:cBhvr>
                                        <p:cTn id="35" dur="750"/>
                                        <p:tgtEl>
                                          <p:spTgt spid="16"/>
                                        </p:tgtEl>
                                      </p:cBhvr>
                                    </p:animEffect>
                                  </p:childTnLst>
                                </p:cTn>
                              </p:par>
                            </p:childTnLst>
                          </p:cTn>
                        </p:par>
                        <p:par>
                          <p:cTn id="36" fill="hold">
                            <p:stCondLst>
                              <p:cond delay="5000"/>
                            </p:stCondLst>
                            <p:childTnLst>
                              <p:par>
                                <p:cTn id="37" presetID="22" presetClass="entr" presetSubtype="2" fill="hold" nodeType="after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wipe(right)">
                                      <p:cBhvr>
                                        <p:cTn id="39" dur="750"/>
                                        <p:tgtEl>
                                          <p:spTgt spid="26"/>
                                        </p:tgtEl>
                                      </p:cBhvr>
                                    </p:animEffect>
                                  </p:childTnLst>
                                </p:cTn>
                              </p:par>
                            </p:childTnLst>
                          </p:cTn>
                        </p:par>
                        <p:par>
                          <p:cTn id="40" fill="hold">
                            <p:stCondLst>
                              <p:cond delay="5750"/>
                            </p:stCondLst>
                            <p:childTnLst>
                              <p:par>
                                <p:cTn id="41" presetID="22" presetClass="entr" presetSubtype="8" fill="hold" nodeType="after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wipe(left)">
                                      <p:cBhvr>
                                        <p:cTn id="43" dur="75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1" grpId="0" animBg="1"/>
      <p:bldP spid="15"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23"/>
          <p:cNvSpPr>
            <a:spLocks noChangeArrowheads="1"/>
          </p:cNvSpPr>
          <p:nvPr/>
        </p:nvSpPr>
        <p:spPr bwMode="auto">
          <a:xfrm>
            <a:off x="449260" y="2301765"/>
            <a:ext cx="3013479" cy="3753961"/>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wrap="square">
            <a:noAutofit/>
          </a:bodyPr>
          <a:lstStyle/>
          <a:p>
            <a:pPr indent="290513">
              <a:buFontTx/>
              <a:buAutoNum type="arabicPeriod"/>
            </a:pPr>
            <a:endParaRPr lang="en-US"/>
          </a:p>
        </p:txBody>
      </p:sp>
      <p:sp>
        <p:nvSpPr>
          <p:cNvPr id="14" name="Rectangle 32"/>
          <p:cNvSpPr>
            <a:spLocks noChangeArrowheads="1"/>
          </p:cNvSpPr>
          <p:nvPr/>
        </p:nvSpPr>
        <p:spPr bwMode="auto">
          <a:xfrm>
            <a:off x="661032" y="2816312"/>
            <a:ext cx="4328691" cy="3338889"/>
          </a:xfrm>
          <a:prstGeom prst="rect">
            <a:avLst/>
          </a:prstGeom>
          <a:solidFill>
            <a:srgbClr val="FFFFFF"/>
          </a:solidFill>
          <a:ln>
            <a:noFill/>
          </a:ln>
          <a:extLst>
            <a:ext uri="{91240B29-F687-4F45-9708-019B960494DF}">
              <a14:hiddenLine xmlns:a14="http://schemas.microsoft.com/office/drawing/2010/main" w="3175">
                <a:solidFill>
                  <a:srgbClr val="000000"/>
                </a:solidFill>
                <a:miter lim="800000"/>
                <a:headEnd/>
                <a:tailEnd/>
              </a14:hiddenLine>
            </a:ext>
          </a:extLst>
        </p:spPr>
        <p:txBody>
          <a:bodyPr/>
          <a:lstStyle/>
          <a:p>
            <a:pPr indent="290513">
              <a:buFontTx/>
              <a:buAutoNum type="arabicPeriod"/>
            </a:pPr>
            <a:endParaRPr lang="en-US"/>
          </a:p>
        </p:txBody>
      </p:sp>
      <p:sp>
        <p:nvSpPr>
          <p:cNvPr id="30" name="Rechteck 29"/>
          <p:cNvSpPr/>
          <p:nvPr/>
        </p:nvSpPr>
        <p:spPr>
          <a:xfrm>
            <a:off x="-1" y="-94596"/>
            <a:ext cx="9144001" cy="6454820"/>
          </a:xfrm>
          <a:prstGeom prst="rect">
            <a:avLst/>
          </a:prstGeom>
          <a:blipFill dpi="0" rotWithShape="1">
            <a:blip r:embed="rId3">
              <a:alphaModFix amt="1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platzhalter 1"/>
          <p:cNvSpPr>
            <a:spLocks noGrp="1"/>
          </p:cNvSpPr>
          <p:nvPr>
            <p:ph type="body" sz="quarter" idx="11"/>
          </p:nvPr>
        </p:nvSpPr>
        <p:spPr/>
        <p:txBody>
          <a:bodyPr/>
          <a:lstStyle/>
          <a:p>
            <a:pPr marL="0" indent="0"/>
            <a:r>
              <a:rPr lang="en-US" dirty="0"/>
              <a:t>Supply and Demand for Coffee (c)</a:t>
            </a:r>
          </a:p>
        </p:txBody>
      </p:sp>
      <p:sp>
        <p:nvSpPr>
          <p:cNvPr id="3" name="Inhaltsplatzhalter 2"/>
          <p:cNvSpPr>
            <a:spLocks noGrp="1"/>
          </p:cNvSpPr>
          <p:nvPr>
            <p:ph sz="quarter" idx="12"/>
          </p:nvPr>
        </p:nvSpPr>
        <p:spPr>
          <a:xfrm>
            <a:off x="4256679" y="2820397"/>
            <a:ext cx="3972921" cy="3216275"/>
          </a:xfrm>
        </p:spPr>
        <p:txBody>
          <a:bodyPr/>
          <a:lstStyle/>
          <a:p>
            <a:pPr marL="0" indent="0">
              <a:buClr>
                <a:srgbClr val="2E63AC"/>
              </a:buClr>
              <a:buNone/>
            </a:pPr>
            <a:r>
              <a:rPr lang="en-US" dirty="0"/>
              <a:t>In the </a:t>
            </a:r>
            <a:r>
              <a:rPr lang="en-US" dirty="0">
                <a:solidFill>
                  <a:srgbClr val="2E63AC"/>
                </a:solidFill>
              </a:rPr>
              <a:t>long run</a:t>
            </a:r>
            <a:r>
              <a:rPr lang="en-US" dirty="0"/>
              <a:t>, supply is extremely elastic; because new coffee trees will have had time to mature, the effect of the freeze will have disappeared. Price returns </a:t>
            </a:r>
            <a:r>
              <a:rPr lang="en-US"/>
              <a:t>to P</a:t>
            </a:r>
            <a:r>
              <a:rPr lang="en-US" baseline="-25000"/>
              <a:t>0</a:t>
            </a:r>
            <a:endParaRPr lang="en-US" dirty="0"/>
          </a:p>
          <a:p>
            <a:pPr marL="0" indent="0">
              <a:buClr>
                <a:srgbClr val="2E63AC"/>
              </a:buClr>
              <a:buNone/>
            </a:pPr>
            <a:endParaRPr lang="en-US" sz="1800" dirty="0"/>
          </a:p>
        </p:txBody>
      </p:sp>
      <p:sp>
        <p:nvSpPr>
          <p:cNvPr id="5" name="Titel 4"/>
          <p:cNvSpPr>
            <a:spLocks noGrp="1"/>
          </p:cNvSpPr>
          <p:nvPr>
            <p:ph type="title"/>
          </p:nvPr>
        </p:nvSpPr>
        <p:spPr>
          <a:xfrm>
            <a:off x="604838" y="310778"/>
            <a:ext cx="6545262" cy="1264025"/>
          </a:xfrm>
        </p:spPr>
        <p:txBody>
          <a:bodyPr/>
          <a:lstStyle/>
          <a:p>
            <a:r>
              <a:rPr lang="en-US" dirty="0"/>
              <a:t>THE WEATHER IN BRAZIL  </a:t>
            </a:r>
            <a:br>
              <a:rPr lang="en-US" dirty="0"/>
            </a:br>
            <a:r>
              <a:rPr lang="en-US" dirty="0"/>
              <a:t>AND THE PRICE OF COFFEE IN NEW YORK</a:t>
            </a:r>
          </a:p>
        </p:txBody>
      </p:sp>
      <p:pic>
        <p:nvPicPr>
          <p:cNvPr id="19" name="Picture 12" descr="C:\Documents and Settings\Kyle M. Thiel\Desktop\Pindyck_7e\ppts\aparna_ppts\aparna_ppts\ch02\fig2.18\fig2.18c\fig2.18c_01.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347" y="2458227"/>
            <a:ext cx="3067358" cy="3696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3" descr="C:\Documents and Settings\Kyle M. Thiel\Desktop\Pindyck_7e\ppts\aparna_ppts\aparna_ppts\ch02\fig2.18\fig2.18c\fig2.18c_02.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1347" y="2458227"/>
            <a:ext cx="3067358" cy="3696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4" descr="C:\Documents and Settings\Kyle M. Thiel\Desktop\Pindyck_7e\ppts\aparna_ppts\aparna_ppts\ch02\fig2.18\fig2.18c\fig2.18c_03.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1347" y="2458227"/>
            <a:ext cx="3067358" cy="3696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5" descr="C:\Documents and Settings\Kyle M. Thiel\Desktop\Pindyck_7e\ppts\aparna_ppts\aparna_ppts\ch02\fig2.18\fig2.18c\fig2.18c_04.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1347" y="2458227"/>
            <a:ext cx="3067358" cy="3696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hteck 27"/>
          <p:cNvSpPr/>
          <p:nvPr/>
        </p:nvSpPr>
        <p:spPr>
          <a:xfrm>
            <a:off x="0" y="5249963"/>
            <a:ext cx="9144000" cy="1103587"/>
          </a:xfrm>
          <a:prstGeom prst="rect">
            <a:avLst/>
          </a:prstGeom>
          <a:gradFill>
            <a:gsLst>
              <a:gs pos="6000">
                <a:srgbClr val="2E63AC">
                  <a:lumMod val="100000"/>
                </a:srgbClr>
              </a:gs>
              <a:gs pos="4000">
                <a:srgbClr val="2E63AC"/>
              </a:gs>
              <a:gs pos="54000">
                <a:srgbClr val="2E63AC">
                  <a:alpha val="0"/>
                </a:srgb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feld 28"/>
          <p:cNvSpPr txBox="1"/>
          <p:nvPr/>
        </p:nvSpPr>
        <p:spPr>
          <a:xfrm>
            <a:off x="-236490" y="5439157"/>
            <a:ext cx="9144000" cy="1015663"/>
          </a:xfrm>
          <a:prstGeom prst="rect">
            <a:avLst/>
          </a:prstGeom>
          <a:noFill/>
        </p:spPr>
        <p:txBody>
          <a:bodyPr wrap="square" rtlCol="0">
            <a:spAutoFit/>
          </a:bodyPr>
          <a:lstStyle/>
          <a:p>
            <a:pPr algn="r"/>
            <a:endParaRPr lang="de-DE" dirty="0">
              <a:solidFill>
                <a:schemeClr val="bg1"/>
              </a:solidFill>
              <a:latin typeface="+mj-lt"/>
            </a:endParaRPr>
          </a:p>
          <a:p>
            <a:pPr algn="r"/>
            <a:r>
              <a:rPr lang="de-DE" sz="2400" cap="all" dirty="0">
                <a:solidFill>
                  <a:schemeClr val="bg1"/>
                </a:solidFill>
                <a:latin typeface="+mj-lt"/>
              </a:rPr>
              <a:t>Case Study</a:t>
            </a:r>
          </a:p>
          <a:p>
            <a:pPr algn="r"/>
            <a:r>
              <a:rPr lang="de-DE" dirty="0">
                <a:solidFill>
                  <a:schemeClr val="bg1"/>
                </a:solidFill>
                <a:latin typeface="+mj-lt"/>
              </a:rPr>
              <a:t>       </a:t>
            </a:r>
            <a:endParaRPr lang="en-US" dirty="0">
              <a:solidFill>
                <a:schemeClr val="bg1"/>
              </a:solidFill>
              <a:latin typeface="+mj-lt"/>
            </a:endParaRPr>
          </a:p>
        </p:txBody>
      </p:sp>
    </p:spTree>
    <p:extLst>
      <p:ext uri="{BB962C8B-B14F-4D97-AF65-F5344CB8AC3E}">
        <p14:creationId xmlns:p14="http://schemas.microsoft.com/office/powerpoint/2010/main" val="1064615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left)">
                                      <p:cBhvr>
                                        <p:cTn id="15" dur="500"/>
                                        <p:tgtEl>
                                          <p:spTgt spid="19"/>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left)">
                                      <p:cBhvr>
                                        <p:cTn id="19" dur="750"/>
                                        <p:tgtEl>
                                          <p:spTgt spid="21"/>
                                        </p:tgtEl>
                                      </p:cBhvr>
                                    </p:animEffect>
                                  </p:childTnLst>
                                </p:cTn>
                              </p:par>
                            </p:childTnLst>
                          </p:cTn>
                        </p:par>
                        <p:par>
                          <p:cTn id="20" fill="hold">
                            <p:stCondLst>
                              <p:cond delay="2250"/>
                            </p:stCondLst>
                            <p:childTnLst>
                              <p:par>
                                <p:cTn id="21" presetID="22" presetClass="entr" presetSubtype="8"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left)">
                                      <p:cBhvr>
                                        <p:cTn id="23" dur="750"/>
                                        <p:tgtEl>
                                          <p:spTgt spid="20"/>
                                        </p:tgtEl>
                                      </p:cBhvr>
                                    </p:animEffect>
                                  </p:childTnLst>
                                </p:cTn>
                              </p:par>
                            </p:childTnLst>
                          </p:cTn>
                        </p:par>
                        <p:par>
                          <p:cTn id="24" fill="hold">
                            <p:stCondLst>
                              <p:cond delay="3000"/>
                            </p:stCondLst>
                            <p:childTnLst>
                              <p:par>
                                <p:cTn id="25" presetID="22" presetClass="entr" presetSubtype="1" fill="hold"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up)">
                                      <p:cBhvr>
                                        <p:cTn id="27" dur="7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a:xfrm>
            <a:off x="3884400" y="694803"/>
            <a:ext cx="4654800" cy="990015"/>
          </a:xfrm>
        </p:spPr>
        <p:txBody>
          <a:bodyPr/>
          <a:lstStyle/>
          <a:p>
            <a:r>
              <a:rPr lang="de-DE" dirty="0" err="1"/>
              <a:t>Introduction</a:t>
            </a:r>
            <a:endParaRPr lang="de-DE" dirty="0"/>
          </a:p>
        </p:txBody>
      </p:sp>
      <p:graphicFrame>
        <p:nvGraphicFramePr>
          <p:cNvPr id="7" name="Tabelle 6"/>
          <p:cNvGraphicFramePr>
            <a:graphicFrameLocks noGrp="1"/>
          </p:cNvGraphicFramePr>
          <p:nvPr/>
        </p:nvGraphicFramePr>
        <p:xfrm>
          <a:off x="3900270" y="1904832"/>
          <a:ext cx="4087021" cy="2333792"/>
        </p:xfrm>
        <a:graphic>
          <a:graphicData uri="http://schemas.openxmlformats.org/drawingml/2006/table">
            <a:tbl>
              <a:tblPr firstRow="1" bandRow="1">
                <a:tableStyleId>{5C22544A-7EE6-4342-B048-85BDC9FD1C3A}</a:tableStyleId>
              </a:tblPr>
              <a:tblGrid>
                <a:gridCol w="667021">
                  <a:extLst>
                    <a:ext uri="{9D8B030D-6E8A-4147-A177-3AD203B41FA5}">
                      <a16:colId xmlns:a16="http://schemas.microsoft.com/office/drawing/2014/main" val="20000"/>
                    </a:ext>
                  </a:extLst>
                </a:gridCol>
                <a:gridCol w="3420000">
                  <a:extLst>
                    <a:ext uri="{9D8B030D-6E8A-4147-A177-3AD203B41FA5}">
                      <a16:colId xmlns:a16="http://schemas.microsoft.com/office/drawing/2014/main" val="20001"/>
                    </a:ext>
                  </a:extLst>
                </a:gridCol>
              </a:tblGrid>
              <a:tr h="8540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00" b="1" dirty="0">
                        <a:solidFill>
                          <a:srgbClr val="6E86D4"/>
                        </a:solidFill>
                        <a:latin typeface="Arial Black" pitchFamily="34" charset="0"/>
                        <a:cs typeface="Arial" pitchFamily="34" charset="0"/>
                      </a:endParaRPr>
                    </a:p>
                  </a:txBody>
                  <a:tcPr marL="36000" marR="3600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b="1" dirty="0">
                        <a:solidFill>
                          <a:schemeClr val="tx1"/>
                        </a:solidFill>
                        <a:latin typeface="Arial" pitchFamily="34" charset="0"/>
                        <a:cs typeface="Arial" pitchFamily="34" charset="0"/>
                      </a:endParaRPr>
                    </a:p>
                  </a:txBody>
                  <a:tcPr marL="36000" marR="3600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3542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a:solidFill>
                            <a:schemeClr val="bg1"/>
                          </a:solidFill>
                          <a:latin typeface="+mn-lt"/>
                          <a:cs typeface="Arial" pitchFamily="34" charset="0"/>
                        </a:rPr>
                        <a:t>1.1</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0" dirty="0">
                          <a:solidFill>
                            <a:schemeClr val="bg1"/>
                          </a:solidFill>
                          <a:latin typeface="+mn-lt"/>
                          <a:cs typeface="Arial" pitchFamily="34" charset="0"/>
                        </a:rPr>
                        <a:t>What is Economics?</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3542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mn-lt"/>
                          <a:ea typeface="+mn-ea"/>
                          <a:cs typeface="Arial" pitchFamily="34" charset="0"/>
                        </a:rPr>
                        <a:t>1.2</a:t>
                      </a:r>
                      <a:endParaRPr lang="en-US" sz="2400" b="1" dirty="0">
                        <a:solidFill>
                          <a:schemeClr val="bg1"/>
                        </a:solidFill>
                        <a:latin typeface="+mn-lt"/>
                        <a:cs typeface="Arial"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0" dirty="0">
                          <a:solidFill>
                            <a:schemeClr val="bg1"/>
                          </a:solidFill>
                          <a:latin typeface="+mn-lt"/>
                          <a:cs typeface="Arial" pitchFamily="34" charset="0"/>
                        </a:rPr>
                        <a:t>The Key Principles of Economics</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3542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a:solidFill>
                            <a:schemeClr val="bg1"/>
                          </a:solidFill>
                          <a:latin typeface="+mn-lt"/>
                          <a:cs typeface="Arial" pitchFamily="34" charset="0"/>
                        </a:rPr>
                        <a:t>1.3</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0" dirty="0">
                          <a:solidFill>
                            <a:schemeClr val="bg1"/>
                          </a:solidFill>
                          <a:latin typeface="+mn-lt"/>
                          <a:cs typeface="Arial" pitchFamily="34" charset="0"/>
                        </a:rPr>
                        <a:t>Thinking like an Economist </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3542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FFFFFF"/>
                          </a:solidFill>
                          <a:latin typeface="+mn-lt"/>
                          <a:cs typeface="Arial" pitchFamily="34" charset="0"/>
                        </a:rPr>
                        <a:t>1.4</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0" dirty="0">
                          <a:solidFill>
                            <a:srgbClr val="FFFFFF"/>
                          </a:solidFill>
                          <a:latin typeface="+mn-lt"/>
                          <a:cs typeface="Arial" pitchFamily="34" charset="0"/>
                        </a:rPr>
                        <a:t>Interdependence</a:t>
                      </a:r>
                      <a:r>
                        <a:rPr lang="en-US" sz="1600" b="0" baseline="0" dirty="0">
                          <a:solidFill>
                            <a:srgbClr val="FFFFFF"/>
                          </a:solidFill>
                          <a:latin typeface="+mn-lt"/>
                          <a:cs typeface="Arial" pitchFamily="34" charset="0"/>
                        </a:rPr>
                        <a:t> and Gains from Trade</a:t>
                      </a:r>
                      <a:endParaRPr lang="en-US" sz="1600" b="0" dirty="0">
                        <a:solidFill>
                          <a:srgbClr val="FFFFFF"/>
                        </a:solidFill>
                        <a:latin typeface="+mn-lt"/>
                        <a:cs typeface="Arial"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1016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700" b="1" dirty="0">
                        <a:solidFill>
                          <a:schemeClr val="tx1">
                            <a:lumMod val="50000"/>
                            <a:lumOff val="50000"/>
                          </a:schemeClr>
                        </a:solidFill>
                        <a:latin typeface="Arial Black" pitchFamily="34" charset="0"/>
                        <a:cs typeface="Arial" pitchFamily="34" charset="0"/>
                      </a:endParaRPr>
                    </a:p>
                  </a:txBody>
                  <a:tcPr marL="36000" marR="3600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700" b="0" dirty="0">
                        <a:solidFill>
                          <a:schemeClr val="tx1">
                            <a:lumMod val="50000"/>
                            <a:lumOff val="50000"/>
                          </a:schemeClr>
                        </a:solidFill>
                        <a:latin typeface="Arial" pitchFamily="34" charset="0"/>
                        <a:cs typeface="Arial" pitchFamily="34" charset="0"/>
                      </a:endParaRPr>
                    </a:p>
                  </a:txBody>
                  <a:tcPr marL="36000" marR="3600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sp>
        <p:nvSpPr>
          <p:cNvPr id="6" name="Textfeld 5"/>
          <p:cNvSpPr txBox="1"/>
          <p:nvPr/>
        </p:nvSpPr>
        <p:spPr>
          <a:xfrm>
            <a:off x="-171448" y="1419918"/>
            <a:ext cx="4124325" cy="4524315"/>
          </a:xfrm>
          <a:prstGeom prst="rect">
            <a:avLst/>
          </a:prstGeom>
          <a:noFill/>
        </p:spPr>
        <p:txBody>
          <a:bodyPr wrap="square" rtlCol="0">
            <a:spAutoFit/>
          </a:bodyPr>
          <a:lstStyle/>
          <a:p>
            <a:r>
              <a:rPr lang="de-DE" sz="28800" spc="-1500" dirty="0">
                <a:solidFill>
                  <a:schemeClr val="bg1"/>
                </a:solidFill>
              </a:rPr>
              <a:t>01</a:t>
            </a:r>
          </a:p>
        </p:txBody>
      </p:sp>
    </p:spTree>
    <p:extLst>
      <p:ext uri="{BB962C8B-B14F-4D97-AF65-F5344CB8AC3E}">
        <p14:creationId xmlns:p14="http://schemas.microsoft.com/office/powerpoint/2010/main" val="6837076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a:xfrm>
            <a:off x="3884400" y="694803"/>
            <a:ext cx="4654800" cy="990015"/>
          </a:xfrm>
        </p:spPr>
        <p:txBody>
          <a:bodyPr/>
          <a:lstStyle/>
          <a:p>
            <a:r>
              <a:rPr lang="en-US" dirty="0">
                <a:cs typeface="Arial" pitchFamily="34" charset="0"/>
              </a:rPr>
              <a:t>Government Policies, Efficiency and Inefficiency</a:t>
            </a:r>
            <a:endParaRPr lang="de-DE" dirty="0"/>
          </a:p>
        </p:txBody>
      </p:sp>
      <p:graphicFrame>
        <p:nvGraphicFramePr>
          <p:cNvPr id="7" name="Tabelle 6"/>
          <p:cNvGraphicFramePr>
            <a:graphicFrameLocks noGrp="1"/>
          </p:cNvGraphicFramePr>
          <p:nvPr/>
        </p:nvGraphicFramePr>
        <p:xfrm>
          <a:off x="3900270" y="1904832"/>
          <a:ext cx="4087021" cy="2421178"/>
        </p:xfrm>
        <a:graphic>
          <a:graphicData uri="http://schemas.openxmlformats.org/drawingml/2006/table">
            <a:tbl>
              <a:tblPr firstRow="1" bandRow="1">
                <a:tableStyleId>{5C22544A-7EE6-4342-B048-85BDC9FD1C3A}</a:tableStyleId>
              </a:tblPr>
              <a:tblGrid>
                <a:gridCol w="667021">
                  <a:extLst>
                    <a:ext uri="{9D8B030D-6E8A-4147-A177-3AD203B41FA5}">
                      <a16:colId xmlns:a16="http://schemas.microsoft.com/office/drawing/2014/main" val="20000"/>
                    </a:ext>
                  </a:extLst>
                </a:gridCol>
                <a:gridCol w="3420000">
                  <a:extLst>
                    <a:ext uri="{9D8B030D-6E8A-4147-A177-3AD203B41FA5}">
                      <a16:colId xmlns:a16="http://schemas.microsoft.com/office/drawing/2014/main" val="20001"/>
                    </a:ext>
                  </a:extLst>
                </a:gridCol>
              </a:tblGrid>
              <a:tr h="8540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00" b="1" dirty="0">
                        <a:solidFill>
                          <a:srgbClr val="6E86D4"/>
                        </a:solidFill>
                        <a:latin typeface="Arial Black" pitchFamily="34" charset="0"/>
                        <a:cs typeface="Arial" pitchFamily="34" charset="0"/>
                      </a:endParaRPr>
                    </a:p>
                  </a:txBody>
                  <a:tcPr marL="36000" marR="3600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b="1" dirty="0">
                        <a:solidFill>
                          <a:schemeClr val="tx1"/>
                        </a:solidFill>
                        <a:latin typeface="Arial" pitchFamily="34" charset="0"/>
                        <a:cs typeface="Arial" pitchFamily="34" charset="0"/>
                      </a:endParaRPr>
                    </a:p>
                  </a:txBody>
                  <a:tcPr marL="36000" marR="3600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3542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a:solidFill>
                            <a:schemeClr val="bg1"/>
                          </a:solidFill>
                          <a:latin typeface="+mn-lt"/>
                          <a:cs typeface="Arial" pitchFamily="34" charset="0"/>
                        </a:rPr>
                        <a:t>3.1</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0" dirty="0">
                          <a:solidFill>
                            <a:schemeClr val="bg1"/>
                          </a:solidFill>
                          <a:latin typeface="+mn-lt"/>
                          <a:cs typeface="Arial" pitchFamily="34" charset="0"/>
                        </a:rPr>
                        <a:t>Supply, Demand and Government Policies</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3542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2400" b="1" dirty="0">
                          <a:solidFill>
                            <a:schemeClr val="bg1"/>
                          </a:solidFill>
                          <a:latin typeface="+mn-lt"/>
                          <a:cs typeface="Arial" pitchFamily="34" charset="0"/>
                        </a:rPr>
                        <a:t>3.2</a:t>
                      </a:r>
                      <a:endParaRPr lang="en-US" sz="2400" b="1" dirty="0">
                        <a:solidFill>
                          <a:schemeClr val="bg1"/>
                        </a:solidFill>
                        <a:latin typeface="+mn-lt"/>
                        <a:cs typeface="Arial"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0" dirty="0">
                          <a:solidFill>
                            <a:schemeClr val="bg1"/>
                          </a:solidFill>
                          <a:latin typeface="+mn-lt"/>
                          <a:cs typeface="Arial" pitchFamily="34" charset="0"/>
                        </a:rPr>
                        <a:t>Consumers, Producers, </a:t>
                      </a:r>
                      <a:br>
                        <a:rPr lang="en-US" sz="1600" b="0" dirty="0">
                          <a:solidFill>
                            <a:schemeClr val="bg1"/>
                          </a:solidFill>
                          <a:latin typeface="+mn-lt"/>
                          <a:cs typeface="Arial" pitchFamily="34" charset="0"/>
                        </a:rPr>
                      </a:br>
                      <a:r>
                        <a:rPr lang="en-US" sz="1600" b="0" dirty="0">
                          <a:solidFill>
                            <a:schemeClr val="bg1"/>
                          </a:solidFill>
                          <a:latin typeface="+mn-lt"/>
                          <a:cs typeface="Arial" pitchFamily="34" charset="0"/>
                        </a:rPr>
                        <a:t>and the Efficiency of Markets</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3542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a:solidFill>
                            <a:schemeClr val="bg1"/>
                          </a:solidFill>
                          <a:latin typeface="+mn-lt"/>
                          <a:cs typeface="Arial" pitchFamily="34" charset="0"/>
                        </a:rPr>
                        <a:t>3.3</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0" dirty="0">
                          <a:solidFill>
                            <a:schemeClr val="bg1"/>
                          </a:solidFill>
                          <a:latin typeface="+mn-lt"/>
                          <a:cs typeface="Arial" pitchFamily="34" charset="0"/>
                        </a:rPr>
                        <a:t>Externalities</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3542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a:solidFill>
                            <a:schemeClr val="bg1"/>
                          </a:solidFill>
                          <a:latin typeface="+mn-lt"/>
                          <a:cs typeface="Arial" pitchFamily="34" charset="0"/>
                        </a:rPr>
                        <a:t>3.4</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0" dirty="0">
                          <a:solidFill>
                            <a:schemeClr val="bg1"/>
                          </a:solidFill>
                          <a:latin typeface="+mn-lt"/>
                          <a:cs typeface="Arial" pitchFamily="34" charset="0"/>
                        </a:rPr>
                        <a:t>Public Goods and Common Resources</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1016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700" b="1" dirty="0">
                        <a:solidFill>
                          <a:schemeClr val="tx1">
                            <a:lumMod val="50000"/>
                            <a:lumOff val="50000"/>
                          </a:schemeClr>
                        </a:solidFill>
                        <a:latin typeface="Arial Black" pitchFamily="34" charset="0"/>
                        <a:cs typeface="Arial" pitchFamily="34" charset="0"/>
                      </a:endParaRPr>
                    </a:p>
                  </a:txBody>
                  <a:tcPr marL="36000" marR="3600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700" b="0" dirty="0">
                        <a:solidFill>
                          <a:schemeClr val="tx1">
                            <a:lumMod val="50000"/>
                            <a:lumOff val="50000"/>
                          </a:schemeClr>
                        </a:solidFill>
                        <a:latin typeface="Arial" pitchFamily="34" charset="0"/>
                        <a:cs typeface="Arial" pitchFamily="34" charset="0"/>
                      </a:endParaRPr>
                    </a:p>
                  </a:txBody>
                  <a:tcPr marL="36000" marR="3600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sp>
        <p:nvSpPr>
          <p:cNvPr id="6" name="Textfeld 5"/>
          <p:cNvSpPr txBox="1"/>
          <p:nvPr/>
        </p:nvSpPr>
        <p:spPr>
          <a:xfrm>
            <a:off x="-171448" y="1305618"/>
            <a:ext cx="4124325" cy="4524315"/>
          </a:xfrm>
          <a:prstGeom prst="rect">
            <a:avLst/>
          </a:prstGeom>
          <a:noFill/>
        </p:spPr>
        <p:txBody>
          <a:bodyPr wrap="square" rtlCol="0">
            <a:spAutoFit/>
          </a:bodyPr>
          <a:lstStyle/>
          <a:p>
            <a:r>
              <a:rPr lang="de-DE" sz="28800" spc="-1500" dirty="0">
                <a:solidFill>
                  <a:schemeClr val="bg1"/>
                </a:solidFill>
              </a:rPr>
              <a:t>03</a:t>
            </a:r>
          </a:p>
        </p:txBody>
      </p:sp>
    </p:spTree>
    <p:extLst>
      <p:ext uri="{BB962C8B-B14F-4D97-AF65-F5344CB8AC3E}">
        <p14:creationId xmlns:p14="http://schemas.microsoft.com/office/powerpoint/2010/main" val="323334623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0"/>
          <p:cNvSpPr txBox="1">
            <a:spLocks/>
          </p:cNvSpPr>
          <p:nvPr/>
        </p:nvSpPr>
        <p:spPr>
          <a:xfrm>
            <a:off x="727200" y="287367"/>
            <a:ext cx="8042400" cy="993600"/>
          </a:xfrm>
          <a:prstGeom prst="rect">
            <a:avLst/>
          </a:prstGeom>
        </p:spPr>
        <p:txBody>
          <a:bodyPr vert="horz" lIns="91440" tIns="45720" rIns="91440" bIns="45720" rtlCol="0" anchor="t" anchorCtr="0">
            <a:noAutofit/>
          </a:bodyPr>
          <a:lstStyle>
            <a:lvl1pPr algn="l" defTabSz="914400" rtl="0" eaLnBrk="1" latinLnBrk="0" hangingPunct="1">
              <a:lnSpc>
                <a:spcPts val="3500"/>
              </a:lnSpc>
              <a:spcBef>
                <a:spcPct val="0"/>
              </a:spcBef>
              <a:buNone/>
              <a:defRPr lang="en-US" sz="3000" b="0" kern="1200" cap="all" baseline="0">
                <a:solidFill>
                  <a:schemeClr val="bg1"/>
                </a:solidFill>
                <a:latin typeface="Frutiger 45 light" pitchFamily="34" charset="0"/>
                <a:ea typeface="+mj-ea"/>
                <a:cs typeface="+mj-cs"/>
              </a:defRPr>
            </a:lvl1pPr>
          </a:lstStyle>
          <a:p>
            <a:r>
              <a:rPr lang="de-DE" dirty="0"/>
              <a:t>             </a:t>
            </a:r>
          </a:p>
        </p:txBody>
      </p:sp>
      <p:sp>
        <p:nvSpPr>
          <p:cNvPr id="13" name="Titel 10"/>
          <p:cNvSpPr>
            <a:spLocks noGrp="1"/>
          </p:cNvSpPr>
          <p:nvPr>
            <p:ph type="title" idx="4294967295"/>
          </p:nvPr>
        </p:nvSpPr>
        <p:spPr>
          <a:xfrm>
            <a:off x="979488" y="14288"/>
            <a:ext cx="8164512" cy="1436687"/>
          </a:xfrm>
        </p:spPr>
        <p:txBody>
          <a:bodyPr anchor="ctr"/>
          <a:lstStyle>
            <a:lvl1pPr>
              <a:lnSpc>
                <a:spcPts val="3500"/>
              </a:lnSpc>
              <a:defRPr b="0">
                <a:solidFill>
                  <a:schemeClr val="bg1"/>
                </a:solidFill>
              </a:defRPr>
            </a:lvl1pPr>
          </a:lstStyle>
          <a:p>
            <a:r>
              <a:rPr lang="en-US" dirty="0">
                <a:cs typeface="Arial" pitchFamily="34" charset="0"/>
              </a:rPr>
              <a:t>“Economics…</a:t>
            </a:r>
          </a:p>
        </p:txBody>
      </p:sp>
      <p:sp>
        <p:nvSpPr>
          <p:cNvPr id="8" name="Titel 10"/>
          <p:cNvSpPr txBox="1">
            <a:spLocks/>
          </p:cNvSpPr>
          <p:nvPr/>
        </p:nvSpPr>
        <p:spPr>
          <a:xfrm>
            <a:off x="321574" y="1193800"/>
            <a:ext cx="8500852" cy="5664200"/>
          </a:xfrm>
          <a:prstGeom prst="rect">
            <a:avLst/>
          </a:prstGeom>
        </p:spPr>
        <p:txBody>
          <a:bodyPr vert="horz" lIns="91440" tIns="45720" rIns="91440" bIns="45720" rtlCol="0" anchor="ctr" anchorCtr="0">
            <a:noAutofit/>
          </a:bodyPr>
          <a:lstStyle>
            <a:lvl1pPr algn="l" defTabSz="914400" rtl="0" eaLnBrk="1" latinLnBrk="0" hangingPunct="1">
              <a:lnSpc>
                <a:spcPts val="3500"/>
              </a:lnSpc>
              <a:spcBef>
                <a:spcPct val="0"/>
              </a:spcBef>
              <a:buNone/>
              <a:defRPr lang="en-US" sz="2400" b="0" kern="1200" cap="all" baseline="0">
                <a:solidFill>
                  <a:schemeClr val="bg1"/>
                </a:solidFill>
                <a:latin typeface="Frutiger 45 light" pitchFamily="34" charset="0"/>
                <a:ea typeface="+mj-ea"/>
                <a:cs typeface="+mj-cs"/>
              </a:defRPr>
            </a:lvl1pPr>
          </a:lstStyle>
          <a:p>
            <a:pPr>
              <a:lnSpc>
                <a:spcPct val="120000"/>
              </a:lnSpc>
              <a:spcBef>
                <a:spcPts val="1200"/>
              </a:spcBef>
              <a:spcAft>
                <a:spcPts val="1200"/>
              </a:spcAft>
            </a:pPr>
            <a:r>
              <a:rPr lang="de-DE" sz="2000" cap="none" dirty="0" err="1">
                <a:solidFill>
                  <a:schemeClr val="tx1"/>
                </a:solidFill>
                <a:cs typeface="Arial" pitchFamily="34" charset="0"/>
              </a:rPr>
              <a:t>There</a:t>
            </a:r>
            <a:r>
              <a:rPr lang="de-DE" sz="2000" cap="none" dirty="0">
                <a:solidFill>
                  <a:schemeClr val="tx1"/>
                </a:solidFill>
                <a:cs typeface="Arial" pitchFamily="34" charset="0"/>
              </a:rPr>
              <a:t> </a:t>
            </a:r>
            <a:r>
              <a:rPr lang="de-DE" sz="2000" cap="none" dirty="0" err="1">
                <a:solidFill>
                  <a:schemeClr val="tx1"/>
                </a:solidFill>
                <a:cs typeface="Arial" pitchFamily="34" charset="0"/>
              </a:rPr>
              <a:t>are</a:t>
            </a:r>
            <a:r>
              <a:rPr lang="de-DE" sz="2000" cap="none" dirty="0">
                <a:solidFill>
                  <a:schemeClr val="tx1"/>
                </a:solidFill>
                <a:cs typeface="Arial" pitchFamily="34" charset="0"/>
              </a:rPr>
              <a:t> </a:t>
            </a:r>
            <a:r>
              <a:rPr lang="de-DE" sz="2000" cap="none" dirty="0" err="1">
                <a:solidFill>
                  <a:schemeClr val="tx1"/>
                </a:solidFill>
                <a:cs typeface="Arial" pitchFamily="34" charset="0"/>
              </a:rPr>
              <a:t>two</a:t>
            </a:r>
            <a:r>
              <a:rPr lang="de-DE" sz="2000" cap="none" dirty="0">
                <a:solidFill>
                  <a:schemeClr val="tx1"/>
                </a:solidFill>
                <a:cs typeface="Arial" pitchFamily="34" charset="0"/>
              </a:rPr>
              <a:t> </a:t>
            </a:r>
            <a:r>
              <a:rPr lang="de-DE" sz="2000" cap="none" dirty="0" err="1">
                <a:solidFill>
                  <a:schemeClr val="tx1"/>
                </a:solidFill>
                <a:cs typeface="Arial" pitchFamily="34" charset="0"/>
              </a:rPr>
              <a:t>primary</a:t>
            </a:r>
            <a:r>
              <a:rPr lang="de-DE" sz="2000" cap="none" dirty="0">
                <a:solidFill>
                  <a:schemeClr val="tx1"/>
                </a:solidFill>
                <a:cs typeface="Arial" pitchFamily="34" charset="0"/>
              </a:rPr>
              <a:t> </a:t>
            </a:r>
            <a:r>
              <a:rPr lang="de-DE" sz="2000" cap="none" dirty="0" err="1">
                <a:solidFill>
                  <a:schemeClr val="tx1"/>
                </a:solidFill>
                <a:cs typeface="Arial" pitchFamily="34" charset="0"/>
              </a:rPr>
              <a:t>methods</a:t>
            </a:r>
            <a:r>
              <a:rPr lang="de-DE" sz="2000" cap="none" dirty="0">
                <a:solidFill>
                  <a:schemeClr val="tx1"/>
                </a:solidFill>
                <a:cs typeface="Arial" pitchFamily="34" charset="0"/>
              </a:rPr>
              <a:t> </a:t>
            </a:r>
            <a:r>
              <a:rPr lang="de-DE" sz="2000" cap="none" dirty="0" err="1">
                <a:solidFill>
                  <a:schemeClr val="tx1"/>
                </a:solidFill>
                <a:cs typeface="Arial" pitchFamily="34" charset="0"/>
              </a:rPr>
              <a:t>of</a:t>
            </a:r>
            <a:r>
              <a:rPr lang="de-DE" sz="2000" cap="none" dirty="0">
                <a:solidFill>
                  <a:schemeClr val="tx1"/>
                </a:solidFill>
                <a:cs typeface="Arial" pitchFamily="34" charset="0"/>
              </a:rPr>
              <a:t> </a:t>
            </a:r>
            <a:r>
              <a:rPr lang="de-DE" sz="2000" cap="none" dirty="0" err="1">
                <a:solidFill>
                  <a:schemeClr val="tx1"/>
                </a:solidFill>
                <a:cs typeface="Arial" pitchFamily="34" charset="0"/>
              </a:rPr>
              <a:t>allocating</a:t>
            </a:r>
            <a:r>
              <a:rPr lang="de-DE" sz="2000" cap="none" dirty="0">
                <a:solidFill>
                  <a:schemeClr val="tx1"/>
                </a:solidFill>
                <a:cs typeface="Arial" pitchFamily="34" charset="0"/>
              </a:rPr>
              <a:t> </a:t>
            </a:r>
            <a:r>
              <a:rPr lang="de-DE" sz="2000" cap="none" dirty="0" err="1">
                <a:solidFill>
                  <a:schemeClr val="tx1"/>
                </a:solidFill>
                <a:cs typeface="Arial" pitchFamily="34" charset="0"/>
              </a:rPr>
              <a:t>scarce</a:t>
            </a:r>
            <a:r>
              <a:rPr lang="de-DE" sz="2000" cap="none" dirty="0">
                <a:solidFill>
                  <a:schemeClr val="tx1"/>
                </a:solidFill>
                <a:cs typeface="Arial" pitchFamily="34" charset="0"/>
              </a:rPr>
              <a:t> </a:t>
            </a:r>
            <a:r>
              <a:rPr lang="de-DE" sz="2000" cap="none" dirty="0" err="1">
                <a:solidFill>
                  <a:schemeClr val="tx1"/>
                </a:solidFill>
                <a:cs typeface="Arial" pitchFamily="34" charset="0"/>
              </a:rPr>
              <a:t>resources</a:t>
            </a:r>
            <a:r>
              <a:rPr lang="de-DE" sz="2000" cap="none" dirty="0">
                <a:solidFill>
                  <a:schemeClr val="tx1"/>
                </a:solidFill>
                <a:cs typeface="Arial" pitchFamily="34" charset="0"/>
              </a:rPr>
              <a:t>: </a:t>
            </a:r>
            <a:r>
              <a:rPr lang="de-DE" sz="2000" cap="none" dirty="0" err="1">
                <a:solidFill>
                  <a:schemeClr val="tx1"/>
                </a:solidFill>
                <a:cs typeface="Arial" pitchFamily="34" charset="0"/>
              </a:rPr>
              <a:t>markets</a:t>
            </a:r>
            <a:r>
              <a:rPr lang="de-DE" sz="2000" cap="none" dirty="0">
                <a:solidFill>
                  <a:schemeClr val="tx1"/>
                </a:solidFill>
                <a:cs typeface="Arial" pitchFamily="34" charset="0"/>
              </a:rPr>
              <a:t> (</a:t>
            </a:r>
            <a:r>
              <a:rPr lang="de-DE" sz="2000" cap="none" dirty="0" err="1">
                <a:solidFill>
                  <a:schemeClr val="tx1"/>
                </a:solidFill>
                <a:cs typeface="Arial" pitchFamily="34" charset="0"/>
              </a:rPr>
              <a:t>see</a:t>
            </a:r>
            <a:r>
              <a:rPr lang="de-DE" sz="2000" cap="none" dirty="0">
                <a:solidFill>
                  <a:schemeClr val="tx1"/>
                </a:solidFill>
                <a:cs typeface="Arial" pitchFamily="34" charset="0"/>
              </a:rPr>
              <a:t> </a:t>
            </a:r>
            <a:r>
              <a:rPr lang="de-DE" sz="2000" cap="none" dirty="0" err="1">
                <a:solidFill>
                  <a:schemeClr val="tx1"/>
                </a:solidFill>
                <a:cs typeface="Arial" pitchFamily="34" charset="0"/>
              </a:rPr>
              <a:t>part</a:t>
            </a:r>
            <a:r>
              <a:rPr lang="de-DE" sz="2000" cap="none" dirty="0">
                <a:solidFill>
                  <a:schemeClr val="tx1"/>
                </a:solidFill>
                <a:cs typeface="Arial" pitchFamily="34" charset="0"/>
              </a:rPr>
              <a:t> 02) </a:t>
            </a:r>
            <a:r>
              <a:rPr lang="de-DE" sz="2000" cap="none" dirty="0" err="1">
                <a:solidFill>
                  <a:schemeClr val="tx1"/>
                </a:solidFill>
                <a:cs typeface="Arial" pitchFamily="34" charset="0"/>
              </a:rPr>
              <a:t>and</a:t>
            </a:r>
            <a:r>
              <a:rPr lang="de-DE" sz="2000" cap="none" dirty="0">
                <a:solidFill>
                  <a:schemeClr val="tx1"/>
                </a:solidFill>
                <a:cs typeface="Arial" pitchFamily="34" charset="0"/>
              </a:rPr>
              <a:t> </a:t>
            </a:r>
            <a:r>
              <a:rPr lang="de-DE" sz="2000" cap="none" dirty="0" err="1">
                <a:solidFill>
                  <a:schemeClr val="tx1"/>
                </a:solidFill>
                <a:cs typeface="Arial" pitchFamily="34" charset="0"/>
              </a:rPr>
              <a:t>government</a:t>
            </a:r>
            <a:r>
              <a:rPr lang="de-DE" sz="2000" cap="none" dirty="0">
                <a:solidFill>
                  <a:schemeClr val="tx1"/>
                </a:solidFill>
                <a:cs typeface="Arial" pitchFamily="34" charset="0"/>
              </a:rPr>
              <a:t>. This </a:t>
            </a:r>
            <a:r>
              <a:rPr lang="de-DE" sz="2000" cap="none" dirty="0" err="1">
                <a:solidFill>
                  <a:schemeClr val="tx1"/>
                </a:solidFill>
                <a:cs typeface="Arial" pitchFamily="34" charset="0"/>
              </a:rPr>
              <a:t>part</a:t>
            </a:r>
            <a:r>
              <a:rPr lang="de-DE" sz="2000" cap="none" dirty="0">
                <a:solidFill>
                  <a:schemeClr val="tx1"/>
                </a:solidFill>
                <a:cs typeface="Arial" pitchFamily="34" charset="0"/>
              </a:rPr>
              <a:t> </a:t>
            </a:r>
            <a:r>
              <a:rPr lang="de-DE" sz="2000" cap="none" dirty="0" err="1">
                <a:solidFill>
                  <a:schemeClr val="tx1"/>
                </a:solidFill>
                <a:cs typeface="Arial" pitchFamily="34" charset="0"/>
              </a:rPr>
              <a:t>gives</a:t>
            </a:r>
            <a:r>
              <a:rPr lang="de-DE" sz="2000" cap="none" dirty="0">
                <a:solidFill>
                  <a:schemeClr val="tx1"/>
                </a:solidFill>
                <a:cs typeface="Arial" pitchFamily="34" charset="0"/>
              </a:rPr>
              <a:t> </a:t>
            </a:r>
            <a:r>
              <a:rPr lang="de-DE" sz="2000" cap="none" dirty="0" err="1">
                <a:solidFill>
                  <a:schemeClr val="tx1"/>
                </a:solidFill>
                <a:cs typeface="Arial" pitchFamily="34" charset="0"/>
              </a:rPr>
              <a:t>us</a:t>
            </a:r>
            <a:r>
              <a:rPr lang="de-DE" sz="2000" cap="none" dirty="0">
                <a:solidFill>
                  <a:schemeClr val="tx1"/>
                </a:solidFill>
                <a:cs typeface="Arial" pitchFamily="34" charset="0"/>
              </a:rPr>
              <a:t> </a:t>
            </a:r>
            <a:r>
              <a:rPr lang="de-DE" sz="2000" cap="none" dirty="0" err="1">
                <a:solidFill>
                  <a:schemeClr val="tx1"/>
                </a:solidFill>
                <a:cs typeface="Arial" pitchFamily="34" charset="0"/>
              </a:rPr>
              <a:t>insights</a:t>
            </a:r>
            <a:r>
              <a:rPr lang="de-DE" sz="2000" cap="none" dirty="0">
                <a:solidFill>
                  <a:schemeClr val="tx1"/>
                </a:solidFill>
                <a:cs typeface="Arial" pitchFamily="34" charset="0"/>
              </a:rPr>
              <a:t> </a:t>
            </a:r>
            <a:r>
              <a:rPr lang="de-DE" sz="2000" cap="none" dirty="0" err="1">
                <a:solidFill>
                  <a:schemeClr val="tx1"/>
                </a:solidFill>
                <a:cs typeface="Arial" pitchFamily="34" charset="0"/>
              </a:rPr>
              <a:t>about</a:t>
            </a:r>
            <a:r>
              <a:rPr lang="de-DE" sz="2000" cap="none" dirty="0">
                <a:solidFill>
                  <a:schemeClr val="tx1"/>
                </a:solidFill>
                <a:cs typeface="Arial" pitchFamily="34" charset="0"/>
              </a:rPr>
              <a:t> </a:t>
            </a:r>
            <a:r>
              <a:rPr lang="de-DE" sz="2000" cap="none" dirty="0" err="1">
                <a:solidFill>
                  <a:schemeClr val="tx1"/>
                </a:solidFill>
                <a:cs typeface="Arial" pitchFamily="34" charset="0"/>
              </a:rPr>
              <a:t>the</a:t>
            </a:r>
            <a:r>
              <a:rPr lang="de-DE" sz="2000" cap="none" dirty="0">
                <a:solidFill>
                  <a:schemeClr val="tx1"/>
                </a:solidFill>
                <a:cs typeface="Arial" pitchFamily="34" charset="0"/>
              </a:rPr>
              <a:t> </a:t>
            </a:r>
            <a:r>
              <a:rPr lang="de-DE" sz="2000" cap="none" dirty="0" err="1">
                <a:solidFill>
                  <a:schemeClr val="tx1"/>
                </a:solidFill>
                <a:cs typeface="Arial" pitchFamily="34" charset="0"/>
              </a:rPr>
              <a:t>conditions</a:t>
            </a:r>
            <a:r>
              <a:rPr lang="de-DE" sz="2000" cap="none" dirty="0">
                <a:solidFill>
                  <a:schemeClr val="tx1"/>
                </a:solidFill>
                <a:cs typeface="Arial" pitchFamily="34" charset="0"/>
              </a:rPr>
              <a:t> </a:t>
            </a:r>
            <a:r>
              <a:rPr lang="de-DE" sz="2000" cap="none" dirty="0" err="1">
                <a:solidFill>
                  <a:schemeClr val="tx1"/>
                </a:solidFill>
                <a:cs typeface="Arial" pitchFamily="34" charset="0"/>
              </a:rPr>
              <a:t>under</a:t>
            </a:r>
            <a:r>
              <a:rPr lang="de-DE" sz="2000" cap="none" dirty="0">
                <a:solidFill>
                  <a:schemeClr val="tx1"/>
                </a:solidFill>
                <a:cs typeface="Arial" pitchFamily="34" charset="0"/>
              </a:rPr>
              <a:t> </a:t>
            </a:r>
            <a:r>
              <a:rPr lang="de-DE" sz="2000" cap="none" dirty="0" err="1">
                <a:solidFill>
                  <a:schemeClr val="tx1"/>
                </a:solidFill>
                <a:cs typeface="Arial" pitchFamily="34" charset="0"/>
              </a:rPr>
              <a:t>which</a:t>
            </a:r>
            <a:r>
              <a:rPr lang="de-DE" sz="2000" cap="none" dirty="0">
                <a:solidFill>
                  <a:schemeClr val="tx1"/>
                </a:solidFill>
                <a:cs typeface="Arial" pitchFamily="34" charset="0"/>
              </a:rPr>
              <a:t> </a:t>
            </a:r>
            <a:r>
              <a:rPr lang="de-DE" sz="2000" cap="none" dirty="0" err="1">
                <a:solidFill>
                  <a:schemeClr val="tx1"/>
                </a:solidFill>
                <a:cs typeface="Arial" pitchFamily="34" charset="0"/>
              </a:rPr>
              <a:t>each</a:t>
            </a:r>
            <a:r>
              <a:rPr lang="de-DE" sz="2000" cap="none" dirty="0">
                <a:solidFill>
                  <a:schemeClr val="tx1"/>
                </a:solidFill>
                <a:cs typeface="Arial" pitchFamily="34" charset="0"/>
              </a:rPr>
              <a:t> will </a:t>
            </a:r>
            <a:r>
              <a:rPr lang="de-DE" sz="2000" cap="none" dirty="0" err="1">
                <a:solidFill>
                  <a:schemeClr val="tx1"/>
                </a:solidFill>
                <a:cs typeface="Arial" pitchFamily="34" charset="0"/>
              </a:rPr>
              <a:t>likely</a:t>
            </a:r>
            <a:r>
              <a:rPr lang="de-DE" sz="2000" cap="none" dirty="0">
                <a:solidFill>
                  <a:schemeClr val="tx1"/>
                </a:solidFill>
                <a:cs typeface="Arial" pitchFamily="34" charset="0"/>
              </a:rPr>
              <a:t> </a:t>
            </a:r>
            <a:r>
              <a:rPr lang="de-DE" sz="2000" cap="none" dirty="0" err="1">
                <a:solidFill>
                  <a:schemeClr val="tx1"/>
                </a:solidFill>
                <a:cs typeface="Arial" pitchFamily="34" charset="0"/>
              </a:rPr>
              <a:t>work</a:t>
            </a:r>
            <a:r>
              <a:rPr lang="de-DE" sz="2000" cap="none" dirty="0">
                <a:solidFill>
                  <a:schemeClr val="tx1"/>
                </a:solidFill>
                <a:cs typeface="Arial" pitchFamily="34" charset="0"/>
              </a:rPr>
              <a:t> </a:t>
            </a:r>
            <a:r>
              <a:rPr lang="de-DE" sz="2000" cap="none" dirty="0" err="1">
                <a:solidFill>
                  <a:schemeClr val="tx1"/>
                </a:solidFill>
                <a:cs typeface="Arial" pitchFamily="34" charset="0"/>
              </a:rPr>
              <a:t>well</a:t>
            </a:r>
            <a:r>
              <a:rPr lang="de-DE" sz="2000" cap="none" dirty="0">
                <a:solidFill>
                  <a:schemeClr val="tx1"/>
                </a:solidFill>
                <a:cs typeface="Arial" pitchFamily="34" charset="0"/>
              </a:rPr>
              <a:t>. </a:t>
            </a:r>
          </a:p>
          <a:p>
            <a:pPr>
              <a:lnSpc>
                <a:spcPct val="120000"/>
              </a:lnSpc>
              <a:spcBef>
                <a:spcPts val="1200"/>
              </a:spcBef>
              <a:spcAft>
                <a:spcPts val="1200"/>
              </a:spcAft>
            </a:pPr>
            <a:r>
              <a:rPr lang="de-DE" sz="2000" cap="none" dirty="0">
                <a:solidFill>
                  <a:schemeClr val="tx1"/>
                </a:solidFill>
                <a:cs typeface="Arial" pitchFamily="34" charset="0"/>
              </a:rPr>
              <a:t>Managers must </a:t>
            </a:r>
            <a:r>
              <a:rPr lang="de-DE" sz="2000" cap="none" dirty="0" err="1">
                <a:solidFill>
                  <a:schemeClr val="tx1"/>
                </a:solidFill>
                <a:cs typeface="Arial" pitchFamily="34" charset="0"/>
              </a:rPr>
              <a:t>be</a:t>
            </a:r>
            <a:r>
              <a:rPr lang="de-DE" sz="2000" cap="none" dirty="0">
                <a:solidFill>
                  <a:schemeClr val="tx1"/>
                </a:solidFill>
                <a:cs typeface="Arial" pitchFamily="34" charset="0"/>
              </a:rPr>
              <a:t> </a:t>
            </a:r>
            <a:r>
              <a:rPr lang="de-DE" sz="2000" cap="none" dirty="0" err="1">
                <a:solidFill>
                  <a:schemeClr val="tx1"/>
                </a:solidFill>
                <a:cs typeface="Arial" pitchFamily="34" charset="0"/>
              </a:rPr>
              <a:t>able</a:t>
            </a:r>
            <a:r>
              <a:rPr lang="de-DE" sz="2000" cap="none" dirty="0">
                <a:solidFill>
                  <a:schemeClr val="tx1"/>
                </a:solidFill>
                <a:cs typeface="Arial" pitchFamily="34" charset="0"/>
              </a:rPr>
              <a:t> </a:t>
            </a:r>
            <a:r>
              <a:rPr lang="de-DE" sz="2000" cap="none" dirty="0" err="1">
                <a:solidFill>
                  <a:schemeClr val="tx1"/>
                </a:solidFill>
                <a:cs typeface="Arial" pitchFamily="34" charset="0"/>
              </a:rPr>
              <a:t>to</a:t>
            </a:r>
            <a:r>
              <a:rPr lang="en-US" sz="2000" cap="none" dirty="0">
                <a:solidFill>
                  <a:schemeClr val="tx1"/>
                </a:solidFill>
                <a:cs typeface="Arial" pitchFamily="34" charset="0"/>
              </a:rPr>
              <a:t> advise your company in matters related to governmental policies. How do you respond proactively to the changing market and legal environment? </a:t>
            </a:r>
          </a:p>
        </p:txBody>
      </p:sp>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1320" b="34340"/>
          <a:stretch/>
        </p:blipFill>
        <p:spPr bwMode="auto">
          <a:xfrm>
            <a:off x="-3175" y="-692"/>
            <a:ext cx="9150350" cy="1486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el 10"/>
          <p:cNvSpPr txBox="1">
            <a:spLocks/>
          </p:cNvSpPr>
          <p:nvPr/>
        </p:nvSpPr>
        <p:spPr>
          <a:xfrm>
            <a:off x="321574" y="562623"/>
            <a:ext cx="8708126" cy="1436687"/>
          </a:xfrm>
          <a:prstGeom prst="rect">
            <a:avLst/>
          </a:prstGeom>
        </p:spPr>
        <p:txBody>
          <a:bodyPr anchor="ctr"/>
          <a:lstStyle>
            <a:lvl1pPr algn="l" defTabSz="914400" rtl="0" eaLnBrk="1" latinLnBrk="0" hangingPunct="1">
              <a:lnSpc>
                <a:spcPts val="3500"/>
              </a:lnSpc>
              <a:spcBef>
                <a:spcPct val="0"/>
              </a:spcBef>
              <a:buNone/>
              <a:defRPr lang="en-US" sz="2400" b="0" kern="1200" cap="all" baseline="0">
                <a:solidFill>
                  <a:schemeClr val="bg1"/>
                </a:solidFill>
                <a:latin typeface="Frutiger 45 light" pitchFamily="34" charset="0"/>
                <a:ea typeface="+mj-ea"/>
                <a:cs typeface="+mj-cs"/>
              </a:defRPr>
            </a:lvl1pPr>
          </a:lstStyle>
          <a:p>
            <a:r>
              <a:rPr lang="de-DE" sz="4000" dirty="0">
                <a:cs typeface="Arial" pitchFamily="34" charset="0"/>
              </a:rPr>
              <a:t>03 					                   </a:t>
            </a:r>
            <a:r>
              <a:rPr lang="de-DE" sz="4000" dirty="0" err="1">
                <a:cs typeface="Arial" pitchFamily="34" charset="0"/>
              </a:rPr>
              <a:t>IDEa</a:t>
            </a:r>
            <a:endParaRPr lang="de-DE" sz="4000" dirty="0">
              <a:cs typeface="Arial" pitchFamily="34" charset="0"/>
            </a:endParaRPr>
          </a:p>
        </p:txBody>
      </p:sp>
    </p:spTree>
    <p:extLst>
      <p:ext uri="{BB962C8B-B14F-4D97-AF65-F5344CB8AC3E}">
        <p14:creationId xmlns:p14="http://schemas.microsoft.com/office/powerpoint/2010/main" val="281070244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604838" y="310777"/>
            <a:ext cx="6545262" cy="1264025"/>
          </a:xfrm>
        </p:spPr>
        <p:txBody>
          <a:bodyPr/>
          <a:lstStyle/>
          <a:p>
            <a:r>
              <a:rPr lang="de-DE" dirty="0"/>
              <a:t>03 Learning </a:t>
            </a:r>
            <a:r>
              <a:rPr lang="de-DE" dirty="0" err="1"/>
              <a:t>Objectives</a:t>
            </a:r>
            <a:endParaRPr lang="de-DE" dirty="0"/>
          </a:p>
        </p:txBody>
      </p:sp>
      <p:sp>
        <p:nvSpPr>
          <p:cNvPr id="12" name="Rechteck 11"/>
          <p:cNvSpPr/>
          <p:nvPr/>
        </p:nvSpPr>
        <p:spPr>
          <a:xfrm>
            <a:off x="0" y="1623848"/>
            <a:ext cx="9144000" cy="4741032"/>
          </a:xfrm>
          <a:prstGeom prst="rect">
            <a:avLst/>
          </a:prstGeom>
          <a:blipFill dpi="0" rotWithShape="1">
            <a:blip r:embed="rId2">
              <a:alphaModFix amt="1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Inhaltsplatzhalter 2"/>
          <p:cNvSpPr>
            <a:spLocks noGrp="1"/>
          </p:cNvSpPr>
          <p:nvPr>
            <p:ph sz="quarter" idx="12"/>
          </p:nvPr>
        </p:nvSpPr>
        <p:spPr>
          <a:xfrm>
            <a:off x="604838" y="1842448"/>
            <a:ext cx="8081962" cy="3878903"/>
          </a:xfrm>
        </p:spPr>
        <p:txBody>
          <a:bodyPr/>
          <a:lstStyle/>
          <a:p>
            <a:pPr>
              <a:lnSpc>
                <a:spcPct val="100000"/>
              </a:lnSpc>
              <a:spcBef>
                <a:spcPts val="600"/>
              </a:spcBef>
              <a:buClr>
                <a:srgbClr val="2E63AC"/>
              </a:buClr>
              <a:buFont typeface="Wingdings" panose="05000000000000000000" pitchFamily="2" charset="2"/>
              <a:buChar char="§"/>
            </a:pPr>
            <a:r>
              <a:rPr lang="en-US" dirty="0"/>
              <a:t>Understand how government policies affect market outcomes</a:t>
            </a:r>
          </a:p>
          <a:p>
            <a:pPr>
              <a:lnSpc>
                <a:spcPct val="100000"/>
              </a:lnSpc>
              <a:spcBef>
                <a:spcPts val="600"/>
              </a:spcBef>
              <a:buClr>
                <a:srgbClr val="2E63AC"/>
              </a:buClr>
              <a:buFont typeface="Wingdings" panose="05000000000000000000" pitchFamily="2" charset="2"/>
              <a:buChar char="§"/>
            </a:pPr>
            <a:r>
              <a:rPr lang="en-US" dirty="0"/>
              <a:t>Discuss the pros and cons of minimum wages</a:t>
            </a:r>
          </a:p>
          <a:p>
            <a:pPr>
              <a:lnSpc>
                <a:spcPct val="100000"/>
              </a:lnSpc>
              <a:spcBef>
                <a:spcPts val="600"/>
              </a:spcBef>
              <a:buClr>
                <a:srgbClr val="2E63AC"/>
              </a:buClr>
              <a:buFont typeface="Wingdings" panose="05000000000000000000" pitchFamily="2" charset="2"/>
              <a:buChar char="§"/>
            </a:pPr>
            <a:r>
              <a:rPr lang="en-US" dirty="0"/>
              <a:t>Apply tax incidence analysis to taxes levied by the government</a:t>
            </a:r>
          </a:p>
          <a:p>
            <a:pPr>
              <a:lnSpc>
                <a:spcPct val="100000"/>
              </a:lnSpc>
              <a:spcBef>
                <a:spcPts val="600"/>
              </a:spcBef>
              <a:buClr>
                <a:srgbClr val="2E63AC"/>
              </a:buClr>
              <a:buFont typeface="Wingdings" panose="05000000000000000000" pitchFamily="2" charset="2"/>
              <a:buChar char="§"/>
            </a:pPr>
            <a:r>
              <a:rPr lang="en-US" dirty="0"/>
              <a:t>Recall that elasticities matter for tax incidence</a:t>
            </a:r>
          </a:p>
          <a:p>
            <a:pPr>
              <a:lnSpc>
                <a:spcPct val="100000"/>
              </a:lnSpc>
              <a:spcBef>
                <a:spcPts val="600"/>
              </a:spcBef>
              <a:buClr>
                <a:srgbClr val="2E63AC"/>
              </a:buClr>
              <a:buFont typeface="Wingdings" panose="05000000000000000000" pitchFamily="2" charset="2"/>
              <a:buChar char="§"/>
            </a:pPr>
            <a:r>
              <a:rPr lang="en-US" dirty="0"/>
              <a:t>Remember how welfare can be measured</a:t>
            </a:r>
          </a:p>
          <a:p>
            <a:pPr>
              <a:lnSpc>
                <a:spcPct val="100000"/>
              </a:lnSpc>
              <a:spcBef>
                <a:spcPts val="600"/>
              </a:spcBef>
              <a:buClr>
                <a:srgbClr val="2E63AC"/>
              </a:buClr>
              <a:buFont typeface="Wingdings" panose="05000000000000000000" pitchFamily="2" charset="2"/>
              <a:buChar char="§"/>
            </a:pPr>
            <a:r>
              <a:rPr lang="en-US" dirty="0"/>
              <a:t>Apply the idea of consumer and producer rent to market analyses</a:t>
            </a:r>
          </a:p>
          <a:p>
            <a:pPr>
              <a:lnSpc>
                <a:spcPct val="100000"/>
              </a:lnSpc>
              <a:spcBef>
                <a:spcPts val="600"/>
              </a:spcBef>
              <a:buClr>
                <a:srgbClr val="2E63AC"/>
              </a:buClr>
              <a:buFont typeface="Wingdings" panose="05000000000000000000" pitchFamily="2" charset="2"/>
              <a:buChar char="§"/>
            </a:pPr>
            <a:r>
              <a:rPr lang="en-US" dirty="0"/>
              <a:t>Interpret </a:t>
            </a:r>
            <a:r>
              <a:rPr lang="en-US" altLang="en-US" dirty="0"/>
              <a:t>Adam Smith’s invisible hand</a:t>
            </a:r>
          </a:p>
          <a:p>
            <a:pPr>
              <a:lnSpc>
                <a:spcPct val="100000"/>
              </a:lnSpc>
              <a:spcBef>
                <a:spcPts val="600"/>
              </a:spcBef>
              <a:buClr>
                <a:srgbClr val="2E63AC"/>
              </a:buClr>
              <a:buFont typeface="Wingdings" panose="05000000000000000000" pitchFamily="2" charset="2"/>
              <a:buChar char="§"/>
            </a:pPr>
            <a:r>
              <a:rPr lang="en-US" dirty="0"/>
              <a:t>Define externalities and find appropriate examples</a:t>
            </a:r>
          </a:p>
          <a:p>
            <a:pPr>
              <a:lnSpc>
                <a:spcPct val="100000"/>
              </a:lnSpc>
              <a:spcBef>
                <a:spcPts val="600"/>
              </a:spcBef>
              <a:buClr>
                <a:srgbClr val="2E63AC"/>
              </a:buClr>
              <a:buFont typeface="Wingdings" panose="05000000000000000000" pitchFamily="2" charset="2"/>
              <a:buChar char="§"/>
            </a:pPr>
            <a:r>
              <a:rPr lang="en-US" dirty="0"/>
              <a:t>Define the different kind of goods</a:t>
            </a:r>
          </a:p>
          <a:p>
            <a:pPr>
              <a:lnSpc>
                <a:spcPct val="100000"/>
              </a:lnSpc>
              <a:spcBef>
                <a:spcPts val="600"/>
              </a:spcBef>
              <a:buClr>
                <a:srgbClr val="2E63AC"/>
              </a:buClr>
              <a:buFont typeface="Wingdings" panose="05000000000000000000" pitchFamily="2" charset="2"/>
              <a:buChar char="§"/>
            </a:pPr>
            <a:r>
              <a:rPr lang="en-US" dirty="0"/>
              <a:t>Understand the free-rider problem and t</a:t>
            </a:r>
            <a:r>
              <a:rPr lang="en-US" altLang="en-US" dirty="0"/>
              <a:t>he tragedy of the commons</a:t>
            </a:r>
            <a:endParaRPr lang="en-US" dirty="0"/>
          </a:p>
          <a:p>
            <a:pPr>
              <a:lnSpc>
                <a:spcPct val="100000"/>
              </a:lnSpc>
              <a:spcBef>
                <a:spcPts val="600"/>
              </a:spcBef>
              <a:buClr>
                <a:srgbClr val="2E63AC"/>
              </a:buClr>
              <a:buFont typeface="Wingdings" panose="05000000000000000000" pitchFamily="2" charset="2"/>
              <a:buChar char="§"/>
            </a:pPr>
            <a:r>
              <a:rPr lang="en-US" dirty="0"/>
              <a:t>Explain the importance of property rights</a:t>
            </a:r>
          </a:p>
          <a:p>
            <a:pPr>
              <a:lnSpc>
                <a:spcPct val="100000"/>
              </a:lnSpc>
              <a:spcBef>
                <a:spcPts val="600"/>
              </a:spcBef>
              <a:buClr>
                <a:srgbClr val="2E63AC"/>
              </a:buClr>
              <a:buFont typeface="Wingdings" panose="05000000000000000000" pitchFamily="2" charset="2"/>
              <a:buChar char="§"/>
            </a:pPr>
            <a:endParaRPr lang="en-US" dirty="0"/>
          </a:p>
        </p:txBody>
      </p:sp>
    </p:spTree>
    <p:extLst>
      <p:ext uri="{BB962C8B-B14F-4D97-AF65-F5344CB8AC3E}">
        <p14:creationId xmlns:p14="http://schemas.microsoft.com/office/powerpoint/2010/main" val="89523217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descr="Das Weiße Haus, Washington Dc, Wahrzeich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51" y="-62824"/>
            <a:ext cx="9144000" cy="5200651"/>
          </a:xfrm>
          <a:prstGeom prst="rect">
            <a:avLst/>
          </a:prstGeom>
          <a:noFill/>
          <a:extLst>
            <a:ext uri="{909E8E84-426E-40DD-AFC4-6F175D3DCCD1}">
              <a14:hiddenFill xmlns:a14="http://schemas.microsoft.com/office/drawing/2010/main">
                <a:solidFill>
                  <a:srgbClr val="FFFFFF"/>
                </a:solidFill>
              </a14:hiddenFill>
            </a:ext>
          </a:extLst>
        </p:spPr>
      </p:pic>
      <p:sp>
        <p:nvSpPr>
          <p:cNvPr id="7" name="Titel 10"/>
          <p:cNvSpPr txBox="1">
            <a:spLocks/>
          </p:cNvSpPr>
          <p:nvPr/>
        </p:nvSpPr>
        <p:spPr>
          <a:xfrm>
            <a:off x="727200" y="3957667"/>
            <a:ext cx="8042400" cy="993600"/>
          </a:xfrm>
          <a:prstGeom prst="rect">
            <a:avLst/>
          </a:prstGeom>
        </p:spPr>
        <p:txBody>
          <a:bodyPr vert="horz" lIns="91440" tIns="45720" rIns="91440" bIns="45720" rtlCol="0" anchor="t" anchorCtr="0">
            <a:noAutofit/>
          </a:bodyPr>
          <a:lstStyle>
            <a:lvl1pPr algn="l" defTabSz="914400" rtl="0" eaLnBrk="1" latinLnBrk="0" hangingPunct="1">
              <a:lnSpc>
                <a:spcPts val="3500"/>
              </a:lnSpc>
              <a:spcBef>
                <a:spcPct val="0"/>
              </a:spcBef>
              <a:buNone/>
              <a:defRPr lang="en-US" sz="3000" b="0" kern="1200" cap="all" baseline="0">
                <a:solidFill>
                  <a:schemeClr val="bg1"/>
                </a:solidFill>
                <a:latin typeface="Frutiger 45 light" pitchFamily="34" charset="0"/>
                <a:ea typeface="+mj-ea"/>
                <a:cs typeface="+mj-cs"/>
              </a:defRPr>
            </a:lvl1pPr>
          </a:lstStyle>
          <a:p>
            <a:r>
              <a:rPr lang="de-DE" dirty="0">
                <a:solidFill>
                  <a:prstClr val="white"/>
                </a:solidFill>
              </a:rPr>
              <a:t>             </a:t>
            </a:r>
          </a:p>
        </p:txBody>
      </p:sp>
      <p:sp>
        <p:nvSpPr>
          <p:cNvPr id="11" name="Rechteck 10"/>
          <p:cNvSpPr/>
          <p:nvPr/>
        </p:nvSpPr>
        <p:spPr>
          <a:xfrm>
            <a:off x="0" y="3648105"/>
            <a:ext cx="9144000" cy="1514475"/>
          </a:xfrm>
          <a:prstGeom prst="rect">
            <a:avLst/>
          </a:prstGeom>
          <a:solidFill>
            <a:srgbClr val="2E63A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13" name="Titel 10"/>
          <p:cNvSpPr>
            <a:spLocks noGrp="1"/>
          </p:cNvSpPr>
          <p:nvPr>
            <p:ph type="title"/>
          </p:nvPr>
        </p:nvSpPr>
        <p:spPr>
          <a:xfrm>
            <a:off x="604838" y="3683955"/>
            <a:ext cx="8164762" cy="1436687"/>
          </a:xfrm>
        </p:spPr>
        <p:txBody>
          <a:bodyPr anchor="ctr"/>
          <a:lstStyle>
            <a:lvl1pPr>
              <a:lnSpc>
                <a:spcPts val="3500"/>
              </a:lnSpc>
              <a:defRPr b="0">
                <a:solidFill>
                  <a:schemeClr val="bg1"/>
                </a:solidFill>
              </a:defRPr>
            </a:lvl1pPr>
          </a:lstStyle>
          <a:p>
            <a:pPr marL="627063" indent="-627063"/>
            <a:r>
              <a:rPr lang="en-US" dirty="0">
                <a:latin typeface="Arial" panose="020B0604020202020204" pitchFamily="34" charset="0"/>
                <a:cs typeface="Arial" panose="020B0604020202020204" pitchFamily="34" charset="0"/>
              </a:rPr>
              <a:t>3.1  Supply, Demand and Government Policies</a:t>
            </a:r>
          </a:p>
        </p:txBody>
      </p:sp>
    </p:spTree>
    <p:extLst>
      <p:ext uri="{BB962C8B-B14F-4D97-AF65-F5344CB8AC3E}">
        <p14:creationId xmlns:p14="http://schemas.microsoft.com/office/powerpoint/2010/main" val="384304642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p:cNvSpPr>
            <a:spLocks noGrp="1"/>
          </p:cNvSpPr>
          <p:nvPr>
            <p:ph sz="quarter" idx="12"/>
          </p:nvPr>
        </p:nvSpPr>
        <p:spPr>
          <a:xfrm>
            <a:off x="604838" y="1838327"/>
            <a:ext cx="8081962" cy="4326977"/>
          </a:xfrm>
        </p:spPr>
        <p:txBody>
          <a:bodyPr/>
          <a:lstStyle/>
          <a:p>
            <a:pPr marL="0" indent="0">
              <a:lnSpc>
                <a:spcPct val="100000"/>
              </a:lnSpc>
              <a:buClr>
                <a:srgbClr val="3163AC"/>
              </a:buClr>
              <a:buNone/>
            </a:pPr>
            <a:r>
              <a:rPr lang="en-US" altLang="en-US" dirty="0">
                <a:solidFill>
                  <a:srgbClr val="3163AC"/>
                </a:solidFill>
                <a:latin typeface="+mn-lt"/>
                <a:cs typeface="Arial" panose="020B0604020202020204" pitchFamily="34" charset="0"/>
              </a:rPr>
              <a:t>Taxes</a:t>
            </a:r>
          </a:p>
          <a:p>
            <a:pPr>
              <a:lnSpc>
                <a:spcPct val="100000"/>
              </a:lnSpc>
              <a:spcBef>
                <a:spcPts val="600"/>
              </a:spcBef>
              <a:buClr>
                <a:srgbClr val="3163AC"/>
              </a:buClr>
              <a:buFont typeface="Wingdings" panose="05000000000000000000" pitchFamily="2" charset="2"/>
              <a:buChar char="§"/>
            </a:pPr>
            <a:r>
              <a:rPr lang="en-US" altLang="en-US" dirty="0">
                <a:latin typeface="+mn-lt"/>
                <a:cs typeface="Arial" panose="020B0604020202020204" pitchFamily="34" charset="0"/>
              </a:rPr>
              <a:t>Used to raise revenue for public purposes and to influence market outcomes</a:t>
            </a:r>
          </a:p>
          <a:p>
            <a:pPr marL="0" indent="0">
              <a:lnSpc>
                <a:spcPct val="100000"/>
              </a:lnSpc>
              <a:buClr>
                <a:srgbClr val="3163AC"/>
              </a:buClr>
              <a:buNone/>
            </a:pPr>
            <a:r>
              <a:rPr lang="en-US" altLang="en-US" dirty="0">
                <a:solidFill>
                  <a:srgbClr val="3163AC"/>
                </a:solidFill>
                <a:latin typeface="+mn-lt"/>
                <a:cs typeface="Arial" panose="020B0604020202020204" pitchFamily="34" charset="0"/>
              </a:rPr>
              <a:t>Price controls </a:t>
            </a:r>
          </a:p>
          <a:p>
            <a:pPr>
              <a:lnSpc>
                <a:spcPct val="100000"/>
              </a:lnSpc>
              <a:spcBef>
                <a:spcPts val="600"/>
              </a:spcBef>
              <a:buClr>
                <a:srgbClr val="3163AC"/>
              </a:buClr>
              <a:buFont typeface="Wingdings" panose="05000000000000000000" pitchFamily="2" charset="2"/>
              <a:buChar char="§"/>
            </a:pPr>
            <a:r>
              <a:rPr lang="en-US" altLang="en-US" dirty="0">
                <a:latin typeface="+mn-lt"/>
                <a:cs typeface="Arial" panose="020B0604020202020204" pitchFamily="34" charset="0"/>
              </a:rPr>
              <a:t>Usually enacted when policymakers believe that the market price of a good or service is unfair to buyers or sellers</a:t>
            </a:r>
          </a:p>
          <a:p>
            <a:pPr>
              <a:lnSpc>
                <a:spcPct val="100000"/>
              </a:lnSpc>
              <a:spcBef>
                <a:spcPts val="600"/>
              </a:spcBef>
              <a:buClr>
                <a:srgbClr val="3163AC"/>
              </a:buClr>
              <a:buFont typeface="Wingdings" panose="05000000000000000000" pitchFamily="2" charset="2"/>
              <a:buChar char="§"/>
            </a:pPr>
            <a:r>
              <a:rPr lang="en-US" altLang="en-US" dirty="0">
                <a:latin typeface="+mn-lt"/>
                <a:cs typeface="Arial" panose="020B0604020202020204" pitchFamily="34" charset="0"/>
              </a:rPr>
              <a:t>Can generate inequities</a:t>
            </a:r>
          </a:p>
          <a:p>
            <a:pPr>
              <a:lnSpc>
                <a:spcPct val="100000"/>
              </a:lnSpc>
              <a:spcBef>
                <a:spcPts val="600"/>
              </a:spcBef>
              <a:buClr>
                <a:srgbClr val="3163AC"/>
              </a:buClr>
              <a:buFont typeface="Wingdings" panose="05000000000000000000" pitchFamily="2" charset="2"/>
              <a:buChar char="§"/>
            </a:pPr>
            <a:endParaRPr lang="en-US" altLang="en-US" sz="800" dirty="0">
              <a:latin typeface="+mn-lt"/>
              <a:cs typeface="Arial" panose="020B0604020202020204" pitchFamily="34" charset="0"/>
            </a:endParaRPr>
          </a:p>
          <a:p>
            <a:pPr>
              <a:lnSpc>
                <a:spcPct val="100000"/>
              </a:lnSpc>
              <a:spcBef>
                <a:spcPts val="600"/>
              </a:spcBef>
              <a:buClr>
                <a:srgbClr val="3163AC"/>
              </a:buClr>
              <a:buFont typeface="Wingdings" panose="05000000000000000000" pitchFamily="2" charset="2"/>
              <a:buChar char="§"/>
            </a:pPr>
            <a:r>
              <a:rPr lang="en-US" altLang="en-US" b="1" cap="all" dirty="0">
                <a:solidFill>
                  <a:srgbClr val="86A315"/>
                </a:solidFill>
                <a:latin typeface="+mn-lt"/>
                <a:cs typeface="Arial" panose="020B0604020202020204" pitchFamily="34" charset="0"/>
              </a:rPr>
              <a:t>Price ceiling</a:t>
            </a:r>
          </a:p>
          <a:p>
            <a:pPr lvl="1">
              <a:buClr>
                <a:srgbClr val="3163AC"/>
              </a:buClr>
              <a:buFont typeface="Wingdings" panose="05000000000000000000" pitchFamily="2" charset="2"/>
              <a:buChar char="§"/>
            </a:pPr>
            <a:r>
              <a:rPr lang="en-US" altLang="en-US" dirty="0">
                <a:cs typeface="Arial" panose="020B0604020202020204" pitchFamily="34" charset="0"/>
              </a:rPr>
              <a:t>A legal maximum on the price at which a good can be sold</a:t>
            </a:r>
          </a:p>
          <a:p>
            <a:pPr>
              <a:lnSpc>
                <a:spcPct val="100000"/>
              </a:lnSpc>
              <a:spcBef>
                <a:spcPts val="600"/>
              </a:spcBef>
              <a:buClr>
                <a:srgbClr val="3163AC"/>
              </a:buClr>
              <a:buFont typeface="Wingdings" panose="05000000000000000000" pitchFamily="2" charset="2"/>
              <a:buChar char="§"/>
            </a:pPr>
            <a:r>
              <a:rPr lang="en-US" altLang="en-US" b="1" cap="all" dirty="0">
                <a:solidFill>
                  <a:srgbClr val="86A315"/>
                </a:solidFill>
                <a:latin typeface="+mn-lt"/>
                <a:cs typeface="Arial" panose="020B0604020202020204" pitchFamily="34" charset="0"/>
              </a:rPr>
              <a:t>Price floor</a:t>
            </a:r>
          </a:p>
          <a:p>
            <a:pPr lvl="2">
              <a:buClr>
                <a:srgbClr val="3163AC"/>
              </a:buClr>
              <a:buFont typeface="Wingdings" panose="05000000000000000000" pitchFamily="2" charset="2"/>
              <a:buChar char="§"/>
            </a:pPr>
            <a:r>
              <a:rPr lang="en-US" altLang="en-US" dirty="0">
                <a:cs typeface="Arial" panose="020B0604020202020204" pitchFamily="34" charset="0"/>
              </a:rPr>
              <a:t>A legal minimum on the price at which a good can be </a:t>
            </a:r>
            <a:r>
              <a:rPr lang="en-US" altLang="en-US" dirty="0"/>
              <a:t>sold</a:t>
            </a:r>
          </a:p>
          <a:p>
            <a:pPr lvl="2">
              <a:buClr>
                <a:srgbClr val="3163AC"/>
              </a:buClr>
              <a:buFont typeface="Wingdings" panose="05000000000000000000" pitchFamily="2" charset="2"/>
              <a:buChar char="§"/>
            </a:pPr>
            <a:endParaRPr lang="de-DE" dirty="0"/>
          </a:p>
        </p:txBody>
      </p:sp>
      <p:sp>
        <p:nvSpPr>
          <p:cNvPr id="5" name="Titel 4"/>
          <p:cNvSpPr>
            <a:spLocks noGrp="1"/>
          </p:cNvSpPr>
          <p:nvPr>
            <p:ph type="title"/>
          </p:nvPr>
        </p:nvSpPr>
        <p:spPr/>
        <p:txBody>
          <a:bodyPr/>
          <a:lstStyle/>
          <a:p>
            <a:r>
              <a:rPr lang="en-US" altLang="en-US" dirty="0">
                <a:solidFill>
                  <a:srgbClr val="3163AC"/>
                </a:solidFill>
                <a:latin typeface="+mn-lt"/>
                <a:cs typeface="Arial" panose="020B0604020202020204" pitchFamily="34" charset="0"/>
              </a:rPr>
              <a:t>Government Market Intervention </a:t>
            </a:r>
            <a:endParaRPr lang="de-DE" dirty="0">
              <a:solidFill>
                <a:srgbClr val="3163AC"/>
              </a:solidFill>
              <a:latin typeface="+mn-lt"/>
              <a:cs typeface="Arial" panose="020B0604020202020204" pitchFamily="34" charset="0"/>
            </a:endParaRPr>
          </a:p>
        </p:txBody>
      </p:sp>
    </p:spTree>
    <p:extLst>
      <p:ext uri="{BB962C8B-B14F-4D97-AF65-F5344CB8AC3E}">
        <p14:creationId xmlns:p14="http://schemas.microsoft.com/office/powerpoint/2010/main" val="417894738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p:cNvSpPr>
            <a:spLocks noGrp="1"/>
          </p:cNvSpPr>
          <p:nvPr>
            <p:ph sz="quarter" idx="12"/>
          </p:nvPr>
        </p:nvSpPr>
        <p:spPr>
          <a:xfrm>
            <a:off x="604838" y="1844824"/>
            <a:ext cx="8081962" cy="3883025"/>
          </a:xfrm>
        </p:spPr>
        <p:txBody>
          <a:bodyPr/>
          <a:lstStyle/>
          <a:p>
            <a:pPr>
              <a:lnSpc>
                <a:spcPct val="120000"/>
              </a:lnSpc>
              <a:spcBef>
                <a:spcPts val="600"/>
              </a:spcBef>
              <a:buClr>
                <a:srgbClr val="3163AC"/>
              </a:buClr>
              <a:buFont typeface="Wingdings" panose="05000000000000000000" pitchFamily="2" charset="2"/>
              <a:buChar char="§"/>
            </a:pPr>
            <a:r>
              <a:rPr lang="en-US" altLang="en-US" dirty="0">
                <a:solidFill>
                  <a:srgbClr val="2E63AC"/>
                </a:solidFill>
                <a:latin typeface="+mn-lt"/>
                <a:cs typeface="Arial" panose="020B0604020202020204" pitchFamily="34" charset="0"/>
              </a:rPr>
              <a:t>Not binding</a:t>
            </a:r>
          </a:p>
          <a:p>
            <a:pPr lvl="1">
              <a:lnSpc>
                <a:spcPct val="120000"/>
              </a:lnSpc>
              <a:spcBef>
                <a:spcPts val="600"/>
              </a:spcBef>
              <a:buClr>
                <a:srgbClr val="3163AC"/>
              </a:buClr>
              <a:buFont typeface="Wingdings" panose="05000000000000000000" pitchFamily="2" charset="2"/>
              <a:buChar char="§"/>
            </a:pPr>
            <a:r>
              <a:rPr lang="en-US" altLang="en-US" dirty="0">
                <a:cs typeface="Arial" panose="020B0604020202020204" pitchFamily="34" charset="0"/>
              </a:rPr>
              <a:t>Set above the equilibrium price</a:t>
            </a:r>
          </a:p>
          <a:p>
            <a:pPr lvl="1">
              <a:lnSpc>
                <a:spcPct val="120000"/>
              </a:lnSpc>
              <a:spcBef>
                <a:spcPts val="600"/>
              </a:spcBef>
              <a:buClr>
                <a:srgbClr val="3163AC"/>
              </a:buClr>
              <a:buFont typeface="Wingdings" panose="05000000000000000000" pitchFamily="2" charset="2"/>
              <a:buChar char="§"/>
            </a:pPr>
            <a:r>
              <a:rPr lang="en-US" altLang="en-US" dirty="0">
                <a:cs typeface="Arial" panose="020B0604020202020204" pitchFamily="34" charset="0"/>
              </a:rPr>
              <a:t>No effect on the price or quantity sold</a:t>
            </a:r>
          </a:p>
          <a:p>
            <a:pPr>
              <a:lnSpc>
                <a:spcPct val="120000"/>
              </a:lnSpc>
              <a:spcBef>
                <a:spcPts val="600"/>
              </a:spcBef>
              <a:buClr>
                <a:srgbClr val="3163AC"/>
              </a:buClr>
              <a:buFont typeface="Wingdings" panose="05000000000000000000" pitchFamily="2" charset="2"/>
              <a:buChar char="§"/>
            </a:pPr>
            <a:r>
              <a:rPr lang="en-US" altLang="en-US" dirty="0">
                <a:solidFill>
                  <a:srgbClr val="2E63AC"/>
                </a:solidFill>
                <a:latin typeface="+mn-lt"/>
                <a:cs typeface="Arial" panose="020B0604020202020204" pitchFamily="34" charset="0"/>
              </a:rPr>
              <a:t>Binding constraint</a:t>
            </a:r>
          </a:p>
          <a:p>
            <a:pPr lvl="1">
              <a:lnSpc>
                <a:spcPct val="120000"/>
              </a:lnSpc>
              <a:spcBef>
                <a:spcPts val="600"/>
              </a:spcBef>
              <a:buClr>
                <a:srgbClr val="3163AC"/>
              </a:buClr>
              <a:buFont typeface="Wingdings" panose="05000000000000000000" pitchFamily="2" charset="2"/>
              <a:buChar char="§"/>
            </a:pPr>
            <a:r>
              <a:rPr lang="en-US" altLang="en-US" dirty="0">
                <a:cs typeface="Arial" panose="020B0604020202020204" pitchFamily="34" charset="0"/>
              </a:rPr>
              <a:t>Set below the equilibrium price</a:t>
            </a:r>
          </a:p>
          <a:p>
            <a:pPr lvl="1">
              <a:lnSpc>
                <a:spcPct val="120000"/>
              </a:lnSpc>
              <a:spcBef>
                <a:spcPts val="600"/>
              </a:spcBef>
              <a:buClr>
                <a:srgbClr val="3163AC"/>
              </a:buClr>
              <a:buFont typeface="Wingdings" panose="05000000000000000000" pitchFamily="2" charset="2"/>
              <a:buChar char="§"/>
            </a:pPr>
            <a:r>
              <a:rPr lang="en-US" altLang="en-US" dirty="0">
                <a:cs typeface="Arial" panose="020B0604020202020204" pitchFamily="34" charset="0"/>
              </a:rPr>
              <a:t>Shortage </a:t>
            </a:r>
          </a:p>
          <a:p>
            <a:pPr lvl="1">
              <a:lnSpc>
                <a:spcPct val="120000"/>
              </a:lnSpc>
              <a:spcBef>
                <a:spcPts val="600"/>
              </a:spcBef>
              <a:buClr>
                <a:srgbClr val="3163AC"/>
              </a:buClr>
              <a:buFont typeface="Wingdings" panose="05000000000000000000" pitchFamily="2" charset="2"/>
              <a:buChar char="§"/>
            </a:pPr>
            <a:r>
              <a:rPr lang="en-US" altLang="en-US" dirty="0">
                <a:cs typeface="Arial" panose="020B0604020202020204" pitchFamily="34" charset="0"/>
              </a:rPr>
              <a:t>Sellers must ration the scarce goods</a:t>
            </a:r>
          </a:p>
          <a:p>
            <a:pPr lvl="2">
              <a:lnSpc>
                <a:spcPct val="120000"/>
              </a:lnSpc>
              <a:spcBef>
                <a:spcPts val="600"/>
              </a:spcBef>
              <a:buClr>
                <a:srgbClr val="3163AC"/>
              </a:buClr>
              <a:buFont typeface="Wingdings" panose="05000000000000000000" pitchFamily="2" charset="2"/>
              <a:buChar char="§"/>
            </a:pPr>
            <a:r>
              <a:rPr lang="en-US" altLang="en-US" dirty="0">
                <a:cs typeface="Arial" panose="020B0604020202020204" pitchFamily="34" charset="0"/>
              </a:rPr>
              <a:t>Long lines</a:t>
            </a:r>
          </a:p>
          <a:p>
            <a:pPr lvl="2">
              <a:lnSpc>
                <a:spcPct val="120000"/>
              </a:lnSpc>
              <a:spcBef>
                <a:spcPts val="600"/>
              </a:spcBef>
              <a:buClr>
                <a:srgbClr val="3163AC"/>
              </a:buClr>
              <a:buFont typeface="Wingdings" panose="05000000000000000000" pitchFamily="2" charset="2"/>
              <a:buChar char="§"/>
            </a:pPr>
            <a:r>
              <a:rPr lang="en-US" altLang="en-US" dirty="0">
                <a:cs typeface="Arial" panose="020B0604020202020204" pitchFamily="34" charset="0"/>
              </a:rPr>
              <a:t>Discrimination according to sellers bias</a:t>
            </a:r>
          </a:p>
          <a:p>
            <a:pPr>
              <a:lnSpc>
                <a:spcPct val="120000"/>
              </a:lnSpc>
              <a:spcBef>
                <a:spcPts val="600"/>
              </a:spcBef>
            </a:pPr>
            <a:endParaRPr lang="de-DE" dirty="0">
              <a:latin typeface="+mn-lt"/>
            </a:endParaRPr>
          </a:p>
        </p:txBody>
      </p:sp>
      <p:sp>
        <p:nvSpPr>
          <p:cNvPr id="5" name="Titel 4"/>
          <p:cNvSpPr>
            <a:spLocks noGrp="1"/>
          </p:cNvSpPr>
          <p:nvPr>
            <p:ph type="title"/>
          </p:nvPr>
        </p:nvSpPr>
        <p:spPr/>
        <p:txBody>
          <a:bodyPr/>
          <a:lstStyle/>
          <a:p>
            <a:r>
              <a:rPr lang="en-US" altLang="en-US" dirty="0">
                <a:solidFill>
                  <a:srgbClr val="3163AC"/>
                </a:solidFill>
                <a:cs typeface="Arial" panose="020B0604020202020204" pitchFamily="34" charset="0"/>
              </a:rPr>
              <a:t>price ceilings</a:t>
            </a:r>
            <a:endParaRPr lang="de-DE"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7305311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85813" y="1385888"/>
            <a:ext cx="3535362" cy="3124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400" dirty="0">
              <a:solidFill>
                <a:prstClr val="black"/>
              </a:solidFill>
            </a:endParaRPr>
          </a:p>
        </p:txBody>
      </p:sp>
      <p:grpSp>
        <p:nvGrpSpPr>
          <p:cNvPr id="2" name="Group 5"/>
          <p:cNvGrpSpPr>
            <a:grpSpLocks/>
          </p:cNvGrpSpPr>
          <p:nvPr/>
        </p:nvGrpSpPr>
        <p:grpSpPr bwMode="auto">
          <a:xfrm>
            <a:off x="50004" y="1086038"/>
            <a:ext cx="1727200" cy="3435162"/>
            <a:chOff x="1092278" y="1137231"/>
            <a:chExt cx="1725482" cy="3434769"/>
          </a:xfrm>
        </p:grpSpPr>
        <p:cxnSp>
          <p:nvCxnSpPr>
            <p:cNvPr id="8" name="Straight Connector 7"/>
            <p:cNvCxnSpPr/>
            <p:nvPr/>
          </p:nvCxnSpPr>
          <p:spPr>
            <a:xfrm rot="5400000">
              <a:off x="228924" y="2971983"/>
              <a:ext cx="320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385" name="TextBox 7"/>
            <p:cNvSpPr txBox="1">
              <a:spLocks noChangeArrowheads="1"/>
            </p:cNvSpPr>
            <p:nvPr/>
          </p:nvSpPr>
          <p:spPr bwMode="auto">
            <a:xfrm>
              <a:off x="1092278" y="1137231"/>
              <a:ext cx="1725482" cy="566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400" dirty="0">
                  <a:solidFill>
                    <a:prstClr val="black"/>
                  </a:solidFill>
                </a:rPr>
                <a:t>Price of Ice-Cream</a:t>
              </a:r>
            </a:p>
            <a:p>
              <a:pPr eaLnBrk="1" hangingPunct="1"/>
              <a:r>
                <a:rPr lang="en-US" altLang="en-US" sz="1400" dirty="0">
                  <a:solidFill>
                    <a:prstClr val="black"/>
                  </a:solidFill>
                </a:rPr>
                <a:t>Cones</a:t>
              </a:r>
            </a:p>
          </p:txBody>
        </p:sp>
      </p:grpSp>
      <p:grpSp>
        <p:nvGrpSpPr>
          <p:cNvPr id="3" name="Group 8"/>
          <p:cNvGrpSpPr>
            <a:grpSpLocks/>
          </p:cNvGrpSpPr>
          <p:nvPr/>
        </p:nvGrpSpPr>
        <p:grpSpPr bwMode="auto">
          <a:xfrm>
            <a:off x="633413" y="4510088"/>
            <a:ext cx="3733800" cy="550862"/>
            <a:chOff x="1676400" y="5181600"/>
            <a:chExt cx="3733800" cy="550125"/>
          </a:xfrm>
        </p:grpSpPr>
        <p:cxnSp>
          <p:nvCxnSpPr>
            <p:cNvPr id="11" name="Straight Connector 10"/>
            <p:cNvCxnSpPr/>
            <p:nvPr/>
          </p:nvCxnSpPr>
          <p:spPr>
            <a:xfrm>
              <a:off x="1828800" y="5181600"/>
              <a:ext cx="3581400" cy="158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382" name="TextBox 10"/>
            <p:cNvSpPr txBox="1">
              <a:spLocks noChangeArrowheads="1"/>
            </p:cNvSpPr>
            <p:nvPr/>
          </p:nvSpPr>
          <p:spPr bwMode="auto">
            <a:xfrm>
              <a:off x="2236294" y="5423948"/>
              <a:ext cx="25523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400">
                  <a:solidFill>
                    <a:prstClr val="black"/>
                  </a:solidFill>
                </a:rPr>
                <a:t>Quantity of Ice-Cream Cones </a:t>
              </a:r>
            </a:p>
          </p:txBody>
        </p:sp>
        <p:sp>
          <p:nvSpPr>
            <p:cNvPr id="13383" name="TextBox 11"/>
            <p:cNvSpPr txBox="1">
              <a:spLocks noChangeArrowheads="1"/>
            </p:cNvSpPr>
            <p:nvPr/>
          </p:nvSpPr>
          <p:spPr bwMode="auto">
            <a:xfrm>
              <a:off x="1676400" y="5181600"/>
              <a:ext cx="28405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400">
                  <a:solidFill>
                    <a:prstClr val="black"/>
                  </a:solidFill>
                </a:rPr>
                <a:t>0</a:t>
              </a:r>
            </a:p>
          </p:txBody>
        </p:sp>
      </p:grpSp>
      <p:grpSp>
        <p:nvGrpSpPr>
          <p:cNvPr id="4" name="Group 12"/>
          <p:cNvGrpSpPr>
            <a:grpSpLocks/>
          </p:cNvGrpSpPr>
          <p:nvPr/>
        </p:nvGrpSpPr>
        <p:grpSpPr bwMode="auto">
          <a:xfrm>
            <a:off x="1517650" y="1470025"/>
            <a:ext cx="2708275" cy="2173288"/>
            <a:chOff x="2826228" y="2067572"/>
            <a:chExt cx="3023656" cy="2947861"/>
          </a:xfrm>
        </p:grpSpPr>
        <p:cxnSp>
          <p:nvCxnSpPr>
            <p:cNvPr id="15" name="Straight Connector 14"/>
            <p:cNvCxnSpPr/>
            <p:nvPr/>
          </p:nvCxnSpPr>
          <p:spPr>
            <a:xfrm rot="16200000" flipH="1">
              <a:off x="2433441" y="2460359"/>
              <a:ext cx="2947861" cy="2162286"/>
            </a:xfrm>
            <a:prstGeom prst="line">
              <a:avLst/>
            </a:prstGeom>
            <a:ln w="38100">
              <a:solidFill>
                <a:srgbClr val="005EA4"/>
              </a:solidFill>
            </a:ln>
          </p:spPr>
          <p:style>
            <a:lnRef idx="1">
              <a:schemeClr val="accent1"/>
            </a:lnRef>
            <a:fillRef idx="0">
              <a:schemeClr val="accent1"/>
            </a:fillRef>
            <a:effectRef idx="0">
              <a:schemeClr val="accent1"/>
            </a:effectRef>
            <a:fontRef idx="minor">
              <a:schemeClr val="tx1"/>
            </a:fontRef>
          </p:style>
        </p:cxnSp>
        <p:sp>
          <p:nvSpPr>
            <p:cNvPr id="13380" name="TextBox 14"/>
            <p:cNvSpPr txBox="1">
              <a:spLocks noChangeArrowheads="1"/>
            </p:cNvSpPr>
            <p:nvPr/>
          </p:nvSpPr>
          <p:spPr bwMode="auto">
            <a:xfrm>
              <a:off x="4888267" y="4396597"/>
              <a:ext cx="961617" cy="4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400">
                  <a:solidFill>
                    <a:prstClr val="black"/>
                  </a:solidFill>
                </a:rPr>
                <a:t>Demand</a:t>
              </a:r>
              <a:endParaRPr lang="en-US" altLang="en-US" sz="1400" baseline="-25000">
                <a:solidFill>
                  <a:prstClr val="black"/>
                </a:solidFill>
              </a:endParaRPr>
            </a:p>
          </p:txBody>
        </p:sp>
      </p:grpSp>
      <p:grpSp>
        <p:nvGrpSpPr>
          <p:cNvPr id="5" name="Group 22"/>
          <p:cNvGrpSpPr>
            <a:grpSpLocks/>
          </p:cNvGrpSpPr>
          <p:nvPr/>
        </p:nvGrpSpPr>
        <p:grpSpPr bwMode="auto">
          <a:xfrm>
            <a:off x="2228850" y="2574925"/>
            <a:ext cx="482600" cy="2243138"/>
            <a:chOff x="2806915" y="2635139"/>
            <a:chExt cx="482873" cy="2244856"/>
          </a:xfrm>
        </p:grpSpPr>
        <p:cxnSp>
          <p:nvCxnSpPr>
            <p:cNvPr id="18" name="Straight Connector 17"/>
            <p:cNvCxnSpPr/>
            <p:nvPr/>
          </p:nvCxnSpPr>
          <p:spPr>
            <a:xfrm rot="16200000" flipH="1">
              <a:off x="2078441" y="3603462"/>
              <a:ext cx="1936645" cy="0"/>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3378" name="TextBox 24"/>
            <p:cNvSpPr txBox="1">
              <a:spLocks noChangeArrowheads="1"/>
            </p:cNvSpPr>
            <p:nvPr/>
          </p:nvSpPr>
          <p:spPr bwMode="auto">
            <a:xfrm>
              <a:off x="2806915" y="4572000"/>
              <a:ext cx="482873" cy="307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400">
                  <a:solidFill>
                    <a:prstClr val="black"/>
                  </a:solidFill>
                </a:rPr>
                <a:t>100</a:t>
              </a:r>
            </a:p>
          </p:txBody>
        </p:sp>
      </p:grpSp>
      <p:sp>
        <p:nvSpPr>
          <p:cNvPr id="20" name="TextBox 19"/>
          <p:cNvSpPr txBox="1">
            <a:spLocks noChangeArrowheads="1"/>
          </p:cNvSpPr>
          <p:nvPr/>
        </p:nvSpPr>
        <p:spPr bwMode="auto">
          <a:xfrm>
            <a:off x="680242" y="840583"/>
            <a:ext cx="36115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dirty="0">
                <a:solidFill>
                  <a:prstClr val="black"/>
                </a:solidFill>
              </a:rPr>
              <a:t>(a) A Price Ceiling That Is Not Binding</a:t>
            </a:r>
          </a:p>
        </p:txBody>
      </p:sp>
      <p:sp>
        <p:nvSpPr>
          <p:cNvPr id="21" name="TextBox 20"/>
          <p:cNvSpPr txBox="1">
            <a:spLocks noChangeArrowheads="1"/>
          </p:cNvSpPr>
          <p:nvPr/>
        </p:nvSpPr>
        <p:spPr bwMode="auto">
          <a:xfrm>
            <a:off x="139700" y="5066657"/>
            <a:ext cx="8901113"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400" dirty="0">
                <a:solidFill>
                  <a:prstClr val="black"/>
                </a:solidFill>
                <a:latin typeface="Arial" panose="020B0604020202020204" pitchFamily="34" charset="0"/>
                <a:cs typeface="Arial" panose="020B0604020202020204" pitchFamily="34" charset="0"/>
              </a:rPr>
              <a:t>In panel (a), the government imposes a price ceiling of $4. Because the price ceiling is above the equilibrium price of $3, the price ceiling has no effect, and the market can reach the equilibrium of supply and demand. In this equilibrium, quantity supplied and quantity demanded both equal 100 cones. In panel (b), the government imposes a price ceiling of $2. Because the price ceiling is below the equilibrium price of $3, the market price equals $2. At this price, 125 cones are demanded and only 75 are supplied, so there is a shortage of 50 cones.</a:t>
            </a:r>
          </a:p>
        </p:txBody>
      </p:sp>
      <p:sp>
        <p:nvSpPr>
          <p:cNvPr id="22" name="TextBox 21"/>
          <p:cNvSpPr txBox="1">
            <a:spLocks noChangeArrowheads="1"/>
          </p:cNvSpPr>
          <p:nvPr/>
        </p:nvSpPr>
        <p:spPr bwMode="auto">
          <a:xfrm>
            <a:off x="5362575" y="840582"/>
            <a:ext cx="323373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dirty="0">
                <a:solidFill>
                  <a:prstClr val="black"/>
                </a:solidFill>
              </a:rPr>
              <a:t>(b) A Price Ceiling That Is Binding</a:t>
            </a:r>
          </a:p>
        </p:txBody>
      </p:sp>
      <p:grpSp>
        <p:nvGrpSpPr>
          <p:cNvPr id="7" name="Group 76"/>
          <p:cNvGrpSpPr>
            <a:grpSpLocks/>
          </p:cNvGrpSpPr>
          <p:nvPr/>
        </p:nvGrpSpPr>
        <p:grpSpPr bwMode="auto">
          <a:xfrm>
            <a:off x="463550" y="2351088"/>
            <a:ext cx="2005013" cy="307975"/>
            <a:chOff x="1494365" y="3014250"/>
            <a:chExt cx="2004607" cy="308157"/>
          </a:xfrm>
        </p:grpSpPr>
        <p:cxnSp>
          <p:nvCxnSpPr>
            <p:cNvPr id="24" name="Straight Connector 23"/>
            <p:cNvCxnSpPr/>
            <p:nvPr/>
          </p:nvCxnSpPr>
          <p:spPr>
            <a:xfrm>
              <a:off x="1827672" y="3200097"/>
              <a:ext cx="1671300" cy="3177"/>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3376" name="TextBox 78"/>
            <p:cNvSpPr txBox="1">
              <a:spLocks noChangeArrowheads="1"/>
            </p:cNvSpPr>
            <p:nvPr/>
          </p:nvSpPr>
          <p:spPr bwMode="auto">
            <a:xfrm>
              <a:off x="1494365" y="3014250"/>
              <a:ext cx="283999" cy="308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400">
                  <a:solidFill>
                    <a:prstClr val="black"/>
                  </a:solidFill>
                </a:rPr>
                <a:t>3</a:t>
              </a:r>
            </a:p>
          </p:txBody>
        </p:sp>
      </p:grpSp>
      <p:grpSp>
        <p:nvGrpSpPr>
          <p:cNvPr id="9" name="Group 90"/>
          <p:cNvGrpSpPr>
            <a:grpSpLocks/>
          </p:cNvGrpSpPr>
          <p:nvPr/>
        </p:nvGrpSpPr>
        <p:grpSpPr bwMode="auto">
          <a:xfrm>
            <a:off x="1220788" y="1358900"/>
            <a:ext cx="2208212" cy="2522538"/>
            <a:chOff x="2446825" y="4293639"/>
            <a:chExt cx="2463944" cy="3421268"/>
          </a:xfrm>
        </p:grpSpPr>
        <p:cxnSp>
          <p:nvCxnSpPr>
            <p:cNvPr id="27" name="Straight Connector 26"/>
            <p:cNvCxnSpPr/>
            <p:nvPr/>
          </p:nvCxnSpPr>
          <p:spPr>
            <a:xfrm rot="5400000" flipH="1" flipV="1">
              <a:off x="2074702" y="4928439"/>
              <a:ext cx="3158590" cy="2414346"/>
            </a:xfrm>
            <a:prstGeom prst="line">
              <a:avLst/>
            </a:prstGeom>
            <a:ln w="38100">
              <a:solidFill>
                <a:srgbClr val="005EA4"/>
              </a:solidFill>
            </a:ln>
          </p:spPr>
          <p:style>
            <a:lnRef idx="1">
              <a:schemeClr val="accent1"/>
            </a:lnRef>
            <a:fillRef idx="0">
              <a:schemeClr val="accent1"/>
            </a:fillRef>
            <a:effectRef idx="0">
              <a:schemeClr val="accent1"/>
            </a:effectRef>
            <a:fontRef idx="minor">
              <a:schemeClr val="tx1"/>
            </a:fontRef>
          </p:style>
        </p:cxnSp>
        <p:sp>
          <p:nvSpPr>
            <p:cNvPr id="13374" name="TextBox 92"/>
            <p:cNvSpPr txBox="1">
              <a:spLocks noChangeArrowheads="1"/>
            </p:cNvSpPr>
            <p:nvPr/>
          </p:nvSpPr>
          <p:spPr bwMode="auto">
            <a:xfrm>
              <a:off x="4036652" y="4293639"/>
              <a:ext cx="874117" cy="4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400">
                  <a:solidFill>
                    <a:prstClr val="black"/>
                  </a:solidFill>
                </a:rPr>
                <a:t>Supply </a:t>
              </a:r>
              <a:endParaRPr lang="en-US" altLang="en-US" sz="1400" baseline="-25000">
                <a:solidFill>
                  <a:prstClr val="black"/>
                </a:solidFill>
              </a:endParaRPr>
            </a:p>
          </p:txBody>
        </p:sp>
      </p:grpSp>
      <p:sp>
        <p:nvSpPr>
          <p:cNvPr id="29" name="Freeform 183"/>
          <p:cNvSpPr>
            <a:spLocks/>
          </p:cNvSpPr>
          <p:nvPr/>
        </p:nvSpPr>
        <p:spPr bwMode="auto">
          <a:xfrm>
            <a:off x="2401888" y="2471738"/>
            <a:ext cx="146050" cy="136525"/>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prstClr val="black"/>
              </a:solidFill>
            </a:endParaRPr>
          </a:p>
        </p:txBody>
      </p:sp>
      <p:grpSp>
        <p:nvGrpSpPr>
          <p:cNvPr id="10" name="Group 94"/>
          <p:cNvGrpSpPr>
            <a:grpSpLocks/>
          </p:cNvGrpSpPr>
          <p:nvPr/>
        </p:nvGrpSpPr>
        <p:grpSpPr bwMode="auto">
          <a:xfrm>
            <a:off x="388938" y="1749425"/>
            <a:ext cx="3981450" cy="401638"/>
            <a:chOff x="331796" y="2581889"/>
            <a:chExt cx="3982234" cy="402101"/>
          </a:xfrm>
        </p:grpSpPr>
        <p:grpSp>
          <p:nvGrpSpPr>
            <p:cNvPr id="13369" name="Group 28"/>
            <p:cNvGrpSpPr>
              <a:grpSpLocks/>
            </p:cNvGrpSpPr>
            <p:nvPr/>
          </p:nvGrpSpPr>
          <p:grpSpPr bwMode="auto">
            <a:xfrm>
              <a:off x="331796" y="2676145"/>
              <a:ext cx="3783757" cy="307770"/>
              <a:chOff x="1432678" y="3014250"/>
              <a:chExt cx="3782583" cy="308157"/>
            </a:xfrm>
          </p:grpSpPr>
          <p:cxnSp>
            <p:nvCxnSpPr>
              <p:cNvPr id="33" name="Straight Connector 32"/>
              <p:cNvCxnSpPr/>
              <p:nvPr/>
            </p:nvCxnSpPr>
            <p:spPr>
              <a:xfrm>
                <a:off x="1829508" y="3199950"/>
                <a:ext cx="3385753" cy="1592"/>
              </a:xfrm>
              <a:prstGeom prst="line">
                <a:avLst/>
              </a:prstGeom>
              <a:ln w="38100">
                <a:solidFill>
                  <a:srgbClr val="FF3300"/>
                </a:solidFill>
                <a:prstDash val="solid"/>
              </a:ln>
            </p:spPr>
            <p:style>
              <a:lnRef idx="1">
                <a:schemeClr val="accent1"/>
              </a:lnRef>
              <a:fillRef idx="0">
                <a:schemeClr val="accent1"/>
              </a:fillRef>
              <a:effectRef idx="0">
                <a:schemeClr val="accent1"/>
              </a:effectRef>
              <a:fontRef idx="minor">
                <a:schemeClr val="tx1"/>
              </a:fontRef>
            </p:style>
          </p:cxnSp>
          <p:sp>
            <p:nvSpPr>
              <p:cNvPr id="13372" name="TextBox 30"/>
              <p:cNvSpPr txBox="1">
                <a:spLocks noChangeArrowheads="1"/>
              </p:cNvSpPr>
              <p:nvPr/>
            </p:nvSpPr>
            <p:spPr bwMode="auto">
              <a:xfrm>
                <a:off x="1432678" y="3014250"/>
                <a:ext cx="383319" cy="308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400">
                    <a:solidFill>
                      <a:prstClr val="black"/>
                    </a:solidFill>
                  </a:rPr>
                  <a:t>$4</a:t>
                </a:r>
              </a:p>
            </p:txBody>
          </p:sp>
        </p:grpSp>
        <p:sp>
          <p:nvSpPr>
            <p:cNvPr id="13370" name="TextBox 92"/>
            <p:cNvSpPr txBox="1">
              <a:spLocks noChangeArrowheads="1"/>
            </p:cNvSpPr>
            <p:nvPr/>
          </p:nvSpPr>
          <p:spPr bwMode="auto">
            <a:xfrm>
              <a:off x="3162753" y="2581889"/>
              <a:ext cx="115127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400">
                  <a:solidFill>
                    <a:prstClr val="black"/>
                  </a:solidFill>
                </a:rPr>
                <a:t>Price ceiling</a:t>
              </a:r>
              <a:endParaRPr lang="en-US" altLang="en-US" sz="1400" baseline="-25000">
                <a:solidFill>
                  <a:prstClr val="black"/>
                </a:solidFill>
              </a:endParaRPr>
            </a:p>
          </p:txBody>
        </p:sp>
      </p:grpSp>
      <p:sp>
        <p:nvSpPr>
          <p:cNvPr id="35" name="TextBox 92"/>
          <p:cNvSpPr txBox="1">
            <a:spLocks noChangeArrowheads="1"/>
          </p:cNvSpPr>
          <p:nvPr/>
        </p:nvSpPr>
        <p:spPr bwMode="auto">
          <a:xfrm>
            <a:off x="804863" y="2616200"/>
            <a:ext cx="1071562" cy="565150"/>
          </a:xfrm>
          <a:prstGeom prst="rect">
            <a:avLst/>
          </a:prstGeom>
          <a:solidFill>
            <a:srgbClr val="F2D69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400">
                <a:solidFill>
                  <a:prstClr val="black"/>
                </a:solidFill>
              </a:rPr>
              <a:t>Equilibrium</a:t>
            </a:r>
          </a:p>
          <a:p>
            <a:pPr eaLnBrk="1" hangingPunct="1"/>
            <a:r>
              <a:rPr lang="en-US" altLang="en-US" sz="1400">
                <a:solidFill>
                  <a:prstClr val="black"/>
                </a:solidFill>
              </a:rPr>
              <a:t>price</a:t>
            </a:r>
            <a:endParaRPr lang="en-US" altLang="en-US" sz="1400" baseline="-25000">
              <a:solidFill>
                <a:prstClr val="black"/>
              </a:solidFill>
            </a:endParaRPr>
          </a:p>
        </p:txBody>
      </p:sp>
      <p:sp>
        <p:nvSpPr>
          <p:cNvPr id="36" name="TextBox 92"/>
          <p:cNvSpPr txBox="1">
            <a:spLocks noChangeArrowheads="1"/>
          </p:cNvSpPr>
          <p:nvPr/>
        </p:nvSpPr>
        <p:spPr bwMode="auto">
          <a:xfrm>
            <a:off x="2551113" y="3919538"/>
            <a:ext cx="1069975" cy="565150"/>
          </a:xfrm>
          <a:prstGeom prst="rect">
            <a:avLst/>
          </a:prstGeom>
          <a:solidFill>
            <a:srgbClr val="F2D69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400">
                <a:solidFill>
                  <a:prstClr val="black"/>
                </a:solidFill>
              </a:rPr>
              <a:t>Equilibrium</a:t>
            </a:r>
          </a:p>
          <a:p>
            <a:pPr eaLnBrk="1" hangingPunct="1"/>
            <a:r>
              <a:rPr lang="en-US" altLang="en-US" sz="1400">
                <a:solidFill>
                  <a:prstClr val="black"/>
                </a:solidFill>
              </a:rPr>
              <a:t>quantity</a:t>
            </a:r>
            <a:endParaRPr lang="en-US" altLang="en-US" sz="1400" baseline="-25000">
              <a:solidFill>
                <a:prstClr val="black"/>
              </a:solidFill>
            </a:endParaRPr>
          </a:p>
        </p:txBody>
      </p:sp>
      <p:sp>
        <p:nvSpPr>
          <p:cNvPr id="37" name="Rectangle 36"/>
          <p:cNvSpPr/>
          <p:nvPr/>
        </p:nvSpPr>
        <p:spPr>
          <a:xfrm>
            <a:off x="5310188" y="1384300"/>
            <a:ext cx="3533775" cy="3124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400" dirty="0">
              <a:solidFill>
                <a:prstClr val="black"/>
              </a:solidFill>
            </a:endParaRPr>
          </a:p>
        </p:txBody>
      </p:sp>
      <p:grpSp>
        <p:nvGrpSpPr>
          <p:cNvPr id="13" name="Group 162"/>
          <p:cNvGrpSpPr>
            <a:grpSpLocks/>
          </p:cNvGrpSpPr>
          <p:nvPr/>
        </p:nvGrpSpPr>
        <p:grpSpPr bwMode="auto">
          <a:xfrm>
            <a:off x="4562537" y="1072138"/>
            <a:ext cx="1676400" cy="3436360"/>
            <a:chOff x="1081968" y="1135826"/>
            <a:chExt cx="1675826" cy="3436173"/>
          </a:xfrm>
        </p:grpSpPr>
        <p:cxnSp>
          <p:nvCxnSpPr>
            <p:cNvPr id="39" name="Straight Connector 38"/>
            <p:cNvCxnSpPr/>
            <p:nvPr/>
          </p:nvCxnSpPr>
          <p:spPr>
            <a:xfrm rot="5400000">
              <a:off x="227663" y="2971887"/>
              <a:ext cx="320022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368" name="TextBox 164"/>
            <p:cNvSpPr txBox="1">
              <a:spLocks noChangeArrowheads="1"/>
            </p:cNvSpPr>
            <p:nvPr/>
          </p:nvSpPr>
          <p:spPr bwMode="auto">
            <a:xfrm>
              <a:off x="1081968" y="1135826"/>
              <a:ext cx="1675826" cy="566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400" dirty="0">
                  <a:solidFill>
                    <a:prstClr val="black"/>
                  </a:solidFill>
                </a:rPr>
                <a:t>Price of Ice-Cream</a:t>
              </a:r>
            </a:p>
            <a:p>
              <a:pPr eaLnBrk="1" hangingPunct="1"/>
              <a:r>
                <a:rPr lang="en-US" altLang="en-US" sz="1400" dirty="0">
                  <a:solidFill>
                    <a:prstClr val="black"/>
                  </a:solidFill>
                </a:rPr>
                <a:t>Cones</a:t>
              </a:r>
            </a:p>
          </p:txBody>
        </p:sp>
      </p:grpSp>
      <p:grpSp>
        <p:nvGrpSpPr>
          <p:cNvPr id="14" name="Group 165"/>
          <p:cNvGrpSpPr>
            <a:grpSpLocks/>
          </p:cNvGrpSpPr>
          <p:nvPr/>
        </p:nvGrpSpPr>
        <p:grpSpPr bwMode="auto">
          <a:xfrm>
            <a:off x="5157788" y="4508500"/>
            <a:ext cx="3733800" cy="550863"/>
            <a:chOff x="1676400" y="5181600"/>
            <a:chExt cx="3733800" cy="550125"/>
          </a:xfrm>
        </p:grpSpPr>
        <p:cxnSp>
          <p:nvCxnSpPr>
            <p:cNvPr id="42" name="Straight Connector 41"/>
            <p:cNvCxnSpPr/>
            <p:nvPr/>
          </p:nvCxnSpPr>
          <p:spPr>
            <a:xfrm>
              <a:off x="1828800" y="5181600"/>
              <a:ext cx="3581400" cy="158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365" name="TextBox 167"/>
            <p:cNvSpPr txBox="1">
              <a:spLocks noChangeArrowheads="1"/>
            </p:cNvSpPr>
            <p:nvPr/>
          </p:nvSpPr>
          <p:spPr bwMode="auto">
            <a:xfrm>
              <a:off x="2236294" y="5423948"/>
              <a:ext cx="25523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400">
                  <a:solidFill>
                    <a:prstClr val="black"/>
                  </a:solidFill>
                </a:rPr>
                <a:t>Quantity of Ice-Cream Cones </a:t>
              </a:r>
            </a:p>
          </p:txBody>
        </p:sp>
        <p:sp>
          <p:nvSpPr>
            <p:cNvPr id="13366" name="TextBox 168"/>
            <p:cNvSpPr txBox="1">
              <a:spLocks noChangeArrowheads="1"/>
            </p:cNvSpPr>
            <p:nvPr/>
          </p:nvSpPr>
          <p:spPr bwMode="auto">
            <a:xfrm>
              <a:off x="1676400" y="5181600"/>
              <a:ext cx="28405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400">
                  <a:solidFill>
                    <a:prstClr val="black"/>
                  </a:solidFill>
                </a:rPr>
                <a:t>0</a:t>
              </a:r>
            </a:p>
          </p:txBody>
        </p:sp>
      </p:grpSp>
      <p:grpSp>
        <p:nvGrpSpPr>
          <p:cNvPr id="16" name="Group 169"/>
          <p:cNvGrpSpPr>
            <a:grpSpLocks/>
          </p:cNvGrpSpPr>
          <p:nvPr/>
        </p:nvGrpSpPr>
        <p:grpSpPr bwMode="auto">
          <a:xfrm>
            <a:off x="6042025" y="1468438"/>
            <a:ext cx="2778125" cy="2190750"/>
            <a:chOff x="2826228" y="2067572"/>
            <a:chExt cx="3103222" cy="2972030"/>
          </a:xfrm>
        </p:grpSpPr>
        <p:cxnSp>
          <p:nvCxnSpPr>
            <p:cNvPr id="46" name="Straight Connector 45"/>
            <p:cNvCxnSpPr/>
            <p:nvPr/>
          </p:nvCxnSpPr>
          <p:spPr>
            <a:xfrm rot="16200000" flipH="1">
              <a:off x="2432867" y="2460933"/>
              <a:ext cx="2948339" cy="2161616"/>
            </a:xfrm>
            <a:prstGeom prst="line">
              <a:avLst/>
            </a:prstGeom>
            <a:ln w="38100">
              <a:solidFill>
                <a:srgbClr val="005EA4"/>
              </a:solidFill>
            </a:ln>
          </p:spPr>
          <p:style>
            <a:lnRef idx="1">
              <a:schemeClr val="accent1"/>
            </a:lnRef>
            <a:fillRef idx="0">
              <a:schemeClr val="accent1"/>
            </a:fillRef>
            <a:effectRef idx="0">
              <a:schemeClr val="accent1"/>
            </a:effectRef>
            <a:fontRef idx="minor">
              <a:schemeClr val="tx1"/>
            </a:fontRef>
          </p:style>
        </p:cxnSp>
        <p:sp>
          <p:nvSpPr>
            <p:cNvPr id="13363" name="TextBox 171"/>
            <p:cNvSpPr txBox="1">
              <a:spLocks noChangeArrowheads="1"/>
            </p:cNvSpPr>
            <p:nvPr/>
          </p:nvSpPr>
          <p:spPr bwMode="auto">
            <a:xfrm>
              <a:off x="4967833" y="4622115"/>
              <a:ext cx="961617" cy="4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400">
                  <a:solidFill>
                    <a:prstClr val="black"/>
                  </a:solidFill>
                </a:rPr>
                <a:t>Demand</a:t>
              </a:r>
              <a:endParaRPr lang="en-US" altLang="en-US" sz="1400" baseline="-25000">
                <a:solidFill>
                  <a:prstClr val="black"/>
                </a:solidFill>
              </a:endParaRPr>
            </a:p>
          </p:txBody>
        </p:sp>
      </p:grpSp>
      <p:grpSp>
        <p:nvGrpSpPr>
          <p:cNvPr id="17" name="Group 76"/>
          <p:cNvGrpSpPr>
            <a:grpSpLocks/>
          </p:cNvGrpSpPr>
          <p:nvPr/>
        </p:nvGrpSpPr>
        <p:grpSpPr bwMode="auto">
          <a:xfrm>
            <a:off x="4951413" y="2349500"/>
            <a:ext cx="2039937" cy="306388"/>
            <a:chOff x="1458746" y="3014250"/>
            <a:chExt cx="2040226" cy="308157"/>
          </a:xfrm>
        </p:grpSpPr>
        <p:cxnSp>
          <p:nvCxnSpPr>
            <p:cNvPr id="49" name="Straight Connector 48"/>
            <p:cNvCxnSpPr/>
            <p:nvPr/>
          </p:nvCxnSpPr>
          <p:spPr>
            <a:xfrm>
              <a:off x="1828685" y="3199463"/>
              <a:ext cx="1670287" cy="3193"/>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3361" name="TextBox 78"/>
            <p:cNvSpPr txBox="1">
              <a:spLocks noChangeArrowheads="1"/>
            </p:cNvSpPr>
            <p:nvPr/>
          </p:nvSpPr>
          <p:spPr bwMode="auto">
            <a:xfrm>
              <a:off x="1458746" y="3014250"/>
              <a:ext cx="383367" cy="308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400">
                  <a:solidFill>
                    <a:prstClr val="black"/>
                  </a:solidFill>
                </a:rPr>
                <a:t>$3</a:t>
              </a:r>
            </a:p>
          </p:txBody>
        </p:sp>
      </p:grpSp>
      <p:grpSp>
        <p:nvGrpSpPr>
          <p:cNvPr id="19" name="Group 90"/>
          <p:cNvGrpSpPr>
            <a:grpSpLocks/>
          </p:cNvGrpSpPr>
          <p:nvPr/>
        </p:nvGrpSpPr>
        <p:grpSpPr bwMode="auto">
          <a:xfrm>
            <a:off x="5745163" y="1368425"/>
            <a:ext cx="2160587" cy="2511425"/>
            <a:chOff x="2446826" y="4309345"/>
            <a:chExt cx="2414091" cy="3405563"/>
          </a:xfrm>
        </p:grpSpPr>
        <p:cxnSp>
          <p:nvCxnSpPr>
            <p:cNvPr id="52" name="Straight Connector 51"/>
            <p:cNvCxnSpPr/>
            <p:nvPr/>
          </p:nvCxnSpPr>
          <p:spPr>
            <a:xfrm rot="5400000" flipH="1" flipV="1">
              <a:off x="2074871" y="4928861"/>
              <a:ext cx="3158002" cy="2414091"/>
            </a:xfrm>
            <a:prstGeom prst="line">
              <a:avLst/>
            </a:prstGeom>
            <a:ln w="38100">
              <a:solidFill>
                <a:srgbClr val="005EA4"/>
              </a:solidFill>
            </a:ln>
          </p:spPr>
          <p:style>
            <a:lnRef idx="1">
              <a:schemeClr val="accent1"/>
            </a:lnRef>
            <a:fillRef idx="0">
              <a:schemeClr val="accent1"/>
            </a:fillRef>
            <a:effectRef idx="0">
              <a:schemeClr val="accent1"/>
            </a:effectRef>
            <a:fontRef idx="minor">
              <a:schemeClr val="tx1"/>
            </a:fontRef>
          </p:style>
        </p:cxnSp>
        <p:sp>
          <p:nvSpPr>
            <p:cNvPr id="13359" name="TextBox 92"/>
            <p:cNvSpPr txBox="1">
              <a:spLocks noChangeArrowheads="1"/>
            </p:cNvSpPr>
            <p:nvPr/>
          </p:nvSpPr>
          <p:spPr bwMode="auto">
            <a:xfrm>
              <a:off x="3972066" y="4309345"/>
              <a:ext cx="874117" cy="4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400">
                  <a:solidFill>
                    <a:prstClr val="black"/>
                  </a:solidFill>
                </a:rPr>
                <a:t>Supply </a:t>
              </a:r>
              <a:endParaRPr lang="en-US" altLang="en-US" sz="1400" baseline="-25000">
                <a:solidFill>
                  <a:prstClr val="black"/>
                </a:solidFill>
              </a:endParaRPr>
            </a:p>
          </p:txBody>
        </p:sp>
      </p:grpSp>
      <p:sp>
        <p:nvSpPr>
          <p:cNvPr id="54" name="Freeform 183"/>
          <p:cNvSpPr>
            <a:spLocks/>
          </p:cNvSpPr>
          <p:nvPr/>
        </p:nvSpPr>
        <p:spPr bwMode="auto">
          <a:xfrm>
            <a:off x="6926263" y="2470150"/>
            <a:ext cx="146050" cy="136525"/>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prstClr val="black"/>
              </a:solidFill>
            </a:endParaRPr>
          </a:p>
        </p:txBody>
      </p:sp>
      <p:grpSp>
        <p:nvGrpSpPr>
          <p:cNvPr id="23" name="Group 182"/>
          <p:cNvGrpSpPr>
            <a:grpSpLocks/>
          </p:cNvGrpSpPr>
          <p:nvPr/>
        </p:nvGrpSpPr>
        <p:grpSpPr bwMode="auto">
          <a:xfrm>
            <a:off x="4984750" y="2779713"/>
            <a:ext cx="3886200" cy="403225"/>
            <a:chOff x="426796" y="2581889"/>
            <a:chExt cx="3887234" cy="402531"/>
          </a:xfrm>
        </p:grpSpPr>
        <p:grpSp>
          <p:nvGrpSpPr>
            <p:cNvPr id="13354" name="Group 28"/>
            <p:cNvGrpSpPr>
              <a:grpSpLocks/>
            </p:cNvGrpSpPr>
            <p:nvPr/>
          </p:nvGrpSpPr>
          <p:grpSpPr bwMode="auto">
            <a:xfrm>
              <a:off x="426796" y="2676125"/>
              <a:ext cx="3688743" cy="307724"/>
              <a:chOff x="1527646" y="3014250"/>
              <a:chExt cx="3687601" cy="308113"/>
            </a:xfrm>
          </p:grpSpPr>
          <p:cxnSp>
            <p:nvCxnSpPr>
              <p:cNvPr id="58" name="Straight Connector 57"/>
              <p:cNvCxnSpPr/>
              <p:nvPr/>
            </p:nvCxnSpPr>
            <p:spPr>
              <a:xfrm>
                <a:off x="1829258" y="3200753"/>
                <a:ext cx="3385990" cy="1587"/>
              </a:xfrm>
              <a:prstGeom prst="line">
                <a:avLst/>
              </a:prstGeom>
              <a:ln w="38100">
                <a:solidFill>
                  <a:srgbClr val="FF3300"/>
                </a:solidFill>
                <a:prstDash val="solid"/>
              </a:ln>
            </p:spPr>
            <p:style>
              <a:lnRef idx="1">
                <a:schemeClr val="accent1"/>
              </a:lnRef>
              <a:fillRef idx="0">
                <a:schemeClr val="accent1"/>
              </a:fillRef>
              <a:effectRef idx="0">
                <a:schemeClr val="accent1"/>
              </a:effectRef>
              <a:fontRef idx="minor">
                <a:schemeClr val="tx1"/>
              </a:fontRef>
            </p:style>
          </p:cxnSp>
          <p:sp>
            <p:nvSpPr>
              <p:cNvPr id="13357" name="TextBox 30"/>
              <p:cNvSpPr txBox="1">
                <a:spLocks noChangeArrowheads="1"/>
              </p:cNvSpPr>
              <p:nvPr/>
            </p:nvSpPr>
            <p:spPr bwMode="auto">
              <a:xfrm>
                <a:off x="1527646" y="3014250"/>
                <a:ext cx="283964" cy="30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400">
                    <a:solidFill>
                      <a:prstClr val="black"/>
                    </a:solidFill>
                  </a:rPr>
                  <a:t>2</a:t>
                </a:r>
              </a:p>
            </p:txBody>
          </p:sp>
        </p:grpSp>
        <p:sp>
          <p:nvSpPr>
            <p:cNvPr id="13355" name="TextBox 184"/>
            <p:cNvSpPr txBox="1">
              <a:spLocks noChangeArrowheads="1"/>
            </p:cNvSpPr>
            <p:nvPr/>
          </p:nvSpPr>
          <p:spPr bwMode="auto">
            <a:xfrm>
              <a:off x="3162753" y="2581889"/>
              <a:ext cx="115127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400">
                  <a:solidFill>
                    <a:prstClr val="black"/>
                  </a:solidFill>
                </a:rPr>
                <a:t>Price ceiling</a:t>
              </a:r>
              <a:endParaRPr lang="en-US" altLang="en-US" sz="1400" baseline="-25000">
                <a:solidFill>
                  <a:prstClr val="black"/>
                </a:solidFill>
              </a:endParaRPr>
            </a:p>
          </p:txBody>
        </p:sp>
      </p:grpSp>
      <p:sp>
        <p:nvSpPr>
          <p:cNvPr id="60" name="TextBox 92"/>
          <p:cNvSpPr txBox="1">
            <a:spLocks noChangeArrowheads="1"/>
          </p:cNvSpPr>
          <p:nvPr/>
        </p:nvSpPr>
        <p:spPr bwMode="auto">
          <a:xfrm>
            <a:off x="5327650" y="1960563"/>
            <a:ext cx="1071563" cy="565150"/>
          </a:xfrm>
          <a:prstGeom prst="rect">
            <a:avLst/>
          </a:prstGeom>
          <a:solidFill>
            <a:srgbClr val="F2D69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400">
                <a:solidFill>
                  <a:prstClr val="black"/>
                </a:solidFill>
              </a:rPr>
              <a:t>Equilibrium</a:t>
            </a:r>
          </a:p>
          <a:p>
            <a:pPr eaLnBrk="1" hangingPunct="1"/>
            <a:r>
              <a:rPr lang="en-US" altLang="en-US" sz="1400">
                <a:solidFill>
                  <a:prstClr val="black"/>
                </a:solidFill>
              </a:rPr>
              <a:t>price</a:t>
            </a:r>
            <a:endParaRPr lang="en-US" altLang="en-US" sz="1400" baseline="-25000">
              <a:solidFill>
                <a:prstClr val="black"/>
              </a:solidFill>
            </a:endParaRPr>
          </a:p>
        </p:txBody>
      </p:sp>
      <p:grpSp>
        <p:nvGrpSpPr>
          <p:cNvPr id="26" name="Group 22"/>
          <p:cNvGrpSpPr>
            <a:grpSpLocks/>
          </p:cNvGrpSpPr>
          <p:nvPr/>
        </p:nvGrpSpPr>
        <p:grpSpPr bwMode="auto">
          <a:xfrm>
            <a:off x="6313488" y="3086100"/>
            <a:ext cx="382587" cy="1730375"/>
            <a:chOff x="2854420" y="3148113"/>
            <a:chExt cx="383477" cy="1731882"/>
          </a:xfrm>
        </p:grpSpPr>
        <p:cxnSp>
          <p:nvCxnSpPr>
            <p:cNvPr id="62" name="Straight Connector 61"/>
            <p:cNvCxnSpPr/>
            <p:nvPr/>
          </p:nvCxnSpPr>
          <p:spPr>
            <a:xfrm rot="5400000">
              <a:off x="2335930" y="3859137"/>
              <a:ext cx="1423639" cy="1592"/>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3353" name="TextBox 24"/>
            <p:cNvSpPr txBox="1">
              <a:spLocks noChangeArrowheads="1"/>
            </p:cNvSpPr>
            <p:nvPr/>
          </p:nvSpPr>
          <p:spPr bwMode="auto">
            <a:xfrm>
              <a:off x="2854420" y="4572000"/>
              <a:ext cx="383477" cy="307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400">
                  <a:solidFill>
                    <a:prstClr val="black"/>
                  </a:solidFill>
                </a:rPr>
                <a:t>75</a:t>
              </a:r>
            </a:p>
          </p:txBody>
        </p:sp>
      </p:grpSp>
      <p:sp>
        <p:nvSpPr>
          <p:cNvPr id="64" name="TextBox 92"/>
          <p:cNvSpPr txBox="1">
            <a:spLocks noChangeArrowheads="1"/>
          </p:cNvSpPr>
          <p:nvPr/>
        </p:nvSpPr>
        <p:spPr bwMode="auto">
          <a:xfrm>
            <a:off x="7486650" y="3916363"/>
            <a:ext cx="1030288" cy="565150"/>
          </a:xfrm>
          <a:prstGeom prst="rect">
            <a:avLst/>
          </a:prstGeom>
          <a:solidFill>
            <a:srgbClr val="F2D69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400">
                <a:solidFill>
                  <a:prstClr val="black"/>
                </a:solidFill>
              </a:rPr>
              <a:t>Quantity</a:t>
            </a:r>
          </a:p>
          <a:p>
            <a:pPr eaLnBrk="1" hangingPunct="1"/>
            <a:r>
              <a:rPr lang="en-US" altLang="en-US" sz="1400">
                <a:solidFill>
                  <a:prstClr val="black"/>
                </a:solidFill>
              </a:rPr>
              <a:t>demanded</a:t>
            </a:r>
          </a:p>
        </p:txBody>
      </p:sp>
      <p:sp>
        <p:nvSpPr>
          <p:cNvPr id="65" name="TextBox 92"/>
          <p:cNvSpPr txBox="1">
            <a:spLocks noChangeArrowheads="1"/>
          </p:cNvSpPr>
          <p:nvPr/>
        </p:nvSpPr>
        <p:spPr bwMode="auto">
          <a:xfrm>
            <a:off x="5538788" y="3916363"/>
            <a:ext cx="850900" cy="565150"/>
          </a:xfrm>
          <a:prstGeom prst="rect">
            <a:avLst/>
          </a:prstGeom>
          <a:solidFill>
            <a:srgbClr val="F2D69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400">
                <a:solidFill>
                  <a:prstClr val="black"/>
                </a:solidFill>
              </a:rPr>
              <a:t>Quantity</a:t>
            </a:r>
          </a:p>
          <a:p>
            <a:pPr eaLnBrk="1" hangingPunct="1"/>
            <a:r>
              <a:rPr lang="en-US" altLang="en-US" sz="1400">
                <a:solidFill>
                  <a:prstClr val="black"/>
                </a:solidFill>
              </a:rPr>
              <a:t>supplied</a:t>
            </a:r>
          </a:p>
        </p:txBody>
      </p:sp>
      <p:grpSp>
        <p:nvGrpSpPr>
          <p:cNvPr id="28" name="Group 22"/>
          <p:cNvGrpSpPr>
            <a:grpSpLocks/>
          </p:cNvGrpSpPr>
          <p:nvPr/>
        </p:nvGrpSpPr>
        <p:grpSpPr bwMode="auto">
          <a:xfrm>
            <a:off x="7237413" y="3084513"/>
            <a:ext cx="482600" cy="1730375"/>
            <a:chOff x="2806915" y="3148113"/>
            <a:chExt cx="482873" cy="1731882"/>
          </a:xfrm>
        </p:grpSpPr>
        <p:cxnSp>
          <p:nvCxnSpPr>
            <p:cNvPr id="67" name="Straight Connector 66"/>
            <p:cNvCxnSpPr/>
            <p:nvPr/>
          </p:nvCxnSpPr>
          <p:spPr>
            <a:xfrm rot="5400000">
              <a:off x="2335738" y="3859138"/>
              <a:ext cx="1423639" cy="1589"/>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3351" name="TextBox 24"/>
            <p:cNvSpPr txBox="1">
              <a:spLocks noChangeArrowheads="1"/>
            </p:cNvSpPr>
            <p:nvPr/>
          </p:nvSpPr>
          <p:spPr bwMode="auto">
            <a:xfrm>
              <a:off x="2806915" y="4572000"/>
              <a:ext cx="482873" cy="307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400">
                  <a:solidFill>
                    <a:prstClr val="black"/>
                  </a:solidFill>
                </a:rPr>
                <a:t>125</a:t>
              </a:r>
            </a:p>
          </p:txBody>
        </p:sp>
      </p:grpSp>
      <p:sp>
        <p:nvSpPr>
          <p:cNvPr id="69" name="Freeform 183"/>
          <p:cNvSpPr>
            <a:spLocks/>
          </p:cNvSpPr>
          <p:nvPr/>
        </p:nvSpPr>
        <p:spPr bwMode="auto">
          <a:xfrm>
            <a:off x="6437313" y="2984500"/>
            <a:ext cx="146050" cy="136525"/>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prstClr val="black"/>
              </a:solidFill>
            </a:endParaRPr>
          </a:p>
        </p:txBody>
      </p:sp>
      <p:sp>
        <p:nvSpPr>
          <p:cNvPr id="70" name="Freeform 183"/>
          <p:cNvSpPr>
            <a:spLocks/>
          </p:cNvSpPr>
          <p:nvPr/>
        </p:nvSpPr>
        <p:spPr bwMode="auto">
          <a:xfrm>
            <a:off x="7408863" y="2984500"/>
            <a:ext cx="146050" cy="136525"/>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prstClr val="black"/>
              </a:solidFill>
            </a:endParaRPr>
          </a:p>
        </p:txBody>
      </p:sp>
      <p:grpSp>
        <p:nvGrpSpPr>
          <p:cNvPr id="30" name="Group 132"/>
          <p:cNvGrpSpPr>
            <a:grpSpLocks/>
          </p:cNvGrpSpPr>
          <p:nvPr/>
        </p:nvGrpSpPr>
        <p:grpSpPr bwMode="auto">
          <a:xfrm>
            <a:off x="6465888" y="3182938"/>
            <a:ext cx="1033462" cy="573087"/>
            <a:chOff x="1886474" y="2240443"/>
            <a:chExt cx="1032763" cy="573100"/>
          </a:xfrm>
        </p:grpSpPr>
        <p:sp>
          <p:nvSpPr>
            <p:cNvPr id="13348" name="TextBox 133"/>
            <p:cNvSpPr txBox="1">
              <a:spLocks noChangeArrowheads="1"/>
            </p:cNvSpPr>
            <p:nvPr/>
          </p:nvSpPr>
          <p:spPr bwMode="auto">
            <a:xfrm>
              <a:off x="1886474" y="2474990"/>
              <a:ext cx="1032763" cy="338553"/>
            </a:xfrm>
            <a:prstGeom prst="rect">
              <a:avLst/>
            </a:prstGeom>
            <a:solidFill>
              <a:srgbClr val="F2D698"/>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rPr>
                <a:t>Shortage</a:t>
              </a:r>
            </a:p>
          </p:txBody>
        </p:sp>
        <p:sp>
          <p:nvSpPr>
            <p:cNvPr id="73" name="Left Brace 72"/>
            <p:cNvSpPr/>
            <p:nvPr/>
          </p:nvSpPr>
          <p:spPr>
            <a:xfrm rot="16200000">
              <a:off x="2284579" y="1881998"/>
              <a:ext cx="250831" cy="967720"/>
            </a:xfrm>
            <a:prstGeom prst="leftBrace">
              <a:avLst>
                <a:gd name="adj1" fmla="val 36904"/>
                <a:gd name="adj2" fmla="val 49026"/>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defRPr/>
              </a:pPr>
              <a:endParaRPr lang="en-US" sz="1600">
                <a:solidFill>
                  <a:prstClr val="black"/>
                </a:solidFill>
              </a:endParaRPr>
            </a:p>
          </p:txBody>
        </p:sp>
      </p:grpSp>
      <p:sp>
        <p:nvSpPr>
          <p:cNvPr id="12" name="Titel 11"/>
          <p:cNvSpPr>
            <a:spLocks noGrp="1"/>
          </p:cNvSpPr>
          <p:nvPr>
            <p:ph type="title"/>
          </p:nvPr>
        </p:nvSpPr>
        <p:spPr>
          <a:xfrm>
            <a:off x="633413" y="128261"/>
            <a:ext cx="6545262" cy="1132540"/>
          </a:xfrm>
        </p:spPr>
        <p:txBody>
          <a:bodyPr anchor="t"/>
          <a:lstStyle/>
          <a:p>
            <a:r>
              <a:rPr lang="en-US" altLang="en-US" dirty="0">
                <a:solidFill>
                  <a:srgbClr val="3163AC"/>
                </a:solidFill>
              </a:rPr>
              <a:t>Price Ceilings</a:t>
            </a:r>
            <a:endParaRPr lang="de-DE" dirty="0">
              <a:solidFill>
                <a:srgbClr val="3163AC"/>
              </a:solidFill>
            </a:endParaRPr>
          </a:p>
        </p:txBody>
      </p:sp>
    </p:spTree>
    <p:extLst>
      <p:ext uri="{BB962C8B-B14F-4D97-AF65-F5344CB8AC3E}">
        <p14:creationId xmlns:p14="http://schemas.microsoft.com/office/powerpoint/2010/main" val="25751070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par>
                                <p:cTn id="12" presetID="22" presetClass="entr" presetSubtype="4"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par>
                          <p:cTn id="18" fill="hold" nodeType="afterGroup">
                            <p:stCondLst>
                              <p:cond delay="1000"/>
                            </p:stCondLst>
                            <p:childTnLst>
                              <p:par>
                                <p:cTn id="19" presetID="22" presetClass="entr" presetSubtype="8"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1000"/>
                                        <p:tgtEl>
                                          <p:spTgt spid="4"/>
                                        </p:tgtEl>
                                      </p:cBhvr>
                                    </p:animEffect>
                                  </p:childTnLst>
                                </p:cTn>
                              </p:par>
                            </p:childTnLst>
                          </p:cTn>
                        </p:par>
                        <p:par>
                          <p:cTn id="22" fill="hold" nodeType="afterGroup">
                            <p:stCondLst>
                              <p:cond delay="2000"/>
                            </p:stCondLst>
                            <p:childTnLst>
                              <p:par>
                                <p:cTn id="23" presetID="22" presetClass="entr" presetSubtype="8"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1000"/>
                                        <p:tgtEl>
                                          <p:spTgt spid="9"/>
                                        </p:tgtEl>
                                      </p:cBhvr>
                                    </p:animEffect>
                                  </p:childTnLst>
                                </p:cTn>
                              </p:par>
                            </p:childTnLst>
                          </p:cTn>
                        </p:par>
                        <p:par>
                          <p:cTn id="26" fill="hold" nodeType="afterGroup">
                            <p:stCondLst>
                              <p:cond delay="3000"/>
                            </p:stCondLst>
                            <p:childTnLst>
                              <p:par>
                                <p:cTn id="27" presetID="22" presetClass="entr" presetSubtype="8" fill="hold" grpId="0" nodeType="after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wipe(left)">
                                      <p:cBhvr>
                                        <p:cTn id="29" dur="500"/>
                                        <p:tgtEl>
                                          <p:spTgt spid="29"/>
                                        </p:tgtEl>
                                      </p:cBhvr>
                                    </p:animEffect>
                                  </p:childTnLst>
                                </p:cTn>
                              </p:par>
                            </p:childTnLst>
                          </p:cTn>
                        </p:par>
                        <p:par>
                          <p:cTn id="30" fill="hold" nodeType="afterGroup">
                            <p:stCondLst>
                              <p:cond delay="3500"/>
                            </p:stCondLst>
                            <p:childTnLst>
                              <p:par>
                                <p:cTn id="31" presetID="22" presetClass="entr" presetSubtype="8" fill="hold"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left)">
                                      <p:cBhvr>
                                        <p:cTn id="33" dur="500"/>
                                        <p:tgtEl>
                                          <p:spTgt spid="7"/>
                                        </p:tgtEl>
                                      </p:cBhvr>
                                    </p:animEffect>
                                  </p:childTnLst>
                                </p:cTn>
                              </p:par>
                            </p:childTnLst>
                          </p:cTn>
                        </p:par>
                        <p:par>
                          <p:cTn id="34" fill="hold" nodeType="afterGroup">
                            <p:stCondLst>
                              <p:cond delay="4000"/>
                            </p:stCondLst>
                            <p:childTnLst>
                              <p:par>
                                <p:cTn id="35" presetID="22" presetClass="entr" presetSubtype="8" fill="hold" grpId="0" nodeType="after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wipe(left)">
                                      <p:cBhvr>
                                        <p:cTn id="37" dur="500"/>
                                        <p:tgtEl>
                                          <p:spTgt spid="35"/>
                                        </p:tgtEl>
                                      </p:cBhvr>
                                    </p:animEffect>
                                  </p:childTnLst>
                                </p:cTn>
                              </p:par>
                            </p:childTnLst>
                          </p:cTn>
                        </p:par>
                        <p:par>
                          <p:cTn id="38" fill="hold" nodeType="afterGroup">
                            <p:stCondLst>
                              <p:cond delay="4500"/>
                            </p:stCondLst>
                            <p:childTnLst>
                              <p:par>
                                <p:cTn id="39" presetID="22" presetClass="entr" presetSubtype="1" fill="hold" nodeType="after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up)">
                                      <p:cBhvr>
                                        <p:cTn id="41" dur="500"/>
                                        <p:tgtEl>
                                          <p:spTgt spid="5"/>
                                        </p:tgtEl>
                                      </p:cBhvr>
                                    </p:animEffect>
                                  </p:childTnLst>
                                </p:cTn>
                              </p:par>
                            </p:childTnLst>
                          </p:cTn>
                        </p:par>
                        <p:par>
                          <p:cTn id="42" fill="hold" nodeType="afterGroup">
                            <p:stCondLst>
                              <p:cond delay="5000"/>
                            </p:stCondLst>
                            <p:childTnLst>
                              <p:par>
                                <p:cTn id="43" presetID="22" presetClass="entr" presetSubtype="8" fill="hold" grpId="0" nodeType="after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wipe(left)">
                                      <p:cBhvr>
                                        <p:cTn id="45" dur="500"/>
                                        <p:tgtEl>
                                          <p:spTgt spid="36"/>
                                        </p:tgtEl>
                                      </p:cBhvr>
                                    </p:animEffect>
                                  </p:childTnLst>
                                </p:cTn>
                              </p:par>
                            </p:childTnLst>
                          </p:cTn>
                        </p:par>
                        <p:par>
                          <p:cTn id="46" fill="hold" nodeType="afterGroup">
                            <p:stCondLst>
                              <p:cond delay="5500"/>
                            </p:stCondLst>
                            <p:childTnLst>
                              <p:par>
                                <p:cTn id="47" presetID="22" presetClass="entr" presetSubtype="8" fill="hold" nodeType="after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wipe(left)">
                                      <p:cBhvr>
                                        <p:cTn id="49" dur="1000"/>
                                        <p:tgtEl>
                                          <p:spTgt spid="10"/>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wipe(left)">
                                      <p:cBhvr>
                                        <p:cTn id="54" dur="500"/>
                                        <p:tgtEl>
                                          <p:spTgt spid="22"/>
                                        </p:tgtEl>
                                      </p:cBhvr>
                                    </p:animEffect>
                                  </p:childTnLst>
                                </p:cTn>
                              </p:par>
                            </p:childTnLst>
                          </p:cTn>
                        </p:par>
                        <p:par>
                          <p:cTn id="55" fill="hold" nodeType="afterGroup">
                            <p:stCondLst>
                              <p:cond delay="500"/>
                            </p:stCondLst>
                            <p:childTnLst>
                              <p:par>
                                <p:cTn id="56" presetID="22" presetClass="entr" presetSubtype="8" fill="hold" nodeType="after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wipe(left)">
                                      <p:cBhvr>
                                        <p:cTn id="58" dur="500"/>
                                        <p:tgtEl>
                                          <p:spTgt spid="14"/>
                                        </p:tgtEl>
                                      </p:cBhvr>
                                    </p:animEffect>
                                  </p:childTnLst>
                                </p:cTn>
                              </p:par>
                              <p:par>
                                <p:cTn id="59" presetID="22" presetClass="entr" presetSubtype="4" fill="hold" nodeType="with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wipe(down)">
                                      <p:cBhvr>
                                        <p:cTn id="61" dur="500"/>
                                        <p:tgtEl>
                                          <p:spTgt spid="13"/>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37"/>
                                        </p:tgtEl>
                                        <p:attrNameLst>
                                          <p:attrName>style.visibility</p:attrName>
                                        </p:attrNameLst>
                                      </p:cBhvr>
                                      <p:to>
                                        <p:strVal val="visible"/>
                                      </p:to>
                                    </p:set>
                                    <p:animEffect transition="in" filter="wipe(down)">
                                      <p:cBhvr>
                                        <p:cTn id="64" dur="500"/>
                                        <p:tgtEl>
                                          <p:spTgt spid="37"/>
                                        </p:tgtEl>
                                      </p:cBhvr>
                                    </p:animEffect>
                                  </p:childTnLst>
                                </p:cTn>
                              </p:par>
                            </p:childTnLst>
                          </p:cTn>
                        </p:par>
                        <p:par>
                          <p:cTn id="65" fill="hold" nodeType="afterGroup">
                            <p:stCondLst>
                              <p:cond delay="1000"/>
                            </p:stCondLst>
                            <p:childTnLst>
                              <p:par>
                                <p:cTn id="66" presetID="22" presetClass="entr" presetSubtype="8" fill="hold" nodeType="afterEffect">
                                  <p:stCondLst>
                                    <p:cond delay="0"/>
                                  </p:stCondLst>
                                  <p:childTnLst>
                                    <p:set>
                                      <p:cBhvr>
                                        <p:cTn id="67" dur="1" fill="hold">
                                          <p:stCondLst>
                                            <p:cond delay="0"/>
                                          </p:stCondLst>
                                        </p:cTn>
                                        <p:tgtEl>
                                          <p:spTgt spid="16"/>
                                        </p:tgtEl>
                                        <p:attrNameLst>
                                          <p:attrName>style.visibility</p:attrName>
                                        </p:attrNameLst>
                                      </p:cBhvr>
                                      <p:to>
                                        <p:strVal val="visible"/>
                                      </p:to>
                                    </p:set>
                                    <p:animEffect transition="in" filter="wipe(left)">
                                      <p:cBhvr>
                                        <p:cTn id="68" dur="1000"/>
                                        <p:tgtEl>
                                          <p:spTgt spid="16"/>
                                        </p:tgtEl>
                                      </p:cBhvr>
                                    </p:animEffect>
                                  </p:childTnLst>
                                </p:cTn>
                              </p:par>
                            </p:childTnLst>
                          </p:cTn>
                        </p:par>
                        <p:par>
                          <p:cTn id="69" fill="hold" nodeType="afterGroup">
                            <p:stCondLst>
                              <p:cond delay="2000"/>
                            </p:stCondLst>
                            <p:childTnLst>
                              <p:par>
                                <p:cTn id="70" presetID="22" presetClass="entr" presetSubtype="8" fill="hold" nodeType="after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wipe(left)">
                                      <p:cBhvr>
                                        <p:cTn id="72" dur="1000"/>
                                        <p:tgtEl>
                                          <p:spTgt spid="19"/>
                                        </p:tgtEl>
                                      </p:cBhvr>
                                    </p:animEffect>
                                  </p:childTnLst>
                                </p:cTn>
                              </p:par>
                            </p:childTnLst>
                          </p:cTn>
                        </p:par>
                        <p:par>
                          <p:cTn id="73" fill="hold" nodeType="afterGroup">
                            <p:stCondLst>
                              <p:cond delay="3000"/>
                            </p:stCondLst>
                            <p:childTnLst>
                              <p:par>
                                <p:cTn id="74" presetID="22" presetClass="entr" presetSubtype="8" fill="hold" grpId="0" nodeType="afterEffect">
                                  <p:stCondLst>
                                    <p:cond delay="0"/>
                                  </p:stCondLst>
                                  <p:childTnLst>
                                    <p:set>
                                      <p:cBhvr>
                                        <p:cTn id="75" dur="1" fill="hold">
                                          <p:stCondLst>
                                            <p:cond delay="0"/>
                                          </p:stCondLst>
                                        </p:cTn>
                                        <p:tgtEl>
                                          <p:spTgt spid="54"/>
                                        </p:tgtEl>
                                        <p:attrNameLst>
                                          <p:attrName>style.visibility</p:attrName>
                                        </p:attrNameLst>
                                      </p:cBhvr>
                                      <p:to>
                                        <p:strVal val="visible"/>
                                      </p:to>
                                    </p:set>
                                    <p:animEffect transition="in" filter="wipe(left)">
                                      <p:cBhvr>
                                        <p:cTn id="76" dur="500"/>
                                        <p:tgtEl>
                                          <p:spTgt spid="54"/>
                                        </p:tgtEl>
                                      </p:cBhvr>
                                    </p:animEffect>
                                  </p:childTnLst>
                                </p:cTn>
                              </p:par>
                            </p:childTnLst>
                          </p:cTn>
                        </p:par>
                        <p:par>
                          <p:cTn id="77" fill="hold" nodeType="afterGroup">
                            <p:stCondLst>
                              <p:cond delay="3500"/>
                            </p:stCondLst>
                            <p:childTnLst>
                              <p:par>
                                <p:cTn id="78" presetID="22" presetClass="entr" presetSubtype="8" fill="hold" nodeType="afterEffect">
                                  <p:stCondLst>
                                    <p:cond delay="0"/>
                                  </p:stCondLst>
                                  <p:childTnLst>
                                    <p:set>
                                      <p:cBhvr>
                                        <p:cTn id="79" dur="1" fill="hold">
                                          <p:stCondLst>
                                            <p:cond delay="0"/>
                                          </p:stCondLst>
                                        </p:cTn>
                                        <p:tgtEl>
                                          <p:spTgt spid="17"/>
                                        </p:tgtEl>
                                        <p:attrNameLst>
                                          <p:attrName>style.visibility</p:attrName>
                                        </p:attrNameLst>
                                      </p:cBhvr>
                                      <p:to>
                                        <p:strVal val="visible"/>
                                      </p:to>
                                    </p:set>
                                    <p:animEffect transition="in" filter="wipe(left)">
                                      <p:cBhvr>
                                        <p:cTn id="80" dur="500"/>
                                        <p:tgtEl>
                                          <p:spTgt spid="17"/>
                                        </p:tgtEl>
                                      </p:cBhvr>
                                    </p:animEffect>
                                  </p:childTnLst>
                                </p:cTn>
                              </p:par>
                            </p:childTnLst>
                          </p:cTn>
                        </p:par>
                        <p:par>
                          <p:cTn id="81" fill="hold" nodeType="afterGroup">
                            <p:stCondLst>
                              <p:cond delay="4000"/>
                            </p:stCondLst>
                            <p:childTnLst>
                              <p:par>
                                <p:cTn id="82" presetID="22" presetClass="entr" presetSubtype="8" fill="hold" grpId="0" nodeType="afterEffect">
                                  <p:stCondLst>
                                    <p:cond delay="0"/>
                                  </p:stCondLst>
                                  <p:childTnLst>
                                    <p:set>
                                      <p:cBhvr>
                                        <p:cTn id="83" dur="1" fill="hold">
                                          <p:stCondLst>
                                            <p:cond delay="0"/>
                                          </p:stCondLst>
                                        </p:cTn>
                                        <p:tgtEl>
                                          <p:spTgt spid="60"/>
                                        </p:tgtEl>
                                        <p:attrNameLst>
                                          <p:attrName>style.visibility</p:attrName>
                                        </p:attrNameLst>
                                      </p:cBhvr>
                                      <p:to>
                                        <p:strVal val="visible"/>
                                      </p:to>
                                    </p:set>
                                    <p:animEffect transition="in" filter="wipe(left)">
                                      <p:cBhvr>
                                        <p:cTn id="84" dur="500"/>
                                        <p:tgtEl>
                                          <p:spTgt spid="60"/>
                                        </p:tgtEl>
                                      </p:cBhvr>
                                    </p:animEffect>
                                  </p:childTnLst>
                                </p:cTn>
                              </p:par>
                            </p:childTnLst>
                          </p:cTn>
                        </p:par>
                        <p:par>
                          <p:cTn id="85" fill="hold" nodeType="afterGroup">
                            <p:stCondLst>
                              <p:cond delay="4500"/>
                            </p:stCondLst>
                            <p:childTnLst>
                              <p:par>
                                <p:cTn id="86" presetID="22" presetClass="entr" presetSubtype="8" fill="hold" nodeType="afterEffect">
                                  <p:stCondLst>
                                    <p:cond delay="0"/>
                                  </p:stCondLst>
                                  <p:childTnLst>
                                    <p:set>
                                      <p:cBhvr>
                                        <p:cTn id="87" dur="1" fill="hold">
                                          <p:stCondLst>
                                            <p:cond delay="0"/>
                                          </p:stCondLst>
                                        </p:cTn>
                                        <p:tgtEl>
                                          <p:spTgt spid="23"/>
                                        </p:tgtEl>
                                        <p:attrNameLst>
                                          <p:attrName>style.visibility</p:attrName>
                                        </p:attrNameLst>
                                      </p:cBhvr>
                                      <p:to>
                                        <p:strVal val="visible"/>
                                      </p:to>
                                    </p:set>
                                    <p:animEffect transition="in" filter="wipe(left)">
                                      <p:cBhvr>
                                        <p:cTn id="88" dur="1000"/>
                                        <p:tgtEl>
                                          <p:spTgt spid="23"/>
                                        </p:tgtEl>
                                      </p:cBhvr>
                                    </p:animEffect>
                                  </p:childTnLst>
                                </p:cTn>
                              </p:par>
                            </p:childTnLst>
                          </p:cTn>
                        </p:par>
                        <p:par>
                          <p:cTn id="89" fill="hold" nodeType="afterGroup">
                            <p:stCondLst>
                              <p:cond delay="5500"/>
                            </p:stCondLst>
                            <p:childTnLst>
                              <p:par>
                                <p:cTn id="90" presetID="22" presetClass="entr" presetSubtype="8" fill="hold" grpId="0" nodeType="afterEffect">
                                  <p:stCondLst>
                                    <p:cond delay="0"/>
                                  </p:stCondLst>
                                  <p:childTnLst>
                                    <p:set>
                                      <p:cBhvr>
                                        <p:cTn id="91" dur="1" fill="hold">
                                          <p:stCondLst>
                                            <p:cond delay="0"/>
                                          </p:stCondLst>
                                        </p:cTn>
                                        <p:tgtEl>
                                          <p:spTgt spid="69"/>
                                        </p:tgtEl>
                                        <p:attrNameLst>
                                          <p:attrName>style.visibility</p:attrName>
                                        </p:attrNameLst>
                                      </p:cBhvr>
                                      <p:to>
                                        <p:strVal val="visible"/>
                                      </p:to>
                                    </p:set>
                                    <p:animEffect transition="in" filter="wipe(left)">
                                      <p:cBhvr>
                                        <p:cTn id="92" dur="500"/>
                                        <p:tgtEl>
                                          <p:spTgt spid="69"/>
                                        </p:tgtEl>
                                      </p:cBhvr>
                                    </p:animEffect>
                                  </p:childTnLst>
                                </p:cTn>
                              </p:par>
                            </p:childTnLst>
                          </p:cTn>
                        </p:par>
                        <p:par>
                          <p:cTn id="93" fill="hold" nodeType="afterGroup">
                            <p:stCondLst>
                              <p:cond delay="6000"/>
                            </p:stCondLst>
                            <p:childTnLst>
                              <p:par>
                                <p:cTn id="94" presetID="22" presetClass="entr" presetSubtype="1" fill="hold" nodeType="afterEffect">
                                  <p:stCondLst>
                                    <p:cond delay="0"/>
                                  </p:stCondLst>
                                  <p:childTnLst>
                                    <p:set>
                                      <p:cBhvr>
                                        <p:cTn id="95" dur="1" fill="hold">
                                          <p:stCondLst>
                                            <p:cond delay="0"/>
                                          </p:stCondLst>
                                        </p:cTn>
                                        <p:tgtEl>
                                          <p:spTgt spid="26"/>
                                        </p:tgtEl>
                                        <p:attrNameLst>
                                          <p:attrName>style.visibility</p:attrName>
                                        </p:attrNameLst>
                                      </p:cBhvr>
                                      <p:to>
                                        <p:strVal val="visible"/>
                                      </p:to>
                                    </p:set>
                                    <p:animEffect transition="in" filter="wipe(up)">
                                      <p:cBhvr>
                                        <p:cTn id="96" dur="500"/>
                                        <p:tgtEl>
                                          <p:spTgt spid="26"/>
                                        </p:tgtEl>
                                      </p:cBhvr>
                                    </p:animEffect>
                                  </p:childTnLst>
                                </p:cTn>
                              </p:par>
                            </p:childTnLst>
                          </p:cTn>
                        </p:par>
                        <p:par>
                          <p:cTn id="97" fill="hold" nodeType="afterGroup">
                            <p:stCondLst>
                              <p:cond delay="6500"/>
                            </p:stCondLst>
                            <p:childTnLst>
                              <p:par>
                                <p:cTn id="98" presetID="22" presetClass="entr" presetSubtype="8" fill="hold" grpId="0" nodeType="afterEffect">
                                  <p:stCondLst>
                                    <p:cond delay="0"/>
                                  </p:stCondLst>
                                  <p:childTnLst>
                                    <p:set>
                                      <p:cBhvr>
                                        <p:cTn id="99" dur="1" fill="hold">
                                          <p:stCondLst>
                                            <p:cond delay="0"/>
                                          </p:stCondLst>
                                        </p:cTn>
                                        <p:tgtEl>
                                          <p:spTgt spid="65"/>
                                        </p:tgtEl>
                                        <p:attrNameLst>
                                          <p:attrName>style.visibility</p:attrName>
                                        </p:attrNameLst>
                                      </p:cBhvr>
                                      <p:to>
                                        <p:strVal val="visible"/>
                                      </p:to>
                                    </p:set>
                                    <p:animEffect transition="in" filter="wipe(left)">
                                      <p:cBhvr>
                                        <p:cTn id="100" dur="500"/>
                                        <p:tgtEl>
                                          <p:spTgt spid="65"/>
                                        </p:tgtEl>
                                      </p:cBhvr>
                                    </p:animEffect>
                                  </p:childTnLst>
                                </p:cTn>
                              </p:par>
                            </p:childTnLst>
                          </p:cTn>
                        </p:par>
                        <p:par>
                          <p:cTn id="101" fill="hold" nodeType="afterGroup">
                            <p:stCondLst>
                              <p:cond delay="7000"/>
                            </p:stCondLst>
                            <p:childTnLst>
                              <p:par>
                                <p:cTn id="102" presetID="22" presetClass="entr" presetSubtype="8" fill="hold" grpId="0" nodeType="afterEffect">
                                  <p:stCondLst>
                                    <p:cond delay="0"/>
                                  </p:stCondLst>
                                  <p:childTnLst>
                                    <p:set>
                                      <p:cBhvr>
                                        <p:cTn id="103" dur="1" fill="hold">
                                          <p:stCondLst>
                                            <p:cond delay="0"/>
                                          </p:stCondLst>
                                        </p:cTn>
                                        <p:tgtEl>
                                          <p:spTgt spid="70"/>
                                        </p:tgtEl>
                                        <p:attrNameLst>
                                          <p:attrName>style.visibility</p:attrName>
                                        </p:attrNameLst>
                                      </p:cBhvr>
                                      <p:to>
                                        <p:strVal val="visible"/>
                                      </p:to>
                                    </p:set>
                                    <p:animEffect transition="in" filter="wipe(left)">
                                      <p:cBhvr>
                                        <p:cTn id="104" dur="500"/>
                                        <p:tgtEl>
                                          <p:spTgt spid="70"/>
                                        </p:tgtEl>
                                      </p:cBhvr>
                                    </p:animEffect>
                                  </p:childTnLst>
                                </p:cTn>
                              </p:par>
                            </p:childTnLst>
                          </p:cTn>
                        </p:par>
                        <p:par>
                          <p:cTn id="105" fill="hold" nodeType="afterGroup">
                            <p:stCondLst>
                              <p:cond delay="7500"/>
                            </p:stCondLst>
                            <p:childTnLst>
                              <p:par>
                                <p:cTn id="106" presetID="22" presetClass="entr" presetSubtype="1" fill="hold" nodeType="afterEffect">
                                  <p:stCondLst>
                                    <p:cond delay="0"/>
                                  </p:stCondLst>
                                  <p:childTnLst>
                                    <p:set>
                                      <p:cBhvr>
                                        <p:cTn id="107" dur="1" fill="hold">
                                          <p:stCondLst>
                                            <p:cond delay="0"/>
                                          </p:stCondLst>
                                        </p:cTn>
                                        <p:tgtEl>
                                          <p:spTgt spid="28"/>
                                        </p:tgtEl>
                                        <p:attrNameLst>
                                          <p:attrName>style.visibility</p:attrName>
                                        </p:attrNameLst>
                                      </p:cBhvr>
                                      <p:to>
                                        <p:strVal val="visible"/>
                                      </p:to>
                                    </p:set>
                                    <p:animEffect transition="in" filter="wipe(up)">
                                      <p:cBhvr>
                                        <p:cTn id="108" dur="500"/>
                                        <p:tgtEl>
                                          <p:spTgt spid="28"/>
                                        </p:tgtEl>
                                      </p:cBhvr>
                                    </p:animEffect>
                                  </p:childTnLst>
                                </p:cTn>
                              </p:par>
                            </p:childTnLst>
                          </p:cTn>
                        </p:par>
                        <p:par>
                          <p:cTn id="109" fill="hold" nodeType="afterGroup">
                            <p:stCondLst>
                              <p:cond delay="8000"/>
                            </p:stCondLst>
                            <p:childTnLst>
                              <p:par>
                                <p:cTn id="110" presetID="22" presetClass="entr" presetSubtype="8" fill="hold" grpId="0" nodeType="afterEffect">
                                  <p:stCondLst>
                                    <p:cond delay="0"/>
                                  </p:stCondLst>
                                  <p:childTnLst>
                                    <p:set>
                                      <p:cBhvr>
                                        <p:cTn id="111" dur="1" fill="hold">
                                          <p:stCondLst>
                                            <p:cond delay="0"/>
                                          </p:stCondLst>
                                        </p:cTn>
                                        <p:tgtEl>
                                          <p:spTgt spid="64"/>
                                        </p:tgtEl>
                                        <p:attrNameLst>
                                          <p:attrName>style.visibility</p:attrName>
                                        </p:attrNameLst>
                                      </p:cBhvr>
                                      <p:to>
                                        <p:strVal val="visible"/>
                                      </p:to>
                                    </p:set>
                                    <p:animEffect transition="in" filter="wipe(left)">
                                      <p:cBhvr>
                                        <p:cTn id="112" dur="500"/>
                                        <p:tgtEl>
                                          <p:spTgt spid="64"/>
                                        </p:tgtEl>
                                      </p:cBhvr>
                                    </p:animEffect>
                                  </p:childTnLst>
                                </p:cTn>
                              </p:par>
                            </p:childTnLst>
                          </p:cTn>
                        </p:par>
                        <p:par>
                          <p:cTn id="113" fill="hold" nodeType="afterGroup">
                            <p:stCondLst>
                              <p:cond delay="8500"/>
                            </p:stCondLst>
                            <p:childTnLst>
                              <p:par>
                                <p:cTn id="114" presetID="22" presetClass="entr" presetSubtype="8" fill="hold" nodeType="afterEffect">
                                  <p:stCondLst>
                                    <p:cond delay="0"/>
                                  </p:stCondLst>
                                  <p:childTnLst>
                                    <p:set>
                                      <p:cBhvr>
                                        <p:cTn id="115" dur="1" fill="hold">
                                          <p:stCondLst>
                                            <p:cond delay="0"/>
                                          </p:stCondLst>
                                        </p:cTn>
                                        <p:tgtEl>
                                          <p:spTgt spid="30"/>
                                        </p:tgtEl>
                                        <p:attrNameLst>
                                          <p:attrName>style.visibility</p:attrName>
                                        </p:attrNameLst>
                                      </p:cBhvr>
                                      <p:to>
                                        <p:strVal val="visible"/>
                                      </p:to>
                                    </p:set>
                                    <p:animEffect transition="in" filter="wipe(left)">
                                      <p:cBhvr>
                                        <p:cTn id="116" dur="500"/>
                                        <p:tgtEl>
                                          <p:spTgt spid="30"/>
                                        </p:tgtEl>
                                      </p:cBhvr>
                                    </p:animEffect>
                                  </p:childTnLst>
                                </p:cTn>
                              </p:par>
                            </p:childTnLst>
                          </p:cTn>
                        </p:par>
                        <p:par>
                          <p:cTn id="117" fill="hold" nodeType="afterGroup">
                            <p:stCondLst>
                              <p:cond delay="9000"/>
                            </p:stCondLst>
                            <p:childTnLst>
                              <p:par>
                                <p:cTn id="118" presetID="22" presetClass="entr" presetSubtype="8" fill="hold" grpId="0" nodeType="afterEffect">
                                  <p:stCondLst>
                                    <p:cond delay="0"/>
                                  </p:stCondLst>
                                  <p:childTnLst>
                                    <p:set>
                                      <p:cBhvr>
                                        <p:cTn id="119" dur="1" fill="hold">
                                          <p:stCondLst>
                                            <p:cond delay="0"/>
                                          </p:stCondLst>
                                        </p:cTn>
                                        <p:tgtEl>
                                          <p:spTgt spid="21"/>
                                        </p:tgtEl>
                                        <p:attrNameLst>
                                          <p:attrName>style.visibility</p:attrName>
                                        </p:attrNameLst>
                                      </p:cBhvr>
                                      <p:to>
                                        <p:strVal val="visible"/>
                                      </p:to>
                                    </p:set>
                                    <p:animEffect transition="in" filter="wipe(left)">
                                      <p:cBhvr>
                                        <p:cTn id="12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0" grpId="0"/>
      <p:bldP spid="21" grpId="0"/>
      <p:bldP spid="22" grpId="0"/>
      <p:bldP spid="29" grpId="0" animBg="1"/>
      <p:bldP spid="35" grpId="0" animBg="1"/>
      <p:bldP spid="36" grpId="0" animBg="1"/>
      <p:bldP spid="37" grpId="0" animBg="1"/>
      <p:bldP spid="54" grpId="0" animBg="1"/>
      <p:bldP spid="60" grpId="0" animBg="1"/>
      <p:bldP spid="64" grpId="0" animBg="1"/>
      <p:bldP spid="65" grpId="0" animBg="1"/>
      <p:bldP spid="69" grpId="0" animBg="1"/>
      <p:bldP spid="70"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p:cNvSpPr>
            <a:spLocks noGrp="1"/>
          </p:cNvSpPr>
          <p:nvPr>
            <p:ph sz="quarter" idx="12"/>
          </p:nvPr>
        </p:nvSpPr>
        <p:spPr>
          <a:xfrm>
            <a:off x="604838" y="1844824"/>
            <a:ext cx="8081962" cy="3883025"/>
          </a:xfrm>
        </p:spPr>
        <p:txBody>
          <a:bodyPr/>
          <a:lstStyle/>
          <a:p>
            <a:pPr>
              <a:lnSpc>
                <a:spcPct val="120000"/>
              </a:lnSpc>
              <a:spcBef>
                <a:spcPts val="600"/>
              </a:spcBef>
              <a:buClr>
                <a:srgbClr val="3163AC"/>
              </a:buClr>
              <a:buFont typeface="Wingdings" panose="05000000000000000000" pitchFamily="2" charset="2"/>
              <a:buChar char="§"/>
            </a:pPr>
            <a:r>
              <a:rPr lang="en-US" altLang="en-US" dirty="0">
                <a:solidFill>
                  <a:srgbClr val="2E63AC"/>
                </a:solidFill>
                <a:latin typeface="+mn-lt"/>
                <a:cs typeface="Arial" panose="020B0604020202020204" pitchFamily="34" charset="0"/>
              </a:rPr>
              <a:t>Not binding</a:t>
            </a:r>
          </a:p>
          <a:p>
            <a:pPr lvl="1">
              <a:lnSpc>
                <a:spcPct val="120000"/>
              </a:lnSpc>
              <a:spcBef>
                <a:spcPts val="600"/>
              </a:spcBef>
              <a:buClr>
                <a:srgbClr val="3163AC"/>
              </a:buClr>
              <a:buFont typeface="Wingdings" panose="05000000000000000000" pitchFamily="2" charset="2"/>
              <a:buChar char="§"/>
            </a:pPr>
            <a:r>
              <a:rPr lang="en-US" altLang="en-US" dirty="0">
                <a:cs typeface="Arial" panose="020B0604020202020204" pitchFamily="34" charset="0"/>
              </a:rPr>
              <a:t>Set below the equilibrium price</a:t>
            </a:r>
          </a:p>
          <a:p>
            <a:pPr lvl="1">
              <a:lnSpc>
                <a:spcPct val="120000"/>
              </a:lnSpc>
              <a:spcBef>
                <a:spcPts val="600"/>
              </a:spcBef>
              <a:buClr>
                <a:srgbClr val="3163AC"/>
              </a:buClr>
              <a:buFont typeface="Wingdings" panose="05000000000000000000" pitchFamily="2" charset="2"/>
              <a:buChar char="§"/>
            </a:pPr>
            <a:r>
              <a:rPr lang="en-US" altLang="en-US" dirty="0">
                <a:cs typeface="Arial" panose="020B0604020202020204" pitchFamily="34" charset="0"/>
              </a:rPr>
              <a:t>No effect on the market</a:t>
            </a:r>
          </a:p>
          <a:p>
            <a:pPr>
              <a:lnSpc>
                <a:spcPct val="120000"/>
              </a:lnSpc>
              <a:spcBef>
                <a:spcPts val="600"/>
              </a:spcBef>
              <a:buClr>
                <a:srgbClr val="3163AC"/>
              </a:buClr>
              <a:buFont typeface="Wingdings" panose="05000000000000000000" pitchFamily="2" charset="2"/>
              <a:buChar char="§"/>
            </a:pPr>
            <a:r>
              <a:rPr lang="en-US" altLang="en-US" dirty="0">
                <a:solidFill>
                  <a:srgbClr val="2E63AC"/>
                </a:solidFill>
                <a:latin typeface="+mn-lt"/>
                <a:cs typeface="Arial" panose="020B0604020202020204" pitchFamily="34" charset="0"/>
              </a:rPr>
              <a:t>Binding constraint</a:t>
            </a:r>
          </a:p>
          <a:p>
            <a:pPr lvl="1">
              <a:lnSpc>
                <a:spcPct val="120000"/>
              </a:lnSpc>
              <a:spcBef>
                <a:spcPts val="600"/>
              </a:spcBef>
              <a:buClr>
                <a:srgbClr val="3163AC"/>
              </a:buClr>
              <a:buFont typeface="Wingdings" panose="05000000000000000000" pitchFamily="2" charset="2"/>
              <a:buChar char="§"/>
            </a:pPr>
            <a:r>
              <a:rPr lang="en-US" altLang="en-US" dirty="0">
                <a:cs typeface="Arial" panose="020B0604020202020204" pitchFamily="34" charset="0"/>
              </a:rPr>
              <a:t>Set above the equilibrium price</a:t>
            </a:r>
          </a:p>
          <a:p>
            <a:pPr lvl="1">
              <a:lnSpc>
                <a:spcPct val="120000"/>
              </a:lnSpc>
              <a:spcBef>
                <a:spcPts val="600"/>
              </a:spcBef>
              <a:buClr>
                <a:srgbClr val="3163AC"/>
              </a:buClr>
              <a:buFont typeface="Wingdings" panose="05000000000000000000" pitchFamily="2" charset="2"/>
              <a:buChar char="§"/>
            </a:pPr>
            <a:r>
              <a:rPr lang="en-US" altLang="en-US" dirty="0">
                <a:cs typeface="Arial" panose="020B0604020202020204" pitchFamily="34" charset="0"/>
              </a:rPr>
              <a:t>Surplus </a:t>
            </a:r>
          </a:p>
          <a:p>
            <a:pPr lvl="1">
              <a:lnSpc>
                <a:spcPct val="120000"/>
              </a:lnSpc>
              <a:spcBef>
                <a:spcPts val="600"/>
              </a:spcBef>
              <a:buClr>
                <a:srgbClr val="3163AC"/>
              </a:buClr>
              <a:buFont typeface="Wingdings" panose="05000000000000000000" pitchFamily="2" charset="2"/>
              <a:buChar char="§"/>
            </a:pPr>
            <a:r>
              <a:rPr lang="en-US" altLang="en-US" dirty="0">
                <a:cs typeface="Arial" panose="020B0604020202020204" pitchFamily="34" charset="0"/>
              </a:rPr>
              <a:t>Some sellers are unable to sell what they want </a:t>
            </a:r>
          </a:p>
          <a:p>
            <a:pPr lvl="2">
              <a:lnSpc>
                <a:spcPct val="120000"/>
              </a:lnSpc>
              <a:spcBef>
                <a:spcPts val="600"/>
              </a:spcBef>
              <a:buClr>
                <a:srgbClr val="3163AC"/>
              </a:buClr>
              <a:buFont typeface="Wingdings" panose="05000000000000000000" pitchFamily="2" charset="2"/>
              <a:buChar char="§"/>
            </a:pPr>
            <a:r>
              <a:rPr lang="en-US" altLang="en-US" dirty="0">
                <a:cs typeface="Arial" panose="020B0604020202020204" pitchFamily="34" charset="0"/>
              </a:rPr>
              <a:t>The rationing mechanisms: not desirable</a:t>
            </a:r>
          </a:p>
          <a:p>
            <a:pPr>
              <a:lnSpc>
                <a:spcPct val="120000"/>
              </a:lnSpc>
              <a:spcBef>
                <a:spcPts val="600"/>
              </a:spcBef>
            </a:pPr>
            <a:endParaRPr lang="de-DE" dirty="0">
              <a:latin typeface="+mn-lt"/>
            </a:endParaRPr>
          </a:p>
        </p:txBody>
      </p:sp>
      <p:sp>
        <p:nvSpPr>
          <p:cNvPr id="5" name="Titel 4"/>
          <p:cNvSpPr>
            <a:spLocks noGrp="1"/>
          </p:cNvSpPr>
          <p:nvPr>
            <p:ph type="title"/>
          </p:nvPr>
        </p:nvSpPr>
        <p:spPr>
          <a:xfrm>
            <a:off x="604838" y="428815"/>
            <a:ext cx="6545262" cy="1132540"/>
          </a:xfrm>
        </p:spPr>
        <p:txBody>
          <a:bodyPr/>
          <a:lstStyle/>
          <a:p>
            <a:r>
              <a:rPr lang="en-US" altLang="en-US" dirty="0">
                <a:solidFill>
                  <a:srgbClr val="3163AC"/>
                </a:solidFill>
                <a:latin typeface="+mn-lt"/>
                <a:cs typeface="Arial" panose="020B0604020202020204" pitchFamily="34" charset="0"/>
              </a:rPr>
              <a:t>price floors</a:t>
            </a:r>
            <a:endParaRPr lang="de-DE" dirty="0">
              <a:latin typeface="+mn-lt"/>
              <a:cs typeface="Arial" panose="020B0604020202020204" pitchFamily="34" charset="0"/>
            </a:endParaRPr>
          </a:p>
        </p:txBody>
      </p:sp>
    </p:spTree>
    <p:extLst>
      <p:ext uri="{BB962C8B-B14F-4D97-AF65-F5344CB8AC3E}">
        <p14:creationId xmlns:p14="http://schemas.microsoft.com/office/powerpoint/2010/main" val="1380057009"/>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4"/>
          <p:cNvGrpSpPr>
            <a:grpSpLocks/>
          </p:cNvGrpSpPr>
          <p:nvPr/>
        </p:nvGrpSpPr>
        <p:grpSpPr bwMode="auto">
          <a:xfrm>
            <a:off x="59735" y="1122946"/>
            <a:ext cx="4204290" cy="3388729"/>
            <a:chOff x="59253" y="1490968"/>
            <a:chExt cx="4203989" cy="3389783"/>
          </a:xfrm>
        </p:grpSpPr>
        <p:sp>
          <p:nvSpPr>
            <p:cNvPr id="7" name="Rectangle 6"/>
            <p:cNvSpPr/>
            <p:nvPr/>
          </p:nvSpPr>
          <p:spPr>
            <a:xfrm>
              <a:off x="728133" y="1755579"/>
              <a:ext cx="3535109" cy="31251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400" dirty="0">
                <a:solidFill>
                  <a:prstClr val="black"/>
                </a:solidFill>
              </a:endParaRPr>
            </a:p>
          </p:txBody>
        </p:sp>
        <p:grpSp>
          <p:nvGrpSpPr>
            <p:cNvPr id="24649" name="Group 5"/>
            <p:cNvGrpSpPr>
              <a:grpSpLocks/>
            </p:cNvGrpSpPr>
            <p:nvPr/>
          </p:nvGrpSpPr>
          <p:grpSpPr bwMode="auto">
            <a:xfrm>
              <a:off x="59253" y="1490968"/>
              <a:ext cx="1677043" cy="3389783"/>
              <a:chOff x="1160897" y="1182843"/>
              <a:chExt cx="1677043" cy="3389158"/>
            </a:xfrm>
          </p:grpSpPr>
          <p:cxnSp>
            <p:nvCxnSpPr>
              <p:cNvPr id="9" name="Straight Connector 8"/>
              <p:cNvCxnSpPr/>
              <p:nvPr/>
            </p:nvCxnSpPr>
            <p:spPr>
              <a:xfrm rot="5400000">
                <a:off x="261922" y="3004147"/>
                <a:ext cx="3134121"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4651" name="TextBox 7"/>
              <p:cNvSpPr txBox="1">
                <a:spLocks noChangeArrowheads="1"/>
              </p:cNvSpPr>
              <p:nvPr/>
            </p:nvSpPr>
            <p:spPr bwMode="auto">
              <a:xfrm>
                <a:off x="1160897" y="1182843"/>
                <a:ext cx="1677043" cy="566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400" dirty="0">
                    <a:solidFill>
                      <a:prstClr val="black"/>
                    </a:solidFill>
                  </a:rPr>
                  <a:t>Price of Ice-Cream</a:t>
                </a:r>
              </a:p>
              <a:p>
                <a:pPr eaLnBrk="1" hangingPunct="1"/>
                <a:r>
                  <a:rPr lang="en-US" altLang="en-US" sz="1400" dirty="0">
                    <a:solidFill>
                      <a:prstClr val="black"/>
                    </a:solidFill>
                  </a:rPr>
                  <a:t>Cone</a:t>
                </a:r>
              </a:p>
            </p:txBody>
          </p:sp>
        </p:grpSp>
      </p:grpSp>
      <p:grpSp>
        <p:nvGrpSpPr>
          <p:cNvPr id="4" name="Group 8"/>
          <p:cNvGrpSpPr>
            <a:grpSpLocks/>
          </p:cNvGrpSpPr>
          <p:nvPr/>
        </p:nvGrpSpPr>
        <p:grpSpPr bwMode="auto">
          <a:xfrm>
            <a:off x="576263" y="4511675"/>
            <a:ext cx="3733800" cy="515938"/>
            <a:chOff x="1676400" y="5181600"/>
            <a:chExt cx="3733800" cy="514500"/>
          </a:xfrm>
        </p:grpSpPr>
        <p:cxnSp>
          <p:nvCxnSpPr>
            <p:cNvPr id="12" name="Straight Connector 11"/>
            <p:cNvCxnSpPr/>
            <p:nvPr/>
          </p:nvCxnSpPr>
          <p:spPr>
            <a:xfrm>
              <a:off x="1828800" y="5181600"/>
              <a:ext cx="3581400" cy="158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4646" name="TextBox 10"/>
            <p:cNvSpPr txBox="1">
              <a:spLocks noChangeArrowheads="1"/>
            </p:cNvSpPr>
            <p:nvPr/>
          </p:nvSpPr>
          <p:spPr bwMode="auto">
            <a:xfrm>
              <a:off x="2236294" y="5388323"/>
              <a:ext cx="25523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400">
                  <a:solidFill>
                    <a:prstClr val="black"/>
                  </a:solidFill>
                </a:rPr>
                <a:t>Quantity of Ice-Cream Cones </a:t>
              </a:r>
            </a:p>
          </p:txBody>
        </p:sp>
        <p:sp>
          <p:nvSpPr>
            <p:cNvPr id="24647" name="TextBox 11"/>
            <p:cNvSpPr txBox="1">
              <a:spLocks noChangeArrowheads="1"/>
            </p:cNvSpPr>
            <p:nvPr/>
          </p:nvSpPr>
          <p:spPr bwMode="auto">
            <a:xfrm>
              <a:off x="1676400" y="5181600"/>
              <a:ext cx="28405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400">
                  <a:solidFill>
                    <a:prstClr val="black"/>
                  </a:solidFill>
                </a:rPr>
                <a:t>0</a:t>
              </a:r>
            </a:p>
          </p:txBody>
        </p:sp>
      </p:grpSp>
      <p:grpSp>
        <p:nvGrpSpPr>
          <p:cNvPr id="5" name="Group 12"/>
          <p:cNvGrpSpPr>
            <a:grpSpLocks/>
          </p:cNvGrpSpPr>
          <p:nvPr/>
        </p:nvGrpSpPr>
        <p:grpSpPr bwMode="auto">
          <a:xfrm>
            <a:off x="1460500" y="1471613"/>
            <a:ext cx="2732088" cy="2346325"/>
            <a:chOff x="2826228" y="2067572"/>
            <a:chExt cx="3050179" cy="3181439"/>
          </a:xfrm>
        </p:grpSpPr>
        <p:cxnSp>
          <p:nvCxnSpPr>
            <p:cNvPr id="16" name="Straight Connector 15"/>
            <p:cNvCxnSpPr/>
            <p:nvPr/>
          </p:nvCxnSpPr>
          <p:spPr>
            <a:xfrm rot="16200000" flipH="1">
              <a:off x="2433942" y="2459858"/>
              <a:ext cx="2946813" cy="2162242"/>
            </a:xfrm>
            <a:prstGeom prst="line">
              <a:avLst/>
            </a:prstGeom>
            <a:ln w="38100">
              <a:solidFill>
                <a:srgbClr val="005EA4"/>
              </a:solidFill>
            </a:ln>
          </p:spPr>
          <p:style>
            <a:lnRef idx="1">
              <a:schemeClr val="accent1"/>
            </a:lnRef>
            <a:fillRef idx="0">
              <a:schemeClr val="accent1"/>
            </a:fillRef>
            <a:effectRef idx="0">
              <a:schemeClr val="accent1"/>
            </a:effectRef>
            <a:fontRef idx="minor">
              <a:schemeClr val="tx1"/>
            </a:fontRef>
          </p:style>
        </p:cxnSp>
        <p:sp>
          <p:nvSpPr>
            <p:cNvPr id="24644" name="TextBox 14"/>
            <p:cNvSpPr txBox="1">
              <a:spLocks noChangeArrowheads="1"/>
            </p:cNvSpPr>
            <p:nvPr/>
          </p:nvSpPr>
          <p:spPr bwMode="auto">
            <a:xfrm>
              <a:off x="4914790" y="4831524"/>
              <a:ext cx="961617" cy="4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400">
                  <a:solidFill>
                    <a:prstClr val="black"/>
                  </a:solidFill>
                </a:rPr>
                <a:t>Demand</a:t>
              </a:r>
              <a:endParaRPr lang="en-US" altLang="en-US" sz="1400" baseline="-25000">
                <a:solidFill>
                  <a:prstClr val="black"/>
                </a:solidFill>
              </a:endParaRPr>
            </a:p>
          </p:txBody>
        </p:sp>
      </p:grpSp>
      <p:grpSp>
        <p:nvGrpSpPr>
          <p:cNvPr id="6" name="Group 22"/>
          <p:cNvGrpSpPr>
            <a:grpSpLocks/>
          </p:cNvGrpSpPr>
          <p:nvPr/>
        </p:nvGrpSpPr>
        <p:grpSpPr bwMode="auto">
          <a:xfrm>
            <a:off x="2171700" y="2576513"/>
            <a:ext cx="482600" cy="2243137"/>
            <a:chOff x="2806915" y="2635139"/>
            <a:chExt cx="482873" cy="2244856"/>
          </a:xfrm>
        </p:grpSpPr>
        <p:cxnSp>
          <p:nvCxnSpPr>
            <p:cNvPr id="19" name="Straight Connector 18"/>
            <p:cNvCxnSpPr/>
            <p:nvPr/>
          </p:nvCxnSpPr>
          <p:spPr>
            <a:xfrm rot="16200000" flipH="1">
              <a:off x="2078441" y="3603461"/>
              <a:ext cx="1936645" cy="0"/>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4642" name="TextBox 24"/>
            <p:cNvSpPr txBox="1">
              <a:spLocks noChangeArrowheads="1"/>
            </p:cNvSpPr>
            <p:nvPr/>
          </p:nvSpPr>
          <p:spPr bwMode="auto">
            <a:xfrm>
              <a:off x="2806915" y="4572000"/>
              <a:ext cx="482873" cy="307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400">
                  <a:solidFill>
                    <a:prstClr val="black"/>
                  </a:solidFill>
                </a:rPr>
                <a:t>100</a:t>
              </a:r>
            </a:p>
          </p:txBody>
        </p:sp>
      </p:grpSp>
      <p:sp>
        <p:nvSpPr>
          <p:cNvPr id="21" name="TextBox 20"/>
          <p:cNvSpPr txBox="1">
            <a:spLocks noChangeArrowheads="1"/>
          </p:cNvSpPr>
          <p:nvPr/>
        </p:nvSpPr>
        <p:spPr bwMode="auto">
          <a:xfrm>
            <a:off x="687067" y="874360"/>
            <a:ext cx="345402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dirty="0">
                <a:solidFill>
                  <a:prstClr val="black"/>
                </a:solidFill>
              </a:rPr>
              <a:t>(a) A Price Floor That Is Not Binding</a:t>
            </a:r>
          </a:p>
        </p:txBody>
      </p:sp>
      <p:sp>
        <p:nvSpPr>
          <p:cNvPr id="22" name="TextBox 21"/>
          <p:cNvSpPr txBox="1">
            <a:spLocks noChangeArrowheads="1"/>
          </p:cNvSpPr>
          <p:nvPr/>
        </p:nvSpPr>
        <p:spPr bwMode="auto">
          <a:xfrm>
            <a:off x="203484" y="5199768"/>
            <a:ext cx="8764587"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400" dirty="0">
                <a:solidFill>
                  <a:prstClr val="black"/>
                </a:solidFill>
                <a:latin typeface="+mn-lt"/>
              </a:rPr>
              <a:t>In panel (a), the government imposes a price floor of $2. Because this is below the equilibrium price of $3, the price floor has no effect. The market price adjusts to balance supply and demand. At the equilibrium, quantity supplied and quantity demanded both equal 100 cones. In panel (b), the government imposes a price floor of $4, which is above the equilibrium price of $3. Therefore, the market price equals $4. Because 120 cones are supplied at this price and only 80 are demanded, there is a surplus of 40 cones.</a:t>
            </a:r>
          </a:p>
        </p:txBody>
      </p:sp>
      <p:sp>
        <p:nvSpPr>
          <p:cNvPr id="23" name="TextBox 22"/>
          <p:cNvSpPr txBox="1">
            <a:spLocks noChangeArrowheads="1"/>
          </p:cNvSpPr>
          <p:nvPr/>
        </p:nvSpPr>
        <p:spPr bwMode="auto">
          <a:xfrm>
            <a:off x="5417344" y="872773"/>
            <a:ext cx="307731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rPr>
              <a:t>(b) </a:t>
            </a:r>
            <a:r>
              <a:rPr lang="en-US" altLang="en-US" sz="1600" dirty="0">
                <a:solidFill>
                  <a:prstClr val="black"/>
                </a:solidFill>
              </a:rPr>
              <a:t>A Price Floor That Is Binding</a:t>
            </a:r>
          </a:p>
        </p:txBody>
      </p:sp>
      <p:grpSp>
        <p:nvGrpSpPr>
          <p:cNvPr id="8" name="Group 76"/>
          <p:cNvGrpSpPr>
            <a:grpSpLocks/>
          </p:cNvGrpSpPr>
          <p:nvPr/>
        </p:nvGrpSpPr>
        <p:grpSpPr bwMode="auto">
          <a:xfrm>
            <a:off x="334963" y="2352675"/>
            <a:ext cx="2076450" cy="307975"/>
            <a:chOff x="1423127" y="3014250"/>
            <a:chExt cx="2075845" cy="308157"/>
          </a:xfrm>
        </p:grpSpPr>
        <p:cxnSp>
          <p:nvCxnSpPr>
            <p:cNvPr id="25" name="Straight Connector 24"/>
            <p:cNvCxnSpPr/>
            <p:nvPr/>
          </p:nvCxnSpPr>
          <p:spPr>
            <a:xfrm>
              <a:off x="1827821" y="3200098"/>
              <a:ext cx="1671151" cy="3177"/>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4640" name="TextBox 78"/>
            <p:cNvSpPr txBox="1">
              <a:spLocks noChangeArrowheads="1"/>
            </p:cNvSpPr>
            <p:nvPr/>
          </p:nvSpPr>
          <p:spPr bwMode="auto">
            <a:xfrm>
              <a:off x="1423127" y="3014250"/>
              <a:ext cx="383367" cy="308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400">
                  <a:solidFill>
                    <a:prstClr val="black"/>
                  </a:solidFill>
                </a:rPr>
                <a:t>$3</a:t>
              </a:r>
            </a:p>
          </p:txBody>
        </p:sp>
      </p:grpSp>
      <p:grpSp>
        <p:nvGrpSpPr>
          <p:cNvPr id="10" name="Group 90"/>
          <p:cNvGrpSpPr>
            <a:grpSpLocks/>
          </p:cNvGrpSpPr>
          <p:nvPr/>
        </p:nvGrpSpPr>
        <p:grpSpPr bwMode="auto">
          <a:xfrm>
            <a:off x="1163638" y="1338263"/>
            <a:ext cx="2268537" cy="2544762"/>
            <a:chOff x="2446825" y="4261005"/>
            <a:chExt cx="2532924" cy="3453902"/>
          </a:xfrm>
        </p:grpSpPr>
        <p:cxnSp>
          <p:nvCxnSpPr>
            <p:cNvPr id="28" name="Straight Connector 27"/>
            <p:cNvCxnSpPr/>
            <p:nvPr/>
          </p:nvCxnSpPr>
          <p:spPr>
            <a:xfrm rot="5400000" flipH="1" flipV="1">
              <a:off x="2074550" y="4928466"/>
              <a:ext cx="3158716" cy="2414166"/>
            </a:xfrm>
            <a:prstGeom prst="line">
              <a:avLst/>
            </a:prstGeom>
            <a:ln w="38100">
              <a:solidFill>
                <a:srgbClr val="005EA4"/>
              </a:solidFill>
            </a:ln>
          </p:spPr>
          <p:style>
            <a:lnRef idx="1">
              <a:schemeClr val="accent1"/>
            </a:lnRef>
            <a:fillRef idx="0">
              <a:schemeClr val="accent1"/>
            </a:fillRef>
            <a:effectRef idx="0">
              <a:schemeClr val="accent1"/>
            </a:effectRef>
            <a:fontRef idx="minor">
              <a:schemeClr val="tx1"/>
            </a:fontRef>
          </p:style>
        </p:cxnSp>
        <p:sp>
          <p:nvSpPr>
            <p:cNvPr id="24638" name="TextBox 92"/>
            <p:cNvSpPr txBox="1">
              <a:spLocks noChangeArrowheads="1"/>
            </p:cNvSpPr>
            <p:nvPr/>
          </p:nvSpPr>
          <p:spPr bwMode="auto">
            <a:xfrm>
              <a:off x="4105632" y="4261005"/>
              <a:ext cx="874117" cy="4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400">
                  <a:solidFill>
                    <a:prstClr val="black"/>
                  </a:solidFill>
                </a:rPr>
                <a:t>Supply </a:t>
              </a:r>
              <a:endParaRPr lang="en-US" altLang="en-US" sz="1400" baseline="-25000">
                <a:solidFill>
                  <a:prstClr val="black"/>
                </a:solidFill>
              </a:endParaRPr>
            </a:p>
          </p:txBody>
        </p:sp>
      </p:grpSp>
      <p:sp>
        <p:nvSpPr>
          <p:cNvPr id="30" name="Freeform 183"/>
          <p:cNvSpPr>
            <a:spLocks/>
          </p:cNvSpPr>
          <p:nvPr/>
        </p:nvSpPr>
        <p:spPr bwMode="auto">
          <a:xfrm>
            <a:off x="2344738" y="2473325"/>
            <a:ext cx="146050" cy="136525"/>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prstClr val="black"/>
              </a:solidFill>
            </a:endParaRPr>
          </a:p>
        </p:txBody>
      </p:sp>
      <p:grpSp>
        <p:nvGrpSpPr>
          <p:cNvPr id="11" name="Group 28"/>
          <p:cNvGrpSpPr>
            <a:grpSpLocks/>
          </p:cNvGrpSpPr>
          <p:nvPr/>
        </p:nvGrpSpPr>
        <p:grpSpPr bwMode="auto">
          <a:xfrm>
            <a:off x="390525" y="2878138"/>
            <a:ext cx="3763963" cy="403225"/>
            <a:chOff x="391171" y="2581889"/>
            <a:chExt cx="3762559" cy="402531"/>
          </a:xfrm>
        </p:grpSpPr>
        <p:grpSp>
          <p:nvGrpSpPr>
            <p:cNvPr id="24633" name="Group 31"/>
            <p:cNvGrpSpPr>
              <a:grpSpLocks/>
            </p:cNvGrpSpPr>
            <p:nvPr/>
          </p:nvGrpSpPr>
          <p:grpSpPr bwMode="auto">
            <a:xfrm>
              <a:off x="391171" y="2676134"/>
              <a:ext cx="3722886" cy="307725"/>
              <a:chOff x="1492033" y="3014250"/>
              <a:chExt cx="3721732" cy="308113"/>
            </a:xfrm>
          </p:grpSpPr>
          <p:cxnSp>
            <p:nvCxnSpPr>
              <p:cNvPr id="34" name="Straight Connector 33"/>
              <p:cNvCxnSpPr/>
              <p:nvPr/>
            </p:nvCxnSpPr>
            <p:spPr>
              <a:xfrm>
                <a:off x="1829940" y="3200743"/>
                <a:ext cx="3383825" cy="1587"/>
              </a:xfrm>
              <a:prstGeom prst="line">
                <a:avLst/>
              </a:prstGeom>
              <a:ln w="38100">
                <a:solidFill>
                  <a:srgbClr val="FF3300"/>
                </a:solidFill>
                <a:prstDash val="solid"/>
              </a:ln>
            </p:spPr>
            <p:style>
              <a:lnRef idx="1">
                <a:schemeClr val="accent1"/>
              </a:lnRef>
              <a:fillRef idx="0">
                <a:schemeClr val="accent1"/>
              </a:fillRef>
              <a:effectRef idx="0">
                <a:schemeClr val="accent1"/>
              </a:effectRef>
              <a:fontRef idx="minor">
                <a:schemeClr val="tx1"/>
              </a:fontRef>
            </p:style>
          </p:cxnSp>
          <p:sp>
            <p:nvSpPr>
              <p:cNvPr id="24636" name="TextBox 30"/>
              <p:cNvSpPr txBox="1">
                <a:spLocks noChangeArrowheads="1"/>
              </p:cNvSpPr>
              <p:nvPr/>
            </p:nvSpPr>
            <p:spPr bwMode="auto">
              <a:xfrm>
                <a:off x="1492033" y="3014250"/>
                <a:ext cx="283964" cy="30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400">
                    <a:solidFill>
                      <a:prstClr val="black"/>
                    </a:solidFill>
                  </a:rPr>
                  <a:t>2</a:t>
                </a:r>
              </a:p>
            </p:txBody>
          </p:sp>
        </p:grpSp>
        <p:sp>
          <p:nvSpPr>
            <p:cNvPr id="24634" name="TextBox 30"/>
            <p:cNvSpPr txBox="1">
              <a:spLocks noChangeArrowheads="1"/>
            </p:cNvSpPr>
            <p:nvPr/>
          </p:nvSpPr>
          <p:spPr bwMode="auto">
            <a:xfrm>
              <a:off x="3162753" y="2581889"/>
              <a:ext cx="99097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400">
                  <a:solidFill>
                    <a:prstClr val="black"/>
                  </a:solidFill>
                </a:rPr>
                <a:t>Price floor</a:t>
              </a:r>
              <a:endParaRPr lang="en-US" altLang="en-US" sz="1400" baseline="-25000">
                <a:solidFill>
                  <a:prstClr val="black"/>
                </a:solidFill>
              </a:endParaRPr>
            </a:p>
          </p:txBody>
        </p:sp>
      </p:grpSp>
      <p:sp>
        <p:nvSpPr>
          <p:cNvPr id="36" name="TextBox 92"/>
          <p:cNvSpPr txBox="1">
            <a:spLocks noChangeArrowheads="1"/>
          </p:cNvSpPr>
          <p:nvPr/>
        </p:nvSpPr>
        <p:spPr bwMode="auto">
          <a:xfrm>
            <a:off x="747713" y="2557463"/>
            <a:ext cx="1069975" cy="566737"/>
          </a:xfrm>
          <a:prstGeom prst="rect">
            <a:avLst/>
          </a:prstGeom>
          <a:solidFill>
            <a:srgbClr val="F2D69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400">
                <a:solidFill>
                  <a:prstClr val="black"/>
                </a:solidFill>
              </a:rPr>
              <a:t>Equilibrium</a:t>
            </a:r>
          </a:p>
          <a:p>
            <a:pPr eaLnBrk="1" hangingPunct="1"/>
            <a:r>
              <a:rPr lang="en-US" altLang="en-US" sz="1400">
                <a:solidFill>
                  <a:prstClr val="black"/>
                </a:solidFill>
              </a:rPr>
              <a:t>price</a:t>
            </a:r>
            <a:endParaRPr lang="en-US" altLang="en-US" sz="1400" baseline="-25000">
              <a:solidFill>
                <a:prstClr val="black"/>
              </a:solidFill>
            </a:endParaRPr>
          </a:p>
        </p:txBody>
      </p:sp>
      <p:sp>
        <p:nvSpPr>
          <p:cNvPr id="37" name="TextBox 92"/>
          <p:cNvSpPr txBox="1">
            <a:spLocks noChangeArrowheads="1"/>
          </p:cNvSpPr>
          <p:nvPr/>
        </p:nvSpPr>
        <p:spPr bwMode="auto">
          <a:xfrm>
            <a:off x="2444750" y="3921125"/>
            <a:ext cx="1071563" cy="566738"/>
          </a:xfrm>
          <a:prstGeom prst="rect">
            <a:avLst/>
          </a:prstGeom>
          <a:solidFill>
            <a:srgbClr val="F2D69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400">
                <a:solidFill>
                  <a:prstClr val="black"/>
                </a:solidFill>
              </a:rPr>
              <a:t>Equilibrium</a:t>
            </a:r>
          </a:p>
          <a:p>
            <a:pPr eaLnBrk="1" hangingPunct="1"/>
            <a:r>
              <a:rPr lang="en-US" altLang="en-US" sz="1400">
                <a:solidFill>
                  <a:prstClr val="black"/>
                </a:solidFill>
              </a:rPr>
              <a:t>quantity</a:t>
            </a:r>
            <a:endParaRPr lang="en-US" altLang="en-US" sz="1400" baseline="-25000">
              <a:solidFill>
                <a:prstClr val="black"/>
              </a:solidFill>
            </a:endParaRPr>
          </a:p>
        </p:txBody>
      </p:sp>
      <p:grpSp>
        <p:nvGrpSpPr>
          <p:cNvPr id="14" name="Group 75"/>
          <p:cNvGrpSpPr>
            <a:grpSpLocks/>
          </p:cNvGrpSpPr>
          <p:nvPr/>
        </p:nvGrpSpPr>
        <p:grpSpPr bwMode="auto">
          <a:xfrm>
            <a:off x="4577110" y="1121868"/>
            <a:ext cx="4255741" cy="3388220"/>
            <a:chOff x="4577586" y="1490236"/>
            <a:chExt cx="4255669" cy="3388538"/>
          </a:xfrm>
        </p:grpSpPr>
        <p:sp>
          <p:nvSpPr>
            <p:cNvPr id="39" name="Rectangle 38"/>
            <p:cNvSpPr/>
            <p:nvPr/>
          </p:nvSpPr>
          <p:spPr>
            <a:xfrm>
              <a:off x="5297952" y="1754281"/>
              <a:ext cx="3535303" cy="31244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400" dirty="0">
                <a:solidFill>
                  <a:prstClr val="black"/>
                </a:solidFill>
              </a:endParaRPr>
            </a:p>
          </p:txBody>
        </p:sp>
        <p:grpSp>
          <p:nvGrpSpPr>
            <p:cNvPr id="24630" name="Group 39"/>
            <p:cNvGrpSpPr>
              <a:grpSpLocks/>
            </p:cNvGrpSpPr>
            <p:nvPr/>
          </p:nvGrpSpPr>
          <p:grpSpPr bwMode="auto">
            <a:xfrm>
              <a:off x="4577586" y="1490236"/>
              <a:ext cx="1677043" cy="3388538"/>
              <a:chOff x="1109217" y="1184083"/>
              <a:chExt cx="1677043" cy="3387916"/>
            </a:xfrm>
          </p:grpSpPr>
          <p:cxnSp>
            <p:nvCxnSpPr>
              <p:cNvPr id="41" name="Straight Connector 40"/>
              <p:cNvCxnSpPr/>
              <p:nvPr/>
            </p:nvCxnSpPr>
            <p:spPr>
              <a:xfrm rot="16200000" flipH="1">
                <a:off x="258893" y="3002896"/>
                <a:ext cx="3136618" cy="1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4632" name="TextBox 38"/>
              <p:cNvSpPr txBox="1">
                <a:spLocks noChangeArrowheads="1"/>
              </p:cNvSpPr>
              <p:nvPr/>
            </p:nvSpPr>
            <p:spPr bwMode="auto">
              <a:xfrm>
                <a:off x="1109217" y="1184083"/>
                <a:ext cx="1677043" cy="566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400" dirty="0">
                    <a:solidFill>
                      <a:prstClr val="black"/>
                    </a:solidFill>
                  </a:rPr>
                  <a:t>Price of Ice-Cream</a:t>
                </a:r>
              </a:p>
              <a:p>
                <a:pPr eaLnBrk="1" hangingPunct="1"/>
                <a:r>
                  <a:rPr lang="en-US" altLang="en-US" sz="1400" dirty="0">
                    <a:solidFill>
                      <a:prstClr val="black"/>
                    </a:solidFill>
                  </a:rPr>
                  <a:t>Cone</a:t>
                </a:r>
              </a:p>
            </p:txBody>
          </p:sp>
        </p:grpSp>
      </p:grpSp>
      <p:grpSp>
        <p:nvGrpSpPr>
          <p:cNvPr id="17" name="Group 39"/>
          <p:cNvGrpSpPr>
            <a:grpSpLocks/>
          </p:cNvGrpSpPr>
          <p:nvPr/>
        </p:nvGrpSpPr>
        <p:grpSpPr bwMode="auto">
          <a:xfrm>
            <a:off x="5146675" y="4510088"/>
            <a:ext cx="3733800" cy="514350"/>
            <a:chOff x="1676400" y="5181600"/>
            <a:chExt cx="3733800" cy="514500"/>
          </a:xfrm>
        </p:grpSpPr>
        <p:cxnSp>
          <p:nvCxnSpPr>
            <p:cNvPr id="44" name="Straight Connector 43"/>
            <p:cNvCxnSpPr/>
            <p:nvPr/>
          </p:nvCxnSpPr>
          <p:spPr>
            <a:xfrm>
              <a:off x="1828800" y="5181600"/>
              <a:ext cx="3581400" cy="1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4627" name="TextBox 41"/>
            <p:cNvSpPr txBox="1">
              <a:spLocks noChangeArrowheads="1"/>
            </p:cNvSpPr>
            <p:nvPr/>
          </p:nvSpPr>
          <p:spPr bwMode="auto">
            <a:xfrm>
              <a:off x="2236294" y="5388323"/>
              <a:ext cx="25523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400">
                  <a:solidFill>
                    <a:prstClr val="black"/>
                  </a:solidFill>
                </a:rPr>
                <a:t>Quantity of Ice-Cream Cones </a:t>
              </a:r>
            </a:p>
          </p:txBody>
        </p:sp>
        <p:sp>
          <p:nvSpPr>
            <p:cNvPr id="24628" name="TextBox 42"/>
            <p:cNvSpPr txBox="1">
              <a:spLocks noChangeArrowheads="1"/>
            </p:cNvSpPr>
            <p:nvPr/>
          </p:nvSpPr>
          <p:spPr bwMode="auto">
            <a:xfrm>
              <a:off x="1676400" y="5181600"/>
              <a:ext cx="28405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400">
                  <a:solidFill>
                    <a:prstClr val="black"/>
                  </a:solidFill>
                </a:rPr>
                <a:t>0</a:t>
              </a:r>
            </a:p>
          </p:txBody>
        </p:sp>
      </p:grpSp>
      <p:grpSp>
        <p:nvGrpSpPr>
          <p:cNvPr id="18" name="Group 43"/>
          <p:cNvGrpSpPr>
            <a:grpSpLocks/>
          </p:cNvGrpSpPr>
          <p:nvPr/>
        </p:nvGrpSpPr>
        <p:grpSpPr bwMode="auto">
          <a:xfrm>
            <a:off x="6030913" y="1470025"/>
            <a:ext cx="2730500" cy="2322513"/>
            <a:chOff x="2826228" y="2067572"/>
            <a:chExt cx="3050177" cy="3149223"/>
          </a:xfrm>
        </p:grpSpPr>
        <p:cxnSp>
          <p:nvCxnSpPr>
            <p:cNvPr id="48" name="Straight Connector 47"/>
            <p:cNvCxnSpPr/>
            <p:nvPr/>
          </p:nvCxnSpPr>
          <p:spPr>
            <a:xfrm rot="16200000" flipH="1">
              <a:off x="2433650" y="2460150"/>
              <a:ext cx="2946881" cy="2161724"/>
            </a:xfrm>
            <a:prstGeom prst="line">
              <a:avLst/>
            </a:prstGeom>
            <a:ln w="38100">
              <a:solidFill>
                <a:srgbClr val="005EA4"/>
              </a:solidFill>
            </a:ln>
          </p:spPr>
          <p:style>
            <a:lnRef idx="1">
              <a:schemeClr val="accent1"/>
            </a:lnRef>
            <a:fillRef idx="0">
              <a:schemeClr val="accent1"/>
            </a:fillRef>
            <a:effectRef idx="0">
              <a:schemeClr val="accent1"/>
            </a:effectRef>
            <a:fontRef idx="minor">
              <a:schemeClr val="tx1"/>
            </a:fontRef>
          </p:style>
        </p:cxnSp>
        <p:sp>
          <p:nvSpPr>
            <p:cNvPr id="24625" name="TextBox 45"/>
            <p:cNvSpPr txBox="1">
              <a:spLocks noChangeArrowheads="1"/>
            </p:cNvSpPr>
            <p:nvPr/>
          </p:nvSpPr>
          <p:spPr bwMode="auto">
            <a:xfrm>
              <a:off x="4914788" y="4799308"/>
              <a:ext cx="961617" cy="4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400">
                  <a:solidFill>
                    <a:prstClr val="black"/>
                  </a:solidFill>
                </a:rPr>
                <a:t>Demand</a:t>
              </a:r>
              <a:endParaRPr lang="en-US" altLang="en-US" sz="1400" baseline="-25000">
                <a:solidFill>
                  <a:prstClr val="black"/>
                </a:solidFill>
              </a:endParaRPr>
            </a:p>
          </p:txBody>
        </p:sp>
      </p:grpSp>
      <p:grpSp>
        <p:nvGrpSpPr>
          <p:cNvPr id="20" name="Group 76"/>
          <p:cNvGrpSpPr>
            <a:grpSpLocks/>
          </p:cNvGrpSpPr>
          <p:nvPr/>
        </p:nvGrpSpPr>
        <p:grpSpPr bwMode="auto">
          <a:xfrm>
            <a:off x="4987925" y="2351088"/>
            <a:ext cx="1992313" cy="306387"/>
            <a:chOff x="1506238" y="3014250"/>
            <a:chExt cx="1992734" cy="308157"/>
          </a:xfrm>
        </p:grpSpPr>
        <p:cxnSp>
          <p:nvCxnSpPr>
            <p:cNvPr id="51" name="Straight Connector 50"/>
            <p:cNvCxnSpPr/>
            <p:nvPr/>
          </p:nvCxnSpPr>
          <p:spPr>
            <a:xfrm>
              <a:off x="1828569" y="3199464"/>
              <a:ext cx="1670403" cy="3193"/>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4623" name="TextBox 78"/>
            <p:cNvSpPr txBox="1">
              <a:spLocks noChangeArrowheads="1"/>
            </p:cNvSpPr>
            <p:nvPr/>
          </p:nvSpPr>
          <p:spPr bwMode="auto">
            <a:xfrm>
              <a:off x="1506238" y="3014250"/>
              <a:ext cx="283999" cy="308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400">
                  <a:solidFill>
                    <a:prstClr val="black"/>
                  </a:solidFill>
                </a:rPr>
                <a:t>3</a:t>
              </a:r>
            </a:p>
          </p:txBody>
        </p:sp>
      </p:grpSp>
      <p:grpSp>
        <p:nvGrpSpPr>
          <p:cNvPr id="24" name="Group 90"/>
          <p:cNvGrpSpPr>
            <a:grpSpLocks/>
          </p:cNvGrpSpPr>
          <p:nvPr/>
        </p:nvGrpSpPr>
        <p:grpSpPr bwMode="auto">
          <a:xfrm>
            <a:off x="5734050" y="1417638"/>
            <a:ext cx="2979738" cy="2463800"/>
            <a:chOff x="2446826" y="4373780"/>
            <a:chExt cx="3328849" cy="3341127"/>
          </a:xfrm>
        </p:grpSpPr>
        <p:cxnSp>
          <p:nvCxnSpPr>
            <p:cNvPr id="54" name="Straight Connector 53"/>
            <p:cNvCxnSpPr/>
            <p:nvPr/>
          </p:nvCxnSpPr>
          <p:spPr>
            <a:xfrm rot="5400000" flipH="1" flipV="1">
              <a:off x="2074618" y="4928974"/>
              <a:ext cx="3158141" cy="2413726"/>
            </a:xfrm>
            <a:prstGeom prst="line">
              <a:avLst/>
            </a:prstGeom>
            <a:ln w="38100">
              <a:solidFill>
                <a:srgbClr val="005EA4"/>
              </a:solidFill>
            </a:ln>
          </p:spPr>
          <p:style>
            <a:lnRef idx="1">
              <a:schemeClr val="accent1"/>
            </a:lnRef>
            <a:fillRef idx="0">
              <a:schemeClr val="accent1"/>
            </a:fillRef>
            <a:effectRef idx="0">
              <a:schemeClr val="accent1"/>
            </a:effectRef>
            <a:fontRef idx="minor">
              <a:schemeClr val="tx1"/>
            </a:fontRef>
          </p:style>
        </p:cxnSp>
        <p:sp>
          <p:nvSpPr>
            <p:cNvPr id="24621" name="TextBox 92"/>
            <p:cNvSpPr txBox="1">
              <a:spLocks noChangeArrowheads="1"/>
            </p:cNvSpPr>
            <p:nvPr/>
          </p:nvSpPr>
          <p:spPr bwMode="auto">
            <a:xfrm>
              <a:off x="4901558" y="4373780"/>
              <a:ext cx="874117" cy="4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400">
                  <a:solidFill>
                    <a:prstClr val="black"/>
                  </a:solidFill>
                </a:rPr>
                <a:t>Supply </a:t>
              </a:r>
              <a:endParaRPr lang="en-US" altLang="en-US" sz="1400" baseline="-25000">
                <a:solidFill>
                  <a:prstClr val="black"/>
                </a:solidFill>
              </a:endParaRPr>
            </a:p>
          </p:txBody>
        </p:sp>
      </p:grpSp>
      <p:sp>
        <p:nvSpPr>
          <p:cNvPr id="56" name="Freeform 183"/>
          <p:cNvSpPr>
            <a:spLocks/>
          </p:cNvSpPr>
          <p:nvPr/>
        </p:nvSpPr>
        <p:spPr bwMode="auto">
          <a:xfrm>
            <a:off x="6915150" y="2471738"/>
            <a:ext cx="146050" cy="136525"/>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prstClr val="black"/>
              </a:solidFill>
            </a:endParaRPr>
          </a:p>
        </p:txBody>
      </p:sp>
      <p:grpSp>
        <p:nvGrpSpPr>
          <p:cNvPr id="26" name="Group 53"/>
          <p:cNvGrpSpPr>
            <a:grpSpLocks/>
          </p:cNvGrpSpPr>
          <p:nvPr/>
        </p:nvGrpSpPr>
        <p:grpSpPr bwMode="auto">
          <a:xfrm>
            <a:off x="4913313" y="1784350"/>
            <a:ext cx="4035425" cy="544513"/>
            <a:chOff x="367422" y="2676643"/>
            <a:chExt cx="4035690" cy="545532"/>
          </a:xfrm>
        </p:grpSpPr>
        <p:grpSp>
          <p:nvGrpSpPr>
            <p:cNvPr id="24616" name="Group 28"/>
            <p:cNvGrpSpPr>
              <a:grpSpLocks/>
            </p:cNvGrpSpPr>
            <p:nvPr/>
          </p:nvGrpSpPr>
          <p:grpSpPr bwMode="auto">
            <a:xfrm>
              <a:off x="367422" y="2676144"/>
              <a:ext cx="3746745" cy="307726"/>
              <a:chOff x="1468291" y="3014250"/>
              <a:chExt cx="3745583" cy="308113"/>
            </a:xfrm>
          </p:grpSpPr>
          <p:cxnSp>
            <p:nvCxnSpPr>
              <p:cNvPr id="60" name="Straight Connector 59"/>
              <p:cNvCxnSpPr/>
              <p:nvPr/>
            </p:nvCxnSpPr>
            <p:spPr>
              <a:xfrm>
                <a:off x="1830153" y="3201069"/>
                <a:ext cx="3383722" cy="1592"/>
              </a:xfrm>
              <a:prstGeom prst="line">
                <a:avLst/>
              </a:prstGeom>
              <a:ln w="38100">
                <a:solidFill>
                  <a:srgbClr val="FF3300"/>
                </a:solidFill>
                <a:prstDash val="solid"/>
              </a:ln>
            </p:spPr>
            <p:style>
              <a:lnRef idx="1">
                <a:schemeClr val="accent1"/>
              </a:lnRef>
              <a:fillRef idx="0">
                <a:schemeClr val="accent1"/>
              </a:fillRef>
              <a:effectRef idx="0">
                <a:schemeClr val="accent1"/>
              </a:effectRef>
              <a:fontRef idx="minor">
                <a:schemeClr val="tx1"/>
              </a:fontRef>
            </p:style>
          </p:cxnSp>
          <p:sp>
            <p:nvSpPr>
              <p:cNvPr id="24619" name="TextBox 30"/>
              <p:cNvSpPr txBox="1">
                <a:spLocks noChangeArrowheads="1"/>
              </p:cNvSpPr>
              <p:nvPr/>
            </p:nvSpPr>
            <p:spPr bwMode="auto">
              <a:xfrm>
                <a:off x="1468291" y="3014250"/>
                <a:ext cx="383319" cy="30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400">
                    <a:solidFill>
                      <a:prstClr val="black"/>
                    </a:solidFill>
                  </a:rPr>
                  <a:t>$4</a:t>
                </a:r>
              </a:p>
            </p:txBody>
          </p:sp>
        </p:grpSp>
        <p:sp>
          <p:nvSpPr>
            <p:cNvPr id="24617" name="TextBox 55"/>
            <p:cNvSpPr txBox="1">
              <a:spLocks noChangeArrowheads="1"/>
            </p:cNvSpPr>
            <p:nvPr/>
          </p:nvSpPr>
          <p:spPr bwMode="auto">
            <a:xfrm>
              <a:off x="3412135" y="2914398"/>
              <a:ext cx="99097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400">
                  <a:solidFill>
                    <a:prstClr val="black"/>
                  </a:solidFill>
                </a:rPr>
                <a:t>Price floor</a:t>
              </a:r>
              <a:endParaRPr lang="en-US" altLang="en-US" sz="1400" baseline="-25000">
                <a:solidFill>
                  <a:prstClr val="black"/>
                </a:solidFill>
              </a:endParaRPr>
            </a:p>
          </p:txBody>
        </p:sp>
      </p:grpSp>
      <p:sp>
        <p:nvSpPr>
          <p:cNvPr id="62" name="TextBox 92"/>
          <p:cNvSpPr txBox="1">
            <a:spLocks noChangeArrowheads="1"/>
          </p:cNvSpPr>
          <p:nvPr/>
        </p:nvSpPr>
        <p:spPr bwMode="auto">
          <a:xfrm>
            <a:off x="5305425" y="2555875"/>
            <a:ext cx="1069975" cy="566738"/>
          </a:xfrm>
          <a:prstGeom prst="rect">
            <a:avLst/>
          </a:prstGeom>
          <a:solidFill>
            <a:srgbClr val="F2D69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400">
                <a:solidFill>
                  <a:prstClr val="black"/>
                </a:solidFill>
              </a:rPr>
              <a:t>Equilibrium</a:t>
            </a:r>
          </a:p>
          <a:p>
            <a:pPr eaLnBrk="1" hangingPunct="1"/>
            <a:r>
              <a:rPr lang="en-US" altLang="en-US" sz="1400">
                <a:solidFill>
                  <a:prstClr val="black"/>
                </a:solidFill>
              </a:rPr>
              <a:t>price</a:t>
            </a:r>
            <a:endParaRPr lang="en-US" altLang="en-US" sz="1400" baseline="-25000">
              <a:solidFill>
                <a:prstClr val="black"/>
              </a:solidFill>
            </a:endParaRPr>
          </a:p>
        </p:txBody>
      </p:sp>
      <p:grpSp>
        <p:nvGrpSpPr>
          <p:cNvPr id="29" name="Group 22"/>
          <p:cNvGrpSpPr>
            <a:grpSpLocks/>
          </p:cNvGrpSpPr>
          <p:nvPr/>
        </p:nvGrpSpPr>
        <p:grpSpPr bwMode="auto">
          <a:xfrm>
            <a:off x="6302375" y="1971675"/>
            <a:ext cx="382588" cy="2846388"/>
            <a:chOff x="2854419" y="2031043"/>
            <a:chExt cx="383477" cy="2848952"/>
          </a:xfrm>
        </p:grpSpPr>
        <p:cxnSp>
          <p:nvCxnSpPr>
            <p:cNvPr id="64" name="Straight Connector 63"/>
            <p:cNvCxnSpPr/>
            <p:nvPr/>
          </p:nvCxnSpPr>
          <p:spPr>
            <a:xfrm rot="5400000">
              <a:off x="1777399" y="3300597"/>
              <a:ext cx="2540700" cy="1591"/>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4615" name="TextBox 24"/>
            <p:cNvSpPr txBox="1">
              <a:spLocks noChangeArrowheads="1"/>
            </p:cNvSpPr>
            <p:nvPr/>
          </p:nvSpPr>
          <p:spPr bwMode="auto">
            <a:xfrm>
              <a:off x="2854419" y="4572000"/>
              <a:ext cx="383477" cy="307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400">
                  <a:solidFill>
                    <a:prstClr val="black"/>
                  </a:solidFill>
                </a:rPr>
                <a:t>80</a:t>
              </a:r>
            </a:p>
          </p:txBody>
        </p:sp>
      </p:grpSp>
      <p:sp>
        <p:nvSpPr>
          <p:cNvPr id="66" name="TextBox 92"/>
          <p:cNvSpPr txBox="1">
            <a:spLocks noChangeArrowheads="1"/>
          </p:cNvSpPr>
          <p:nvPr/>
        </p:nvSpPr>
        <p:spPr bwMode="auto">
          <a:xfrm>
            <a:off x="7451725" y="3906838"/>
            <a:ext cx="852488" cy="565150"/>
          </a:xfrm>
          <a:prstGeom prst="rect">
            <a:avLst/>
          </a:prstGeom>
          <a:solidFill>
            <a:srgbClr val="F2D69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400">
                <a:solidFill>
                  <a:prstClr val="black"/>
                </a:solidFill>
              </a:rPr>
              <a:t>Quantity</a:t>
            </a:r>
          </a:p>
          <a:p>
            <a:pPr eaLnBrk="1" hangingPunct="1"/>
            <a:r>
              <a:rPr lang="en-US" altLang="en-US" sz="1400">
                <a:solidFill>
                  <a:prstClr val="black"/>
                </a:solidFill>
              </a:rPr>
              <a:t>supplied</a:t>
            </a:r>
          </a:p>
        </p:txBody>
      </p:sp>
      <p:sp>
        <p:nvSpPr>
          <p:cNvPr id="67" name="TextBox 92"/>
          <p:cNvSpPr txBox="1">
            <a:spLocks noChangeArrowheads="1"/>
          </p:cNvSpPr>
          <p:nvPr/>
        </p:nvSpPr>
        <p:spPr bwMode="auto">
          <a:xfrm>
            <a:off x="5526088" y="3906838"/>
            <a:ext cx="1030287" cy="565150"/>
          </a:xfrm>
          <a:prstGeom prst="rect">
            <a:avLst/>
          </a:prstGeom>
          <a:solidFill>
            <a:srgbClr val="F2D69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400">
                <a:solidFill>
                  <a:prstClr val="black"/>
                </a:solidFill>
              </a:rPr>
              <a:t>Quantity</a:t>
            </a:r>
          </a:p>
          <a:p>
            <a:pPr eaLnBrk="1" hangingPunct="1"/>
            <a:r>
              <a:rPr lang="en-US" altLang="en-US" sz="1400">
                <a:solidFill>
                  <a:prstClr val="black"/>
                </a:solidFill>
              </a:rPr>
              <a:t>demanded</a:t>
            </a:r>
          </a:p>
        </p:txBody>
      </p:sp>
      <p:grpSp>
        <p:nvGrpSpPr>
          <p:cNvPr id="31" name="Group 22"/>
          <p:cNvGrpSpPr>
            <a:grpSpLocks/>
          </p:cNvGrpSpPr>
          <p:nvPr/>
        </p:nvGrpSpPr>
        <p:grpSpPr bwMode="auto">
          <a:xfrm>
            <a:off x="7226300" y="1958975"/>
            <a:ext cx="482600" cy="2857500"/>
            <a:chOff x="2806915" y="2021135"/>
            <a:chExt cx="482873" cy="2858860"/>
          </a:xfrm>
        </p:grpSpPr>
        <p:cxnSp>
          <p:nvCxnSpPr>
            <p:cNvPr id="69" name="Straight Connector 68"/>
            <p:cNvCxnSpPr/>
            <p:nvPr/>
          </p:nvCxnSpPr>
          <p:spPr>
            <a:xfrm rot="5400000">
              <a:off x="1779336" y="3288562"/>
              <a:ext cx="2550738" cy="15884"/>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4613" name="TextBox 24"/>
            <p:cNvSpPr txBox="1">
              <a:spLocks noChangeArrowheads="1"/>
            </p:cNvSpPr>
            <p:nvPr/>
          </p:nvSpPr>
          <p:spPr bwMode="auto">
            <a:xfrm>
              <a:off x="2806915" y="4572000"/>
              <a:ext cx="482873" cy="307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400">
                  <a:solidFill>
                    <a:prstClr val="black"/>
                  </a:solidFill>
                </a:rPr>
                <a:t>120</a:t>
              </a:r>
            </a:p>
          </p:txBody>
        </p:sp>
      </p:grpSp>
      <p:sp>
        <p:nvSpPr>
          <p:cNvPr id="71" name="Freeform 183"/>
          <p:cNvSpPr>
            <a:spLocks/>
          </p:cNvSpPr>
          <p:nvPr/>
        </p:nvSpPr>
        <p:spPr bwMode="auto">
          <a:xfrm>
            <a:off x="6426200" y="1892300"/>
            <a:ext cx="146050" cy="136525"/>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prstClr val="black"/>
              </a:solidFill>
            </a:endParaRPr>
          </a:p>
        </p:txBody>
      </p:sp>
      <p:sp>
        <p:nvSpPr>
          <p:cNvPr id="72" name="Freeform 183"/>
          <p:cNvSpPr>
            <a:spLocks/>
          </p:cNvSpPr>
          <p:nvPr/>
        </p:nvSpPr>
        <p:spPr bwMode="auto">
          <a:xfrm>
            <a:off x="7397750" y="1892300"/>
            <a:ext cx="146050" cy="136525"/>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prstClr val="black"/>
              </a:solidFill>
            </a:endParaRPr>
          </a:p>
        </p:txBody>
      </p:sp>
      <p:grpSp>
        <p:nvGrpSpPr>
          <p:cNvPr id="32" name="Group 132"/>
          <p:cNvGrpSpPr>
            <a:grpSpLocks/>
          </p:cNvGrpSpPr>
          <p:nvPr/>
        </p:nvGrpSpPr>
        <p:grpSpPr bwMode="auto">
          <a:xfrm>
            <a:off x="6467475" y="1281113"/>
            <a:ext cx="1033463" cy="609600"/>
            <a:chOff x="1898344" y="1881706"/>
            <a:chExt cx="1032763" cy="608905"/>
          </a:xfrm>
        </p:grpSpPr>
        <p:sp>
          <p:nvSpPr>
            <p:cNvPr id="24610" name="TextBox 133"/>
            <p:cNvSpPr txBox="1">
              <a:spLocks noChangeArrowheads="1"/>
            </p:cNvSpPr>
            <p:nvPr/>
          </p:nvSpPr>
          <p:spPr bwMode="auto">
            <a:xfrm>
              <a:off x="1898344" y="1881706"/>
              <a:ext cx="1032763" cy="338280"/>
            </a:xfrm>
            <a:prstGeom prst="rect">
              <a:avLst/>
            </a:prstGeom>
            <a:solidFill>
              <a:srgbClr val="F2D698"/>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rPr>
                <a:t>Surplus</a:t>
              </a:r>
            </a:p>
          </p:txBody>
        </p:sp>
        <p:sp>
          <p:nvSpPr>
            <p:cNvPr id="75" name="Left Brace 74"/>
            <p:cNvSpPr/>
            <p:nvPr/>
          </p:nvSpPr>
          <p:spPr>
            <a:xfrm rot="5400000">
              <a:off x="2283904" y="1881482"/>
              <a:ext cx="250539" cy="967719"/>
            </a:xfrm>
            <a:prstGeom prst="leftBrace">
              <a:avLst>
                <a:gd name="adj1" fmla="val 36904"/>
                <a:gd name="adj2" fmla="val 49026"/>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defRPr/>
              </a:pPr>
              <a:endParaRPr lang="en-US" sz="1600">
                <a:solidFill>
                  <a:prstClr val="black"/>
                </a:solidFill>
              </a:endParaRPr>
            </a:p>
          </p:txBody>
        </p:sp>
      </p:grpSp>
      <p:sp>
        <p:nvSpPr>
          <p:cNvPr id="3" name="Titel 2"/>
          <p:cNvSpPr>
            <a:spLocks noGrp="1"/>
          </p:cNvSpPr>
          <p:nvPr>
            <p:ph type="title"/>
          </p:nvPr>
        </p:nvSpPr>
        <p:spPr>
          <a:xfrm>
            <a:off x="604838" y="306856"/>
            <a:ext cx="6545262" cy="1132540"/>
          </a:xfrm>
        </p:spPr>
        <p:txBody>
          <a:bodyPr anchor="t"/>
          <a:lstStyle/>
          <a:p>
            <a:r>
              <a:rPr lang="en-US" altLang="en-US" dirty="0">
                <a:solidFill>
                  <a:srgbClr val="3163AC"/>
                </a:solidFill>
                <a:latin typeface="+mn-lt"/>
                <a:cs typeface="Arial" panose="020B0604020202020204" pitchFamily="34" charset="0"/>
              </a:rPr>
              <a:t>Price Floors</a:t>
            </a:r>
            <a:endParaRPr lang="de-DE" dirty="0">
              <a:solidFill>
                <a:srgbClr val="3163AC"/>
              </a:solidFill>
              <a:latin typeface="+mn-lt"/>
              <a:cs typeface="Arial" panose="020B0604020202020204" pitchFamily="34" charset="0"/>
            </a:endParaRPr>
          </a:p>
        </p:txBody>
      </p:sp>
    </p:spTree>
    <p:extLst>
      <p:ext uri="{BB962C8B-B14F-4D97-AF65-F5344CB8AC3E}">
        <p14:creationId xmlns:p14="http://schemas.microsoft.com/office/powerpoint/2010/main" val="42839699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par>
                                <p:cTn id="12" presetID="22" presetClass="entr" presetSubtype="4"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par>
                          <p:cTn id="15" fill="hold" nodeType="afterGroup">
                            <p:stCondLst>
                              <p:cond delay="1000"/>
                            </p:stCondLst>
                            <p:childTnLst>
                              <p:par>
                                <p:cTn id="16" presetID="22" presetClass="entr" presetSubtype="8"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1000"/>
                                        <p:tgtEl>
                                          <p:spTgt spid="10"/>
                                        </p:tgtEl>
                                      </p:cBhvr>
                                    </p:animEffect>
                                  </p:childTnLst>
                                </p:cTn>
                              </p:par>
                            </p:childTnLst>
                          </p:cTn>
                        </p:par>
                        <p:par>
                          <p:cTn id="19" fill="hold" nodeType="afterGroup">
                            <p:stCondLst>
                              <p:cond delay="2000"/>
                            </p:stCondLst>
                            <p:childTnLst>
                              <p:par>
                                <p:cTn id="20" presetID="22" presetClass="entr" presetSubtype="8"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1000"/>
                                        <p:tgtEl>
                                          <p:spTgt spid="5"/>
                                        </p:tgtEl>
                                      </p:cBhvr>
                                    </p:animEffect>
                                  </p:childTnLst>
                                </p:cTn>
                              </p:par>
                            </p:childTnLst>
                          </p:cTn>
                        </p:par>
                        <p:par>
                          <p:cTn id="23" fill="hold" nodeType="afterGroup">
                            <p:stCondLst>
                              <p:cond delay="3000"/>
                            </p:stCondLst>
                            <p:childTnLst>
                              <p:par>
                                <p:cTn id="24" presetID="22" presetClass="entr" presetSubtype="8" fill="hold" grpId="0" nodeType="after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wipe(left)">
                                      <p:cBhvr>
                                        <p:cTn id="26" dur="500"/>
                                        <p:tgtEl>
                                          <p:spTgt spid="30"/>
                                        </p:tgtEl>
                                      </p:cBhvr>
                                    </p:animEffect>
                                  </p:childTnLst>
                                </p:cTn>
                              </p:par>
                            </p:childTnLst>
                          </p:cTn>
                        </p:par>
                        <p:par>
                          <p:cTn id="27" fill="hold" nodeType="afterGroup">
                            <p:stCondLst>
                              <p:cond delay="3500"/>
                            </p:stCondLst>
                            <p:childTnLst>
                              <p:par>
                                <p:cTn id="28" presetID="22" presetClass="entr" presetSubtype="8" fill="hold"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left)">
                                      <p:cBhvr>
                                        <p:cTn id="30" dur="500"/>
                                        <p:tgtEl>
                                          <p:spTgt spid="8"/>
                                        </p:tgtEl>
                                      </p:cBhvr>
                                    </p:animEffect>
                                  </p:childTnLst>
                                </p:cTn>
                              </p:par>
                            </p:childTnLst>
                          </p:cTn>
                        </p:par>
                        <p:par>
                          <p:cTn id="31" fill="hold" nodeType="afterGroup">
                            <p:stCondLst>
                              <p:cond delay="4000"/>
                            </p:stCondLst>
                            <p:childTnLst>
                              <p:par>
                                <p:cTn id="32" presetID="22" presetClass="entr" presetSubtype="8" fill="hold" grpId="0" nodeType="after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wipe(left)">
                                      <p:cBhvr>
                                        <p:cTn id="34" dur="500"/>
                                        <p:tgtEl>
                                          <p:spTgt spid="36"/>
                                        </p:tgtEl>
                                      </p:cBhvr>
                                    </p:animEffect>
                                  </p:childTnLst>
                                </p:cTn>
                              </p:par>
                            </p:childTnLst>
                          </p:cTn>
                        </p:par>
                        <p:par>
                          <p:cTn id="35" fill="hold" nodeType="afterGroup">
                            <p:stCondLst>
                              <p:cond delay="4500"/>
                            </p:stCondLst>
                            <p:childTnLst>
                              <p:par>
                                <p:cTn id="36" presetID="22" presetClass="entr" presetSubtype="1" fill="hold" nodeType="after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up)">
                                      <p:cBhvr>
                                        <p:cTn id="38" dur="500"/>
                                        <p:tgtEl>
                                          <p:spTgt spid="6"/>
                                        </p:tgtEl>
                                      </p:cBhvr>
                                    </p:animEffect>
                                  </p:childTnLst>
                                </p:cTn>
                              </p:par>
                            </p:childTnLst>
                          </p:cTn>
                        </p:par>
                        <p:par>
                          <p:cTn id="39" fill="hold" nodeType="afterGroup">
                            <p:stCondLst>
                              <p:cond delay="5000"/>
                            </p:stCondLst>
                            <p:childTnLst>
                              <p:par>
                                <p:cTn id="40" presetID="22" presetClass="entr" presetSubtype="8" fill="hold" grpId="0" nodeType="after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left)">
                                      <p:cBhvr>
                                        <p:cTn id="42" dur="500"/>
                                        <p:tgtEl>
                                          <p:spTgt spid="37"/>
                                        </p:tgtEl>
                                      </p:cBhvr>
                                    </p:animEffect>
                                  </p:childTnLst>
                                </p:cTn>
                              </p:par>
                            </p:childTnLst>
                          </p:cTn>
                        </p:par>
                        <p:par>
                          <p:cTn id="43" fill="hold" nodeType="afterGroup">
                            <p:stCondLst>
                              <p:cond delay="5500"/>
                            </p:stCondLst>
                            <p:childTnLst>
                              <p:par>
                                <p:cTn id="44" presetID="22" presetClass="entr" presetSubtype="8" fill="hold" nodeType="after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wipe(left)">
                                      <p:cBhvr>
                                        <p:cTn id="46" dur="1000"/>
                                        <p:tgtEl>
                                          <p:spTgt spid="11"/>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wipe(left)">
                                      <p:cBhvr>
                                        <p:cTn id="51" dur="500"/>
                                        <p:tgtEl>
                                          <p:spTgt spid="23"/>
                                        </p:tgtEl>
                                      </p:cBhvr>
                                    </p:animEffect>
                                  </p:childTnLst>
                                </p:cTn>
                              </p:par>
                            </p:childTnLst>
                          </p:cTn>
                        </p:par>
                        <p:par>
                          <p:cTn id="52" fill="hold" nodeType="afterGroup">
                            <p:stCondLst>
                              <p:cond delay="500"/>
                            </p:stCondLst>
                            <p:childTnLst>
                              <p:par>
                                <p:cTn id="53" presetID="22" presetClass="entr" presetSubtype="8" fill="hold" nodeType="after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wipe(left)">
                                      <p:cBhvr>
                                        <p:cTn id="55" dur="500"/>
                                        <p:tgtEl>
                                          <p:spTgt spid="17"/>
                                        </p:tgtEl>
                                      </p:cBhvr>
                                    </p:animEffect>
                                  </p:childTnLst>
                                </p:cTn>
                              </p:par>
                              <p:par>
                                <p:cTn id="56" presetID="22" presetClass="entr" presetSubtype="4" fill="hold" nodeType="with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wipe(down)">
                                      <p:cBhvr>
                                        <p:cTn id="58" dur="500"/>
                                        <p:tgtEl>
                                          <p:spTgt spid="14"/>
                                        </p:tgtEl>
                                      </p:cBhvr>
                                    </p:animEffect>
                                  </p:childTnLst>
                                </p:cTn>
                              </p:par>
                            </p:childTnLst>
                          </p:cTn>
                        </p:par>
                        <p:par>
                          <p:cTn id="59" fill="hold" nodeType="afterGroup">
                            <p:stCondLst>
                              <p:cond delay="1000"/>
                            </p:stCondLst>
                            <p:childTnLst>
                              <p:par>
                                <p:cTn id="60" presetID="22" presetClass="entr" presetSubtype="8" fill="hold" nodeType="after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wipe(left)">
                                      <p:cBhvr>
                                        <p:cTn id="62" dur="1000"/>
                                        <p:tgtEl>
                                          <p:spTgt spid="24"/>
                                        </p:tgtEl>
                                      </p:cBhvr>
                                    </p:animEffect>
                                  </p:childTnLst>
                                </p:cTn>
                              </p:par>
                            </p:childTnLst>
                          </p:cTn>
                        </p:par>
                        <p:par>
                          <p:cTn id="63" fill="hold" nodeType="afterGroup">
                            <p:stCondLst>
                              <p:cond delay="2000"/>
                            </p:stCondLst>
                            <p:childTnLst>
                              <p:par>
                                <p:cTn id="64" presetID="22" presetClass="entr" presetSubtype="8" fill="hold" nodeType="after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wipe(left)">
                                      <p:cBhvr>
                                        <p:cTn id="66" dur="1000"/>
                                        <p:tgtEl>
                                          <p:spTgt spid="18"/>
                                        </p:tgtEl>
                                      </p:cBhvr>
                                    </p:animEffect>
                                  </p:childTnLst>
                                </p:cTn>
                              </p:par>
                            </p:childTnLst>
                          </p:cTn>
                        </p:par>
                        <p:par>
                          <p:cTn id="67" fill="hold" nodeType="afterGroup">
                            <p:stCondLst>
                              <p:cond delay="3000"/>
                            </p:stCondLst>
                            <p:childTnLst>
                              <p:par>
                                <p:cTn id="68" presetID="22" presetClass="entr" presetSubtype="8" fill="hold" grpId="0" nodeType="afterEffect">
                                  <p:stCondLst>
                                    <p:cond delay="0"/>
                                  </p:stCondLst>
                                  <p:childTnLst>
                                    <p:set>
                                      <p:cBhvr>
                                        <p:cTn id="69" dur="1" fill="hold">
                                          <p:stCondLst>
                                            <p:cond delay="0"/>
                                          </p:stCondLst>
                                        </p:cTn>
                                        <p:tgtEl>
                                          <p:spTgt spid="56"/>
                                        </p:tgtEl>
                                        <p:attrNameLst>
                                          <p:attrName>style.visibility</p:attrName>
                                        </p:attrNameLst>
                                      </p:cBhvr>
                                      <p:to>
                                        <p:strVal val="visible"/>
                                      </p:to>
                                    </p:set>
                                    <p:animEffect transition="in" filter="wipe(left)">
                                      <p:cBhvr>
                                        <p:cTn id="70" dur="500"/>
                                        <p:tgtEl>
                                          <p:spTgt spid="56"/>
                                        </p:tgtEl>
                                      </p:cBhvr>
                                    </p:animEffect>
                                  </p:childTnLst>
                                </p:cTn>
                              </p:par>
                            </p:childTnLst>
                          </p:cTn>
                        </p:par>
                        <p:par>
                          <p:cTn id="71" fill="hold" nodeType="afterGroup">
                            <p:stCondLst>
                              <p:cond delay="3500"/>
                            </p:stCondLst>
                            <p:childTnLst>
                              <p:par>
                                <p:cTn id="72" presetID="22" presetClass="entr" presetSubtype="8" fill="hold" nodeType="after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wipe(left)">
                                      <p:cBhvr>
                                        <p:cTn id="74" dur="500"/>
                                        <p:tgtEl>
                                          <p:spTgt spid="20"/>
                                        </p:tgtEl>
                                      </p:cBhvr>
                                    </p:animEffect>
                                  </p:childTnLst>
                                </p:cTn>
                              </p:par>
                            </p:childTnLst>
                          </p:cTn>
                        </p:par>
                        <p:par>
                          <p:cTn id="75" fill="hold" nodeType="afterGroup">
                            <p:stCondLst>
                              <p:cond delay="4000"/>
                            </p:stCondLst>
                            <p:childTnLst>
                              <p:par>
                                <p:cTn id="76" presetID="22" presetClass="entr" presetSubtype="8" fill="hold" grpId="0" nodeType="afterEffect">
                                  <p:stCondLst>
                                    <p:cond delay="0"/>
                                  </p:stCondLst>
                                  <p:childTnLst>
                                    <p:set>
                                      <p:cBhvr>
                                        <p:cTn id="77" dur="1" fill="hold">
                                          <p:stCondLst>
                                            <p:cond delay="0"/>
                                          </p:stCondLst>
                                        </p:cTn>
                                        <p:tgtEl>
                                          <p:spTgt spid="62"/>
                                        </p:tgtEl>
                                        <p:attrNameLst>
                                          <p:attrName>style.visibility</p:attrName>
                                        </p:attrNameLst>
                                      </p:cBhvr>
                                      <p:to>
                                        <p:strVal val="visible"/>
                                      </p:to>
                                    </p:set>
                                    <p:animEffect transition="in" filter="wipe(left)">
                                      <p:cBhvr>
                                        <p:cTn id="78" dur="500"/>
                                        <p:tgtEl>
                                          <p:spTgt spid="62"/>
                                        </p:tgtEl>
                                      </p:cBhvr>
                                    </p:animEffect>
                                  </p:childTnLst>
                                </p:cTn>
                              </p:par>
                            </p:childTnLst>
                          </p:cTn>
                        </p:par>
                        <p:par>
                          <p:cTn id="79" fill="hold" nodeType="afterGroup">
                            <p:stCondLst>
                              <p:cond delay="4500"/>
                            </p:stCondLst>
                            <p:childTnLst>
                              <p:par>
                                <p:cTn id="80" presetID="22" presetClass="entr" presetSubtype="8" fill="hold" nodeType="afterEffect">
                                  <p:stCondLst>
                                    <p:cond delay="0"/>
                                  </p:stCondLst>
                                  <p:childTnLst>
                                    <p:set>
                                      <p:cBhvr>
                                        <p:cTn id="81" dur="1" fill="hold">
                                          <p:stCondLst>
                                            <p:cond delay="0"/>
                                          </p:stCondLst>
                                        </p:cTn>
                                        <p:tgtEl>
                                          <p:spTgt spid="26"/>
                                        </p:tgtEl>
                                        <p:attrNameLst>
                                          <p:attrName>style.visibility</p:attrName>
                                        </p:attrNameLst>
                                      </p:cBhvr>
                                      <p:to>
                                        <p:strVal val="visible"/>
                                      </p:to>
                                    </p:set>
                                    <p:animEffect transition="in" filter="wipe(left)">
                                      <p:cBhvr>
                                        <p:cTn id="82" dur="1000"/>
                                        <p:tgtEl>
                                          <p:spTgt spid="26"/>
                                        </p:tgtEl>
                                      </p:cBhvr>
                                    </p:animEffect>
                                  </p:childTnLst>
                                </p:cTn>
                              </p:par>
                            </p:childTnLst>
                          </p:cTn>
                        </p:par>
                        <p:par>
                          <p:cTn id="83" fill="hold" nodeType="afterGroup">
                            <p:stCondLst>
                              <p:cond delay="5500"/>
                            </p:stCondLst>
                            <p:childTnLst>
                              <p:par>
                                <p:cTn id="84" presetID="22" presetClass="entr" presetSubtype="8" fill="hold" grpId="0" nodeType="afterEffect">
                                  <p:stCondLst>
                                    <p:cond delay="0"/>
                                  </p:stCondLst>
                                  <p:childTnLst>
                                    <p:set>
                                      <p:cBhvr>
                                        <p:cTn id="85" dur="1" fill="hold">
                                          <p:stCondLst>
                                            <p:cond delay="0"/>
                                          </p:stCondLst>
                                        </p:cTn>
                                        <p:tgtEl>
                                          <p:spTgt spid="71"/>
                                        </p:tgtEl>
                                        <p:attrNameLst>
                                          <p:attrName>style.visibility</p:attrName>
                                        </p:attrNameLst>
                                      </p:cBhvr>
                                      <p:to>
                                        <p:strVal val="visible"/>
                                      </p:to>
                                    </p:set>
                                    <p:animEffect transition="in" filter="wipe(left)">
                                      <p:cBhvr>
                                        <p:cTn id="86" dur="500"/>
                                        <p:tgtEl>
                                          <p:spTgt spid="71"/>
                                        </p:tgtEl>
                                      </p:cBhvr>
                                    </p:animEffect>
                                  </p:childTnLst>
                                </p:cTn>
                              </p:par>
                            </p:childTnLst>
                          </p:cTn>
                        </p:par>
                        <p:par>
                          <p:cTn id="87" fill="hold" nodeType="afterGroup">
                            <p:stCondLst>
                              <p:cond delay="6000"/>
                            </p:stCondLst>
                            <p:childTnLst>
                              <p:par>
                                <p:cTn id="88" presetID="22" presetClass="entr" presetSubtype="1" fill="hold" nodeType="afterEffect">
                                  <p:stCondLst>
                                    <p:cond delay="0"/>
                                  </p:stCondLst>
                                  <p:childTnLst>
                                    <p:set>
                                      <p:cBhvr>
                                        <p:cTn id="89" dur="1" fill="hold">
                                          <p:stCondLst>
                                            <p:cond delay="0"/>
                                          </p:stCondLst>
                                        </p:cTn>
                                        <p:tgtEl>
                                          <p:spTgt spid="29"/>
                                        </p:tgtEl>
                                        <p:attrNameLst>
                                          <p:attrName>style.visibility</p:attrName>
                                        </p:attrNameLst>
                                      </p:cBhvr>
                                      <p:to>
                                        <p:strVal val="visible"/>
                                      </p:to>
                                    </p:set>
                                    <p:animEffect transition="in" filter="wipe(up)">
                                      <p:cBhvr>
                                        <p:cTn id="90" dur="500"/>
                                        <p:tgtEl>
                                          <p:spTgt spid="29"/>
                                        </p:tgtEl>
                                      </p:cBhvr>
                                    </p:animEffect>
                                  </p:childTnLst>
                                </p:cTn>
                              </p:par>
                            </p:childTnLst>
                          </p:cTn>
                        </p:par>
                        <p:par>
                          <p:cTn id="91" fill="hold" nodeType="afterGroup">
                            <p:stCondLst>
                              <p:cond delay="6500"/>
                            </p:stCondLst>
                            <p:childTnLst>
                              <p:par>
                                <p:cTn id="92" presetID="22" presetClass="entr" presetSubtype="8" fill="hold" grpId="0" nodeType="afterEffect">
                                  <p:stCondLst>
                                    <p:cond delay="0"/>
                                  </p:stCondLst>
                                  <p:childTnLst>
                                    <p:set>
                                      <p:cBhvr>
                                        <p:cTn id="93" dur="1" fill="hold">
                                          <p:stCondLst>
                                            <p:cond delay="0"/>
                                          </p:stCondLst>
                                        </p:cTn>
                                        <p:tgtEl>
                                          <p:spTgt spid="67"/>
                                        </p:tgtEl>
                                        <p:attrNameLst>
                                          <p:attrName>style.visibility</p:attrName>
                                        </p:attrNameLst>
                                      </p:cBhvr>
                                      <p:to>
                                        <p:strVal val="visible"/>
                                      </p:to>
                                    </p:set>
                                    <p:animEffect transition="in" filter="wipe(left)">
                                      <p:cBhvr>
                                        <p:cTn id="94" dur="500"/>
                                        <p:tgtEl>
                                          <p:spTgt spid="67"/>
                                        </p:tgtEl>
                                      </p:cBhvr>
                                    </p:animEffect>
                                  </p:childTnLst>
                                </p:cTn>
                              </p:par>
                            </p:childTnLst>
                          </p:cTn>
                        </p:par>
                        <p:par>
                          <p:cTn id="95" fill="hold" nodeType="afterGroup">
                            <p:stCondLst>
                              <p:cond delay="7000"/>
                            </p:stCondLst>
                            <p:childTnLst>
                              <p:par>
                                <p:cTn id="96" presetID="22" presetClass="entr" presetSubtype="8" fill="hold" grpId="0" nodeType="afterEffect">
                                  <p:stCondLst>
                                    <p:cond delay="0"/>
                                  </p:stCondLst>
                                  <p:childTnLst>
                                    <p:set>
                                      <p:cBhvr>
                                        <p:cTn id="97" dur="1" fill="hold">
                                          <p:stCondLst>
                                            <p:cond delay="0"/>
                                          </p:stCondLst>
                                        </p:cTn>
                                        <p:tgtEl>
                                          <p:spTgt spid="72"/>
                                        </p:tgtEl>
                                        <p:attrNameLst>
                                          <p:attrName>style.visibility</p:attrName>
                                        </p:attrNameLst>
                                      </p:cBhvr>
                                      <p:to>
                                        <p:strVal val="visible"/>
                                      </p:to>
                                    </p:set>
                                    <p:animEffect transition="in" filter="wipe(left)">
                                      <p:cBhvr>
                                        <p:cTn id="98" dur="500"/>
                                        <p:tgtEl>
                                          <p:spTgt spid="72"/>
                                        </p:tgtEl>
                                      </p:cBhvr>
                                    </p:animEffect>
                                  </p:childTnLst>
                                </p:cTn>
                              </p:par>
                            </p:childTnLst>
                          </p:cTn>
                        </p:par>
                        <p:par>
                          <p:cTn id="99" fill="hold" nodeType="afterGroup">
                            <p:stCondLst>
                              <p:cond delay="7500"/>
                            </p:stCondLst>
                            <p:childTnLst>
                              <p:par>
                                <p:cTn id="100" presetID="22" presetClass="entr" presetSubtype="1" fill="hold" nodeType="afterEffect">
                                  <p:stCondLst>
                                    <p:cond delay="0"/>
                                  </p:stCondLst>
                                  <p:childTnLst>
                                    <p:set>
                                      <p:cBhvr>
                                        <p:cTn id="101" dur="1" fill="hold">
                                          <p:stCondLst>
                                            <p:cond delay="0"/>
                                          </p:stCondLst>
                                        </p:cTn>
                                        <p:tgtEl>
                                          <p:spTgt spid="31"/>
                                        </p:tgtEl>
                                        <p:attrNameLst>
                                          <p:attrName>style.visibility</p:attrName>
                                        </p:attrNameLst>
                                      </p:cBhvr>
                                      <p:to>
                                        <p:strVal val="visible"/>
                                      </p:to>
                                    </p:set>
                                    <p:animEffect transition="in" filter="wipe(up)">
                                      <p:cBhvr>
                                        <p:cTn id="102" dur="500"/>
                                        <p:tgtEl>
                                          <p:spTgt spid="31"/>
                                        </p:tgtEl>
                                      </p:cBhvr>
                                    </p:animEffect>
                                  </p:childTnLst>
                                </p:cTn>
                              </p:par>
                            </p:childTnLst>
                          </p:cTn>
                        </p:par>
                        <p:par>
                          <p:cTn id="103" fill="hold" nodeType="afterGroup">
                            <p:stCondLst>
                              <p:cond delay="8000"/>
                            </p:stCondLst>
                            <p:childTnLst>
                              <p:par>
                                <p:cTn id="104" presetID="22" presetClass="entr" presetSubtype="8" fill="hold" grpId="0" nodeType="afterEffect">
                                  <p:stCondLst>
                                    <p:cond delay="0"/>
                                  </p:stCondLst>
                                  <p:childTnLst>
                                    <p:set>
                                      <p:cBhvr>
                                        <p:cTn id="105" dur="1" fill="hold">
                                          <p:stCondLst>
                                            <p:cond delay="0"/>
                                          </p:stCondLst>
                                        </p:cTn>
                                        <p:tgtEl>
                                          <p:spTgt spid="66"/>
                                        </p:tgtEl>
                                        <p:attrNameLst>
                                          <p:attrName>style.visibility</p:attrName>
                                        </p:attrNameLst>
                                      </p:cBhvr>
                                      <p:to>
                                        <p:strVal val="visible"/>
                                      </p:to>
                                    </p:set>
                                    <p:animEffect transition="in" filter="wipe(left)">
                                      <p:cBhvr>
                                        <p:cTn id="106" dur="500"/>
                                        <p:tgtEl>
                                          <p:spTgt spid="66"/>
                                        </p:tgtEl>
                                      </p:cBhvr>
                                    </p:animEffect>
                                  </p:childTnLst>
                                </p:cTn>
                              </p:par>
                            </p:childTnLst>
                          </p:cTn>
                        </p:par>
                        <p:par>
                          <p:cTn id="107" fill="hold" nodeType="afterGroup">
                            <p:stCondLst>
                              <p:cond delay="8500"/>
                            </p:stCondLst>
                            <p:childTnLst>
                              <p:par>
                                <p:cTn id="108" presetID="22" presetClass="entr" presetSubtype="8" fill="hold" nodeType="afterEffect">
                                  <p:stCondLst>
                                    <p:cond delay="0"/>
                                  </p:stCondLst>
                                  <p:childTnLst>
                                    <p:set>
                                      <p:cBhvr>
                                        <p:cTn id="109" dur="1" fill="hold">
                                          <p:stCondLst>
                                            <p:cond delay="0"/>
                                          </p:stCondLst>
                                        </p:cTn>
                                        <p:tgtEl>
                                          <p:spTgt spid="32"/>
                                        </p:tgtEl>
                                        <p:attrNameLst>
                                          <p:attrName>style.visibility</p:attrName>
                                        </p:attrNameLst>
                                      </p:cBhvr>
                                      <p:to>
                                        <p:strVal val="visible"/>
                                      </p:to>
                                    </p:set>
                                    <p:animEffect transition="in" filter="wipe(left)">
                                      <p:cBhvr>
                                        <p:cTn id="110" dur="500"/>
                                        <p:tgtEl>
                                          <p:spTgt spid="32"/>
                                        </p:tgtEl>
                                      </p:cBhvr>
                                    </p:animEffect>
                                  </p:childTnLst>
                                </p:cTn>
                              </p:par>
                            </p:childTnLst>
                          </p:cTn>
                        </p:par>
                        <p:par>
                          <p:cTn id="111" fill="hold" nodeType="afterGroup">
                            <p:stCondLst>
                              <p:cond delay="9000"/>
                            </p:stCondLst>
                            <p:childTnLst>
                              <p:par>
                                <p:cTn id="112" presetID="22" presetClass="entr" presetSubtype="8" fill="hold" grpId="0" nodeType="afterEffect">
                                  <p:stCondLst>
                                    <p:cond delay="0"/>
                                  </p:stCondLst>
                                  <p:childTnLst>
                                    <p:set>
                                      <p:cBhvr>
                                        <p:cTn id="113" dur="1" fill="hold">
                                          <p:stCondLst>
                                            <p:cond delay="0"/>
                                          </p:stCondLst>
                                        </p:cTn>
                                        <p:tgtEl>
                                          <p:spTgt spid="22"/>
                                        </p:tgtEl>
                                        <p:attrNameLst>
                                          <p:attrName>style.visibility</p:attrName>
                                        </p:attrNameLst>
                                      </p:cBhvr>
                                      <p:to>
                                        <p:strVal val="visible"/>
                                      </p:to>
                                    </p:set>
                                    <p:animEffect transition="in" filter="wipe(left)">
                                      <p:cBhvr>
                                        <p:cTn id="11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30" grpId="0" animBg="1"/>
      <p:bldP spid="36" grpId="0" animBg="1"/>
      <p:bldP spid="37" grpId="0" animBg="1"/>
      <p:bldP spid="56" grpId="0" animBg="1"/>
      <p:bldP spid="62" grpId="0" animBg="1"/>
      <p:bldP spid="66" grpId="0" animBg="1"/>
      <p:bldP spid="67" grpId="0" animBg="1"/>
      <p:bldP spid="71" grpId="0" animBg="1"/>
      <p:bldP spid="72" grpId="0" animBg="1"/>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p:cNvSpPr>
            <a:spLocks noGrp="1"/>
          </p:cNvSpPr>
          <p:nvPr>
            <p:ph sz="quarter" idx="12"/>
          </p:nvPr>
        </p:nvSpPr>
        <p:spPr>
          <a:xfrm>
            <a:off x="604838" y="1697038"/>
            <a:ext cx="8081962" cy="3883025"/>
          </a:xfrm>
        </p:spPr>
        <p:txBody>
          <a:bodyPr/>
          <a:lstStyle/>
          <a:p>
            <a:pPr marL="0" indent="0">
              <a:lnSpc>
                <a:spcPct val="120000"/>
              </a:lnSpc>
              <a:spcBef>
                <a:spcPts val="600"/>
              </a:spcBef>
              <a:buClr>
                <a:srgbClr val="3163AC"/>
              </a:buClr>
              <a:buNone/>
            </a:pPr>
            <a:r>
              <a:rPr lang="en-US" altLang="en-US" dirty="0">
                <a:solidFill>
                  <a:srgbClr val="3163AC"/>
                </a:solidFill>
                <a:latin typeface="+mn-lt"/>
                <a:cs typeface="Arial" panose="020B0604020202020204" pitchFamily="34" charset="0"/>
              </a:rPr>
              <a:t>Price floor: </a:t>
            </a:r>
            <a:r>
              <a:rPr lang="en-US" altLang="en-US" dirty="0">
                <a:latin typeface="+mn-lt"/>
                <a:cs typeface="Arial" panose="020B0604020202020204" pitchFamily="34" charset="0"/>
              </a:rPr>
              <a:t>Lowest price for labor that any employer may pay</a:t>
            </a:r>
          </a:p>
          <a:p>
            <a:pPr>
              <a:lnSpc>
                <a:spcPct val="120000"/>
              </a:lnSpc>
              <a:spcBef>
                <a:spcPts val="600"/>
              </a:spcBef>
              <a:buClr>
                <a:srgbClr val="3163AC"/>
              </a:buClr>
              <a:buFont typeface="Wingdings" panose="05000000000000000000" pitchFamily="2" charset="2"/>
              <a:buChar char="§"/>
            </a:pPr>
            <a:r>
              <a:rPr lang="en-US" altLang="en-US" dirty="0">
                <a:solidFill>
                  <a:srgbClr val="3163AC"/>
                </a:solidFill>
                <a:latin typeface="+mn-lt"/>
                <a:cs typeface="Arial" panose="020B0604020202020204" pitchFamily="34" charset="0"/>
              </a:rPr>
              <a:t>If minimum wage is above equilibrium</a:t>
            </a:r>
          </a:p>
          <a:p>
            <a:pPr lvl="1">
              <a:lnSpc>
                <a:spcPct val="120000"/>
              </a:lnSpc>
              <a:spcBef>
                <a:spcPts val="600"/>
              </a:spcBef>
              <a:buClr>
                <a:srgbClr val="3163AC"/>
              </a:buClr>
              <a:buFont typeface="Wingdings" panose="05000000000000000000" pitchFamily="2" charset="2"/>
              <a:buChar char="§"/>
            </a:pPr>
            <a:r>
              <a:rPr lang="en-US" altLang="en-US" dirty="0">
                <a:cs typeface="Arial" panose="020B0604020202020204" pitchFamily="34" charset="0"/>
              </a:rPr>
              <a:t>Unemployment</a:t>
            </a:r>
          </a:p>
          <a:p>
            <a:pPr lvl="1">
              <a:lnSpc>
                <a:spcPct val="120000"/>
              </a:lnSpc>
              <a:spcBef>
                <a:spcPts val="600"/>
              </a:spcBef>
              <a:buClr>
                <a:srgbClr val="3163AC"/>
              </a:buClr>
              <a:buFont typeface="Wingdings" panose="05000000000000000000" pitchFamily="2" charset="2"/>
              <a:buChar char="§"/>
            </a:pPr>
            <a:r>
              <a:rPr lang="en-US" altLang="en-US" dirty="0">
                <a:cs typeface="Arial" panose="020B0604020202020204" pitchFamily="34" charset="0"/>
              </a:rPr>
              <a:t>Higher income for workers who have jobs</a:t>
            </a:r>
          </a:p>
          <a:p>
            <a:pPr>
              <a:lnSpc>
                <a:spcPct val="120000"/>
              </a:lnSpc>
              <a:spcBef>
                <a:spcPts val="600"/>
              </a:spcBef>
              <a:buClr>
                <a:srgbClr val="3163AC"/>
              </a:buClr>
              <a:buFont typeface="Wingdings" panose="05000000000000000000" pitchFamily="2" charset="2"/>
              <a:buChar char="§"/>
            </a:pPr>
            <a:r>
              <a:rPr lang="en-US" altLang="en-US" dirty="0">
                <a:solidFill>
                  <a:srgbClr val="3163AC"/>
                </a:solidFill>
                <a:latin typeface="+mn-lt"/>
                <a:cs typeface="Arial" panose="020B0604020202020204" pitchFamily="34" charset="0"/>
              </a:rPr>
              <a:t>Impact of the minimum wage on highly skilled and experienced workers</a:t>
            </a:r>
          </a:p>
          <a:p>
            <a:pPr lvl="1">
              <a:lnSpc>
                <a:spcPct val="120000"/>
              </a:lnSpc>
              <a:spcBef>
                <a:spcPts val="600"/>
              </a:spcBef>
              <a:buClr>
                <a:srgbClr val="3163AC"/>
              </a:buClr>
              <a:buFont typeface="Wingdings" panose="05000000000000000000" pitchFamily="2" charset="2"/>
              <a:buChar char="§"/>
            </a:pPr>
            <a:r>
              <a:rPr lang="en-US" altLang="en-US" dirty="0">
                <a:cs typeface="Arial" panose="020B0604020202020204" pitchFamily="34" charset="0"/>
              </a:rPr>
              <a:t>No effect: their equilibrium wages are well above the minimum</a:t>
            </a:r>
          </a:p>
          <a:p>
            <a:pPr lvl="1">
              <a:lnSpc>
                <a:spcPct val="120000"/>
              </a:lnSpc>
              <a:spcBef>
                <a:spcPts val="600"/>
              </a:spcBef>
              <a:buClr>
                <a:srgbClr val="3163AC"/>
              </a:buClr>
              <a:buFont typeface="Wingdings" panose="05000000000000000000" pitchFamily="2" charset="2"/>
              <a:buChar char="§"/>
            </a:pPr>
            <a:r>
              <a:rPr lang="en-US" altLang="en-US" dirty="0">
                <a:cs typeface="Arial" panose="020B0604020202020204" pitchFamily="34" charset="0"/>
              </a:rPr>
              <a:t>Minimum wage - not binding</a:t>
            </a:r>
          </a:p>
          <a:p>
            <a:pPr>
              <a:lnSpc>
                <a:spcPct val="120000"/>
              </a:lnSpc>
              <a:spcBef>
                <a:spcPts val="600"/>
              </a:spcBef>
              <a:buClr>
                <a:srgbClr val="3163AC"/>
              </a:buClr>
              <a:buFont typeface="Wingdings" panose="05000000000000000000" pitchFamily="2" charset="2"/>
              <a:buChar char="§"/>
            </a:pPr>
            <a:r>
              <a:rPr lang="en-US" altLang="en-US" dirty="0">
                <a:solidFill>
                  <a:srgbClr val="3163AC"/>
                </a:solidFill>
                <a:latin typeface="+mn-lt"/>
                <a:cs typeface="Arial" panose="020B0604020202020204" pitchFamily="34" charset="0"/>
              </a:rPr>
              <a:t>US: Fair Labor Standards Act of 1938: </a:t>
            </a:r>
            <a:r>
              <a:rPr lang="en-US" altLang="en-US" dirty="0">
                <a:latin typeface="+mn-lt"/>
                <a:cs typeface="Arial" panose="020B0604020202020204" pitchFamily="34" charset="0"/>
              </a:rPr>
              <a:t>federal minimum wage, $7.25/hour (2012)</a:t>
            </a:r>
          </a:p>
          <a:p>
            <a:pPr>
              <a:lnSpc>
                <a:spcPct val="120000"/>
              </a:lnSpc>
              <a:spcBef>
                <a:spcPts val="600"/>
              </a:spcBef>
              <a:buClr>
                <a:srgbClr val="3163AC"/>
              </a:buClr>
              <a:buFont typeface="Wingdings" panose="05000000000000000000" pitchFamily="2" charset="2"/>
              <a:buChar char="§"/>
            </a:pPr>
            <a:r>
              <a:rPr lang="en-US" altLang="en-US" dirty="0">
                <a:solidFill>
                  <a:srgbClr val="3163AC"/>
                </a:solidFill>
                <a:latin typeface="+mn-lt"/>
                <a:cs typeface="Arial" panose="020B0604020202020204" pitchFamily="34" charset="0"/>
              </a:rPr>
              <a:t>France</a:t>
            </a:r>
            <a:r>
              <a:rPr lang="en-US" altLang="en-US" dirty="0">
                <a:latin typeface="+mn-lt"/>
                <a:cs typeface="Arial" panose="020B0604020202020204" pitchFamily="34" charset="0"/>
              </a:rPr>
              <a:t>. Minimum wage 9.40 euros per hour (2012)</a:t>
            </a:r>
          </a:p>
          <a:p>
            <a:pPr>
              <a:lnSpc>
                <a:spcPct val="120000"/>
              </a:lnSpc>
              <a:spcBef>
                <a:spcPts val="600"/>
              </a:spcBef>
              <a:buClr>
                <a:srgbClr val="3163AC"/>
              </a:buClr>
              <a:buFont typeface="Wingdings" panose="05000000000000000000" pitchFamily="2" charset="2"/>
              <a:buChar char="§"/>
            </a:pPr>
            <a:endParaRPr lang="de-DE" dirty="0">
              <a:latin typeface="+mn-lt"/>
            </a:endParaRPr>
          </a:p>
        </p:txBody>
      </p:sp>
      <p:sp>
        <p:nvSpPr>
          <p:cNvPr id="5" name="Titel 4"/>
          <p:cNvSpPr>
            <a:spLocks noGrp="1"/>
          </p:cNvSpPr>
          <p:nvPr>
            <p:ph type="title"/>
          </p:nvPr>
        </p:nvSpPr>
        <p:spPr>
          <a:xfrm>
            <a:off x="604838" y="428815"/>
            <a:ext cx="6545262" cy="1132540"/>
          </a:xfrm>
        </p:spPr>
        <p:txBody>
          <a:bodyPr/>
          <a:lstStyle/>
          <a:p>
            <a:r>
              <a:rPr lang="en-US" altLang="en-US" dirty="0">
                <a:solidFill>
                  <a:srgbClr val="3163AC"/>
                </a:solidFill>
                <a:latin typeface="+mj-lt"/>
                <a:cs typeface="Arial" panose="020B0604020202020204" pitchFamily="34" charset="0"/>
              </a:rPr>
              <a:t>The minimum wage (1/2)</a:t>
            </a:r>
            <a:endParaRPr lang="de-DE" dirty="0">
              <a:solidFill>
                <a:srgbClr val="3163AC"/>
              </a:solidFill>
              <a:latin typeface="+mj-lt"/>
              <a:cs typeface="Arial" panose="020B0604020202020204" pitchFamily="34" charset="0"/>
            </a:endParaRPr>
          </a:p>
        </p:txBody>
      </p:sp>
    </p:spTree>
    <p:extLst>
      <p:ext uri="{BB962C8B-B14F-4D97-AF65-F5344CB8AC3E}">
        <p14:creationId xmlns:p14="http://schemas.microsoft.com/office/powerpoint/2010/main" val="12801999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0"/>
          <p:cNvSpPr txBox="1">
            <a:spLocks/>
          </p:cNvSpPr>
          <p:nvPr/>
        </p:nvSpPr>
        <p:spPr>
          <a:xfrm>
            <a:off x="727200" y="287367"/>
            <a:ext cx="8042400" cy="993600"/>
          </a:xfrm>
          <a:prstGeom prst="rect">
            <a:avLst/>
          </a:prstGeom>
        </p:spPr>
        <p:txBody>
          <a:bodyPr vert="horz" lIns="91440" tIns="45720" rIns="91440" bIns="45720" rtlCol="0" anchor="t" anchorCtr="0">
            <a:noAutofit/>
          </a:bodyPr>
          <a:lstStyle>
            <a:lvl1pPr algn="l" defTabSz="914400" rtl="0" eaLnBrk="1" latinLnBrk="0" hangingPunct="1">
              <a:lnSpc>
                <a:spcPts val="3500"/>
              </a:lnSpc>
              <a:spcBef>
                <a:spcPct val="0"/>
              </a:spcBef>
              <a:buNone/>
              <a:defRPr lang="en-US" sz="3000" b="0" kern="1200" cap="all" baseline="0">
                <a:solidFill>
                  <a:schemeClr val="bg1"/>
                </a:solidFill>
                <a:latin typeface="Frutiger 45 light" pitchFamily="34" charset="0"/>
                <a:ea typeface="+mj-ea"/>
                <a:cs typeface="+mj-cs"/>
              </a:defRPr>
            </a:lvl1pPr>
          </a:lstStyle>
          <a:p>
            <a:r>
              <a:rPr lang="de-DE" dirty="0"/>
              <a:t>             </a:t>
            </a:r>
          </a:p>
        </p:txBody>
      </p:sp>
      <p:sp>
        <p:nvSpPr>
          <p:cNvPr id="13" name="Titel 10"/>
          <p:cNvSpPr>
            <a:spLocks noGrp="1"/>
          </p:cNvSpPr>
          <p:nvPr>
            <p:ph type="title" idx="4294967295"/>
          </p:nvPr>
        </p:nvSpPr>
        <p:spPr>
          <a:xfrm>
            <a:off x="979488" y="14288"/>
            <a:ext cx="8164512" cy="1436687"/>
          </a:xfrm>
        </p:spPr>
        <p:txBody>
          <a:bodyPr anchor="ctr"/>
          <a:lstStyle>
            <a:lvl1pPr>
              <a:lnSpc>
                <a:spcPts val="3500"/>
              </a:lnSpc>
              <a:defRPr b="0">
                <a:solidFill>
                  <a:schemeClr val="bg1"/>
                </a:solidFill>
              </a:defRPr>
            </a:lvl1pPr>
          </a:lstStyle>
          <a:p>
            <a:r>
              <a:rPr lang="en-US" dirty="0">
                <a:cs typeface="Arial" pitchFamily="34" charset="0"/>
              </a:rPr>
              <a:t>“Economics…</a:t>
            </a:r>
          </a:p>
        </p:txBody>
      </p:sp>
      <p:sp>
        <p:nvSpPr>
          <p:cNvPr id="8" name="Titel 10"/>
          <p:cNvSpPr txBox="1">
            <a:spLocks/>
          </p:cNvSpPr>
          <p:nvPr/>
        </p:nvSpPr>
        <p:spPr>
          <a:xfrm>
            <a:off x="321574" y="1193800"/>
            <a:ext cx="8500852" cy="5664200"/>
          </a:xfrm>
          <a:prstGeom prst="rect">
            <a:avLst/>
          </a:prstGeom>
        </p:spPr>
        <p:txBody>
          <a:bodyPr vert="horz" lIns="91440" tIns="45720" rIns="91440" bIns="45720" rtlCol="0" anchor="ctr" anchorCtr="0">
            <a:noAutofit/>
          </a:bodyPr>
          <a:lstStyle>
            <a:lvl1pPr algn="l" defTabSz="914400" rtl="0" eaLnBrk="1" latinLnBrk="0" hangingPunct="1">
              <a:lnSpc>
                <a:spcPts val="3500"/>
              </a:lnSpc>
              <a:spcBef>
                <a:spcPct val="0"/>
              </a:spcBef>
              <a:buNone/>
              <a:defRPr lang="en-US" sz="2400" b="0" kern="1200" cap="all" baseline="0">
                <a:solidFill>
                  <a:schemeClr val="bg1"/>
                </a:solidFill>
                <a:latin typeface="Frutiger 45 light" pitchFamily="34" charset="0"/>
                <a:ea typeface="+mj-ea"/>
                <a:cs typeface="+mj-cs"/>
              </a:defRPr>
            </a:lvl1pPr>
          </a:lstStyle>
          <a:p>
            <a:pPr>
              <a:lnSpc>
                <a:spcPct val="120000"/>
              </a:lnSpc>
              <a:spcBef>
                <a:spcPts val="1200"/>
              </a:spcBef>
              <a:spcAft>
                <a:spcPts val="1200"/>
              </a:spcAft>
            </a:pPr>
            <a:r>
              <a:rPr lang="en-US" sz="2000" cap="none" dirty="0">
                <a:solidFill>
                  <a:schemeClr val="tx1"/>
                </a:solidFill>
                <a:cs typeface="Arial" pitchFamily="34" charset="0"/>
              </a:rPr>
              <a:t>“</a:t>
            </a:r>
            <a:r>
              <a:rPr lang="en-US" sz="2800" cap="none" dirty="0">
                <a:solidFill>
                  <a:srgbClr val="2E63AC"/>
                </a:solidFill>
                <a:cs typeface="Arial" pitchFamily="34" charset="0"/>
              </a:rPr>
              <a:t>Economics</a:t>
            </a:r>
          </a:p>
          <a:p>
            <a:pPr>
              <a:lnSpc>
                <a:spcPct val="120000"/>
              </a:lnSpc>
              <a:spcBef>
                <a:spcPts val="1200"/>
              </a:spcBef>
              <a:spcAft>
                <a:spcPts val="1200"/>
              </a:spcAft>
            </a:pPr>
            <a:r>
              <a:rPr lang="en-US" sz="2000" cap="none" dirty="0">
                <a:solidFill>
                  <a:schemeClr val="tx1"/>
                </a:solidFill>
                <a:cs typeface="Arial" pitchFamily="34" charset="0"/>
              </a:rPr>
              <a:t>…is about how people choose. The choices we make influence our lives and those of others. Your future will be influenced by the choices you make with regard to education, job opportunities, savings, and investment. Furthermore, changes in technology, demographics, communication and transportation are constantly altering the attractiveness of various options and opportunities available to us. The economic way of thinking is all about how incentives alter the choices people make. It can help you make better choices and enhance your understanding of our dynamic world.”                                                 </a:t>
            </a:r>
          </a:p>
          <a:p>
            <a:pPr>
              <a:lnSpc>
                <a:spcPct val="120000"/>
              </a:lnSpc>
              <a:spcBef>
                <a:spcPts val="1200"/>
              </a:spcBef>
              <a:spcAft>
                <a:spcPts val="1200"/>
              </a:spcAft>
            </a:pPr>
            <a:r>
              <a:rPr lang="en-US" sz="1400" cap="none" dirty="0">
                <a:solidFill>
                  <a:schemeClr val="tx1"/>
                </a:solidFill>
                <a:cs typeface="Arial" pitchFamily="34" charset="0"/>
              </a:rPr>
              <a:t>                                                                                                           </a:t>
            </a:r>
            <a:r>
              <a:rPr lang="en-US" sz="1400" cap="none" dirty="0" err="1">
                <a:solidFill>
                  <a:schemeClr val="tx1"/>
                </a:solidFill>
                <a:cs typeface="Arial" pitchFamily="34" charset="0"/>
              </a:rPr>
              <a:t>Gwartney</a:t>
            </a:r>
            <a:r>
              <a:rPr lang="en-US" sz="1400" cap="none" dirty="0">
                <a:solidFill>
                  <a:schemeClr val="tx1"/>
                </a:solidFill>
                <a:cs typeface="Arial" pitchFamily="34" charset="0"/>
              </a:rPr>
              <a:t> et al. (2015) Microeconomics</a:t>
            </a:r>
          </a:p>
        </p:txBody>
      </p:sp>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1320" b="34340"/>
          <a:stretch/>
        </p:blipFill>
        <p:spPr bwMode="auto">
          <a:xfrm>
            <a:off x="-3175" y="-692"/>
            <a:ext cx="9150350" cy="1486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el 10"/>
          <p:cNvSpPr txBox="1">
            <a:spLocks/>
          </p:cNvSpPr>
          <p:nvPr/>
        </p:nvSpPr>
        <p:spPr>
          <a:xfrm>
            <a:off x="321574" y="562623"/>
            <a:ext cx="8708126" cy="1436687"/>
          </a:xfrm>
          <a:prstGeom prst="rect">
            <a:avLst/>
          </a:prstGeom>
        </p:spPr>
        <p:txBody>
          <a:bodyPr anchor="ctr"/>
          <a:lstStyle>
            <a:lvl1pPr algn="l" defTabSz="914400" rtl="0" eaLnBrk="1" latinLnBrk="0" hangingPunct="1">
              <a:lnSpc>
                <a:spcPts val="3500"/>
              </a:lnSpc>
              <a:spcBef>
                <a:spcPct val="0"/>
              </a:spcBef>
              <a:buNone/>
              <a:defRPr lang="en-US" sz="2400" b="0" kern="1200" cap="all" baseline="0">
                <a:solidFill>
                  <a:schemeClr val="bg1"/>
                </a:solidFill>
                <a:latin typeface="Frutiger 45 light" pitchFamily="34" charset="0"/>
                <a:ea typeface="+mj-ea"/>
                <a:cs typeface="+mj-cs"/>
              </a:defRPr>
            </a:lvl1pPr>
          </a:lstStyle>
          <a:p>
            <a:r>
              <a:rPr lang="de-DE" sz="4000" dirty="0">
                <a:cs typeface="Arial" pitchFamily="34" charset="0"/>
              </a:rPr>
              <a:t>01 					                   </a:t>
            </a:r>
            <a:r>
              <a:rPr lang="de-DE" sz="4000" dirty="0" err="1">
                <a:cs typeface="Arial" pitchFamily="34" charset="0"/>
              </a:rPr>
              <a:t>IDEa</a:t>
            </a:r>
            <a:endParaRPr lang="de-DE" sz="4000" dirty="0">
              <a:cs typeface="Arial" pitchFamily="34" charset="0"/>
            </a:endParaRPr>
          </a:p>
        </p:txBody>
      </p:sp>
    </p:spTree>
    <p:extLst>
      <p:ext uri="{BB962C8B-B14F-4D97-AF65-F5344CB8AC3E}">
        <p14:creationId xmlns:p14="http://schemas.microsoft.com/office/powerpoint/2010/main" val="3100807953"/>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quarter" idx="12"/>
          </p:nvPr>
        </p:nvSpPr>
        <p:spPr>
          <a:xfrm>
            <a:off x="604838" y="1806724"/>
            <a:ext cx="8081962" cy="4248471"/>
          </a:xfrm>
        </p:spPr>
        <p:txBody>
          <a:bodyPr/>
          <a:lstStyle/>
          <a:p>
            <a:pPr marL="0" indent="0">
              <a:lnSpc>
                <a:spcPct val="120000"/>
              </a:lnSpc>
              <a:spcBef>
                <a:spcPts val="600"/>
              </a:spcBef>
              <a:buClr>
                <a:srgbClr val="3163AC"/>
              </a:buClr>
              <a:buNone/>
            </a:pPr>
            <a:r>
              <a:rPr lang="en-US" altLang="en-US" dirty="0">
                <a:solidFill>
                  <a:srgbClr val="3163AC"/>
                </a:solidFill>
                <a:latin typeface="+mn-lt"/>
                <a:cs typeface="Arial" panose="020B0604020202020204" pitchFamily="34" charset="0"/>
              </a:rPr>
              <a:t>Impact of the minimum wage on teenage labor</a:t>
            </a:r>
          </a:p>
          <a:p>
            <a:pPr>
              <a:lnSpc>
                <a:spcPct val="120000"/>
              </a:lnSpc>
              <a:spcBef>
                <a:spcPts val="600"/>
              </a:spcBef>
              <a:buClr>
                <a:srgbClr val="3163AC"/>
              </a:buClr>
              <a:buFont typeface="Wingdings" panose="05000000000000000000" pitchFamily="2" charset="2"/>
              <a:buChar char="§"/>
            </a:pPr>
            <a:r>
              <a:rPr lang="en-US" altLang="en-US" dirty="0">
                <a:latin typeface="+mn-lt"/>
                <a:cs typeface="Arial" panose="020B0604020202020204" pitchFamily="34" charset="0"/>
              </a:rPr>
              <a:t>Least skilled and least experienced</a:t>
            </a:r>
          </a:p>
          <a:p>
            <a:pPr>
              <a:lnSpc>
                <a:spcPct val="120000"/>
              </a:lnSpc>
              <a:spcBef>
                <a:spcPts val="600"/>
              </a:spcBef>
              <a:buClr>
                <a:srgbClr val="3163AC"/>
              </a:buClr>
              <a:buFont typeface="Wingdings" panose="05000000000000000000" pitchFamily="2" charset="2"/>
              <a:buChar char="§"/>
            </a:pPr>
            <a:r>
              <a:rPr lang="en-US" altLang="en-US" dirty="0">
                <a:cs typeface="Arial" panose="020B0604020202020204" pitchFamily="34" charset="0"/>
              </a:rPr>
              <a:t>Minimum wage – binding -&gt; l</a:t>
            </a:r>
            <a:r>
              <a:rPr lang="en-US" altLang="en-US" dirty="0">
                <a:latin typeface="+mn-lt"/>
                <a:cs typeface="Arial" panose="020B0604020202020204" pitchFamily="34" charset="0"/>
              </a:rPr>
              <a:t>ow equilibrium wages </a:t>
            </a:r>
          </a:p>
          <a:p>
            <a:pPr>
              <a:lnSpc>
                <a:spcPct val="120000"/>
              </a:lnSpc>
              <a:spcBef>
                <a:spcPts val="600"/>
              </a:spcBef>
              <a:buClr>
                <a:srgbClr val="3163AC"/>
              </a:buClr>
              <a:buFont typeface="Wingdings" panose="05000000000000000000" pitchFamily="2" charset="2"/>
              <a:buChar char="§"/>
            </a:pPr>
            <a:r>
              <a:rPr lang="en-US" altLang="en-US" dirty="0">
                <a:latin typeface="+mn-lt"/>
                <a:cs typeface="Arial" panose="020B0604020202020204" pitchFamily="34" charset="0"/>
              </a:rPr>
              <a:t>Willing to accept a lower wage in exchange for on-the-job training</a:t>
            </a:r>
          </a:p>
          <a:p>
            <a:pPr marL="0" indent="0">
              <a:lnSpc>
                <a:spcPct val="120000"/>
              </a:lnSpc>
              <a:spcBef>
                <a:spcPts val="600"/>
              </a:spcBef>
              <a:buClr>
                <a:srgbClr val="3163AC"/>
              </a:buClr>
              <a:buNone/>
              <a:defRPr/>
            </a:pPr>
            <a:r>
              <a:rPr lang="en-US" dirty="0">
                <a:solidFill>
                  <a:srgbClr val="3163AC"/>
                </a:solidFill>
                <a:latin typeface="+mn-lt"/>
                <a:cs typeface="Arial" panose="020B0604020202020204" pitchFamily="34" charset="0"/>
              </a:rPr>
              <a:t>Teenage labor market</a:t>
            </a:r>
          </a:p>
          <a:p>
            <a:pPr>
              <a:lnSpc>
                <a:spcPct val="120000"/>
              </a:lnSpc>
              <a:spcBef>
                <a:spcPts val="600"/>
              </a:spcBef>
              <a:buClr>
                <a:srgbClr val="3163AC"/>
              </a:buClr>
              <a:buFont typeface="Wingdings" panose="05000000000000000000" pitchFamily="2" charset="2"/>
              <a:buChar char="§"/>
              <a:defRPr/>
            </a:pPr>
            <a:r>
              <a:rPr lang="en-US" dirty="0">
                <a:latin typeface="+mn-lt"/>
                <a:cs typeface="Arial" panose="020B0604020202020204" pitchFamily="34" charset="0"/>
              </a:rPr>
              <a:t>A 10% increase in the minimum wage depresses teenage employment between 1 and 3%</a:t>
            </a:r>
          </a:p>
          <a:p>
            <a:pPr>
              <a:lnSpc>
                <a:spcPct val="120000"/>
              </a:lnSpc>
              <a:spcBef>
                <a:spcPts val="600"/>
              </a:spcBef>
              <a:buClr>
                <a:srgbClr val="3163AC"/>
              </a:buClr>
              <a:buFont typeface="Wingdings" panose="05000000000000000000" pitchFamily="2" charset="2"/>
              <a:buChar char="§"/>
              <a:defRPr/>
            </a:pPr>
            <a:r>
              <a:rPr lang="en-US" dirty="0">
                <a:latin typeface="+mn-lt"/>
                <a:cs typeface="Arial" panose="020B0604020202020204" pitchFamily="34" charset="0"/>
              </a:rPr>
              <a:t>Some teenagers who are still attending high school choose to drop out and take jobs</a:t>
            </a:r>
          </a:p>
          <a:p>
            <a:pPr lvl="1">
              <a:lnSpc>
                <a:spcPct val="120000"/>
              </a:lnSpc>
              <a:spcBef>
                <a:spcPts val="600"/>
              </a:spcBef>
              <a:buClr>
                <a:srgbClr val="3163AC"/>
              </a:buClr>
              <a:buFont typeface="Wingdings" panose="05000000000000000000" pitchFamily="2" charset="2"/>
              <a:buChar char="§"/>
              <a:defRPr/>
            </a:pPr>
            <a:r>
              <a:rPr lang="en-US" dirty="0">
                <a:cs typeface="Arial" panose="020B0604020202020204" pitchFamily="34" charset="0"/>
              </a:rPr>
              <a:t>Displace other teenagers who had already dropped out of school and who now become unemployed</a:t>
            </a:r>
          </a:p>
          <a:p>
            <a:pPr>
              <a:lnSpc>
                <a:spcPct val="120000"/>
              </a:lnSpc>
              <a:spcBef>
                <a:spcPts val="600"/>
              </a:spcBef>
            </a:pPr>
            <a:endParaRPr lang="de-DE" dirty="0">
              <a:latin typeface="+mn-lt"/>
            </a:endParaRPr>
          </a:p>
        </p:txBody>
      </p:sp>
      <p:sp>
        <p:nvSpPr>
          <p:cNvPr id="4" name="Titel 3"/>
          <p:cNvSpPr>
            <a:spLocks noGrp="1"/>
          </p:cNvSpPr>
          <p:nvPr>
            <p:ph type="title"/>
          </p:nvPr>
        </p:nvSpPr>
        <p:spPr>
          <a:xfrm>
            <a:off x="604838" y="416115"/>
            <a:ext cx="6545262" cy="1132540"/>
          </a:xfrm>
        </p:spPr>
        <p:txBody>
          <a:bodyPr/>
          <a:lstStyle/>
          <a:p>
            <a:r>
              <a:rPr lang="en-US" altLang="en-US" dirty="0">
                <a:solidFill>
                  <a:srgbClr val="3163AC"/>
                </a:solidFill>
                <a:latin typeface="+mn-lt"/>
                <a:cs typeface="Arial" panose="020B0604020202020204" pitchFamily="34" charset="0"/>
              </a:rPr>
              <a:t>The minimum wage (2/2)</a:t>
            </a:r>
            <a:endParaRPr lang="de-DE" dirty="0">
              <a:latin typeface="+mn-lt"/>
            </a:endParaRPr>
          </a:p>
        </p:txBody>
      </p:sp>
    </p:spTree>
    <p:extLst>
      <p:ext uri="{BB962C8B-B14F-4D97-AF65-F5344CB8AC3E}">
        <p14:creationId xmlns:p14="http://schemas.microsoft.com/office/powerpoint/2010/main" val="2906441050"/>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quarter" idx="12"/>
          </p:nvPr>
        </p:nvSpPr>
        <p:spPr>
          <a:xfrm>
            <a:off x="604838" y="1844824"/>
            <a:ext cx="8081962" cy="4248471"/>
          </a:xfrm>
        </p:spPr>
        <p:txBody>
          <a:bodyPr/>
          <a:lstStyle/>
          <a:p>
            <a:pPr marL="0" indent="0">
              <a:lnSpc>
                <a:spcPct val="120000"/>
              </a:lnSpc>
              <a:spcBef>
                <a:spcPts val="600"/>
              </a:spcBef>
              <a:buClr>
                <a:srgbClr val="3163AC"/>
              </a:buClr>
              <a:buNone/>
            </a:pPr>
            <a:r>
              <a:rPr lang="en-US" altLang="en-US" b="1" dirty="0">
                <a:solidFill>
                  <a:srgbClr val="8A8A64"/>
                </a:solidFill>
                <a:latin typeface="+mn-lt"/>
                <a:cs typeface="Arial" panose="020B0604020202020204" pitchFamily="34" charset="0"/>
              </a:rPr>
              <a:t>PRINCIPLE #6</a:t>
            </a:r>
          </a:p>
          <a:p>
            <a:pPr marL="0" indent="0">
              <a:lnSpc>
                <a:spcPct val="120000"/>
              </a:lnSpc>
              <a:spcBef>
                <a:spcPts val="600"/>
              </a:spcBef>
              <a:buClr>
                <a:srgbClr val="3163AC"/>
              </a:buClr>
              <a:buNone/>
            </a:pPr>
            <a:r>
              <a:rPr lang="en-US" altLang="en-US" dirty="0">
                <a:solidFill>
                  <a:srgbClr val="3163AC"/>
                </a:solidFill>
                <a:latin typeface="+mn-lt"/>
                <a:cs typeface="Arial" panose="020B0604020202020204" pitchFamily="34" charset="0"/>
              </a:rPr>
              <a:t>Markets are usually a good way to organize economic activity</a:t>
            </a:r>
          </a:p>
          <a:p>
            <a:pPr lvl="1">
              <a:lnSpc>
                <a:spcPct val="120000"/>
              </a:lnSpc>
              <a:spcBef>
                <a:spcPts val="600"/>
              </a:spcBef>
              <a:buClr>
                <a:srgbClr val="3163AC"/>
              </a:buClr>
              <a:buFont typeface="Wingdings" panose="05000000000000000000" pitchFamily="2" charset="2"/>
              <a:buChar char="§"/>
            </a:pPr>
            <a:r>
              <a:rPr lang="en-US" altLang="en-US" dirty="0">
                <a:cs typeface="Arial" panose="020B0604020202020204" pitchFamily="34" charset="0"/>
              </a:rPr>
              <a:t>Economists usually oppose price ceilings and price floors</a:t>
            </a:r>
          </a:p>
          <a:p>
            <a:pPr lvl="1">
              <a:lnSpc>
                <a:spcPct val="120000"/>
              </a:lnSpc>
              <a:spcBef>
                <a:spcPts val="600"/>
              </a:spcBef>
              <a:buClr>
                <a:srgbClr val="3163AC"/>
              </a:buClr>
              <a:buFont typeface="Wingdings" panose="05000000000000000000" pitchFamily="2" charset="2"/>
              <a:buChar char="§"/>
            </a:pPr>
            <a:r>
              <a:rPr lang="en-US" altLang="en-US" dirty="0">
                <a:cs typeface="Arial" panose="020B0604020202020204" pitchFamily="34" charset="0"/>
              </a:rPr>
              <a:t>Prices are not the outcome of some haphazard process</a:t>
            </a:r>
          </a:p>
          <a:p>
            <a:pPr lvl="1">
              <a:lnSpc>
                <a:spcPct val="120000"/>
              </a:lnSpc>
              <a:spcBef>
                <a:spcPts val="600"/>
              </a:spcBef>
              <a:buClr>
                <a:srgbClr val="3163AC"/>
              </a:buClr>
              <a:buFont typeface="Wingdings" panose="05000000000000000000" pitchFamily="2" charset="2"/>
              <a:buChar char="§"/>
            </a:pPr>
            <a:r>
              <a:rPr lang="en-US" altLang="en-US" dirty="0">
                <a:cs typeface="Arial" panose="020B0604020202020204" pitchFamily="34" charset="0"/>
              </a:rPr>
              <a:t>Prices have the crucial job of balancing supply and demand</a:t>
            </a:r>
          </a:p>
          <a:p>
            <a:pPr lvl="2">
              <a:lnSpc>
                <a:spcPct val="120000"/>
              </a:lnSpc>
              <a:spcBef>
                <a:spcPts val="600"/>
              </a:spcBef>
              <a:buClr>
                <a:srgbClr val="3163AC"/>
              </a:buClr>
              <a:buFont typeface="Wingdings" panose="05000000000000000000" pitchFamily="2" charset="2"/>
              <a:buChar char="§"/>
            </a:pPr>
            <a:r>
              <a:rPr lang="en-US" altLang="en-US" dirty="0">
                <a:cs typeface="Arial" panose="020B0604020202020204" pitchFamily="34" charset="0"/>
              </a:rPr>
              <a:t>Coordinating economic activity</a:t>
            </a:r>
            <a:endParaRPr lang="de-DE" dirty="0">
              <a:cs typeface="Arial" panose="020B0604020202020204" pitchFamily="34" charset="0"/>
            </a:endParaRPr>
          </a:p>
        </p:txBody>
      </p:sp>
      <p:sp>
        <p:nvSpPr>
          <p:cNvPr id="4" name="Titel 3"/>
          <p:cNvSpPr>
            <a:spLocks noGrp="1"/>
          </p:cNvSpPr>
          <p:nvPr>
            <p:ph type="title"/>
          </p:nvPr>
        </p:nvSpPr>
        <p:spPr>
          <a:xfrm>
            <a:off x="604838" y="428815"/>
            <a:ext cx="6545262" cy="1132540"/>
          </a:xfrm>
        </p:spPr>
        <p:txBody>
          <a:bodyPr/>
          <a:lstStyle/>
          <a:p>
            <a:r>
              <a:rPr lang="en-US" altLang="en-US" dirty="0">
                <a:solidFill>
                  <a:srgbClr val="3163AC"/>
                </a:solidFill>
                <a:latin typeface="+mj-lt"/>
                <a:cs typeface="Arial" panose="020B0604020202020204" pitchFamily="34" charset="0"/>
              </a:rPr>
              <a:t>Evaluating Price Controls (1/2)</a:t>
            </a:r>
            <a:endParaRPr lang="de-DE" dirty="0">
              <a:solidFill>
                <a:srgbClr val="3163AC"/>
              </a:solidFill>
              <a:latin typeface="+mj-lt"/>
              <a:cs typeface="Arial" panose="020B0604020202020204" pitchFamily="34" charset="0"/>
            </a:endParaRPr>
          </a:p>
        </p:txBody>
      </p:sp>
    </p:spTree>
    <p:extLst>
      <p:ext uri="{BB962C8B-B14F-4D97-AF65-F5344CB8AC3E}">
        <p14:creationId xmlns:p14="http://schemas.microsoft.com/office/powerpoint/2010/main" val="862927500"/>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quarter" idx="12"/>
          </p:nvPr>
        </p:nvSpPr>
        <p:spPr>
          <a:xfrm>
            <a:off x="604838" y="1844824"/>
            <a:ext cx="8081962" cy="4248471"/>
          </a:xfrm>
        </p:spPr>
        <p:txBody>
          <a:bodyPr/>
          <a:lstStyle/>
          <a:p>
            <a:pPr marL="0" indent="0">
              <a:lnSpc>
                <a:spcPct val="120000"/>
              </a:lnSpc>
              <a:spcBef>
                <a:spcPts val="600"/>
              </a:spcBef>
              <a:buClr>
                <a:srgbClr val="3163AC"/>
              </a:buClr>
              <a:buNone/>
            </a:pPr>
            <a:r>
              <a:rPr lang="en-US" altLang="en-US" b="1" dirty="0">
                <a:solidFill>
                  <a:srgbClr val="8A8A64"/>
                </a:solidFill>
                <a:latin typeface="+mn-lt"/>
                <a:cs typeface="Arial" panose="020B0604020202020204" pitchFamily="34" charset="0"/>
              </a:rPr>
              <a:t>PRINCIPLE #7</a:t>
            </a:r>
          </a:p>
          <a:p>
            <a:pPr marL="0" indent="0">
              <a:lnSpc>
                <a:spcPct val="120000"/>
              </a:lnSpc>
              <a:spcBef>
                <a:spcPts val="600"/>
              </a:spcBef>
              <a:buClr>
                <a:srgbClr val="3163AC"/>
              </a:buClr>
              <a:buNone/>
            </a:pPr>
            <a:r>
              <a:rPr lang="en-US" altLang="en-US" dirty="0">
                <a:solidFill>
                  <a:srgbClr val="3163AC"/>
                </a:solidFill>
                <a:latin typeface="+mn-lt"/>
                <a:cs typeface="Arial" panose="020B0604020202020204" pitchFamily="34" charset="0"/>
              </a:rPr>
              <a:t>Governments can sometimes improve market outcomes</a:t>
            </a:r>
          </a:p>
          <a:p>
            <a:pPr lvl="1">
              <a:lnSpc>
                <a:spcPct val="120000"/>
              </a:lnSpc>
              <a:spcBef>
                <a:spcPts val="600"/>
              </a:spcBef>
              <a:buClr>
                <a:srgbClr val="3163AC"/>
              </a:buClr>
              <a:buFont typeface="Wingdings" panose="05000000000000000000" pitchFamily="2" charset="2"/>
              <a:buChar char="§"/>
            </a:pPr>
            <a:r>
              <a:rPr lang="en-US" altLang="en-US" dirty="0">
                <a:cs typeface="Arial" panose="020B0604020202020204" pitchFamily="34" charset="0"/>
              </a:rPr>
              <a:t>Want to use price controls</a:t>
            </a:r>
          </a:p>
          <a:p>
            <a:pPr lvl="2">
              <a:lnSpc>
                <a:spcPct val="120000"/>
              </a:lnSpc>
              <a:spcBef>
                <a:spcPts val="600"/>
              </a:spcBef>
              <a:buClr>
                <a:srgbClr val="3163AC"/>
              </a:buClr>
              <a:buFont typeface="Wingdings" panose="05000000000000000000" pitchFamily="2" charset="2"/>
              <a:buChar char="§"/>
            </a:pPr>
            <a:r>
              <a:rPr lang="en-US" altLang="en-US" dirty="0">
                <a:cs typeface="Arial" panose="020B0604020202020204" pitchFamily="34" charset="0"/>
              </a:rPr>
              <a:t>Because of unfair market outcome</a:t>
            </a:r>
          </a:p>
          <a:p>
            <a:pPr lvl="2">
              <a:lnSpc>
                <a:spcPct val="120000"/>
              </a:lnSpc>
              <a:spcBef>
                <a:spcPts val="600"/>
              </a:spcBef>
              <a:buClr>
                <a:srgbClr val="3163AC"/>
              </a:buClr>
              <a:buFont typeface="Wingdings" panose="05000000000000000000" pitchFamily="2" charset="2"/>
              <a:buChar char="§"/>
            </a:pPr>
            <a:r>
              <a:rPr lang="en-US" altLang="en-US" dirty="0">
                <a:cs typeface="Arial" panose="020B0604020202020204" pitchFamily="34" charset="0"/>
              </a:rPr>
              <a:t>Aimed at helping the poor</a:t>
            </a:r>
          </a:p>
          <a:p>
            <a:pPr lvl="1">
              <a:lnSpc>
                <a:spcPct val="120000"/>
              </a:lnSpc>
              <a:spcBef>
                <a:spcPts val="600"/>
              </a:spcBef>
              <a:buClr>
                <a:srgbClr val="3163AC"/>
              </a:buClr>
              <a:buFont typeface="Wingdings" panose="05000000000000000000" pitchFamily="2" charset="2"/>
              <a:buChar char="§"/>
            </a:pPr>
            <a:r>
              <a:rPr lang="en-US" altLang="en-US" dirty="0">
                <a:cs typeface="Arial" panose="020B0604020202020204" pitchFamily="34" charset="0"/>
              </a:rPr>
              <a:t>Often hurt those they are trying to help</a:t>
            </a:r>
          </a:p>
          <a:p>
            <a:pPr lvl="1">
              <a:lnSpc>
                <a:spcPct val="120000"/>
              </a:lnSpc>
              <a:spcBef>
                <a:spcPts val="600"/>
              </a:spcBef>
              <a:buClr>
                <a:srgbClr val="3163AC"/>
              </a:buClr>
              <a:buFont typeface="Wingdings" panose="05000000000000000000" pitchFamily="2" charset="2"/>
              <a:buChar char="§"/>
            </a:pPr>
            <a:r>
              <a:rPr lang="en-US" altLang="en-US" dirty="0">
                <a:cs typeface="Arial" panose="020B0604020202020204" pitchFamily="34" charset="0"/>
              </a:rPr>
              <a:t>Other ways of helping those in need</a:t>
            </a:r>
          </a:p>
          <a:p>
            <a:pPr lvl="2">
              <a:lnSpc>
                <a:spcPct val="120000"/>
              </a:lnSpc>
              <a:spcBef>
                <a:spcPts val="600"/>
              </a:spcBef>
              <a:buClr>
                <a:srgbClr val="3163AC"/>
              </a:buClr>
              <a:buFont typeface="Wingdings" panose="05000000000000000000" pitchFamily="2" charset="2"/>
              <a:buChar char="§"/>
            </a:pPr>
            <a:r>
              <a:rPr lang="en-US" altLang="en-US" dirty="0">
                <a:cs typeface="Arial" panose="020B0604020202020204" pitchFamily="34" charset="0"/>
              </a:rPr>
              <a:t>Rent subsidies</a:t>
            </a:r>
          </a:p>
          <a:p>
            <a:pPr lvl="2">
              <a:lnSpc>
                <a:spcPct val="120000"/>
              </a:lnSpc>
              <a:spcBef>
                <a:spcPts val="600"/>
              </a:spcBef>
              <a:buClr>
                <a:srgbClr val="3163AC"/>
              </a:buClr>
              <a:buFont typeface="Wingdings" panose="05000000000000000000" pitchFamily="2" charset="2"/>
              <a:buChar char="§"/>
            </a:pPr>
            <a:r>
              <a:rPr lang="en-US" altLang="en-US" dirty="0">
                <a:cs typeface="Arial" panose="020B0604020202020204" pitchFamily="34" charset="0"/>
              </a:rPr>
              <a:t>Wage subsidies</a:t>
            </a:r>
          </a:p>
        </p:txBody>
      </p:sp>
      <p:sp>
        <p:nvSpPr>
          <p:cNvPr id="4" name="Titel 3"/>
          <p:cNvSpPr>
            <a:spLocks noGrp="1"/>
          </p:cNvSpPr>
          <p:nvPr>
            <p:ph type="title"/>
          </p:nvPr>
        </p:nvSpPr>
        <p:spPr>
          <a:xfrm>
            <a:off x="604838" y="428815"/>
            <a:ext cx="6545262" cy="1132540"/>
          </a:xfrm>
        </p:spPr>
        <p:txBody>
          <a:bodyPr/>
          <a:lstStyle/>
          <a:p>
            <a:r>
              <a:rPr lang="en-US" altLang="en-US" dirty="0">
                <a:solidFill>
                  <a:srgbClr val="3163AC"/>
                </a:solidFill>
                <a:latin typeface="+mj-lt"/>
                <a:cs typeface="Arial" panose="020B0604020202020204" pitchFamily="34" charset="0"/>
              </a:rPr>
              <a:t>Evaluating Price Controls (2/2)</a:t>
            </a:r>
            <a:endParaRPr lang="de-DE" dirty="0">
              <a:solidFill>
                <a:srgbClr val="3163AC"/>
              </a:solidFill>
              <a:latin typeface="+mj-lt"/>
              <a:cs typeface="Arial" panose="020B0604020202020204" pitchFamily="34" charset="0"/>
            </a:endParaRPr>
          </a:p>
        </p:txBody>
      </p:sp>
    </p:spTree>
    <p:extLst>
      <p:ext uri="{BB962C8B-B14F-4D97-AF65-F5344CB8AC3E}">
        <p14:creationId xmlns:p14="http://schemas.microsoft.com/office/powerpoint/2010/main" val="2867941711"/>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quarter" idx="12"/>
          </p:nvPr>
        </p:nvSpPr>
        <p:spPr>
          <a:xfrm>
            <a:off x="604838" y="1844824"/>
            <a:ext cx="8081962" cy="4248471"/>
          </a:xfrm>
        </p:spPr>
        <p:txBody>
          <a:bodyPr/>
          <a:lstStyle/>
          <a:p>
            <a:pPr>
              <a:lnSpc>
                <a:spcPct val="120000"/>
              </a:lnSpc>
              <a:spcBef>
                <a:spcPts val="600"/>
              </a:spcBef>
              <a:buClr>
                <a:srgbClr val="3163AC"/>
              </a:buClr>
              <a:buFont typeface="Wingdings" panose="05000000000000000000" pitchFamily="2" charset="2"/>
              <a:buChar char="§"/>
            </a:pPr>
            <a:r>
              <a:rPr lang="en-US" altLang="en-US" dirty="0">
                <a:solidFill>
                  <a:srgbClr val="3163AC"/>
                </a:solidFill>
                <a:latin typeface="+mn-lt"/>
                <a:cs typeface="Arial" panose="020B0604020202020204" pitchFamily="34" charset="0"/>
              </a:rPr>
              <a:t>Government use taxes: t</a:t>
            </a:r>
            <a:r>
              <a:rPr lang="en-US" altLang="en-US" dirty="0">
                <a:cs typeface="Arial" panose="020B0604020202020204" pitchFamily="34" charset="0"/>
              </a:rPr>
              <a:t>o raise revenue for public projects : roads, schools, and national defense</a:t>
            </a:r>
          </a:p>
          <a:p>
            <a:pPr>
              <a:lnSpc>
                <a:spcPct val="120000"/>
              </a:lnSpc>
              <a:spcBef>
                <a:spcPts val="600"/>
              </a:spcBef>
              <a:buClr>
                <a:srgbClr val="3163AC"/>
              </a:buClr>
              <a:buFont typeface="Wingdings" panose="05000000000000000000" pitchFamily="2" charset="2"/>
              <a:buChar char="§"/>
            </a:pPr>
            <a:r>
              <a:rPr lang="en-US" altLang="en-US" b="1" cap="all" dirty="0">
                <a:solidFill>
                  <a:srgbClr val="86A315"/>
                </a:solidFill>
                <a:latin typeface="+mn-lt"/>
                <a:cs typeface="Arial" panose="020B0604020202020204" pitchFamily="34" charset="0"/>
              </a:rPr>
              <a:t>Tax incidence: </a:t>
            </a:r>
            <a:r>
              <a:rPr lang="en-US" altLang="en-US" dirty="0">
                <a:cs typeface="Arial" panose="020B0604020202020204" pitchFamily="34" charset="0"/>
              </a:rPr>
              <a:t>Manner in which the burden of a tax is shared among participants in a market</a:t>
            </a:r>
          </a:p>
          <a:p>
            <a:pPr>
              <a:lnSpc>
                <a:spcPct val="120000"/>
              </a:lnSpc>
              <a:spcBef>
                <a:spcPts val="600"/>
              </a:spcBef>
              <a:buClr>
                <a:srgbClr val="3163AC"/>
              </a:buClr>
              <a:buFont typeface="Wingdings" panose="05000000000000000000" pitchFamily="2" charset="2"/>
              <a:buChar char="§"/>
            </a:pPr>
            <a:r>
              <a:rPr lang="en-US" altLang="en-US" dirty="0">
                <a:solidFill>
                  <a:srgbClr val="3163AC"/>
                </a:solidFill>
                <a:latin typeface="+mn-lt"/>
                <a:cs typeface="Arial" panose="020B0604020202020204" pitchFamily="34" charset="0"/>
              </a:rPr>
              <a:t>How taxes on sellers affect market outcomes</a:t>
            </a:r>
          </a:p>
          <a:p>
            <a:pPr lvl="1">
              <a:lnSpc>
                <a:spcPct val="120000"/>
              </a:lnSpc>
              <a:spcBef>
                <a:spcPts val="600"/>
              </a:spcBef>
              <a:buClr>
                <a:srgbClr val="3163AC"/>
              </a:buClr>
              <a:buFont typeface="Wingdings" panose="05000000000000000000" pitchFamily="2" charset="2"/>
              <a:buChar char="§"/>
            </a:pPr>
            <a:r>
              <a:rPr lang="en-US" altLang="en-US" dirty="0">
                <a:cs typeface="Arial" panose="020B0604020202020204" pitchFamily="34" charset="0"/>
              </a:rPr>
              <a:t>Immediate impact on sellers: shift in supply</a:t>
            </a:r>
          </a:p>
          <a:p>
            <a:pPr lvl="1">
              <a:lnSpc>
                <a:spcPct val="120000"/>
              </a:lnSpc>
              <a:spcBef>
                <a:spcPts val="600"/>
              </a:spcBef>
              <a:buClr>
                <a:srgbClr val="3163AC"/>
              </a:buClr>
              <a:buFont typeface="Wingdings" panose="05000000000000000000" pitchFamily="2" charset="2"/>
              <a:buChar char="§"/>
            </a:pPr>
            <a:r>
              <a:rPr lang="en-US" altLang="en-US" dirty="0">
                <a:cs typeface="Arial" panose="020B0604020202020204" pitchFamily="34" charset="0"/>
              </a:rPr>
              <a:t>Supply curve shifts left</a:t>
            </a:r>
          </a:p>
          <a:p>
            <a:pPr lvl="1">
              <a:lnSpc>
                <a:spcPct val="120000"/>
              </a:lnSpc>
              <a:spcBef>
                <a:spcPts val="600"/>
              </a:spcBef>
              <a:buClr>
                <a:srgbClr val="3163AC"/>
              </a:buClr>
              <a:buFont typeface="Wingdings" panose="05000000000000000000" pitchFamily="2" charset="2"/>
              <a:buChar char="§"/>
            </a:pPr>
            <a:r>
              <a:rPr lang="en-US" altLang="en-US" dirty="0">
                <a:cs typeface="Arial" panose="020B0604020202020204" pitchFamily="34" charset="0"/>
              </a:rPr>
              <a:t>Higher equilibrium price, lower equilibrium quantity</a:t>
            </a:r>
          </a:p>
          <a:p>
            <a:pPr lvl="1">
              <a:lnSpc>
                <a:spcPct val="120000"/>
              </a:lnSpc>
              <a:spcBef>
                <a:spcPts val="600"/>
              </a:spcBef>
              <a:buClr>
                <a:srgbClr val="3163AC"/>
              </a:buClr>
              <a:buFont typeface="Wingdings" panose="05000000000000000000" pitchFamily="2" charset="2"/>
              <a:buChar char="§"/>
            </a:pPr>
            <a:r>
              <a:rPr lang="en-US" altLang="en-US" dirty="0">
                <a:cs typeface="Arial" panose="020B0604020202020204" pitchFamily="34" charset="0"/>
              </a:rPr>
              <a:t>The tax reduces the size of the market</a:t>
            </a:r>
          </a:p>
        </p:txBody>
      </p:sp>
      <p:sp>
        <p:nvSpPr>
          <p:cNvPr id="4" name="Titel 3"/>
          <p:cNvSpPr>
            <a:spLocks noGrp="1"/>
          </p:cNvSpPr>
          <p:nvPr>
            <p:ph type="title"/>
          </p:nvPr>
        </p:nvSpPr>
        <p:spPr>
          <a:xfrm>
            <a:off x="604838" y="428815"/>
            <a:ext cx="6545262" cy="1132540"/>
          </a:xfrm>
        </p:spPr>
        <p:txBody>
          <a:bodyPr/>
          <a:lstStyle/>
          <a:p>
            <a:r>
              <a:rPr lang="en-US" altLang="en-US" dirty="0">
                <a:solidFill>
                  <a:srgbClr val="3163AC"/>
                </a:solidFill>
                <a:latin typeface="+mj-lt"/>
                <a:cs typeface="Arial" panose="020B0604020202020204" pitchFamily="34" charset="0"/>
              </a:rPr>
              <a:t>Taxes (1/4)</a:t>
            </a:r>
            <a:endParaRPr lang="de-DE" dirty="0">
              <a:solidFill>
                <a:srgbClr val="3163AC"/>
              </a:solidFill>
              <a:latin typeface="+mj-lt"/>
              <a:cs typeface="Arial" panose="020B0604020202020204" pitchFamily="34" charset="0"/>
            </a:endParaRPr>
          </a:p>
        </p:txBody>
      </p:sp>
    </p:spTree>
    <p:extLst>
      <p:ext uri="{BB962C8B-B14F-4D97-AF65-F5344CB8AC3E}">
        <p14:creationId xmlns:p14="http://schemas.microsoft.com/office/powerpoint/2010/main" val="1049476686"/>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p:cNvGrpSpPr>
          <p:nvPr/>
        </p:nvGrpSpPr>
        <p:grpSpPr bwMode="auto">
          <a:xfrm>
            <a:off x="1009650" y="874713"/>
            <a:ext cx="5876925" cy="3838575"/>
            <a:chOff x="-724375" y="1706455"/>
            <a:chExt cx="5878286" cy="3839298"/>
          </a:xfrm>
        </p:grpSpPr>
        <p:sp>
          <p:nvSpPr>
            <p:cNvPr id="7" name="Rectangle 6"/>
            <p:cNvSpPr/>
            <p:nvPr/>
          </p:nvSpPr>
          <p:spPr>
            <a:xfrm>
              <a:off x="728524" y="1974793"/>
              <a:ext cx="4425387" cy="35598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endParaRPr lang="en-US" sz="1600" dirty="0">
                <a:solidFill>
                  <a:prstClr val="black"/>
                </a:solidFill>
              </a:endParaRPr>
            </a:p>
          </p:txBody>
        </p:sp>
        <p:grpSp>
          <p:nvGrpSpPr>
            <p:cNvPr id="35889" name="Group 5"/>
            <p:cNvGrpSpPr>
              <a:grpSpLocks/>
            </p:cNvGrpSpPr>
            <p:nvPr/>
          </p:nvGrpSpPr>
          <p:grpSpPr bwMode="auto">
            <a:xfrm>
              <a:off x="-724375" y="1706455"/>
              <a:ext cx="1451310" cy="3839298"/>
              <a:chOff x="377268" y="1125212"/>
              <a:chExt cx="1451310" cy="3838592"/>
            </a:xfrm>
          </p:grpSpPr>
          <p:cxnSp>
            <p:nvCxnSpPr>
              <p:cNvPr id="9" name="Straight Connector 8"/>
              <p:cNvCxnSpPr/>
              <p:nvPr/>
            </p:nvCxnSpPr>
            <p:spPr>
              <a:xfrm rot="5400000">
                <a:off x="25963" y="3161188"/>
                <a:ext cx="3590941" cy="1429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5891" name="TextBox 8"/>
              <p:cNvSpPr txBox="1">
                <a:spLocks noChangeArrowheads="1"/>
              </p:cNvSpPr>
              <p:nvPr/>
            </p:nvSpPr>
            <p:spPr bwMode="auto">
              <a:xfrm>
                <a:off x="377268" y="1125212"/>
                <a:ext cx="1404679" cy="929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algn="r" eaLnBrk="1" hangingPunct="1"/>
                <a:r>
                  <a:rPr lang="en-US" altLang="en-US" sz="1600">
                    <a:solidFill>
                      <a:prstClr val="black"/>
                    </a:solidFill>
                  </a:rPr>
                  <a:t>Price of</a:t>
                </a:r>
              </a:p>
              <a:p>
                <a:pPr algn="r" eaLnBrk="1" hangingPunct="1"/>
                <a:r>
                  <a:rPr lang="en-US" altLang="en-US" sz="1600">
                    <a:solidFill>
                      <a:prstClr val="black"/>
                    </a:solidFill>
                  </a:rPr>
                  <a:t>Ice-Cream</a:t>
                </a:r>
              </a:p>
              <a:p>
                <a:pPr algn="r" eaLnBrk="1" hangingPunct="1"/>
                <a:r>
                  <a:rPr lang="en-US" altLang="en-US" sz="1600">
                    <a:solidFill>
                      <a:prstClr val="black"/>
                    </a:solidFill>
                  </a:rPr>
                  <a:t>Cone</a:t>
                </a:r>
              </a:p>
            </p:txBody>
          </p:sp>
        </p:grpSp>
      </p:grpSp>
      <p:grpSp>
        <p:nvGrpSpPr>
          <p:cNvPr id="4" name="Group 9"/>
          <p:cNvGrpSpPr>
            <a:grpSpLocks/>
          </p:cNvGrpSpPr>
          <p:nvPr/>
        </p:nvGrpSpPr>
        <p:grpSpPr bwMode="auto">
          <a:xfrm>
            <a:off x="2297113" y="4713288"/>
            <a:ext cx="5302250" cy="639762"/>
            <a:chOff x="1676400" y="5181600"/>
            <a:chExt cx="5302041" cy="637858"/>
          </a:xfrm>
        </p:grpSpPr>
        <p:cxnSp>
          <p:nvCxnSpPr>
            <p:cNvPr id="12" name="Straight Connector 11"/>
            <p:cNvCxnSpPr/>
            <p:nvPr/>
          </p:nvCxnSpPr>
          <p:spPr>
            <a:xfrm>
              <a:off x="1828794" y="5181600"/>
              <a:ext cx="443688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5886" name="TextBox 11"/>
            <p:cNvSpPr txBox="1">
              <a:spLocks noChangeArrowheads="1"/>
            </p:cNvSpPr>
            <p:nvPr/>
          </p:nvSpPr>
          <p:spPr bwMode="auto">
            <a:xfrm>
              <a:off x="3973984" y="5186441"/>
              <a:ext cx="3004457" cy="633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algn="r" eaLnBrk="1" hangingPunct="1"/>
              <a:r>
                <a:rPr lang="en-US" altLang="en-US" sz="1600">
                  <a:solidFill>
                    <a:prstClr val="black"/>
                  </a:solidFill>
                </a:rPr>
                <a:t>Quantity of</a:t>
              </a:r>
            </a:p>
            <a:p>
              <a:pPr algn="r" eaLnBrk="1" hangingPunct="1"/>
              <a:r>
                <a:rPr lang="en-US" altLang="en-US" sz="1600">
                  <a:solidFill>
                    <a:prstClr val="black"/>
                  </a:solidFill>
                </a:rPr>
                <a:t>Ice-Cream Cones</a:t>
              </a:r>
            </a:p>
          </p:txBody>
        </p:sp>
        <p:sp>
          <p:nvSpPr>
            <p:cNvPr id="35887" name="TextBox 12"/>
            <p:cNvSpPr txBox="1">
              <a:spLocks noChangeArrowheads="1"/>
            </p:cNvSpPr>
            <p:nvPr/>
          </p:nvSpPr>
          <p:spPr bwMode="auto">
            <a:xfrm>
              <a:off x="1676400" y="5181600"/>
              <a:ext cx="29848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rPr>
                <a:t>0</a:t>
              </a:r>
            </a:p>
          </p:txBody>
        </p:sp>
      </p:grpSp>
      <p:grpSp>
        <p:nvGrpSpPr>
          <p:cNvPr id="5" name="Group 13"/>
          <p:cNvGrpSpPr>
            <a:grpSpLocks/>
          </p:cNvGrpSpPr>
          <p:nvPr/>
        </p:nvGrpSpPr>
        <p:grpSpPr bwMode="auto">
          <a:xfrm>
            <a:off x="2671763" y="1293813"/>
            <a:ext cx="4167187" cy="3089275"/>
            <a:chOff x="2242744" y="2083701"/>
            <a:chExt cx="4654182" cy="4189672"/>
          </a:xfrm>
        </p:grpSpPr>
        <p:cxnSp>
          <p:nvCxnSpPr>
            <p:cNvPr id="16" name="Straight Connector 15"/>
            <p:cNvCxnSpPr/>
            <p:nvPr/>
          </p:nvCxnSpPr>
          <p:spPr>
            <a:xfrm>
              <a:off x="2242744" y="2083701"/>
              <a:ext cx="4085043" cy="3720325"/>
            </a:xfrm>
            <a:prstGeom prst="line">
              <a:avLst/>
            </a:prstGeom>
            <a:ln w="38100">
              <a:solidFill>
                <a:srgbClr val="005EA4"/>
              </a:solidFill>
            </a:ln>
          </p:spPr>
          <p:style>
            <a:lnRef idx="1">
              <a:schemeClr val="accent1"/>
            </a:lnRef>
            <a:fillRef idx="0">
              <a:schemeClr val="accent1"/>
            </a:fillRef>
            <a:effectRef idx="0">
              <a:schemeClr val="accent1"/>
            </a:effectRef>
            <a:fontRef idx="minor">
              <a:schemeClr val="tx1"/>
            </a:fontRef>
          </p:style>
        </p:cxnSp>
        <p:sp>
          <p:nvSpPr>
            <p:cNvPr id="35884" name="TextBox 15"/>
            <p:cNvSpPr txBox="1">
              <a:spLocks noChangeArrowheads="1"/>
            </p:cNvSpPr>
            <p:nvPr/>
          </p:nvSpPr>
          <p:spPr bwMode="auto">
            <a:xfrm>
              <a:off x="5405451" y="5814138"/>
              <a:ext cx="1491475" cy="459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rPr>
                <a:t>Demand, D</a:t>
              </a:r>
              <a:r>
                <a:rPr lang="en-US" altLang="en-US" sz="1600" baseline="-25000">
                  <a:solidFill>
                    <a:prstClr val="black"/>
                  </a:solidFill>
                </a:rPr>
                <a:t>1</a:t>
              </a:r>
            </a:p>
          </p:txBody>
        </p:sp>
      </p:grpSp>
      <p:grpSp>
        <p:nvGrpSpPr>
          <p:cNvPr id="6" name="Group 22"/>
          <p:cNvGrpSpPr>
            <a:grpSpLocks/>
          </p:cNvGrpSpPr>
          <p:nvPr/>
        </p:nvGrpSpPr>
        <p:grpSpPr bwMode="auto">
          <a:xfrm>
            <a:off x="4154488" y="2576513"/>
            <a:ext cx="412750" cy="2463800"/>
            <a:chOff x="2842569" y="2445001"/>
            <a:chExt cx="412337" cy="2465791"/>
          </a:xfrm>
        </p:grpSpPr>
        <p:cxnSp>
          <p:nvCxnSpPr>
            <p:cNvPr id="19" name="Straight Connector 18"/>
            <p:cNvCxnSpPr/>
            <p:nvPr/>
          </p:nvCxnSpPr>
          <p:spPr>
            <a:xfrm rot="16200000" flipH="1">
              <a:off x="1982669" y="3507898"/>
              <a:ext cx="2127380" cy="1585"/>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5882" name="TextBox 24"/>
            <p:cNvSpPr txBox="1">
              <a:spLocks noChangeArrowheads="1"/>
            </p:cNvSpPr>
            <p:nvPr/>
          </p:nvSpPr>
          <p:spPr bwMode="auto">
            <a:xfrm>
              <a:off x="2842569" y="4571998"/>
              <a:ext cx="412337" cy="338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rPr>
                <a:t>90</a:t>
              </a:r>
            </a:p>
          </p:txBody>
        </p:sp>
      </p:grpSp>
      <p:sp>
        <p:nvSpPr>
          <p:cNvPr id="21" name="TextBox 20"/>
          <p:cNvSpPr txBox="1">
            <a:spLocks noChangeArrowheads="1"/>
          </p:cNvSpPr>
          <p:nvPr/>
        </p:nvSpPr>
        <p:spPr bwMode="auto">
          <a:xfrm>
            <a:off x="155575" y="5270166"/>
            <a:ext cx="894397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dirty="0">
                <a:solidFill>
                  <a:prstClr val="black"/>
                </a:solidFill>
                <a:latin typeface="+mn-lt"/>
              </a:rPr>
              <a:t>When a tax of $0.50 is levied on sellers, the supply curve shifts up by $0.50 from S</a:t>
            </a:r>
            <a:r>
              <a:rPr lang="en-US" altLang="en-US" sz="1600" baseline="-25000" dirty="0">
                <a:solidFill>
                  <a:prstClr val="black"/>
                </a:solidFill>
                <a:latin typeface="+mn-lt"/>
              </a:rPr>
              <a:t>1</a:t>
            </a:r>
            <a:r>
              <a:rPr lang="en-US" altLang="en-US" sz="1600" dirty="0">
                <a:solidFill>
                  <a:prstClr val="black"/>
                </a:solidFill>
                <a:latin typeface="+mn-lt"/>
              </a:rPr>
              <a:t> to S</a:t>
            </a:r>
            <a:r>
              <a:rPr lang="en-US" altLang="en-US" sz="1600" baseline="-25000" dirty="0">
                <a:solidFill>
                  <a:prstClr val="black"/>
                </a:solidFill>
                <a:latin typeface="+mn-lt"/>
              </a:rPr>
              <a:t>2</a:t>
            </a:r>
            <a:r>
              <a:rPr lang="en-US" altLang="en-US" sz="1600" dirty="0">
                <a:solidFill>
                  <a:prstClr val="black"/>
                </a:solidFill>
                <a:latin typeface="+mn-lt"/>
              </a:rPr>
              <a:t>. The equilibrium quantity falls from 100 to 90 cones. The price that buyers pay rises from $3.00 to $3.30. The price that sellers receive (after paying the tax) falls from $3.00 to $2.80. Even though the tax is levied on sellers, buyers and sellers share the burden of the tax.</a:t>
            </a:r>
          </a:p>
        </p:txBody>
      </p:sp>
      <p:grpSp>
        <p:nvGrpSpPr>
          <p:cNvPr id="8" name="Group 90"/>
          <p:cNvGrpSpPr>
            <a:grpSpLocks/>
          </p:cNvGrpSpPr>
          <p:nvPr/>
        </p:nvGrpSpPr>
        <p:grpSpPr bwMode="auto">
          <a:xfrm>
            <a:off x="2921000" y="1728788"/>
            <a:ext cx="3484563" cy="2700337"/>
            <a:chOff x="2473355" y="5050329"/>
            <a:chExt cx="3892157" cy="3663316"/>
          </a:xfrm>
        </p:grpSpPr>
        <p:cxnSp>
          <p:nvCxnSpPr>
            <p:cNvPr id="23" name="Straight Connector 22"/>
            <p:cNvCxnSpPr/>
            <p:nvPr/>
          </p:nvCxnSpPr>
          <p:spPr>
            <a:xfrm flipV="1">
              <a:off x="2473355" y="5556430"/>
              <a:ext cx="3461271" cy="3157215"/>
            </a:xfrm>
            <a:prstGeom prst="line">
              <a:avLst/>
            </a:prstGeom>
            <a:ln w="38100">
              <a:solidFill>
                <a:srgbClr val="005EA4"/>
              </a:solidFill>
            </a:ln>
          </p:spPr>
          <p:style>
            <a:lnRef idx="1">
              <a:schemeClr val="accent1"/>
            </a:lnRef>
            <a:fillRef idx="0">
              <a:schemeClr val="accent1"/>
            </a:fillRef>
            <a:effectRef idx="0">
              <a:schemeClr val="accent1"/>
            </a:effectRef>
            <a:fontRef idx="minor">
              <a:schemeClr val="tx1"/>
            </a:fontRef>
          </p:style>
        </p:cxnSp>
        <p:sp>
          <p:nvSpPr>
            <p:cNvPr id="35880" name="TextBox 92"/>
            <p:cNvSpPr txBox="1">
              <a:spLocks noChangeArrowheads="1"/>
            </p:cNvSpPr>
            <p:nvPr/>
          </p:nvSpPr>
          <p:spPr bwMode="auto">
            <a:xfrm>
              <a:off x="5922904" y="5050329"/>
              <a:ext cx="442608" cy="459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rPr>
                <a:t>S</a:t>
              </a:r>
              <a:r>
                <a:rPr lang="en-US" altLang="en-US" sz="1600" baseline="-25000">
                  <a:solidFill>
                    <a:prstClr val="black"/>
                  </a:solidFill>
                </a:rPr>
                <a:t>1</a:t>
              </a:r>
            </a:p>
          </p:txBody>
        </p:sp>
      </p:grpSp>
      <p:grpSp>
        <p:nvGrpSpPr>
          <p:cNvPr id="10" name="Group 90"/>
          <p:cNvGrpSpPr>
            <a:grpSpLocks/>
          </p:cNvGrpSpPr>
          <p:nvPr/>
        </p:nvGrpSpPr>
        <p:grpSpPr bwMode="auto">
          <a:xfrm>
            <a:off x="2978150" y="1547813"/>
            <a:ext cx="2795588" cy="2071687"/>
            <a:chOff x="2473355" y="5904073"/>
            <a:chExt cx="3122831" cy="2809573"/>
          </a:xfrm>
        </p:grpSpPr>
        <p:cxnSp>
          <p:nvCxnSpPr>
            <p:cNvPr id="26" name="Straight Connector 25"/>
            <p:cNvCxnSpPr/>
            <p:nvPr/>
          </p:nvCxnSpPr>
          <p:spPr>
            <a:xfrm flipV="1">
              <a:off x="2473355" y="6282989"/>
              <a:ext cx="2654672" cy="2430657"/>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35878" name="TextBox 92"/>
            <p:cNvSpPr txBox="1">
              <a:spLocks noChangeArrowheads="1"/>
            </p:cNvSpPr>
            <p:nvPr/>
          </p:nvSpPr>
          <p:spPr bwMode="auto">
            <a:xfrm>
              <a:off x="5153578" y="5904073"/>
              <a:ext cx="442608" cy="459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rPr>
                <a:t>S</a:t>
              </a:r>
              <a:r>
                <a:rPr lang="en-US" altLang="en-US" sz="1600" baseline="-25000">
                  <a:solidFill>
                    <a:prstClr val="black"/>
                  </a:solidFill>
                </a:rPr>
                <a:t>2</a:t>
              </a:r>
            </a:p>
          </p:txBody>
        </p:sp>
      </p:grpSp>
      <p:sp>
        <p:nvSpPr>
          <p:cNvPr id="28" name="Freeform 183"/>
          <p:cNvSpPr>
            <a:spLocks/>
          </p:cNvSpPr>
          <p:nvPr/>
        </p:nvSpPr>
        <p:spPr bwMode="auto">
          <a:xfrm>
            <a:off x="4813300" y="2886075"/>
            <a:ext cx="146050" cy="136525"/>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prstClr val="black"/>
              </a:solidFill>
            </a:endParaRPr>
          </a:p>
        </p:txBody>
      </p:sp>
      <p:sp>
        <p:nvSpPr>
          <p:cNvPr id="29" name="Freeform 183"/>
          <p:cNvSpPr>
            <a:spLocks/>
          </p:cNvSpPr>
          <p:nvPr/>
        </p:nvSpPr>
        <p:spPr bwMode="auto">
          <a:xfrm>
            <a:off x="4303713" y="2520950"/>
            <a:ext cx="146050" cy="136525"/>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prstClr val="black"/>
              </a:solidFill>
            </a:endParaRPr>
          </a:p>
        </p:txBody>
      </p:sp>
      <p:grpSp>
        <p:nvGrpSpPr>
          <p:cNvPr id="11" name="Group 22"/>
          <p:cNvGrpSpPr>
            <a:grpSpLocks/>
          </p:cNvGrpSpPr>
          <p:nvPr/>
        </p:nvGrpSpPr>
        <p:grpSpPr bwMode="auto">
          <a:xfrm>
            <a:off x="4627563" y="2979738"/>
            <a:ext cx="525462" cy="2046287"/>
            <a:chOff x="2795074" y="2862911"/>
            <a:chExt cx="526165" cy="2047881"/>
          </a:xfrm>
        </p:grpSpPr>
        <p:cxnSp>
          <p:nvCxnSpPr>
            <p:cNvPr id="31" name="Straight Connector 30"/>
            <p:cNvCxnSpPr/>
            <p:nvPr/>
          </p:nvCxnSpPr>
          <p:spPr>
            <a:xfrm rot="5400000">
              <a:off x="2192289" y="3716856"/>
              <a:ext cx="1709481" cy="1589"/>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5876" name="TextBox 24"/>
            <p:cNvSpPr txBox="1">
              <a:spLocks noChangeArrowheads="1"/>
            </p:cNvSpPr>
            <p:nvPr/>
          </p:nvSpPr>
          <p:spPr bwMode="auto">
            <a:xfrm>
              <a:off x="2795074" y="4571998"/>
              <a:ext cx="526165" cy="338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rPr>
                <a:t>100</a:t>
              </a:r>
            </a:p>
          </p:txBody>
        </p:sp>
      </p:grpSp>
      <p:grpSp>
        <p:nvGrpSpPr>
          <p:cNvPr id="13" name="Group 76"/>
          <p:cNvGrpSpPr>
            <a:grpSpLocks/>
          </p:cNvGrpSpPr>
          <p:nvPr/>
        </p:nvGrpSpPr>
        <p:grpSpPr bwMode="auto">
          <a:xfrm>
            <a:off x="1792288" y="2386013"/>
            <a:ext cx="2578100" cy="338137"/>
            <a:chOff x="1173794" y="3014250"/>
            <a:chExt cx="2576508" cy="338972"/>
          </a:xfrm>
        </p:grpSpPr>
        <p:cxnSp>
          <p:nvCxnSpPr>
            <p:cNvPr id="34" name="Straight Connector 33"/>
            <p:cNvCxnSpPr/>
            <p:nvPr/>
          </p:nvCxnSpPr>
          <p:spPr>
            <a:xfrm>
              <a:off x="1829026" y="3200446"/>
              <a:ext cx="1921276" cy="4775"/>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5874" name="TextBox 78"/>
            <p:cNvSpPr txBox="1">
              <a:spLocks noChangeArrowheads="1"/>
            </p:cNvSpPr>
            <p:nvPr/>
          </p:nvSpPr>
          <p:spPr bwMode="auto">
            <a:xfrm>
              <a:off x="1173794" y="3014250"/>
              <a:ext cx="697499" cy="338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rPr>
                <a:t>$3.30</a:t>
              </a:r>
            </a:p>
          </p:txBody>
        </p:sp>
      </p:grpSp>
      <p:grpSp>
        <p:nvGrpSpPr>
          <p:cNvPr id="14" name="Group 76"/>
          <p:cNvGrpSpPr>
            <a:grpSpLocks/>
          </p:cNvGrpSpPr>
          <p:nvPr/>
        </p:nvGrpSpPr>
        <p:grpSpPr bwMode="auto">
          <a:xfrm>
            <a:off x="1873250" y="2787650"/>
            <a:ext cx="2995613" cy="338138"/>
            <a:chOff x="1245032" y="3014250"/>
            <a:chExt cx="2994048" cy="338972"/>
          </a:xfrm>
        </p:grpSpPr>
        <p:cxnSp>
          <p:nvCxnSpPr>
            <p:cNvPr id="37" name="Straight Connector 36"/>
            <p:cNvCxnSpPr/>
            <p:nvPr/>
          </p:nvCxnSpPr>
          <p:spPr>
            <a:xfrm>
              <a:off x="1828927" y="3200446"/>
              <a:ext cx="2410153" cy="6366"/>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5872" name="TextBox 78"/>
            <p:cNvSpPr txBox="1">
              <a:spLocks noChangeArrowheads="1"/>
            </p:cNvSpPr>
            <p:nvPr/>
          </p:nvSpPr>
          <p:spPr bwMode="auto">
            <a:xfrm>
              <a:off x="1245032" y="3014250"/>
              <a:ext cx="583707" cy="338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rPr>
                <a:t>3.00</a:t>
              </a:r>
            </a:p>
          </p:txBody>
        </p:sp>
      </p:grpSp>
      <p:grpSp>
        <p:nvGrpSpPr>
          <p:cNvPr id="15" name="Group 76"/>
          <p:cNvGrpSpPr>
            <a:grpSpLocks/>
          </p:cNvGrpSpPr>
          <p:nvPr/>
        </p:nvGrpSpPr>
        <p:grpSpPr bwMode="auto">
          <a:xfrm>
            <a:off x="1884363" y="3165475"/>
            <a:ext cx="2473325" cy="338138"/>
            <a:chOff x="1245032" y="3014250"/>
            <a:chExt cx="2473608" cy="338972"/>
          </a:xfrm>
        </p:grpSpPr>
        <p:cxnSp>
          <p:nvCxnSpPr>
            <p:cNvPr id="40" name="Straight Connector 39"/>
            <p:cNvCxnSpPr/>
            <p:nvPr/>
          </p:nvCxnSpPr>
          <p:spPr>
            <a:xfrm flipV="1">
              <a:off x="1827711" y="3197263"/>
              <a:ext cx="1890929" cy="3183"/>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5870" name="TextBox 78"/>
            <p:cNvSpPr txBox="1">
              <a:spLocks noChangeArrowheads="1"/>
            </p:cNvSpPr>
            <p:nvPr/>
          </p:nvSpPr>
          <p:spPr bwMode="auto">
            <a:xfrm>
              <a:off x="1245032" y="3014250"/>
              <a:ext cx="583707" cy="338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rPr>
                <a:t>2.80</a:t>
              </a:r>
            </a:p>
          </p:txBody>
        </p:sp>
      </p:grpSp>
      <p:grpSp>
        <p:nvGrpSpPr>
          <p:cNvPr id="17" name="Group 58"/>
          <p:cNvGrpSpPr>
            <a:grpSpLocks/>
          </p:cNvGrpSpPr>
          <p:nvPr/>
        </p:nvGrpSpPr>
        <p:grpSpPr bwMode="auto">
          <a:xfrm>
            <a:off x="615950" y="1536700"/>
            <a:ext cx="1497013" cy="930275"/>
            <a:chOff x="734785" y="1821706"/>
            <a:chExt cx="1497776" cy="930307"/>
          </a:xfrm>
          <a:solidFill>
            <a:srgbClr val="F2D698"/>
          </a:solidFill>
        </p:grpSpPr>
        <p:sp>
          <p:nvSpPr>
            <p:cNvPr id="35879" name="TextBox 92"/>
            <p:cNvSpPr txBox="1">
              <a:spLocks noChangeArrowheads="1"/>
            </p:cNvSpPr>
            <p:nvPr/>
          </p:nvSpPr>
          <p:spPr bwMode="auto">
            <a:xfrm>
              <a:off x="734785" y="1821706"/>
              <a:ext cx="800645" cy="93030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pitchFamily="34" charset="0"/>
                </a:defRPr>
              </a:lvl1pPr>
              <a:lvl2pPr marL="742950" indent="-285750" eaLnBrk="0" hangingPunct="0">
                <a:defRPr sz="3400">
                  <a:solidFill>
                    <a:schemeClr val="tx1"/>
                  </a:solidFill>
                  <a:latin typeface="Arial" pitchFamily="34" charset="0"/>
                </a:defRPr>
              </a:lvl2pPr>
              <a:lvl3pPr marL="1143000" indent="-228600" eaLnBrk="0" hangingPunct="0">
                <a:defRPr sz="3400">
                  <a:solidFill>
                    <a:schemeClr val="tx1"/>
                  </a:solidFill>
                  <a:latin typeface="Arial" pitchFamily="34" charset="0"/>
                </a:defRPr>
              </a:lvl3pPr>
              <a:lvl4pPr marL="1600200" indent="-228600" eaLnBrk="0" hangingPunct="0">
                <a:defRPr sz="3400">
                  <a:solidFill>
                    <a:schemeClr val="tx1"/>
                  </a:solidFill>
                  <a:latin typeface="Arial" pitchFamily="34" charset="0"/>
                </a:defRPr>
              </a:lvl4pPr>
              <a:lvl5pPr marL="2057400" indent="-228600" eaLnBrk="0" hangingPunct="0">
                <a:defRPr sz="3400">
                  <a:solidFill>
                    <a:schemeClr val="tx1"/>
                  </a:solidFill>
                  <a:latin typeface="Arial" pitchFamily="34" charset="0"/>
                </a:defRPr>
              </a:lvl5pPr>
              <a:lvl6pPr marL="2514600" indent="-228600" algn="ctr" eaLnBrk="0" fontAlgn="base" hangingPunct="0">
                <a:spcBef>
                  <a:spcPct val="20000"/>
                </a:spcBef>
                <a:spcAft>
                  <a:spcPct val="0"/>
                </a:spcAft>
                <a:buChar char="•"/>
                <a:defRPr sz="3400">
                  <a:solidFill>
                    <a:schemeClr val="tx1"/>
                  </a:solidFill>
                  <a:latin typeface="Arial" pitchFamily="34" charset="0"/>
                </a:defRPr>
              </a:lvl6pPr>
              <a:lvl7pPr marL="2971800" indent="-228600" algn="ctr" eaLnBrk="0" fontAlgn="base" hangingPunct="0">
                <a:spcBef>
                  <a:spcPct val="20000"/>
                </a:spcBef>
                <a:spcAft>
                  <a:spcPct val="0"/>
                </a:spcAft>
                <a:buChar char="•"/>
                <a:defRPr sz="3400">
                  <a:solidFill>
                    <a:schemeClr val="tx1"/>
                  </a:solidFill>
                  <a:latin typeface="Arial" pitchFamily="34" charset="0"/>
                </a:defRPr>
              </a:lvl7pPr>
              <a:lvl8pPr marL="3429000" indent="-228600" algn="ctr" eaLnBrk="0" fontAlgn="base" hangingPunct="0">
                <a:spcBef>
                  <a:spcPct val="20000"/>
                </a:spcBef>
                <a:spcAft>
                  <a:spcPct val="0"/>
                </a:spcAft>
                <a:buChar char="•"/>
                <a:defRPr sz="3400">
                  <a:solidFill>
                    <a:schemeClr val="tx1"/>
                  </a:solidFill>
                  <a:latin typeface="Arial" pitchFamily="34" charset="0"/>
                </a:defRPr>
              </a:lvl8pPr>
              <a:lvl9pPr marL="3886200" indent="-228600" algn="ctr" eaLnBrk="0" fontAlgn="base" hangingPunct="0">
                <a:spcBef>
                  <a:spcPct val="20000"/>
                </a:spcBef>
                <a:spcAft>
                  <a:spcPct val="0"/>
                </a:spcAft>
                <a:buChar char="•"/>
                <a:defRPr sz="3400">
                  <a:solidFill>
                    <a:schemeClr val="tx1"/>
                  </a:solidFill>
                  <a:latin typeface="Arial" pitchFamily="34" charset="0"/>
                </a:defRPr>
              </a:lvl9pPr>
            </a:lstStyle>
            <a:p>
              <a:pPr eaLnBrk="1" hangingPunct="1">
                <a:defRPr/>
              </a:pPr>
              <a:r>
                <a:rPr lang="en-US" sz="1600">
                  <a:solidFill>
                    <a:prstClr val="black"/>
                  </a:solidFill>
                </a:rPr>
                <a:t>Price</a:t>
              </a:r>
            </a:p>
            <a:p>
              <a:pPr eaLnBrk="1" hangingPunct="1">
                <a:defRPr/>
              </a:pPr>
              <a:r>
                <a:rPr lang="en-US" sz="1600">
                  <a:solidFill>
                    <a:prstClr val="black"/>
                  </a:solidFill>
                </a:rPr>
                <a:t>buyers</a:t>
              </a:r>
            </a:p>
            <a:p>
              <a:pPr eaLnBrk="1" hangingPunct="1">
                <a:defRPr/>
              </a:pPr>
              <a:r>
                <a:rPr lang="en-US" sz="1600">
                  <a:solidFill>
                    <a:prstClr val="black"/>
                  </a:solidFill>
                </a:rPr>
                <a:t>pay</a:t>
              </a:r>
              <a:endParaRPr lang="en-US" sz="1600" baseline="-25000">
                <a:solidFill>
                  <a:prstClr val="black"/>
                </a:solidFill>
              </a:endParaRPr>
            </a:p>
          </p:txBody>
        </p:sp>
        <p:cxnSp>
          <p:nvCxnSpPr>
            <p:cNvPr id="44" name="Straight Connector 43"/>
            <p:cNvCxnSpPr/>
            <p:nvPr/>
          </p:nvCxnSpPr>
          <p:spPr>
            <a:xfrm>
              <a:off x="1532116" y="2350362"/>
              <a:ext cx="700445" cy="369900"/>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8" name="Group 61"/>
          <p:cNvGrpSpPr>
            <a:grpSpLocks/>
          </p:cNvGrpSpPr>
          <p:nvPr/>
        </p:nvGrpSpPr>
        <p:grpSpPr bwMode="auto">
          <a:xfrm>
            <a:off x="614363" y="2568575"/>
            <a:ext cx="1306512" cy="928688"/>
            <a:chOff x="732901" y="2853028"/>
            <a:chExt cx="1307676" cy="930308"/>
          </a:xfrm>
          <a:solidFill>
            <a:srgbClr val="F2D698"/>
          </a:solidFill>
        </p:grpSpPr>
        <p:sp>
          <p:nvSpPr>
            <p:cNvPr id="35877" name="TextBox 92"/>
            <p:cNvSpPr txBox="1">
              <a:spLocks noChangeArrowheads="1"/>
            </p:cNvSpPr>
            <p:nvPr/>
          </p:nvSpPr>
          <p:spPr bwMode="auto">
            <a:xfrm>
              <a:off x="732901" y="2853028"/>
              <a:ext cx="834166" cy="93030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pitchFamily="34" charset="0"/>
                </a:defRPr>
              </a:lvl1pPr>
              <a:lvl2pPr marL="742950" indent="-285750" eaLnBrk="0" hangingPunct="0">
                <a:defRPr sz="3400">
                  <a:solidFill>
                    <a:schemeClr val="tx1"/>
                  </a:solidFill>
                  <a:latin typeface="Arial" pitchFamily="34" charset="0"/>
                </a:defRPr>
              </a:lvl2pPr>
              <a:lvl3pPr marL="1143000" indent="-228600" eaLnBrk="0" hangingPunct="0">
                <a:defRPr sz="3400">
                  <a:solidFill>
                    <a:schemeClr val="tx1"/>
                  </a:solidFill>
                  <a:latin typeface="Arial" pitchFamily="34" charset="0"/>
                </a:defRPr>
              </a:lvl3pPr>
              <a:lvl4pPr marL="1600200" indent="-228600" eaLnBrk="0" hangingPunct="0">
                <a:defRPr sz="3400">
                  <a:solidFill>
                    <a:schemeClr val="tx1"/>
                  </a:solidFill>
                  <a:latin typeface="Arial" pitchFamily="34" charset="0"/>
                </a:defRPr>
              </a:lvl4pPr>
              <a:lvl5pPr marL="2057400" indent="-228600" eaLnBrk="0" hangingPunct="0">
                <a:defRPr sz="3400">
                  <a:solidFill>
                    <a:schemeClr val="tx1"/>
                  </a:solidFill>
                  <a:latin typeface="Arial" pitchFamily="34" charset="0"/>
                </a:defRPr>
              </a:lvl5pPr>
              <a:lvl6pPr marL="2514600" indent="-228600" algn="ctr" eaLnBrk="0" fontAlgn="base" hangingPunct="0">
                <a:spcBef>
                  <a:spcPct val="20000"/>
                </a:spcBef>
                <a:spcAft>
                  <a:spcPct val="0"/>
                </a:spcAft>
                <a:buChar char="•"/>
                <a:defRPr sz="3400">
                  <a:solidFill>
                    <a:schemeClr val="tx1"/>
                  </a:solidFill>
                  <a:latin typeface="Arial" pitchFamily="34" charset="0"/>
                </a:defRPr>
              </a:lvl6pPr>
              <a:lvl7pPr marL="2971800" indent="-228600" algn="ctr" eaLnBrk="0" fontAlgn="base" hangingPunct="0">
                <a:spcBef>
                  <a:spcPct val="20000"/>
                </a:spcBef>
                <a:spcAft>
                  <a:spcPct val="0"/>
                </a:spcAft>
                <a:buChar char="•"/>
                <a:defRPr sz="3400">
                  <a:solidFill>
                    <a:schemeClr val="tx1"/>
                  </a:solidFill>
                  <a:latin typeface="Arial" pitchFamily="34" charset="0"/>
                </a:defRPr>
              </a:lvl7pPr>
              <a:lvl8pPr marL="3429000" indent="-228600" algn="ctr" eaLnBrk="0" fontAlgn="base" hangingPunct="0">
                <a:spcBef>
                  <a:spcPct val="20000"/>
                </a:spcBef>
                <a:spcAft>
                  <a:spcPct val="0"/>
                </a:spcAft>
                <a:buChar char="•"/>
                <a:defRPr sz="3400">
                  <a:solidFill>
                    <a:schemeClr val="tx1"/>
                  </a:solidFill>
                  <a:latin typeface="Arial" pitchFamily="34" charset="0"/>
                </a:defRPr>
              </a:lvl8pPr>
              <a:lvl9pPr marL="3886200" indent="-228600" algn="ctr" eaLnBrk="0" fontAlgn="base" hangingPunct="0">
                <a:spcBef>
                  <a:spcPct val="20000"/>
                </a:spcBef>
                <a:spcAft>
                  <a:spcPct val="0"/>
                </a:spcAft>
                <a:buChar char="•"/>
                <a:defRPr sz="3400">
                  <a:solidFill>
                    <a:schemeClr val="tx1"/>
                  </a:solidFill>
                  <a:latin typeface="Arial" pitchFamily="34" charset="0"/>
                </a:defRPr>
              </a:lvl9pPr>
            </a:lstStyle>
            <a:p>
              <a:pPr eaLnBrk="1" hangingPunct="1">
                <a:defRPr/>
              </a:pPr>
              <a:r>
                <a:rPr lang="en-US" sz="1600">
                  <a:solidFill>
                    <a:prstClr val="black"/>
                  </a:solidFill>
                </a:rPr>
                <a:t>Price</a:t>
              </a:r>
            </a:p>
            <a:p>
              <a:pPr eaLnBrk="1" hangingPunct="1">
                <a:defRPr/>
              </a:pPr>
              <a:r>
                <a:rPr lang="en-US" sz="1600">
                  <a:solidFill>
                    <a:prstClr val="black"/>
                  </a:solidFill>
                </a:rPr>
                <a:t>without</a:t>
              </a:r>
            </a:p>
            <a:p>
              <a:pPr eaLnBrk="1" hangingPunct="1">
                <a:defRPr/>
              </a:pPr>
              <a:r>
                <a:rPr lang="en-US" sz="1600">
                  <a:solidFill>
                    <a:prstClr val="black"/>
                  </a:solidFill>
                </a:rPr>
                <a:t>tax</a:t>
              </a:r>
              <a:endParaRPr lang="en-US" sz="1600" baseline="-25000">
                <a:solidFill>
                  <a:prstClr val="black"/>
                </a:solidFill>
              </a:endParaRPr>
            </a:p>
          </p:txBody>
        </p:sp>
        <p:cxnSp>
          <p:nvCxnSpPr>
            <p:cNvPr id="47" name="Straight Connector 46"/>
            <p:cNvCxnSpPr/>
            <p:nvPr/>
          </p:nvCxnSpPr>
          <p:spPr>
            <a:xfrm>
              <a:off x="1567081" y="3217200"/>
              <a:ext cx="473496" cy="69972"/>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 name="Group 64"/>
          <p:cNvGrpSpPr>
            <a:grpSpLocks/>
          </p:cNvGrpSpPr>
          <p:nvPr/>
        </p:nvGrpSpPr>
        <p:grpSpPr bwMode="auto">
          <a:xfrm>
            <a:off x="623888" y="3502025"/>
            <a:ext cx="1525587" cy="1003300"/>
            <a:chOff x="743014" y="3787870"/>
            <a:chExt cx="1525172" cy="1003008"/>
          </a:xfrm>
          <a:solidFill>
            <a:srgbClr val="F2D698"/>
          </a:solidFill>
        </p:grpSpPr>
        <p:sp>
          <p:nvSpPr>
            <p:cNvPr id="35875" name="TextBox 92"/>
            <p:cNvSpPr txBox="1">
              <a:spLocks noChangeArrowheads="1"/>
            </p:cNvSpPr>
            <p:nvPr/>
          </p:nvSpPr>
          <p:spPr bwMode="auto">
            <a:xfrm>
              <a:off x="743014" y="3860574"/>
              <a:ext cx="845031" cy="9303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pitchFamily="34" charset="0"/>
                </a:defRPr>
              </a:lvl1pPr>
              <a:lvl2pPr marL="742950" indent="-285750" eaLnBrk="0" hangingPunct="0">
                <a:defRPr sz="3400">
                  <a:solidFill>
                    <a:schemeClr val="tx1"/>
                  </a:solidFill>
                  <a:latin typeface="Arial" pitchFamily="34" charset="0"/>
                </a:defRPr>
              </a:lvl2pPr>
              <a:lvl3pPr marL="1143000" indent="-228600" eaLnBrk="0" hangingPunct="0">
                <a:defRPr sz="3400">
                  <a:solidFill>
                    <a:schemeClr val="tx1"/>
                  </a:solidFill>
                  <a:latin typeface="Arial" pitchFamily="34" charset="0"/>
                </a:defRPr>
              </a:lvl3pPr>
              <a:lvl4pPr marL="1600200" indent="-228600" eaLnBrk="0" hangingPunct="0">
                <a:defRPr sz="3400">
                  <a:solidFill>
                    <a:schemeClr val="tx1"/>
                  </a:solidFill>
                  <a:latin typeface="Arial" pitchFamily="34" charset="0"/>
                </a:defRPr>
              </a:lvl4pPr>
              <a:lvl5pPr marL="2057400" indent="-228600" eaLnBrk="0" hangingPunct="0">
                <a:defRPr sz="3400">
                  <a:solidFill>
                    <a:schemeClr val="tx1"/>
                  </a:solidFill>
                  <a:latin typeface="Arial" pitchFamily="34" charset="0"/>
                </a:defRPr>
              </a:lvl5pPr>
              <a:lvl6pPr marL="2514600" indent="-228600" algn="ctr" eaLnBrk="0" fontAlgn="base" hangingPunct="0">
                <a:spcBef>
                  <a:spcPct val="20000"/>
                </a:spcBef>
                <a:spcAft>
                  <a:spcPct val="0"/>
                </a:spcAft>
                <a:buChar char="•"/>
                <a:defRPr sz="3400">
                  <a:solidFill>
                    <a:schemeClr val="tx1"/>
                  </a:solidFill>
                  <a:latin typeface="Arial" pitchFamily="34" charset="0"/>
                </a:defRPr>
              </a:lvl6pPr>
              <a:lvl7pPr marL="2971800" indent="-228600" algn="ctr" eaLnBrk="0" fontAlgn="base" hangingPunct="0">
                <a:spcBef>
                  <a:spcPct val="20000"/>
                </a:spcBef>
                <a:spcAft>
                  <a:spcPct val="0"/>
                </a:spcAft>
                <a:buChar char="•"/>
                <a:defRPr sz="3400">
                  <a:solidFill>
                    <a:schemeClr val="tx1"/>
                  </a:solidFill>
                  <a:latin typeface="Arial" pitchFamily="34" charset="0"/>
                </a:defRPr>
              </a:lvl7pPr>
              <a:lvl8pPr marL="3429000" indent="-228600" algn="ctr" eaLnBrk="0" fontAlgn="base" hangingPunct="0">
                <a:spcBef>
                  <a:spcPct val="20000"/>
                </a:spcBef>
                <a:spcAft>
                  <a:spcPct val="0"/>
                </a:spcAft>
                <a:buChar char="•"/>
                <a:defRPr sz="3400">
                  <a:solidFill>
                    <a:schemeClr val="tx1"/>
                  </a:solidFill>
                  <a:latin typeface="Arial" pitchFamily="34" charset="0"/>
                </a:defRPr>
              </a:lvl8pPr>
              <a:lvl9pPr marL="3886200" indent="-228600" algn="ctr" eaLnBrk="0" fontAlgn="base" hangingPunct="0">
                <a:spcBef>
                  <a:spcPct val="20000"/>
                </a:spcBef>
                <a:spcAft>
                  <a:spcPct val="0"/>
                </a:spcAft>
                <a:buChar char="•"/>
                <a:defRPr sz="3400">
                  <a:solidFill>
                    <a:schemeClr val="tx1"/>
                  </a:solidFill>
                  <a:latin typeface="Arial" pitchFamily="34" charset="0"/>
                </a:defRPr>
              </a:lvl9pPr>
            </a:lstStyle>
            <a:p>
              <a:pPr eaLnBrk="1" hangingPunct="1">
                <a:defRPr/>
              </a:pPr>
              <a:r>
                <a:rPr lang="en-US" sz="1600">
                  <a:solidFill>
                    <a:prstClr val="black"/>
                  </a:solidFill>
                </a:rPr>
                <a:t>Price</a:t>
              </a:r>
            </a:p>
            <a:p>
              <a:pPr eaLnBrk="1" hangingPunct="1">
                <a:defRPr/>
              </a:pPr>
              <a:r>
                <a:rPr lang="en-US" sz="1600">
                  <a:solidFill>
                    <a:prstClr val="black"/>
                  </a:solidFill>
                </a:rPr>
                <a:t>sellers</a:t>
              </a:r>
            </a:p>
            <a:p>
              <a:pPr eaLnBrk="1" hangingPunct="1">
                <a:defRPr/>
              </a:pPr>
              <a:r>
                <a:rPr lang="en-US" sz="1600">
                  <a:solidFill>
                    <a:prstClr val="black"/>
                  </a:solidFill>
                </a:rPr>
                <a:t>receive</a:t>
              </a:r>
              <a:endParaRPr lang="en-US" sz="1600" baseline="-25000">
                <a:solidFill>
                  <a:prstClr val="black"/>
                </a:solidFill>
              </a:endParaRPr>
            </a:p>
          </p:txBody>
        </p:sp>
        <p:cxnSp>
          <p:nvCxnSpPr>
            <p:cNvPr id="50" name="Straight Connector 49"/>
            <p:cNvCxnSpPr/>
            <p:nvPr/>
          </p:nvCxnSpPr>
          <p:spPr>
            <a:xfrm flipV="1">
              <a:off x="1579398" y="3787870"/>
              <a:ext cx="688788" cy="261862"/>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 name="Group 65"/>
          <p:cNvGrpSpPr>
            <a:grpSpLocks/>
          </p:cNvGrpSpPr>
          <p:nvPr/>
        </p:nvGrpSpPr>
        <p:grpSpPr bwMode="auto">
          <a:xfrm>
            <a:off x="5281613" y="963613"/>
            <a:ext cx="2747962" cy="1520825"/>
            <a:chOff x="-724395" y="1477481"/>
            <a:chExt cx="2747400" cy="1519764"/>
          </a:xfrm>
          <a:solidFill>
            <a:srgbClr val="F2D698"/>
          </a:solidFill>
        </p:grpSpPr>
        <p:sp>
          <p:nvSpPr>
            <p:cNvPr id="35873" name="TextBox 92"/>
            <p:cNvSpPr txBox="1">
              <a:spLocks noChangeArrowheads="1"/>
            </p:cNvSpPr>
            <p:nvPr/>
          </p:nvSpPr>
          <p:spPr bwMode="auto">
            <a:xfrm>
              <a:off x="367043" y="1477481"/>
              <a:ext cx="1655962" cy="151976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pitchFamily="34" charset="0"/>
                </a:defRPr>
              </a:lvl1pPr>
              <a:lvl2pPr marL="742950" indent="-285750" eaLnBrk="0" hangingPunct="0">
                <a:defRPr sz="3400">
                  <a:solidFill>
                    <a:schemeClr val="tx1"/>
                  </a:solidFill>
                  <a:latin typeface="Arial" pitchFamily="34" charset="0"/>
                </a:defRPr>
              </a:lvl2pPr>
              <a:lvl3pPr marL="1143000" indent="-228600" eaLnBrk="0" hangingPunct="0">
                <a:defRPr sz="3400">
                  <a:solidFill>
                    <a:schemeClr val="tx1"/>
                  </a:solidFill>
                  <a:latin typeface="Arial" pitchFamily="34" charset="0"/>
                </a:defRPr>
              </a:lvl3pPr>
              <a:lvl4pPr marL="1600200" indent="-228600" eaLnBrk="0" hangingPunct="0">
                <a:defRPr sz="3400">
                  <a:solidFill>
                    <a:schemeClr val="tx1"/>
                  </a:solidFill>
                  <a:latin typeface="Arial" pitchFamily="34" charset="0"/>
                </a:defRPr>
              </a:lvl4pPr>
              <a:lvl5pPr marL="2057400" indent="-228600" eaLnBrk="0" hangingPunct="0">
                <a:defRPr sz="3400">
                  <a:solidFill>
                    <a:schemeClr val="tx1"/>
                  </a:solidFill>
                  <a:latin typeface="Arial" pitchFamily="34" charset="0"/>
                </a:defRPr>
              </a:lvl5pPr>
              <a:lvl6pPr marL="2514600" indent="-228600" algn="ctr" eaLnBrk="0" fontAlgn="base" hangingPunct="0">
                <a:spcBef>
                  <a:spcPct val="20000"/>
                </a:spcBef>
                <a:spcAft>
                  <a:spcPct val="0"/>
                </a:spcAft>
                <a:buChar char="•"/>
                <a:defRPr sz="3400">
                  <a:solidFill>
                    <a:schemeClr val="tx1"/>
                  </a:solidFill>
                  <a:latin typeface="Arial" pitchFamily="34" charset="0"/>
                </a:defRPr>
              </a:lvl6pPr>
              <a:lvl7pPr marL="2971800" indent="-228600" algn="ctr" eaLnBrk="0" fontAlgn="base" hangingPunct="0">
                <a:spcBef>
                  <a:spcPct val="20000"/>
                </a:spcBef>
                <a:spcAft>
                  <a:spcPct val="0"/>
                </a:spcAft>
                <a:buChar char="•"/>
                <a:defRPr sz="3400">
                  <a:solidFill>
                    <a:schemeClr val="tx1"/>
                  </a:solidFill>
                  <a:latin typeface="Arial" pitchFamily="34" charset="0"/>
                </a:defRPr>
              </a:lvl7pPr>
              <a:lvl8pPr marL="3429000" indent="-228600" algn="ctr" eaLnBrk="0" fontAlgn="base" hangingPunct="0">
                <a:spcBef>
                  <a:spcPct val="20000"/>
                </a:spcBef>
                <a:spcAft>
                  <a:spcPct val="0"/>
                </a:spcAft>
                <a:buChar char="•"/>
                <a:defRPr sz="3400">
                  <a:solidFill>
                    <a:schemeClr val="tx1"/>
                  </a:solidFill>
                  <a:latin typeface="Arial" pitchFamily="34" charset="0"/>
                </a:defRPr>
              </a:lvl8pPr>
              <a:lvl9pPr marL="3886200" indent="-228600" algn="ctr" eaLnBrk="0" fontAlgn="base" hangingPunct="0">
                <a:spcBef>
                  <a:spcPct val="20000"/>
                </a:spcBef>
                <a:spcAft>
                  <a:spcPct val="0"/>
                </a:spcAft>
                <a:buChar char="•"/>
                <a:defRPr sz="3400">
                  <a:solidFill>
                    <a:schemeClr val="tx1"/>
                  </a:solidFill>
                  <a:latin typeface="Arial" pitchFamily="34" charset="0"/>
                </a:defRPr>
              </a:lvl9pPr>
            </a:lstStyle>
            <a:p>
              <a:pPr eaLnBrk="1" hangingPunct="1">
                <a:defRPr/>
              </a:pPr>
              <a:r>
                <a:rPr lang="en-US" sz="1600" dirty="0">
                  <a:solidFill>
                    <a:prstClr val="black"/>
                  </a:solidFill>
                </a:rPr>
                <a:t>A tax on sellers</a:t>
              </a:r>
            </a:p>
            <a:p>
              <a:pPr eaLnBrk="1" hangingPunct="1">
                <a:defRPr/>
              </a:pPr>
              <a:r>
                <a:rPr lang="en-US" sz="1600" dirty="0">
                  <a:solidFill>
                    <a:prstClr val="black"/>
                  </a:solidFill>
                </a:rPr>
                <a:t>shifts the supply</a:t>
              </a:r>
            </a:p>
            <a:p>
              <a:pPr eaLnBrk="1" hangingPunct="1">
                <a:defRPr/>
              </a:pPr>
              <a:r>
                <a:rPr lang="en-US" sz="1600" dirty="0">
                  <a:solidFill>
                    <a:prstClr val="black"/>
                  </a:solidFill>
                </a:rPr>
                <a:t>curve upward</a:t>
              </a:r>
            </a:p>
            <a:p>
              <a:pPr eaLnBrk="1" hangingPunct="1">
                <a:defRPr/>
              </a:pPr>
              <a:r>
                <a:rPr lang="en-US" sz="1600" dirty="0">
                  <a:solidFill>
                    <a:prstClr val="black"/>
                  </a:solidFill>
                </a:rPr>
                <a:t>by the size of</a:t>
              </a:r>
            </a:p>
            <a:p>
              <a:pPr eaLnBrk="1" hangingPunct="1">
                <a:defRPr/>
              </a:pPr>
              <a:r>
                <a:rPr lang="en-US" sz="1600" dirty="0">
                  <a:solidFill>
                    <a:prstClr val="black"/>
                  </a:solidFill>
                </a:rPr>
                <a:t>the tax ($0.50).</a:t>
              </a:r>
              <a:endParaRPr lang="en-US" sz="1600" baseline="-25000" dirty="0">
                <a:solidFill>
                  <a:prstClr val="black"/>
                </a:solidFill>
              </a:endParaRPr>
            </a:p>
          </p:txBody>
        </p:sp>
        <p:cxnSp>
          <p:nvCxnSpPr>
            <p:cNvPr id="53" name="Straight Connector 52"/>
            <p:cNvCxnSpPr/>
            <p:nvPr/>
          </p:nvCxnSpPr>
          <p:spPr>
            <a:xfrm flipV="1">
              <a:off x="-724395" y="2056514"/>
              <a:ext cx="1071343" cy="793196"/>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54" name="Straight Arrow Connector 53"/>
          <p:cNvCxnSpPr/>
          <p:nvPr/>
        </p:nvCxnSpPr>
        <p:spPr>
          <a:xfrm rot="5400000" flipH="1" flipV="1">
            <a:off x="4797425" y="2362200"/>
            <a:ext cx="712788" cy="1588"/>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24" name="Group 132"/>
          <p:cNvGrpSpPr>
            <a:grpSpLocks/>
          </p:cNvGrpSpPr>
          <p:nvPr/>
        </p:nvGrpSpPr>
        <p:grpSpPr bwMode="auto">
          <a:xfrm>
            <a:off x="2493963" y="2597150"/>
            <a:ext cx="1436687" cy="739775"/>
            <a:chOff x="1588167" y="1014080"/>
            <a:chExt cx="1434392" cy="738991"/>
          </a:xfrm>
        </p:grpSpPr>
        <p:sp>
          <p:nvSpPr>
            <p:cNvPr id="3" name="TextBox 133"/>
            <p:cNvSpPr txBox="1">
              <a:spLocks noChangeArrowheads="1"/>
            </p:cNvSpPr>
            <p:nvPr/>
          </p:nvSpPr>
          <p:spPr bwMode="auto">
            <a:xfrm>
              <a:off x="1758450" y="1069083"/>
              <a:ext cx="1264109" cy="338195"/>
            </a:xfrm>
            <a:prstGeom prst="rect">
              <a:avLst/>
            </a:prstGeom>
            <a:solidFill>
              <a:srgbClr val="F2D698"/>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rPr>
                <a:t>Tax ($0.50)</a:t>
              </a:r>
            </a:p>
          </p:txBody>
        </p:sp>
        <p:sp>
          <p:nvSpPr>
            <p:cNvPr id="57" name="Left Brace 56"/>
            <p:cNvSpPr/>
            <p:nvPr/>
          </p:nvSpPr>
          <p:spPr>
            <a:xfrm rot="10800000">
              <a:off x="1588167" y="1014080"/>
              <a:ext cx="206045" cy="738991"/>
            </a:xfrm>
            <a:prstGeom prst="leftBrace">
              <a:avLst>
                <a:gd name="adj1" fmla="val 36904"/>
                <a:gd name="adj2" fmla="val 49026"/>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defRPr/>
              </a:pPr>
              <a:endParaRPr lang="en-US" sz="1600">
                <a:solidFill>
                  <a:prstClr val="black"/>
                </a:solidFill>
              </a:endParaRPr>
            </a:p>
          </p:txBody>
        </p:sp>
      </p:grpSp>
      <p:grpSp>
        <p:nvGrpSpPr>
          <p:cNvPr id="25" name="Group 74"/>
          <p:cNvGrpSpPr>
            <a:grpSpLocks/>
          </p:cNvGrpSpPr>
          <p:nvPr/>
        </p:nvGrpSpPr>
        <p:grpSpPr bwMode="auto">
          <a:xfrm>
            <a:off x="5022850" y="2862263"/>
            <a:ext cx="2436813" cy="635000"/>
            <a:chOff x="-1385455" y="2439382"/>
            <a:chExt cx="2435991" cy="634802"/>
          </a:xfrm>
          <a:solidFill>
            <a:srgbClr val="F2D698"/>
          </a:solidFill>
        </p:grpSpPr>
        <p:sp>
          <p:nvSpPr>
            <p:cNvPr id="35869" name="TextBox 92"/>
            <p:cNvSpPr txBox="1">
              <a:spLocks noChangeArrowheads="1"/>
            </p:cNvSpPr>
            <p:nvPr/>
          </p:nvSpPr>
          <p:spPr bwMode="auto">
            <a:xfrm>
              <a:off x="-203103" y="2439382"/>
              <a:ext cx="1253639" cy="6348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pitchFamily="34" charset="0"/>
                </a:defRPr>
              </a:lvl1pPr>
              <a:lvl2pPr marL="742950" indent="-285750" eaLnBrk="0" hangingPunct="0">
                <a:defRPr sz="3400">
                  <a:solidFill>
                    <a:schemeClr val="tx1"/>
                  </a:solidFill>
                  <a:latin typeface="Arial" pitchFamily="34" charset="0"/>
                </a:defRPr>
              </a:lvl2pPr>
              <a:lvl3pPr marL="1143000" indent="-228600" eaLnBrk="0" hangingPunct="0">
                <a:defRPr sz="3400">
                  <a:solidFill>
                    <a:schemeClr val="tx1"/>
                  </a:solidFill>
                  <a:latin typeface="Arial" pitchFamily="34" charset="0"/>
                </a:defRPr>
              </a:lvl3pPr>
              <a:lvl4pPr marL="1600200" indent="-228600" eaLnBrk="0" hangingPunct="0">
                <a:defRPr sz="3400">
                  <a:solidFill>
                    <a:schemeClr val="tx1"/>
                  </a:solidFill>
                  <a:latin typeface="Arial" pitchFamily="34" charset="0"/>
                </a:defRPr>
              </a:lvl4pPr>
              <a:lvl5pPr marL="2057400" indent="-228600" eaLnBrk="0" hangingPunct="0">
                <a:defRPr sz="3400">
                  <a:solidFill>
                    <a:schemeClr val="tx1"/>
                  </a:solidFill>
                  <a:latin typeface="Arial" pitchFamily="34" charset="0"/>
                </a:defRPr>
              </a:lvl5pPr>
              <a:lvl6pPr marL="2514600" indent="-228600" algn="ctr" eaLnBrk="0" fontAlgn="base" hangingPunct="0">
                <a:spcBef>
                  <a:spcPct val="20000"/>
                </a:spcBef>
                <a:spcAft>
                  <a:spcPct val="0"/>
                </a:spcAft>
                <a:buChar char="•"/>
                <a:defRPr sz="3400">
                  <a:solidFill>
                    <a:schemeClr val="tx1"/>
                  </a:solidFill>
                  <a:latin typeface="Arial" pitchFamily="34" charset="0"/>
                </a:defRPr>
              </a:lvl6pPr>
              <a:lvl7pPr marL="2971800" indent="-228600" algn="ctr" eaLnBrk="0" fontAlgn="base" hangingPunct="0">
                <a:spcBef>
                  <a:spcPct val="20000"/>
                </a:spcBef>
                <a:spcAft>
                  <a:spcPct val="0"/>
                </a:spcAft>
                <a:buChar char="•"/>
                <a:defRPr sz="3400">
                  <a:solidFill>
                    <a:schemeClr val="tx1"/>
                  </a:solidFill>
                  <a:latin typeface="Arial" pitchFamily="34" charset="0"/>
                </a:defRPr>
              </a:lvl7pPr>
              <a:lvl8pPr marL="3429000" indent="-228600" algn="ctr" eaLnBrk="0" fontAlgn="base" hangingPunct="0">
                <a:spcBef>
                  <a:spcPct val="20000"/>
                </a:spcBef>
                <a:spcAft>
                  <a:spcPct val="0"/>
                </a:spcAft>
                <a:buChar char="•"/>
                <a:defRPr sz="3400">
                  <a:solidFill>
                    <a:schemeClr val="tx1"/>
                  </a:solidFill>
                  <a:latin typeface="Arial" pitchFamily="34" charset="0"/>
                </a:defRPr>
              </a:lvl8pPr>
              <a:lvl9pPr marL="3886200" indent="-228600" algn="ctr" eaLnBrk="0" fontAlgn="base" hangingPunct="0">
                <a:spcBef>
                  <a:spcPct val="20000"/>
                </a:spcBef>
                <a:spcAft>
                  <a:spcPct val="0"/>
                </a:spcAft>
                <a:buChar char="•"/>
                <a:defRPr sz="3400">
                  <a:solidFill>
                    <a:schemeClr val="tx1"/>
                  </a:solidFill>
                  <a:latin typeface="Arial" pitchFamily="34" charset="0"/>
                </a:defRPr>
              </a:lvl9pPr>
            </a:lstStyle>
            <a:p>
              <a:pPr eaLnBrk="1" hangingPunct="1">
                <a:defRPr/>
              </a:pPr>
              <a:r>
                <a:rPr lang="en-US" sz="1600">
                  <a:solidFill>
                    <a:prstClr val="black"/>
                  </a:solidFill>
                </a:rPr>
                <a:t>Equilibrium </a:t>
              </a:r>
            </a:p>
            <a:p>
              <a:pPr eaLnBrk="1" hangingPunct="1">
                <a:defRPr/>
              </a:pPr>
              <a:r>
                <a:rPr lang="en-US" sz="1600">
                  <a:solidFill>
                    <a:prstClr val="black"/>
                  </a:solidFill>
                </a:rPr>
                <a:t>without tax</a:t>
              </a:r>
              <a:endParaRPr lang="en-US" sz="1600" baseline="-25000">
                <a:solidFill>
                  <a:prstClr val="black"/>
                </a:solidFill>
              </a:endParaRPr>
            </a:p>
          </p:txBody>
        </p:sp>
        <p:cxnSp>
          <p:nvCxnSpPr>
            <p:cNvPr id="60" name="Straight Connector 59"/>
            <p:cNvCxnSpPr/>
            <p:nvPr/>
          </p:nvCxnSpPr>
          <p:spPr>
            <a:xfrm>
              <a:off x="-1385455" y="2569516"/>
              <a:ext cx="1182289" cy="50784"/>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 name="Group 79"/>
          <p:cNvGrpSpPr>
            <a:grpSpLocks/>
          </p:cNvGrpSpPr>
          <p:nvPr/>
        </p:nvGrpSpPr>
        <p:grpSpPr bwMode="auto">
          <a:xfrm>
            <a:off x="3281363" y="1292225"/>
            <a:ext cx="2008187" cy="1130300"/>
            <a:chOff x="-3278812" y="717460"/>
            <a:chExt cx="2007281" cy="1129151"/>
          </a:xfrm>
          <a:solidFill>
            <a:srgbClr val="F2D698"/>
          </a:solidFill>
        </p:grpSpPr>
        <p:sp>
          <p:nvSpPr>
            <p:cNvPr id="35867" name="TextBox 92"/>
            <p:cNvSpPr txBox="1">
              <a:spLocks noChangeArrowheads="1"/>
            </p:cNvSpPr>
            <p:nvPr/>
          </p:nvSpPr>
          <p:spPr bwMode="auto">
            <a:xfrm>
              <a:off x="-3278812" y="717460"/>
              <a:ext cx="2007281" cy="33855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pitchFamily="34" charset="0"/>
                </a:defRPr>
              </a:lvl1pPr>
              <a:lvl2pPr marL="742950" indent="-285750" eaLnBrk="0" hangingPunct="0">
                <a:defRPr sz="3400">
                  <a:solidFill>
                    <a:schemeClr val="tx1"/>
                  </a:solidFill>
                  <a:latin typeface="Arial" pitchFamily="34" charset="0"/>
                </a:defRPr>
              </a:lvl2pPr>
              <a:lvl3pPr marL="1143000" indent="-228600" eaLnBrk="0" hangingPunct="0">
                <a:defRPr sz="3400">
                  <a:solidFill>
                    <a:schemeClr val="tx1"/>
                  </a:solidFill>
                  <a:latin typeface="Arial" pitchFamily="34" charset="0"/>
                </a:defRPr>
              </a:lvl3pPr>
              <a:lvl4pPr marL="1600200" indent="-228600" eaLnBrk="0" hangingPunct="0">
                <a:defRPr sz="3400">
                  <a:solidFill>
                    <a:schemeClr val="tx1"/>
                  </a:solidFill>
                  <a:latin typeface="Arial" pitchFamily="34" charset="0"/>
                </a:defRPr>
              </a:lvl4pPr>
              <a:lvl5pPr marL="2057400" indent="-228600" eaLnBrk="0" hangingPunct="0">
                <a:defRPr sz="3400">
                  <a:solidFill>
                    <a:schemeClr val="tx1"/>
                  </a:solidFill>
                  <a:latin typeface="Arial" pitchFamily="34" charset="0"/>
                </a:defRPr>
              </a:lvl5pPr>
              <a:lvl6pPr marL="2514600" indent="-228600" algn="ctr" eaLnBrk="0" fontAlgn="base" hangingPunct="0">
                <a:spcBef>
                  <a:spcPct val="20000"/>
                </a:spcBef>
                <a:spcAft>
                  <a:spcPct val="0"/>
                </a:spcAft>
                <a:buChar char="•"/>
                <a:defRPr sz="3400">
                  <a:solidFill>
                    <a:schemeClr val="tx1"/>
                  </a:solidFill>
                  <a:latin typeface="Arial" pitchFamily="34" charset="0"/>
                </a:defRPr>
              </a:lvl6pPr>
              <a:lvl7pPr marL="2971800" indent="-228600" algn="ctr" eaLnBrk="0" fontAlgn="base" hangingPunct="0">
                <a:spcBef>
                  <a:spcPct val="20000"/>
                </a:spcBef>
                <a:spcAft>
                  <a:spcPct val="0"/>
                </a:spcAft>
                <a:buChar char="•"/>
                <a:defRPr sz="3400">
                  <a:solidFill>
                    <a:schemeClr val="tx1"/>
                  </a:solidFill>
                  <a:latin typeface="Arial" pitchFamily="34" charset="0"/>
                </a:defRPr>
              </a:lvl7pPr>
              <a:lvl8pPr marL="3429000" indent="-228600" algn="ctr" eaLnBrk="0" fontAlgn="base" hangingPunct="0">
                <a:spcBef>
                  <a:spcPct val="20000"/>
                </a:spcBef>
                <a:spcAft>
                  <a:spcPct val="0"/>
                </a:spcAft>
                <a:buChar char="•"/>
                <a:defRPr sz="3400">
                  <a:solidFill>
                    <a:schemeClr val="tx1"/>
                  </a:solidFill>
                  <a:latin typeface="Arial" pitchFamily="34" charset="0"/>
                </a:defRPr>
              </a:lvl8pPr>
              <a:lvl9pPr marL="3886200" indent="-228600" algn="ctr" eaLnBrk="0" fontAlgn="base" hangingPunct="0">
                <a:spcBef>
                  <a:spcPct val="20000"/>
                </a:spcBef>
                <a:spcAft>
                  <a:spcPct val="0"/>
                </a:spcAft>
                <a:buChar char="•"/>
                <a:defRPr sz="3400">
                  <a:solidFill>
                    <a:schemeClr val="tx1"/>
                  </a:solidFill>
                  <a:latin typeface="Arial" pitchFamily="34" charset="0"/>
                </a:defRPr>
              </a:lvl9pPr>
            </a:lstStyle>
            <a:p>
              <a:pPr eaLnBrk="1" hangingPunct="1">
                <a:defRPr/>
              </a:pPr>
              <a:r>
                <a:rPr lang="en-US" sz="1600">
                  <a:solidFill>
                    <a:prstClr val="black"/>
                  </a:solidFill>
                </a:rPr>
                <a:t>Equilibrium with tax</a:t>
              </a:r>
              <a:endParaRPr lang="en-US" sz="1600" baseline="-25000">
                <a:solidFill>
                  <a:prstClr val="black"/>
                </a:solidFill>
              </a:endParaRPr>
            </a:p>
          </p:txBody>
        </p:sp>
        <p:cxnSp>
          <p:nvCxnSpPr>
            <p:cNvPr id="63" name="Straight Connector 62"/>
            <p:cNvCxnSpPr/>
            <p:nvPr/>
          </p:nvCxnSpPr>
          <p:spPr>
            <a:xfrm rot="16200000" flipH="1">
              <a:off x="-2685939" y="1374752"/>
              <a:ext cx="739023" cy="204695"/>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0" name="Titel 29"/>
          <p:cNvSpPr>
            <a:spLocks noGrp="1"/>
          </p:cNvSpPr>
          <p:nvPr>
            <p:ph type="title"/>
          </p:nvPr>
        </p:nvSpPr>
        <p:spPr>
          <a:xfrm>
            <a:off x="614363" y="237165"/>
            <a:ext cx="6545262" cy="1132540"/>
          </a:xfrm>
        </p:spPr>
        <p:txBody>
          <a:bodyPr anchor="t"/>
          <a:lstStyle/>
          <a:p>
            <a:r>
              <a:rPr lang="en-US" altLang="en-US" dirty="0">
                <a:solidFill>
                  <a:srgbClr val="3163AC"/>
                </a:solidFill>
              </a:rPr>
              <a:t>A Tax on Sellers #1</a:t>
            </a:r>
            <a:endParaRPr lang="de-DE" dirty="0">
              <a:solidFill>
                <a:srgbClr val="3163AC"/>
              </a:solidFill>
            </a:endParaRPr>
          </a:p>
        </p:txBody>
      </p:sp>
    </p:spTree>
    <p:extLst>
      <p:ext uri="{BB962C8B-B14F-4D97-AF65-F5344CB8AC3E}">
        <p14:creationId xmlns:p14="http://schemas.microsoft.com/office/powerpoint/2010/main" val="28079951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par>
                          <p:cTn id="11" fill="hold" nodeType="afterGroup">
                            <p:stCondLst>
                              <p:cond delay="500"/>
                            </p:stCondLst>
                            <p:childTnLst>
                              <p:par>
                                <p:cTn id="12" presetID="22" presetClass="entr" presetSubtype="8"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1000"/>
                                        <p:tgtEl>
                                          <p:spTgt spid="5"/>
                                        </p:tgtEl>
                                      </p:cBhvr>
                                    </p:animEffect>
                                  </p:childTnLst>
                                </p:cTn>
                              </p:par>
                            </p:childTnLst>
                          </p:cTn>
                        </p:par>
                        <p:par>
                          <p:cTn id="15" fill="hold" nodeType="afterGroup">
                            <p:stCondLst>
                              <p:cond delay="1500"/>
                            </p:stCondLst>
                            <p:childTnLst>
                              <p:par>
                                <p:cTn id="16" presetID="22" presetClass="entr" presetSubtype="8"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1000"/>
                                        <p:tgtEl>
                                          <p:spTgt spid="8"/>
                                        </p:tgtEl>
                                      </p:cBhvr>
                                    </p:animEffect>
                                  </p:childTnLst>
                                </p:cTn>
                              </p:par>
                            </p:childTnLst>
                          </p:cTn>
                        </p:par>
                        <p:par>
                          <p:cTn id="19" fill="hold" nodeType="afterGroup">
                            <p:stCondLst>
                              <p:cond delay="2500"/>
                            </p:stCondLst>
                            <p:childTnLst>
                              <p:par>
                                <p:cTn id="20" presetID="22" presetClass="entr" presetSubtype="8" fill="hold" grpId="0" nodeType="after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left)">
                                      <p:cBhvr>
                                        <p:cTn id="22" dur="500"/>
                                        <p:tgtEl>
                                          <p:spTgt spid="28"/>
                                        </p:tgtEl>
                                      </p:cBhvr>
                                    </p:animEffect>
                                  </p:childTnLst>
                                </p:cTn>
                              </p:par>
                            </p:childTnLst>
                          </p:cTn>
                        </p:par>
                        <p:par>
                          <p:cTn id="23" fill="hold" nodeType="afterGroup">
                            <p:stCondLst>
                              <p:cond delay="3000"/>
                            </p:stCondLst>
                            <p:childTnLst>
                              <p:par>
                                <p:cTn id="24" presetID="22" presetClass="entr" presetSubtype="8" fill="hold" nodeType="after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left)">
                                      <p:cBhvr>
                                        <p:cTn id="26" dur="500"/>
                                        <p:tgtEl>
                                          <p:spTgt spid="25"/>
                                        </p:tgtEl>
                                      </p:cBhvr>
                                    </p:animEffect>
                                  </p:childTnLst>
                                </p:cTn>
                              </p:par>
                            </p:childTnLst>
                          </p:cTn>
                        </p:par>
                        <p:par>
                          <p:cTn id="27" fill="hold" nodeType="afterGroup">
                            <p:stCondLst>
                              <p:cond delay="3500"/>
                            </p:stCondLst>
                            <p:childTnLst>
                              <p:par>
                                <p:cTn id="28" presetID="22" presetClass="entr" presetSubtype="8" fill="hold" nodeType="after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left)">
                                      <p:cBhvr>
                                        <p:cTn id="30" dur="500"/>
                                        <p:tgtEl>
                                          <p:spTgt spid="14"/>
                                        </p:tgtEl>
                                      </p:cBhvr>
                                    </p:animEffect>
                                  </p:childTnLst>
                                </p:cTn>
                              </p:par>
                            </p:childTnLst>
                          </p:cTn>
                        </p:par>
                        <p:par>
                          <p:cTn id="31" fill="hold" nodeType="afterGroup">
                            <p:stCondLst>
                              <p:cond delay="4000"/>
                            </p:stCondLst>
                            <p:childTnLst>
                              <p:par>
                                <p:cTn id="32" presetID="22" presetClass="entr" presetSubtype="1" fill="hold"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up)">
                                      <p:cBhvr>
                                        <p:cTn id="34" dur="500"/>
                                        <p:tgtEl>
                                          <p:spTgt spid="11"/>
                                        </p:tgtEl>
                                      </p:cBhvr>
                                    </p:animEffect>
                                  </p:childTnLst>
                                </p:cTn>
                              </p:par>
                            </p:childTnLst>
                          </p:cTn>
                        </p:par>
                        <p:par>
                          <p:cTn id="35" fill="hold" nodeType="afterGroup">
                            <p:stCondLst>
                              <p:cond delay="4500"/>
                            </p:stCondLst>
                            <p:childTnLst>
                              <p:par>
                                <p:cTn id="36" presetID="22" presetClass="entr" presetSubtype="8" fill="hold" nodeType="after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left)">
                                      <p:cBhvr>
                                        <p:cTn id="38" dur="500"/>
                                        <p:tgtEl>
                                          <p:spTgt spid="18"/>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4" fill="hold" nodeType="clickEffect">
                                  <p:stCondLst>
                                    <p:cond delay="0"/>
                                  </p:stCondLst>
                                  <p:childTnLst>
                                    <p:set>
                                      <p:cBhvr>
                                        <p:cTn id="42" dur="1" fill="hold">
                                          <p:stCondLst>
                                            <p:cond delay="0"/>
                                          </p:stCondLst>
                                        </p:cTn>
                                        <p:tgtEl>
                                          <p:spTgt spid="54"/>
                                        </p:tgtEl>
                                        <p:attrNameLst>
                                          <p:attrName>style.visibility</p:attrName>
                                        </p:attrNameLst>
                                      </p:cBhvr>
                                      <p:to>
                                        <p:strVal val="visible"/>
                                      </p:to>
                                    </p:set>
                                    <p:animEffect transition="in" filter="wipe(down)">
                                      <p:cBhvr>
                                        <p:cTn id="43" dur="500"/>
                                        <p:tgtEl>
                                          <p:spTgt spid="54"/>
                                        </p:tgtEl>
                                      </p:cBhvr>
                                    </p:animEffect>
                                  </p:childTnLst>
                                </p:cTn>
                              </p:par>
                            </p:childTnLst>
                          </p:cTn>
                        </p:par>
                        <p:par>
                          <p:cTn id="44" fill="hold" nodeType="afterGroup">
                            <p:stCondLst>
                              <p:cond delay="500"/>
                            </p:stCondLst>
                            <p:childTnLst>
                              <p:par>
                                <p:cTn id="45" presetID="22" presetClass="entr" presetSubtype="8" fill="hold" nodeType="after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left)">
                                      <p:cBhvr>
                                        <p:cTn id="47" dur="1000"/>
                                        <p:tgtEl>
                                          <p:spTgt spid="10"/>
                                        </p:tgtEl>
                                      </p:cBhvr>
                                    </p:animEffect>
                                  </p:childTnLst>
                                </p:cTn>
                              </p:par>
                            </p:childTnLst>
                          </p:cTn>
                        </p:par>
                        <p:par>
                          <p:cTn id="48" fill="hold" nodeType="afterGroup">
                            <p:stCondLst>
                              <p:cond delay="1500"/>
                            </p:stCondLst>
                            <p:childTnLst>
                              <p:par>
                                <p:cTn id="49" presetID="22" presetClass="entr" presetSubtype="8" fill="hold" nodeType="after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wipe(left)">
                                      <p:cBhvr>
                                        <p:cTn id="51" dur="500"/>
                                        <p:tgtEl>
                                          <p:spTgt spid="22"/>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2" presetClass="entr" presetSubtype="8" fill="hold"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wipe(left)">
                                      <p:cBhvr>
                                        <p:cTn id="56" dur="500"/>
                                        <p:tgtEl>
                                          <p:spTgt spid="13"/>
                                        </p:tgtEl>
                                      </p:cBhvr>
                                    </p:animEffect>
                                  </p:childTnLst>
                                </p:cTn>
                              </p:par>
                            </p:childTnLst>
                          </p:cTn>
                        </p:par>
                        <p:par>
                          <p:cTn id="57" fill="hold" nodeType="afterGroup">
                            <p:stCondLst>
                              <p:cond delay="500"/>
                            </p:stCondLst>
                            <p:childTnLst>
                              <p:par>
                                <p:cTn id="58" presetID="22" presetClass="entr" presetSubtype="8" fill="hold" nodeType="after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wipe(left)">
                                      <p:cBhvr>
                                        <p:cTn id="60" dur="500"/>
                                        <p:tgtEl>
                                          <p:spTgt spid="17"/>
                                        </p:tgtEl>
                                      </p:cBhvr>
                                    </p:animEffect>
                                  </p:childTnLst>
                                </p:cTn>
                              </p:par>
                            </p:childTnLst>
                          </p:cTn>
                        </p:par>
                        <p:par>
                          <p:cTn id="61" fill="hold" nodeType="afterGroup">
                            <p:stCondLst>
                              <p:cond delay="1000"/>
                            </p:stCondLst>
                            <p:childTnLst>
                              <p:par>
                                <p:cTn id="62" presetID="22" presetClass="entr" presetSubtype="8" fill="hold" grpId="0" nodeType="afterEffect">
                                  <p:stCondLst>
                                    <p:cond delay="0"/>
                                  </p:stCondLst>
                                  <p:childTnLst>
                                    <p:set>
                                      <p:cBhvr>
                                        <p:cTn id="63" dur="1" fill="hold">
                                          <p:stCondLst>
                                            <p:cond delay="0"/>
                                          </p:stCondLst>
                                        </p:cTn>
                                        <p:tgtEl>
                                          <p:spTgt spid="29"/>
                                        </p:tgtEl>
                                        <p:attrNameLst>
                                          <p:attrName>style.visibility</p:attrName>
                                        </p:attrNameLst>
                                      </p:cBhvr>
                                      <p:to>
                                        <p:strVal val="visible"/>
                                      </p:to>
                                    </p:set>
                                    <p:animEffect transition="in" filter="wipe(left)">
                                      <p:cBhvr>
                                        <p:cTn id="64" dur="500"/>
                                        <p:tgtEl>
                                          <p:spTgt spid="29"/>
                                        </p:tgtEl>
                                      </p:cBhvr>
                                    </p:animEffect>
                                  </p:childTnLst>
                                </p:cTn>
                              </p:par>
                            </p:childTnLst>
                          </p:cTn>
                        </p:par>
                        <p:par>
                          <p:cTn id="65" fill="hold" nodeType="afterGroup">
                            <p:stCondLst>
                              <p:cond delay="1500"/>
                            </p:stCondLst>
                            <p:childTnLst>
                              <p:par>
                                <p:cTn id="66" presetID="22" presetClass="entr" presetSubtype="8" fill="hold" nodeType="afterEffect">
                                  <p:stCondLst>
                                    <p:cond delay="0"/>
                                  </p:stCondLst>
                                  <p:childTnLst>
                                    <p:set>
                                      <p:cBhvr>
                                        <p:cTn id="67" dur="1" fill="hold">
                                          <p:stCondLst>
                                            <p:cond delay="0"/>
                                          </p:stCondLst>
                                        </p:cTn>
                                        <p:tgtEl>
                                          <p:spTgt spid="27"/>
                                        </p:tgtEl>
                                        <p:attrNameLst>
                                          <p:attrName>style.visibility</p:attrName>
                                        </p:attrNameLst>
                                      </p:cBhvr>
                                      <p:to>
                                        <p:strVal val="visible"/>
                                      </p:to>
                                    </p:set>
                                    <p:animEffect transition="in" filter="wipe(left)">
                                      <p:cBhvr>
                                        <p:cTn id="68" dur="500"/>
                                        <p:tgtEl>
                                          <p:spTgt spid="27"/>
                                        </p:tgtEl>
                                      </p:cBhvr>
                                    </p:animEffect>
                                  </p:childTnLst>
                                </p:cTn>
                              </p:par>
                            </p:childTnLst>
                          </p:cTn>
                        </p:par>
                        <p:par>
                          <p:cTn id="69" fill="hold" nodeType="afterGroup">
                            <p:stCondLst>
                              <p:cond delay="2000"/>
                            </p:stCondLst>
                            <p:childTnLst>
                              <p:par>
                                <p:cTn id="70" presetID="22" presetClass="entr" presetSubtype="1" fill="hold" nodeType="afterEffect">
                                  <p:stCondLst>
                                    <p:cond delay="0"/>
                                  </p:stCondLst>
                                  <p:childTnLst>
                                    <p:set>
                                      <p:cBhvr>
                                        <p:cTn id="71" dur="1" fill="hold">
                                          <p:stCondLst>
                                            <p:cond delay="0"/>
                                          </p:stCondLst>
                                        </p:cTn>
                                        <p:tgtEl>
                                          <p:spTgt spid="6"/>
                                        </p:tgtEl>
                                        <p:attrNameLst>
                                          <p:attrName>style.visibility</p:attrName>
                                        </p:attrNameLst>
                                      </p:cBhvr>
                                      <p:to>
                                        <p:strVal val="visible"/>
                                      </p:to>
                                    </p:set>
                                    <p:animEffect transition="in" filter="wipe(up)">
                                      <p:cBhvr>
                                        <p:cTn id="72" dur="500"/>
                                        <p:tgtEl>
                                          <p:spTgt spid="6"/>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22" presetClass="entr" presetSubtype="8" fill="hold" nodeType="clickEffect">
                                  <p:stCondLst>
                                    <p:cond delay="0"/>
                                  </p:stCondLst>
                                  <p:childTnLst>
                                    <p:set>
                                      <p:cBhvr>
                                        <p:cTn id="76" dur="1" fill="hold">
                                          <p:stCondLst>
                                            <p:cond delay="0"/>
                                          </p:stCondLst>
                                        </p:cTn>
                                        <p:tgtEl>
                                          <p:spTgt spid="15"/>
                                        </p:tgtEl>
                                        <p:attrNameLst>
                                          <p:attrName>style.visibility</p:attrName>
                                        </p:attrNameLst>
                                      </p:cBhvr>
                                      <p:to>
                                        <p:strVal val="visible"/>
                                      </p:to>
                                    </p:set>
                                    <p:animEffect transition="in" filter="wipe(left)">
                                      <p:cBhvr>
                                        <p:cTn id="77" dur="500"/>
                                        <p:tgtEl>
                                          <p:spTgt spid="15"/>
                                        </p:tgtEl>
                                      </p:cBhvr>
                                    </p:animEffect>
                                  </p:childTnLst>
                                </p:cTn>
                              </p:par>
                            </p:childTnLst>
                          </p:cTn>
                        </p:par>
                        <p:par>
                          <p:cTn id="78" fill="hold" nodeType="afterGroup">
                            <p:stCondLst>
                              <p:cond delay="500"/>
                            </p:stCondLst>
                            <p:childTnLst>
                              <p:par>
                                <p:cTn id="79" presetID="22" presetClass="entr" presetSubtype="8" fill="hold" nodeType="afterEffect">
                                  <p:stCondLst>
                                    <p:cond delay="0"/>
                                  </p:stCondLst>
                                  <p:childTnLst>
                                    <p:set>
                                      <p:cBhvr>
                                        <p:cTn id="80" dur="1" fill="hold">
                                          <p:stCondLst>
                                            <p:cond delay="0"/>
                                          </p:stCondLst>
                                        </p:cTn>
                                        <p:tgtEl>
                                          <p:spTgt spid="20"/>
                                        </p:tgtEl>
                                        <p:attrNameLst>
                                          <p:attrName>style.visibility</p:attrName>
                                        </p:attrNameLst>
                                      </p:cBhvr>
                                      <p:to>
                                        <p:strVal val="visible"/>
                                      </p:to>
                                    </p:set>
                                    <p:animEffect transition="in" filter="wipe(left)">
                                      <p:cBhvr>
                                        <p:cTn id="81" dur="500"/>
                                        <p:tgtEl>
                                          <p:spTgt spid="20"/>
                                        </p:tgtEl>
                                      </p:cBhvr>
                                    </p:animEffect>
                                  </p:childTnLst>
                                </p:cTn>
                              </p:par>
                            </p:childTnLst>
                          </p:cTn>
                        </p:par>
                        <p:par>
                          <p:cTn id="82" fill="hold" nodeType="afterGroup">
                            <p:stCondLst>
                              <p:cond delay="1000"/>
                            </p:stCondLst>
                            <p:childTnLst>
                              <p:par>
                                <p:cTn id="83" presetID="22" presetClass="entr" presetSubtype="8" fill="hold" nodeType="afterEffect">
                                  <p:stCondLst>
                                    <p:cond delay="0"/>
                                  </p:stCondLst>
                                  <p:childTnLst>
                                    <p:set>
                                      <p:cBhvr>
                                        <p:cTn id="84" dur="1" fill="hold">
                                          <p:stCondLst>
                                            <p:cond delay="0"/>
                                          </p:stCondLst>
                                        </p:cTn>
                                        <p:tgtEl>
                                          <p:spTgt spid="24"/>
                                        </p:tgtEl>
                                        <p:attrNameLst>
                                          <p:attrName>style.visibility</p:attrName>
                                        </p:attrNameLst>
                                      </p:cBhvr>
                                      <p:to>
                                        <p:strVal val="visible"/>
                                      </p:to>
                                    </p:set>
                                    <p:animEffect transition="in" filter="wipe(left)">
                                      <p:cBhvr>
                                        <p:cTn id="85" dur="500"/>
                                        <p:tgtEl>
                                          <p:spTgt spid="24"/>
                                        </p:tgtEl>
                                      </p:cBhvr>
                                    </p:animEffect>
                                  </p:childTnLst>
                                </p:cTn>
                              </p:par>
                            </p:childTnLst>
                          </p:cTn>
                        </p:par>
                        <p:par>
                          <p:cTn id="86" fill="hold" nodeType="afterGroup">
                            <p:stCondLst>
                              <p:cond delay="1500"/>
                            </p:stCondLst>
                            <p:childTnLst>
                              <p:par>
                                <p:cTn id="87" presetID="22" presetClass="entr" presetSubtype="8" fill="hold" grpId="0" nodeType="afterEffect">
                                  <p:stCondLst>
                                    <p:cond delay="0"/>
                                  </p:stCondLst>
                                  <p:childTnLst>
                                    <p:set>
                                      <p:cBhvr>
                                        <p:cTn id="88" dur="1" fill="hold">
                                          <p:stCondLst>
                                            <p:cond delay="0"/>
                                          </p:stCondLst>
                                        </p:cTn>
                                        <p:tgtEl>
                                          <p:spTgt spid="21"/>
                                        </p:tgtEl>
                                        <p:attrNameLst>
                                          <p:attrName>style.visibility</p:attrName>
                                        </p:attrNameLst>
                                      </p:cBhvr>
                                      <p:to>
                                        <p:strVal val="visible"/>
                                      </p:to>
                                    </p:set>
                                    <p:animEffect transition="in" filter="wipe(left)">
                                      <p:cBhvr>
                                        <p:cTn id="8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8" grpId="0" animBg="1"/>
      <p:bldP spid="29" grpId="0" animBg="1"/>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p:cNvGrpSpPr>
          <p:nvPr/>
        </p:nvGrpSpPr>
        <p:grpSpPr bwMode="auto">
          <a:xfrm>
            <a:off x="1128713" y="898525"/>
            <a:ext cx="6043612" cy="3838575"/>
            <a:chOff x="-724375" y="1706455"/>
            <a:chExt cx="6045383" cy="3839298"/>
          </a:xfrm>
        </p:grpSpPr>
        <p:sp>
          <p:nvSpPr>
            <p:cNvPr id="7" name="Rectangle 6"/>
            <p:cNvSpPr/>
            <p:nvPr/>
          </p:nvSpPr>
          <p:spPr>
            <a:xfrm>
              <a:off x="728613" y="1982732"/>
              <a:ext cx="4592395" cy="35519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endParaRPr lang="en-US" sz="1600" dirty="0">
                <a:solidFill>
                  <a:prstClr val="black"/>
                </a:solidFill>
              </a:endParaRPr>
            </a:p>
          </p:txBody>
        </p:sp>
        <p:grpSp>
          <p:nvGrpSpPr>
            <p:cNvPr id="38961" name="Group 5"/>
            <p:cNvGrpSpPr>
              <a:grpSpLocks/>
            </p:cNvGrpSpPr>
            <p:nvPr/>
          </p:nvGrpSpPr>
          <p:grpSpPr bwMode="auto">
            <a:xfrm>
              <a:off x="-724375" y="1706455"/>
              <a:ext cx="1451310" cy="3839298"/>
              <a:chOff x="377268" y="1125212"/>
              <a:chExt cx="1451310" cy="3838592"/>
            </a:xfrm>
          </p:grpSpPr>
          <p:cxnSp>
            <p:nvCxnSpPr>
              <p:cNvPr id="9" name="Straight Connector 8"/>
              <p:cNvCxnSpPr/>
              <p:nvPr/>
            </p:nvCxnSpPr>
            <p:spPr>
              <a:xfrm rot="5400000">
                <a:off x="26051" y="3161188"/>
                <a:ext cx="3590941" cy="142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8963" name="TextBox 8"/>
              <p:cNvSpPr txBox="1">
                <a:spLocks noChangeArrowheads="1"/>
              </p:cNvSpPr>
              <p:nvPr/>
            </p:nvSpPr>
            <p:spPr bwMode="auto">
              <a:xfrm>
                <a:off x="377268" y="1125212"/>
                <a:ext cx="1404679" cy="929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algn="r" eaLnBrk="1" hangingPunct="1"/>
                <a:r>
                  <a:rPr lang="en-US" altLang="en-US" sz="1600">
                    <a:solidFill>
                      <a:prstClr val="black"/>
                    </a:solidFill>
                  </a:rPr>
                  <a:t>Price of</a:t>
                </a:r>
              </a:p>
              <a:p>
                <a:pPr algn="r" eaLnBrk="1" hangingPunct="1"/>
                <a:r>
                  <a:rPr lang="en-US" altLang="en-US" sz="1600">
                    <a:solidFill>
                      <a:prstClr val="black"/>
                    </a:solidFill>
                  </a:rPr>
                  <a:t>Ice-Cream</a:t>
                </a:r>
              </a:p>
              <a:p>
                <a:pPr algn="r" eaLnBrk="1" hangingPunct="1"/>
                <a:r>
                  <a:rPr lang="en-US" altLang="en-US" sz="1600">
                    <a:solidFill>
                      <a:prstClr val="black"/>
                    </a:solidFill>
                  </a:rPr>
                  <a:t>Cone</a:t>
                </a:r>
              </a:p>
            </p:txBody>
          </p:sp>
        </p:grpSp>
      </p:grpSp>
      <p:grpSp>
        <p:nvGrpSpPr>
          <p:cNvPr id="4" name="Group 9"/>
          <p:cNvGrpSpPr>
            <a:grpSpLocks/>
          </p:cNvGrpSpPr>
          <p:nvPr/>
        </p:nvGrpSpPr>
        <p:grpSpPr bwMode="auto">
          <a:xfrm>
            <a:off x="2416175" y="4737100"/>
            <a:ext cx="5302250" cy="639763"/>
            <a:chOff x="1676400" y="5180854"/>
            <a:chExt cx="5302041" cy="638604"/>
          </a:xfrm>
        </p:grpSpPr>
        <p:cxnSp>
          <p:nvCxnSpPr>
            <p:cNvPr id="12" name="Straight Connector 11"/>
            <p:cNvCxnSpPr/>
            <p:nvPr/>
          </p:nvCxnSpPr>
          <p:spPr>
            <a:xfrm flipV="1">
              <a:off x="1828794" y="5180854"/>
              <a:ext cx="459880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8958" name="TextBox 11"/>
            <p:cNvSpPr txBox="1">
              <a:spLocks noChangeArrowheads="1"/>
            </p:cNvSpPr>
            <p:nvPr/>
          </p:nvSpPr>
          <p:spPr bwMode="auto">
            <a:xfrm>
              <a:off x="3973984" y="5186441"/>
              <a:ext cx="3004457" cy="633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algn="r" eaLnBrk="1" hangingPunct="1"/>
              <a:r>
                <a:rPr lang="en-US" altLang="en-US" sz="1600">
                  <a:solidFill>
                    <a:prstClr val="black"/>
                  </a:solidFill>
                </a:rPr>
                <a:t>Quantity of</a:t>
              </a:r>
            </a:p>
            <a:p>
              <a:pPr algn="r" eaLnBrk="1" hangingPunct="1"/>
              <a:r>
                <a:rPr lang="en-US" altLang="en-US" sz="1600">
                  <a:solidFill>
                    <a:prstClr val="black"/>
                  </a:solidFill>
                </a:rPr>
                <a:t>Ice-Cream Cones</a:t>
              </a:r>
            </a:p>
          </p:txBody>
        </p:sp>
        <p:sp>
          <p:nvSpPr>
            <p:cNvPr id="38959" name="TextBox 12"/>
            <p:cNvSpPr txBox="1">
              <a:spLocks noChangeArrowheads="1"/>
            </p:cNvSpPr>
            <p:nvPr/>
          </p:nvSpPr>
          <p:spPr bwMode="auto">
            <a:xfrm>
              <a:off x="1676400" y="5181600"/>
              <a:ext cx="29848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rPr>
                <a:t>0</a:t>
              </a:r>
            </a:p>
          </p:txBody>
        </p:sp>
      </p:grpSp>
      <p:grpSp>
        <p:nvGrpSpPr>
          <p:cNvPr id="5" name="Group 13"/>
          <p:cNvGrpSpPr>
            <a:grpSpLocks/>
          </p:cNvGrpSpPr>
          <p:nvPr/>
        </p:nvGrpSpPr>
        <p:grpSpPr bwMode="auto">
          <a:xfrm>
            <a:off x="2790825" y="1317625"/>
            <a:ext cx="4075113" cy="3076575"/>
            <a:chOff x="2242744" y="2083701"/>
            <a:chExt cx="4551496" cy="4172910"/>
          </a:xfrm>
        </p:grpSpPr>
        <p:cxnSp>
          <p:nvCxnSpPr>
            <p:cNvPr id="16" name="Straight Connector 15"/>
            <p:cNvCxnSpPr/>
            <p:nvPr/>
          </p:nvCxnSpPr>
          <p:spPr>
            <a:xfrm>
              <a:off x="2242744" y="2083701"/>
              <a:ext cx="4085175" cy="3720737"/>
            </a:xfrm>
            <a:prstGeom prst="line">
              <a:avLst/>
            </a:prstGeom>
            <a:ln w="38100">
              <a:solidFill>
                <a:srgbClr val="005EA4"/>
              </a:solidFill>
            </a:ln>
          </p:spPr>
          <p:style>
            <a:lnRef idx="1">
              <a:schemeClr val="accent1"/>
            </a:lnRef>
            <a:fillRef idx="0">
              <a:schemeClr val="accent1"/>
            </a:fillRef>
            <a:effectRef idx="0">
              <a:schemeClr val="accent1"/>
            </a:effectRef>
            <a:fontRef idx="minor">
              <a:schemeClr val="tx1"/>
            </a:fontRef>
          </p:style>
        </p:cxnSp>
        <p:sp>
          <p:nvSpPr>
            <p:cNvPr id="38956" name="TextBox 15"/>
            <p:cNvSpPr txBox="1">
              <a:spLocks noChangeArrowheads="1"/>
            </p:cNvSpPr>
            <p:nvPr/>
          </p:nvSpPr>
          <p:spPr bwMode="auto">
            <a:xfrm>
              <a:off x="6274766" y="5797376"/>
              <a:ext cx="519474" cy="459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rPr>
                <a:t> D</a:t>
              </a:r>
              <a:r>
                <a:rPr lang="en-US" altLang="en-US" sz="1600" baseline="-25000">
                  <a:solidFill>
                    <a:prstClr val="black"/>
                  </a:solidFill>
                </a:rPr>
                <a:t>1</a:t>
              </a:r>
            </a:p>
          </p:txBody>
        </p:sp>
      </p:grpSp>
      <p:grpSp>
        <p:nvGrpSpPr>
          <p:cNvPr id="6" name="Group 22"/>
          <p:cNvGrpSpPr>
            <a:grpSpLocks/>
          </p:cNvGrpSpPr>
          <p:nvPr/>
        </p:nvGrpSpPr>
        <p:grpSpPr bwMode="auto">
          <a:xfrm>
            <a:off x="4273550" y="2600325"/>
            <a:ext cx="412750" cy="2463800"/>
            <a:chOff x="2842569" y="2445001"/>
            <a:chExt cx="412337" cy="2465791"/>
          </a:xfrm>
        </p:grpSpPr>
        <p:cxnSp>
          <p:nvCxnSpPr>
            <p:cNvPr id="19" name="Straight Connector 18"/>
            <p:cNvCxnSpPr/>
            <p:nvPr/>
          </p:nvCxnSpPr>
          <p:spPr>
            <a:xfrm rot="16200000" flipH="1">
              <a:off x="1982668" y="3507899"/>
              <a:ext cx="2127381" cy="1586"/>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8954" name="TextBox 24"/>
            <p:cNvSpPr txBox="1">
              <a:spLocks noChangeArrowheads="1"/>
            </p:cNvSpPr>
            <p:nvPr/>
          </p:nvSpPr>
          <p:spPr bwMode="auto">
            <a:xfrm>
              <a:off x="2842569" y="4571998"/>
              <a:ext cx="412337" cy="338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rPr>
                <a:t>90</a:t>
              </a:r>
            </a:p>
          </p:txBody>
        </p:sp>
      </p:grpSp>
      <p:sp>
        <p:nvSpPr>
          <p:cNvPr id="21" name="TextBox 20"/>
          <p:cNvSpPr txBox="1">
            <a:spLocks noChangeArrowheads="1"/>
          </p:cNvSpPr>
          <p:nvPr/>
        </p:nvSpPr>
        <p:spPr bwMode="auto">
          <a:xfrm>
            <a:off x="117475" y="5274581"/>
            <a:ext cx="894397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dirty="0">
                <a:solidFill>
                  <a:prstClr val="black"/>
                </a:solidFill>
                <a:latin typeface="+mn-lt"/>
              </a:rPr>
              <a:t>When a tax of $0.50 is levied on buyers, the demand curve shifts down by $0.50 from D</a:t>
            </a:r>
            <a:r>
              <a:rPr lang="en-US" altLang="en-US" sz="1600" baseline="-25000" dirty="0">
                <a:solidFill>
                  <a:prstClr val="black"/>
                </a:solidFill>
                <a:latin typeface="+mn-lt"/>
              </a:rPr>
              <a:t>1</a:t>
            </a:r>
            <a:r>
              <a:rPr lang="en-US" altLang="en-US" sz="1600" dirty="0">
                <a:solidFill>
                  <a:prstClr val="black"/>
                </a:solidFill>
                <a:latin typeface="+mn-lt"/>
              </a:rPr>
              <a:t> to D</a:t>
            </a:r>
            <a:r>
              <a:rPr lang="en-US" altLang="en-US" sz="1600" baseline="-25000" dirty="0">
                <a:solidFill>
                  <a:prstClr val="black"/>
                </a:solidFill>
                <a:latin typeface="+mn-lt"/>
              </a:rPr>
              <a:t>2</a:t>
            </a:r>
            <a:r>
              <a:rPr lang="en-US" altLang="en-US" sz="1600" dirty="0">
                <a:solidFill>
                  <a:prstClr val="black"/>
                </a:solidFill>
                <a:latin typeface="+mn-lt"/>
              </a:rPr>
              <a:t>. The equilibrium quantity falls from 100 to 90 cones. The price that sellers receive falls from $3.00 to $2.80. The price that buyers pay (including the tax) rises from $3.00 to $3.30. Even though the tax is levied on buyers, buyers and sellers share the burden of the tax.</a:t>
            </a:r>
          </a:p>
        </p:txBody>
      </p:sp>
      <p:grpSp>
        <p:nvGrpSpPr>
          <p:cNvPr id="8" name="Group 90"/>
          <p:cNvGrpSpPr>
            <a:grpSpLocks/>
          </p:cNvGrpSpPr>
          <p:nvPr/>
        </p:nvGrpSpPr>
        <p:grpSpPr bwMode="auto">
          <a:xfrm>
            <a:off x="3040063" y="1860550"/>
            <a:ext cx="4221162" cy="2592388"/>
            <a:chOff x="2473355" y="5195321"/>
            <a:chExt cx="4715580" cy="3518324"/>
          </a:xfrm>
        </p:grpSpPr>
        <p:cxnSp>
          <p:nvCxnSpPr>
            <p:cNvPr id="23" name="Straight Connector 22"/>
            <p:cNvCxnSpPr/>
            <p:nvPr/>
          </p:nvCxnSpPr>
          <p:spPr>
            <a:xfrm flipV="1">
              <a:off x="2473355" y="5557280"/>
              <a:ext cx="3461758" cy="3156365"/>
            </a:xfrm>
            <a:prstGeom prst="line">
              <a:avLst/>
            </a:prstGeom>
            <a:ln w="38100">
              <a:solidFill>
                <a:srgbClr val="005EA4"/>
              </a:solidFill>
            </a:ln>
          </p:spPr>
          <p:style>
            <a:lnRef idx="1">
              <a:schemeClr val="accent1"/>
            </a:lnRef>
            <a:fillRef idx="0">
              <a:schemeClr val="accent1"/>
            </a:fillRef>
            <a:effectRef idx="0">
              <a:schemeClr val="accent1"/>
            </a:effectRef>
            <a:fontRef idx="minor">
              <a:schemeClr val="tx1"/>
            </a:fontRef>
          </p:style>
        </p:cxnSp>
        <p:sp>
          <p:nvSpPr>
            <p:cNvPr id="38952" name="TextBox 92"/>
            <p:cNvSpPr txBox="1">
              <a:spLocks noChangeArrowheads="1"/>
            </p:cNvSpPr>
            <p:nvPr/>
          </p:nvSpPr>
          <p:spPr bwMode="auto">
            <a:xfrm>
              <a:off x="5936166" y="5195321"/>
              <a:ext cx="1252769" cy="459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rPr>
                <a:t>Supply, S</a:t>
              </a:r>
              <a:r>
                <a:rPr lang="en-US" altLang="en-US" sz="1600" baseline="-25000">
                  <a:solidFill>
                    <a:prstClr val="black"/>
                  </a:solidFill>
                </a:rPr>
                <a:t>1</a:t>
              </a:r>
            </a:p>
          </p:txBody>
        </p:sp>
      </p:grpSp>
      <p:sp>
        <p:nvSpPr>
          <p:cNvPr id="25" name="Freeform 183"/>
          <p:cNvSpPr>
            <a:spLocks/>
          </p:cNvSpPr>
          <p:nvPr/>
        </p:nvSpPr>
        <p:spPr bwMode="auto">
          <a:xfrm>
            <a:off x="4932363" y="2909888"/>
            <a:ext cx="146050" cy="136525"/>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prstClr val="black"/>
              </a:solidFill>
            </a:endParaRPr>
          </a:p>
        </p:txBody>
      </p:sp>
      <p:grpSp>
        <p:nvGrpSpPr>
          <p:cNvPr id="10" name="Group 22"/>
          <p:cNvGrpSpPr>
            <a:grpSpLocks/>
          </p:cNvGrpSpPr>
          <p:nvPr/>
        </p:nvGrpSpPr>
        <p:grpSpPr bwMode="auto">
          <a:xfrm>
            <a:off x="4746625" y="3003550"/>
            <a:ext cx="525463" cy="2046288"/>
            <a:chOff x="2795074" y="2862911"/>
            <a:chExt cx="526165" cy="2047881"/>
          </a:xfrm>
        </p:grpSpPr>
        <p:cxnSp>
          <p:nvCxnSpPr>
            <p:cNvPr id="27" name="Straight Connector 26"/>
            <p:cNvCxnSpPr/>
            <p:nvPr/>
          </p:nvCxnSpPr>
          <p:spPr>
            <a:xfrm rot="5400000">
              <a:off x="2192289" y="3716856"/>
              <a:ext cx="1709480" cy="1590"/>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8950" name="TextBox 24"/>
            <p:cNvSpPr txBox="1">
              <a:spLocks noChangeArrowheads="1"/>
            </p:cNvSpPr>
            <p:nvPr/>
          </p:nvSpPr>
          <p:spPr bwMode="auto">
            <a:xfrm>
              <a:off x="2795074" y="4571998"/>
              <a:ext cx="526165" cy="338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rPr>
                <a:t>100</a:t>
              </a:r>
            </a:p>
          </p:txBody>
        </p:sp>
      </p:grpSp>
      <p:grpSp>
        <p:nvGrpSpPr>
          <p:cNvPr id="11" name="Group 76"/>
          <p:cNvGrpSpPr>
            <a:grpSpLocks/>
          </p:cNvGrpSpPr>
          <p:nvPr/>
        </p:nvGrpSpPr>
        <p:grpSpPr bwMode="auto">
          <a:xfrm>
            <a:off x="1911350" y="2409825"/>
            <a:ext cx="2578100" cy="338138"/>
            <a:chOff x="1173794" y="3014250"/>
            <a:chExt cx="2576508" cy="338972"/>
          </a:xfrm>
        </p:grpSpPr>
        <p:cxnSp>
          <p:nvCxnSpPr>
            <p:cNvPr id="30" name="Straight Connector 29"/>
            <p:cNvCxnSpPr/>
            <p:nvPr/>
          </p:nvCxnSpPr>
          <p:spPr>
            <a:xfrm>
              <a:off x="1829027" y="3200446"/>
              <a:ext cx="1921275" cy="4774"/>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8948" name="TextBox 78"/>
            <p:cNvSpPr txBox="1">
              <a:spLocks noChangeArrowheads="1"/>
            </p:cNvSpPr>
            <p:nvPr/>
          </p:nvSpPr>
          <p:spPr bwMode="auto">
            <a:xfrm>
              <a:off x="1173794" y="3014250"/>
              <a:ext cx="697499" cy="338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rPr>
                <a:t>$3.30</a:t>
              </a:r>
            </a:p>
          </p:txBody>
        </p:sp>
      </p:grpSp>
      <p:grpSp>
        <p:nvGrpSpPr>
          <p:cNvPr id="13" name="Group 76"/>
          <p:cNvGrpSpPr>
            <a:grpSpLocks/>
          </p:cNvGrpSpPr>
          <p:nvPr/>
        </p:nvGrpSpPr>
        <p:grpSpPr bwMode="auto">
          <a:xfrm>
            <a:off x="1992313" y="2787650"/>
            <a:ext cx="2995612" cy="338138"/>
            <a:chOff x="1245032" y="3014250"/>
            <a:chExt cx="2994048" cy="338972"/>
          </a:xfrm>
        </p:grpSpPr>
        <p:cxnSp>
          <p:nvCxnSpPr>
            <p:cNvPr id="33" name="Straight Connector 32"/>
            <p:cNvCxnSpPr/>
            <p:nvPr/>
          </p:nvCxnSpPr>
          <p:spPr>
            <a:xfrm>
              <a:off x="1828927" y="3200446"/>
              <a:ext cx="2410153" cy="6366"/>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8946" name="TextBox 78"/>
            <p:cNvSpPr txBox="1">
              <a:spLocks noChangeArrowheads="1"/>
            </p:cNvSpPr>
            <p:nvPr/>
          </p:nvSpPr>
          <p:spPr bwMode="auto">
            <a:xfrm>
              <a:off x="1245032" y="3014250"/>
              <a:ext cx="583707" cy="338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rPr>
                <a:t>3.00</a:t>
              </a:r>
            </a:p>
          </p:txBody>
        </p:sp>
      </p:grpSp>
      <p:grpSp>
        <p:nvGrpSpPr>
          <p:cNvPr id="14" name="Group 76"/>
          <p:cNvGrpSpPr>
            <a:grpSpLocks/>
          </p:cNvGrpSpPr>
          <p:nvPr/>
        </p:nvGrpSpPr>
        <p:grpSpPr bwMode="auto">
          <a:xfrm>
            <a:off x="2003425" y="3189288"/>
            <a:ext cx="2473325" cy="338137"/>
            <a:chOff x="1245032" y="3014250"/>
            <a:chExt cx="2473608" cy="338972"/>
          </a:xfrm>
        </p:grpSpPr>
        <p:cxnSp>
          <p:nvCxnSpPr>
            <p:cNvPr id="36" name="Straight Connector 35"/>
            <p:cNvCxnSpPr/>
            <p:nvPr/>
          </p:nvCxnSpPr>
          <p:spPr>
            <a:xfrm flipV="1">
              <a:off x="1827712" y="3197263"/>
              <a:ext cx="1890928" cy="3183"/>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8944" name="TextBox 78"/>
            <p:cNvSpPr txBox="1">
              <a:spLocks noChangeArrowheads="1"/>
            </p:cNvSpPr>
            <p:nvPr/>
          </p:nvSpPr>
          <p:spPr bwMode="auto">
            <a:xfrm>
              <a:off x="1245032" y="3014250"/>
              <a:ext cx="583707" cy="338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rPr>
                <a:t>2.80</a:t>
              </a:r>
            </a:p>
          </p:txBody>
        </p:sp>
      </p:grpSp>
      <p:grpSp>
        <p:nvGrpSpPr>
          <p:cNvPr id="15" name="Group 40"/>
          <p:cNvGrpSpPr>
            <a:grpSpLocks/>
          </p:cNvGrpSpPr>
          <p:nvPr/>
        </p:nvGrpSpPr>
        <p:grpSpPr bwMode="auto">
          <a:xfrm>
            <a:off x="735013" y="1560513"/>
            <a:ext cx="1497012" cy="930275"/>
            <a:chOff x="734785" y="1821706"/>
            <a:chExt cx="1497776" cy="930307"/>
          </a:xfrm>
          <a:solidFill>
            <a:srgbClr val="F2D698"/>
          </a:solidFill>
        </p:grpSpPr>
        <p:sp>
          <p:nvSpPr>
            <p:cNvPr id="38953" name="TextBox 92"/>
            <p:cNvSpPr txBox="1">
              <a:spLocks noChangeArrowheads="1"/>
            </p:cNvSpPr>
            <p:nvPr/>
          </p:nvSpPr>
          <p:spPr bwMode="auto">
            <a:xfrm>
              <a:off x="734785" y="1821706"/>
              <a:ext cx="800645" cy="93030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pitchFamily="34" charset="0"/>
                </a:defRPr>
              </a:lvl1pPr>
              <a:lvl2pPr marL="742950" indent="-285750" eaLnBrk="0" hangingPunct="0">
                <a:defRPr sz="3400">
                  <a:solidFill>
                    <a:schemeClr val="tx1"/>
                  </a:solidFill>
                  <a:latin typeface="Arial" pitchFamily="34" charset="0"/>
                </a:defRPr>
              </a:lvl2pPr>
              <a:lvl3pPr marL="1143000" indent="-228600" eaLnBrk="0" hangingPunct="0">
                <a:defRPr sz="3400">
                  <a:solidFill>
                    <a:schemeClr val="tx1"/>
                  </a:solidFill>
                  <a:latin typeface="Arial" pitchFamily="34" charset="0"/>
                </a:defRPr>
              </a:lvl3pPr>
              <a:lvl4pPr marL="1600200" indent="-228600" eaLnBrk="0" hangingPunct="0">
                <a:defRPr sz="3400">
                  <a:solidFill>
                    <a:schemeClr val="tx1"/>
                  </a:solidFill>
                  <a:latin typeface="Arial" pitchFamily="34" charset="0"/>
                </a:defRPr>
              </a:lvl4pPr>
              <a:lvl5pPr marL="2057400" indent="-228600" eaLnBrk="0" hangingPunct="0">
                <a:defRPr sz="3400">
                  <a:solidFill>
                    <a:schemeClr val="tx1"/>
                  </a:solidFill>
                  <a:latin typeface="Arial" pitchFamily="34" charset="0"/>
                </a:defRPr>
              </a:lvl5pPr>
              <a:lvl6pPr marL="2514600" indent="-228600" algn="ctr" eaLnBrk="0" fontAlgn="base" hangingPunct="0">
                <a:spcBef>
                  <a:spcPct val="20000"/>
                </a:spcBef>
                <a:spcAft>
                  <a:spcPct val="0"/>
                </a:spcAft>
                <a:buChar char="•"/>
                <a:defRPr sz="3400">
                  <a:solidFill>
                    <a:schemeClr val="tx1"/>
                  </a:solidFill>
                  <a:latin typeface="Arial" pitchFamily="34" charset="0"/>
                </a:defRPr>
              </a:lvl6pPr>
              <a:lvl7pPr marL="2971800" indent="-228600" algn="ctr" eaLnBrk="0" fontAlgn="base" hangingPunct="0">
                <a:spcBef>
                  <a:spcPct val="20000"/>
                </a:spcBef>
                <a:spcAft>
                  <a:spcPct val="0"/>
                </a:spcAft>
                <a:buChar char="•"/>
                <a:defRPr sz="3400">
                  <a:solidFill>
                    <a:schemeClr val="tx1"/>
                  </a:solidFill>
                  <a:latin typeface="Arial" pitchFamily="34" charset="0"/>
                </a:defRPr>
              </a:lvl7pPr>
              <a:lvl8pPr marL="3429000" indent="-228600" algn="ctr" eaLnBrk="0" fontAlgn="base" hangingPunct="0">
                <a:spcBef>
                  <a:spcPct val="20000"/>
                </a:spcBef>
                <a:spcAft>
                  <a:spcPct val="0"/>
                </a:spcAft>
                <a:buChar char="•"/>
                <a:defRPr sz="3400">
                  <a:solidFill>
                    <a:schemeClr val="tx1"/>
                  </a:solidFill>
                  <a:latin typeface="Arial" pitchFamily="34" charset="0"/>
                </a:defRPr>
              </a:lvl8pPr>
              <a:lvl9pPr marL="3886200" indent="-228600" algn="ctr" eaLnBrk="0" fontAlgn="base" hangingPunct="0">
                <a:spcBef>
                  <a:spcPct val="20000"/>
                </a:spcBef>
                <a:spcAft>
                  <a:spcPct val="0"/>
                </a:spcAft>
                <a:buChar char="•"/>
                <a:defRPr sz="3400">
                  <a:solidFill>
                    <a:schemeClr val="tx1"/>
                  </a:solidFill>
                  <a:latin typeface="Arial" pitchFamily="34" charset="0"/>
                </a:defRPr>
              </a:lvl9pPr>
            </a:lstStyle>
            <a:p>
              <a:pPr eaLnBrk="1" hangingPunct="1">
                <a:defRPr/>
              </a:pPr>
              <a:r>
                <a:rPr lang="en-US" sz="1600">
                  <a:solidFill>
                    <a:prstClr val="black"/>
                  </a:solidFill>
                </a:rPr>
                <a:t>Price</a:t>
              </a:r>
            </a:p>
            <a:p>
              <a:pPr eaLnBrk="1" hangingPunct="1">
                <a:defRPr/>
              </a:pPr>
              <a:r>
                <a:rPr lang="en-US" sz="1600">
                  <a:solidFill>
                    <a:prstClr val="black"/>
                  </a:solidFill>
                </a:rPr>
                <a:t>buyers</a:t>
              </a:r>
            </a:p>
            <a:p>
              <a:pPr eaLnBrk="1" hangingPunct="1">
                <a:defRPr/>
              </a:pPr>
              <a:r>
                <a:rPr lang="en-US" sz="1600">
                  <a:solidFill>
                    <a:prstClr val="black"/>
                  </a:solidFill>
                </a:rPr>
                <a:t>pay</a:t>
              </a:r>
              <a:endParaRPr lang="en-US" sz="1600" baseline="-25000">
                <a:solidFill>
                  <a:prstClr val="black"/>
                </a:solidFill>
              </a:endParaRPr>
            </a:p>
          </p:txBody>
        </p:sp>
        <p:cxnSp>
          <p:nvCxnSpPr>
            <p:cNvPr id="40" name="Straight Connector 39"/>
            <p:cNvCxnSpPr/>
            <p:nvPr/>
          </p:nvCxnSpPr>
          <p:spPr>
            <a:xfrm>
              <a:off x="1532117" y="2350361"/>
              <a:ext cx="700444" cy="369901"/>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 name="Group 43"/>
          <p:cNvGrpSpPr>
            <a:grpSpLocks/>
          </p:cNvGrpSpPr>
          <p:nvPr/>
        </p:nvGrpSpPr>
        <p:grpSpPr bwMode="auto">
          <a:xfrm>
            <a:off x="744538" y="2592388"/>
            <a:ext cx="1295400" cy="928687"/>
            <a:chOff x="744780" y="2853028"/>
            <a:chExt cx="1295797" cy="930308"/>
          </a:xfrm>
          <a:solidFill>
            <a:srgbClr val="F2D698"/>
          </a:solidFill>
        </p:grpSpPr>
        <p:sp>
          <p:nvSpPr>
            <p:cNvPr id="38951" name="TextBox 92"/>
            <p:cNvSpPr txBox="1">
              <a:spLocks noChangeArrowheads="1"/>
            </p:cNvSpPr>
            <p:nvPr/>
          </p:nvSpPr>
          <p:spPr bwMode="auto">
            <a:xfrm>
              <a:off x="744780" y="2853028"/>
              <a:ext cx="834166" cy="93030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pitchFamily="34" charset="0"/>
                </a:defRPr>
              </a:lvl1pPr>
              <a:lvl2pPr marL="742950" indent="-285750" eaLnBrk="0" hangingPunct="0">
                <a:defRPr sz="3400">
                  <a:solidFill>
                    <a:schemeClr val="tx1"/>
                  </a:solidFill>
                  <a:latin typeface="Arial" pitchFamily="34" charset="0"/>
                </a:defRPr>
              </a:lvl2pPr>
              <a:lvl3pPr marL="1143000" indent="-228600" eaLnBrk="0" hangingPunct="0">
                <a:defRPr sz="3400">
                  <a:solidFill>
                    <a:schemeClr val="tx1"/>
                  </a:solidFill>
                  <a:latin typeface="Arial" pitchFamily="34" charset="0"/>
                </a:defRPr>
              </a:lvl3pPr>
              <a:lvl4pPr marL="1600200" indent="-228600" eaLnBrk="0" hangingPunct="0">
                <a:defRPr sz="3400">
                  <a:solidFill>
                    <a:schemeClr val="tx1"/>
                  </a:solidFill>
                  <a:latin typeface="Arial" pitchFamily="34" charset="0"/>
                </a:defRPr>
              </a:lvl4pPr>
              <a:lvl5pPr marL="2057400" indent="-228600" eaLnBrk="0" hangingPunct="0">
                <a:defRPr sz="3400">
                  <a:solidFill>
                    <a:schemeClr val="tx1"/>
                  </a:solidFill>
                  <a:latin typeface="Arial" pitchFamily="34" charset="0"/>
                </a:defRPr>
              </a:lvl5pPr>
              <a:lvl6pPr marL="2514600" indent="-228600" algn="ctr" eaLnBrk="0" fontAlgn="base" hangingPunct="0">
                <a:spcBef>
                  <a:spcPct val="20000"/>
                </a:spcBef>
                <a:spcAft>
                  <a:spcPct val="0"/>
                </a:spcAft>
                <a:buChar char="•"/>
                <a:defRPr sz="3400">
                  <a:solidFill>
                    <a:schemeClr val="tx1"/>
                  </a:solidFill>
                  <a:latin typeface="Arial" pitchFamily="34" charset="0"/>
                </a:defRPr>
              </a:lvl6pPr>
              <a:lvl7pPr marL="2971800" indent="-228600" algn="ctr" eaLnBrk="0" fontAlgn="base" hangingPunct="0">
                <a:spcBef>
                  <a:spcPct val="20000"/>
                </a:spcBef>
                <a:spcAft>
                  <a:spcPct val="0"/>
                </a:spcAft>
                <a:buChar char="•"/>
                <a:defRPr sz="3400">
                  <a:solidFill>
                    <a:schemeClr val="tx1"/>
                  </a:solidFill>
                  <a:latin typeface="Arial" pitchFamily="34" charset="0"/>
                </a:defRPr>
              </a:lvl7pPr>
              <a:lvl8pPr marL="3429000" indent="-228600" algn="ctr" eaLnBrk="0" fontAlgn="base" hangingPunct="0">
                <a:spcBef>
                  <a:spcPct val="20000"/>
                </a:spcBef>
                <a:spcAft>
                  <a:spcPct val="0"/>
                </a:spcAft>
                <a:buChar char="•"/>
                <a:defRPr sz="3400">
                  <a:solidFill>
                    <a:schemeClr val="tx1"/>
                  </a:solidFill>
                  <a:latin typeface="Arial" pitchFamily="34" charset="0"/>
                </a:defRPr>
              </a:lvl8pPr>
              <a:lvl9pPr marL="3886200" indent="-228600" algn="ctr" eaLnBrk="0" fontAlgn="base" hangingPunct="0">
                <a:spcBef>
                  <a:spcPct val="20000"/>
                </a:spcBef>
                <a:spcAft>
                  <a:spcPct val="0"/>
                </a:spcAft>
                <a:buChar char="•"/>
                <a:defRPr sz="3400">
                  <a:solidFill>
                    <a:schemeClr val="tx1"/>
                  </a:solidFill>
                  <a:latin typeface="Arial" pitchFamily="34" charset="0"/>
                </a:defRPr>
              </a:lvl9pPr>
            </a:lstStyle>
            <a:p>
              <a:pPr eaLnBrk="1" hangingPunct="1">
                <a:defRPr/>
              </a:pPr>
              <a:r>
                <a:rPr lang="en-US" sz="1600">
                  <a:solidFill>
                    <a:prstClr val="black"/>
                  </a:solidFill>
                </a:rPr>
                <a:t>Price</a:t>
              </a:r>
            </a:p>
            <a:p>
              <a:pPr eaLnBrk="1" hangingPunct="1">
                <a:defRPr/>
              </a:pPr>
              <a:r>
                <a:rPr lang="en-US" sz="1600">
                  <a:solidFill>
                    <a:prstClr val="black"/>
                  </a:solidFill>
                </a:rPr>
                <a:t>without</a:t>
              </a:r>
            </a:p>
            <a:p>
              <a:pPr eaLnBrk="1" hangingPunct="1">
                <a:defRPr/>
              </a:pPr>
              <a:r>
                <a:rPr lang="en-US" sz="1600">
                  <a:solidFill>
                    <a:prstClr val="black"/>
                  </a:solidFill>
                </a:rPr>
                <a:t>tax</a:t>
              </a:r>
              <a:endParaRPr lang="en-US" sz="1600" baseline="-25000">
                <a:solidFill>
                  <a:prstClr val="black"/>
                </a:solidFill>
              </a:endParaRPr>
            </a:p>
          </p:txBody>
        </p:sp>
        <p:cxnSp>
          <p:nvCxnSpPr>
            <p:cNvPr id="43" name="Straight Connector 42"/>
            <p:cNvCxnSpPr/>
            <p:nvPr/>
          </p:nvCxnSpPr>
          <p:spPr>
            <a:xfrm>
              <a:off x="1567357" y="3217200"/>
              <a:ext cx="473220" cy="69972"/>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8" name="Group 46"/>
          <p:cNvGrpSpPr>
            <a:grpSpLocks/>
          </p:cNvGrpSpPr>
          <p:nvPr/>
        </p:nvGrpSpPr>
        <p:grpSpPr bwMode="auto">
          <a:xfrm>
            <a:off x="731838" y="3525838"/>
            <a:ext cx="1536700" cy="1014412"/>
            <a:chOff x="731140" y="3787870"/>
            <a:chExt cx="1537046" cy="1014893"/>
          </a:xfrm>
          <a:solidFill>
            <a:srgbClr val="F2D698"/>
          </a:solidFill>
        </p:grpSpPr>
        <p:sp>
          <p:nvSpPr>
            <p:cNvPr id="38949" name="TextBox 92"/>
            <p:cNvSpPr txBox="1">
              <a:spLocks noChangeArrowheads="1"/>
            </p:cNvSpPr>
            <p:nvPr/>
          </p:nvSpPr>
          <p:spPr bwMode="auto">
            <a:xfrm>
              <a:off x="731140" y="3872459"/>
              <a:ext cx="845031" cy="9303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pitchFamily="34" charset="0"/>
                </a:defRPr>
              </a:lvl1pPr>
              <a:lvl2pPr marL="742950" indent="-285750" eaLnBrk="0" hangingPunct="0">
                <a:defRPr sz="3400">
                  <a:solidFill>
                    <a:schemeClr val="tx1"/>
                  </a:solidFill>
                  <a:latin typeface="Arial" pitchFamily="34" charset="0"/>
                </a:defRPr>
              </a:lvl2pPr>
              <a:lvl3pPr marL="1143000" indent="-228600" eaLnBrk="0" hangingPunct="0">
                <a:defRPr sz="3400">
                  <a:solidFill>
                    <a:schemeClr val="tx1"/>
                  </a:solidFill>
                  <a:latin typeface="Arial" pitchFamily="34" charset="0"/>
                </a:defRPr>
              </a:lvl3pPr>
              <a:lvl4pPr marL="1600200" indent="-228600" eaLnBrk="0" hangingPunct="0">
                <a:defRPr sz="3400">
                  <a:solidFill>
                    <a:schemeClr val="tx1"/>
                  </a:solidFill>
                  <a:latin typeface="Arial" pitchFamily="34" charset="0"/>
                </a:defRPr>
              </a:lvl4pPr>
              <a:lvl5pPr marL="2057400" indent="-228600" eaLnBrk="0" hangingPunct="0">
                <a:defRPr sz="3400">
                  <a:solidFill>
                    <a:schemeClr val="tx1"/>
                  </a:solidFill>
                  <a:latin typeface="Arial" pitchFamily="34" charset="0"/>
                </a:defRPr>
              </a:lvl5pPr>
              <a:lvl6pPr marL="2514600" indent="-228600" algn="ctr" eaLnBrk="0" fontAlgn="base" hangingPunct="0">
                <a:spcBef>
                  <a:spcPct val="20000"/>
                </a:spcBef>
                <a:spcAft>
                  <a:spcPct val="0"/>
                </a:spcAft>
                <a:buChar char="•"/>
                <a:defRPr sz="3400">
                  <a:solidFill>
                    <a:schemeClr val="tx1"/>
                  </a:solidFill>
                  <a:latin typeface="Arial" pitchFamily="34" charset="0"/>
                </a:defRPr>
              </a:lvl6pPr>
              <a:lvl7pPr marL="2971800" indent="-228600" algn="ctr" eaLnBrk="0" fontAlgn="base" hangingPunct="0">
                <a:spcBef>
                  <a:spcPct val="20000"/>
                </a:spcBef>
                <a:spcAft>
                  <a:spcPct val="0"/>
                </a:spcAft>
                <a:buChar char="•"/>
                <a:defRPr sz="3400">
                  <a:solidFill>
                    <a:schemeClr val="tx1"/>
                  </a:solidFill>
                  <a:latin typeface="Arial" pitchFamily="34" charset="0"/>
                </a:defRPr>
              </a:lvl7pPr>
              <a:lvl8pPr marL="3429000" indent="-228600" algn="ctr" eaLnBrk="0" fontAlgn="base" hangingPunct="0">
                <a:spcBef>
                  <a:spcPct val="20000"/>
                </a:spcBef>
                <a:spcAft>
                  <a:spcPct val="0"/>
                </a:spcAft>
                <a:buChar char="•"/>
                <a:defRPr sz="3400">
                  <a:solidFill>
                    <a:schemeClr val="tx1"/>
                  </a:solidFill>
                  <a:latin typeface="Arial" pitchFamily="34" charset="0"/>
                </a:defRPr>
              </a:lvl8pPr>
              <a:lvl9pPr marL="3886200" indent="-228600" algn="ctr" eaLnBrk="0" fontAlgn="base" hangingPunct="0">
                <a:spcBef>
                  <a:spcPct val="20000"/>
                </a:spcBef>
                <a:spcAft>
                  <a:spcPct val="0"/>
                </a:spcAft>
                <a:buChar char="•"/>
                <a:defRPr sz="3400">
                  <a:solidFill>
                    <a:schemeClr val="tx1"/>
                  </a:solidFill>
                  <a:latin typeface="Arial" pitchFamily="34" charset="0"/>
                </a:defRPr>
              </a:lvl9pPr>
            </a:lstStyle>
            <a:p>
              <a:pPr eaLnBrk="1" hangingPunct="1">
                <a:defRPr/>
              </a:pPr>
              <a:r>
                <a:rPr lang="en-US" sz="1600">
                  <a:solidFill>
                    <a:prstClr val="black"/>
                  </a:solidFill>
                </a:rPr>
                <a:t>Price</a:t>
              </a:r>
            </a:p>
            <a:p>
              <a:pPr eaLnBrk="1" hangingPunct="1">
                <a:defRPr/>
              </a:pPr>
              <a:r>
                <a:rPr lang="en-US" sz="1600">
                  <a:solidFill>
                    <a:prstClr val="black"/>
                  </a:solidFill>
                </a:rPr>
                <a:t>sellers</a:t>
              </a:r>
            </a:p>
            <a:p>
              <a:pPr eaLnBrk="1" hangingPunct="1">
                <a:defRPr/>
              </a:pPr>
              <a:r>
                <a:rPr lang="en-US" sz="1600">
                  <a:solidFill>
                    <a:prstClr val="black"/>
                  </a:solidFill>
                </a:rPr>
                <a:t>receive</a:t>
              </a:r>
              <a:endParaRPr lang="en-US" sz="1600" baseline="-25000">
                <a:solidFill>
                  <a:prstClr val="black"/>
                </a:solidFill>
              </a:endParaRPr>
            </a:p>
          </p:txBody>
        </p:sp>
        <p:cxnSp>
          <p:nvCxnSpPr>
            <p:cNvPr id="46" name="Straight Connector 45"/>
            <p:cNvCxnSpPr/>
            <p:nvPr/>
          </p:nvCxnSpPr>
          <p:spPr>
            <a:xfrm flipV="1">
              <a:off x="1579056" y="3787870"/>
              <a:ext cx="689130" cy="262061"/>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 name="Group 49"/>
          <p:cNvGrpSpPr>
            <a:grpSpLocks/>
          </p:cNvGrpSpPr>
          <p:nvPr/>
        </p:nvGrpSpPr>
        <p:grpSpPr bwMode="auto">
          <a:xfrm>
            <a:off x="5557838" y="2306638"/>
            <a:ext cx="2846387" cy="1520825"/>
            <a:chOff x="-722416" y="1026020"/>
            <a:chExt cx="2847363" cy="1521624"/>
          </a:xfrm>
          <a:solidFill>
            <a:srgbClr val="F2D698"/>
          </a:solidFill>
        </p:grpSpPr>
        <p:sp>
          <p:nvSpPr>
            <p:cNvPr id="38947" name="TextBox 92"/>
            <p:cNvSpPr txBox="1">
              <a:spLocks noChangeArrowheads="1"/>
            </p:cNvSpPr>
            <p:nvPr/>
          </p:nvSpPr>
          <p:spPr bwMode="auto">
            <a:xfrm>
              <a:off x="319175" y="1026020"/>
              <a:ext cx="1805772" cy="152162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pitchFamily="34" charset="0"/>
                </a:defRPr>
              </a:lvl1pPr>
              <a:lvl2pPr marL="742950" indent="-285750" eaLnBrk="0" hangingPunct="0">
                <a:defRPr sz="3400">
                  <a:solidFill>
                    <a:schemeClr val="tx1"/>
                  </a:solidFill>
                  <a:latin typeface="Arial" pitchFamily="34" charset="0"/>
                </a:defRPr>
              </a:lvl2pPr>
              <a:lvl3pPr marL="1143000" indent="-228600" eaLnBrk="0" hangingPunct="0">
                <a:defRPr sz="3400">
                  <a:solidFill>
                    <a:schemeClr val="tx1"/>
                  </a:solidFill>
                  <a:latin typeface="Arial" pitchFamily="34" charset="0"/>
                </a:defRPr>
              </a:lvl3pPr>
              <a:lvl4pPr marL="1600200" indent="-228600" eaLnBrk="0" hangingPunct="0">
                <a:defRPr sz="3400">
                  <a:solidFill>
                    <a:schemeClr val="tx1"/>
                  </a:solidFill>
                  <a:latin typeface="Arial" pitchFamily="34" charset="0"/>
                </a:defRPr>
              </a:lvl4pPr>
              <a:lvl5pPr marL="2057400" indent="-228600" eaLnBrk="0" hangingPunct="0">
                <a:defRPr sz="3400">
                  <a:solidFill>
                    <a:schemeClr val="tx1"/>
                  </a:solidFill>
                  <a:latin typeface="Arial" pitchFamily="34" charset="0"/>
                </a:defRPr>
              </a:lvl5pPr>
              <a:lvl6pPr marL="2514600" indent="-228600" algn="ctr" eaLnBrk="0" fontAlgn="base" hangingPunct="0">
                <a:spcBef>
                  <a:spcPct val="20000"/>
                </a:spcBef>
                <a:spcAft>
                  <a:spcPct val="0"/>
                </a:spcAft>
                <a:buChar char="•"/>
                <a:defRPr sz="3400">
                  <a:solidFill>
                    <a:schemeClr val="tx1"/>
                  </a:solidFill>
                  <a:latin typeface="Arial" pitchFamily="34" charset="0"/>
                </a:defRPr>
              </a:lvl6pPr>
              <a:lvl7pPr marL="2971800" indent="-228600" algn="ctr" eaLnBrk="0" fontAlgn="base" hangingPunct="0">
                <a:spcBef>
                  <a:spcPct val="20000"/>
                </a:spcBef>
                <a:spcAft>
                  <a:spcPct val="0"/>
                </a:spcAft>
                <a:buChar char="•"/>
                <a:defRPr sz="3400">
                  <a:solidFill>
                    <a:schemeClr val="tx1"/>
                  </a:solidFill>
                  <a:latin typeface="Arial" pitchFamily="34" charset="0"/>
                </a:defRPr>
              </a:lvl7pPr>
              <a:lvl8pPr marL="3429000" indent="-228600" algn="ctr" eaLnBrk="0" fontAlgn="base" hangingPunct="0">
                <a:spcBef>
                  <a:spcPct val="20000"/>
                </a:spcBef>
                <a:spcAft>
                  <a:spcPct val="0"/>
                </a:spcAft>
                <a:buChar char="•"/>
                <a:defRPr sz="3400">
                  <a:solidFill>
                    <a:schemeClr val="tx1"/>
                  </a:solidFill>
                  <a:latin typeface="Arial" pitchFamily="34" charset="0"/>
                </a:defRPr>
              </a:lvl8pPr>
              <a:lvl9pPr marL="3886200" indent="-228600" algn="ctr" eaLnBrk="0" fontAlgn="base" hangingPunct="0">
                <a:spcBef>
                  <a:spcPct val="20000"/>
                </a:spcBef>
                <a:spcAft>
                  <a:spcPct val="0"/>
                </a:spcAft>
                <a:buChar char="•"/>
                <a:defRPr sz="3400">
                  <a:solidFill>
                    <a:schemeClr val="tx1"/>
                  </a:solidFill>
                  <a:latin typeface="Arial" pitchFamily="34" charset="0"/>
                </a:defRPr>
              </a:lvl9pPr>
            </a:lstStyle>
            <a:p>
              <a:pPr eaLnBrk="1" hangingPunct="1">
                <a:defRPr/>
              </a:pPr>
              <a:r>
                <a:rPr lang="en-US" sz="1600" dirty="0">
                  <a:solidFill>
                    <a:prstClr val="black"/>
                  </a:solidFill>
                </a:rPr>
                <a:t>A tax on buyers</a:t>
              </a:r>
            </a:p>
            <a:p>
              <a:pPr eaLnBrk="1" hangingPunct="1">
                <a:defRPr/>
              </a:pPr>
              <a:r>
                <a:rPr lang="en-US" sz="1600" dirty="0">
                  <a:solidFill>
                    <a:prstClr val="black"/>
                  </a:solidFill>
                </a:rPr>
                <a:t>shifts the demand</a:t>
              </a:r>
            </a:p>
            <a:p>
              <a:pPr eaLnBrk="1" hangingPunct="1">
                <a:defRPr/>
              </a:pPr>
              <a:r>
                <a:rPr lang="en-US" sz="1600" dirty="0">
                  <a:solidFill>
                    <a:prstClr val="black"/>
                  </a:solidFill>
                </a:rPr>
                <a:t>curve downward</a:t>
              </a:r>
            </a:p>
            <a:p>
              <a:pPr eaLnBrk="1" hangingPunct="1">
                <a:defRPr/>
              </a:pPr>
              <a:r>
                <a:rPr lang="en-US" sz="1600" dirty="0">
                  <a:solidFill>
                    <a:prstClr val="black"/>
                  </a:solidFill>
                </a:rPr>
                <a:t>by the size of</a:t>
              </a:r>
            </a:p>
            <a:p>
              <a:pPr eaLnBrk="1" hangingPunct="1">
                <a:defRPr/>
              </a:pPr>
              <a:r>
                <a:rPr lang="en-US" sz="1600" dirty="0">
                  <a:solidFill>
                    <a:prstClr val="black"/>
                  </a:solidFill>
                </a:rPr>
                <a:t>the tax ($0.50).</a:t>
              </a:r>
              <a:endParaRPr lang="en-US" sz="1600" baseline="-25000" dirty="0">
                <a:solidFill>
                  <a:prstClr val="black"/>
                </a:solidFill>
              </a:endParaRPr>
            </a:p>
          </p:txBody>
        </p:sp>
        <p:cxnSp>
          <p:nvCxnSpPr>
            <p:cNvPr id="49" name="Straight Connector 48"/>
            <p:cNvCxnSpPr/>
            <p:nvPr/>
          </p:nvCxnSpPr>
          <p:spPr>
            <a:xfrm flipV="1">
              <a:off x="-722416" y="2056848"/>
              <a:ext cx="1068753" cy="462206"/>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50" name="Straight Arrow Connector 49"/>
          <p:cNvCxnSpPr/>
          <p:nvPr/>
        </p:nvCxnSpPr>
        <p:spPr>
          <a:xfrm rot="10800000">
            <a:off x="5300663" y="3865563"/>
            <a:ext cx="798512" cy="1587"/>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22" name="Group 132"/>
          <p:cNvGrpSpPr>
            <a:grpSpLocks/>
          </p:cNvGrpSpPr>
          <p:nvPr/>
        </p:nvGrpSpPr>
        <p:grpSpPr bwMode="auto">
          <a:xfrm>
            <a:off x="2613025" y="2620963"/>
            <a:ext cx="1389063" cy="739775"/>
            <a:chOff x="1588167" y="1014080"/>
            <a:chExt cx="1386966" cy="738991"/>
          </a:xfrm>
        </p:grpSpPr>
        <p:sp>
          <p:nvSpPr>
            <p:cNvPr id="3" name="TextBox 133"/>
            <p:cNvSpPr txBox="1">
              <a:spLocks noChangeArrowheads="1"/>
            </p:cNvSpPr>
            <p:nvPr/>
          </p:nvSpPr>
          <p:spPr bwMode="auto">
            <a:xfrm>
              <a:off x="1758451" y="1413105"/>
              <a:ext cx="1216682" cy="338196"/>
            </a:xfrm>
            <a:prstGeom prst="rect">
              <a:avLst/>
            </a:prstGeom>
            <a:solidFill>
              <a:srgbClr val="F2D698"/>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rPr>
                <a:t>Tax ($0.50)</a:t>
              </a:r>
            </a:p>
          </p:txBody>
        </p:sp>
        <p:sp>
          <p:nvSpPr>
            <p:cNvPr id="53" name="Left Brace 52"/>
            <p:cNvSpPr/>
            <p:nvPr/>
          </p:nvSpPr>
          <p:spPr>
            <a:xfrm rot="10800000">
              <a:off x="1588167" y="1014080"/>
              <a:ext cx="206063" cy="738991"/>
            </a:xfrm>
            <a:prstGeom prst="leftBrace">
              <a:avLst>
                <a:gd name="adj1" fmla="val 36904"/>
                <a:gd name="adj2" fmla="val 49026"/>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defRPr/>
              </a:pPr>
              <a:endParaRPr lang="en-US" sz="1600">
                <a:solidFill>
                  <a:prstClr val="black"/>
                </a:solidFill>
              </a:endParaRPr>
            </a:p>
          </p:txBody>
        </p:sp>
      </p:grpSp>
      <p:grpSp>
        <p:nvGrpSpPr>
          <p:cNvPr id="24" name="Group 56"/>
          <p:cNvGrpSpPr>
            <a:grpSpLocks/>
          </p:cNvGrpSpPr>
          <p:nvPr/>
        </p:nvGrpSpPr>
        <p:grpSpPr bwMode="auto">
          <a:xfrm>
            <a:off x="4684713" y="1508125"/>
            <a:ext cx="2235200" cy="1377950"/>
            <a:chOff x="-1842049" y="1062483"/>
            <a:chExt cx="2234907" cy="1375447"/>
          </a:xfrm>
          <a:solidFill>
            <a:srgbClr val="F2D698"/>
          </a:solidFill>
        </p:grpSpPr>
        <p:sp>
          <p:nvSpPr>
            <p:cNvPr id="38943" name="TextBox 92"/>
            <p:cNvSpPr txBox="1">
              <a:spLocks noChangeArrowheads="1"/>
            </p:cNvSpPr>
            <p:nvPr/>
          </p:nvSpPr>
          <p:spPr bwMode="auto">
            <a:xfrm>
              <a:off x="-1842049" y="1062483"/>
              <a:ext cx="2234907" cy="3382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400">
                  <a:solidFill>
                    <a:schemeClr val="tx1"/>
                  </a:solidFill>
                  <a:latin typeface="Arial" pitchFamily="34" charset="0"/>
                </a:defRPr>
              </a:lvl1pPr>
              <a:lvl2pPr marL="742950" indent="-285750" eaLnBrk="0" hangingPunct="0">
                <a:defRPr sz="3400">
                  <a:solidFill>
                    <a:schemeClr val="tx1"/>
                  </a:solidFill>
                  <a:latin typeface="Arial" pitchFamily="34" charset="0"/>
                </a:defRPr>
              </a:lvl2pPr>
              <a:lvl3pPr marL="1143000" indent="-228600" eaLnBrk="0" hangingPunct="0">
                <a:defRPr sz="3400">
                  <a:solidFill>
                    <a:schemeClr val="tx1"/>
                  </a:solidFill>
                  <a:latin typeface="Arial" pitchFamily="34" charset="0"/>
                </a:defRPr>
              </a:lvl3pPr>
              <a:lvl4pPr marL="1600200" indent="-228600" eaLnBrk="0" hangingPunct="0">
                <a:defRPr sz="3400">
                  <a:solidFill>
                    <a:schemeClr val="tx1"/>
                  </a:solidFill>
                  <a:latin typeface="Arial" pitchFamily="34" charset="0"/>
                </a:defRPr>
              </a:lvl4pPr>
              <a:lvl5pPr marL="2057400" indent="-228600" eaLnBrk="0" hangingPunct="0">
                <a:defRPr sz="3400">
                  <a:solidFill>
                    <a:schemeClr val="tx1"/>
                  </a:solidFill>
                  <a:latin typeface="Arial" pitchFamily="34" charset="0"/>
                </a:defRPr>
              </a:lvl5pPr>
              <a:lvl6pPr marL="2514600" indent="-228600" algn="ctr" eaLnBrk="0" fontAlgn="base" hangingPunct="0">
                <a:spcBef>
                  <a:spcPct val="20000"/>
                </a:spcBef>
                <a:spcAft>
                  <a:spcPct val="0"/>
                </a:spcAft>
                <a:buChar char="•"/>
                <a:defRPr sz="3400">
                  <a:solidFill>
                    <a:schemeClr val="tx1"/>
                  </a:solidFill>
                  <a:latin typeface="Arial" pitchFamily="34" charset="0"/>
                </a:defRPr>
              </a:lvl6pPr>
              <a:lvl7pPr marL="2971800" indent="-228600" algn="ctr" eaLnBrk="0" fontAlgn="base" hangingPunct="0">
                <a:spcBef>
                  <a:spcPct val="20000"/>
                </a:spcBef>
                <a:spcAft>
                  <a:spcPct val="0"/>
                </a:spcAft>
                <a:buChar char="•"/>
                <a:defRPr sz="3400">
                  <a:solidFill>
                    <a:schemeClr val="tx1"/>
                  </a:solidFill>
                  <a:latin typeface="Arial" pitchFamily="34" charset="0"/>
                </a:defRPr>
              </a:lvl7pPr>
              <a:lvl8pPr marL="3429000" indent="-228600" algn="ctr" eaLnBrk="0" fontAlgn="base" hangingPunct="0">
                <a:spcBef>
                  <a:spcPct val="20000"/>
                </a:spcBef>
                <a:spcAft>
                  <a:spcPct val="0"/>
                </a:spcAft>
                <a:buChar char="•"/>
                <a:defRPr sz="3400">
                  <a:solidFill>
                    <a:schemeClr val="tx1"/>
                  </a:solidFill>
                  <a:latin typeface="Arial" pitchFamily="34" charset="0"/>
                </a:defRPr>
              </a:lvl8pPr>
              <a:lvl9pPr marL="3886200" indent="-228600" algn="ctr" eaLnBrk="0" fontAlgn="base" hangingPunct="0">
                <a:spcBef>
                  <a:spcPct val="20000"/>
                </a:spcBef>
                <a:spcAft>
                  <a:spcPct val="0"/>
                </a:spcAft>
                <a:buChar char="•"/>
                <a:defRPr sz="3400">
                  <a:solidFill>
                    <a:schemeClr val="tx1"/>
                  </a:solidFill>
                  <a:latin typeface="Arial" pitchFamily="34" charset="0"/>
                </a:defRPr>
              </a:lvl9pPr>
            </a:lstStyle>
            <a:p>
              <a:pPr eaLnBrk="1" hangingPunct="1">
                <a:defRPr/>
              </a:pPr>
              <a:r>
                <a:rPr lang="en-US" sz="1600">
                  <a:solidFill>
                    <a:prstClr val="black"/>
                  </a:solidFill>
                </a:rPr>
                <a:t>Equilibrium without tax</a:t>
              </a:r>
              <a:endParaRPr lang="en-US" sz="1600" baseline="-25000">
                <a:solidFill>
                  <a:prstClr val="black"/>
                </a:solidFill>
              </a:endParaRPr>
            </a:p>
          </p:txBody>
        </p:sp>
        <p:cxnSp>
          <p:nvCxnSpPr>
            <p:cNvPr id="56" name="Straight Connector 55"/>
            <p:cNvCxnSpPr/>
            <p:nvPr/>
          </p:nvCxnSpPr>
          <p:spPr>
            <a:xfrm rot="5400000" flipH="1" flipV="1">
              <a:off x="-1931664" y="1832446"/>
              <a:ext cx="1020493" cy="190475"/>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 name="Group 59"/>
          <p:cNvGrpSpPr>
            <a:grpSpLocks/>
          </p:cNvGrpSpPr>
          <p:nvPr/>
        </p:nvGrpSpPr>
        <p:grpSpPr bwMode="auto">
          <a:xfrm>
            <a:off x="3103563" y="1066800"/>
            <a:ext cx="2008187" cy="2162175"/>
            <a:chOff x="-3575582" y="468089"/>
            <a:chExt cx="2007281" cy="2162291"/>
          </a:xfrm>
          <a:solidFill>
            <a:srgbClr val="F2D698"/>
          </a:solidFill>
        </p:grpSpPr>
        <p:sp>
          <p:nvSpPr>
            <p:cNvPr id="38941" name="TextBox 92"/>
            <p:cNvSpPr txBox="1">
              <a:spLocks noChangeArrowheads="1"/>
            </p:cNvSpPr>
            <p:nvPr/>
          </p:nvSpPr>
          <p:spPr bwMode="auto">
            <a:xfrm>
              <a:off x="-3575582" y="468089"/>
              <a:ext cx="2007281" cy="33855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pitchFamily="34" charset="0"/>
                </a:defRPr>
              </a:lvl1pPr>
              <a:lvl2pPr marL="742950" indent="-285750" eaLnBrk="0" hangingPunct="0">
                <a:defRPr sz="3400">
                  <a:solidFill>
                    <a:schemeClr val="tx1"/>
                  </a:solidFill>
                  <a:latin typeface="Arial" pitchFamily="34" charset="0"/>
                </a:defRPr>
              </a:lvl2pPr>
              <a:lvl3pPr marL="1143000" indent="-228600" eaLnBrk="0" hangingPunct="0">
                <a:defRPr sz="3400">
                  <a:solidFill>
                    <a:schemeClr val="tx1"/>
                  </a:solidFill>
                  <a:latin typeface="Arial" pitchFamily="34" charset="0"/>
                </a:defRPr>
              </a:lvl3pPr>
              <a:lvl4pPr marL="1600200" indent="-228600" eaLnBrk="0" hangingPunct="0">
                <a:defRPr sz="3400">
                  <a:solidFill>
                    <a:schemeClr val="tx1"/>
                  </a:solidFill>
                  <a:latin typeface="Arial" pitchFamily="34" charset="0"/>
                </a:defRPr>
              </a:lvl4pPr>
              <a:lvl5pPr marL="2057400" indent="-228600" eaLnBrk="0" hangingPunct="0">
                <a:defRPr sz="3400">
                  <a:solidFill>
                    <a:schemeClr val="tx1"/>
                  </a:solidFill>
                  <a:latin typeface="Arial" pitchFamily="34" charset="0"/>
                </a:defRPr>
              </a:lvl5pPr>
              <a:lvl6pPr marL="2514600" indent="-228600" algn="ctr" eaLnBrk="0" fontAlgn="base" hangingPunct="0">
                <a:spcBef>
                  <a:spcPct val="20000"/>
                </a:spcBef>
                <a:spcAft>
                  <a:spcPct val="0"/>
                </a:spcAft>
                <a:buChar char="•"/>
                <a:defRPr sz="3400">
                  <a:solidFill>
                    <a:schemeClr val="tx1"/>
                  </a:solidFill>
                  <a:latin typeface="Arial" pitchFamily="34" charset="0"/>
                </a:defRPr>
              </a:lvl6pPr>
              <a:lvl7pPr marL="2971800" indent="-228600" algn="ctr" eaLnBrk="0" fontAlgn="base" hangingPunct="0">
                <a:spcBef>
                  <a:spcPct val="20000"/>
                </a:spcBef>
                <a:spcAft>
                  <a:spcPct val="0"/>
                </a:spcAft>
                <a:buChar char="•"/>
                <a:defRPr sz="3400">
                  <a:solidFill>
                    <a:schemeClr val="tx1"/>
                  </a:solidFill>
                  <a:latin typeface="Arial" pitchFamily="34" charset="0"/>
                </a:defRPr>
              </a:lvl7pPr>
              <a:lvl8pPr marL="3429000" indent="-228600" algn="ctr" eaLnBrk="0" fontAlgn="base" hangingPunct="0">
                <a:spcBef>
                  <a:spcPct val="20000"/>
                </a:spcBef>
                <a:spcAft>
                  <a:spcPct val="0"/>
                </a:spcAft>
                <a:buChar char="•"/>
                <a:defRPr sz="3400">
                  <a:solidFill>
                    <a:schemeClr val="tx1"/>
                  </a:solidFill>
                  <a:latin typeface="Arial" pitchFamily="34" charset="0"/>
                </a:defRPr>
              </a:lvl8pPr>
              <a:lvl9pPr marL="3886200" indent="-228600" algn="ctr" eaLnBrk="0" fontAlgn="base" hangingPunct="0">
                <a:spcBef>
                  <a:spcPct val="20000"/>
                </a:spcBef>
                <a:spcAft>
                  <a:spcPct val="0"/>
                </a:spcAft>
                <a:buChar char="•"/>
                <a:defRPr sz="3400">
                  <a:solidFill>
                    <a:schemeClr val="tx1"/>
                  </a:solidFill>
                  <a:latin typeface="Arial" pitchFamily="34" charset="0"/>
                </a:defRPr>
              </a:lvl9pPr>
            </a:lstStyle>
            <a:p>
              <a:pPr eaLnBrk="1" hangingPunct="1">
                <a:defRPr/>
              </a:pPr>
              <a:r>
                <a:rPr lang="en-US" sz="1600">
                  <a:solidFill>
                    <a:prstClr val="black"/>
                  </a:solidFill>
                </a:rPr>
                <a:t>Equilibrium with tax</a:t>
              </a:r>
              <a:endParaRPr lang="en-US" sz="1600" baseline="-25000">
                <a:solidFill>
                  <a:prstClr val="black"/>
                </a:solidFill>
              </a:endParaRPr>
            </a:p>
          </p:txBody>
        </p:sp>
        <p:cxnSp>
          <p:nvCxnSpPr>
            <p:cNvPr id="59" name="Straight Connector 58"/>
            <p:cNvCxnSpPr/>
            <p:nvPr/>
          </p:nvCxnSpPr>
          <p:spPr>
            <a:xfrm rot="16200000" flipH="1">
              <a:off x="-3491148" y="1389850"/>
              <a:ext cx="1816197" cy="664862"/>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8" name="Group 63"/>
          <p:cNvGrpSpPr>
            <a:grpSpLocks/>
          </p:cNvGrpSpPr>
          <p:nvPr/>
        </p:nvGrpSpPr>
        <p:grpSpPr bwMode="auto">
          <a:xfrm>
            <a:off x="2943225" y="2224088"/>
            <a:ext cx="3260725" cy="2408237"/>
            <a:chOff x="2242744" y="2083701"/>
            <a:chExt cx="3640786" cy="3267792"/>
          </a:xfrm>
        </p:grpSpPr>
        <p:cxnSp>
          <p:nvCxnSpPr>
            <p:cNvPr id="61" name="Straight Connector 60"/>
            <p:cNvCxnSpPr/>
            <p:nvPr/>
          </p:nvCxnSpPr>
          <p:spPr>
            <a:xfrm>
              <a:off x="2242744" y="2083701"/>
              <a:ext cx="3130296" cy="284774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38940" name="TextBox 65"/>
            <p:cNvSpPr txBox="1">
              <a:spLocks noChangeArrowheads="1"/>
            </p:cNvSpPr>
            <p:nvPr/>
          </p:nvSpPr>
          <p:spPr bwMode="auto">
            <a:xfrm>
              <a:off x="5364056" y="4892258"/>
              <a:ext cx="519474" cy="459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rPr>
                <a:t> D</a:t>
              </a:r>
              <a:r>
                <a:rPr lang="en-US" altLang="en-US" sz="1600" baseline="-25000">
                  <a:solidFill>
                    <a:prstClr val="black"/>
                  </a:solidFill>
                </a:rPr>
                <a:t>2</a:t>
              </a:r>
            </a:p>
          </p:txBody>
        </p:sp>
      </p:grpSp>
      <p:sp>
        <p:nvSpPr>
          <p:cNvPr id="63" name="Freeform 183"/>
          <p:cNvSpPr>
            <a:spLocks/>
          </p:cNvSpPr>
          <p:nvPr/>
        </p:nvSpPr>
        <p:spPr bwMode="auto">
          <a:xfrm>
            <a:off x="4397375" y="3308350"/>
            <a:ext cx="146050" cy="136525"/>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prstClr val="black"/>
              </a:solidFill>
            </a:endParaRPr>
          </a:p>
        </p:txBody>
      </p:sp>
      <p:sp>
        <p:nvSpPr>
          <p:cNvPr id="64" name="Titel 29"/>
          <p:cNvSpPr>
            <a:spLocks noGrp="1"/>
          </p:cNvSpPr>
          <p:nvPr>
            <p:ph type="title"/>
          </p:nvPr>
        </p:nvSpPr>
        <p:spPr>
          <a:xfrm>
            <a:off x="614363" y="237165"/>
            <a:ext cx="6545262" cy="1132540"/>
          </a:xfrm>
        </p:spPr>
        <p:txBody>
          <a:bodyPr anchor="t"/>
          <a:lstStyle/>
          <a:p>
            <a:r>
              <a:rPr lang="en-US" altLang="en-US" dirty="0">
                <a:solidFill>
                  <a:srgbClr val="3163AC"/>
                </a:solidFill>
              </a:rPr>
              <a:t>A Tax on Sellers #2</a:t>
            </a:r>
            <a:endParaRPr lang="de-DE" dirty="0">
              <a:solidFill>
                <a:srgbClr val="3163AC"/>
              </a:solidFill>
            </a:endParaRPr>
          </a:p>
        </p:txBody>
      </p:sp>
    </p:spTree>
    <p:extLst>
      <p:ext uri="{BB962C8B-B14F-4D97-AF65-F5344CB8AC3E}">
        <p14:creationId xmlns:p14="http://schemas.microsoft.com/office/powerpoint/2010/main" val="37593680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par>
                          <p:cTn id="11" fill="hold" nodeType="afterGroup">
                            <p:stCondLst>
                              <p:cond delay="500"/>
                            </p:stCondLst>
                            <p:childTnLst>
                              <p:par>
                                <p:cTn id="12" presetID="22" presetClass="entr" presetSubtype="8"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1000"/>
                                        <p:tgtEl>
                                          <p:spTgt spid="8"/>
                                        </p:tgtEl>
                                      </p:cBhvr>
                                    </p:animEffect>
                                  </p:childTnLst>
                                </p:cTn>
                              </p:par>
                            </p:childTnLst>
                          </p:cTn>
                        </p:par>
                        <p:par>
                          <p:cTn id="15" fill="hold" nodeType="afterGroup">
                            <p:stCondLst>
                              <p:cond delay="1500"/>
                            </p:stCondLst>
                            <p:childTnLst>
                              <p:par>
                                <p:cTn id="16" presetID="22" presetClass="entr" presetSubtype="8"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1000"/>
                                        <p:tgtEl>
                                          <p:spTgt spid="5"/>
                                        </p:tgtEl>
                                      </p:cBhvr>
                                    </p:animEffect>
                                  </p:childTnLst>
                                </p:cTn>
                              </p:par>
                            </p:childTnLst>
                          </p:cTn>
                        </p:par>
                        <p:par>
                          <p:cTn id="19" fill="hold" nodeType="afterGroup">
                            <p:stCondLst>
                              <p:cond delay="2500"/>
                            </p:stCondLst>
                            <p:childTnLst>
                              <p:par>
                                <p:cTn id="20" presetID="22" presetClass="entr" presetSubtype="8" fill="hold" grpId="0" nodeType="after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left)">
                                      <p:cBhvr>
                                        <p:cTn id="22" dur="500"/>
                                        <p:tgtEl>
                                          <p:spTgt spid="25"/>
                                        </p:tgtEl>
                                      </p:cBhvr>
                                    </p:animEffect>
                                  </p:childTnLst>
                                </p:cTn>
                              </p:par>
                            </p:childTnLst>
                          </p:cTn>
                        </p:par>
                        <p:par>
                          <p:cTn id="23" fill="hold" nodeType="afterGroup">
                            <p:stCondLst>
                              <p:cond delay="3000"/>
                            </p:stCondLst>
                            <p:childTnLst>
                              <p:par>
                                <p:cTn id="24" presetID="22" presetClass="entr" presetSubtype="8" fill="hold" nodeType="after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left)">
                                      <p:cBhvr>
                                        <p:cTn id="26" dur="500"/>
                                        <p:tgtEl>
                                          <p:spTgt spid="24"/>
                                        </p:tgtEl>
                                      </p:cBhvr>
                                    </p:animEffect>
                                  </p:childTnLst>
                                </p:cTn>
                              </p:par>
                            </p:childTnLst>
                          </p:cTn>
                        </p:par>
                        <p:par>
                          <p:cTn id="27" fill="hold" nodeType="afterGroup">
                            <p:stCondLst>
                              <p:cond delay="3500"/>
                            </p:stCondLst>
                            <p:childTnLst>
                              <p:par>
                                <p:cTn id="28" presetID="22" presetClass="entr" presetSubtype="8" fill="hold"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left)">
                                      <p:cBhvr>
                                        <p:cTn id="30" dur="500"/>
                                        <p:tgtEl>
                                          <p:spTgt spid="13"/>
                                        </p:tgtEl>
                                      </p:cBhvr>
                                    </p:animEffect>
                                  </p:childTnLst>
                                </p:cTn>
                              </p:par>
                            </p:childTnLst>
                          </p:cTn>
                        </p:par>
                        <p:par>
                          <p:cTn id="31" fill="hold" nodeType="afterGroup">
                            <p:stCondLst>
                              <p:cond delay="4000"/>
                            </p:stCondLst>
                            <p:childTnLst>
                              <p:par>
                                <p:cTn id="32" presetID="22" presetClass="entr" presetSubtype="1" fill="hold"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up)">
                                      <p:cBhvr>
                                        <p:cTn id="34" dur="500"/>
                                        <p:tgtEl>
                                          <p:spTgt spid="10"/>
                                        </p:tgtEl>
                                      </p:cBhvr>
                                    </p:animEffect>
                                  </p:childTnLst>
                                </p:cTn>
                              </p:par>
                            </p:childTnLst>
                          </p:cTn>
                        </p:par>
                        <p:par>
                          <p:cTn id="35" fill="hold" nodeType="afterGroup">
                            <p:stCondLst>
                              <p:cond delay="4500"/>
                            </p:stCondLst>
                            <p:childTnLst>
                              <p:par>
                                <p:cTn id="36" presetID="22" presetClass="entr" presetSubtype="8" fill="hold" nodeType="after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left)">
                                      <p:cBhvr>
                                        <p:cTn id="38" dur="500"/>
                                        <p:tgtEl>
                                          <p:spTgt spid="17"/>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2" fill="hold" nodeType="clickEffect">
                                  <p:stCondLst>
                                    <p:cond delay="0"/>
                                  </p:stCondLst>
                                  <p:childTnLst>
                                    <p:set>
                                      <p:cBhvr>
                                        <p:cTn id="42" dur="1" fill="hold">
                                          <p:stCondLst>
                                            <p:cond delay="0"/>
                                          </p:stCondLst>
                                        </p:cTn>
                                        <p:tgtEl>
                                          <p:spTgt spid="50"/>
                                        </p:tgtEl>
                                        <p:attrNameLst>
                                          <p:attrName>style.visibility</p:attrName>
                                        </p:attrNameLst>
                                      </p:cBhvr>
                                      <p:to>
                                        <p:strVal val="visible"/>
                                      </p:to>
                                    </p:set>
                                    <p:animEffect transition="in" filter="wipe(right)">
                                      <p:cBhvr>
                                        <p:cTn id="43" dur="500"/>
                                        <p:tgtEl>
                                          <p:spTgt spid="50"/>
                                        </p:tgtEl>
                                      </p:cBhvr>
                                    </p:animEffect>
                                  </p:childTnLst>
                                </p:cTn>
                              </p:par>
                            </p:childTnLst>
                          </p:cTn>
                        </p:par>
                        <p:par>
                          <p:cTn id="44" fill="hold" nodeType="afterGroup">
                            <p:stCondLst>
                              <p:cond delay="500"/>
                            </p:stCondLst>
                            <p:childTnLst>
                              <p:par>
                                <p:cTn id="45" presetID="22" presetClass="entr" presetSubtype="8" fill="hold" nodeType="after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wipe(left)">
                                      <p:cBhvr>
                                        <p:cTn id="47" dur="1000"/>
                                        <p:tgtEl>
                                          <p:spTgt spid="28"/>
                                        </p:tgtEl>
                                      </p:cBhvr>
                                    </p:animEffect>
                                  </p:childTnLst>
                                </p:cTn>
                              </p:par>
                            </p:childTnLst>
                          </p:cTn>
                        </p:par>
                        <p:par>
                          <p:cTn id="48" fill="hold" nodeType="afterGroup">
                            <p:stCondLst>
                              <p:cond delay="1500"/>
                            </p:stCondLst>
                            <p:childTnLst>
                              <p:par>
                                <p:cTn id="49" presetID="22" presetClass="entr" presetSubtype="8" fill="hold" nodeType="after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wipe(left)">
                                      <p:cBhvr>
                                        <p:cTn id="51" dur="500"/>
                                        <p:tgtEl>
                                          <p:spTgt spid="20"/>
                                        </p:tgtEl>
                                      </p:cBhvr>
                                    </p:animEffect>
                                  </p:childTnLst>
                                </p:cTn>
                              </p:par>
                            </p:childTnLst>
                          </p:cTn>
                        </p:par>
                        <p:par>
                          <p:cTn id="52" fill="hold" nodeType="afterGroup">
                            <p:stCondLst>
                              <p:cond delay="2000"/>
                            </p:stCondLst>
                            <p:childTnLst>
                              <p:par>
                                <p:cTn id="53" presetID="22" presetClass="entr" presetSubtype="8" fill="hold" grpId="0" nodeType="afterEffect">
                                  <p:stCondLst>
                                    <p:cond delay="0"/>
                                  </p:stCondLst>
                                  <p:childTnLst>
                                    <p:set>
                                      <p:cBhvr>
                                        <p:cTn id="54" dur="1" fill="hold">
                                          <p:stCondLst>
                                            <p:cond delay="0"/>
                                          </p:stCondLst>
                                        </p:cTn>
                                        <p:tgtEl>
                                          <p:spTgt spid="63"/>
                                        </p:tgtEl>
                                        <p:attrNameLst>
                                          <p:attrName>style.visibility</p:attrName>
                                        </p:attrNameLst>
                                      </p:cBhvr>
                                      <p:to>
                                        <p:strVal val="visible"/>
                                      </p:to>
                                    </p:set>
                                    <p:animEffect transition="in" filter="wipe(left)">
                                      <p:cBhvr>
                                        <p:cTn id="55" dur="500"/>
                                        <p:tgtEl>
                                          <p:spTgt spid="63"/>
                                        </p:tgtEl>
                                      </p:cBhvr>
                                    </p:animEffect>
                                  </p:childTnLst>
                                </p:cTn>
                              </p:par>
                            </p:childTnLst>
                          </p:cTn>
                        </p:par>
                        <p:par>
                          <p:cTn id="56" fill="hold" nodeType="afterGroup">
                            <p:stCondLst>
                              <p:cond delay="2500"/>
                            </p:stCondLst>
                            <p:childTnLst>
                              <p:par>
                                <p:cTn id="57" presetID="22" presetClass="entr" presetSubtype="1" fill="hold" nodeType="after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wipe(up)">
                                      <p:cBhvr>
                                        <p:cTn id="59" dur="500"/>
                                        <p:tgtEl>
                                          <p:spTgt spid="26"/>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22" presetClass="entr" presetSubtype="8" fill="hold"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wipe(left)">
                                      <p:cBhvr>
                                        <p:cTn id="64" dur="500"/>
                                        <p:tgtEl>
                                          <p:spTgt spid="14"/>
                                        </p:tgtEl>
                                      </p:cBhvr>
                                    </p:animEffect>
                                  </p:childTnLst>
                                </p:cTn>
                              </p:par>
                            </p:childTnLst>
                          </p:cTn>
                        </p:par>
                        <p:par>
                          <p:cTn id="65" fill="hold" nodeType="afterGroup">
                            <p:stCondLst>
                              <p:cond delay="500"/>
                            </p:stCondLst>
                            <p:childTnLst>
                              <p:par>
                                <p:cTn id="66" presetID="22" presetClass="entr" presetSubtype="1" fill="hold" nodeType="afterEffect">
                                  <p:stCondLst>
                                    <p:cond delay="0"/>
                                  </p:stCondLst>
                                  <p:childTnLst>
                                    <p:set>
                                      <p:cBhvr>
                                        <p:cTn id="67" dur="1" fill="hold">
                                          <p:stCondLst>
                                            <p:cond delay="0"/>
                                          </p:stCondLst>
                                        </p:cTn>
                                        <p:tgtEl>
                                          <p:spTgt spid="6"/>
                                        </p:tgtEl>
                                        <p:attrNameLst>
                                          <p:attrName>style.visibility</p:attrName>
                                        </p:attrNameLst>
                                      </p:cBhvr>
                                      <p:to>
                                        <p:strVal val="visible"/>
                                      </p:to>
                                    </p:set>
                                    <p:animEffect transition="in" filter="wipe(up)">
                                      <p:cBhvr>
                                        <p:cTn id="68" dur="500"/>
                                        <p:tgtEl>
                                          <p:spTgt spid="6"/>
                                        </p:tgtEl>
                                      </p:cBhvr>
                                    </p:animEffect>
                                  </p:childTnLst>
                                </p:cTn>
                              </p:par>
                            </p:childTnLst>
                          </p:cTn>
                        </p:par>
                        <p:par>
                          <p:cTn id="69" fill="hold" nodeType="afterGroup">
                            <p:stCondLst>
                              <p:cond delay="1000"/>
                            </p:stCondLst>
                            <p:childTnLst>
                              <p:par>
                                <p:cTn id="70" presetID="22" presetClass="entr" presetSubtype="8" fill="hold" nodeType="after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wipe(left)">
                                      <p:cBhvr>
                                        <p:cTn id="72" dur="500"/>
                                        <p:tgtEl>
                                          <p:spTgt spid="18"/>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22" presetClass="entr" presetSubtype="8" fill="hold" nodeType="clickEffect">
                                  <p:stCondLst>
                                    <p:cond delay="0"/>
                                  </p:stCondLst>
                                  <p:childTnLst>
                                    <p:set>
                                      <p:cBhvr>
                                        <p:cTn id="76" dur="1" fill="hold">
                                          <p:stCondLst>
                                            <p:cond delay="0"/>
                                          </p:stCondLst>
                                        </p:cTn>
                                        <p:tgtEl>
                                          <p:spTgt spid="11"/>
                                        </p:tgtEl>
                                        <p:attrNameLst>
                                          <p:attrName>style.visibility</p:attrName>
                                        </p:attrNameLst>
                                      </p:cBhvr>
                                      <p:to>
                                        <p:strVal val="visible"/>
                                      </p:to>
                                    </p:set>
                                    <p:animEffect transition="in" filter="wipe(left)">
                                      <p:cBhvr>
                                        <p:cTn id="77" dur="500"/>
                                        <p:tgtEl>
                                          <p:spTgt spid="11"/>
                                        </p:tgtEl>
                                      </p:cBhvr>
                                    </p:animEffect>
                                  </p:childTnLst>
                                </p:cTn>
                              </p:par>
                            </p:childTnLst>
                          </p:cTn>
                        </p:par>
                        <p:par>
                          <p:cTn id="78" fill="hold" nodeType="afterGroup">
                            <p:stCondLst>
                              <p:cond delay="500"/>
                            </p:stCondLst>
                            <p:childTnLst>
                              <p:par>
                                <p:cTn id="79" presetID="22" presetClass="entr" presetSubtype="8" fill="hold" nodeType="afterEffect">
                                  <p:stCondLst>
                                    <p:cond delay="0"/>
                                  </p:stCondLst>
                                  <p:childTnLst>
                                    <p:set>
                                      <p:cBhvr>
                                        <p:cTn id="80" dur="1" fill="hold">
                                          <p:stCondLst>
                                            <p:cond delay="0"/>
                                          </p:stCondLst>
                                        </p:cTn>
                                        <p:tgtEl>
                                          <p:spTgt spid="15"/>
                                        </p:tgtEl>
                                        <p:attrNameLst>
                                          <p:attrName>style.visibility</p:attrName>
                                        </p:attrNameLst>
                                      </p:cBhvr>
                                      <p:to>
                                        <p:strVal val="visible"/>
                                      </p:to>
                                    </p:set>
                                    <p:animEffect transition="in" filter="wipe(left)">
                                      <p:cBhvr>
                                        <p:cTn id="81" dur="500"/>
                                        <p:tgtEl>
                                          <p:spTgt spid="15"/>
                                        </p:tgtEl>
                                      </p:cBhvr>
                                    </p:animEffect>
                                  </p:childTnLst>
                                </p:cTn>
                              </p:par>
                            </p:childTnLst>
                          </p:cTn>
                        </p:par>
                        <p:par>
                          <p:cTn id="82" fill="hold" nodeType="afterGroup">
                            <p:stCondLst>
                              <p:cond delay="1000"/>
                            </p:stCondLst>
                            <p:childTnLst>
                              <p:par>
                                <p:cTn id="83" presetID="22" presetClass="entr" presetSubtype="8" fill="hold" nodeType="afterEffect">
                                  <p:stCondLst>
                                    <p:cond delay="0"/>
                                  </p:stCondLst>
                                  <p:childTnLst>
                                    <p:set>
                                      <p:cBhvr>
                                        <p:cTn id="84" dur="1" fill="hold">
                                          <p:stCondLst>
                                            <p:cond delay="0"/>
                                          </p:stCondLst>
                                        </p:cTn>
                                        <p:tgtEl>
                                          <p:spTgt spid="22"/>
                                        </p:tgtEl>
                                        <p:attrNameLst>
                                          <p:attrName>style.visibility</p:attrName>
                                        </p:attrNameLst>
                                      </p:cBhvr>
                                      <p:to>
                                        <p:strVal val="visible"/>
                                      </p:to>
                                    </p:set>
                                    <p:animEffect transition="in" filter="wipe(left)">
                                      <p:cBhvr>
                                        <p:cTn id="85" dur="500"/>
                                        <p:tgtEl>
                                          <p:spTgt spid="22"/>
                                        </p:tgtEl>
                                      </p:cBhvr>
                                    </p:animEffect>
                                  </p:childTnLst>
                                </p:cTn>
                              </p:par>
                            </p:childTnLst>
                          </p:cTn>
                        </p:par>
                        <p:par>
                          <p:cTn id="86" fill="hold" nodeType="afterGroup">
                            <p:stCondLst>
                              <p:cond delay="1500"/>
                            </p:stCondLst>
                            <p:childTnLst>
                              <p:par>
                                <p:cTn id="87" presetID="22" presetClass="entr" presetSubtype="8" fill="hold" grpId="0" nodeType="afterEffect">
                                  <p:stCondLst>
                                    <p:cond delay="0"/>
                                  </p:stCondLst>
                                  <p:childTnLst>
                                    <p:set>
                                      <p:cBhvr>
                                        <p:cTn id="88" dur="1" fill="hold">
                                          <p:stCondLst>
                                            <p:cond delay="0"/>
                                          </p:stCondLst>
                                        </p:cTn>
                                        <p:tgtEl>
                                          <p:spTgt spid="21"/>
                                        </p:tgtEl>
                                        <p:attrNameLst>
                                          <p:attrName>style.visibility</p:attrName>
                                        </p:attrNameLst>
                                      </p:cBhvr>
                                      <p:to>
                                        <p:strVal val="visible"/>
                                      </p:to>
                                    </p:set>
                                    <p:animEffect transition="in" filter="wipe(left)">
                                      <p:cBhvr>
                                        <p:cTn id="8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5" grpId="0" animBg="1"/>
      <p:bldP spid="63" grpId="0" animBg="1"/>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Content Placeholder 2"/>
          <p:cNvSpPr>
            <a:spLocks noGrp="1"/>
          </p:cNvSpPr>
          <p:nvPr>
            <p:ph sz="quarter" idx="12"/>
          </p:nvPr>
        </p:nvSpPr>
        <p:spPr>
          <a:xfrm>
            <a:off x="604838" y="1622427"/>
            <a:ext cx="8081962" cy="3883025"/>
          </a:xfrm>
        </p:spPr>
        <p:txBody>
          <a:bodyPr/>
          <a:lstStyle/>
          <a:p>
            <a:pPr marL="0" indent="0">
              <a:lnSpc>
                <a:spcPct val="120000"/>
              </a:lnSpc>
              <a:spcBef>
                <a:spcPts val="600"/>
              </a:spcBef>
              <a:buFontTx/>
              <a:buNone/>
            </a:pPr>
            <a:r>
              <a:rPr lang="en-US" altLang="en-US" dirty="0">
                <a:solidFill>
                  <a:srgbClr val="3163AC"/>
                </a:solidFill>
                <a:latin typeface="+mn-lt"/>
                <a:cs typeface="Arial" panose="020B0604020202020204" pitchFamily="34" charset="0"/>
              </a:rPr>
              <a:t>How taxes on buyers affect market outcomes</a:t>
            </a:r>
          </a:p>
          <a:p>
            <a:pPr lvl="1">
              <a:lnSpc>
                <a:spcPct val="120000"/>
              </a:lnSpc>
              <a:spcBef>
                <a:spcPts val="600"/>
              </a:spcBef>
              <a:buClr>
                <a:srgbClr val="3163AC"/>
              </a:buClr>
              <a:buFont typeface="Wingdings" panose="05000000000000000000" pitchFamily="2" charset="2"/>
              <a:buChar char="§"/>
            </a:pPr>
            <a:r>
              <a:rPr lang="en-US" altLang="en-US" dirty="0">
                <a:cs typeface="Arial" panose="020B0604020202020204" pitchFamily="34" charset="0"/>
              </a:rPr>
              <a:t>Buyers and sellers share the burden of tax</a:t>
            </a:r>
          </a:p>
          <a:p>
            <a:pPr lvl="1">
              <a:lnSpc>
                <a:spcPct val="120000"/>
              </a:lnSpc>
              <a:spcBef>
                <a:spcPts val="600"/>
              </a:spcBef>
              <a:buClr>
                <a:srgbClr val="3163AC"/>
              </a:buClr>
              <a:buFont typeface="Wingdings" panose="05000000000000000000" pitchFamily="2" charset="2"/>
              <a:buChar char="§"/>
            </a:pPr>
            <a:r>
              <a:rPr lang="en-US" altLang="en-US" dirty="0">
                <a:cs typeface="Arial" panose="020B0604020202020204" pitchFamily="34" charset="0"/>
              </a:rPr>
              <a:t>Sellers get a lower price, are worse off</a:t>
            </a:r>
          </a:p>
          <a:p>
            <a:pPr lvl="1">
              <a:lnSpc>
                <a:spcPct val="120000"/>
              </a:lnSpc>
              <a:spcBef>
                <a:spcPts val="600"/>
              </a:spcBef>
              <a:buClr>
                <a:srgbClr val="3163AC"/>
              </a:buClr>
              <a:buFont typeface="Wingdings" panose="05000000000000000000" pitchFamily="2" charset="2"/>
              <a:buChar char="§"/>
            </a:pPr>
            <a:r>
              <a:rPr lang="en-US" altLang="en-US" dirty="0">
                <a:cs typeface="Arial" panose="020B0604020202020204" pitchFamily="34" charset="0"/>
              </a:rPr>
              <a:t>Buyers pay a lower market price, are worse off</a:t>
            </a:r>
          </a:p>
          <a:p>
            <a:pPr lvl="2">
              <a:lnSpc>
                <a:spcPct val="120000"/>
              </a:lnSpc>
              <a:spcBef>
                <a:spcPts val="600"/>
              </a:spcBef>
              <a:buClr>
                <a:srgbClr val="3163AC"/>
              </a:buClr>
              <a:buFont typeface="Wingdings" panose="05000000000000000000" pitchFamily="2" charset="2"/>
              <a:buChar char="§"/>
            </a:pPr>
            <a:r>
              <a:rPr lang="en-US" altLang="en-US" dirty="0">
                <a:cs typeface="Arial" panose="020B0604020202020204" pitchFamily="34" charset="0"/>
              </a:rPr>
              <a:t>Gross price (with tax) rises</a:t>
            </a:r>
          </a:p>
          <a:p>
            <a:pPr marL="0" indent="0">
              <a:lnSpc>
                <a:spcPct val="120000"/>
              </a:lnSpc>
              <a:spcBef>
                <a:spcPts val="600"/>
              </a:spcBef>
              <a:buFontTx/>
              <a:buNone/>
            </a:pPr>
            <a:r>
              <a:rPr lang="en-US" altLang="en-US" dirty="0">
                <a:solidFill>
                  <a:srgbClr val="3163AC"/>
                </a:solidFill>
                <a:latin typeface="+mn-lt"/>
                <a:cs typeface="Arial" panose="020B0604020202020204" pitchFamily="34" charset="0"/>
              </a:rPr>
              <a:t>Taxes levied on sellers and taxes levied on buyers are equivalent</a:t>
            </a:r>
          </a:p>
          <a:p>
            <a:pPr lvl="1">
              <a:lnSpc>
                <a:spcPct val="120000"/>
              </a:lnSpc>
              <a:spcBef>
                <a:spcPts val="600"/>
              </a:spcBef>
              <a:buClr>
                <a:srgbClr val="3163AC"/>
              </a:buClr>
              <a:buFont typeface="Wingdings" panose="05000000000000000000" pitchFamily="2" charset="2"/>
              <a:buChar char="§"/>
            </a:pPr>
            <a:r>
              <a:rPr lang="en-US" altLang="en-US" dirty="0">
                <a:solidFill>
                  <a:srgbClr val="2E63AC"/>
                </a:solidFill>
                <a:cs typeface="Arial" panose="020B0604020202020204" pitchFamily="34" charset="0"/>
              </a:rPr>
              <a:t>Wedge</a:t>
            </a:r>
            <a:r>
              <a:rPr lang="en-US" altLang="en-US" dirty="0">
                <a:cs typeface="Arial" panose="020B0604020202020204" pitchFamily="34" charset="0"/>
              </a:rPr>
              <a:t> between the price that buyers pay and the price that sellers receive: the same, regardless of whether the tax is levied on buyers or sellers</a:t>
            </a:r>
          </a:p>
          <a:p>
            <a:pPr lvl="1">
              <a:lnSpc>
                <a:spcPct val="120000"/>
              </a:lnSpc>
              <a:spcBef>
                <a:spcPts val="600"/>
              </a:spcBef>
              <a:buClr>
                <a:srgbClr val="3163AC"/>
              </a:buClr>
              <a:buFont typeface="Wingdings" panose="05000000000000000000" pitchFamily="2" charset="2"/>
              <a:buChar char="§"/>
            </a:pPr>
            <a:r>
              <a:rPr lang="en-US" altLang="en-US" dirty="0">
                <a:cs typeface="Arial" panose="020B0604020202020204" pitchFamily="34" charset="0"/>
              </a:rPr>
              <a:t>Shifts the relative position of the supply and demand curves; buyers and sellers </a:t>
            </a:r>
            <a:r>
              <a:rPr lang="en-US" altLang="en-US" dirty="0">
                <a:solidFill>
                  <a:srgbClr val="2E63AC"/>
                </a:solidFill>
                <a:cs typeface="Arial" panose="020B0604020202020204" pitchFamily="34" charset="0"/>
              </a:rPr>
              <a:t>share the tax burden</a:t>
            </a:r>
          </a:p>
          <a:p>
            <a:pPr marL="914400" lvl="2" indent="0">
              <a:lnSpc>
                <a:spcPct val="120000"/>
              </a:lnSpc>
              <a:spcBef>
                <a:spcPts val="600"/>
              </a:spcBef>
              <a:buNone/>
            </a:pPr>
            <a:endParaRPr lang="en-US" altLang="en-US" dirty="0">
              <a:solidFill>
                <a:srgbClr val="2E63AC"/>
              </a:solidFill>
            </a:endParaRPr>
          </a:p>
        </p:txBody>
      </p:sp>
      <p:sp>
        <p:nvSpPr>
          <p:cNvPr id="3" name="Titel 2"/>
          <p:cNvSpPr>
            <a:spLocks noGrp="1"/>
          </p:cNvSpPr>
          <p:nvPr>
            <p:ph type="title"/>
          </p:nvPr>
        </p:nvSpPr>
        <p:spPr>
          <a:xfrm>
            <a:off x="604838" y="416115"/>
            <a:ext cx="6545262" cy="1132540"/>
          </a:xfrm>
        </p:spPr>
        <p:txBody>
          <a:bodyPr/>
          <a:lstStyle/>
          <a:p>
            <a:r>
              <a:rPr lang="de-DE" altLang="en-US" dirty="0" err="1">
                <a:solidFill>
                  <a:srgbClr val="3163AC"/>
                </a:solidFill>
                <a:latin typeface="+mj-lt"/>
                <a:cs typeface="Arial" panose="020B0604020202020204" pitchFamily="34" charset="0"/>
              </a:rPr>
              <a:t>Taxes</a:t>
            </a:r>
            <a:r>
              <a:rPr lang="de-DE" altLang="en-US" dirty="0">
                <a:solidFill>
                  <a:srgbClr val="3163AC"/>
                </a:solidFill>
                <a:latin typeface="+mj-lt"/>
                <a:cs typeface="Arial" panose="020B0604020202020204" pitchFamily="34" charset="0"/>
              </a:rPr>
              <a:t> (2/4)</a:t>
            </a:r>
            <a:endParaRPr lang="de-DE" dirty="0">
              <a:latin typeface="+mj-lt"/>
            </a:endParaRPr>
          </a:p>
        </p:txBody>
      </p:sp>
    </p:spTree>
    <p:extLst>
      <p:ext uri="{BB962C8B-B14F-4D97-AF65-F5344CB8AC3E}">
        <p14:creationId xmlns:p14="http://schemas.microsoft.com/office/powerpoint/2010/main" val="3810812685"/>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Content Placeholder 2"/>
          <p:cNvSpPr>
            <a:spLocks noGrp="1"/>
          </p:cNvSpPr>
          <p:nvPr>
            <p:ph sz="quarter" idx="12"/>
          </p:nvPr>
        </p:nvSpPr>
        <p:spPr>
          <a:xfrm>
            <a:off x="604838" y="1838327"/>
            <a:ext cx="8081962" cy="3883025"/>
          </a:xfrm>
        </p:spPr>
        <p:txBody>
          <a:bodyPr/>
          <a:lstStyle/>
          <a:p>
            <a:pPr marL="0" indent="0">
              <a:buNone/>
            </a:pPr>
            <a:r>
              <a:rPr lang="en-US" altLang="en-US" dirty="0">
                <a:solidFill>
                  <a:srgbClr val="3163AC"/>
                </a:solidFill>
                <a:latin typeface="+mn-lt"/>
                <a:cs typeface="Arial" panose="020B0604020202020204" pitchFamily="34" charset="0"/>
              </a:rPr>
              <a:t>Payroll taxes</a:t>
            </a:r>
          </a:p>
          <a:p>
            <a:pPr lvl="1">
              <a:buClr>
                <a:srgbClr val="3163AC"/>
              </a:buClr>
              <a:buFont typeface="Wingdings" panose="05000000000000000000" pitchFamily="2" charset="2"/>
              <a:buChar char="§"/>
            </a:pPr>
            <a:r>
              <a:rPr lang="en-US" altLang="en-US" dirty="0"/>
              <a:t>Deducted from the amount you earned</a:t>
            </a:r>
          </a:p>
          <a:p>
            <a:pPr marL="0" indent="0">
              <a:buClr>
                <a:srgbClr val="3163AC"/>
              </a:buClr>
              <a:buNone/>
            </a:pPr>
            <a:r>
              <a:rPr lang="en-US" altLang="en-US" dirty="0">
                <a:latin typeface="+mn-lt"/>
              </a:rPr>
              <a:t>Introduce payroll tax</a:t>
            </a:r>
          </a:p>
          <a:p>
            <a:pPr lvl="2">
              <a:buClr>
                <a:srgbClr val="3163AC"/>
              </a:buClr>
              <a:buFont typeface="Wingdings" panose="05000000000000000000" pitchFamily="2" charset="2"/>
              <a:buChar char="§"/>
            </a:pPr>
            <a:r>
              <a:rPr lang="en-US" altLang="en-US" dirty="0"/>
              <a:t>Wage received by workers falls</a:t>
            </a:r>
          </a:p>
          <a:p>
            <a:pPr lvl="2">
              <a:buClr>
                <a:srgbClr val="3163AC"/>
              </a:buClr>
              <a:buFont typeface="Wingdings" panose="05000000000000000000" pitchFamily="2" charset="2"/>
              <a:buChar char="§"/>
            </a:pPr>
            <a:r>
              <a:rPr lang="en-US" altLang="en-US" dirty="0"/>
              <a:t>Wage paid by firms rises</a:t>
            </a:r>
          </a:p>
          <a:p>
            <a:pPr lvl="2">
              <a:buClr>
                <a:srgbClr val="3163AC"/>
              </a:buClr>
              <a:buFont typeface="Wingdings" panose="05000000000000000000" pitchFamily="2" charset="2"/>
              <a:buChar char="§"/>
            </a:pPr>
            <a:r>
              <a:rPr lang="en-US" altLang="en-US" dirty="0"/>
              <a:t>Workers and firms share the tax burden </a:t>
            </a:r>
          </a:p>
          <a:p>
            <a:pPr marL="0" indent="0">
              <a:buNone/>
            </a:pPr>
            <a:r>
              <a:rPr lang="en-US" altLang="en-US" dirty="0">
                <a:solidFill>
                  <a:srgbClr val="3163AC"/>
                </a:solidFill>
                <a:latin typeface="+mn-lt"/>
                <a:cs typeface="Arial" panose="020B0604020202020204" pitchFamily="34" charset="0"/>
              </a:rPr>
              <a:t>By law, the tax burden:  </a:t>
            </a:r>
          </a:p>
          <a:p>
            <a:pPr lvl="1">
              <a:buClr>
                <a:srgbClr val="3163AC"/>
              </a:buClr>
              <a:buFont typeface="Wingdings" panose="05000000000000000000" pitchFamily="2" charset="2"/>
              <a:buChar char="§"/>
            </a:pPr>
            <a:r>
              <a:rPr lang="en-US" altLang="en-US" dirty="0"/>
              <a:t>Half of the tax is paid by firms</a:t>
            </a:r>
          </a:p>
          <a:p>
            <a:pPr lvl="2">
              <a:buClr>
                <a:srgbClr val="3163AC"/>
              </a:buClr>
              <a:buFont typeface="Wingdings" panose="05000000000000000000" pitchFamily="2" charset="2"/>
              <a:buChar char="§"/>
            </a:pPr>
            <a:r>
              <a:rPr lang="en-US" altLang="en-US" dirty="0"/>
              <a:t>Out of firm’s revenue</a:t>
            </a:r>
          </a:p>
          <a:p>
            <a:pPr lvl="1">
              <a:buClr>
                <a:srgbClr val="3163AC"/>
              </a:buClr>
              <a:buFont typeface="Wingdings" panose="05000000000000000000" pitchFamily="2" charset="2"/>
              <a:buChar char="§"/>
            </a:pPr>
            <a:r>
              <a:rPr lang="en-US" altLang="en-US" dirty="0"/>
              <a:t>Half of the tax is paid by workers</a:t>
            </a:r>
          </a:p>
          <a:p>
            <a:pPr lvl="2">
              <a:buClr>
                <a:srgbClr val="3163AC"/>
              </a:buClr>
              <a:buFont typeface="Wingdings" panose="05000000000000000000" pitchFamily="2" charset="2"/>
              <a:buChar char="§"/>
            </a:pPr>
            <a:r>
              <a:rPr lang="en-US" altLang="en-US" dirty="0"/>
              <a:t>Deducted from workers’ paychecks</a:t>
            </a:r>
          </a:p>
          <a:p>
            <a:pPr lvl="2">
              <a:buClr>
                <a:srgbClr val="3163AC"/>
              </a:buClr>
              <a:buFont typeface="Wingdings" panose="05000000000000000000" pitchFamily="2" charset="2"/>
              <a:buChar char="§"/>
            </a:pPr>
            <a:endParaRPr lang="en-US" altLang="en-US" dirty="0"/>
          </a:p>
          <a:p>
            <a:pPr lvl="2">
              <a:buClr>
                <a:srgbClr val="3163AC"/>
              </a:buClr>
              <a:buFont typeface="Wingdings" panose="05000000000000000000" pitchFamily="2" charset="2"/>
              <a:buChar char="§"/>
            </a:pPr>
            <a:endParaRPr lang="en-US" altLang="en-US" dirty="0"/>
          </a:p>
          <a:p>
            <a:pPr lvl="2">
              <a:buClr>
                <a:srgbClr val="3163AC"/>
              </a:buClr>
              <a:buFont typeface="Wingdings" panose="05000000000000000000" pitchFamily="2" charset="2"/>
              <a:buChar char="§"/>
            </a:pPr>
            <a:endParaRPr lang="en-US" altLang="en-US" dirty="0"/>
          </a:p>
          <a:p>
            <a:pPr lvl="2">
              <a:buClr>
                <a:srgbClr val="3163AC"/>
              </a:buClr>
              <a:buFont typeface="Wingdings" panose="05000000000000000000" pitchFamily="2" charset="2"/>
              <a:buChar char="§"/>
            </a:pPr>
            <a:endParaRPr lang="en-US" altLang="en-US" dirty="0"/>
          </a:p>
          <a:p>
            <a:pPr marL="914400" lvl="2" indent="0">
              <a:buNone/>
            </a:pPr>
            <a:endParaRPr lang="en-US" altLang="en-US" dirty="0"/>
          </a:p>
        </p:txBody>
      </p:sp>
      <p:sp>
        <p:nvSpPr>
          <p:cNvPr id="3" name="Titel 2"/>
          <p:cNvSpPr>
            <a:spLocks noGrp="1"/>
          </p:cNvSpPr>
          <p:nvPr>
            <p:ph type="title"/>
          </p:nvPr>
        </p:nvSpPr>
        <p:spPr>
          <a:xfrm>
            <a:off x="604838" y="416115"/>
            <a:ext cx="6545262" cy="1132540"/>
          </a:xfrm>
        </p:spPr>
        <p:txBody>
          <a:bodyPr/>
          <a:lstStyle/>
          <a:p>
            <a:r>
              <a:rPr lang="en-US" altLang="en-US" dirty="0">
                <a:solidFill>
                  <a:srgbClr val="3163AC"/>
                </a:solidFill>
                <a:latin typeface="+mj-lt"/>
                <a:cs typeface="Arial" panose="020B0604020202020204" pitchFamily="34" charset="0"/>
              </a:rPr>
              <a:t>the burden of a payroll tax #1 </a:t>
            </a:r>
            <a:endParaRPr lang="de-DE" dirty="0">
              <a:solidFill>
                <a:srgbClr val="3163AC"/>
              </a:solidFill>
              <a:latin typeface="+mj-lt"/>
              <a:cs typeface="Arial" panose="020B0604020202020204" pitchFamily="34" charset="0"/>
            </a:endParaRPr>
          </a:p>
        </p:txBody>
      </p:sp>
      <p:sp>
        <p:nvSpPr>
          <p:cNvPr id="6" name="Rechteck 5"/>
          <p:cNvSpPr/>
          <p:nvPr/>
        </p:nvSpPr>
        <p:spPr>
          <a:xfrm>
            <a:off x="0" y="5262663"/>
            <a:ext cx="9144000" cy="1103587"/>
          </a:xfrm>
          <a:prstGeom prst="rect">
            <a:avLst/>
          </a:prstGeom>
          <a:gradFill>
            <a:gsLst>
              <a:gs pos="6000">
                <a:srgbClr val="2E63AC">
                  <a:lumMod val="100000"/>
                </a:srgbClr>
              </a:gs>
              <a:gs pos="4000">
                <a:srgbClr val="2E63AC"/>
              </a:gs>
              <a:gs pos="54000">
                <a:srgbClr val="2E63AC">
                  <a:alpha val="0"/>
                </a:srgb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feld 6"/>
          <p:cNvSpPr txBox="1"/>
          <p:nvPr/>
        </p:nvSpPr>
        <p:spPr>
          <a:xfrm>
            <a:off x="-236490" y="5439157"/>
            <a:ext cx="9144000" cy="1015663"/>
          </a:xfrm>
          <a:prstGeom prst="rect">
            <a:avLst/>
          </a:prstGeom>
          <a:noFill/>
        </p:spPr>
        <p:txBody>
          <a:bodyPr wrap="square" rtlCol="0">
            <a:spAutoFit/>
          </a:bodyPr>
          <a:lstStyle/>
          <a:p>
            <a:pPr algn="r"/>
            <a:endParaRPr lang="de-DE" dirty="0">
              <a:solidFill>
                <a:schemeClr val="bg1"/>
              </a:solidFill>
              <a:latin typeface="+mj-lt"/>
            </a:endParaRPr>
          </a:p>
          <a:p>
            <a:pPr algn="r"/>
            <a:r>
              <a:rPr lang="de-DE" sz="2400" cap="all" dirty="0">
                <a:solidFill>
                  <a:schemeClr val="bg1"/>
                </a:solidFill>
                <a:latin typeface="+mj-lt"/>
              </a:rPr>
              <a:t>Case Study</a:t>
            </a:r>
          </a:p>
          <a:p>
            <a:pPr algn="r"/>
            <a:r>
              <a:rPr lang="de-DE" dirty="0">
                <a:solidFill>
                  <a:schemeClr val="bg1"/>
                </a:solidFill>
                <a:latin typeface="+mj-lt"/>
              </a:rPr>
              <a:t>       </a:t>
            </a:r>
            <a:endParaRPr lang="en-US" dirty="0">
              <a:solidFill>
                <a:schemeClr val="bg1"/>
              </a:solidFill>
              <a:latin typeface="+mj-lt"/>
            </a:endParaRPr>
          </a:p>
        </p:txBody>
      </p:sp>
    </p:spTree>
    <p:extLst>
      <p:ext uri="{BB962C8B-B14F-4D97-AF65-F5344CB8AC3E}">
        <p14:creationId xmlns:p14="http://schemas.microsoft.com/office/powerpoint/2010/main" val="2369143123"/>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hteck 37"/>
          <p:cNvSpPr/>
          <p:nvPr/>
        </p:nvSpPr>
        <p:spPr>
          <a:xfrm>
            <a:off x="0" y="5262663"/>
            <a:ext cx="9144000" cy="1103587"/>
          </a:xfrm>
          <a:prstGeom prst="rect">
            <a:avLst/>
          </a:prstGeom>
          <a:gradFill>
            <a:gsLst>
              <a:gs pos="6000">
                <a:srgbClr val="2E63AC">
                  <a:lumMod val="100000"/>
                </a:srgbClr>
              </a:gs>
              <a:gs pos="4000">
                <a:srgbClr val="2E63AC"/>
              </a:gs>
              <a:gs pos="54000">
                <a:srgbClr val="2E63AC">
                  <a:alpha val="0"/>
                </a:srgb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060" name="TextBox 4"/>
          <p:cNvSpPr txBox="1">
            <a:spLocks noChangeArrowheads="1"/>
          </p:cNvSpPr>
          <p:nvPr/>
        </p:nvSpPr>
        <p:spPr bwMode="auto">
          <a:xfrm>
            <a:off x="815931" y="477838"/>
            <a:ext cx="507222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2400" cap="all" dirty="0">
                <a:solidFill>
                  <a:srgbClr val="3163AC"/>
                </a:solidFill>
                <a:latin typeface="+mn-lt"/>
              </a:rPr>
              <a:t>The Burden of a Payroll Tax #2 </a:t>
            </a:r>
          </a:p>
        </p:txBody>
      </p:sp>
      <p:grpSp>
        <p:nvGrpSpPr>
          <p:cNvPr id="2" name="Group 4"/>
          <p:cNvGrpSpPr>
            <a:grpSpLocks/>
          </p:cNvGrpSpPr>
          <p:nvPr/>
        </p:nvGrpSpPr>
        <p:grpSpPr bwMode="auto">
          <a:xfrm>
            <a:off x="1136650" y="1582738"/>
            <a:ext cx="5176838" cy="3684587"/>
            <a:chOff x="-23698" y="1860853"/>
            <a:chExt cx="5177609" cy="3684897"/>
          </a:xfrm>
        </p:grpSpPr>
        <p:sp>
          <p:nvSpPr>
            <p:cNvPr id="7" name="Rectangle 6"/>
            <p:cNvSpPr/>
            <p:nvPr/>
          </p:nvSpPr>
          <p:spPr>
            <a:xfrm>
              <a:off x="728889" y="1959286"/>
              <a:ext cx="4425022" cy="35753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600" dirty="0">
                <a:solidFill>
                  <a:prstClr val="black"/>
                </a:solidFill>
              </a:endParaRPr>
            </a:p>
          </p:txBody>
        </p:sp>
        <p:grpSp>
          <p:nvGrpSpPr>
            <p:cNvPr id="45091" name="Group 5"/>
            <p:cNvGrpSpPr>
              <a:grpSpLocks/>
            </p:cNvGrpSpPr>
            <p:nvPr/>
          </p:nvGrpSpPr>
          <p:grpSpPr bwMode="auto">
            <a:xfrm>
              <a:off x="-23698" y="1860853"/>
              <a:ext cx="751053" cy="3684897"/>
              <a:chOff x="1077945" y="1279583"/>
              <a:chExt cx="751053" cy="3684220"/>
            </a:xfrm>
          </p:grpSpPr>
          <p:cxnSp>
            <p:nvCxnSpPr>
              <p:cNvPr id="9" name="Straight Connector 8"/>
              <p:cNvCxnSpPr/>
              <p:nvPr/>
            </p:nvCxnSpPr>
            <p:spPr>
              <a:xfrm rot="5400000">
                <a:off x="26516" y="3161375"/>
                <a:ext cx="3590567" cy="1429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5093" name="TextBox 8"/>
              <p:cNvSpPr txBox="1">
                <a:spLocks noChangeArrowheads="1"/>
              </p:cNvSpPr>
              <p:nvPr/>
            </p:nvSpPr>
            <p:spPr bwMode="auto">
              <a:xfrm>
                <a:off x="1077945" y="1279583"/>
                <a:ext cx="739631" cy="338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latin typeface="+mn-lt"/>
                  </a:rPr>
                  <a:t>Wage</a:t>
                </a:r>
              </a:p>
            </p:txBody>
          </p:sp>
        </p:grpSp>
      </p:grpSp>
      <p:grpSp>
        <p:nvGrpSpPr>
          <p:cNvPr id="4" name="Group 9"/>
          <p:cNvGrpSpPr>
            <a:grpSpLocks/>
          </p:cNvGrpSpPr>
          <p:nvPr/>
        </p:nvGrpSpPr>
        <p:grpSpPr bwMode="auto">
          <a:xfrm>
            <a:off x="1724025" y="5267329"/>
            <a:ext cx="4908565" cy="589615"/>
            <a:chOff x="1676400" y="5181600"/>
            <a:chExt cx="4908372" cy="589318"/>
          </a:xfrm>
        </p:grpSpPr>
        <p:cxnSp>
          <p:nvCxnSpPr>
            <p:cNvPr id="12" name="Straight Connector 11"/>
            <p:cNvCxnSpPr/>
            <p:nvPr/>
          </p:nvCxnSpPr>
          <p:spPr>
            <a:xfrm>
              <a:off x="1828794" y="5181600"/>
              <a:ext cx="44368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5088" name="TextBox 11"/>
            <p:cNvSpPr txBox="1">
              <a:spLocks noChangeArrowheads="1"/>
            </p:cNvSpPr>
            <p:nvPr/>
          </p:nvSpPr>
          <p:spPr bwMode="auto">
            <a:xfrm>
              <a:off x="5337895" y="5186437"/>
              <a:ext cx="1246877" cy="584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dirty="0">
                  <a:solidFill>
                    <a:prstClr val="black"/>
                  </a:solidFill>
                  <a:latin typeface="+mn-lt"/>
                </a:rPr>
                <a:t>Quantity of</a:t>
              </a:r>
            </a:p>
            <a:p>
              <a:pPr eaLnBrk="1" hangingPunct="1"/>
              <a:r>
                <a:rPr lang="en-US" altLang="en-US" sz="1600" dirty="0">
                  <a:solidFill>
                    <a:prstClr val="black"/>
                  </a:solidFill>
                  <a:latin typeface="+mn-lt"/>
                </a:rPr>
                <a:t>Labor</a:t>
              </a:r>
            </a:p>
          </p:txBody>
        </p:sp>
        <p:sp>
          <p:nvSpPr>
            <p:cNvPr id="45089" name="TextBox 12"/>
            <p:cNvSpPr txBox="1">
              <a:spLocks noChangeArrowheads="1"/>
            </p:cNvSpPr>
            <p:nvPr/>
          </p:nvSpPr>
          <p:spPr bwMode="auto">
            <a:xfrm>
              <a:off x="1676400" y="5181600"/>
              <a:ext cx="29848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latin typeface="+mn-lt"/>
                </a:rPr>
                <a:t>0</a:t>
              </a:r>
            </a:p>
          </p:txBody>
        </p:sp>
      </p:grpSp>
      <p:grpSp>
        <p:nvGrpSpPr>
          <p:cNvPr id="5" name="Group 13"/>
          <p:cNvGrpSpPr>
            <a:grpSpLocks/>
          </p:cNvGrpSpPr>
          <p:nvPr/>
        </p:nvGrpSpPr>
        <p:grpSpPr bwMode="auto">
          <a:xfrm>
            <a:off x="3214703" y="2263774"/>
            <a:ext cx="2635212" cy="2565397"/>
            <a:chOff x="3489339" y="2647472"/>
            <a:chExt cx="2941781" cy="3480489"/>
          </a:xfrm>
        </p:grpSpPr>
        <p:cxnSp>
          <p:nvCxnSpPr>
            <p:cNvPr id="16" name="Straight Connector 15"/>
            <p:cNvCxnSpPr/>
            <p:nvPr/>
          </p:nvCxnSpPr>
          <p:spPr>
            <a:xfrm rot="16200000" flipH="1">
              <a:off x="3015318" y="3121493"/>
              <a:ext cx="3480489" cy="2532448"/>
            </a:xfrm>
            <a:prstGeom prst="line">
              <a:avLst/>
            </a:prstGeom>
            <a:ln w="38100">
              <a:solidFill>
                <a:srgbClr val="005EA4"/>
              </a:solidFill>
            </a:ln>
          </p:spPr>
          <p:style>
            <a:lnRef idx="1">
              <a:schemeClr val="accent1"/>
            </a:lnRef>
            <a:fillRef idx="0">
              <a:schemeClr val="accent1"/>
            </a:fillRef>
            <a:effectRef idx="0">
              <a:schemeClr val="accent1"/>
            </a:effectRef>
            <a:fontRef idx="minor">
              <a:schemeClr val="tx1"/>
            </a:fontRef>
          </p:style>
        </p:cxnSp>
        <p:sp>
          <p:nvSpPr>
            <p:cNvPr id="45086" name="TextBox 15"/>
            <p:cNvSpPr txBox="1">
              <a:spLocks noChangeArrowheads="1"/>
            </p:cNvSpPr>
            <p:nvPr/>
          </p:nvSpPr>
          <p:spPr bwMode="auto">
            <a:xfrm>
              <a:off x="5398227" y="4597998"/>
              <a:ext cx="1032893" cy="793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dirty="0">
                  <a:solidFill>
                    <a:prstClr val="black"/>
                  </a:solidFill>
                  <a:latin typeface="+mn-lt"/>
                </a:rPr>
                <a:t>Labor</a:t>
              </a:r>
            </a:p>
            <a:p>
              <a:pPr eaLnBrk="1" hangingPunct="1"/>
              <a:r>
                <a:rPr lang="en-US" altLang="en-US" sz="1600" dirty="0">
                  <a:solidFill>
                    <a:prstClr val="black"/>
                  </a:solidFill>
                  <a:latin typeface="+mn-lt"/>
                </a:rPr>
                <a:t>demand</a:t>
              </a:r>
              <a:endParaRPr lang="en-US" altLang="en-US" sz="1600" baseline="-25000" dirty="0">
                <a:solidFill>
                  <a:prstClr val="black"/>
                </a:solidFill>
                <a:latin typeface="+mn-lt"/>
              </a:endParaRPr>
            </a:p>
          </p:txBody>
        </p:sp>
      </p:grpSp>
      <p:cxnSp>
        <p:nvCxnSpPr>
          <p:cNvPr id="18" name="Straight Connector 17"/>
          <p:cNvCxnSpPr/>
          <p:nvPr/>
        </p:nvCxnSpPr>
        <p:spPr bwMode="auto">
          <a:xfrm rot="16200000" flipH="1">
            <a:off x="3542506" y="3502819"/>
            <a:ext cx="795338" cy="0"/>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6" name="Group 90"/>
          <p:cNvGrpSpPr>
            <a:grpSpLocks/>
          </p:cNvGrpSpPr>
          <p:nvPr/>
        </p:nvGrpSpPr>
        <p:grpSpPr bwMode="auto">
          <a:xfrm>
            <a:off x="2894014" y="1914525"/>
            <a:ext cx="2541587" cy="3198812"/>
            <a:chOff x="3083568" y="4550970"/>
            <a:chExt cx="2838974" cy="4339838"/>
          </a:xfrm>
        </p:grpSpPr>
        <p:cxnSp>
          <p:nvCxnSpPr>
            <p:cNvPr id="20" name="Straight Connector 19"/>
            <p:cNvCxnSpPr/>
            <p:nvPr/>
          </p:nvCxnSpPr>
          <p:spPr>
            <a:xfrm rot="5400000" flipH="1" flipV="1">
              <a:off x="2521590" y="5489857"/>
              <a:ext cx="3962929" cy="2838974"/>
            </a:xfrm>
            <a:prstGeom prst="line">
              <a:avLst/>
            </a:prstGeom>
            <a:ln w="38100">
              <a:solidFill>
                <a:srgbClr val="005EA4"/>
              </a:solidFill>
            </a:ln>
          </p:spPr>
          <p:style>
            <a:lnRef idx="1">
              <a:schemeClr val="accent1"/>
            </a:lnRef>
            <a:fillRef idx="0">
              <a:schemeClr val="accent1"/>
            </a:fillRef>
            <a:effectRef idx="0">
              <a:schemeClr val="accent1"/>
            </a:effectRef>
            <a:fontRef idx="minor">
              <a:schemeClr val="tx1"/>
            </a:fontRef>
          </p:style>
        </p:cxnSp>
        <p:sp>
          <p:nvSpPr>
            <p:cNvPr id="45084" name="TextBox 92"/>
            <p:cNvSpPr txBox="1">
              <a:spLocks noChangeArrowheads="1"/>
            </p:cNvSpPr>
            <p:nvPr/>
          </p:nvSpPr>
          <p:spPr bwMode="auto">
            <a:xfrm>
              <a:off x="4830345" y="4550970"/>
              <a:ext cx="866994" cy="793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dirty="0">
                  <a:solidFill>
                    <a:prstClr val="black"/>
                  </a:solidFill>
                  <a:latin typeface="+mn-lt"/>
                </a:rPr>
                <a:t>Labor</a:t>
              </a:r>
            </a:p>
            <a:p>
              <a:pPr eaLnBrk="1" hangingPunct="1"/>
              <a:r>
                <a:rPr lang="en-US" altLang="en-US" sz="1600" dirty="0">
                  <a:solidFill>
                    <a:prstClr val="black"/>
                  </a:solidFill>
                  <a:latin typeface="+mn-lt"/>
                </a:rPr>
                <a:t>supply</a:t>
              </a:r>
              <a:endParaRPr lang="en-US" altLang="en-US" sz="1600" baseline="-25000" dirty="0">
                <a:solidFill>
                  <a:prstClr val="black"/>
                </a:solidFill>
                <a:latin typeface="+mn-lt"/>
              </a:endParaRPr>
            </a:p>
          </p:txBody>
        </p:sp>
      </p:grpSp>
      <p:sp>
        <p:nvSpPr>
          <p:cNvPr id="22" name="Freeform 183"/>
          <p:cNvSpPr>
            <a:spLocks/>
          </p:cNvSpPr>
          <p:nvPr/>
        </p:nvSpPr>
        <p:spPr bwMode="auto">
          <a:xfrm>
            <a:off x="4240213" y="3440113"/>
            <a:ext cx="146050" cy="136525"/>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prstClr val="black"/>
              </a:solidFill>
            </a:endParaRPr>
          </a:p>
        </p:txBody>
      </p:sp>
      <p:grpSp>
        <p:nvGrpSpPr>
          <p:cNvPr id="8" name="Group 76"/>
          <p:cNvGrpSpPr>
            <a:grpSpLocks/>
          </p:cNvGrpSpPr>
          <p:nvPr/>
        </p:nvGrpSpPr>
        <p:grpSpPr bwMode="auto">
          <a:xfrm>
            <a:off x="293688" y="2916238"/>
            <a:ext cx="3621087" cy="338137"/>
            <a:chOff x="247687" y="2990470"/>
            <a:chExt cx="3621379" cy="338972"/>
          </a:xfrm>
        </p:grpSpPr>
        <p:cxnSp>
          <p:nvCxnSpPr>
            <p:cNvPr id="24" name="Straight Connector 23"/>
            <p:cNvCxnSpPr/>
            <p:nvPr/>
          </p:nvCxnSpPr>
          <p:spPr>
            <a:xfrm flipV="1">
              <a:off x="1838490" y="3157569"/>
              <a:ext cx="2030576" cy="3183"/>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5082" name="TextBox 78"/>
            <p:cNvSpPr txBox="1">
              <a:spLocks noChangeArrowheads="1"/>
            </p:cNvSpPr>
            <p:nvPr/>
          </p:nvSpPr>
          <p:spPr bwMode="auto">
            <a:xfrm>
              <a:off x="247687" y="2990470"/>
              <a:ext cx="1603416" cy="338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dirty="0">
                  <a:solidFill>
                    <a:prstClr val="black"/>
                  </a:solidFill>
                  <a:latin typeface="+mn-lt"/>
                </a:rPr>
                <a:t>Wage firms pay</a:t>
              </a:r>
            </a:p>
          </p:txBody>
        </p:sp>
      </p:grpSp>
      <p:grpSp>
        <p:nvGrpSpPr>
          <p:cNvPr id="10" name="Group 76"/>
          <p:cNvGrpSpPr>
            <a:grpSpLocks/>
          </p:cNvGrpSpPr>
          <p:nvPr/>
        </p:nvGrpSpPr>
        <p:grpSpPr bwMode="auto">
          <a:xfrm>
            <a:off x="77788" y="3341688"/>
            <a:ext cx="4252912" cy="338137"/>
            <a:chOff x="57718" y="3026141"/>
            <a:chExt cx="4252633" cy="338972"/>
          </a:xfrm>
        </p:grpSpPr>
        <p:cxnSp>
          <p:nvCxnSpPr>
            <p:cNvPr id="27" name="Straight Connector 26"/>
            <p:cNvCxnSpPr/>
            <p:nvPr/>
          </p:nvCxnSpPr>
          <p:spPr>
            <a:xfrm flipV="1">
              <a:off x="1868936" y="3194832"/>
              <a:ext cx="2441415" cy="6366"/>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5080" name="TextBox 78"/>
            <p:cNvSpPr txBox="1">
              <a:spLocks noChangeArrowheads="1"/>
            </p:cNvSpPr>
            <p:nvPr/>
          </p:nvSpPr>
          <p:spPr bwMode="auto">
            <a:xfrm>
              <a:off x="57718" y="3026141"/>
              <a:ext cx="1750864" cy="338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latin typeface="+mn-lt"/>
                </a:rPr>
                <a:t>Wage without tax</a:t>
              </a:r>
            </a:p>
          </p:txBody>
        </p:sp>
      </p:grpSp>
      <p:grpSp>
        <p:nvGrpSpPr>
          <p:cNvPr id="11" name="Group 76"/>
          <p:cNvGrpSpPr>
            <a:grpSpLocks/>
          </p:cNvGrpSpPr>
          <p:nvPr/>
        </p:nvGrpSpPr>
        <p:grpSpPr bwMode="auto">
          <a:xfrm>
            <a:off x="360363" y="3802060"/>
            <a:ext cx="3576637" cy="584775"/>
            <a:chOff x="295322" y="3097480"/>
            <a:chExt cx="3575150" cy="585046"/>
          </a:xfrm>
        </p:grpSpPr>
        <p:cxnSp>
          <p:nvCxnSpPr>
            <p:cNvPr id="30" name="Straight Connector 29"/>
            <p:cNvCxnSpPr/>
            <p:nvPr/>
          </p:nvCxnSpPr>
          <p:spPr>
            <a:xfrm>
              <a:off x="1828209" y="3211833"/>
              <a:ext cx="2042263" cy="0"/>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5078" name="TextBox 78"/>
            <p:cNvSpPr txBox="1">
              <a:spLocks noChangeArrowheads="1"/>
            </p:cNvSpPr>
            <p:nvPr/>
          </p:nvSpPr>
          <p:spPr bwMode="auto">
            <a:xfrm>
              <a:off x="295322" y="3097480"/>
              <a:ext cx="1487674" cy="585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dirty="0">
                  <a:solidFill>
                    <a:prstClr val="black"/>
                  </a:solidFill>
                  <a:latin typeface="+mn-lt"/>
                </a:rPr>
                <a:t>Wage workers</a:t>
              </a:r>
            </a:p>
            <a:p>
              <a:pPr eaLnBrk="1" hangingPunct="1"/>
              <a:r>
                <a:rPr lang="en-US" altLang="en-US" sz="1600" dirty="0">
                  <a:solidFill>
                    <a:prstClr val="black"/>
                  </a:solidFill>
                  <a:latin typeface="+mn-lt"/>
                </a:rPr>
                <a:t>receive</a:t>
              </a:r>
            </a:p>
          </p:txBody>
        </p:sp>
      </p:grpSp>
      <p:grpSp>
        <p:nvGrpSpPr>
          <p:cNvPr id="13" name="Group 132"/>
          <p:cNvGrpSpPr>
            <a:grpSpLocks/>
          </p:cNvGrpSpPr>
          <p:nvPr/>
        </p:nvGrpSpPr>
        <p:grpSpPr bwMode="auto">
          <a:xfrm>
            <a:off x="2347913" y="3132138"/>
            <a:ext cx="1485900" cy="746125"/>
            <a:chOff x="803867" y="2168672"/>
            <a:chExt cx="1485301" cy="745508"/>
          </a:xfrm>
        </p:grpSpPr>
        <p:sp>
          <p:nvSpPr>
            <p:cNvPr id="45075" name="TextBox 133"/>
            <p:cNvSpPr txBox="1">
              <a:spLocks noChangeArrowheads="1"/>
            </p:cNvSpPr>
            <p:nvPr/>
          </p:nvSpPr>
          <p:spPr bwMode="auto">
            <a:xfrm>
              <a:off x="803867" y="2168672"/>
              <a:ext cx="1210961" cy="338195"/>
            </a:xfrm>
            <a:prstGeom prst="rect">
              <a:avLst/>
            </a:prstGeom>
            <a:solidFill>
              <a:srgbClr val="F2D698"/>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latin typeface="+mn-lt"/>
                </a:rPr>
                <a:t>Tax wedge</a:t>
              </a:r>
            </a:p>
          </p:txBody>
        </p:sp>
        <p:sp>
          <p:nvSpPr>
            <p:cNvPr id="34" name="Left Brace 33"/>
            <p:cNvSpPr/>
            <p:nvPr/>
          </p:nvSpPr>
          <p:spPr>
            <a:xfrm>
              <a:off x="2082876" y="2175017"/>
              <a:ext cx="206292" cy="739163"/>
            </a:xfrm>
            <a:prstGeom prst="leftBrace">
              <a:avLst>
                <a:gd name="adj1" fmla="val 36904"/>
                <a:gd name="adj2" fmla="val 49026"/>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defRPr/>
              </a:pPr>
              <a:endParaRPr lang="en-US" sz="1600">
                <a:solidFill>
                  <a:prstClr val="black"/>
                </a:solidFill>
              </a:endParaRPr>
            </a:p>
          </p:txBody>
        </p:sp>
      </p:grpSp>
      <p:sp>
        <p:nvSpPr>
          <p:cNvPr id="35" name="Freeform 183"/>
          <p:cNvSpPr>
            <a:spLocks/>
          </p:cNvSpPr>
          <p:nvPr/>
        </p:nvSpPr>
        <p:spPr bwMode="auto">
          <a:xfrm>
            <a:off x="3876675" y="3036888"/>
            <a:ext cx="146050" cy="136525"/>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prstClr val="black"/>
              </a:solidFill>
            </a:endParaRPr>
          </a:p>
        </p:txBody>
      </p:sp>
      <p:sp>
        <p:nvSpPr>
          <p:cNvPr id="36" name="Freeform 183"/>
          <p:cNvSpPr>
            <a:spLocks/>
          </p:cNvSpPr>
          <p:nvPr/>
        </p:nvSpPr>
        <p:spPr bwMode="auto">
          <a:xfrm>
            <a:off x="3867150" y="3830638"/>
            <a:ext cx="146050" cy="136525"/>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prstClr val="black"/>
              </a:solidFill>
            </a:endParaRPr>
          </a:p>
        </p:txBody>
      </p:sp>
      <p:sp>
        <p:nvSpPr>
          <p:cNvPr id="37" name="TextBox 36"/>
          <p:cNvSpPr txBox="1">
            <a:spLocks noChangeArrowheads="1"/>
          </p:cNvSpPr>
          <p:nvPr/>
        </p:nvSpPr>
        <p:spPr bwMode="auto">
          <a:xfrm>
            <a:off x="6540500" y="1731049"/>
            <a:ext cx="2438400"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400" dirty="0">
                <a:solidFill>
                  <a:prstClr val="black"/>
                </a:solidFill>
                <a:latin typeface="+mn-lt"/>
              </a:rPr>
              <a:t>A payroll tax places a wedge between the wage that workers receive and the wage that firms pay. Comparing wages with and without the tax, you can see that workers and firms share the tax burden. This division of the tax burden between workers and firms does not depend on whether the government levies the tax on workers, levies the tax on firms, or divides the tax between the two groups (not necessarily 50-50).</a:t>
            </a:r>
          </a:p>
        </p:txBody>
      </p:sp>
      <p:sp>
        <p:nvSpPr>
          <p:cNvPr id="39" name="Textfeld 38"/>
          <p:cNvSpPr txBox="1"/>
          <p:nvPr/>
        </p:nvSpPr>
        <p:spPr>
          <a:xfrm>
            <a:off x="-215900" y="5416431"/>
            <a:ext cx="9144000" cy="1015663"/>
          </a:xfrm>
          <a:prstGeom prst="rect">
            <a:avLst/>
          </a:prstGeom>
          <a:noFill/>
        </p:spPr>
        <p:txBody>
          <a:bodyPr wrap="square" rtlCol="0">
            <a:spAutoFit/>
          </a:bodyPr>
          <a:lstStyle/>
          <a:p>
            <a:pPr algn="r"/>
            <a:endParaRPr lang="de-DE" dirty="0">
              <a:solidFill>
                <a:schemeClr val="bg1"/>
              </a:solidFill>
              <a:latin typeface="+mj-lt"/>
            </a:endParaRPr>
          </a:p>
          <a:p>
            <a:pPr algn="r"/>
            <a:r>
              <a:rPr lang="de-DE" sz="2400" cap="all" dirty="0">
                <a:solidFill>
                  <a:schemeClr val="bg1"/>
                </a:solidFill>
                <a:latin typeface="+mj-lt"/>
              </a:rPr>
              <a:t>Case Study</a:t>
            </a:r>
          </a:p>
          <a:p>
            <a:pPr algn="r"/>
            <a:r>
              <a:rPr lang="de-DE" dirty="0">
                <a:solidFill>
                  <a:schemeClr val="bg1"/>
                </a:solidFill>
                <a:latin typeface="+mj-lt"/>
              </a:rPr>
              <a:t>       </a:t>
            </a:r>
            <a:endParaRPr lang="en-US" dirty="0">
              <a:solidFill>
                <a:schemeClr val="bg1"/>
              </a:solidFill>
              <a:latin typeface="+mj-lt"/>
            </a:endParaRPr>
          </a:p>
        </p:txBody>
      </p:sp>
    </p:spTree>
    <p:extLst>
      <p:ext uri="{BB962C8B-B14F-4D97-AF65-F5344CB8AC3E}">
        <p14:creationId xmlns:p14="http://schemas.microsoft.com/office/powerpoint/2010/main" val="33344599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par>
                          <p:cTn id="11" fill="hold" nodeType="afterGroup">
                            <p:stCondLst>
                              <p:cond delay="500"/>
                            </p:stCondLst>
                            <p:childTnLst>
                              <p:par>
                                <p:cTn id="12" presetID="22" presetClass="entr" presetSubtype="8"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1000"/>
                                        <p:tgtEl>
                                          <p:spTgt spid="5"/>
                                        </p:tgtEl>
                                      </p:cBhvr>
                                    </p:animEffect>
                                  </p:childTnLst>
                                </p:cTn>
                              </p:par>
                            </p:childTnLst>
                          </p:cTn>
                        </p:par>
                        <p:par>
                          <p:cTn id="15" fill="hold" nodeType="afterGroup">
                            <p:stCondLst>
                              <p:cond delay="1500"/>
                            </p:stCondLst>
                            <p:childTnLst>
                              <p:par>
                                <p:cTn id="16" presetID="22" presetClass="entr" presetSubtype="8"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1000"/>
                                        <p:tgtEl>
                                          <p:spTgt spid="6"/>
                                        </p:tgtEl>
                                      </p:cBhvr>
                                    </p:animEffect>
                                  </p:childTnLst>
                                </p:cTn>
                              </p:par>
                            </p:childTnLst>
                          </p:cTn>
                        </p:par>
                        <p:par>
                          <p:cTn id="19" fill="hold" nodeType="afterGroup">
                            <p:stCondLst>
                              <p:cond delay="2500"/>
                            </p:stCondLst>
                            <p:childTnLst>
                              <p:par>
                                <p:cTn id="20" presetID="22" presetClass="entr" presetSubtype="8"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1000"/>
                                        <p:tgtEl>
                                          <p:spTgt spid="10"/>
                                        </p:tgtEl>
                                      </p:cBhvr>
                                    </p:animEffect>
                                  </p:childTnLst>
                                </p:cTn>
                              </p:par>
                            </p:childTnLst>
                          </p:cTn>
                        </p:par>
                        <p:par>
                          <p:cTn id="23" fill="hold" nodeType="afterGroup">
                            <p:stCondLst>
                              <p:cond delay="3500"/>
                            </p:stCondLst>
                            <p:childTnLst>
                              <p:par>
                                <p:cTn id="24" presetID="22" presetClass="entr" presetSubtype="8"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left)">
                                      <p:cBhvr>
                                        <p:cTn id="26" dur="500"/>
                                        <p:tgtEl>
                                          <p:spTgt spid="22"/>
                                        </p:tgtEl>
                                      </p:cBhvr>
                                    </p:animEffect>
                                  </p:childTnLst>
                                </p:cTn>
                              </p:par>
                            </p:childTnLst>
                          </p:cTn>
                        </p:par>
                        <p:par>
                          <p:cTn id="27" fill="hold" nodeType="afterGroup">
                            <p:stCondLst>
                              <p:cond delay="4000"/>
                            </p:stCondLst>
                            <p:childTnLst>
                              <p:par>
                                <p:cTn id="28" presetID="22" presetClass="entr" presetSubtype="8" fill="hold"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left)">
                                      <p:cBhvr>
                                        <p:cTn id="30" dur="1000"/>
                                        <p:tgtEl>
                                          <p:spTgt spid="8"/>
                                        </p:tgtEl>
                                      </p:cBhvr>
                                    </p:animEffect>
                                  </p:childTnLst>
                                </p:cTn>
                              </p:par>
                            </p:childTnLst>
                          </p:cTn>
                        </p:par>
                        <p:par>
                          <p:cTn id="31" fill="hold" nodeType="afterGroup">
                            <p:stCondLst>
                              <p:cond delay="5000"/>
                            </p:stCondLst>
                            <p:childTnLst>
                              <p:par>
                                <p:cTn id="32" presetID="22" presetClass="entr" presetSubtype="8" fill="hold" grpId="0" nodeType="after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wipe(left)">
                                      <p:cBhvr>
                                        <p:cTn id="34" dur="500"/>
                                        <p:tgtEl>
                                          <p:spTgt spid="35"/>
                                        </p:tgtEl>
                                      </p:cBhvr>
                                    </p:animEffect>
                                  </p:childTnLst>
                                </p:cTn>
                              </p:par>
                            </p:childTnLst>
                          </p:cTn>
                        </p:par>
                        <p:par>
                          <p:cTn id="35" fill="hold" nodeType="afterGroup">
                            <p:stCondLst>
                              <p:cond delay="5500"/>
                            </p:stCondLst>
                            <p:childTnLst>
                              <p:par>
                                <p:cTn id="36" presetID="22" presetClass="entr" presetSubtype="8" fill="hold" nodeType="after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ipe(left)">
                                      <p:cBhvr>
                                        <p:cTn id="38" dur="1000"/>
                                        <p:tgtEl>
                                          <p:spTgt spid="11"/>
                                        </p:tgtEl>
                                      </p:cBhvr>
                                    </p:animEffect>
                                  </p:childTnLst>
                                </p:cTn>
                              </p:par>
                            </p:childTnLst>
                          </p:cTn>
                        </p:par>
                        <p:par>
                          <p:cTn id="39" fill="hold" nodeType="afterGroup">
                            <p:stCondLst>
                              <p:cond delay="6500"/>
                            </p:stCondLst>
                            <p:childTnLst>
                              <p:par>
                                <p:cTn id="40" presetID="22" presetClass="entr" presetSubtype="8" fill="hold" grpId="0" nodeType="after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wipe(left)">
                                      <p:cBhvr>
                                        <p:cTn id="42" dur="500"/>
                                        <p:tgtEl>
                                          <p:spTgt spid="36"/>
                                        </p:tgtEl>
                                      </p:cBhvr>
                                    </p:animEffect>
                                  </p:childTnLst>
                                </p:cTn>
                              </p:par>
                            </p:childTnLst>
                          </p:cTn>
                        </p:par>
                        <p:par>
                          <p:cTn id="43" fill="hold" nodeType="afterGroup">
                            <p:stCondLst>
                              <p:cond delay="7000"/>
                            </p:stCondLst>
                            <p:childTnLst>
                              <p:par>
                                <p:cTn id="44" presetID="22" presetClass="entr" presetSubtype="1" fill="hold" nodeType="after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ipe(up)">
                                      <p:cBhvr>
                                        <p:cTn id="46" dur="500"/>
                                        <p:tgtEl>
                                          <p:spTgt spid="18"/>
                                        </p:tgtEl>
                                      </p:cBhvr>
                                    </p:animEffect>
                                  </p:childTnLst>
                                </p:cTn>
                              </p:par>
                            </p:childTnLst>
                          </p:cTn>
                        </p:par>
                        <p:par>
                          <p:cTn id="47" fill="hold" nodeType="afterGroup">
                            <p:stCondLst>
                              <p:cond delay="7500"/>
                            </p:stCondLst>
                            <p:childTnLst>
                              <p:par>
                                <p:cTn id="48" presetID="22" presetClass="entr" presetSubtype="8" fill="hold" nodeType="after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wipe(left)">
                                      <p:cBhvr>
                                        <p:cTn id="50" dur="500"/>
                                        <p:tgtEl>
                                          <p:spTgt spid="13"/>
                                        </p:tgtEl>
                                      </p:cBhvr>
                                    </p:animEffect>
                                  </p:childTnLst>
                                </p:cTn>
                              </p:par>
                            </p:childTnLst>
                          </p:cTn>
                        </p:par>
                        <p:par>
                          <p:cTn id="51" fill="hold" nodeType="afterGroup">
                            <p:stCondLst>
                              <p:cond delay="8000"/>
                            </p:stCondLst>
                            <p:childTnLst>
                              <p:par>
                                <p:cTn id="52" presetID="22" presetClass="entr" presetSubtype="8" fill="hold" grpId="0" nodeType="afterEffect">
                                  <p:stCondLst>
                                    <p:cond delay="0"/>
                                  </p:stCondLst>
                                  <p:childTnLst>
                                    <p:set>
                                      <p:cBhvr>
                                        <p:cTn id="53" dur="1" fill="hold">
                                          <p:stCondLst>
                                            <p:cond delay="0"/>
                                          </p:stCondLst>
                                        </p:cTn>
                                        <p:tgtEl>
                                          <p:spTgt spid="37"/>
                                        </p:tgtEl>
                                        <p:attrNameLst>
                                          <p:attrName>style.visibility</p:attrName>
                                        </p:attrNameLst>
                                      </p:cBhvr>
                                      <p:to>
                                        <p:strVal val="visible"/>
                                      </p:to>
                                    </p:set>
                                    <p:animEffect transition="in" filter="wipe(left)">
                                      <p:cBhvr>
                                        <p:cTn id="54"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5" grpId="0" animBg="1"/>
      <p:bldP spid="36" grpId="0" animBg="1"/>
      <p:bldP spid="37" grpId="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Content Placeholder 2"/>
          <p:cNvSpPr>
            <a:spLocks noGrp="1"/>
          </p:cNvSpPr>
          <p:nvPr>
            <p:ph sz="quarter" idx="12"/>
          </p:nvPr>
        </p:nvSpPr>
        <p:spPr>
          <a:xfrm>
            <a:off x="604838" y="1501924"/>
            <a:ext cx="8081962" cy="3955033"/>
          </a:xfrm>
        </p:spPr>
        <p:txBody>
          <a:bodyPr/>
          <a:lstStyle/>
          <a:p>
            <a:pPr marL="0" indent="0">
              <a:lnSpc>
                <a:spcPct val="120000"/>
              </a:lnSpc>
              <a:spcBef>
                <a:spcPts val="600"/>
              </a:spcBef>
              <a:buFontTx/>
              <a:buNone/>
            </a:pPr>
            <a:r>
              <a:rPr lang="en-US" altLang="en-US" dirty="0">
                <a:solidFill>
                  <a:srgbClr val="3163AC"/>
                </a:solidFill>
                <a:latin typeface="+mn-lt"/>
                <a:cs typeface="Arial" panose="020B0604020202020204" pitchFamily="34" charset="0"/>
              </a:rPr>
              <a:t>Taxes levied on sellers and taxes levied on buyers are equivalent</a:t>
            </a:r>
          </a:p>
          <a:p>
            <a:pPr lvl="1">
              <a:lnSpc>
                <a:spcPct val="120000"/>
              </a:lnSpc>
              <a:spcBef>
                <a:spcPts val="600"/>
              </a:spcBef>
              <a:buClr>
                <a:srgbClr val="3163AC"/>
              </a:buClr>
              <a:buFont typeface="Wingdings" panose="05000000000000000000" pitchFamily="2" charset="2"/>
              <a:buChar char="§"/>
            </a:pPr>
            <a:r>
              <a:rPr lang="en-US" altLang="en-US" dirty="0">
                <a:solidFill>
                  <a:srgbClr val="2E63AC"/>
                </a:solidFill>
                <a:cs typeface="Arial" panose="020B0604020202020204" pitchFamily="34" charset="0"/>
              </a:rPr>
              <a:t>Wedge</a:t>
            </a:r>
            <a:r>
              <a:rPr lang="en-US" altLang="en-US" dirty="0">
                <a:cs typeface="Arial" panose="020B0604020202020204" pitchFamily="34" charset="0"/>
              </a:rPr>
              <a:t> between the price that buyers pay and the price that sellers receive: the same, regardless of whether the tax is levied on buyers or sellers</a:t>
            </a:r>
          </a:p>
          <a:p>
            <a:pPr marL="457200" lvl="1" indent="0">
              <a:lnSpc>
                <a:spcPct val="120000"/>
              </a:lnSpc>
              <a:spcBef>
                <a:spcPts val="600"/>
              </a:spcBef>
              <a:buClr>
                <a:srgbClr val="3163AC"/>
              </a:buClr>
              <a:buNone/>
            </a:pPr>
            <a:r>
              <a:rPr lang="en-US" altLang="en-US" dirty="0">
                <a:cs typeface="Arial" panose="020B0604020202020204" pitchFamily="34" charset="0"/>
              </a:rPr>
              <a:t>	</a:t>
            </a:r>
            <a:r>
              <a:rPr lang="en-US" altLang="en-US" dirty="0" err="1">
                <a:cs typeface="Arial" panose="020B0604020202020204" pitchFamily="34" charset="0"/>
              </a:rPr>
              <a:t>p</a:t>
            </a:r>
            <a:r>
              <a:rPr lang="en-US" altLang="en-US" baseline="30000" dirty="0" err="1">
                <a:cs typeface="Arial" panose="020B0604020202020204" pitchFamily="34" charset="0"/>
              </a:rPr>
              <a:t>gross</a:t>
            </a:r>
            <a:r>
              <a:rPr lang="en-US" altLang="en-US" dirty="0">
                <a:cs typeface="Arial" panose="020B0604020202020204" pitchFamily="34" charset="0"/>
              </a:rPr>
              <a:t>=</a:t>
            </a:r>
            <a:r>
              <a:rPr lang="en-US" altLang="en-US" dirty="0" err="1">
                <a:cs typeface="Arial" panose="020B0604020202020204" pitchFamily="34" charset="0"/>
              </a:rPr>
              <a:t>p</a:t>
            </a:r>
            <a:r>
              <a:rPr lang="en-US" altLang="en-US" baseline="30000" dirty="0" err="1">
                <a:cs typeface="Arial" panose="020B0604020202020204" pitchFamily="34" charset="0"/>
              </a:rPr>
              <a:t>net</a:t>
            </a:r>
            <a:r>
              <a:rPr lang="en-US" altLang="en-US" baseline="30000" dirty="0">
                <a:cs typeface="Arial" panose="020B0604020202020204" pitchFamily="34" charset="0"/>
              </a:rPr>
              <a:t> </a:t>
            </a:r>
            <a:r>
              <a:rPr lang="en-US" altLang="en-US" dirty="0">
                <a:cs typeface="Arial" panose="020B0604020202020204" pitchFamily="34" charset="0"/>
              </a:rPr>
              <a:t>+ t			t: tax rate (per unit)</a:t>
            </a:r>
          </a:p>
          <a:p>
            <a:pPr lvl="1">
              <a:lnSpc>
                <a:spcPct val="120000"/>
              </a:lnSpc>
              <a:spcBef>
                <a:spcPts val="600"/>
              </a:spcBef>
              <a:buClr>
                <a:srgbClr val="3163AC"/>
              </a:buClr>
              <a:buFont typeface="Wingdings" panose="05000000000000000000" pitchFamily="2" charset="2"/>
              <a:buChar char="§"/>
            </a:pPr>
            <a:r>
              <a:rPr lang="en-US" altLang="en-US" dirty="0">
                <a:cs typeface="Arial" panose="020B0604020202020204" pitchFamily="34" charset="0"/>
              </a:rPr>
              <a:t>Shifts the relative position of the supply and demand curves</a:t>
            </a:r>
          </a:p>
          <a:p>
            <a:pPr lvl="1">
              <a:lnSpc>
                <a:spcPct val="120000"/>
              </a:lnSpc>
              <a:spcBef>
                <a:spcPts val="600"/>
              </a:spcBef>
              <a:buClr>
                <a:srgbClr val="3163AC"/>
              </a:buClr>
              <a:buFont typeface="Wingdings" panose="05000000000000000000" pitchFamily="2" charset="2"/>
              <a:buChar char="§"/>
            </a:pPr>
            <a:r>
              <a:rPr lang="en-US" altLang="en-US" dirty="0">
                <a:cs typeface="Arial" panose="020B0604020202020204" pitchFamily="34" charset="0"/>
              </a:rPr>
              <a:t>Buyers and sellers </a:t>
            </a:r>
            <a:r>
              <a:rPr lang="en-US" altLang="en-US" dirty="0">
                <a:solidFill>
                  <a:srgbClr val="2E63AC"/>
                </a:solidFill>
                <a:cs typeface="Arial" panose="020B0604020202020204" pitchFamily="34" charset="0"/>
              </a:rPr>
              <a:t>share the tax burden</a:t>
            </a:r>
          </a:p>
        </p:txBody>
      </p:sp>
      <p:sp>
        <p:nvSpPr>
          <p:cNvPr id="46082" name="Title 1"/>
          <p:cNvSpPr>
            <a:spLocks noGrp="1"/>
          </p:cNvSpPr>
          <p:nvPr>
            <p:ph type="title"/>
          </p:nvPr>
        </p:nvSpPr>
        <p:spPr>
          <a:xfrm>
            <a:off x="604838" y="403415"/>
            <a:ext cx="6545262" cy="1132540"/>
          </a:xfrm>
        </p:spPr>
        <p:txBody>
          <a:bodyPr wrap="square" anchor="b"/>
          <a:lstStyle/>
          <a:p>
            <a:r>
              <a:rPr lang="en-US" altLang="en-US" dirty="0">
                <a:solidFill>
                  <a:srgbClr val="3163AC"/>
                </a:solidFill>
                <a:latin typeface="+mj-lt"/>
                <a:cs typeface="Arial" panose="020B0604020202020204" pitchFamily="34" charset="0"/>
              </a:rPr>
              <a:t>Taxes (3/4)</a:t>
            </a:r>
            <a:br>
              <a:rPr lang="en-US" altLang="en-US" dirty="0">
                <a:solidFill>
                  <a:srgbClr val="3163AC"/>
                </a:solidFill>
                <a:latin typeface="+mj-lt"/>
                <a:cs typeface="Arial" panose="020B0604020202020204" pitchFamily="34" charset="0"/>
              </a:rPr>
            </a:br>
            <a:r>
              <a:rPr lang="en-US" altLang="en-US" dirty="0">
                <a:solidFill>
                  <a:srgbClr val="3163AC"/>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1041461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quarter" idx="12"/>
          </p:nvPr>
        </p:nvSpPr>
        <p:spPr>
          <a:xfrm>
            <a:off x="604838" y="1688549"/>
            <a:ext cx="8323262" cy="3878903"/>
          </a:xfrm>
        </p:spPr>
        <p:txBody>
          <a:bodyPr/>
          <a:lstStyle/>
          <a:p>
            <a:pPr marL="0" indent="0">
              <a:buClr>
                <a:srgbClr val="2E63AC"/>
              </a:buClr>
              <a:buNone/>
            </a:pPr>
            <a:r>
              <a:rPr lang="en-US" dirty="0"/>
              <a:t>Is the </a:t>
            </a:r>
            <a:r>
              <a:rPr lang="en-US" dirty="0">
                <a:solidFill>
                  <a:srgbClr val="2E63AC"/>
                </a:solidFill>
              </a:rPr>
              <a:t>study of choices </a:t>
            </a:r>
            <a:r>
              <a:rPr lang="en-US" dirty="0"/>
              <a:t>when there is scarcity.</a:t>
            </a:r>
          </a:p>
          <a:p>
            <a:pPr>
              <a:lnSpc>
                <a:spcPct val="120000"/>
              </a:lnSpc>
              <a:spcBef>
                <a:spcPts val="0"/>
              </a:spcBef>
              <a:buClr>
                <a:srgbClr val="2E63AC"/>
              </a:buClr>
              <a:buFont typeface="Wingdings" panose="05000000000000000000" pitchFamily="2" charset="2"/>
              <a:buChar char="§"/>
            </a:pPr>
            <a:r>
              <a:rPr lang="en-US" dirty="0"/>
              <a:t>How society manages its scarce resources</a:t>
            </a:r>
          </a:p>
          <a:p>
            <a:pPr>
              <a:lnSpc>
                <a:spcPct val="120000"/>
              </a:lnSpc>
              <a:spcBef>
                <a:spcPts val="0"/>
              </a:spcBef>
              <a:buClr>
                <a:srgbClr val="2E63AC"/>
              </a:buClr>
              <a:buFont typeface="Wingdings" panose="05000000000000000000" pitchFamily="2" charset="2"/>
              <a:buChar char="§"/>
            </a:pPr>
            <a:r>
              <a:rPr lang="en-US" dirty="0"/>
              <a:t>How people make decisions</a:t>
            </a:r>
          </a:p>
          <a:p>
            <a:pPr marL="0" indent="0">
              <a:buClr>
                <a:srgbClr val="2E63AC"/>
              </a:buClr>
              <a:buNone/>
            </a:pPr>
            <a:r>
              <a:rPr lang="en-US" dirty="0">
                <a:solidFill>
                  <a:srgbClr val="2E63AC"/>
                </a:solidFill>
              </a:rPr>
              <a:t>Resources are scarce</a:t>
            </a:r>
          </a:p>
          <a:p>
            <a:pPr marL="0" indent="0">
              <a:buClr>
                <a:srgbClr val="2E63AC"/>
              </a:buClr>
              <a:buNone/>
            </a:pPr>
            <a:r>
              <a:rPr lang="en-US" b="1" dirty="0">
                <a:solidFill>
                  <a:srgbClr val="2E63AC"/>
                </a:solidFill>
              </a:rPr>
              <a:t>Scarcity</a:t>
            </a:r>
          </a:p>
          <a:p>
            <a:pPr>
              <a:lnSpc>
                <a:spcPct val="120000"/>
              </a:lnSpc>
              <a:spcBef>
                <a:spcPts val="0"/>
              </a:spcBef>
              <a:buClr>
                <a:srgbClr val="2E63AC"/>
              </a:buClr>
              <a:buFont typeface="Wingdings" panose="05000000000000000000" pitchFamily="2" charset="2"/>
              <a:buChar char="§"/>
            </a:pPr>
            <a:r>
              <a:rPr lang="en-US" dirty="0"/>
              <a:t>The limited nature of society’s resources</a:t>
            </a:r>
          </a:p>
          <a:p>
            <a:pPr>
              <a:lnSpc>
                <a:spcPct val="120000"/>
              </a:lnSpc>
              <a:spcBef>
                <a:spcPts val="0"/>
              </a:spcBef>
              <a:buClr>
                <a:srgbClr val="2E63AC"/>
              </a:buClr>
              <a:buFont typeface="Wingdings" panose="05000000000000000000" pitchFamily="2" charset="2"/>
              <a:buChar char="§"/>
            </a:pPr>
            <a:r>
              <a:rPr lang="en-US" dirty="0"/>
              <a:t>Society has limited resources and therefore                                        cannot produce all the goods and services                                  people wish to have</a:t>
            </a:r>
          </a:p>
          <a:p>
            <a:pPr>
              <a:lnSpc>
                <a:spcPct val="120000"/>
              </a:lnSpc>
              <a:spcBef>
                <a:spcPts val="0"/>
              </a:spcBef>
              <a:buClr>
                <a:srgbClr val="2E63AC"/>
              </a:buClr>
              <a:buFont typeface="Wingdings" panose="05000000000000000000" pitchFamily="2" charset="2"/>
              <a:buChar char="§"/>
            </a:pPr>
            <a:r>
              <a:rPr lang="en-US" dirty="0"/>
              <a:t>Example: A city has a </a:t>
            </a:r>
            <a:r>
              <a:rPr lang="en-US" dirty="0">
                <a:solidFill>
                  <a:srgbClr val="2E63AC"/>
                </a:solidFill>
              </a:rPr>
              <a:t>limited amount of land</a:t>
            </a:r>
            <a:r>
              <a:rPr lang="en-US" dirty="0"/>
              <a:t>. If the city uses an acre of land for a park, it has one less acre for housing, retailers, or industry</a:t>
            </a:r>
          </a:p>
          <a:p>
            <a:pPr>
              <a:lnSpc>
                <a:spcPct val="120000"/>
              </a:lnSpc>
              <a:spcBef>
                <a:spcPts val="0"/>
              </a:spcBef>
              <a:buClr>
                <a:srgbClr val="2E63AC"/>
              </a:buClr>
              <a:buFont typeface="Wingdings" panose="05000000000000000000" pitchFamily="2" charset="2"/>
              <a:buChar char="§"/>
            </a:pPr>
            <a:endParaRPr lang="en-US" dirty="0"/>
          </a:p>
          <a:p>
            <a:pPr marL="0" indent="0">
              <a:buClr>
                <a:srgbClr val="2E63AC"/>
              </a:buClr>
              <a:buNone/>
            </a:pPr>
            <a:endParaRPr lang="en-US" dirty="0">
              <a:solidFill>
                <a:srgbClr val="2E63AC"/>
              </a:solidFill>
            </a:endParaRPr>
          </a:p>
        </p:txBody>
      </p:sp>
      <p:sp>
        <p:nvSpPr>
          <p:cNvPr id="5" name="Titel 4"/>
          <p:cNvSpPr>
            <a:spLocks noGrp="1"/>
          </p:cNvSpPr>
          <p:nvPr>
            <p:ph type="title"/>
          </p:nvPr>
        </p:nvSpPr>
        <p:spPr>
          <a:xfrm>
            <a:off x="604838" y="310778"/>
            <a:ext cx="6545262" cy="1264025"/>
          </a:xfrm>
        </p:spPr>
        <p:txBody>
          <a:bodyPr/>
          <a:lstStyle/>
          <a:p>
            <a:r>
              <a:rPr lang="en-US" dirty="0"/>
              <a:t>Economics</a:t>
            </a:r>
            <a:endParaRPr lang="de-DE" dirty="0"/>
          </a:p>
        </p:txBody>
      </p:sp>
      <p:sp>
        <p:nvSpPr>
          <p:cNvPr id="2" name="AutoShape 2" descr="drought Free Phot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42340" name="Picture 4" descr="drought Free Pho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2074" y="1485167"/>
            <a:ext cx="1842882" cy="27643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9687086"/>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p:cNvGrpSpPr>
          <p:nvPr/>
        </p:nvGrpSpPr>
        <p:grpSpPr bwMode="auto">
          <a:xfrm>
            <a:off x="1601788" y="1266825"/>
            <a:ext cx="5202237" cy="3768725"/>
            <a:chOff x="-47451" y="1777706"/>
            <a:chExt cx="5201362" cy="3768044"/>
          </a:xfrm>
        </p:grpSpPr>
        <p:sp>
          <p:nvSpPr>
            <p:cNvPr id="7" name="Rectangle 6"/>
            <p:cNvSpPr/>
            <p:nvPr/>
          </p:nvSpPr>
          <p:spPr>
            <a:xfrm>
              <a:off x="728705" y="1971346"/>
              <a:ext cx="4425206" cy="35632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endParaRPr lang="en-US" sz="1600" dirty="0">
                <a:solidFill>
                  <a:prstClr val="black"/>
                </a:solidFill>
              </a:endParaRPr>
            </a:p>
          </p:txBody>
        </p:sp>
        <p:grpSp>
          <p:nvGrpSpPr>
            <p:cNvPr id="47145" name="Group 5"/>
            <p:cNvGrpSpPr>
              <a:grpSpLocks/>
            </p:cNvGrpSpPr>
            <p:nvPr/>
          </p:nvGrpSpPr>
          <p:grpSpPr bwMode="auto">
            <a:xfrm>
              <a:off x="-47451" y="1777706"/>
              <a:ext cx="774571" cy="3768044"/>
              <a:chOff x="1054192" y="1196451"/>
              <a:chExt cx="774571" cy="3767352"/>
            </a:xfrm>
          </p:grpSpPr>
          <p:cxnSp>
            <p:nvCxnSpPr>
              <p:cNvPr id="9" name="Straight Connector 8"/>
              <p:cNvCxnSpPr/>
              <p:nvPr/>
            </p:nvCxnSpPr>
            <p:spPr>
              <a:xfrm rot="5400000">
                <a:off x="26018" y="3161059"/>
                <a:ext cx="3591203" cy="1428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7147" name="TextBox 8"/>
              <p:cNvSpPr txBox="1">
                <a:spLocks noChangeArrowheads="1"/>
              </p:cNvSpPr>
              <p:nvPr/>
            </p:nvSpPr>
            <p:spPr bwMode="auto">
              <a:xfrm>
                <a:off x="1054192" y="1196451"/>
                <a:ext cx="739631" cy="338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algn="r" eaLnBrk="1" hangingPunct="1"/>
                <a:r>
                  <a:rPr lang="en-US" altLang="en-US" sz="1600">
                    <a:solidFill>
                      <a:prstClr val="black"/>
                    </a:solidFill>
                  </a:rPr>
                  <a:t>Price</a:t>
                </a:r>
              </a:p>
            </p:txBody>
          </p:sp>
        </p:grpSp>
      </p:grpSp>
      <p:grpSp>
        <p:nvGrpSpPr>
          <p:cNvPr id="4" name="Group 9"/>
          <p:cNvGrpSpPr>
            <a:grpSpLocks/>
          </p:cNvGrpSpPr>
          <p:nvPr/>
        </p:nvGrpSpPr>
        <p:grpSpPr bwMode="auto">
          <a:xfrm>
            <a:off x="2214563" y="5035550"/>
            <a:ext cx="5302250" cy="342900"/>
            <a:chOff x="1676400" y="5181600"/>
            <a:chExt cx="5302041" cy="343395"/>
          </a:xfrm>
        </p:grpSpPr>
        <p:cxnSp>
          <p:nvCxnSpPr>
            <p:cNvPr id="12" name="Straight Connector 11"/>
            <p:cNvCxnSpPr/>
            <p:nvPr/>
          </p:nvCxnSpPr>
          <p:spPr>
            <a:xfrm>
              <a:off x="1828794" y="5181600"/>
              <a:ext cx="443688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7142" name="TextBox 11"/>
            <p:cNvSpPr txBox="1">
              <a:spLocks noChangeArrowheads="1"/>
            </p:cNvSpPr>
            <p:nvPr/>
          </p:nvSpPr>
          <p:spPr bwMode="auto">
            <a:xfrm>
              <a:off x="5731564" y="5186441"/>
              <a:ext cx="124687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algn="r" eaLnBrk="1" hangingPunct="1"/>
              <a:r>
                <a:rPr lang="en-US" altLang="en-US" sz="1600">
                  <a:solidFill>
                    <a:prstClr val="black"/>
                  </a:solidFill>
                </a:rPr>
                <a:t>Quantity</a:t>
              </a:r>
            </a:p>
          </p:txBody>
        </p:sp>
        <p:sp>
          <p:nvSpPr>
            <p:cNvPr id="47143" name="TextBox 12"/>
            <p:cNvSpPr txBox="1">
              <a:spLocks noChangeArrowheads="1"/>
            </p:cNvSpPr>
            <p:nvPr/>
          </p:nvSpPr>
          <p:spPr bwMode="auto">
            <a:xfrm>
              <a:off x="1676400" y="5181600"/>
              <a:ext cx="29848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rPr>
                <a:t>0</a:t>
              </a:r>
            </a:p>
          </p:txBody>
        </p:sp>
      </p:grpSp>
      <p:grpSp>
        <p:nvGrpSpPr>
          <p:cNvPr id="5" name="Group 13"/>
          <p:cNvGrpSpPr>
            <a:grpSpLocks/>
          </p:cNvGrpSpPr>
          <p:nvPr/>
        </p:nvGrpSpPr>
        <p:grpSpPr bwMode="auto">
          <a:xfrm>
            <a:off x="4048125" y="2019300"/>
            <a:ext cx="2373313" cy="2957513"/>
            <a:chOff x="3873902" y="2631384"/>
            <a:chExt cx="2649495" cy="4011830"/>
          </a:xfrm>
        </p:grpSpPr>
        <p:cxnSp>
          <p:nvCxnSpPr>
            <p:cNvPr id="16" name="Straight Connector 15"/>
            <p:cNvCxnSpPr/>
            <p:nvPr/>
          </p:nvCxnSpPr>
          <p:spPr>
            <a:xfrm rot="16200000" flipH="1">
              <a:off x="2726505" y="3778781"/>
              <a:ext cx="3833095" cy="1538302"/>
            </a:xfrm>
            <a:prstGeom prst="line">
              <a:avLst/>
            </a:prstGeom>
            <a:ln w="38100">
              <a:solidFill>
                <a:srgbClr val="005EA4"/>
              </a:solidFill>
            </a:ln>
          </p:spPr>
          <p:style>
            <a:lnRef idx="1">
              <a:schemeClr val="accent1"/>
            </a:lnRef>
            <a:fillRef idx="0">
              <a:schemeClr val="accent1"/>
            </a:fillRef>
            <a:effectRef idx="0">
              <a:schemeClr val="accent1"/>
            </a:effectRef>
            <a:fontRef idx="minor">
              <a:schemeClr val="tx1"/>
            </a:fontRef>
          </p:style>
        </p:cxnSp>
        <p:sp>
          <p:nvSpPr>
            <p:cNvPr id="47140" name="TextBox 15"/>
            <p:cNvSpPr txBox="1">
              <a:spLocks noChangeArrowheads="1"/>
            </p:cNvSpPr>
            <p:nvPr/>
          </p:nvSpPr>
          <p:spPr bwMode="auto">
            <a:xfrm>
              <a:off x="5452585" y="6183979"/>
              <a:ext cx="1070812" cy="459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rPr>
                <a:t>Demand</a:t>
              </a:r>
              <a:endParaRPr lang="en-US" altLang="en-US" sz="1600" baseline="-25000">
                <a:solidFill>
                  <a:prstClr val="black"/>
                </a:solidFill>
              </a:endParaRPr>
            </a:p>
          </p:txBody>
        </p:sp>
      </p:grpSp>
      <p:cxnSp>
        <p:nvCxnSpPr>
          <p:cNvPr id="18" name="Straight Connector 17"/>
          <p:cNvCxnSpPr/>
          <p:nvPr/>
        </p:nvCxnSpPr>
        <p:spPr bwMode="auto">
          <a:xfrm rot="5400000">
            <a:off x="3602038" y="3294063"/>
            <a:ext cx="1403350" cy="12700"/>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6" name="Group 90"/>
          <p:cNvGrpSpPr>
            <a:grpSpLocks/>
          </p:cNvGrpSpPr>
          <p:nvPr/>
        </p:nvGrpSpPr>
        <p:grpSpPr bwMode="auto">
          <a:xfrm>
            <a:off x="3241675" y="2168525"/>
            <a:ext cx="3648075" cy="2546350"/>
            <a:chOff x="2924389" y="5211413"/>
            <a:chExt cx="4075499" cy="3453899"/>
          </a:xfrm>
        </p:grpSpPr>
        <p:cxnSp>
          <p:nvCxnSpPr>
            <p:cNvPr id="20" name="Straight Connector 19"/>
            <p:cNvCxnSpPr/>
            <p:nvPr/>
          </p:nvCxnSpPr>
          <p:spPr>
            <a:xfrm flipV="1">
              <a:off x="2924389" y="5732512"/>
              <a:ext cx="3621483" cy="293280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47138" name="TextBox 92"/>
            <p:cNvSpPr txBox="1">
              <a:spLocks noChangeArrowheads="1"/>
            </p:cNvSpPr>
            <p:nvPr/>
          </p:nvSpPr>
          <p:spPr bwMode="auto">
            <a:xfrm>
              <a:off x="6095335" y="5211413"/>
              <a:ext cx="904553" cy="459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rPr>
                <a:t>Supply</a:t>
              </a:r>
              <a:endParaRPr lang="en-US" altLang="en-US" sz="1600" baseline="-25000">
                <a:solidFill>
                  <a:prstClr val="black"/>
                </a:solidFill>
              </a:endParaRPr>
            </a:p>
          </p:txBody>
        </p:sp>
      </p:grpSp>
      <p:sp>
        <p:nvSpPr>
          <p:cNvPr id="22" name="Freeform 183"/>
          <p:cNvSpPr>
            <a:spLocks/>
          </p:cNvSpPr>
          <p:nvPr/>
        </p:nvSpPr>
        <p:spPr bwMode="auto">
          <a:xfrm>
            <a:off x="4764088" y="3600450"/>
            <a:ext cx="146050" cy="136525"/>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prstClr val="black"/>
              </a:solidFill>
            </a:endParaRPr>
          </a:p>
        </p:txBody>
      </p:sp>
      <p:grpSp>
        <p:nvGrpSpPr>
          <p:cNvPr id="8" name="Group 76"/>
          <p:cNvGrpSpPr>
            <a:grpSpLocks/>
          </p:cNvGrpSpPr>
          <p:nvPr/>
        </p:nvGrpSpPr>
        <p:grpSpPr bwMode="auto">
          <a:xfrm>
            <a:off x="649288" y="2409825"/>
            <a:ext cx="3671887" cy="339725"/>
            <a:chOff x="113703" y="2990470"/>
            <a:chExt cx="3672245" cy="338972"/>
          </a:xfrm>
        </p:grpSpPr>
        <p:cxnSp>
          <p:nvCxnSpPr>
            <p:cNvPr id="24" name="Straight Connector 23"/>
            <p:cNvCxnSpPr/>
            <p:nvPr/>
          </p:nvCxnSpPr>
          <p:spPr>
            <a:xfrm flipV="1">
              <a:off x="1839483" y="3158372"/>
              <a:ext cx="1946465" cy="1584"/>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7136" name="TextBox 78"/>
            <p:cNvSpPr txBox="1">
              <a:spLocks noChangeArrowheads="1"/>
            </p:cNvSpPr>
            <p:nvPr/>
          </p:nvSpPr>
          <p:spPr bwMode="auto">
            <a:xfrm>
              <a:off x="113703" y="2990470"/>
              <a:ext cx="1712017" cy="338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dirty="0">
                  <a:solidFill>
                    <a:prstClr val="black"/>
                  </a:solidFill>
                </a:rPr>
                <a:t>Price buyers pay</a:t>
              </a:r>
            </a:p>
          </p:txBody>
        </p:sp>
      </p:grpSp>
      <p:grpSp>
        <p:nvGrpSpPr>
          <p:cNvPr id="10" name="Group 76"/>
          <p:cNvGrpSpPr>
            <a:grpSpLocks/>
          </p:cNvGrpSpPr>
          <p:nvPr/>
        </p:nvGrpSpPr>
        <p:grpSpPr bwMode="auto">
          <a:xfrm>
            <a:off x="661988" y="3476625"/>
            <a:ext cx="4170362" cy="339725"/>
            <a:chOff x="140829" y="3026141"/>
            <a:chExt cx="4169522" cy="338972"/>
          </a:xfrm>
        </p:grpSpPr>
        <p:cxnSp>
          <p:nvCxnSpPr>
            <p:cNvPr id="27" name="Straight Connector 26"/>
            <p:cNvCxnSpPr/>
            <p:nvPr/>
          </p:nvCxnSpPr>
          <p:spPr>
            <a:xfrm flipV="1">
              <a:off x="1831175" y="3206715"/>
              <a:ext cx="2479176" cy="1584"/>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7134" name="TextBox 78"/>
            <p:cNvSpPr txBox="1">
              <a:spLocks noChangeArrowheads="1"/>
            </p:cNvSpPr>
            <p:nvPr/>
          </p:nvSpPr>
          <p:spPr bwMode="auto">
            <a:xfrm>
              <a:off x="140829" y="3026141"/>
              <a:ext cx="1689576" cy="338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rPr>
                <a:t>Price without tax</a:t>
              </a:r>
            </a:p>
          </p:txBody>
        </p:sp>
      </p:grpSp>
      <p:grpSp>
        <p:nvGrpSpPr>
          <p:cNvPr id="11" name="Group 76"/>
          <p:cNvGrpSpPr>
            <a:grpSpLocks/>
          </p:cNvGrpSpPr>
          <p:nvPr/>
        </p:nvGrpSpPr>
        <p:grpSpPr bwMode="auto">
          <a:xfrm>
            <a:off x="1052513" y="3830638"/>
            <a:ext cx="3257550" cy="633412"/>
            <a:chOff x="496961" y="3038030"/>
            <a:chExt cx="3257323" cy="633706"/>
          </a:xfrm>
        </p:grpSpPr>
        <p:cxnSp>
          <p:nvCxnSpPr>
            <p:cNvPr id="30" name="Straight Connector 29"/>
            <p:cNvCxnSpPr/>
            <p:nvPr/>
          </p:nvCxnSpPr>
          <p:spPr>
            <a:xfrm flipV="1">
              <a:off x="1828780" y="3209560"/>
              <a:ext cx="1925504" cy="3176"/>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7132" name="TextBox 78"/>
            <p:cNvSpPr txBox="1">
              <a:spLocks noChangeArrowheads="1"/>
            </p:cNvSpPr>
            <p:nvPr/>
          </p:nvSpPr>
          <p:spPr bwMode="auto">
            <a:xfrm>
              <a:off x="496961" y="3038030"/>
              <a:ext cx="1300241" cy="633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rPr>
                <a:t>Price sellers</a:t>
              </a:r>
            </a:p>
            <a:p>
              <a:pPr eaLnBrk="1" hangingPunct="1"/>
              <a:r>
                <a:rPr lang="en-US" altLang="en-US" sz="1600">
                  <a:solidFill>
                    <a:prstClr val="black"/>
                  </a:solidFill>
                </a:rPr>
                <a:t>receive</a:t>
              </a:r>
            </a:p>
          </p:txBody>
        </p:sp>
      </p:grpSp>
      <p:grpSp>
        <p:nvGrpSpPr>
          <p:cNvPr id="13" name="Group 132"/>
          <p:cNvGrpSpPr>
            <a:grpSpLocks/>
          </p:cNvGrpSpPr>
          <p:nvPr/>
        </p:nvGrpSpPr>
        <p:grpSpPr bwMode="auto">
          <a:xfrm>
            <a:off x="3219450" y="2655888"/>
            <a:ext cx="1036638" cy="1298575"/>
            <a:chOff x="1185371" y="1926009"/>
            <a:chExt cx="1037175" cy="1297465"/>
          </a:xfrm>
        </p:grpSpPr>
        <p:sp>
          <p:nvSpPr>
            <p:cNvPr id="3" name="TextBox 133"/>
            <p:cNvSpPr txBox="1">
              <a:spLocks noChangeArrowheads="1"/>
            </p:cNvSpPr>
            <p:nvPr/>
          </p:nvSpPr>
          <p:spPr bwMode="auto">
            <a:xfrm>
              <a:off x="1185371" y="2382221"/>
              <a:ext cx="752312" cy="338265"/>
            </a:xfrm>
            <a:prstGeom prst="rect">
              <a:avLst/>
            </a:prstGeom>
            <a:solidFill>
              <a:srgbClr val="F2D698"/>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rPr>
                <a:t>Tax</a:t>
              </a:r>
            </a:p>
          </p:txBody>
        </p:sp>
        <p:sp>
          <p:nvSpPr>
            <p:cNvPr id="34" name="Left Brace 33"/>
            <p:cNvSpPr/>
            <p:nvPr/>
          </p:nvSpPr>
          <p:spPr>
            <a:xfrm>
              <a:off x="1911235" y="1926009"/>
              <a:ext cx="311311" cy="1297465"/>
            </a:xfrm>
            <a:prstGeom prst="leftBrace">
              <a:avLst>
                <a:gd name="adj1" fmla="val 36904"/>
                <a:gd name="adj2" fmla="val 49026"/>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defRPr/>
              </a:pPr>
              <a:endParaRPr lang="en-US" sz="1600">
                <a:solidFill>
                  <a:prstClr val="black"/>
                </a:solidFill>
              </a:endParaRPr>
            </a:p>
          </p:txBody>
        </p:sp>
      </p:grpSp>
      <p:sp>
        <p:nvSpPr>
          <p:cNvPr id="35" name="Freeform 183"/>
          <p:cNvSpPr>
            <a:spLocks/>
          </p:cNvSpPr>
          <p:nvPr/>
        </p:nvSpPr>
        <p:spPr bwMode="auto">
          <a:xfrm>
            <a:off x="4235450" y="2520950"/>
            <a:ext cx="146050" cy="136525"/>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prstClr val="black"/>
              </a:solidFill>
            </a:endParaRPr>
          </a:p>
        </p:txBody>
      </p:sp>
      <p:sp>
        <p:nvSpPr>
          <p:cNvPr id="36" name="Freeform 183"/>
          <p:cNvSpPr>
            <a:spLocks/>
          </p:cNvSpPr>
          <p:nvPr/>
        </p:nvSpPr>
        <p:spPr bwMode="auto">
          <a:xfrm>
            <a:off x="4225925" y="3965575"/>
            <a:ext cx="146050" cy="136525"/>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prstClr val="black"/>
              </a:solidFill>
            </a:endParaRPr>
          </a:p>
        </p:txBody>
      </p:sp>
      <p:sp>
        <p:nvSpPr>
          <p:cNvPr id="37" name="TextBox 36"/>
          <p:cNvSpPr txBox="1">
            <a:spLocks noChangeArrowheads="1"/>
          </p:cNvSpPr>
          <p:nvPr/>
        </p:nvSpPr>
        <p:spPr bwMode="auto">
          <a:xfrm>
            <a:off x="268288" y="5439570"/>
            <a:ext cx="887571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dirty="0">
                <a:solidFill>
                  <a:prstClr val="black"/>
                </a:solidFill>
                <a:latin typeface="+mn-lt"/>
              </a:rPr>
              <a:t>In panel (a), the supply curve is elastic, and the demand curve is inelastic. In this case, the price received by sellers falls only slightly, while the price paid by buyers rises substantially. Thus, buyers bear most of the burden of the tax.</a:t>
            </a:r>
          </a:p>
        </p:txBody>
      </p:sp>
      <p:sp>
        <p:nvSpPr>
          <p:cNvPr id="38" name="TextBox 37"/>
          <p:cNvSpPr txBox="1">
            <a:spLocks noChangeArrowheads="1"/>
          </p:cNvSpPr>
          <p:nvPr/>
        </p:nvSpPr>
        <p:spPr bwMode="auto">
          <a:xfrm>
            <a:off x="2648744" y="965994"/>
            <a:ext cx="3873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800" dirty="0">
                <a:solidFill>
                  <a:prstClr val="black"/>
                </a:solidFill>
              </a:rPr>
              <a:t>(a) Elastic Supply, Inelastic Demand</a:t>
            </a:r>
          </a:p>
        </p:txBody>
      </p:sp>
      <p:grpSp>
        <p:nvGrpSpPr>
          <p:cNvPr id="14" name="Group 50"/>
          <p:cNvGrpSpPr>
            <a:grpSpLocks/>
          </p:cNvGrpSpPr>
          <p:nvPr/>
        </p:nvGrpSpPr>
        <p:grpSpPr bwMode="auto">
          <a:xfrm>
            <a:off x="4156075" y="1436688"/>
            <a:ext cx="2446338" cy="1354137"/>
            <a:chOff x="4144469" y="1887366"/>
            <a:chExt cx="2446096" cy="1354597"/>
          </a:xfrm>
          <a:solidFill>
            <a:srgbClr val="F2D698"/>
          </a:solidFill>
        </p:grpSpPr>
        <p:sp>
          <p:nvSpPr>
            <p:cNvPr id="47133" name="TextBox 133"/>
            <p:cNvSpPr txBox="1">
              <a:spLocks noChangeArrowheads="1"/>
            </p:cNvSpPr>
            <p:nvPr/>
          </p:nvSpPr>
          <p:spPr bwMode="auto">
            <a:xfrm>
              <a:off x="4144469" y="1887366"/>
              <a:ext cx="2446096" cy="5848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400">
                  <a:solidFill>
                    <a:schemeClr val="tx1"/>
                  </a:solidFill>
                  <a:latin typeface="Arial" pitchFamily="34" charset="0"/>
                </a:defRPr>
              </a:lvl1pPr>
              <a:lvl2pPr marL="742950" indent="-285750" eaLnBrk="0" hangingPunct="0">
                <a:defRPr sz="3400">
                  <a:solidFill>
                    <a:schemeClr val="tx1"/>
                  </a:solidFill>
                  <a:latin typeface="Arial" pitchFamily="34" charset="0"/>
                </a:defRPr>
              </a:lvl2pPr>
              <a:lvl3pPr marL="1143000" indent="-228600" eaLnBrk="0" hangingPunct="0">
                <a:defRPr sz="3400">
                  <a:solidFill>
                    <a:schemeClr val="tx1"/>
                  </a:solidFill>
                  <a:latin typeface="Arial" pitchFamily="34" charset="0"/>
                </a:defRPr>
              </a:lvl3pPr>
              <a:lvl4pPr marL="1600200" indent="-228600" eaLnBrk="0" hangingPunct="0">
                <a:defRPr sz="3400">
                  <a:solidFill>
                    <a:schemeClr val="tx1"/>
                  </a:solidFill>
                  <a:latin typeface="Arial" pitchFamily="34" charset="0"/>
                </a:defRPr>
              </a:lvl4pPr>
              <a:lvl5pPr marL="2057400" indent="-228600" eaLnBrk="0" hangingPunct="0">
                <a:defRPr sz="3400">
                  <a:solidFill>
                    <a:schemeClr val="tx1"/>
                  </a:solidFill>
                  <a:latin typeface="Arial" pitchFamily="34" charset="0"/>
                </a:defRPr>
              </a:lvl5pPr>
              <a:lvl6pPr marL="2514600" indent="-228600" algn="ctr" eaLnBrk="0" fontAlgn="base" hangingPunct="0">
                <a:spcBef>
                  <a:spcPct val="20000"/>
                </a:spcBef>
                <a:spcAft>
                  <a:spcPct val="0"/>
                </a:spcAft>
                <a:buChar char="•"/>
                <a:defRPr sz="3400">
                  <a:solidFill>
                    <a:schemeClr val="tx1"/>
                  </a:solidFill>
                  <a:latin typeface="Arial" pitchFamily="34" charset="0"/>
                </a:defRPr>
              </a:lvl6pPr>
              <a:lvl7pPr marL="2971800" indent="-228600" algn="ctr" eaLnBrk="0" fontAlgn="base" hangingPunct="0">
                <a:spcBef>
                  <a:spcPct val="20000"/>
                </a:spcBef>
                <a:spcAft>
                  <a:spcPct val="0"/>
                </a:spcAft>
                <a:buChar char="•"/>
                <a:defRPr sz="3400">
                  <a:solidFill>
                    <a:schemeClr val="tx1"/>
                  </a:solidFill>
                  <a:latin typeface="Arial" pitchFamily="34" charset="0"/>
                </a:defRPr>
              </a:lvl7pPr>
              <a:lvl8pPr marL="3429000" indent="-228600" algn="ctr" eaLnBrk="0" fontAlgn="base" hangingPunct="0">
                <a:spcBef>
                  <a:spcPct val="20000"/>
                </a:spcBef>
                <a:spcAft>
                  <a:spcPct val="0"/>
                </a:spcAft>
                <a:buChar char="•"/>
                <a:defRPr sz="3400">
                  <a:solidFill>
                    <a:schemeClr val="tx1"/>
                  </a:solidFill>
                  <a:latin typeface="Arial" pitchFamily="34" charset="0"/>
                </a:defRPr>
              </a:lvl8pPr>
              <a:lvl9pPr marL="3886200" indent="-228600" algn="ctr" eaLnBrk="0" fontAlgn="base" hangingPunct="0">
                <a:spcBef>
                  <a:spcPct val="20000"/>
                </a:spcBef>
                <a:spcAft>
                  <a:spcPct val="0"/>
                </a:spcAft>
                <a:buChar char="•"/>
                <a:defRPr sz="3400">
                  <a:solidFill>
                    <a:schemeClr val="tx1"/>
                  </a:solidFill>
                  <a:latin typeface="Arial" pitchFamily="34" charset="0"/>
                </a:defRPr>
              </a:lvl9pPr>
            </a:lstStyle>
            <a:p>
              <a:pPr eaLnBrk="1" hangingPunct="1">
                <a:defRPr/>
              </a:pPr>
              <a:r>
                <a:rPr lang="en-US" sz="1600" dirty="0">
                  <a:solidFill>
                    <a:prstClr val="black"/>
                  </a:solidFill>
                </a:rPr>
                <a:t>1. When supply is more elastic than demand . . .</a:t>
              </a:r>
            </a:p>
          </p:txBody>
        </p:sp>
        <p:cxnSp>
          <p:nvCxnSpPr>
            <p:cNvPr id="41" name="Straight Connector 40"/>
            <p:cNvCxnSpPr/>
            <p:nvPr/>
          </p:nvCxnSpPr>
          <p:spPr>
            <a:xfrm rot="16200000" flipH="1">
              <a:off x="5462594" y="2683848"/>
              <a:ext cx="747966" cy="368264"/>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 name="Group 51"/>
          <p:cNvGrpSpPr>
            <a:grpSpLocks/>
          </p:cNvGrpSpPr>
          <p:nvPr/>
        </p:nvGrpSpPr>
        <p:grpSpPr bwMode="auto">
          <a:xfrm>
            <a:off x="4449763" y="2668588"/>
            <a:ext cx="4386262" cy="831850"/>
            <a:chOff x="3087585" y="2100933"/>
            <a:chExt cx="4384597" cy="831533"/>
          </a:xfrm>
          <a:solidFill>
            <a:srgbClr val="F2D698"/>
          </a:solidFill>
        </p:grpSpPr>
        <p:sp>
          <p:nvSpPr>
            <p:cNvPr id="47131" name="TextBox 133"/>
            <p:cNvSpPr txBox="1">
              <a:spLocks noChangeArrowheads="1"/>
            </p:cNvSpPr>
            <p:nvPr/>
          </p:nvSpPr>
          <p:spPr bwMode="auto">
            <a:xfrm>
              <a:off x="5035127" y="2100933"/>
              <a:ext cx="2437055" cy="83153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400">
                  <a:solidFill>
                    <a:schemeClr val="tx1"/>
                  </a:solidFill>
                  <a:latin typeface="Arial" pitchFamily="34" charset="0"/>
                </a:defRPr>
              </a:lvl1pPr>
              <a:lvl2pPr marL="742950" indent="-285750" eaLnBrk="0" hangingPunct="0">
                <a:defRPr sz="3400">
                  <a:solidFill>
                    <a:schemeClr val="tx1"/>
                  </a:solidFill>
                  <a:latin typeface="Arial" pitchFamily="34" charset="0"/>
                </a:defRPr>
              </a:lvl2pPr>
              <a:lvl3pPr marL="1143000" indent="-228600" eaLnBrk="0" hangingPunct="0">
                <a:defRPr sz="3400">
                  <a:solidFill>
                    <a:schemeClr val="tx1"/>
                  </a:solidFill>
                  <a:latin typeface="Arial" pitchFamily="34" charset="0"/>
                </a:defRPr>
              </a:lvl3pPr>
              <a:lvl4pPr marL="1600200" indent="-228600" eaLnBrk="0" hangingPunct="0">
                <a:defRPr sz="3400">
                  <a:solidFill>
                    <a:schemeClr val="tx1"/>
                  </a:solidFill>
                  <a:latin typeface="Arial" pitchFamily="34" charset="0"/>
                </a:defRPr>
              </a:lvl4pPr>
              <a:lvl5pPr marL="2057400" indent="-228600" eaLnBrk="0" hangingPunct="0">
                <a:defRPr sz="3400">
                  <a:solidFill>
                    <a:schemeClr val="tx1"/>
                  </a:solidFill>
                  <a:latin typeface="Arial" pitchFamily="34" charset="0"/>
                </a:defRPr>
              </a:lvl5pPr>
              <a:lvl6pPr marL="2514600" indent="-228600" algn="ctr" eaLnBrk="0" fontAlgn="base" hangingPunct="0">
                <a:spcBef>
                  <a:spcPct val="20000"/>
                </a:spcBef>
                <a:spcAft>
                  <a:spcPct val="0"/>
                </a:spcAft>
                <a:buChar char="•"/>
                <a:defRPr sz="3400">
                  <a:solidFill>
                    <a:schemeClr val="tx1"/>
                  </a:solidFill>
                  <a:latin typeface="Arial" pitchFamily="34" charset="0"/>
                </a:defRPr>
              </a:lvl6pPr>
              <a:lvl7pPr marL="2971800" indent="-228600" algn="ctr" eaLnBrk="0" fontAlgn="base" hangingPunct="0">
                <a:spcBef>
                  <a:spcPct val="20000"/>
                </a:spcBef>
                <a:spcAft>
                  <a:spcPct val="0"/>
                </a:spcAft>
                <a:buChar char="•"/>
                <a:defRPr sz="3400">
                  <a:solidFill>
                    <a:schemeClr val="tx1"/>
                  </a:solidFill>
                  <a:latin typeface="Arial" pitchFamily="34" charset="0"/>
                </a:defRPr>
              </a:lvl7pPr>
              <a:lvl8pPr marL="3429000" indent="-228600" algn="ctr" eaLnBrk="0" fontAlgn="base" hangingPunct="0">
                <a:spcBef>
                  <a:spcPct val="20000"/>
                </a:spcBef>
                <a:spcAft>
                  <a:spcPct val="0"/>
                </a:spcAft>
                <a:buChar char="•"/>
                <a:defRPr sz="3400">
                  <a:solidFill>
                    <a:schemeClr val="tx1"/>
                  </a:solidFill>
                  <a:latin typeface="Arial" pitchFamily="34" charset="0"/>
                </a:defRPr>
              </a:lvl8pPr>
              <a:lvl9pPr marL="3886200" indent="-228600" algn="ctr" eaLnBrk="0" fontAlgn="base" hangingPunct="0">
                <a:spcBef>
                  <a:spcPct val="20000"/>
                </a:spcBef>
                <a:spcAft>
                  <a:spcPct val="0"/>
                </a:spcAft>
                <a:buChar char="•"/>
                <a:defRPr sz="3400">
                  <a:solidFill>
                    <a:schemeClr val="tx1"/>
                  </a:solidFill>
                  <a:latin typeface="Arial" pitchFamily="34" charset="0"/>
                </a:defRPr>
              </a:lvl9pPr>
            </a:lstStyle>
            <a:p>
              <a:pPr eaLnBrk="1" hangingPunct="1">
                <a:defRPr/>
              </a:pPr>
              <a:r>
                <a:rPr lang="en-US" sz="1600" dirty="0">
                  <a:solidFill>
                    <a:prstClr val="black"/>
                  </a:solidFill>
                </a:rPr>
                <a:t>2. . . . the incidence of the tax falls more heavily on consumers . . .</a:t>
              </a:r>
            </a:p>
          </p:txBody>
        </p:sp>
        <p:cxnSp>
          <p:nvCxnSpPr>
            <p:cNvPr id="44" name="Straight Connector 43"/>
            <p:cNvCxnSpPr/>
            <p:nvPr/>
          </p:nvCxnSpPr>
          <p:spPr>
            <a:xfrm>
              <a:off x="3087585" y="2589697"/>
              <a:ext cx="1947123" cy="50781"/>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 name="Group 55"/>
          <p:cNvGrpSpPr>
            <a:grpSpLocks/>
          </p:cNvGrpSpPr>
          <p:nvPr/>
        </p:nvGrpSpPr>
        <p:grpSpPr bwMode="auto">
          <a:xfrm>
            <a:off x="4452938" y="3813175"/>
            <a:ext cx="3490912" cy="582613"/>
            <a:chOff x="3519054" y="2533404"/>
            <a:chExt cx="3491819" cy="584168"/>
          </a:xfrm>
          <a:solidFill>
            <a:srgbClr val="F2D698"/>
          </a:solidFill>
        </p:grpSpPr>
        <p:sp>
          <p:nvSpPr>
            <p:cNvPr id="47129" name="TextBox 133"/>
            <p:cNvSpPr txBox="1">
              <a:spLocks noChangeArrowheads="1"/>
            </p:cNvSpPr>
            <p:nvPr/>
          </p:nvSpPr>
          <p:spPr bwMode="auto">
            <a:xfrm>
              <a:off x="4476997" y="2778056"/>
              <a:ext cx="2533876" cy="33951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400">
                  <a:solidFill>
                    <a:schemeClr val="tx1"/>
                  </a:solidFill>
                  <a:latin typeface="Arial" pitchFamily="34" charset="0"/>
                </a:defRPr>
              </a:lvl1pPr>
              <a:lvl2pPr marL="742950" indent="-285750" eaLnBrk="0" hangingPunct="0">
                <a:defRPr sz="3400">
                  <a:solidFill>
                    <a:schemeClr val="tx1"/>
                  </a:solidFill>
                  <a:latin typeface="Arial" pitchFamily="34" charset="0"/>
                </a:defRPr>
              </a:lvl2pPr>
              <a:lvl3pPr marL="1143000" indent="-228600" eaLnBrk="0" hangingPunct="0">
                <a:defRPr sz="3400">
                  <a:solidFill>
                    <a:schemeClr val="tx1"/>
                  </a:solidFill>
                  <a:latin typeface="Arial" pitchFamily="34" charset="0"/>
                </a:defRPr>
              </a:lvl3pPr>
              <a:lvl4pPr marL="1600200" indent="-228600" eaLnBrk="0" hangingPunct="0">
                <a:defRPr sz="3400">
                  <a:solidFill>
                    <a:schemeClr val="tx1"/>
                  </a:solidFill>
                  <a:latin typeface="Arial" pitchFamily="34" charset="0"/>
                </a:defRPr>
              </a:lvl4pPr>
              <a:lvl5pPr marL="2057400" indent="-228600" eaLnBrk="0" hangingPunct="0">
                <a:defRPr sz="3400">
                  <a:solidFill>
                    <a:schemeClr val="tx1"/>
                  </a:solidFill>
                  <a:latin typeface="Arial" pitchFamily="34" charset="0"/>
                </a:defRPr>
              </a:lvl5pPr>
              <a:lvl6pPr marL="2514600" indent="-228600" algn="ctr" eaLnBrk="0" fontAlgn="base" hangingPunct="0">
                <a:spcBef>
                  <a:spcPct val="20000"/>
                </a:spcBef>
                <a:spcAft>
                  <a:spcPct val="0"/>
                </a:spcAft>
                <a:buChar char="•"/>
                <a:defRPr sz="3400">
                  <a:solidFill>
                    <a:schemeClr val="tx1"/>
                  </a:solidFill>
                  <a:latin typeface="Arial" pitchFamily="34" charset="0"/>
                </a:defRPr>
              </a:lvl6pPr>
              <a:lvl7pPr marL="2971800" indent="-228600" algn="ctr" eaLnBrk="0" fontAlgn="base" hangingPunct="0">
                <a:spcBef>
                  <a:spcPct val="20000"/>
                </a:spcBef>
                <a:spcAft>
                  <a:spcPct val="0"/>
                </a:spcAft>
                <a:buChar char="•"/>
                <a:defRPr sz="3400">
                  <a:solidFill>
                    <a:schemeClr val="tx1"/>
                  </a:solidFill>
                  <a:latin typeface="Arial" pitchFamily="34" charset="0"/>
                </a:defRPr>
              </a:lvl7pPr>
              <a:lvl8pPr marL="3429000" indent="-228600" algn="ctr" eaLnBrk="0" fontAlgn="base" hangingPunct="0">
                <a:spcBef>
                  <a:spcPct val="20000"/>
                </a:spcBef>
                <a:spcAft>
                  <a:spcPct val="0"/>
                </a:spcAft>
                <a:buChar char="•"/>
                <a:defRPr sz="3400">
                  <a:solidFill>
                    <a:schemeClr val="tx1"/>
                  </a:solidFill>
                  <a:latin typeface="Arial" pitchFamily="34" charset="0"/>
                </a:defRPr>
              </a:lvl8pPr>
              <a:lvl9pPr marL="3886200" indent="-228600" algn="ctr" eaLnBrk="0" fontAlgn="base" hangingPunct="0">
                <a:spcBef>
                  <a:spcPct val="20000"/>
                </a:spcBef>
                <a:spcAft>
                  <a:spcPct val="0"/>
                </a:spcAft>
                <a:buChar char="•"/>
                <a:defRPr sz="3400">
                  <a:solidFill>
                    <a:schemeClr val="tx1"/>
                  </a:solidFill>
                  <a:latin typeface="Arial" pitchFamily="34" charset="0"/>
                </a:defRPr>
              </a:lvl9pPr>
            </a:lstStyle>
            <a:p>
              <a:pPr eaLnBrk="1" hangingPunct="1">
                <a:defRPr/>
              </a:pPr>
              <a:r>
                <a:rPr lang="en-US" sz="1600" dirty="0">
                  <a:solidFill>
                    <a:prstClr val="black"/>
                  </a:solidFill>
                </a:rPr>
                <a:t>3. . . . than on producers.</a:t>
              </a:r>
            </a:p>
          </p:txBody>
        </p:sp>
        <p:cxnSp>
          <p:nvCxnSpPr>
            <p:cNvPr id="47" name="Straight Connector 46"/>
            <p:cNvCxnSpPr/>
            <p:nvPr/>
          </p:nvCxnSpPr>
          <p:spPr>
            <a:xfrm>
              <a:off x="3519054" y="2533404"/>
              <a:ext cx="982917" cy="354958"/>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8" name="Left Brace 47"/>
          <p:cNvSpPr/>
          <p:nvPr/>
        </p:nvSpPr>
        <p:spPr bwMode="auto">
          <a:xfrm rot="10800000">
            <a:off x="4335463" y="2670175"/>
            <a:ext cx="220662" cy="969963"/>
          </a:xfrm>
          <a:prstGeom prst="leftBrace">
            <a:avLst>
              <a:gd name="adj1" fmla="val 36904"/>
              <a:gd name="adj2" fmla="val 49026"/>
            </a:avLst>
          </a:prstGeom>
          <a:ln w="19050">
            <a:solidFill>
              <a:srgbClr val="005EA4"/>
            </a:solidFill>
          </a:ln>
        </p:spPr>
        <p:style>
          <a:lnRef idx="1">
            <a:schemeClr val="accent1"/>
          </a:lnRef>
          <a:fillRef idx="0">
            <a:schemeClr val="accent1"/>
          </a:fillRef>
          <a:effectRef idx="0">
            <a:schemeClr val="accent1"/>
          </a:effectRef>
          <a:fontRef idx="minor">
            <a:schemeClr val="tx1"/>
          </a:fontRef>
        </p:style>
        <p:txBody>
          <a:bodyPr anchor="ctr"/>
          <a:lstStyle/>
          <a:p>
            <a:pPr>
              <a:defRPr/>
            </a:pPr>
            <a:endParaRPr lang="en-US" sz="1600">
              <a:solidFill>
                <a:prstClr val="black"/>
              </a:solidFill>
            </a:endParaRPr>
          </a:p>
        </p:txBody>
      </p:sp>
      <p:sp>
        <p:nvSpPr>
          <p:cNvPr id="49" name="Left Brace 48"/>
          <p:cNvSpPr/>
          <p:nvPr/>
        </p:nvSpPr>
        <p:spPr bwMode="auto">
          <a:xfrm rot="10800000">
            <a:off x="4332288" y="3667125"/>
            <a:ext cx="150812" cy="271463"/>
          </a:xfrm>
          <a:prstGeom prst="leftBrace">
            <a:avLst>
              <a:gd name="adj1" fmla="val 36904"/>
              <a:gd name="adj2" fmla="val 49026"/>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defRPr/>
            </a:pPr>
            <a:endParaRPr lang="en-US" sz="1600">
              <a:solidFill>
                <a:prstClr val="black"/>
              </a:solidFill>
            </a:endParaRPr>
          </a:p>
        </p:txBody>
      </p:sp>
      <p:sp>
        <p:nvSpPr>
          <p:cNvPr id="19" name="Titel 18"/>
          <p:cNvSpPr>
            <a:spLocks noGrp="1"/>
          </p:cNvSpPr>
          <p:nvPr>
            <p:ph type="title"/>
          </p:nvPr>
        </p:nvSpPr>
        <p:spPr>
          <a:xfrm>
            <a:off x="604838" y="162861"/>
            <a:ext cx="6545262" cy="1132540"/>
          </a:xfrm>
        </p:spPr>
        <p:txBody>
          <a:bodyPr anchor="t"/>
          <a:lstStyle/>
          <a:p>
            <a:r>
              <a:rPr lang="en-US" altLang="en-US" dirty="0">
                <a:solidFill>
                  <a:srgbClr val="3163AC"/>
                </a:solidFill>
              </a:rPr>
              <a:t>How the Burden</a:t>
            </a:r>
            <a:br>
              <a:rPr lang="en-US" altLang="en-US" dirty="0">
                <a:solidFill>
                  <a:srgbClr val="3163AC"/>
                </a:solidFill>
              </a:rPr>
            </a:br>
            <a:r>
              <a:rPr lang="en-US" altLang="en-US" dirty="0">
                <a:solidFill>
                  <a:srgbClr val="3163AC"/>
                </a:solidFill>
              </a:rPr>
              <a:t>of a Tax Is Divided (a)</a:t>
            </a:r>
            <a:endParaRPr lang="de-DE" dirty="0">
              <a:solidFill>
                <a:srgbClr val="3163AC"/>
              </a:solidFill>
            </a:endParaRPr>
          </a:p>
        </p:txBody>
      </p:sp>
    </p:spTree>
    <p:extLst>
      <p:ext uri="{BB962C8B-B14F-4D97-AF65-F5344CB8AC3E}">
        <p14:creationId xmlns:p14="http://schemas.microsoft.com/office/powerpoint/2010/main" val="37709046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par>
                                <p:cTn id="12" presetID="22" presetClass="entr" presetSubtype="4"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par>
                          <p:cTn id="15" fill="hold" nodeType="afterGroup">
                            <p:stCondLst>
                              <p:cond delay="1000"/>
                            </p:stCondLst>
                            <p:childTnLst>
                              <p:par>
                                <p:cTn id="16" presetID="22" presetClass="entr" presetSubtype="8"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1000"/>
                                        <p:tgtEl>
                                          <p:spTgt spid="5"/>
                                        </p:tgtEl>
                                      </p:cBhvr>
                                    </p:animEffect>
                                  </p:childTnLst>
                                </p:cTn>
                              </p:par>
                            </p:childTnLst>
                          </p:cTn>
                        </p:par>
                        <p:par>
                          <p:cTn id="19" fill="hold" nodeType="afterGroup">
                            <p:stCondLst>
                              <p:cond delay="2000"/>
                            </p:stCondLst>
                            <p:childTnLst>
                              <p:par>
                                <p:cTn id="20" presetID="22" presetClass="entr" presetSubtype="8"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1000"/>
                                        <p:tgtEl>
                                          <p:spTgt spid="6"/>
                                        </p:tgtEl>
                                      </p:cBhvr>
                                    </p:animEffect>
                                  </p:childTnLst>
                                </p:cTn>
                              </p:par>
                            </p:childTnLst>
                          </p:cTn>
                        </p:par>
                        <p:par>
                          <p:cTn id="23" fill="hold" nodeType="afterGroup">
                            <p:stCondLst>
                              <p:cond delay="3000"/>
                            </p:stCondLst>
                            <p:childTnLst>
                              <p:par>
                                <p:cTn id="24" presetID="22" presetClass="entr" presetSubtype="8" fill="hold"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left)">
                                      <p:cBhvr>
                                        <p:cTn id="26" dur="1000"/>
                                        <p:tgtEl>
                                          <p:spTgt spid="10"/>
                                        </p:tgtEl>
                                      </p:cBhvr>
                                    </p:animEffect>
                                  </p:childTnLst>
                                </p:cTn>
                              </p:par>
                            </p:childTnLst>
                          </p:cTn>
                        </p:par>
                        <p:par>
                          <p:cTn id="27" fill="hold" nodeType="afterGroup">
                            <p:stCondLst>
                              <p:cond delay="4000"/>
                            </p:stCondLst>
                            <p:childTnLst>
                              <p:par>
                                <p:cTn id="28" presetID="22" presetClass="entr" presetSubtype="8" fill="hold" grpId="0" nodeType="after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left)">
                                      <p:cBhvr>
                                        <p:cTn id="30" dur="500"/>
                                        <p:tgtEl>
                                          <p:spTgt spid="22"/>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8"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left)">
                                      <p:cBhvr>
                                        <p:cTn id="35" dur="1000"/>
                                        <p:tgtEl>
                                          <p:spTgt spid="8"/>
                                        </p:tgtEl>
                                      </p:cBhvr>
                                    </p:animEffect>
                                  </p:childTnLst>
                                </p:cTn>
                              </p:par>
                            </p:childTnLst>
                          </p:cTn>
                        </p:par>
                        <p:par>
                          <p:cTn id="36" fill="hold" nodeType="afterGroup">
                            <p:stCondLst>
                              <p:cond delay="1000"/>
                            </p:stCondLst>
                            <p:childTnLst>
                              <p:par>
                                <p:cTn id="37" presetID="22" presetClass="entr" presetSubtype="8" fill="hold" grpId="0"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left)">
                                      <p:cBhvr>
                                        <p:cTn id="39" dur="500"/>
                                        <p:tgtEl>
                                          <p:spTgt spid="35"/>
                                        </p:tgtEl>
                                      </p:cBhvr>
                                    </p:animEffect>
                                  </p:childTnLst>
                                </p:cTn>
                              </p:par>
                            </p:childTnLst>
                          </p:cTn>
                        </p:par>
                        <p:par>
                          <p:cTn id="40" fill="hold" nodeType="afterGroup">
                            <p:stCondLst>
                              <p:cond delay="1500"/>
                            </p:stCondLst>
                            <p:childTnLst>
                              <p:par>
                                <p:cTn id="41" presetID="22" presetClass="entr" presetSubtype="8" fill="hold" nodeType="after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left)">
                                      <p:cBhvr>
                                        <p:cTn id="43" dur="1000"/>
                                        <p:tgtEl>
                                          <p:spTgt spid="11"/>
                                        </p:tgtEl>
                                      </p:cBhvr>
                                    </p:animEffect>
                                  </p:childTnLst>
                                </p:cTn>
                              </p:par>
                            </p:childTnLst>
                          </p:cTn>
                        </p:par>
                        <p:par>
                          <p:cTn id="44" fill="hold" nodeType="afterGroup">
                            <p:stCondLst>
                              <p:cond delay="2500"/>
                            </p:stCondLst>
                            <p:childTnLst>
                              <p:par>
                                <p:cTn id="45" presetID="22" presetClass="entr" presetSubtype="8" fill="hold" grpId="0" nodeType="after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wipe(left)">
                                      <p:cBhvr>
                                        <p:cTn id="47" dur="500"/>
                                        <p:tgtEl>
                                          <p:spTgt spid="36"/>
                                        </p:tgtEl>
                                      </p:cBhvr>
                                    </p:animEffect>
                                  </p:childTnLst>
                                </p:cTn>
                              </p:par>
                            </p:childTnLst>
                          </p:cTn>
                        </p:par>
                        <p:par>
                          <p:cTn id="48" fill="hold" nodeType="afterGroup">
                            <p:stCondLst>
                              <p:cond delay="3000"/>
                            </p:stCondLst>
                            <p:childTnLst>
                              <p:par>
                                <p:cTn id="49" presetID="22" presetClass="entr" presetSubtype="1" fill="hold" nodeType="after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wipe(up)">
                                      <p:cBhvr>
                                        <p:cTn id="51" dur="500"/>
                                        <p:tgtEl>
                                          <p:spTgt spid="18"/>
                                        </p:tgtEl>
                                      </p:cBhvr>
                                    </p:animEffect>
                                  </p:childTnLst>
                                </p:cTn>
                              </p:par>
                            </p:childTnLst>
                          </p:cTn>
                        </p:par>
                        <p:par>
                          <p:cTn id="52" fill="hold" nodeType="afterGroup">
                            <p:stCondLst>
                              <p:cond delay="3500"/>
                            </p:stCondLst>
                            <p:childTnLst>
                              <p:par>
                                <p:cTn id="53" presetID="22" presetClass="entr" presetSubtype="8" fill="hold" nodeType="after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wipe(left)">
                                      <p:cBhvr>
                                        <p:cTn id="55" dur="500"/>
                                        <p:tgtEl>
                                          <p:spTgt spid="13"/>
                                        </p:tgtEl>
                                      </p:cBhvr>
                                    </p:animEffect>
                                  </p:childTnLst>
                                </p:cTn>
                              </p:par>
                            </p:childTnLst>
                          </p:cTn>
                        </p:par>
                        <p:par>
                          <p:cTn id="56" fill="hold" nodeType="afterGroup">
                            <p:stCondLst>
                              <p:cond delay="4000"/>
                            </p:stCondLst>
                            <p:childTnLst>
                              <p:par>
                                <p:cTn id="57" presetID="22" presetClass="entr" presetSubtype="8" fill="hold" nodeType="after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wipe(left)">
                                      <p:cBhvr>
                                        <p:cTn id="59" dur="500"/>
                                        <p:tgtEl>
                                          <p:spTgt spid="14"/>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48"/>
                                        </p:tgtEl>
                                        <p:attrNameLst>
                                          <p:attrName>style.visibility</p:attrName>
                                        </p:attrNameLst>
                                      </p:cBhvr>
                                      <p:to>
                                        <p:strVal val="visible"/>
                                      </p:to>
                                    </p:set>
                                    <p:animEffect transition="in" filter="wipe(left)">
                                      <p:cBhvr>
                                        <p:cTn id="64" dur="500"/>
                                        <p:tgtEl>
                                          <p:spTgt spid="48"/>
                                        </p:tgtEl>
                                      </p:cBhvr>
                                    </p:animEffect>
                                  </p:childTnLst>
                                </p:cTn>
                              </p:par>
                            </p:childTnLst>
                          </p:cTn>
                        </p:par>
                        <p:par>
                          <p:cTn id="65" fill="hold" nodeType="afterGroup">
                            <p:stCondLst>
                              <p:cond delay="500"/>
                            </p:stCondLst>
                            <p:childTnLst>
                              <p:par>
                                <p:cTn id="66" presetID="22" presetClass="entr" presetSubtype="8" fill="hold" nodeType="after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wipe(left)">
                                      <p:cBhvr>
                                        <p:cTn id="68" dur="500"/>
                                        <p:tgtEl>
                                          <p:spTgt spid="15"/>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49"/>
                                        </p:tgtEl>
                                        <p:attrNameLst>
                                          <p:attrName>style.visibility</p:attrName>
                                        </p:attrNameLst>
                                      </p:cBhvr>
                                      <p:to>
                                        <p:strVal val="visible"/>
                                      </p:to>
                                    </p:set>
                                    <p:animEffect transition="in" filter="wipe(left)">
                                      <p:cBhvr>
                                        <p:cTn id="73" dur="500"/>
                                        <p:tgtEl>
                                          <p:spTgt spid="49"/>
                                        </p:tgtEl>
                                      </p:cBhvr>
                                    </p:animEffect>
                                  </p:childTnLst>
                                </p:cTn>
                              </p:par>
                            </p:childTnLst>
                          </p:cTn>
                        </p:par>
                        <p:par>
                          <p:cTn id="74" fill="hold" nodeType="afterGroup">
                            <p:stCondLst>
                              <p:cond delay="500"/>
                            </p:stCondLst>
                            <p:childTnLst>
                              <p:par>
                                <p:cTn id="75" presetID="22" presetClass="entr" presetSubtype="8" fill="hold" nodeType="after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wipe(left)">
                                      <p:cBhvr>
                                        <p:cTn id="77" dur="500"/>
                                        <p:tgtEl>
                                          <p:spTgt spid="17"/>
                                        </p:tgtEl>
                                      </p:cBhvr>
                                    </p:animEffect>
                                  </p:childTnLst>
                                </p:cTn>
                              </p:par>
                            </p:childTnLst>
                          </p:cTn>
                        </p:par>
                        <p:par>
                          <p:cTn id="78" fill="hold" nodeType="afterGroup">
                            <p:stCondLst>
                              <p:cond delay="1000"/>
                            </p:stCondLst>
                            <p:childTnLst>
                              <p:par>
                                <p:cTn id="79" presetID="22" presetClass="entr" presetSubtype="8" fill="hold" grpId="0" nodeType="afterEffect">
                                  <p:stCondLst>
                                    <p:cond delay="0"/>
                                  </p:stCondLst>
                                  <p:childTnLst>
                                    <p:set>
                                      <p:cBhvr>
                                        <p:cTn id="80" dur="1" fill="hold">
                                          <p:stCondLst>
                                            <p:cond delay="0"/>
                                          </p:stCondLst>
                                        </p:cTn>
                                        <p:tgtEl>
                                          <p:spTgt spid="37"/>
                                        </p:tgtEl>
                                        <p:attrNameLst>
                                          <p:attrName>style.visibility</p:attrName>
                                        </p:attrNameLst>
                                      </p:cBhvr>
                                      <p:to>
                                        <p:strVal val="visible"/>
                                      </p:to>
                                    </p:set>
                                    <p:animEffect transition="in" filter="wipe(left)">
                                      <p:cBhvr>
                                        <p:cTn id="81"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5" grpId="0" animBg="1"/>
      <p:bldP spid="36" grpId="0" animBg="1"/>
      <p:bldP spid="37" grpId="0"/>
      <p:bldP spid="38" grpId="0"/>
      <p:bldP spid="48" grpId="0" animBg="1"/>
      <p:bldP spid="49" grpId="0" animBg="1"/>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p:cNvGrpSpPr>
          <p:nvPr/>
        </p:nvGrpSpPr>
        <p:grpSpPr bwMode="auto">
          <a:xfrm>
            <a:off x="1590675" y="1254125"/>
            <a:ext cx="5202238" cy="3768725"/>
            <a:chOff x="-47451" y="1777706"/>
            <a:chExt cx="5201362" cy="3768044"/>
          </a:xfrm>
        </p:grpSpPr>
        <p:sp>
          <p:nvSpPr>
            <p:cNvPr id="7" name="Rectangle 6"/>
            <p:cNvSpPr/>
            <p:nvPr/>
          </p:nvSpPr>
          <p:spPr>
            <a:xfrm>
              <a:off x="728706" y="1971346"/>
              <a:ext cx="4425205" cy="35632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600" dirty="0">
                <a:solidFill>
                  <a:prstClr val="black"/>
                </a:solidFill>
              </a:endParaRPr>
            </a:p>
          </p:txBody>
        </p:sp>
        <p:grpSp>
          <p:nvGrpSpPr>
            <p:cNvPr id="48169" name="Group 5"/>
            <p:cNvGrpSpPr>
              <a:grpSpLocks/>
            </p:cNvGrpSpPr>
            <p:nvPr/>
          </p:nvGrpSpPr>
          <p:grpSpPr bwMode="auto">
            <a:xfrm>
              <a:off x="-47451" y="1777706"/>
              <a:ext cx="774571" cy="3768044"/>
              <a:chOff x="1054192" y="1196451"/>
              <a:chExt cx="774571" cy="3767352"/>
            </a:xfrm>
          </p:grpSpPr>
          <p:cxnSp>
            <p:nvCxnSpPr>
              <p:cNvPr id="9" name="Straight Connector 8"/>
              <p:cNvCxnSpPr/>
              <p:nvPr/>
            </p:nvCxnSpPr>
            <p:spPr>
              <a:xfrm rot="5400000">
                <a:off x="26019" y="3161059"/>
                <a:ext cx="3591203" cy="1428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8171" name="TextBox 8"/>
              <p:cNvSpPr txBox="1">
                <a:spLocks noChangeArrowheads="1"/>
              </p:cNvSpPr>
              <p:nvPr/>
            </p:nvSpPr>
            <p:spPr bwMode="auto">
              <a:xfrm>
                <a:off x="1054192" y="1196451"/>
                <a:ext cx="739631" cy="338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rPr>
                  <a:t>Price</a:t>
                </a:r>
              </a:p>
            </p:txBody>
          </p:sp>
        </p:grpSp>
      </p:grpSp>
      <p:grpSp>
        <p:nvGrpSpPr>
          <p:cNvPr id="4" name="Group 9"/>
          <p:cNvGrpSpPr>
            <a:grpSpLocks/>
          </p:cNvGrpSpPr>
          <p:nvPr/>
        </p:nvGrpSpPr>
        <p:grpSpPr bwMode="auto">
          <a:xfrm>
            <a:off x="2203450" y="5022850"/>
            <a:ext cx="5302250" cy="342900"/>
            <a:chOff x="1676407" y="5181600"/>
            <a:chExt cx="5302034" cy="343395"/>
          </a:xfrm>
        </p:grpSpPr>
        <p:cxnSp>
          <p:nvCxnSpPr>
            <p:cNvPr id="12" name="Straight Connector 11"/>
            <p:cNvCxnSpPr/>
            <p:nvPr/>
          </p:nvCxnSpPr>
          <p:spPr>
            <a:xfrm>
              <a:off x="1828801" y="5181600"/>
              <a:ext cx="443688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8166" name="TextBox 11"/>
            <p:cNvSpPr txBox="1">
              <a:spLocks noChangeArrowheads="1"/>
            </p:cNvSpPr>
            <p:nvPr/>
          </p:nvSpPr>
          <p:spPr bwMode="auto">
            <a:xfrm>
              <a:off x="5731564" y="5186441"/>
              <a:ext cx="124687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rPr>
                <a:t>Quantity</a:t>
              </a:r>
            </a:p>
          </p:txBody>
        </p:sp>
        <p:sp>
          <p:nvSpPr>
            <p:cNvPr id="48167" name="TextBox 12"/>
            <p:cNvSpPr txBox="1">
              <a:spLocks noChangeArrowheads="1"/>
            </p:cNvSpPr>
            <p:nvPr/>
          </p:nvSpPr>
          <p:spPr bwMode="auto">
            <a:xfrm>
              <a:off x="1676407" y="5181600"/>
              <a:ext cx="298467" cy="339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rPr>
                <a:t>0</a:t>
              </a:r>
            </a:p>
          </p:txBody>
        </p:sp>
      </p:grpSp>
      <p:grpSp>
        <p:nvGrpSpPr>
          <p:cNvPr id="5" name="Group 13"/>
          <p:cNvGrpSpPr>
            <a:grpSpLocks/>
          </p:cNvGrpSpPr>
          <p:nvPr/>
        </p:nvGrpSpPr>
        <p:grpSpPr bwMode="auto">
          <a:xfrm>
            <a:off x="3395663" y="1852613"/>
            <a:ext cx="3502025" cy="2185987"/>
            <a:chOff x="3449549" y="2486409"/>
            <a:chExt cx="3909105" cy="2964719"/>
          </a:xfrm>
        </p:grpSpPr>
        <p:cxnSp>
          <p:nvCxnSpPr>
            <p:cNvPr id="16" name="Straight Connector 15"/>
            <p:cNvCxnSpPr/>
            <p:nvPr/>
          </p:nvCxnSpPr>
          <p:spPr>
            <a:xfrm>
              <a:off x="3449549" y="2486409"/>
              <a:ext cx="2810444" cy="2835537"/>
            </a:xfrm>
            <a:prstGeom prst="line">
              <a:avLst/>
            </a:prstGeom>
            <a:ln w="38100">
              <a:solidFill>
                <a:srgbClr val="005EA4"/>
              </a:solidFill>
            </a:ln>
          </p:spPr>
          <p:style>
            <a:lnRef idx="1">
              <a:schemeClr val="accent1"/>
            </a:lnRef>
            <a:fillRef idx="0">
              <a:schemeClr val="accent1"/>
            </a:fillRef>
            <a:effectRef idx="0">
              <a:schemeClr val="accent1"/>
            </a:effectRef>
            <a:fontRef idx="minor">
              <a:schemeClr val="tx1"/>
            </a:fontRef>
          </p:style>
        </p:cxnSp>
        <p:sp>
          <p:nvSpPr>
            <p:cNvPr id="48164" name="TextBox 15"/>
            <p:cNvSpPr txBox="1">
              <a:spLocks noChangeArrowheads="1"/>
            </p:cNvSpPr>
            <p:nvPr/>
          </p:nvSpPr>
          <p:spPr bwMode="auto">
            <a:xfrm>
              <a:off x="6288221" y="4991958"/>
              <a:ext cx="1070433" cy="459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rPr>
                <a:t>Demand</a:t>
              </a:r>
              <a:endParaRPr lang="en-US" altLang="en-US" sz="1600" baseline="-25000">
                <a:solidFill>
                  <a:prstClr val="black"/>
                </a:solidFill>
              </a:endParaRPr>
            </a:p>
          </p:txBody>
        </p:sp>
      </p:grpSp>
      <p:cxnSp>
        <p:nvCxnSpPr>
          <p:cNvPr id="18" name="Straight Connector 17"/>
          <p:cNvCxnSpPr/>
          <p:nvPr/>
        </p:nvCxnSpPr>
        <p:spPr bwMode="auto">
          <a:xfrm rot="5400000">
            <a:off x="3638550" y="3649663"/>
            <a:ext cx="1771650" cy="0"/>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6" name="Group 90"/>
          <p:cNvGrpSpPr>
            <a:grpSpLocks/>
          </p:cNvGrpSpPr>
          <p:nvPr/>
        </p:nvGrpSpPr>
        <p:grpSpPr bwMode="auto">
          <a:xfrm>
            <a:off x="4357688" y="2274888"/>
            <a:ext cx="1916112" cy="2641600"/>
            <a:chOff x="4184496" y="5356390"/>
            <a:chExt cx="2138643" cy="3582767"/>
          </a:xfrm>
        </p:grpSpPr>
        <p:cxnSp>
          <p:nvCxnSpPr>
            <p:cNvPr id="20" name="Straight Connector 19"/>
            <p:cNvCxnSpPr/>
            <p:nvPr/>
          </p:nvCxnSpPr>
          <p:spPr>
            <a:xfrm rot="5400000" flipH="1" flipV="1">
              <a:off x="3115560" y="6690157"/>
              <a:ext cx="3317936" cy="1180063"/>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48162" name="TextBox 92"/>
            <p:cNvSpPr txBox="1">
              <a:spLocks noChangeArrowheads="1"/>
            </p:cNvSpPr>
            <p:nvPr/>
          </p:nvSpPr>
          <p:spPr bwMode="auto">
            <a:xfrm>
              <a:off x="5419134" y="5356390"/>
              <a:ext cx="904005" cy="459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rPr>
                <a:t>Supply</a:t>
              </a:r>
              <a:endParaRPr lang="en-US" altLang="en-US" sz="1600" baseline="-25000">
                <a:solidFill>
                  <a:prstClr val="black"/>
                </a:solidFill>
              </a:endParaRPr>
            </a:p>
          </p:txBody>
        </p:sp>
      </p:grpSp>
      <p:sp>
        <p:nvSpPr>
          <p:cNvPr id="22" name="Freeform 183"/>
          <p:cNvSpPr>
            <a:spLocks/>
          </p:cNvSpPr>
          <p:nvPr/>
        </p:nvSpPr>
        <p:spPr bwMode="auto">
          <a:xfrm>
            <a:off x="5014913" y="3171825"/>
            <a:ext cx="146050" cy="136525"/>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prstClr val="black"/>
              </a:solidFill>
            </a:endParaRPr>
          </a:p>
        </p:txBody>
      </p:sp>
      <p:grpSp>
        <p:nvGrpSpPr>
          <p:cNvPr id="8" name="Group 76"/>
          <p:cNvGrpSpPr>
            <a:grpSpLocks/>
          </p:cNvGrpSpPr>
          <p:nvPr/>
        </p:nvGrpSpPr>
        <p:grpSpPr bwMode="auto">
          <a:xfrm>
            <a:off x="638175" y="2611438"/>
            <a:ext cx="3910013" cy="339725"/>
            <a:chOff x="113809" y="2990470"/>
            <a:chExt cx="3909601" cy="339390"/>
          </a:xfrm>
        </p:grpSpPr>
        <p:cxnSp>
          <p:nvCxnSpPr>
            <p:cNvPr id="24" name="Straight Connector 23"/>
            <p:cNvCxnSpPr/>
            <p:nvPr/>
          </p:nvCxnSpPr>
          <p:spPr>
            <a:xfrm>
              <a:off x="1839240" y="3160165"/>
              <a:ext cx="2184170" cy="9516"/>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8160" name="TextBox 78"/>
            <p:cNvSpPr txBox="1">
              <a:spLocks noChangeArrowheads="1"/>
            </p:cNvSpPr>
            <p:nvPr/>
          </p:nvSpPr>
          <p:spPr bwMode="auto">
            <a:xfrm>
              <a:off x="113809" y="2990470"/>
              <a:ext cx="1711847" cy="339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rPr>
                <a:t>Price buyers pay</a:t>
              </a:r>
            </a:p>
          </p:txBody>
        </p:sp>
      </p:grpSp>
      <p:grpSp>
        <p:nvGrpSpPr>
          <p:cNvPr id="10" name="Group 76"/>
          <p:cNvGrpSpPr>
            <a:grpSpLocks/>
          </p:cNvGrpSpPr>
          <p:nvPr/>
        </p:nvGrpSpPr>
        <p:grpSpPr bwMode="auto">
          <a:xfrm>
            <a:off x="650875" y="3048000"/>
            <a:ext cx="4443413" cy="339725"/>
            <a:chOff x="140829" y="3026145"/>
            <a:chExt cx="4442598" cy="337804"/>
          </a:xfrm>
        </p:grpSpPr>
        <p:cxnSp>
          <p:nvCxnSpPr>
            <p:cNvPr id="27" name="Straight Connector 26"/>
            <p:cNvCxnSpPr/>
            <p:nvPr/>
          </p:nvCxnSpPr>
          <p:spPr>
            <a:xfrm>
              <a:off x="1829619" y="3207676"/>
              <a:ext cx="2753808" cy="11049"/>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8158" name="TextBox 78"/>
            <p:cNvSpPr txBox="1">
              <a:spLocks noChangeArrowheads="1"/>
            </p:cNvSpPr>
            <p:nvPr/>
          </p:nvSpPr>
          <p:spPr bwMode="auto">
            <a:xfrm>
              <a:off x="140829" y="3026145"/>
              <a:ext cx="1689575" cy="337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rPr>
                <a:t>Price without tax</a:t>
              </a:r>
            </a:p>
          </p:txBody>
        </p:sp>
      </p:grpSp>
      <p:grpSp>
        <p:nvGrpSpPr>
          <p:cNvPr id="11" name="Group 76"/>
          <p:cNvGrpSpPr>
            <a:grpSpLocks/>
          </p:cNvGrpSpPr>
          <p:nvPr/>
        </p:nvGrpSpPr>
        <p:grpSpPr bwMode="auto">
          <a:xfrm>
            <a:off x="1041400" y="4352925"/>
            <a:ext cx="3482975" cy="635000"/>
            <a:chOff x="496927" y="3038032"/>
            <a:chExt cx="3482946" cy="635428"/>
          </a:xfrm>
        </p:grpSpPr>
        <p:cxnSp>
          <p:nvCxnSpPr>
            <p:cNvPr id="30" name="Straight Connector 29"/>
            <p:cNvCxnSpPr/>
            <p:nvPr/>
          </p:nvCxnSpPr>
          <p:spPr>
            <a:xfrm flipV="1">
              <a:off x="1828829" y="3196889"/>
              <a:ext cx="2151044" cy="14298"/>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8156" name="TextBox 78"/>
            <p:cNvSpPr txBox="1">
              <a:spLocks noChangeArrowheads="1"/>
            </p:cNvSpPr>
            <p:nvPr/>
          </p:nvSpPr>
          <p:spPr bwMode="auto">
            <a:xfrm>
              <a:off x="496927" y="3038032"/>
              <a:ext cx="1300309" cy="63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rPr>
                <a:t>Price sellers</a:t>
              </a:r>
            </a:p>
            <a:p>
              <a:pPr eaLnBrk="1" hangingPunct="1"/>
              <a:r>
                <a:rPr lang="en-US" altLang="en-US" sz="1600">
                  <a:solidFill>
                    <a:prstClr val="black"/>
                  </a:solidFill>
                </a:rPr>
                <a:t>receive</a:t>
              </a:r>
            </a:p>
          </p:txBody>
        </p:sp>
      </p:grpSp>
      <p:grpSp>
        <p:nvGrpSpPr>
          <p:cNvPr id="13" name="Group 132"/>
          <p:cNvGrpSpPr>
            <a:grpSpLocks/>
          </p:cNvGrpSpPr>
          <p:nvPr/>
        </p:nvGrpSpPr>
        <p:grpSpPr bwMode="auto">
          <a:xfrm>
            <a:off x="3197225" y="2844800"/>
            <a:ext cx="1214438" cy="1631950"/>
            <a:chOff x="1173496" y="2127725"/>
            <a:chExt cx="1215218" cy="1629707"/>
          </a:xfrm>
        </p:grpSpPr>
        <p:sp>
          <p:nvSpPr>
            <p:cNvPr id="3" name="TextBox 133"/>
            <p:cNvSpPr txBox="1">
              <a:spLocks noChangeArrowheads="1"/>
            </p:cNvSpPr>
            <p:nvPr/>
          </p:nvSpPr>
          <p:spPr bwMode="auto">
            <a:xfrm>
              <a:off x="1173496" y="2749851"/>
              <a:ext cx="752312" cy="338089"/>
            </a:xfrm>
            <a:prstGeom prst="rect">
              <a:avLst/>
            </a:prstGeom>
            <a:solidFill>
              <a:srgbClr val="F2D698"/>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rPr>
                <a:t>Tax</a:t>
              </a:r>
            </a:p>
          </p:txBody>
        </p:sp>
        <p:sp>
          <p:nvSpPr>
            <p:cNvPr id="34" name="Left Brace 33"/>
            <p:cNvSpPr/>
            <p:nvPr/>
          </p:nvSpPr>
          <p:spPr>
            <a:xfrm>
              <a:off x="2077364" y="2127725"/>
              <a:ext cx="311350" cy="1629707"/>
            </a:xfrm>
            <a:prstGeom prst="leftBrace">
              <a:avLst>
                <a:gd name="adj1" fmla="val 36904"/>
                <a:gd name="adj2" fmla="val 49026"/>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defRPr/>
              </a:pPr>
              <a:endParaRPr lang="en-US" sz="1600">
                <a:solidFill>
                  <a:prstClr val="black"/>
                </a:solidFill>
              </a:endParaRPr>
            </a:p>
          </p:txBody>
        </p:sp>
      </p:grpSp>
      <p:sp>
        <p:nvSpPr>
          <p:cNvPr id="35" name="Freeform 183"/>
          <p:cNvSpPr>
            <a:spLocks/>
          </p:cNvSpPr>
          <p:nvPr/>
        </p:nvSpPr>
        <p:spPr bwMode="auto">
          <a:xfrm>
            <a:off x="4460875" y="2733675"/>
            <a:ext cx="146050" cy="136525"/>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prstClr val="black"/>
              </a:solidFill>
            </a:endParaRPr>
          </a:p>
        </p:txBody>
      </p:sp>
      <p:sp>
        <p:nvSpPr>
          <p:cNvPr id="36" name="Freeform 183"/>
          <p:cNvSpPr>
            <a:spLocks/>
          </p:cNvSpPr>
          <p:nvPr/>
        </p:nvSpPr>
        <p:spPr bwMode="auto">
          <a:xfrm>
            <a:off x="4451350" y="4464050"/>
            <a:ext cx="146050" cy="136525"/>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prstClr val="black"/>
              </a:solidFill>
            </a:endParaRPr>
          </a:p>
        </p:txBody>
      </p:sp>
      <p:sp>
        <p:nvSpPr>
          <p:cNvPr id="37" name="TextBox 36"/>
          <p:cNvSpPr txBox="1">
            <a:spLocks noChangeArrowheads="1"/>
          </p:cNvSpPr>
          <p:nvPr/>
        </p:nvSpPr>
        <p:spPr bwMode="auto">
          <a:xfrm>
            <a:off x="269082" y="5453858"/>
            <a:ext cx="879316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dirty="0">
                <a:solidFill>
                  <a:prstClr val="black"/>
                </a:solidFill>
                <a:latin typeface="+mn-lt"/>
              </a:rPr>
              <a:t>In panel (b), the supply curve is inelastic, and the demand curve is elastic. In this case, the price received by sellers falls substantially, while the price paid by buyers rises only slightly. Thus, sellers bear most of the burden of the tax.</a:t>
            </a:r>
          </a:p>
        </p:txBody>
      </p:sp>
      <p:sp>
        <p:nvSpPr>
          <p:cNvPr id="38" name="TextBox 37"/>
          <p:cNvSpPr txBox="1">
            <a:spLocks noChangeArrowheads="1"/>
          </p:cNvSpPr>
          <p:nvPr/>
        </p:nvSpPr>
        <p:spPr bwMode="auto">
          <a:xfrm>
            <a:off x="2635250" y="900113"/>
            <a:ext cx="3873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800">
                <a:solidFill>
                  <a:prstClr val="black"/>
                </a:solidFill>
              </a:rPr>
              <a:t>(b) Inelastic Supply, Elastic Demand</a:t>
            </a:r>
          </a:p>
        </p:txBody>
      </p:sp>
      <p:grpSp>
        <p:nvGrpSpPr>
          <p:cNvPr id="14" name="Group 50"/>
          <p:cNvGrpSpPr>
            <a:grpSpLocks/>
          </p:cNvGrpSpPr>
          <p:nvPr/>
        </p:nvGrpSpPr>
        <p:grpSpPr bwMode="auto">
          <a:xfrm>
            <a:off x="3657600" y="1471613"/>
            <a:ext cx="2814638" cy="585787"/>
            <a:chOff x="4227615" y="2113039"/>
            <a:chExt cx="2814016" cy="585153"/>
          </a:xfrm>
          <a:solidFill>
            <a:srgbClr val="F2D698"/>
          </a:solidFill>
        </p:grpSpPr>
        <p:sp>
          <p:nvSpPr>
            <p:cNvPr id="48157" name="TextBox 133"/>
            <p:cNvSpPr txBox="1">
              <a:spLocks noChangeArrowheads="1"/>
            </p:cNvSpPr>
            <p:nvPr/>
          </p:nvSpPr>
          <p:spPr bwMode="auto">
            <a:xfrm>
              <a:off x="4417620" y="2113039"/>
              <a:ext cx="2624011" cy="58515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400">
                  <a:solidFill>
                    <a:schemeClr val="tx1"/>
                  </a:solidFill>
                  <a:latin typeface="Arial" pitchFamily="34" charset="0"/>
                </a:defRPr>
              </a:lvl1pPr>
              <a:lvl2pPr marL="742950" indent="-285750" eaLnBrk="0" hangingPunct="0">
                <a:defRPr sz="3400">
                  <a:solidFill>
                    <a:schemeClr val="tx1"/>
                  </a:solidFill>
                  <a:latin typeface="Arial" pitchFamily="34" charset="0"/>
                </a:defRPr>
              </a:lvl2pPr>
              <a:lvl3pPr marL="1143000" indent="-228600" eaLnBrk="0" hangingPunct="0">
                <a:defRPr sz="3400">
                  <a:solidFill>
                    <a:schemeClr val="tx1"/>
                  </a:solidFill>
                  <a:latin typeface="Arial" pitchFamily="34" charset="0"/>
                </a:defRPr>
              </a:lvl3pPr>
              <a:lvl4pPr marL="1600200" indent="-228600" eaLnBrk="0" hangingPunct="0">
                <a:defRPr sz="3400">
                  <a:solidFill>
                    <a:schemeClr val="tx1"/>
                  </a:solidFill>
                  <a:latin typeface="Arial" pitchFamily="34" charset="0"/>
                </a:defRPr>
              </a:lvl4pPr>
              <a:lvl5pPr marL="2057400" indent="-228600" eaLnBrk="0" hangingPunct="0">
                <a:defRPr sz="3400">
                  <a:solidFill>
                    <a:schemeClr val="tx1"/>
                  </a:solidFill>
                  <a:latin typeface="Arial" pitchFamily="34" charset="0"/>
                </a:defRPr>
              </a:lvl5pPr>
              <a:lvl6pPr marL="2514600" indent="-228600" algn="ctr" eaLnBrk="0" fontAlgn="base" hangingPunct="0">
                <a:spcBef>
                  <a:spcPct val="20000"/>
                </a:spcBef>
                <a:spcAft>
                  <a:spcPct val="0"/>
                </a:spcAft>
                <a:buChar char="•"/>
                <a:defRPr sz="3400">
                  <a:solidFill>
                    <a:schemeClr val="tx1"/>
                  </a:solidFill>
                  <a:latin typeface="Arial" pitchFamily="34" charset="0"/>
                </a:defRPr>
              </a:lvl6pPr>
              <a:lvl7pPr marL="2971800" indent="-228600" algn="ctr" eaLnBrk="0" fontAlgn="base" hangingPunct="0">
                <a:spcBef>
                  <a:spcPct val="20000"/>
                </a:spcBef>
                <a:spcAft>
                  <a:spcPct val="0"/>
                </a:spcAft>
                <a:buChar char="•"/>
                <a:defRPr sz="3400">
                  <a:solidFill>
                    <a:schemeClr val="tx1"/>
                  </a:solidFill>
                  <a:latin typeface="Arial" pitchFamily="34" charset="0"/>
                </a:defRPr>
              </a:lvl7pPr>
              <a:lvl8pPr marL="3429000" indent="-228600" algn="ctr" eaLnBrk="0" fontAlgn="base" hangingPunct="0">
                <a:spcBef>
                  <a:spcPct val="20000"/>
                </a:spcBef>
                <a:spcAft>
                  <a:spcPct val="0"/>
                </a:spcAft>
                <a:buChar char="•"/>
                <a:defRPr sz="3400">
                  <a:solidFill>
                    <a:schemeClr val="tx1"/>
                  </a:solidFill>
                  <a:latin typeface="Arial" pitchFamily="34" charset="0"/>
                </a:defRPr>
              </a:lvl8pPr>
              <a:lvl9pPr marL="3886200" indent="-228600" algn="ctr" eaLnBrk="0" fontAlgn="base" hangingPunct="0">
                <a:spcBef>
                  <a:spcPct val="20000"/>
                </a:spcBef>
                <a:spcAft>
                  <a:spcPct val="0"/>
                </a:spcAft>
                <a:buChar char="•"/>
                <a:defRPr sz="3400">
                  <a:solidFill>
                    <a:schemeClr val="tx1"/>
                  </a:solidFill>
                  <a:latin typeface="Arial" pitchFamily="34" charset="0"/>
                </a:defRPr>
              </a:lvl9pPr>
            </a:lstStyle>
            <a:p>
              <a:pPr eaLnBrk="1" hangingPunct="1">
                <a:defRPr/>
              </a:pPr>
              <a:r>
                <a:rPr lang="en-US" sz="1600" dirty="0">
                  <a:solidFill>
                    <a:prstClr val="black"/>
                  </a:solidFill>
                </a:rPr>
                <a:t>1. When demand is more elastic than supply . . .</a:t>
              </a:r>
            </a:p>
          </p:txBody>
        </p:sp>
        <p:cxnSp>
          <p:nvCxnSpPr>
            <p:cNvPr id="41" name="Straight Connector 40"/>
            <p:cNvCxnSpPr/>
            <p:nvPr/>
          </p:nvCxnSpPr>
          <p:spPr>
            <a:xfrm rot="5400000">
              <a:off x="4215803" y="2481651"/>
              <a:ext cx="214081" cy="190458"/>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 name="Group 51"/>
          <p:cNvGrpSpPr>
            <a:grpSpLocks/>
          </p:cNvGrpSpPr>
          <p:nvPr/>
        </p:nvGrpSpPr>
        <p:grpSpPr bwMode="auto">
          <a:xfrm>
            <a:off x="4773613" y="2787650"/>
            <a:ext cx="3384550" cy="339725"/>
            <a:chOff x="3422073" y="2231792"/>
            <a:chExt cx="3384467" cy="338336"/>
          </a:xfrm>
          <a:solidFill>
            <a:srgbClr val="F2D698"/>
          </a:solidFill>
        </p:grpSpPr>
        <p:sp>
          <p:nvSpPr>
            <p:cNvPr id="48155" name="TextBox 133"/>
            <p:cNvSpPr txBox="1">
              <a:spLocks noChangeArrowheads="1"/>
            </p:cNvSpPr>
            <p:nvPr/>
          </p:nvSpPr>
          <p:spPr bwMode="auto">
            <a:xfrm>
              <a:off x="4583875" y="2231792"/>
              <a:ext cx="2222665" cy="33833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400">
                  <a:solidFill>
                    <a:schemeClr val="tx1"/>
                  </a:solidFill>
                  <a:latin typeface="Arial" pitchFamily="34" charset="0"/>
                </a:defRPr>
              </a:lvl1pPr>
              <a:lvl2pPr marL="742950" indent="-285750" eaLnBrk="0" hangingPunct="0">
                <a:defRPr sz="3400">
                  <a:solidFill>
                    <a:schemeClr val="tx1"/>
                  </a:solidFill>
                  <a:latin typeface="Arial" pitchFamily="34" charset="0"/>
                </a:defRPr>
              </a:lvl2pPr>
              <a:lvl3pPr marL="1143000" indent="-228600" eaLnBrk="0" hangingPunct="0">
                <a:defRPr sz="3400">
                  <a:solidFill>
                    <a:schemeClr val="tx1"/>
                  </a:solidFill>
                  <a:latin typeface="Arial" pitchFamily="34" charset="0"/>
                </a:defRPr>
              </a:lvl3pPr>
              <a:lvl4pPr marL="1600200" indent="-228600" eaLnBrk="0" hangingPunct="0">
                <a:defRPr sz="3400">
                  <a:solidFill>
                    <a:schemeClr val="tx1"/>
                  </a:solidFill>
                  <a:latin typeface="Arial" pitchFamily="34" charset="0"/>
                </a:defRPr>
              </a:lvl4pPr>
              <a:lvl5pPr marL="2057400" indent="-228600" eaLnBrk="0" hangingPunct="0">
                <a:defRPr sz="3400">
                  <a:solidFill>
                    <a:schemeClr val="tx1"/>
                  </a:solidFill>
                  <a:latin typeface="Arial" pitchFamily="34" charset="0"/>
                </a:defRPr>
              </a:lvl5pPr>
              <a:lvl6pPr marL="2514600" indent="-228600" algn="ctr" eaLnBrk="0" fontAlgn="base" hangingPunct="0">
                <a:spcBef>
                  <a:spcPct val="20000"/>
                </a:spcBef>
                <a:spcAft>
                  <a:spcPct val="0"/>
                </a:spcAft>
                <a:buChar char="•"/>
                <a:defRPr sz="3400">
                  <a:solidFill>
                    <a:schemeClr val="tx1"/>
                  </a:solidFill>
                  <a:latin typeface="Arial" pitchFamily="34" charset="0"/>
                </a:defRPr>
              </a:lvl6pPr>
              <a:lvl7pPr marL="2971800" indent="-228600" algn="ctr" eaLnBrk="0" fontAlgn="base" hangingPunct="0">
                <a:spcBef>
                  <a:spcPct val="20000"/>
                </a:spcBef>
                <a:spcAft>
                  <a:spcPct val="0"/>
                </a:spcAft>
                <a:buChar char="•"/>
                <a:defRPr sz="3400">
                  <a:solidFill>
                    <a:schemeClr val="tx1"/>
                  </a:solidFill>
                  <a:latin typeface="Arial" pitchFamily="34" charset="0"/>
                </a:defRPr>
              </a:lvl7pPr>
              <a:lvl8pPr marL="3429000" indent="-228600" algn="ctr" eaLnBrk="0" fontAlgn="base" hangingPunct="0">
                <a:spcBef>
                  <a:spcPct val="20000"/>
                </a:spcBef>
                <a:spcAft>
                  <a:spcPct val="0"/>
                </a:spcAft>
                <a:buChar char="•"/>
                <a:defRPr sz="3400">
                  <a:solidFill>
                    <a:schemeClr val="tx1"/>
                  </a:solidFill>
                  <a:latin typeface="Arial" pitchFamily="34" charset="0"/>
                </a:defRPr>
              </a:lvl8pPr>
              <a:lvl9pPr marL="3886200" indent="-228600" algn="ctr" eaLnBrk="0" fontAlgn="base" hangingPunct="0">
                <a:spcBef>
                  <a:spcPct val="20000"/>
                </a:spcBef>
                <a:spcAft>
                  <a:spcPct val="0"/>
                </a:spcAft>
                <a:buChar char="•"/>
                <a:defRPr sz="3400">
                  <a:solidFill>
                    <a:schemeClr val="tx1"/>
                  </a:solidFill>
                  <a:latin typeface="Arial" pitchFamily="34" charset="0"/>
                </a:defRPr>
              </a:lvl9pPr>
            </a:lstStyle>
            <a:p>
              <a:pPr eaLnBrk="1" hangingPunct="1">
                <a:defRPr/>
              </a:pPr>
              <a:r>
                <a:rPr lang="en-US" sz="1600" dirty="0">
                  <a:solidFill>
                    <a:prstClr val="black"/>
                  </a:solidFill>
                </a:rPr>
                <a:t>3. than on consumers</a:t>
              </a:r>
            </a:p>
          </p:txBody>
        </p:sp>
        <p:cxnSp>
          <p:nvCxnSpPr>
            <p:cNvPr id="44" name="Straight Connector 43"/>
            <p:cNvCxnSpPr/>
            <p:nvPr/>
          </p:nvCxnSpPr>
          <p:spPr>
            <a:xfrm>
              <a:off x="3422073" y="2484753"/>
              <a:ext cx="1152497" cy="34782"/>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 name="Group 55"/>
          <p:cNvGrpSpPr>
            <a:grpSpLocks/>
          </p:cNvGrpSpPr>
          <p:nvPr/>
        </p:nvGrpSpPr>
        <p:grpSpPr bwMode="auto">
          <a:xfrm>
            <a:off x="4714875" y="3894138"/>
            <a:ext cx="3179763" cy="1076325"/>
            <a:chOff x="3519054" y="2533404"/>
            <a:chExt cx="3180608" cy="1074860"/>
          </a:xfrm>
          <a:solidFill>
            <a:srgbClr val="F2D698"/>
          </a:solidFill>
        </p:grpSpPr>
        <p:sp>
          <p:nvSpPr>
            <p:cNvPr id="48153" name="TextBox 133"/>
            <p:cNvSpPr txBox="1">
              <a:spLocks noChangeArrowheads="1"/>
            </p:cNvSpPr>
            <p:nvPr/>
          </p:nvSpPr>
          <p:spPr bwMode="auto">
            <a:xfrm>
              <a:off x="4476997" y="2778056"/>
              <a:ext cx="2222665" cy="83020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400">
                  <a:solidFill>
                    <a:schemeClr val="tx1"/>
                  </a:solidFill>
                  <a:latin typeface="Arial" pitchFamily="34" charset="0"/>
                </a:defRPr>
              </a:lvl1pPr>
              <a:lvl2pPr marL="742950" indent="-285750" eaLnBrk="0" hangingPunct="0">
                <a:defRPr sz="3400">
                  <a:solidFill>
                    <a:schemeClr val="tx1"/>
                  </a:solidFill>
                  <a:latin typeface="Arial" pitchFamily="34" charset="0"/>
                </a:defRPr>
              </a:lvl2pPr>
              <a:lvl3pPr marL="1143000" indent="-228600" eaLnBrk="0" hangingPunct="0">
                <a:defRPr sz="3400">
                  <a:solidFill>
                    <a:schemeClr val="tx1"/>
                  </a:solidFill>
                  <a:latin typeface="Arial" pitchFamily="34" charset="0"/>
                </a:defRPr>
              </a:lvl3pPr>
              <a:lvl4pPr marL="1600200" indent="-228600" eaLnBrk="0" hangingPunct="0">
                <a:defRPr sz="3400">
                  <a:solidFill>
                    <a:schemeClr val="tx1"/>
                  </a:solidFill>
                  <a:latin typeface="Arial" pitchFamily="34" charset="0"/>
                </a:defRPr>
              </a:lvl4pPr>
              <a:lvl5pPr marL="2057400" indent="-228600" eaLnBrk="0" hangingPunct="0">
                <a:defRPr sz="3400">
                  <a:solidFill>
                    <a:schemeClr val="tx1"/>
                  </a:solidFill>
                  <a:latin typeface="Arial" pitchFamily="34" charset="0"/>
                </a:defRPr>
              </a:lvl5pPr>
              <a:lvl6pPr marL="2514600" indent="-228600" algn="ctr" eaLnBrk="0" fontAlgn="base" hangingPunct="0">
                <a:spcBef>
                  <a:spcPct val="20000"/>
                </a:spcBef>
                <a:spcAft>
                  <a:spcPct val="0"/>
                </a:spcAft>
                <a:buChar char="•"/>
                <a:defRPr sz="3400">
                  <a:solidFill>
                    <a:schemeClr val="tx1"/>
                  </a:solidFill>
                  <a:latin typeface="Arial" pitchFamily="34" charset="0"/>
                </a:defRPr>
              </a:lvl6pPr>
              <a:lvl7pPr marL="2971800" indent="-228600" algn="ctr" eaLnBrk="0" fontAlgn="base" hangingPunct="0">
                <a:spcBef>
                  <a:spcPct val="20000"/>
                </a:spcBef>
                <a:spcAft>
                  <a:spcPct val="0"/>
                </a:spcAft>
                <a:buChar char="•"/>
                <a:defRPr sz="3400">
                  <a:solidFill>
                    <a:schemeClr val="tx1"/>
                  </a:solidFill>
                  <a:latin typeface="Arial" pitchFamily="34" charset="0"/>
                </a:defRPr>
              </a:lvl7pPr>
              <a:lvl8pPr marL="3429000" indent="-228600" algn="ctr" eaLnBrk="0" fontAlgn="base" hangingPunct="0">
                <a:spcBef>
                  <a:spcPct val="20000"/>
                </a:spcBef>
                <a:spcAft>
                  <a:spcPct val="0"/>
                </a:spcAft>
                <a:buChar char="•"/>
                <a:defRPr sz="3400">
                  <a:solidFill>
                    <a:schemeClr val="tx1"/>
                  </a:solidFill>
                  <a:latin typeface="Arial" pitchFamily="34" charset="0"/>
                </a:defRPr>
              </a:lvl8pPr>
              <a:lvl9pPr marL="3886200" indent="-228600" algn="ctr" eaLnBrk="0" fontAlgn="base" hangingPunct="0">
                <a:spcBef>
                  <a:spcPct val="20000"/>
                </a:spcBef>
                <a:spcAft>
                  <a:spcPct val="0"/>
                </a:spcAft>
                <a:buChar char="•"/>
                <a:defRPr sz="3400">
                  <a:solidFill>
                    <a:schemeClr val="tx1"/>
                  </a:solidFill>
                  <a:latin typeface="Arial" pitchFamily="34" charset="0"/>
                </a:defRPr>
              </a:lvl9pPr>
            </a:lstStyle>
            <a:p>
              <a:pPr eaLnBrk="1" hangingPunct="1">
                <a:defRPr/>
              </a:pPr>
              <a:r>
                <a:rPr lang="en-US" sz="1600" dirty="0">
                  <a:solidFill>
                    <a:prstClr val="black"/>
                  </a:solidFill>
                </a:rPr>
                <a:t>2. . . . the incidence of the tax falls more heavily on producers.</a:t>
              </a:r>
            </a:p>
          </p:txBody>
        </p:sp>
        <p:cxnSp>
          <p:nvCxnSpPr>
            <p:cNvPr id="47" name="Straight Connector 46"/>
            <p:cNvCxnSpPr/>
            <p:nvPr/>
          </p:nvCxnSpPr>
          <p:spPr>
            <a:xfrm>
              <a:off x="3519054" y="2533404"/>
              <a:ext cx="982924" cy="353530"/>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8" name="Left Brace 47"/>
          <p:cNvSpPr/>
          <p:nvPr/>
        </p:nvSpPr>
        <p:spPr bwMode="auto">
          <a:xfrm rot="10800000">
            <a:off x="4598988" y="2800350"/>
            <a:ext cx="133350" cy="431800"/>
          </a:xfrm>
          <a:prstGeom prst="leftBrace">
            <a:avLst>
              <a:gd name="adj1" fmla="val 36904"/>
              <a:gd name="adj2" fmla="val 49026"/>
            </a:avLst>
          </a:prstGeom>
          <a:ln w="19050">
            <a:solidFill>
              <a:srgbClr val="005EA4"/>
            </a:solidFill>
          </a:ln>
        </p:spPr>
        <p:style>
          <a:lnRef idx="1">
            <a:schemeClr val="accent1"/>
          </a:lnRef>
          <a:fillRef idx="0">
            <a:schemeClr val="accent1"/>
          </a:fillRef>
          <a:effectRef idx="0">
            <a:schemeClr val="accent1"/>
          </a:effectRef>
          <a:fontRef idx="minor">
            <a:schemeClr val="tx1"/>
          </a:fontRef>
        </p:style>
        <p:txBody>
          <a:bodyPr anchor="ctr"/>
          <a:lstStyle/>
          <a:p>
            <a:pPr>
              <a:defRPr/>
            </a:pPr>
            <a:endParaRPr lang="en-US" sz="1600">
              <a:solidFill>
                <a:prstClr val="black"/>
              </a:solidFill>
            </a:endParaRPr>
          </a:p>
        </p:txBody>
      </p:sp>
      <p:sp>
        <p:nvSpPr>
          <p:cNvPr id="49" name="Left Brace 48"/>
          <p:cNvSpPr/>
          <p:nvPr/>
        </p:nvSpPr>
        <p:spPr bwMode="auto">
          <a:xfrm rot="10800000">
            <a:off x="4575175" y="3267075"/>
            <a:ext cx="152400" cy="1195388"/>
          </a:xfrm>
          <a:prstGeom prst="leftBrace">
            <a:avLst>
              <a:gd name="adj1" fmla="val 36904"/>
              <a:gd name="adj2" fmla="val 49026"/>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defRPr/>
            </a:pPr>
            <a:endParaRPr lang="en-US" sz="1600">
              <a:solidFill>
                <a:prstClr val="black"/>
              </a:solidFill>
            </a:endParaRPr>
          </a:p>
        </p:txBody>
      </p:sp>
      <p:sp>
        <p:nvSpPr>
          <p:cNvPr id="19" name="Titel 18"/>
          <p:cNvSpPr>
            <a:spLocks noGrp="1"/>
          </p:cNvSpPr>
          <p:nvPr>
            <p:ph type="title"/>
          </p:nvPr>
        </p:nvSpPr>
        <p:spPr>
          <a:xfrm>
            <a:off x="604838" y="208898"/>
            <a:ext cx="6545262" cy="1132540"/>
          </a:xfrm>
        </p:spPr>
        <p:txBody>
          <a:bodyPr/>
          <a:lstStyle/>
          <a:p>
            <a:r>
              <a:rPr lang="en-US" altLang="en-US" dirty="0">
                <a:solidFill>
                  <a:srgbClr val="3163AC"/>
                </a:solidFill>
              </a:rPr>
              <a:t>How the Burden </a:t>
            </a:r>
            <a:br>
              <a:rPr lang="en-US" altLang="en-US" dirty="0">
                <a:solidFill>
                  <a:srgbClr val="3163AC"/>
                </a:solidFill>
              </a:rPr>
            </a:br>
            <a:r>
              <a:rPr lang="en-US" altLang="en-US" dirty="0">
                <a:solidFill>
                  <a:srgbClr val="3163AC"/>
                </a:solidFill>
              </a:rPr>
              <a:t>of a Tax Is Divided (b)</a:t>
            </a:r>
            <a:br>
              <a:rPr lang="en-US" altLang="en-US" dirty="0">
                <a:solidFill>
                  <a:srgbClr val="002060"/>
                </a:solidFill>
              </a:rPr>
            </a:br>
            <a:endParaRPr lang="de-DE" dirty="0"/>
          </a:p>
        </p:txBody>
      </p:sp>
    </p:spTree>
    <p:extLst>
      <p:ext uri="{BB962C8B-B14F-4D97-AF65-F5344CB8AC3E}">
        <p14:creationId xmlns:p14="http://schemas.microsoft.com/office/powerpoint/2010/main" val="909251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par>
                                <p:cTn id="12" presetID="22" presetClass="entr" presetSubtype="4"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par>
                          <p:cTn id="15" fill="hold" nodeType="afterGroup">
                            <p:stCondLst>
                              <p:cond delay="1000"/>
                            </p:stCondLst>
                            <p:childTnLst>
                              <p:par>
                                <p:cTn id="16" presetID="22" presetClass="entr" presetSubtype="8"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1000"/>
                                        <p:tgtEl>
                                          <p:spTgt spid="5"/>
                                        </p:tgtEl>
                                      </p:cBhvr>
                                    </p:animEffect>
                                  </p:childTnLst>
                                </p:cTn>
                              </p:par>
                            </p:childTnLst>
                          </p:cTn>
                        </p:par>
                        <p:par>
                          <p:cTn id="19" fill="hold" nodeType="afterGroup">
                            <p:stCondLst>
                              <p:cond delay="2000"/>
                            </p:stCondLst>
                            <p:childTnLst>
                              <p:par>
                                <p:cTn id="20" presetID="22" presetClass="entr" presetSubtype="8"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1000"/>
                                        <p:tgtEl>
                                          <p:spTgt spid="6"/>
                                        </p:tgtEl>
                                      </p:cBhvr>
                                    </p:animEffect>
                                  </p:childTnLst>
                                </p:cTn>
                              </p:par>
                            </p:childTnLst>
                          </p:cTn>
                        </p:par>
                        <p:par>
                          <p:cTn id="23" fill="hold" nodeType="afterGroup">
                            <p:stCondLst>
                              <p:cond delay="3000"/>
                            </p:stCondLst>
                            <p:childTnLst>
                              <p:par>
                                <p:cTn id="24" presetID="22" presetClass="entr" presetSubtype="8"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left)">
                                      <p:cBhvr>
                                        <p:cTn id="26" dur="500"/>
                                        <p:tgtEl>
                                          <p:spTgt spid="22"/>
                                        </p:tgtEl>
                                      </p:cBhvr>
                                    </p:animEffect>
                                  </p:childTnLst>
                                </p:cTn>
                              </p:par>
                            </p:childTnLst>
                          </p:cTn>
                        </p:par>
                        <p:par>
                          <p:cTn id="27" fill="hold" nodeType="afterGroup">
                            <p:stCondLst>
                              <p:cond delay="3500"/>
                            </p:stCondLst>
                            <p:childTnLst>
                              <p:par>
                                <p:cTn id="28" presetID="22" presetClass="entr" presetSubtype="8" fill="hold"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1000"/>
                                        <p:tgtEl>
                                          <p:spTgt spid="10"/>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8"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left)">
                                      <p:cBhvr>
                                        <p:cTn id="35" dur="1000"/>
                                        <p:tgtEl>
                                          <p:spTgt spid="8"/>
                                        </p:tgtEl>
                                      </p:cBhvr>
                                    </p:animEffect>
                                  </p:childTnLst>
                                </p:cTn>
                              </p:par>
                            </p:childTnLst>
                          </p:cTn>
                        </p:par>
                        <p:par>
                          <p:cTn id="36" fill="hold" nodeType="afterGroup">
                            <p:stCondLst>
                              <p:cond delay="1000"/>
                            </p:stCondLst>
                            <p:childTnLst>
                              <p:par>
                                <p:cTn id="37" presetID="22" presetClass="entr" presetSubtype="8" fill="hold" grpId="0"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left)">
                                      <p:cBhvr>
                                        <p:cTn id="39" dur="500"/>
                                        <p:tgtEl>
                                          <p:spTgt spid="35"/>
                                        </p:tgtEl>
                                      </p:cBhvr>
                                    </p:animEffect>
                                  </p:childTnLst>
                                </p:cTn>
                              </p:par>
                            </p:childTnLst>
                          </p:cTn>
                        </p:par>
                        <p:par>
                          <p:cTn id="40" fill="hold" nodeType="afterGroup">
                            <p:stCondLst>
                              <p:cond delay="1500"/>
                            </p:stCondLst>
                            <p:childTnLst>
                              <p:par>
                                <p:cTn id="41" presetID="22" presetClass="entr" presetSubtype="8" fill="hold" nodeType="after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left)">
                                      <p:cBhvr>
                                        <p:cTn id="43" dur="1000"/>
                                        <p:tgtEl>
                                          <p:spTgt spid="11"/>
                                        </p:tgtEl>
                                      </p:cBhvr>
                                    </p:animEffect>
                                  </p:childTnLst>
                                </p:cTn>
                              </p:par>
                            </p:childTnLst>
                          </p:cTn>
                        </p:par>
                        <p:par>
                          <p:cTn id="44" fill="hold" nodeType="afterGroup">
                            <p:stCondLst>
                              <p:cond delay="2500"/>
                            </p:stCondLst>
                            <p:childTnLst>
                              <p:par>
                                <p:cTn id="45" presetID="22" presetClass="entr" presetSubtype="8" fill="hold" grpId="0" nodeType="after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wipe(left)">
                                      <p:cBhvr>
                                        <p:cTn id="47" dur="500"/>
                                        <p:tgtEl>
                                          <p:spTgt spid="36"/>
                                        </p:tgtEl>
                                      </p:cBhvr>
                                    </p:animEffect>
                                  </p:childTnLst>
                                </p:cTn>
                              </p:par>
                            </p:childTnLst>
                          </p:cTn>
                        </p:par>
                        <p:par>
                          <p:cTn id="48" fill="hold" nodeType="afterGroup">
                            <p:stCondLst>
                              <p:cond delay="3000"/>
                            </p:stCondLst>
                            <p:childTnLst>
                              <p:par>
                                <p:cTn id="49" presetID="22" presetClass="entr" presetSubtype="1" fill="hold" nodeType="after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wipe(up)">
                                      <p:cBhvr>
                                        <p:cTn id="51" dur="500"/>
                                        <p:tgtEl>
                                          <p:spTgt spid="18"/>
                                        </p:tgtEl>
                                      </p:cBhvr>
                                    </p:animEffect>
                                  </p:childTnLst>
                                </p:cTn>
                              </p:par>
                            </p:childTnLst>
                          </p:cTn>
                        </p:par>
                        <p:par>
                          <p:cTn id="52" fill="hold" nodeType="afterGroup">
                            <p:stCondLst>
                              <p:cond delay="3500"/>
                            </p:stCondLst>
                            <p:childTnLst>
                              <p:par>
                                <p:cTn id="53" presetID="22" presetClass="entr" presetSubtype="8" fill="hold" nodeType="after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wipe(left)">
                                      <p:cBhvr>
                                        <p:cTn id="55" dur="500"/>
                                        <p:tgtEl>
                                          <p:spTgt spid="13"/>
                                        </p:tgtEl>
                                      </p:cBhvr>
                                    </p:animEffect>
                                  </p:childTnLst>
                                </p:cTn>
                              </p:par>
                            </p:childTnLst>
                          </p:cTn>
                        </p:par>
                        <p:par>
                          <p:cTn id="56" fill="hold" nodeType="afterGroup">
                            <p:stCondLst>
                              <p:cond delay="4000"/>
                            </p:stCondLst>
                            <p:childTnLst>
                              <p:par>
                                <p:cTn id="57" presetID="22" presetClass="entr" presetSubtype="8" fill="hold" nodeType="after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wipe(left)">
                                      <p:cBhvr>
                                        <p:cTn id="59" dur="500"/>
                                        <p:tgtEl>
                                          <p:spTgt spid="14"/>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49"/>
                                        </p:tgtEl>
                                        <p:attrNameLst>
                                          <p:attrName>style.visibility</p:attrName>
                                        </p:attrNameLst>
                                      </p:cBhvr>
                                      <p:to>
                                        <p:strVal val="visible"/>
                                      </p:to>
                                    </p:set>
                                    <p:animEffect transition="in" filter="wipe(left)">
                                      <p:cBhvr>
                                        <p:cTn id="64" dur="500"/>
                                        <p:tgtEl>
                                          <p:spTgt spid="49"/>
                                        </p:tgtEl>
                                      </p:cBhvr>
                                    </p:animEffect>
                                  </p:childTnLst>
                                </p:cTn>
                              </p:par>
                            </p:childTnLst>
                          </p:cTn>
                        </p:par>
                        <p:par>
                          <p:cTn id="65" fill="hold" nodeType="afterGroup">
                            <p:stCondLst>
                              <p:cond delay="500"/>
                            </p:stCondLst>
                            <p:childTnLst>
                              <p:par>
                                <p:cTn id="66" presetID="22" presetClass="entr" presetSubtype="8" fill="hold" nodeType="after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wipe(left)">
                                      <p:cBhvr>
                                        <p:cTn id="68" dur="500"/>
                                        <p:tgtEl>
                                          <p:spTgt spid="17"/>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48"/>
                                        </p:tgtEl>
                                        <p:attrNameLst>
                                          <p:attrName>style.visibility</p:attrName>
                                        </p:attrNameLst>
                                      </p:cBhvr>
                                      <p:to>
                                        <p:strVal val="visible"/>
                                      </p:to>
                                    </p:set>
                                    <p:animEffect transition="in" filter="wipe(left)">
                                      <p:cBhvr>
                                        <p:cTn id="73" dur="500"/>
                                        <p:tgtEl>
                                          <p:spTgt spid="48"/>
                                        </p:tgtEl>
                                      </p:cBhvr>
                                    </p:animEffect>
                                  </p:childTnLst>
                                </p:cTn>
                              </p:par>
                            </p:childTnLst>
                          </p:cTn>
                        </p:par>
                        <p:par>
                          <p:cTn id="74" fill="hold" nodeType="afterGroup">
                            <p:stCondLst>
                              <p:cond delay="500"/>
                            </p:stCondLst>
                            <p:childTnLst>
                              <p:par>
                                <p:cTn id="75" presetID="22" presetClass="entr" presetSubtype="8" fill="hold" nodeType="afterEffect">
                                  <p:stCondLst>
                                    <p:cond delay="0"/>
                                  </p:stCondLst>
                                  <p:childTnLst>
                                    <p:set>
                                      <p:cBhvr>
                                        <p:cTn id="76" dur="1" fill="hold">
                                          <p:stCondLst>
                                            <p:cond delay="0"/>
                                          </p:stCondLst>
                                        </p:cTn>
                                        <p:tgtEl>
                                          <p:spTgt spid="15"/>
                                        </p:tgtEl>
                                        <p:attrNameLst>
                                          <p:attrName>style.visibility</p:attrName>
                                        </p:attrNameLst>
                                      </p:cBhvr>
                                      <p:to>
                                        <p:strVal val="visible"/>
                                      </p:to>
                                    </p:set>
                                    <p:animEffect transition="in" filter="wipe(left)">
                                      <p:cBhvr>
                                        <p:cTn id="77" dur="500"/>
                                        <p:tgtEl>
                                          <p:spTgt spid="15"/>
                                        </p:tgtEl>
                                      </p:cBhvr>
                                    </p:animEffect>
                                  </p:childTnLst>
                                </p:cTn>
                              </p:par>
                            </p:childTnLst>
                          </p:cTn>
                        </p:par>
                        <p:par>
                          <p:cTn id="78" fill="hold" nodeType="afterGroup">
                            <p:stCondLst>
                              <p:cond delay="1000"/>
                            </p:stCondLst>
                            <p:childTnLst>
                              <p:par>
                                <p:cTn id="79" presetID="22" presetClass="entr" presetSubtype="8" fill="hold" grpId="0" nodeType="afterEffect">
                                  <p:stCondLst>
                                    <p:cond delay="0"/>
                                  </p:stCondLst>
                                  <p:childTnLst>
                                    <p:set>
                                      <p:cBhvr>
                                        <p:cTn id="80" dur="1" fill="hold">
                                          <p:stCondLst>
                                            <p:cond delay="0"/>
                                          </p:stCondLst>
                                        </p:cTn>
                                        <p:tgtEl>
                                          <p:spTgt spid="37"/>
                                        </p:tgtEl>
                                        <p:attrNameLst>
                                          <p:attrName>style.visibility</p:attrName>
                                        </p:attrNameLst>
                                      </p:cBhvr>
                                      <p:to>
                                        <p:strVal val="visible"/>
                                      </p:to>
                                    </p:set>
                                    <p:animEffect transition="in" filter="wipe(left)">
                                      <p:cBhvr>
                                        <p:cTn id="81"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5" grpId="0" animBg="1"/>
      <p:bldP spid="36" grpId="0" animBg="1"/>
      <p:bldP spid="37" grpId="0"/>
      <p:bldP spid="38" grpId="0"/>
      <p:bldP spid="48" grpId="0" animBg="1"/>
      <p:bldP spid="49" grpId="0" animBg="1"/>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Content Placeholder 2"/>
          <p:cNvSpPr>
            <a:spLocks noGrp="1"/>
          </p:cNvSpPr>
          <p:nvPr>
            <p:ph sz="quarter" idx="12"/>
          </p:nvPr>
        </p:nvSpPr>
        <p:spPr>
          <a:xfrm>
            <a:off x="604838" y="1501924"/>
            <a:ext cx="8081962" cy="3955033"/>
          </a:xfrm>
        </p:spPr>
        <p:txBody>
          <a:bodyPr/>
          <a:lstStyle/>
          <a:p>
            <a:pPr marL="0" indent="0">
              <a:lnSpc>
                <a:spcPct val="120000"/>
              </a:lnSpc>
              <a:spcBef>
                <a:spcPts val="600"/>
              </a:spcBef>
              <a:buNone/>
            </a:pPr>
            <a:r>
              <a:rPr lang="en-US" altLang="en-US" dirty="0">
                <a:solidFill>
                  <a:srgbClr val="3163AC"/>
                </a:solidFill>
                <a:latin typeface="+mn-lt"/>
                <a:cs typeface="Arial" panose="020B0604020202020204" pitchFamily="34" charset="0"/>
              </a:rPr>
              <a:t>Elasticity and Tax Incidence</a:t>
            </a:r>
          </a:p>
          <a:p>
            <a:pPr>
              <a:buClr>
                <a:srgbClr val="3163AC"/>
              </a:buClr>
              <a:buFont typeface="Wingdings" panose="05000000000000000000" pitchFamily="2" charset="2"/>
              <a:buChar char="§"/>
            </a:pPr>
            <a:r>
              <a:rPr lang="en-US" altLang="en-US" dirty="0"/>
              <a:t>Tax burden</a:t>
            </a:r>
          </a:p>
          <a:p>
            <a:pPr lvl="1">
              <a:buClr>
                <a:srgbClr val="3163AC"/>
              </a:buClr>
              <a:buFont typeface="Wingdings" panose="05000000000000000000" pitchFamily="2" charset="2"/>
              <a:buChar char="§"/>
            </a:pPr>
            <a:r>
              <a:rPr lang="en-US" altLang="en-US" dirty="0"/>
              <a:t>Falls more heavily on the side of the market that is less elastic</a:t>
            </a:r>
          </a:p>
          <a:p>
            <a:pPr lvl="1">
              <a:buClr>
                <a:srgbClr val="3163AC"/>
              </a:buClr>
              <a:buFont typeface="Wingdings" panose="05000000000000000000" pitchFamily="2" charset="2"/>
              <a:buChar char="§"/>
            </a:pPr>
            <a:r>
              <a:rPr lang="en-US" altLang="en-US" dirty="0"/>
              <a:t>Small elasticity of demand</a:t>
            </a:r>
          </a:p>
          <a:p>
            <a:pPr lvl="2">
              <a:buClr>
                <a:srgbClr val="3163AC"/>
              </a:buClr>
              <a:buFont typeface="Wingdings" panose="05000000000000000000" pitchFamily="2" charset="2"/>
              <a:buChar char="§"/>
            </a:pPr>
            <a:r>
              <a:rPr lang="en-US" altLang="en-US" dirty="0"/>
              <a:t>Buyers do not have good alternatives to consuming this good</a:t>
            </a:r>
          </a:p>
          <a:p>
            <a:pPr lvl="1">
              <a:buClr>
                <a:srgbClr val="3163AC"/>
              </a:buClr>
              <a:buFont typeface="Wingdings" panose="05000000000000000000" pitchFamily="2" charset="2"/>
              <a:buChar char="§"/>
            </a:pPr>
            <a:r>
              <a:rPr lang="en-US" altLang="en-US" dirty="0"/>
              <a:t>Small elasticity of supply</a:t>
            </a:r>
          </a:p>
          <a:p>
            <a:pPr lvl="2">
              <a:buClr>
                <a:srgbClr val="3163AC"/>
              </a:buClr>
              <a:buFont typeface="Wingdings" panose="05000000000000000000" pitchFamily="2" charset="2"/>
              <a:buChar char="§"/>
            </a:pPr>
            <a:r>
              <a:rPr lang="en-US" altLang="en-US" dirty="0"/>
              <a:t>Sellers do not have good alternatives to producing this good</a:t>
            </a:r>
          </a:p>
          <a:p>
            <a:pPr lvl="0">
              <a:lnSpc>
                <a:spcPct val="120000"/>
              </a:lnSpc>
              <a:spcBef>
                <a:spcPts val="600"/>
              </a:spcBef>
              <a:buClr>
                <a:srgbClr val="3163AC"/>
              </a:buClr>
              <a:buFont typeface="Wingdings" panose="05000000000000000000" pitchFamily="2" charset="2"/>
              <a:buChar char="§"/>
            </a:pPr>
            <a:r>
              <a:rPr lang="en-US" altLang="en-US" dirty="0">
                <a:solidFill>
                  <a:srgbClr val="3163AC"/>
                </a:solidFill>
                <a:latin typeface="+mn-lt"/>
              </a:rPr>
              <a:t>Lawmakers </a:t>
            </a:r>
          </a:p>
          <a:p>
            <a:pPr lvl="1">
              <a:lnSpc>
                <a:spcPct val="120000"/>
              </a:lnSpc>
              <a:spcBef>
                <a:spcPts val="600"/>
              </a:spcBef>
              <a:buClr>
                <a:srgbClr val="3163AC"/>
              </a:buClr>
              <a:buFont typeface="Wingdings" panose="05000000000000000000" pitchFamily="2" charset="2"/>
              <a:buChar char="§"/>
            </a:pPr>
            <a:r>
              <a:rPr lang="en-US" altLang="en-US" dirty="0">
                <a:solidFill>
                  <a:prstClr val="black"/>
                </a:solidFill>
              </a:rPr>
              <a:t>Can decide whether a tax comes from the buyer’s pocket or from the seller’s</a:t>
            </a:r>
          </a:p>
          <a:p>
            <a:pPr lvl="1">
              <a:lnSpc>
                <a:spcPct val="120000"/>
              </a:lnSpc>
              <a:spcBef>
                <a:spcPts val="600"/>
              </a:spcBef>
              <a:buClr>
                <a:srgbClr val="3163AC"/>
              </a:buClr>
              <a:buFont typeface="Wingdings" panose="05000000000000000000" pitchFamily="2" charset="2"/>
              <a:buChar char="§"/>
            </a:pPr>
            <a:r>
              <a:rPr lang="en-US" altLang="en-US" dirty="0">
                <a:solidFill>
                  <a:prstClr val="black"/>
                </a:solidFill>
              </a:rPr>
              <a:t>Cannot legislate the true burden of a tax</a:t>
            </a:r>
          </a:p>
          <a:p>
            <a:pPr lvl="1">
              <a:lnSpc>
                <a:spcPct val="120000"/>
              </a:lnSpc>
              <a:spcBef>
                <a:spcPts val="600"/>
              </a:spcBef>
              <a:buClr>
                <a:srgbClr val="3163AC"/>
              </a:buClr>
              <a:buFont typeface="Wingdings" panose="05000000000000000000" pitchFamily="2" charset="2"/>
              <a:buChar char="§"/>
            </a:pPr>
            <a:r>
              <a:rPr lang="en-US" altLang="en-US" dirty="0">
                <a:solidFill>
                  <a:prstClr val="black"/>
                </a:solidFill>
              </a:rPr>
              <a:t>tax incidence determined by the forces of supply and demand</a:t>
            </a:r>
          </a:p>
          <a:p>
            <a:pPr marL="0" indent="0">
              <a:lnSpc>
                <a:spcPct val="120000"/>
              </a:lnSpc>
              <a:spcBef>
                <a:spcPts val="600"/>
              </a:spcBef>
              <a:buClr>
                <a:srgbClr val="3163AC"/>
              </a:buClr>
              <a:buNone/>
            </a:pPr>
            <a:r>
              <a:rPr lang="en-US" altLang="en-US" dirty="0">
                <a:latin typeface="+mn-lt"/>
                <a:cs typeface="Arial" panose="020B0604020202020204" pitchFamily="34" charset="0"/>
              </a:rPr>
              <a:t> </a:t>
            </a:r>
          </a:p>
        </p:txBody>
      </p:sp>
      <p:sp>
        <p:nvSpPr>
          <p:cNvPr id="46082" name="Title 1"/>
          <p:cNvSpPr>
            <a:spLocks noGrp="1"/>
          </p:cNvSpPr>
          <p:nvPr>
            <p:ph type="title"/>
          </p:nvPr>
        </p:nvSpPr>
        <p:spPr>
          <a:xfrm>
            <a:off x="604838" y="403415"/>
            <a:ext cx="6545262" cy="1132540"/>
          </a:xfrm>
        </p:spPr>
        <p:txBody>
          <a:bodyPr wrap="square" anchor="b"/>
          <a:lstStyle/>
          <a:p>
            <a:r>
              <a:rPr lang="en-US" altLang="en-US" dirty="0">
                <a:solidFill>
                  <a:srgbClr val="3163AC"/>
                </a:solidFill>
                <a:latin typeface="+mj-lt"/>
                <a:cs typeface="Arial" panose="020B0604020202020204" pitchFamily="34" charset="0"/>
              </a:rPr>
              <a:t>Taxes (4/4)</a:t>
            </a:r>
            <a:br>
              <a:rPr lang="en-US" altLang="en-US" dirty="0">
                <a:solidFill>
                  <a:srgbClr val="3163AC"/>
                </a:solidFill>
                <a:latin typeface="+mj-lt"/>
                <a:cs typeface="Arial" panose="020B0604020202020204" pitchFamily="34" charset="0"/>
              </a:rPr>
            </a:br>
            <a:r>
              <a:rPr lang="en-US" altLang="en-US" dirty="0">
                <a:solidFill>
                  <a:srgbClr val="3163AC"/>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036196921"/>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descr="Lupe ein Wort vergrößern Kostenlose Foto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928551"/>
            <a:ext cx="9144001" cy="6091131"/>
          </a:xfrm>
          <a:prstGeom prst="rect">
            <a:avLst/>
          </a:prstGeom>
          <a:noFill/>
          <a:extLst>
            <a:ext uri="{909E8E84-426E-40DD-AFC4-6F175D3DCCD1}">
              <a14:hiddenFill xmlns:a14="http://schemas.microsoft.com/office/drawing/2010/main">
                <a:solidFill>
                  <a:srgbClr val="FFFFFF"/>
                </a:solidFill>
              </a14:hiddenFill>
            </a:ext>
          </a:extLst>
        </p:spPr>
      </p:pic>
      <p:sp>
        <p:nvSpPr>
          <p:cNvPr id="7" name="Titel 10"/>
          <p:cNvSpPr txBox="1">
            <a:spLocks/>
          </p:cNvSpPr>
          <p:nvPr/>
        </p:nvSpPr>
        <p:spPr>
          <a:xfrm>
            <a:off x="727200" y="3957667"/>
            <a:ext cx="8042400" cy="993600"/>
          </a:xfrm>
          <a:prstGeom prst="rect">
            <a:avLst/>
          </a:prstGeom>
        </p:spPr>
        <p:txBody>
          <a:bodyPr vert="horz" lIns="91440" tIns="45720" rIns="91440" bIns="45720" rtlCol="0" anchor="t" anchorCtr="0">
            <a:noAutofit/>
          </a:bodyPr>
          <a:lstStyle>
            <a:lvl1pPr algn="l" defTabSz="914400" rtl="0" eaLnBrk="1" latinLnBrk="0" hangingPunct="1">
              <a:lnSpc>
                <a:spcPts val="3500"/>
              </a:lnSpc>
              <a:spcBef>
                <a:spcPct val="0"/>
              </a:spcBef>
              <a:buNone/>
              <a:defRPr lang="en-US" sz="3000" b="0" kern="1200" cap="all" baseline="0">
                <a:solidFill>
                  <a:schemeClr val="bg1"/>
                </a:solidFill>
                <a:latin typeface="Frutiger 45 light" pitchFamily="34" charset="0"/>
                <a:ea typeface="+mj-ea"/>
                <a:cs typeface="+mj-cs"/>
              </a:defRPr>
            </a:lvl1pPr>
          </a:lstStyle>
          <a:p>
            <a:r>
              <a:rPr lang="de-DE" dirty="0">
                <a:solidFill>
                  <a:prstClr val="white"/>
                </a:solidFill>
              </a:rPr>
              <a:t>             </a:t>
            </a:r>
          </a:p>
        </p:txBody>
      </p:sp>
      <p:sp>
        <p:nvSpPr>
          <p:cNvPr id="11" name="Rechteck 10"/>
          <p:cNvSpPr/>
          <p:nvPr/>
        </p:nvSpPr>
        <p:spPr>
          <a:xfrm>
            <a:off x="0" y="3648105"/>
            <a:ext cx="9144000" cy="1514475"/>
          </a:xfrm>
          <a:prstGeom prst="rect">
            <a:avLst/>
          </a:prstGeom>
          <a:solidFill>
            <a:srgbClr val="2E63A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13" name="Titel 10"/>
          <p:cNvSpPr>
            <a:spLocks noGrp="1"/>
          </p:cNvSpPr>
          <p:nvPr>
            <p:ph type="title"/>
          </p:nvPr>
        </p:nvSpPr>
        <p:spPr>
          <a:xfrm>
            <a:off x="604838" y="3683955"/>
            <a:ext cx="8164762" cy="1436687"/>
          </a:xfrm>
        </p:spPr>
        <p:txBody>
          <a:bodyPr anchor="ctr"/>
          <a:lstStyle>
            <a:lvl1pPr>
              <a:lnSpc>
                <a:spcPts val="3500"/>
              </a:lnSpc>
              <a:defRPr b="0">
                <a:solidFill>
                  <a:schemeClr val="bg1"/>
                </a:solidFill>
              </a:defRPr>
            </a:lvl1pPr>
          </a:lstStyle>
          <a:p>
            <a:pPr marL="725488" indent="-725488"/>
            <a:r>
              <a:rPr lang="en-US" dirty="0">
                <a:latin typeface="Arial" panose="020B0604020202020204" pitchFamily="34" charset="0"/>
                <a:cs typeface="Arial" panose="020B0604020202020204" pitchFamily="34" charset="0"/>
              </a:rPr>
              <a:t>3.2  </a:t>
            </a:r>
            <a:r>
              <a:rPr lang="en-US" altLang="en-US" dirty="0">
                <a:latin typeface="Arial" panose="020B0604020202020204" pitchFamily="34" charset="0"/>
                <a:cs typeface="Arial" panose="020B0604020202020204" pitchFamily="34" charset="0"/>
              </a:rPr>
              <a:t>Consumers, Producers, </a:t>
            </a:r>
            <a:br>
              <a:rPr lang="en-US" altLang="en-US" dirty="0">
                <a:latin typeface="Arial" panose="020B0604020202020204" pitchFamily="34" charset="0"/>
                <a:cs typeface="Arial" panose="020B0604020202020204" pitchFamily="34" charset="0"/>
              </a:rPr>
            </a:br>
            <a:r>
              <a:rPr lang="en-US" altLang="en-US" dirty="0">
                <a:latin typeface="Arial" panose="020B0604020202020204" pitchFamily="34" charset="0"/>
                <a:cs typeface="Arial" panose="020B0604020202020204" pitchFamily="34" charset="0"/>
              </a:rPr>
              <a:t>and the Efficiency of Markets</a:t>
            </a:r>
          </a:p>
        </p:txBody>
      </p:sp>
    </p:spTree>
    <p:extLst>
      <p:ext uri="{BB962C8B-B14F-4D97-AF65-F5344CB8AC3E}">
        <p14:creationId xmlns:p14="http://schemas.microsoft.com/office/powerpoint/2010/main" val="2323459621"/>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p:cNvSpPr>
            <a:spLocks noGrp="1"/>
          </p:cNvSpPr>
          <p:nvPr>
            <p:ph sz="quarter" idx="12"/>
          </p:nvPr>
        </p:nvSpPr>
        <p:spPr>
          <a:xfrm>
            <a:off x="604838" y="1844824"/>
            <a:ext cx="8081962" cy="3876529"/>
          </a:xfrm>
        </p:spPr>
        <p:txBody>
          <a:bodyPr/>
          <a:lstStyle/>
          <a:p>
            <a:pPr marL="0" indent="0" algn="ctr">
              <a:buNone/>
            </a:pPr>
            <a:r>
              <a:rPr lang="en-US" altLang="en-US" dirty="0">
                <a:latin typeface="+mn-lt"/>
                <a:cs typeface="Arial" panose="020B0604020202020204" pitchFamily="34" charset="0"/>
              </a:rPr>
              <a:t>How does the allocation of resources affect the economic well-being of buyers and sellers?</a:t>
            </a:r>
          </a:p>
          <a:p>
            <a:endParaRPr lang="de-DE" dirty="0"/>
          </a:p>
        </p:txBody>
      </p:sp>
      <p:sp>
        <p:nvSpPr>
          <p:cNvPr id="5" name="Titel 4"/>
          <p:cNvSpPr>
            <a:spLocks noGrp="1"/>
          </p:cNvSpPr>
          <p:nvPr>
            <p:ph type="title"/>
          </p:nvPr>
        </p:nvSpPr>
        <p:spPr/>
        <p:txBody>
          <a:bodyPr/>
          <a:lstStyle/>
          <a:p>
            <a:r>
              <a:rPr lang="en-US" altLang="en-US" dirty="0">
                <a:solidFill>
                  <a:srgbClr val="3163AC"/>
                </a:solidFill>
                <a:latin typeface="+mj-lt"/>
                <a:cs typeface="Arial" panose="020B0604020202020204" pitchFamily="34" charset="0"/>
              </a:rPr>
              <a:t>Welfare</a:t>
            </a:r>
            <a:endParaRPr lang="de-DE" dirty="0">
              <a:solidFill>
                <a:srgbClr val="3163AC"/>
              </a:solidFill>
              <a:latin typeface="+mj-lt"/>
              <a:cs typeface="Arial" panose="020B0604020202020204" pitchFamily="34" charset="0"/>
            </a:endParaRPr>
          </a:p>
        </p:txBody>
      </p:sp>
      <p:pic>
        <p:nvPicPr>
          <p:cNvPr id="142338" name="Picture 2" descr="welfa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5365" y="2877597"/>
            <a:ext cx="4715970" cy="3084014"/>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p:cNvSpPr txBox="1">
            <a:spLocks/>
          </p:cNvSpPr>
          <p:nvPr/>
        </p:nvSpPr>
        <p:spPr>
          <a:xfrm>
            <a:off x="6067536" y="3177635"/>
            <a:ext cx="2924064" cy="3876529"/>
          </a:xfrm>
          <a:prstGeom prst="rect">
            <a:avLst/>
          </a:prstGeom>
        </p:spPr>
        <p:txBody>
          <a:bodyPr vert="horz" lIns="91440" tIns="45720" rIns="91440" bIns="45720" rtlCol="0">
            <a:noAutofit/>
          </a:bodyPr>
          <a:lstStyle>
            <a:lvl1pPr marL="342900" indent="-342900" algn="l" defTabSz="914400" rtl="0" eaLnBrk="1" latinLnBrk="0" hangingPunct="1">
              <a:lnSpc>
                <a:spcPts val="2800"/>
              </a:lnSpc>
              <a:spcBef>
                <a:spcPts val="1200"/>
              </a:spcBef>
              <a:buClrTx/>
              <a:buFont typeface="Frutiger 45 light" panose="020B0500000000000000" pitchFamily="34" charset="0"/>
              <a:buChar char="&gt;"/>
              <a:defRPr sz="2000" kern="1200">
                <a:solidFill>
                  <a:schemeClr val="tx1"/>
                </a:solidFill>
                <a:latin typeface="Frutiger 45 light" pitchFamily="34" charset="0"/>
                <a:ea typeface="+mn-ea"/>
                <a:cs typeface="+mn-cs"/>
              </a:defRPr>
            </a:lvl1pPr>
            <a:lvl2pPr marL="742950" indent="-28575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3163AC"/>
              </a:buClr>
              <a:buNone/>
            </a:pPr>
            <a:r>
              <a:rPr lang="en-US" altLang="en-US" b="1" cap="all" dirty="0">
                <a:solidFill>
                  <a:srgbClr val="86A315"/>
                </a:solidFill>
                <a:latin typeface="+mn-lt"/>
                <a:cs typeface="Arial" panose="020B0604020202020204" pitchFamily="34" charset="0"/>
              </a:rPr>
              <a:t>Welfare Economics</a:t>
            </a:r>
          </a:p>
          <a:p>
            <a:pPr marL="177800" indent="0">
              <a:buClr>
                <a:srgbClr val="3163AC"/>
              </a:buClr>
              <a:buNone/>
            </a:pPr>
            <a:r>
              <a:rPr lang="en-US" altLang="en-US" dirty="0">
                <a:cs typeface="Arial" panose="020B0604020202020204" pitchFamily="34" charset="0"/>
              </a:rPr>
              <a:t>is the study of how the allocation of resources affects economic well-being</a:t>
            </a:r>
            <a:endParaRPr lang="en-US" altLang="en-US" dirty="0"/>
          </a:p>
        </p:txBody>
      </p:sp>
    </p:spTree>
    <p:extLst>
      <p:ext uri="{BB962C8B-B14F-4D97-AF65-F5344CB8AC3E}">
        <p14:creationId xmlns:p14="http://schemas.microsoft.com/office/powerpoint/2010/main" val="2226971630"/>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Content Placeholder 2"/>
          <p:cNvSpPr>
            <a:spLocks noGrp="1"/>
          </p:cNvSpPr>
          <p:nvPr>
            <p:ph sz="quarter" idx="12"/>
          </p:nvPr>
        </p:nvSpPr>
        <p:spPr>
          <a:xfrm>
            <a:off x="604838" y="1844824"/>
            <a:ext cx="8081962" cy="3876529"/>
          </a:xfrm>
        </p:spPr>
        <p:txBody>
          <a:bodyPr/>
          <a:lstStyle/>
          <a:p>
            <a:pPr>
              <a:buClr>
                <a:srgbClr val="3163AC"/>
              </a:buClr>
              <a:buFont typeface="Wingdings" panose="05000000000000000000" pitchFamily="2" charset="2"/>
              <a:buChar char="§"/>
            </a:pPr>
            <a:r>
              <a:rPr lang="en-US" altLang="en-US" dirty="0">
                <a:solidFill>
                  <a:srgbClr val="3163AC"/>
                </a:solidFill>
                <a:latin typeface="+mn-lt"/>
                <a:cs typeface="Arial" panose="020B0604020202020204" pitchFamily="34" charset="0"/>
              </a:rPr>
              <a:t>Willingness to pay</a:t>
            </a:r>
          </a:p>
          <a:p>
            <a:pPr lvl="1">
              <a:buClr>
                <a:srgbClr val="3163AC"/>
              </a:buClr>
              <a:buFont typeface="Wingdings" panose="05000000000000000000" pitchFamily="2" charset="2"/>
              <a:buChar char="§"/>
            </a:pPr>
            <a:r>
              <a:rPr lang="en-US" altLang="en-US" dirty="0">
                <a:cs typeface="Arial" panose="020B0604020202020204" pitchFamily="34" charset="0"/>
              </a:rPr>
              <a:t>Maximum amount that a buyer will pay for a good</a:t>
            </a:r>
          </a:p>
          <a:p>
            <a:pPr lvl="1">
              <a:buClr>
                <a:srgbClr val="3163AC"/>
              </a:buClr>
              <a:buFont typeface="Wingdings" panose="05000000000000000000" pitchFamily="2" charset="2"/>
              <a:buChar char="§"/>
            </a:pPr>
            <a:r>
              <a:rPr lang="en-US" altLang="en-US" dirty="0">
                <a:cs typeface="Arial" panose="020B0604020202020204" pitchFamily="34" charset="0"/>
              </a:rPr>
              <a:t>How much that buyer values the good</a:t>
            </a:r>
          </a:p>
          <a:p>
            <a:pPr>
              <a:buClr>
                <a:srgbClr val="3163AC"/>
              </a:buClr>
              <a:buFont typeface="Wingdings" panose="05000000000000000000" pitchFamily="2" charset="2"/>
              <a:buChar char="§"/>
            </a:pPr>
            <a:r>
              <a:rPr lang="en-US" altLang="en-US" b="1" cap="all" dirty="0">
                <a:solidFill>
                  <a:srgbClr val="86A315"/>
                </a:solidFill>
                <a:latin typeface="+mn-lt"/>
                <a:cs typeface="Arial" panose="020B0604020202020204" pitchFamily="34" charset="0"/>
              </a:rPr>
              <a:t>Consumer surplus (CS)</a:t>
            </a:r>
          </a:p>
          <a:p>
            <a:pPr lvl="1">
              <a:buClr>
                <a:srgbClr val="3163AC"/>
              </a:buClr>
              <a:buFont typeface="Wingdings" panose="05000000000000000000" pitchFamily="2" charset="2"/>
              <a:buChar char="§"/>
            </a:pPr>
            <a:r>
              <a:rPr lang="en-US" altLang="en-US" dirty="0">
                <a:cs typeface="Arial" panose="020B0604020202020204" pitchFamily="34" charset="0"/>
              </a:rPr>
              <a:t>Amount a buyer is willing to pay for a good minus amount the buyer actually pays for it</a:t>
            </a:r>
          </a:p>
          <a:p>
            <a:pPr lvl="1">
              <a:buClr>
                <a:srgbClr val="3163AC"/>
              </a:buClr>
              <a:buFont typeface="Wingdings" panose="05000000000000000000" pitchFamily="2" charset="2"/>
              <a:buChar char="§"/>
            </a:pPr>
            <a:r>
              <a:rPr lang="en-US" altLang="en-US" dirty="0">
                <a:cs typeface="Arial" panose="020B0604020202020204" pitchFamily="34" charset="0"/>
              </a:rPr>
              <a:t>Willingness to pay minus price paid</a:t>
            </a:r>
          </a:p>
          <a:p>
            <a:pPr lvl="1">
              <a:buClr>
                <a:srgbClr val="3163AC"/>
              </a:buClr>
              <a:buFont typeface="Wingdings" panose="05000000000000000000" pitchFamily="2" charset="2"/>
              <a:buChar char="§"/>
            </a:pPr>
            <a:r>
              <a:rPr lang="en-US" altLang="en-US" dirty="0">
                <a:cs typeface="Arial" panose="020B0604020202020204" pitchFamily="34" charset="0"/>
              </a:rPr>
              <a:t>Measures the benefit buyers receive from participating in a market</a:t>
            </a:r>
          </a:p>
          <a:p>
            <a:pPr lvl="1">
              <a:buClr>
                <a:srgbClr val="3163AC"/>
              </a:buClr>
              <a:buFont typeface="Wingdings" panose="05000000000000000000" pitchFamily="2" charset="2"/>
              <a:buChar char="§"/>
            </a:pPr>
            <a:r>
              <a:rPr lang="en-US" altLang="en-US" dirty="0">
                <a:cs typeface="Arial" panose="020B0604020202020204" pitchFamily="34" charset="0"/>
              </a:rPr>
              <a:t>Closely related to the demand curve</a:t>
            </a:r>
          </a:p>
          <a:p>
            <a:pPr lvl="1"/>
            <a:endParaRPr lang="en-US" altLang="en-US" dirty="0"/>
          </a:p>
        </p:txBody>
      </p:sp>
      <p:sp>
        <p:nvSpPr>
          <p:cNvPr id="11266" name="Title 1"/>
          <p:cNvSpPr>
            <a:spLocks noGrp="1"/>
          </p:cNvSpPr>
          <p:nvPr>
            <p:ph type="title"/>
          </p:nvPr>
        </p:nvSpPr>
        <p:spPr/>
        <p:txBody>
          <a:bodyPr wrap="square" anchor="b"/>
          <a:lstStyle/>
          <a:p>
            <a:r>
              <a:rPr lang="en-US" altLang="en-US" dirty="0">
                <a:solidFill>
                  <a:srgbClr val="3163AC"/>
                </a:solidFill>
                <a:latin typeface="+mj-lt"/>
                <a:cs typeface="Arial" panose="020B0604020202020204" pitchFamily="34" charset="0"/>
              </a:rPr>
              <a:t>Consumer Surplus (1/6)</a:t>
            </a:r>
          </a:p>
        </p:txBody>
      </p:sp>
    </p:spTree>
    <p:extLst>
      <p:ext uri="{BB962C8B-B14F-4D97-AF65-F5344CB8AC3E}">
        <p14:creationId xmlns:p14="http://schemas.microsoft.com/office/powerpoint/2010/main" val="140772220"/>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995" y="1192928"/>
            <a:ext cx="3992562" cy="1891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grpSp>
        <p:nvGrpSpPr>
          <p:cNvPr id="2" name="Group 208"/>
          <p:cNvGrpSpPr>
            <a:grpSpLocks/>
          </p:cNvGrpSpPr>
          <p:nvPr/>
        </p:nvGrpSpPr>
        <p:grpSpPr bwMode="auto">
          <a:xfrm>
            <a:off x="4137025" y="862013"/>
            <a:ext cx="4622800" cy="4141787"/>
            <a:chOff x="1114558" y="1126006"/>
            <a:chExt cx="4623799" cy="4142732"/>
          </a:xfrm>
        </p:grpSpPr>
        <p:sp>
          <p:nvSpPr>
            <p:cNvPr id="7" name="Rectangle 6"/>
            <p:cNvSpPr/>
            <p:nvPr/>
          </p:nvSpPr>
          <p:spPr>
            <a:xfrm>
              <a:off x="1829087" y="1449930"/>
              <a:ext cx="3909270" cy="38188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600">
                <a:solidFill>
                  <a:prstClr val="black"/>
                </a:solidFill>
              </a:endParaRPr>
            </a:p>
          </p:txBody>
        </p:sp>
        <p:grpSp>
          <p:nvGrpSpPr>
            <p:cNvPr id="14378" name="Group 48"/>
            <p:cNvGrpSpPr>
              <a:grpSpLocks/>
            </p:cNvGrpSpPr>
            <p:nvPr/>
          </p:nvGrpSpPr>
          <p:grpSpPr bwMode="auto">
            <a:xfrm>
              <a:off x="1114558" y="1126006"/>
              <a:ext cx="1692656" cy="4131619"/>
              <a:chOff x="3857518" y="670032"/>
              <a:chExt cx="1692656" cy="4131362"/>
            </a:xfrm>
          </p:grpSpPr>
          <p:cxnSp>
            <p:nvCxnSpPr>
              <p:cNvPr id="9" name="Straight Connector 7"/>
              <p:cNvCxnSpPr/>
              <p:nvPr/>
            </p:nvCxnSpPr>
            <p:spPr>
              <a:xfrm rot="16200000" flipH="1">
                <a:off x="2665143" y="2894489"/>
                <a:ext cx="381380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380" name="Group 56"/>
              <p:cNvGrpSpPr>
                <a:grpSpLocks/>
              </p:cNvGrpSpPr>
              <p:nvPr/>
            </p:nvGrpSpPr>
            <p:grpSpPr bwMode="auto">
              <a:xfrm>
                <a:off x="3857518" y="1828800"/>
                <a:ext cx="866876" cy="338533"/>
                <a:chOff x="5991371" y="2286000"/>
                <a:chExt cx="866876" cy="338533"/>
              </a:xfrm>
            </p:grpSpPr>
            <p:sp>
              <p:nvSpPr>
                <p:cNvPr id="14391" name="TextBox 53"/>
                <p:cNvSpPr txBox="1">
                  <a:spLocks noChangeArrowheads="1"/>
                </p:cNvSpPr>
                <p:nvPr/>
              </p:nvSpPr>
              <p:spPr bwMode="auto">
                <a:xfrm>
                  <a:off x="5991371" y="2286000"/>
                  <a:ext cx="639886" cy="338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rPr>
                    <a:t>$100</a:t>
                  </a:r>
                </a:p>
              </p:txBody>
            </p:sp>
            <p:cxnSp>
              <p:nvCxnSpPr>
                <p:cNvPr id="22" name="Straight Connector 55"/>
                <p:cNvCxnSpPr/>
                <p:nvPr/>
              </p:nvCxnSpPr>
              <p:spPr>
                <a:xfrm>
                  <a:off x="6705900" y="2513349"/>
                  <a:ext cx="152433"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381" name="Group 57"/>
              <p:cNvGrpSpPr>
                <a:grpSpLocks/>
              </p:cNvGrpSpPr>
              <p:nvPr/>
            </p:nvGrpSpPr>
            <p:grpSpPr bwMode="auto">
              <a:xfrm>
                <a:off x="4113993" y="2297668"/>
                <a:ext cx="610401" cy="338533"/>
                <a:chOff x="6247846" y="2286000"/>
                <a:chExt cx="610401" cy="338533"/>
              </a:xfrm>
            </p:grpSpPr>
            <p:sp>
              <p:nvSpPr>
                <p:cNvPr id="14389" name="TextBox 58"/>
                <p:cNvSpPr txBox="1">
                  <a:spLocks noChangeArrowheads="1"/>
                </p:cNvSpPr>
                <p:nvPr/>
              </p:nvSpPr>
              <p:spPr bwMode="auto">
                <a:xfrm>
                  <a:off x="6247846" y="2286000"/>
                  <a:ext cx="412270" cy="338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rPr>
                    <a:t>80</a:t>
                  </a:r>
                </a:p>
              </p:txBody>
            </p:sp>
            <p:cxnSp>
              <p:nvCxnSpPr>
                <p:cNvPr id="20" name="Straight Connector 19"/>
                <p:cNvCxnSpPr/>
                <p:nvPr/>
              </p:nvCxnSpPr>
              <p:spPr>
                <a:xfrm>
                  <a:off x="6705900" y="2501757"/>
                  <a:ext cx="152433"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382" name="Group 60"/>
              <p:cNvGrpSpPr>
                <a:grpSpLocks/>
              </p:cNvGrpSpPr>
              <p:nvPr/>
            </p:nvGrpSpPr>
            <p:grpSpPr bwMode="auto">
              <a:xfrm>
                <a:off x="4113993" y="2564881"/>
                <a:ext cx="610401" cy="338533"/>
                <a:chOff x="6247846" y="2096013"/>
                <a:chExt cx="610401" cy="338533"/>
              </a:xfrm>
            </p:grpSpPr>
            <p:sp>
              <p:nvSpPr>
                <p:cNvPr id="14387" name="TextBox 63"/>
                <p:cNvSpPr txBox="1">
                  <a:spLocks noChangeArrowheads="1"/>
                </p:cNvSpPr>
                <p:nvPr/>
              </p:nvSpPr>
              <p:spPr bwMode="auto">
                <a:xfrm>
                  <a:off x="6247846" y="2096013"/>
                  <a:ext cx="412270" cy="338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rPr>
                    <a:t>70</a:t>
                  </a:r>
                </a:p>
              </p:txBody>
            </p:sp>
            <p:cxnSp>
              <p:nvCxnSpPr>
                <p:cNvPr id="18" name="Straight Connector 17"/>
                <p:cNvCxnSpPr/>
                <p:nvPr/>
              </p:nvCxnSpPr>
              <p:spPr>
                <a:xfrm>
                  <a:off x="6705900" y="2276370"/>
                  <a:ext cx="152433"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383" name="Group 63"/>
              <p:cNvGrpSpPr>
                <a:grpSpLocks/>
              </p:cNvGrpSpPr>
              <p:nvPr/>
            </p:nvGrpSpPr>
            <p:grpSpPr bwMode="auto">
              <a:xfrm>
                <a:off x="4113993" y="3212068"/>
                <a:ext cx="610401" cy="338533"/>
                <a:chOff x="6247846" y="2286000"/>
                <a:chExt cx="610401" cy="338533"/>
              </a:xfrm>
            </p:grpSpPr>
            <p:sp>
              <p:nvSpPr>
                <p:cNvPr id="14385" name="TextBox 61"/>
                <p:cNvSpPr txBox="1">
                  <a:spLocks noChangeArrowheads="1"/>
                </p:cNvSpPr>
                <p:nvPr/>
              </p:nvSpPr>
              <p:spPr bwMode="auto">
                <a:xfrm>
                  <a:off x="6247846" y="2286000"/>
                  <a:ext cx="412270" cy="338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rPr>
                    <a:t>50</a:t>
                  </a:r>
                </a:p>
              </p:txBody>
            </p:sp>
            <p:cxnSp>
              <p:nvCxnSpPr>
                <p:cNvPr id="16" name="Straight Connector 15"/>
                <p:cNvCxnSpPr/>
                <p:nvPr/>
              </p:nvCxnSpPr>
              <p:spPr>
                <a:xfrm>
                  <a:off x="6705900" y="2514610"/>
                  <a:ext cx="152433"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384" name="TextBox 56"/>
              <p:cNvSpPr txBox="1">
                <a:spLocks noChangeArrowheads="1"/>
              </p:cNvSpPr>
              <p:nvPr/>
            </p:nvSpPr>
            <p:spPr bwMode="auto">
              <a:xfrm>
                <a:off x="3940650" y="670032"/>
                <a:ext cx="1609524" cy="338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rPr>
                  <a:t>Price of Albums</a:t>
                </a:r>
              </a:p>
            </p:txBody>
          </p:sp>
        </p:grpSp>
      </p:grpSp>
      <p:sp>
        <p:nvSpPr>
          <p:cNvPr id="23" name="TextBox 8"/>
          <p:cNvSpPr txBox="1">
            <a:spLocks noChangeArrowheads="1"/>
          </p:cNvSpPr>
          <p:nvPr/>
        </p:nvSpPr>
        <p:spPr bwMode="auto">
          <a:xfrm>
            <a:off x="163513" y="5556250"/>
            <a:ext cx="88169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dirty="0">
                <a:solidFill>
                  <a:prstClr val="black"/>
                </a:solidFill>
                <a:latin typeface="+mn-lt"/>
              </a:rPr>
              <a:t>The table shows the demand schedule for the buyers of the mint-condition copy of Elvis Presley’s first album. The graph shows the corresponding demand curve. Note that the height of the demand curve reflects the buyers’ willingness to pay.</a:t>
            </a:r>
          </a:p>
        </p:txBody>
      </p:sp>
      <p:grpSp>
        <p:nvGrpSpPr>
          <p:cNvPr id="10" name="Group 8"/>
          <p:cNvGrpSpPr>
            <a:grpSpLocks/>
          </p:cNvGrpSpPr>
          <p:nvPr/>
        </p:nvGrpSpPr>
        <p:grpSpPr bwMode="auto">
          <a:xfrm>
            <a:off x="4622800" y="4851400"/>
            <a:ext cx="4148138" cy="768350"/>
            <a:chOff x="4343400" y="4648200"/>
            <a:chExt cx="4149026" cy="768153"/>
          </a:xfrm>
        </p:grpSpPr>
        <p:cxnSp>
          <p:nvCxnSpPr>
            <p:cNvPr id="25" name="Straight Connector 24"/>
            <p:cNvCxnSpPr/>
            <p:nvPr/>
          </p:nvCxnSpPr>
          <p:spPr>
            <a:xfrm flipV="1">
              <a:off x="4572049" y="4791038"/>
              <a:ext cx="3920377" cy="95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363" name="TextBox 10"/>
            <p:cNvSpPr txBox="1">
              <a:spLocks noChangeArrowheads="1"/>
            </p:cNvSpPr>
            <p:nvPr/>
          </p:nvSpPr>
          <p:spPr bwMode="auto">
            <a:xfrm>
              <a:off x="4343400" y="4800599"/>
              <a:ext cx="298480" cy="3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rPr>
                <a:t>0</a:t>
              </a:r>
            </a:p>
          </p:txBody>
        </p:sp>
        <p:grpSp>
          <p:nvGrpSpPr>
            <p:cNvPr id="14364" name="Group 14"/>
            <p:cNvGrpSpPr>
              <a:grpSpLocks/>
            </p:cNvGrpSpPr>
            <p:nvPr/>
          </p:nvGrpSpPr>
          <p:grpSpPr bwMode="auto">
            <a:xfrm>
              <a:off x="8060375" y="4648200"/>
              <a:ext cx="298480" cy="490623"/>
              <a:chOff x="8060375" y="4648200"/>
              <a:chExt cx="298480" cy="490623"/>
            </a:xfrm>
          </p:grpSpPr>
          <p:cxnSp>
            <p:nvCxnSpPr>
              <p:cNvPr id="38" name="Straight Connector 12"/>
              <p:cNvCxnSpPr/>
              <p:nvPr/>
            </p:nvCxnSpPr>
            <p:spPr>
              <a:xfrm rot="5400000">
                <a:off x="8153459" y="4723586"/>
                <a:ext cx="152361"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376" name="TextBox 13"/>
              <p:cNvSpPr txBox="1">
                <a:spLocks noChangeArrowheads="1"/>
              </p:cNvSpPr>
              <p:nvPr/>
            </p:nvSpPr>
            <p:spPr bwMode="auto">
              <a:xfrm>
                <a:off x="8060375" y="4800598"/>
                <a:ext cx="298480" cy="3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rPr>
                  <a:t>4</a:t>
                </a:r>
              </a:p>
            </p:txBody>
          </p:sp>
        </p:grpSp>
        <p:grpSp>
          <p:nvGrpSpPr>
            <p:cNvPr id="14365" name="Group 21"/>
            <p:cNvGrpSpPr>
              <a:grpSpLocks/>
            </p:cNvGrpSpPr>
            <p:nvPr/>
          </p:nvGrpSpPr>
          <p:grpSpPr bwMode="auto">
            <a:xfrm>
              <a:off x="7154694" y="4648200"/>
              <a:ext cx="298480" cy="490623"/>
              <a:chOff x="8069094" y="4648200"/>
              <a:chExt cx="298480" cy="490623"/>
            </a:xfrm>
          </p:grpSpPr>
          <p:cxnSp>
            <p:nvCxnSpPr>
              <p:cNvPr id="36" name="Straight Connector 22"/>
              <p:cNvCxnSpPr/>
              <p:nvPr/>
            </p:nvCxnSpPr>
            <p:spPr>
              <a:xfrm rot="5400000">
                <a:off x="8153263" y="4723586"/>
                <a:ext cx="152361"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374" name="TextBox 41"/>
              <p:cNvSpPr txBox="1">
                <a:spLocks noChangeArrowheads="1"/>
              </p:cNvSpPr>
              <p:nvPr/>
            </p:nvSpPr>
            <p:spPr bwMode="auto">
              <a:xfrm>
                <a:off x="8069094" y="4800598"/>
                <a:ext cx="298480" cy="3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rPr>
                  <a:t>3</a:t>
                </a:r>
              </a:p>
            </p:txBody>
          </p:sp>
        </p:grpSp>
        <p:grpSp>
          <p:nvGrpSpPr>
            <p:cNvPr id="14366" name="Group 33"/>
            <p:cNvGrpSpPr>
              <a:grpSpLocks/>
            </p:cNvGrpSpPr>
            <p:nvPr/>
          </p:nvGrpSpPr>
          <p:grpSpPr bwMode="auto">
            <a:xfrm>
              <a:off x="5325894" y="4648200"/>
              <a:ext cx="298480" cy="490623"/>
              <a:chOff x="8069094" y="4648200"/>
              <a:chExt cx="298480" cy="490623"/>
            </a:xfrm>
          </p:grpSpPr>
          <p:cxnSp>
            <p:nvCxnSpPr>
              <p:cNvPr id="34" name="Straight Connector 33"/>
              <p:cNvCxnSpPr/>
              <p:nvPr/>
            </p:nvCxnSpPr>
            <p:spPr>
              <a:xfrm rot="5400000">
                <a:off x="8152871" y="4723586"/>
                <a:ext cx="152361"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372" name="TextBox 35"/>
              <p:cNvSpPr txBox="1">
                <a:spLocks noChangeArrowheads="1"/>
              </p:cNvSpPr>
              <p:nvPr/>
            </p:nvSpPr>
            <p:spPr bwMode="auto">
              <a:xfrm>
                <a:off x="8069094" y="4800598"/>
                <a:ext cx="298480" cy="3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rPr>
                  <a:t>1</a:t>
                </a:r>
              </a:p>
            </p:txBody>
          </p:sp>
        </p:grpSp>
        <p:grpSp>
          <p:nvGrpSpPr>
            <p:cNvPr id="14367" name="Group 42"/>
            <p:cNvGrpSpPr>
              <a:grpSpLocks/>
            </p:cNvGrpSpPr>
            <p:nvPr/>
          </p:nvGrpSpPr>
          <p:grpSpPr bwMode="auto">
            <a:xfrm>
              <a:off x="6240294" y="4648200"/>
              <a:ext cx="298480" cy="490623"/>
              <a:chOff x="8069094" y="4648200"/>
              <a:chExt cx="298480" cy="490623"/>
            </a:xfrm>
          </p:grpSpPr>
          <p:cxnSp>
            <p:nvCxnSpPr>
              <p:cNvPr id="32" name="Straight Connector 31"/>
              <p:cNvCxnSpPr/>
              <p:nvPr/>
            </p:nvCxnSpPr>
            <p:spPr>
              <a:xfrm rot="5400000">
                <a:off x="8153067" y="4723586"/>
                <a:ext cx="152361"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370" name="TextBox 29"/>
              <p:cNvSpPr txBox="1">
                <a:spLocks noChangeArrowheads="1"/>
              </p:cNvSpPr>
              <p:nvPr/>
            </p:nvSpPr>
            <p:spPr bwMode="auto">
              <a:xfrm>
                <a:off x="8069094" y="4800598"/>
                <a:ext cx="298480" cy="3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rPr>
                  <a:t>2</a:t>
                </a:r>
              </a:p>
            </p:txBody>
          </p:sp>
        </p:grpSp>
        <p:sp>
          <p:nvSpPr>
            <p:cNvPr id="14368" name="TextBox 23"/>
            <p:cNvSpPr txBox="1">
              <a:spLocks noChangeArrowheads="1"/>
            </p:cNvSpPr>
            <p:nvPr/>
          </p:nvSpPr>
          <p:spPr bwMode="auto">
            <a:xfrm>
              <a:off x="5480961" y="5078128"/>
              <a:ext cx="1907766" cy="3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rPr>
                <a:t>Quantity of Albums</a:t>
              </a:r>
            </a:p>
          </p:txBody>
        </p:sp>
      </p:grpSp>
      <p:grpSp>
        <p:nvGrpSpPr>
          <p:cNvPr id="15" name="Group 103"/>
          <p:cNvGrpSpPr>
            <a:grpSpLocks/>
          </p:cNvGrpSpPr>
          <p:nvPr/>
        </p:nvGrpSpPr>
        <p:grpSpPr bwMode="auto">
          <a:xfrm>
            <a:off x="5800725" y="1843088"/>
            <a:ext cx="2590800" cy="433387"/>
            <a:chOff x="5529238" y="1340831"/>
            <a:chExt cx="2589996" cy="434264"/>
          </a:xfrm>
          <a:solidFill>
            <a:srgbClr val="F2D698"/>
          </a:solidFill>
        </p:grpSpPr>
        <p:sp>
          <p:nvSpPr>
            <p:cNvPr id="15392" name="TextBox 104"/>
            <p:cNvSpPr txBox="1">
              <a:spLocks noChangeArrowheads="1"/>
            </p:cNvSpPr>
            <p:nvPr/>
          </p:nvSpPr>
          <p:spPr bwMode="auto">
            <a:xfrm>
              <a:off x="5685739" y="1340831"/>
              <a:ext cx="2433495" cy="33869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pitchFamily="34" charset="0"/>
                </a:defRPr>
              </a:lvl1pPr>
              <a:lvl2pPr marL="742950" indent="-285750" eaLnBrk="0" hangingPunct="0">
                <a:defRPr sz="3400">
                  <a:solidFill>
                    <a:schemeClr val="tx1"/>
                  </a:solidFill>
                  <a:latin typeface="Arial" pitchFamily="34" charset="0"/>
                </a:defRPr>
              </a:lvl2pPr>
              <a:lvl3pPr marL="1143000" indent="-228600" eaLnBrk="0" hangingPunct="0">
                <a:defRPr sz="3400">
                  <a:solidFill>
                    <a:schemeClr val="tx1"/>
                  </a:solidFill>
                  <a:latin typeface="Arial" pitchFamily="34" charset="0"/>
                </a:defRPr>
              </a:lvl3pPr>
              <a:lvl4pPr marL="1600200" indent="-228600" eaLnBrk="0" hangingPunct="0">
                <a:defRPr sz="3400">
                  <a:solidFill>
                    <a:schemeClr val="tx1"/>
                  </a:solidFill>
                  <a:latin typeface="Arial" pitchFamily="34" charset="0"/>
                </a:defRPr>
              </a:lvl4pPr>
              <a:lvl5pPr marL="2057400" indent="-228600" eaLnBrk="0" hangingPunct="0">
                <a:defRPr sz="3400">
                  <a:solidFill>
                    <a:schemeClr val="tx1"/>
                  </a:solidFill>
                  <a:latin typeface="Arial" pitchFamily="34" charset="0"/>
                </a:defRPr>
              </a:lvl5pPr>
              <a:lvl6pPr marL="2514600" indent="-228600" algn="ctr" eaLnBrk="0" fontAlgn="base" hangingPunct="0">
                <a:spcBef>
                  <a:spcPct val="20000"/>
                </a:spcBef>
                <a:spcAft>
                  <a:spcPct val="0"/>
                </a:spcAft>
                <a:buChar char="•"/>
                <a:defRPr sz="3400">
                  <a:solidFill>
                    <a:schemeClr val="tx1"/>
                  </a:solidFill>
                  <a:latin typeface="Arial" pitchFamily="34" charset="0"/>
                </a:defRPr>
              </a:lvl6pPr>
              <a:lvl7pPr marL="2971800" indent="-228600" algn="ctr" eaLnBrk="0" fontAlgn="base" hangingPunct="0">
                <a:spcBef>
                  <a:spcPct val="20000"/>
                </a:spcBef>
                <a:spcAft>
                  <a:spcPct val="0"/>
                </a:spcAft>
                <a:buChar char="•"/>
                <a:defRPr sz="3400">
                  <a:solidFill>
                    <a:schemeClr val="tx1"/>
                  </a:solidFill>
                  <a:latin typeface="Arial" pitchFamily="34" charset="0"/>
                </a:defRPr>
              </a:lvl7pPr>
              <a:lvl8pPr marL="3429000" indent="-228600" algn="ctr" eaLnBrk="0" fontAlgn="base" hangingPunct="0">
                <a:spcBef>
                  <a:spcPct val="20000"/>
                </a:spcBef>
                <a:spcAft>
                  <a:spcPct val="0"/>
                </a:spcAft>
                <a:buChar char="•"/>
                <a:defRPr sz="3400">
                  <a:solidFill>
                    <a:schemeClr val="tx1"/>
                  </a:solidFill>
                  <a:latin typeface="Arial" pitchFamily="34" charset="0"/>
                </a:defRPr>
              </a:lvl8pPr>
              <a:lvl9pPr marL="3886200" indent="-228600" algn="ctr" eaLnBrk="0" fontAlgn="base" hangingPunct="0">
                <a:spcBef>
                  <a:spcPct val="20000"/>
                </a:spcBef>
                <a:spcAft>
                  <a:spcPct val="0"/>
                </a:spcAft>
                <a:buChar char="•"/>
                <a:defRPr sz="3400">
                  <a:solidFill>
                    <a:schemeClr val="tx1"/>
                  </a:solidFill>
                  <a:latin typeface="Arial" pitchFamily="34" charset="0"/>
                </a:defRPr>
              </a:lvl9pPr>
            </a:lstStyle>
            <a:p>
              <a:pPr eaLnBrk="1" hangingPunct="1">
                <a:defRPr/>
              </a:pPr>
              <a:r>
                <a:rPr lang="en-US" sz="1600" dirty="0">
                  <a:solidFill>
                    <a:prstClr val="black"/>
                  </a:solidFill>
                </a:rPr>
                <a:t>John’s willingness to pay</a:t>
              </a:r>
            </a:p>
          </p:txBody>
        </p:sp>
        <p:cxnSp>
          <p:nvCxnSpPr>
            <p:cNvPr id="42" name="Straight Connector 41"/>
            <p:cNvCxnSpPr/>
            <p:nvPr/>
          </p:nvCxnSpPr>
          <p:spPr>
            <a:xfrm flipV="1">
              <a:off x="5529238" y="1686015"/>
              <a:ext cx="253921" cy="89080"/>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 name="Group 103"/>
          <p:cNvGrpSpPr>
            <a:grpSpLocks/>
          </p:cNvGrpSpPr>
          <p:nvPr/>
        </p:nvGrpSpPr>
        <p:grpSpPr bwMode="auto">
          <a:xfrm>
            <a:off x="6262688" y="2292350"/>
            <a:ext cx="2400300" cy="409575"/>
            <a:chOff x="5079312" y="1388630"/>
            <a:chExt cx="2398551" cy="410861"/>
          </a:xfrm>
          <a:solidFill>
            <a:srgbClr val="F2D698"/>
          </a:solidFill>
        </p:grpSpPr>
        <p:sp>
          <p:nvSpPr>
            <p:cNvPr id="15390" name="TextBox 104"/>
            <p:cNvSpPr txBox="1">
              <a:spLocks noChangeArrowheads="1"/>
            </p:cNvSpPr>
            <p:nvPr/>
          </p:nvSpPr>
          <p:spPr bwMode="auto">
            <a:xfrm>
              <a:off x="5079312" y="1388630"/>
              <a:ext cx="2398551" cy="33869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pitchFamily="34" charset="0"/>
                </a:defRPr>
              </a:lvl1pPr>
              <a:lvl2pPr marL="742950" indent="-285750" eaLnBrk="0" hangingPunct="0">
                <a:defRPr sz="3400">
                  <a:solidFill>
                    <a:schemeClr val="tx1"/>
                  </a:solidFill>
                  <a:latin typeface="Arial" pitchFamily="34" charset="0"/>
                </a:defRPr>
              </a:lvl2pPr>
              <a:lvl3pPr marL="1143000" indent="-228600" eaLnBrk="0" hangingPunct="0">
                <a:defRPr sz="3400">
                  <a:solidFill>
                    <a:schemeClr val="tx1"/>
                  </a:solidFill>
                  <a:latin typeface="Arial" pitchFamily="34" charset="0"/>
                </a:defRPr>
              </a:lvl3pPr>
              <a:lvl4pPr marL="1600200" indent="-228600" eaLnBrk="0" hangingPunct="0">
                <a:defRPr sz="3400">
                  <a:solidFill>
                    <a:schemeClr val="tx1"/>
                  </a:solidFill>
                  <a:latin typeface="Arial" pitchFamily="34" charset="0"/>
                </a:defRPr>
              </a:lvl4pPr>
              <a:lvl5pPr marL="2057400" indent="-228600" eaLnBrk="0" hangingPunct="0">
                <a:defRPr sz="3400">
                  <a:solidFill>
                    <a:schemeClr val="tx1"/>
                  </a:solidFill>
                  <a:latin typeface="Arial" pitchFamily="34" charset="0"/>
                </a:defRPr>
              </a:lvl5pPr>
              <a:lvl6pPr marL="2514600" indent="-228600" algn="ctr" eaLnBrk="0" fontAlgn="base" hangingPunct="0">
                <a:spcBef>
                  <a:spcPct val="20000"/>
                </a:spcBef>
                <a:spcAft>
                  <a:spcPct val="0"/>
                </a:spcAft>
                <a:buChar char="•"/>
                <a:defRPr sz="3400">
                  <a:solidFill>
                    <a:schemeClr val="tx1"/>
                  </a:solidFill>
                  <a:latin typeface="Arial" pitchFamily="34" charset="0"/>
                </a:defRPr>
              </a:lvl6pPr>
              <a:lvl7pPr marL="2971800" indent="-228600" algn="ctr" eaLnBrk="0" fontAlgn="base" hangingPunct="0">
                <a:spcBef>
                  <a:spcPct val="20000"/>
                </a:spcBef>
                <a:spcAft>
                  <a:spcPct val="0"/>
                </a:spcAft>
                <a:buChar char="•"/>
                <a:defRPr sz="3400">
                  <a:solidFill>
                    <a:schemeClr val="tx1"/>
                  </a:solidFill>
                  <a:latin typeface="Arial" pitchFamily="34" charset="0"/>
                </a:defRPr>
              </a:lvl7pPr>
              <a:lvl8pPr marL="3429000" indent="-228600" algn="ctr" eaLnBrk="0" fontAlgn="base" hangingPunct="0">
                <a:spcBef>
                  <a:spcPct val="20000"/>
                </a:spcBef>
                <a:spcAft>
                  <a:spcPct val="0"/>
                </a:spcAft>
                <a:buChar char="•"/>
                <a:defRPr sz="3400">
                  <a:solidFill>
                    <a:schemeClr val="tx1"/>
                  </a:solidFill>
                  <a:latin typeface="Arial" pitchFamily="34" charset="0"/>
                </a:defRPr>
              </a:lvl8pPr>
              <a:lvl9pPr marL="3886200" indent="-228600" algn="ctr" eaLnBrk="0" fontAlgn="base" hangingPunct="0">
                <a:spcBef>
                  <a:spcPct val="20000"/>
                </a:spcBef>
                <a:spcAft>
                  <a:spcPct val="0"/>
                </a:spcAft>
                <a:buChar char="•"/>
                <a:defRPr sz="3400">
                  <a:solidFill>
                    <a:schemeClr val="tx1"/>
                  </a:solidFill>
                  <a:latin typeface="Arial" pitchFamily="34" charset="0"/>
                </a:defRPr>
              </a:lvl9pPr>
            </a:lstStyle>
            <a:p>
              <a:pPr eaLnBrk="1" hangingPunct="1">
                <a:defRPr/>
              </a:pPr>
              <a:r>
                <a:rPr lang="en-US" sz="1600">
                  <a:solidFill>
                    <a:prstClr val="black"/>
                  </a:solidFill>
                </a:rPr>
                <a:t>Paul’s willingness to pay</a:t>
              </a:r>
            </a:p>
          </p:txBody>
        </p:sp>
        <p:cxnSp>
          <p:nvCxnSpPr>
            <p:cNvPr id="45" name="Straight Connector 44"/>
            <p:cNvCxnSpPr/>
            <p:nvPr/>
          </p:nvCxnSpPr>
          <p:spPr>
            <a:xfrm flipV="1">
              <a:off x="5529833" y="1745347"/>
              <a:ext cx="149116" cy="54144"/>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9" name="Group 103"/>
          <p:cNvGrpSpPr>
            <a:grpSpLocks/>
          </p:cNvGrpSpPr>
          <p:nvPr/>
        </p:nvGrpSpPr>
        <p:grpSpPr bwMode="auto">
          <a:xfrm>
            <a:off x="4876800" y="2933700"/>
            <a:ext cx="2703513" cy="476250"/>
            <a:chOff x="2814116" y="1807777"/>
            <a:chExt cx="2704138" cy="475796"/>
          </a:xfrm>
          <a:solidFill>
            <a:srgbClr val="F2D698"/>
          </a:solidFill>
        </p:grpSpPr>
        <p:sp>
          <p:nvSpPr>
            <p:cNvPr id="15388" name="TextBox 104"/>
            <p:cNvSpPr txBox="1">
              <a:spLocks noChangeArrowheads="1"/>
            </p:cNvSpPr>
            <p:nvPr/>
          </p:nvSpPr>
          <p:spPr bwMode="auto">
            <a:xfrm>
              <a:off x="2814116" y="1945236"/>
              <a:ext cx="2675386" cy="33833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pitchFamily="34" charset="0"/>
                </a:defRPr>
              </a:lvl1pPr>
              <a:lvl2pPr marL="742950" indent="-285750" eaLnBrk="0" hangingPunct="0">
                <a:defRPr sz="3400">
                  <a:solidFill>
                    <a:schemeClr val="tx1"/>
                  </a:solidFill>
                  <a:latin typeface="Arial" pitchFamily="34" charset="0"/>
                </a:defRPr>
              </a:lvl2pPr>
              <a:lvl3pPr marL="1143000" indent="-228600" eaLnBrk="0" hangingPunct="0">
                <a:defRPr sz="3400">
                  <a:solidFill>
                    <a:schemeClr val="tx1"/>
                  </a:solidFill>
                  <a:latin typeface="Arial" pitchFamily="34" charset="0"/>
                </a:defRPr>
              </a:lvl3pPr>
              <a:lvl4pPr marL="1600200" indent="-228600" eaLnBrk="0" hangingPunct="0">
                <a:defRPr sz="3400">
                  <a:solidFill>
                    <a:schemeClr val="tx1"/>
                  </a:solidFill>
                  <a:latin typeface="Arial" pitchFamily="34" charset="0"/>
                </a:defRPr>
              </a:lvl4pPr>
              <a:lvl5pPr marL="2057400" indent="-228600" eaLnBrk="0" hangingPunct="0">
                <a:defRPr sz="3400">
                  <a:solidFill>
                    <a:schemeClr val="tx1"/>
                  </a:solidFill>
                  <a:latin typeface="Arial" pitchFamily="34" charset="0"/>
                </a:defRPr>
              </a:lvl5pPr>
              <a:lvl6pPr marL="2514600" indent="-228600" algn="ctr" eaLnBrk="0" fontAlgn="base" hangingPunct="0">
                <a:spcBef>
                  <a:spcPct val="20000"/>
                </a:spcBef>
                <a:spcAft>
                  <a:spcPct val="0"/>
                </a:spcAft>
                <a:buChar char="•"/>
                <a:defRPr sz="3400">
                  <a:solidFill>
                    <a:schemeClr val="tx1"/>
                  </a:solidFill>
                  <a:latin typeface="Arial" pitchFamily="34" charset="0"/>
                </a:defRPr>
              </a:lvl6pPr>
              <a:lvl7pPr marL="2971800" indent="-228600" algn="ctr" eaLnBrk="0" fontAlgn="base" hangingPunct="0">
                <a:spcBef>
                  <a:spcPct val="20000"/>
                </a:spcBef>
                <a:spcAft>
                  <a:spcPct val="0"/>
                </a:spcAft>
                <a:buChar char="•"/>
                <a:defRPr sz="3400">
                  <a:solidFill>
                    <a:schemeClr val="tx1"/>
                  </a:solidFill>
                  <a:latin typeface="Arial" pitchFamily="34" charset="0"/>
                </a:defRPr>
              </a:lvl7pPr>
              <a:lvl8pPr marL="3429000" indent="-228600" algn="ctr" eaLnBrk="0" fontAlgn="base" hangingPunct="0">
                <a:spcBef>
                  <a:spcPct val="20000"/>
                </a:spcBef>
                <a:spcAft>
                  <a:spcPct val="0"/>
                </a:spcAft>
                <a:buChar char="•"/>
                <a:defRPr sz="3400">
                  <a:solidFill>
                    <a:schemeClr val="tx1"/>
                  </a:solidFill>
                  <a:latin typeface="Arial" pitchFamily="34" charset="0"/>
                </a:defRPr>
              </a:lvl8pPr>
              <a:lvl9pPr marL="3886200" indent="-228600" algn="ctr" eaLnBrk="0" fontAlgn="base" hangingPunct="0">
                <a:spcBef>
                  <a:spcPct val="20000"/>
                </a:spcBef>
                <a:spcAft>
                  <a:spcPct val="0"/>
                </a:spcAft>
                <a:buChar char="•"/>
                <a:defRPr sz="3400">
                  <a:solidFill>
                    <a:schemeClr val="tx1"/>
                  </a:solidFill>
                  <a:latin typeface="Arial" pitchFamily="34" charset="0"/>
                </a:defRPr>
              </a:lvl9pPr>
            </a:lstStyle>
            <a:p>
              <a:pPr eaLnBrk="1" hangingPunct="1">
                <a:defRPr/>
              </a:pPr>
              <a:r>
                <a:rPr lang="en-US" sz="1600">
                  <a:solidFill>
                    <a:prstClr val="black"/>
                  </a:solidFill>
                </a:rPr>
                <a:t>George’s willingness to pay</a:t>
              </a:r>
            </a:p>
          </p:txBody>
        </p:sp>
        <p:cxnSp>
          <p:nvCxnSpPr>
            <p:cNvPr id="48" name="Straight Connector 47"/>
            <p:cNvCxnSpPr/>
            <p:nvPr/>
          </p:nvCxnSpPr>
          <p:spPr>
            <a:xfrm flipV="1">
              <a:off x="5214971" y="1807777"/>
              <a:ext cx="303283" cy="128465"/>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1" name="Group 103"/>
          <p:cNvGrpSpPr>
            <a:grpSpLocks/>
          </p:cNvGrpSpPr>
          <p:nvPr/>
        </p:nvGrpSpPr>
        <p:grpSpPr bwMode="auto">
          <a:xfrm>
            <a:off x="5367338" y="3694113"/>
            <a:ext cx="3076575" cy="512762"/>
            <a:chOff x="2395357" y="1856514"/>
            <a:chExt cx="3075745" cy="512341"/>
          </a:xfrm>
          <a:solidFill>
            <a:srgbClr val="F2D698"/>
          </a:solidFill>
        </p:grpSpPr>
        <p:sp>
          <p:nvSpPr>
            <p:cNvPr id="15386" name="TextBox 104"/>
            <p:cNvSpPr txBox="1">
              <a:spLocks noChangeArrowheads="1"/>
            </p:cNvSpPr>
            <p:nvPr/>
          </p:nvSpPr>
          <p:spPr bwMode="auto">
            <a:xfrm>
              <a:off x="2395357" y="2030518"/>
              <a:ext cx="2523259" cy="33833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pitchFamily="34" charset="0"/>
                </a:defRPr>
              </a:lvl1pPr>
              <a:lvl2pPr marL="742950" indent="-285750" eaLnBrk="0" hangingPunct="0">
                <a:defRPr sz="3400">
                  <a:solidFill>
                    <a:schemeClr val="tx1"/>
                  </a:solidFill>
                  <a:latin typeface="Arial" pitchFamily="34" charset="0"/>
                </a:defRPr>
              </a:lvl2pPr>
              <a:lvl3pPr marL="1143000" indent="-228600" eaLnBrk="0" hangingPunct="0">
                <a:defRPr sz="3400">
                  <a:solidFill>
                    <a:schemeClr val="tx1"/>
                  </a:solidFill>
                  <a:latin typeface="Arial" pitchFamily="34" charset="0"/>
                </a:defRPr>
              </a:lvl3pPr>
              <a:lvl4pPr marL="1600200" indent="-228600" eaLnBrk="0" hangingPunct="0">
                <a:defRPr sz="3400">
                  <a:solidFill>
                    <a:schemeClr val="tx1"/>
                  </a:solidFill>
                  <a:latin typeface="Arial" pitchFamily="34" charset="0"/>
                </a:defRPr>
              </a:lvl4pPr>
              <a:lvl5pPr marL="2057400" indent="-228600" eaLnBrk="0" hangingPunct="0">
                <a:defRPr sz="3400">
                  <a:solidFill>
                    <a:schemeClr val="tx1"/>
                  </a:solidFill>
                  <a:latin typeface="Arial" pitchFamily="34" charset="0"/>
                </a:defRPr>
              </a:lvl5pPr>
              <a:lvl6pPr marL="2514600" indent="-228600" algn="ctr" eaLnBrk="0" fontAlgn="base" hangingPunct="0">
                <a:spcBef>
                  <a:spcPct val="20000"/>
                </a:spcBef>
                <a:spcAft>
                  <a:spcPct val="0"/>
                </a:spcAft>
                <a:buChar char="•"/>
                <a:defRPr sz="3400">
                  <a:solidFill>
                    <a:schemeClr val="tx1"/>
                  </a:solidFill>
                  <a:latin typeface="Arial" pitchFamily="34" charset="0"/>
                </a:defRPr>
              </a:lvl6pPr>
              <a:lvl7pPr marL="2971800" indent="-228600" algn="ctr" eaLnBrk="0" fontAlgn="base" hangingPunct="0">
                <a:spcBef>
                  <a:spcPct val="20000"/>
                </a:spcBef>
                <a:spcAft>
                  <a:spcPct val="0"/>
                </a:spcAft>
                <a:buChar char="•"/>
                <a:defRPr sz="3400">
                  <a:solidFill>
                    <a:schemeClr val="tx1"/>
                  </a:solidFill>
                  <a:latin typeface="Arial" pitchFamily="34" charset="0"/>
                </a:defRPr>
              </a:lvl7pPr>
              <a:lvl8pPr marL="3429000" indent="-228600" algn="ctr" eaLnBrk="0" fontAlgn="base" hangingPunct="0">
                <a:spcBef>
                  <a:spcPct val="20000"/>
                </a:spcBef>
                <a:spcAft>
                  <a:spcPct val="0"/>
                </a:spcAft>
                <a:buChar char="•"/>
                <a:defRPr sz="3400">
                  <a:solidFill>
                    <a:schemeClr val="tx1"/>
                  </a:solidFill>
                  <a:latin typeface="Arial" pitchFamily="34" charset="0"/>
                </a:defRPr>
              </a:lvl8pPr>
              <a:lvl9pPr marL="3886200" indent="-228600" algn="ctr" eaLnBrk="0" fontAlgn="base" hangingPunct="0">
                <a:spcBef>
                  <a:spcPct val="20000"/>
                </a:spcBef>
                <a:spcAft>
                  <a:spcPct val="0"/>
                </a:spcAft>
                <a:buChar char="•"/>
                <a:defRPr sz="3400">
                  <a:solidFill>
                    <a:schemeClr val="tx1"/>
                  </a:solidFill>
                  <a:latin typeface="Arial" pitchFamily="34" charset="0"/>
                </a:defRPr>
              </a:lvl9pPr>
            </a:lstStyle>
            <a:p>
              <a:pPr eaLnBrk="1" hangingPunct="1">
                <a:defRPr/>
              </a:pPr>
              <a:r>
                <a:rPr lang="en-US" sz="1600">
                  <a:solidFill>
                    <a:prstClr val="black"/>
                  </a:solidFill>
                </a:rPr>
                <a:t>Ringo’s willingness to pay</a:t>
              </a:r>
            </a:p>
          </p:txBody>
        </p:sp>
        <p:cxnSp>
          <p:nvCxnSpPr>
            <p:cNvPr id="51" name="Straight Connector 50"/>
            <p:cNvCxnSpPr/>
            <p:nvPr/>
          </p:nvCxnSpPr>
          <p:spPr>
            <a:xfrm flipV="1">
              <a:off x="4944194" y="1856514"/>
              <a:ext cx="526908" cy="150688"/>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 name="Group 210"/>
          <p:cNvGrpSpPr>
            <a:grpSpLocks/>
          </p:cNvGrpSpPr>
          <p:nvPr/>
        </p:nvGrpSpPr>
        <p:grpSpPr bwMode="auto">
          <a:xfrm>
            <a:off x="4851400" y="1631950"/>
            <a:ext cx="3646488" cy="3376613"/>
            <a:chOff x="1828800" y="1896631"/>
            <a:chExt cx="3646680" cy="3376806"/>
          </a:xfrm>
        </p:grpSpPr>
        <p:grpSp>
          <p:nvGrpSpPr>
            <p:cNvPr id="14351" name="Group 194"/>
            <p:cNvGrpSpPr>
              <a:grpSpLocks/>
            </p:cNvGrpSpPr>
            <p:nvPr/>
          </p:nvGrpSpPr>
          <p:grpSpPr bwMode="auto">
            <a:xfrm>
              <a:off x="1828800" y="1912721"/>
              <a:ext cx="3646680" cy="3360716"/>
              <a:chOff x="1828800" y="1912721"/>
              <a:chExt cx="3646680" cy="3360716"/>
            </a:xfrm>
          </p:grpSpPr>
          <p:cxnSp>
            <p:nvCxnSpPr>
              <p:cNvPr id="55" name="Straight Connector 54"/>
              <p:cNvCxnSpPr/>
              <p:nvPr/>
            </p:nvCxnSpPr>
            <p:spPr>
              <a:xfrm>
                <a:off x="1828800" y="2517380"/>
                <a:ext cx="903336" cy="1587"/>
              </a:xfrm>
              <a:prstGeom prst="line">
                <a:avLst/>
              </a:prstGeom>
              <a:ln w="38100">
                <a:solidFill>
                  <a:srgbClr val="005EA4"/>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2743248" y="2968255"/>
                <a:ext cx="903336" cy="1587"/>
              </a:xfrm>
              <a:prstGeom prst="line">
                <a:avLst/>
              </a:prstGeom>
              <a:ln w="38100">
                <a:solidFill>
                  <a:srgbClr val="005EA4"/>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3646584" y="3193693"/>
                <a:ext cx="925561" cy="1587"/>
              </a:xfrm>
              <a:prstGeom prst="line">
                <a:avLst/>
              </a:prstGeom>
              <a:ln w="38100">
                <a:solidFill>
                  <a:srgbClr val="005EA4"/>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4561032" y="3919222"/>
                <a:ext cx="914448" cy="1588"/>
              </a:xfrm>
              <a:prstGeom prst="line">
                <a:avLst/>
              </a:prstGeom>
              <a:ln w="38100">
                <a:solidFill>
                  <a:srgbClr val="005EA4"/>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5400000">
                <a:off x="4797578" y="4595535"/>
                <a:ext cx="1354215" cy="1588"/>
              </a:xfrm>
              <a:prstGeom prst="line">
                <a:avLst/>
              </a:prstGeom>
              <a:ln w="38100">
                <a:solidFill>
                  <a:srgbClr val="005EA4"/>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5400000" flipH="1" flipV="1">
                <a:off x="4191917" y="3538994"/>
                <a:ext cx="736642" cy="1588"/>
              </a:xfrm>
              <a:prstGeom prst="line">
                <a:avLst/>
              </a:prstGeom>
              <a:ln w="38100">
                <a:solidFill>
                  <a:srgbClr val="005EA4"/>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rot="5400000" flipH="1" flipV="1">
                <a:off x="3550534" y="3075417"/>
                <a:ext cx="212737" cy="1587"/>
              </a:xfrm>
              <a:prstGeom prst="line">
                <a:avLst/>
              </a:prstGeom>
              <a:ln w="38100">
                <a:solidFill>
                  <a:srgbClr val="005EA4"/>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rot="5400000" flipH="1" flipV="1">
                <a:off x="2518604" y="2730910"/>
                <a:ext cx="450876" cy="1588"/>
              </a:xfrm>
              <a:prstGeom prst="line">
                <a:avLst/>
              </a:prstGeom>
              <a:ln w="38100">
                <a:solidFill>
                  <a:srgbClr val="005EA4"/>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5400000" flipH="1" flipV="1">
                <a:off x="1554940" y="2208593"/>
                <a:ext cx="593759" cy="1588"/>
              </a:xfrm>
              <a:prstGeom prst="line">
                <a:avLst/>
              </a:prstGeom>
              <a:ln w="38100">
                <a:solidFill>
                  <a:srgbClr val="005EA4"/>
                </a:solidFill>
              </a:ln>
            </p:spPr>
            <p:style>
              <a:lnRef idx="1">
                <a:schemeClr val="accent1"/>
              </a:lnRef>
              <a:fillRef idx="0">
                <a:schemeClr val="accent1"/>
              </a:fillRef>
              <a:effectRef idx="0">
                <a:schemeClr val="accent1"/>
              </a:effectRef>
              <a:fontRef idx="minor">
                <a:schemeClr val="tx1"/>
              </a:fontRef>
            </p:style>
          </p:cxnSp>
        </p:grpSp>
        <p:sp>
          <p:nvSpPr>
            <p:cNvPr id="14352" name="TextBox 23"/>
            <p:cNvSpPr txBox="1">
              <a:spLocks noChangeArrowheads="1"/>
            </p:cNvSpPr>
            <p:nvPr/>
          </p:nvSpPr>
          <p:spPr bwMode="auto">
            <a:xfrm>
              <a:off x="1978726" y="1896631"/>
              <a:ext cx="1016678" cy="338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rPr>
                <a:t>Demand </a:t>
              </a:r>
            </a:p>
          </p:txBody>
        </p:sp>
      </p:grpSp>
      <p:pic>
        <p:nvPicPr>
          <p:cNvPr id="624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292" y="3067890"/>
            <a:ext cx="4075676" cy="2385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3" name="Titel 2"/>
          <p:cNvSpPr>
            <a:spLocks noGrp="1"/>
          </p:cNvSpPr>
          <p:nvPr>
            <p:ph type="title"/>
          </p:nvPr>
        </p:nvSpPr>
        <p:spPr>
          <a:xfrm>
            <a:off x="604838" y="282113"/>
            <a:ext cx="6545262" cy="1132540"/>
          </a:xfrm>
        </p:spPr>
        <p:txBody>
          <a:bodyPr anchor="t"/>
          <a:lstStyle/>
          <a:p>
            <a:r>
              <a:rPr lang="en-US" altLang="en-US" dirty="0">
                <a:solidFill>
                  <a:srgbClr val="3163AC"/>
                </a:solidFill>
                <a:latin typeface="+mj-lt"/>
              </a:rPr>
              <a:t>Consumer Surplus </a:t>
            </a:r>
            <a:r>
              <a:rPr lang="en-US" altLang="en-US" dirty="0">
                <a:solidFill>
                  <a:srgbClr val="3163AC"/>
                </a:solidFill>
                <a:latin typeface="+mj-lt"/>
                <a:cs typeface="Arial" panose="020B0604020202020204" pitchFamily="34" charset="0"/>
              </a:rPr>
              <a:t>(2/6)</a:t>
            </a:r>
            <a:br>
              <a:rPr lang="en-US" altLang="en-US" dirty="0">
                <a:solidFill>
                  <a:srgbClr val="3163AC"/>
                </a:solidFill>
                <a:latin typeface="+mj-lt"/>
                <a:cs typeface="Arial" panose="020B0604020202020204" pitchFamily="34" charset="0"/>
              </a:rPr>
            </a:br>
            <a:r>
              <a:rPr lang="en-US" altLang="en-US" dirty="0">
                <a:solidFill>
                  <a:srgbClr val="3163AC"/>
                </a:solidFill>
                <a:latin typeface="+mj-lt"/>
                <a:cs typeface="Arial" panose="020B0604020202020204" pitchFamily="34" charset="0"/>
              </a:rPr>
              <a:t>An Example</a:t>
            </a:r>
            <a:endParaRPr lang="de-DE" dirty="0">
              <a:solidFill>
                <a:srgbClr val="3163AC"/>
              </a:solidFill>
              <a:latin typeface="+mj-lt"/>
            </a:endParaRPr>
          </a:p>
        </p:txBody>
      </p:sp>
    </p:spTree>
    <p:extLst>
      <p:ext uri="{BB962C8B-B14F-4D97-AF65-F5344CB8AC3E}">
        <p14:creationId xmlns:p14="http://schemas.microsoft.com/office/powerpoint/2010/main" val="13729735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62466"/>
                                        </p:tgtEl>
                                        <p:attrNameLst>
                                          <p:attrName>style.visibility</p:attrName>
                                        </p:attrNameLst>
                                      </p:cBhvr>
                                      <p:to>
                                        <p:strVal val="visible"/>
                                      </p:to>
                                    </p:set>
                                    <p:animEffect transition="in" filter="wipe(up)">
                                      <p:cBhvr>
                                        <p:cTn id="11" dur="500"/>
                                        <p:tgtEl>
                                          <p:spTgt spid="62466"/>
                                        </p:tgtEl>
                                      </p:cBhvr>
                                    </p:animEffect>
                                  </p:childTnLst>
                                </p:cTn>
                              </p:par>
                              <p:par>
                                <p:cTn id="12" presetID="22" presetClass="entr" presetSubtype="4"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par>
                          <p:cTn id="15" fill="hold" nodeType="afterGroup">
                            <p:stCondLst>
                              <p:cond delay="1000"/>
                            </p:stCondLst>
                            <p:childTnLst>
                              <p:par>
                                <p:cTn id="16" presetID="22" presetClass="entr" presetSubtype="8" fill="hold" nodeType="after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left)">
                                      <p:cBhvr>
                                        <p:cTn id="18" dur="1000"/>
                                        <p:tgtEl>
                                          <p:spTgt spid="24"/>
                                        </p:tgtEl>
                                      </p:cBhvr>
                                    </p:animEffect>
                                  </p:childTnLst>
                                </p:cTn>
                              </p:par>
                            </p:childTnLst>
                          </p:cTn>
                        </p:par>
                        <p:par>
                          <p:cTn id="19" fill="hold" nodeType="afterGroup">
                            <p:stCondLst>
                              <p:cond delay="2000"/>
                            </p:stCondLst>
                            <p:childTnLst>
                              <p:par>
                                <p:cTn id="20" presetID="22" presetClass="entr" presetSubtype="8"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par>
                          <p:cTn id="23" fill="hold">
                            <p:stCondLst>
                              <p:cond delay="2500"/>
                            </p:stCondLst>
                            <p:childTnLst>
                              <p:par>
                                <p:cTn id="24" presetID="22" presetClass="entr" presetSubtype="8" fill="hold"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left)">
                                      <p:cBhvr>
                                        <p:cTn id="26" dur="500"/>
                                        <p:tgtEl>
                                          <p:spTgt spid="17"/>
                                        </p:tgtEl>
                                      </p:cBhvr>
                                    </p:animEffect>
                                  </p:childTnLst>
                                </p:cTn>
                              </p:par>
                            </p:childTnLst>
                          </p:cTn>
                        </p:par>
                        <p:par>
                          <p:cTn id="27" fill="hold">
                            <p:stCondLst>
                              <p:cond delay="3000"/>
                            </p:stCondLst>
                            <p:childTnLst>
                              <p:par>
                                <p:cTn id="28" presetID="22" presetClass="entr" presetSubtype="8" fill="hold" nodeType="after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left)">
                                      <p:cBhvr>
                                        <p:cTn id="30" dur="500"/>
                                        <p:tgtEl>
                                          <p:spTgt spid="19"/>
                                        </p:tgtEl>
                                      </p:cBhvr>
                                    </p:animEffect>
                                  </p:childTnLst>
                                </p:cTn>
                              </p:par>
                            </p:childTnLst>
                          </p:cTn>
                        </p:par>
                        <p:par>
                          <p:cTn id="31" fill="hold">
                            <p:stCondLst>
                              <p:cond delay="3500"/>
                            </p:stCondLst>
                            <p:childTnLst>
                              <p:par>
                                <p:cTn id="32" presetID="22" presetClass="entr" presetSubtype="8" fill="hold" nodeType="after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left)">
                                      <p:cBhvr>
                                        <p:cTn id="34" dur="500"/>
                                        <p:tgtEl>
                                          <p:spTgt spid="21"/>
                                        </p:tgtEl>
                                      </p:cBhvr>
                                    </p:animEffect>
                                  </p:childTnLst>
                                </p:cTn>
                              </p:par>
                            </p:childTnLst>
                          </p:cTn>
                        </p:par>
                        <p:par>
                          <p:cTn id="35" fill="hold">
                            <p:stCondLst>
                              <p:cond delay="4000"/>
                            </p:stCondLst>
                            <p:childTnLst>
                              <p:par>
                                <p:cTn id="36" presetID="22" presetClass="entr" presetSubtype="8" fill="hold" grpId="0" nodeType="after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left)">
                                      <p:cBhvr>
                                        <p:cTn id="3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Inhaltsplatzhalter 9"/>
          <p:cNvSpPr>
            <a:spLocks noGrp="1"/>
          </p:cNvSpPr>
          <p:nvPr>
            <p:ph sz="quarter" idx="12"/>
          </p:nvPr>
        </p:nvSpPr>
        <p:spPr>
          <a:xfrm>
            <a:off x="604838" y="1844825"/>
            <a:ext cx="8081962" cy="3876528"/>
          </a:xfrm>
        </p:spPr>
        <p:txBody>
          <a:bodyPr/>
          <a:lstStyle/>
          <a:p>
            <a:pPr>
              <a:buClr>
                <a:srgbClr val="3163AC"/>
              </a:buClr>
              <a:buFont typeface="Wingdings" panose="05000000000000000000" pitchFamily="2" charset="2"/>
              <a:buChar char="§"/>
            </a:pPr>
            <a:r>
              <a:rPr lang="en-US" altLang="en-US" dirty="0">
                <a:solidFill>
                  <a:srgbClr val="3163AC"/>
                </a:solidFill>
                <a:latin typeface="+mn-lt"/>
                <a:cs typeface="Arial" panose="020B0604020202020204" pitchFamily="34" charset="0"/>
              </a:rPr>
              <a:t>At any quantity, the price given by the demand curve</a:t>
            </a:r>
          </a:p>
          <a:p>
            <a:pPr lvl="1">
              <a:buClr>
                <a:srgbClr val="3163AC"/>
              </a:buClr>
              <a:buFont typeface="Wingdings" panose="05000000000000000000" pitchFamily="2" charset="2"/>
              <a:buChar char="§"/>
            </a:pPr>
            <a:r>
              <a:rPr lang="en-US" altLang="en-US" dirty="0">
                <a:cs typeface="Arial" panose="020B0604020202020204" pitchFamily="34" charset="0"/>
              </a:rPr>
              <a:t>Shows the willingness to pay of the </a:t>
            </a:r>
            <a:r>
              <a:rPr lang="en-US" altLang="en-US" i="1" dirty="0">
                <a:cs typeface="Arial" panose="020B0604020202020204" pitchFamily="34" charset="0"/>
              </a:rPr>
              <a:t>marginal buyer</a:t>
            </a:r>
          </a:p>
          <a:p>
            <a:pPr lvl="2">
              <a:buClr>
                <a:srgbClr val="3163AC"/>
              </a:buClr>
              <a:buFont typeface="Wingdings" panose="05000000000000000000" pitchFamily="2" charset="2"/>
              <a:buChar char="§"/>
            </a:pPr>
            <a:r>
              <a:rPr lang="en-US" altLang="en-US" dirty="0">
                <a:cs typeface="Arial" panose="020B0604020202020204" pitchFamily="34" charset="0"/>
              </a:rPr>
              <a:t>The buyer who would leave the market first if the price were any higher</a:t>
            </a:r>
          </a:p>
          <a:p>
            <a:pPr>
              <a:buClr>
                <a:srgbClr val="3163AC"/>
              </a:buClr>
              <a:buFont typeface="Wingdings" panose="05000000000000000000" pitchFamily="2" charset="2"/>
              <a:buChar char="§"/>
            </a:pPr>
            <a:r>
              <a:rPr lang="en-US" altLang="en-US" dirty="0">
                <a:solidFill>
                  <a:srgbClr val="3163AC"/>
                </a:solidFill>
                <a:latin typeface="+mn-lt"/>
                <a:cs typeface="Arial" panose="020B0604020202020204" pitchFamily="34" charset="0"/>
              </a:rPr>
              <a:t>Consumer surplus in a market</a:t>
            </a:r>
          </a:p>
          <a:p>
            <a:pPr lvl="1">
              <a:buClr>
                <a:srgbClr val="3163AC"/>
              </a:buClr>
              <a:buFont typeface="Wingdings" panose="05000000000000000000" pitchFamily="2" charset="2"/>
              <a:buChar char="§"/>
            </a:pPr>
            <a:r>
              <a:rPr lang="en-US" altLang="en-US" dirty="0">
                <a:cs typeface="Arial" panose="020B0604020202020204" pitchFamily="34" charset="0"/>
              </a:rPr>
              <a:t>Area below the demand curve and above the price</a:t>
            </a:r>
          </a:p>
          <a:p>
            <a:pPr lvl="1">
              <a:buClr>
                <a:srgbClr val="3163AC"/>
              </a:buClr>
              <a:buFont typeface="Wingdings" panose="05000000000000000000" pitchFamily="2" charset="2"/>
              <a:buChar char="§"/>
            </a:pPr>
            <a:r>
              <a:rPr lang="en-US" altLang="en-US" dirty="0">
                <a:cs typeface="Arial" panose="020B0604020202020204" pitchFamily="34" charset="0"/>
              </a:rPr>
              <a:t>Benefit that buyers receive from a good</a:t>
            </a:r>
          </a:p>
          <a:p>
            <a:pPr lvl="2">
              <a:buClr>
                <a:srgbClr val="3163AC"/>
              </a:buClr>
              <a:buFont typeface="Wingdings" panose="05000000000000000000" pitchFamily="2" charset="2"/>
              <a:buChar char="§"/>
            </a:pPr>
            <a:r>
              <a:rPr lang="en-US" altLang="en-US" dirty="0">
                <a:cs typeface="Arial" panose="020B0604020202020204" pitchFamily="34" charset="0"/>
              </a:rPr>
              <a:t>As the buyers themselves perceive it</a:t>
            </a:r>
          </a:p>
          <a:p>
            <a:pPr lvl="1">
              <a:buClr>
                <a:srgbClr val="3163AC"/>
              </a:buClr>
              <a:buFont typeface="Wingdings" panose="05000000000000000000" pitchFamily="2" charset="2"/>
              <a:buChar char="§"/>
            </a:pPr>
            <a:r>
              <a:rPr lang="en-US" altLang="en-US" dirty="0">
                <a:cs typeface="Arial" panose="020B0604020202020204" pitchFamily="34" charset="0"/>
              </a:rPr>
              <a:t>Good measure of economic well-being</a:t>
            </a:r>
          </a:p>
          <a:p>
            <a:endParaRPr lang="de-DE" dirty="0">
              <a:latin typeface="+mn-lt"/>
            </a:endParaRPr>
          </a:p>
        </p:txBody>
      </p:sp>
      <p:sp>
        <p:nvSpPr>
          <p:cNvPr id="8" name="Titel 7"/>
          <p:cNvSpPr>
            <a:spLocks noGrp="1"/>
          </p:cNvSpPr>
          <p:nvPr>
            <p:ph type="title"/>
          </p:nvPr>
        </p:nvSpPr>
        <p:spPr/>
        <p:txBody>
          <a:bodyPr/>
          <a:lstStyle/>
          <a:p>
            <a:r>
              <a:rPr lang="en-US" altLang="en-US" dirty="0">
                <a:solidFill>
                  <a:srgbClr val="3163AC"/>
                </a:solidFill>
                <a:latin typeface="+mj-lt"/>
              </a:rPr>
              <a:t>Consumer Surplus </a:t>
            </a:r>
            <a:r>
              <a:rPr lang="en-US" altLang="en-US" dirty="0">
                <a:solidFill>
                  <a:srgbClr val="3163AC"/>
                </a:solidFill>
                <a:latin typeface="+mj-lt"/>
                <a:cs typeface="Arial" panose="020B0604020202020204" pitchFamily="34" charset="0"/>
              </a:rPr>
              <a:t>(3/6</a:t>
            </a:r>
            <a:r>
              <a:rPr lang="en-US" altLang="en-US" dirty="0">
                <a:solidFill>
                  <a:srgbClr val="3163AC"/>
                </a:solidFill>
                <a:latin typeface="Arial" panose="020B0604020202020204" pitchFamily="34" charset="0"/>
                <a:cs typeface="Arial" panose="020B0604020202020204" pitchFamily="34" charset="0"/>
              </a:rPr>
              <a:t>)</a:t>
            </a:r>
            <a:endParaRPr lang="de-DE" dirty="0">
              <a:solidFill>
                <a:srgbClr val="3163AC"/>
              </a:solidFill>
            </a:endParaRPr>
          </a:p>
        </p:txBody>
      </p:sp>
    </p:spTree>
    <p:extLst>
      <p:ext uri="{BB962C8B-B14F-4D97-AF65-F5344CB8AC3E}">
        <p14:creationId xmlns:p14="http://schemas.microsoft.com/office/powerpoint/2010/main" val="1639524384"/>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TextBox 4"/>
          <p:cNvSpPr txBox="1">
            <a:spLocks noChangeArrowheads="1"/>
          </p:cNvSpPr>
          <p:nvPr/>
        </p:nvSpPr>
        <p:spPr bwMode="auto">
          <a:xfrm>
            <a:off x="577205" y="206654"/>
            <a:ext cx="372409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2400" cap="all" dirty="0">
                <a:solidFill>
                  <a:srgbClr val="3163AC"/>
                </a:solidFill>
                <a:latin typeface="+mj-lt"/>
                <a:ea typeface="+mj-ea"/>
                <a:cs typeface="+mj-cs"/>
              </a:rPr>
              <a:t>Consumer Surplus </a:t>
            </a:r>
            <a:r>
              <a:rPr lang="en-US" altLang="en-US" sz="2400" cap="all" dirty="0">
                <a:solidFill>
                  <a:srgbClr val="3163AC"/>
                </a:solidFill>
                <a:latin typeface="+mj-lt"/>
                <a:ea typeface="+mj-ea"/>
                <a:cs typeface="Arial" panose="020B0604020202020204" pitchFamily="34" charset="0"/>
              </a:rPr>
              <a:t>(4/6)</a:t>
            </a:r>
            <a:endParaRPr lang="en-US" altLang="en-US" sz="2600" dirty="0">
              <a:solidFill>
                <a:srgbClr val="3163AC"/>
              </a:solidFill>
              <a:latin typeface="+mj-lt"/>
            </a:endParaRPr>
          </a:p>
        </p:txBody>
      </p:sp>
      <p:grpSp>
        <p:nvGrpSpPr>
          <p:cNvPr id="2" name="Group 4"/>
          <p:cNvGrpSpPr>
            <a:grpSpLocks/>
          </p:cNvGrpSpPr>
          <p:nvPr/>
        </p:nvGrpSpPr>
        <p:grpSpPr bwMode="auto">
          <a:xfrm>
            <a:off x="93663" y="1108075"/>
            <a:ext cx="4332287" cy="3833813"/>
            <a:chOff x="845525" y="1434925"/>
            <a:chExt cx="4332118" cy="3833813"/>
          </a:xfrm>
        </p:grpSpPr>
        <p:sp>
          <p:nvSpPr>
            <p:cNvPr id="7" name="Rectangle 6"/>
            <p:cNvSpPr/>
            <p:nvPr/>
          </p:nvSpPr>
          <p:spPr>
            <a:xfrm>
              <a:off x="1829737" y="1839738"/>
              <a:ext cx="3347906" cy="3429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black"/>
                </a:solidFill>
              </a:endParaRPr>
            </a:p>
          </p:txBody>
        </p:sp>
        <p:grpSp>
          <p:nvGrpSpPr>
            <p:cNvPr id="16479" name="Group 48"/>
            <p:cNvGrpSpPr>
              <a:grpSpLocks/>
            </p:cNvGrpSpPr>
            <p:nvPr/>
          </p:nvGrpSpPr>
          <p:grpSpPr bwMode="auto">
            <a:xfrm>
              <a:off x="845525" y="1434925"/>
              <a:ext cx="1136094" cy="3822699"/>
              <a:chOff x="3588485" y="978932"/>
              <a:chExt cx="1136094" cy="3822461"/>
            </a:xfrm>
          </p:grpSpPr>
          <p:cxnSp>
            <p:nvCxnSpPr>
              <p:cNvPr id="9" name="Straight Connector 8"/>
              <p:cNvCxnSpPr/>
              <p:nvPr/>
            </p:nvCxnSpPr>
            <p:spPr>
              <a:xfrm rot="5400000">
                <a:off x="2897195" y="3124304"/>
                <a:ext cx="3352591" cy="1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6481" name="Group 56"/>
              <p:cNvGrpSpPr>
                <a:grpSpLocks/>
              </p:cNvGrpSpPr>
              <p:nvPr/>
            </p:nvGrpSpPr>
            <p:grpSpPr bwMode="auto">
              <a:xfrm>
                <a:off x="3817376" y="1828800"/>
                <a:ext cx="907203" cy="369309"/>
                <a:chOff x="5951229" y="2286000"/>
                <a:chExt cx="907203" cy="369309"/>
              </a:xfrm>
            </p:grpSpPr>
            <p:sp>
              <p:nvSpPr>
                <p:cNvPr id="16492" name="TextBox 53"/>
                <p:cNvSpPr txBox="1">
                  <a:spLocks noChangeArrowheads="1"/>
                </p:cNvSpPr>
                <p:nvPr/>
              </p:nvSpPr>
              <p:spPr bwMode="auto">
                <a:xfrm>
                  <a:off x="5951229" y="2286000"/>
                  <a:ext cx="697711" cy="369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800">
                      <a:solidFill>
                        <a:prstClr val="black"/>
                      </a:solidFill>
                    </a:rPr>
                    <a:t>$100</a:t>
                  </a:r>
                </a:p>
              </p:txBody>
            </p:sp>
            <p:cxnSp>
              <p:nvCxnSpPr>
                <p:cNvPr id="22" name="Straight Connector 55"/>
                <p:cNvCxnSpPr/>
                <p:nvPr/>
              </p:nvCxnSpPr>
              <p:spPr>
                <a:xfrm>
                  <a:off x="6706550" y="2513978"/>
                  <a:ext cx="152394"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482" name="Group 57"/>
              <p:cNvGrpSpPr>
                <a:grpSpLocks/>
              </p:cNvGrpSpPr>
              <p:nvPr/>
            </p:nvGrpSpPr>
            <p:grpSpPr bwMode="auto">
              <a:xfrm>
                <a:off x="4073873" y="2297668"/>
                <a:ext cx="650706" cy="369309"/>
                <a:chOff x="6207726" y="2286000"/>
                <a:chExt cx="650706" cy="369309"/>
              </a:xfrm>
            </p:grpSpPr>
            <p:sp>
              <p:nvSpPr>
                <p:cNvPr id="16490" name="TextBox 58"/>
                <p:cNvSpPr txBox="1">
                  <a:spLocks noChangeArrowheads="1"/>
                </p:cNvSpPr>
                <p:nvPr/>
              </p:nvSpPr>
              <p:spPr bwMode="auto">
                <a:xfrm>
                  <a:off x="6207726" y="2286000"/>
                  <a:ext cx="441199" cy="369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800">
                      <a:solidFill>
                        <a:prstClr val="black"/>
                      </a:solidFill>
                    </a:rPr>
                    <a:t>80</a:t>
                  </a:r>
                </a:p>
              </p:txBody>
            </p:sp>
            <p:cxnSp>
              <p:nvCxnSpPr>
                <p:cNvPr id="20" name="Straight Connector 19"/>
                <p:cNvCxnSpPr/>
                <p:nvPr/>
              </p:nvCxnSpPr>
              <p:spPr>
                <a:xfrm>
                  <a:off x="6706550" y="2502282"/>
                  <a:ext cx="152394"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483" name="Group 60"/>
              <p:cNvGrpSpPr>
                <a:grpSpLocks/>
              </p:cNvGrpSpPr>
              <p:nvPr/>
            </p:nvGrpSpPr>
            <p:grpSpPr bwMode="auto">
              <a:xfrm>
                <a:off x="4073873" y="2564881"/>
                <a:ext cx="650706" cy="369309"/>
                <a:chOff x="6207726" y="2096013"/>
                <a:chExt cx="650706" cy="369309"/>
              </a:xfrm>
            </p:grpSpPr>
            <p:sp>
              <p:nvSpPr>
                <p:cNvPr id="16488" name="TextBox 63"/>
                <p:cNvSpPr txBox="1">
                  <a:spLocks noChangeArrowheads="1"/>
                </p:cNvSpPr>
                <p:nvPr/>
              </p:nvSpPr>
              <p:spPr bwMode="auto">
                <a:xfrm>
                  <a:off x="6207726" y="2096013"/>
                  <a:ext cx="441199" cy="369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800">
                      <a:solidFill>
                        <a:prstClr val="black"/>
                      </a:solidFill>
                    </a:rPr>
                    <a:t>70</a:t>
                  </a:r>
                </a:p>
              </p:txBody>
            </p:sp>
            <p:cxnSp>
              <p:nvCxnSpPr>
                <p:cNvPr id="18" name="Straight Connector 17"/>
                <p:cNvCxnSpPr/>
                <p:nvPr/>
              </p:nvCxnSpPr>
              <p:spPr>
                <a:xfrm>
                  <a:off x="6706550" y="2276842"/>
                  <a:ext cx="152394"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484" name="Group 63"/>
              <p:cNvGrpSpPr>
                <a:grpSpLocks/>
              </p:cNvGrpSpPr>
              <p:nvPr/>
            </p:nvGrpSpPr>
            <p:grpSpPr bwMode="auto">
              <a:xfrm>
                <a:off x="4073873" y="3212068"/>
                <a:ext cx="650706" cy="369309"/>
                <a:chOff x="6207726" y="2286000"/>
                <a:chExt cx="650706" cy="369309"/>
              </a:xfrm>
            </p:grpSpPr>
            <p:sp>
              <p:nvSpPr>
                <p:cNvPr id="16486" name="TextBox 61"/>
                <p:cNvSpPr txBox="1">
                  <a:spLocks noChangeArrowheads="1"/>
                </p:cNvSpPr>
                <p:nvPr/>
              </p:nvSpPr>
              <p:spPr bwMode="auto">
                <a:xfrm>
                  <a:off x="6207726" y="2286000"/>
                  <a:ext cx="441199" cy="369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800">
                      <a:solidFill>
                        <a:prstClr val="black"/>
                      </a:solidFill>
                    </a:rPr>
                    <a:t>50</a:t>
                  </a:r>
                </a:p>
              </p:txBody>
            </p:sp>
            <p:cxnSp>
              <p:nvCxnSpPr>
                <p:cNvPr id="16" name="Straight Connector 15"/>
                <p:cNvCxnSpPr/>
                <p:nvPr/>
              </p:nvCxnSpPr>
              <p:spPr>
                <a:xfrm>
                  <a:off x="6706550" y="2514924"/>
                  <a:ext cx="152394"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485" name="TextBox 56"/>
              <p:cNvSpPr txBox="1">
                <a:spLocks noChangeArrowheads="1"/>
              </p:cNvSpPr>
              <p:nvPr/>
            </p:nvSpPr>
            <p:spPr bwMode="auto">
              <a:xfrm>
                <a:off x="3588485" y="978932"/>
                <a:ext cx="967048" cy="70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800">
                    <a:solidFill>
                      <a:prstClr val="black"/>
                    </a:solidFill>
                  </a:rPr>
                  <a:t>Price of</a:t>
                </a:r>
              </a:p>
              <a:p>
                <a:pPr eaLnBrk="1" hangingPunct="1"/>
                <a:r>
                  <a:rPr lang="en-US" altLang="en-US" sz="1800">
                    <a:solidFill>
                      <a:prstClr val="black"/>
                    </a:solidFill>
                  </a:rPr>
                  <a:t>Albums</a:t>
                </a:r>
              </a:p>
            </p:txBody>
          </p:sp>
        </p:grpSp>
      </p:grpSp>
      <p:sp>
        <p:nvSpPr>
          <p:cNvPr id="23" name="Rectangle 22"/>
          <p:cNvSpPr/>
          <p:nvPr/>
        </p:nvSpPr>
        <p:spPr>
          <a:xfrm>
            <a:off x="1104900" y="2178050"/>
            <a:ext cx="657225" cy="463550"/>
          </a:xfrm>
          <a:prstGeom prst="rect">
            <a:avLst/>
          </a:prstGeom>
          <a:solidFill>
            <a:srgbClr val="99CCFF"/>
          </a:solid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black"/>
              </a:solidFill>
            </a:endParaRPr>
          </a:p>
        </p:txBody>
      </p:sp>
      <p:sp>
        <p:nvSpPr>
          <p:cNvPr id="24" name="TextBox 8"/>
          <p:cNvSpPr txBox="1">
            <a:spLocks noChangeArrowheads="1"/>
          </p:cNvSpPr>
          <p:nvPr/>
        </p:nvSpPr>
        <p:spPr bwMode="auto">
          <a:xfrm>
            <a:off x="177800" y="5722938"/>
            <a:ext cx="87614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800" dirty="0">
                <a:solidFill>
                  <a:prstClr val="black"/>
                </a:solidFill>
                <a:latin typeface="+mn-lt"/>
              </a:rPr>
              <a:t>In panel (a), the price of the good is $80 and the consumer surplus is $20. In panel (b), the price of the good is $70 and the consumer surplus is $40.</a:t>
            </a:r>
          </a:p>
        </p:txBody>
      </p:sp>
      <p:grpSp>
        <p:nvGrpSpPr>
          <p:cNvPr id="10" name="Group 8"/>
          <p:cNvGrpSpPr>
            <a:grpSpLocks/>
          </p:cNvGrpSpPr>
          <p:nvPr/>
        </p:nvGrpSpPr>
        <p:grpSpPr bwMode="auto">
          <a:xfrm>
            <a:off x="806450" y="4789488"/>
            <a:ext cx="3560763" cy="827087"/>
            <a:chOff x="4303404" y="4648199"/>
            <a:chExt cx="3558061" cy="826173"/>
          </a:xfrm>
        </p:grpSpPr>
        <p:cxnSp>
          <p:nvCxnSpPr>
            <p:cNvPr id="26" name="Straight Connector 25"/>
            <p:cNvCxnSpPr/>
            <p:nvPr/>
          </p:nvCxnSpPr>
          <p:spPr>
            <a:xfrm>
              <a:off x="4571488" y="4789330"/>
              <a:ext cx="3289977" cy="317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6464" name="TextBox 10"/>
            <p:cNvSpPr txBox="1">
              <a:spLocks noChangeArrowheads="1"/>
            </p:cNvSpPr>
            <p:nvPr/>
          </p:nvSpPr>
          <p:spPr bwMode="auto">
            <a:xfrm>
              <a:off x="4303404" y="4800599"/>
              <a:ext cx="312780" cy="368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800">
                  <a:solidFill>
                    <a:prstClr val="black"/>
                  </a:solidFill>
                </a:rPr>
                <a:t>0</a:t>
              </a:r>
            </a:p>
          </p:txBody>
        </p:sp>
        <p:grpSp>
          <p:nvGrpSpPr>
            <p:cNvPr id="16465" name="Group 14"/>
            <p:cNvGrpSpPr>
              <a:grpSpLocks/>
            </p:cNvGrpSpPr>
            <p:nvPr/>
          </p:nvGrpSpPr>
          <p:grpSpPr bwMode="auto">
            <a:xfrm>
              <a:off x="7106004" y="4648199"/>
              <a:ext cx="312779" cy="521372"/>
              <a:chOff x="7106004" y="4648199"/>
              <a:chExt cx="312779" cy="521372"/>
            </a:xfrm>
          </p:grpSpPr>
          <p:cxnSp>
            <p:nvCxnSpPr>
              <p:cNvPr id="39" name="Straight Connector 12"/>
              <p:cNvCxnSpPr/>
              <p:nvPr/>
            </p:nvCxnSpPr>
            <p:spPr>
              <a:xfrm rot="5400000">
                <a:off x="7226180" y="4723521"/>
                <a:ext cx="152232"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477" name="TextBox 13"/>
              <p:cNvSpPr txBox="1">
                <a:spLocks noChangeArrowheads="1"/>
              </p:cNvSpPr>
              <p:nvPr/>
            </p:nvSpPr>
            <p:spPr bwMode="auto">
              <a:xfrm>
                <a:off x="7106004" y="4800598"/>
                <a:ext cx="312779" cy="368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800">
                    <a:solidFill>
                      <a:prstClr val="black"/>
                    </a:solidFill>
                  </a:rPr>
                  <a:t>4</a:t>
                </a:r>
              </a:p>
            </p:txBody>
          </p:sp>
        </p:grpSp>
        <p:grpSp>
          <p:nvGrpSpPr>
            <p:cNvPr id="16466" name="Group 21"/>
            <p:cNvGrpSpPr>
              <a:grpSpLocks/>
            </p:cNvGrpSpPr>
            <p:nvPr/>
          </p:nvGrpSpPr>
          <p:grpSpPr bwMode="auto">
            <a:xfrm>
              <a:off x="6437823" y="4648199"/>
              <a:ext cx="312779" cy="521372"/>
              <a:chOff x="7352223" y="4648199"/>
              <a:chExt cx="312779" cy="521372"/>
            </a:xfrm>
          </p:grpSpPr>
          <p:cxnSp>
            <p:nvCxnSpPr>
              <p:cNvPr id="37" name="Straight Connector 22"/>
              <p:cNvCxnSpPr/>
              <p:nvPr/>
            </p:nvCxnSpPr>
            <p:spPr>
              <a:xfrm rot="5400000">
                <a:off x="7464818" y="4723521"/>
                <a:ext cx="152232"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475" name="TextBox 41"/>
              <p:cNvSpPr txBox="1">
                <a:spLocks noChangeArrowheads="1"/>
              </p:cNvSpPr>
              <p:nvPr/>
            </p:nvSpPr>
            <p:spPr bwMode="auto">
              <a:xfrm>
                <a:off x="7352223" y="4800598"/>
                <a:ext cx="312779" cy="368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800">
                    <a:solidFill>
                      <a:prstClr val="black"/>
                    </a:solidFill>
                  </a:rPr>
                  <a:t>3</a:t>
                </a:r>
              </a:p>
            </p:txBody>
          </p:sp>
        </p:grpSp>
        <p:grpSp>
          <p:nvGrpSpPr>
            <p:cNvPr id="16467" name="Group 33"/>
            <p:cNvGrpSpPr>
              <a:grpSpLocks/>
            </p:cNvGrpSpPr>
            <p:nvPr/>
          </p:nvGrpSpPr>
          <p:grpSpPr bwMode="auto">
            <a:xfrm>
              <a:off x="5060273" y="4648199"/>
              <a:ext cx="312779" cy="521372"/>
              <a:chOff x="7803473" y="4648199"/>
              <a:chExt cx="312779" cy="521372"/>
            </a:xfrm>
          </p:grpSpPr>
          <p:cxnSp>
            <p:nvCxnSpPr>
              <p:cNvPr id="35" name="Straight Connector 34"/>
              <p:cNvCxnSpPr/>
              <p:nvPr/>
            </p:nvCxnSpPr>
            <p:spPr>
              <a:xfrm rot="5400000">
                <a:off x="7915127" y="4723521"/>
                <a:ext cx="152232" cy="15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473" name="TextBox 35"/>
              <p:cNvSpPr txBox="1">
                <a:spLocks noChangeArrowheads="1"/>
              </p:cNvSpPr>
              <p:nvPr/>
            </p:nvSpPr>
            <p:spPr bwMode="auto">
              <a:xfrm>
                <a:off x="7803473" y="4800598"/>
                <a:ext cx="312779" cy="368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800">
                    <a:solidFill>
                      <a:prstClr val="black"/>
                    </a:solidFill>
                  </a:rPr>
                  <a:t>1</a:t>
                </a:r>
              </a:p>
            </p:txBody>
          </p:sp>
        </p:grpSp>
        <p:grpSp>
          <p:nvGrpSpPr>
            <p:cNvPr id="16468" name="Group 42"/>
            <p:cNvGrpSpPr>
              <a:grpSpLocks/>
            </p:cNvGrpSpPr>
            <p:nvPr/>
          </p:nvGrpSpPr>
          <p:grpSpPr bwMode="auto">
            <a:xfrm>
              <a:off x="5749048" y="4648199"/>
              <a:ext cx="312779" cy="521372"/>
              <a:chOff x="7577848" y="4648199"/>
              <a:chExt cx="312779" cy="521372"/>
            </a:xfrm>
          </p:grpSpPr>
          <p:cxnSp>
            <p:nvCxnSpPr>
              <p:cNvPr id="33" name="Straight Connector 32"/>
              <p:cNvCxnSpPr/>
              <p:nvPr/>
            </p:nvCxnSpPr>
            <p:spPr>
              <a:xfrm rot="5400000">
                <a:off x="7690765" y="4723521"/>
                <a:ext cx="152232"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471" name="TextBox 29"/>
              <p:cNvSpPr txBox="1">
                <a:spLocks noChangeArrowheads="1"/>
              </p:cNvSpPr>
              <p:nvPr/>
            </p:nvSpPr>
            <p:spPr bwMode="auto">
              <a:xfrm>
                <a:off x="7577848" y="4800598"/>
                <a:ext cx="312779" cy="368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800">
                    <a:solidFill>
                      <a:prstClr val="black"/>
                    </a:solidFill>
                  </a:rPr>
                  <a:t>2</a:t>
                </a:r>
              </a:p>
            </p:txBody>
          </p:sp>
        </p:grpSp>
        <p:sp>
          <p:nvSpPr>
            <p:cNvPr id="16469" name="TextBox 23"/>
            <p:cNvSpPr txBox="1">
              <a:spLocks noChangeArrowheads="1"/>
            </p:cNvSpPr>
            <p:nvPr/>
          </p:nvSpPr>
          <p:spPr bwMode="auto">
            <a:xfrm>
              <a:off x="5481406" y="5105399"/>
              <a:ext cx="2200419" cy="368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800">
                  <a:solidFill>
                    <a:prstClr val="black"/>
                  </a:solidFill>
                </a:rPr>
                <a:t>Quantity of Albums</a:t>
              </a:r>
            </a:p>
          </p:txBody>
        </p:sp>
      </p:grpSp>
      <p:grpSp>
        <p:nvGrpSpPr>
          <p:cNvPr id="15" name="Group 103"/>
          <p:cNvGrpSpPr>
            <a:grpSpLocks/>
          </p:cNvGrpSpPr>
          <p:nvPr/>
        </p:nvGrpSpPr>
        <p:grpSpPr bwMode="auto">
          <a:xfrm>
            <a:off x="1689100" y="1687513"/>
            <a:ext cx="2513013" cy="712787"/>
            <a:chOff x="5570167" y="1064015"/>
            <a:chExt cx="2511067" cy="711821"/>
          </a:xfrm>
          <a:solidFill>
            <a:srgbClr val="F2D698"/>
          </a:solidFill>
        </p:grpSpPr>
        <p:sp>
          <p:nvSpPr>
            <p:cNvPr id="17495" name="TextBox 104"/>
            <p:cNvSpPr txBox="1">
              <a:spLocks noChangeArrowheads="1"/>
            </p:cNvSpPr>
            <p:nvPr/>
          </p:nvSpPr>
          <p:spPr bwMode="auto">
            <a:xfrm>
              <a:off x="6157407" y="1064015"/>
              <a:ext cx="1923827" cy="70085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pitchFamily="34" charset="0"/>
                </a:defRPr>
              </a:lvl1pPr>
              <a:lvl2pPr marL="742950" indent="-285750" eaLnBrk="0" hangingPunct="0">
                <a:defRPr sz="3400">
                  <a:solidFill>
                    <a:schemeClr val="tx1"/>
                  </a:solidFill>
                  <a:latin typeface="Arial" pitchFamily="34" charset="0"/>
                </a:defRPr>
              </a:lvl2pPr>
              <a:lvl3pPr marL="1143000" indent="-228600" eaLnBrk="0" hangingPunct="0">
                <a:defRPr sz="3400">
                  <a:solidFill>
                    <a:schemeClr val="tx1"/>
                  </a:solidFill>
                  <a:latin typeface="Arial" pitchFamily="34" charset="0"/>
                </a:defRPr>
              </a:lvl3pPr>
              <a:lvl4pPr marL="1600200" indent="-228600" eaLnBrk="0" hangingPunct="0">
                <a:defRPr sz="3400">
                  <a:solidFill>
                    <a:schemeClr val="tx1"/>
                  </a:solidFill>
                  <a:latin typeface="Arial" pitchFamily="34" charset="0"/>
                </a:defRPr>
              </a:lvl4pPr>
              <a:lvl5pPr marL="2057400" indent="-228600" eaLnBrk="0" hangingPunct="0">
                <a:defRPr sz="3400">
                  <a:solidFill>
                    <a:schemeClr val="tx1"/>
                  </a:solidFill>
                  <a:latin typeface="Arial" pitchFamily="34" charset="0"/>
                </a:defRPr>
              </a:lvl5pPr>
              <a:lvl6pPr marL="2514600" indent="-228600" algn="ctr" eaLnBrk="0" fontAlgn="base" hangingPunct="0">
                <a:spcBef>
                  <a:spcPct val="20000"/>
                </a:spcBef>
                <a:spcAft>
                  <a:spcPct val="0"/>
                </a:spcAft>
                <a:buChar char="•"/>
                <a:defRPr sz="3400">
                  <a:solidFill>
                    <a:schemeClr val="tx1"/>
                  </a:solidFill>
                  <a:latin typeface="Arial" pitchFamily="34" charset="0"/>
                </a:defRPr>
              </a:lvl6pPr>
              <a:lvl7pPr marL="2971800" indent="-228600" algn="ctr" eaLnBrk="0" fontAlgn="base" hangingPunct="0">
                <a:spcBef>
                  <a:spcPct val="20000"/>
                </a:spcBef>
                <a:spcAft>
                  <a:spcPct val="0"/>
                </a:spcAft>
                <a:buChar char="•"/>
                <a:defRPr sz="3400">
                  <a:solidFill>
                    <a:schemeClr val="tx1"/>
                  </a:solidFill>
                  <a:latin typeface="Arial" pitchFamily="34" charset="0"/>
                </a:defRPr>
              </a:lvl7pPr>
              <a:lvl8pPr marL="3429000" indent="-228600" algn="ctr" eaLnBrk="0" fontAlgn="base" hangingPunct="0">
                <a:spcBef>
                  <a:spcPct val="20000"/>
                </a:spcBef>
                <a:spcAft>
                  <a:spcPct val="0"/>
                </a:spcAft>
                <a:buChar char="•"/>
                <a:defRPr sz="3400">
                  <a:solidFill>
                    <a:schemeClr val="tx1"/>
                  </a:solidFill>
                  <a:latin typeface="Arial" pitchFamily="34" charset="0"/>
                </a:defRPr>
              </a:lvl8pPr>
              <a:lvl9pPr marL="3886200" indent="-228600" algn="ctr" eaLnBrk="0" fontAlgn="base" hangingPunct="0">
                <a:spcBef>
                  <a:spcPct val="20000"/>
                </a:spcBef>
                <a:spcAft>
                  <a:spcPct val="0"/>
                </a:spcAft>
                <a:buChar char="•"/>
                <a:defRPr sz="3400">
                  <a:solidFill>
                    <a:schemeClr val="tx1"/>
                  </a:solidFill>
                  <a:latin typeface="Arial" pitchFamily="34" charset="0"/>
                </a:defRPr>
              </a:lvl9pPr>
            </a:lstStyle>
            <a:p>
              <a:pPr eaLnBrk="1" hangingPunct="1">
                <a:defRPr/>
              </a:pPr>
              <a:r>
                <a:rPr lang="en-US" sz="1800" dirty="0">
                  <a:solidFill>
                    <a:prstClr val="black"/>
                  </a:solidFill>
                </a:rPr>
                <a:t>John’s consumer</a:t>
              </a:r>
            </a:p>
            <a:p>
              <a:pPr eaLnBrk="1" hangingPunct="1">
                <a:defRPr/>
              </a:pPr>
              <a:r>
                <a:rPr lang="en-US" sz="1800" dirty="0">
                  <a:solidFill>
                    <a:prstClr val="black"/>
                  </a:solidFill>
                </a:rPr>
                <a:t>surplus ($20)</a:t>
              </a:r>
            </a:p>
          </p:txBody>
        </p:sp>
        <p:cxnSp>
          <p:nvCxnSpPr>
            <p:cNvPr id="43" name="Straight Connector 42"/>
            <p:cNvCxnSpPr/>
            <p:nvPr/>
          </p:nvCxnSpPr>
          <p:spPr>
            <a:xfrm flipV="1">
              <a:off x="5570167" y="1525351"/>
              <a:ext cx="558367" cy="250485"/>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 name="Group 67"/>
          <p:cNvGrpSpPr>
            <a:grpSpLocks/>
          </p:cNvGrpSpPr>
          <p:nvPr/>
        </p:nvGrpSpPr>
        <p:grpSpPr bwMode="auto">
          <a:xfrm>
            <a:off x="1054100" y="1562100"/>
            <a:ext cx="2774950" cy="3360738"/>
            <a:chOff x="1805049" y="1888970"/>
            <a:chExt cx="2775176" cy="3360716"/>
          </a:xfrm>
        </p:grpSpPr>
        <p:grpSp>
          <p:nvGrpSpPr>
            <p:cNvPr id="16452" name="Group 44"/>
            <p:cNvGrpSpPr>
              <a:grpSpLocks/>
            </p:cNvGrpSpPr>
            <p:nvPr/>
          </p:nvGrpSpPr>
          <p:grpSpPr bwMode="auto">
            <a:xfrm>
              <a:off x="1805049" y="1888970"/>
              <a:ext cx="2775176" cy="3360715"/>
              <a:chOff x="1828800" y="1912721"/>
              <a:chExt cx="2775176" cy="3360715"/>
            </a:xfrm>
          </p:grpSpPr>
          <p:cxnSp>
            <p:nvCxnSpPr>
              <p:cNvPr id="47" name="Straight Connector 46"/>
              <p:cNvCxnSpPr/>
              <p:nvPr/>
            </p:nvCxnSpPr>
            <p:spPr>
              <a:xfrm>
                <a:off x="1828800" y="2517555"/>
                <a:ext cx="720784" cy="3175"/>
              </a:xfrm>
              <a:prstGeom prst="line">
                <a:avLst/>
              </a:prstGeom>
              <a:ln w="38100">
                <a:solidFill>
                  <a:srgbClr val="005EA4"/>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2521006" y="2981102"/>
                <a:ext cx="708083" cy="1587"/>
              </a:xfrm>
              <a:prstGeom prst="line">
                <a:avLst/>
              </a:prstGeom>
              <a:ln w="38100">
                <a:solidFill>
                  <a:srgbClr val="005EA4"/>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3214801" y="3195413"/>
                <a:ext cx="668391" cy="1588"/>
              </a:xfrm>
              <a:prstGeom prst="line">
                <a:avLst/>
              </a:prstGeom>
              <a:ln w="38100">
                <a:solidFill>
                  <a:srgbClr val="005EA4"/>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3867316" y="3920896"/>
                <a:ext cx="736660" cy="0"/>
              </a:xfrm>
              <a:prstGeom prst="line">
                <a:avLst/>
              </a:prstGeom>
              <a:ln w="38100">
                <a:solidFill>
                  <a:srgbClr val="005EA4"/>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5400000">
                <a:off x="3918180" y="4595578"/>
                <a:ext cx="1354129" cy="1588"/>
              </a:xfrm>
              <a:prstGeom prst="line">
                <a:avLst/>
              </a:prstGeom>
              <a:ln w="38100">
                <a:solidFill>
                  <a:srgbClr val="005EA4"/>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5400000" flipH="1" flipV="1">
                <a:off x="3533152" y="3550216"/>
                <a:ext cx="711195" cy="4763"/>
              </a:xfrm>
              <a:prstGeom prst="line">
                <a:avLst/>
              </a:prstGeom>
              <a:ln w="38100">
                <a:solidFill>
                  <a:srgbClr val="005EA4"/>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flipH="1" flipV="1">
                <a:off x="3123521" y="3075557"/>
                <a:ext cx="212724" cy="1588"/>
              </a:xfrm>
              <a:prstGeom prst="line">
                <a:avLst/>
              </a:prstGeom>
              <a:ln w="38100">
                <a:solidFill>
                  <a:srgbClr val="005EA4"/>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5400000" flipH="1" flipV="1">
                <a:off x="2304316" y="2740597"/>
                <a:ext cx="450847" cy="1587"/>
              </a:xfrm>
              <a:prstGeom prst="line">
                <a:avLst/>
              </a:prstGeom>
              <a:ln w="38100">
                <a:solidFill>
                  <a:srgbClr val="005EA4"/>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5400000" flipH="1" flipV="1">
                <a:off x="1554960" y="2208788"/>
                <a:ext cx="593721" cy="1588"/>
              </a:xfrm>
              <a:prstGeom prst="line">
                <a:avLst/>
              </a:prstGeom>
              <a:ln w="38100">
                <a:solidFill>
                  <a:srgbClr val="005EA4"/>
                </a:solidFill>
              </a:ln>
            </p:spPr>
            <p:style>
              <a:lnRef idx="1">
                <a:schemeClr val="accent1"/>
              </a:lnRef>
              <a:fillRef idx="0">
                <a:schemeClr val="accent1"/>
              </a:fillRef>
              <a:effectRef idx="0">
                <a:schemeClr val="accent1"/>
              </a:effectRef>
              <a:fontRef idx="minor">
                <a:schemeClr val="tx1"/>
              </a:fontRef>
            </p:style>
          </p:cxnSp>
        </p:grpSp>
        <p:sp>
          <p:nvSpPr>
            <p:cNvPr id="16453" name="TextBox 23"/>
            <p:cNvSpPr txBox="1">
              <a:spLocks noChangeArrowheads="1"/>
            </p:cNvSpPr>
            <p:nvPr/>
          </p:nvSpPr>
          <p:spPr bwMode="auto">
            <a:xfrm>
              <a:off x="3448255" y="4704968"/>
              <a:ext cx="1056786" cy="369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800">
                  <a:solidFill>
                    <a:prstClr val="black"/>
                  </a:solidFill>
                </a:rPr>
                <a:t>Demand</a:t>
              </a:r>
            </a:p>
          </p:txBody>
        </p:sp>
      </p:grpSp>
      <p:sp>
        <p:nvSpPr>
          <p:cNvPr id="56" name="TextBox 8"/>
          <p:cNvSpPr txBox="1">
            <a:spLocks noChangeArrowheads="1"/>
          </p:cNvSpPr>
          <p:nvPr/>
        </p:nvSpPr>
        <p:spPr bwMode="auto">
          <a:xfrm>
            <a:off x="1673225" y="900113"/>
            <a:ext cx="17462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800">
                <a:solidFill>
                  <a:prstClr val="black"/>
                </a:solidFill>
              </a:rPr>
              <a:t>(a) Price = $80</a:t>
            </a:r>
          </a:p>
        </p:txBody>
      </p:sp>
      <p:cxnSp>
        <p:nvCxnSpPr>
          <p:cNvPr id="57" name="Straight Connector 56"/>
          <p:cNvCxnSpPr/>
          <p:nvPr/>
        </p:nvCxnSpPr>
        <p:spPr>
          <a:xfrm rot="10800000">
            <a:off x="1076325" y="2641600"/>
            <a:ext cx="677863" cy="1588"/>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1" name="Group 75"/>
          <p:cNvGrpSpPr>
            <a:grpSpLocks/>
          </p:cNvGrpSpPr>
          <p:nvPr/>
        </p:nvGrpSpPr>
        <p:grpSpPr bwMode="auto">
          <a:xfrm>
            <a:off x="4584700" y="1106488"/>
            <a:ext cx="4332288" cy="3833812"/>
            <a:chOff x="845916" y="1434925"/>
            <a:chExt cx="4331727" cy="3833813"/>
          </a:xfrm>
        </p:grpSpPr>
        <p:sp>
          <p:nvSpPr>
            <p:cNvPr id="59" name="Rectangle 58"/>
            <p:cNvSpPr/>
            <p:nvPr/>
          </p:nvSpPr>
          <p:spPr>
            <a:xfrm>
              <a:off x="1828452" y="1839737"/>
              <a:ext cx="3349191" cy="3429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black"/>
                </a:solidFill>
              </a:endParaRPr>
            </a:p>
          </p:txBody>
        </p:sp>
        <p:grpSp>
          <p:nvGrpSpPr>
            <p:cNvPr id="16437" name="Group 48"/>
            <p:cNvGrpSpPr>
              <a:grpSpLocks/>
            </p:cNvGrpSpPr>
            <p:nvPr/>
          </p:nvGrpSpPr>
          <p:grpSpPr bwMode="auto">
            <a:xfrm>
              <a:off x="845916" y="1434925"/>
              <a:ext cx="1135310" cy="3822701"/>
              <a:chOff x="3588876" y="978932"/>
              <a:chExt cx="1135310" cy="3822463"/>
            </a:xfrm>
          </p:grpSpPr>
          <p:cxnSp>
            <p:nvCxnSpPr>
              <p:cNvPr id="61" name="Straight Connector 60"/>
              <p:cNvCxnSpPr/>
              <p:nvPr/>
            </p:nvCxnSpPr>
            <p:spPr>
              <a:xfrm rot="5400000">
                <a:off x="2895910" y="3124305"/>
                <a:ext cx="3352592" cy="1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6439" name="Group 56"/>
              <p:cNvGrpSpPr>
                <a:grpSpLocks/>
              </p:cNvGrpSpPr>
              <p:nvPr/>
            </p:nvGrpSpPr>
            <p:grpSpPr bwMode="auto">
              <a:xfrm>
                <a:off x="3817521" y="1828800"/>
                <a:ext cx="906664" cy="369309"/>
                <a:chOff x="5951374" y="2286000"/>
                <a:chExt cx="906664" cy="369309"/>
              </a:xfrm>
            </p:grpSpPr>
            <p:sp>
              <p:nvSpPr>
                <p:cNvPr id="16450" name="TextBox 53"/>
                <p:cNvSpPr txBox="1">
                  <a:spLocks noChangeArrowheads="1"/>
                </p:cNvSpPr>
                <p:nvPr/>
              </p:nvSpPr>
              <p:spPr bwMode="auto">
                <a:xfrm>
                  <a:off x="5951374" y="2286000"/>
                  <a:ext cx="697451" cy="369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800">
                      <a:solidFill>
                        <a:prstClr val="black"/>
                      </a:solidFill>
                    </a:rPr>
                    <a:t>$100</a:t>
                  </a:r>
                </a:p>
              </p:txBody>
            </p:sp>
            <p:cxnSp>
              <p:nvCxnSpPr>
                <p:cNvPr id="74" name="Straight Connector 55"/>
                <p:cNvCxnSpPr/>
                <p:nvPr/>
              </p:nvCxnSpPr>
              <p:spPr>
                <a:xfrm>
                  <a:off x="6705265" y="2513977"/>
                  <a:ext cx="15238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440" name="Group 57"/>
              <p:cNvGrpSpPr>
                <a:grpSpLocks/>
              </p:cNvGrpSpPr>
              <p:nvPr/>
            </p:nvGrpSpPr>
            <p:grpSpPr bwMode="auto">
              <a:xfrm>
                <a:off x="4073970" y="2297668"/>
                <a:ext cx="650216" cy="369309"/>
                <a:chOff x="6207823" y="2286000"/>
                <a:chExt cx="650216" cy="369309"/>
              </a:xfrm>
            </p:grpSpPr>
            <p:sp>
              <p:nvSpPr>
                <p:cNvPr id="16448" name="TextBox 58"/>
                <p:cNvSpPr txBox="1">
                  <a:spLocks noChangeArrowheads="1"/>
                </p:cNvSpPr>
                <p:nvPr/>
              </p:nvSpPr>
              <p:spPr bwMode="auto">
                <a:xfrm>
                  <a:off x="6207823" y="2286000"/>
                  <a:ext cx="441035" cy="369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800">
                      <a:solidFill>
                        <a:prstClr val="black"/>
                      </a:solidFill>
                    </a:rPr>
                    <a:t>80</a:t>
                  </a:r>
                </a:p>
              </p:txBody>
            </p:sp>
            <p:cxnSp>
              <p:nvCxnSpPr>
                <p:cNvPr id="72" name="Straight Connector 71"/>
                <p:cNvCxnSpPr/>
                <p:nvPr/>
              </p:nvCxnSpPr>
              <p:spPr>
                <a:xfrm>
                  <a:off x="6705265" y="2502281"/>
                  <a:ext cx="15238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441" name="Group 60"/>
              <p:cNvGrpSpPr>
                <a:grpSpLocks/>
              </p:cNvGrpSpPr>
              <p:nvPr/>
            </p:nvGrpSpPr>
            <p:grpSpPr bwMode="auto">
              <a:xfrm>
                <a:off x="4073970" y="2564881"/>
                <a:ext cx="650216" cy="369309"/>
                <a:chOff x="6207823" y="2096013"/>
                <a:chExt cx="650216" cy="369309"/>
              </a:xfrm>
            </p:grpSpPr>
            <p:sp>
              <p:nvSpPr>
                <p:cNvPr id="16446" name="TextBox 63"/>
                <p:cNvSpPr txBox="1">
                  <a:spLocks noChangeArrowheads="1"/>
                </p:cNvSpPr>
                <p:nvPr/>
              </p:nvSpPr>
              <p:spPr bwMode="auto">
                <a:xfrm>
                  <a:off x="6207823" y="2096013"/>
                  <a:ext cx="441035" cy="369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800">
                      <a:solidFill>
                        <a:prstClr val="black"/>
                      </a:solidFill>
                    </a:rPr>
                    <a:t>70</a:t>
                  </a:r>
                </a:p>
              </p:txBody>
            </p:sp>
            <p:cxnSp>
              <p:nvCxnSpPr>
                <p:cNvPr id="70" name="Straight Connector 69"/>
                <p:cNvCxnSpPr/>
                <p:nvPr/>
              </p:nvCxnSpPr>
              <p:spPr>
                <a:xfrm>
                  <a:off x="6705265" y="2276842"/>
                  <a:ext cx="15238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442" name="Group 63"/>
              <p:cNvGrpSpPr>
                <a:grpSpLocks/>
              </p:cNvGrpSpPr>
              <p:nvPr/>
            </p:nvGrpSpPr>
            <p:grpSpPr bwMode="auto">
              <a:xfrm>
                <a:off x="4073970" y="3212068"/>
                <a:ext cx="650216" cy="369309"/>
                <a:chOff x="6207823" y="2286000"/>
                <a:chExt cx="650216" cy="369309"/>
              </a:xfrm>
            </p:grpSpPr>
            <p:sp>
              <p:nvSpPr>
                <p:cNvPr id="16444" name="TextBox 61"/>
                <p:cNvSpPr txBox="1">
                  <a:spLocks noChangeArrowheads="1"/>
                </p:cNvSpPr>
                <p:nvPr/>
              </p:nvSpPr>
              <p:spPr bwMode="auto">
                <a:xfrm>
                  <a:off x="6207823" y="2286000"/>
                  <a:ext cx="441035" cy="369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800">
                      <a:solidFill>
                        <a:prstClr val="black"/>
                      </a:solidFill>
                    </a:rPr>
                    <a:t>50</a:t>
                  </a:r>
                </a:p>
              </p:txBody>
            </p:sp>
            <p:cxnSp>
              <p:nvCxnSpPr>
                <p:cNvPr id="68" name="Straight Connector 67"/>
                <p:cNvCxnSpPr/>
                <p:nvPr/>
              </p:nvCxnSpPr>
              <p:spPr>
                <a:xfrm>
                  <a:off x="6705265" y="2514924"/>
                  <a:ext cx="15238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443" name="TextBox 56"/>
              <p:cNvSpPr txBox="1">
                <a:spLocks noChangeArrowheads="1"/>
              </p:cNvSpPr>
              <p:nvPr/>
            </p:nvSpPr>
            <p:spPr bwMode="auto">
              <a:xfrm>
                <a:off x="3588876" y="978932"/>
                <a:ext cx="966687" cy="70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800">
                    <a:solidFill>
                      <a:prstClr val="black"/>
                    </a:solidFill>
                  </a:rPr>
                  <a:t>Price of</a:t>
                </a:r>
              </a:p>
              <a:p>
                <a:pPr eaLnBrk="1" hangingPunct="1"/>
                <a:r>
                  <a:rPr lang="en-US" altLang="en-US" sz="1800">
                    <a:solidFill>
                      <a:prstClr val="black"/>
                    </a:solidFill>
                  </a:rPr>
                  <a:t>Albums</a:t>
                </a:r>
              </a:p>
            </p:txBody>
          </p:sp>
        </p:grpSp>
      </p:grpSp>
      <p:sp>
        <p:nvSpPr>
          <p:cNvPr id="75" name="Rectangle 74"/>
          <p:cNvSpPr/>
          <p:nvPr/>
        </p:nvSpPr>
        <p:spPr>
          <a:xfrm>
            <a:off x="5588000" y="2176463"/>
            <a:ext cx="657225" cy="690562"/>
          </a:xfrm>
          <a:prstGeom prst="rect">
            <a:avLst/>
          </a:prstGeom>
          <a:solidFill>
            <a:srgbClr val="99CCFF"/>
          </a:solid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black"/>
              </a:solidFill>
            </a:endParaRPr>
          </a:p>
        </p:txBody>
      </p:sp>
      <p:grpSp>
        <p:nvGrpSpPr>
          <p:cNvPr id="31" name="Group 8"/>
          <p:cNvGrpSpPr>
            <a:grpSpLocks/>
          </p:cNvGrpSpPr>
          <p:nvPr/>
        </p:nvGrpSpPr>
        <p:grpSpPr bwMode="auto">
          <a:xfrm>
            <a:off x="5299075" y="4787900"/>
            <a:ext cx="3557588" cy="825500"/>
            <a:chOff x="4303316" y="4648199"/>
            <a:chExt cx="3558149" cy="826882"/>
          </a:xfrm>
        </p:grpSpPr>
        <p:cxnSp>
          <p:nvCxnSpPr>
            <p:cNvPr id="77" name="Straight Connector 76"/>
            <p:cNvCxnSpPr/>
            <p:nvPr/>
          </p:nvCxnSpPr>
          <p:spPr>
            <a:xfrm>
              <a:off x="4571646" y="4788133"/>
              <a:ext cx="3289819" cy="477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6422" name="TextBox 10"/>
            <p:cNvSpPr txBox="1">
              <a:spLocks noChangeArrowheads="1"/>
            </p:cNvSpPr>
            <p:nvPr/>
          </p:nvSpPr>
          <p:spPr bwMode="auto">
            <a:xfrm>
              <a:off x="4303316" y="4800602"/>
              <a:ext cx="312921" cy="369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800">
                  <a:solidFill>
                    <a:prstClr val="black"/>
                  </a:solidFill>
                </a:rPr>
                <a:t>0</a:t>
              </a:r>
            </a:p>
          </p:txBody>
        </p:sp>
        <p:grpSp>
          <p:nvGrpSpPr>
            <p:cNvPr id="16423" name="Group 14"/>
            <p:cNvGrpSpPr>
              <a:grpSpLocks/>
            </p:cNvGrpSpPr>
            <p:nvPr/>
          </p:nvGrpSpPr>
          <p:grpSpPr bwMode="auto">
            <a:xfrm>
              <a:off x="7105917" y="4648199"/>
              <a:ext cx="312920" cy="522085"/>
              <a:chOff x="7105917" y="4648199"/>
              <a:chExt cx="312920" cy="522085"/>
            </a:xfrm>
          </p:grpSpPr>
          <p:cxnSp>
            <p:nvCxnSpPr>
              <p:cNvPr id="90" name="Straight Connector 12"/>
              <p:cNvCxnSpPr/>
              <p:nvPr/>
            </p:nvCxnSpPr>
            <p:spPr>
              <a:xfrm rot="5400000">
                <a:off x="7225455" y="4723733"/>
                <a:ext cx="152655"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435" name="TextBox 13"/>
              <p:cNvSpPr txBox="1">
                <a:spLocks noChangeArrowheads="1"/>
              </p:cNvSpPr>
              <p:nvPr/>
            </p:nvSpPr>
            <p:spPr bwMode="auto">
              <a:xfrm>
                <a:off x="7105917" y="4800601"/>
                <a:ext cx="312920" cy="369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800">
                    <a:solidFill>
                      <a:prstClr val="black"/>
                    </a:solidFill>
                  </a:rPr>
                  <a:t>4</a:t>
                </a:r>
              </a:p>
            </p:txBody>
          </p:sp>
        </p:grpSp>
        <p:grpSp>
          <p:nvGrpSpPr>
            <p:cNvPr id="16424" name="Group 21"/>
            <p:cNvGrpSpPr>
              <a:grpSpLocks/>
            </p:cNvGrpSpPr>
            <p:nvPr/>
          </p:nvGrpSpPr>
          <p:grpSpPr bwMode="auto">
            <a:xfrm>
              <a:off x="6437735" y="4648199"/>
              <a:ext cx="312920" cy="522085"/>
              <a:chOff x="7352135" y="4648199"/>
              <a:chExt cx="312920" cy="522085"/>
            </a:xfrm>
          </p:grpSpPr>
          <p:cxnSp>
            <p:nvCxnSpPr>
              <p:cNvPr id="88" name="Straight Connector 22"/>
              <p:cNvCxnSpPr/>
              <p:nvPr/>
            </p:nvCxnSpPr>
            <p:spPr>
              <a:xfrm rot="5400000">
                <a:off x="7463474" y="4723733"/>
                <a:ext cx="152655"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433" name="TextBox 41"/>
              <p:cNvSpPr txBox="1">
                <a:spLocks noChangeArrowheads="1"/>
              </p:cNvSpPr>
              <p:nvPr/>
            </p:nvSpPr>
            <p:spPr bwMode="auto">
              <a:xfrm>
                <a:off x="7352135" y="4800601"/>
                <a:ext cx="312920" cy="369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800">
                    <a:solidFill>
                      <a:prstClr val="black"/>
                    </a:solidFill>
                  </a:rPr>
                  <a:t>3</a:t>
                </a:r>
              </a:p>
            </p:txBody>
          </p:sp>
        </p:grpSp>
        <p:grpSp>
          <p:nvGrpSpPr>
            <p:cNvPr id="16425" name="Group 33"/>
            <p:cNvGrpSpPr>
              <a:grpSpLocks/>
            </p:cNvGrpSpPr>
            <p:nvPr/>
          </p:nvGrpSpPr>
          <p:grpSpPr bwMode="auto">
            <a:xfrm>
              <a:off x="5060186" y="4648199"/>
              <a:ext cx="312920" cy="522085"/>
              <a:chOff x="7803386" y="4648199"/>
              <a:chExt cx="312920" cy="522085"/>
            </a:xfrm>
          </p:grpSpPr>
          <p:cxnSp>
            <p:nvCxnSpPr>
              <p:cNvPr id="86" name="Straight Connector 85"/>
              <p:cNvCxnSpPr/>
              <p:nvPr/>
            </p:nvCxnSpPr>
            <p:spPr>
              <a:xfrm rot="5400000">
                <a:off x="7915694" y="4723733"/>
                <a:ext cx="152655"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431" name="TextBox 35"/>
              <p:cNvSpPr txBox="1">
                <a:spLocks noChangeArrowheads="1"/>
              </p:cNvSpPr>
              <p:nvPr/>
            </p:nvSpPr>
            <p:spPr bwMode="auto">
              <a:xfrm>
                <a:off x="7803386" y="4800601"/>
                <a:ext cx="312920" cy="369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800">
                    <a:solidFill>
                      <a:prstClr val="black"/>
                    </a:solidFill>
                  </a:rPr>
                  <a:t>1</a:t>
                </a:r>
              </a:p>
            </p:txBody>
          </p:sp>
        </p:grpSp>
        <p:grpSp>
          <p:nvGrpSpPr>
            <p:cNvPr id="16426" name="Group 42"/>
            <p:cNvGrpSpPr>
              <a:grpSpLocks/>
            </p:cNvGrpSpPr>
            <p:nvPr/>
          </p:nvGrpSpPr>
          <p:grpSpPr bwMode="auto">
            <a:xfrm>
              <a:off x="5748960" y="4648199"/>
              <a:ext cx="312920" cy="522085"/>
              <a:chOff x="7577760" y="4648199"/>
              <a:chExt cx="312920" cy="522085"/>
            </a:xfrm>
          </p:grpSpPr>
          <p:cxnSp>
            <p:nvCxnSpPr>
              <p:cNvPr id="84" name="Straight Connector 83"/>
              <p:cNvCxnSpPr/>
              <p:nvPr/>
            </p:nvCxnSpPr>
            <p:spPr>
              <a:xfrm rot="5400000">
                <a:off x="7690378" y="4723733"/>
                <a:ext cx="152655"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429" name="TextBox 29"/>
              <p:cNvSpPr txBox="1">
                <a:spLocks noChangeArrowheads="1"/>
              </p:cNvSpPr>
              <p:nvPr/>
            </p:nvSpPr>
            <p:spPr bwMode="auto">
              <a:xfrm>
                <a:off x="7577760" y="4800601"/>
                <a:ext cx="312920" cy="369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800">
                    <a:solidFill>
                      <a:prstClr val="black"/>
                    </a:solidFill>
                  </a:rPr>
                  <a:t>2</a:t>
                </a:r>
              </a:p>
            </p:txBody>
          </p:sp>
        </p:grpSp>
        <p:sp>
          <p:nvSpPr>
            <p:cNvPr id="16427" name="TextBox 23"/>
            <p:cNvSpPr txBox="1">
              <a:spLocks noChangeArrowheads="1"/>
            </p:cNvSpPr>
            <p:nvPr/>
          </p:nvSpPr>
          <p:spPr bwMode="auto">
            <a:xfrm>
              <a:off x="5480910" y="5105399"/>
              <a:ext cx="2201411" cy="369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800">
                  <a:solidFill>
                    <a:prstClr val="black"/>
                  </a:solidFill>
                </a:rPr>
                <a:t>Quantity of Albums</a:t>
              </a:r>
            </a:p>
          </p:txBody>
        </p:sp>
      </p:grpSp>
      <p:grpSp>
        <p:nvGrpSpPr>
          <p:cNvPr id="17479" name="Group 103"/>
          <p:cNvGrpSpPr>
            <a:grpSpLocks/>
          </p:cNvGrpSpPr>
          <p:nvPr/>
        </p:nvGrpSpPr>
        <p:grpSpPr bwMode="auto">
          <a:xfrm>
            <a:off x="6057900" y="1343025"/>
            <a:ext cx="1938338" cy="985838"/>
            <a:chOff x="5447327" y="721394"/>
            <a:chExt cx="1937778" cy="985460"/>
          </a:xfrm>
          <a:solidFill>
            <a:srgbClr val="F2D698"/>
          </a:solidFill>
        </p:grpSpPr>
        <p:sp>
          <p:nvSpPr>
            <p:cNvPr id="17451" name="TextBox 104"/>
            <p:cNvSpPr txBox="1">
              <a:spLocks noChangeArrowheads="1"/>
            </p:cNvSpPr>
            <p:nvPr/>
          </p:nvSpPr>
          <p:spPr bwMode="auto">
            <a:xfrm>
              <a:off x="5460329" y="721394"/>
              <a:ext cx="1924776" cy="70174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pitchFamily="34" charset="0"/>
                </a:defRPr>
              </a:lvl1pPr>
              <a:lvl2pPr marL="742950" indent="-285750" eaLnBrk="0" hangingPunct="0">
                <a:defRPr sz="3400">
                  <a:solidFill>
                    <a:schemeClr val="tx1"/>
                  </a:solidFill>
                  <a:latin typeface="Arial" pitchFamily="34" charset="0"/>
                </a:defRPr>
              </a:lvl2pPr>
              <a:lvl3pPr marL="1143000" indent="-228600" eaLnBrk="0" hangingPunct="0">
                <a:defRPr sz="3400">
                  <a:solidFill>
                    <a:schemeClr val="tx1"/>
                  </a:solidFill>
                  <a:latin typeface="Arial" pitchFamily="34" charset="0"/>
                </a:defRPr>
              </a:lvl3pPr>
              <a:lvl4pPr marL="1600200" indent="-228600" eaLnBrk="0" hangingPunct="0">
                <a:defRPr sz="3400">
                  <a:solidFill>
                    <a:schemeClr val="tx1"/>
                  </a:solidFill>
                  <a:latin typeface="Arial" pitchFamily="34" charset="0"/>
                </a:defRPr>
              </a:lvl4pPr>
              <a:lvl5pPr marL="2057400" indent="-228600" eaLnBrk="0" hangingPunct="0">
                <a:defRPr sz="3400">
                  <a:solidFill>
                    <a:schemeClr val="tx1"/>
                  </a:solidFill>
                  <a:latin typeface="Arial" pitchFamily="34" charset="0"/>
                </a:defRPr>
              </a:lvl5pPr>
              <a:lvl6pPr marL="2514600" indent="-228600" algn="ctr" eaLnBrk="0" fontAlgn="base" hangingPunct="0">
                <a:spcBef>
                  <a:spcPct val="20000"/>
                </a:spcBef>
                <a:spcAft>
                  <a:spcPct val="0"/>
                </a:spcAft>
                <a:buChar char="•"/>
                <a:defRPr sz="3400">
                  <a:solidFill>
                    <a:schemeClr val="tx1"/>
                  </a:solidFill>
                  <a:latin typeface="Arial" pitchFamily="34" charset="0"/>
                </a:defRPr>
              </a:lvl6pPr>
              <a:lvl7pPr marL="2971800" indent="-228600" algn="ctr" eaLnBrk="0" fontAlgn="base" hangingPunct="0">
                <a:spcBef>
                  <a:spcPct val="20000"/>
                </a:spcBef>
                <a:spcAft>
                  <a:spcPct val="0"/>
                </a:spcAft>
                <a:buChar char="•"/>
                <a:defRPr sz="3400">
                  <a:solidFill>
                    <a:schemeClr val="tx1"/>
                  </a:solidFill>
                  <a:latin typeface="Arial" pitchFamily="34" charset="0"/>
                </a:defRPr>
              </a:lvl7pPr>
              <a:lvl8pPr marL="3429000" indent="-228600" algn="ctr" eaLnBrk="0" fontAlgn="base" hangingPunct="0">
                <a:spcBef>
                  <a:spcPct val="20000"/>
                </a:spcBef>
                <a:spcAft>
                  <a:spcPct val="0"/>
                </a:spcAft>
                <a:buChar char="•"/>
                <a:defRPr sz="3400">
                  <a:solidFill>
                    <a:schemeClr val="tx1"/>
                  </a:solidFill>
                  <a:latin typeface="Arial" pitchFamily="34" charset="0"/>
                </a:defRPr>
              </a:lvl8pPr>
              <a:lvl9pPr marL="3886200" indent="-228600" algn="ctr" eaLnBrk="0" fontAlgn="base" hangingPunct="0">
                <a:spcBef>
                  <a:spcPct val="20000"/>
                </a:spcBef>
                <a:spcAft>
                  <a:spcPct val="0"/>
                </a:spcAft>
                <a:buChar char="•"/>
                <a:defRPr sz="3400">
                  <a:solidFill>
                    <a:schemeClr val="tx1"/>
                  </a:solidFill>
                  <a:latin typeface="Arial" pitchFamily="34" charset="0"/>
                </a:defRPr>
              </a:lvl9pPr>
            </a:lstStyle>
            <a:p>
              <a:pPr eaLnBrk="1" hangingPunct="1">
                <a:defRPr/>
              </a:pPr>
              <a:r>
                <a:rPr lang="en-US" sz="1800">
                  <a:solidFill>
                    <a:prstClr val="black"/>
                  </a:solidFill>
                </a:rPr>
                <a:t>John’s consumer</a:t>
              </a:r>
            </a:p>
            <a:p>
              <a:pPr eaLnBrk="1" hangingPunct="1">
                <a:defRPr/>
              </a:pPr>
              <a:r>
                <a:rPr lang="en-US" sz="1800">
                  <a:solidFill>
                    <a:prstClr val="black"/>
                  </a:solidFill>
                </a:rPr>
                <a:t>surplus ($30)</a:t>
              </a:r>
            </a:p>
          </p:txBody>
        </p:sp>
        <p:cxnSp>
          <p:nvCxnSpPr>
            <p:cNvPr id="94" name="Straight Connector 93"/>
            <p:cNvCxnSpPr/>
            <p:nvPr/>
          </p:nvCxnSpPr>
          <p:spPr>
            <a:xfrm flipV="1">
              <a:off x="5447327" y="1411692"/>
              <a:ext cx="479286" cy="295162"/>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5" name="TextBox 8"/>
          <p:cNvSpPr txBox="1">
            <a:spLocks noChangeArrowheads="1"/>
          </p:cNvSpPr>
          <p:nvPr/>
        </p:nvSpPr>
        <p:spPr bwMode="auto">
          <a:xfrm>
            <a:off x="6313488" y="896938"/>
            <a:ext cx="17478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800">
                <a:solidFill>
                  <a:prstClr val="black"/>
                </a:solidFill>
              </a:rPr>
              <a:t>(b) Price = $70</a:t>
            </a:r>
          </a:p>
        </p:txBody>
      </p:sp>
      <p:cxnSp>
        <p:nvCxnSpPr>
          <p:cNvPr id="96" name="Straight Connector 95"/>
          <p:cNvCxnSpPr/>
          <p:nvPr/>
        </p:nvCxnSpPr>
        <p:spPr>
          <a:xfrm rot="10800000">
            <a:off x="5567363" y="2640013"/>
            <a:ext cx="677862" cy="1587"/>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rot="5400000">
            <a:off x="6134101" y="2752725"/>
            <a:ext cx="227012" cy="1587"/>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99" name="Rectangle 98"/>
          <p:cNvSpPr/>
          <p:nvPr/>
        </p:nvSpPr>
        <p:spPr>
          <a:xfrm>
            <a:off x="6254750" y="2643188"/>
            <a:ext cx="693738" cy="228600"/>
          </a:xfrm>
          <a:prstGeom prst="rect">
            <a:avLst/>
          </a:prstGeom>
          <a:solidFill>
            <a:srgbClr val="00FFFF"/>
          </a:solid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black"/>
              </a:solidFill>
            </a:endParaRPr>
          </a:p>
        </p:txBody>
      </p:sp>
      <p:grpSp>
        <p:nvGrpSpPr>
          <p:cNvPr id="17481" name="Group 103"/>
          <p:cNvGrpSpPr>
            <a:grpSpLocks/>
          </p:cNvGrpSpPr>
          <p:nvPr/>
        </p:nvGrpSpPr>
        <p:grpSpPr bwMode="auto">
          <a:xfrm>
            <a:off x="6604000" y="2093913"/>
            <a:ext cx="2335213" cy="701675"/>
            <a:chOff x="5529239" y="1095350"/>
            <a:chExt cx="2335452" cy="702083"/>
          </a:xfrm>
          <a:solidFill>
            <a:srgbClr val="F2D698"/>
          </a:solidFill>
        </p:grpSpPr>
        <p:sp>
          <p:nvSpPr>
            <p:cNvPr id="17449" name="TextBox 104"/>
            <p:cNvSpPr txBox="1">
              <a:spLocks noChangeArrowheads="1"/>
            </p:cNvSpPr>
            <p:nvPr/>
          </p:nvSpPr>
          <p:spPr bwMode="auto">
            <a:xfrm>
              <a:off x="5978458" y="1095350"/>
              <a:ext cx="1886233" cy="7020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pitchFamily="34" charset="0"/>
                </a:defRPr>
              </a:lvl1pPr>
              <a:lvl2pPr marL="742950" indent="-285750" eaLnBrk="0" hangingPunct="0">
                <a:defRPr sz="3400">
                  <a:solidFill>
                    <a:schemeClr val="tx1"/>
                  </a:solidFill>
                  <a:latin typeface="Arial" pitchFamily="34" charset="0"/>
                </a:defRPr>
              </a:lvl2pPr>
              <a:lvl3pPr marL="1143000" indent="-228600" eaLnBrk="0" hangingPunct="0">
                <a:defRPr sz="3400">
                  <a:solidFill>
                    <a:schemeClr val="tx1"/>
                  </a:solidFill>
                  <a:latin typeface="Arial" pitchFamily="34" charset="0"/>
                </a:defRPr>
              </a:lvl3pPr>
              <a:lvl4pPr marL="1600200" indent="-228600" eaLnBrk="0" hangingPunct="0">
                <a:defRPr sz="3400">
                  <a:solidFill>
                    <a:schemeClr val="tx1"/>
                  </a:solidFill>
                  <a:latin typeface="Arial" pitchFamily="34" charset="0"/>
                </a:defRPr>
              </a:lvl4pPr>
              <a:lvl5pPr marL="2057400" indent="-228600" eaLnBrk="0" hangingPunct="0">
                <a:defRPr sz="3400">
                  <a:solidFill>
                    <a:schemeClr val="tx1"/>
                  </a:solidFill>
                  <a:latin typeface="Arial" pitchFamily="34" charset="0"/>
                </a:defRPr>
              </a:lvl5pPr>
              <a:lvl6pPr marL="2514600" indent="-228600" algn="ctr" eaLnBrk="0" fontAlgn="base" hangingPunct="0">
                <a:spcBef>
                  <a:spcPct val="20000"/>
                </a:spcBef>
                <a:spcAft>
                  <a:spcPct val="0"/>
                </a:spcAft>
                <a:buChar char="•"/>
                <a:defRPr sz="3400">
                  <a:solidFill>
                    <a:schemeClr val="tx1"/>
                  </a:solidFill>
                  <a:latin typeface="Arial" pitchFamily="34" charset="0"/>
                </a:defRPr>
              </a:lvl6pPr>
              <a:lvl7pPr marL="2971800" indent="-228600" algn="ctr" eaLnBrk="0" fontAlgn="base" hangingPunct="0">
                <a:spcBef>
                  <a:spcPct val="20000"/>
                </a:spcBef>
                <a:spcAft>
                  <a:spcPct val="0"/>
                </a:spcAft>
                <a:buChar char="•"/>
                <a:defRPr sz="3400">
                  <a:solidFill>
                    <a:schemeClr val="tx1"/>
                  </a:solidFill>
                  <a:latin typeface="Arial" pitchFamily="34" charset="0"/>
                </a:defRPr>
              </a:lvl7pPr>
              <a:lvl8pPr marL="3429000" indent="-228600" algn="ctr" eaLnBrk="0" fontAlgn="base" hangingPunct="0">
                <a:spcBef>
                  <a:spcPct val="20000"/>
                </a:spcBef>
                <a:spcAft>
                  <a:spcPct val="0"/>
                </a:spcAft>
                <a:buChar char="•"/>
                <a:defRPr sz="3400">
                  <a:solidFill>
                    <a:schemeClr val="tx1"/>
                  </a:solidFill>
                  <a:latin typeface="Arial" pitchFamily="34" charset="0"/>
                </a:defRPr>
              </a:lvl8pPr>
              <a:lvl9pPr marL="3886200" indent="-228600" algn="ctr" eaLnBrk="0" fontAlgn="base" hangingPunct="0">
                <a:spcBef>
                  <a:spcPct val="20000"/>
                </a:spcBef>
                <a:spcAft>
                  <a:spcPct val="0"/>
                </a:spcAft>
                <a:buChar char="•"/>
                <a:defRPr sz="3400">
                  <a:solidFill>
                    <a:schemeClr val="tx1"/>
                  </a:solidFill>
                  <a:latin typeface="Arial" pitchFamily="34" charset="0"/>
                </a:defRPr>
              </a:lvl9pPr>
            </a:lstStyle>
            <a:p>
              <a:pPr eaLnBrk="1" hangingPunct="1">
                <a:defRPr/>
              </a:pPr>
              <a:r>
                <a:rPr lang="en-US" sz="1800">
                  <a:solidFill>
                    <a:prstClr val="black"/>
                  </a:solidFill>
                </a:rPr>
                <a:t>Paul’s consumer</a:t>
              </a:r>
            </a:p>
            <a:p>
              <a:pPr eaLnBrk="1" hangingPunct="1">
                <a:defRPr/>
              </a:pPr>
              <a:r>
                <a:rPr lang="en-US" sz="1800">
                  <a:solidFill>
                    <a:prstClr val="black"/>
                  </a:solidFill>
                </a:rPr>
                <a:t>surplus ($10)</a:t>
              </a:r>
            </a:p>
          </p:txBody>
        </p:sp>
        <p:cxnSp>
          <p:nvCxnSpPr>
            <p:cNvPr id="102" name="Straight Connector 101"/>
            <p:cNvCxnSpPr>
              <a:endCxn id="17449" idx="1"/>
            </p:cNvCxnSpPr>
            <p:nvPr/>
          </p:nvCxnSpPr>
          <p:spPr>
            <a:xfrm flipV="1">
              <a:off x="5529239" y="1446391"/>
              <a:ext cx="449309" cy="328804"/>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483" name="Group 138"/>
          <p:cNvGrpSpPr>
            <a:grpSpLocks/>
          </p:cNvGrpSpPr>
          <p:nvPr/>
        </p:nvGrpSpPr>
        <p:grpSpPr bwMode="auto">
          <a:xfrm>
            <a:off x="5765800" y="2778125"/>
            <a:ext cx="1747838" cy="1560513"/>
            <a:chOff x="5664587" y="2674620"/>
            <a:chExt cx="1749885" cy="1562575"/>
          </a:xfrm>
          <a:solidFill>
            <a:srgbClr val="F2D698"/>
          </a:solidFill>
        </p:grpSpPr>
        <p:grpSp>
          <p:nvGrpSpPr>
            <p:cNvPr id="17445" name="Group 103"/>
            <p:cNvGrpSpPr>
              <a:grpSpLocks/>
            </p:cNvGrpSpPr>
            <p:nvPr/>
          </p:nvGrpSpPr>
          <p:grpSpPr bwMode="auto">
            <a:xfrm>
              <a:off x="5664587" y="2674620"/>
              <a:ext cx="1749885" cy="1562575"/>
              <a:chOff x="5818408" y="529513"/>
              <a:chExt cx="1749263" cy="1562575"/>
            </a:xfrm>
            <a:grpFill/>
          </p:grpSpPr>
          <p:sp>
            <p:nvSpPr>
              <p:cNvPr id="17447" name="TextBox 104"/>
              <p:cNvSpPr txBox="1">
                <a:spLocks noChangeArrowheads="1"/>
              </p:cNvSpPr>
              <p:nvPr/>
            </p:nvSpPr>
            <p:spPr bwMode="auto">
              <a:xfrm>
                <a:off x="5818408" y="1389903"/>
                <a:ext cx="1749263" cy="7021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pitchFamily="34" charset="0"/>
                  </a:defRPr>
                </a:lvl1pPr>
                <a:lvl2pPr marL="742950" indent="-285750" eaLnBrk="0" hangingPunct="0">
                  <a:defRPr sz="3400">
                    <a:solidFill>
                      <a:schemeClr val="tx1"/>
                    </a:solidFill>
                    <a:latin typeface="Arial" pitchFamily="34" charset="0"/>
                  </a:defRPr>
                </a:lvl2pPr>
                <a:lvl3pPr marL="1143000" indent="-228600" eaLnBrk="0" hangingPunct="0">
                  <a:defRPr sz="3400">
                    <a:solidFill>
                      <a:schemeClr val="tx1"/>
                    </a:solidFill>
                    <a:latin typeface="Arial" pitchFamily="34" charset="0"/>
                  </a:defRPr>
                </a:lvl3pPr>
                <a:lvl4pPr marL="1600200" indent="-228600" eaLnBrk="0" hangingPunct="0">
                  <a:defRPr sz="3400">
                    <a:solidFill>
                      <a:schemeClr val="tx1"/>
                    </a:solidFill>
                    <a:latin typeface="Arial" pitchFamily="34" charset="0"/>
                  </a:defRPr>
                </a:lvl4pPr>
                <a:lvl5pPr marL="2057400" indent="-228600" eaLnBrk="0" hangingPunct="0">
                  <a:defRPr sz="3400">
                    <a:solidFill>
                      <a:schemeClr val="tx1"/>
                    </a:solidFill>
                    <a:latin typeface="Arial" pitchFamily="34" charset="0"/>
                  </a:defRPr>
                </a:lvl5pPr>
                <a:lvl6pPr marL="2514600" indent="-228600" algn="ctr" eaLnBrk="0" fontAlgn="base" hangingPunct="0">
                  <a:spcBef>
                    <a:spcPct val="20000"/>
                  </a:spcBef>
                  <a:spcAft>
                    <a:spcPct val="0"/>
                  </a:spcAft>
                  <a:buChar char="•"/>
                  <a:defRPr sz="3400">
                    <a:solidFill>
                      <a:schemeClr val="tx1"/>
                    </a:solidFill>
                    <a:latin typeface="Arial" pitchFamily="34" charset="0"/>
                  </a:defRPr>
                </a:lvl6pPr>
                <a:lvl7pPr marL="2971800" indent="-228600" algn="ctr" eaLnBrk="0" fontAlgn="base" hangingPunct="0">
                  <a:spcBef>
                    <a:spcPct val="20000"/>
                  </a:spcBef>
                  <a:spcAft>
                    <a:spcPct val="0"/>
                  </a:spcAft>
                  <a:buChar char="•"/>
                  <a:defRPr sz="3400">
                    <a:solidFill>
                      <a:schemeClr val="tx1"/>
                    </a:solidFill>
                    <a:latin typeface="Arial" pitchFamily="34" charset="0"/>
                  </a:defRPr>
                </a:lvl7pPr>
                <a:lvl8pPr marL="3429000" indent="-228600" algn="ctr" eaLnBrk="0" fontAlgn="base" hangingPunct="0">
                  <a:spcBef>
                    <a:spcPct val="20000"/>
                  </a:spcBef>
                  <a:spcAft>
                    <a:spcPct val="0"/>
                  </a:spcAft>
                  <a:buChar char="•"/>
                  <a:defRPr sz="3400">
                    <a:solidFill>
                      <a:schemeClr val="tx1"/>
                    </a:solidFill>
                    <a:latin typeface="Arial" pitchFamily="34" charset="0"/>
                  </a:defRPr>
                </a:lvl8pPr>
                <a:lvl9pPr marL="3886200" indent="-228600" algn="ctr" eaLnBrk="0" fontAlgn="base" hangingPunct="0">
                  <a:spcBef>
                    <a:spcPct val="20000"/>
                  </a:spcBef>
                  <a:spcAft>
                    <a:spcPct val="0"/>
                  </a:spcAft>
                  <a:buChar char="•"/>
                  <a:defRPr sz="3400">
                    <a:solidFill>
                      <a:schemeClr val="tx1"/>
                    </a:solidFill>
                    <a:latin typeface="Arial" pitchFamily="34" charset="0"/>
                  </a:defRPr>
                </a:lvl9pPr>
              </a:lstStyle>
              <a:p>
                <a:pPr eaLnBrk="1" hangingPunct="1">
                  <a:defRPr/>
                </a:pPr>
                <a:r>
                  <a:rPr lang="en-US" sz="1800">
                    <a:solidFill>
                      <a:prstClr val="black"/>
                    </a:solidFill>
                  </a:rPr>
                  <a:t>Total consumer</a:t>
                </a:r>
              </a:p>
              <a:p>
                <a:pPr eaLnBrk="1" hangingPunct="1">
                  <a:defRPr/>
                </a:pPr>
                <a:r>
                  <a:rPr lang="en-US" sz="1800">
                    <a:solidFill>
                      <a:prstClr val="black"/>
                    </a:solidFill>
                  </a:rPr>
                  <a:t>surplus ($40)</a:t>
                </a:r>
              </a:p>
            </p:txBody>
          </p:sp>
          <p:cxnSp>
            <p:nvCxnSpPr>
              <p:cNvPr id="107" name="Straight Connector 106"/>
              <p:cNvCxnSpPr/>
              <p:nvPr/>
            </p:nvCxnSpPr>
            <p:spPr>
              <a:xfrm rot="16200000" flipH="1">
                <a:off x="5717306" y="862579"/>
                <a:ext cx="845666" cy="179534"/>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05" name="Straight Connector 104"/>
            <p:cNvCxnSpPr/>
            <p:nvPr/>
          </p:nvCxnSpPr>
          <p:spPr bwMode="auto">
            <a:xfrm rot="5400000" flipH="1" flipV="1">
              <a:off x="5828230" y="2962360"/>
              <a:ext cx="815463" cy="294031"/>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486" name="Group 112"/>
          <p:cNvGrpSpPr>
            <a:grpSpLocks/>
          </p:cNvGrpSpPr>
          <p:nvPr/>
        </p:nvGrpSpPr>
        <p:grpSpPr bwMode="auto">
          <a:xfrm>
            <a:off x="5543550" y="1560513"/>
            <a:ext cx="2774950" cy="3360737"/>
            <a:chOff x="1805049" y="1888970"/>
            <a:chExt cx="2775176" cy="3360716"/>
          </a:xfrm>
        </p:grpSpPr>
        <p:grpSp>
          <p:nvGrpSpPr>
            <p:cNvPr id="16410" name="Group 113"/>
            <p:cNvGrpSpPr>
              <a:grpSpLocks/>
            </p:cNvGrpSpPr>
            <p:nvPr/>
          </p:nvGrpSpPr>
          <p:grpSpPr bwMode="auto">
            <a:xfrm>
              <a:off x="1805049" y="1888970"/>
              <a:ext cx="2775176" cy="3360716"/>
              <a:chOff x="1828800" y="1912721"/>
              <a:chExt cx="2775176" cy="3360716"/>
            </a:xfrm>
          </p:grpSpPr>
          <p:cxnSp>
            <p:nvCxnSpPr>
              <p:cNvPr id="111" name="Straight Connector 110"/>
              <p:cNvCxnSpPr/>
              <p:nvPr/>
            </p:nvCxnSpPr>
            <p:spPr>
              <a:xfrm>
                <a:off x="1828800" y="2517554"/>
                <a:ext cx="720784" cy="3175"/>
              </a:xfrm>
              <a:prstGeom prst="line">
                <a:avLst/>
              </a:prstGeom>
              <a:ln w="38100">
                <a:solidFill>
                  <a:srgbClr val="005EA4"/>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flipV="1">
                <a:off x="2521006" y="2981101"/>
                <a:ext cx="708083" cy="1588"/>
              </a:xfrm>
              <a:prstGeom prst="line">
                <a:avLst/>
              </a:prstGeom>
              <a:ln w="38100">
                <a:solidFill>
                  <a:srgbClr val="005EA4"/>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3214801" y="3206525"/>
                <a:ext cx="668391" cy="1588"/>
              </a:xfrm>
              <a:prstGeom prst="line">
                <a:avLst/>
              </a:prstGeom>
              <a:ln w="38100">
                <a:solidFill>
                  <a:srgbClr val="005EA4"/>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flipV="1">
                <a:off x="3867316" y="3920895"/>
                <a:ext cx="736660" cy="0"/>
              </a:xfrm>
              <a:prstGeom prst="line">
                <a:avLst/>
              </a:prstGeom>
              <a:ln w="38100">
                <a:solidFill>
                  <a:srgbClr val="005EA4"/>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rot="5400000">
                <a:off x="3918180" y="4595579"/>
                <a:ext cx="1354129" cy="1588"/>
              </a:xfrm>
              <a:prstGeom prst="line">
                <a:avLst/>
              </a:prstGeom>
              <a:ln w="38100">
                <a:solidFill>
                  <a:srgbClr val="005EA4"/>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rot="5400000" flipH="1" flipV="1">
                <a:off x="3533152" y="3550216"/>
                <a:ext cx="711196" cy="4763"/>
              </a:xfrm>
              <a:prstGeom prst="line">
                <a:avLst/>
              </a:prstGeom>
              <a:ln w="38100">
                <a:solidFill>
                  <a:srgbClr val="005EA4"/>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rot="5400000" flipH="1" flipV="1">
                <a:off x="3123521" y="3085083"/>
                <a:ext cx="212724" cy="1588"/>
              </a:xfrm>
              <a:prstGeom prst="line">
                <a:avLst/>
              </a:prstGeom>
              <a:ln w="38100">
                <a:solidFill>
                  <a:srgbClr val="005EA4"/>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rot="5400000" flipH="1" flipV="1">
                <a:off x="2304315" y="2740597"/>
                <a:ext cx="450847" cy="1587"/>
              </a:xfrm>
              <a:prstGeom prst="line">
                <a:avLst/>
              </a:prstGeom>
              <a:ln w="38100">
                <a:solidFill>
                  <a:srgbClr val="005EA4"/>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rot="5400000" flipH="1" flipV="1">
                <a:off x="1554960" y="2208788"/>
                <a:ext cx="593721" cy="1588"/>
              </a:xfrm>
              <a:prstGeom prst="line">
                <a:avLst/>
              </a:prstGeom>
              <a:ln w="38100">
                <a:solidFill>
                  <a:srgbClr val="005EA4"/>
                </a:solidFill>
              </a:ln>
            </p:spPr>
            <p:style>
              <a:lnRef idx="1">
                <a:schemeClr val="accent1"/>
              </a:lnRef>
              <a:fillRef idx="0">
                <a:schemeClr val="accent1"/>
              </a:fillRef>
              <a:effectRef idx="0">
                <a:schemeClr val="accent1"/>
              </a:effectRef>
              <a:fontRef idx="minor">
                <a:schemeClr val="tx1"/>
              </a:fontRef>
            </p:style>
          </p:cxnSp>
        </p:grpSp>
        <p:sp>
          <p:nvSpPr>
            <p:cNvPr id="16411" name="TextBox 23"/>
            <p:cNvSpPr txBox="1">
              <a:spLocks noChangeArrowheads="1"/>
            </p:cNvSpPr>
            <p:nvPr/>
          </p:nvSpPr>
          <p:spPr bwMode="auto">
            <a:xfrm>
              <a:off x="3448255" y="4704968"/>
              <a:ext cx="1056786" cy="369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800">
                  <a:solidFill>
                    <a:prstClr val="black"/>
                  </a:solidFill>
                </a:rPr>
                <a:t>Demand</a:t>
              </a:r>
            </a:p>
          </p:txBody>
        </p:sp>
      </p:grpSp>
      <p:cxnSp>
        <p:nvCxnSpPr>
          <p:cNvPr id="97" name="Straight Connector 96"/>
          <p:cNvCxnSpPr/>
          <p:nvPr/>
        </p:nvCxnSpPr>
        <p:spPr>
          <a:xfrm>
            <a:off x="5568950" y="2876550"/>
            <a:ext cx="1377950" cy="1588"/>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25177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left)">
                                      <p:cBhvr>
                                        <p:cTn id="7" dur="500"/>
                                        <p:tgtEl>
                                          <p:spTgt spid="56"/>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par>
                                <p:cTn id="12" presetID="22" presetClass="entr" presetSubtype="4"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par>
                          <p:cTn id="15" fill="hold" nodeType="afterGroup">
                            <p:stCondLst>
                              <p:cond delay="1000"/>
                            </p:stCondLst>
                            <p:childTnLst>
                              <p:par>
                                <p:cTn id="16" presetID="22" presetClass="entr" presetSubtype="8"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left)">
                                      <p:cBhvr>
                                        <p:cTn id="18" dur="1000"/>
                                        <p:tgtEl>
                                          <p:spTgt spid="17"/>
                                        </p:tgtEl>
                                      </p:cBhvr>
                                    </p:animEffect>
                                  </p:childTnLst>
                                </p:cTn>
                              </p:par>
                            </p:childTnLst>
                          </p:cTn>
                        </p:par>
                        <p:par>
                          <p:cTn id="19" fill="hold" nodeType="afterGroup">
                            <p:stCondLst>
                              <p:cond delay="2000"/>
                            </p:stCondLst>
                            <p:childTnLst>
                              <p:par>
                                <p:cTn id="20" presetID="22" presetClass="entr" presetSubtype="8" fill="hold" nodeType="afterEffect">
                                  <p:stCondLst>
                                    <p:cond delay="0"/>
                                  </p:stCondLst>
                                  <p:childTnLst>
                                    <p:set>
                                      <p:cBhvr>
                                        <p:cTn id="21" dur="1" fill="hold">
                                          <p:stCondLst>
                                            <p:cond delay="0"/>
                                          </p:stCondLst>
                                        </p:cTn>
                                        <p:tgtEl>
                                          <p:spTgt spid="57"/>
                                        </p:tgtEl>
                                        <p:attrNameLst>
                                          <p:attrName>style.visibility</p:attrName>
                                        </p:attrNameLst>
                                      </p:cBhvr>
                                      <p:to>
                                        <p:strVal val="visible"/>
                                      </p:to>
                                    </p:set>
                                    <p:animEffect transition="in" filter="wipe(left)">
                                      <p:cBhvr>
                                        <p:cTn id="22" dur="500"/>
                                        <p:tgtEl>
                                          <p:spTgt spid="57"/>
                                        </p:tgtEl>
                                      </p:cBhvr>
                                    </p:animEffect>
                                  </p:childTnLst>
                                </p:cTn>
                              </p:par>
                            </p:childTnLst>
                          </p:cTn>
                        </p:par>
                        <p:par>
                          <p:cTn id="23" fill="hold" nodeType="afterGroup">
                            <p:stCondLst>
                              <p:cond delay="2500"/>
                            </p:stCondLst>
                            <p:childTnLst>
                              <p:par>
                                <p:cTn id="24" presetID="22" presetClass="entr" presetSubtype="8" fill="hold" grpId="0" nodeType="after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left)">
                                      <p:cBhvr>
                                        <p:cTn id="26" dur="1000"/>
                                        <p:tgtEl>
                                          <p:spTgt spid="23"/>
                                        </p:tgtEl>
                                      </p:cBhvr>
                                    </p:animEffect>
                                  </p:childTnLst>
                                </p:cTn>
                              </p:par>
                            </p:childTnLst>
                          </p:cTn>
                        </p:par>
                        <p:par>
                          <p:cTn id="27" fill="hold" nodeType="afterGroup">
                            <p:stCondLst>
                              <p:cond delay="3500"/>
                            </p:stCondLst>
                            <p:childTnLst>
                              <p:par>
                                <p:cTn id="28" presetID="22" presetClass="entr" presetSubtype="8" fill="hold"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left)">
                                      <p:cBhvr>
                                        <p:cTn id="30" dur="500"/>
                                        <p:tgtEl>
                                          <p:spTgt spid="15"/>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95"/>
                                        </p:tgtEl>
                                        <p:attrNameLst>
                                          <p:attrName>style.visibility</p:attrName>
                                        </p:attrNameLst>
                                      </p:cBhvr>
                                      <p:to>
                                        <p:strVal val="visible"/>
                                      </p:to>
                                    </p:set>
                                    <p:animEffect transition="in" filter="wipe(left)">
                                      <p:cBhvr>
                                        <p:cTn id="35" dur="500"/>
                                        <p:tgtEl>
                                          <p:spTgt spid="95"/>
                                        </p:tgtEl>
                                      </p:cBhvr>
                                    </p:animEffect>
                                  </p:childTnLst>
                                </p:cTn>
                              </p:par>
                            </p:childTnLst>
                          </p:cTn>
                        </p:par>
                        <p:par>
                          <p:cTn id="36" fill="hold" nodeType="afterGroup">
                            <p:stCondLst>
                              <p:cond delay="500"/>
                            </p:stCondLst>
                            <p:childTnLst>
                              <p:par>
                                <p:cTn id="37" presetID="22" presetClass="entr" presetSubtype="8" fill="hold" nodeType="after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wipe(left)">
                                      <p:cBhvr>
                                        <p:cTn id="39" dur="500"/>
                                        <p:tgtEl>
                                          <p:spTgt spid="31"/>
                                        </p:tgtEl>
                                      </p:cBhvr>
                                    </p:animEffect>
                                  </p:childTnLst>
                                </p:cTn>
                              </p:par>
                              <p:par>
                                <p:cTn id="40" presetID="22" presetClass="entr" presetSubtype="4" fill="hold"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down)">
                                      <p:cBhvr>
                                        <p:cTn id="42" dur="500"/>
                                        <p:tgtEl>
                                          <p:spTgt spid="21"/>
                                        </p:tgtEl>
                                      </p:cBhvr>
                                    </p:animEffect>
                                  </p:childTnLst>
                                </p:cTn>
                              </p:par>
                            </p:childTnLst>
                          </p:cTn>
                        </p:par>
                        <p:par>
                          <p:cTn id="43" fill="hold" nodeType="afterGroup">
                            <p:stCondLst>
                              <p:cond delay="1000"/>
                            </p:stCondLst>
                            <p:childTnLst>
                              <p:par>
                                <p:cTn id="44" presetID="22" presetClass="entr" presetSubtype="8" fill="hold" nodeType="afterEffect">
                                  <p:stCondLst>
                                    <p:cond delay="0"/>
                                  </p:stCondLst>
                                  <p:childTnLst>
                                    <p:set>
                                      <p:cBhvr>
                                        <p:cTn id="45" dur="1" fill="hold">
                                          <p:stCondLst>
                                            <p:cond delay="0"/>
                                          </p:stCondLst>
                                        </p:cTn>
                                        <p:tgtEl>
                                          <p:spTgt spid="17486"/>
                                        </p:tgtEl>
                                        <p:attrNameLst>
                                          <p:attrName>style.visibility</p:attrName>
                                        </p:attrNameLst>
                                      </p:cBhvr>
                                      <p:to>
                                        <p:strVal val="visible"/>
                                      </p:to>
                                    </p:set>
                                    <p:animEffect transition="in" filter="wipe(left)">
                                      <p:cBhvr>
                                        <p:cTn id="46" dur="1000"/>
                                        <p:tgtEl>
                                          <p:spTgt spid="17486"/>
                                        </p:tgtEl>
                                      </p:cBhvr>
                                    </p:animEffect>
                                  </p:childTnLst>
                                </p:cTn>
                              </p:par>
                            </p:childTnLst>
                          </p:cTn>
                        </p:par>
                        <p:par>
                          <p:cTn id="47" fill="hold" nodeType="afterGroup">
                            <p:stCondLst>
                              <p:cond delay="2000"/>
                            </p:stCondLst>
                            <p:childTnLst>
                              <p:par>
                                <p:cTn id="48" presetID="22" presetClass="entr" presetSubtype="8" fill="hold" nodeType="afterEffect">
                                  <p:stCondLst>
                                    <p:cond delay="0"/>
                                  </p:stCondLst>
                                  <p:childTnLst>
                                    <p:set>
                                      <p:cBhvr>
                                        <p:cTn id="49" dur="1" fill="hold">
                                          <p:stCondLst>
                                            <p:cond delay="0"/>
                                          </p:stCondLst>
                                        </p:cTn>
                                        <p:tgtEl>
                                          <p:spTgt spid="97"/>
                                        </p:tgtEl>
                                        <p:attrNameLst>
                                          <p:attrName>style.visibility</p:attrName>
                                        </p:attrNameLst>
                                      </p:cBhvr>
                                      <p:to>
                                        <p:strVal val="visible"/>
                                      </p:to>
                                    </p:set>
                                    <p:animEffect transition="in" filter="wipe(left)">
                                      <p:cBhvr>
                                        <p:cTn id="50" dur="500"/>
                                        <p:tgtEl>
                                          <p:spTgt spid="97"/>
                                        </p:tgtEl>
                                      </p:cBhvr>
                                    </p:animEffect>
                                  </p:childTnLst>
                                </p:cTn>
                              </p:par>
                            </p:childTnLst>
                          </p:cTn>
                        </p:par>
                        <p:par>
                          <p:cTn id="51" fill="hold" nodeType="afterGroup">
                            <p:stCondLst>
                              <p:cond delay="2500"/>
                            </p:stCondLst>
                            <p:childTnLst>
                              <p:par>
                                <p:cTn id="52" presetID="22" presetClass="entr" presetSubtype="8" fill="hold" nodeType="afterEffect">
                                  <p:stCondLst>
                                    <p:cond delay="0"/>
                                  </p:stCondLst>
                                  <p:childTnLst>
                                    <p:set>
                                      <p:cBhvr>
                                        <p:cTn id="53" dur="1" fill="hold">
                                          <p:stCondLst>
                                            <p:cond delay="0"/>
                                          </p:stCondLst>
                                        </p:cTn>
                                        <p:tgtEl>
                                          <p:spTgt spid="96"/>
                                        </p:tgtEl>
                                        <p:attrNameLst>
                                          <p:attrName>style.visibility</p:attrName>
                                        </p:attrNameLst>
                                      </p:cBhvr>
                                      <p:to>
                                        <p:strVal val="visible"/>
                                      </p:to>
                                    </p:set>
                                    <p:animEffect transition="in" filter="wipe(left)">
                                      <p:cBhvr>
                                        <p:cTn id="54" dur="500"/>
                                        <p:tgtEl>
                                          <p:spTgt spid="96"/>
                                        </p:tgtEl>
                                      </p:cBhvr>
                                    </p:animEffect>
                                  </p:childTnLst>
                                </p:cTn>
                              </p:par>
                            </p:childTnLst>
                          </p:cTn>
                        </p:par>
                        <p:par>
                          <p:cTn id="55" fill="hold" nodeType="afterGroup">
                            <p:stCondLst>
                              <p:cond delay="3000"/>
                            </p:stCondLst>
                            <p:childTnLst>
                              <p:par>
                                <p:cTn id="56" presetID="22" presetClass="entr" presetSubtype="1" fill="hold" nodeType="afterEffect">
                                  <p:stCondLst>
                                    <p:cond delay="0"/>
                                  </p:stCondLst>
                                  <p:childTnLst>
                                    <p:set>
                                      <p:cBhvr>
                                        <p:cTn id="57" dur="1" fill="hold">
                                          <p:stCondLst>
                                            <p:cond delay="0"/>
                                          </p:stCondLst>
                                        </p:cTn>
                                        <p:tgtEl>
                                          <p:spTgt spid="98"/>
                                        </p:tgtEl>
                                        <p:attrNameLst>
                                          <p:attrName>style.visibility</p:attrName>
                                        </p:attrNameLst>
                                      </p:cBhvr>
                                      <p:to>
                                        <p:strVal val="visible"/>
                                      </p:to>
                                    </p:set>
                                    <p:animEffect transition="in" filter="wipe(up)">
                                      <p:cBhvr>
                                        <p:cTn id="58" dur="500"/>
                                        <p:tgtEl>
                                          <p:spTgt spid="98"/>
                                        </p:tgtEl>
                                      </p:cBhvr>
                                    </p:animEffect>
                                  </p:childTnLst>
                                </p:cTn>
                              </p:par>
                            </p:childTnLst>
                          </p:cTn>
                        </p:par>
                        <p:par>
                          <p:cTn id="59" fill="hold" nodeType="afterGroup">
                            <p:stCondLst>
                              <p:cond delay="3500"/>
                            </p:stCondLst>
                            <p:childTnLst>
                              <p:par>
                                <p:cTn id="60" presetID="22" presetClass="entr" presetSubtype="8" fill="hold" grpId="0" nodeType="afterEffect">
                                  <p:stCondLst>
                                    <p:cond delay="0"/>
                                  </p:stCondLst>
                                  <p:childTnLst>
                                    <p:set>
                                      <p:cBhvr>
                                        <p:cTn id="61" dur="1" fill="hold">
                                          <p:stCondLst>
                                            <p:cond delay="0"/>
                                          </p:stCondLst>
                                        </p:cTn>
                                        <p:tgtEl>
                                          <p:spTgt spid="75"/>
                                        </p:tgtEl>
                                        <p:attrNameLst>
                                          <p:attrName>style.visibility</p:attrName>
                                        </p:attrNameLst>
                                      </p:cBhvr>
                                      <p:to>
                                        <p:strVal val="visible"/>
                                      </p:to>
                                    </p:set>
                                    <p:animEffect transition="in" filter="wipe(left)">
                                      <p:cBhvr>
                                        <p:cTn id="62" dur="1000"/>
                                        <p:tgtEl>
                                          <p:spTgt spid="75"/>
                                        </p:tgtEl>
                                      </p:cBhvr>
                                    </p:animEffect>
                                  </p:childTnLst>
                                </p:cTn>
                              </p:par>
                            </p:childTnLst>
                          </p:cTn>
                        </p:par>
                        <p:par>
                          <p:cTn id="63" fill="hold" nodeType="afterGroup">
                            <p:stCondLst>
                              <p:cond delay="4500"/>
                            </p:stCondLst>
                            <p:childTnLst>
                              <p:par>
                                <p:cTn id="64" presetID="22" presetClass="entr" presetSubtype="8" fill="hold" nodeType="afterEffect">
                                  <p:stCondLst>
                                    <p:cond delay="0"/>
                                  </p:stCondLst>
                                  <p:childTnLst>
                                    <p:set>
                                      <p:cBhvr>
                                        <p:cTn id="65" dur="1" fill="hold">
                                          <p:stCondLst>
                                            <p:cond delay="0"/>
                                          </p:stCondLst>
                                        </p:cTn>
                                        <p:tgtEl>
                                          <p:spTgt spid="17479"/>
                                        </p:tgtEl>
                                        <p:attrNameLst>
                                          <p:attrName>style.visibility</p:attrName>
                                        </p:attrNameLst>
                                      </p:cBhvr>
                                      <p:to>
                                        <p:strVal val="visible"/>
                                      </p:to>
                                    </p:set>
                                    <p:animEffect transition="in" filter="wipe(left)">
                                      <p:cBhvr>
                                        <p:cTn id="66" dur="500"/>
                                        <p:tgtEl>
                                          <p:spTgt spid="17479"/>
                                        </p:tgtEl>
                                      </p:cBhvr>
                                    </p:animEffect>
                                  </p:childTnLst>
                                </p:cTn>
                              </p:par>
                            </p:childTnLst>
                          </p:cTn>
                        </p:par>
                        <p:par>
                          <p:cTn id="67" fill="hold" nodeType="afterGroup">
                            <p:stCondLst>
                              <p:cond delay="5000"/>
                            </p:stCondLst>
                            <p:childTnLst>
                              <p:par>
                                <p:cTn id="68" presetID="22" presetClass="entr" presetSubtype="8" fill="hold" grpId="0" nodeType="afterEffect">
                                  <p:stCondLst>
                                    <p:cond delay="0"/>
                                  </p:stCondLst>
                                  <p:childTnLst>
                                    <p:set>
                                      <p:cBhvr>
                                        <p:cTn id="69" dur="1" fill="hold">
                                          <p:stCondLst>
                                            <p:cond delay="0"/>
                                          </p:stCondLst>
                                        </p:cTn>
                                        <p:tgtEl>
                                          <p:spTgt spid="99"/>
                                        </p:tgtEl>
                                        <p:attrNameLst>
                                          <p:attrName>style.visibility</p:attrName>
                                        </p:attrNameLst>
                                      </p:cBhvr>
                                      <p:to>
                                        <p:strVal val="visible"/>
                                      </p:to>
                                    </p:set>
                                    <p:animEffect transition="in" filter="wipe(left)">
                                      <p:cBhvr>
                                        <p:cTn id="70" dur="1000"/>
                                        <p:tgtEl>
                                          <p:spTgt spid="99"/>
                                        </p:tgtEl>
                                      </p:cBhvr>
                                    </p:animEffect>
                                  </p:childTnLst>
                                </p:cTn>
                              </p:par>
                            </p:childTnLst>
                          </p:cTn>
                        </p:par>
                        <p:par>
                          <p:cTn id="71" fill="hold" nodeType="afterGroup">
                            <p:stCondLst>
                              <p:cond delay="6000"/>
                            </p:stCondLst>
                            <p:childTnLst>
                              <p:par>
                                <p:cTn id="72" presetID="22" presetClass="entr" presetSubtype="8" fill="hold" nodeType="afterEffect">
                                  <p:stCondLst>
                                    <p:cond delay="0"/>
                                  </p:stCondLst>
                                  <p:childTnLst>
                                    <p:set>
                                      <p:cBhvr>
                                        <p:cTn id="73" dur="1" fill="hold">
                                          <p:stCondLst>
                                            <p:cond delay="0"/>
                                          </p:stCondLst>
                                        </p:cTn>
                                        <p:tgtEl>
                                          <p:spTgt spid="17481"/>
                                        </p:tgtEl>
                                        <p:attrNameLst>
                                          <p:attrName>style.visibility</p:attrName>
                                        </p:attrNameLst>
                                      </p:cBhvr>
                                      <p:to>
                                        <p:strVal val="visible"/>
                                      </p:to>
                                    </p:set>
                                    <p:animEffect transition="in" filter="wipe(left)">
                                      <p:cBhvr>
                                        <p:cTn id="74" dur="500"/>
                                        <p:tgtEl>
                                          <p:spTgt spid="17481"/>
                                        </p:tgtEl>
                                      </p:cBhvr>
                                    </p:animEffect>
                                  </p:childTnLst>
                                </p:cTn>
                              </p:par>
                            </p:childTnLst>
                          </p:cTn>
                        </p:par>
                        <p:par>
                          <p:cTn id="75" fill="hold" nodeType="afterGroup">
                            <p:stCondLst>
                              <p:cond delay="6500"/>
                            </p:stCondLst>
                            <p:childTnLst>
                              <p:par>
                                <p:cTn id="76" presetID="22" presetClass="entr" presetSubtype="8" fill="hold" nodeType="afterEffect">
                                  <p:stCondLst>
                                    <p:cond delay="0"/>
                                  </p:stCondLst>
                                  <p:childTnLst>
                                    <p:set>
                                      <p:cBhvr>
                                        <p:cTn id="77" dur="1" fill="hold">
                                          <p:stCondLst>
                                            <p:cond delay="0"/>
                                          </p:stCondLst>
                                        </p:cTn>
                                        <p:tgtEl>
                                          <p:spTgt spid="17483"/>
                                        </p:tgtEl>
                                        <p:attrNameLst>
                                          <p:attrName>style.visibility</p:attrName>
                                        </p:attrNameLst>
                                      </p:cBhvr>
                                      <p:to>
                                        <p:strVal val="visible"/>
                                      </p:to>
                                    </p:set>
                                    <p:animEffect transition="in" filter="wipe(left)">
                                      <p:cBhvr>
                                        <p:cTn id="78" dur="500"/>
                                        <p:tgtEl>
                                          <p:spTgt spid="17483"/>
                                        </p:tgtEl>
                                      </p:cBhvr>
                                    </p:animEffect>
                                  </p:childTnLst>
                                </p:cTn>
                              </p:par>
                            </p:childTnLst>
                          </p:cTn>
                        </p:par>
                        <p:par>
                          <p:cTn id="79" fill="hold" nodeType="afterGroup">
                            <p:stCondLst>
                              <p:cond delay="7000"/>
                            </p:stCondLst>
                            <p:childTnLst>
                              <p:par>
                                <p:cTn id="80" presetID="22" presetClass="entr" presetSubtype="8" fill="hold" grpId="0" nodeType="afterEffect">
                                  <p:stCondLst>
                                    <p:cond delay="0"/>
                                  </p:stCondLst>
                                  <p:childTnLst>
                                    <p:set>
                                      <p:cBhvr>
                                        <p:cTn id="81" dur="1" fill="hold">
                                          <p:stCondLst>
                                            <p:cond delay="0"/>
                                          </p:stCondLst>
                                        </p:cTn>
                                        <p:tgtEl>
                                          <p:spTgt spid="24"/>
                                        </p:tgtEl>
                                        <p:attrNameLst>
                                          <p:attrName>style.visibility</p:attrName>
                                        </p:attrNameLst>
                                      </p:cBhvr>
                                      <p:to>
                                        <p:strVal val="visible"/>
                                      </p:to>
                                    </p:set>
                                    <p:animEffect transition="in" filter="wipe(left)">
                                      <p:cBhvr>
                                        <p:cTn id="8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P spid="56" grpId="0"/>
      <p:bldP spid="75" grpId="0" animBg="1"/>
      <p:bldP spid="95" grpId="0"/>
      <p:bldP spid="99" grpId="0" animBg="1"/>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p:cNvSpPr>
            <a:spLocks noGrp="1"/>
          </p:cNvSpPr>
          <p:nvPr>
            <p:ph sz="quarter" idx="12"/>
          </p:nvPr>
        </p:nvSpPr>
        <p:spPr>
          <a:xfrm>
            <a:off x="604838" y="1844824"/>
            <a:ext cx="8081962" cy="3876529"/>
          </a:xfrm>
        </p:spPr>
        <p:txBody>
          <a:bodyPr/>
          <a:lstStyle/>
          <a:p>
            <a:pPr marL="0" indent="0">
              <a:buNone/>
            </a:pPr>
            <a:r>
              <a:rPr lang="en-US" altLang="en-US" dirty="0">
                <a:solidFill>
                  <a:srgbClr val="3163AC"/>
                </a:solidFill>
                <a:latin typeface="+mn-lt"/>
                <a:cs typeface="Arial" panose="020B0604020202020204" pitchFamily="34" charset="0"/>
              </a:rPr>
              <a:t>A lower price raises consumer surplus </a:t>
            </a:r>
          </a:p>
          <a:p>
            <a:pPr marL="971550" lvl="1" indent="-514350">
              <a:lnSpc>
                <a:spcPct val="120000"/>
              </a:lnSpc>
              <a:spcBef>
                <a:spcPts val="1200"/>
              </a:spcBef>
              <a:buClr>
                <a:srgbClr val="3163AC"/>
              </a:buClr>
              <a:buFont typeface="Arial" charset="0"/>
              <a:buAutoNum type="arabicPeriod"/>
            </a:pPr>
            <a:r>
              <a:rPr lang="en-US" altLang="en-US" dirty="0">
                <a:solidFill>
                  <a:srgbClr val="2E63AC"/>
                </a:solidFill>
                <a:cs typeface="Arial" panose="020B0604020202020204" pitchFamily="34" charset="0"/>
              </a:rPr>
              <a:t>Existing buyers</a:t>
            </a:r>
            <a:r>
              <a:rPr lang="en-US" altLang="en-US" dirty="0">
                <a:cs typeface="Arial" panose="020B0604020202020204" pitchFamily="34" charset="0"/>
              </a:rPr>
              <a:t>: increase in consumer surplus  </a:t>
            </a:r>
          </a:p>
          <a:p>
            <a:pPr lvl="2">
              <a:lnSpc>
                <a:spcPct val="120000"/>
              </a:lnSpc>
              <a:spcBef>
                <a:spcPts val="1200"/>
              </a:spcBef>
              <a:buClr>
                <a:srgbClr val="3163AC"/>
              </a:buClr>
              <a:buFont typeface="Wingdings" panose="05000000000000000000" pitchFamily="2" charset="2"/>
              <a:buChar char="§"/>
            </a:pPr>
            <a:r>
              <a:rPr lang="en-US" altLang="en-US" dirty="0">
                <a:cs typeface="Arial" panose="020B0604020202020204" pitchFamily="34" charset="0"/>
              </a:rPr>
              <a:t>Buyers who were already buying the good at the higher price are better off because they now pay less</a:t>
            </a:r>
          </a:p>
          <a:p>
            <a:pPr marL="971550" lvl="1" indent="-514350">
              <a:lnSpc>
                <a:spcPct val="120000"/>
              </a:lnSpc>
              <a:spcBef>
                <a:spcPts val="1200"/>
              </a:spcBef>
              <a:buClr>
                <a:srgbClr val="3163AC"/>
              </a:buClr>
              <a:buFont typeface="Arial" charset="0"/>
              <a:buAutoNum type="arabicPeriod"/>
            </a:pPr>
            <a:r>
              <a:rPr lang="en-US" altLang="en-US" dirty="0">
                <a:solidFill>
                  <a:srgbClr val="2E63AC"/>
                </a:solidFill>
                <a:cs typeface="Arial" panose="020B0604020202020204" pitchFamily="34" charset="0"/>
              </a:rPr>
              <a:t>New buyers </a:t>
            </a:r>
            <a:r>
              <a:rPr lang="en-US" altLang="en-US" dirty="0">
                <a:cs typeface="Arial" panose="020B0604020202020204" pitchFamily="34" charset="0"/>
              </a:rPr>
              <a:t>enter the market: increase in consumer surplus </a:t>
            </a:r>
          </a:p>
          <a:p>
            <a:pPr lvl="2">
              <a:lnSpc>
                <a:spcPct val="120000"/>
              </a:lnSpc>
              <a:spcBef>
                <a:spcPts val="1200"/>
              </a:spcBef>
              <a:buClr>
                <a:srgbClr val="3163AC"/>
              </a:buClr>
              <a:buFont typeface="Wingdings" panose="05000000000000000000" pitchFamily="2" charset="2"/>
              <a:buChar char="§"/>
            </a:pPr>
            <a:r>
              <a:rPr lang="en-US" altLang="en-US" dirty="0">
                <a:cs typeface="Arial" panose="020B0604020202020204" pitchFamily="34" charset="0"/>
              </a:rPr>
              <a:t>Willing to buy the good at the lower price</a:t>
            </a:r>
          </a:p>
          <a:p>
            <a:endParaRPr lang="de-DE" dirty="0">
              <a:latin typeface="+mn-lt"/>
            </a:endParaRPr>
          </a:p>
        </p:txBody>
      </p:sp>
      <p:sp>
        <p:nvSpPr>
          <p:cNvPr id="5" name="Titel 4"/>
          <p:cNvSpPr>
            <a:spLocks noGrp="1"/>
          </p:cNvSpPr>
          <p:nvPr>
            <p:ph type="title"/>
          </p:nvPr>
        </p:nvSpPr>
        <p:spPr/>
        <p:txBody>
          <a:bodyPr/>
          <a:lstStyle/>
          <a:p>
            <a:r>
              <a:rPr lang="en-US" altLang="en-US" dirty="0">
                <a:solidFill>
                  <a:srgbClr val="3163AC"/>
                </a:solidFill>
                <a:latin typeface="+mj-lt"/>
                <a:cs typeface="Arial" panose="020B0604020202020204" pitchFamily="34" charset="0"/>
              </a:rPr>
              <a:t>Consumer Surplus (5/6)</a:t>
            </a:r>
            <a:endParaRPr lang="de-DE" dirty="0">
              <a:solidFill>
                <a:srgbClr val="3163AC"/>
              </a:solidFill>
              <a:latin typeface="+mj-lt"/>
              <a:cs typeface="Arial" panose="020B0604020202020204" pitchFamily="34" charset="0"/>
            </a:endParaRPr>
          </a:p>
        </p:txBody>
      </p:sp>
    </p:spTree>
    <p:extLst>
      <p:ext uri="{BB962C8B-B14F-4D97-AF65-F5344CB8AC3E}">
        <p14:creationId xmlns:p14="http://schemas.microsoft.com/office/powerpoint/2010/main" val="3723656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quarter" idx="12"/>
          </p:nvPr>
        </p:nvSpPr>
        <p:spPr>
          <a:xfrm>
            <a:off x="604838" y="1842450"/>
            <a:ext cx="8081962" cy="3878903"/>
          </a:xfrm>
        </p:spPr>
        <p:txBody>
          <a:bodyPr/>
          <a:lstStyle/>
          <a:p>
            <a:pPr marL="0" indent="0">
              <a:lnSpc>
                <a:spcPts val="2000"/>
              </a:lnSpc>
              <a:buClr>
                <a:srgbClr val="2E63AC"/>
              </a:buClr>
              <a:buNone/>
            </a:pPr>
            <a:r>
              <a:rPr lang="en-US" dirty="0" err="1"/>
              <a:t>Oikonomos</a:t>
            </a:r>
            <a:r>
              <a:rPr lang="en-US" dirty="0"/>
              <a:t> (Greek) -&gt; economy, “</a:t>
            </a:r>
            <a:r>
              <a:rPr lang="en-US" dirty="0">
                <a:solidFill>
                  <a:srgbClr val="2E63AC"/>
                </a:solidFill>
              </a:rPr>
              <a:t>one who manages a household</a:t>
            </a:r>
            <a:r>
              <a:rPr lang="en-US" dirty="0"/>
              <a:t>”</a:t>
            </a:r>
          </a:p>
          <a:p>
            <a:pPr marL="0" indent="0">
              <a:lnSpc>
                <a:spcPts val="2000"/>
              </a:lnSpc>
              <a:buClr>
                <a:srgbClr val="2E63AC"/>
              </a:buClr>
              <a:buNone/>
            </a:pPr>
            <a:r>
              <a:rPr lang="en-US" dirty="0"/>
              <a:t>Economists study:</a:t>
            </a:r>
          </a:p>
          <a:p>
            <a:pPr>
              <a:lnSpc>
                <a:spcPts val="2000"/>
              </a:lnSpc>
              <a:buClr>
                <a:srgbClr val="2E63AC"/>
              </a:buClr>
              <a:buFont typeface="Wingdings" panose="05000000000000000000" pitchFamily="2" charset="2"/>
              <a:buChar char="§"/>
            </a:pPr>
            <a:r>
              <a:rPr lang="en-US" dirty="0">
                <a:solidFill>
                  <a:srgbClr val="2E63AC"/>
                </a:solidFill>
              </a:rPr>
              <a:t>How people make decisions </a:t>
            </a:r>
          </a:p>
          <a:p>
            <a:pPr lvl="1">
              <a:lnSpc>
                <a:spcPts val="2000"/>
              </a:lnSpc>
              <a:buClr>
                <a:srgbClr val="2E63AC"/>
              </a:buClr>
              <a:buFont typeface="Wingdings" panose="05000000000000000000" pitchFamily="2" charset="2"/>
              <a:buChar char="§"/>
            </a:pPr>
            <a:r>
              <a:rPr lang="en-US" sz="1800" dirty="0"/>
              <a:t>Households and economies have much in common  </a:t>
            </a:r>
          </a:p>
          <a:p>
            <a:pPr lvl="1">
              <a:lnSpc>
                <a:spcPts val="2000"/>
              </a:lnSpc>
              <a:buClr>
                <a:srgbClr val="2E63AC"/>
              </a:buClr>
              <a:buFont typeface="Wingdings" panose="05000000000000000000" pitchFamily="2" charset="2"/>
              <a:buChar char="§"/>
            </a:pPr>
            <a:r>
              <a:rPr lang="en-US" sz="1800" dirty="0"/>
              <a:t>Households face many decisions: allocate scarce resources; ability, effort, and desire</a:t>
            </a:r>
          </a:p>
          <a:p>
            <a:pPr lvl="1">
              <a:lnSpc>
                <a:spcPts val="2000"/>
              </a:lnSpc>
              <a:buClr>
                <a:srgbClr val="2E63AC"/>
              </a:buClr>
              <a:buFont typeface="Wingdings" panose="05000000000000000000" pitchFamily="2" charset="2"/>
              <a:buChar char="§"/>
            </a:pPr>
            <a:r>
              <a:rPr lang="en-US" sz="1800" dirty="0"/>
              <a:t>Society faces many decisions: allocate resources and output</a:t>
            </a:r>
          </a:p>
          <a:p>
            <a:pPr>
              <a:lnSpc>
                <a:spcPts val="2000"/>
              </a:lnSpc>
              <a:buClr>
                <a:srgbClr val="2E63AC"/>
              </a:buClr>
              <a:buFont typeface="Wingdings" panose="05000000000000000000" pitchFamily="2" charset="2"/>
              <a:buChar char="§"/>
            </a:pPr>
            <a:r>
              <a:rPr lang="en-US" dirty="0">
                <a:solidFill>
                  <a:srgbClr val="2E63AC"/>
                </a:solidFill>
              </a:rPr>
              <a:t>How people interact with one another</a:t>
            </a:r>
          </a:p>
          <a:p>
            <a:pPr>
              <a:lnSpc>
                <a:spcPts val="2000"/>
              </a:lnSpc>
              <a:buClr>
                <a:srgbClr val="2E63AC"/>
              </a:buClr>
              <a:buFont typeface="Wingdings" panose="05000000000000000000" pitchFamily="2" charset="2"/>
              <a:buChar char="§"/>
            </a:pPr>
            <a:r>
              <a:rPr lang="en-US" dirty="0"/>
              <a:t>Analyze forces and trends that affect the </a:t>
            </a:r>
            <a:r>
              <a:rPr lang="en-US" dirty="0">
                <a:solidFill>
                  <a:srgbClr val="2E63AC"/>
                </a:solidFill>
              </a:rPr>
              <a:t>economy as a whole</a:t>
            </a:r>
          </a:p>
          <a:p>
            <a:pPr lvl="1">
              <a:lnSpc>
                <a:spcPts val="2000"/>
              </a:lnSpc>
              <a:buClr>
                <a:srgbClr val="2E63AC"/>
              </a:buClr>
              <a:buFont typeface="Wingdings" panose="05000000000000000000" pitchFamily="2" charset="2"/>
              <a:buChar char="§"/>
            </a:pPr>
            <a:r>
              <a:rPr lang="en-US" sz="1800" dirty="0"/>
              <a:t>Growth in average income</a:t>
            </a:r>
          </a:p>
          <a:p>
            <a:pPr lvl="1">
              <a:lnSpc>
                <a:spcPts val="2000"/>
              </a:lnSpc>
              <a:buClr>
                <a:srgbClr val="2E63AC"/>
              </a:buClr>
              <a:buFont typeface="Wingdings" panose="05000000000000000000" pitchFamily="2" charset="2"/>
              <a:buChar char="§"/>
            </a:pPr>
            <a:r>
              <a:rPr lang="en-US" sz="1800" dirty="0"/>
              <a:t>Fraction of the population that cannot find work</a:t>
            </a:r>
          </a:p>
          <a:p>
            <a:pPr lvl="1">
              <a:lnSpc>
                <a:spcPts val="2000"/>
              </a:lnSpc>
              <a:buClr>
                <a:srgbClr val="2E63AC"/>
              </a:buClr>
              <a:buFont typeface="Wingdings" panose="05000000000000000000" pitchFamily="2" charset="2"/>
              <a:buChar char="§"/>
            </a:pPr>
            <a:r>
              <a:rPr lang="en-US" sz="1800" dirty="0"/>
              <a:t>Rate at which prices are rising</a:t>
            </a:r>
          </a:p>
          <a:p>
            <a:pPr>
              <a:buClr>
                <a:srgbClr val="2E63AC"/>
              </a:buClr>
              <a:buFont typeface="Wingdings" panose="05000000000000000000" pitchFamily="2" charset="2"/>
              <a:buChar char="§"/>
            </a:pPr>
            <a:endParaRPr lang="en-US" dirty="0"/>
          </a:p>
        </p:txBody>
      </p:sp>
      <p:sp>
        <p:nvSpPr>
          <p:cNvPr id="5" name="Titel 4"/>
          <p:cNvSpPr>
            <a:spLocks noGrp="1"/>
          </p:cNvSpPr>
          <p:nvPr>
            <p:ph type="title"/>
          </p:nvPr>
        </p:nvSpPr>
        <p:spPr>
          <a:xfrm>
            <a:off x="604838" y="310778"/>
            <a:ext cx="6545262" cy="1264025"/>
          </a:xfrm>
        </p:spPr>
        <p:txBody>
          <a:bodyPr/>
          <a:lstStyle/>
          <a:p>
            <a:r>
              <a:rPr lang="en-US" dirty="0" err="1"/>
              <a:t>oikonomos</a:t>
            </a:r>
            <a:endParaRPr lang="de-DE" dirty="0"/>
          </a:p>
        </p:txBody>
      </p:sp>
    </p:spTree>
    <p:extLst>
      <p:ext uri="{BB962C8B-B14F-4D97-AF65-F5344CB8AC3E}">
        <p14:creationId xmlns:p14="http://schemas.microsoft.com/office/powerpoint/2010/main" val="3397140164"/>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p:cNvGrpSpPr>
          <p:nvPr/>
        </p:nvGrpSpPr>
        <p:grpSpPr bwMode="auto">
          <a:xfrm>
            <a:off x="139700" y="1165225"/>
            <a:ext cx="3900488" cy="3679825"/>
            <a:chOff x="1194112" y="1589303"/>
            <a:chExt cx="3900378" cy="3679435"/>
          </a:xfrm>
        </p:grpSpPr>
        <p:sp>
          <p:nvSpPr>
            <p:cNvPr id="7" name="Rectangle 6"/>
            <p:cNvSpPr/>
            <p:nvPr/>
          </p:nvSpPr>
          <p:spPr>
            <a:xfrm>
              <a:off x="1829094" y="1935341"/>
              <a:ext cx="3265396" cy="33333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600" dirty="0">
                <a:solidFill>
                  <a:prstClr val="black"/>
                </a:solidFill>
              </a:endParaRPr>
            </a:p>
          </p:txBody>
        </p:sp>
        <p:grpSp>
          <p:nvGrpSpPr>
            <p:cNvPr id="18515" name="Group 48"/>
            <p:cNvGrpSpPr>
              <a:grpSpLocks/>
            </p:cNvGrpSpPr>
            <p:nvPr/>
          </p:nvGrpSpPr>
          <p:grpSpPr bwMode="auto">
            <a:xfrm>
              <a:off x="1194112" y="1589303"/>
              <a:ext cx="651124" cy="3668324"/>
              <a:chOff x="3937072" y="1133301"/>
              <a:chExt cx="651124" cy="3668096"/>
            </a:xfrm>
          </p:grpSpPr>
          <p:cxnSp>
            <p:nvCxnSpPr>
              <p:cNvPr id="9" name="Straight Connector 8"/>
              <p:cNvCxnSpPr/>
              <p:nvPr/>
            </p:nvCxnSpPr>
            <p:spPr>
              <a:xfrm rot="5400000">
                <a:off x="2896730" y="3124485"/>
                <a:ext cx="3352236"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8517" name="TextBox 56"/>
              <p:cNvSpPr txBox="1">
                <a:spLocks noChangeArrowheads="1"/>
              </p:cNvSpPr>
              <p:nvPr/>
            </p:nvSpPr>
            <p:spPr bwMode="auto">
              <a:xfrm>
                <a:off x="3937072" y="1133301"/>
                <a:ext cx="651124" cy="338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rPr>
                  <a:t>Price</a:t>
                </a:r>
              </a:p>
            </p:txBody>
          </p:sp>
        </p:grpSp>
      </p:grpSp>
      <p:sp>
        <p:nvSpPr>
          <p:cNvPr id="11" name="TextBox 8"/>
          <p:cNvSpPr txBox="1">
            <a:spLocks noChangeArrowheads="1"/>
          </p:cNvSpPr>
          <p:nvPr/>
        </p:nvSpPr>
        <p:spPr bwMode="auto">
          <a:xfrm>
            <a:off x="165100" y="5186363"/>
            <a:ext cx="8978900"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400" dirty="0">
                <a:solidFill>
                  <a:prstClr val="black"/>
                </a:solidFill>
                <a:latin typeface="+mn-lt"/>
              </a:rPr>
              <a:t>In panel (a), the price is P</a:t>
            </a:r>
            <a:r>
              <a:rPr lang="en-US" altLang="en-US" sz="1400" baseline="-25000" dirty="0">
                <a:solidFill>
                  <a:prstClr val="black"/>
                </a:solidFill>
                <a:latin typeface="+mn-lt"/>
              </a:rPr>
              <a:t>1</a:t>
            </a:r>
            <a:r>
              <a:rPr lang="en-US" altLang="en-US" sz="1400" dirty="0">
                <a:solidFill>
                  <a:prstClr val="black"/>
                </a:solidFill>
                <a:latin typeface="+mn-lt"/>
              </a:rPr>
              <a:t>, the quantity demanded is Q</a:t>
            </a:r>
            <a:r>
              <a:rPr lang="en-US" altLang="en-US" sz="1400" baseline="-25000" dirty="0">
                <a:solidFill>
                  <a:prstClr val="black"/>
                </a:solidFill>
                <a:latin typeface="+mn-lt"/>
              </a:rPr>
              <a:t>1</a:t>
            </a:r>
            <a:r>
              <a:rPr lang="en-US" altLang="en-US" sz="1400" dirty="0">
                <a:solidFill>
                  <a:prstClr val="black"/>
                </a:solidFill>
                <a:latin typeface="+mn-lt"/>
              </a:rPr>
              <a:t>, and consumer surplus equals the area of the triangle ABC. When the price falls from P</a:t>
            </a:r>
            <a:r>
              <a:rPr lang="en-US" altLang="en-US" sz="1400" baseline="-25000" dirty="0">
                <a:solidFill>
                  <a:prstClr val="black"/>
                </a:solidFill>
                <a:latin typeface="+mn-lt"/>
              </a:rPr>
              <a:t>1</a:t>
            </a:r>
            <a:r>
              <a:rPr lang="en-US" altLang="en-US" sz="1400" dirty="0">
                <a:solidFill>
                  <a:prstClr val="black"/>
                </a:solidFill>
                <a:latin typeface="+mn-lt"/>
              </a:rPr>
              <a:t> to P</a:t>
            </a:r>
            <a:r>
              <a:rPr lang="en-US" altLang="en-US" sz="1400" baseline="-25000" dirty="0">
                <a:solidFill>
                  <a:prstClr val="black"/>
                </a:solidFill>
                <a:latin typeface="+mn-lt"/>
              </a:rPr>
              <a:t>2</a:t>
            </a:r>
            <a:r>
              <a:rPr lang="en-US" altLang="en-US" sz="1400" dirty="0">
                <a:solidFill>
                  <a:prstClr val="black"/>
                </a:solidFill>
                <a:latin typeface="+mn-lt"/>
              </a:rPr>
              <a:t>, as in panel (b), the quantity demanded rises from Q</a:t>
            </a:r>
            <a:r>
              <a:rPr lang="en-US" altLang="en-US" sz="1400" baseline="-25000" dirty="0">
                <a:solidFill>
                  <a:prstClr val="black"/>
                </a:solidFill>
                <a:latin typeface="+mn-lt"/>
              </a:rPr>
              <a:t>1</a:t>
            </a:r>
            <a:r>
              <a:rPr lang="en-US" altLang="en-US" sz="1400" dirty="0">
                <a:solidFill>
                  <a:prstClr val="black"/>
                </a:solidFill>
                <a:latin typeface="+mn-lt"/>
              </a:rPr>
              <a:t> to Q</a:t>
            </a:r>
            <a:r>
              <a:rPr lang="en-US" altLang="en-US" sz="1400" baseline="-25000" dirty="0">
                <a:solidFill>
                  <a:prstClr val="black"/>
                </a:solidFill>
                <a:latin typeface="+mn-lt"/>
              </a:rPr>
              <a:t>2</a:t>
            </a:r>
            <a:r>
              <a:rPr lang="en-US" altLang="en-US" sz="1400" dirty="0">
                <a:solidFill>
                  <a:prstClr val="black"/>
                </a:solidFill>
                <a:latin typeface="+mn-lt"/>
              </a:rPr>
              <a:t>, and the consumer surplus rises to the area of the triangle ADF. The increase in consumer surplus (area BCFD) occurs in part because existing consumers now pay less (area BCED) and in part because new consumers enter the market at the lower price (area CEF).</a:t>
            </a:r>
          </a:p>
        </p:txBody>
      </p:sp>
      <p:grpSp>
        <p:nvGrpSpPr>
          <p:cNvPr id="4" name="Group 8"/>
          <p:cNvGrpSpPr>
            <a:grpSpLocks/>
          </p:cNvGrpSpPr>
          <p:nvPr/>
        </p:nvGrpSpPr>
        <p:grpSpPr bwMode="auto">
          <a:xfrm>
            <a:off x="544513" y="4832350"/>
            <a:ext cx="3624262" cy="382588"/>
            <a:chOff x="4343444" y="4788631"/>
            <a:chExt cx="3623047" cy="381982"/>
          </a:xfrm>
        </p:grpSpPr>
        <p:cxnSp>
          <p:nvCxnSpPr>
            <p:cNvPr id="13" name="Straight Connector 12"/>
            <p:cNvCxnSpPr/>
            <p:nvPr/>
          </p:nvCxnSpPr>
          <p:spPr>
            <a:xfrm>
              <a:off x="4571967" y="4788631"/>
              <a:ext cx="3289784" cy="317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8512" name="TextBox 10"/>
            <p:cNvSpPr txBox="1">
              <a:spLocks noChangeArrowheads="1"/>
            </p:cNvSpPr>
            <p:nvPr/>
          </p:nvSpPr>
          <p:spPr bwMode="auto">
            <a:xfrm>
              <a:off x="4343444" y="4800598"/>
              <a:ext cx="298394" cy="338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rPr>
                <a:t>0</a:t>
              </a:r>
            </a:p>
          </p:txBody>
        </p:sp>
        <p:sp>
          <p:nvSpPr>
            <p:cNvPr id="18513" name="TextBox 23"/>
            <p:cNvSpPr txBox="1">
              <a:spLocks noChangeArrowheads="1"/>
            </p:cNvSpPr>
            <p:nvPr/>
          </p:nvSpPr>
          <p:spPr bwMode="auto">
            <a:xfrm>
              <a:off x="7017464" y="4832449"/>
              <a:ext cx="949027" cy="338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rPr>
                <a:t>Quantity</a:t>
              </a:r>
            </a:p>
          </p:txBody>
        </p:sp>
      </p:grpSp>
      <p:sp>
        <p:nvSpPr>
          <p:cNvPr id="16" name="TextBox 8"/>
          <p:cNvSpPr txBox="1">
            <a:spLocks noChangeArrowheads="1"/>
          </p:cNvSpPr>
          <p:nvPr/>
        </p:nvSpPr>
        <p:spPr bwMode="auto">
          <a:xfrm>
            <a:off x="763588" y="935235"/>
            <a:ext cx="37544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800">
                <a:solidFill>
                  <a:prstClr val="black"/>
                </a:solidFill>
              </a:rPr>
              <a:t>(a) Consumer Surplus at Price P</a:t>
            </a:r>
            <a:r>
              <a:rPr lang="en-US" altLang="en-US" sz="1800" baseline="-25000">
                <a:solidFill>
                  <a:prstClr val="black"/>
                </a:solidFill>
              </a:rPr>
              <a:t>1</a:t>
            </a:r>
          </a:p>
        </p:txBody>
      </p:sp>
      <p:sp>
        <p:nvSpPr>
          <p:cNvPr id="17" name="TextBox 8"/>
          <p:cNvSpPr txBox="1">
            <a:spLocks noChangeArrowheads="1"/>
          </p:cNvSpPr>
          <p:nvPr/>
        </p:nvSpPr>
        <p:spPr bwMode="auto">
          <a:xfrm>
            <a:off x="5055261" y="935236"/>
            <a:ext cx="37195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800" dirty="0">
                <a:solidFill>
                  <a:prstClr val="black"/>
                </a:solidFill>
              </a:rPr>
              <a:t>(b) Consumer Surplus at Price P</a:t>
            </a:r>
            <a:r>
              <a:rPr lang="en-US" altLang="en-US" sz="1800" baseline="-25000" dirty="0">
                <a:solidFill>
                  <a:prstClr val="black"/>
                </a:solidFill>
              </a:rPr>
              <a:t>2</a:t>
            </a:r>
            <a:endParaRPr lang="en-US" altLang="en-US" sz="1800" dirty="0">
              <a:solidFill>
                <a:prstClr val="black"/>
              </a:solidFill>
            </a:endParaRPr>
          </a:p>
        </p:txBody>
      </p:sp>
      <p:grpSp>
        <p:nvGrpSpPr>
          <p:cNvPr id="5" name="Group 121"/>
          <p:cNvGrpSpPr>
            <a:grpSpLocks/>
          </p:cNvGrpSpPr>
          <p:nvPr/>
        </p:nvGrpSpPr>
        <p:grpSpPr bwMode="auto">
          <a:xfrm>
            <a:off x="773113" y="1914525"/>
            <a:ext cx="3224212" cy="2922588"/>
            <a:chOff x="926276" y="2339438"/>
            <a:chExt cx="3224148" cy="2921330"/>
          </a:xfrm>
        </p:grpSpPr>
        <p:sp>
          <p:nvSpPr>
            <p:cNvPr id="18509" name="TextBox 23"/>
            <p:cNvSpPr txBox="1">
              <a:spLocks noChangeArrowheads="1"/>
            </p:cNvSpPr>
            <p:nvPr/>
          </p:nvSpPr>
          <p:spPr bwMode="auto">
            <a:xfrm>
              <a:off x="3191524" y="4372459"/>
              <a:ext cx="958900" cy="338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rPr>
                <a:t>Demand</a:t>
              </a:r>
            </a:p>
          </p:txBody>
        </p:sp>
        <p:cxnSp>
          <p:nvCxnSpPr>
            <p:cNvPr id="20" name="Straight Connector 19"/>
            <p:cNvCxnSpPr/>
            <p:nvPr/>
          </p:nvCxnSpPr>
          <p:spPr>
            <a:xfrm rot="16200000" flipH="1">
              <a:off x="825278" y="2440436"/>
              <a:ext cx="2921330" cy="2719333"/>
            </a:xfrm>
            <a:prstGeom prst="line">
              <a:avLst/>
            </a:prstGeom>
            <a:ln w="38100">
              <a:solidFill>
                <a:srgbClr val="005EA4"/>
              </a:solidFill>
            </a:ln>
          </p:spPr>
          <p:style>
            <a:lnRef idx="1">
              <a:schemeClr val="accent1"/>
            </a:lnRef>
            <a:fillRef idx="0">
              <a:schemeClr val="accent1"/>
            </a:fillRef>
            <a:effectRef idx="0">
              <a:schemeClr val="accent1"/>
            </a:effectRef>
            <a:fontRef idx="minor">
              <a:schemeClr val="tx1"/>
            </a:fontRef>
          </p:style>
        </p:cxnSp>
      </p:grpSp>
      <p:grpSp>
        <p:nvGrpSpPr>
          <p:cNvPr id="6" name="Group 176"/>
          <p:cNvGrpSpPr>
            <a:grpSpLocks/>
          </p:cNvGrpSpPr>
          <p:nvPr/>
        </p:nvGrpSpPr>
        <p:grpSpPr bwMode="auto">
          <a:xfrm>
            <a:off x="1803400" y="3257550"/>
            <a:ext cx="420688" cy="1912938"/>
            <a:chOff x="1955659" y="3682145"/>
            <a:chExt cx="419928" cy="1913269"/>
          </a:xfrm>
        </p:grpSpPr>
        <p:cxnSp>
          <p:nvCxnSpPr>
            <p:cNvPr id="25" name="Straight Connector 24"/>
            <p:cNvCxnSpPr/>
            <p:nvPr/>
          </p:nvCxnSpPr>
          <p:spPr>
            <a:xfrm rot="5400000">
              <a:off x="1353532" y="4464920"/>
              <a:ext cx="1567134" cy="1585"/>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8508" name="TextBox 130"/>
            <p:cNvSpPr txBox="1">
              <a:spLocks noChangeArrowheads="1"/>
            </p:cNvSpPr>
            <p:nvPr/>
          </p:nvSpPr>
          <p:spPr bwMode="auto">
            <a:xfrm>
              <a:off x="1955659" y="5256810"/>
              <a:ext cx="419928" cy="338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rPr>
                <a:t>Q</a:t>
              </a:r>
              <a:r>
                <a:rPr lang="en-US" altLang="en-US" sz="1600" baseline="-25000">
                  <a:solidFill>
                    <a:prstClr val="black"/>
                  </a:solidFill>
                </a:rPr>
                <a:t>1</a:t>
              </a:r>
            </a:p>
          </p:txBody>
        </p:sp>
      </p:grpSp>
      <p:sp>
        <p:nvSpPr>
          <p:cNvPr id="27" name="Isosceles Triangle 26"/>
          <p:cNvSpPr/>
          <p:nvPr/>
        </p:nvSpPr>
        <p:spPr>
          <a:xfrm>
            <a:off x="790575" y="1979613"/>
            <a:ext cx="1163638" cy="1254125"/>
          </a:xfrm>
          <a:prstGeom prst="triangle">
            <a:avLst>
              <a:gd name="adj" fmla="val 485"/>
            </a:avLst>
          </a:prstGeom>
          <a:solidFill>
            <a:srgbClr val="99CCFF"/>
          </a:solid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400" dirty="0">
              <a:solidFill>
                <a:prstClr val="black"/>
              </a:solidFill>
            </a:endParaRPr>
          </a:p>
        </p:txBody>
      </p:sp>
      <p:sp>
        <p:nvSpPr>
          <p:cNvPr id="28" name="TextBox 104"/>
          <p:cNvSpPr txBox="1">
            <a:spLocks noChangeArrowheads="1"/>
          </p:cNvSpPr>
          <p:nvPr/>
        </p:nvSpPr>
        <p:spPr bwMode="auto">
          <a:xfrm>
            <a:off x="763588" y="2725738"/>
            <a:ext cx="892175"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200">
                <a:solidFill>
                  <a:prstClr val="black"/>
                </a:solidFill>
              </a:rPr>
              <a:t>Consumer</a:t>
            </a:r>
          </a:p>
          <a:p>
            <a:pPr eaLnBrk="1" hangingPunct="1"/>
            <a:r>
              <a:rPr lang="en-US" altLang="en-US" sz="1200">
                <a:solidFill>
                  <a:prstClr val="black"/>
                </a:solidFill>
              </a:rPr>
              <a:t>surplus</a:t>
            </a:r>
          </a:p>
        </p:txBody>
      </p:sp>
      <p:grpSp>
        <p:nvGrpSpPr>
          <p:cNvPr id="8" name="Group 134"/>
          <p:cNvGrpSpPr>
            <a:grpSpLocks/>
          </p:cNvGrpSpPr>
          <p:nvPr/>
        </p:nvGrpSpPr>
        <p:grpSpPr bwMode="auto">
          <a:xfrm>
            <a:off x="703263" y="3184525"/>
            <a:ext cx="434975" cy="442913"/>
            <a:chOff x="2392240" y="3102882"/>
            <a:chExt cx="434150" cy="441318"/>
          </a:xfrm>
        </p:grpSpPr>
        <p:sp>
          <p:nvSpPr>
            <p:cNvPr id="18505" name="Freeform 183"/>
            <p:cNvSpPr>
              <a:spLocks/>
            </p:cNvSpPr>
            <p:nvPr/>
          </p:nvSpPr>
          <p:spPr bwMode="auto">
            <a:xfrm>
              <a:off x="2392240" y="3102882"/>
              <a:ext cx="146050" cy="136525"/>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prstClr val="black"/>
                </a:solidFill>
              </a:endParaRPr>
            </a:p>
          </p:txBody>
        </p:sp>
        <p:sp>
          <p:nvSpPr>
            <p:cNvPr id="18506" name="TextBox 136"/>
            <p:cNvSpPr txBox="1">
              <a:spLocks noChangeArrowheads="1"/>
            </p:cNvSpPr>
            <p:nvPr/>
          </p:nvSpPr>
          <p:spPr bwMode="auto">
            <a:xfrm>
              <a:off x="2505913" y="3206336"/>
              <a:ext cx="320477" cy="337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rPr>
                <a:t>B</a:t>
              </a:r>
            </a:p>
          </p:txBody>
        </p:sp>
      </p:grpSp>
      <p:grpSp>
        <p:nvGrpSpPr>
          <p:cNvPr id="10" name="Group 131"/>
          <p:cNvGrpSpPr>
            <a:grpSpLocks/>
          </p:cNvGrpSpPr>
          <p:nvPr/>
        </p:nvGrpSpPr>
        <p:grpSpPr bwMode="auto">
          <a:xfrm>
            <a:off x="1917700" y="2886075"/>
            <a:ext cx="433388" cy="438150"/>
            <a:chOff x="2392240" y="2802577"/>
            <a:chExt cx="433849" cy="436830"/>
          </a:xfrm>
        </p:grpSpPr>
        <p:sp>
          <p:nvSpPr>
            <p:cNvPr id="18503" name="Freeform 183"/>
            <p:cNvSpPr>
              <a:spLocks/>
            </p:cNvSpPr>
            <p:nvPr/>
          </p:nvSpPr>
          <p:spPr bwMode="auto">
            <a:xfrm>
              <a:off x="2392240" y="3102882"/>
              <a:ext cx="146050" cy="136525"/>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prstClr val="black"/>
                </a:solidFill>
              </a:endParaRPr>
            </a:p>
          </p:txBody>
        </p:sp>
        <p:sp>
          <p:nvSpPr>
            <p:cNvPr id="18504" name="TextBox 133"/>
            <p:cNvSpPr txBox="1">
              <a:spLocks noChangeArrowheads="1"/>
            </p:cNvSpPr>
            <p:nvPr/>
          </p:nvSpPr>
          <p:spPr bwMode="auto">
            <a:xfrm>
              <a:off x="2493693" y="2802577"/>
              <a:ext cx="332396" cy="337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rPr>
                <a:t>C</a:t>
              </a:r>
            </a:p>
          </p:txBody>
        </p:sp>
      </p:grpSp>
      <p:grpSp>
        <p:nvGrpSpPr>
          <p:cNvPr id="12" name="Group 124"/>
          <p:cNvGrpSpPr>
            <a:grpSpLocks/>
          </p:cNvGrpSpPr>
          <p:nvPr/>
        </p:nvGrpSpPr>
        <p:grpSpPr bwMode="auto">
          <a:xfrm>
            <a:off x="695325" y="1558925"/>
            <a:ext cx="423863" cy="436563"/>
            <a:chOff x="2392240" y="2802577"/>
            <a:chExt cx="421985" cy="436830"/>
          </a:xfrm>
        </p:grpSpPr>
        <p:sp>
          <p:nvSpPr>
            <p:cNvPr id="18501" name="Freeform 183"/>
            <p:cNvSpPr>
              <a:spLocks/>
            </p:cNvSpPr>
            <p:nvPr/>
          </p:nvSpPr>
          <p:spPr bwMode="auto">
            <a:xfrm>
              <a:off x="2392240" y="3102882"/>
              <a:ext cx="146050" cy="136525"/>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prstClr val="black"/>
                </a:solidFill>
              </a:endParaRPr>
            </a:p>
          </p:txBody>
        </p:sp>
        <p:sp>
          <p:nvSpPr>
            <p:cNvPr id="18502" name="TextBox 123"/>
            <p:cNvSpPr txBox="1">
              <a:spLocks noChangeArrowheads="1"/>
            </p:cNvSpPr>
            <p:nvPr/>
          </p:nvSpPr>
          <p:spPr bwMode="auto">
            <a:xfrm>
              <a:off x="2494336" y="2802577"/>
              <a:ext cx="319889" cy="338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rPr>
                <a:t>A</a:t>
              </a:r>
            </a:p>
          </p:txBody>
        </p:sp>
      </p:grpSp>
      <p:grpSp>
        <p:nvGrpSpPr>
          <p:cNvPr id="14" name="Group 140"/>
          <p:cNvGrpSpPr>
            <a:grpSpLocks/>
          </p:cNvGrpSpPr>
          <p:nvPr/>
        </p:nvGrpSpPr>
        <p:grpSpPr bwMode="auto">
          <a:xfrm>
            <a:off x="4519613" y="1150938"/>
            <a:ext cx="3900487" cy="3679825"/>
            <a:chOff x="1194112" y="1589303"/>
            <a:chExt cx="3900378" cy="3679434"/>
          </a:xfrm>
        </p:grpSpPr>
        <p:sp>
          <p:nvSpPr>
            <p:cNvPr id="39" name="Rectangle 38"/>
            <p:cNvSpPr/>
            <p:nvPr/>
          </p:nvSpPr>
          <p:spPr>
            <a:xfrm>
              <a:off x="1829094" y="1911531"/>
              <a:ext cx="3265396" cy="33572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600" dirty="0">
                <a:solidFill>
                  <a:prstClr val="black"/>
                </a:solidFill>
              </a:endParaRPr>
            </a:p>
          </p:txBody>
        </p:sp>
        <p:grpSp>
          <p:nvGrpSpPr>
            <p:cNvPr id="18498" name="Group 48"/>
            <p:cNvGrpSpPr>
              <a:grpSpLocks/>
            </p:cNvGrpSpPr>
            <p:nvPr/>
          </p:nvGrpSpPr>
          <p:grpSpPr bwMode="auto">
            <a:xfrm>
              <a:off x="1194112" y="1589303"/>
              <a:ext cx="651124" cy="3668323"/>
              <a:chOff x="3937072" y="1133301"/>
              <a:chExt cx="651124" cy="3668095"/>
            </a:xfrm>
          </p:grpSpPr>
          <p:cxnSp>
            <p:nvCxnSpPr>
              <p:cNvPr id="41" name="Straight Connector 40"/>
              <p:cNvCxnSpPr/>
              <p:nvPr/>
            </p:nvCxnSpPr>
            <p:spPr>
              <a:xfrm rot="5400000">
                <a:off x="2896731" y="3124483"/>
                <a:ext cx="3352235" cy="1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8500" name="TextBox 56"/>
              <p:cNvSpPr txBox="1">
                <a:spLocks noChangeArrowheads="1"/>
              </p:cNvSpPr>
              <p:nvPr/>
            </p:nvSpPr>
            <p:spPr bwMode="auto">
              <a:xfrm>
                <a:off x="3937072" y="1133301"/>
                <a:ext cx="651124" cy="338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rPr>
                  <a:t>Price</a:t>
                </a:r>
              </a:p>
            </p:txBody>
          </p:sp>
        </p:grpSp>
      </p:grpSp>
      <p:grpSp>
        <p:nvGrpSpPr>
          <p:cNvPr id="18" name="Group 8"/>
          <p:cNvGrpSpPr>
            <a:grpSpLocks/>
          </p:cNvGrpSpPr>
          <p:nvPr/>
        </p:nvGrpSpPr>
        <p:grpSpPr bwMode="auto">
          <a:xfrm>
            <a:off x="4926013" y="4818063"/>
            <a:ext cx="3622675" cy="382587"/>
            <a:chOff x="4343376" y="4788631"/>
            <a:chExt cx="3623319" cy="381982"/>
          </a:xfrm>
        </p:grpSpPr>
        <p:cxnSp>
          <p:nvCxnSpPr>
            <p:cNvPr id="44" name="Straight Connector 43"/>
            <p:cNvCxnSpPr/>
            <p:nvPr/>
          </p:nvCxnSpPr>
          <p:spPr>
            <a:xfrm>
              <a:off x="4572017" y="4788631"/>
              <a:ext cx="3289885" cy="317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8495" name="TextBox 10"/>
            <p:cNvSpPr txBox="1">
              <a:spLocks noChangeArrowheads="1"/>
            </p:cNvSpPr>
            <p:nvPr/>
          </p:nvSpPr>
          <p:spPr bwMode="auto">
            <a:xfrm>
              <a:off x="4343376" y="4800598"/>
              <a:ext cx="298524" cy="338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rPr>
                <a:t>0</a:t>
              </a:r>
            </a:p>
          </p:txBody>
        </p:sp>
        <p:sp>
          <p:nvSpPr>
            <p:cNvPr id="18496" name="TextBox 23"/>
            <p:cNvSpPr txBox="1">
              <a:spLocks noChangeArrowheads="1"/>
            </p:cNvSpPr>
            <p:nvPr/>
          </p:nvSpPr>
          <p:spPr bwMode="auto">
            <a:xfrm>
              <a:off x="7017253" y="4832449"/>
              <a:ext cx="949442" cy="338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rPr>
                <a:t>Quantity</a:t>
              </a:r>
            </a:p>
          </p:txBody>
        </p:sp>
      </p:grpSp>
      <p:grpSp>
        <p:nvGrpSpPr>
          <p:cNvPr id="19" name="Group 149"/>
          <p:cNvGrpSpPr>
            <a:grpSpLocks/>
          </p:cNvGrpSpPr>
          <p:nvPr/>
        </p:nvGrpSpPr>
        <p:grpSpPr bwMode="auto">
          <a:xfrm>
            <a:off x="5154613" y="1901825"/>
            <a:ext cx="3224212" cy="2921000"/>
            <a:chOff x="926276" y="2339438"/>
            <a:chExt cx="3224148" cy="2921330"/>
          </a:xfrm>
        </p:grpSpPr>
        <p:sp>
          <p:nvSpPr>
            <p:cNvPr id="18492" name="TextBox 23"/>
            <p:cNvSpPr txBox="1">
              <a:spLocks noChangeArrowheads="1"/>
            </p:cNvSpPr>
            <p:nvPr/>
          </p:nvSpPr>
          <p:spPr bwMode="auto">
            <a:xfrm>
              <a:off x="3191524" y="4372459"/>
              <a:ext cx="958900" cy="338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rPr>
                <a:t>Demand</a:t>
              </a:r>
            </a:p>
          </p:txBody>
        </p:sp>
        <p:cxnSp>
          <p:nvCxnSpPr>
            <p:cNvPr id="49" name="Straight Connector 48"/>
            <p:cNvCxnSpPr/>
            <p:nvPr/>
          </p:nvCxnSpPr>
          <p:spPr>
            <a:xfrm rot="16200000" flipH="1">
              <a:off x="825278" y="2440436"/>
              <a:ext cx="2921330" cy="2719333"/>
            </a:xfrm>
            <a:prstGeom prst="line">
              <a:avLst/>
            </a:prstGeom>
            <a:ln w="38100">
              <a:solidFill>
                <a:srgbClr val="005EA4"/>
              </a:solidFill>
            </a:ln>
          </p:spPr>
          <p:style>
            <a:lnRef idx="1">
              <a:schemeClr val="accent1"/>
            </a:lnRef>
            <a:fillRef idx="0">
              <a:schemeClr val="accent1"/>
            </a:fillRef>
            <a:effectRef idx="0">
              <a:schemeClr val="accent1"/>
            </a:effectRef>
            <a:fontRef idx="minor">
              <a:schemeClr val="tx1"/>
            </a:fontRef>
          </p:style>
        </p:cxnSp>
      </p:grpSp>
      <p:sp>
        <p:nvSpPr>
          <p:cNvPr id="56" name="Isosceles Triangle 55"/>
          <p:cNvSpPr/>
          <p:nvPr/>
        </p:nvSpPr>
        <p:spPr>
          <a:xfrm>
            <a:off x="5170488" y="1965325"/>
            <a:ext cx="1181100" cy="1266825"/>
          </a:xfrm>
          <a:prstGeom prst="triangle">
            <a:avLst>
              <a:gd name="adj" fmla="val 485"/>
            </a:avLst>
          </a:prstGeom>
          <a:solidFill>
            <a:srgbClr val="F2D698"/>
          </a:solidFill>
          <a:ln>
            <a:solidFill>
              <a:srgbClr val="F2D69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400" dirty="0">
              <a:solidFill>
                <a:prstClr val="black"/>
              </a:solidFill>
            </a:endParaRPr>
          </a:p>
        </p:txBody>
      </p:sp>
      <p:sp>
        <p:nvSpPr>
          <p:cNvPr id="57" name="TextBox 104"/>
          <p:cNvSpPr txBox="1">
            <a:spLocks noChangeArrowheads="1"/>
          </p:cNvSpPr>
          <p:nvPr/>
        </p:nvSpPr>
        <p:spPr bwMode="auto">
          <a:xfrm>
            <a:off x="5143500" y="2501900"/>
            <a:ext cx="85725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200">
                <a:solidFill>
                  <a:prstClr val="black"/>
                </a:solidFill>
              </a:rPr>
              <a:t>Initial</a:t>
            </a:r>
          </a:p>
          <a:p>
            <a:pPr eaLnBrk="1" hangingPunct="1"/>
            <a:r>
              <a:rPr lang="en-US" altLang="en-US" sz="1200">
                <a:solidFill>
                  <a:prstClr val="black"/>
                </a:solidFill>
              </a:rPr>
              <a:t>consumer</a:t>
            </a:r>
          </a:p>
          <a:p>
            <a:pPr eaLnBrk="1" hangingPunct="1"/>
            <a:r>
              <a:rPr lang="en-US" altLang="en-US" sz="1200">
                <a:solidFill>
                  <a:prstClr val="black"/>
                </a:solidFill>
              </a:rPr>
              <a:t>surplus</a:t>
            </a:r>
          </a:p>
        </p:txBody>
      </p:sp>
      <p:grpSp>
        <p:nvGrpSpPr>
          <p:cNvPr id="21" name="Group 165"/>
          <p:cNvGrpSpPr>
            <a:grpSpLocks/>
          </p:cNvGrpSpPr>
          <p:nvPr/>
        </p:nvGrpSpPr>
        <p:grpSpPr bwMode="auto">
          <a:xfrm>
            <a:off x="5076825" y="1544638"/>
            <a:ext cx="422275" cy="436562"/>
            <a:chOff x="2392240" y="2802577"/>
            <a:chExt cx="422582" cy="436830"/>
          </a:xfrm>
        </p:grpSpPr>
        <p:sp>
          <p:nvSpPr>
            <p:cNvPr id="18490" name="Freeform 183"/>
            <p:cNvSpPr>
              <a:spLocks/>
            </p:cNvSpPr>
            <p:nvPr/>
          </p:nvSpPr>
          <p:spPr bwMode="auto">
            <a:xfrm>
              <a:off x="2392240" y="3102882"/>
              <a:ext cx="146050" cy="136525"/>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prstClr val="black"/>
                </a:solidFill>
              </a:endParaRPr>
            </a:p>
          </p:txBody>
        </p:sp>
        <p:sp>
          <p:nvSpPr>
            <p:cNvPr id="18491" name="TextBox 167"/>
            <p:cNvSpPr txBox="1">
              <a:spLocks noChangeArrowheads="1"/>
            </p:cNvSpPr>
            <p:nvPr/>
          </p:nvSpPr>
          <p:spPr bwMode="auto">
            <a:xfrm>
              <a:off x="2493731" y="2802577"/>
              <a:ext cx="321091" cy="33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rPr>
                <a:t>A</a:t>
              </a:r>
            </a:p>
          </p:txBody>
        </p:sp>
      </p:grpSp>
      <p:grpSp>
        <p:nvGrpSpPr>
          <p:cNvPr id="23" name="Group 178"/>
          <p:cNvGrpSpPr>
            <a:grpSpLocks/>
          </p:cNvGrpSpPr>
          <p:nvPr/>
        </p:nvGrpSpPr>
        <p:grpSpPr bwMode="auto">
          <a:xfrm>
            <a:off x="6834188" y="3910013"/>
            <a:ext cx="420687" cy="1247775"/>
            <a:chOff x="6335671" y="4334496"/>
            <a:chExt cx="419929" cy="1246806"/>
          </a:xfrm>
        </p:grpSpPr>
        <p:cxnSp>
          <p:nvCxnSpPr>
            <p:cNvPr id="65" name="Straight Connector 64"/>
            <p:cNvCxnSpPr/>
            <p:nvPr/>
          </p:nvCxnSpPr>
          <p:spPr>
            <a:xfrm rot="5400000">
              <a:off x="6068197" y="4782619"/>
              <a:ext cx="901000" cy="4753"/>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8489" name="TextBox 180"/>
            <p:cNvSpPr txBox="1">
              <a:spLocks noChangeArrowheads="1"/>
            </p:cNvSpPr>
            <p:nvPr/>
          </p:nvSpPr>
          <p:spPr bwMode="auto">
            <a:xfrm>
              <a:off x="6335671" y="5242955"/>
              <a:ext cx="419929" cy="33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rPr>
                <a:t>Q</a:t>
              </a:r>
              <a:r>
                <a:rPr lang="en-US" altLang="en-US" sz="1600" baseline="-25000">
                  <a:solidFill>
                    <a:prstClr val="black"/>
                  </a:solidFill>
                </a:rPr>
                <a:t>2</a:t>
              </a:r>
            </a:p>
          </p:txBody>
        </p:sp>
      </p:grpSp>
      <p:sp>
        <p:nvSpPr>
          <p:cNvPr id="67" name="Rectangle 66"/>
          <p:cNvSpPr/>
          <p:nvPr/>
        </p:nvSpPr>
        <p:spPr>
          <a:xfrm>
            <a:off x="5178425" y="3257550"/>
            <a:ext cx="1168400" cy="647700"/>
          </a:xfrm>
          <a:prstGeom prst="rect">
            <a:avLst/>
          </a:prstGeom>
          <a:solidFill>
            <a:srgbClr val="99CCFF"/>
          </a:solid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black"/>
              </a:solidFill>
            </a:endParaRPr>
          </a:p>
        </p:txBody>
      </p:sp>
      <p:grpSp>
        <p:nvGrpSpPr>
          <p:cNvPr id="24" name="Group 159"/>
          <p:cNvGrpSpPr>
            <a:grpSpLocks/>
          </p:cNvGrpSpPr>
          <p:nvPr/>
        </p:nvGrpSpPr>
        <p:grpSpPr bwMode="auto">
          <a:xfrm>
            <a:off x="5084763" y="3171825"/>
            <a:ext cx="433387" cy="441325"/>
            <a:chOff x="2392240" y="3102882"/>
            <a:chExt cx="434739" cy="442538"/>
          </a:xfrm>
        </p:grpSpPr>
        <p:sp>
          <p:nvSpPr>
            <p:cNvPr id="18486" name="Freeform 183"/>
            <p:cNvSpPr>
              <a:spLocks/>
            </p:cNvSpPr>
            <p:nvPr/>
          </p:nvSpPr>
          <p:spPr bwMode="auto">
            <a:xfrm>
              <a:off x="2392240" y="3102882"/>
              <a:ext cx="146050" cy="136525"/>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prstClr val="black"/>
                </a:solidFill>
              </a:endParaRPr>
            </a:p>
          </p:txBody>
        </p:sp>
        <p:sp>
          <p:nvSpPr>
            <p:cNvPr id="18487" name="TextBox 161"/>
            <p:cNvSpPr txBox="1">
              <a:spLocks noChangeArrowheads="1"/>
            </p:cNvSpPr>
            <p:nvPr/>
          </p:nvSpPr>
          <p:spPr bwMode="auto">
            <a:xfrm>
              <a:off x="2505327" y="3206340"/>
              <a:ext cx="321652" cy="339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rPr>
                <a:t>B</a:t>
              </a:r>
            </a:p>
          </p:txBody>
        </p:sp>
      </p:grpSp>
      <p:grpSp>
        <p:nvGrpSpPr>
          <p:cNvPr id="26" name="Group 183"/>
          <p:cNvGrpSpPr>
            <a:grpSpLocks/>
          </p:cNvGrpSpPr>
          <p:nvPr/>
        </p:nvGrpSpPr>
        <p:grpSpPr bwMode="auto">
          <a:xfrm>
            <a:off x="5084763" y="3851275"/>
            <a:ext cx="446087" cy="442913"/>
            <a:chOff x="2392240" y="3102882"/>
            <a:chExt cx="445409" cy="441318"/>
          </a:xfrm>
        </p:grpSpPr>
        <p:sp>
          <p:nvSpPr>
            <p:cNvPr id="18484" name="Freeform 183"/>
            <p:cNvSpPr>
              <a:spLocks/>
            </p:cNvSpPr>
            <p:nvPr/>
          </p:nvSpPr>
          <p:spPr bwMode="auto">
            <a:xfrm>
              <a:off x="2392240" y="3102882"/>
              <a:ext cx="146050" cy="136525"/>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prstClr val="black"/>
                </a:solidFill>
              </a:endParaRPr>
            </a:p>
          </p:txBody>
        </p:sp>
        <p:sp>
          <p:nvSpPr>
            <p:cNvPr id="18485" name="TextBox 185"/>
            <p:cNvSpPr txBox="1">
              <a:spLocks noChangeArrowheads="1"/>
            </p:cNvSpPr>
            <p:nvPr/>
          </p:nvSpPr>
          <p:spPr bwMode="auto">
            <a:xfrm>
              <a:off x="2505874" y="3206336"/>
              <a:ext cx="331775" cy="337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rPr>
                <a:t>D</a:t>
              </a:r>
            </a:p>
          </p:txBody>
        </p:sp>
      </p:grpSp>
      <p:sp>
        <p:nvSpPr>
          <p:cNvPr id="74" name="Isosceles Triangle 73"/>
          <p:cNvSpPr/>
          <p:nvPr/>
        </p:nvSpPr>
        <p:spPr>
          <a:xfrm>
            <a:off x="6375400" y="3257550"/>
            <a:ext cx="622300" cy="635000"/>
          </a:xfrm>
          <a:prstGeom prst="triangle">
            <a:avLst>
              <a:gd name="adj" fmla="val 0"/>
            </a:avLst>
          </a:prstGeom>
          <a:solidFill>
            <a:srgbClr val="00FFFF"/>
          </a:solid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black"/>
              </a:solidFill>
            </a:endParaRPr>
          </a:p>
        </p:txBody>
      </p:sp>
      <p:grpSp>
        <p:nvGrpSpPr>
          <p:cNvPr id="29" name="Group 162"/>
          <p:cNvGrpSpPr>
            <a:grpSpLocks/>
          </p:cNvGrpSpPr>
          <p:nvPr/>
        </p:nvGrpSpPr>
        <p:grpSpPr bwMode="auto">
          <a:xfrm>
            <a:off x="6302375" y="2868613"/>
            <a:ext cx="433388" cy="436562"/>
            <a:chOff x="2392240" y="2802577"/>
            <a:chExt cx="433849" cy="436830"/>
          </a:xfrm>
        </p:grpSpPr>
        <p:sp>
          <p:nvSpPr>
            <p:cNvPr id="18482" name="Freeform 183"/>
            <p:cNvSpPr>
              <a:spLocks/>
            </p:cNvSpPr>
            <p:nvPr/>
          </p:nvSpPr>
          <p:spPr bwMode="auto">
            <a:xfrm>
              <a:off x="2392240" y="3102882"/>
              <a:ext cx="146050" cy="136525"/>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prstClr val="black"/>
                </a:solidFill>
              </a:endParaRPr>
            </a:p>
          </p:txBody>
        </p:sp>
        <p:sp>
          <p:nvSpPr>
            <p:cNvPr id="18483" name="TextBox 164"/>
            <p:cNvSpPr txBox="1">
              <a:spLocks noChangeArrowheads="1"/>
            </p:cNvSpPr>
            <p:nvPr/>
          </p:nvSpPr>
          <p:spPr bwMode="auto">
            <a:xfrm>
              <a:off x="2493693" y="2802577"/>
              <a:ext cx="332396" cy="33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rPr>
                <a:t>C</a:t>
              </a:r>
            </a:p>
          </p:txBody>
        </p:sp>
      </p:grpSp>
      <p:grpSp>
        <p:nvGrpSpPr>
          <p:cNvPr id="30" name="Group 190"/>
          <p:cNvGrpSpPr>
            <a:grpSpLocks/>
          </p:cNvGrpSpPr>
          <p:nvPr/>
        </p:nvGrpSpPr>
        <p:grpSpPr bwMode="auto">
          <a:xfrm>
            <a:off x="6294438" y="3848100"/>
            <a:ext cx="433387" cy="442913"/>
            <a:chOff x="2392240" y="3102882"/>
            <a:chExt cx="434739" cy="441318"/>
          </a:xfrm>
        </p:grpSpPr>
        <p:sp>
          <p:nvSpPr>
            <p:cNvPr id="18480" name="Freeform 183"/>
            <p:cNvSpPr>
              <a:spLocks/>
            </p:cNvSpPr>
            <p:nvPr/>
          </p:nvSpPr>
          <p:spPr bwMode="auto">
            <a:xfrm>
              <a:off x="2392240" y="3102882"/>
              <a:ext cx="146050" cy="136525"/>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prstClr val="black"/>
                </a:solidFill>
              </a:endParaRPr>
            </a:p>
          </p:txBody>
        </p:sp>
        <p:sp>
          <p:nvSpPr>
            <p:cNvPr id="18481" name="TextBox 192"/>
            <p:cNvSpPr txBox="1">
              <a:spLocks noChangeArrowheads="1"/>
            </p:cNvSpPr>
            <p:nvPr/>
          </p:nvSpPr>
          <p:spPr bwMode="auto">
            <a:xfrm>
              <a:off x="2505327" y="3206336"/>
              <a:ext cx="321652" cy="337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rPr>
                <a:t>E</a:t>
              </a:r>
            </a:p>
          </p:txBody>
        </p:sp>
      </p:grpSp>
      <p:grpSp>
        <p:nvGrpSpPr>
          <p:cNvPr id="31" name="Group 193"/>
          <p:cNvGrpSpPr>
            <a:grpSpLocks/>
          </p:cNvGrpSpPr>
          <p:nvPr/>
        </p:nvGrpSpPr>
        <p:grpSpPr bwMode="auto">
          <a:xfrm>
            <a:off x="6945313" y="3543300"/>
            <a:ext cx="411162" cy="438150"/>
            <a:chOff x="2392240" y="2802577"/>
            <a:chExt cx="411320" cy="436830"/>
          </a:xfrm>
        </p:grpSpPr>
        <p:sp>
          <p:nvSpPr>
            <p:cNvPr id="18478" name="Freeform 183"/>
            <p:cNvSpPr>
              <a:spLocks/>
            </p:cNvSpPr>
            <p:nvPr/>
          </p:nvSpPr>
          <p:spPr bwMode="auto">
            <a:xfrm>
              <a:off x="2392240" y="3102882"/>
              <a:ext cx="146050" cy="136525"/>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prstClr val="black"/>
                </a:solidFill>
              </a:endParaRPr>
            </a:p>
          </p:txBody>
        </p:sp>
        <p:sp>
          <p:nvSpPr>
            <p:cNvPr id="18479" name="TextBox 195"/>
            <p:cNvSpPr txBox="1">
              <a:spLocks noChangeArrowheads="1"/>
            </p:cNvSpPr>
            <p:nvPr/>
          </p:nvSpPr>
          <p:spPr bwMode="auto">
            <a:xfrm>
              <a:off x="2493773" y="2802577"/>
              <a:ext cx="309787" cy="337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rPr>
                <a:t>F</a:t>
              </a:r>
            </a:p>
          </p:txBody>
        </p:sp>
      </p:grpSp>
      <p:grpSp>
        <p:nvGrpSpPr>
          <p:cNvPr id="19488" name="Group 199"/>
          <p:cNvGrpSpPr>
            <a:grpSpLocks/>
          </p:cNvGrpSpPr>
          <p:nvPr/>
        </p:nvGrpSpPr>
        <p:grpSpPr bwMode="auto">
          <a:xfrm>
            <a:off x="5795963" y="1584325"/>
            <a:ext cx="2687637" cy="1970088"/>
            <a:chOff x="5948419" y="2008732"/>
            <a:chExt cx="2687153" cy="1969503"/>
          </a:xfrm>
          <a:solidFill>
            <a:srgbClr val="F2D698"/>
          </a:solidFill>
        </p:grpSpPr>
        <p:sp>
          <p:nvSpPr>
            <p:cNvPr id="19504" name="TextBox 104"/>
            <p:cNvSpPr txBox="1">
              <a:spLocks noChangeArrowheads="1"/>
            </p:cNvSpPr>
            <p:nvPr/>
          </p:nvSpPr>
          <p:spPr bwMode="auto">
            <a:xfrm>
              <a:off x="5948419" y="2008732"/>
              <a:ext cx="2687153" cy="5846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400">
                  <a:solidFill>
                    <a:schemeClr val="tx1"/>
                  </a:solidFill>
                  <a:latin typeface="Arial" pitchFamily="34" charset="0"/>
                </a:defRPr>
              </a:lvl1pPr>
              <a:lvl2pPr marL="742950" indent="-285750" eaLnBrk="0" hangingPunct="0">
                <a:defRPr sz="3400">
                  <a:solidFill>
                    <a:schemeClr val="tx1"/>
                  </a:solidFill>
                  <a:latin typeface="Arial" pitchFamily="34" charset="0"/>
                </a:defRPr>
              </a:lvl2pPr>
              <a:lvl3pPr marL="1143000" indent="-228600" eaLnBrk="0" hangingPunct="0">
                <a:defRPr sz="3400">
                  <a:solidFill>
                    <a:schemeClr val="tx1"/>
                  </a:solidFill>
                  <a:latin typeface="Arial" pitchFamily="34" charset="0"/>
                </a:defRPr>
              </a:lvl3pPr>
              <a:lvl4pPr marL="1600200" indent="-228600" eaLnBrk="0" hangingPunct="0">
                <a:defRPr sz="3400">
                  <a:solidFill>
                    <a:schemeClr val="tx1"/>
                  </a:solidFill>
                  <a:latin typeface="Arial" pitchFamily="34" charset="0"/>
                </a:defRPr>
              </a:lvl4pPr>
              <a:lvl5pPr marL="2057400" indent="-228600" eaLnBrk="0" hangingPunct="0">
                <a:defRPr sz="3400">
                  <a:solidFill>
                    <a:schemeClr val="tx1"/>
                  </a:solidFill>
                  <a:latin typeface="Arial" pitchFamily="34" charset="0"/>
                </a:defRPr>
              </a:lvl5pPr>
              <a:lvl6pPr marL="2514600" indent="-228600" algn="ctr" eaLnBrk="0" fontAlgn="base" hangingPunct="0">
                <a:spcBef>
                  <a:spcPct val="20000"/>
                </a:spcBef>
                <a:spcAft>
                  <a:spcPct val="0"/>
                </a:spcAft>
                <a:buChar char="•"/>
                <a:defRPr sz="3400">
                  <a:solidFill>
                    <a:schemeClr val="tx1"/>
                  </a:solidFill>
                  <a:latin typeface="Arial" pitchFamily="34" charset="0"/>
                </a:defRPr>
              </a:lvl6pPr>
              <a:lvl7pPr marL="2971800" indent="-228600" algn="ctr" eaLnBrk="0" fontAlgn="base" hangingPunct="0">
                <a:spcBef>
                  <a:spcPct val="20000"/>
                </a:spcBef>
                <a:spcAft>
                  <a:spcPct val="0"/>
                </a:spcAft>
                <a:buChar char="•"/>
                <a:defRPr sz="3400">
                  <a:solidFill>
                    <a:schemeClr val="tx1"/>
                  </a:solidFill>
                  <a:latin typeface="Arial" pitchFamily="34" charset="0"/>
                </a:defRPr>
              </a:lvl7pPr>
              <a:lvl8pPr marL="3429000" indent="-228600" algn="ctr" eaLnBrk="0" fontAlgn="base" hangingPunct="0">
                <a:spcBef>
                  <a:spcPct val="20000"/>
                </a:spcBef>
                <a:spcAft>
                  <a:spcPct val="0"/>
                </a:spcAft>
                <a:buChar char="•"/>
                <a:defRPr sz="3400">
                  <a:solidFill>
                    <a:schemeClr val="tx1"/>
                  </a:solidFill>
                  <a:latin typeface="Arial" pitchFamily="34" charset="0"/>
                </a:defRPr>
              </a:lvl8pPr>
              <a:lvl9pPr marL="3886200" indent="-228600" algn="ctr" eaLnBrk="0" fontAlgn="base" hangingPunct="0">
                <a:spcBef>
                  <a:spcPct val="20000"/>
                </a:spcBef>
                <a:spcAft>
                  <a:spcPct val="0"/>
                </a:spcAft>
                <a:buChar char="•"/>
                <a:defRPr sz="3400">
                  <a:solidFill>
                    <a:schemeClr val="tx1"/>
                  </a:solidFill>
                  <a:latin typeface="Arial" pitchFamily="34" charset="0"/>
                </a:defRPr>
              </a:lvl9pPr>
            </a:lstStyle>
            <a:p>
              <a:pPr eaLnBrk="1" hangingPunct="1">
                <a:defRPr/>
              </a:pPr>
              <a:r>
                <a:rPr lang="en-US" sz="1600" dirty="0">
                  <a:solidFill>
                    <a:prstClr val="black"/>
                  </a:solidFill>
                </a:rPr>
                <a:t>Additional consumer surplus to initial consumers</a:t>
              </a:r>
            </a:p>
          </p:txBody>
        </p:sp>
        <p:cxnSp>
          <p:nvCxnSpPr>
            <p:cNvPr id="86" name="Straight Connector 85"/>
            <p:cNvCxnSpPr/>
            <p:nvPr/>
          </p:nvCxnSpPr>
          <p:spPr>
            <a:xfrm rot="16200000" flipV="1">
              <a:off x="5512808" y="3280735"/>
              <a:ext cx="1382302" cy="12698"/>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9489" name="Group 200"/>
          <p:cNvGrpSpPr>
            <a:grpSpLocks/>
          </p:cNvGrpSpPr>
          <p:nvPr/>
        </p:nvGrpSpPr>
        <p:grpSpPr bwMode="auto">
          <a:xfrm>
            <a:off x="6550025" y="2503488"/>
            <a:ext cx="2365375" cy="1008062"/>
            <a:chOff x="5711616" y="2092345"/>
            <a:chExt cx="2364592" cy="1007504"/>
          </a:xfrm>
          <a:solidFill>
            <a:srgbClr val="F2D698"/>
          </a:solidFill>
        </p:grpSpPr>
        <p:sp>
          <p:nvSpPr>
            <p:cNvPr id="19502" name="TextBox 104"/>
            <p:cNvSpPr txBox="1">
              <a:spLocks noChangeArrowheads="1"/>
            </p:cNvSpPr>
            <p:nvPr/>
          </p:nvSpPr>
          <p:spPr bwMode="auto">
            <a:xfrm>
              <a:off x="5966658" y="2092345"/>
              <a:ext cx="2109550" cy="63366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400">
                  <a:solidFill>
                    <a:schemeClr val="tx1"/>
                  </a:solidFill>
                  <a:latin typeface="Arial" pitchFamily="34" charset="0"/>
                </a:defRPr>
              </a:lvl1pPr>
              <a:lvl2pPr marL="742950" indent="-285750" eaLnBrk="0" hangingPunct="0">
                <a:defRPr sz="3400">
                  <a:solidFill>
                    <a:schemeClr val="tx1"/>
                  </a:solidFill>
                  <a:latin typeface="Arial" pitchFamily="34" charset="0"/>
                </a:defRPr>
              </a:lvl2pPr>
              <a:lvl3pPr marL="1143000" indent="-228600" eaLnBrk="0" hangingPunct="0">
                <a:defRPr sz="3400">
                  <a:solidFill>
                    <a:schemeClr val="tx1"/>
                  </a:solidFill>
                  <a:latin typeface="Arial" pitchFamily="34" charset="0"/>
                </a:defRPr>
              </a:lvl3pPr>
              <a:lvl4pPr marL="1600200" indent="-228600" eaLnBrk="0" hangingPunct="0">
                <a:defRPr sz="3400">
                  <a:solidFill>
                    <a:schemeClr val="tx1"/>
                  </a:solidFill>
                  <a:latin typeface="Arial" pitchFamily="34" charset="0"/>
                </a:defRPr>
              </a:lvl4pPr>
              <a:lvl5pPr marL="2057400" indent="-228600" eaLnBrk="0" hangingPunct="0">
                <a:defRPr sz="3400">
                  <a:solidFill>
                    <a:schemeClr val="tx1"/>
                  </a:solidFill>
                  <a:latin typeface="Arial" pitchFamily="34" charset="0"/>
                </a:defRPr>
              </a:lvl5pPr>
              <a:lvl6pPr marL="2514600" indent="-228600" algn="ctr" eaLnBrk="0" fontAlgn="base" hangingPunct="0">
                <a:spcBef>
                  <a:spcPct val="20000"/>
                </a:spcBef>
                <a:spcAft>
                  <a:spcPct val="0"/>
                </a:spcAft>
                <a:buChar char="•"/>
                <a:defRPr sz="3400">
                  <a:solidFill>
                    <a:schemeClr val="tx1"/>
                  </a:solidFill>
                  <a:latin typeface="Arial" pitchFamily="34" charset="0"/>
                </a:defRPr>
              </a:lvl6pPr>
              <a:lvl7pPr marL="2971800" indent="-228600" algn="ctr" eaLnBrk="0" fontAlgn="base" hangingPunct="0">
                <a:spcBef>
                  <a:spcPct val="20000"/>
                </a:spcBef>
                <a:spcAft>
                  <a:spcPct val="0"/>
                </a:spcAft>
                <a:buChar char="•"/>
                <a:defRPr sz="3400">
                  <a:solidFill>
                    <a:schemeClr val="tx1"/>
                  </a:solidFill>
                  <a:latin typeface="Arial" pitchFamily="34" charset="0"/>
                </a:defRPr>
              </a:lvl7pPr>
              <a:lvl8pPr marL="3429000" indent="-228600" algn="ctr" eaLnBrk="0" fontAlgn="base" hangingPunct="0">
                <a:spcBef>
                  <a:spcPct val="20000"/>
                </a:spcBef>
                <a:spcAft>
                  <a:spcPct val="0"/>
                </a:spcAft>
                <a:buChar char="•"/>
                <a:defRPr sz="3400">
                  <a:solidFill>
                    <a:schemeClr val="tx1"/>
                  </a:solidFill>
                  <a:latin typeface="Arial" pitchFamily="34" charset="0"/>
                </a:defRPr>
              </a:lvl8pPr>
              <a:lvl9pPr marL="3886200" indent="-228600" algn="ctr" eaLnBrk="0" fontAlgn="base" hangingPunct="0">
                <a:spcBef>
                  <a:spcPct val="20000"/>
                </a:spcBef>
                <a:spcAft>
                  <a:spcPct val="0"/>
                </a:spcAft>
                <a:buChar char="•"/>
                <a:defRPr sz="3400">
                  <a:solidFill>
                    <a:schemeClr val="tx1"/>
                  </a:solidFill>
                  <a:latin typeface="Arial" pitchFamily="34" charset="0"/>
                </a:defRPr>
              </a:lvl9pPr>
            </a:lstStyle>
            <a:p>
              <a:pPr eaLnBrk="1" hangingPunct="1">
                <a:defRPr/>
              </a:pPr>
              <a:r>
                <a:rPr lang="en-US" sz="1600">
                  <a:solidFill>
                    <a:prstClr val="black"/>
                  </a:solidFill>
                </a:rPr>
                <a:t>Consumer surplus</a:t>
              </a:r>
            </a:p>
            <a:p>
              <a:pPr eaLnBrk="1" hangingPunct="1">
                <a:defRPr/>
              </a:pPr>
              <a:r>
                <a:rPr lang="en-US" sz="1600">
                  <a:solidFill>
                    <a:prstClr val="black"/>
                  </a:solidFill>
                </a:rPr>
                <a:t>to new consumers</a:t>
              </a:r>
            </a:p>
          </p:txBody>
        </p:sp>
        <p:cxnSp>
          <p:nvCxnSpPr>
            <p:cNvPr id="89" name="Straight Connector 88"/>
            <p:cNvCxnSpPr/>
            <p:nvPr/>
          </p:nvCxnSpPr>
          <p:spPr>
            <a:xfrm flipV="1">
              <a:off x="5711616" y="2725406"/>
              <a:ext cx="574485" cy="374443"/>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9490" name="Group 177"/>
          <p:cNvGrpSpPr>
            <a:grpSpLocks/>
          </p:cNvGrpSpPr>
          <p:nvPr/>
        </p:nvGrpSpPr>
        <p:grpSpPr bwMode="auto">
          <a:xfrm>
            <a:off x="6183313" y="3243263"/>
            <a:ext cx="420687" cy="1914525"/>
            <a:chOff x="6335671" y="3668288"/>
            <a:chExt cx="419929" cy="1912990"/>
          </a:xfrm>
        </p:grpSpPr>
        <p:cxnSp>
          <p:nvCxnSpPr>
            <p:cNvPr id="54" name="Straight Connector 53"/>
            <p:cNvCxnSpPr/>
            <p:nvPr/>
          </p:nvCxnSpPr>
          <p:spPr>
            <a:xfrm rot="5400000">
              <a:off x="5733516" y="4451092"/>
              <a:ext cx="1567192" cy="1584"/>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8477" name="TextBox 156"/>
            <p:cNvSpPr txBox="1">
              <a:spLocks noChangeArrowheads="1"/>
            </p:cNvSpPr>
            <p:nvPr/>
          </p:nvSpPr>
          <p:spPr bwMode="auto">
            <a:xfrm>
              <a:off x="6335671" y="5242955"/>
              <a:ext cx="419929" cy="338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rPr>
                <a:t>Q</a:t>
              </a:r>
              <a:r>
                <a:rPr lang="en-US" altLang="en-US" sz="1600" baseline="-25000">
                  <a:solidFill>
                    <a:prstClr val="black"/>
                  </a:solidFill>
                </a:rPr>
                <a:t>1</a:t>
              </a:r>
            </a:p>
          </p:txBody>
        </p:sp>
      </p:grpSp>
      <p:grpSp>
        <p:nvGrpSpPr>
          <p:cNvPr id="19491" name="Group 168"/>
          <p:cNvGrpSpPr>
            <a:grpSpLocks/>
          </p:cNvGrpSpPr>
          <p:nvPr/>
        </p:nvGrpSpPr>
        <p:grpSpPr bwMode="auto">
          <a:xfrm>
            <a:off x="4721225" y="3714750"/>
            <a:ext cx="2335213" cy="338138"/>
            <a:chOff x="494436" y="3477495"/>
            <a:chExt cx="2333870" cy="338971"/>
          </a:xfrm>
        </p:grpSpPr>
        <p:cxnSp>
          <p:nvCxnSpPr>
            <p:cNvPr id="62" name="Straight Connector 61"/>
            <p:cNvCxnSpPr/>
            <p:nvPr/>
          </p:nvCxnSpPr>
          <p:spPr>
            <a:xfrm>
              <a:off x="925988" y="3670056"/>
              <a:ext cx="1902318" cy="3183"/>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8475" name="TextBox 170"/>
            <p:cNvSpPr txBox="1">
              <a:spLocks noChangeArrowheads="1"/>
            </p:cNvSpPr>
            <p:nvPr/>
          </p:nvSpPr>
          <p:spPr bwMode="auto">
            <a:xfrm>
              <a:off x="494436" y="3477495"/>
              <a:ext cx="396052" cy="338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rPr>
                <a:t>P</a:t>
              </a:r>
              <a:r>
                <a:rPr lang="en-US" altLang="en-US" sz="1600" baseline="-25000">
                  <a:solidFill>
                    <a:prstClr val="black"/>
                  </a:solidFill>
                </a:rPr>
                <a:t>2</a:t>
              </a:r>
            </a:p>
          </p:txBody>
        </p:sp>
      </p:grpSp>
      <p:grpSp>
        <p:nvGrpSpPr>
          <p:cNvPr id="19492" name="Group 153"/>
          <p:cNvGrpSpPr>
            <a:grpSpLocks/>
          </p:cNvGrpSpPr>
          <p:nvPr/>
        </p:nvGrpSpPr>
        <p:grpSpPr bwMode="auto">
          <a:xfrm>
            <a:off x="4721225" y="3038475"/>
            <a:ext cx="1655763" cy="338138"/>
            <a:chOff x="494404" y="3477490"/>
            <a:chExt cx="1655030" cy="337387"/>
          </a:xfrm>
        </p:grpSpPr>
        <p:cxnSp>
          <p:nvCxnSpPr>
            <p:cNvPr id="51" name="Straight Connector 50"/>
            <p:cNvCxnSpPr/>
            <p:nvPr/>
          </p:nvCxnSpPr>
          <p:spPr>
            <a:xfrm>
              <a:off x="926013" y="3669151"/>
              <a:ext cx="1223421" cy="1583"/>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8473" name="TextBox 155"/>
            <p:cNvSpPr txBox="1">
              <a:spLocks noChangeArrowheads="1"/>
            </p:cNvSpPr>
            <p:nvPr/>
          </p:nvSpPr>
          <p:spPr bwMode="auto">
            <a:xfrm>
              <a:off x="494404" y="3477490"/>
              <a:ext cx="396106" cy="33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rPr>
                <a:t>P</a:t>
              </a:r>
              <a:r>
                <a:rPr lang="en-US" altLang="en-US" sz="1600" baseline="-25000">
                  <a:solidFill>
                    <a:prstClr val="black"/>
                  </a:solidFill>
                </a:rPr>
                <a:t>1</a:t>
              </a:r>
            </a:p>
          </p:txBody>
        </p:sp>
      </p:grpSp>
      <p:grpSp>
        <p:nvGrpSpPr>
          <p:cNvPr id="19493" name="Group 139"/>
          <p:cNvGrpSpPr>
            <a:grpSpLocks/>
          </p:cNvGrpSpPr>
          <p:nvPr/>
        </p:nvGrpSpPr>
        <p:grpSpPr bwMode="auto">
          <a:xfrm>
            <a:off x="341313" y="3052763"/>
            <a:ext cx="1655762" cy="338137"/>
            <a:chOff x="494403" y="3477495"/>
            <a:chExt cx="1655031" cy="338972"/>
          </a:xfrm>
        </p:grpSpPr>
        <p:cxnSp>
          <p:nvCxnSpPr>
            <p:cNvPr id="22" name="Straight Connector 21"/>
            <p:cNvCxnSpPr/>
            <p:nvPr/>
          </p:nvCxnSpPr>
          <p:spPr>
            <a:xfrm>
              <a:off x="926012" y="3670056"/>
              <a:ext cx="1223422" cy="1592"/>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8471" name="TextBox 129"/>
            <p:cNvSpPr txBox="1">
              <a:spLocks noChangeArrowheads="1"/>
            </p:cNvSpPr>
            <p:nvPr/>
          </p:nvSpPr>
          <p:spPr bwMode="auto">
            <a:xfrm>
              <a:off x="494403" y="3477495"/>
              <a:ext cx="396106" cy="338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rPr>
                <a:t>P</a:t>
              </a:r>
              <a:r>
                <a:rPr lang="en-US" altLang="en-US" sz="1600" baseline="-25000">
                  <a:solidFill>
                    <a:prstClr val="black"/>
                  </a:solidFill>
                </a:rPr>
                <a:t>1</a:t>
              </a:r>
            </a:p>
          </p:txBody>
        </p:sp>
      </p:grpSp>
      <p:sp>
        <p:nvSpPr>
          <p:cNvPr id="3" name="Titel 2"/>
          <p:cNvSpPr>
            <a:spLocks noGrp="1"/>
          </p:cNvSpPr>
          <p:nvPr>
            <p:ph type="title"/>
          </p:nvPr>
        </p:nvSpPr>
        <p:spPr>
          <a:xfrm>
            <a:off x="604838" y="109763"/>
            <a:ext cx="6545262" cy="1132540"/>
          </a:xfrm>
        </p:spPr>
        <p:txBody>
          <a:bodyPr/>
          <a:lstStyle/>
          <a:p>
            <a:r>
              <a:rPr lang="en-US" altLang="en-US" dirty="0">
                <a:solidFill>
                  <a:srgbClr val="3163AC"/>
                </a:solidFill>
                <a:latin typeface="+mj-lt"/>
              </a:rPr>
              <a:t>Consumer Surplus </a:t>
            </a:r>
            <a:r>
              <a:rPr lang="en-US" altLang="en-US" dirty="0">
                <a:solidFill>
                  <a:srgbClr val="3163AC"/>
                </a:solidFill>
                <a:latin typeface="+mj-lt"/>
                <a:cs typeface="Arial" panose="020B0604020202020204" pitchFamily="34" charset="0"/>
              </a:rPr>
              <a:t>(6/6)</a:t>
            </a:r>
            <a:br>
              <a:rPr lang="en-US" altLang="en-US" dirty="0">
                <a:solidFill>
                  <a:srgbClr val="3163AC"/>
                </a:solidFill>
                <a:latin typeface="+mj-lt"/>
                <a:cs typeface="Arial" panose="020B0604020202020204" pitchFamily="34" charset="0"/>
              </a:rPr>
            </a:br>
            <a:r>
              <a:rPr lang="en-US" altLang="en-US" dirty="0">
                <a:solidFill>
                  <a:srgbClr val="3163AC"/>
                </a:solidFill>
                <a:latin typeface="+mj-lt"/>
                <a:cs typeface="Arial" panose="020B0604020202020204" pitchFamily="34" charset="0"/>
              </a:rPr>
              <a:t>Effect of a Price Fall </a:t>
            </a:r>
            <a:br>
              <a:rPr lang="en-US" altLang="en-US" dirty="0">
                <a:solidFill>
                  <a:srgbClr val="002060"/>
                </a:solidFill>
                <a:latin typeface="+mj-lt"/>
              </a:rPr>
            </a:br>
            <a:endParaRPr lang="de-DE" dirty="0">
              <a:latin typeface="+mj-lt"/>
            </a:endParaRPr>
          </a:p>
        </p:txBody>
      </p:sp>
    </p:spTree>
    <p:extLst>
      <p:ext uri="{BB962C8B-B14F-4D97-AF65-F5344CB8AC3E}">
        <p14:creationId xmlns:p14="http://schemas.microsoft.com/office/powerpoint/2010/main" val="36218269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par>
                                <p:cTn id="12" presetID="22" presetClass="entr" presetSubtype="4"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par>
                          <p:cTn id="15" fill="hold" nodeType="afterGroup">
                            <p:stCondLst>
                              <p:cond delay="1000"/>
                            </p:stCondLst>
                            <p:childTnLst>
                              <p:par>
                                <p:cTn id="16" presetID="22" presetClass="entr" presetSubtype="8"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1000"/>
                                        <p:tgtEl>
                                          <p:spTgt spid="5"/>
                                        </p:tgtEl>
                                      </p:cBhvr>
                                    </p:animEffect>
                                  </p:childTnLst>
                                </p:cTn>
                              </p:par>
                            </p:childTnLst>
                          </p:cTn>
                        </p:par>
                        <p:par>
                          <p:cTn id="19" fill="hold" nodeType="afterGroup">
                            <p:stCondLst>
                              <p:cond delay="2000"/>
                            </p:stCondLst>
                            <p:childTnLst>
                              <p:par>
                                <p:cTn id="20" presetID="22" presetClass="entr" presetSubtype="8" fill="hold" nodeType="afterEffect">
                                  <p:stCondLst>
                                    <p:cond delay="0"/>
                                  </p:stCondLst>
                                  <p:childTnLst>
                                    <p:set>
                                      <p:cBhvr>
                                        <p:cTn id="21" dur="1" fill="hold">
                                          <p:stCondLst>
                                            <p:cond delay="0"/>
                                          </p:stCondLst>
                                        </p:cTn>
                                        <p:tgtEl>
                                          <p:spTgt spid="19493"/>
                                        </p:tgtEl>
                                        <p:attrNameLst>
                                          <p:attrName>style.visibility</p:attrName>
                                        </p:attrNameLst>
                                      </p:cBhvr>
                                      <p:to>
                                        <p:strVal val="visible"/>
                                      </p:to>
                                    </p:set>
                                    <p:animEffect transition="in" filter="wipe(left)">
                                      <p:cBhvr>
                                        <p:cTn id="22" dur="500"/>
                                        <p:tgtEl>
                                          <p:spTgt spid="19493"/>
                                        </p:tgtEl>
                                      </p:cBhvr>
                                    </p:animEffect>
                                  </p:childTnLst>
                                </p:cTn>
                              </p:par>
                            </p:childTnLst>
                          </p:cTn>
                        </p:par>
                        <p:par>
                          <p:cTn id="23" fill="hold" nodeType="afterGroup">
                            <p:stCondLst>
                              <p:cond delay="2500"/>
                            </p:stCondLst>
                            <p:childTnLst>
                              <p:par>
                                <p:cTn id="24" presetID="22" presetClass="entr" presetSubtype="1"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up)">
                                      <p:cBhvr>
                                        <p:cTn id="26" dur="500"/>
                                        <p:tgtEl>
                                          <p:spTgt spid="6"/>
                                        </p:tgtEl>
                                      </p:cBhvr>
                                    </p:animEffect>
                                  </p:childTnLst>
                                </p:cTn>
                              </p:par>
                            </p:childTnLst>
                          </p:cTn>
                        </p:par>
                        <p:par>
                          <p:cTn id="27" fill="hold" nodeType="afterGroup">
                            <p:stCondLst>
                              <p:cond delay="3000"/>
                            </p:stCondLst>
                            <p:childTnLst>
                              <p:par>
                                <p:cTn id="28" presetID="22" presetClass="entr" presetSubtype="8" fill="hold"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left)">
                                      <p:cBhvr>
                                        <p:cTn id="30" dur="500"/>
                                        <p:tgtEl>
                                          <p:spTgt spid="12"/>
                                        </p:tgtEl>
                                      </p:cBhvr>
                                    </p:animEffect>
                                  </p:childTnLst>
                                </p:cTn>
                              </p:par>
                            </p:childTnLst>
                          </p:cTn>
                        </p:par>
                        <p:par>
                          <p:cTn id="31" fill="hold" nodeType="afterGroup">
                            <p:stCondLst>
                              <p:cond delay="3500"/>
                            </p:stCondLst>
                            <p:childTnLst>
                              <p:par>
                                <p:cTn id="32" presetID="22" presetClass="entr" presetSubtype="8" fill="hold" nodeType="after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left)">
                                      <p:cBhvr>
                                        <p:cTn id="34" dur="500"/>
                                        <p:tgtEl>
                                          <p:spTgt spid="8"/>
                                        </p:tgtEl>
                                      </p:cBhvr>
                                    </p:animEffect>
                                  </p:childTnLst>
                                </p:cTn>
                              </p:par>
                            </p:childTnLst>
                          </p:cTn>
                        </p:par>
                        <p:par>
                          <p:cTn id="35" fill="hold" nodeType="afterGroup">
                            <p:stCondLst>
                              <p:cond delay="4000"/>
                            </p:stCondLst>
                            <p:childTnLst>
                              <p:par>
                                <p:cTn id="36" presetID="22" presetClass="entr" presetSubtype="8" fill="hold" nodeType="after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left)">
                                      <p:cBhvr>
                                        <p:cTn id="38" dur="500"/>
                                        <p:tgtEl>
                                          <p:spTgt spid="10"/>
                                        </p:tgtEl>
                                      </p:cBhvr>
                                    </p:animEffect>
                                  </p:childTnLst>
                                </p:cTn>
                              </p:par>
                            </p:childTnLst>
                          </p:cTn>
                        </p:par>
                        <p:par>
                          <p:cTn id="39" fill="hold" nodeType="afterGroup">
                            <p:stCondLst>
                              <p:cond delay="4500"/>
                            </p:stCondLst>
                            <p:childTnLst>
                              <p:par>
                                <p:cTn id="40" presetID="22" presetClass="entr" presetSubtype="8" fill="hold" grpId="0" nodeType="after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wipe(left)">
                                      <p:cBhvr>
                                        <p:cTn id="42" dur="1000"/>
                                        <p:tgtEl>
                                          <p:spTgt spid="27"/>
                                        </p:tgtEl>
                                      </p:cBhvr>
                                    </p:animEffect>
                                  </p:childTnLst>
                                </p:cTn>
                              </p:par>
                            </p:childTnLst>
                          </p:cTn>
                        </p:par>
                        <p:par>
                          <p:cTn id="43" fill="hold" nodeType="afterGroup">
                            <p:stCondLst>
                              <p:cond delay="5500"/>
                            </p:stCondLst>
                            <p:childTnLst>
                              <p:par>
                                <p:cTn id="44" presetID="22" presetClass="entr" presetSubtype="8" fill="hold" grpId="0" nodeType="after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wipe(left)">
                                      <p:cBhvr>
                                        <p:cTn id="46" dur="1000"/>
                                        <p:tgtEl>
                                          <p:spTgt spid="28"/>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wipe(left)">
                                      <p:cBhvr>
                                        <p:cTn id="51" dur="500"/>
                                        <p:tgtEl>
                                          <p:spTgt spid="17"/>
                                        </p:tgtEl>
                                      </p:cBhvr>
                                    </p:animEffect>
                                  </p:childTnLst>
                                </p:cTn>
                              </p:par>
                            </p:childTnLst>
                          </p:cTn>
                        </p:par>
                        <p:par>
                          <p:cTn id="52" fill="hold" nodeType="afterGroup">
                            <p:stCondLst>
                              <p:cond delay="500"/>
                            </p:stCondLst>
                            <p:childTnLst>
                              <p:par>
                                <p:cTn id="53" presetID="22" presetClass="entr" presetSubtype="8" fill="hold" nodeType="after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wipe(left)">
                                      <p:cBhvr>
                                        <p:cTn id="55" dur="500"/>
                                        <p:tgtEl>
                                          <p:spTgt spid="18"/>
                                        </p:tgtEl>
                                      </p:cBhvr>
                                    </p:animEffect>
                                  </p:childTnLst>
                                </p:cTn>
                              </p:par>
                              <p:par>
                                <p:cTn id="56" presetID="22" presetClass="entr" presetSubtype="4" fill="hold" nodeType="with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wipe(down)">
                                      <p:cBhvr>
                                        <p:cTn id="58" dur="500"/>
                                        <p:tgtEl>
                                          <p:spTgt spid="14"/>
                                        </p:tgtEl>
                                      </p:cBhvr>
                                    </p:animEffect>
                                  </p:childTnLst>
                                </p:cTn>
                              </p:par>
                            </p:childTnLst>
                          </p:cTn>
                        </p:par>
                        <p:par>
                          <p:cTn id="59" fill="hold" nodeType="afterGroup">
                            <p:stCondLst>
                              <p:cond delay="1000"/>
                            </p:stCondLst>
                            <p:childTnLst>
                              <p:par>
                                <p:cTn id="60" presetID="22" presetClass="entr" presetSubtype="8" fill="hold" nodeType="after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wipe(left)">
                                      <p:cBhvr>
                                        <p:cTn id="62" dur="1000"/>
                                        <p:tgtEl>
                                          <p:spTgt spid="19"/>
                                        </p:tgtEl>
                                      </p:cBhvr>
                                    </p:animEffect>
                                  </p:childTnLst>
                                </p:cTn>
                              </p:par>
                            </p:childTnLst>
                          </p:cTn>
                        </p:par>
                        <p:par>
                          <p:cTn id="63" fill="hold" nodeType="afterGroup">
                            <p:stCondLst>
                              <p:cond delay="2000"/>
                            </p:stCondLst>
                            <p:childTnLst>
                              <p:par>
                                <p:cTn id="64" presetID="22" presetClass="entr" presetSubtype="8" fill="hold" nodeType="afterEffect">
                                  <p:stCondLst>
                                    <p:cond delay="0"/>
                                  </p:stCondLst>
                                  <p:childTnLst>
                                    <p:set>
                                      <p:cBhvr>
                                        <p:cTn id="65" dur="1" fill="hold">
                                          <p:stCondLst>
                                            <p:cond delay="0"/>
                                          </p:stCondLst>
                                        </p:cTn>
                                        <p:tgtEl>
                                          <p:spTgt spid="19492"/>
                                        </p:tgtEl>
                                        <p:attrNameLst>
                                          <p:attrName>style.visibility</p:attrName>
                                        </p:attrNameLst>
                                      </p:cBhvr>
                                      <p:to>
                                        <p:strVal val="visible"/>
                                      </p:to>
                                    </p:set>
                                    <p:animEffect transition="in" filter="wipe(left)">
                                      <p:cBhvr>
                                        <p:cTn id="66" dur="500"/>
                                        <p:tgtEl>
                                          <p:spTgt spid="19492"/>
                                        </p:tgtEl>
                                      </p:cBhvr>
                                    </p:animEffect>
                                  </p:childTnLst>
                                </p:cTn>
                              </p:par>
                            </p:childTnLst>
                          </p:cTn>
                        </p:par>
                        <p:par>
                          <p:cTn id="67" fill="hold" nodeType="afterGroup">
                            <p:stCondLst>
                              <p:cond delay="2500"/>
                            </p:stCondLst>
                            <p:childTnLst>
                              <p:par>
                                <p:cTn id="68" presetID="22" presetClass="entr" presetSubtype="1" fill="hold" nodeType="afterEffect">
                                  <p:stCondLst>
                                    <p:cond delay="0"/>
                                  </p:stCondLst>
                                  <p:childTnLst>
                                    <p:set>
                                      <p:cBhvr>
                                        <p:cTn id="69" dur="1" fill="hold">
                                          <p:stCondLst>
                                            <p:cond delay="0"/>
                                          </p:stCondLst>
                                        </p:cTn>
                                        <p:tgtEl>
                                          <p:spTgt spid="19490"/>
                                        </p:tgtEl>
                                        <p:attrNameLst>
                                          <p:attrName>style.visibility</p:attrName>
                                        </p:attrNameLst>
                                      </p:cBhvr>
                                      <p:to>
                                        <p:strVal val="visible"/>
                                      </p:to>
                                    </p:set>
                                    <p:animEffect transition="in" filter="wipe(up)">
                                      <p:cBhvr>
                                        <p:cTn id="70" dur="500"/>
                                        <p:tgtEl>
                                          <p:spTgt spid="19490"/>
                                        </p:tgtEl>
                                      </p:cBhvr>
                                    </p:animEffect>
                                  </p:childTnLst>
                                </p:cTn>
                              </p:par>
                            </p:childTnLst>
                          </p:cTn>
                        </p:par>
                        <p:par>
                          <p:cTn id="71" fill="hold" nodeType="afterGroup">
                            <p:stCondLst>
                              <p:cond delay="3000"/>
                            </p:stCondLst>
                            <p:childTnLst>
                              <p:par>
                                <p:cTn id="72" presetID="22" presetClass="entr" presetSubtype="8" fill="hold" grpId="0" nodeType="afterEffect">
                                  <p:stCondLst>
                                    <p:cond delay="0"/>
                                  </p:stCondLst>
                                  <p:childTnLst>
                                    <p:set>
                                      <p:cBhvr>
                                        <p:cTn id="73" dur="1" fill="hold">
                                          <p:stCondLst>
                                            <p:cond delay="0"/>
                                          </p:stCondLst>
                                        </p:cTn>
                                        <p:tgtEl>
                                          <p:spTgt spid="56"/>
                                        </p:tgtEl>
                                        <p:attrNameLst>
                                          <p:attrName>style.visibility</p:attrName>
                                        </p:attrNameLst>
                                      </p:cBhvr>
                                      <p:to>
                                        <p:strVal val="visible"/>
                                      </p:to>
                                    </p:set>
                                    <p:animEffect transition="in" filter="wipe(left)">
                                      <p:cBhvr>
                                        <p:cTn id="74" dur="1000"/>
                                        <p:tgtEl>
                                          <p:spTgt spid="56"/>
                                        </p:tgtEl>
                                      </p:cBhvr>
                                    </p:animEffect>
                                  </p:childTnLst>
                                </p:cTn>
                              </p:par>
                            </p:childTnLst>
                          </p:cTn>
                        </p:par>
                        <p:par>
                          <p:cTn id="75" fill="hold" nodeType="afterGroup">
                            <p:stCondLst>
                              <p:cond delay="4000"/>
                            </p:stCondLst>
                            <p:childTnLst>
                              <p:par>
                                <p:cTn id="76" presetID="22" presetClass="entr" presetSubtype="8" fill="hold" grpId="0" nodeType="afterEffect">
                                  <p:stCondLst>
                                    <p:cond delay="0"/>
                                  </p:stCondLst>
                                  <p:childTnLst>
                                    <p:set>
                                      <p:cBhvr>
                                        <p:cTn id="77" dur="1" fill="hold">
                                          <p:stCondLst>
                                            <p:cond delay="0"/>
                                          </p:stCondLst>
                                        </p:cTn>
                                        <p:tgtEl>
                                          <p:spTgt spid="57"/>
                                        </p:tgtEl>
                                        <p:attrNameLst>
                                          <p:attrName>style.visibility</p:attrName>
                                        </p:attrNameLst>
                                      </p:cBhvr>
                                      <p:to>
                                        <p:strVal val="visible"/>
                                      </p:to>
                                    </p:set>
                                    <p:animEffect transition="in" filter="wipe(left)">
                                      <p:cBhvr>
                                        <p:cTn id="78" dur="1000"/>
                                        <p:tgtEl>
                                          <p:spTgt spid="57"/>
                                        </p:tgtEl>
                                      </p:cBhvr>
                                    </p:animEffect>
                                  </p:childTnLst>
                                </p:cTn>
                              </p:par>
                            </p:childTnLst>
                          </p:cTn>
                        </p:par>
                        <p:par>
                          <p:cTn id="79" fill="hold" nodeType="afterGroup">
                            <p:stCondLst>
                              <p:cond delay="5000"/>
                            </p:stCondLst>
                            <p:childTnLst>
                              <p:par>
                                <p:cTn id="80" presetID="22" presetClass="entr" presetSubtype="8" fill="hold" nodeType="afterEffect">
                                  <p:stCondLst>
                                    <p:cond delay="0"/>
                                  </p:stCondLst>
                                  <p:childTnLst>
                                    <p:set>
                                      <p:cBhvr>
                                        <p:cTn id="81" dur="1" fill="hold">
                                          <p:stCondLst>
                                            <p:cond delay="0"/>
                                          </p:stCondLst>
                                        </p:cTn>
                                        <p:tgtEl>
                                          <p:spTgt spid="21"/>
                                        </p:tgtEl>
                                        <p:attrNameLst>
                                          <p:attrName>style.visibility</p:attrName>
                                        </p:attrNameLst>
                                      </p:cBhvr>
                                      <p:to>
                                        <p:strVal val="visible"/>
                                      </p:to>
                                    </p:set>
                                    <p:animEffect transition="in" filter="wipe(left)">
                                      <p:cBhvr>
                                        <p:cTn id="82" dur="500"/>
                                        <p:tgtEl>
                                          <p:spTgt spid="21"/>
                                        </p:tgtEl>
                                      </p:cBhvr>
                                    </p:animEffect>
                                  </p:childTnLst>
                                </p:cTn>
                              </p:par>
                            </p:childTnLst>
                          </p:cTn>
                        </p:par>
                        <p:par>
                          <p:cTn id="83" fill="hold" nodeType="afterGroup">
                            <p:stCondLst>
                              <p:cond delay="5500"/>
                            </p:stCondLst>
                            <p:childTnLst>
                              <p:par>
                                <p:cTn id="84" presetID="22" presetClass="entr" presetSubtype="8" fill="hold" nodeType="afterEffect">
                                  <p:stCondLst>
                                    <p:cond delay="0"/>
                                  </p:stCondLst>
                                  <p:childTnLst>
                                    <p:set>
                                      <p:cBhvr>
                                        <p:cTn id="85" dur="1" fill="hold">
                                          <p:stCondLst>
                                            <p:cond delay="0"/>
                                          </p:stCondLst>
                                        </p:cTn>
                                        <p:tgtEl>
                                          <p:spTgt spid="24"/>
                                        </p:tgtEl>
                                        <p:attrNameLst>
                                          <p:attrName>style.visibility</p:attrName>
                                        </p:attrNameLst>
                                      </p:cBhvr>
                                      <p:to>
                                        <p:strVal val="visible"/>
                                      </p:to>
                                    </p:set>
                                    <p:animEffect transition="in" filter="wipe(left)">
                                      <p:cBhvr>
                                        <p:cTn id="86" dur="500"/>
                                        <p:tgtEl>
                                          <p:spTgt spid="24"/>
                                        </p:tgtEl>
                                      </p:cBhvr>
                                    </p:animEffect>
                                  </p:childTnLst>
                                </p:cTn>
                              </p:par>
                            </p:childTnLst>
                          </p:cTn>
                        </p:par>
                        <p:par>
                          <p:cTn id="87" fill="hold" nodeType="afterGroup">
                            <p:stCondLst>
                              <p:cond delay="6000"/>
                            </p:stCondLst>
                            <p:childTnLst>
                              <p:par>
                                <p:cTn id="88" presetID="22" presetClass="entr" presetSubtype="8" fill="hold" nodeType="afterEffect">
                                  <p:stCondLst>
                                    <p:cond delay="0"/>
                                  </p:stCondLst>
                                  <p:childTnLst>
                                    <p:set>
                                      <p:cBhvr>
                                        <p:cTn id="89" dur="1" fill="hold">
                                          <p:stCondLst>
                                            <p:cond delay="0"/>
                                          </p:stCondLst>
                                        </p:cTn>
                                        <p:tgtEl>
                                          <p:spTgt spid="29"/>
                                        </p:tgtEl>
                                        <p:attrNameLst>
                                          <p:attrName>style.visibility</p:attrName>
                                        </p:attrNameLst>
                                      </p:cBhvr>
                                      <p:to>
                                        <p:strVal val="visible"/>
                                      </p:to>
                                    </p:set>
                                    <p:animEffect transition="in" filter="wipe(left)">
                                      <p:cBhvr>
                                        <p:cTn id="90" dur="500"/>
                                        <p:tgtEl>
                                          <p:spTgt spid="29"/>
                                        </p:tgtEl>
                                      </p:cBhvr>
                                    </p:animEffect>
                                  </p:childTnLst>
                                </p:cTn>
                              </p:par>
                            </p:childTnLst>
                          </p:cTn>
                        </p:par>
                        <p:par>
                          <p:cTn id="91" fill="hold" nodeType="afterGroup">
                            <p:stCondLst>
                              <p:cond delay="6500"/>
                            </p:stCondLst>
                            <p:childTnLst>
                              <p:par>
                                <p:cTn id="92" presetID="22" presetClass="entr" presetSubtype="8" fill="hold" nodeType="afterEffect">
                                  <p:stCondLst>
                                    <p:cond delay="0"/>
                                  </p:stCondLst>
                                  <p:childTnLst>
                                    <p:set>
                                      <p:cBhvr>
                                        <p:cTn id="93" dur="1" fill="hold">
                                          <p:stCondLst>
                                            <p:cond delay="0"/>
                                          </p:stCondLst>
                                        </p:cTn>
                                        <p:tgtEl>
                                          <p:spTgt spid="19491"/>
                                        </p:tgtEl>
                                        <p:attrNameLst>
                                          <p:attrName>style.visibility</p:attrName>
                                        </p:attrNameLst>
                                      </p:cBhvr>
                                      <p:to>
                                        <p:strVal val="visible"/>
                                      </p:to>
                                    </p:set>
                                    <p:animEffect transition="in" filter="wipe(left)">
                                      <p:cBhvr>
                                        <p:cTn id="94" dur="500"/>
                                        <p:tgtEl>
                                          <p:spTgt spid="19491"/>
                                        </p:tgtEl>
                                      </p:cBhvr>
                                    </p:animEffect>
                                  </p:childTnLst>
                                </p:cTn>
                              </p:par>
                            </p:childTnLst>
                          </p:cTn>
                        </p:par>
                        <p:par>
                          <p:cTn id="95" fill="hold" nodeType="afterGroup">
                            <p:stCondLst>
                              <p:cond delay="7000"/>
                            </p:stCondLst>
                            <p:childTnLst>
                              <p:par>
                                <p:cTn id="96" presetID="22" presetClass="entr" presetSubtype="1" fill="hold" nodeType="afterEffect">
                                  <p:stCondLst>
                                    <p:cond delay="0"/>
                                  </p:stCondLst>
                                  <p:childTnLst>
                                    <p:set>
                                      <p:cBhvr>
                                        <p:cTn id="97" dur="1" fill="hold">
                                          <p:stCondLst>
                                            <p:cond delay="0"/>
                                          </p:stCondLst>
                                        </p:cTn>
                                        <p:tgtEl>
                                          <p:spTgt spid="23"/>
                                        </p:tgtEl>
                                        <p:attrNameLst>
                                          <p:attrName>style.visibility</p:attrName>
                                        </p:attrNameLst>
                                      </p:cBhvr>
                                      <p:to>
                                        <p:strVal val="visible"/>
                                      </p:to>
                                    </p:set>
                                    <p:animEffect transition="in" filter="wipe(up)">
                                      <p:cBhvr>
                                        <p:cTn id="98" dur="500"/>
                                        <p:tgtEl>
                                          <p:spTgt spid="23"/>
                                        </p:tgtEl>
                                      </p:cBhvr>
                                    </p:animEffect>
                                  </p:childTnLst>
                                </p:cTn>
                              </p:par>
                            </p:childTnLst>
                          </p:cTn>
                        </p:par>
                        <p:par>
                          <p:cTn id="99" fill="hold" nodeType="afterGroup">
                            <p:stCondLst>
                              <p:cond delay="7500"/>
                            </p:stCondLst>
                            <p:childTnLst>
                              <p:par>
                                <p:cTn id="100" presetID="22" presetClass="entr" presetSubtype="8" fill="hold" nodeType="afterEffect">
                                  <p:stCondLst>
                                    <p:cond delay="0"/>
                                  </p:stCondLst>
                                  <p:childTnLst>
                                    <p:set>
                                      <p:cBhvr>
                                        <p:cTn id="101" dur="1" fill="hold">
                                          <p:stCondLst>
                                            <p:cond delay="0"/>
                                          </p:stCondLst>
                                        </p:cTn>
                                        <p:tgtEl>
                                          <p:spTgt spid="26"/>
                                        </p:tgtEl>
                                        <p:attrNameLst>
                                          <p:attrName>style.visibility</p:attrName>
                                        </p:attrNameLst>
                                      </p:cBhvr>
                                      <p:to>
                                        <p:strVal val="visible"/>
                                      </p:to>
                                    </p:set>
                                    <p:animEffect transition="in" filter="wipe(left)">
                                      <p:cBhvr>
                                        <p:cTn id="102" dur="500"/>
                                        <p:tgtEl>
                                          <p:spTgt spid="26"/>
                                        </p:tgtEl>
                                      </p:cBhvr>
                                    </p:animEffect>
                                  </p:childTnLst>
                                </p:cTn>
                              </p:par>
                            </p:childTnLst>
                          </p:cTn>
                        </p:par>
                        <p:par>
                          <p:cTn id="103" fill="hold" nodeType="afterGroup">
                            <p:stCondLst>
                              <p:cond delay="8000"/>
                            </p:stCondLst>
                            <p:childTnLst>
                              <p:par>
                                <p:cTn id="104" presetID="22" presetClass="entr" presetSubtype="8" fill="hold" nodeType="afterEffect">
                                  <p:stCondLst>
                                    <p:cond delay="0"/>
                                  </p:stCondLst>
                                  <p:childTnLst>
                                    <p:set>
                                      <p:cBhvr>
                                        <p:cTn id="105" dur="1" fill="hold">
                                          <p:stCondLst>
                                            <p:cond delay="0"/>
                                          </p:stCondLst>
                                        </p:cTn>
                                        <p:tgtEl>
                                          <p:spTgt spid="30"/>
                                        </p:tgtEl>
                                        <p:attrNameLst>
                                          <p:attrName>style.visibility</p:attrName>
                                        </p:attrNameLst>
                                      </p:cBhvr>
                                      <p:to>
                                        <p:strVal val="visible"/>
                                      </p:to>
                                    </p:set>
                                    <p:animEffect transition="in" filter="wipe(left)">
                                      <p:cBhvr>
                                        <p:cTn id="106" dur="500"/>
                                        <p:tgtEl>
                                          <p:spTgt spid="30"/>
                                        </p:tgtEl>
                                      </p:cBhvr>
                                    </p:animEffect>
                                  </p:childTnLst>
                                </p:cTn>
                              </p:par>
                            </p:childTnLst>
                          </p:cTn>
                        </p:par>
                        <p:par>
                          <p:cTn id="107" fill="hold" nodeType="afterGroup">
                            <p:stCondLst>
                              <p:cond delay="8500"/>
                            </p:stCondLst>
                            <p:childTnLst>
                              <p:par>
                                <p:cTn id="108" presetID="22" presetClass="entr" presetSubtype="8" fill="hold" grpId="0" nodeType="afterEffect">
                                  <p:stCondLst>
                                    <p:cond delay="0"/>
                                  </p:stCondLst>
                                  <p:childTnLst>
                                    <p:set>
                                      <p:cBhvr>
                                        <p:cTn id="109" dur="1" fill="hold">
                                          <p:stCondLst>
                                            <p:cond delay="0"/>
                                          </p:stCondLst>
                                        </p:cTn>
                                        <p:tgtEl>
                                          <p:spTgt spid="67"/>
                                        </p:tgtEl>
                                        <p:attrNameLst>
                                          <p:attrName>style.visibility</p:attrName>
                                        </p:attrNameLst>
                                      </p:cBhvr>
                                      <p:to>
                                        <p:strVal val="visible"/>
                                      </p:to>
                                    </p:set>
                                    <p:animEffect transition="in" filter="wipe(left)">
                                      <p:cBhvr>
                                        <p:cTn id="110" dur="1000"/>
                                        <p:tgtEl>
                                          <p:spTgt spid="67"/>
                                        </p:tgtEl>
                                      </p:cBhvr>
                                    </p:animEffect>
                                  </p:childTnLst>
                                </p:cTn>
                              </p:par>
                            </p:childTnLst>
                          </p:cTn>
                        </p:par>
                        <p:par>
                          <p:cTn id="111" fill="hold" nodeType="afterGroup">
                            <p:stCondLst>
                              <p:cond delay="9500"/>
                            </p:stCondLst>
                            <p:childTnLst>
                              <p:par>
                                <p:cTn id="112" presetID="22" presetClass="entr" presetSubtype="8" fill="hold" nodeType="afterEffect">
                                  <p:stCondLst>
                                    <p:cond delay="0"/>
                                  </p:stCondLst>
                                  <p:childTnLst>
                                    <p:set>
                                      <p:cBhvr>
                                        <p:cTn id="113" dur="1" fill="hold">
                                          <p:stCondLst>
                                            <p:cond delay="0"/>
                                          </p:stCondLst>
                                        </p:cTn>
                                        <p:tgtEl>
                                          <p:spTgt spid="19488"/>
                                        </p:tgtEl>
                                        <p:attrNameLst>
                                          <p:attrName>style.visibility</p:attrName>
                                        </p:attrNameLst>
                                      </p:cBhvr>
                                      <p:to>
                                        <p:strVal val="visible"/>
                                      </p:to>
                                    </p:set>
                                    <p:animEffect transition="in" filter="wipe(left)">
                                      <p:cBhvr>
                                        <p:cTn id="114" dur="1000"/>
                                        <p:tgtEl>
                                          <p:spTgt spid="19488"/>
                                        </p:tgtEl>
                                      </p:cBhvr>
                                    </p:animEffect>
                                  </p:childTnLst>
                                </p:cTn>
                              </p:par>
                            </p:childTnLst>
                          </p:cTn>
                        </p:par>
                        <p:par>
                          <p:cTn id="115" fill="hold" nodeType="afterGroup">
                            <p:stCondLst>
                              <p:cond delay="10500"/>
                            </p:stCondLst>
                            <p:childTnLst>
                              <p:par>
                                <p:cTn id="116" presetID="22" presetClass="entr" presetSubtype="8" fill="hold" nodeType="afterEffect">
                                  <p:stCondLst>
                                    <p:cond delay="0"/>
                                  </p:stCondLst>
                                  <p:childTnLst>
                                    <p:set>
                                      <p:cBhvr>
                                        <p:cTn id="117" dur="1" fill="hold">
                                          <p:stCondLst>
                                            <p:cond delay="0"/>
                                          </p:stCondLst>
                                        </p:cTn>
                                        <p:tgtEl>
                                          <p:spTgt spid="31"/>
                                        </p:tgtEl>
                                        <p:attrNameLst>
                                          <p:attrName>style.visibility</p:attrName>
                                        </p:attrNameLst>
                                      </p:cBhvr>
                                      <p:to>
                                        <p:strVal val="visible"/>
                                      </p:to>
                                    </p:set>
                                    <p:animEffect transition="in" filter="wipe(left)">
                                      <p:cBhvr>
                                        <p:cTn id="118" dur="500"/>
                                        <p:tgtEl>
                                          <p:spTgt spid="31"/>
                                        </p:tgtEl>
                                      </p:cBhvr>
                                    </p:animEffect>
                                  </p:childTnLst>
                                </p:cTn>
                              </p:par>
                            </p:childTnLst>
                          </p:cTn>
                        </p:par>
                        <p:par>
                          <p:cTn id="119" fill="hold" nodeType="afterGroup">
                            <p:stCondLst>
                              <p:cond delay="11000"/>
                            </p:stCondLst>
                            <p:childTnLst>
                              <p:par>
                                <p:cTn id="120" presetID="22" presetClass="entr" presetSubtype="8" fill="hold" grpId="0" nodeType="afterEffect">
                                  <p:stCondLst>
                                    <p:cond delay="0"/>
                                  </p:stCondLst>
                                  <p:childTnLst>
                                    <p:set>
                                      <p:cBhvr>
                                        <p:cTn id="121" dur="1" fill="hold">
                                          <p:stCondLst>
                                            <p:cond delay="0"/>
                                          </p:stCondLst>
                                        </p:cTn>
                                        <p:tgtEl>
                                          <p:spTgt spid="74"/>
                                        </p:tgtEl>
                                        <p:attrNameLst>
                                          <p:attrName>style.visibility</p:attrName>
                                        </p:attrNameLst>
                                      </p:cBhvr>
                                      <p:to>
                                        <p:strVal val="visible"/>
                                      </p:to>
                                    </p:set>
                                    <p:animEffect transition="in" filter="wipe(left)">
                                      <p:cBhvr>
                                        <p:cTn id="122" dur="1000"/>
                                        <p:tgtEl>
                                          <p:spTgt spid="74"/>
                                        </p:tgtEl>
                                      </p:cBhvr>
                                    </p:animEffect>
                                  </p:childTnLst>
                                </p:cTn>
                              </p:par>
                            </p:childTnLst>
                          </p:cTn>
                        </p:par>
                        <p:par>
                          <p:cTn id="123" fill="hold" nodeType="afterGroup">
                            <p:stCondLst>
                              <p:cond delay="12000"/>
                            </p:stCondLst>
                            <p:childTnLst>
                              <p:par>
                                <p:cTn id="124" presetID="22" presetClass="entr" presetSubtype="8" fill="hold" nodeType="afterEffect">
                                  <p:stCondLst>
                                    <p:cond delay="0"/>
                                  </p:stCondLst>
                                  <p:childTnLst>
                                    <p:set>
                                      <p:cBhvr>
                                        <p:cTn id="125" dur="1" fill="hold">
                                          <p:stCondLst>
                                            <p:cond delay="0"/>
                                          </p:stCondLst>
                                        </p:cTn>
                                        <p:tgtEl>
                                          <p:spTgt spid="19489"/>
                                        </p:tgtEl>
                                        <p:attrNameLst>
                                          <p:attrName>style.visibility</p:attrName>
                                        </p:attrNameLst>
                                      </p:cBhvr>
                                      <p:to>
                                        <p:strVal val="visible"/>
                                      </p:to>
                                    </p:set>
                                    <p:animEffect transition="in" filter="wipe(left)">
                                      <p:cBhvr>
                                        <p:cTn id="126" dur="1000"/>
                                        <p:tgtEl>
                                          <p:spTgt spid="19489"/>
                                        </p:tgtEl>
                                      </p:cBhvr>
                                    </p:animEffect>
                                  </p:childTnLst>
                                </p:cTn>
                              </p:par>
                            </p:childTnLst>
                          </p:cTn>
                        </p:par>
                        <p:par>
                          <p:cTn id="127" fill="hold" nodeType="afterGroup">
                            <p:stCondLst>
                              <p:cond delay="13000"/>
                            </p:stCondLst>
                            <p:childTnLst>
                              <p:par>
                                <p:cTn id="128" presetID="22" presetClass="entr" presetSubtype="8" fill="hold" grpId="0" nodeType="afterEffect">
                                  <p:stCondLst>
                                    <p:cond delay="0"/>
                                  </p:stCondLst>
                                  <p:childTnLst>
                                    <p:set>
                                      <p:cBhvr>
                                        <p:cTn id="129" dur="1" fill="hold">
                                          <p:stCondLst>
                                            <p:cond delay="0"/>
                                          </p:stCondLst>
                                        </p:cTn>
                                        <p:tgtEl>
                                          <p:spTgt spid="11"/>
                                        </p:tgtEl>
                                        <p:attrNameLst>
                                          <p:attrName>style.visibility</p:attrName>
                                        </p:attrNameLst>
                                      </p:cBhvr>
                                      <p:to>
                                        <p:strVal val="visible"/>
                                      </p:to>
                                    </p:set>
                                    <p:animEffect transition="in" filter="wipe(left)">
                                      <p:cBhvr>
                                        <p:cTn id="1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P spid="17" grpId="0"/>
      <p:bldP spid="27" grpId="0" animBg="1"/>
      <p:bldP spid="28" grpId="0"/>
      <p:bldP spid="56" grpId="0" animBg="1"/>
      <p:bldP spid="57" grpId="0"/>
      <p:bldP spid="67" grpId="0" animBg="1"/>
      <p:bldP spid="74" grpId="0" animBg="1"/>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p:cNvSpPr>
            <a:spLocks noGrp="1"/>
          </p:cNvSpPr>
          <p:nvPr>
            <p:ph sz="quarter" idx="12"/>
          </p:nvPr>
        </p:nvSpPr>
        <p:spPr>
          <a:xfrm>
            <a:off x="604838" y="1844824"/>
            <a:ext cx="8081962" cy="3876529"/>
          </a:xfrm>
        </p:spPr>
        <p:txBody>
          <a:bodyPr/>
          <a:lstStyle/>
          <a:p>
            <a:pPr marL="0" indent="0">
              <a:buNone/>
            </a:pPr>
            <a:r>
              <a:rPr lang="en-US" altLang="en-US" dirty="0">
                <a:solidFill>
                  <a:srgbClr val="3163AC"/>
                </a:solidFill>
                <a:latin typeface="+mn-lt"/>
                <a:cs typeface="Arial" panose="020B0604020202020204" pitchFamily="34" charset="0"/>
              </a:rPr>
              <a:t>Cost</a:t>
            </a:r>
          </a:p>
          <a:p>
            <a:pPr lvl="1">
              <a:buClr>
                <a:srgbClr val="3163AC"/>
              </a:buClr>
              <a:buFont typeface="Wingdings" panose="05000000000000000000" pitchFamily="2" charset="2"/>
              <a:buChar char="§"/>
            </a:pPr>
            <a:r>
              <a:rPr lang="en-US" altLang="en-US" dirty="0">
                <a:cs typeface="Arial" panose="020B0604020202020204" pitchFamily="34" charset="0"/>
              </a:rPr>
              <a:t>Value of everything a seller must give up to produce a good</a:t>
            </a:r>
          </a:p>
          <a:p>
            <a:pPr lvl="1">
              <a:buClr>
                <a:srgbClr val="3163AC"/>
              </a:buClr>
              <a:buFont typeface="Wingdings" panose="05000000000000000000" pitchFamily="2" charset="2"/>
              <a:buChar char="§"/>
            </a:pPr>
            <a:r>
              <a:rPr lang="en-US" altLang="en-US" dirty="0">
                <a:cs typeface="Arial" panose="020B0604020202020204" pitchFamily="34" charset="0"/>
              </a:rPr>
              <a:t>Measure of willingness to sell</a:t>
            </a:r>
          </a:p>
          <a:p>
            <a:pPr marL="457200" lvl="1" indent="0">
              <a:buClr>
                <a:srgbClr val="3163AC"/>
              </a:buClr>
              <a:buNone/>
            </a:pPr>
            <a:endParaRPr lang="en-US" altLang="en-US" dirty="0">
              <a:cs typeface="Arial" panose="020B0604020202020204" pitchFamily="34" charset="0"/>
            </a:endParaRPr>
          </a:p>
          <a:p>
            <a:pPr marL="0" indent="0">
              <a:buNone/>
            </a:pPr>
            <a:r>
              <a:rPr lang="en-US" altLang="en-US" b="1" cap="all" dirty="0">
                <a:solidFill>
                  <a:srgbClr val="86A315"/>
                </a:solidFill>
                <a:latin typeface="+mn-lt"/>
                <a:cs typeface="Arial" panose="020B0604020202020204" pitchFamily="34" charset="0"/>
              </a:rPr>
              <a:t>Producer surplus (PS)</a:t>
            </a:r>
          </a:p>
          <a:p>
            <a:pPr lvl="1">
              <a:buClr>
                <a:srgbClr val="3163AC"/>
              </a:buClr>
              <a:buFont typeface="Wingdings" panose="05000000000000000000" pitchFamily="2" charset="2"/>
              <a:buChar char="§"/>
            </a:pPr>
            <a:r>
              <a:rPr lang="en-US" altLang="en-US" dirty="0">
                <a:cs typeface="Arial" panose="020B0604020202020204" pitchFamily="34" charset="0"/>
              </a:rPr>
              <a:t>Amount a seller is paid for a good minus the seller’s cost of providing it</a:t>
            </a:r>
          </a:p>
          <a:p>
            <a:pPr lvl="1">
              <a:buClr>
                <a:srgbClr val="3163AC"/>
              </a:buClr>
              <a:buFont typeface="Wingdings" panose="05000000000000000000" pitchFamily="2" charset="2"/>
              <a:buChar char="§"/>
            </a:pPr>
            <a:r>
              <a:rPr lang="en-US" altLang="en-US" dirty="0">
                <a:cs typeface="Arial" panose="020B0604020202020204" pitchFamily="34" charset="0"/>
              </a:rPr>
              <a:t>Price received minus willingness to sell</a:t>
            </a:r>
          </a:p>
          <a:p>
            <a:pPr lvl="1">
              <a:buClr>
                <a:srgbClr val="3163AC"/>
              </a:buClr>
              <a:buFont typeface="Wingdings" panose="05000000000000000000" pitchFamily="2" charset="2"/>
              <a:buChar char="§"/>
            </a:pPr>
            <a:endParaRPr lang="de-DE" dirty="0">
              <a:cs typeface="Arial" panose="020B0604020202020204" pitchFamily="34" charset="0"/>
            </a:endParaRPr>
          </a:p>
        </p:txBody>
      </p:sp>
      <p:sp>
        <p:nvSpPr>
          <p:cNvPr id="5" name="Titel 4"/>
          <p:cNvSpPr>
            <a:spLocks noGrp="1"/>
          </p:cNvSpPr>
          <p:nvPr>
            <p:ph type="title"/>
          </p:nvPr>
        </p:nvSpPr>
        <p:spPr/>
        <p:txBody>
          <a:bodyPr/>
          <a:lstStyle/>
          <a:p>
            <a:r>
              <a:rPr lang="en-US" altLang="en-US" dirty="0">
                <a:solidFill>
                  <a:srgbClr val="3163AC"/>
                </a:solidFill>
                <a:latin typeface="+mj-lt"/>
                <a:cs typeface="Arial" panose="020B0604020202020204" pitchFamily="34" charset="0"/>
              </a:rPr>
              <a:t>Producer Surplus (1/6)</a:t>
            </a:r>
            <a:endParaRPr lang="de-DE" dirty="0">
              <a:solidFill>
                <a:srgbClr val="3163AC"/>
              </a:solidFill>
              <a:latin typeface="+mj-lt"/>
              <a:cs typeface="Arial" panose="020B0604020202020204" pitchFamily="34" charset="0"/>
            </a:endParaRPr>
          </a:p>
        </p:txBody>
      </p:sp>
    </p:spTree>
    <p:extLst>
      <p:ext uri="{BB962C8B-B14F-4D97-AF65-F5344CB8AC3E}">
        <p14:creationId xmlns:p14="http://schemas.microsoft.com/office/powerpoint/2010/main" val="2100247802"/>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p:cNvSpPr>
            <a:spLocks noGrp="1"/>
          </p:cNvSpPr>
          <p:nvPr>
            <p:ph sz="quarter" idx="12"/>
          </p:nvPr>
        </p:nvSpPr>
        <p:spPr>
          <a:xfrm>
            <a:off x="604838" y="1844824"/>
            <a:ext cx="8081962" cy="3876529"/>
          </a:xfrm>
        </p:spPr>
        <p:txBody>
          <a:bodyPr/>
          <a:lstStyle/>
          <a:p>
            <a:pPr marL="0" indent="0">
              <a:buNone/>
            </a:pPr>
            <a:r>
              <a:rPr lang="en-US" altLang="en-US" dirty="0">
                <a:solidFill>
                  <a:srgbClr val="3163AC"/>
                </a:solidFill>
                <a:latin typeface="+mn-lt"/>
                <a:cs typeface="Arial" panose="020B0604020202020204" pitchFamily="34" charset="0"/>
              </a:rPr>
              <a:t>Supply curve</a:t>
            </a:r>
          </a:p>
          <a:p>
            <a:pPr lvl="1">
              <a:buClr>
                <a:srgbClr val="3163AC"/>
              </a:buClr>
              <a:buFont typeface="Wingdings" panose="05000000000000000000" pitchFamily="2" charset="2"/>
              <a:buChar char="§"/>
            </a:pPr>
            <a:r>
              <a:rPr lang="en-US" altLang="en-US" dirty="0">
                <a:cs typeface="Arial" panose="020B0604020202020204" pitchFamily="34" charset="0"/>
              </a:rPr>
              <a:t>Reflects sellers’ costs</a:t>
            </a:r>
          </a:p>
          <a:p>
            <a:pPr lvl="1">
              <a:buClr>
                <a:srgbClr val="3163AC"/>
              </a:buClr>
              <a:buFont typeface="Wingdings" panose="05000000000000000000" pitchFamily="2" charset="2"/>
              <a:buChar char="§"/>
            </a:pPr>
            <a:r>
              <a:rPr lang="en-US" altLang="en-US" dirty="0">
                <a:cs typeface="Arial" panose="020B0604020202020204" pitchFamily="34" charset="0"/>
              </a:rPr>
              <a:t>Used to measure producer surplus</a:t>
            </a:r>
          </a:p>
          <a:p>
            <a:pPr marL="0" indent="0">
              <a:buNone/>
            </a:pPr>
            <a:r>
              <a:rPr lang="en-US" altLang="en-US" dirty="0">
                <a:solidFill>
                  <a:srgbClr val="3163AC"/>
                </a:solidFill>
                <a:latin typeface="+mn-lt"/>
                <a:cs typeface="Arial" panose="020B0604020202020204" pitchFamily="34" charset="0"/>
              </a:rPr>
              <a:t>Producer surplus</a:t>
            </a:r>
          </a:p>
          <a:p>
            <a:pPr lvl="1">
              <a:buClr>
                <a:srgbClr val="3163AC"/>
              </a:buClr>
              <a:buFont typeface="Wingdings" panose="05000000000000000000" pitchFamily="2" charset="2"/>
              <a:buChar char="§"/>
            </a:pPr>
            <a:r>
              <a:rPr lang="en-US" altLang="en-US" dirty="0">
                <a:cs typeface="Arial" panose="020B0604020202020204" pitchFamily="34" charset="0"/>
              </a:rPr>
              <a:t>Closely related to the supply curve</a:t>
            </a:r>
          </a:p>
          <a:p>
            <a:pPr lvl="1">
              <a:buClr>
                <a:srgbClr val="3163AC"/>
              </a:buClr>
              <a:buFont typeface="Wingdings" panose="05000000000000000000" pitchFamily="2" charset="2"/>
              <a:buChar char="§"/>
            </a:pPr>
            <a:r>
              <a:rPr lang="en-US" altLang="en-US" dirty="0">
                <a:cs typeface="Arial" panose="020B0604020202020204" pitchFamily="34" charset="0"/>
              </a:rPr>
              <a:t>Area below the price and above the supply curve </a:t>
            </a:r>
          </a:p>
          <a:p>
            <a:pPr marL="0" indent="0">
              <a:buNone/>
            </a:pPr>
            <a:r>
              <a:rPr lang="en-US" altLang="en-US" dirty="0">
                <a:solidFill>
                  <a:srgbClr val="3163AC"/>
                </a:solidFill>
                <a:latin typeface="+mn-lt"/>
                <a:cs typeface="Arial" panose="020B0604020202020204" pitchFamily="34" charset="0"/>
              </a:rPr>
              <a:t>At any quantity</a:t>
            </a:r>
          </a:p>
          <a:p>
            <a:pPr lvl="1">
              <a:buClr>
                <a:srgbClr val="3163AC"/>
              </a:buClr>
              <a:buFont typeface="Wingdings" panose="05000000000000000000" pitchFamily="2" charset="2"/>
              <a:buChar char="§"/>
            </a:pPr>
            <a:r>
              <a:rPr lang="en-US" altLang="en-US" dirty="0">
                <a:cs typeface="Arial" panose="020B0604020202020204" pitchFamily="34" charset="0"/>
              </a:rPr>
              <a:t>Price given by the supply curve shows the cost of the marginal seller: Seller who would leave the market first if the price were any lower</a:t>
            </a:r>
          </a:p>
          <a:p>
            <a:pPr marL="457200" lvl="1" indent="0">
              <a:buClr>
                <a:srgbClr val="3163AC"/>
              </a:buClr>
              <a:buNone/>
            </a:pPr>
            <a:r>
              <a:rPr lang="en-US" altLang="en-US" dirty="0">
                <a:cs typeface="Arial" panose="020B0604020202020204" pitchFamily="34" charset="0"/>
              </a:rPr>
              <a:t> </a:t>
            </a:r>
          </a:p>
          <a:p>
            <a:pPr lvl="1">
              <a:buClr>
                <a:srgbClr val="3163AC"/>
              </a:buClr>
              <a:buFont typeface="Wingdings" panose="05000000000000000000" pitchFamily="2" charset="2"/>
              <a:buChar char="§"/>
            </a:pPr>
            <a:endParaRPr lang="de-DE" dirty="0">
              <a:cs typeface="Arial" panose="020B0604020202020204" pitchFamily="34" charset="0"/>
            </a:endParaRPr>
          </a:p>
        </p:txBody>
      </p:sp>
      <p:sp>
        <p:nvSpPr>
          <p:cNvPr id="5" name="Titel 4"/>
          <p:cNvSpPr>
            <a:spLocks noGrp="1"/>
          </p:cNvSpPr>
          <p:nvPr>
            <p:ph type="title"/>
          </p:nvPr>
        </p:nvSpPr>
        <p:spPr/>
        <p:txBody>
          <a:bodyPr/>
          <a:lstStyle/>
          <a:p>
            <a:r>
              <a:rPr lang="en-US" altLang="en-US" dirty="0">
                <a:solidFill>
                  <a:srgbClr val="3163AC"/>
                </a:solidFill>
                <a:latin typeface="+mj-lt"/>
                <a:cs typeface="Arial" panose="020B0604020202020204" pitchFamily="34" charset="0"/>
              </a:rPr>
              <a:t>Producer Surplus (2/6)</a:t>
            </a:r>
            <a:endParaRPr lang="de-DE" dirty="0">
              <a:solidFill>
                <a:srgbClr val="3163AC"/>
              </a:solidFill>
              <a:latin typeface="+mj-lt"/>
              <a:cs typeface="Arial" panose="020B0604020202020204" pitchFamily="34" charset="0"/>
            </a:endParaRPr>
          </a:p>
        </p:txBody>
      </p:sp>
    </p:spTree>
    <p:extLst>
      <p:ext uri="{BB962C8B-B14F-4D97-AF65-F5344CB8AC3E}">
        <p14:creationId xmlns:p14="http://schemas.microsoft.com/office/powerpoint/2010/main" val="1183905403"/>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776" y="945517"/>
            <a:ext cx="3334256" cy="18403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grpSp>
        <p:nvGrpSpPr>
          <p:cNvPr id="2" name="Group 6"/>
          <p:cNvGrpSpPr>
            <a:grpSpLocks/>
          </p:cNvGrpSpPr>
          <p:nvPr/>
        </p:nvGrpSpPr>
        <p:grpSpPr bwMode="auto">
          <a:xfrm>
            <a:off x="4305300" y="936625"/>
            <a:ext cx="4471988" cy="3833813"/>
            <a:chOff x="1217353" y="1434925"/>
            <a:chExt cx="4472210" cy="3833813"/>
          </a:xfrm>
        </p:grpSpPr>
        <p:sp>
          <p:nvSpPr>
            <p:cNvPr id="7" name="Rectangle 6"/>
            <p:cNvSpPr/>
            <p:nvPr/>
          </p:nvSpPr>
          <p:spPr>
            <a:xfrm>
              <a:off x="1828571" y="1839738"/>
              <a:ext cx="3860992" cy="3429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600">
                <a:solidFill>
                  <a:prstClr val="black"/>
                </a:solidFill>
              </a:endParaRPr>
            </a:p>
          </p:txBody>
        </p:sp>
        <p:grpSp>
          <p:nvGrpSpPr>
            <p:cNvPr id="23594" name="Group 48"/>
            <p:cNvGrpSpPr>
              <a:grpSpLocks/>
            </p:cNvGrpSpPr>
            <p:nvPr/>
          </p:nvGrpSpPr>
          <p:grpSpPr bwMode="auto">
            <a:xfrm>
              <a:off x="1217353" y="1434925"/>
              <a:ext cx="2347240" cy="3822699"/>
              <a:chOff x="3960313" y="978932"/>
              <a:chExt cx="2347240" cy="3822461"/>
            </a:xfrm>
          </p:grpSpPr>
          <p:cxnSp>
            <p:nvCxnSpPr>
              <p:cNvPr id="9" name="Straight Connector 7"/>
              <p:cNvCxnSpPr/>
              <p:nvPr/>
            </p:nvCxnSpPr>
            <p:spPr>
              <a:xfrm rot="5400000">
                <a:off x="2896030" y="3124304"/>
                <a:ext cx="3352591" cy="1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3596" name="Group 56"/>
              <p:cNvGrpSpPr>
                <a:grpSpLocks/>
              </p:cNvGrpSpPr>
              <p:nvPr/>
            </p:nvGrpSpPr>
            <p:grpSpPr bwMode="auto">
              <a:xfrm>
                <a:off x="3960313" y="2042537"/>
                <a:ext cx="763682" cy="338533"/>
                <a:chOff x="6094166" y="2499737"/>
                <a:chExt cx="763682" cy="338533"/>
              </a:xfrm>
            </p:grpSpPr>
            <p:sp>
              <p:nvSpPr>
                <p:cNvPr id="23607" name="TextBox 53"/>
                <p:cNvSpPr txBox="1">
                  <a:spLocks noChangeArrowheads="1"/>
                </p:cNvSpPr>
                <p:nvPr/>
              </p:nvSpPr>
              <p:spPr bwMode="auto">
                <a:xfrm>
                  <a:off x="6094166" y="2499737"/>
                  <a:ext cx="639942" cy="338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rPr>
                    <a:t>$900</a:t>
                  </a:r>
                </a:p>
              </p:txBody>
            </p:sp>
            <p:cxnSp>
              <p:nvCxnSpPr>
                <p:cNvPr id="22" name="Straight Connector 55"/>
                <p:cNvCxnSpPr/>
                <p:nvPr/>
              </p:nvCxnSpPr>
              <p:spPr>
                <a:xfrm>
                  <a:off x="6705384" y="2728277"/>
                  <a:ext cx="152408"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597" name="Group 57"/>
              <p:cNvGrpSpPr>
                <a:grpSpLocks/>
              </p:cNvGrpSpPr>
              <p:nvPr/>
            </p:nvGrpSpPr>
            <p:grpSpPr bwMode="auto">
              <a:xfrm>
                <a:off x="4074127" y="2368913"/>
                <a:ext cx="649868" cy="338533"/>
                <a:chOff x="6207980" y="2357245"/>
                <a:chExt cx="649868" cy="338533"/>
              </a:xfrm>
            </p:grpSpPr>
            <p:sp>
              <p:nvSpPr>
                <p:cNvPr id="23605" name="TextBox 58"/>
                <p:cNvSpPr txBox="1">
                  <a:spLocks noChangeArrowheads="1"/>
                </p:cNvSpPr>
                <p:nvPr/>
              </p:nvSpPr>
              <p:spPr bwMode="auto">
                <a:xfrm>
                  <a:off x="6207980" y="2357245"/>
                  <a:ext cx="526125" cy="338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rPr>
                    <a:t>800</a:t>
                  </a:r>
                </a:p>
              </p:txBody>
            </p:sp>
            <p:cxnSp>
              <p:nvCxnSpPr>
                <p:cNvPr id="20" name="Straight Connector 19"/>
                <p:cNvCxnSpPr/>
                <p:nvPr/>
              </p:nvCxnSpPr>
              <p:spPr>
                <a:xfrm>
                  <a:off x="6705384" y="2573714"/>
                  <a:ext cx="152408"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598" name="Group 60"/>
              <p:cNvGrpSpPr>
                <a:grpSpLocks/>
              </p:cNvGrpSpPr>
              <p:nvPr/>
            </p:nvGrpSpPr>
            <p:grpSpPr bwMode="auto">
              <a:xfrm>
                <a:off x="4074127" y="2944857"/>
                <a:ext cx="649868" cy="338533"/>
                <a:chOff x="6207980" y="2475989"/>
                <a:chExt cx="649868" cy="338533"/>
              </a:xfrm>
            </p:grpSpPr>
            <p:sp>
              <p:nvSpPr>
                <p:cNvPr id="23603" name="TextBox 63"/>
                <p:cNvSpPr txBox="1">
                  <a:spLocks noChangeArrowheads="1"/>
                </p:cNvSpPr>
                <p:nvPr/>
              </p:nvSpPr>
              <p:spPr bwMode="auto">
                <a:xfrm>
                  <a:off x="6207980" y="2475989"/>
                  <a:ext cx="526125" cy="338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rPr>
                    <a:t>600</a:t>
                  </a:r>
                </a:p>
              </p:txBody>
            </p:sp>
            <p:cxnSp>
              <p:nvCxnSpPr>
                <p:cNvPr id="18" name="Straight Connector 17"/>
                <p:cNvCxnSpPr/>
                <p:nvPr/>
              </p:nvCxnSpPr>
              <p:spPr>
                <a:xfrm>
                  <a:off x="6705384" y="2656231"/>
                  <a:ext cx="152408"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599" name="Group 63"/>
              <p:cNvGrpSpPr>
                <a:grpSpLocks/>
              </p:cNvGrpSpPr>
              <p:nvPr/>
            </p:nvGrpSpPr>
            <p:grpSpPr bwMode="auto">
              <a:xfrm>
                <a:off x="4074127" y="3212068"/>
                <a:ext cx="649868" cy="338533"/>
                <a:chOff x="6207980" y="2286000"/>
                <a:chExt cx="649868" cy="338533"/>
              </a:xfrm>
            </p:grpSpPr>
            <p:sp>
              <p:nvSpPr>
                <p:cNvPr id="23601" name="TextBox 61"/>
                <p:cNvSpPr txBox="1">
                  <a:spLocks noChangeArrowheads="1"/>
                </p:cNvSpPr>
                <p:nvPr/>
              </p:nvSpPr>
              <p:spPr bwMode="auto">
                <a:xfrm>
                  <a:off x="6207980" y="2286000"/>
                  <a:ext cx="526125" cy="338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rPr>
                    <a:t>500</a:t>
                  </a:r>
                </a:p>
              </p:txBody>
            </p:sp>
            <p:cxnSp>
              <p:nvCxnSpPr>
                <p:cNvPr id="16" name="Straight Connector 15"/>
                <p:cNvCxnSpPr/>
                <p:nvPr/>
              </p:nvCxnSpPr>
              <p:spPr>
                <a:xfrm>
                  <a:off x="6705384" y="2514924"/>
                  <a:ext cx="152408"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3600" name="TextBox 56"/>
              <p:cNvSpPr txBox="1">
                <a:spLocks noChangeArrowheads="1"/>
              </p:cNvSpPr>
              <p:nvPr/>
            </p:nvSpPr>
            <p:spPr bwMode="auto">
              <a:xfrm>
                <a:off x="3981193" y="978932"/>
                <a:ext cx="2326360" cy="338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rPr>
                  <a:t>Price of House Painting</a:t>
                </a:r>
              </a:p>
            </p:txBody>
          </p:sp>
        </p:grpSp>
      </p:grpSp>
      <p:sp>
        <p:nvSpPr>
          <p:cNvPr id="23" name="TextBox 8"/>
          <p:cNvSpPr txBox="1">
            <a:spLocks noChangeArrowheads="1"/>
          </p:cNvSpPr>
          <p:nvPr/>
        </p:nvSpPr>
        <p:spPr bwMode="auto">
          <a:xfrm>
            <a:off x="165967" y="5816413"/>
            <a:ext cx="891857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dirty="0">
                <a:solidFill>
                  <a:prstClr val="black"/>
                </a:solidFill>
                <a:latin typeface="+mn-lt"/>
              </a:rPr>
              <a:t>The table shows the supply schedule for the sellers. The graph shows the corresponding supply curve. Note that the height of the supply curve reflects sellers’ costs.</a:t>
            </a:r>
          </a:p>
        </p:txBody>
      </p:sp>
      <p:grpSp>
        <p:nvGrpSpPr>
          <p:cNvPr id="10" name="Group 8"/>
          <p:cNvGrpSpPr>
            <a:grpSpLocks/>
          </p:cNvGrpSpPr>
          <p:nvPr/>
        </p:nvGrpSpPr>
        <p:grpSpPr bwMode="auto">
          <a:xfrm>
            <a:off x="4702175" y="4618038"/>
            <a:ext cx="4129088" cy="795337"/>
            <a:chOff x="4357827" y="4648200"/>
            <a:chExt cx="4128284" cy="795424"/>
          </a:xfrm>
        </p:grpSpPr>
        <p:cxnSp>
          <p:nvCxnSpPr>
            <p:cNvPr id="25" name="Straight Connector 24"/>
            <p:cNvCxnSpPr/>
            <p:nvPr/>
          </p:nvCxnSpPr>
          <p:spPr>
            <a:xfrm>
              <a:off x="4572098" y="4800617"/>
              <a:ext cx="3874332" cy="1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3579" name="TextBox 10"/>
            <p:cNvSpPr txBox="1">
              <a:spLocks noChangeArrowheads="1"/>
            </p:cNvSpPr>
            <p:nvPr/>
          </p:nvSpPr>
          <p:spPr bwMode="auto">
            <a:xfrm>
              <a:off x="4357827" y="4800600"/>
              <a:ext cx="298480" cy="3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rPr>
                <a:t>0</a:t>
              </a:r>
            </a:p>
          </p:txBody>
        </p:sp>
        <p:grpSp>
          <p:nvGrpSpPr>
            <p:cNvPr id="23580" name="Group 14"/>
            <p:cNvGrpSpPr>
              <a:grpSpLocks/>
            </p:cNvGrpSpPr>
            <p:nvPr/>
          </p:nvGrpSpPr>
          <p:grpSpPr bwMode="auto">
            <a:xfrm>
              <a:off x="8074802" y="4648200"/>
              <a:ext cx="298480" cy="490624"/>
              <a:chOff x="8074802" y="4648200"/>
              <a:chExt cx="298480" cy="490624"/>
            </a:xfrm>
          </p:grpSpPr>
          <p:cxnSp>
            <p:nvCxnSpPr>
              <p:cNvPr id="38" name="Straight Connector 12"/>
              <p:cNvCxnSpPr/>
              <p:nvPr/>
            </p:nvCxnSpPr>
            <p:spPr>
              <a:xfrm rot="5400000">
                <a:off x="8153571" y="4723615"/>
                <a:ext cx="152417"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592" name="TextBox 13"/>
              <p:cNvSpPr txBox="1">
                <a:spLocks noChangeArrowheads="1"/>
              </p:cNvSpPr>
              <p:nvPr/>
            </p:nvSpPr>
            <p:spPr bwMode="auto">
              <a:xfrm>
                <a:off x="8074802" y="4800599"/>
                <a:ext cx="298480" cy="3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rPr>
                  <a:t>4</a:t>
                </a:r>
              </a:p>
            </p:txBody>
          </p:sp>
        </p:grpSp>
        <p:grpSp>
          <p:nvGrpSpPr>
            <p:cNvPr id="23581" name="Group 21"/>
            <p:cNvGrpSpPr>
              <a:grpSpLocks/>
            </p:cNvGrpSpPr>
            <p:nvPr/>
          </p:nvGrpSpPr>
          <p:grpSpPr bwMode="auto">
            <a:xfrm>
              <a:off x="7169121" y="4648200"/>
              <a:ext cx="298480" cy="490624"/>
              <a:chOff x="8083521" y="4648200"/>
              <a:chExt cx="298480" cy="490624"/>
            </a:xfrm>
          </p:grpSpPr>
          <p:cxnSp>
            <p:nvCxnSpPr>
              <p:cNvPr id="36" name="Straight Connector 22"/>
              <p:cNvCxnSpPr/>
              <p:nvPr/>
            </p:nvCxnSpPr>
            <p:spPr>
              <a:xfrm rot="5400000">
                <a:off x="8152161" y="4723615"/>
                <a:ext cx="152417"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590" name="TextBox 41"/>
              <p:cNvSpPr txBox="1">
                <a:spLocks noChangeArrowheads="1"/>
              </p:cNvSpPr>
              <p:nvPr/>
            </p:nvSpPr>
            <p:spPr bwMode="auto">
              <a:xfrm>
                <a:off x="8083521" y="4800599"/>
                <a:ext cx="298480" cy="3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rPr>
                  <a:t>3</a:t>
                </a:r>
              </a:p>
            </p:txBody>
          </p:sp>
        </p:grpSp>
        <p:grpSp>
          <p:nvGrpSpPr>
            <p:cNvPr id="23582" name="Group 33"/>
            <p:cNvGrpSpPr>
              <a:grpSpLocks/>
            </p:cNvGrpSpPr>
            <p:nvPr/>
          </p:nvGrpSpPr>
          <p:grpSpPr bwMode="auto">
            <a:xfrm>
              <a:off x="5340321" y="4648200"/>
              <a:ext cx="298480" cy="490624"/>
              <a:chOff x="8083521" y="4648200"/>
              <a:chExt cx="298480" cy="490624"/>
            </a:xfrm>
          </p:grpSpPr>
          <p:cxnSp>
            <p:nvCxnSpPr>
              <p:cNvPr id="34" name="Straight Connector 33"/>
              <p:cNvCxnSpPr/>
              <p:nvPr/>
            </p:nvCxnSpPr>
            <p:spPr>
              <a:xfrm rot="5400000">
                <a:off x="8152518" y="4723615"/>
                <a:ext cx="152417"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588" name="TextBox 35"/>
              <p:cNvSpPr txBox="1">
                <a:spLocks noChangeArrowheads="1"/>
              </p:cNvSpPr>
              <p:nvPr/>
            </p:nvSpPr>
            <p:spPr bwMode="auto">
              <a:xfrm>
                <a:off x="8083521" y="4800599"/>
                <a:ext cx="298480" cy="3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rPr>
                  <a:t>1</a:t>
                </a:r>
              </a:p>
            </p:txBody>
          </p:sp>
        </p:grpSp>
        <p:grpSp>
          <p:nvGrpSpPr>
            <p:cNvPr id="23583" name="Group 42"/>
            <p:cNvGrpSpPr>
              <a:grpSpLocks/>
            </p:cNvGrpSpPr>
            <p:nvPr/>
          </p:nvGrpSpPr>
          <p:grpSpPr bwMode="auto">
            <a:xfrm>
              <a:off x="6254721" y="4648200"/>
              <a:ext cx="298480" cy="490624"/>
              <a:chOff x="8083521" y="4648200"/>
              <a:chExt cx="298480" cy="490624"/>
            </a:xfrm>
          </p:grpSpPr>
          <p:cxnSp>
            <p:nvCxnSpPr>
              <p:cNvPr id="32" name="Straight Connector 31"/>
              <p:cNvCxnSpPr/>
              <p:nvPr/>
            </p:nvCxnSpPr>
            <p:spPr>
              <a:xfrm rot="5400000">
                <a:off x="8152340" y="4723615"/>
                <a:ext cx="152417"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586" name="TextBox 29"/>
              <p:cNvSpPr txBox="1">
                <a:spLocks noChangeArrowheads="1"/>
              </p:cNvSpPr>
              <p:nvPr/>
            </p:nvSpPr>
            <p:spPr bwMode="auto">
              <a:xfrm>
                <a:off x="8083521" y="4800599"/>
                <a:ext cx="298480" cy="3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rPr>
                  <a:t>2</a:t>
                </a:r>
              </a:p>
            </p:txBody>
          </p:sp>
        </p:grpSp>
        <p:sp>
          <p:nvSpPr>
            <p:cNvPr id="23584" name="TextBox 23"/>
            <p:cNvSpPr txBox="1">
              <a:spLocks noChangeArrowheads="1"/>
            </p:cNvSpPr>
            <p:nvPr/>
          </p:nvSpPr>
          <p:spPr bwMode="auto">
            <a:xfrm>
              <a:off x="5803966" y="5105399"/>
              <a:ext cx="2682145" cy="3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rPr>
                <a:t>Quantity of Houses Painted</a:t>
              </a:r>
            </a:p>
          </p:txBody>
        </p:sp>
      </p:grpSp>
      <p:grpSp>
        <p:nvGrpSpPr>
          <p:cNvPr id="15" name="Group 103"/>
          <p:cNvGrpSpPr>
            <a:grpSpLocks/>
          </p:cNvGrpSpPr>
          <p:nvPr/>
        </p:nvGrpSpPr>
        <p:grpSpPr bwMode="auto">
          <a:xfrm>
            <a:off x="6548438" y="1677988"/>
            <a:ext cx="1990725" cy="531812"/>
            <a:chOff x="3814023" y="887717"/>
            <a:chExt cx="1990740" cy="531472"/>
          </a:xfrm>
          <a:solidFill>
            <a:srgbClr val="F2D698"/>
          </a:solidFill>
        </p:grpSpPr>
        <p:sp>
          <p:nvSpPr>
            <p:cNvPr id="25632" name="TextBox 104"/>
            <p:cNvSpPr txBox="1">
              <a:spLocks noChangeArrowheads="1"/>
            </p:cNvSpPr>
            <p:nvPr/>
          </p:nvSpPr>
          <p:spPr bwMode="auto">
            <a:xfrm>
              <a:off x="3814023" y="887717"/>
              <a:ext cx="1220160" cy="33833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pitchFamily="34" charset="0"/>
                </a:defRPr>
              </a:lvl1pPr>
              <a:lvl2pPr marL="742950" indent="-285750" eaLnBrk="0" hangingPunct="0">
                <a:defRPr sz="3400">
                  <a:solidFill>
                    <a:schemeClr val="tx1"/>
                  </a:solidFill>
                  <a:latin typeface="Arial" pitchFamily="34" charset="0"/>
                </a:defRPr>
              </a:lvl2pPr>
              <a:lvl3pPr marL="1143000" indent="-228600" eaLnBrk="0" hangingPunct="0">
                <a:defRPr sz="3400">
                  <a:solidFill>
                    <a:schemeClr val="tx1"/>
                  </a:solidFill>
                  <a:latin typeface="Arial" pitchFamily="34" charset="0"/>
                </a:defRPr>
              </a:lvl3pPr>
              <a:lvl4pPr marL="1600200" indent="-228600" eaLnBrk="0" hangingPunct="0">
                <a:defRPr sz="3400">
                  <a:solidFill>
                    <a:schemeClr val="tx1"/>
                  </a:solidFill>
                  <a:latin typeface="Arial" pitchFamily="34" charset="0"/>
                </a:defRPr>
              </a:lvl4pPr>
              <a:lvl5pPr marL="2057400" indent="-228600" eaLnBrk="0" hangingPunct="0">
                <a:defRPr sz="3400">
                  <a:solidFill>
                    <a:schemeClr val="tx1"/>
                  </a:solidFill>
                  <a:latin typeface="Arial" pitchFamily="34" charset="0"/>
                </a:defRPr>
              </a:lvl5pPr>
              <a:lvl6pPr marL="2514600" indent="-228600" algn="ctr" eaLnBrk="0" fontAlgn="base" hangingPunct="0">
                <a:spcBef>
                  <a:spcPct val="20000"/>
                </a:spcBef>
                <a:spcAft>
                  <a:spcPct val="0"/>
                </a:spcAft>
                <a:buChar char="•"/>
                <a:defRPr sz="3400">
                  <a:solidFill>
                    <a:schemeClr val="tx1"/>
                  </a:solidFill>
                  <a:latin typeface="Arial" pitchFamily="34" charset="0"/>
                </a:defRPr>
              </a:lvl6pPr>
              <a:lvl7pPr marL="2971800" indent="-228600" algn="ctr" eaLnBrk="0" fontAlgn="base" hangingPunct="0">
                <a:spcBef>
                  <a:spcPct val="20000"/>
                </a:spcBef>
                <a:spcAft>
                  <a:spcPct val="0"/>
                </a:spcAft>
                <a:buChar char="•"/>
                <a:defRPr sz="3400">
                  <a:solidFill>
                    <a:schemeClr val="tx1"/>
                  </a:solidFill>
                  <a:latin typeface="Arial" pitchFamily="34" charset="0"/>
                </a:defRPr>
              </a:lvl7pPr>
              <a:lvl8pPr marL="3429000" indent="-228600" algn="ctr" eaLnBrk="0" fontAlgn="base" hangingPunct="0">
                <a:spcBef>
                  <a:spcPct val="20000"/>
                </a:spcBef>
                <a:spcAft>
                  <a:spcPct val="0"/>
                </a:spcAft>
                <a:buChar char="•"/>
                <a:defRPr sz="3400">
                  <a:solidFill>
                    <a:schemeClr val="tx1"/>
                  </a:solidFill>
                  <a:latin typeface="Arial" pitchFamily="34" charset="0"/>
                </a:defRPr>
              </a:lvl8pPr>
              <a:lvl9pPr marL="3886200" indent="-228600" algn="ctr" eaLnBrk="0" fontAlgn="base" hangingPunct="0">
                <a:spcBef>
                  <a:spcPct val="20000"/>
                </a:spcBef>
                <a:spcAft>
                  <a:spcPct val="0"/>
                </a:spcAft>
                <a:buChar char="•"/>
                <a:defRPr sz="3400">
                  <a:solidFill>
                    <a:schemeClr val="tx1"/>
                  </a:solidFill>
                  <a:latin typeface="Arial" pitchFamily="34" charset="0"/>
                </a:defRPr>
              </a:lvl9pPr>
            </a:lstStyle>
            <a:p>
              <a:pPr eaLnBrk="1" hangingPunct="1">
                <a:defRPr/>
              </a:pPr>
              <a:r>
                <a:rPr lang="en-US" sz="1600">
                  <a:solidFill>
                    <a:prstClr val="black"/>
                  </a:solidFill>
                </a:rPr>
                <a:t>Mary’s cost</a:t>
              </a:r>
            </a:p>
          </p:txBody>
        </p:sp>
        <p:cxnSp>
          <p:nvCxnSpPr>
            <p:cNvPr id="42" name="Straight Connector 41"/>
            <p:cNvCxnSpPr/>
            <p:nvPr/>
          </p:nvCxnSpPr>
          <p:spPr>
            <a:xfrm rot="10800000">
              <a:off x="5064982" y="1238330"/>
              <a:ext cx="739781" cy="180859"/>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 name="Group 103"/>
          <p:cNvGrpSpPr>
            <a:grpSpLocks/>
          </p:cNvGrpSpPr>
          <p:nvPr/>
        </p:nvGrpSpPr>
        <p:grpSpPr bwMode="auto">
          <a:xfrm>
            <a:off x="5492750" y="2122488"/>
            <a:ext cx="2132013" cy="430212"/>
            <a:chOff x="3196088" y="824762"/>
            <a:chExt cx="2131572" cy="429798"/>
          </a:xfrm>
          <a:solidFill>
            <a:srgbClr val="F2D698"/>
          </a:solidFill>
        </p:grpSpPr>
        <p:sp>
          <p:nvSpPr>
            <p:cNvPr id="25630" name="TextBox 104"/>
            <p:cNvSpPr txBox="1">
              <a:spLocks noChangeArrowheads="1"/>
            </p:cNvSpPr>
            <p:nvPr/>
          </p:nvSpPr>
          <p:spPr bwMode="auto">
            <a:xfrm>
              <a:off x="3196088" y="824762"/>
              <a:ext cx="1229314" cy="33795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pitchFamily="34" charset="0"/>
                </a:defRPr>
              </a:lvl1pPr>
              <a:lvl2pPr marL="742950" indent="-285750" eaLnBrk="0" hangingPunct="0">
                <a:defRPr sz="3400">
                  <a:solidFill>
                    <a:schemeClr val="tx1"/>
                  </a:solidFill>
                  <a:latin typeface="Arial" pitchFamily="34" charset="0"/>
                </a:defRPr>
              </a:lvl2pPr>
              <a:lvl3pPr marL="1143000" indent="-228600" eaLnBrk="0" hangingPunct="0">
                <a:defRPr sz="3400">
                  <a:solidFill>
                    <a:schemeClr val="tx1"/>
                  </a:solidFill>
                  <a:latin typeface="Arial" pitchFamily="34" charset="0"/>
                </a:defRPr>
              </a:lvl3pPr>
              <a:lvl4pPr marL="1600200" indent="-228600" eaLnBrk="0" hangingPunct="0">
                <a:defRPr sz="3400">
                  <a:solidFill>
                    <a:schemeClr val="tx1"/>
                  </a:solidFill>
                  <a:latin typeface="Arial" pitchFamily="34" charset="0"/>
                </a:defRPr>
              </a:lvl4pPr>
              <a:lvl5pPr marL="2057400" indent="-228600" eaLnBrk="0" hangingPunct="0">
                <a:defRPr sz="3400">
                  <a:solidFill>
                    <a:schemeClr val="tx1"/>
                  </a:solidFill>
                  <a:latin typeface="Arial" pitchFamily="34" charset="0"/>
                </a:defRPr>
              </a:lvl5pPr>
              <a:lvl6pPr marL="2514600" indent="-228600" algn="ctr" eaLnBrk="0" fontAlgn="base" hangingPunct="0">
                <a:spcBef>
                  <a:spcPct val="20000"/>
                </a:spcBef>
                <a:spcAft>
                  <a:spcPct val="0"/>
                </a:spcAft>
                <a:buChar char="•"/>
                <a:defRPr sz="3400">
                  <a:solidFill>
                    <a:schemeClr val="tx1"/>
                  </a:solidFill>
                  <a:latin typeface="Arial" pitchFamily="34" charset="0"/>
                </a:defRPr>
              </a:lvl6pPr>
              <a:lvl7pPr marL="2971800" indent="-228600" algn="ctr" eaLnBrk="0" fontAlgn="base" hangingPunct="0">
                <a:spcBef>
                  <a:spcPct val="20000"/>
                </a:spcBef>
                <a:spcAft>
                  <a:spcPct val="0"/>
                </a:spcAft>
                <a:buChar char="•"/>
                <a:defRPr sz="3400">
                  <a:solidFill>
                    <a:schemeClr val="tx1"/>
                  </a:solidFill>
                  <a:latin typeface="Arial" pitchFamily="34" charset="0"/>
                </a:defRPr>
              </a:lvl7pPr>
              <a:lvl8pPr marL="3429000" indent="-228600" algn="ctr" eaLnBrk="0" fontAlgn="base" hangingPunct="0">
                <a:spcBef>
                  <a:spcPct val="20000"/>
                </a:spcBef>
                <a:spcAft>
                  <a:spcPct val="0"/>
                </a:spcAft>
                <a:buChar char="•"/>
                <a:defRPr sz="3400">
                  <a:solidFill>
                    <a:schemeClr val="tx1"/>
                  </a:solidFill>
                  <a:latin typeface="Arial" pitchFamily="34" charset="0"/>
                </a:defRPr>
              </a:lvl8pPr>
              <a:lvl9pPr marL="3886200" indent="-228600" algn="ctr" eaLnBrk="0" fontAlgn="base" hangingPunct="0">
                <a:spcBef>
                  <a:spcPct val="20000"/>
                </a:spcBef>
                <a:spcAft>
                  <a:spcPct val="0"/>
                </a:spcAft>
                <a:buChar char="•"/>
                <a:defRPr sz="3400">
                  <a:solidFill>
                    <a:schemeClr val="tx1"/>
                  </a:solidFill>
                  <a:latin typeface="Arial" pitchFamily="34" charset="0"/>
                </a:defRPr>
              </a:lvl9pPr>
            </a:lstStyle>
            <a:p>
              <a:pPr eaLnBrk="1" hangingPunct="1">
                <a:defRPr/>
              </a:pPr>
              <a:r>
                <a:rPr lang="en-US" sz="1600">
                  <a:solidFill>
                    <a:prstClr val="black"/>
                  </a:solidFill>
                </a:rPr>
                <a:t>Frida’s cost</a:t>
              </a:r>
            </a:p>
          </p:txBody>
        </p:sp>
        <p:cxnSp>
          <p:nvCxnSpPr>
            <p:cNvPr id="45" name="Straight Connector 44"/>
            <p:cNvCxnSpPr/>
            <p:nvPr/>
          </p:nvCxnSpPr>
          <p:spPr>
            <a:xfrm rot="10800000">
              <a:off x="4426147" y="994461"/>
              <a:ext cx="901513" cy="260099"/>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9" name="Group 103"/>
          <p:cNvGrpSpPr>
            <a:grpSpLocks/>
          </p:cNvGrpSpPr>
          <p:nvPr/>
        </p:nvGrpSpPr>
        <p:grpSpPr bwMode="auto">
          <a:xfrm>
            <a:off x="6734175" y="2900363"/>
            <a:ext cx="1816100" cy="338137"/>
            <a:chOff x="5485576" y="1342618"/>
            <a:chExt cx="1816550" cy="338336"/>
          </a:xfrm>
          <a:solidFill>
            <a:srgbClr val="F2D698"/>
          </a:solidFill>
        </p:grpSpPr>
        <p:sp>
          <p:nvSpPr>
            <p:cNvPr id="25628" name="TextBox 104"/>
            <p:cNvSpPr txBox="1">
              <a:spLocks noChangeArrowheads="1"/>
            </p:cNvSpPr>
            <p:nvPr/>
          </p:nvSpPr>
          <p:spPr bwMode="auto">
            <a:xfrm>
              <a:off x="5809539" y="1342618"/>
              <a:ext cx="1492587" cy="33833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pitchFamily="34" charset="0"/>
                </a:defRPr>
              </a:lvl1pPr>
              <a:lvl2pPr marL="742950" indent="-285750" eaLnBrk="0" hangingPunct="0">
                <a:defRPr sz="3400">
                  <a:solidFill>
                    <a:schemeClr val="tx1"/>
                  </a:solidFill>
                  <a:latin typeface="Arial" pitchFamily="34" charset="0"/>
                </a:defRPr>
              </a:lvl2pPr>
              <a:lvl3pPr marL="1143000" indent="-228600" eaLnBrk="0" hangingPunct="0">
                <a:defRPr sz="3400">
                  <a:solidFill>
                    <a:schemeClr val="tx1"/>
                  </a:solidFill>
                  <a:latin typeface="Arial" pitchFamily="34" charset="0"/>
                </a:defRPr>
              </a:lvl3pPr>
              <a:lvl4pPr marL="1600200" indent="-228600" eaLnBrk="0" hangingPunct="0">
                <a:defRPr sz="3400">
                  <a:solidFill>
                    <a:schemeClr val="tx1"/>
                  </a:solidFill>
                  <a:latin typeface="Arial" pitchFamily="34" charset="0"/>
                </a:defRPr>
              </a:lvl4pPr>
              <a:lvl5pPr marL="2057400" indent="-228600" eaLnBrk="0" hangingPunct="0">
                <a:defRPr sz="3400">
                  <a:solidFill>
                    <a:schemeClr val="tx1"/>
                  </a:solidFill>
                  <a:latin typeface="Arial" pitchFamily="34" charset="0"/>
                </a:defRPr>
              </a:lvl5pPr>
              <a:lvl6pPr marL="2514600" indent="-228600" algn="ctr" eaLnBrk="0" fontAlgn="base" hangingPunct="0">
                <a:spcBef>
                  <a:spcPct val="20000"/>
                </a:spcBef>
                <a:spcAft>
                  <a:spcPct val="0"/>
                </a:spcAft>
                <a:buChar char="•"/>
                <a:defRPr sz="3400">
                  <a:solidFill>
                    <a:schemeClr val="tx1"/>
                  </a:solidFill>
                  <a:latin typeface="Arial" pitchFamily="34" charset="0"/>
                </a:defRPr>
              </a:lvl6pPr>
              <a:lvl7pPr marL="2971800" indent="-228600" algn="ctr" eaLnBrk="0" fontAlgn="base" hangingPunct="0">
                <a:spcBef>
                  <a:spcPct val="20000"/>
                </a:spcBef>
                <a:spcAft>
                  <a:spcPct val="0"/>
                </a:spcAft>
                <a:buChar char="•"/>
                <a:defRPr sz="3400">
                  <a:solidFill>
                    <a:schemeClr val="tx1"/>
                  </a:solidFill>
                  <a:latin typeface="Arial" pitchFamily="34" charset="0"/>
                </a:defRPr>
              </a:lvl7pPr>
              <a:lvl8pPr marL="3429000" indent="-228600" algn="ctr" eaLnBrk="0" fontAlgn="base" hangingPunct="0">
                <a:spcBef>
                  <a:spcPct val="20000"/>
                </a:spcBef>
                <a:spcAft>
                  <a:spcPct val="0"/>
                </a:spcAft>
                <a:buChar char="•"/>
                <a:defRPr sz="3400">
                  <a:solidFill>
                    <a:schemeClr val="tx1"/>
                  </a:solidFill>
                  <a:latin typeface="Arial" pitchFamily="34" charset="0"/>
                </a:defRPr>
              </a:lvl8pPr>
              <a:lvl9pPr marL="3886200" indent="-228600" algn="ctr" eaLnBrk="0" fontAlgn="base" hangingPunct="0">
                <a:spcBef>
                  <a:spcPct val="20000"/>
                </a:spcBef>
                <a:spcAft>
                  <a:spcPct val="0"/>
                </a:spcAft>
                <a:buChar char="•"/>
                <a:defRPr sz="3400">
                  <a:solidFill>
                    <a:schemeClr val="tx1"/>
                  </a:solidFill>
                  <a:latin typeface="Arial" pitchFamily="34" charset="0"/>
                </a:defRPr>
              </a:lvl9pPr>
            </a:lstStyle>
            <a:p>
              <a:pPr eaLnBrk="1" hangingPunct="1">
                <a:defRPr/>
              </a:pPr>
              <a:r>
                <a:rPr lang="en-US" sz="1600">
                  <a:solidFill>
                    <a:prstClr val="black"/>
                  </a:solidFill>
                </a:rPr>
                <a:t>Georgia’s cost</a:t>
              </a:r>
            </a:p>
          </p:txBody>
        </p:sp>
        <p:cxnSp>
          <p:nvCxnSpPr>
            <p:cNvPr id="48" name="Straight Connector 47"/>
            <p:cNvCxnSpPr/>
            <p:nvPr/>
          </p:nvCxnSpPr>
          <p:spPr>
            <a:xfrm flipV="1">
              <a:off x="5485576" y="1512580"/>
              <a:ext cx="323930" cy="4766"/>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1" name="Group 103"/>
          <p:cNvGrpSpPr>
            <a:grpSpLocks/>
          </p:cNvGrpSpPr>
          <p:nvPr/>
        </p:nvGrpSpPr>
        <p:grpSpPr bwMode="auto">
          <a:xfrm>
            <a:off x="5772150" y="3338513"/>
            <a:ext cx="2373313" cy="338137"/>
            <a:chOff x="5499582" y="1342793"/>
            <a:chExt cx="2373636" cy="337913"/>
          </a:xfrm>
          <a:solidFill>
            <a:srgbClr val="F2D698"/>
          </a:solidFill>
        </p:grpSpPr>
        <p:sp>
          <p:nvSpPr>
            <p:cNvPr id="25626" name="TextBox 104"/>
            <p:cNvSpPr txBox="1">
              <a:spLocks noChangeArrowheads="1"/>
            </p:cNvSpPr>
            <p:nvPr/>
          </p:nvSpPr>
          <p:spPr bwMode="auto">
            <a:xfrm>
              <a:off x="6254209" y="1342793"/>
              <a:ext cx="1619009" cy="3379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pitchFamily="34" charset="0"/>
                </a:defRPr>
              </a:lvl1pPr>
              <a:lvl2pPr marL="742950" indent="-285750" eaLnBrk="0" hangingPunct="0">
                <a:defRPr sz="3400">
                  <a:solidFill>
                    <a:schemeClr val="tx1"/>
                  </a:solidFill>
                  <a:latin typeface="Arial" pitchFamily="34" charset="0"/>
                </a:defRPr>
              </a:lvl2pPr>
              <a:lvl3pPr marL="1143000" indent="-228600" eaLnBrk="0" hangingPunct="0">
                <a:defRPr sz="3400">
                  <a:solidFill>
                    <a:schemeClr val="tx1"/>
                  </a:solidFill>
                  <a:latin typeface="Arial" pitchFamily="34" charset="0"/>
                </a:defRPr>
              </a:lvl3pPr>
              <a:lvl4pPr marL="1600200" indent="-228600" eaLnBrk="0" hangingPunct="0">
                <a:defRPr sz="3400">
                  <a:solidFill>
                    <a:schemeClr val="tx1"/>
                  </a:solidFill>
                  <a:latin typeface="Arial" pitchFamily="34" charset="0"/>
                </a:defRPr>
              </a:lvl4pPr>
              <a:lvl5pPr marL="2057400" indent="-228600" eaLnBrk="0" hangingPunct="0">
                <a:defRPr sz="3400">
                  <a:solidFill>
                    <a:schemeClr val="tx1"/>
                  </a:solidFill>
                  <a:latin typeface="Arial" pitchFamily="34" charset="0"/>
                </a:defRPr>
              </a:lvl5pPr>
              <a:lvl6pPr marL="2514600" indent="-228600" algn="ctr" eaLnBrk="0" fontAlgn="base" hangingPunct="0">
                <a:spcBef>
                  <a:spcPct val="20000"/>
                </a:spcBef>
                <a:spcAft>
                  <a:spcPct val="0"/>
                </a:spcAft>
                <a:buChar char="•"/>
                <a:defRPr sz="3400">
                  <a:solidFill>
                    <a:schemeClr val="tx1"/>
                  </a:solidFill>
                  <a:latin typeface="Arial" pitchFamily="34" charset="0"/>
                </a:defRPr>
              </a:lvl6pPr>
              <a:lvl7pPr marL="2971800" indent="-228600" algn="ctr" eaLnBrk="0" fontAlgn="base" hangingPunct="0">
                <a:spcBef>
                  <a:spcPct val="20000"/>
                </a:spcBef>
                <a:spcAft>
                  <a:spcPct val="0"/>
                </a:spcAft>
                <a:buChar char="•"/>
                <a:defRPr sz="3400">
                  <a:solidFill>
                    <a:schemeClr val="tx1"/>
                  </a:solidFill>
                  <a:latin typeface="Arial" pitchFamily="34" charset="0"/>
                </a:defRPr>
              </a:lvl7pPr>
              <a:lvl8pPr marL="3429000" indent="-228600" algn="ctr" eaLnBrk="0" fontAlgn="base" hangingPunct="0">
                <a:spcBef>
                  <a:spcPct val="20000"/>
                </a:spcBef>
                <a:spcAft>
                  <a:spcPct val="0"/>
                </a:spcAft>
                <a:buChar char="•"/>
                <a:defRPr sz="3400">
                  <a:solidFill>
                    <a:schemeClr val="tx1"/>
                  </a:solidFill>
                  <a:latin typeface="Arial" pitchFamily="34" charset="0"/>
                </a:defRPr>
              </a:lvl8pPr>
              <a:lvl9pPr marL="3886200" indent="-228600" algn="ctr" eaLnBrk="0" fontAlgn="base" hangingPunct="0">
                <a:spcBef>
                  <a:spcPct val="20000"/>
                </a:spcBef>
                <a:spcAft>
                  <a:spcPct val="0"/>
                </a:spcAft>
                <a:buChar char="•"/>
                <a:defRPr sz="3400">
                  <a:solidFill>
                    <a:schemeClr val="tx1"/>
                  </a:solidFill>
                  <a:latin typeface="Arial" pitchFamily="34" charset="0"/>
                </a:defRPr>
              </a:lvl9pPr>
            </a:lstStyle>
            <a:p>
              <a:pPr eaLnBrk="1" hangingPunct="1">
                <a:defRPr/>
              </a:pPr>
              <a:r>
                <a:rPr lang="en-US" sz="1600" dirty="0">
                  <a:solidFill>
                    <a:prstClr val="black"/>
                  </a:solidFill>
                </a:rPr>
                <a:t>Grandma’s cost</a:t>
              </a:r>
            </a:p>
          </p:txBody>
        </p:sp>
        <p:cxnSp>
          <p:nvCxnSpPr>
            <p:cNvPr id="51" name="Straight Connector 50"/>
            <p:cNvCxnSpPr/>
            <p:nvPr/>
          </p:nvCxnSpPr>
          <p:spPr>
            <a:xfrm flipV="1">
              <a:off x="5499582" y="1404664"/>
              <a:ext cx="782745" cy="7933"/>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 name="Group 52"/>
          <p:cNvGrpSpPr>
            <a:grpSpLocks/>
          </p:cNvGrpSpPr>
          <p:nvPr/>
        </p:nvGrpSpPr>
        <p:grpSpPr bwMode="auto">
          <a:xfrm>
            <a:off x="4927600" y="1335088"/>
            <a:ext cx="3975100" cy="3440112"/>
            <a:chOff x="831273" y="1916736"/>
            <a:chExt cx="3975422" cy="3439831"/>
          </a:xfrm>
        </p:grpSpPr>
        <p:grpSp>
          <p:nvGrpSpPr>
            <p:cNvPr id="23567" name="Group 194"/>
            <p:cNvGrpSpPr>
              <a:grpSpLocks/>
            </p:cNvGrpSpPr>
            <p:nvPr/>
          </p:nvGrpSpPr>
          <p:grpSpPr bwMode="auto">
            <a:xfrm>
              <a:off x="831273" y="2235798"/>
              <a:ext cx="3622298" cy="3120769"/>
              <a:chOff x="831273" y="2235798"/>
              <a:chExt cx="3622298" cy="3120769"/>
            </a:xfrm>
          </p:grpSpPr>
          <p:cxnSp>
            <p:nvCxnSpPr>
              <p:cNvPr id="55" name="Straight Connector 54"/>
              <p:cNvCxnSpPr/>
              <p:nvPr/>
            </p:nvCxnSpPr>
            <p:spPr>
              <a:xfrm>
                <a:off x="3550881" y="2813600"/>
                <a:ext cx="901773" cy="158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2647520" y="3123137"/>
                <a:ext cx="903361" cy="1587"/>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1733046" y="3669193"/>
                <a:ext cx="927175" cy="1587"/>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831273" y="3989842"/>
                <a:ext cx="914474" cy="1587"/>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5400000">
                <a:off x="166167" y="4678760"/>
                <a:ext cx="1354026" cy="1587"/>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5400000" flipH="1" flipV="1">
                <a:off x="3415957" y="2961226"/>
                <a:ext cx="306362" cy="158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rot="5400000" flipH="1" flipV="1">
                <a:off x="1579071" y="3812056"/>
                <a:ext cx="309538" cy="158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rot="5400000" flipH="1" flipV="1">
                <a:off x="2364175" y="3395372"/>
                <a:ext cx="574628" cy="476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5400000" flipH="1" flipV="1">
                <a:off x="4156609" y="2531842"/>
                <a:ext cx="593676" cy="1587"/>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23568" name="TextBox 23"/>
            <p:cNvSpPr txBox="1">
              <a:spLocks noChangeArrowheads="1"/>
            </p:cNvSpPr>
            <p:nvPr/>
          </p:nvSpPr>
          <p:spPr bwMode="auto">
            <a:xfrm>
              <a:off x="3939240" y="1916736"/>
              <a:ext cx="867455" cy="338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rPr>
                <a:t>Supply </a:t>
              </a:r>
            </a:p>
          </p:txBody>
        </p:sp>
      </p:grpSp>
      <p:pic>
        <p:nvPicPr>
          <p:cNvPr id="645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436" y="2741892"/>
            <a:ext cx="3288488" cy="30272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3" name="Titel 2"/>
          <p:cNvSpPr>
            <a:spLocks noGrp="1"/>
          </p:cNvSpPr>
          <p:nvPr>
            <p:ph type="title"/>
          </p:nvPr>
        </p:nvSpPr>
        <p:spPr>
          <a:xfrm>
            <a:off x="604838" y="91810"/>
            <a:ext cx="6545262" cy="1132540"/>
          </a:xfrm>
        </p:spPr>
        <p:txBody>
          <a:bodyPr anchor="t"/>
          <a:lstStyle/>
          <a:p>
            <a:r>
              <a:rPr lang="en-US" altLang="en-US" dirty="0">
                <a:solidFill>
                  <a:srgbClr val="3163AC"/>
                </a:solidFill>
                <a:latin typeface="+mj-lt"/>
                <a:cs typeface="Arial" panose="020B0604020202020204" pitchFamily="34" charset="0"/>
              </a:rPr>
              <a:t>Producer Surplus (3/6)</a:t>
            </a:r>
            <a:br>
              <a:rPr lang="en-US" altLang="en-US" dirty="0">
                <a:solidFill>
                  <a:srgbClr val="3163AC"/>
                </a:solidFill>
                <a:latin typeface="+mj-lt"/>
                <a:cs typeface="Arial" panose="020B0604020202020204" pitchFamily="34" charset="0"/>
              </a:rPr>
            </a:br>
            <a:r>
              <a:rPr lang="en-US" altLang="en-US" dirty="0">
                <a:solidFill>
                  <a:srgbClr val="3163AC"/>
                </a:solidFill>
                <a:latin typeface="+mj-lt"/>
                <a:cs typeface="Arial" panose="020B0604020202020204" pitchFamily="34" charset="0"/>
              </a:rPr>
              <a:t>An Example</a:t>
            </a:r>
            <a:endParaRPr lang="de-DE" dirty="0">
              <a:solidFill>
                <a:srgbClr val="3163AC"/>
              </a:solidFill>
              <a:latin typeface="+mj-lt"/>
            </a:endParaRPr>
          </a:p>
        </p:txBody>
      </p:sp>
    </p:spTree>
    <p:extLst>
      <p:ext uri="{BB962C8B-B14F-4D97-AF65-F5344CB8AC3E}">
        <p14:creationId xmlns:p14="http://schemas.microsoft.com/office/powerpoint/2010/main" val="31417330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64514"/>
                                        </p:tgtEl>
                                        <p:attrNameLst>
                                          <p:attrName>style.visibility</p:attrName>
                                        </p:attrNameLst>
                                      </p:cBhvr>
                                      <p:to>
                                        <p:strVal val="visible"/>
                                      </p:to>
                                    </p:set>
                                    <p:animEffect transition="in" filter="wipe(up)">
                                      <p:cBhvr>
                                        <p:cTn id="11" dur="500"/>
                                        <p:tgtEl>
                                          <p:spTgt spid="64514"/>
                                        </p:tgtEl>
                                      </p:cBhvr>
                                    </p:animEffect>
                                  </p:childTnLst>
                                </p:cTn>
                              </p:par>
                              <p:par>
                                <p:cTn id="12" presetID="22" presetClass="entr" presetSubtype="4"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par>
                          <p:cTn id="15" fill="hold" nodeType="afterGroup">
                            <p:stCondLst>
                              <p:cond delay="1000"/>
                            </p:stCondLst>
                            <p:childTnLst>
                              <p:par>
                                <p:cTn id="16" presetID="22" presetClass="entr" presetSubtype="4" fill="hold" nodeType="after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down)">
                                      <p:cBhvr>
                                        <p:cTn id="18" dur="1000"/>
                                        <p:tgtEl>
                                          <p:spTgt spid="24"/>
                                        </p:tgtEl>
                                      </p:cBhvr>
                                    </p:animEffect>
                                  </p:childTnLst>
                                </p:cTn>
                              </p:par>
                            </p:childTnLst>
                          </p:cTn>
                        </p:par>
                        <p:par>
                          <p:cTn id="19" fill="hold" nodeType="afterGroup">
                            <p:stCondLst>
                              <p:cond delay="2000"/>
                            </p:stCondLst>
                            <p:childTnLst>
                              <p:par>
                                <p:cTn id="20" presetID="22" presetClass="entr" presetSubtype="8" fill="hold" nodeType="after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left)">
                                      <p:cBhvr>
                                        <p:cTn id="22" dur="500"/>
                                        <p:tgtEl>
                                          <p:spTgt spid="21"/>
                                        </p:tgtEl>
                                      </p:cBhvr>
                                    </p:animEffect>
                                  </p:childTnLst>
                                </p:cTn>
                              </p:par>
                            </p:childTnLst>
                          </p:cTn>
                        </p:par>
                        <p:par>
                          <p:cTn id="23" fill="hold" nodeType="afterGroup">
                            <p:stCondLst>
                              <p:cond delay="2500"/>
                            </p:stCondLst>
                            <p:childTnLst>
                              <p:par>
                                <p:cTn id="24" presetID="22" presetClass="entr" presetSubtype="8" fill="hold" nodeType="after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left)">
                                      <p:cBhvr>
                                        <p:cTn id="26" dur="500"/>
                                        <p:tgtEl>
                                          <p:spTgt spid="19"/>
                                        </p:tgtEl>
                                      </p:cBhvr>
                                    </p:animEffect>
                                  </p:childTnLst>
                                </p:cTn>
                              </p:par>
                            </p:childTnLst>
                          </p:cTn>
                        </p:par>
                        <p:par>
                          <p:cTn id="27" fill="hold" nodeType="afterGroup">
                            <p:stCondLst>
                              <p:cond delay="3000"/>
                            </p:stCondLst>
                            <p:childTnLst>
                              <p:par>
                                <p:cTn id="28" presetID="22" presetClass="entr" presetSubtype="8" fill="hold" nodeType="after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left)">
                                      <p:cBhvr>
                                        <p:cTn id="30" dur="500"/>
                                        <p:tgtEl>
                                          <p:spTgt spid="17"/>
                                        </p:tgtEl>
                                      </p:cBhvr>
                                    </p:animEffect>
                                  </p:childTnLst>
                                </p:cTn>
                              </p:par>
                            </p:childTnLst>
                          </p:cTn>
                        </p:par>
                        <p:par>
                          <p:cTn id="31" fill="hold" nodeType="afterGroup">
                            <p:stCondLst>
                              <p:cond delay="3500"/>
                            </p:stCondLst>
                            <p:childTnLst>
                              <p:par>
                                <p:cTn id="32" presetID="22" presetClass="entr" presetSubtype="8" fill="hold"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500"/>
                                        <p:tgtEl>
                                          <p:spTgt spid="15"/>
                                        </p:tgtEl>
                                      </p:cBhvr>
                                    </p:animEffect>
                                  </p:childTnLst>
                                </p:cTn>
                              </p:par>
                            </p:childTnLst>
                          </p:cTn>
                        </p:par>
                        <p:par>
                          <p:cTn id="35" fill="hold" nodeType="afterGroup">
                            <p:stCondLst>
                              <p:cond delay="4000"/>
                            </p:stCondLst>
                            <p:childTnLst>
                              <p:par>
                                <p:cTn id="36" presetID="22" presetClass="entr" presetSubtype="8" fill="hold" grpId="0" nodeType="after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left)">
                                      <p:cBhvr>
                                        <p:cTn id="3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4"/>
          <p:cNvGrpSpPr>
            <a:grpSpLocks/>
          </p:cNvGrpSpPr>
          <p:nvPr/>
        </p:nvGrpSpPr>
        <p:grpSpPr bwMode="auto">
          <a:xfrm>
            <a:off x="4708525" y="1219200"/>
            <a:ext cx="4129088" cy="3775075"/>
            <a:chOff x="1048385" y="1482425"/>
            <a:chExt cx="4129258" cy="3775199"/>
          </a:xfrm>
        </p:grpSpPr>
        <p:sp>
          <p:nvSpPr>
            <p:cNvPr id="7" name="Rectangle 6"/>
            <p:cNvSpPr/>
            <p:nvPr/>
          </p:nvSpPr>
          <p:spPr>
            <a:xfrm>
              <a:off x="1829467" y="1828511"/>
              <a:ext cx="3348176" cy="34291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600">
                <a:solidFill>
                  <a:prstClr val="black"/>
                </a:solidFill>
              </a:endParaRPr>
            </a:p>
          </p:txBody>
        </p:sp>
        <p:grpSp>
          <p:nvGrpSpPr>
            <p:cNvPr id="25695" name="Group 48"/>
            <p:cNvGrpSpPr>
              <a:grpSpLocks/>
            </p:cNvGrpSpPr>
            <p:nvPr/>
          </p:nvGrpSpPr>
          <p:grpSpPr bwMode="auto">
            <a:xfrm>
              <a:off x="1048385" y="1482425"/>
              <a:ext cx="2326823" cy="3775199"/>
              <a:chOff x="3791345" y="1026428"/>
              <a:chExt cx="2326823" cy="3774965"/>
            </a:xfrm>
          </p:grpSpPr>
          <p:cxnSp>
            <p:nvCxnSpPr>
              <p:cNvPr id="9" name="Straight Connector 8"/>
              <p:cNvCxnSpPr/>
              <p:nvPr/>
            </p:nvCxnSpPr>
            <p:spPr>
              <a:xfrm rot="5400000">
                <a:off x="2853214" y="3082181"/>
                <a:ext cx="343842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5697" name="Group 56"/>
              <p:cNvGrpSpPr>
                <a:grpSpLocks/>
              </p:cNvGrpSpPr>
              <p:nvPr/>
            </p:nvGrpSpPr>
            <p:grpSpPr bwMode="auto">
              <a:xfrm>
                <a:off x="3936505" y="1971291"/>
                <a:ext cx="787710" cy="338533"/>
                <a:chOff x="6070358" y="2428491"/>
                <a:chExt cx="787710" cy="338533"/>
              </a:xfrm>
            </p:grpSpPr>
            <p:sp>
              <p:nvSpPr>
                <p:cNvPr id="25708" name="TextBox 53"/>
                <p:cNvSpPr txBox="1">
                  <a:spLocks noChangeArrowheads="1"/>
                </p:cNvSpPr>
                <p:nvPr/>
              </p:nvSpPr>
              <p:spPr bwMode="auto">
                <a:xfrm>
                  <a:off x="6070358" y="2428491"/>
                  <a:ext cx="640069" cy="338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rPr>
                    <a:t>$900</a:t>
                  </a:r>
                </a:p>
              </p:txBody>
            </p:sp>
            <p:cxnSp>
              <p:nvCxnSpPr>
                <p:cNvPr id="22" name="Straight Connector 55"/>
                <p:cNvCxnSpPr/>
                <p:nvPr/>
              </p:nvCxnSpPr>
              <p:spPr>
                <a:xfrm>
                  <a:off x="6706280" y="2656756"/>
                  <a:ext cx="152406"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698" name="Group 57"/>
              <p:cNvGrpSpPr>
                <a:grpSpLocks/>
              </p:cNvGrpSpPr>
              <p:nvPr/>
            </p:nvGrpSpPr>
            <p:grpSpPr bwMode="auto">
              <a:xfrm>
                <a:off x="4050330" y="2297668"/>
                <a:ext cx="673885" cy="338533"/>
                <a:chOff x="6184183" y="2286000"/>
                <a:chExt cx="673885" cy="338533"/>
              </a:xfrm>
            </p:grpSpPr>
            <p:sp>
              <p:nvSpPr>
                <p:cNvPr id="25706" name="TextBox 58"/>
                <p:cNvSpPr txBox="1">
                  <a:spLocks noChangeArrowheads="1"/>
                </p:cNvSpPr>
                <p:nvPr/>
              </p:nvSpPr>
              <p:spPr bwMode="auto">
                <a:xfrm>
                  <a:off x="6184183" y="2286000"/>
                  <a:ext cx="526229" cy="338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rPr>
                    <a:t>800</a:t>
                  </a:r>
                </a:p>
              </p:txBody>
            </p:sp>
            <p:cxnSp>
              <p:nvCxnSpPr>
                <p:cNvPr id="20" name="Straight Connector 19"/>
                <p:cNvCxnSpPr/>
                <p:nvPr/>
              </p:nvCxnSpPr>
              <p:spPr>
                <a:xfrm>
                  <a:off x="6706281" y="2502205"/>
                  <a:ext cx="152406"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699" name="Group 60"/>
              <p:cNvGrpSpPr>
                <a:grpSpLocks/>
              </p:cNvGrpSpPr>
              <p:nvPr/>
            </p:nvGrpSpPr>
            <p:grpSpPr bwMode="auto">
              <a:xfrm>
                <a:off x="4050330" y="2921109"/>
                <a:ext cx="673885" cy="338533"/>
                <a:chOff x="6184183" y="2452241"/>
                <a:chExt cx="673885" cy="338533"/>
              </a:xfrm>
            </p:grpSpPr>
            <p:sp>
              <p:nvSpPr>
                <p:cNvPr id="25704" name="TextBox 63"/>
                <p:cNvSpPr txBox="1">
                  <a:spLocks noChangeArrowheads="1"/>
                </p:cNvSpPr>
                <p:nvPr/>
              </p:nvSpPr>
              <p:spPr bwMode="auto">
                <a:xfrm>
                  <a:off x="6184183" y="2452241"/>
                  <a:ext cx="526229" cy="338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rPr>
                    <a:t>600</a:t>
                  </a:r>
                </a:p>
              </p:txBody>
            </p:sp>
            <p:cxnSp>
              <p:nvCxnSpPr>
                <p:cNvPr id="18" name="Straight Connector 17"/>
                <p:cNvCxnSpPr/>
                <p:nvPr/>
              </p:nvCxnSpPr>
              <p:spPr>
                <a:xfrm>
                  <a:off x="6706281" y="2632363"/>
                  <a:ext cx="152406"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700" name="Group 63"/>
              <p:cNvGrpSpPr>
                <a:grpSpLocks/>
              </p:cNvGrpSpPr>
              <p:nvPr/>
            </p:nvGrpSpPr>
            <p:grpSpPr bwMode="auto">
              <a:xfrm>
                <a:off x="4050330" y="3212068"/>
                <a:ext cx="673885" cy="338533"/>
                <a:chOff x="6184183" y="2286000"/>
                <a:chExt cx="673885" cy="338533"/>
              </a:xfrm>
            </p:grpSpPr>
            <p:sp>
              <p:nvSpPr>
                <p:cNvPr id="25702" name="TextBox 61"/>
                <p:cNvSpPr txBox="1">
                  <a:spLocks noChangeArrowheads="1"/>
                </p:cNvSpPr>
                <p:nvPr/>
              </p:nvSpPr>
              <p:spPr bwMode="auto">
                <a:xfrm>
                  <a:off x="6184183" y="2286000"/>
                  <a:ext cx="526229" cy="338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rPr>
                    <a:t>500</a:t>
                  </a:r>
                </a:p>
              </p:txBody>
            </p:sp>
            <p:cxnSp>
              <p:nvCxnSpPr>
                <p:cNvPr id="16" name="Straight Connector 15"/>
                <p:cNvCxnSpPr/>
                <p:nvPr/>
              </p:nvCxnSpPr>
              <p:spPr>
                <a:xfrm>
                  <a:off x="6706281" y="2514877"/>
                  <a:ext cx="152406"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5701" name="TextBox 56"/>
              <p:cNvSpPr txBox="1">
                <a:spLocks noChangeArrowheads="1"/>
              </p:cNvSpPr>
              <p:nvPr/>
            </p:nvSpPr>
            <p:spPr bwMode="auto">
              <a:xfrm>
                <a:off x="3791345" y="1026428"/>
                <a:ext cx="2326823" cy="338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rPr>
                  <a:t>Price of House Painting</a:t>
                </a:r>
              </a:p>
            </p:txBody>
          </p:sp>
        </p:grpSp>
      </p:grpSp>
      <p:grpSp>
        <p:nvGrpSpPr>
          <p:cNvPr id="10" name="Group 4"/>
          <p:cNvGrpSpPr>
            <a:grpSpLocks/>
          </p:cNvGrpSpPr>
          <p:nvPr/>
        </p:nvGrpSpPr>
        <p:grpSpPr bwMode="auto">
          <a:xfrm>
            <a:off x="284163" y="1235075"/>
            <a:ext cx="3984625" cy="3762375"/>
            <a:chOff x="1193650" y="1494300"/>
            <a:chExt cx="3983993" cy="3763324"/>
          </a:xfrm>
        </p:grpSpPr>
        <p:sp>
          <p:nvSpPr>
            <p:cNvPr id="24" name="Rectangle 5"/>
            <p:cNvSpPr/>
            <p:nvPr/>
          </p:nvSpPr>
          <p:spPr>
            <a:xfrm>
              <a:off x="1828549" y="1829347"/>
              <a:ext cx="3349094" cy="34282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600">
                <a:solidFill>
                  <a:prstClr val="black"/>
                </a:solidFill>
              </a:endParaRPr>
            </a:p>
          </p:txBody>
        </p:sp>
        <p:grpSp>
          <p:nvGrpSpPr>
            <p:cNvPr id="25679" name="Group 48"/>
            <p:cNvGrpSpPr>
              <a:grpSpLocks/>
            </p:cNvGrpSpPr>
            <p:nvPr/>
          </p:nvGrpSpPr>
          <p:grpSpPr bwMode="auto">
            <a:xfrm>
              <a:off x="1193650" y="1494300"/>
              <a:ext cx="2335373" cy="3763324"/>
              <a:chOff x="3936610" y="1038302"/>
              <a:chExt cx="2335373" cy="3763091"/>
            </a:xfrm>
          </p:grpSpPr>
          <p:cxnSp>
            <p:nvCxnSpPr>
              <p:cNvPr id="26" name="Straight Connector 7"/>
              <p:cNvCxnSpPr/>
              <p:nvPr/>
            </p:nvCxnSpPr>
            <p:spPr>
              <a:xfrm rot="16200000" flipH="1">
                <a:off x="2853508" y="3083391"/>
                <a:ext cx="3434415"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5681" name="Group 56"/>
              <p:cNvGrpSpPr>
                <a:grpSpLocks/>
              </p:cNvGrpSpPr>
              <p:nvPr/>
            </p:nvGrpSpPr>
            <p:grpSpPr bwMode="auto">
              <a:xfrm>
                <a:off x="3936610" y="1971291"/>
                <a:ext cx="787198" cy="338533"/>
                <a:chOff x="6070463" y="2428491"/>
                <a:chExt cx="787198" cy="338533"/>
              </a:xfrm>
            </p:grpSpPr>
            <p:sp>
              <p:nvSpPr>
                <p:cNvPr id="25692" name="TextBox 53"/>
                <p:cNvSpPr txBox="1">
                  <a:spLocks noChangeArrowheads="1"/>
                </p:cNvSpPr>
                <p:nvPr/>
              </p:nvSpPr>
              <p:spPr bwMode="auto">
                <a:xfrm>
                  <a:off x="6070463" y="2428491"/>
                  <a:ext cx="639833" cy="338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rPr>
                    <a:t>$900</a:t>
                  </a:r>
                </a:p>
              </p:txBody>
            </p:sp>
            <p:cxnSp>
              <p:nvCxnSpPr>
                <p:cNvPr id="39" name="Straight Connector 55"/>
                <p:cNvCxnSpPr/>
                <p:nvPr/>
              </p:nvCxnSpPr>
              <p:spPr>
                <a:xfrm>
                  <a:off x="6705362" y="2657773"/>
                  <a:ext cx="152376"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682" name="Group 57"/>
              <p:cNvGrpSpPr>
                <a:grpSpLocks/>
              </p:cNvGrpSpPr>
              <p:nvPr/>
            </p:nvGrpSpPr>
            <p:grpSpPr bwMode="auto">
              <a:xfrm>
                <a:off x="4050417" y="2297668"/>
                <a:ext cx="673391" cy="338533"/>
                <a:chOff x="6184270" y="2286000"/>
                <a:chExt cx="673391" cy="338533"/>
              </a:xfrm>
            </p:grpSpPr>
            <p:sp>
              <p:nvSpPr>
                <p:cNvPr id="25690" name="TextBox 58"/>
                <p:cNvSpPr txBox="1">
                  <a:spLocks noChangeArrowheads="1"/>
                </p:cNvSpPr>
                <p:nvPr/>
              </p:nvSpPr>
              <p:spPr bwMode="auto">
                <a:xfrm>
                  <a:off x="6184270" y="2286000"/>
                  <a:ext cx="526035" cy="338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rPr>
                    <a:t>800</a:t>
                  </a:r>
                </a:p>
              </p:txBody>
            </p:sp>
            <p:cxnSp>
              <p:nvCxnSpPr>
                <p:cNvPr id="37" name="Straight Connector 36"/>
                <p:cNvCxnSpPr/>
                <p:nvPr/>
              </p:nvCxnSpPr>
              <p:spPr>
                <a:xfrm>
                  <a:off x="6705362" y="2501703"/>
                  <a:ext cx="152376"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683" name="Group 60"/>
              <p:cNvGrpSpPr>
                <a:grpSpLocks/>
              </p:cNvGrpSpPr>
              <p:nvPr/>
            </p:nvGrpSpPr>
            <p:grpSpPr bwMode="auto">
              <a:xfrm>
                <a:off x="4050417" y="2921109"/>
                <a:ext cx="673391" cy="338533"/>
                <a:chOff x="6184270" y="2452241"/>
                <a:chExt cx="673391" cy="338533"/>
              </a:xfrm>
            </p:grpSpPr>
            <p:sp>
              <p:nvSpPr>
                <p:cNvPr id="25688" name="TextBox 63"/>
                <p:cNvSpPr txBox="1">
                  <a:spLocks noChangeArrowheads="1"/>
                </p:cNvSpPr>
                <p:nvPr/>
              </p:nvSpPr>
              <p:spPr bwMode="auto">
                <a:xfrm>
                  <a:off x="6184270" y="2452241"/>
                  <a:ext cx="526035" cy="338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rPr>
                    <a:t>600</a:t>
                  </a:r>
                </a:p>
              </p:txBody>
            </p:sp>
            <p:cxnSp>
              <p:nvCxnSpPr>
                <p:cNvPr id="35" name="Straight Connector 34"/>
                <p:cNvCxnSpPr/>
                <p:nvPr/>
              </p:nvCxnSpPr>
              <p:spPr>
                <a:xfrm>
                  <a:off x="6705362" y="2631989"/>
                  <a:ext cx="152376"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684" name="Group 63"/>
              <p:cNvGrpSpPr>
                <a:grpSpLocks/>
              </p:cNvGrpSpPr>
              <p:nvPr/>
            </p:nvGrpSpPr>
            <p:grpSpPr bwMode="auto">
              <a:xfrm>
                <a:off x="4050417" y="3212068"/>
                <a:ext cx="673391" cy="338533"/>
                <a:chOff x="6184270" y="2286000"/>
                <a:chExt cx="673391" cy="338533"/>
              </a:xfrm>
            </p:grpSpPr>
            <p:sp>
              <p:nvSpPr>
                <p:cNvPr id="25686" name="TextBox 61"/>
                <p:cNvSpPr txBox="1">
                  <a:spLocks noChangeArrowheads="1"/>
                </p:cNvSpPr>
                <p:nvPr/>
              </p:nvSpPr>
              <p:spPr bwMode="auto">
                <a:xfrm>
                  <a:off x="6184270" y="2286000"/>
                  <a:ext cx="526035" cy="338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rPr>
                    <a:t>500</a:t>
                  </a:r>
                </a:p>
              </p:txBody>
            </p:sp>
            <p:cxnSp>
              <p:nvCxnSpPr>
                <p:cNvPr id="33" name="Straight Connector 32"/>
                <p:cNvCxnSpPr/>
                <p:nvPr/>
              </p:nvCxnSpPr>
              <p:spPr>
                <a:xfrm>
                  <a:off x="6705362" y="2514579"/>
                  <a:ext cx="152376"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5685" name="TextBox 56"/>
              <p:cNvSpPr txBox="1">
                <a:spLocks noChangeArrowheads="1"/>
              </p:cNvSpPr>
              <p:nvPr/>
            </p:nvSpPr>
            <p:spPr bwMode="auto">
              <a:xfrm>
                <a:off x="3946015" y="1038302"/>
                <a:ext cx="2325968" cy="338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rPr>
                  <a:t>Price of House Painting</a:t>
                </a:r>
              </a:p>
            </p:txBody>
          </p:sp>
        </p:grpSp>
      </p:grpSp>
      <p:sp>
        <p:nvSpPr>
          <p:cNvPr id="40" name="Rectangle 39"/>
          <p:cNvSpPr/>
          <p:nvPr/>
        </p:nvSpPr>
        <p:spPr>
          <a:xfrm>
            <a:off x="938213" y="3319463"/>
            <a:ext cx="604837" cy="303212"/>
          </a:xfrm>
          <a:prstGeom prst="rect">
            <a:avLst/>
          </a:prstGeom>
          <a:solidFill>
            <a:srgbClr val="FFAFAF"/>
          </a:solidFill>
          <a:ln>
            <a:solidFill>
              <a:srgbClr val="FFAFA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600">
              <a:solidFill>
                <a:prstClr val="black"/>
              </a:solidFill>
            </a:endParaRPr>
          </a:p>
        </p:txBody>
      </p:sp>
      <p:sp>
        <p:nvSpPr>
          <p:cNvPr id="41" name="TextBox 8"/>
          <p:cNvSpPr txBox="1">
            <a:spLocks noChangeArrowheads="1"/>
          </p:cNvSpPr>
          <p:nvPr/>
        </p:nvSpPr>
        <p:spPr bwMode="auto">
          <a:xfrm>
            <a:off x="188136" y="5741276"/>
            <a:ext cx="87630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dirty="0">
                <a:solidFill>
                  <a:prstClr val="black"/>
                </a:solidFill>
                <a:latin typeface="+mn-lt"/>
              </a:rPr>
              <a:t>In panel (a), the price of the good is $600, and the producer surplus is $100. In panel (b), the price of the good is $800, and the producer surplus is $500</a:t>
            </a:r>
          </a:p>
        </p:txBody>
      </p:sp>
      <p:grpSp>
        <p:nvGrpSpPr>
          <p:cNvPr id="17" name="Group 8"/>
          <p:cNvGrpSpPr>
            <a:grpSpLocks/>
          </p:cNvGrpSpPr>
          <p:nvPr/>
        </p:nvGrpSpPr>
        <p:grpSpPr bwMode="auto">
          <a:xfrm>
            <a:off x="676275" y="4854575"/>
            <a:ext cx="3505200" cy="796925"/>
            <a:chOff x="4357885" y="4648199"/>
            <a:chExt cx="3503580" cy="795425"/>
          </a:xfrm>
        </p:grpSpPr>
        <p:cxnSp>
          <p:nvCxnSpPr>
            <p:cNvPr id="43" name="Straight Connector 24"/>
            <p:cNvCxnSpPr/>
            <p:nvPr/>
          </p:nvCxnSpPr>
          <p:spPr>
            <a:xfrm>
              <a:off x="4572099" y="4789221"/>
              <a:ext cx="3289366" cy="316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5664" name="TextBox 10"/>
            <p:cNvSpPr txBox="1">
              <a:spLocks noChangeArrowheads="1"/>
            </p:cNvSpPr>
            <p:nvPr/>
          </p:nvSpPr>
          <p:spPr bwMode="auto">
            <a:xfrm>
              <a:off x="4357885" y="4800600"/>
              <a:ext cx="298359" cy="3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rPr>
                <a:t>0</a:t>
              </a:r>
            </a:p>
          </p:txBody>
        </p:sp>
        <p:grpSp>
          <p:nvGrpSpPr>
            <p:cNvPr id="25665" name="Group 14"/>
            <p:cNvGrpSpPr>
              <a:grpSpLocks/>
            </p:cNvGrpSpPr>
            <p:nvPr/>
          </p:nvGrpSpPr>
          <p:grpSpPr bwMode="auto">
            <a:xfrm>
              <a:off x="7160485" y="4648199"/>
              <a:ext cx="298359" cy="490625"/>
              <a:chOff x="7160485" y="4648199"/>
              <a:chExt cx="298359" cy="490625"/>
            </a:xfrm>
          </p:grpSpPr>
          <p:cxnSp>
            <p:nvCxnSpPr>
              <p:cNvPr id="56" name="Straight Connector 12"/>
              <p:cNvCxnSpPr/>
              <p:nvPr/>
            </p:nvCxnSpPr>
            <p:spPr>
              <a:xfrm rot="5400000">
                <a:off x="7226074" y="4723462"/>
                <a:ext cx="152113" cy="15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5677" name="TextBox 13"/>
              <p:cNvSpPr txBox="1">
                <a:spLocks noChangeArrowheads="1"/>
              </p:cNvSpPr>
              <p:nvPr/>
            </p:nvSpPr>
            <p:spPr bwMode="auto">
              <a:xfrm>
                <a:off x="7160485" y="4800599"/>
                <a:ext cx="298359" cy="3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rPr>
                  <a:t>4</a:t>
                </a:r>
              </a:p>
            </p:txBody>
          </p:sp>
        </p:grpSp>
        <p:grpSp>
          <p:nvGrpSpPr>
            <p:cNvPr id="25666" name="Group 21"/>
            <p:cNvGrpSpPr>
              <a:grpSpLocks/>
            </p:cNvGrpSpPr>
            <p:nvPr/>
          </p:nvGrpSpPr>
          <p:grpSpPr bwMode="auto">
            <a:xfrm>
              <a:off x="6492304" y="4648199"/>
              <a:ext cx="298359" cy="490625"/>
              <a:chOff x="7406704" y="4648199"/>
              <a:chExt cx="298359" cy="490625"/>
            </a:xfrm>
          </p:grpSpPr>
          <p:cxnSp>
            <p:nvCxnSpPr>
              <p:cNvPr id="54" name="Straight Connector 22"/>
              <p:cNvCxnSpPr/>
              <p:nvPr/>
            </p:nvCxnSpPr>
            <p:spPr>
              <a:xfrm rot="5400000">
                <a:off x="7464511" y="4723462"/>
                <a:ext cx="152113" cy="15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5675" name="TextBox 41"/>
              <p:cNvSpPr txBox="1">
                <a:spLocks noChangeArrowheads="1"/>
              </p:cNvSpPr>
              <p:nvPr/>
            </p:nvSpPr>
            <p:spPr bwMode="auto">
              <a:xfrm>
                <a:off x="7406704" y="4800599"/>
                <a:ext cx="298359" cy="3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rPr>
                  <a:t>3</a:t>
                </a:r>
              </a:p>
            </p:txBody>
          </p:sp>
        </p:grpSp>
        <p:grpSp>
          <p:nvGrpSpPr>
            <p:cNvPr id="25667" name="Group 33"/>
            <p:cNvGrpSpPr>
              <a:grpSpLocks/>
            </p:cNvGrpSpPr>
            <p:nvPr/>
          </p:nvGrpSpPr>
          <p:grpSpPr bwMode="auto">
            <a:xfrm>
              <a:off x="5114754" y="4648199"/>
              <a:ext cx="298359" cy="490625"/>
              <a:chOff x="7857954" y="4648199"/>
              <a:chExt cx="298359" cy="490625"/>
            </a:xfrm>
          </p:grpSpPr>
          <p:cxnSp>
            <p:nvCxnSpPr>
              <p:cNvPr id="52" name="Straight Connector 51"/>
              <p:cNvCxnSpPr/>
              <p:nvPr/>
            </p:nvCxnSpPr>
            <p:spPr>
              <a:xfrm rot="5400000">
                <a:off x="7915998" y="4723462"/>
                <a:ext cx="152113" cy="15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5673" name="TextBox 35"/>
              <p:cNvSpPr txBox="1">
                <a:spLocks noChangeArrowheads="1"/>
              </p:cNvSpPr>
              <p:nvPr/>
            </p:nvSpPr>
            <p:spPr bwMode="auto">
              <a:xfrm>
                <a:off x="7857954" y="4800599"/>
                <a:ext cx="298359" cy="3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rPr>
                  <a:t>1</a:t>
                </a:r>
              </a:p>
            </p:txBody>
          </p:sp>
        </p:grpSp>
        <p:grpSp>
          <p:nvGrpSpPr>
            <p:cNvPr id="25668" name="Group 42"/>
            <p:cNvGrpSpPr>
              <a:grpSpLocks/>
            </p:cNvGrpSpPr>
            <p:nvPr/>
          </p:nvGrpSpPr>
          <p:grpSpPr bwMode="auto">
            <a:xfrm>
              <a:off x="5803529" y="4648199"/>
              <a:ext cx="298359" cy="490625"/>
              <a:chOff x="7632329" y="4648199"/>
              <a:chExt cx="298359" cy="490625"/>
            </a:xfrm>
          </p:grpSpPr>
          <p:cxnSp>
            <p:nvCxnSpPr>
              <p:cNvPr id="50" name="Straight Connector 49"/>
              <p:cNvCxnSpPr/>
              <p:nvPr/>
            </p:nvCxnSpPr>
            <p:spPr>
              <a:xfrm rot="5400000">
                <a:off x="7690255" y="4723462"/>
                <a:ext cx="152113" cy="15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5671" name="TextBox 29"/>
              <p:cNvSpPr txBox="1">
                <a:spLocks noChangeArrowheads="1"/>
              </p:cNvSpPr>
              <p:nvPr/>
            </p:nvSpPr>
            <p:spPr bwMode="auto">
              <a:xfrm>
                <a:off x="7632329" y="4800599"/>
                <a:ext cx="298359" cy="3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rPr>
                  <a:t>2</a:t>
                </a:r>
              </a:p>
            </p:txBody>
          </p:sp>
        </p:grpSp>
        <p:sp>
          <p:nvSpPr>
            <p:cNvPr id="25669" name="TextBox 23"/>
            <p:cNvSpPr txBox="1">
              <a:spLocks noChangeArrowheads="1"/>
            </p:cNvSpPr>
            <p:nvPr/>
          </p:nvSpPr>
          <p:spPr bwMode="auto">
            <a:xfrm>
              <a:off x="5115708" y="5105399"/>
              <a:ext cx="2681061" cy="3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rPr>
                <a:t>Quantity of Houses Painted</a:t>
              </a:r>
            </a:p>
          </p:txBody>
        </p:sp>
      </p:grpSp>
      <p:grpSp>
        <p:nvGrpSpPr>
          <p:cNvPr id="27" name="Group 103"/>
          <p:cNvGrpSpPr>
            <a:grpSpLocks/>
          </p:cNvGrpSpPr>
          <p:nvPr/>
        </p:nvGrpSpPr>
        <p:grpSpPr bwMode="auto">
          <a:xfrm>
            <a:off x="1330325" y="3476625"/>
            <a:ext cx="2752725" cy="635000"/>
            <a:chOff x="5304997" y="1268475"/>
            <a:chExt cx="2752432" cy="635153"/>
          </a:xfrm>
          <a:solidFill>
            <a:srgbClr val="F2D698"/>
          </a:solidFill>
        </p:grpSpPr>
        <p:sp>
          <p:nvSpPr>
            <p:cNvPr id="27719" name="TextBox 104"/>
            <p:cNvSpPr txBox="1">
              <a:spLocks noChangeArrowheads="1"/>
            </p:cNvSpPr>
            <p:nvPr/>
          </p:nvSpPr>
          <p:spPr bwMode="auto">
            <a:xfrm>
              <a:off x="6006559" y="1268475"/>
              <a:ext cx="2050870" cy="63515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pitchFamily="34" charset="0"/>
                </a:defRPr>
              </a:lvl1pPr>
              <a:lvl2pPr marL="742950" indent="-285750" eaLnBrk="0" hangingPunct="0">
                <a:defRPr sz="3400">
                  <a:solidFill>
                    <a:schemeClr val="tx1"/>
                  </a:solidFill>
                  <a:latin typeface="Arial" pitchFamily="34" charset="0"/>
                </a:defRPr>
              </a:lvl2pPr>
              <a:lvl3pPr marL="1143000" indent="-228600" eaLnBrk="0" hangingPunct="0">
                <a:defRPr sz="3400">
                  <a:solidFill>
                    <a:schemeClr val="tx1"/>
                  </a:solidFill>
                  <a:latin typeface="Arial" pitchFamily="34" charset="0"/>
                </a:defRPr>
              </a:lvl3pPr>
              <a:lvl4pPr marL="1600200" indent="-228600" eaLnBrk="0" hangingPunct="0">
                <a:defRPr sz="3400">
                  <a:solidFill>
                    <a:schemeClr val="tx1"/>
                  </a:solidFill>
                  <a:latin typeface="Arial" pitchFamily="34" charset="0"/>
                </a:defRPr>
              </a:lvl4pPr>
              <a:lvl5pPr marL="2057400" indent="-228600" eaLnBrk="0" hangingPunct="0">
                <a:defRPr sz="3400">
                  <a:solidFill>
                    <a:schemeClr val="tx1"/>
                  </a:solidFill>
                  <a:latin typeface="Arial" pitchFamily="34" charset="0"/>
                </a:defRPr>
              </a:lvl5pPr>
              <a:lvl6pPr marL="2514600" indent="-228600" algn="ctr" eaLnBrk="0" fontAlgn="base" hangingPunct="0">
                <a:spcBef>
                  <a:spcPct val="20000"/>
                </a:spcBef>
                <a:spcAft>
                  <a:spcPct val="0"/>
                </a:spcAft>
                <a:buChar char="•"/>
                <a:defRPr sz="3400">
                  <a:solidFill>
                    <a:schemeClr val="tx1"/>
                  </a:solidFill>
                  <a:latin typeface="Arial" pitchFamily="34" charset="0"/>
                </a:defRPr>
              </a:lvl6pPr>
              <a:lvl7pPr marL="2971800" indent="-228600" algn="ctr" eaLnBrk="0" fontAlgn="base" hangingPunct="0">
                <a:spcBef>
                  <a:spcPct val="20000"/>
                </a:spcBef>
                <a:spcAft>
                  <a:spcPct val="0"/>
                </a:spcAft>
                <a:buChar char="•"/>
                <a:defRPr sz="3400">
                  <a:solidFill>
                    <a:schemeClr val="tx1"/>
                  </a:solidFill>
                  <a:latin typeface="Arial" pitchFamily="34" charset="0"/>
                </a:defRPr>
              </a:lvl7pPr>
              <a:lvl8pPr marL="3429000" indent="-228600" algn="ctr" eaLnBrk="0" fontAlgn="base" hangingPunct="0">
                <a:spcBef>
                  <a:spcPct val="20000"/>
                </a:spcBef>
                <a:spcAft>
                  <a:spcPct val="0"/>
                </a:spcAft>
                <a:buChar char="•"/>
                <a:defRPr sz="3400">
                  <a:solidFill>
                    <a:schemeClr val="tx1"/>
                  </a:solidFill>
                  <a:latin typeface="Arial" pitchFamily="34" charset="0"/>
                </a:defRPr>
              </a:lvl8pPr>
              <a:lvl9pPr marL="3886200" indent="-228600" algn="ctr" eaLnBrk="0" fontAlgn="base" hangingPunct="0">
                <a:spcBef>
                  <a:spcPct val="20000"/>
                </a:spcBef>
                <a:spcAft>
                  <a:spcPct val="0"/>
                </a:spcAft>
                <a:buChar char="•"/>
                <a:defRPr sz="3400">
                  <a:solidFill>
                    <a:schemeClr val="tx1"/>
                  </a:solidFill>
                  <a:latin typeface="Arial" pitchFamily="34" charset="0"/>
                </a:defRPr>
              </a:lvl9pPr>
            </a:lstStyle>
            <a:p>
              <a:pPr eaLnBrk="1" hangingPunct="1">
                <a:defRPr/>
              </a:pPr>
              <a:r>
                <a:rPr lang="en-US" sz="1600" dirty="0">
                  <a:solidFill>
                    <a:prstClr val="black"/>
                  </a:solidFill>
                </a:rPr>
                <a:t>Grandma’s producer</a:t>
              </a:r>
            </a:p>
            <a:p>
              <a:pPr eaLnBrk="1" hangingPunct="1">
                <a:defRPr/>
              </a:pPr>
              <a:r>
                <a:rPr lang="en-US" sz="1600" dirty="0">
                  <a:solidFill>
                    <a:prstClr val="black"/>
                  </a:solidFill>
                </a:rPr>
                <a:t>surplus ($100)</a:t>
              </a:r>
            </a:p>
          </p:txBody>
        </p:sp>
        <p:cxnSp>
          <p:nvCxnSpPr>
            <p:cNvPr id="60" name="Straight Connector 41"/>
            <p:cNvCxnSpPr/>
            <p:nvPr/>
          </p:nvCxnSpPr>
          <p:spPr>
            <a:xfrm>
              <a:off x="5304997" y="1330403"/>
              <a:ext cx="782555" cy="195309"/>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8" name="Group 42"/>
          <p:cNvGrpSpPr>
            <a:grpSpLocks/>
          </p:cNvGrpSpPr>
          <p:nvPr/>
        </p:nvGrpSpPr>
        <p:grpSpPr bwMode="auto">
          <a:xfrm>
            <a:off x="901700" y="1504950"/>
            <a:ext cx="3419475" cy="3482975"/>
            <a:chOff x="1838338" y="1766971"/>
            <a:chExt cx="3419804" cy="3482716"/>
          </a:xfrm>
        </p:grpSpPr>
        <p:grpSp>
          <p:nvGrpSpPr>
            <p:cNvPr id="25652" name="Group 43"/>
            <p:cNvGrpSpPr>
              <a:grpSpLocks/>
            </p:cNvGrpSpPr>
            <p:nvPr/>
          </p:nvGrpSpPr>
          <p:grpSpPr bwMode="auto">
            <a:xfrm>
              <a:off x="1838338" y="2119370"/>
              <a:ext cx="2756146" cy="3130316"/>
              <a:chOff x="1862089" y="2143121"/>
              <a:chExt cx="2756146" cy="3130316"/>
            </a:xfrm>
          </p:grpSpPr>
          <p:cxnSp>
            <p:nvCxnSpPr>
              <p:cNvPr id="64" name="Straight Connector 63"/>
              <p:cNvCxnSpPr/>
              <p:nvPr/>
            </p:nvCxnSpPr>
            <p:spPr>
              <a:xfrm>
                <a:off x="3897460" y="2720928"/>
                <a:ext cx="720794" cy="3175"/>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V="1">
                <a:off x="3227470" y="2982846"/>
                <a:ext cx="706506"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2524141" y="3601925"/>
                <a:ext cx="668401" cy="1587"/>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1862089" y="3932101"/>
                <a:ext cx="689041"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5400000">
                <a:off x="1201741" y="4595626"/>
                <a:ext cx="1354036" cy="158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5400000" flipH="1" flipV="1">
                <a:off x="2349529" y="3770188"/>
                <a:ext cx="360336" cy="158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rot="5400000" flipH="1" flipV="1">
                <a:off x="2889356" y="3297148"/>
                <a:ext cx="646064" cy="476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rot="5400000" flipH="1" flipV="1">
                <a:off x="3774440" y="2853475"/>
                <a:ext cx="284142" cy="6351"/>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rot="5400000" flipH="1" flipV="1">
                <a:off x="4303155" y="2439168"/>
                <a:ext cx="593681" cy="158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25653" name="TextBox 23"/>
            <p:cNvSpPr txBox="1">
              <a:spLocks noChangeArrowheads="1"/>
            </p:cNvSpPr>
            <p:nvPr/>
          </p:nvSpPr>
          <p:spPr bwMode="auto">
            <a:xfrm>
              <a:off x="4448233" y="1766971"/>
              <a:ext cx="809909" cy="338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rPr>
                <a:t>Supply</a:t>
              </a:r>
            </a:p>
          </p:txBody>
        </p:sp>
      </p:grpSp>
      <p:sp>
        <p:nvSpPr>
          <p:cNvPr id="73" name="TextBox 8"/>
          <p:cNvSpPr txBox="1">
            <a:spLocks noChangeArrowheads="1"/>
          </p:cNvSpPr>
          <p:nvPr/>
        </p:nvSpPr>
        <p:spPr bwMode="auto">
          <a:xfrm>
            <a:off x="1293813" y="879475"/>
            <a:ext cx="1889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800">
                <a:solidFill>
                  <a:prstClr val="black"/>
                </a:solidFill>
              </a:rPr>
              <a:t>(a) Price = $600</a:t>
            </a:r>
          </a:p>
        </p:txBody>
      </p:sp>
      <p:sp>
        <p:nvSpPr>
          <p:cNvPr id="75" name="TextBox 8"/>
          <p:cNvSpPr txBox="1">
            <a:spLocks noChangeArrowheads="1"/>
          </p:cNvSpPr>
          <p:nvPr/>
        </p:nvSpPr>
        <p:spPr bwMode="auto">
          <a:xfrm>
            <a:off x="6183313" y="879475"/>
            <a:ext cx="20113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800">
                <a:solidFill>
                  <a:prstClr val="black"/>
                </a:solidFill>
              </a:rPr>
              <a:t>(b) Price = $800</a:t>
            </a:r>
          </a:p>
        </p:txBody>
      </p:sp>
      <p:cxnSp>
        <p:nvCxnSpPr>
          <p:cNvPr id="88" name="Straight Connector 87"/>
          <p:cNvCxnSpPr/>
          <p:nvPr/>
        </p:nvCxnSpPr>
        <p:spPr>
          <a:xfrm rot="5400000" flipH="1" flipV="1">
            <a:off x="5838825" y="3003550"/>
            <a:ext cx="617538" cy="1588"/>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89" name="Rectangle 88"/>
          <p:cNvSpPr/>
          <p:nvPr/>
        </p:nvSpPr>
        <p:spPr>
          <a:xfrm>
            <a:off x="5507038" y="2722563"/>
            <a:ext cx="620712" cy="901700"/>
          </a:xfrm>
          <a:prstGeom prst="rect">
            <a:avLst/>
          </a:prstGeom>
          <a:solidFill>
            <a:srgbClr val="FFAFAF"/>
          </a:solidFill>
          <a:ln>
            <a:solidFill>
              <a:srgbClr val="FFAFA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600">
              <a:solidFill>
                <a:prstClr val="black"/>
              </a:solidFill>
            </a:endParaRPr>
          </a:p>
        </p:txBody>
      </p:sp>
      <p:grpSp>
        <p:nvGrpSpPr>
          <p:cNvPr id="30" name="Group 103"/>
          <p:cNvGrpSpPr>
            <a:grpSpLocks/>
          </p:cNvGrpSpPr>
          <p:nvPr/>
        </p:nvGrpSpPr>
        <p:grpSpPr bwMode="auto">
          <a:xfrm>
            <a:off x="5568950" y="3181350"/>
            <a:ext cx="2051050" cy="1616075"/>
            <a:chOff x="5733338" y="228278"/>
            <a:chExt cx="2051279" cy="1614455"/>
          </a:xfrm>
          <a:solidFill>
            <a:srgbClr val="F2D698"/>
          </a:solidFill>
        </p:grpSpPr>
        <p:sp>
          <p:nvSpPr>
            <p:cNvPr id="27706" name="TextBox 104"/>
            <p:cNvSpPr txBox="1">
              <a:spLocks noChangeArrowheads="1"/>
            </p:cNvSpPr>
            <p:nvPr/>
          </p:nvSpPr>
          <p:spPr bwMode="auto">
            <a:xfrm>
              <a:off x="5733338" y="1209097"/>
              <a:ext cx="2051279" cy="63363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pitchFamily="34" charset="0"/>
                </a:defRPr>
              </a:lvl1pPr>
              <a:lvl2pPr marL="742950" indent="-285750" eaLnBrk="0" hangingPunct="0">
                <a:defRPr sz="3400">
                  <a:solidFill>
                    <a:schemeClr val="tx1"/>
                  </a:solidFill>
                  <a:latin typeface="Arial" pitchFamily="34" charset="0"/>
                </a:defRPr>
              </a:lvl2pPr>
              <a:lvl3pPr marL="1143000" indent="-228600" eaLnBrk="0" hangingPunct="0">
                <a:defRPr sz="3400">
                  <a:solidFill>
                    <a:schemeClr val="tx1"/>
                  </a:solidFill>
                  <a:latin typeface="Arial" pitchFamily="34" charset="0"/>
                </a:defRPr>
              </a:lvl3pPr>
              <a:lvl4pPr marL="1600200" indent="-228600" eaLnBrk="0" hangingPunct="0">
                <a:defRPr sz="3400">
                  <a:solidFill>
                    <a:schemeClr val="tx1"/>
                  </a:solidFill>
                  <a:latin typeface="Arial" pitchFamily="34" charset="0"/>
                </a:defRPr>
              </a:lvl4pPr>
              <a:lvl5pPr marL="2057400" indent="-228600" eaLnBrk="0" hangingPunct="0">
                <a:defRPr sz="3400">
                  <a:solidFill>
                    <a:schemeClr val="tx1"/>
                  </a:solidFill>
                  <a:latin typeface="Arial" pitchFamily="34" charset="0"/>
                </a:defRPr>
              </a:lvl5pPr>
              <a:lvl6pPr marL="2514600" indent="-228600" algn="ctr" eaLnBrk="0" fontAlgn="base" hangingPunct="0">
                <a:spcBef>
                  <a:spcPct val="20000"/>
                </a:spcBef>
                <a:spcAft>
                  <a:spcPct val="0"/>
                </a:spcAft>
                <a:buChar char="•"/>
                <a:defRPr sz="3400">
                  <a:solidFill>
                    <a:schemeClr val="tx1"/>
                  </a:solidFill>
                  <a:latin typeface="Arial" pitchFamily="34" charset="0"/>
                </a:defRPr>
              </a:lvl6pPr>
              <a:lvl7pPr marL="2971800" indent="-228600" algn="ctr" eaLnBrk="0" fontAlgn="base" hangingPunct="0">
                <a:spcBef>
                  <a:spcPct val="20000"/>
                </a:spcBef>
                <a:spcAft>
                  <a:spcPct val="0"/>
                </a:spcAft>
                <a:buChar char="•"/>
                <a:defRPr sz="3400">
                  <a:solidFill>
                    <a:schemeClr val="tx1"/>
                  </a:solidFill>
                  <a:latin typeface="Arial" pitchFamily="34" charset="0"/>
                </a:defRPr>
              </a:lvl7pPr>
              <a:lvl8pPr marL="3429000" indent="-228600" algn="ctr" eaLnBrk="0" fontAlgn="base" hangingPunct="0">
                <a:spcBef>
                  <a:spcPct val="20000"/>
                </a:spcBef>
                <a:spcAft>
                  <a:spcPct val="0"/>
                </a:spcAft>
                <a:buChar char="•"/>
                <a:defRPr sz="3400">
                  <a:solidFill>
                    <a:schemeClr val="tx1"/>
                  </a:solidFill>
                  <a:latin typeface="Arial" pitchFamily="34" charset="0"/>
                </a:defRPr>
              </a:lvl8pPr>
              <a:lvl9pPr marL="3886200" indent="-228600" algn="ctr" eaLnBrk="0" fontAlgn="base" hangingPunct="0">
                <a:spcBef>
                  <a:spcPct val="20000"/>
                </a:spcBef>
                <a:spcAft>
                  <a:spcPct val="0"/>
                </a:spcAft>
                <a:buChar char="•"/>
                <a:defRPr sz="3400">
                  <a:solidFill>
                    <a:schemeClr val="tx1"/>
                  </a:solidFill>
                  <a:latin typeface="Arial" pitchFamily="34" charset="0"/>
                </a:defRPr>
              </a:lvl9pPr>
            </a:lstStyle>
            <a:p>
              <a:pPr eaLnBrk="1" hangingPunct="1">
                <a:defRPr/>
              </a:pPr>
              <a:r>
                <a:rPr lang="en-US" sz="1600">
                  <a:solidFill>
                    <a:prstClr val="black"/>
                  </a:solidFill>
                </a:rPr>
                <a:t>Grandma’s producer</a:t>
              </a:r>
            </a:p>
            <a:p>
              <a:pPr eaLnBrk="1" hangingPunct="1">
                <a:defRPr/>
              </a:pPr>
              <a:r>
                <a:rPr lang="en-US" sz="1600">
                  <a:solidFill>
                    <a:prstClr val="black"/>
                  </a:solidFill>
                </a:rPr>
                <a:t>surplus ($300)</a:t>
              </a:r>
            </a:p>
          </p:txBody>
        </p:sp>
        <p:cxnSp>
          <p:nvCxnSpPr>
            <p:cNvPr id="93" name="Straight Connector 92"/>
            <p:cNvCxnSpPr/>
            <p:nvPr/>
          </p:nvCxnSpPr>
          <p:spPr>
            <a:xfrm rot="16200000" flipH="1">
              <a:off x="5548158" y="605568"/>
              <a:ext cx="1035599" cy="281018"/>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4" name="Rectangle 93"/>
          <p:cNvSpPr/>
          <p:nvPr/>
        </p:nvSpPr>
        <p:spPr>
          <a:xfrm>
            <a:off x="6130925" y="2720975"/>
            <a:ext cx="668338" cy="565150"/>
          </a:xfrm>
          <a:prstGeom prst="rect">
            <a:avLst/>
          </a:prstGeom>
          <a:solidFill>
            <a:srgbClr val="FF9999"/>
          </a:solidFill>
          <a:ln>
            <a:solidFill>
              <a:srgbClr val="FF99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600">
              <a:solidFill>
                <a:prstClr val="black"/>
              </a:solidFill>
            </a:endParaRPr>
          </a:p>
        </p:txBody>
      </p:sp>
      <p:grpSp>
        <p:nvGrpSpPr>
          <p:cNvPr id="31" name="Group 103"/>
          <p:cNvGrpSpPr>
            <a:grpSpLocks/>
          </p:cNvGrpSpPr>
          <p:nvPr/>
        </p:nvGrpSpPr>
        <p:grpSpPr bwMode="auto">
          <a:xfrm>
            <a:off x="6440488" y="3060700"/>
            <a:ext cx="2000250" cy="965200"/>
            <a:chOff x="5924239" y="228278"/>
            <a:chExt cx="2000703" cy="963699"/>
          </a:xfrm>
          <a:solidFill>
            <a:srgbClr val="F2D698"/>
          </a:solidFill>
        </p:grpSpPr>
        <p:sp>
          <p:nvSpPr>
            <p:cNvPr id="27704" name="TextBox 104"/>
            <p:cNvSpPr txBox="1">
              <a:spLocks noChangeArrowheads="1"/>
            </p:cNvSpPr>
            <p:nvPr/>
          </p:nvSpPr>
          <p:spPr bwMode="auto">
            <a:xfrm>
              <a:off x="5999653" y="558484"/>
              <a:ext cx="1925289" cy="63349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pitchFamily="34" charset="0"/>
                </a:defRPr>
              </a:lvl1pPr>
              <a:lvl2pPr marL="742950" indent="-285750" eaLnBrk="0" hangingPunct="0">
                <a:defRPr sz="3400">
                  <a:solidFill>
                    <a:schemeClr val="tx1"/>
                  </a:solidFill>
                  <a:latin typeface="Arial" pitchFamily="34" charset="0"/>
                </a:defRPr>
              </a:lvl2pPr>
              <a:lvl3pPr marL="1143000" indent="-228600" eaLnBrk="0" hangingPunct="0">
                <a:defRPr sz="3400">
                  <a:solidFill>
                    <a:schemeClr val="tx1"/>
                  </a:solidFill>
                  <a:latin typeface="Arial" pitchFamily="34" charset="0"/>
                </a:defRPr>
              </a:lvl3pPr>
              <a:lvl4pPr marL="1600200" indent="-228600" eaLnBrk="0" hangingPunct="0">
                <a:defRPr sz="3400">
                  <a:solidFill>
                    <a:schemeClr val="tx1"/>
                  </a:solidFill>
                  <a:latin typeface="Arial" pitchFamily="34" charset="0"/>
                </a:defRPr>
              </a:lvl4pPr>
              <a:lvl5pPr marL="2057400" indent="-228600" eaLnBrk="0" hangingPunct="0">
                <a:defRPr sz="3400">
                  <a:solidFill>
                    <a:schemeClr val="tx1"/>
                  </a:solidFill>
                  <a:latin typeface="Arial" pitchFamily="34" charset="0"/>
                </a:defRPr>
              </a:lvl5pPr>
              <a:lvl6pPr marL="2514600" indent="-228600" algn="ctr" eaLnBrk="0" fontAlgn="base" hangingPunct="0">
                <a:spcBef>
                  <a:spcPct val="20000"/>
                </a:spcBef>
                <a:spcAft>
                  <a:spcPct val="0"/>
                </a:spcAft>
                <a:buChar char="•"/>
                <a:defRPr sz="3400">
                  <a:solidFill>
                    <a:schemeClr val="tx1"/>
                  </a:solidFill>
                  <a:latin typeface="Arial" pitchFamily="34" charset="0"/>
                </a:defRPr>
              </a:lvl6pPr>
              <a:lvl7pPr marL="2971800" indent="-228600" algn="ctr" eaLnBrk="0" fontAlgn="base" hangingPunct="0">
                <a:spcBef>
                  <a:spcPct val="20000"/>
                </a:spcBef>
                <a:spcAft>
                  <a:spcPct val="0"/>
                </a:spcAft>
                <a:buChar char="•"/>
                <a:defRPr sz="3400">
                  <a:solidFill>
                    <a:schemeClr val="tx1"/>
                  </a:solidFill>
                  <a:latin typeface="Arial" pitchFamily="34" charset="0"/>
                </a:defRPr>
              </a:lvl7pPr>
              <a:lvl8pPr marL="3429000" indent="-228600" algn="ctr" eaLnBrk="0" fontAlgn="base" hangingPunct="0">
                <a:spcBef>
                  <a:spcPct val="20000"/>
                </a:spcBef>
                <a:spcAft>
                  <a:spcPct val="0"/>
                </a:spcAft>
                <a:buChar char="•"/>
                <a:defRPr sz="3400">
                  <a:solidFill>
                    <a:schemeClr val="tx1"/>
                  </a:solidFill>
                  <a:latin typeface="Arial" pitchFamily="34" charset="0"/>
                </a:defRPr>
              </a:lvl8pPr>
              <a:lvl9pPr marL="3886200" indent="-228600" algn="ctr" eaLnBrk="0" fontAlgn="base" hangingPunct="0">
                <a:spcBef>
                  <a:spcPct val="20000"/>
                </a:spcBef>
                <a:spcAft>
                  <a:spcPct val="0"/>
                </a:spcAft>
                <a:buChar char="•"/>
                <a:defRPr sz="3400">
                  <a:solidFill>
                    <a:schemeClr val="tx1"/>
                  </a:solidFill>
                  <a:latin typeface="Arial" pitchFamily="34" charset="0"/>
                </a:defRPr>
              </a:lvl9pPr>
            </a:lstStyle>
            <a:p>
              <a:pPr eaLnBrk="1" hangingPunct="1">
                <a:defRPr/>
              </a:pPr>
              <a:r>
                <a:rPr lang="en-US" sz="1600">
                  <a:solidFill>
                    <a:prstClr val="black"/>
                  </a:solidFill>
                </a:rPr>
                <a:t>Georgia’s producer</a:t>
              </a:r>
            </a:p>
            <a:p>
              <a:pPr eaLnBrk="1" hangingPunct="1">
                <a:defRPr/>
              </a:pPr>
              <a:r>
                <a:rPr lang="en-US" sz="1600">
                  <a:solidFill>
                    <a:prstClr val="black"/>
                  </a:solidFill>
                </a:rPr>
                <a:t>surplus ($200)</a:t>
              </a:r>
            </a:p>
          </p:txBody>
        </p:sp>
        <p:cxnSp>
          <p:nvCxnSpPr>
            <p:cNvPr id="98" name="Straight Connector 97"/>
            <p:cNvCxnSpPr/>
            <p:nvPr/>
          </p:nvCxnSpPr>
          <p:spPr>
            <a:xfrm rot="16200000" flipH="1">
              <a:off x="5778514" y="374003"/>
              <a:ext cx="401013" cy="109562"/>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2" name="Group 176"/>
          <p:cNvGrpSpPr>
            <a:grpSpLocks/>
          </p:cNvGrpSpPr>
          <p:nvPr/>
        </p:nvGrpSpPr>
        <p:grpSpPr bwMode="auto">
          <a:xfrm>
            <a:off x="5824538" y="1692275"/>
            <a:ext cx="1495425" cy="1071563"/>
            <a:chOff x="5908312" y="1954501"/>
            <a:chExt cx="1494651" cy="1071506"/>
          </a:xfrm>
          <a:solidFill>
            <a:srgbClr val="F2D698"/>
          </a:solidFill>
        </p:grpSpPr>
        <p:grpSp>
          <p:nvGrpSpPr>
            <p:cNvPr id="27700" name="Group 103"/>
            <p:cNvGrpSpPr>
              <a:grpSpLocks/>
            </p:cNvGrpSpPr>
            <p:nvPr/>
          </p:nvGrpSpPr>
          <p:grpSpPr bwMode="auto">
            <a:xfrm>
              <a:off x="5908312" y="1954501"/>
              <a:ext cx="1494651" cy="1039769"/>
              <a:chOff x="5699345" y="427905"/>
              <a:chExt cx="1494121" cy="1039769"/>
            </a:xfrm>
            <a:grpFill/>
          </p:grpSpPr>
          <p:sp>
            <p:nvSpPr>
              <p:cNvPr id="27702" name="TextBox 104"/>
              <p:cNvSpPr txBox="1">
                <a:spLocks noChangeArrowheads="1"/>
              </p:cNvSpPr>
              <p:nvPr/>
            </p:nvSpPr>
            <p:spPr bwMode="auto">
              <a:xfrm>
                <a:off x="5699345" y="427905"/>
                <a:ext cx="1494121" cy="63375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pitchFamily="34" charset="0"/>
                  </a:defRPr>
                </a:lvl1pPr>
                <a:lvl2pPr marL="742950" indent="-285750" eaLnBrk="0" hangingPunct="0">
                  <a:defRPr sz="3400">
                    <a:solidFill>
                      <a:schemeClr val="tx1"/>
                    </a:solidFill>
                    <a:latin typeface="Arial" pitchFamily="34" charset="0"/>
                  </a:defRPr>
                </a:lvl2pPr>
                <a:lvl3pPr marL="1143000" indent="-228600" eaLnBrk="0" hangingPunct="0">
                  <a:defRPr sz="3400">
                    <a:solidFill>
                      <a:schemeClr val="tx1"/>
                    </a:solidFill>
                    <a:latin typeface="Arial" pitchFamily="34" charset="0"/>
                  </a:defRPr>
                </a:lvl3pPr>
                <a:lvl4pPr marL="1600200" indent="-228600" eaLnBrk="0" hangingPunct="0">
                  <a:defRPr sz="3400">
                    <a:solidFill>
                      <a:schemeClr val="tx1"/>
                    </a:solidFill>
                    <a:latin typeface="Arial" pitchFamily="34" charset="0"/>
                  </a:defRPr>
                </a:lvl4pPr>
                <a:lvl5pPr marL="2057400" indent="-228600" eaLnBrk="0" hangingPunct="0">
                  <a:defRPr sz="3400">
                    <a:solidFill>
                      <a:schemeClr val="tx1"/>
                    </a:solidFill>
                    <a:latin typeface="Arial" pitchFamily="34" charset="0"/>
                  </a:defRPr>
                </a:lvl5pPr>
                <a:lvl6pPr marL="2514600" indent="-228600" algn="ctr" eaLnBrk="0" fontAlgn="base" hangingPunct="0">
                  <a:spcBef>
                    <a:spcPct val="20000"/>
                  </a:spcBef>
                  <a:spcAft>
                    <a:spcPct val="0"/>
                  </a:spcAft>
                  <a:buChar char="•"/>
                  <a:defRPr sz="3400">
                    <a:solidFill>
                      <a:schemeClr val="tx1"/>
                    </a:solidFill>
                    <a:latin typeface="Arial" pitchFamily="34" charset="0"/>
                  </a:defRPr>
                </a:lvl6pPr>
                <a:lvl7pPr marL="2971800" indent="-228600" algn="ctr" eaLnBrk="0" fontAlgn="base" hangingPunct="0">
                  <a:spcBef>
                    <a:spcPct val="20000"/>
                  </a:spcBef>
                  <a:spcAft>
                    <a:spcPct val="0"/>
                  </a:spcAft>
                  <a:buChar char="•"/>
                  <a:defRPr sz="3400">
                    <a:solidFill>
                      <a:schemeClr val="tx1"/>
                    </a:solidFill>
                    <a:latin typeface="Arial" pitchFamily="34" charset="0"/>
                  </a:defRPr>
                </a:lvl7pPr>
                <a:lvl8pPr marL="3429000" indent="-228600" algn="ctr" eaLnBrk="0" fontAlgn="base" hangingPunct="0">
                  <a:spcBef>
                    <a:spcPct val="20000"/>
                  </a:spcBef>
                  <a:spcAft>
                    <a:spcPct val="0"/>
                  </a:spcAft>
                  <a:buChar char="•"/>
                  <a:defRPr sz="3400">
                    <a:solidFill>
                      <a:schemeClr val="tx1"/>
                    </a:solidFill>
                    <a:latin typeface="Arial" pitchFamily="34" charset="0"/>
                  </a:defRPr>
                </a:lvl8pPr>
                <a:lvl9pPr marL="3886200" indent="-228600" algn="ctr" eaLnBrk="0" fontAlgn="base" hangingPunct="0">
                  <a:spcBef>
                    <a:spcPct val="20000"/>
                  </a:spcBef>
                  <a:spcAft>
                    <a:spcPct val="0"/>
                  </a:spcAft>
                  <a:buChar char="•"/>
                  <a:defRPr sz="3400">
                    <a:solidFill>
                      <a:schemeClr val="tx1"/>
                    </a:solidFill>
                    <a:latin typeface="Arial" pitchFamily="34" charset="0"/>
                  </a:defRPr>
                </a:lvl9pPr>
              </a:lstStyle>
              <a:p>
                <a:pPr eaLnBrk="1" hangingPunct="1">
                  <a:defRPr/>
                </a:pPr>
                <a:r>
                  <a:rPr lang="en-US" sz="1600">
                    <a:solidFill>
                      <a:prstClr val="black"/>
                    </a:solidFill>
                  </a:rPr>
                  <a:t>Total producer</a:t>
                </a:r>
              </a:p>
              <a:p>
                <a:pPr eaLnBrk="1" hangingPunct="1">
                  <a:defRPr/>
                </a:pPr>
                <a:r>
                  <a:rPr lang="en-US" sz="1600">
                    <a:solidFill>
                      <a:prstClr val="black"/>
                    </a:solidFill>
                  </a:rPr>
                  <a:t>surplus ($500)</a:t>
                </a:r>
              </a:p>
            </p:txBody>
          </p:sp>
          <p:cxnSp>
            <p:nvCxnSpPr>
              <p:cNvPr id="103" name="Straight Connector 102"/>
              <p:cNvCxnSpPr/>
              <p:nvPr/>
            </p:nvCxnSpPr>
            <p:spPr>
              <a:xfrm rot="16200000" flipH="1">
                <a:off x="6113950" y="1212927"/>
                <a:ext cx="400029" cy="109442"/>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01" name="Straight Connector 100"/>
            <p:cNvCxnSpPr/>
            <p:nvPr/>
          </p:nvCxnSpPr>
          <p:spPr bwMode="auto">
            <a:xfrm rot="5400000">
              <a:off x="6031973" y="2608613"/>
              <a:ext cx="423840" cy="410949"/>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6" name="Group 8"/>
          <p:cNvGrpSpPr>
            <a:grpSpLocks/>
          </p:cNvGrpSpPr>
          <p:nvPr/>
        </p:nvGrpSpPr>
        <p:grpSpPr bwMode="auto">
          <a:xfrm>
            <a:off x="5270500" y="4852988"/>
            <a:ext cx="3676650" cy="795337"/>
            <a:chOff x="4357827" y="4648199"/>
            <a:chExt cx="3677034" cy="796074"/>
          </a:xfrm>
        </p:grpSpPr>
        <p:cxnSp>
          <p:nvCxnSpPr>
            <p:cNvPr id="105" name="Straight Connector 104"/>
            <p:cNvCxnSpPr/>
            <p:nvPr/>
          </p:nvCxnSpPr>
          <p:spPr>
            <a:xfrm>
              <a:off x="4572162" y="4788028"/>
              <a:ext cx="3289644" cy="476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5638" name="TextBox 10"/>
            <p:cNvSpPr txBox="1">
              <a:spLocks noChangeArrowheads="1"/>
            </p:cNvSpPr>
            <p:nvPr/>
          </p:nvSpPr>
          <p:spPr bwMode="auto">
            <a:xfrm>
              <a:off x="4357827" y="4800599"/>
              <a:ext cx="298480" cy="33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rPr>
                <a:t>0</a:t>
              </a:r>
            </a:p>
          </p:txBody>
        </p:sp>
        <p:grpSp>
          <p:nvGrpSpPr>
            <p:cNvPr id="25639" name="Group 14"/>
            <p:cNvGrpSpPr>
              <a:grpSpLocks/>
            </p:cNvGrpSpPr>
            <p:nvPr/>
          </p:nvGrpSpPr>
          <p:grpSpPr bwMode="auto">
            <a:xfrm>
              <a:off x="7160427" y="4648199"/>
              <a:ext cx="298480" cy="491274"/>
              <a:chOff x="7160427" y="4648199"/>
              <a:chExt cx="298480" cy="491274"/>
            </a:xfrm>
          </p:grpSpPr>
          <p:cxnSp>
            <p:nvCxnSpPr>
              <p:cNvPr id="118" name="Straight Connector 12"/>
              <p:cNvCxnSpPr/>
              <p:nvPr/>
            </p:nvCxnSpPr>
            <p:spPr>
              <a:xfrm rot="5400000">
                <a:off x="7225883" y="4723676"/>
                <a:ext cx="152541"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5651" name="TextBox 13"/>
              <p:cNvSpPr txBox="1">
                <a:spLocks noChangeArrowheads="1"/>
              </p:cNvSpPr>
              <p:nvPr/>
            </p:nvSpPr>
            <p:spPr bwMode="auto">
              <a:xfrm>
                <a:off x="7160427" y="4800598"/>
                <a:ext cx="298480" cy="33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rPr>
                  <a:t>4</a:t>
                </a:r>
              </a:p>
            </p:txBody>
          </p:sp>
        </p:grpSp>
        <p:grpSp>
          <p:nvGrpSpPr>
            <p:cNvPr id="25640" name="Group 21"/>
            <p:cNvGrpSpPr>
              <a:grpSpLocks/>
            </p:cNvGrpSpPr>
            <p:nvPr/>
          </p:nvGrpSpPr>
          <p:grpSpPr bwMode="auto">
            <a:xfrm>
              <a:off x="6492246" y="4648199"/>
              <a:ext cx="298480" cy="491274"/>
              <a:chOff x="7406646" y="4648199"/>
              <a:chExt cx="298480" cy="491274"/>
            </a:xfrm>
          </p:grpSpPr>
          <p:cxnSp>
            <p:nvCxnSpPr>
              <p:cNvPr id="116" name="Straight Connector 22"/>
              <p:cNvCxnSpPr/>
              <p:nvPr/>
            </p:nvCxnSpPr>
            <p:spPr>
              <a:xfrm rot="5400000">
                <a:off x="7463937" y="4723676"/>
                <a:ext cx="152541"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5649" name="TextBox 41"/>
              <p:cNvSpPr txBox="1">
                <a:spLocks noChangeArrowheads="1"/>
              </p:cNvSpPr>
              <p:nvPr/>
            </p:nvSpPr>
            <p:spPr bwMode="auto">
              <a:xfrm>
                <a:off x="7406646" y="4800598"/>
                <a:ext cx="298480" cy="33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rPr>
                  <a:t>3</a:t>
                </a:r>
              </a:p>
            </p:txBody>
          </p:sp>
        </p:grpSp>
        <p:grpSp>
          <p:nvGrpSpPr>
            <p:cNvPr id="25641" name="Group 33"/>
            <p:cNvGrpSpPr>
              <a:grpSpLocks/>
            </p:cNvGrpSpPr>
            <p:nvPr/>
          </p:nvGrpSpPr>
          <p:grpSpPr bwMode="auto">
            <a:xfrm>
              <a:off x="5114696" y="4648199"/>
              <a:ext cx="298480" cy="491274"/>
              <a:chOff x="7857896" y="4648199"/>
              <a:chExt cx="298480" cy="491274"/>
            </a:xfrm>
          </p:grpSpPr>
          <p:cxnSp>
            <p:nvCxnSpPr>
              <p:cNvPr id="114" name="Straight Connector 113"/>
              <p:cNvCxnSpPr/>
              <p:nvPr/>
            </p:nvCxnSpPr>
            <p:spPr>
              <a:xfrm rot="5400000">
                <a:off x="7916231" y="4723676"/>
                <a:ext cx="152541"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5647" name="TextBox 35"/>
              <p:cNvSpPr txBox="1">
                <a:spLocks noChangeArrowheads="1"/>
              </p:cNvSpPr>
              <p:nvPr/>
            </p:nvSpPr>
            <p:spPr bwMode="auto">
              <a:xfrm>
                <a:off x="7857896" y="4800598"/>
                <a:ext cx="298480" cy="33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rPr>
                  <a:t>1</a:t>
                </a:r>
              </a:p>
            </p:txBody>
          </p:sp>
        </p:grpSp>
        <p:grpSp>
          <p:nvGrpSpPr>
            <p:cNvPr id="25642" name="Group 42"/>
            <p:cNvGrpSpPr>
              <a:grpSpLocks/>
            </p:cNvGrpSpPr>
            <p:nvPr/>
          </p:nvGrpSpPr>
          <p:grpSpPr bwMode="auto">
            <a:xfrm>
              <a:off x="5803471" y="4648199"/>
              <a:ext cx="298480" cy="491274"/>
              <a:chOff x="7632271" y="4648199"/>
              <a:chExt cx="298480" cy="491274"/>
            </a:xfrm>
          </p:grpSpPr>
          <p:cxnSp>
            <p:nvCxnSpPr>
              <p:cNvPr id="112" name="Straight Connector 111"/>
              <p:cNvCxnSpPr/>
              <p:nvPr/>
            </p:nvCxnSpPr>
            <p:spPr>
              <a:xfrm rot="5400000">
                <a:off x="7690878" y="4723676"/>
                <a:ext cx="152541"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5645" name="TextBox 29"/>
              <p:cNvSpPr txBox="1">
                <a:spLocks noChangeArrowheads="1"/>
              </p:cNvSpPr>
              <p:nvPr/>
            </p:nvSpPr>
            <p:spPr bwMode="auto">
              <a:xfrm>
                <a:off x="7632271" y="4800598"/>
                <a:ext cx="298480" cy="33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rPr>
                  <a:t>2</a:t>
                </a:r>
              </a:p>
            </p:txBody>
          </p:sp>
        </p:grpSp>
        <p:sp>
          <p:nvSpPr>
            <p:cNvPr id="25643" name="TextBox 23"/>
            <p:cNvSpPr txBox="1">
              <a:spLocks noChangeArrowheads="1"/>
            </p:cNvSpPr>
            <p:nvPr/>
          </p:nvSpPr>
          <p:spPr bwMode="auto">
            <a:xfrm>
              <a:off x="5352715" y="5105398"/>
              <a:ext cx="2682146" cy="33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rPr>
                <a:t>Quantity of Houses Painted</a:t>
              </a:r>
            </a:p>
          </p:txBody>
        </p:sp>
      </p:grpSp>
      <p:grpSp>
        <p:nvGrpSpPr>
          <p:cNvPr id="46" name="Group 141"/>
          <p:cNvGrpSpPr>
            <a:grpSpLocks/>
          </p:cNvGrpSpPr>
          <p:nvPr/>
        </p:nvGrpSpPr>
        <p:grpSpPr bwMode="auto">
          <a:xfrm>
            <a:off x="5470525" y="1503363"/>
            <a:ext cx="3419475" cy="3482975"/>
            <a:chOff x="1838338" y="1766971"/>
            <a:chExt cx="3419804" cy="3482716"/>
          </a:xfrm>
        </p:grpSpPr>
        <p:grpSp>
          <p:nvGrpSpPr>
            <p:cNvPr id="25626" name="Group 43"/>
            <p:cNvGrpSpPr>
              <a:grpSpLocks/>
            </p:cNvGrpSpPr>
            <p:nvPr/>
          </p:nvGrpSpPr>
          <p:grpSpPr bwMode="auto">
            <a:xfrm>
              <a:off x="1838338" y="2119370"/>
              <a:ext cx="2756146" cy="3130317"/>
              <a:chOff x="1862089" y="2143121"/>
              <a:chExt cx="2756146" cy="3130317"/>
            </a:xfrm>
          </p:grpSpPr>
          <p:cxnSp>
            <p:nvCxnSpPr>
              <p:cNvPr id="79" name="Straight Connector 78"/>
              <p:cNvCxnSpPr/>
              <p:nvPr/>
            </p:nvCxnSpPr>
            <p:spPr>
              <a:xfrm>
                <a:off x="3897460" y="2720928"/>
                <a:ext cx="720794" cy="3175"/>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V="1">
                <a:off x="3227470" y="2982845"/>
                <a:ext cx="706506"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2524141" y="3601924"/>
                <a:ext cx="668401" cy="158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1862089" y="3932100"/>
                <a:ext cx="689041"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rot="5400000">
                <a:off x="1201741" y="4595625"/>
                <a:ext cx="1354037" cy="158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rot="5400000" flipH="1" flipV="1">
                <a:off x="2349530" y="3770187"/>
                <a:ext cx="360335" cy="158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rot="5400000" flipH="1" flipV="1">
                <a:off x="2889355" y="3297148"/>
                <a:ext cx="646065" cy="476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rot="5400000" flipH="1" flipV="1">
                <a:off x="3774441" y="2853474"/>
                <a:ext cx="284141" cy="6351"/>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rot="5400000" flipH="1" flipV="1">
                <a:off x="4303155" y="2439168"/>
                <a:ext cx="593681" cy="158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25627" name="TextBox 23"/>
            <p:cNvSpPr txBox="1">
              <a:spLocks noChangeArrowheads="1"/>
            </p:cNvSpPr>
            <p:nvPr/>
          </p:nvSpPr>
          <p:spPr bwMode="auto">
            <a:xfrm>
              <a:off x="4448233" y="1766971"/>
              <a:ext cx="809909" cy="338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rPr>
                <a:t>Supply</a:t>
              </a:r>
            </a:p>
          </p:txBody>
        </p:sp>
      </p:grpSp>
      <p:cxnSp>
        <p:nvCxnSpPr>
          <p:cNvPr id="74" name="Straight Connector 73"/>
          <p:cNvCxnSpPr/>
          <p:nvPr/>
        </p:nvCxnSpPr>
        <p:spPr>
          <a:xfrm rot="10800000">
            <a:off x="903288" y="3300413"/>
            <a:ext cx="676275" cy="1587"/>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rot="10800000">
            <a:off x="5507038" y="2703513"/>
            <a:ext cx="1284287" cy="1587"/>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rot="10800000">
            <a:off x="5470525" y="3297238"/>
            <a:ext cx="677863" cy="1587"/>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 name="Titel 2"/>
          <p:cNvSpPr>
            <a:spLocks noGrp="1"/>
          </p:cNvSpPr>
          <p:nvPr>
            <p:ph type="title"/>
          </p:nvPr>
        </p:nvSpPr>
        <p:spPr>
          <a:xfrm>
            <a:off x="676275" y="100014"/>
            <a:ext cx="6545262" cy="1132540"/>
          </a:xfrm>
        </p:spPr>
        <p:txBody>
          <a:bodyPr anchor="t"/>
          <a:lstStyle/>
          <a:p>
            <a:r>
              <a:rPr lang="en-US" altLang="en-US" dirty="0">
                <a:solidFill>
                  <a:srgbClr val="3163AC"/>
                </a:solidFill>
                <a:latin typeface="+mj-lt"/>
                <a:cs typeface="Arial" panose="020B0604020202020204" pitchFamily="34" charset="0"/>
              </a:rPr>
              <a:t>Producer Surplus (4/6)</a:t>
            </a:r>
            <a:endParaRPr lang="de-DE" dirty="0">
              <a:solidFill>
                <a:srgbClr val="3163AC"/>
              </a:solidFill>
              <a:latin typeface="+mj-lt"/>
            </a:endParaRPr>
          </a:p>
        </p:txBody>
      </p:sp>
    </p:spTree>
    <p:extLst>
      <p:ext uri="{BB962C8B-B14F-4D97-AF65-F5344CB8AC3E}">
        <p14:creationId xmlns:p14="http://schemas.microsoft.com/office/powerpoint/2010/main" val="15829171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wipe(left)">
                                      <p:cBhvr>
                                        <p:cTn id="7" dur="500"/>
                                        <p:tgtEl>
                                          <p:spTgt spid="73"/>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left)">
                                      <p:cBhvr>
                                        <p:cTn id="11" dur="500"/>
                                        <p:tgtEl>
                                          <p:spTgt spid="17"/>
                                        </p:tgtEl>
                                      </p:cBhvr>
                                    </p:animEffect>
                                  </p:childTnLst>
                                </p:cTn>
                              </p:par>
                              <p:par>
                                <p:cTn id="12" presetID="22" presetClass="entr" presetSubtype="4"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par>
                          <p:cTn id="15" fill="hold" nodeType="afterGroup">
                            <p:stCondLst>
                              <p:cond delay="1000"/>
                            </p:stCondLst>
                            <p:childTnLst>
                              <p:par>
                                <p:cTn id="16" presetID="22" presetClass="entr" presetSubtype="8" fill="hold" nodeType="after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wipe(left)">
                                      <p:cBhvr>
                                        <p:cTn id="18" dur="1000"/>
                                        <p:tgtEl>
                                          <p:spTgt spid="28"/>
                                        </p:tgtEl>
                                      </p:cBhvr>
                                    </p:animEffect>
                                  </p:childTnLst>
                                </p:cTn>
                              </p:par>
                            </p:childTnLst>
                          </p:cTn>
                        </p:par>
                        <p:par>
                          <p:cTn id="19" fill="hold" nodeType="afterGroup">
                            <p:stCondLst>
                              <p:cond delay="2000"/>
                            </p:stCondLst>
                            <p:childTnLst>
                              <p:par>
                                <p:cTn id="20" presetID="22" presetClass="entr" presetSubtype="8" fill="hold" nodeType="afterEffect">
                                  <p:stCondLst>
                                    <p:cond delay="0"/>
                                  </p:stCondLst>
                                  <p:childTnLst>
                                    <p:set>
                                      <p:cBhvr>
                                        <p:cTn id="21" dur="1" fill="hold">
                                          <p:stCondLst>
                                            <p:cond delay="0"/>
                                          </p:stCondLst>
                                        </p:cTn>
                                        <p:tgtEl>
                                          <p:spTgt spid="74"/>
                                        </p:tgtEl>
                                        <p:attrNameLst>
                                          <p:attrName>style.visibility</p:attrName>
                                        </p:attrNameLst>
                                      </p:cBhvr>
                                      <p:to>
                                        <p:strVal val="visible"/>
                                      </p:to>
                                    </p:set>
                                    <p:animEffect transition="in" filter="wipe(left)">
                                      <p:cBhvr>
                                        <p:cTn id="22" dur="500"/>
                                        <p:tgtEl>
                                          <p:spTgt spid="74"/>
                                        </p:tgtEl>
                                      </p:cBhvr>
                                    </p:animEffect>
                                  </p:childTnLst>
                                </p:cTn>
                              </p:par>
                            </p:childTnLst>
                          </p:cTn>
                        </p:par>
                        <p:par>
                          <p:cTn id="23" fill="hold" nodeType="afterGroup">
                            <p:stCondLst>
                              <p:cond delay="2500"/>
                            </p:stCondLst>
                            <p:childTnLst>
                              <p:par>
                                <p:cTn id="24" presetID="22" presetClass="entr" presetSubtype="8" fill="hold" grpId="0" nodeType="after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wipe(left)">
                                      <p:cBhvr>
                                        <p:cTn id="26" dur="1000"/>
                                        <p:tgtEl>
                                          <p:spTgt spid="40"/>
                                        </p:tgtEl>
                                      </p:cBhvr>
                                    </p:animEffect>
                                  </p:childTnLst>
                                </p:cTn>
                              </p:par>
                            </p:childTnLst>
                          </p:cTn>
                        </p:par>
                        <p:par>
                          <p:cTn id="27" fill="hold" nodeType="afterGroup">
                            <p:stCondLst>
                              <p:cond delay="3500"/>
                            </p:stCondLst>
                            <p:childTnLst>
                              <p:par>
                                <p:cTn id="28" presetID="22" presetClass="entr" presetSubtype="8" fill="hold" nodeType="after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left)">
                                      <p:cBhvr>
                                        <p:cTn id="30" dur="1000"/>
                                        <p:tgtEl>
                                          <p:spTgt spid="27"/>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75"/>
                                        </p:tgtEl>
                                        <p:attrNameLst>
                                          <p:attrName>style.visibility</p:attrName>
                                        </p:attrNameLst>
                                      </p:cBhvr>
                                      <p:to>
                                        <p:strVal val="visible"/>
                                      </p:to>
                                    </p:set>
                                    <p:animEffect transition="in" filter="wipe(left)">
                                      <p:cBhvr>
                                        <p:cTn id="35" dur="500"/>
                                        <p:tgtEl>
                                          <p:spTgt spid="75"/>
                                        </p:tgtEl>
                                      </p:cBhvr>
                                    </p:animEffect>
                                  </p:childTnLst>
                                </p:cTn>
                              </p:par>
                            </p:childTnLst>
                          </p:cTn>
                        </p:par>
                        <p:par>
                          <p:cTn id="36" fill="hold" nodeType="afterGroup">
                            <p:stCondLst>
                              <p:cond delay="500"/>
                            </p:stCondLst>
                            <p:childTnLst>
                              <p:par>
                                <p:cTn id="37" presetID="22" presetClass="entr" presetSubtype="8" fill="hold" nodeType="after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wipe(left)">
                                      <p:cBhvr>
                                        <p:cTn id="39" dur="500"/>
                                        <p:tgtEl>
                                          <p:spTgt spid="36"/>
                                        </p:tgtEl>
                                      </p:cBhvr>
                                    </p:animEffect>
                                  </p:childTnLst>
                                </p:cTn>
                              </p:par>
                              <p:par>
                                <p:cTn id="40" presetID="22" presetClass="entr" presetSubtype="4" fill="hold" nodeType="with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wipe(down)">
                                      <p:cBhvr>
                                        <p:cTn id="42" dur="500"/>
                                        <p:tgtEl>
                                          <p:spTgt spid="2"/>
                                        </p:tgtEl>
                                      </p:cBhvr>
                                    </p:animEffect>
                                  </p:childTnLst>
                                </p:cTn>
                              </p:par>
                            </p:childTnLst>
                          </p:cTn>
                        </p:par>
                        <p:par>
                          <p:cTn id="43" fill="hold" nodeType="afterGroup">
                            <p:stCondLst>
                              <p:cond delay="1000"/>
                            </p:stCondLst>
                            <p:childTnLst>
                              <p:par>
                                <p:cTn id="44" presetID="22" presetClass="entr" presetSubtype="8" fill="hold" nodeType="afterEffect">
                                  <p:stCondLst>
                                    <p:cond delay="0"/>
                                  </p:stCondLst>
                                  <p:childTnLst>
                                    <p:set>
                                      <p:cBhvr>
                                        <p:cTn id="45" dur="1" fill="hold">
                                          <p:stCondLst>
                                            <p:cond delay="0"/>
                                          </p:stCondLst>
                                        </p:cTn>
                                        <p:tgtEl>
                                          <p:spTgt spid="46"/>
                                        </p:tgtEl>
                                        <p:attrNameLst>
                                          <p:attrName>style.visibility</p:attrName>
                                        </p:attrNameLst>
                                      </p:cBhvr>
                                      <p:to>
                                        <p:strVal val="visible"/>
                                      </p:to>
                                    </p:set>
                                    <p:animEffect transition="in" filter="wipe(left)">
                                      <p:cBhvr>
                                        <p:cTn id="46" dur="1000"/>
                                        <p:tgtEl>
                                          <p:spTgt spid="46"/>
                                        </p:tgtEl>
                                      </p:cBhvr>
                                    </p:animEffect>
                                  </p:childTnLst>
                                </p:cTn>
                              </p:par>
                            </p:childTnLst>
                          </p:cTn>
                        </p:par>
                        <p:par>
                          <p:cTn id="47" fill="hold" nodeType="afterGroup">
                            <p:stCondLst>
                              <p:cond delay="2000"/>
                            </p:stCondLst>
                            <p:childTnLst>
                              <p:par>
                                <p:cTn id="48" presetID="22" presetClass="entr" presetSubtype="8" fill="hold" nodeType="afterEffect">
                                  <p:stCondLst>
                                    <p:cond delay="0"/>
                                  </p:stCondLst>
                                  <p:childTnLst>
                                    <p:set>
                                      <p:cBhvr>
                                        <p:cTn id="49" dur="1" fill="hold">
                                          <p:stCondLst>
                                            <p:cond delay="0"/>
                                          </p:stCondLst>
                                        </p:cTn>
                                        <p:tgtEl>
                                          <p:spTgt spid="95"/>
                                        </p:tgtEl>
                                        <p:attrNameLst>
                                          <p:attrName>style.visibility</p:attrName>
                                        </p:attrNameLst>
                                      </p:cBhvr>
                                      <p:to>
                                        <p:strVal val="visible"/>
                                      </p:to>
                                    </p:set>
                                    <p:animEffect transition="in" filter="wipe(left)">
                                      <p:cBhvr>
                                        <p:cTn id="50" dur="500"/>
                                        <p:tgtEl>
                                          <p:spTgt spid="95"/>
                                        </p:tgtEl>
                                      </p:cBhvr>
                                    </p:animEffect>
                                  </p:childTnLst>
                                </p:cTn>
                              </p:par>
                            </p:childTnLst>
                          </p:cTn>
                        </p:par>
                        <p:par>
                          <p:cTn id="51" fill="hold" nodeType="afterGroup">
                            <p:stCondLst>
                              <p:cond delay="2500"/>
                            </p:stCondLst>
                            <p:childTnLst>
                              <p:par>
                                <p:cTn id="52" presetID="22" presetClass="entr" presetSubtype="8" fill="hold" nodeType="afterEffect">
                                  <p:stCondLst>
                                    <p:cond delay="0"/>
                                  </p:stCondLst>
                                  <p:childTnLst>
                                    <p:set>
                                      <p:cBhvr>
                                        <p:cTn id="53" dur="1" fill="hold">
                                          <p:stCondLst>
                                            <p:cond delay="0"/>
                                          </p:stCondLst>
                                        </p:cTn>
                                        <p:tgtEl>
                                          <p:spTgt spid="90"/>
                                        </p:tgtEl>
                                        <p:attrNameLst>
                                          <p:attrName>style.visibility</p:attrName>
                                        </p:attrNameLst>
                                      </p:cBhvr>
                                      <p:to>
                                        <p:strVal val="visible"/>
                                      </p:to>
                                    </p:set>
                                    <p:animEffect transition="in" filter="wipe(left)">
                                      <p:cBhvr>
                                        <p:cTn id="54" dur="500"/>
                                        <p:tgtEl>
                                          <p:spTgt spid="90"/>
                                        </p:tgtEl>
                                      </p:cBhvr>
                                    </p:animEffect>
                                  </p:childTnLst>
                                </p:cTn>
                              </p:par>
                            </p:childTnLst>
                          </p:cTn>
                        </p:par>
                        <p:par>
                          <p:cTn id="55" fill="hold" nodeType="afterGroup">
                            <p:stCondLst>
                              <p:cond delay="3000"/>
                            </p:stCondLst>
                            <p:childTnLst>
                              <p:par>
                                <p:cTn id="56" presetID="22" presetClass="entr" presetSubtype="4" fill="hold" nodeType="afterEffect">
                                  <p:stCondLst>
                                    <p:cond delay="0"/>
                                  </p:stCondLst>
                                  <p:childTnLst>
                                    <p:set>
                                      <p:cBhvr>
                                        <p:cTn id="57" dur="1" fill="hold">
                                          <p:stCondLst>
                                            <p:cond delay="0"/>
                                          </p:stCondLst>
                                        </p:cTn>
                                        <p:tgtEl>
                                          <p:spTgt spid="88"/>
                                        </p:tgtEl>
                                        <p:attrNameLst>
                                          <p:attrName>style.visibility</p:attrName>
                                        </p:attrNameLst>
                                      </p:cBhvr>
                                      <p:to>
                                        <p:strVal val="visible"/>
                                      </p:to>
                                    </p:set>
                                    <p:animEffect transition="in" filter="wipe(down)">
                                      <p:cBhvr>
                                        <p:cTn id="58" dur="500"/>
                                        <p:tgtEl>
                                          <p:spTgt spid="88"/>
                                        </p:tgtEl>
                                      </p:cBhvr>
                                    </p:animEffect>
                                  </p:childTnLst>
                                </p:cTn>
                              </p:par>
                            </p:childTnLst>
                          </p:cTn>
                        </p:par>
                        <p:par>
                          <p:cTn id="59" fill="hold" nodeType="afterGroup">
                            <p:stCondLst>
                              <p:cond delay="3500"/>
                            </p:stCondLst>
                            <p:childTnLst>
                              <p:par>
                                <p:cTn id="60" presetID="22" presetClass="entr" presetSubtype="8" fill="hold" grpId="0" nodeType="afterEffect">
                                  <p:stCondLst>
                                    <p:cond delay="0"/>
                                  </p:stCondLst>
                                  <p:childTnLst>
                                    <p:set>
                                      <p:cBhvr>
                                        <p:cTn id="61" dur="1" fill="hold">
                                          <p:stCondLst>
                                            <p:cond delay="0"/>
                                          </p:stCondLst>
                                        </p:cTn>
                                        <p:tgtEl>
                                          <p:spTgt spid="89"/>
                                        </p:tgtEl>
                                        <p:attrNameLst>
                                          <p:attrName>style.visibility</p:attrName>
                                        </p:attrNameLst>
                                      </p:cBhvr>
                                      <p:to>
                                        <p:strVal val="visible"/>
                                      </p:to>
                                    </p:set>
                                    <p:animEffect transition="in" filter="wipe(left)">
                                      <p:cBhvr>
                                        <p:cTn id="62" dur="1000"/>
                                        <p:tgtEl>
                                          <p:spTgt spid="89"/>
                                        </p:tgtEl>
                                      </p:cBhvr>
                                    </p:animEffect>
                                  </p:childTnLst>
                                </p:cTn>
                              </p:par>
                            </p:childTnLst>
                          </p:cTn>
                        </p:par>
                        <p:par>
                          <p:cTn id="63" fill="hold" nodeType="afterGroup">
                            <p:stCondLst>
                              <p:cond delay="4500"/>
                            </p:stCondLst>
                            <p:childTnLst>
                              <p:par>
                                <p:cTn id="64" presetID="22" presetClass="entr" presetSubtype="8" fill="hold" nodeType="afterEffect">
                                  <p:stCondLst>
                                    <p:cond delay="0"/>
                                  </p:stCondLst>
                                  <p:childTnLst>
                                    <p:set>
                                      <p:cBhvr>
                                        <p:cTn id="65" dur="1" fill="hold">
                                          <p:stCondLst>
                                            <p:cond delay="0"/>
                                          </p:stCondLst>
                                        </p:cTn>
                                        <p:tgtEl>
                                          <p:spTgt spid="30"/>
                                        </p:tgtEl>
                                        <p:attrNameLst>
                                          <p:attrName>style.visibility</p:attrName>
                                        </p:attrNameLst>
                                      </p:cBhvr>
                                      <p:to>
                                        <p:strVal val="visible"/>
                                      </p:to>
                                    </p:set>
                                    <p:animEffect transition="in" filter="wipe(left)">
                                      <p:cBhvr>
                                        <p:cTn id="66" dur="1000"/>
                                        <p:tgtEl>
                                          <p:spTgt spid="30"/>
                                        </p:tgtEl>
                                      </p:cBhvr>
                                    </p:animEffect>
                                  </p:childTnLst>
                                </p:cTn>
                              </p:par>
                            </p:childTnLst>
                          </p:cTn>
                        </p:par>
                        <p:par>
                          <p:cTn id="67" fill="hold" nodeType="afterGroup">
                            <p:stCondLst>
                              <p:cond delay="5500"/>
                            </p:stCondLst>
                            <p:childTnLst>
                              <p:par>
                                <p:cTn id="68" presetID="22" presetClass="entr" presetSubtype="8" fill="hold" grpId="0" nodeType="afterEffect">
                                  <p:stCondLst>
                                    <p:cond delay="0"/>
                                  </p:stCondLst>
                                  <p:childTnLst>
                                    <p:set>
                                      <p:cBhvr>
                                        <p:cTn id="69" dur="1" fill="hold">
                                          <p:stCondLst>
                                            <p:cond delay="0"/>
                                          </p:stCondLst>
                                        </p:cTn>
                                        <p:tgtEl>
                                          <p:spTgt spid="94"/>
                                        </p:tgtEl>
                                        <p:attrNameLst>
                                          <p:attrName>style.visibility</p:attrName>
                                        </p:attrNameLst>
                                      </p:cBhvr>
                                      <p:to>
                                        <p:strVal val="visible"/>
                                      </p:to>
                                    </p:set>
                                    <p:animEffect transition="in" filter="wipe(left)">
                                      <p:cBhvr>
                                        <p:cTn id="70" dur="1000"/>
                                        <p:tgtEl>
                                          <p:spTgt spid="94"/>
                                        </p:tgtEl>
                                      </p:cBhvr>
                                    </p:animEffect>
                                  </p:childTnLst>
                                </p:cTn>
                              </p:par>
                            </p:childTnLst>
                          </p:cTn>
                        </p:par>
                        <p:par>
                          <p:cTn id="71" fill="hold" nodeType="afterGroup">
                            <p:stCondLst>
                              <p:cond delay="6500"/>
                            </p:stCondLst>
                            <p:childTnLst>
                              <p:par>
                                <p:cTn id="72" presetID="22" presetClass="entr" presetSubtype="8" fill="hold" nodeType="afterEffect">
                                  <p:stCondLst>
                                    <p:cond delay="0"/>
                                  </p:stCondLst>
                                  <p:childTnLst>
                                    <p:set>
                                      <p:cBhvr>
                                        <p:cTn id="73" dur="1" fill="hold">
                                          <p:stCondLst>
                                            <p:cond delay="0"/>
                                          </p:stCondLst>
                                        </p:cTn>
                                        <p:tgtEl>
                                          <p:spTgt spid="31"/>
                                        </p:tgtEl>
                                        <p:attrNameLst>
                                          <p:attrName>style.visibility</p:attrName>
                                        </p:attrNameLst>
                                      </p:cBhvr>
                                      <p:to>
                                        <p:strVal val="visible"/>
                                      </p:to>
                                    </p:set>
                                    <p:animEffect transition="in" filter="wipe(left)">
                                      <p:cBhvr>
                                        <p:cTn id="74" dur="1000"/>
                                        <p:tgtEl>
                                          <p:spTgt spid="31"/>
                                        </p:tgtEl>
                                      </p:cBhvr>
                                    </p:animEffect>
                                  </p:childTnLst>
                                </p:cTn>
                              </p:par>
                            </p:childTnLst>
                          </p:cTn>
                        </p:par>
                        <p:par>
                          <p:cTn id="75" fill="hold" nodeType="afterGroup">
                            <p:stCondLst>
                              <p:cond delay="7500"/>
                            </p:stCondLst>
                            <p:childTnLst>
                              <p:par>
                                <p:cTn id="76" presetID="22" presetClass="entr" presetSubtype="8" fill="hold" nodeType="afterEffect">
                                  <p:stCondLst>
                                    <p:cond delay="0"/>
                                  </p:stCondLst>
                                  <p:childTnLst>
                                    <p:set>
                                      <p:cBhvr>
                                        <p:cTn id="77" dur="1" fill="hold">
                                          <p:stCondLst>
                                            <p:cond delay="0"/>
                                          </p:stCondLst>
                                        </p:cTn>
                                        <p:tgtEl>
                                          <p:spTgt spid="32"/>
                                        </p:tgtEl>
                                        <p:attrNameLst>
                                          <p:attrName>style.visibility</p:attrName>
                                        </p:attrNameLst>
                                      </p:cBhvr>
                                      <p:to>
                                        <p:strVal val="visible"/>
                                      </p:to>
                                    </p:set>
                                    <p:animEffect transition="in" filter="wipe(left)">
                                      <p:cBhvr>
                                        <p:cTn id="78" dur="1000"/>
                                        <p:tgtEl>
                                          <p:spTgt spid="32"/>
                                        </p:tgtEl>
                                      </p:cBhvr>
                                    </p:animEffect>
                                  </p:childTnLst>
                                </p:cTn>
                              </p:par>
                            </p:childTnLst>
                          </p:cTn>
                        </p:par>
                        <p:par>
                          <p:cTn id="79" fill="hold" nodeType="afterGroup">
                            <p:stCondLst>
                              <p:cond delay="8500"/>
                            </p:stCondLst>
                            <p:childTnLst>
                              <p:par>
                                <p:cTn id="80" presetID="22" presetClass="entr" presetSubtype="8" fill="hold" grpId="0" nodeType="afterEffect">
                                  <p:stCondLst>
                                    <p:cond delay="0"/>
                                  </p:stCondLst>
                                  <p:childTnLst>
                                    <p:set>
                                      <p:cBhvr>
                                        <p:cTn id="81" dur="1" fill="hold">
                                          <p:stCondLst>
                                            <p:cond delay="0"/>
                                          </p:stCondLst>
                                        </p:cTn>
                                        <p:tgtEl>
                                          <p:spTgt spid="41"/>
                                        </p:tgtEl>
                                        <p:attrNameLst>
                                          <p:attrName>style.visibility</p:attrName>
                                        </p:attrNameLst>
                                      </p:cBhvr>
                                      <p:to>
                                        <p:strVal val="visible"/>
                                      </p:to>
                                    </p:set>
                                    <p:animEffect transition="in" filter="wipe(left)">
                                      <p:cBhvr>
                                        <p:cTn id="8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p:bldP spid="73" grpId="0"/>
      <p:bldP spid="75" grpId="0"/>
      <p:bldP spid="89" grpId="0" animBg="1"/>
      <p:bldP spid="94" grpId="0" animBg="1"/>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p:cNvSpPr>
            <a:spLocks noGrp="1"/>
          </p:cNvSpPr>
          <p:nvPr>
            <p:ph sz="quarter" idx="12"/>
          </p:nvPr>
        </p:nvSpPr>
        <p:spPr>
          <a:xfrm>
            <a:off x="604838" y="1844824"/>
            <a:ext cx="8081962" cy="3876529"/>
          </a:xfrm>
        </p:spPr>
        <p:txBody>
          <a:bodyPr/>
          <a:lstStyle/>
          <a:p>
            <a:pPr marL="0" indent="0">
              <a:lnSpc>
                <a:spcPct val="120000"/>
              </a:lnSpc>
              <a:buNone/>
            </a:pPr>
            <a:r>
              <a:rPr lang="en-US" altLang="en-US" dirty="0">
                <a:solidFill>
                  <a:srgbClr val="3163AC"/>
                </a:solidFill>
                <a:latin typeface="+mj-lt"/>
                <a:cs typeface="Arial" panose="020B0604020202020204" pitchFamily="34" charset="0"/>
              </a:rPr>
              <a:t>A higher price raises producer surplus </a:t>
            </a:r>
          </a:p>
          <a:p>
            <a:pPr marL="971550" lvl="1" indent="-514350">
              <a:lnSpc>
                <a:spcPct val="120000"/>
              </a:lnSpc>
              <a:spcBef>
                <a:spcPts val="1200"/>
              </a:spcBef>
              <a:buClr>
                <a:srgbClr val="3163AC"/>
              </a:buClr>
              <a:buFont typeface="Arial" charset="0"/>
              <a:buAutoNum type="arabicPeriod"/>
            </a:pPr>
            <a:r>
              <a:rPr lang="en-US" altLang="en-US" dirty="0">
                <a:solidFill>
                  <a:srgbClr val="2E63AC"/>
                </a:solidFill>
                <a:latin typeface="+mj-lt"/>
                <a:cs typeface="Arial" panose="020B0604020202020204" pitchFamily="34" charset="0"/>
              </a:rPr>
              <a:t>Existing sellers</a:t>
            </a:r>
            <a:r>
              <a:rPr lang="en-US" altLang="en-US" dirty="0">
                <a:latin typeface="+mj-lt"/>
                <a:cs typeface="Arial" panose="020B0604020202020204" pitchFamily="34" charset="0"/>
              </a:rPr>
              <a:t>: increase in producer surplus </a:t>
            </a:r>
          </a:p>
          <a:p>
            <a:pPr lvl="2">
              <a:lnSpc>
                <a:spcPct val="120000"/>
              </a:lnSpc>
              <a:spcBef>
                <a:spcPts val="1200"/>
              </a:spcBef>
              <a:buClr>
                <a:srgbClr val="3163AC"/>
              </a:buClr>
              <a:buFont typeface="Wingdings" panose="05000000000000000000" pitchFamily="2" charset="2"/>
              <a:buChar char="§"/>
            </a:pPr>
            <a:r>
              <a:rPr lang="en-US" altLang="en-US" dirty="0">
                <a:latin typeface="+mj-lt"/>
                <a:cs typeface="Arial" panose="020B0604020202020204" pitchFamily="34" charset="0"/>
              </a:rPr>
              <a:t>Sellers who were already selling the good at the lower price are better off because they now get more for what they sell</a:t>
            </a:r>
          </a:p>
          <a:p>
            <a:pPr marL="971550" lvl="1" indent="-514350">
              <a:lnSpc>
                <a:spcPct val="120000"/>
              </a:lnSpc>
              <a:spcBef>
                <a:spcPts val="1200"/>
              </a:spcBef>
              <a:buClr>
                <a:srgbClr val="3163AC"/>
              </a:buClr>
              <a:buFont typeface="Arial" charset="0"/>
              <a:buAutoNum type="arabicPeriod"/>
            </a:pPr>
            <a:r>
              <a:rPr lang="en-US" altLang="en-US" dirty="0">
                <a:solidFill>
                  <a:srgbClr val="2E63AC"/>
                </a:solidFill>
                <a:latin typeface="+mj-lt"/>
                <a:cs typeface="Arial" panose="020B0604020202020204" pitchFamily="34" charset="0"/>
              </a:rPr>
              <a:t>New sellers </a:t>
            </a:r>
            <a:r>
              <a:rPr lang="en-US" altLang="en-US" dirty="0">
                <a:latin typeface="+mj-lt"/>
                <a:cs typeface="Arial" panose="020B0604020202020204" pitchFamily="34" charset="0"/>
              </a:rPr>
              <a:t>enter the market: increase in producer surplus</a:t>
            </a:r>
          </a:p>
          <a:p>
            <a:pPr lvl="2">
              <a:lnSpc>
                <a:spcPct val="120000"/>
              </a:lnSpc>
              <a:spcBef>
                <a:spcPts val="1200"/>
              </a:spcBef>
              <a:buClr>
                <a:srgbClr val="3163AC"/>
              </a:buClr>
              <a:buFont typeface="Wingdings" panose="05000000000000000000" pitchFamily="2" charset="2"/>
              <a:buChar char="§"/>
            </a:pPr>
            <a:r>
              <a:rPr lang="en-US" altLang="en-US" dirty="0">
                <a:latin typeface="+mj-lt"/>
                <a:cs typeface="Arial" panose="020B0604020202020204" pitchFamily="34" charset="0"/>
              </a:rPr>
              <a:t>Willing to produce the good at the higher price</a:t>
            </a:r>
          </a:p>
          <a:p>
            <a:pPr marL="457200" lvl="1" indent="0">
              <a:buClr>
                <a:srgbClr val="3163AC"/>
              </a:buClr>
              <a:buNone/>
            </a:pPr>
            <a:r>
              <a:rPr lang="en-US" altLang="en-US" dirty="0">
                <a:latin typeface="+mj-lt"/>
                <a:cs typeface="Arial" panose="020B0604020202020204" pitchFamily="34" charset="0"/>
              </a:rPr>
              <a:t> </a:t>
            </a:r>
          </a:p>
          <a:p>
            <a:pPr lvl="1">
              <a:buClr>
                <a:srgbClr val="3163AC"/>
              </a:buClr>
              <a:buFont typeface="Wingdings" panose="05000000000000000000" pitchFamily="2" charset="2"/>
              <a:buChar char="§"/>
            </a:pPr>
            <a:endParaRPr lang="de-DE" dirty="0">
              <a:latin typeface="+mj-lt"/>
              <a:cs typeface="Arial" panose="020B0604020202020204" pitchFamily="34" charset="0"/>
            </a:endParaRPr>
          </a:p>
        </p:txBody>
      </p:sp>
      <p:sp>
        <p:nvSpPr>
          <p:cNvPr id="5" name="Titel 4"/>
          <p:cNvSpPr>
            <a:spLocks noGrp="1"/>
          </p:cNvSpPr>
          <p:nvPr>
            <p:ph type="title"/>
          </p:nvPr>
        </p:nvSpPr>
        <p:spPr/>
        <p:txBody>
          <a:bodyPr/>
          <a:lstStyle/>
          <a:p>
            <a:r>
              <a:rPr lang="en-US" altLang="en-US" dirty="0">
                <a:solidFill>
                  <a:srgbClr val="3163AC"/>
                </a:solidFill>
                <a:latin typeface="+mj-lt"/>
                <a:cs typeface="Arial" panose="020B0604020202020204" pitchFamily="34" charset="0"/>
              </a:rPr>
              <a:t>Producer Surplus (5/6)</a:t>
            </a:r>
            <a:endParaRPr lang="de-DE" dirty="0">
              <a:solidFill>
                <a:srgbClr val="3163AC"/>
              </a:solidFill>
              <a:latin typeface="+mj-lt"/>
              <a:cs typeface="Arial" panose="020B0604020202020204" pitchFamily="34" charset="0"/>
            </a:endParaRPr>
          </a:p>
        </p:txBody>
      </p:sp>
    </p:spTree>
    <p:extLst>
      <p:ext uri="{BB962C8B-B14F-4D97-AF65-F5344CB8AC3E}">
        <p14:creationId xmlns:p14="http://schemas.microsoft.com/office/powerpoint/2010/main" val="3728713899"/>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p:cNvGrpSpPr>
          <p:nvPr/>
        </p:nvGrpSpPr>
        <p:grpSpPr bwMode="auto">
          <a:xfrm>
            <a:off x="209550" y="1362075"/>
            <a:ext cx="3941763" cy="3363913"/>
            <a:chOff x="1153170" y="1905182"/>
            <a:chExt cx="3941320" cy="3363556"/>
          </a:xfrm>
        </p:grpSpPr>
        <p:sp>
          <p:nvSpPr>
            <p:cNvPr id="7" name="Rectangle 6"/>
            <p:cNvSpPr/>
            <p:nvPr/>
          </p:nvSpPr>
          <p:spPr>
            <a:xfrm>
              <a:off x="1829369" y="1913119"/>
              <a:ext cx="3265121" cy="33556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600" dirty="0">
                <a:solidFill>
                  <a:prstClr val="black"/>
                </a:solidFill>
              </a:endParaRPr>
            </a:p>
          </p:txBody>
        </p:sp>
        <p:grpSp>
          <p:nvGrpSpPr>
            <p:cNvPr id="27732" name="Group 48"/>
            <p:cNvGrpSpPr>
              <a:grpSpLocks/>
            </p:cNvGrpSpPr>
            <p:nvPr/>
          </p:nvGrpSpPr>
          <p:grpSpPr bwMode="auto">
            <a:xfrm>
              <a:off x="1153170" y="1905182"/>
              <a:ext cx="677498" cy="3352444"/>
              <a:chOff x="3896130" y="1449161"/>
              <a:chExt cx="677498" cy="3352236"/>
            </a:xfrm>
          </p:grpSpPr>
          <p:cxnSp>
            <p:nvCxnSpPr>
              <p:cNvPr id="9" name="Straight Connector 8"/>
              <p:cNvCxnSpPr/>
              <p:nvPr/>
            </p:nvCxnSpPr>
            <p:spPr>
              <a:xfrm rot="5400000">
                <a:off x="2897005" y="3124485"/>
                <a:ext cx="3352236"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7734" name="TextBox 56"/>
              <p:cNvSpPr txBox="1">
                <a:spLocks noChangeArrowheads="1"/>
              </p:cNvSpPr>
              <p:nvPr/>
            </p:nvSpPr>
            <p:spPr bwMode="auto">
              <a:xfrm>
                <a:off x="3896130" y="1474438"/>
                <a:ext cx="651124" cy="338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rPr>
                  <a:t>Price</a:t>
                </a:r>
              </a:p>
            </p:txBody>
          </p:sp>
        </p:grpSp>
      </p:grpSp>
      <p:sp>
        <p:nvSpPr>
          <p:cNvPr id="11" name="TextBox 8"/>
          <p:cNvSpPr txBox="1">
            <a:spLocks noChangeArrowheads="1"/>
          </p:cNvSpPr>
          <p:nvPr/>
        </p:nvSpPr>
        <p:spPr bwMode="auto">
          <a:xfrm>
            <a:off x="323528" y="5117137"/>
            <a:ext cx="8931275"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400" dirty="0">
                <a:solidFill>
                  <a:prstClr val="black"/>
                </a:solidFill>
                <a:latin typeface="+mn-lt"/>
              </a:rPr>
              <a:t>In panel (a), the price is P</a:t>
            </a:r>
            <a:r>
              <a:rPr lang="en-US" altLang="en-US" sz="1400" baseline="-25000" dirty="0">
                <a:solidFill>
                  <a:prstClr val="black"/>
                </a:solidFill>
                <a:latin typeface="+mn-lt"/>
              </a:rPr>
              <a:t>1</a:t>
            </a:r>
            <a:r>
              <a:rPr lang="en-US" altLang="en-US" sz="1400" dirty="0">
                <a:solidFill>
                  <a:prstClr val="black"/>
                </a:solidFill>
                <a:latin typeface="+mn-lt"/>
              </a:rPr>
              <a:t>, the quantity supplied is Q</a:t>
            </a:r>
            <a:r>
              <a:rPr lang="en-US" altLang="en-US" sz="1400" baseline="-25000" dirty="0">
                <a:solidFill>
                  <a:prstClr val="black"/>
                </a:solidFill>
                <a:latin typeface="+mn-lt"/>
              </a:rPr>
              <a:t>1</a:t>
            </a:r>
            <a:r>
              <a:rPr lang="en-US" altLang="en-US" sz="1400" dirty="0">
                <a:solidFill>
                  <a:prstClr val="black"/>
                </a:solidFill>
                <a:latin typeface="+mn-lt"/>
              </a:rPr>
              <a:t>, and producer surplus equals the area of the triangle ABC. When the price rises from P</a:t>
            </a:r>
            <a:r>
              <a:rPr lang="en-US" altLang="en-US" sz="1400" baseline="-25000" dirty="0">
                <a:solidFill>
                  <a:prstClr val="black"/>
                </a:solidFill>
                <a:latin typeface="+mn-lt"/>
              </a:rPr>
              <a:t>1</a:t>
            </a:r>
            <a:r>
              <a:rPr lang="en-US" altLang="en-US" sz="1400" dirty="0">
                <a:solidFill>
                  <a:prstClr val="black"/>
                </a:solidFill>
                <a:latin typeface="+mn-lt"/>
              </a:rPr>
              <a:t> to P</a:t>
            </a:r>
            <a:r>
              <a:rPr lang="en-US" altLang="en-US" sz="1400" baseline="-25000" dirty="0">
                <a:solidFill>
                  <a:prstClr val="black"/>
                </a:solidFill>
                <a:latin typeface="+mn-lt"/>
              </a:rPr>
              <a:t>2</a:t>
            </a:r>
            <a:r>
              <a:rPr lang="en-US" altLang="en-US" sz="1400" dirty="0">
                <a:solidFill>
                  <a:prstClr val="black"/>
                </a:solidFill>
                <a:latin typeface="+mn-lt"/>
              </a:rPr>
              <a:t>, as in panel (b), the quantity supplied rises from Q</a:t>
            </a:r>
            <a:r>
              <a:rPr lang="en-US" altLang="en-US" sz="1400" baseline="-25000" dirty="0">
                <a:solidFill>
                  <a:prstClr val="black"/>
                </a:solidFill>
                <a:latin typeface="+mn-lt"/>
              </a:rPr>
              <a:t>1</a:t>
            </a:r>
            <a:r>
              <a:rPr lang="en-US" altLang="en-US" sz="1400" dirty="0">
                <a:solidFill>
                  <a:prstClr val="black"/>
                </a:solidFill>
                <a:latin typeface="+mn-lt"/>
              </a:rPr>
              <a:t> to Q</a:t>
            </a:r>
            <a:r>
              <a:rPr lang="en-US" altLang="en-US" sz="1400" baseline="-25000" dirty="0">
                <a:solidFill>
                  <a:prstClr val="black"/>
                </a:solidFill>
                <a:latin typeface="+mn-lt"/>
              </a:rPr>
              <a:t>2</a:t>
            </a:r>
            <a:r>
              <a:rPr lang="en-US" altLang="en-US" sz="1400" dirty="0">
                <a:solidFill>
                  <a:prstClr val="black"/>
                </a:solidFill>
                <a:latin typeface="+mn-lt"/>
              </a:rPr>
              <a:t>, and the producer surplus rises to the area of the triangle ADF. The increase in producer surplus (area BCFD) occurs in part because existing producers now receive more (area BCED) and in part because new producers enter the market at the higher price (area CEF).</a:t>
            </a:r>
          </a:p>
        </p:txBody>
      </p:sp>
      <p:grpSp>
        <p:nvGrpSpPr>
          <p:cNvPr id="4" name="Group 8"/>
          <p:cNvGrpSpPr>
            <a:grpSpLocks/>
          </p:cNvGrpSpPr>
          <p:nvPr/>
        </p:nvGrpSpPr>
        <p:grpSpPr bwMode="auto">
          <a:xfrm>
            <a:off x="655638" y="4713288"/>
            <a:ext cx="3624262" cy="381000"/>
            <a:chOff x="4343444" y="4788631"/>
            <a:chExt cx="3623047" cy="381982"/>
          </a:xfrm>
        </p:grpSpPr>
        <p:cxnSp>
          <p:nvCxnSpPr>
            <p:cNvPr id="13" name="Straight Connector 12"/>
            <p:cNvCxnSpPr/>
            <p:nvPr/>
          </p:nvCxnSpPr>
          <p:spPr>
            <a:xfrm>
              <a:off x="4571967" y="4788631"/>
              <a:ext cx="3289784" cy="318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7729" name="TextBox 10"/>
            <p:cNvSpPr txBox="1">
              <a:spLocks noChangeArrowheads="1"/>
            </p:cNvSpPr>
            <p:nvPr/>
          </p:nvSpPr>
          <p:spPr bwMode="auto">
            <a:xfrm>
              <a:off x="4343444" y="4800598"/>
              <a:ext cx="298394" cy="338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rPr>
                <a:t>0</a:t>
              </a:r>
            </a:p>
          </p:txBody>
        </p:sp>
        <p:sp>
          <p:nvSpPr>
            <p:cNvPr id="27730" name="TextBox 23"/>
            <p:cNvSpPr txBox="1">
              <a:spLocks noChangeArrowheads="1"/>
            </p:cNvSpPr>
            <p:nvPr/>
          </p:nvSpPr>
          <p:spPr bwMode="auto">
            <a:xfrm>
              <a:off x="7017464" y="4832449"/>
              <a:ext cx="949027" cy="338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rPr>
                <a:t>Quantity</a:t>
              </a:r>
            </a:p>
          </p:txBody>
        </p:sp>
      </p:grpSp>
      <p:sp>
        <p:nvSpPr>
          <p:cNvPr id="16" name="TextBox 8"/>
          <p:cNvSpPr txBox="1">
            <a:spLocks noChangeArrowheads="1"/>
          </p:cNvSpPr>
          <p:nvPr/>
        </p:nvSpPr>
        <p:spPr bwMode="auto">
          <a:xfrm>
            <a:off x="706438" y="898525"/>
            <a:ext cx="35242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800">
                <a:solidFill>
                  <a:prstClr val="black"/>
                </a:solidFill>
              </a:rPr>
              <a:t>(a) Producer Surplus At Price P</a:t>
            </a:r>
            <a:r>
              <a:rPr lang="en-US" altLang="en-US" sz="1800" baseline="-25000">
                <a:solidFill>
                  <a:prstClr val="black"/>
                </a:solidFill>
              </a:rPr>
              <a:t>1</a:t>
            </a:r>
          </a:p>
        </p:txBody>
      </p:sp>
      <p:sp>
        <p:nvSpPr>
          <p:cNvPr id="17" name="TextBox 8"/>
          <p:cNvSpPr txBox="1">
            <a:spLocks noChangeArrowheads="1"/>
          </p:cNvSpPr>
          <p:nvPr/>
        </p:nvSpPr>
        <p:spPr bwMode="auto">
          <a:xfrm>
            <a:off x="5135563" y="895350"/>
            <a:ext cx="35036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800">
                <a:solidFill>
                  <a:prstClr val="black"/>
                </a:solidFill>
              </a:rPr>
              <a:t>(b) Producer Surplus At Price P</a:t>
            </a:r>
            <a:r>
              <a:rPr lang="en-US" altLang="en-US" sz="1800" baseline="-25000">
                <a:solidFill>
                  <a:prstClr val="black"/>
                </a:solidFill>
              </a:rPr>
              <a:t>2</a:t>
            </a:r>
            <a:endParaRPr lang="en-US" altLang="en-US" sz="1800">
              <a:solidFill>
                <a:prstClr val="black"/>
              </a:solidFill>
            </a:endParaRPr>
          </a:p>
        </p:txBody>
      </p:sp>
      <p:grpSp>
        <p:nvGrpSpPr>
          <p:cNvPr id="5" name="Group 16"/>
          <p:cNvGrpSpPr>
            <a:grpSpLocks/>
          </p:cNvGrpSpPr>
          <p:nvPr/>
        </p:nvGrpSpPr>
        <p:grpSpPr bwMode="auto">
          <a:xfrm>
            <a:off x="884238" y="1658938"/>
            <a:ext cx="3233737" cy="2738437"/>
            <a:chOff x="926278" y="2203171"/>
            <a:chExt cx="3232537" cy="2736962"/>
          </a:xfrm>
        </p:grpSpPr>
        <p:sp>
          <p:nvSpPr>
            <p:cNvPr id="27726" name="TextBox 23"/>
            <p:cNvSpPr txBox="1">
              <a:spLocks noChangeArrowheads="1"/>
            </p:cNvSpPr>
            <p:nvPr/>
          </p:nvSpPr>
          <p:spPr bwMode="auto">
            <a:xfrm>
              <a:off x="3349078" y="2203171"/>
              <a:ext cx="809737" cy="338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rPr>
                <a:t>Supply</a:t>
              </a:r>
            </a:p>
          </p:txBody>
        </p:sp>
        <p:cxnSp>
          <p:nvCxnSpPr>
            <p:cNvPr id="20" name="Straight Connector 19"/>
            <p:cNvCxnSpPr/>
            <p:nvPr/>
          </p:nvCxnSpPr>
          <p:spPr>
            <a:xfrm flipV="1">
              <a:off x="926278" y="2590312"/>
              <a:ext cx="2718378" cy="2349821"/>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6" name="Group 19"/>
          <p:cNvGrpSpPr>
            <a:grpSpLocks/>
          </p:cNvGrpSpPr>
          <p:nvPr/>
        </p:nvGrpSpPr>
        <p:grpSpPr bwMode="auto">
          <a:xfrm>
            <a:off x="490538" y="2933700"/>
            <a:ext cx="1855787" cy="338138"/>
            <a:chOff x="532510" y="3477495"/>
            <a:chExt cx="1854749" cy="338972"/>
          </a:xfrm>
        </p:grpSpPr>
        <p:cxnSp>
          <p:nvCxnSpPr>
            <p:cNvPr id="22" name="Straight Connector 21"/>
            <p:cNvCxnSpPr/>
            <p:nvPr/>
          </p:nvCxnSpPr>
          <p:spPr>
            <a:xfrm flipV="1">
              <a:off x="925990" y="3670057"/>
              <a:ext cx="1461269" cy="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7725" name="TextBox 21"/>
            <p:cNvSpPr txBox="1">
              <a:spLocks noChangeArrowheads="1"/>
            </p:cNvSpPr>
            <p:nvPr/>
          </p:nvSpPr>
          <p:spPr bwMode="auto">
            <a:xfrm>
              <a:off x="532510" y="3477495"/>
              <a:ext cx="396062" cy="338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rPr>
                <a:t>P</a:t>
              </a:r>
              <a:r>
                <a:rPr lang="en-US" altLang="en-US" sz="1600" baseline="-25000">
                  <a:solidFill>
                    <a:prstClr val="black"/>
                  </a:solidFill>
                </a:rPr>
                <a:t>1</a:t>
              </a:r>
            </a:p>
          </p:txBody>
        </p:sp>
      </p:grpSp>
      <p:grpSp>
        <p:nvGrpSpPr>
          <p:cNvPr id="8" name="Group 22"/>
          <p:cNvGrpSpPr>
            <a:grpSpLocks/>
          </p:cNvGrpSpPr>
          <p:nvPr/>
        </p:nvGrpSpPr>
        <p:grpSpPr bwMode="auto">
          <a:xfrm>
            <a:off x="2179638" y="3138488"/>
            <a:ext cx="420687" cy="1912937"/>
            <a:chOff x="1955658" y="3682144"/>
            <a:chExt cx="419929" cy="1913270"/>
          </a:xfrm>
        </p:grpSpPr>
        <p:cxnSp>
          <p:nvCxnSpPr>
            <p:cNvPr id="25" name="Straight Connector 24"/>
            <p:cNvCxnSpPr/>
            <p:nvPr/>
          </p:nvCxnSpPr>
          <p:spPr>
            <a:xfrm rot="5400000">
              <a:off x="1353532" y="4464919"/>
              <a:ext cx="1567135" cy="1584"/>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7723" name="TextBox 24"/>
            <p:cNvSpPr txBox="1">
              <a:spLocks noChangeArrowheads="1"/>
            </p:cNvSpPr>
            <p:nvPr/>
          </p:nvSpPr>
          <p:spPr bwMode="auto">
            <a:xfrm>
              <a:off x="1955658" y="5256810"/>
              <a:ext cx="419929" cy="338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rPr>
                <a:t>Q</a:t>
              </a:r>
              <a:r>
                <a:rPr lang="en-US" altLang="en-US" sz="1600" baseline="-25000">
                  <a:solidFill>
                    <a:prstClr val="black"/>
                  </a:solidFill>
                </a:rPr>
                <a:t>1</a:t>
              </a:r>
            </a:p>
          </p:txBody>
        </p:sp>
      </p:grpSp>
      <p:sp>
        <p:nvSpPr>
          <p:cNvPr id="27" name="Isosceles Triangle 26"/>
          <p:cNvSpPr/>
          <p:nvPr/>
        </p:nvSpPr>
        <p:spPr>
          <a:xfrm rot="10800000">
            <a:off x="908050" y="3141663"/>
            <a:ext cx="1403350" cy="1222375"/>
          </a:xfrm>
          <a:prstGeom prst="triangle">
            <a:avLst>
              <a:gd name="adj" fmla="val 100000"/>
            </a:avLst>
          </a:prstGeom>
          <a:solidFill>
            <a:srgbClr val="FF9999"/>
          </a:solidFill>
          <a:ln>
            <a:solidFill>
              <a:srgbClr val="FF99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400" dirty="0">
              <a:solidFill>
                <a:prstClr val="black"/>
              </a:solidFill>
            </a:endParaRPr>
          </a:p>
        </p:txBody>
      </p:sp>
      <p:sp>
        <p:nvSpPr>
          <p:cNvPr id="28" name="TextBox 104"/>
          <p:cNvSpPr txBox="1">
            <a:spLocks noChangeArrowheads="1"/>
          </p:cNvSpPr>
          <p:nvPr/>
        </p:nvSpPr>
        <p:spPr bwMode="auto">
          <a:xfrm>
            <a:off x="879475" y="3246438"/>
            <a:ext cx="909638"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400">
                <a:solidFill>
                  <a:prstClr val="black"/>
                </a:solidFill>
              </a:rPr>
              <a:t>Producer</a:t>
            </a:r>
          </a:p>
          <a:p>
            <a:pPr eaLnBrk="1" hangingPunct="1"/>
            <a:r>
              <a:rPr lang="en-US" altLang="en-US" sz="1400">
                <a:solidFill>
                  <a:prstClr val="black"/>
                </a:solidFill>
              </a:rPr>
              <a:t>surplus</a:t>
            </a:r>
          </a:p>
        </p:txBody>
      </p:sp>
      <p:grpSp>
        <p:nvGrpSpPr>
          <p:cNvPr id="10" name="Group 27"/>
          <p:cNvGrpSpPr>
            <a:grpSpLocks/>
          </p:cNvGrpSpPr>
          <p:nvPr/>
        </p:nvGrpSpPr>
        <p:grpSpPr bwMode="auto">
          <a:xfrm>
            <a:off x="814388" y="2765425"/>
            <a:ext cx="423862" cy="436563"/>
            <a:chOff x="2392240" y="2802589"/>
            <a:chExt cx="421985" cy="436818"/>
          </a:xfrm>
        </p:grpSpPr>
        <p:sp>
          <p:nvSpPr>
            <p:cNvPr id="27720" name="Freeform 183"/>
            <p:cNvSpPr>
              <a:spLocks/>
            </p:cNvSpPr>
            <p:nvPr/>
          </p:nvSpPr>
          <p:spPr bwMode="auto">
            <a:xfrm>
              <a:off x="2392240" y="3102882"/>
              <a:ext cx="146050" cy="136525"/>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prstClr val="black"/>
                </a:solidFill>
              </a:endParaRPr>
            </a:p>
          </p:txBody>
        </p:sp>
        <p:sp>
          <p:nvSpPr>
            <p:cNvPr id="27721" name="TextBox 29"/>
            <p:cNvSpPr txBox="1">
              <a:spLocks noChangeArrowheads="1"/>
            </p:cNvSpPr>
            <p:nvPr/>
          </p:nvSpPr>
          <p:spPr bwMode="auto">
            <a:xfrm>
              <a:off x="2494336" y="2802589"/>
              <a:ext cx="319889" cy="338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rPr>
                <a:t>B</a:t>
              </a:r>
            </a:p>
          </p:txBody>
        </p:sp>
      </p:grpSp>
      <p:grpSp>
        <p:nvGrpSpPr>
          <p:cNvPr id="12" name="Group 30"/>
          <p:cNvGrpSpPr>
            <a:grpSpLocks/>
          </p:cNvGrpSpPr>
          <p:nvPr/>
        </p:nvGrpSpPr>
        <p:grpSpPr bwMode="auto">
          <a:xfrm>
            <a:off x="2289175" y="3068638"/>
            <a:ext cx="422275" cy="382587"/>
            <a:chOff x="2392240" y="3102882"/>
            <a:chExt cx="421673" cy="382656"/>
          </a:xfrm>
        </p:grpSpPr>
        <p:sp>
          <p:nvSpPr>
            <p:cNvPr id="27718" name="Freeform 183"/>
            <p:cNvSpPr>
              <a:spLocks/>
            </p:cNvSpPr>
            <p:nvPr/>
          </p:nvSpPr>
          <p:spPr bwMode="auto">
            <a:xfrm>
              <a:off x="2392240" y="3102882"/>
              <a:ext cx="146050" cy="136525"/>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prstClr val="black"/>
                </a:solidFill>
              </a:endParaRPr>
            </a:p>
          </p:txBody>
        </p:sp>
        <p:sp>
          <p:nvSpPr>
            <p:cNvPr id="27719" name="TextBox 32"/>
            <p:cNvSpPr txBox="1">
              <a:spLocks noChangeArrowheads="1"/>
            </p:cNvSpPr>
            <p:nvPr/>
          </p:nvSpPr>
          <p:spPr bwMode="auto">
            <a:xfrm>
              <a:off x="2482110" y="3146952"/>
              <a:ext cx="331803" cy="338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rPr>
                <a:t>C</a:t>
              </a:r>
            </a:p>
          </p:txBody>
        </p:sp>
      </p:grpSp>
      <p:grpSp>
        <p:nvGrpSpPr>
          <p:cNvPr id="14" name="Group 33"/>
          <p:cNvGrpSpPr>
            <a:grpSpLocks/>
          </p:cNvGrpSpPr>
          <p:nvPr/>
        </p:nvGrpSpPr>
        <p:grpSpPr bwMode="auto">
          <a:xfrm>
            <a:off x="830263" y="4349750"/>
            <a:ext cx="434975" cy="338138"/>
            <a:chOff x="2392240" y="3099469"/>
            <a:chExt cx="434156" cy="338972"/>
          </a:xfrm>
        </p:grpSpPr>
        <p:sp>
          <p:nvSpPr>
            <p:cNvPr id="27716" name="Freeform 183"/>
            <p:cNvSpPr>
              <a:spLocks/>
            </p:cNvSpPr>
            <p:nvPr/>
          </p:nvSpPr>
          <p:spPr bwMode="auto">
            <a:xfrm>
              <a:off x="2392240" y="3102882"/>
              <a:ext cx="146050" cy="136525"/>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prstClr val="black"/>
                </a:solidFill>
              </a:endParaRPr>
            </a:p>
          </p:txBody>
        </p:sp>
        <p:sp>
          <p:nvSpPr>
            <p:cNvPr id="27717" name="TextBox 35"/>
            <p:cNvSpPr txBox="1">
              <a:spLocks noChangeArrowheads="1"/>
            </p:cNvSpPr>
            <p:nvPr/>
          </p:nvSpPr>
          <p:spPr bwMode="auto">
            <a:xfrm>
              <a:off x="2505917" y="3099469"/>
              <a:ext cx="320479" cy="338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rPr>
                <a:t>A</a:t>
              </a:r>
            </a:p>
          </p:txBody>
        </p:sp>
      </p:grpSp>
      <p:grpSp>
        <p:nvGrpSpPr>
          <p:cNvPr id="15" name="Group 36"/>
          <p:cNvGrpSpPr>
            <a:grpSpLocks/>
          </p:cNvGrpSpPr>
          <p:nvPr/>
        </p:nvGrpSpPr>
        <p:grpSpPr bwMode="auto">
          <a:xfrm>
            <a:off x="4603750" y="1347788"/>
            <a:ext cx="4171950" cy="3363912"/>
            <a:chOff x="1166818" y="1905181"/>
            <a:chExt cx="4171975" cy="3363557"/>
          </a:xfrm>
        </p:grpSpPr>
        <p:sp>
          <p:nvSpPr>
            <p:cNvPr id="39" name="Rectangle 38"/>
            <p:cNvSpPr/>
            <p:nvPr/>
          </p:nvSpPr>
          <p:spPr>
            <a:xfrm>
              <a:off x="1828810" y="1922641"/>
              <a:ext cx="3509983" cy="33460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600" dirty="0">
                <a:solidFill>
                  <a:prstClr val="black"/>
                </a:solidFill>
              </a:endParaRPr>
            </a:p>
          </p:txBody>
        </p:sp>
        <p:grpSp>
          <p:nvGrpSpPr>
            <p:cNvPr id="27713" name="Group 48"/>
            <p:cNvGrpSpPr>
              <a:grpSpLocks/>
            </p:cNvGrpSpPr>
            <p:nvPr/>
          </p:nvGrpSpPr>
          <p:grpSpPr bwMode="auto">
            <a:xfrm>
              <a:off x="1166818" y="1905181"/>
              <a:ext cx="663849" cy="3352444"/>
              <a:chOff x="3909778" y="1449160"/>
              <a:chExt cx="663849" cy="3352236"/>
            </a:xfrm>
          </p:grpSpPr>
          <p:cxnSp>
            <p:nvCxnSpPr>
              <p:cNvPr id="41" name="Straight Connector 40"/>
              <p:cNvCxnSpPr/>
              <p:nvPr/>
            </p:nvCxnSpPr>
            <p:spPr>
              <a:xfrm rot="5400000">
                <a:off x="2896445" y="3124485"/>
                <a:ext cx="3352238" cy="1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7715" name="TextBox 56"/>
              <p:cNvSpPr txBox="1">
                <a:spLocks noChangeArrowheads="1"/>
              </p:cNvSpPr>
              <p:nvPr/>
            </p:nvSpPr>
            <p:spPr bwMode="auto">
              <a:xfrm>
                <a:off x="3909778" y="1460792"/>
                <a:ext cx="651124" cy="338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rPr>
                  <a:t>Price</a:t>
                </a:r>
              </a:p>
            </p:txBody>
          </p:sp>
        </p:grpSp>
      </p:grpSp>
      <p:grpSp>
        <p:nvGrpSpPr>
          <p:cNvPr id="19" name="Group 8"/>
          <p:cNvGrpSpPr>
            <a:grpSpLocks/>
          </p:cNvGrpSpPr>
          <p:nvPr/>
        </p:nvGrpSpPr>
        <p:grpSpPr bwMode="auto">
          <a:xfrm>
            <a:off x="5037138" y="4699000"/>
            <a:ext cx="3733800" cy="381000"/>
            <a:chOff x="4343376" y="4788631"/>
            <a:chExt cx="3734764" cy="381982"/>
          </a:xfrm>
        </p:grpSpPr>
        <p:cxnSp>
          <p:nvCxnSpPr>
            <p:cNvPr id="44" name="Straight Connector 43"/>
            <p:cNvCxnSpPr/>
            <p:nvPr/>
          </p:nvCxnSpPr>
          <p:spPr>
            <a:xfrm>
              <a:off x="4572035" y="4788631"/>
              <a:ext cx="3506105" cy="636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7710" name="TextBox 10"/>
            <p:cNvSpPr txBox="1">
              <a:spLocks noChangeArrowheads="1"/>
            </p:cNvSpPr>
            <p:nvPr/>
          </p:nvSpPr>
          <p:spPr bwMode="auto">
            <a:xfrm>
              <a:off x="4343376" y="4800598"/>
              <a:ext cx="298524" cy="338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rPr>
                <a:t>0</a:t>
              </a:r>
            </a:p>
          </p:txBody>
        </p:sp>
        <p:sp>
          <p:nvSpPr>
            <p:cNvPr id="27711" name="TextBox 23"/>
            <p:cNvSpPr txBox="1">
              <a:spLocks noChangeArrowheads="1"/>
            </p:cNvSpPr>
            <p:nvPr/>
          </p:nvSpPr>
          <p:spPr bwMode="auto">
            <a:xfrm>
              <a:off x="7017253" y="4832449"/>
              <a:ext cx="949442" cy="338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rPr>
                <a:t>Quantity</a:t>
              </a:r>
            </a:p>
          </p:txBody>
        </p:sp>
      </p:grpSp>
      <p:grpSp>
        <p:nvGrpSpPr>
          <p:cNvPr id="21" name="Group 45"/>
          <p:cNvGrpSpPr>
            <a:grpSpLocks/>
          </p:cNvGrpSpPr>
          <p:nvPr/>
        </p:nvGrpSpPr>
        <p:grpSpPr bwMode="auto">
          <a:xfrm>
            <a:off x="5254625" y="1662113"/>
            <a:ext cx="3506788" cy="2711450"/>
            <a:chOff x="916379" y="2220548"/>
            <a:chExt cx="3505881" cy="2709688"/>
          </a:xfrm>
        </p:grpSpPr>
        <p:sp>
          <p:nvSpPr>
            <p:cNvPr id="27707" name="TextBox 23"/>
            <p:cNvSpPr txBox="1">
              <a:spLocks noChangeArrowheads="1"/>
            </p:cNvSpPr>
            <p:nvPr/>
          </p:nvSpPr>
          <p:spPr bwMode="auto">
            <a:xfrm>
              <a:off x="3612661" y="2220548"/>
              <a:ext cx="809599" cy="338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rPr>
                <a:t>Supply</a:t>
              </a:r>
            </a:p>
          </p:txBody>
        </p:sp>
        <p:cxnSp>
          <p:nvCxnSpPr>
            <p:cNvPr id="49" name="Straight Connector 48"/>
            <p:cNvCxnSpPr/>
            <p:nvPr/>
          </p:nvCxnSpPr>
          <p:spPr>
            <a:xfrm flipV="1">
              <a:off x="916379" y="2602886"/>
              <a:ext cx="2778994" cy="232735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23" name="Group 48"/>
          <p:cNvGrpSpPr>
            <a:grpSpLocks/>
          </p:cNvGrpSpPr>
          <p:nvPr/>
        </p:nvGrpSpPr>
        <p:grpSpPr bwMode="auto">
          <a:xfrm>
            <a:off x="4870450" y="2919413"/>
            <a:ext cx="1847850" cy="338137"/>
            <a:chOff x="532539" y="3477490"/>
            <a:chExt cx="1846519" cy="337387"/>
          </a:xfrm>
        </p:grpSpPr>
        <p:cxnSp>
          <p:nvCxnSpPr>
            <p:cNvPr id="51" name="Straight Connector 50"/>
            <p:cNvCxnSpPr/>
            <p:nvPr/>
          </p:nvCxnSpPr>
          <p:spPr>
            <a:xfrm>
              <a:off x="925955" y="3669151"/>
              <a:ext cx="1453103" cy="3168"/>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7706" name="TextBox 50"/>
            <p:cNvSpPr txBox="1">
              <a:spLocks noChangeArrowheads="1"/>
            </p:cNvSpPr>
            <p:nvPr/>
          </p:nvSpPr>
          <p:spPr bwMode="auto">
            <a:xfrm>
              <a:off x="532539" y="3477490"/>
              <a:ext cx="396004" cy="33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rPr>
                <a:t>P</a:t>
              </a:r>
              <a:r>
                <a:rPr lang="en-US" altLang="en-US" sz="1600" baseline="-25000">
                  <a:solidFill>
                    <a:prstClr val="black"/>
                  </a:solidFill>
                </a:rPr>
                <a:t>1</a:t>
              </a:r>
            </a:p>
          </p:txBody>
        </p:sp>
      </p:grpSp>
      <p:grpSp>
        <p:nvGrpSpPr>
          <p:cNvPr id="24" name="Group 51"/>
          <p:cNvGrpSpPr>
            <a:grpSpLocks/>
          </p:cNvGrpSpPr>
          <p:nvPr/>
        </p:nvGrpSpPr>
        <p:grpSpPr bwMode="auto">
          <a:xfrm>
            <a:off x="6543675" y="3124200"/>
            <a:ext cx="420688" cy="1912938"/>
            <a:chOff x="6335673" y="3668289"/>
            <a:chExt cx="419928" cy="1912989"/>
          </a:xfrm>
        </p:grpSpPr>
        <p:cxnSp>
          <p:nvCxnSpPr>
            <p:cNvPr id="54" name="Straight Connector 53"/>
            <p:cNvCxnSpPr/>
            <p:nvPr/>
          </p:nvCxnSpPr>
          <p:spPr>
            <a:xfrm rot="5400000">
              <a:off x="5733661" y="4450949"/>
              <a:ext cx="1566905" cy="1585"/>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7704" name="TextBox 53"/>
            <p:cNvSpPr txBox="1">
              <a:spLocks noChangeArrowheads="1"/>
            </p:cNvSpPr>
            <p:nvPr/>
          </p:nvSpPr>
          <p:spPr bwMode="auto">
            <a:xfrm>
              <a:off x="6335673" y="5242955"/>
              <a:ext cx="419928" cy="338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rPr>
                <a:t>Q</a:t>
              </a:r>
              <a:r>
                <a:rPr lang="en-US" altLang="en-US" sz="1600" baseline="-25000">
                  <a:solidFill>
                    <a:prstClr val="black"/>
                  </a:solidFill>
                </a:rPr>
                <a:t>1</a:t>
              </a:r>
            </a:p>
          </p:txBody>
        </p:sp>
      </p:grpSp>
      <p:sp>
        <p:nvSpPr>
          <p:cNvPr id="56" name="Isosceles Triangle 55"/>
          <p:cNvSpPr/>
          <p:nvPr/>
        </p:nvSpPr>
        <p:spPr>
          <a:xfrm rot="10800000">
            <a:off x="5294313" y="3141663"/>
            <a:ext cx="1381125" cy="1176337"/>
          </a:xfrm>
          <a:prstGeom prst="triangle">
            <a:avLst>
              <a:gd name="adj" fmla="val 100000"/>
            </a:avLst>
          </a:prstGeom>
          <a:solidFill>
            <a:srgbClr val="F8EDEC"/>
          </a:solidFill>
          <a:ln>
            <a:solidFill>
              <a:srgbClr val="F8EDE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400" dirty="0">
              <a:solidFill>
                <a:prstClr val="black"/>
              </a:solidFill>
            </a:endParaRPr>
          </a:p>
        </p:txBody>
      </p:sp>
      <p:sp>
        <p:nvSpPr>
          <p:cNvPr id="57" name="TextBox 104"/>
          <p:cNvSpPr txBox="1">
            <a:spLocks noChangeArrowheads="1"/>
          </p:cNvSpPr>
          <p:nvPr/>
        </p:nvSpPr>
        <p:spPr bwMode="auto">
          <a:xfrm>
            <a:off x="5232400" y="3078163"/>
            <a:ext cx="890588"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400">
                <a:solidFill>
                  <a:prstClr val="black"/>
                </a:solidFill>
              </a:rPr>
              <a:t>Initial</a:t>
            </a:r>
          </a:p>
          <a:p>
            <a:pPr eaLnBrk="1" hangingPunct="1"/>
            <a:r>
              <a:rPr lang="en-US" altLang="en-US" sz="1400">
                <a:solidFill>
                  <a:prstClr val="black"/>
                </a:solidFill>
              </a:rPr>
              <a:t>producer</a:t>
            </a:r>
          </a:p>
          <a:p>
            <a:pPr eaLnBrk="1" hangingPunct="1"/>
            <a:r>
              <a:rPr lang="en-US" altLang="en-US" sz="1400">
                <a:solidFill>
                  <a:prstClr val="black"/>
                </a:solidFill>
              </a:rPr>
              <a:t>surplus</a:t>
            </a:r>
          </a:p>
        </p:txBody>
      </p:sp>
      <p:grpSp>
        <p:nvGrpSpPr>
          <p:cNvPr id="26" name="Group 56"/>
          <p:cNvGrpSpPr>
            <a:grpSpLocks/>
          </p:cNvGrpSpPr>
          <p:nvPr/>
        </p:nvGrpSpPr>
        <p:grpSpPr bwMode="auto">
          <a:xfrm>
            <a:off x="5187950" y="4303713"/>
            <a:ext cx="446088" cy="393700"/>
            <a:chOff x="2392240" y="3102882"/>
            <a:chExt cx="446306" cy="395201"/>
          </a:xfrm>
        </p:grpSpPr>
        <p:sp>
          <p:nvSpPr>
            <p:cNvPr id="27701" name="Freeform 183"/>
            <p:cNvSpPr>
              <a:spLocks/>
            </p:cNvSpPr>
            <p:nvPr/>
          </p:nvSpPr>
          <p:spPr bwMode="auto">
            <a:xfrm>
              <a:off x="2392240" y="3102882"/>
              <a:ext cx="146050" cy="136525"/>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prstClr val="black"/>
                </a:solidFill>
              </a:endParaRPr>
            </a:p>
          </p:txBody>
        </p:sp>
        <p:sp>
          <p:nvSpPr>
            <p:cNvPr id="27702" name="TextBox 58"/>
            <p:cNvSpPr txBox="1">
              <a:spLocks noChangeArrowheads="1"/>
            </p:cNvSpPr>
            <p:nvPr/>
          </p:nvSpPr>
          <p:spPr bwMode="auto">
            <a:xfrm>
              <a:off x="2517509" y="3158834"/>
              <a:ext cx="321037" cy="339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rPr>
                <a:t>A</a:t>
              </a:r>
            </a:p>
          </p:txBody>
        </p:sp>
      </p:grpSp>
      <p:grpSp>
        <p:nvGrpSpPr>
          <p:cNvPr id="29" name="Group 59"/>
          <p:cNvGrpSpPr>
            <a:grpSpLocks/>
          </p:cNvGrpSpPr>
          <p:nvPr/>
        </p:nvGrpSpPr>
        <p:grpSpPr bwMode="auto">
          <a:xfrm>
            <a:off x="4870450" y="2249488"/>
            <a:ext cx="2692400" cy="338137"/>
            <a:chOff x="532474" y="3477490"/>
            <a:chExt cx="2691468" cy="337387"/>
          </a:xfrm>
        </p:grpSpPr>
        <p:cxnSp>
          <p:nvCxnSpPr>
            <p:cNvPr id="62" name="Straight Connector 61"/>
            <p:cNvCxnSpPr/>
            <p:nvPr/>
          </p:nvCxnSpPr>
          <p:spPr>
            <a:xfrm>
              <a:off x="926038" y="3669151"/>
              <a:ext cx="2297904" cy="4752"/>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7700" name="TextBox 61"/>
            <p:cNvSpPr txBox="1">
              <a:spLocks noChangeArrowheads="1"/>
            </p:cNvSpPr>
            <p:nvPr/>
          </p:nvSpPr>
          <p:spPr bwMode="auto">
            <a:xfrm>
              <a:off x="532474" y="3477490"/>
              <a:ext cx="396134" cy="33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rPr>
                <a:t>P</a:t>
              </a:r>
              <a:r>
                <a:rPr lang="en-US" altLang="en-US" sz="1600" baseline="-25000">
                  <a:solidFill>
                    <a:prstClr val="black"/>
                  </a:solidFill>
                </a:rPr>
                <a:t>2</a:t>
              </a:r>
            </a:p>
          </p:txBody>
        </p:sp>
      </p:grpSp>
      <p:grpSp>
        <p:nvGrpSpPr>
          <p:cNvPr id="30" name="Group 62"/>
          <p:cNvGrpSpPr>
            <a:grpSpLocks/>
          </p:cNvGrpSpPr>
          <p:nvPr/>
        </p:nvGrpSpPr>
        <p:grpSpPr bwMode="auto">
          <a:xfrm>
            <a:off x="7386638" y="2454275"/>
            <a:ext cx="420687" cy="2582863"/>
            <a:chOff x="6335671" y="2998431"/>
            <a:chExt cx="419929" cy="2582898"/>
          </a:xfrm>
        </p:grpSpPr>
        <p:cxnSp>
          <p:nvCxnSpPr>
            <p:cNvPr id="65" name="Straight Connector 64"/>
            <p:cNvCxnSpPr/>
            <p:nvPr/>
          </p:nvCxnSpPr>
          <p:spPr>
            <a:xfrm rot="16200000" flipH="1">
              <a:off x="5397911" y="4116840"/>
              <a:ext cx="2236818" cy="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7698" name="TextBox 64"/>
            <p:cNvSpPr txBox="1">
              <a:spLocks noChangeArrowheads="1"/>
            </p:cNvSpPr>
            <p:nvPr/>
          </p:nvSpPr>
          <p:spPr bwMode="auto">
            <a:xfrm>
              <a:off x="6335671" y="5242955"/>
              <a:ext cx="419929" cy="338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rPr>
                <a:t>Q</a:t>
              </a:r>
              <a:r>
                <a:rPr lang="en-US" altLang="en-US" sz="1600" baseline="-25000">
                  <a:solidFill>
                    <a:prstClr val="black"/>
                  </a:solidFill>
                </a:rPr>
                <a:t>2</a:t>
              </a:r>
            </a:p>
          </p:txBody>
        </p:sp>
      </p:grpSp>
      <p:sp>
        <p:nvSpPr>
          <p:cNvPr id="67" name="Rectangle 66"/>
          <p:cNvSpPr/>
          <p:nvPr/>
        </p:nvSpPr>
        <p:spPr>
          <a:xfrm>
            <a:off x="5281613" y="2452688"/>
            <a:ext cx="1438275" cy="647700"/>
          </a:xfrm>
          <a:prstGeom prst="rect">
            <a:avLst/>
          </a:prstGeom>
          <a:solidFill>
            <a:srgbClr val="FF9999"/>
          </a:solidFill>
          <a:ln>
            <a:solidFill>
              <a:srgbClr val="FF99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black"/>
              </a:solidFill>
            </a:endParaRPr>
          </a:p>
        </p:txBody>
      </p:sp>
      <p:grpSp>
        <p:nvGrpSpPr>
          <p:cNvPr id="31" name="Group 66"/>
          <p:cNvGrpSpPr>
            <a:grpSpLocks/>
          </p:cNvGrpSpPr>
          <p:nvPr/>
        </p:nvGrpSpPr>
        <p:grpSpPr bwMode="auto">
          <a:xfrm>
            <a:off x="5195888" y="2763838"/>
            <a:ext cx="422275" cy="425450"/>
            <a:chOff x="2392240" y="2814453"/>
            <a:chExt cx="422582" cy="424954"/>
          </a:xfrm>
        </p:grpSpPr>
        <p:sp>
          <p:nvSpPr>
            <p:cNvPr id="27695" name="Freeform 183"/>
            <p:cNvSpPr>
              <a:spLocks/>
            </p:cNvSpPr>
            <p:nvPr/>
          </p:nvSpPr>
          <p:spPr bwMode="auto">
            <a:xfrm>
              <a:off x="2392240" y="3102882"/>
              <a:ext cx="146050" cy="136525"/>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prstClr val="black"/>
                </a:solidFill>
              </a:endParaRPr>
            </a:p>
          </p:txBody>
        </p:sp>
        <p:sp>
          <p:nvSpPr>
            <p:cNvPr id="27696" name="TextBox 68"/>
            <p:cNvSpPr txBox="1">
              <a:spLocks noChangeArrowheads="1"/>
            </p:cNvSpPr>
            <p:nvPr/>
          </p:nvSpPr>
          <p:spPr bwMode="auto">
            <a:xfrm>
              <a:off x="2493731" y="2814453"/>
              <a:ext cx="321091" cy="338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rPr>
                <a:t>B</a:t>
              </a:r>
            </a:p>
          </p:txBody>
        </p:sp>
      </p:grpSp>
      <p:grpSp>
        <p:nvGrpSpPr>
          <p:cNvPr id="32" name="Group 69"/>
          <p:cNvGrpSpPr>
            <a:grpSpLocks/>
          </p:cNvGrpSpPr>
          <p:nvPr/>
        </p:nvGrpSpPr>
        <p:grpSpPr bwMode="auto">
          <a:xfrm>
            <a:off x="5208588" y="2078038"/>
            <a:ext cx="457200" cy="460375"/>
            <a:chOff x="2392240" y="2778828"/>
            <a:chExt cx="457566" cy="460579"/>
          </a:xfrm>
        </p:grpSpPr>
        <p:sp>
          <p:nvSpPr>
            <p:cNvPr id="27693" name="Freeform 183"/>
            <p:cNvSpPr>
              <a:spLocks/>
            </p:cNvSpPr>
            <p:nvPr/>
          </p:nvSpPr>
          <p:spPr bwMode="auto">
            <a:xfrm>
              <a:off x="2392240" y="3102882"/>
              <a:ext cx="146050" cy="136525"/>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prstClr val="black"/>
                </a:solidFill>
              </a:endParaRPr>
            </a:p>
          </p:txBody>
        </p:sp>
        <p:sp>
          <p:nvSpPr>
            <p:cNvPr id="27694" name="TextBox 71"/>
            <p:cNvSpPr txBox="1">
              <a:spLocks noChangeArrowheads="1"/>
            </p:cNvSpPr>
            <p:nvPr/>
          </p:nvSpPr>
          <p:spPr bwMode="auto">
            <a:xfrm>
              <a:off x="2517469" y="2778828"/>
              <a:ext cx="332337" cy="338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rPr>
                <a:t>D</a:t>
              </a:r>
            </a:p>
          </p:txBody>
        </p:sp>
      </p:grpSp>
      <p:sp>
        <p:nvSpPr>
          <p:cNvPr id="74" name="Isosceles Triangle 73"/>
          <p:cNvSpPr/>
          <p:nvPr/>
        </p:nvSpPr>
        <p:spPr>
          <a:xfrm rot="5400000">
            <a:off x="6804819" y="2389981"/>
            <a:ext cx="642938" cy="771525"/>
          </a:xfrm>
          <a:prstGeom prst="triangle">
            <a:avLst>
              <a:gd name="adj" fmla="val 0"/>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black"/>
              </a:solidFill>
            </a:endParaRPr>
          </a:p>
        </p:txBody>
      </p:sp>
      <p:grpSp>
        <p:nvGrpSpPr>
          <p:cNvPr id="33" name="Group 73"/>
          <p:cNvGrpSpPr>
            <a:grpSpLocks/>
          </p:cNvGrpSpPr>
          <p:nvPr/>
        </p:nvGrpSpPr>
        <p:grpSpPr bwMode="auto">
          <a:xfrm>
            <a:off x="6673850" y="3033713"/>
            <a:ext cx="434975" cy="338137"/>
            <a:chOff x="2392240" y="3087577"/>
            <a:chExt cx="433238" cy="337387"/>
          </a:xfrm>
        </p:grpSpPr>
        <p:sp>
          <p:nvSpPr>
            <p:cNvPr id="27691" name="Freeform 183"/>
            <p:cNvSpPr>
              <a:spLocks/>
            </p:cNvSpPr>
            <p:nvPr/>
          </p:nvSpPr>
          <p:spPr bwMode="auto">
            <a:xfrm>
              <a:off x="2392240" y="3102882"/>
              <a:ext cx="146050" cy="136525"/>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prstClr val="black"/>
                </a:solidFill>
              </a:endParaRPr>
            </a:p>
          </p:txBody>
        </p:sp>
        <p:sp>
          <p:nvSpPr>
            <p:cNvPr id="27692" name="TextBox 75"/>
            <p:cNvSpPr txBox="1">
              <a:spLocks noChangeArrowheads="1"/>
            </p:cNvSpPr>
            <p:nvPr/>
          </p:nvSpPr>
          <p:spPr bwMode="auto">
            <a:xfrm>
              <a:off x="2494295" y="3087577"/>
              <a:ext cx="331183" cy="33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rPr>
                <a:t>C</a:t>
              </a:r>
            </a:p>
          </p:txBody>
        </p:sp>
      </p:grpSp>
      <p:grpSp>
        <p:nvGrpSpPr>
          <p:cNvPr id="34" name="Group 76"/>
          <p:cNvGrpSpPr>
            <a:grpSpLocks/>
          </p:cNvGrpSpPr>
          <p:nvPr/>
        </p:nvGrpSpPr>
        <p:grpSpPr bwMode="auto">
          <a:xfrm>
            <a:off x="6651625" y="2024063"/>
            <a:ext cx="428625" cy="492125"/>
            <a:chOff x="2392240" y="2746466"/>
            <a:chExt cx="429177" cy="492941"/>
          </a:xfrm>
        </p:grpSpPr>
        <p:sp>
          <p:nvSpPr>
            <p:cNvPr id="27689" name="Freeform 183"/>
            <p:cNvSpPr>
              <a:spLocks/>
            </p:cNvSpPr>
            <p:nvPr/>
          </p:nvSpPr>
          <p:spPr bwMode="auto">
            <a:xfrm>
              <a:off x="2392240" y="3102882"/>
              <a:ext cx="146050" cy="136525"/>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prstClr val="black"/>
                </a:solidFill>
              </a:endParaRPr>
            </a:p>
          </p:txBody>
        </p:sp>
        <p:sp>
          <p:nvSpPr>
            <p:cNvPr id="27690" name="TextBox 78"/>
            <p:cNvSpPr txBox="1">
              <a:spLocks noChangeArrowheads="1"/>
            </p:cNvSpPr>
            <p:nvPr/>
          </p:nvSpPr>
          <p:spPr bwMode="auto">
            <a:xfrm>
              <a:off x="2500195" y="2746466"/>
              <a:ext cx="321222" cy="339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rPr>
                <a:t>E</a:t>
              </a:r>
            </a:p>
          </p:txBody>
        </p:sp>
      </p:grpSp>
      <p:grpSp>
        <p:nvGrpSpPr>
          <p:cNvPr id="35" name="Group 79"/>
          <p:cNvGrpSpPr>
            <a:grpSpLocks/>
          </p:cNvGrpSpPr>
          <p:nvPr/>
        </p:nvGrpSpPr>
        <p:grpSpPr bwMode="auto">
          <a:xfrm>
            <a:off x="7431088" y="1979613"/>
            <a:ext cx="309562" cy="515937"/>
            <a:chOff x="2327979" y="2722367"/>
            <a:chExt cx="309838" cy="517040"/>
          </a:xfrm>
        </p:grpSpPr>
        <p:sp>
          <p:nvSpPr>
            <p:cNvPr id="27687" name="Freeform 183"/>
            <p:cNvSpPr>
              <a:spLocks/>
            </p:cNvSpPr>
            <p:nvPr/>
          </p:nvSpPr>
          <p:spPr bwMode="auto">
            <a:xfrm>
              <a:off x="2392240" y="3102882"/>
              <a:ext cx="146050" cy="136525"/>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prstClr val="black"/>
                </a:solidFill>
              </a:endParaRPr>
            </a:p>
          </p:txBody>
        </p:sp>
        <p:sp>
          <p:nvSpPr>
            <p:cNvPr id="27688" name="TextBox 81"/>
            <p:cNvSpPr txBox="1">
              <a:spLocks noChangeArrowheads="1"/>
            </p:cNvSpPr>
            <p:nvPr/>
          </p:nvSpPr>
          <p:spPr bwMode="auto">
            <a:xfrm>
              <a:off x="2327979" y="2722367"/>
              <a:ext cx="309838" cy="33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rPr>
                <a:t>F</a:t>
              </a:r>
            </a:p>
          </p:txBody>
        </p:sp>
      </p:grpSp>
      <p:grpSp>
        <p:nvGrpSpPr>
          <p:cNvPr id="36" name="Group 82"/>
          <p:cNvGrpSpPr>
            <a:grpSpLocks/>
          </p:cNvGrpSpPr>
          <p:nvPr/>
        </p:nvGrpSpPr>
        <p:grpSpPr bwMode="auto">
          <a:xfrm>
            <a:off x="5305425" y="1384300"/>
            <a:ext cx="2592388" cy="1281113"/>
            <a:chOff x="6104895" y="2669587"/>
            <a:chExt cx="2591176" cy="1280032"/>
          </a:xfrm>
          <a:solidFill>
            <a:srgbClr val="F2D698"/>
          </a:solidFill>
        </p:grpSpPr>
        <p:sp>
          <p:nvSpPr>
            <p:cNvPr id="29737" name="TextBox 104"/>
            <p:cNvSpPr txBox="1">
              <a:spLocks noChangeArrowheads="1"/>
            </p:cNvSpPr>
            <p:nvPr/>
          </p:nvSpPr>
          <p:spPr bwMode="auto">
            <a:xfrm>
              <a:off x="6104895" y="2669587"/>
              <a:ext cx="2591176" cy="58427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400">
                  <a:solidFill>
                    <a:schemeClr val="tx1"/>
                  </a:solidFill>
                  <a:latin typeface="Arial" pitchFamily="34" charset="0"/>
                </a:defRPr>
              </a:lvl1pPr>
              <a:lvl2pPr marL="742950" indent="-285750" eaLnBrk="0" hangingPunct="0">
                <a:defRPr sz="3400">
                  <a:solidFill>
                    <a:schemeClr val="tx1"/>
                  </a:solidFill>
                  <a:latin typeface="Arial" pitchFamily="34" charset="0"/>
                </a:defRPr>
              </a:lvl2pPr>
              <a:lvl3pPr marL="1143000" indent="-228600" eaLnBrk="0" hangingPunct="0">
                <a:defRPr sz="3400">
                  <a:solidFill>
                    <a:schemeClr val="tx1"/>
                  </a:solidFill>
                  <a:latin typeface="Arial" pitchFamily="34" charset="0"/>
                </a:defRPr>
              </a:lvl3pPr>
              <a:lvl4pPr marL="1600200" indent="-228600" eaLnBrk="0" hangingPunct="0">
                <a:defRPr sz="3400">
                  <a:solidFill>
                    <a:schemeClr val="tx1"/>
                  </a:solidFill>
                  <a:latin typeface="Arial" pitchFamily="34" charset="0"/>
                </a:defRPr>
              </a:lvl4pPr>
              <a:lvl5pPr marL="2057400" indent="-228600" eaLnBrk="0" hangingPunct="0">
                <a:defRPr sz="3400">
                  <a:solidFill>
                    <a:schemeClr val="tx1"/>
                  </a:solidFill>
                  <a:latin typeface="Arial" pitchFamily="34" charset="0"/>
                </a:defRPr>
              </a:lvl5pPr>
              <a:lvl6pPr marL="2514600" indent="-228600" algn="ctr" eaLnBrk="0" fontAlgn="base" hangingPunct="0">
                <a:spcBef>
                  <a:spcPct val="20000"/>
                </a:spcBef>
                <a:spcAft>
                  <a:spcPct val="0"/>
                </a:spcAft>
                <a:buChar char="•"/>
                <a:defRPr sz="3400">
                  <a:solidFill>
                    <a:schemeClr val="tx1"/>
                  </a:solidFill>
                  <a:latin typeface="Arial" pitchFamily="34" charset="0"/>
                </a:defRPr>
              </a:lvl6pPr>
              <a:lvl7pPr marL="2971800" indent="-228600" algn="ctr" eaLnBrk="0" fontAlgn="base" hangingPunct="0">
                <a:spcBef>
                  <a:spcPct val="20000"/>
                </a:spcBef>
                <a:spcAft>
                  <a:spcPct val="0"/>
                </a:spcAft>
                <a:buChar char="•"/>
                <a:defRPr sz="3400">
                  <a:solidFill>
                    <a:schemeClr val="tx1"/>
                  </a:solidFill>
                  <a:latin typeface="Arial" pitchFamily="34" charset="0"/>
                </a:defRPr>
              </a:lvl7pPr>
              <a:lvl8pPr marL="3429000" indent="-228600" algn="ctr" eaLnBrk="0" fontAlgn="base" hangingPunct="0">
                <a:spcBef>
                  <a:spcPct val="20000"/>
                </a:spcBef>
                <a:spcAft>
                  <a:spcPct val="0"/>
                </a:spcAft>
                <a:buChar char="•"/>
                <a:defRPr sz="3400">
                  <a:solidFill>
                    <a:schemeClr val="tx1"/>
                  </a:solidFill>
                  <a:latin typeface="Arial" pitchFamily="34" charset="0"/>
                </a:defRPr>
              </a:lvl8pPr>
              <a:lvl9pPr marL="3886200" indent="-228600" algn="ctr" eaLnBrk="0" fontAlgn="base" hangingPunct="0">
                <a:spcBef>
                  <a:spcPct val="20000"/>
                </a:spcBef>
                <a:spcAft>
                  <a:spcPct val="0"/>
                </a:spcAft>
                <a:buChar char="•"/>
                <a:defRPr sz="3400">
                  <a:solidFill>
                    <a:schemeClr val="tx1"/>
                  </a:solidFill>
                  <a:latin typeface="Arial" pitchFamily="34" charset="0"/>
                </a:defRPr>
              </a:lvl9pPr>
            </a:lstStyle>
            <a:p>
              <a:pPr eaLnBrk="1" hangingPunct="1">
                <a:defRPr/>
              </a:pPr>
              <a:r>
                <a:rPr lang="en-US" sz="1600" dirty="0">
                  <a:solidFill>
                    <a:prstClr val="black"/>
                  </a:solidFill>
                </a:rPr>
                <a:t>Additional producer surplus to initial producers</a:t>
              </a:r>
            </a:p>
          </p:txBody>
        </p:sp>
        <p:cxnSp>
          <p:nvCxnSpPr>
            <p:cNvPr id="86" name="Straight Connector 85"/>
            <p:cNvCxnSpPr/>
            <p:nvPr/>
          </p:nvCxnSpPr>
          <p:spPr>
            <a:xfrm rot="16200000" flipV="1">
              <a:off x="6353351" y="3550678"/>
              <a:ext cx="683636" cy="114247"/>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7" name="Group 85"/>
          <p:cNvGrpSpPr>
            <a:grpSpLocks/>
          </p:cNvGrpSpPr>
          <p:nvPr/>
        </p:nvGrpSpPr>
        <p:grpSpPr bwMode="auto">
          <a:xfrm>
            <a:off x="6937375" y="2697163"/>
            <a:ext cx="1987550" cy="1035050"/>
            <a:chOff x="5751799" y="2602305"/>
            <a:chExt cx="1987528" cy="1037726"/>
          </a:xfrm>
          <a:solidFill>
            <a:srgbClr val="F2D698"/>
          </a:solidFill>
        </p:grpSpPr>
        <p:sp>
          <p:nvSpPr>
            <p:cNvPr id="29735" name="TextBox 104"/>
            <p:cNvSpPr txBox="1">
              <a:spLocks noChangeArrowheads="1"/>
            </p:cNvSpPr>
            <p:nvPr/>
          </p:nvSpPr>
          <p:spPr bwMode="auto">
            <a:xfrm>
              <a:off x="5986827" y="3005165"/>
              <a:ext cx="1752500" cy="63486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400">
                  <a:solidFill>
                    <a:schemeClr val="tx1"/>
                  </a:solidFill>
                  <a:latin typeface="Arial" pitchFamily="34" charset="0"/>
                </a:defRPr>
              </a:lvl1pPr>
              <a:lvl2pPr marL="742950" indent="-285750" eaLnBrk="0" hangingPunct="0">
                <a:defRPr sz="3400">
                  <a:solidFill>
                    <a:schemeClr val="tx1"/>
                  </a:solidFill>
                  <a:latin typeface="Arial" pitchFamily="34" charset="0"/>
                </a:defRPr>
              </a:lvl2pPr>
              <a:lvl3pPr marL="1143000" indent="-228600" eaLnBrk="0" hangingPunct="0">
                <a:defRPr sz="3400">
                  <a:solidFill>
                    <a:schemeClr val="tx1"/>
                  </a:solidFill>
                  <a:latin typeface="Arial" pitchFamily="34" charset="0"/>
                </a:defRPr>
              </a:lvl3pPr>
              <a:lvl4pPr marL="1600200" indent="-228600" eaLnBrk="0" hangingPunct="0">
                <a:defRPr sz="3400">
                  <a:solidFill>
                    <a:schemeClr val="tx1"/>
                  </a:solidFill>
                  <a:latin typeface="Arial" pitchFamily="34" charset="0"/>
                </a:defRPr>
              </a:lvl4pPr>
              <a:lvl5pPr marL="2057400" indent="-228600" eaLnBrk="0" hangingPunct="0">
                <a:defRPr sz="3400">
                  <a:solidFill>
                    <a:schemeClr val="tx1"/>
                  </a:solidFill>
                  <a:latin typeface="Arial" pitchFamily="34" charset="0"/>
                </a:defRPr>
              </a:lvl5pPr>
              <a:lvl6pPr marL="2514600" indent="-228600" algn="ctr" eaLnBrk="0" fontAlgn="base" hangingPunct="0">
                <a:spcBef>
                  <a:spcPct val="20000"/>
                </a:spcBef>
                <a:spcAft>
                  <a:spcPct val="0"/>
                </a:spcAft>
                <a:buChar char="•"/>
                <a:defRPr sz="3400">
                  <a:solidFill>
                    <a:schemeClr val="tx1"/>
                  </a:solidFill>
                  <a:latin typeface="Arial" pitchFamily="34" charset="0"/>
                </a:defRPr>
              </a:lvl6pPr>
              <a:lvl7pPr marL="2971800" indent="-228600" algn="ctr" eaLnBrk="0" fontAlgn="base" hangingPunct="0">
                <a:spcBef>
                  <a:spcPct val="20000"/>
                </a:spcBef>
                <a:spcAft>
                  <a:spcPct val="0"/>
                </a:spcAft>
                <a:buChar char="•"/>
                <a:defRPr sz="3400">
                  <a:solidFill>
                    <a:schemeClr val="tx1"/>
                  </a:solidFill>
                  <a:latin typeface="Arial" pitchFamily="34" charset="0"/>
                </a:defRPr>
              </a:lvl7pPr>
              <a:lvl8pPr marL="3429000" indent="-228600" algn="ctr" eaLnBrk="0" fontAlgn="base" hangingPunct="0">
                <a:spcBef>
                  <a:spcPct val="20000"/>
                </a:spcBef>
                <a:spcAft>
                  <a:spcPct val="0"/>
                </a:spcAft>
                <a:buChar char="•"/>
                <a:defRPr sz="3400">
                  <a:solidFill>
                    <a:schemeClr val="tx1"/>
                  </a:solidFill>
                  <a:latin typeface="Arial" pitchFamily="34" charset="0"/>
                </a:defRPr>
              </a:lvl8pPr>
              <a:lvl9pPr marL="3886200" indent="-228600" algn="ctr" eaLnBrk="0" fontAlgn="base" hangingPunct="0">
                <a:spcBef>
                  <a:spcPct val="20000"/>
                </a:spcBef>
                <a:spcAft>
                  <a:spcPct val="0"/>
                </a:spcAft>
                <a:buChar char="•"/>
                <a:defRPr sz="3400">
                  <a:solidFill>
                    <a:schemeClr val="tx1"/>
                  </a:solidFill>
                  <a:latin typeface="Arial" pitchFamily="34" charset="0"/>
                </a:defRPr>
              </a:lvl9pPr>
            </a:lstStyle>
            <a:p>
              <a:pPr eaLnBrk="1" hangingPunct="1">
                <a:defRPr/>
              </a:pPr>
              <a:r>
                <a:rPr lang="en-US" sz="1600" dirty="0">
                  <a:solidFill>
                    <a:prstClr val="black"/>
                  </a:solidFill>
                </a:rPr>
                <a:t>Producer surplus</a:t>
              </a:r>
            </a:p>
            <a:p>
              <a:pPr eaLnBrk="1" hangingPunct="1">
                <a:defRPr/>
              </a:pPr>
              <a:r>
                <a:rPr lang="en-US" sz="1600" dirty="0">
                  <a:solidFill>
                    <a:prstClr val="black"/>
                  </a:solidFill>
                </a:rPr>
                <a:t>to new producers</a:t>
              </a:r>
            </a:p>
          </p:txBody>
        </p:sp>
        <p:cxnSp>
          <p:nvCxnSpPr>
            <p:cNvPr id="89" name="Straight Connector 88"/>
            <p:cNvCxnSpPr/>
            <p:nvPr/>
          </p:nvCxnSpPr>
          <p:spPr>
            <a:xfrm>
              <a:off x="5751799" y="2602305"/>
              <a:ext cx="603243" cy="401084"/>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90" name="Straight Connector 89"/>
          <p:cNvCxnSpPr/>
          <p:nvPr/>
        </p:nvCxnSpPr>
        <p:spPr>
          <a:xfrm rot="5400000">
            <a:off x="6380163" y="2774950"/>
            <a:ext cx="696912" cy="1588"/>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 name="Titel 2"/>
          <p:cNvSpPr>
            <a:spLocks noGrp="1"/>
          </p:cNvSpPr>
          <p:nvPr>
            <p:ph type="title"/>
          </p:nvPr>
        </p:nvSpPr>
        <p:spPr>
          <a:xfrm>
            <a:off x="598894" y="90955"/>
            <a:ext cx="6545262" cy="1132540"/>
          </a:xfrm>
        </p:spPr>
        <p:txBody>
          <a:bodyPr anchor="t"/>
          <a:lstStyle/>
          <a:p>
            <a:r>
              <a:rPr lang="en-US" altLang="en-US" dirty="0">
                <a:solidFill>
                  <a:srgbClr val="3163AC"/>
                </a:solidFill>
                <a:latin typeface="+mj-lt"/>
                <a:cs typeface="Arial" panose="020B0604020202020204" pitchFamily="34" charset="0"/>
              </a:rPr>
              <a:t>Producer Surplus (6/6)</a:t>
            </a:r>
            <a:br>
              <a:rPr lang="en-US" altLang="en-US" dirty="0">
                <a:solidFill>
                  <a:srgbClr val="3163AC"/>
                </a:solidFill>
                <a:latin typeface="+mj-lt"/>
                <a:cs typeface="Arial" panose="020B0604020202020204" pitchFamily="34" charset="0"/>
              </a:rPr>
            </a:br>
            <a:r>
              <a:rPr lang="en-US" altLang="en-US" dirty="0">
                <a:solidFill>
                  <a:srgbClr val="3163AC"/>
                </a:solidFill>
                <a:latin typeface="+mj-lt"/>
                <a:cs typeface="Arial" panose="020B0604020202020204" pitchFamily="34" charset="0"/>
              </a:rPr>
              <a:t>How Price Affects PS</a:t>
            </a:r>
            <a:endParaRPr lang="de-DE" dirty="0">
              <a:solidFill>
                <a:srgbClr val="3163AC"/>
              </a:solidFill>
              <a:latin typeface="+mj-lt"/>
              <a:cs typeface="Arial" panose="020B0604020202020204" pitchFamily="34" charset="0"/>
            </a:endParaRPr>
          </a:p>
        </p:txBody>
      </p:sp>
    </p:spTree>
    <p:extLst>
      <p:ext uri="{BB962C8B-B14F-4D97-AF65-F5344CB8AC3E}">
        <p14:creationId xmlns:p14="http://schemas.microsoft.com/office/powerpoint/2010/main" val="21871815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par>
                                <p:cTn id="12" presetID="22" presetClass="entr" presetSubtype="4"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par>
                          <p:cTn id="15" fill="hold" nodeType="afterGroup">
                            <p:stCondLst>
                              <p:cond delay="1000"/>
                            </p:stCondLst>
                            <p:childTnLst>
                              <p:par>
                                <p:cTn id="16" presetID="22" presetClass="entr" presetSubtype="8"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1000"/>
                                        <p:tgtEl>
                                          <p:spTgt spid="5"/>
                                        </p:tgtEl>
                                      </p:cBhvr>
                                    </p:animEffect>
                                  </p:childTnLst>
                                </p:cTn>
                              </p:par>
                            </p:childTnLst>
                          </p:cTn>
                        </p:par>
                        <p:par>
                          <p:cTn id="19" fill="hold" nodeType="afterGroup">
                            <p:stCondLst>
                              <p:cond delay="2000"/>
                            </p:stCondLst>
                            <p:childTnLst>
                              <p:par>
                                <p:cTn id="20" presetID="22" presetClass="entr" presetSubtype="8"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par>
                          <p:cTn id="23" fill="hold" nodeType="afterGroup">
                            <p:stCondLst>
                              <p:cond delay="2500"/>
                            </p:stCondLst>
                            <p:childTnLst>
                              <p:par>
                                <p:cTn id="24" presetID="22" presetClass="entr" presetSubtype="1"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up)">
                                      <p:cBhvr>
                                        <p:cTn id="26" dur="500"/>
                                        <p:tgtEl>
                                          <p:spTgt spid="8"/>
                                        </p:tgtEl>
                                      </p:cBhvr>
                                    </p:animEffect>
                                  </p:childTnLst>
                                </p:cTn>
                              </p:par>
                            </p:childTnLst>
                          </p:cTn>
                        </p:par>
                        <p:par>
                          <p:cTn id="27" fill="hold" nodeType="afterGroup">
                            <p:stCondLst>
                              <p:cond delay="3000"/>
                            </p:stCondLst>
                            <p:childTnLst>
                              <p:par>
                                <p:cTn id="28" presetID="22" presetClass="entr" presetSubtype="8" fill="hold" nodeType="after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left)">
                                      <p:cBhvr>
                                        <p:cTn id="30" dur="500"/>
                                        <p:tgtEl>
                                          <p:spTgt spid="14"/>
                                        </p:tgtEl>
                                      </p:cBhvr>
                                    </p:animEffect>
                                  </p:childTnLst>
                                </p:cTn>
                              </p:par>
                            </p:childTnLst>
                          </p:cTn>
                        </p:par>
                        <p:par>
                          <p:cTn id="31" fill="hold" nodeType="afterGroup">
                            <p:stCondLst>
                              <p:cond delay="3500"/>
                            </p:stCondLst>
                            <p:childTnLst>
                              <p:par>
                                <p:cTn id="32" presetID="22" presetClass="entr" presetSubtype="8" fill="hold"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500"/>
                                        <p:tgtEl>
                                          <p:spTgt spid="10"/>
                                        </p:tgtEl>
                                      </p:cBhvr>
                                    </p:animEffect>
                                  </p:childTnLst>
                                </p:cTn>
                              </p:par>
                            </p:childTnLst>
                          </p:cTn>
                        </p:par>
                        <p:par>
                          <p:cTn id="35" fill="hold" nodeType="afterGroup">
                            <p:stCondLst>
                              <p:cond delay="4000"/>
                            </p:stCondLst>
                            <p:childTnLst>
                              <p:par>
                                <p:cTn id="36" presetID="22" presetClass="entr" presetSubtype="8" fill="hold"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left)">
                                      <p:cBhvr>
                                        <p:cTn id="38" dur="500"/>
                                        <p:tgtEl>
                                          <p:spTgt spid="12"/>
                                        </p:tgtEl>
                                      </p:cBhvr>
                                    </p:animEffect>
                                  </p:childTnLst>
                                </p:cTn>
                              </p:par>
                            </p:childTnLst>
                          </p:cTn>
                        </p:par>
                        <p:par>
                          <p:cTn id="39" fill="hold" nodeType="afterGroup">
                            <p:stCondLst>
                              <p:cond delay="4500"/>
                            </p:stCondLst>
                            <p:childTnLst>
                              <p:par>
                                <p:cTn id="40" presetID="22" presetClass="entr" presetSubtype="8" fill="hold" grpId="0" nodeType="after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wipe(left)">
                                      <p:cBhvr>
                                        <p:cTn id="42" dur="1000"/>
                                        <p:tgtEl>
                                          <p:spTgt spid="27"/>
                                        </p:tgtEl>
                                      </p:cBhvr>
                                    </p:animEffect>
                                  </p:childTnLst>
                                </p:cTn>
                              </p:par>
                            </p:childTnLst>
                          </p:cTn>
                        </p:par>
                        <p:par>
                          <p:cTn id="43" fill="hold" nodeType="afterGroup">
                            <p:stCondLst>
                              <p:cond delay="5500"/>
                            </p:stCondLst>
                            <p:childTnLst>
                              <p:par>
                                <p:cTn id="44" presetID="22" presetClass="entr" presetSubtype="8" fill="hold" grpId="0" nodeType="after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wipe(left)">
                                      <p:cBhvr>
                                        <p:cTn id="46" dur="1000"/>
                                        <p:tgtEl>
                                          <p:spTgt spid="28"/>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wipe(left)">
                                      <p:cBhvr>
                                        <p:cTn id="51" dur="500"/>
                                        <p:tgtEl>
                                          <p:spTgt spid="17"/>
                                        </p:tgtEl>
                                      </p:cBhvr>
                                    </p:animEffect>
                                  </p:childTnLst>
                                </p:cTn>
                              </p:par>
                            </p:childTnLst>
                          </p:cTn>
                        </p:par>
                        <p:par>
                          <p:cTn id="52" fill="hold" nodeType="afterGroup">
                            <p:stCondLst>
                              <p:cond delay="500"/>
                            </p:stCondLst>
                            <p:childTnLst>
                              <p:par>
                                <p:cTn id="53" presetID="22" presetClass="entr" presetSubtype="8" fill="hold" nodeType="after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wipe(left)">
                                      <p:cBhvr>
                                        <p:cTn id="55" dur="500"/>
                                        <p:tgtEl>
                                          <p:spTgt spid="19"/>
                                        </p:tgtEl>
                                      </p:cBhvr>
                                    </p:animEffect>
                                  </p:childTnLst>
                                </p:cTn>
                              </p:par>
                              <p:par>
                                <p:cTn id="56" presetID="22" presetClass="entr" presetSubtype="4" fill="hold" nodeType="with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wipe(down)">
                                      <p:cBhvr>
                                        <p:cTn id="58" dur="500"/>
                                        <p:tgtEl>
                                          <p:spTgt spid="15"/>
                                        </p:tgtEl>
                                      </p:cBhvr>
                                    </p:animEffect>
                                  </p:childTnLst>
                                </p:cTn>
                              </p:par>
                            </p:childTnLst>
                          </p:cTn>
                        </p:par>
                        <p:par>
                          <p:cTn id="59" fill="hold" nodeType="afterGroup">
                            <p:stCondLst>
                              <p:cond delay="1000"/>
                            </p:stCondLst>
                            <p:childTnLst>
                              <p:par>
                                <p:cTn id="60" presetID="22" presetClass="entr" presetSubtype="8" fill="hold" nodeType="after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wipe(left)">
                                      <p:cBhvr>
                                        <p:cTn id="62" dur="1000"/>
                                        <p:tgtEl>
                                          <p:spTgt spid="21"/>
                                        </p:tgtEl>
                                      </p:cBhvr>
                                    </p:animEffect>
                                  </p:childTnLst>
                                </p:cTn>
                              </p:par>
                            </p:childTnLst>
                          </p:cTn>
                        </p:par>
                        <p:par>
                          <p:cTn id="63" fill="hold" nodeType="afterGroup">
                            <p:stCondLst>
                              <p:cond delay="2000"/>
                            </p:stCondLst>
                            <p:childTnLst>
                              <p:par>
                                <p:cTn id="64" presetID="22" presetClass="entr" presetSubtype="8" fill="hold" nodeType="after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wipe(left)">
                                      <p:cBhvr>
                                        <p:cTn id="66" dur="500"/>
                                        <p:tgtEl>
                                          <p:spTgt spid="23"/>
                                        </p:tgtEl>
                                      </p:cBhvr>
                                    </p:animEffect>
                                  </p:childTnLst>
                                </p:cTn>
                              </p:par>
                            </p:childTnLst>
                          </p:cTn>
                        </p:par>
                        <p:par>
                          <p:cTn id="67" fill="hold" nodeType="afterGroup">
                            <p:stCondLst>
                              <p:cond delay="2500"/>
                            </p:stCondLst>
                            <p:childTnLst>
                              <p:par>
                                <p:cTn id="68" presetID="22" presetClass="entr" presetSubtype="1" fill="hold" nodeType="afterEffect">
                                  <p:stCondLst>
                                    <p:cond delay="0"/>
                                  </p:stCondLst>
                                  <p:childTnLst>
                                    <p:set>
                                      <p:cBhvr>
                                        <p:cTn id="69" dur="1" fill="hold">
                                          <p:stCondLst>
                                            <p:cond delay="0"/>
                                          </p:stCondLst>
                                        </p:cTn>
                                        <p:tgtEl>
                                          <p:spTgt spid="24"/>
                                        </p:tgtEl>
                                        <p:attrNameLst>
                                          <p:attrName>style.visibility</p:attrName>
                                        </p:attrNameLst>
                                      </p:cBhvr>
                                      <p:to>
                                        <p:strVal val="visible"/>
                                      </p:to>
                                    </p:set>
                                    <p:animEffect transition="in" filter="wipe(up)">
                                      <p:cBhvr>
                                        <p:cTn id="70" dur="500"/>
                                        <p:tgtEl>
                                          <p:spTgt spid="24"/>
                                        </p:tgtEl>
                                      </p:cBhvr>
                                    </p:animEffect>
                                  </p:childTnLst>
                                </p:cTn>
                              </p:par>
                            </p:childTnLst>
                          </p:cTn>
                        </p:par>
                        <p:par>
                          <p:cTn id="71" fill="hold" nodeType="afterGroup">
                            <p:stCondLst>
                              <p:cond delay="3000"/>
                            </p:stCondLst>
                            <p:childTnLst>
                              <p:par>
                                <p:cTn id="72" presetID="22" presetClass="entr" presetSubtype="8" fill="hold" grpId="0" nodeType="afterEffect">
                                  <p:stCondLst>
                                    <p:cond delay="0"/>
                                  </p:stCondLst>
                                  <p:childTnLst>
                                    <p:set>
                                      <p:cBhvr>
                                        <p:cTn id="73" dur="1" fill="hold">
                                          <p:stCondLst>
                                            <p:cond delay="0"/>
                                          </p:stCondLst>
                                        </p:cTn>
                                        <p:tgtEl>
                                          <p:spTgt spid="56"/>
                                        </p:tgtEl>
                                        <p:attrNameLst>
                                          <p:attrName>style.visibility</p:attrName>
                                        </p:attrNameLst>
                                      </p:cBhvr>
                                      <p:to>
                                        <p:strVal val="visible"/>
                                      </p:to>
                                    </p:set>
                                    <p:animEffect transition="in" filter="wipe(left)">
                                      <p:cBhvr>
                                        <p:cTn id="74" dur="1000"/>
                                        <p:tgtEl>
                                          <p:spTgt spid="56"/>
                                        </p:tgtEl>
                                      </p:cBhvr>
                                    </p:animEffect>
                                  </p:childTnLst>
                                </p:cTn>
                              </p:par>
                            </p:childTnLst>
                          </p:cTn>
                        </p:par>
                        <p:par>
                          <p:cTn id="75" fill="hold" nodeType="afterGroup">
                            <p:stCondLst>
                              <p:cond delay="4000"/>
                            </p:stCondLst>
                            <p:childTnLst>
                              <p:par>
                                <p:cTn id="76" presetID="22" presetClass="entr" presetSubtype="8" fill="hold" grpId="0" nodeType="afterEffect">
                                  <p:stCondLst>
                                    <p:cond delay="0"/>
                                  </p:stCondLst>
                                  <p:childTnLst>
                                    <p:set>
                                      <p:cBhvr>
                                        <p:cTn id="77" dur="1" fill="hold">
                                          <p:stCondLst>
                                            <p:cond delay="0"/>
                                          </p:stCondLst>
                                        </p:cTn>
                                        <p:tgtEl>
                                          <p:spTgt spid="57"/>
                                        </p:tgtEl>
                                        <p:attrNameLst>
                                          <p:attrName>style.visibility</p:attrName>
                                        </p:attrNameLst>
                                      </p:cBhvr>
                                      <p:to>
                                        <p:strVal val="visible"/>
                                      </p:to>
                                    </p:set>
                                    <p:animEffect transition="in" filter="wipe(left)">
                                      <p:cBhvr>
                                        <p:cTn id="78" dur="1000"/>
                                        <p:tgtEl>
                                          <p:spTgt spid="57"/>
                                        </p:tgtEl>
                                      </p:cBhvr>
                                    </p:animEffect>
                                  </p:childTnLst>
                                </p:cTn>
                              </p:par>
                            </p:childTnLst>
                          </p:cTn>
                        </p:par>
                        <p:par>
                          <p:cTn id="79" fill="hold" nodeType="afterGroup">
                            <p:stCondLst>
                              <p:cond delay="5000"/>
                            </p:stCondLst>
                            <p:childTnLst>
                              <p:par>
                                <p:cTn id="80" presetID="22" presetClass="entr" presetSubtype="8" fill="hold" nodeType="afterEffect">
                                  <p:stCondLst>
                                    <p:cond delay="0"/>
                                  </p:stCondLst>
                                  <p:childTnLst>
                                    <p:set>
                                      <p:cBhvr>
                                        <p:cTn id="81" dur="1" fill="hold">
                                          <p:stCondLst>
                                            <p:cond delay="0"/>
                                          </p:stCondLst>
                                        </p:cTn>
                                        <p:tgtEl>
                                          <p:spTgt spid="26"/>
                                        </p:tgtEl>
                                        <p:attrNameLst>
                                          <p:attrName>style.visibility</p:attrName>
                                        </p:attrNameLst>
                                      </p:cBhvr>
                                      <p:to>
                                        <p:strVal val="visible"/>
                                      </p:to>
                                    </p:set>
                                    <p:animEffect transition="in" filter="wipe(left)">
                                      <p:cBhvr>
                                        <p:cTn id="82" dur="500"/>
                                        <p:tgtEl>
                                          <p:spTgt spid="26"/>
                                        </p:tgtEl>
                                      </p:cBhvr>
                                    </p:animEffect>
                                  </p:childTnLst>
                                </p:cTn>
                              </p:par>
                            </p:childTnLst>
                          </p:cTn>
                        </p:par>
                        <p:par>
                          <p:cTn id="83" fill="hold" nodeType="afterGroup">
                            <p:stCondLst>
                              <p:cond delay="5500"/>
                            </p:stCondLst>
                            <p:childTnLst>
                              <p:par>
                                <p:cTn id="84" presetID="22" presetClass="entr" presetSubtype="8" fill="hold" nodeType="afterEffect">
                                  <p:stCondLst>
                                    <p:cond delay="0"/>
                                  </p:stCondLst>
                                  <p:childTnLst>
                                    <p:set>
                                      <p:cBhvr>
                                        <p:cTn id="85" dur="1" fill="hold">
                                          <p:stCondLst>
                                            <p:cond delay="0"/>
                                          </p:stCondLst>
                                        </p:cTn>
                                        <p:tgtEl>
                                          <p:spTgt spid="31"/>
                                        </p:tgtEl>
                                        <p:attrNameLst>
                                          <p:attrName>style.visibility</p:attrName>
                                        </p:attrNameLst>
                                      </p:cBhvr>
                                      <p:to>
                                        <p:strVal val="visible"/>
                                      </p:to>
                                    </p:set>
                                    <p:animEffect transition="in" filter="wipe(left)">
                                      <p:cBhvr>
                                        <p:cTn id="86" dur="500"/>
                                        <p:tgtEl>
                                          <p:spTgt spid="31"/>
                                        </p:tgtEl>
                                      </p:cBhvr>
                                    </p:animEffect>
                                  </p:childTnLst>
                                </p:cTn>
                              </p:par>
                            </p:childTnLst>
                          </p:cTn>
                        </p:par>
                        <p:par>
                          <p:cTn id="87" fill="hold" nodeType="afterGroup">
                            <p:stCondLst>
                              <p:cond delay="6000"/>
                            </p:stCondLst>
                            <p:childTnLst>
                              <p:par>
                                <p:cTn id="88" presetID="22" presetClass="entr" presetSubtype="8" fill="hold" nodeType="afterEffect">
                                  <p:stCondLst>
                                    <p:cond delay="0"/>
                                  </p:stCondLst>
                                  <p:childTnLst>
                                    <p:set>
                                      <p:cBhvr>
                                        <p:cTn id="89" dur="1" fill="hold">
                                          <p:stCondLst>
                                            <p:cond delay="0"/>
                                          </p:stCondLst>
                                        </p:cTn>
                                        <p:tgtEl>
                                          <p:spTgt spid="33"/>
                                        </p:tgtEl>
                                        <p:attrNameLst>
                                          <p:attrName>style.visibility</p:attrName>
                                        </p:attrNameLst>
                                      </p:cBhvr>
                                      <p:to>
                                        <p:strVal val="visible"/>
                                      </p:to>
                                    </p:set>
                                    <p:animEffect transition="in" filter="wipe(left)">
                                      <p:cBhvr>
                                        <p:cTn id="90" dur="500"/>
                                        <p:tgtEl>
                                          <p:spTgt spid="33"/>
                                        </p:tgtEl>
                                      </p:cBhvr>
                                    </p:animEffect>
                                  </p:childTnLst>
                                </p:cTn>
                              </p:par>
                            </p:childTnLst>
                          </p:cTn>
                        </p:par>
                        <p:par>
                          <p:cTn id="91" fill="hold" nodeType="afterGroup">
                            <p:stCondLst>
                              <p:cond delay="6500"/>
                            </p:stCondLst>
                            <p:childTnLst>
                              <p:par>
                                <p:cTn id="92" presetID="22" presetClass="entr" presetSubtype="8" fill="hold" nodeType="afterEffect">
                                  <p:stCondLst>
                                    <p:cond delay="0"/>
                                  </p:stCondLst>
                                  <p:childTnLst>
                                    <p:set>
                                      <p:cBhvr>
                                        <p:cTn id="93" dur="1" fill="hold">
                                          <p:stCondLst>
                                            <p:cond delay="0"/>
                                          </p:stCondLst>
                                        </p:cTn>
                                        <p:tgtEl>
                                          <p:spTgt spid="29"/>
                                        </p:tgtEl>
                                        <p:attrNameLst>
                                          <p:attrName>style.visibility</p:attrName>
                                        </p:attrNameLst>
                                      </p:cBhvr>
                                      <p:to>
                                        <p:strVal val="visible"/>
                                      </p:to>
                                    </p:set>
                                    <p:animEffect transition="in" filter="wipe(left)">
                                      <p:cBhvr>
                                        <p:cTn id="94" dur="500"/>
                                        <p:tgtEl>
                                          <p:spTgt spid="29"/>
                                        </p:tgtEl>
                                      </p:cBhvr>
                                    </p:animEffect>
                                  </p:childTnLst>
                                </p:cTn>
                              </p:par>
                            </p:childTnLst>
                          </p:cTn>
                        </p:par>
                        <p:par>
                          <p:cTn id="95" fill="hold" nodeType="afterGroup">
                            <p:stCondLst>
                              <p:cond delay="7000"/>
                            </p:stCondLst>
                            <p:childTnLst>
                              <p:par>
                                <p:cTn id="96" presetID="22" presetClass="entr" presetSubtype="4" fill="hold" nodeType="afterEffect">
                                  <p:stCondLst>
                                    <p:cond delay="0"/>
                                  </p:stCondLst>
                                  <p:childTnLst>
                                    <p:set>
                                      <p:cBhvr>
                                        <p:cTn id="97" dur="1" fill="hold">
                                          <p:stCondLst>
                                            <p:cond delay="0"/>
                                          </p:stCondLst>
                                        </p:cTn>
                                        <p:tgtEl>
                                          <p:spTgt spid="90"/>
                                        </p:tgtEl>
                                        <p:attrNameLst>
                                          <p:attrName>style.visibility</p:attrName>
                                        </p:attrNameLst>
                                      </p:cBhvr>
                                      <p:to>
                                        <p:strVal val="visible"/>
                                      </p:to>
                                    </p:set>
                                    <p:animEffect transition="in" filter="wipe(down)">
                                      <p:cBhvr>
                                        <p:cTn id="98" dur="500"/>
                                        <p:tgtEl>
                                          <p:spTgt spid="90"/>
                                        </p:tgtEl>
                                      </p:cBhvr>
                                    </p:animEffect>
                                  </p:childTnLst>
                                </p:cTn>
                              </p:par>
                            </p:childTnLst>
                          </p:cTn>
                        </p:par>
                        <p:par>
                          <p:cTn id="99" fill="hold" nodeType="afterGroup">
                            <p:stCondLst>
                              <p:cond delay="7500"/>
                            </p:stCondLst>
                            <p:childTnLst>
                              <p:par>
                                <p:cTn id="100" presetID="22" presetClass="entr" presetSubtype="1" fill="hold" nodeType="afterEffect">
                                  <p:stCondLst>
                                    <p:cond delay="0"/>
                                  </p:stCondLst>
                                  <p:childTnLst>
                                    <p:set>
                                      <p:cBhvr>
                                        <p:cTn id="101" dur="1" fill="hold">
                                          <p:stCondLst>
                                            <p:cond delay="0"/>
                                          </p:stCondLst>
                                        </p:cTn>
                                        <p:tgtEl>
                                          <p:spTgt spid="30"/>
                                        </p:tgtEl>
                                        <p:attrNameLst>
                                          <p:attrName>style.visibility</p:attrName>
                                        </p:attrNameLst>
                                      </p:cBhvr>
                                      <p:to>
                                        <p:strVal val="visible"/>
                                      </p:to>
                                    </p:set>
                                    <p:animEffect transition="in" filter="wipe(up)">
                                      <p:cBhvr>
                                        <p:cTn id="102" dur="500"/>
                                        <p:tgtEl>
                                          <p:spTgt spid="30"/>
                                        </p:tgtEl>
                                      </p:cBhvr>
                                    </p:animEffect>
                                  </p:childTnLst>
                                </p:cTn>
                              </p:par>
                            </p:childTnLst>
                          </p:cTn>
                        </p:par>
                        <p:par>
                          <p:cTn id="103" fill="hold" nodeType="afterGroup">
                            <p:stCondLst>
                              <p:cond delay="8000"/>
                            </p:stCondLst>
                            <p:childTnLst>
                              <p:par>
                                <p:cTn id="104" presetID="22" presetClass="entr" presetSubtype="8" fill="hold" nodeType="afterEffect">
                                  <p:stCondLst>
                                    <p:cond delay="0"/>
                                  </p:stCondLst>
                                  <p:childTnLst>
                                    <p:set>
                                      <p:cBhvr>
                                        <p:cTn id="105" dur="1" fill="hold">
                                          <p:stCondLst>
                                            <p:cond delay="0"/>
                                          </p:stCondLst>
                                        </p:cTn>
                                        <p:tgtEl>
                                          <p:spTgt spid="32"/>
                                        </p:tgtEl>
                                        <p:attrNameLst>
                                          <p:attrName>style.visibility</p:attrName>
                                        </p:attrNameLst>
                                      </p:cBhvr>
                                      <p:to>
                                        <p:strVal val="visible"/>
                                      </p:to>
                                    </p:set>
                                    <p:animEffect transition="in" filter="wipe(left)">
                                      <p:cBhvr>
                                        <p:cTn id="106" dur="500"/>
                                        <p:tgtEl>
                                          <p:spTgt spid="32"/>
                                        </p:tgtEl>
                                      </p:cBhvr>
                                    </p:animEffect>
                                  </p:childTnLst>
                                </p:cTn>
                              </p:par>
                            </p:childTnLst>
                          </p:cTn>
                        </p:par>
                        <p:par>
                          <p:cTn id="107" fill="hold" nodeType="afterGroup">
                            <p:stCondLst>
                              <p:cond delay="8500"/>
                            </p:stCondLst>
                            <p:childTnLst>
                              <p:par>
                                <p:cTn id="108" presetID="22" presetClass="entr" presetSubtype="8" fill="hold" nodeType="afterEffect">
                                  <p:stCondLst>
                                    <p:cond delay="0"/>
                                  </p:stCondLst>
                                  <p:childTnLst>
                                    <p:set>
                                      <p:cBhvr>
                                        <p:cTn id="109" dur="1" fill="hold">
                                          <p:stCondLst>
                                            <p:cond delay="0"/>
                                          </p:stCondLst>
                                        </p:cTn>
                                        <p:tgtEl>
                                          <p:spTgt spid="34"/>
                                        </p:tgtEl>
                                        <p:attrNameLst>
                                          <p:attrName>style.visibility</p:attrName>
                                        </p:attrNameLst>
                                      </p:cBhvr>
                                      <p:to>
                                        <p:strVal val="visible"/>
                                      </p:to>
                                    </p:set>
                                    <p:animEffect transition="in" filter="wipe(left)">
                                      <p:cBhvr>
                                        <p:cTn id="110" dur="500"/>
                                        <p:tgtEl>
                                          <p:spTgt spid="34"/>
                                        </p:tgtEl>
                                      </p:cBhvr>
                                    </p:animEffect>
                                  </p:childTnLst>
                                </p:cTn>
                              </p:par>
                            </p:childTnLst>
                          </p:cTn>
                        </p:par>
                        <p:par>
                          <p:cTn id="111" fill="hold" nodeType="afterGroup">
                            <p:stCondLst>
                              <p:cond delay="9000"/>
                            </p:stCondLst>
                            <p:childTnLst>
                              <p:par>
                                <p:cTn id="112" presetID="22" presetClass="entr" presetSubtype="8" fill="hold" grpId="0" nodeType="afterEffect">
                                  <p:stCondLst>
                                    <p:cond delay="0"/>
                                  </p:stCondLst>
                                  <p:childTnLst>
                                    <p:set>
                                      <p:cBhvr>
                                        <p:cTn id="113" dur="1" fill="hold">
                                          <p:stCondLst>
                                            <p:cond delay="0"/>
                                          </p:stCondLst>
                                        </p:cTn>
                                        <p:tgtEl>
                                          <p:spTgt spid="67"/>
                                        </p:tgtEl>
                                        <p:attrNameLst>
                                          <p:attrName>style.visibility</p:attrName>
                                        </p:attrNameLst>
                                      </p:cBhvr>
                                      <p:to>
                                        <p:strVal val="visible"/>
                                      </p:to>
                                    </p:set>
                                    <p:animEffect transition="in" filter="wipe(left)">
                                      <p:cBhvr>
                                        <p:cTn id="114" dur="1000"/>
                                        <p:tgtEl>
                                          <p:spTgt spid="67"/>
                                        </p:tgtEl>
                                      </p:cBhvr>
                                    </p:animEffect>
                                  </p:childTnLst>
                                </p:cTn>
                              </p:par>
                            </p:childTnLst>
                          </p:cTn>
                        </p:par>
                        <p:par>
                          <p:cTn id="115" fill="hold" nodeType="afterGroup">
                            <p:stCondLst>
                              <p:cond delay="10000"/>
                            </p:stCondLst>
                            <p:childTnLst>
                              <p:par>
                                <p:cTn id="116" presetID="22" presetClass="entr" presetSubtype="8" fill="hold" nodeType="afterEffect">
                                  <p:stCondLst>
                                    <p:cond delay="0"/>
                                  </p:stCondLst>
                                  <p:childTnLst>
                                    <p:set>
                                      <p:cBhvr>
                                        <p:cTn id="117" dur="1" fill="hold">
                                          <p:stCondLst>
                                            <p:cond delay="0"/>
                                          </p:stCondLst>
                                        </p:cTn>
                                        <p:tgtEl>
                                          <p:spTgt spid="36"/>
                                        </p:tgtEl>
                                        <p:attrNameLst>
                                          <p:attrName>style.visibility</p:attrName>
                                        </p:attrNameLst>
                                      </p:cBhvr>
                                      <p:to>
                                        <p:strVal val="visible"/>
                                      </p:to>
                                    </p:set>
                                    <p:animEffect transition="in" filter="wipe(left)">
                                      <p:cBhvr>
                                        <p:cTn id="118" dur="1000"/>
                                        <p:tgtEl>
                                          <p:spTgt spid="36"/>
                                        </p:tgtEl>
                                      </p:cBhvr>
                                    </p:animEffect>
                                  </p:childTnLst>
                                </p:cTn>
                              </p:par>
                            </p:childTnLst>
                          </p:cTn>
                        </p:par>
                        <p:par>
                          <p:cTn id="119" fill="hold" nodeType="afterGroup">
                            <p:stCondLst>
                              <p:cond delay="11000"/>
                            </p:stCondLst>
                            <p:childTnLst>
                              <p:par>
                                <p:cTn id="120" presetID="22" presetClass="entr" presetSubtype="8" fill="hold" nodeType="afterEffect">
                                  <p:stCondLst>
                                    <p:cond delay="0"/>
                                  </p:stCondLst>
                                  <p:childTnLst>
                                    <p:set>
                                      <p:cBhvr>
                                        <p:cTn id="121" dur="1" fill="hold">
                                          <p:stCondLst>
                                            <p:cond delay="0"/>
                                          </p:stCondLst>
                                        </p:cTn>
                                        <p:tgtEl>
                                          <p:spTgt spid="35"/>
                                        </p:tgtEl>
                                        <p:attrNameLst>
                                          <p:attrName>style.visibility</p:attrName>
                                        </p:attrNameLst>
                                      </p:cBhvr>
                                      <p:to>
                                        <p:strVal val="visible"/>
                                      </p:to>
                                    </p:set>
                                    <p:animEffect transition="in" filter="wipe(left)">
                                      <p:cBhvr>
                                        <p:cTn id="122" dur="500"/>
                                        <p:tgtEl>
                                          <p:spTgt spid="35"/>
                                        </p:tgtEl>
                                      </p:cBhvr>
                                    </p:animEffect>
                                  </p:childTnLst>
                                </p:cTn>
                              </p:par>
                            </p:childTnLst>
                          </p:cTn>
                        </p:par>
                        <p:par>
                          <p:cTn id="123" fill="hold" nodeType="afterGroup">
                            <p:stCondLst>
                              <p:cond delay="11500"/>
                            </p:stCondLst>
                            <p:childTnLst>
                              <p:par>
                                <p:cTn id="124" presetID="22" presetClass="entr" presetSubtype="8" fill="hold" grpId="0" nodeType="afterEffect">
                                  <p:stCondLst>
                                    <p:cond delay="0"/>
                                  </p:stCondLst>
                                  <p:childTnLst>
                                    <p:set>
                                      <p:cBhvr>
                                        <p:cTn id="125" dur="1" fill="hold">
                                          <p:stCondLst>
                                            <p:cond delay="0"/>
                                          </p:stCondLst>
                                        </p:cTn>
                                        <p:tgtEl>
                                          <p:spTgt spid="74"/>
                                        </p:tgtEl>
                                        <p:attrNameLst>
                                          <p:attrName>style.visibility</p:attrName>
                                        </p:attrNameLst>
                                      </p:cBhvr>
                                      <p:to>
                                        <p:strVal val="visible"/>
                                      </p:to>
                                    </p:set>
                                    <p:animEffect transition="in" filter="wipe(left)">
                                      <p:cBhvr>
                                        <p:cTn id="126" dur="1000"/>
                                        <p:tgtEl>
                                          <p:spTgt spid="74"/>
                                        </p:tgtEl>
                                      </p:cBhvr>
                                    </p:animEffect>
                                  </p:childTnLst>
                                </p:cTn>
                              </p:par>
                            </p:childTnLst>
                          </p:cTn>
                        </p:par>
                        <p:par>
                          <p:cTn id="127" fill="hold" nodeType="afterGroup">
                            <p:stCondLst>
                              <p:cond delay="12500"/>
                            </p:stCondLst>
                            <p:childTnLst>
                              <p:par>
                                <p:cTn id="128" presetID="22" presetClass="entr" presetSubtype="8" fill="hold" nodeType="afterEffect">
                                  <p:stCondLst>
                                    <p:cond delay="0"/>
                                  </p:stCondLst>
                                  <p:childTnLst>
                                    <p:set>
                                      <p:cBhvr>
                                        <p:cTn id="129" dur="1" fill="hold">
                                          <p:stCondLst>
                                            <p:cond delay="0"/>
                                          </p:stCondLst>
                                        </p:cTn>
                                        <p:tgtEl>
                                          <p:spTgt spid="37"/>
                                        </p:tgtEl>
                                        <p:attrNameLst>
                                          <p:attrName>style.visibility</p:attrName>
                                        </p:attrNameLst>
                                      </p:cBhvr>
                                      <p:to>
                                        <p:strVal val="visible"/>
                                      </p:to>
                                    </p:set>
                                    <p:animEffect transition="in" filter="wipe(left)">
                                      <p:cBhvr>
                                        <p:cTn id="130" dur="1000"/>
                                        <p:tgtEl>
                                          <p:spTgt spid="37"/>
                                        </p:tgtEl>
                                      </p:cBhvr>
                                    </p:animEffect>
                                  </p:childTnLst>
                                </p:cTn>
                              </p:par>
                            </p:childTnLst>
                          </p:cTn>
                        </p:par>
                        <p:par>
                          <p:cTn id="131" fill="hold" nodeType="afterGroup">
                            <p:stCondLst>
                              <p:cond delay="13500"/>
                            </p:stCondLst>
                            <p:childTnLst>
                              <p:par>
                                <p:cTn id="132" presetID="22" presetClass="entr" presetSubtype="8" fill="hold" grpId="0" nodeType="afterEffect">
                                  <p:stCondLst>
                                    <p:cond delay="0"/>
                                  </p:stCondLst>
                                  <p:childTnLst>
                                    <p:set>
                                      <p:cBhvr>
                                        <p:cTn id="133" dur="1" fill="hold">
                                          <p:stCondLst>
                                            <p:cond delay="0"/>
                                          </p:stCondLst>
                                        </p:cTn>
                                        <p:tgtEl>
                                          <p:spTgt spid="11"/>
                                        </p:tgtEl>
                                        <p:attrNameLst>
                                          <p:attrName>style.visibility</p:attrName>
                                        </p:attrNameLst>
                                      </p:cBhvr>
                                      <p:to>
                                        <p:strVal val="visible"/>
                                      </p:to>
                                    </p:set>
                                    <p:animEffect transition="in" filter="wipe(left)">
                                      <p:cBhvr>
                                        <p:cTn id="1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P spid="17" grpId="0"/>
      <p:bldP spid="27" grpId="0" animBg="1"/>
      <p:bldP spid="28" grpId="0"/>
      <p:bldP spid="56" grpId="0" animBg="1"/>
      <p:bldP spid="57" grpId="0"/>
      <p:bldP spid="67" grpId="0" animBg="1"/>
      <p:bldP spid="74" grpId="0" animBg="1"/>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p:cNvSpPr>
            <a:spLocks noGrp="1"/>
          </p:cNvSpPr>
          <p:nvPr>
            <p:ph sz="quarter" idx="12"/>
          </p:nvPr>
        </p:nvSpPr>
        <p:spPr>
          <a:xfrm>
            <a:off x="604838" y="1844824"/>
            <a:ext cx="8081962" cy="3876529"/>
          </a:xfrm>
        </p:spPr>
        <p:txBody>
          <a:bodyPr/>
          <a:lstStyle/>
          <a:p>
            <a:pPr>
              <a:buClr>
                <a:srgbClr val="3163AC"/>
              </a:buClr>
              <a:buFont typeface="Wingdings" panose="05000000000000000000" pitchFamily="2" charset="2"/>
              <a:buChar char="§"/>
            </a:pPr>
            <a:r>
              <a:rPr lang="en-US" altLang="en-US" dirty="0">
                <a:solidFill>
                  <a:srgbClr val="3163AC"/>
                </a:solidFill>
                <a:latin typeface="+mn-lt"/>
                <a:cs typeface="Arial" panose="020B0604020202020204" pitchFamily="34" charset="0"/>
              </a:rPr>
              <a:t>The benevolent social planner</a:t>
            </a:r>
          </a:p>
          <a:p>
            <a:pPr lvl="1">
              <a:buClr>
                <a:srgbClr val="3163AC"/>
              </a:buClr>
              <a:buFont typeface="Wingdings" panose="05000000000000000000" pitchFamily="2" charset="2"/>
              <a:buChar char="§"/>
            </a:pPr>
            <a:r>
              <a:rPr lang="en-US" altLang="en-US" dirty="0">
                <a:cs typeface="Arial" panose="020B0604020202020204" pitchFamily="34" charset="0"/>
              </a:rPr>
              <a:t>All-knowing, all-powerful, well-intentioned dictator</a:t>
            </a:r>
          </a:p>
          <a:p>
            <a:pPr lvl="1">
              <a:buClr>
                <a:srgbClr val="3163AC"/>
              </a:buClr>
              <a:buFont typeface="Wingdings" panose="05000000000000000000" pitchFamily="2" charset="2"/>
              <a:buChar char="§"/>
            </a:pPr>
            <a:r>
              <a:rPr lang="en-US" altLang="en-US" dirty="0">
                <a:cs typeface="Arial" panose="020B0604020202020204" pitchFamily="34" charset="0"/>
              </a:rPr>
              <a:t>Wants to maximize the economic well-being (=total surplus) of everyone in society</a:t>
            </a:r>
          </a:p>
          <a:p>
            <a:pPr>
              <a:buClr>
                <a:srgbClr val="3163AC"/>
              </a:buClr>
              <a:buFont typeface="Wingdings" panose="05000000000000000000" pitchFamily="2" charset="2"/>
              <a:buChar char="§"/>
            </a:pPr>
            <a:r>
              <a:rPr lang="en-US" altLang="en-US" dirty="0">
                <a:solidFill>
                  <a:srgbClr val="3163AC"/>
                </a:solidFill>
                <a:latin typeface="+mn-lt"/>
                <a:cs typeface="Arial" panose="020B0604020202020204" pitchFamily="34" charset="0"/>
              </a:rPr>
              <a:t>Total surplus = Consumer surplus + Producer surplus</a:t>
            </a:r>
          </a:p>
          <a:p>
            <a:pPr lvl="1">
              <a:buClr>
                <a:srgbClr val="3163AC"/>
              </a:buClr>
              <a:buFont typeface="Wingdings" panose="05000000000000000000" pitchFamily="2" charset="2"/>
              <a:buChar char="§"/>
            </a:pPr>
            <a:r>
              <a:rPr lang="en-US" altLang="en-US" dirty="0">
                <a:cs typeface="Arial" panose="020B0604020202020204" pitchFamily="34" charset="0"/>
              </a:rPr>
              <a:t>Consumer surplus = Value to buyers – Amount paid by buyers</a:t>
            </a:r>
          </a:p>
          <a:p>
            <a:pPr lvl="1">
              <a:buClr>
                <a:srgbClr val="3163AC"/>
              </a:buClr>
              <a:buFont typeface="Wingdings" panose="05000000000000000000" pitchFamily="2" charset="2"/>
              <a:buChar char="§"/>
            </a:pPr>
            <a:r>
              <a:rPr lang="en-US" altLang="en-US" dirty="0">
                <a:cs typeface="Arial" panose="020B0604020202020204" pitchFamily="34" charset="0"/>
              </a:rPr>
              <a:t>Producer surplus = Amount received by sellers – Cost to sellers</a:t>
            </a:r>
          </a:p>
          <a:p>
            <a:pPr lvl="1">
              <a:buClr>
                <a:srgbClr val="3163AC"/>
              </a:buClr>
              <a:buFont typeface="Wingdings" panose="05000000000000000000" pitchFamily="2" charset="2"/>
              <a:buChar char="§"/>
            </a:pPr>
            <a:r>
              <a:rPr lang="en-US" altLang="en-US" dirty="0">
                <a:cs typeface="Arial" panose="020B0604020202020204" pitchFamily="34" charset="0"/>
              </a:rPr>
              <a:t>Amount paid by buyers = Amount received by sellers</a:t>
            </a:r>
          </a:p>
          <a:p>
            <a:pPr lvl="1">
              <a:buClr>
                <a:srgbClr val="3163AC"/>
              </a:buClr>
              <a:buFont typeface="Wingdings" panose="05000000000000000000" pitchFamily="2" charset="2"/>
              <a:buChar char="§"/>
            </a:pPr>
            <a:r>
              <a:rPr lang="en-US" altLang="en-US" dirty="0">
                <a:solidFill>
                  <a:srgbClr val="3163AC"/>
                </a:solidFill>
                <a:cs typeface="Arial" panose="020B0604020202020204" pitchFamily="34" charset="0"/>
              </a:rPr>
              <a:t>Total surplus = Value to buyers – Cost to sellers</a:t>
            </a:r>
          </a:p>
          <a:p>
            <a:pPr>
              <a:spcBef>
                <a:spcPts val="600"/>
              </a:spcBef>
              <a:buClr>
                <a:srgbClr val="3163AC"/>
              </a:buClr>
              <a:buFont typeface="Wingdings" panose="05000000000000000000" pitchFamily="2" charset="2"/>
              <a:buChar char="§"/>
            </a:pPr>
            <a:r>
              <a:rPr lang="en-US" altLang="en-US" dirty="0">
                <a:latin typeface="+mn-lt"/>
                <a:cs typeface="Arial" panose="020B0604020202020204" pitchFamily="34" charset="0"/>
              </a:rPr>
              <a:t>If there are taxes:</a:t>
            </a:r>
          </a:p>
          <a:p>
            <a:pPr marL="361950" indent="0">
              <a:spcBef>
                <a:spcPts val="600"/>
              </a:spcBef>
              <a:buClr>
                <a:srgbClr val="3163AC"/>
              </a:buClr>
              <a:buNone/>
            </a:pPr>
            <a:r>
              <a:rPr lang="en-US" altLang="en-US" dirty="0">
                <a:solidFill>
                  <a:srgbClr val="3163AC"/>
                </a:solidFill>
                <a:latin typeface="+mn-lt"/>
                <a:cs typeface="Arial" panose="020B0604020202020204" pitchFamily="34" charset="0"/>
              </a:rPr>
              <a:t>Total surplus = CS + PS + Tax revenues</a:t>
            </a:r>
          </a:p>
          <a:p>
            <a:pPr marL="0" indent="0">
              <a:buClr>
                <a:srgbClr val="3163AC"/>
              </a:buClr>
              <a:buNone/>
            </a:pPr>
            <a:endParaRPr lang="en-US" altLang="en-US" dirty="0">
              <a:solidFill>
                <a:srgbClr val="3163AC"/>
              </a:solidFill>
              <a:latin typeface="Arial" panose="020B0604020202020204" pitchFamily="34" charset="0"/>
              <a:cs typeface="Arial" panose="020B0604020202020204" pitchFamily="34" charset="0"/>
            </a:endParaRPr>
          </a:p>
          <a:p>
            <a:pPr marL="457200" lvl="1" indent="0">
              <a:buClr>
                <a:srgbClr val="3163AC"/>
              </a:buClr>
              <a:buNone/>
            </a:pPr>
            <a:endParaRPr lang="de-DE" dirty="0"/>
          </a:p>
        </p:txBody>
      </p:sp>
      <p:sp>
        <p:nvSpPr>
          <p:cNvPr id="5" name="Titel 4"/>
          <p:cNvSpPr>
            <a:spLocks noGrp="1"/>
          </p:cNvSpPr>
          <p:nvPr>
            <p:ph type="title"/>
          </p:nvPr>
        </p:nvSpPr>
        <p:spPr/>
        <p:txBody>
          <a:bodyPr/>
          <a:lstStyle/>
          <a:p>
            <a:r>
              <a:rPr lang="en-US" altLang="en-US" dirty="0">
                <a:solidFill>
                  <a:srgbClr val="3163AC"/>
                </a:solidFill>
                <a:latin typeface="+mj-lt"/>
                <a:cs typeface="Arial" panose="020B0604020202020204" pitchFamily="34" charset="0"/>
              </a:rPr>
              <a:t>Market Efficiency (1/6)</a:t>
            </a:r>
            <a:endParaRPr lang="de-DE" dirty="0">
              <a:solidFill>
                <a:srgbClr val="3163AC"/>
              </a:solidFill>
              <a:latin typeface="+mj-lt"/>
              <a:cs typeface="Arial" panose="020B0604020202020204" pitchFamily="34" charset="0"/>
            </a:endParaRPr>
          </a:p>
        </p:txBody>
      </p:sp>
    </p:spTree>
    <p:extLst>
      <p:ext uri="{BB962C8B-B14F-4D97-AF65-F5344CB8AC3E}">
        <p14:creationId xmlns:p14="http://schemas.microsoft.com/office/powerpoint/2010/main" val="2172610479"/>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p:cNvSpPr>
            <a:spLocks noGrp="1"/>
          </p:cNvSpPr>
          <p:nvPr>
            <p:ph sz="quarter" idx="12"/>
          </p:nvPr>
        </p:nvSpPr>
        <p:spPr>
          <a:xfrm>
            <a:off x="604838" y="1844824"/>
            <a:ext cx="8081962" cy="4511526"/>
          </a:xfrm>
        </p:spPr>
        <p:txBody>
          <a:bodyPr/>
          <a:lstStyle/>
          <a:p>
            <a:pPr>
              <a:lnSpc>
                <a:spcPct val="100000"/>
              </a:lnSpc>
              <a:spcBef>
                <a:spcPts val="300"/>
              </a:spcBef>
              <a:buClr>
                <a:srgbClr val="3163AC"/>
              </a:buClr>
              <a:buFont typeface="Wingdings" panose="05000000000000000000" pitchFamily="2" charset="2"/>
              <a:buChar char="§"/>
            </a:pPr>
            <a:r>
              <a:rPr lang="en-US" altLang="en-US" dirty="0">
                <a:solidFill>
                  <a:srgbClr val="3163AC"/>
                </a:solidFill>
                <a:latin typeface="+mn-lt"/>
                <a:cs typeface="Arial" panose="020B0604020202020204" pitchFamily="34" charset="0"/>
              </a:rPr>
              <a:t>Efficiency</a:t>
            </a:r>
          </a:p>
          <a:p>
            <a:pPr lvl="1">
              <a:spcBef>
                <a:spcPts val="300"/>
              </a:spcBef>
              <a:buClr>
                <a:srgbClr val="3163AC"/>
              </a:buClr>
              <a:buFont typeface="Wingdings" panose="05000000000000000000" pitchFamily="2" charset="2"/>
              <a:buChar char="§"/>
            </a:pPr>
            <a:r>
              <a:rPr lang="en-US" altLang="en-US" dirty="0">
                <a:cs typeface="Arial" panose="020B0604020202020204" pitchFamily="34" charset="0"/>
              </a:rPr>
              <a:t>Property of a resource allocation</a:t>
            </a:r>
          </a:p>
          <a:p>
            <a:pPr lvl="1">
              <a:spcBef>
                <a:spcPts val="300"/>
              </a:spcBef>
              <a:buClr>
                <a:srgbClr val="3163AC"/>
              </a:buClr>
              <a:buFont typeface="Wingdings" panose="05000000000000000000" pitchFamily="2" charset="2"/>
              <a:buChar char="§"/>
            </a:pPr>
            <a:r>
              <a:rPr lang="en-US" altLang="en-US" dirty="0">
                <a:cs typeface="Arial" panose="020B0604020202020204" pitchFamily="34" charset="0"/>
              </a:rPr>
              <a:t>Maximizing the total surplus received by all members of society</a:t>
            </a:r>
          </a:p>
          <a:p>
            <a:pPr>
              <a:lnSpc>
                <a:spcPct val="100000"/>
              </a:lnSpc>
              <a:spcBef>
                <a:spcPts val="300"/>
              </a:spcBef>
              <a:buClr>
                <a:srgbClr val="3163AC"/>
              </a:buClr>
              <a:buFont typeface="Wingdings" panose="05000000000000000000" pitchFamily="2" charset="2"/>
              <a:buChar char="§"/>
            </a:pPr>
            <a:r>
              <a:rPr lang="en-US" altLang="en-US" dirty="0">
                <a:solidFill>
                  <a:srgbClr val="3163AC"/>
                </a:solidFill>
                <a:latin typeface="+mn-lt"/>
                <a:cs typeface="Arial" panose="020B0604020202020204" pitchFamily="34" charset="0"/>
              </a:rPr>
              <a:t>Equality</a:t>
            </a:r>
          </a:p>
          <a:p>
            <a:pPr lvl="1">
              <a:spcBef>
                <a:spcPts val="300"/>
              </a:spcBef>
              <a:buClr>
                <a:srgbClr val="3163AC"/>
              </a:buClr>
              <a:buFont typeface="Wingdings" panose="05000000000000000000" pitchFamily="2" charset="2"/>
              <a:buChar char="§"/>
            </a:pPr>
            <a:r>
              <a:rPr lang="en-US" altLang="en-US" dirty="0">
                <a:cs typeface="Arial" panose="020B0604020202020204" pitchFamily="34" charset="0"/>
              </a:rPr>
              <a:t>Property of distributing economic prosperity uniformly among the members of society</a:t>
            </a:r>
          </a:p>
          <a:p>
            <a:pPr>
              <a:lnSpc>
                <a:spcPct val="100000"/>
              </a:lnSpc>
              <a:spcBef>
                <a:spcPts val="300"/>
              </a:spcBef>
              <a:buClr>
                <a:srgbClr val="3163AC"/>
              </a:buClr>
              <a:buFont typeface="Wingdings" panose="05000000000000000000" pitchFamily="2" charset="2"/>
              <a:buChar char="§"/>
            </a:pPr>
            <a:r>
              <a:rPr lang="en-US" altLang="en-US" dirty="0">
                <a:solidFill>
                  <a:srgbClr val="3163AC"/>
                </a:solidFill>
                <a:latin typeface="+mn-lt"/>
                <a:cs typeface="Arial" panose="020B0604020202020204" pitchFamily="34" charset="0"/>
              </a:rPr>
              <a:t>Gains from trade in a market </a:t>
            </a:r>
          </a:p>
          <a:p>
            <a:pPr lvl="1">
              <a:spcBef>
                <a:spcPts val="300"/>
              </a:spcBef>
              <a:buClr>
                <a:srgbClr val="3163AC"/>
              </a:buClr>
              <a:buFont typeface="Wingdings" panose="05000000000000000000" pitchFamily="2" charset="2"/>
              <a:buChar char="§"/>
            </a:pPr>
            <a:r>
              <a:rPr lang="en-US" altLang="en-US" dirty="0">
                <a:cs typeface="Arial" panose="020B0604020202020204" pitchFamily="34" charset="0"/>
              </a:rPr>
              <a:t>Like a pie to be shared among the market participants</a:t>
            </a:r>
          </a:p>
          <a:p>
            <a:pPr>
              <a:lnSpc>
                <a:spcPct val="100000"/>
              </a:lnSpc>
              <a:spcBef>
                <a:spcPts val="300"/>
              </a:spcBef>
              <a:buClr>
                <a:srgbClr val="3163AC"/>
              </a:buClr>
              <a:buFont typeface="Wingdings" panose="05000000000000000000" pitchFamily="2" charset="2"/>
              <a:buChar char="§"/>
            </a:pPr>
            <a:r>
              <a:rPr lang="en-US" altLang="en-US" dirty="0">
                <a:solidFill>
                  <a:srgbClr val="3163AC"/>
                </a:solidFill>
                <a:latin typeface="+mn-lt"/>
                <a:cs typeface="Arial" panose="020B0604020202020204" pitchFamily="34" charset="0"/>
              </a:rPr>
              <a:t>The question of efficiency </a:t>
            </a:r>
          </a:p>
          <a:p>
            <a:pPr lvl="1">
              <a:spcBef>
                <a:spcPts val="300"/>
              </a:spcBef>
              <a:buClr>
                <a:srgbClr val="3163AC"/>
              </a:buClr>
              <a:buFont typeface="Wingdings" panose="05000000000000000000" pitchFamily="2" charset="2"/>
              <a:buChar char="§"/>
            </a:pPr>
            <a:r>
              <a:rPr lang="en-US" altLang="en-US" dirty="0">
                <a:cs typeface="Arial" panose="020B0604020202020204" pitchFamily="34" charset="0"/>
              </a:rPr>
              <a:t>Whether the pie is as big as possible</a:t>
            </a:r>
          </a:p>
          <a:p>
            <a:pPr>
              <a:lnSpc>
                <a:spcPct val="100000"/>
              </a:lnSpc>
              <a:spcBef>
                <a:spcPts val="300"/>
              </a:spcBef>
              <a:buClr>
                <a:srgbClr val="3163AC"/>
              </a:buClr>
              <a:buFont typeface="Wingdings" panose="05000000000000000000" pitchFamily="2" charset="2"/>
              <a:buChar char="§"/>
            </a:pPr>
            <a:r>
              <a:rPr lang="en-US" altLang="en-US" dirty="0">
                <a:solidFill>
                  <a:srgbClr val="3163AC"/>
                </a:solidFill>
                <a:latin typeface="+mn-lt"/>
                <a:cs typeface="Arial" panose="020B0604020202020204" pitchFamily="34" charset="0"/>
              </a:rPr>
              <a:t>The question of equality</a:t>
            </a:r>
          </a:p>
          <a:p>
            <a:pPr lvl="1">
              <a:spcBef>
                <a:spcPts val="300"/>
              </a:spcBef>
              <a:buClr>
                <a:srgbClr val="3163AC"/>
              </a:buClr>
              <a:buFont typeface="Wingdings" panose="05000000000000000000" pitchFamily="2" charset="2"/>
              <a:buChar char="§"/>
            </a:pPr>
            <a:r>
              <a:rPr lang="en-US" altLang="en-US" dirty="0">
                <a:cs typeface="Arial" panose="020B0604020202020204" pitchFamily="34" charset="0"/>
              </a:rPr>
              <a:t>How the pie is sliced/ distributed</a:t>
            </a:r>
          </a:p>
        </p:txBody>
      </p:sp>
      <p:sp>
        <p:nvSpPr>
          <p:cNvPr id="5" name="Titel 4"/>
          <p:cNvSpPr>
            <a:spLocks noGrp="1"/>
          </p:cNvSpPr>
          <p:nvPr>
            <p:ph type="title"/>
          </p:nvPr>
        </p:nvSpPr>
        <p:spPr/>
        <p:txBody>
          <a:bodyPr/>
          <a:lstStyle/>
          <a:p>
            <a:r>
              <a:rPr lang="en-US" altLang="en-US" dirty="0">
                <a:solidFill>
                  <a:srgbClr val="3163AC"/>
                </a:solidFill>
                <a:latin typeface="+mj-lt"/>
                <a:cs typeface="Arial" panose="020B0604020202020204" pitchFamily="34" charset="0"/>
              </a:rPr>
              <a:t>Market Efficiency (2/6)</a:t>
            </a:r>
            <a:endParaRPr lang="de-DE" dirty="0">
              <a:solidFill>
                <a:srgbClr val="3163AC"/>
              </a:solidFill>
              <a:latin typeface="+mj-lt"/>
              <a:cs typeface="Arial" panose="020B0604020202020204" pitchFamily="34" charset="0"/>
            </a:endParaRPr>
          </a:p>
        </p:txBody>
      </p:sp>
    </p:spTree>
    <p:extLst>
      <p:ext uri="{BB962C8B-B14F-4D97-AF65-F5344CB8AC3E}">
        <p14:creationId xmlns:p14="http://schemas.microsoft.com/office/powerpoint/2010/main" val="2814475887"/>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p:cNvGrpSpPr>
          <p:nvPr/>
        </p:nvGrpSpPr>
        <p:grpSpPr bwMode="auto">
          <a:xfrm>
            <a:off x="1236663" y="1287463"/>
            <a:ext cx="5546725" cy="3536950"/>
            <a:chOff x="1158498" y="1731809"/>
            <a:chExt cx="5547102" cy="3536928"/>
          </a:xfrm>
        </p:grpSpPr>
        <p:sp>
          <p:nvSpPr>
            <p:cNvPr id="7" name="Rectangle 6"/>
            <p:cNvSpPr/>
            <p:nvPr/>
          </p:nvSpPr>
          <p:spPr>
            <a:xfrm>
              <a:off x="1828469" y="1917545"/>
              <a:ext cx="4877131" cy="33511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black"/>
                </a:solidFill>
              </a:endParaRPr>
            </a:p>
          </p:txBody>
        </p:sp>
        <p:grpSp>
          <p:nvGrpSpPr>
            <p:cNvPr id="33836" name="Group 48"/>
            <p:cNvGrpSpPr>
              <a:grpSpLocks/>
            </p:cNvGrpSpPr>
            <p:nvPr/>
          </p:nvGrpSpPr>
          <p:grpSpPr bwMode="auto">
            <a:xfrm>
              <a:off x="1158498" y="1731809"/>
              <a:ext cx="710494" cy="3525816"/>
              <a:chOff x="3901458" y="1275797"/>
              <a:chExt cx="710494" cy="3525596"/>
            </a:xfrm>
          </p:grpSpPr>
          <p:cxnSp>
            <p:nvCxnSpPr>
              <p:cNvPr id="9" name="Straight Connector 8"/>
              <p:cNvCxnSpPr/>
              <p:nvPr/>
            </p:nvCxnSpPr>
            <p:spPr>
              <a:xfrm rot="5400000">
                <a:off x="2897524" y="3124313"/>
                <a:ext cx="335257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3838" name="TextBox 56"/>
              <p:cNvSpPr txBox="1">
                <a:spLocks noChangeArrowheads="1"/>
              </p:cNvSpPr>
              <p:nvPr/>
            </p:nvSpPr>
            <p:spPr bwMode="auto">
              <a:xfrm>
                <a:off x="3901458" y="1275797"/>
                <a:ext cx="710494" cy="369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800">
                    <a:solidFill>
                      <a:prstClr val="black"/>
                    </a:solidFill>
                  </a:rPr>
                  <a:t>Price</a:t>
                </a:r>
              </a:p>
            </p:txBody>
          </p:sp>
        </p:grpSp>
      </p:grpSp>
      <p:sp>
        <p:nvSpPr>
          <p:cNvPr id="11" name="TextBox 8"/>
          <p:cNvSpPr txBox="1">
            <a:spLocks noChangeArrowheads="1"/>
          </p:cNvSpPr>
          <p:nvPr/>
        </p:nvSpPr>
        <p:spPr bwMode="auto">
          <a:xfrm>
            <a:off x="242888" y="5635625"/>
            <a:ext cx="8712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800" dirty="0">
                <a:solidFill>
                  <a:prstClr val="black"/>
                </a:solidFill>
                <a:latin typeface="+mn-lt"/>
              </a:rPr>
              <a:t>Total surplus—the sum of consumer and producer surplus—is the area between the supply and demand curves up to the equilibrium quantity.</a:t>
            </a:r>
          </a:p>
        </p:txBody>
      </p:sp>
      <p:grpSp>
        <p:nvGrpSpPr>
          <p:cNvPr id="4" name="Group 8"/>
          <p:cNvGrpSpPr>
            <a:grpSpLocks/>
          </p:cNvGrpSpPr>
          <p:nvPr/>
        </p:nvGrpSpPr>
        <p:grpSpPr bwMode="auto">
          <a:xfrm>
            <a:off x="1677988" y="4824413"/>
            <a:ext cx="5178425" cy="449262"/>
            <a:chOff x="4343398" y="4800498"/>
            <a:chExt cx="5178475" cy="448135"/>
          </a:xfrm>
        </p:grpSpPr>
        <p:cxnSp>
          <p:nvCxnSpPr>
            <p:cNvPr id="13" name="Straight Connector 12"/>
            <p:cNvCxnSpPr/>
            <p:nvPr/>
          </p:nvCxnSpPr>
          <p:spPr>
            <a:xfrm>
              <a:off x="4572000" y="4800498"/>
              <a:ext cx="4876847" cy="158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3833" name="TextBox 10"/>
            <p:cNvSpPr txBox="1">
              <a:spLocks noChangeArrowheads="1"/>
            </p:cNvSpPr>
            <p:nvPr/>
          </p:nvSpPr>
          <p:spPr bwMode="auto">
            <a:xfrm>
              <a:off x="4343398" y="4800604"/>
              <a:ext cx="312909" cy="368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800">
                  <a:solidFill>
                    <a:prstClr val="black"/>
                  </a:solidFill>
                </a:rPr>
                <a:t>0</a:t>
              </a:r>
            </a:p>
          </p:txBody>
        </p:sp>
        <p:sp>
          <p:nvSpPr>
            <p:cNvPr id="33834" name="TextBox 23"/>
            <p:cNvSpPr txBox="1">
              <a:spLocks noChangeArrowheads="1"/>
            </p:cNvSpPr>
            <p:nvPr/>
          </p:nvSpPr>
          <p:spPr bwMode="auto">
            <a:xfrm>
              <a:off x="8477988" y="4879923"/>
              <a:ext cx="1043885" cy="368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800">
                  <a:solidFill>
                    <a:prstClr val="black"/>
                  </a:solidFill>
                </a:rPr>
                <a:t>Quantity</a:t>
              </a:r>
            </a:p>
          </p:txBody>
        </p:sp>
      </p:grpSp>
      <p:grpSp>
        <p:nvGrpSpPr>
          <p:cNvPr id="5" name="Group 77"/>
          <p:cNvGrpSpPr>
            <a:grpSpLocks/>
          </p:cNvGrpSpPr>
          <p:nvPr/>
        </p:nvGrpSpPr>
        <p:grpSpPr bwMode="auto">
          <a:xfrm>
            <a:off x="3341688" y="3035300"/>
            <a:ext cx="1325562" cy="2497138"/>
            <a:chOff x="3263318" y="3480263"/>
            <a:chExt cx="1324859" cy="2496302"/>
          </a:xfrm>
        </p:grpSpPr>
        <p:cxnSp>
          <p:nvCxnSpPr>
            <p:cNvPr id="17" name="Straight Connector 16"/>
            <p:cNvCxnSpPr/>
            <p:nvPr/>
          </p:nvCxnSpPr>
          <p:spPr>
            <a:xfrm rot="5400000">
              <a:off x="3017209" y="4381661"/>
              <a:ext cx="1804384" cy="1587"/>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3831" name="TextBox 23"/>
            <p:cNvSpPr txBox="1">
              <a:spLocks noChangeArrowheads="1"/>
            </p:cNvSpPr>
            <p:nvPr/>
          </p:nvSpPr>
          <p:spPr bwMode="auto">
            <a:xfrm>
              <a:off x="3263318" y="5274984"/>
              <a:ext cx="1324859" cy="701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800">
                  <a:solidFill>
                    <a:prstClr val="black"/>
                  </a:solidFill>
                </a:rPr>
                <a:t>Equilibrium</a:t>
              </a:r>
            </a:p>
            <a:p>
              <a:pPr eaLnBrk="1" hangingPunct="1"/>
              <a:r>
                <a:rPr lang="en-US" altLang="en-US" sz="1800">
                  <a:solidFill>
                    <a:prstClr val="black"/>
                  </a:solidFill>
                </a:rPr>
                <a:t>quantity</a:t>
              </a:r>
            </a:p>
          </p:txBody>
        </p:sp>
      </p:grpSp>
      <p:sp>
        <p:nvSpPr>
          <p:cNvPr id="19" name="Isosceles Triangle 18"/>
          <p:cNvSpPr/>
          <p:nvPr/>
        </p:nvSpPr>
        <p:spPr>
          <a:xfrm>
            <a:off x="1935163" y="1935163"/>
            <a:ext cx="2011362" cy="1060450"/>
          </a:xfrm>
          <a:prstGeom prst="triangle">
            <a:avLst>
              <a:gd name="adj" fmla="val 0"/>
            </a:avLst>
          </a:prstGeom>
          <a:solidFill>
            <a:srgbClr val="99CCFF"/>
          </a:solid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black"/>
              </a:solidFill>
            </a:endParaRPr>
          </a:p>
        </p:txBody>
      </p:sp>
      <p:sp>
        <p:nvSpPr>
          <p:cNvPr id="20" name="Isosceles Triangle 19"/>
          <p:cNvSpPr/>
          <p:nvPr/>
        </p:nvSpPr>
        <p:spPr>
          <a:xfrm rot="10800000">
            <a:off x="1935163" y="3021013"/>
            <a:ext cx="2019300" cy="1409700"/>
          </a:xfrm>
          <a:prstGeom prst="triangle">
            <a:avLst>
              <a:gd name="adj" fmla="val 100000"/>
            </a:avLst>
          </a:prstGeom>
          <a:solidFill>
            <a:srgbClr val="FF9999"/>
          </a:solidFill>
          <a:ln>
            <a:solidFill>
              <a:srgbClr val="FF99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black"/>
              </a:solidFill>
            </a:endParaRPr>
          </a:p>
        </p:txBody>
      </p:sp>
      <p:grpSp>
        <p:nvGrpSpPr>
          <p:cNvPr id="6" name="Group 75"/>
          <p:cNvGrpSpPr>
            <a:grpSpLocks/>
          </p:cNvGrpSpPr>
          <p:nvPr/>
        </p:nvGrpSpPr>
        <p:grpSpPr bwMode="auto">
          <a:xfrm>
            <a:off x="585788" y="2716213"/>
            <a:ext cx="3422650" cy="701675"/>
            <a:chOff x="507510" y="3161176"/>
            <a:chExt cx="3423222" cy="701969"/>
          </a:xfrm>
        </p:grpSpPr>
        <p:cxnSp>
          <p:nvCxnSpPr>
            <p:cNvPr id="22" name="Straight Connector 21"/>
            <p:cNvCxnSpPr/>
            <p:nvPr/>
          </p:nvCxnSpPr>
          <p:spPr>
            <a:xfrm rot="10800000">
              <a:off x="1828531" y="3454986"/>
              <a:ext cx="2102201" cy="1589"/>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3829" name="TextBox 23"/>
            <p:cNvSpPr txBox="1">
              <a:spLocks noChangeArrowheads="1"/>
            </p:cNvSpPr>
            <p:nvPr/>
          </p:nvSpPr>
          <p:spPr bwMode="auto">
            <a:xfrm>
              <a:off x="507510" y="3161176"/>
              <a:ext cx="1326164" cy="701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800">
                  <a:solidFill>
                    <a:prstClr val="black"/>
                  </a:solidFill>
                </a:rPr>
                <a:t>Equilibrium</a:t>
              </a:r>
            </a:p>
            <a:p>
              <a:pPr eaLnBrk="1" hangingPunct="1"/>
              <a:r>
                <a:rPr lang="en-US" altLang="en-US" sz="1800">
                  <a:solidFill>
                    <a:prstClr val="black"/>
                  </a:solidFill>
                </a:rPr>
                <a:t>price</a:t>
              </a:r>
            </a:p>
          </p:txBody>
        </p:sp>
      </p:grpSp>
      <p:grpSp>
        <p:nvGrpSpPr>
          <p:cNvPr id="8" name="Group 69"/>
          <p:cNvGrpSpPr>
            <a:grpSpLocks/>
          </p:cNvGrpSpPr>
          <p:nvPr/>
        </p:nvGrpSpPr>
        <p:grpSpPr bwMode="auto">
          <a:xfrm>
            <a:off x="1917700" y="1919288"/>
            <a:ext cx="4692650" cy="2733675"/>
            <a:chOff x="1840675" y="2363190"/>
            <a:chExt cx="4692285" cy="2735020"/>
          </a:xfrm>
        </p:grpSpPr>
        <p:cxnSp>
          <p:nvCxnSpPr>
            <p:cNvPr id="25" name="Straight Connector 24"/>
            <p:cNvCxnSpPr/>
            <p:nvPr/>
          </p:nvCxnSpPr>
          <p:spPr>
            <a:xfrm>
              <a:off x="1840675" y="2363190"/>
              <a:ext cx="4311315" cy="2280772"/>
            </a:xfrm>
            <a:prstGeom prst="line">
              <a:avLst/>
            </a:prstGeom>
            <a:ln w="38100">
              <a:solidFill>
                <a:srgbClr val="005EA4"/>
              </a:solidFill>
            </a:ln>
          </p:spPr>
          <p:style>
            <a:lnRef idx="1">
              <a:schemeClr val="accent1"/>
            </a:lnRef>
            <a:fillRef idx="0">
              <a:schemeClr val="accent1"/>
            </a:fillRef>
            <a:effectRef idx="0">
              <a:schemeClr val="accent1"/>
            </a:effectRef>
            <a:fontRef idx="minor">
              <a:schemeClr val="tx1"/>
            </a:fontRef>
          </p:style>
        </p:cxnSp>
        <p:sp>
          <p:nvSpPr>
            <p:cNvPr id="33827" name="TextBox 23"/>
            <p:cNvSpPr txBox="1">
              <a:spLocks noChangeArrowheads="1"/>
            </p:cNvSpPr>
            <p:nvPr/>
          </p:nvSpPr>
          <p:spPr bwMode="auto">
            <a:xfrm>
              <a:off x="5412218" y="4728718"/>
              <a:ext cx="1120742" cy="369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800">
                  <a:solidFill>
                    <a:prstClr val="black"/>
                  </a:solidFill>
                </a:rPr>
                <a:t>Demand </a:t>
              </a:r>
            </a:p>
          </p:txBody>
        </p:sp>
      </p:grpSp>
      <p:grpSp>
        <p:nvGrpSpPr>
          <p:cNvPr id="10" name="Group 67"/>
          <p:cNvGrpSpPr>
            <a:grpSpLocks/>
          </p:cNvGrpSpPr>
          <p:nvPr/>
        </p:nvGrpSpPr>
        <p:grpSpPr bwMode="auto">
          <a:xfrm>
            <a:off x="1906588" y="1600200"/>
            <a:ext cx="4465637" cy="2871788"/>
            <a:chOff x="1828800" y="2044895"/>
            <a:chExt cx="4466297" cy="2871489"/>
          </a:xfrm>
        </p:grpSpPr>
        <p:cxnSp>
          <p:nvCxnSpPr>
            <p:cNvPr id="28" name="Straight Connector 27"/>
            <p:cNvCxnSpPr/>
            <p:nvPr/>
          </p:nvCxnSpPr>
          <p:spPr>
            <a:xfrm flipV="1">
              <a:off x="1828800" y="2470301"/>
              <a:ext cx="3526358" cy="2446083"/>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33825" name="TextBox 23"/>
            <p:cNvSpPr txBox="1">
              <a:spLocks noChangeArrowheads="1"/>
            </p:cNvSpPr>
            <p:nvPr/>
          </p:nvSpPr>
          <p:spPr bwMode="auto">
            <a:xfrm>
              <a:off x="5340863" y="2044895"/>
              <a:ext cx="954234" cy="369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800">
                  <a:solidFill>
                    <a:prstClr val="black"/>
                  </a:solidFill>
                </a:rPr>
                <a:t>Supply </a:t>
              </a:r>
            </a:p>
          </p:txBody>
        </p:sp>
      </p:grpSp>
      <p:sp>
        <p:nvSpPr>
          <p:cNvPr id="30" name="TextBox 23"/>
          <p:cNvSpPr txBox="1">
            <a:spLocks noChangeArrowheads="1"/>
          </p:cNvSpPr>
          <p:nvPr/>
        </p:nvSpPr>
        <p:spPr bwMode="auto">
          <a:xfrm>
            <a:off x="1878013" y="2386013"/>
            <a:ext cx="1190625" cy="66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700">
                <a:solidFill>
                  <a:prstClr val="black"/>
                </a:solidFill>
              </a:rPr>
              <a:t>Consumer</a:t>
            </a:r>
          </a:p>
          <a:p>
            <a:pPr eaLnBrk="1" hangingPunct="1"/>
            <a:r>
              <a:rPr lang="en-US" altLang="en-US" sz="1700">
                <a:solidFill>
                  <a:prstClr val="black"/>
                </a:solidFill>
              </a:rPr>
              <a:t>surplus</a:t>
            </a:r>
          </a:p>
        </p:txBody>
      </p:sp>
      <p:sp>
        <p:nvSpPr>
          <p:cNvPr id="31" name="TextBox 23"/>
          <p:cNvSpPr txBox="1">
            <a:spLocks noChangeArrowheads="1"/>
          </p:cNvSpPr>
          <p:nvPr/>
        </p:nvSpPr>
        <p:spPr bwMode="auto">
          <a:xfrm>
            <a:off x="1912938" y="3167063"/>
            <a:ext cx="1071562" cy="66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700">
                <a:solidFill>
                  <a:prstClr val="black"/>
                </a:solidFill>
              </a:rPr>
              <a:t>Producer</a:t>
            </a:r>
          </a:p>
          <a:p>
            <a:pPr eaLnBrk="1" hangingPunct="1"/>
            <a:r>
              <a:rPr lang="en-US" altLang="en-US" sz="1700">
                <a:solidFill>
                  <a:prstClr val="black"/>
                </a:solidFill>
              </a:rPr>
              <a:t>surplus</a:t>
            </a:r>
          </a:p>
        </p:txBody>
      </p:sp>
      <p:grpSp>
        <p:nvGrpSpPr>
          <p:cNvPr id="12" name="Group 83"/>
          <p:cNvGrpSpPr>
            <a:grpSpLocks/>
          </p:cNvGrpSpPr>
          <p:nvPr/>
        </p:nvGrpSpPr>
        <p:grpSpPr bwMode="auto">
          <a:xfrm>
            <a:off x="6146800" y="3849688"/>
            <a:ext cx="409575" cy="425450"/>
            <a:chOff x="2392240" y="2814463"/>
            <a:chExt cx="407015" cy="424944"/>
          </a:xfrm>
        </p:grpSpPr>
        <p:sp>
          <p:nvSpPr>
            <p:cNvPr id="33822" name="Freeform 183"/>
            <p:cNvSpPr>
              <a:spLocks/>
            </p:cNvSpPr>
            <p:nvPr/>
          </p:nvSpPr>
          <p:spPr bwMode="auto">
            <a:xfrm>
              <a:off x="2392240" y="3102882"/>
              <a:ext cx="146050" cy="136525"/>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prstClr val="black"/>
                </a:solidFill>
              </a:endParaRPr>
            </a:p>
          </p:txBody>
        </p:sp>
        <p:sp>
          <p:nvSpPr>
            <p:cNvPr id="33823" name="TextBox 85"/>
            <p:cNvSpPr txBox="1">
              <a:spLocks noChangeArrowheads="1"/>
            </p:cNvSpPr>
            <p:nvPr/>
          </p:nvSpPr>
          <p:spPr bwMode="auto">
            <a:xfrm>
              <a:off x="2461803" y="2814463"/>
              <a:ext cx="337452" cy="368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800">
                  <a:solidFill>
                    <a:prstClr val="black"/>
                  </a:solidFill>
                </a:rPr>
                <a:t>B</a:t>
              </a:r>
            </a:p>
          </p:txBody>
        </p:sp>
      </p:grpSp>
      <p:grpSp>
        <p:nvGrpSpPr>
          <p:cNvPr id="14" name="Group 86"/>
          <p:cNvGrpSpPr>
            <a:grpSpLocks/>
          </p:cNvGrpSpPr>
          <p:nvPr/>
        </p:nvGrpSpPr>
        <p:grpSpPr bwMode="auto">
          <a:xfrm>
            <a:off x="1851025" y="4413250"/>
            <a:ext cx="431800" cy="414338"/>
            <a:chOff x="2392240" y="3102882"/>
            <a:chExt cx="431945" cy="413438"/>
          </a:xfrm>
        </p:grpSpPr>
        <p:sp>
          <p:nvSpPr>
            <p:cNvPr id="33820" name="Freeform 183"/>
            <p:cNvSpPr>
              <a:spLocks/>
            </p:cNvSpPr>
            <p:nvPr/>
          </p:nvSpPr>
          <p:spPr bwMode="auto">
            <a:xfrm>
              <a:off x="2392240" y="3102882"/>
              <a:ext cx="146050" cy="136525"/>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prstClr val="black"/>
                </a:solidFill>
              </a:endParaRPr>
            </a:p>
          </p:txBody>
        </p:sp>
        <p:sp>
          <p:nvSpPr>
            <p:cNvPr id="33821" name="TextBox 88"/>
            <p:cNvSpPr txBox="1">
              <a:spLocks noChangeArrowheads="1"/>
            </p:cNvSpPr>
            <p:nvPr/>
          </p:nvSpPr>
          <p:spPr bwMode="auto">
            <a:xfrm>
              <a:off x="2471841" y="3146953"/>
              <a:ext cx="352344" cy="369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800">
                  <a:solidFill>
                    <a:prstClr val="black"/>
                  </a:solidFill>
                </a:rPr>
                <a:t>C</a:t>
              </a:r>
            </a:p>
          </p:txBody>
        </p:sp>
      </p:grpSp>
      <p:grpSp>
        <p:nvGrpSpPr>
          <p:cNvPr id="15" name="Group 89"/>
          <p:cNvGrpSpPr>
            <a:grpSpLocks/>
          </p:cNvGrpSpPr>
          <p:nvPr/>
        </p:nvGrpSpPr>
        <p:grpSpPr bwMode="auto">
          <a:xfrm>
            <a:off x="1852613" y="1622425"/>
            <a:ext cx="444500" cy="369888"/>
            <a:chOff x="2392240" y="2873839"/>
            <a:chExt cx="442958" cy="369779"/>
          </a:xfrm>
        </p:grpSpPr>
        <p:sp>
          <p:nvSpPr>
            <p:cNvPr id="33818" name="Freeform 183"/>
            <p:cNvSpPr>
              <a:spLocks/>
            </p:cNvSpPr>
            <p:nvPr/>
          </p:nvSpPr>
          <p:spPr bwMode="auto">
            <a:xfrm>
              <a:off x="2392240" y="3102882"/>
              <a:ext cx="146050" cy="136525"/>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prstClr val="black"/>
                </a:solidFill>
              </a:endParaRPr>
            </a:p>
          </p:txBody>
        </p:sp>
        <p:sp>
          <p:nvSpPr>
            <p:cNvPr id="33819" name="TextBox 91"/>
            <p:cNvSpPr txBox="1">
              <a:spLocks noChangeArrowheads="1"/>
            </p:cNvSpPr>
            <p:nvPr/>
          </p:nvSpPr>
          <p:spPr bwMode="auto">
            <a:xfrm>
              <a:off x="2497111" y="2873839"/>
              <a:ext cx="338087" cy="369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800">
                  <a:solidFill>
                    <a:prstClr val="black"/>
                  </a:solidFill>
                </a:rPr>
                <a:t>A</a:t>
              </a:r>
            </a:p>
          </p:txBody>
        </p:sp>
      </p:grpSp>
      <p:grpSp>
        <p:nvGrpSpPr>
          <p:cNvPr id="16" name="Group 92"/>
          <p:cNvGrpSpPr>
            <a:grpSpLocks/>
          </p:cNvGrpSpPr>
          <p:nvPr/>
        </p:nvGrpSpPr>
        <p:grpSpPr bwMode="auto">
          <a:xfrm>
            <a:off x="5351463" y="1979613"/>
            <a:ext cx="466725" cy="508000"/>
            <a:chOff x="2392240" y="3102882"/>
            <a:chExt cx="467190" cy="509496"/>
          </a:xfrm>
        </p:grpSpPr>
        <p:sp>
          <p:nvSpPr>
            <p:cNvPr id="33816" name="Freeform 183"/>
            <p:cNvSpPr>
              <a:spLocks/>
            </p:cNvSpPr>
            <p:nvPr/>
          </p:nvSpPr>
          <p:spPr bwMode="auto">
            <a:xfrm>
              <a:off x="2392240" y="3102882"/>
              <a:ext cx="146050" cy="136525"/>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prstClr val="black"/>
                </a:solidFill>
              </a:endParaRPr>
            </a:p>
          </p:txBody>
        </p:sp>
        <p:sp>
          <p:nvSpPr>
            <p:cNvPr id="33817" name="TextBox 94"/>
            <p:cNvSpPr txBox="1">
              <a:spLocks noChangeArrowheads="1"/>
            </p:cNvSpPr>
            <p:nvPr/>
          </p:nvSpPr>
          <p:spPr bwMode="auto">
            <a:xfrm>
              <a:off x="2507845" y="3241969"/>
              <a:ext cx="351585" cy="370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800">
                  <a:solidFill>
                    <a:prstClr val="black"/>
                  </a:solidFill>
                </a:rPr>
                <a:t>D</a:t>
              </a:r>
            </a:p>
          </p:txBody>
        </p:sp>
      </p:grpSp>
      <p:grpSp>
        <p:nvGrpSpPr>
          <p:cNvPr id="18" name="Group 95"/>
          <p:cNvGrpSpPr>
            <a:grpSpLocks/>
          </p:cNvGrpSpPr>
          <p:nvPr/>
        </p:nvGrpSpPr>
        <p:grpSpPr bwMode="auto">
          <a:xfrm>
            <a:off x="3919538" y="2847975"/>
            <a:ext cx="581025" cy="369888"/>
            <a:chOff x="2392240" y="2995845"/>
            <a:chExt cx="580358" cy="369786"/>
          </a:xfrm>
        </p:grpSpPr>
        <p:sp>
          <p:nvSpPr>
            <p:cNvPr id="33814" name="Freeform 183"/>
            <p:cNvSpPr>
              <a:spLocks/>
            </p:cNvSpPr>
            <p:nvPr/>
          </p:nvSpPr>
          <p:spPr bwMode="auto">
            <a:xfrm>
              <a:off x="2392240" y="3102882"/>
              <a:ext cx="146050" cy="136525"/>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prstClr val="black"/>
                </a:solidFill>
              </a:endParaRPr>
            </a:p>
          </p:txBody>
        </p:sp>
        <p:sp>
          <p:nvSpPr>
            <p:cNvPr id="33815" name="TextBox 97"/>
            <p:cNvSpPr txBox="1">
              <a:spLocks noChangeArrowheads="1"/>
            </p:cNvSpPr>
            <p:nvPr/>
          </p:nvSpPr>
          <p:spPr bwMode="auto">
            <a:xfrm>
              <a:off x="2634025" y="2995845"/>
              <a:ext cx="338573" cy="369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800">
                  <a:solidFill>
                    <a:prstClr val="black"/>
                  </a:solidFill>
                </a:rPr>
                <a:t>E</a:t>
              </a:r>
            </a:p>
          </p:txBody>
        </p:sp>
      </p:grpSp>
      <p:sp>
        <p:nvSpPr>
          <p:cNvPr id="3" name="Titel 2"/>
          <p:cNvSpPr>
            <a:spLocks noGrp="1"/>
          </p:cNvSpPr>
          <p:nvPr>
            <p:ph type="title"/>
          </p:nvPr>
        </p:nvSpPr>
        <p:spPr/>
        <p:txBody>
          <a:bodyPr anchor="t"/>
          <a:lstStyle/>
          <a:p>
            <a:r>
              <a:rPr lang="en-US" altLang="en-US" dirty="0">
                <a:solidFill>
                  <a:srgbClr val="3163AC"/>
                </a:solidFill>
                <a:latin typeface="+mj-lt"/>
                <a:cs typeface="Arial" panose="020B0604020202020204" pitchFamily="34" charset="0"/>
              </a:rPr>
              <a:t>Market Efficiency (3/6)</a:t>
            </a:r>
            <a:endParaRPr lang="de-DE" dirty="0">
              <a:solidFill>
                <a:srgbClr val="3163AC"/>
              </a:solidFill>
              <a:latin typeface="+mj-lt"/>
              <a:cs typeface="Arial" panose="020B0604020202020204" pitchFamily="34" charset="0"/>
            </a:endParaRPr>
          </a:p>
        </p:txBody>
      </p:sp>
    </p:spTree>
    <p:extLst>
      <p:ext uri="{BB962C8B-B14F-4D97-AF65-F5344CB8AC3E}">
        <p14:creationId xmlns:p14="http://schemas.microsoft.com/office/powerpoint/2010/main" val="7169726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par>
                          <p:cTn id="11" fill="hold" nodeType="afterGroup">
                            <p:stCondLst>
                              <p:cond delay="500"/>
                            </p:stCondLst>
                            <p:childTnLst>
                              <p:par>
                                <p:cTn id="12" presetID="22" presetClass="entr" presetSubtype="8"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1000"/>
                                        <p:tgtEl>
                                          <p:spTgt spid="8"/>
                                        </p:tgtEl>
                                      </p:cBhvr>
                                    </p:animEffect>
                                  </p:childTnLst>
                                </p:cTn>
                              </p:par>
                            </p:childTnLst>
                          </p:cTn>
                        </p:par>
                        <p:par>
                          <p:cTn id="15" fill="hold" nodeType="afterGroup">
                            <p:stCondLst>
                              <p:cond delay="1500"/>
                            </p:stCondLst>
                            <p:childTnLst>
                              <p:par>
                                <p:cTn id="16" presetID="22" presetClass="entr" presetSubtype="8"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1000"/>
                                        <p:tgtEl>
                                          <p:spTgt spid="10"/>
                                        </p:tgtEl>
                                      </p:cBhvr>
                                    </p:animEffect>
                                  </p:childTnLst>
                                </p:cTn>
                              </p:par>
                            </p:childTnLst>
                          </p:cTn>
                        </p:par>
                        <p:par>
                          <p:cTn id="19" fill="hold" nodeType="afterGroup">
                            <p:stCondLst>
                              <p:cond delay="2500"/>
                            </p:stCondLst>
                            <p:childTnLst>
                              <p:par>
                                <p:cTn id="20" presetID="22" presetClass="entr" presetSubtype="8"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par>
                          <p:cTn id="23" fill="hold" nodeType="afterGroup">
                            <p:stCondLst>
                              <p:cond delay="3000"/>
                            </p:stCondLst>
                            <p:childTnLst>
                              <p:par>
                                <p:cTn id="24" presetID="22" presetClass="entr" presetSubtype="1"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up)">
                                      <p:cBhvr>
                                        <p:cTn id="26" dur="500"/>
                                        <p:tgtEl>
                                          <p:spTgt spid="5"/>
                                        </p:tgtEl>
                                      </p:cBhvr>
                                    </p:animEffect>
                                  </p:childTnLst>
                                </p:cTn>
                              </p:par>
                            </p:childTnLst>
                          </p:cTn>
                        </p:par>
                        <p:par>
                          <p:cTn id="27" fill="hold" nodeType="afterGroup">
                            <p:stCondLst>
                              <p:cond delay="3500"/>
                            </p:stCondLst>
                            <p:childTnLst>
                              <p:par>
                                <p:cTn id="28" presetID="22" presetClass="entr" presetSubtype="8" fill="hold"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left)">
                                      <p:cBhvr>
                                        <p:cTn id="30" dur="500"/>
                                        <p:tgtEl>
                                          <p:spTgt spid="15"/>
                                        </p:tgtEl>
                                      </p:cBhvr>
                                    </p:animEffect>
                                  </p:childTnLst>
                                </p:cTn>
                              </p:par>
                            </p:childTnLst>
                          </p:cTn>
                        </p:par>
                        <p:par>
                          <p:cTn id="31" fill="hold" nodeType="afterGroup">
                            <p:stCondLst>
                              <p:cond delay="4000"/>
                            </p:stCondLst>
                            <p:childTnLst>
                              <p:par>
                                <p:cTn id="32" presetID="22" presetClass="entr" presetSubtype="8" fill="hold" nodeType="after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left)">
                                      <p:cBhvr>
                                        <p:cTn id="34" dur="500"/>
                                        <p:tgtEl>
                                          <p:spTgt spid="12"/>
                                        </p:tgtEl>
                                      </p:cBhvr>
                                    </p:animEffect>
                                  </p:childTnLst>
                                </p:cTn>
                              </p:par>
                            </p:childTnLst>
                          </p:cTn>
                        </p:par>
                        <p:par>
                          <p:cTn id="35" fill="hold" nodeType="afterGroup">
                            <p:stCondLst>
                              <p:cond delay="4500"/>
                            </p:stCondLst>
                            <p:childTnLst>
                              <p:par>
                                <p:cTn id="36" presetID="22" presetClass="entr" presetSubtype="8" fill="hold" nodeType="after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left)">
                                      <p:cBhvr>
                                        <p:cTn id="38" dur="500"/>
                                        <p:tgtEl>
                                          <p:spTgt spid="14"/>
                                        </p:tgtEl>
                                      </p:cBhvr>
                                    </p:animEffect>
                                  </p:childTnLst>
                                </p:cTn>
                              </p:par>
                            </p:childTnLst>
                          </p:cTn>
                        </p:par>
                        <p:par>
                          <p:cTn id="39" fill="hold" nodeType="afterGroup">
                            <p:stCondLst>
                              <p:cond delay="5000"/>
                            </p:stCondLst>
                            <p:childTnLst>
                              <p:par>
                                <p:cTn id="40" presetID="22" presetClass="entr" presetSubtype="8" fill="hold" nodeType="after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left)">
                                      <p:cBhvr>
                                        <p:cTn id="42" dur="500"/>
                                        <p:tgtEl>
                                          <p:spTgt spid="16"/>
                                        </p:tgtEl>
                                      </p:cBhvr>
                                    </p:animEffect>
                                  </p:childTnLst>
                                </p:cTn>
                              </p:par>
                            </p:childTnLst>
                          </p:cTn>
                        </p:par>
                        <p:par>
                          <p:cTn id="43" fill="hold" nodeType="afterGroup">
                            <p:stCondLst>
                              <p:cond delay="5500"/>
                            </p:stCondLst>
                            <p:childTnLst>
                              <p:par>
                                <p:cTn id="44" presetID="22" presetClass="entr" presetSubtype="8" fill="hold" nodeType="after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ipe(left)">
                                      <p:cBhvr>
                                        <p:cTn id="46" dur="500"/>
                                        <p:tgtEl>
                                          <p:spTgt spid="18"/>
                                        </p:tgtEl>
                                      </p:cBhvr>
                                    </p:animEffect>
                                  </p:childTnLst>
                                </p:cTn>
                              </p:par>
                            </p:childTnLst>
                          </p:cTn>
                        </p:par>
                        <p:par>
                          <p:cTn id="47" fill="hold" nodeType="afterGroup">
                            <p:stCondLst>
                              <p:cond delay="6000"/>
                            </p:stCondLst>
                            <p:childTnLst>
                              <p:par>
                                <p:cTn id="48" presetID="22" presetClass="entr" presetSubtype="8" fill="hold" grpId="0" nodeType="after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wipe(left)">
                                      <p:cBhvr>
                                        <p:cTn id="50" dur="1000"/>
                                        <p:tgtEl>
                                          <p:spTgt spid="19"/>
                                        </p:tgtEl>
                                      </p:cBhvr>
                                    </p:animEffect>
                                  </p:childTnLst>
                                </p:cTn>
                              </p:par>
                            </p:childTnLst>
                          </p:cTn>
                        </p:par>
                        <p:par>
                          <p:cTn id="51" fill="hold" nodeType="afterGroup">
                            <p:stCondLst>
                              <p:cond delay="7000"/>
                            </p:stCondLst>
                            <p:childTnLst>
                              <p:par>
                                <p:cTn id="52" presetID="22" presetClass="entr" presetSubtype="8" fill="hold" grpId="0" nodeType="after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wipe(left)">
                                      <p:cBhvr>
                                        <p:cTn id="54" dur="500"/>
                                        <p:tgtEl>
                                          <p:spTgt spid="30"/>
                                        </p:tgtEl>
                                      </p:cBhvr>
                                    </p:animEffect>
                                  </p:childTnLst>
                                </p:cTn>
                              </p:par>
                            </p:childTnLst>
                          </p:cTn>
                        </p:par>
                        <p:par>
                          <p:cTn id="55" fill="hold" nodeType="afterGroup">
                            <p:stCondLst>
                              <p:cond delay="7500"/>
                            </p:stCondLst>
                            <p:childTnLst>
                              <p:par>
                                <p:cTn id="56" presetID="22" presetClass="entr" presetSubtype="8" fill="hold" grpId="0" nodeType="after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wipe(left)">
                                      <p:cBhvr>
                                        <p:cTn id="58" dur="1000"/>
                                        <p:tgtEl>
                                          <p:spTgt spid="20"/>
                                        </p:tgtEl>
                                      </p:cBhvr>
                                    </p:animEffect>
                                  </p:childTnLst>
                                </p:cTn>
                              </p:par>
                            </p:childTnLst>
                          </p:cTn>
                        </p:par>
                        <p:par>
                          <p:cTn id="59" fill="hold" nodeType="afterGroup">
                            <p:stCondLst>
                              <p:cond delay="8500"/>
                            </p:stCondLst>
                            <p:childTnLst>
                              <p:par>
                                <p:cTn id="60" presetID="22" presetClass="entr" presetSubtype="8" fill="hold" grpId="0" nodeType="after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wipe(left)">
                                      <p:cBhvr>
                                        <p:cTn id="62" dur="500"/>
                                        <p:tgtEl>
                                          <p:spTgt spid="31"/>
                                        </p:tgtEl>
                                      </p:cBhvr>
                                    </p:animEffect>
                                  </p:childTnLst>
                                </p:cTn>
                              </p:par>
                            </p:childTnLst>
                          </p:cTn>
                        </p:par>
                        <p:par>
                          <p:cTn id="63" fill="hold" nodeType="afterGroup">
                            <p:stCondLst>
                              <p:cond delay="9000"/>
                            </p:stCondLst>
                            <p:childTnLst>
                              <p:par>
                                <p:cTn id="64" presetID="22" presetClass="entr" presetSubtype="8" fill="hold" grpId="0" nodeType="after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wipe(left)">
                                      <p:cBhvr>
                                        <p:cTn id="6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9" grpId="0" animBg="1"/>
      <p:bldP spid="20" grpId="0" animBg="1"/>
      <p:bldP spid="30" grpId="0"/>
      <p:bldP spid="3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quarter" idx="12"/>
          </p:nvPr>
        </p:nvSpPr>
        <p:spPr>
          <a:xfrm>
            <a:off x="3848666" y="1869745"/>
            <a:ext cx="4817659" cy="1566103"/>
          </a:xfrm>
        </p:spPr>
        <p:txBody>
          <a:bodyPr/>
          <a:lstStyle/>
          <a:p>
            <a:pPr marL="0" indent="0">
              <a:buClr>
                <a:srgbClr val="2E63AC"/>
              </a:buClr>
              <a:buNone/>
            </a:pPr>
            <a:r>
              <a:rPr lang="en-US" dirty="0">
                <a:solidFill>
                  <a:srgbClr val="2E63AC"/>
                </a:solidFill>
              </a:rPr>
              <a:t>Microeconomics</a:t>
            </a:r>
          </a:p>
          <a:p>
            <a:pPr>
              <a:buClr>
                <a:srgbClr val="2E63AC"/>
              </a:buClr>
              <a:buFont typeface="Wingdings" panose="05000000000000000000" pitchFamily="2" charset="2"/>
              <a:buChar char="§"/>
            </a:pPr>
            <a:r>
              <a:rPr lang="en-US" dirty="0"/>
              <a:t>The study of how households and firms make decisions and how they interact in markets</a:t>
            </a:r>
          </a:p>
        </p:txBody>
      </p:sp>
      <p:sp>
        <p:nvSpPr>
          <p:cNvPr id="5" name="Titel 4"/>
          <p:cNvSpPr>
            <a:spLocks noGrp="1"/>
          </p:cNvSpPr>
          <p:nvPr>
            <p:ph type="title"/>
          </p:nvPr>
        </p:nvSpPr>
        <p:spPr>
          <a:xfrm>
            <a:off x="604838" y="310778"/>
            <a:ext cx="6545262" cy="1264025"/>
          </a:xfrm>
        </p:spPr>
        <p:txBody>
          <a:bodyPr/>
          <a:lstStyle/>
          <a:p>
            <a:r>
              <a:rPr lang="en-US" altLang="en-US" dirty="0"/>
              <a:t>Micro- vs. Macroeconomics #1</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72841" y="4107984"/>
            <a:ext cx="3770824" cy="2022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740" y="1856119"/>
            <a:ext cx="2512724" cy="16871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Inhaltsplatzhalter 2"/>
          <p:cNvSpPr txBox="1">
            <a:spLocks/>
          </p:cNvSpPr>
          <p:nvPr/>
        </p:nvSpPr>
        <p:spPr>
          <a:xfrm>
            <a:off x="661703" y="4677430"/>
            <a:ext cx="8081962" cy="3878903"/>
          </a:xfrm>
          <a:prstGeom prst="rect">
            <a:avLst/>
          </a:prstGeom>
        </p:spPr>
        <p:txBody>
          <a:bodyPr vert="horz" lIns="91440" tIns="45720" rIns="91440" bIns="45720" rtlCol="0">
            <a:noAutofit/>
          </a:bodyPr>
          <a:lstStyle>
            <a:lvl1pPr marL="342900" indent="-342900" algn="l" defTabSz="914400" rtl="0" eaLnBrk="1" latinLnBrk="0" hangingPunct="1">
              <a:lnSpc>
                <a:spcPts val="2800"/>
              </a:lnSpc>
              <a:spcBef>
                <a:spcPts val="1200"/>
              </a:spcBef>
              <a:buClrTx/>
              <a:buFont typeface="Frutiger 45 light" panose="020B0500000000000000" pitchFamily="34" charset="0"/>
              <a:buChar char="&gt;"/>
              <a:defRPr sz="2000" kern="1200">
                <a:solidFill>
                  <a:schemeClr val="tx1"/>
                </a:solidFill>
                <a:latin typeface="Frutiger 45 light" pitchFamily="34" charset="0"/>
                <a:ea typeface="+mn-ea"/>
                <a:cs typeface="+mn-cs"/>
              </a:defRPr>
            </a:lvl1pPr>
            <a:lvl2pPr marL="742950" indent="-28575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2E63AC"/>
              </a:buClr>
              <a:buFont typeface="Frutiger 45 light" panose="020B0500000000000000" pitchFamily="34" charset="0"/>
              <a:buNone/>
            </a:pPr>
            <a:endParaRPr lang="en-US" dirty="0"/>
          </a:p>
        </p:txBody>
      </p:sp>
      <p:sp>
        <p:nvSpPr>
          <p:cNvPr id="8" name="Inhaltsplatzhalter 2"/>
          <p:cNvSpPr txBox="1">
            <a:spLocks/>
          </p:cNvSpPr>
          <p:nvPr/>
        </p:nvSpPr>
        <p:spPr>
          <a:xfrm>
            <a:off x="655090" y="4039738"/>
            <a:ext cx="4317751" cy="2422399"/>
          </a:xfrm>
          <a:prstGeom prst="rect">
            <a:avLst/>
          </a:prstGeom>
        </p:spPr>
        <p:txBody>
          <a:bodyPr vert="horz" lIns="91440" tIns="45720" rIns="91440" bIns="45720" rtlCol="0">
            <a:noAutofit/>
          </a:bodyPr>
          <a:lstStyle>
            <a:lvl1pPr marL="342900" indent="-342900" algn="l" defTabSz="914400" rtl="0" eaLnBrk="1" latinLnBrk="0" hangingPunct="1">
              <a:lnSpc>
                <a:spcPts val="2800"/>
              </a:lnSpc>
              <a:spcBef>
                <a:spcPts val="1200"/>
              </a:spcBef>
              <a:buClrTx/>
              <a:buFont typeface="Frutiger 45 light" panose="020B0500000000000000" pitchFamily="34" charset="0"/>
              <a:buChar char="&gt;"/>
              <a:defRPr sz="2000" kern="1200">
                <a:solidFill>
                  <a:schemeClr val="tx1"/>
                </a:solidFill>
                <a:latin typeface="Frutiger 45 light" pitchFamily="34" charset="0"/>
                <a:ea typeface="+mn-ea"/>
                <a:cs typeface="+mn-cs"/>
              </a:defRPr>
            </a:lvl1pPr>
            <a:lvl2pPr marL="742950" indent="-28575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2E63AC"/>
              </a:buClr>
              <a:buFont typeface="Frutiger 45 light" panose="020B0500000000000000" pitchFamily="34" charset="0"/>
              <a:buNone/>
            </a:pPr>
            <a:r>
              <a:rPr lang="en-US" dirty="0">
                <a:solidFill>
                  <a:srgbClr val="2E63AC"/>
                </a:solidFill>
              </a:rPr>
              <a:t>Macroeconomics</a:t>
            </a:r>
          </a:p>
          <a:p>
            <a:pPr>
              <a:buClr>
                <a:srgbClr val="2E63AC"/>
              </a:buClr>
              <a:buFont typeface="Wingdings" panose="05000000000000000000" pitchFamily="2" charset="2"/>
              <a:buChar char="§"/>
            </a:pPr>
            <a:r>
              <a:rPr lang="en-US" dirty="0"/>
              <a:t>The study of economy-wide phenomena, including inflation, unemployment, and economic growth</a:t>
            </a:r>
          </a:p>
        </p:txBody>
      </p:sp>
    </p:spTree>
    <p:extLst>
      <p:ext uri="{BB962C8B-B14F-4D97-AF65-F5344CB8AC3E}">
        <p14:creationId xmlns:p14="http://schemas.microsoft.com/office/powerpoint/2010/main" val="3847290424"/>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p:cNvSpPr>
            <a:spLocks noGrp="1"/>
          </p:cNvSpPr>
          <p:nvPr>
            <p:ph sz="quarter" idx="12"/>
          </p:nvPr>
        </p:nvSpPr>
        <p:spPr>
          <a:xfrm>
            <a:off x="604838" y="1844824"/>
            <a:ext cx="8081962" cy="3876529"/>
          </a:xfrm>
        </p:spPr>
        <p:txBody>
          <a:bodyPr/>
          <a:lstStyle/>
          <a:p>
            <a:pPr marL="0" indent="0">
              <a:buNone/>
              <a:defRPr/>
            </a:pPr>
            <a:r>
              <a:rPr lang="en-US" dirty="0">
                <a:solidFill>
                  <a:srgbClr val="3163AC"/>
                </a:solidFill>
                <a:latin typeface="+mn-lt"/>
                <a:cs typeface="Arial" panose="020B0604020202020204" pitchFamily="34" charset="0"/>
              </a:rPr>
              <a:t>Market outcomes: Free markets…</a:t>
            </a:r>
          </a:p>
          <a:p>
            <a:pPr lvl="1">
              <a:buClr>
                <a:srgbClr val="3163AC"/>
              </a:buClr>
              <a:buFont typeface="Wingdings" panose="05000000000000000000" pitchFamily="2" charset="2"/>
              <a:buChar char="§"/>
              <a:defRPr/>
            </a:pPr>
            <a:r>
              <a:rPr lang="en-US" dirty="0">
                <a:cs typeface="Arial" panose="020B0604020202020204" pitchFamily="34" charset="0"/>
              </a:rPr>
              <a:t>…produce the quantity of goods that maximizes welfare</a:t>
            </a:r>
          </a:p>
          <a:p>
            <a:pPr lvl="1">
              <a:buClr>
                <a:srgbClr val="3163AC"/>
              </a:buClr>
              <a:buFont typeface="Wingdings" panose="05000000000000000000" pitchFamily="2" charset="2"/>
              <a:buChar char="§"/>
              <a:defRPr/>
            </a:pPr>
            <a:r>
              <a:rPr lang="en-US" altLang="en-US" dirty="0">
                <a:cs typeface="Arial" panose="020B0604020202020204" pitchFamily="34" charset="0"/>
              </a:rPr>
              <a:t>… allocate the supply of goods to the buyers who value them most highly measured by their willingness to pay</a:t>
            </a:r>
          </a:p>
          <a:p>
            <a:pPr lvl="1">
              <a:buClr>
                <a:srgbClr val="3163AC"/>
              </a:buClr>
              <a:buFont typeface="Wingdings" panose="05000000000000000000" pitchFamily="2" charset="2"/>
              <a:buChar char="§"/>
              <a:defRPr/>
            </a:pPr>
            <a:r>
              <a:rPr lang="en-US" altLang="en-US" dirty="0">
                <a:cs typeface="Arial" panose="020B0604020202020204" pitchFamily="34" charset="0"/>
              </a:rPr>
              <a:t>… allocate the demand for goods to the sellers who can produce them at the least cost</a:t>
            </a:r>
            <a:endParaRPr lang="en-US" dirty="0">
              <a:cs typeface="Arial" panose="020B0604020202020204" pitchFamily="34" charset="0"/>
            </a:endParaRPr>
          </a:p>
          <a:p>
            <a:pPr marL="0" indent="0">
              <a:buNone/>
              <a:defRPr/>
            </a:pPr>
            <a:r>
              <a:rPr lang="en-US" dirty="0">
                <a:solidFill>
                  <a:srgbClr val="3163AC"/>
                </a:solidFill>
                <a:latin typeface="+mn-lt"/>
                <a:cs typeface="Arial" panose="020B0604020202020204" pitchFamily="34" charset="0"/>
              </a:rPr>
              <a:t>Market equilibrium</a:t>
            </a:r>
          </a:p>
          <a:p>
            <a:pPr lvl="1">
              <a:buClr>
                <a:srgbClr val="3163AC"/>
              </a:buClr>
              <a:buFont typeface="Wingdings" panose="05000000000000000000" pitchFamily="2" charset="2"/>
              <a:buChar char="§"/>
              <a:defRPr/>
            </a:pPr>
            <a:r>
              <a:rPr lang="en-US" dirty="0">
                <a:cs typeface="Arial" panose="020B0604020202020204" pitchFamily="34" charset="0"/>
              </a:rPr>
              <a:t>Efficient allocation of resources</a:t>
            </a:r>
          </a:p>
          <a:p>
            <a:pPr marL="0" indent="0">
              <a:buNone/>
              <a:defRPr/>
            </a:pPr>
            <a:r>
              <a:rPr lang="en-US" dirty="0">
                <a:solidFill>
                  <a:srgbClr val="3163AC"/>
                </a:solidFill>
                <a:latin typeface="+mn-lt"/>
                <a:cs typeface="Arial" panose="020B0604020202020204" pitchFamily="34" charset="0"/>
              </a:rPr>
              <a:t>The benevolent social planner</a:t>
            </a:r>
          </a:p>
          <a:p>
            <a:pPr lvl="1">
              <a:buClr>
                <a:srgbClr val="3163AC"/>
              </a:buClr>
              <a:buFont typeface="Wingdings" panose="05000000000000000000" pitchFamily="2" charset="2"/>
              <a:buChar char="§"/>
              <a:defRPr/>
            </a:pPr>
            <a:r>
              <a:rPr lang="en-US" dirty="0">
                <a:cs typeface="Arial" panose="020B0604020202020204" pitchFamily="34" charset="0"/>
              </a:rPr>
              <a:t>“Laissez faire” = “let people do as they will”</a:t>
            </a:r>
          </a:p>
          <a:p>
            <a:endParaRPr lang="de-DE" dirty="0">
              <a:latin typeface="+mn-lt"/>
            </a:endParaRPr>
          </a:p>
        </p:txBody>
      </p:sp>
      <p:sp>
        <p:nvSpPr>
          <p:cNvPr id="5" name="Titel 4"/>
          <p:cNvSpPr>
            <a:spLocks noGrp="1"/>
          </p:cNvSpPr>
          <p:nvPr>
            <p:ph type="title"/>
          </p:nvPr>
        </p:nvSpPr>
        <p:spPr/>
        <p:txBody>
          <a:bodyPr/>
          <a:lstStyle/>
          <a:p>
            <a:r>
              <a:rPr lang="en-US" altLang="en-US" dirty="0">
                <a:solidFill>
                  <a:srgbClr val="3163AC"/>
                </a:solidFill>
                <a:latin typeface="+mj-lt"/>
                <a:cs typeface="Arial" panose="020B0604020202020204" pitchFamily="34" charset="0"/>
              </a:rPr>
              <a:t>Market Efficiency (4/6)</a:t>
            </a:r>
            <a:endParaRPr lang="de-DE" dirty="0">
              <a:solidFill>
                <a:srgbClr val="3163AC"/>
              </a:solidFill>
              <a:latin typeface="+mj-lt"/>
              <a:cs typeface="Arial" panose="020B0604020202020204" pitchFamily="34" charset="0"/>
            </a:endParaRPr>
          </a:p>
        </p:txBody>
      </p:sp>
    </p:spTree>
    <p:extLst>
      <p:ext uri="{BB962C8B-B14F-4D97-AF65-F5344CB8AC3E}">
        <p14:creationId xmlns:p14="http://schemas.microsoft.com/office/powerpoint/2010/main" val="895125776"/>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p:cNvGrpSpPr>
          <p:nvPr/>
        </p:nvGrpSpPr>
        <p:grpSpPr bwMode="auto">
          <a:xfrm>
            <a:off x="1187450" y="1042988"/>
            <a:ext cx="6051550" cy="3060700"/>
            <a:chOff x="1086971" y="2207037"/>
            <a:chExt cx="6050387" cy="3061701"/>
          </a:xfrm>
        </p:grpSpPr>
        <p:sp>
          <p:nvSpPr>
            <p:cNvPr id="7" name="Rectangle 6"/>
            <p:cNvSpPr/>
            <p:nvPr/>
          </p:nvSpPr>
          <p:spPr>
            <a:xfrm>
              <a:off x="1829778" y="2213389"/>
              <a:ext cx="5307580" cy="30553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600">
                <a:solidFill>
                  <a:prstClr val="black"/>
                </a:solidFill>
              </a:endParaRPr>
            </a:p>
          </p:txBody>
        </p:sp>
        <p:grpSp>
          <p:nvGrpSpPr>
            <p:cNvPr id="36911" name="Group 48"/>
            <p:cNvGrpSpPr>
              <a:grpSpLocks/>
            </p:cNvGrpSpPr>
            <p:nvPr/>
          </p:nvGrpSpPr>
          <p:grpSpPr bwMode="auto">
            <a:xfrm>
              <a:off x="1086971" y="2207037"/>
              <a:ext cx="742307" cy="3050588"/>
              <a:chOff x="3829931" y="1750992"/>
              <a:chExt cx="742307" cy="3050399"/>
            </a:xfrm>
          </p:grpSpPr>
          <p:cxnSp>
            <p:nvCxnSpPr>
              <p:cNvPr id="9" name="Straight Connector 8"/>
              <p:cNvCxnSpPr/>
              <p:nvPr/>
            </p:nvCxnSpPr>
            <p:spPr>
              <a:xfrm rot="16200000" flipH="1">
                <a:off x="3046747" y="3275396"/>
                <a:ext cx="3050395" cy="1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6913" name="TextBox 56"/>
              <p:cNvSpPr txBox="1">
                <a:spLocks noChangeArrowheads="1"/>
              </p:cNvSpPr>
              <p:nvPr/>
            </p:nvSpPr>
            <p:spPr bwMode="auto">
              <a:xfrm>
                <a:off x="3829931" y="1801096"/>
                <a:ext cx="651075" cy="338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dirty="0">
                    <a:solidFill>
                      <a:prstClr val="black"/>
                    </a:solidFill>
                  </a:rPr>
                  <a:t>Price</a:t>
                </a:r>
              </a:p>
            </p:txBody>
          </p:sp>
        </p:grpSp>
      </p:grpSp>
      <p:sp>
        <p:nvSpPr>
          <p:cNvPr id="11" name="TextBox 8"/>
          <p:cNvSpPr txBox="1">
            <a:spLocks noChangeArrowheads="1"/>
          </p:cNvSpPr>
          <p:nvPr/>
        </p:nvSpPr>
        <p:spPr bwMode="auto">
          <a:xfrm>
            <a:off x="142875" y="5580531"/>
            <a:ext cx="888365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400" dirty="0">
                <a:solidFill>
                  <a:prstClr val="black"/>
                </a:solidFill>
                <a:latin typeface="+mn-lt"/>
              </a:rPr>
              <a:t>At quantities less than the equilibrium quantity, such as Q</a:t>
            </a:r>
            <a:r>
              <a:rPr lang="en-US" altLang="en-US" sz="1400" baseline="-25000" dirty="0">
                <a:solidFill>
                  <a:prstClr val="black"/>
                </a:solidFill>
                <a:latin typeface="+mn-lt"/>
              </a:rPr>
              <a:t>1</a:t>
            </a:r>
            <a:r>
              <a:rPr lang="en-US" altLang="en-US" sz="1400" dirty="0">
                <a:solidFill>
                  <a:prstClr val="black"/>
                </a:solidFill>
                <a:latin typeface="+mn-lt"/>
              </a:rPr>
              <a:t>, the value to buyers exceeds the cost to sellers. At quantities greater than the equilibrium quantity, such as Q</a:t>
            </a:r>
            <a:r>
              <a:rPr lang="en-US" altLang="en-US" sz="1400" baseline="-25000" dirty="0">
                <a:solidFill>
                  <a:prstClr val="black"/>
                </a:solidFill>
                <a:latin typeface="+mn-lt"/>
              </a:rPr>
              <a:t>2</a:t>
            </a:r>
            <a:r>
              <a:rPr lang="en-US" altLang="en-US" sz="1400" dirty="0">
                <a:solidFill>
                  <a:prstClr val="black"/>
                </a:solidFill>
                <a:latin typeface="+mn-lt"/>
              </a:rPr>
              <a:t>, the cost to sellers exceeds the value to buyers. Therefore, the market equilibrium maximizes the sum of producer and consumer surplus</a:t>
            </a:r>
          </a:p>
        </p:txBody>
      </p:sp>
      <p:grpSp>
        <p:nvGrpSpPr>
          <p:cNvPr id="4" name="Group 8"/>
          <p:cNvGrpSpPr>
            <a:grpSpLocks/>
          </p:cNvGrpSpPr>
          <p:nvPr/>
        </p:nvGrpSpPr>
        <p:grpSpPr bwMode="auto">
          <a:xfrm>
            <a:off x="1701800" y="4103688"/>
            <a:ext cx="5543550" cy="417512"/>
            <a:chOff x="4343400" y="4800498"/>
            <a:chExt cx="5544062" cy="416884"/>
          </a:xfrm>
        </p:grpSpPr>
        <p:cxnSp>
          <p:nvCxnSpPr>
            <p:cNvPr id="13" name="Straight Connector 12"/>
            <p:cNvCxnSpPr/>
            <p:nvPr/>
          </p:nvCxnSpPr>
          <p:spPr>
            <a:xfrm>
              <a:off x="4572021" y="4800498"/>
              <a:ext cx="5315441" cy="475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6908" name="TextBox 10"/>
            <p:cNvSpPr txBox="1">
              <a:spLocks noChangeArrowheads="1"/>
            </p:cNvSpPr>
            <p:nvPr/>
          </p:nvSpPr>
          <p:spPr bwMode="auto">
            <a:xfrm>
              <a:off x="4343400" y="4800602"/>
              <a:ext cx="298479" cy="337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rPr>
                <a:t>0</a:t>
              </a:r>
            </a:p>
          </p:txBody>
        </p:sp>
        <p:sp>
          <p:nvSpPr>
            <p:cNvPr id="36909" name="TextBox 23"/>
            <p:cNvSpPr txBox="1">
              <a:spLocks noChangeArrowheads="1"/>
            </p:cNvSpPr>
            <p:nvPr/>
          </p:nvSpPr>
          <p:spPr bwMode="auto">
            <a:xfrm>
              <a:off x="8922492" y="4879921"/>
              <a:ext cx="949298" cy="337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rPr>
                <a:t>Quantity</a:t>
              </a:r>
            </a:p>
          </p:txBody>
        </p:sp>
      </p:grpSp>
      <p:grpSp>
        <p:nvGrpSpPr>
          <p:cNvPr id="5" name="Group 14"/>
          <p:cNvGrpSpPr>
            <a:grpSpLocks/>
          </p:cNvGrpSpPr>
          <p:nvPr/>
        </p:nvGrpSpPr>
        <p:grpSpPr bwMode="auto">
          <a:xfrm>
            <a:off x="3408363" y="2316163"/>
            <a:ext cx="1196975" cy="2381250"/>
            <a:chOff x="3306460" y="3480264"/>
            <a:chExt cx="1197449" cy="2381327"/>
          </a:xfrm>
        </p:grpSpPr>
        <p:cxnSp>
          <p:nvCxnSpPr>
            <p:cNvPr id="17" name="Straight Connector 16"/>
            <p:cNvCxnSpPr/>
            <p:nvPr/>
          </p:nvCxnSpPr>
          <p:spPr>
            <a:xfrm rot="5400000">
              <a:off x="3016160" y="4381993"/>
              <a:ext cx="1805045" cy="1589"/>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6906" name="TextBox 23"/>
            <p:cNvSpPr txBox="1">
              <a:spLocks noChangeArrowheads="1"/>
            </p:cNvSpPr>
            <p:nvPr/>
          </p:nvSpPr>
          <p:spPr bwMode="auto">
            <a:xfrm>
              <a:off x="3306460" y="5227483"/>
              <a:ext cx="1197449" cy="634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rPr>
                <a:t>Equilibrium</a:t>
              </a:r>
            </a:p>
            <a:p>
              <a:pPr eaLnBrk="1" hangingPunct="1"/>
              <a:r>
                <a:rPr lang="en-US" altLang="en-US" sz="1600">
                  <a:solidFill>
                    <a:prstClr val="black"/>
                  </a:solidFill>
                </a:rPr>
                <a:t>quantity</a:t>
              </a:r>
            </a:p>
          </p:txBody>
        </p:sp>
      </p:grpSp>
      <p:grpSp>
        <p:nvGrpSpPr>
          <p:cNvPr id="6" name="Group 22"/>
          <p:cNvGrpSpPr>
            <a:grpSpLocks/>
          </p:cNvGrpSpPr>
          <p:nvPr/>
        </p:nvGrpSpPr>
        <p:grpSpPr bwMode="auto">
          <a:xfrm>
            <a:off x="1941513" y="1198563"/>
            <a:ext cx="5289550" cy="2635250"/>
            <a:chOff x="1840675" y="2363190"/>
            <a:chExt cx="5288397" cy="2636133"/>
          </a:xfrm>
        </p:grpSpPr>
        <p:cxnSp>
          <p:nvCxnSpPr>
            <p:cNvPr id="20" name="Straight Connector 19"/>
            <p:cNvCxnSpPr/>
            <p:nvPr/>
          </p:nvCxnSpPr>
          <p:spPr>
            <a:xfrm>
              <a:off x="1840675" y="2363190"/>
              <a:ext cx="4310710" cy="2280414"/>
            </a:xfrm>
            <a:prstGeom prst="line">
              <a:avLst/>
            </a:prstGeom>
            <a:ln w="38100">
              <a:solidFill>
                <a:srgbClr val="005EA4"/>
              </a:solidFill>
            </a:ln>
          </p:spPr>
          <p:style>
            <a:lnRef idx="1">
              <a:schemeClr val="accent1"/>
            </a:lnRef>
            <a:fillRef idx="0">
              <a:schemeClr val="accent1"/>
            </a:fillRef>
            <a:effectRef idx="0">
              <a:schemeClr val="accent1"/>
            </a:effectRef>
            <a:fontRef idx="minor">
              <a:schemeClr val="tx1"/>
            </a:fontRef>
          </p:style>
        </p:cxnSp>
        <p:sp>
          <p:nvSpPr>
            <p:cNvPr id="36904" name="TextBox 23"/>
            <p:cNvSpPr txBox="1">
              <a:spLocks noChangeArrowheads="1"/>
            </p:cNvSpPr>
            <p:nvPr/>
          </p:nvSpPr>
          <p:spPr bwMode="auto">
            <a:xfrm>
              <a:off x="6112650" y="4660708"/>
              <a:ext cx="1016422" cy="338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rPr>
                <a:t>Demand </a:t>
              </a:r>
            </a:p>
          </p:txBody>
        </p:sp>
      </p:grpSp>
      <p:grpSp>
        <p:nvGrpSpPr>
          <p:cNvPr id="8" name="Group 25"/>
          <p:cNvGrpSpPr>
            <a:grpSpLocks/>
          </p:cNvGrpSpPr>
          <p:nvPr/>
        </p:nvGrpSpPr>
        <p:grpSpPr bwMode="auto">
          <a:xfrm>
            <a:off x="1930400" y="993775"/>
            <a:ext cx="4240213" cy="2757488"/>
            <a:chOff x="1828800" y="2159183"/>
            <a:chExt cx="4239955" cy="2757201"/>
          </a:xfrm>
        </p:grpSpPr>
        <p:cxnSp>
          <p:nvCxnSpPr>
            <p:cNvPr id="23" name="Straight Connector 22"/>
            <p:cNvCxnSpPr/>
            <p:nvPr/>
          </p:nvCxnSpPr>
          <p:spPr>
            <a:xfrm flipV="1">
              <a:off x="1828800" y="2470301"/>
              <a:ext cx="3527210" cy="2446083"/>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36902" name="TextBox 23"/>
            <p:cNvSpPr txBox="1">
              <a:spLocks noChangeArrowheads="1"/>
            </p:cNvSpPr>
            <p:nvPr/>
          </p:nvSpPr>
          <p:spPr bwMode="auto">
            <a:xfrm>
              <a:off x="5201258" y="2159183"/>
              <a:ext cx="867497" cy="338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rPr>
                <a:t>Supply </a:t>
              </a:r>
            </a:p>
          </p:txBody>
        </p:sp>
      </p:grpSp>
      <p:sp>
        <p:nvSpPr>
          <p:cNvPr id="25" name="Freeform 183"/>
          <p:cNvSpPr>
            <a:spLocks/>
          </p:cNvSpPr>
          <p:nvPr/>
        </p:nvSpPr>
        <p:spPr bwMode="auto">
          <a:xfrm>
            <a:off x="3943350" y="2233613"/>
            <a:ext cx="146050" cy="136525"/>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prstClr val="black"/>
              </a:solidFill>
            </a:endParaRPr>
          </a:p>
        </p:txBody>
      </p:sp>
      <p:grpSp>
        <p:nvGrpSpPr>
          <p:cNvPr id="10" name="Group 50"/>
          <p:cNvGrpSpPr>
            <a:grpSpLocks/>
          </p:cNvGrpSpPr>
          <p:nvPr/>
        </p:nvGrpSpPr>
        <p:grpSpPr bwMode="auto">
          <a:xfrm>
            <a:off x="2816225" y="3906838"/>
            <a:ext cx="420688" cy="515937"/>
            <a:chOff x="2548431" y="5071559"/>
            <a:chExt cx="419928" cy="516455"/>
          </a:xfrm>
        </p:grpSpPr>
        <p:cxnSp>
          <p:nvCxnSpPr>
            <p:cNvPr id="27" name="Straight Connector 26"/>
            <p:cNvCxnSpPr/>
            <p:nvPr/>
          </p:nvCxnSpPr>
          <p:spPr>
            <a:xfrm rot="5400000" flipH="1" flipV="1">
              <a:off x="2635285" y="5178030"/>
              <a:ext cx="214527" cy="15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6900" name="TextBox 23"/>
            <p:cNvSpPr txBox="1">
              <a:spLocks noChangeArrowheads="1"/>
            </p:cNvSpPr>
            <p:nvPr/>
          </p:nvSpPr>
          <p:spPr bwMode="auto">
            <a:xfrm>
              <a:off x="2548431" y="5249254"/>
              <a:ext cx="419928" cy="338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rPr>
                <a:t>Q</a:t>
              </a:r>
              <a:r>
                <a:rPr lang="en-US" altLang="en-US" sz="1600" baseline="-25000">
                  <a:solidFill>
                    <a:prstClr val="black"/>
                  </a:solidFill>
                </a:rPr>
                <a:t>1</a:t>
              </a:r>
            </a:p>
          </p:txBody>
        </p:sp>
      </p:grpSp>
      <p:grpSp>
        <p:nvGrpSpPr>
          <p:cNvPr id="12" name="Group 51"/>
          <p:cNvGrpSpPr>
            <a:grpSpLocks/>
          </p:cNvGrpSpPr>
          <p:nvPr/>
        </p:nvGrpSpPr>
        <p:grpSpPr bwMode="auto">
          <a:xfrm>
            <a:off x="4832350" y="3895725"/>
            <a:ext cx="420688" cy="527050"/>
            <a:chOff x="4731512" y="5059683"/>
            <a:chExt cx="419928" cy="528813"/>
          </a:xfrm>
        </p:grpSpPr>
        <p:cxnSp>
          <p:nvCxnSpPr>
            <p:cNvPr id="30" name="Straight Connector 29"/>
            <p:cNvCxnSpPr/>
            <p:nvPr/>
          </p:nvCxnSpPr>
          <p:spPr>
            <a:xfrm rot="5400000" flipH="1" flipV="1">
              <a:off x="4818911" y="5165609"/>
              <a:ext cx="213437" cy="15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6898" name="TextBox 23"/>
            <p:cNvSpPr txBox="1">
              <a:spLocks noChangeArrowheads="1"/>
            </p:cNvSpPr>
            <p:nvPr/>
          </p:nvSpPr>
          <p:spPr bwMode="auto">
            <a:xfrm>
              <a:off x="4731512" y="5249250"/>
              <a:ext cx="419928" cy="339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rPr>
                <a:t>Q</a:t>
              </a:r>
              <a:r>
                <a:rPr lang="en-US" altLang="en-US" sz="1600" baseline="-25000">
                  <a:solidFill>
                    <a:prstClr val="black"/>
                  </a:solidFill>
                </a:rPr>
                <a:t>2</a:t>
              </a:r>
            </a:p>
          </p:txBody>
        </p:sp>
      </p:grpSp>
      <p:grpSp>
        <p:nvGrpSpPr>
          <p:cNvPr id="14" name="Group 65"/>
          <p:cNvGrpSpPr>
            <a:grpSpLocks/>
          </p:cNvGrpSpPr>
          <p:nvPr/>
        </p:nvGrpSpPr>
        <p:grpSpPr bwMode="auto">
          <a:xfrm>
            <a:off x="2222500" y="1801813"/>
            <a:ext cx="839788" cy="2282825"/>
            <a:chOff x="1954598" y="2480032"/>
            <a:chExt cx="839426" cy="2282350"/>
          </a:xfrm>
        </p:grpSpPr>
        <p:cxnSp>
          <p:nvCxnSpPr>
            <p:cNvPr id="33" name="Straight Arrow Connector 32"/>
            <p:cNvCxnSpPr/>
            <p:nvPr/>
          </p:nvCxnSpPr>
          <p:spPr>
            <a:xfrm rot="16200000" flipV="1">
              <a:off x="1648881" y="3617240"/>
              <a:ext cx="2282350" cy="7935"/>
            </a:xfrm>
            <a:prstGeom prst="straightConnector1">
              <a:avLst/>
            </a:prstGeom>
            <a:ln w="57150">
              <a:solidFill>
                <a:srgbClr val="005EA4"/>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6896" name="TextBox 23"/>
            <p:cNvSpPr txBox="1">
              <a:spLocks noChangeArrowheads="1"/>
            </p:cNvSpPr>
            <p:nvPr/>
          </p:nvSpPr>
          <p:spPr bwMode="auto">
            <a:xfrm>
              <a:off x="1954598" y="2589194"/>
              <a:ext cx="799987" cy="929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dirty="0">
                  <a:solidFill>
                    <a:prstClr val="black"/>
                  </a:solidFill>
                </a:rPr>
                <a:t>Value</a:t>
              </a:r>
            </a:p>
            <a:p>
              <a:pPr eaLnBrk="1" hangingPunct="1"/>
              <a:r>
                <a:rPr lang="en-US" altLang="en-US" sz="1600" dirty="0">
                  <a:solidFill>
                    <a:prstClr val="black"/>
                  </a:solidFill>
                </a:rPr>
                <a:t>to</a:t>
              </a:r>
            </a:p>
            <a:p>
              <a:pPr eaLnBrk="1" hangingPunct="1"/>
              <a:r>
                <a:rPr lang="en-US" altLang="en-US" sz="1600" dirty="0">
                  <a:solidFill>
                    <a:prstClr val="black"/>
                  </a:solidFill>
                </a:rPr>
                <a:t>buyers</a:t>
              </a:r>
            </a:p>
          </p:txBody>
        </p:sp>
      </p:grpSp>
      <p:grpSp>
        <p:nvGrpSpPr>
          <p:cNvPr id="15" name="Group 64"/>
          <p:cNvGrpSpPr>
            <a:grpSpLocks/>
          </p:cNvGrpSpPr>
          <p:nvPr/>
        </p:nvGrpSpPr>
        <p:grpSpPr bwMode="auto">
          <a:xfrm>
            <a:off x="5076825" y="2849563"/>
            <a:ext cx="1054100" cy="1233487"/>
            <a:chOff x="4975762" y="3526971"/>
            <a:chExt cx="1054601" cy="1233431"/>
          </a:xfrm>
        </p:grpSpPr>
        <p:cxnSp>
          <p:nvCxnSpPr>
            <p:cNvPr id="36" name="Straight Arrow Connector 35"/>
            <p:cNvCxnSpPr/>
            <p:nvPr/>
          </p:nvCxnSpPr>
          <p:spPr>
            <a:xfrm rot="16200000" flipV="1">
              <a:off x="4359840" y="4142893"/>
              <a:ext cx="1233431" cy="1589"/>
            </a:xfrm>
            <a:prstGeom prst="straightConnector1">
              <a:avLst/>
            </a:prstGeom>
            <a:ln w="57150">
              <a:solidFill>
                <a:srgbClr val="005EA4"/>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6894" name="TextBox 23"/>
            <p:cNvSpPr txBox="1">
              <a:spLocks noChangeArrowheads="1"/>
            </p:cNvSpPr>
            <p:nvPr/>
          </p:nvSpPr>
          <p:spPr bwMode="auto">
            <a:xfrm>
              <a:off x="5000778" y="4069648"/>
              <a:ext cx="1029585" cy="633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rPr>
                <a:t>Value</a:t>
              </a:r>
            </a:p>
            <a:p>
              <a:pPr eaLnBrk="1" hangingPunct="1"/>
              <a:r>
                <a:rPr lang="en-US" altLang="en-US" sz="1600">
                  <a:solidFill>
                    <a:prstClr val="black"/>
                  </a:solidFill>
                </a:rPr>
                <a:t>to buyers</a:t>
              </a:r>
            </a:p>
          </p:txBody>
        </p:sp>
      </p:grpSp>
      <p:grpSp>
        <p:nvGrpSpPr>
          <p:cNvPr id="16" name="Group 68"/>
          <p:cNvGrpSpPr>
            <a:grpSpLocks/>
          </p:cNvGrpSpPr>
          <p:nvPr/>
        </p:nvGrpSpPr>
        <p:grpSpPr bwMode="auto">
          <a:xfrm>
            <a:off x="4970463" y="1638300"/>
            <a:ext cx="790575" cy="2455863"/>
            <a:chOff x="4868884" y="2315688"/>
            <a:chExt cx="791234" cy="2456593"/>
          </a:xfrm>
        </p:grpSpPr>
        <p:cxnSp>
          <p:nvCxnSpPr>
            <p:cNvPr id="39" name="Straight Arrow Connector 38"/>
            <p:cNvCxnSpPr/>
            <p:nvPr/>
          </p:nvCxnSpPr>
          <p:spPr>
            <a:xfrm rot="16200000" flipV="1">
              <a:off x="3646942" y="3537630"/>
              <a:ext cx="2456593" cy="12711"/>
            </a:xfrm>
            <a:prstGeom prst="straightConnector1">
              <a:avLst/>
            </a:prstGeom>
            <a:ln w="571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6892" name="TextBox 23"/>
            <p:cNvSpPr txBox="1">
              <a:spLocks noChangeArrowheads="1"/>
            </p:cNvSpPr>
            <p:nvPr/>
          </p:nvSpPr>
          <p:spPr bwMode="auto">
            <a:xfrm>
              <a:off x="4883508" y="2561485"/>
              <a:ext cx="776610" cy="929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dirty="0">
                  <a:solidFill>
                    <a:prstClr val="black"/>
                  </a:solidFill>
                </a:rPr>
                <a:t>Cost</a:t>
              </a:r>
            </a:p>
            <a:p>
              <a:pPr eaLnBrk="1" hangingPunct="1"/>
              <a:r>
                <a:rPr lang="en-US" altLang="en-US" sz="1600" dirty="0">
                  <a:solidFill>
                    <a:prstClr val="black"/>
                  </a:solidFill>
                </a:rPr>
                <a:t>to</a:t>
              </a:r>
            </a:p>
            <a:p>
              <a:pPr eaLnBrk="1" hangingPunct="1"/>
              <a:r>
                <a:rPr lang="en-US" altLang="en-US" sz="1600" dirty="0">
                  <a:solidFill>
                    <a:prstClr val="black"/>
                  </a:solidFill>
                </a:rPr>
                <a:t>sellers</a:t>
              </a:r>
            </a:p>
          </p:txBody>
        </p:sp>
      </p:grpSp>
      <p:grpSp>
        <p:nvGrpSpPr>
          <p:cNvPr id="18" name="Group 69"/>
          <p:cNvGrpSpPr>
            <a:grpSpLocks/>
          </p:cNvGrpSpPr>
          <p:nvPr/>
        </p:nvGrpSpPr>
        <p:grpSpPr bwMode="auto">
          <a:xfrm>
            <a:off x="2001838" y="3068638"/>
            <a:ext cx="1004887" cy="1035050"/>
            <a:chOff x="1733241" y="3746809"/>
            <a:chExt cx="1005258" cy="1035317"/>
          </a:xfrm>
        </p:grpSpPr>
        <p:cxnSp>
          <p:nvCxnSpPr>
            <p:cNvPr id="42" name="Straight Arrow Connector 41"/>
            <p:cNvCxnSpPr/>
            <p:nvPr/>
          </p:nvCxnSpPr>
          <p:spPr>
            <a:xfrm rot="16200000" flipV="1">
              <a:off x="2172405" y="4258908"/>
              <a:ext cx="1035317" cy="11117"/>
            </a:xfrm>
            <a:prstGeom prst="straightConnector1">
              <a:avLst/>
            </a:prstGeom>
            <a:ln w="571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6890" name="TextBox 23"/>
            <p:cNvSpPr txBox="1">
              <a:spLocks noChangeArrowheads="1"/>
            </p:cNvSpPr>
            <p:nvPr/>
          </p:nvSpPr>
          <p:spPr bwMode="auto">
            <a:xfrm>
              <a:off x="1733241" y="4109921"/>
              <a:ext cx="1005258" cy="634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dirty="0">
                  <a:solidFill>
                    <a:prstClr val="black"/>
                  </a:solidFill>
                </a:rPr>
                <a:t>Cost</a:t>
              </a:r>
            </a:p>
            <a:p>
              <a:pPr eaLnBrk="1" hangingPunct="1"/>
              <a:r>
                <a:rPr lang="en-US" altLang="en-US" sz="1600" dirty="0">
                  <a:solidFill>
                    <a:prstClr val="black"/>
                  </a:solidFill>
                </a:rPr>
                <a:t>to sellers</a:t>
              </a:r>
            </a:p>
          </p:txBody>
        </p:sp>
      </p:grpSp>
      <p:grpSp>
        <p:nvGrpSpPr>
          <p:cNvPr id="19" name="Group 75"/>
          <p:cNvGrpSpPr>
            <a:grpSpLocks/>
          </p:cNvGrpSpPr>
          <p:nvPr/>
        </p:nvGrpSpPr>
        <p:grpSpPr bwMode="auto">
          <a:xfrm>
            <a:off x="1146175" y="4608513"/>
            <a:ext cx="2844800" cy="893762"/>
            <a:chOff x="1043630" y="4892651"/>
            <a:chExt cx="2845540" cy="894245"/>
          </a:xfrm>
        </p:grpSpPr>
        <p:sp>
          <p:nvSpPr>
            <p:cNvPr id="45" name="Left Brace 44"/>
            <p:cNvSpPr/>
            <p:nvPr/>
          </p:nvSpPr>
          <p:spPr>
            <a:xfrm rot="16200000">
              <a:off x="2701371" y="3995520"/>
              <a:ext cx="290669" cy="2084929"/>
            </a:xfrm>
            <a:prstGeom prst="leftBrace">
              <a:avLst>
                <a:gd name="adj1" fmla="val 48333"/>
                <a:gd name="adj2"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defRPr/>
              </a:pPr>
              <a:endParaRPr lang="en-US" sz="1600">
                <a:solidFill>
                  <a:prstClr val="black"/>
                </a:solidFill>
              </a:endParaRPr>
            </a:p>
          </p:txBody>
        </p:sp>
        <p:sp>
          <p:nvSpPr>
            <p:cNvPr id="36888" name="TextBox 23"/>
            <p:cNvSpPr txBox="1">
              <a:spLocks noChangeArrowheads="1"/>
            </p:cNvSpPr>
            <p:nvPr/>
          </p:nvSpPr>
          <p:spPr bwMode="auto">
            <a:xfrm>
              <a:off x="1043630" y="5201774"/>
              <a:ext cx="2668835" cy="585122"/>
            </a:xfrm>
            <a:prstGeom prst="rect">
              <a:avLst/>
            </a:prstGeom>
            <a:solidFill>
              <a:srgbClr val="F2D698"/>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dirty="0">
                  <a:solidFill>
                    <a:prstClr val="black"/>
                  </a:solidFill>
                </a:rPr>
                <a:t>Value to buyers is greater than cost to sellers</a:t>
              </a:r>
            </a:p>
          </p:txBody>
        </p:sp>
      </p:grpSp>
      <p:grpSp>
        <p:nvGrpSpPr>
          <p:cNvPr id="21" name="Group 76"/>
          <p:cNvGrpSpPr>
            <a:grpSpLocks/>
          </p:cNvGrpSpPr>
          <p:nvPr/>
        </p:nvGrpSpPr>
        <p:grpSpPr bwMode="auto">
          <a:xfrm>
            <a:off x="4065588" y="4608513"/>
            <a:ext cx="2762250" cy="893762"/>
            <a:chOff x="1805051" y="4892652"/>
            <a:chExt cx="2761045" cy="894244"/>
          </a:xfrm>
        </p:grpSpPr>
        <p:sp>
          <p:nvSpPr>
            <p:cNvPr id="48" name="Left Brace 47"/>
            <p:cNvSpPr/>
            <p:nvPr/>
          </p:nvSpPr>
          <p:spPr>
            <a:xfrm rot="16200000">
              <a:off x="2639570" y="4058133"/>
              <a:ext cx="290669" cy="1959707"/>
            </a:xfrm>
            <a:prstGeom prst="leftBrace">
              <a:avLst>
                <a:gd name="adj1" fmla="val 48333"/>
                <a:gd name="adj2"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defRPr/>
              </a:pPr>
              <a:endParaRPr lang="en-US" sz="1600">
                <a:solidFill>
                  <a:prstClr val="black"/>
                </a:solidFill>
              </a:endParaRPr>
            </a:p>
          </p:txBody>
        </p:sp>
        <p:sp>
          <p:nvSpPr>
            <p:cNvPr id="36886" name="TextBox 23"/>
            <p:cNvSpPr txBox="1">
              <a:spLocks noChangeArrowheads="1"/>
            </p:cNvSpPr>
            <p:nvPr/>
          </p:nvSpPr>
          <p:spPr bwMode="auto">
            <a:xfrm>
              <a:off x="1961262" y="5201774"/>
              <a:ext cx="2604834" cy="585122"/>
            </a:xfrm>
            <a:prstGeom prst="rect">
              <a:avLst/>
            </a:prstGeom>
            <a:solidFill>
              <a:srgbClr val="F2D698"/>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rPr>
                <a:t>Value to buyers is less than cost to sellers</a:t>
              </a:r>
            </a:p>
          </p:txBody>
        </p:sp>
      </p:grpSp>
      <p:sp>
        <p:nvSpPr>
          <p:cNvPr id="3" name="Titel 2"/>
          <p:cNvSpPr>
            <a:spLocks noGrp="1"/>
          </p:cNvSpPr>
          <p:nvPr>
            <p:ph type="title"/>
          </p:nvPr>
        </p:nvSpPr>
        <p:spPr>
          <a:xfrm>
            <a:off x="604838" y="432749"/>
            <a:ext cx="6545262" cy="1132540"/>
          </a:xfrm>
        </p:spPr>
        <p:txBody>
          <a:bodyPr anchor="t"/>
          <a:lstStyle/>
          <a:p>
            <a:r>
              <a:rPr lang="en-US" altLang="en-US" dirty="0">
                <a:solidFill>
                  <a:srgbClr val="3163AC"/>
                </a:solidFill>
                <a:latin typeface="+mj-lt"/>
                <a:cs typeface="Arial" panose="020B0604020202020204" pitchFamily="34" charset="0"/>
              </a:rPr>
              <a:t>Market Efficiency (5/6)</a:t>
            </a:r>
            <a:endParaRPr lang="de-DE" dirty="0">
              <a:solidFill>
                <a:srgbClr val="3163AC"/>
              </a:solidFill>
              <a:latin typeface="+mj-lt"/>
            </a:endParaRPr>
          </a:p>
        </p:txBody>
      </p:sp>
    </p:spTree>
    <p:extLst>
      <p:ext uri="{BB962C8B-B14F-4D97-AF65-F5344CB8AC3E}">
        <p14:creationId xmlns:p14="http://schemas.microsoft.com/office/powerpoint/2010/main" val="16685348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par>
                          <p:cTn id="11" fill="hold" nodeType="afterGroup">
                            <p:stCondLst>
                              <p:cond delay="500"/>
                            </p:stCondLst>
                            <p:childTnLst>
                              <p:par>
                                <p:cTn id="12" presetID="22" presetClass="entr" presetSubtype="8"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1000"/>
                                        <p:tgtEl>
                                          <p:spTgt spid="6"/>
                                        </p:tgtEl>
                                      </p:cBhvr>
                                    </p:animEffect>
                                  </p:childTnLst>
                                </p:cTn>
                              </p:par>
                            </p:childTnLst>
                          </p:cTn>
                        </p:par>
                        <p:par>
                          <p:cTn id="15" fill="hold" nodeType="afterGroup">
                            <p:stCondLst>
                              <p:cond delay="1500"/>
                            </p:stCondLst>
                            <p:childTnLst>
                              <p:par>
                                <p:cTn id="16" presetID="22" presetClass="entr" presetSubtype="8"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1000"/>
                                        <p:tgtEl>
                                          <p:spTgt spid="8"/>
                                        </p:tgtEl>
                                      </p:cBhvr>
                                    </p:animEffect>
                                  </p:childTnLst>
                                </p:cTn>
                              </p:par>
                            </p:childTnLst>
                          </p:cTn>
                        </p:par>
                        <p:par>
                          <p:cTn id="19" fill="hold" nodeType="afterGroup">
                            <p:stCondLst>
                              <p:cond delay="2500"/>
                            </p:stCondLst>
                            <p:childTnLst>
                              <p:par>
                                <p:cTn id="20" presetID="22" presetClass="entr" presetSubtype="8" fill="hold" grpId="0" nodeType="after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left)">
                                      <p:cBhvr>
                                        <p:cTn id="22" dur="500"/>
                                        <p:tgtEl>
                                          <p:spTgt spid="25"/>
                                        </p:tgtEl>
                                      </p:cBhvr>
                                    </p:animEffect>
                                  </p:childTnLst>
                                </p:cTn>
                              </p:par>
                            </p:childTnLst>
                          </p:cTn>
                        </p:par>
                        <p:par>
                          <p:cTn id="23" fill="hold" nodeType="afterGroup">
                            <p:stCondLst>
                              <p:cond delay="3000"/>
                            </p:stCondLst>
                            <p:childTnLst>
                              <p:par>
                                <p:cTn id="24" presetID="22" presetClass="entr" presetSubtype="1"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up)">
                                      <p:cBhvr>
                                        <p:cTn id="26" dur="500"/>
                                        <p:tgtEl>
                                          <p:spTgt spid="5"/>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500"/>
                                        <p:tgtEl>
                                          <p:spTgt spid="10"/>
                                        </p:tgtEl>
                                      </p:cBhvr>
                                    </p:animEffect>
                                  </p:childTnLst>
                                </p:cTn>
                              </p:par>
                            </p:childTnLst>
                          </p:cTn>
                        </p:par>
                        <p:par>
                          <p:cTn id="32" fill="hold" nodeType="afterGroup">
                            <p:stCondLst>
                              <p:cond delay="500"/>
                            </p:stCondLst>
                            <p:childTnLst>
                              <p:par>
                                <p:cTn id="33" presetID="22" presetClass="entr" presetSubtype="4" fill="hold"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down)">
                                      <p:cBhvr>
                                        <p:cTn id="35" dur="1000"/>
                                        <p:tgtEl>
                                          <p:spTgt spid="14"/>
                                        </p:tgtEl>
                                      </p:cBhvr>
                                    </p:animEffect>
                                  </p:childTnLst>
                                </p:cTn>
                              </p:par>
                            </p:childTnLst>
                          </p:cTn>
                        </p:par>
                        <p:par>
                          <p:cTn id="36" fill="hold" nodeType="afterGroup">
                            <p:stCondLst>
                              <p:cond delay="1500"/>
                            </p:stCondLst>
                            <p:childTnLst>
                              <p:par>
                                <p:cTn id="37" presetID="22" presetClass="entr" presetSubtype="4" fill="hold" nodeType="after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down)">
                                      <p:cBhvr>
                                        <p:cTn id="39" dur="1000"/>
                                        <p:tgtEl>
                                          <p:spTgt spid="18"/>
                                        </p:tgtEl>
                                      </p:cBhvr>
                                    </p:animEffect>
                                  </p:childTnLst>
                                </p:cTn>
                              </p:par>
                            </p:childTnLst>
                          </p:cTn>
                        </p:par>
                        <p:par>
                          <p:cTn id="40" fill="hold" nodeType="afterGroup">
                            <p:stCondLst>
                              <p:cond delay="2500"/>
                            </p:stCondLst>
                            <p:childTnLst>
                              <p:par>
                                <p:cTn id="41" presetID="22" presetClass="entr" presetSubtype="8" fill="hold" nodeType="after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wipe(left)">
                                      <p:cBhvr>
                                        <p:cTn id="43" dur="500"/>
                                        <p:tgtEl>
                                          <p:spTgt spid="19"/>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2" presetClass="entr" presetSubtype="8" fill="hold"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wipe(left)">
                                      <p:cBhvr>
                                        <p:cTn id="48" dur="500"/>
                                        <p:tgtEl>
                                          <p:spTgt spid="12"/>
                                        </p:tgtEl>
                                      </p:cBhvr>
                                    </p:animEffect>
                                  </p:childTnLst>
                                </p:cTn>
                              </p:par>
                            </p:childTnLst>
                          </p:cTn>
                        </p:par>
                        <p:par>
                          <p:cTn id="49" fill="hold" nodeType="afterGroup">
                            <p:stCondLst>
                              <p:cond delay="500"/>
                            </p:stCondLst>
                            <p:childTnLst>
                              <p:par>
                                <p:cTn id="50" presetID="22" presetClass="entr" presetSubtype="4" fill="hold" nodeType="after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wipe(down)">
                                      <p:cBhvr>
                                        <p:cTn id="52" dur="1000"/>
                                        <p:tgtEl>
                                          <p:spTgt spid="15"/>
                                        </p:tgtEl>
                                      </p:cBhvr>
                                    </p:animEffect>
                                  </p:childTnLst>
                                </p:cTn>
                              </p:par>
                            </p:childTnLst>
                          </p:cTn>
                        </p:par>
                        <p:par>
                          <p:cTn id="53" fill="hold" nodeType="afterGroup">
                            <p:stCondLst>
                              <p:cond delay="1500"/>
                            </p:stCondLst>
                            <p:childTnLst>
                              <p:par>
                                <p:cTn id="54" presetID="22" presetClass="entr" presetSubtype="4" fill="hold" nodeType="after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wipe(down)">
                                      <p:cBhvr>
                                        <p:cTn id="56" dur="1000"/>
                                        <p:tgtEl>
                                          <p:spTgt spid="16"/>
                                        </p:tgtEl>
                                      </p:cBhvr>
                                    </p:animEffect>
                                  </p:childTnLst>
                                </p:cTn>
                              </p:par>
                            </p:childTnLst>
                          </p:cTn>
                        </p:par>
                        <p:par>
                          <p:cTn id="57" fill="hold" nodeType="afterGroup">
                            <p:stCondLst>
                              <p:cond delay="2500"/>
                            </p:stCondLst>
                            <p:childTnLst>
                              <p:par>
                                <p:cTn id="58" presetID="22" presetClass="entr" presetSubtype="8" fill="hold" nodeType="after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wipe(left)">
                                      <p:cBhvr>
                                        <p:cTn id="60" dur="500"/>
                                        <p:tgtEl>
                                          <p:spTgt spid="21"/>
                                        </p:tgtEl>
                                      </p:cBhvr>
                                    </p:animEffect>
                                  </p:childTnLst>
                                </p:cTn>
                              </p:par>
                            </p:childTnLst>
                          </p:cTn>
                        </p:par>
                        <p:par>
                          <p:cTn id="61" fill="hold" nodeType="afterGroup">
                            <p:stCondLst>
                              <p:cond delay="3000"/>
                            </p:stCondLst>
                            <p:childTnLst>
                              <p:par>
                                <p:cTn id="62" presetID="22" presetClass="entr" presetSubtype="8" fill="hold" grpId="0" nodeType="afterEffect">
                                  <p:stCondLst>
                                    <p:cond delay="0"/>
                                  </p:stCondLst>
                                  <p:childTnLst>
                                    <p:set>
                                      <p:cBhvr>
                                        <p:cTn id="63" dur="1" fill="hold">
                                          <p:stCondLst>
                                            <p:cond delay="0"/>
                                          </p:stCondLst>
                                        </p:cTn>
                                        <p:tgtEl>
                                          <p:spTgt spid="11"/>
                                        </p:tgtEl>
                                        <p:attrNameLst>
                                          <p:attrName>style.visibility</p:attrName>
                                        </p:attrNameLst>
                                      </p:cBhvr>
                                      <p:to>
                                        <p:strVal val="visible"/>
                                      </p:to>
                                    </p:set>
                                    <p:animEffect transition="in" filter="wipe(left)">
                                      <p:cBhvr>
                                        <p:cTn id="6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5" grpId="0" animBg="1"/>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p:cNvSpPr>
            <a:spLocks noGrp="1"/>
          </p:cNvSpPr>
          <p:nvPr>
            <p:ph sz="quarter" idx="12"/>
          </p:nvPr>
        </p:nvSpPr>
        <p:spPr>
          <a:xfrm>
            <a:off x="604838" y="1844824"/>
            <a:ext cx="8081962" cy="3876529"/>
          </a:xfrm>
        </p:spPr>
        <p:txBody>
          <a:bodyPr/>
          <a:lstStyle/>
          <a:p>
            <a:pPr marL="0" indent="0">
              <a:buNone/>
            </a:pPr>
            <a:r>
              <a:rPr lang="en-US" altLang="en-US" b="1" cap="all" dirty="0">
                <a:solidFill>
                  <a:srgbClr val="86A315"/>
                </a:solidFill>
                <a:latin typeface="+mn-lt"/>
                <a:cs typeface="Arial" panose="020B0604020202020204" pitchFamily="34" charset="0"/>
              </a:rPr>
              <a:t>Adam Smith’s invisible hand</a:t>
            </a:r>
          </a:p>
          <a:p>
            <a:pPr lvl="2">
              <a:lnSpc>
                <a:spcPct val="120000"/>
              </a:lnSpc>
              <a:spcBef>
                <a:spcPts val="0"/>
              </a:spcBef>
              <a:buClr>
                <a:srgbClr val="86A315"/>
              </a:buClr>
              <a:buFont typeface="Wingdings" panose="05000000000000000000" pitchFamily="2" charset="2"/>
              <a:buChar char="§"/>
            </a:pPr>
            <a:r>
              <a:rPr lang="en-US" dirty="0"/>
              <a:t>Households and firms interacting in markets act as if they are guided by an “invisible hand” </a:t>
            </a:r>
          </a:p>
          <a:p>
            <a:pPr lvl="2">
              <a:lnSpc>
                <a:spcPct val="120000"/>
              </a:lnSpc>
              <a:spcBef>
                <a:spcPts val="0"/>
              </a:spcBef>
              <a:buClr>
                <a:srgbClr val="86A315"/>
              </a:buClr>
              <a:buFont typeface="Wingdings" panose="05000000000000000000" pitchFamily="2" charset="2"/>
              <a:buChar char="§"/>
            </a:pPr>
            <a:r>
              <a:rPr lang="en-US" dirty="0"/>
              <a:t>An efficient outcome is achieved through individuals’ seeking to maximize their self-interest</a:t>
            </a:r>
          </a:p>
          <a:p>
            <a:pPr marL="0" indent="0">
              <a:buNone/>
            </a:pPr>
            <a:r>
              <a:rPr lang="en-US" altLang="en-US" dirty="0">
                <a:solidFill>
                  <a:srgbClr val="3163AC"/>
                </a:solidFill>
                <a:latin typeface="+mn-lt"/>
                <a:cs typeface="Arial" panose="020B0604020202020204" pitchFamily="34" charset="0"/>
              </a:rPr>
              <a:t>Free markets </a:t>
            </a:r>
          </a:p>
          <a:p>
            <a:pPr lvl="1">
              <a:buClr>
                <a:srgbClr val="3163AC"/>
              </a:buClr>
              <a:buFont typeface="Wingdings" panose="05000000000000000000" pitchFamily="2" charset="2"/>
              <a:buChar char="§"/>
            </a:pPr>
            <a:r>
              <a:rPr lang="en-US" altLang="en-US" dirty="0">
                <a:cs typeface="Arial" panose="020B0604020202020204" pitchFamily="34" charset="0"/>
              </a:rPr>
              <a:t>Best way to organize economic activity</a:t>
            </a:r>
          </a:p>
          <a:p>
            <a:endParaRPr lang="de-DE" dirty="0">
              <a:latin typeface="+mn-lt"/>
              <a:cs typeface="Arial" panose="020B0604020202020204" pitchFamily="34" charset="0"/>
            </a:endParaRPr>
          </a:p>
        </p:txBody>
      </p:sp>
      <p:sp>
        <p:nvSpPr>
          <p:cNvPr id="5" name="Titel 4"/>
          <p:cNvSpPr>
            <a:spLocks noGrp="1"/>
          </p:cNvSpPr>
          <p:nvPr>
            <p:ph type="title"/>
          </p:nvPr>
        </p:nvSpPr>
        <p:spPr/>
        <p:txBody>
          <a:bodyPr/>
          <a:lstStyle/>
          <a:p>
            <a:r>
              <a:rPr lang="en-US" altLang="en-US" dirty="0">
                <a:solidFill>
                  <a:srgbClr val="3163AC"/>
                </a:solidFill>
                <a:latin typeface="+mj-lt"/>
                <a:cs typeface="Arial" panose="020B0604020202020204" pitchFamily="34" charset="0"/>
              </a:rPr>
              <a:t>Market Efficiency (6/6)</a:t>
            </a:r>
            <a:endParaRPr lang="de-DE" dirty="0">
              <a:solidFill>
                <a:srgbClr val="3163AC"/>
              </a:solidFill>
              <a:latin typeface="+mj-lt"/>
              <a:cs typeface="Arial" panose="020B0604020202020204" pitchFamily="34" charset="0"/>
            </a:endParaRPr>
          </a:p>
        </p:txBody>
      </p:sp>
    </p:spTree>
    <p:extLst>
      <p:ext uri="{BB962C8B-B14F-4D97-AF65-F5344CB8AC3E}">
        <p14:creationId xmlns:p14="http://schemas.microsoft.com/office/powerpoint/2010/main" val="2130083566"/>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Content Placeholder 2"/>
          <p:cNvSpPr>
            <a:spLocks noGrp="1"/>
          </p:cNvSpPr>
          <p:nvPr>
            <p:ph sz="quarter" idx="12"/>
          </p:nvPr>
        </p:nvSpPr>
        <p:spPr>
          <a:xfrm>
            <a:off x="604838" y="1844824"/>
            <a:ext cx="8081962" cy="3955033"/>
          </a:xfrm>
        </p:spPr>
        <p:txBody>
          <a:bodyPr/>
          <a:lstStyle/>
          <a:p>
            <a:pPr marL="0" indent="0">
              <a:buClr>
                <a:srgbClr val="3163AC"/>
              </a:buClr>
              <a:buNone/>
            </a:pPr>
            <a:r>
              <a:rPr lang="en-US" altLang="en-US" b="1" cap="all" dirty="0">
                <a:solidFill>
                  <a:srgbClr val="86A315"/>
                </a:solidFill>
                <a:latin typeface="+mn-lt"/>
              </a:rPr>
              <a:t>Deadweight loss</a:t>
            </a:r>
            <a:br>
              <a:rPr lang="en-US" altLang="en-US" dirty="0">
                <a:latin typeface="+mn-lt"/>
              </a:rPr>
            </a:br>
            <a:r>
              <a:rPr lang="en-US" dirty="0">
                <a:latin typeface="+mn-lt"/>
              </a:rPr>
              <a:t>The decrease in the total surplus of the market (including </a:t>
            </a:r>
            <a:r>
              <a:rPr lang="en-US" altLang="en-US" dirty="0">
                <a:latin typeface="+mn-lt"/>
              </a:rPr>
              <a:t>revenue collected by the government</a:t>
            </a:r>
            <a:r>
              <a:rPr lang="en-US" dirty="0">
                <a:latin typeface="+mn-lt"/>
              </a:rPr>
              <a:t>) that results from a policy such as tax, rent control </a:t>
            </a:r>
            <a:r>
              <a:rPr lang="en-US" altLang="en-US" dirty="0">
                <a:latin typeface="+mn-lt"/>
              </a:rPr>
              <a:t> </a:t>
            </a:r>
          </a:p>
        </p:txBody>
      </p:sp>
      <p:sp>
        <p:nvSpPr>
          <p:cNvPr id="49154" name="Title 1"/>
          <p:cNvSpPr>
            <a:spLocks noGrp="1"/>
          </p:cNvSpPr>
          <p:nvPr>
            <p:ph type="title"/>
          </p:nvPr>
        </p:nvSpPr>
        <p:spPr/>
        <p:txBody>
          <a:bodyPr wrap="square" anchor="b"/>
          <a:lstStyle/>
          <a:p>
            <a:r>
              <a:rPr lang="en-US" altLang="en-US" dirty="0">
                <a:solidFill>
                  <a:srgbClr val="3163AC"/>
                </a:solidFill>
                <a:latin typeface="+mj-lt"/>
                <a:cs typeface="Arial" panose="020B0604020202020204" pitchFamily="34" charset="0"/>
              </a:rPr>
              <a:t>The Deadweight Loss of Taxation  </a:t>
            </a:r>
          </a:p>
        </p:txBody>
      </p:sp>
      <p:pic>
        <p:nvPicPr>
          <p:cNvPr id="4" name="Picture 2" descr="A graph has Thousands of pounds of fish per day on the horizontal axis and Price per pound on the vertical axis.&#10;&#10;•The initial supply curve is horizontal and extends right from (0, $2) through (40, $2) and point a (60, $2).&#10;•The demand curve is negatively sloped and falls straight from approximately (0, $6) through point b (40, $3) and point a, where it intersects the initial supply curve.&#10;•The initial supply curve is shifted upward to form a curve for new supply with $1 tax. The new supply curve extends right from (0, $3) and passes through point b (40, $3).&#10;•Area A is above $3 per pound and between the demand and the vertical axis.&#10;•Area B is above $2 per pound, below $3 per pound, and between the vertical axis and line segment from (40, $2) to b (40, $3).&#10;•Area C is above $2 per pound and between the demand and line segment from (40, $2) to b (40, $3)."/>
          <p:cNvPicPr>
            <a:picLocks noChangeAspect="1"/>
          </p:cNvPicPr>
          <p:nvPr/>
        </p:nvPicPr>
        <p:blipFill rotWithShape="1">
          <a:blip r:embed="rId2">
            <a:extLst>
              <a:ext uri="{28A0092B-C50C-407E-A947-70E740481C1C}">
                <a14:useLocalDpi xmlns:a14="http://schemas.microsoft.com/office/drawing/2010/main" val="0"/>
              </a:ext>
            </a:extLst>
          </a:blip>
          <a:srcRect b="8681"/>
          <a:stretch/>
        </p:blipFill>
        <p:spPr>
          <a:xfrm>
            <a:off x="4925136" y="3036168"/>
            <a:ext cx="3840480" cy="3285788"/>
          </a:xfrm>
          <a:prstGeom prst="rect">
            <a:avLst/>
          </a:prstGeom>
        </p:spPr>
      </p:pic>
      <p:sp>
        <p:nvSpPr>
          <p:cNvPr id="5" name="Content Placeholder 3"/>
          <p:cNvSpPr txBox="1">
            <a:spLocks/>
          </p:cNvSpPr>
          <p:nvPr/>
        </p:nvSpPr>
        <p:spPr>
          <a:xfrm>
            <a:off x="619036" y="3153110"/>
            <a:ext cx="4248472" cy="3368519"/>
          </a:xfrm>
          <a:prstGeom prst="rect">
            <a:avLst/>
          </a:prstGeom>
        </p:spPr>
        <p:txBody>
          <a:bodyPr/>
          <a:lstStyle>
            <a:lvl1pPr marL="342900" indent="-342900" algn="l" defTabSz="914400" rtl="0" eaLnBrk="1" latinLnBrk="0" hangingPunct="1">
              <a:spcBef>
                <a:spcPct val="20000"/>
              </a:spcBef>
              <a:buClr>
                <a:schemeClr val="accent2"/>
              </a:buClr>
              <a:buFont typeface="Frutiger 45 light" pitchFamily="34" charset="0"/>
              <a:buChar char="&gt;"/>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a:spcBef>
                <a:spcPts val="0"/>
              </a:spcBef>
              <a:buFont typeface="Frutiger 45 light" pitchFamily="34" charset="0"/>
              <a:buNone/>
            </a:pPr>
            <a:endParaRPr lang="en-US" sz="1600" dirty="0"/>
          </a:p>
          <a:p>
            <a:pPr marL="0">
              <a:spcBef>
                <a:spcPts val="0"/>
              </a:spcBef>
              <a:buFont typeface="Frutiger 45 light" pitchFamily="34" charset="0"/>
              <a:buNone/>
            </a:pPr>
            <a:r>
              <a:rPr lang="en-US" sz="1600" dirty="0"/>
              <a:t>When the supply curve is horizontal, a tax increases the equilibrium price by the tax ($1 per pound in this example).</a:t>
            </a:r>
          </a:p>
          <a:p>
            <a:pPr marL="0">
              <a:spcBef>
                <a:spcPts val="0"/>
              </a:spcBef>
              <a:buFont typeface="Frutiger 45 light" pitchFamily="34" charset="0"/>
              <a:buNone/>
            </a:pPr>
            <a:endParaRPr lang="en-US" sz="1600" dirty="0"/>
          </a:p>
          <a:p>
            <a:pPr marL="0">
              <a:spcBef>
                <a:spcPts val="0"/>
              </a:spcBef>
              <a:buFont typeface="Frutiger 45 light" pitchFamily="34" charset="0"/>
              <a:buNone/>
            </a:pPr>
            <a:r>
              <a:rPr lang="en-US" sz="1600" dirty="0"/>
              <a:t>Consumer surplus decreases by the areas </a:t>
            </a:r>
            <a:r>
              <a:rPr lang="en-US" sz="1600" i="1" dirty="0"/>
              <a:t>B</a:t>
            </a:r>
            <a:r>
              <a:rPr lang="en-US" sz="1600" dirty="0"/>
              <a:t> and </a:t>
            </a:r>
            <a:r>
              <a:rPr lang="en-US" sz="1600" i="1" dirty="0"/>
              <a:t>C</a:t>
            </a:r>
            <a:r>
              <a:rPr lang="en-US" sz="1600" dirty="0"/>
              <a:t>. Total tax revenue collected is shown by rectangle </a:t>
            </a:r>
            <a:r>
              <a:rPr lang="en-US" sz="1600" i="1" dirty="0"/>
              <a:t>B</a:t>
            </a:r>
            <a:r>
              <a:rPr lang="en-US" sz="1600" dirty="0"/>
              <a:t>, so the total burden exceeds tax revenue by triangle </a:t>
            </a:r>
            <a:r>
              <a:rPr lang="en-US" sz="1600" i="1" dirty="0"/>
              <a:t>C</a:t>
            </a:r>
            <a:r>
              <a:rPr lang="en-US" sz="1600" dirty="0"/>
              <a:t>.</a:t>
            </a:r>
          </a:p>
          <a:p>
            <a:pPr marL="0">
              <a:spcBef>
                <a:spcPts val="0"/>
              </a:spcBef>
              <a:buFont typeface="Frutiger 45 light" pitchFamily="34" charset="0"/>
              <a:buNone/>
            </a:pPr>
            <a:endParaRPr lang="en-US" sz="1600" dirty="0"/>
          </a:p>
          <a:p>
            <a:pPr marL="0">
              <a:spcBef>
                <a:spcPts val="0"/>
              </a:spcBef>
              <a:buFont typeface="Frutiger 45 light" pitchFamily="34" charset="0"/>
              <a:buNone/>
            </a:pPr>
            <a:r>
              <a:rPr lang="en-US" sz="1600" dirty="0"/>
              <a:t>Triangle </a:t>
            </a:r>
            <a:r>
              <a:rPr lang="en-US" sz="1600" i="1" dirty="0"/>
              <a:t>C</a:t>
            </a:r>
            <a:r>
              <a:rPr lang="en-US" sz="1600" dirty="0"/>
              <a:t> is sometimes known as the deadweight loss of the tax.</a:t>
            </a:r>
            <a:endParaRPr lang="en-IN" sz="1600" dirty="0"/>
          </a:p>
        </p:txBody>
      </p:sp>
    </p:spTree>
    <p:extLst>
      <p:ext uri="{BB962C8B-B14F-4D97-AF65-F5344CB8AC3E}">
        <p14:creationId xmlns:p14="http://schemas.microsoft.com/office/powerpoint/2010/main" val="2901642152"/>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wrap="square" anchor="b"/>
          <a:lstStyle/>
          <a:p>
            <a:r>
              <a:rPr lang="en-US" altLang="en-US" dirty="0">
                <a:solidFill>
                  <a:srgbClr val="3163AC"/>
                </a:solidFill>
                <a:latin typeface="+mj-lt"/>
                <a:cs typeface="Arial" panose="020B0604020202020204" pitchFamily="34" charset="0"/>
              </a:rPr>
              <a:t>The Deadweight Loss of Price Controls  </a:t>
            </a:r>
          </a:p>
        </p:txBody>
      </p:sp>
      <p:pic>
        <p:nvPicPr>
          <p:cNvPr id="6" name="Picture 2" descr="Two graphs have Quantity of apartments on the horizontal axis and Price per apartment on the vertical axis.&#10;&#10;•Panel (A): Market Equilibrium. The supply curve rises straight from (0, $67) through point a (1,000, $400). The demand curve falls straight from (0, $900) through point a.&#10;The producer surplus is below $400 per apartment and between the supply curve and the vertical axis.&#10;The consumer surplus is above $400 per apartment and between the demand curve and the vertical axis.&#10;•Panel (B): Rent Control. The supply and demand curves from (A) intersect at (1,000, $400).&#10;The producer surplus is below $300 per apartment and between the supply curve and the vertical axis.&#10;The consumer surplus is above $300 per apartment and between the demand curve, the vertical axis, and a dashed vertical line segment from b to c."/>
          <p:cNvPicPr>
            <a:picLocks noChangeAspect="1"/>
          </p:cNvPicPr>
          <p:nvPr/>
        </p:nvPicPr>
        <p:blipFill rotWithShape="1">
          <a:blip r:embed="rId2">
            <a:extLst>
              <a:ext uri="{28A0092B-C50C-407E-A947-70E740481C1C}">
                <a14:useLocalDpi xmlns:a14="http://schemas.microsoft.com/office/drawing/2010/main" val="0"/>
              </a:ext>
            </a:extLst>
          </a:blip>
          <a:srcRect b="14616"/>
          <a:stretch/>
        </p:blipFill>
        <p:spPr>
          <a:xfrm>
            <a:off x="3805503" y="2369408"/>
            <a:ext cx="5007411" cy="3053929"/>
          </a:xfrm>
          <a:prstGeom prst="rect">
            <a:avLst/>
          </a:prstGeom>
        </p:spPr>
      </p:pic>
      <p:sp>
        <p:nvSpPr>
          <p:cNvPr id="7" name="Content Placeholder 3"/>
          <p:cNvSpPr txBox="1">
            <a:spLocks/>
          </p:cNvSpPr>
          <p:nvPr/>
        </p:nvSpPr>
        <p:spPr>
          <a:xfrm>
            <a:off x="747800" y="1883978"/>
            <a:ext cx="3130518" cy="4525963"/>
          </a:xfrm>
          <a:prstGeom prst="rect">
            <a:avLst/>
          </a:prstGeom>
        </p:spPr>
        <p:txBody>
          <a:bodyPr/>
          <a:lstStyle>
            <a:lvl1pPr marL="342900" indent="-342900" algn="l" defTabSz="914400" rtl="0" eaLnBrk="1" latinLnBrk="0" hangingPunct="1">
              <a:spcBef>
                <a:spcPct val="20000"/>
              </a:spcBef>
              <a:buClr>
                <a:schemeClr val="accent2"/>
              </a:buClr>
              <a:buFont typeface="Frutiger 45 light" pitchFamily="34" charset="0"/>
              <a:buChar char="&gt;"/>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10000"/>
              </a:lnSpc>
              <a:spcBef>
                <a:spcPct val="5000"/>
              </a:spcBef>
              <a:buClr>
                <a:schemeClr val="tx1"/>
              </a:buClr>
              <a:buFont typeface="Frutiger 45 light" pitchFamily="34" charset="0"/>
              <a:buNone/>
            </a:pPr>
            <a:r>
              <a:rPr lang="en-US" dirty="0">
                <a:solidFill>
                  <a:srgbClr val="2E63AC"/>
                </a:solidFill>
              </a:rPr>
              <a:t>Rent Control</a:t>
            </a:r>
          </a:p>
          <a:p>
            <a:pPr>
              <a:lnSpc>
                <a:spcPct val="110000"/>
              </a:lnSpc>
              <a:spcBef>
                <a:spcPct val="5000"/>
              </a:spcBef>
              <a:buClr>
                <a:schemeClr val="tx1"/>
              </a:buClr>
              <a:buFont typeface="Wingdings 3" pitchFamily="18" charset="2"/>
              <a:buNone/>
            </a:pPr>
            <a:endParaRPr lang="en-US" sz="1600" b="1" dirty="0">
              <a:cs typeface="Arial" pitchFamily="34" charset="0"/>
            </a:endParaRPr>
          </a:p>
          <a:p>
            <a:pPr>
              <a:lnSpc>
                <a:spcPct val="110000"/>
              </a:lnSpc>
              <a:spcBef>
                <a:spcPct val="5000"/>
              </a:spcBef>
              <a:buClr>
                <a:schemeClr val="tx1"/>
              </a:buClr>
              <a:buFont typeface="Wingdings 3" pitchFamily="18" charset="2"/>
              <a:buNone/>
            </a:pPr>
            <a:r>
              <a:rPr lang="en-US" sz="1600" b="1" dirty="0">
                <a:cs typeface="Arial" pitchFamily="34" charset="0"/>
              </a:rPr>
              <a:t>(A) </a:t>
            </a:r>
            <a:r>
              <a:rPr lang="en-IN" sz="1600" dirty="0">
                <a:cs typeface="Arial" pitchFamily="34" charset="0"/>
              </a:rPr>
              <a:t>In the market equilibrium, with a price of $400 and 1,000 apartments, the total surplus</a:t>
            </a:r>
            <a:r>
              <a:rPr lang="en-US" sz="1600" dirty="0">
                <a:cs typeface="Arial" pitchFamily="34" charset="0"/>
              </a:rPr>
              <a:t> </a:t>
            </a:r>
            <a:r>
              <a:rPr lang="en-IN" sz="1600" dirty="0">
                <a:cs typeface="Arial" pitchFamily="34" charset="0"/>
              </a:rPr>
              <a:t>is the area between the demand curve </a:t>
            </a:r>
            <a:r>
              <a:rPr lang="en-US" sz="1600" dirty="0">
                <a:cs typeface="Arial" pitchFamily="34" charset="0"/>
              </a:rPr>
              <a:t>and the supply curve.</a:t>
            </a:r>
          </a:p>
          <a:p>
            <a:pPr>
              <a:lnSpc>
                <a:spcPct val="110000"/>
              </a:lnSpc>
              <a:spcBef>
                <a:spcPct val="5000"/>
              </a:spcBef>
              <a:buClr>
                <a:schemeClr val="tx1"/>
              </a:buClr>
              <a:buFont typeface="Wingdings 3" pitchFamily="18" charset="2"/>
              <a:buNone/>
            </a:pPr>
            <a:r>
              <a:rPr lang="en-US" sz="1600" b="1" dirty="0">
                <a:cs typeface="Arial" pitchFamily="34" charset="0"/>
              </a:rPr>
              <a:t>(B) </a:t>
            </a:r>
            <a:r>
              <a:rPr lang="en-IN" sz="1600" dirty="0">
                <a:cs typeface="Arial" pitchFamily="34" charset="0"/>
              </a:rPr>
              <a:t>Rent control, with a maximum price</a:t>
            </a:r>
            <a:r>
              <a:rPr lang="en-US" sz="1600" dirty="0">
                <a:cs typeface="Arial" pitchFamily="34" charset="0"/>
              </a:rPr>
              <a:t> </a:t>
            </a:r>
            <a:r>
              <a:rPr lang="en-IN" sz="1600" dirty="0">
                <a:cs typeface="Arial" pitchFamily="34" charset="0"/>
              </a:rPr>
              <a:t>of  $300, reduces the quantity to 700 apartments</a:t>
            </a:r>
            <a:r>
              <a:rPr lang="en-US" sz="1600" dirty="0">
                <a:cs typeface="Arial" pitchFamily="34" charset="0"/>
              </a:rPr>
              <a:t> </a:t>
            </a:r>
            <a:r>
              <a:rPr lang="en-IN" sz="1600" dirty="0">
                <a:cs typeface="Arial" pitchFamily="34" charset="0"/>
              </a:rPr>
              <a:t>and decreases the total surplus.</a:t>
            </a:r>
            <a:endParaRPr lang="en-US" sz="1600" dirty="0">
              <a:cs typeface="Arial" pitchFamily="34" charset="0"/>
            </a:endParaRPr>
          </a:p>
          <a:p>
            <a:pPr>
              <a:lnSpc>
                <a:spcPct val="110000"/>
              </a:lnSpc>
              <a:spcBef>
                <a:spcPct val="5000"/>
              </a:spcBef>
              <a:buClr>
                <a:schemeClr val="tx1"/>
              </a:buClr>
              <a:buFont typeface="Wingdings 3" pitchFamily="18" charset="2"/>
              <a:buNone/>
            </a:pPr>
            <a:r>
              <a:rPr lang="en-US" sz="1600" dirty="0">
                <a:cs typeface="Arial" pitchFamily="34" charset="0"/>
              </a:rPr>
              <a:t>		</a:t>
            </a:r>
            <a:br>
              <a:rPr lang="en-US" sz="1200" dirty="0">
                <a:solidFill>
                  <a:srgbClr val="382344"/>
                </a:solidFill>
              </a:rPr>
            </a:br>
            <a:r>
              <a:rPr lang="en-US" sz="1500" dirty="0"/>
              <a:t>.</a:t>
            </a:r>
          </a:p>
          <a:p>
            <a:pPr>
              <a:lnSpc>
                <a:spcPct val="110000"/>
              </a:lnSpc>
              <a:spcBef>
                <a:spcPct val="5000"/>
              </a:spcBef>
              <a:buClr>
                <a:schemeClr val="tx1"/>
              </a:buClr>
              <a:buFont typeface="Wingdings 3" pitchFamily="18" charset="2"/>
              <a:buNone/>
            </a:pPr>
            <a:endParaRPr lang="en-US" sz="1200" dirty="0">
              <a:cs typeface="Arial" pitchFamily="34" charset="0"/>
            </a:endParaRPr>
          </a:p>
          <a:p>
            <a:pPr>
              <a:lnSpc>
                <a:spcPct val="110000"/>
              </a:lnSpc>
              <a:spcBef>
                <a:spcPct val="5000"/>
              </a:spcBef>
              <a:buClr>
                <a:schemeClr val="tx1"/>
              </a:buClr>
              <a:buFont typeface="Wingdings 3" pitchFamily="18" charset="2"/>
              <a:buNone/>
            </a:pPr>
            <a:r>
              <a:rPr lang="en-US" sz="1600" dirty="0">
                <a:cs typeface="Arial" pitchFamily="34" charset="0"/>
              </a:rPr>
              <a:t>	</a:t>
            </a:r>
            <a:endParaRPr lang="en-IN" sz="1600" b="1" dirty="0"/>
          </a:p>
        </p:txBody>
      </p:sp>
    </p:spTree>
    <p:extLst>
      <p:ext uri="{BB962C8B-B14F-4D97-AF65-F5344CB8AC3E}">
        <p14:creationId xmlns:p14="http://schemas.microsoft.com/office/powerpoint/2010/main" val="708960619"/>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p:cNvSpPr>
            <a:spLocks noGrp="1"/>
          </p:cNvSpPr>
          <p:nvPr>
            <p:ph sz="quarter" idx="12"/>
          </p:nvPr>
        </p:nvSpPr>
        <p:spPr>
          <a:xfrm>
            <a:off x="604838" y="1844824"/>
            <a:ext cx="8081962" cy="4248472"/>
          </a:xfrm>
        </p:spPr>
        <p:txBody>
          <a:bodyPr/>
          <a:lstStyle/>
          <a:p>
            <a:pPr marL="0" indent="0">
              <a:buNone/>
            </a:pPr>
            <a:r>
              <a:rPr lang="en-US" altLang="en-US" dirty="0">
                <a:solidFill>
                  <a:srgbClr val="3163AC"/>
                </a:solidFill>
                <a:latin typeface="+mn-lt"/>
                <a:cs typeface="Arial" panose="020B0604020202020204" pitchFamily="34" charset="0"/>
              </a:rPr>
              <a:t>Forces of supply and demand allocate resources efficiently if</a:t>
            </a:r>
          </a:p>
          <a:p>
            <a:pPr marL="914400" lvl="1" indent="-457200">
              <a:buClr>
                <a:srgbClr val="3163AC"/>
              </a:buClr>
              <a:buFont typeface="+mj-lt"/>
              <a:buAutoNum type="arabicPeriod"/>
            </a:pPr>
            <a:r>
              <a:rPr lang="en-US" altLang="en-US" dirty="0">
                <a:cs typeface="Arial" panose="020B0604020202020204" pitchFamily="34" charset="0"/>
              </a:rPr>
              <a:t>Markets are perfectly competitive</a:t>
            </a:r>
          </a:p>
          <a:p>
            <a:pPr marL="914400" lvl="1" indent="-457200">
              <a:buClr>
                <a:srgbClr val="3163AC"/>
              </a:buClr>
              <a:buFont typeface="+mj-lt"/>
              <a:buAutoNum type="arabicPeriod"/>
            </a:pPr>
            <a:r>
              <a:rPr lang="en-US" altLang="en-US" dirty="0">
                <a:cs typeface="Arial" panose="020B0604020202020204" pitchFamily="34" charset="0"/>
              </a:rPr>
              <a:t>Outcome in a market matters only to the buyers and sellers in that market</a:t>
            </a:r>
          </a:p>
          <a:p>
            <a:pPr marL="0" indent="0">
              <a:buNone/>
              <a:defRPr/>
            </a:pPr>
            <a:r>
              <a:rPr lang="en-US" dirty="0">
                <a:solidFill>
                  <a:srgbClr val="3163AC"/>
                </a:solidFill>
                <a:latin typeface="+mn-lt"/>
                <a:cs typeface="Arial" panose="020B0604020202020204" pitchFamily="34" charset="0"/>
              </a:rPr>
              <a:t>In the world, competition is far from perfect</a:t>
            </a:r>
          </a:p>
          <a:p>
            <a:pPr lvl="1">
              <a:buClr>
                <a:srgbClr val="3163AC"/>
              </a:buClr>
              <a:buFont typeface="Wingdings" panose="05000000000000000000" pitchFamily="2" charset="2"/>
              <a:buChar char="§"/>
              <a:defRPr/>
            </a:pPr>
            <a:r>
              <a:rPr lang="en-US" dirty="0">
                <a:cs typeface="Arial" panose="020B0604020202020204" pitchFamily="34" charset="0"/>
              </a:rPr>
              <a:t>Market power</a:t>
            </a:r>
          </a:p>
          <a:p>
            <a:pPr lvl="2">
              <a:buClr>
                <a:srgbClr val="3163AC"/>
              </a:buClr>
              <a:buFont typeface="Wingdings" panose="05000000000000000000" pitchFamily="2" charset="2"/>
              <a:buChar char="§"/>
              <a:defRPr/>
            </a:pPr>
            <a:r>
              <a:rPr lang="en-US" dirty="0">
                <a:cs typeface="Arial" panose="020B0604020202020204" pitchFamily="34" charset="0"/>
              </a:rPr>
              <a:t>A single buyer or seller (small group)</a:t>
            </a:r>
          </a:p>
          <a:p>
            <a:pPr lvl="2">
              <a:buClr>
                <a:srgbClr val="3163AC"/>
              </a:buClr>
              <a:buFont typeface="Wingdings" panose="05000000000000000000" pitchFamily="2" charset="2"/>
              <a:buChar char="§"/>
              <a:defRPr/>
            </a:pPr>
            <a:r>
              <a:rPr lang="en-US" dirty="0">
                <a:cs typeface="Arial" panose="020B0604020202020204" pitchFamily="34" charset="0"/>
              </a:rPr>
              <a:t>Control market prices</a:t>
            </a:r>
          </a:p>
          <a:p>
            <a:pPr lvl="2">
              <a:buClr>
                <a:srgbClr val="3163AC"/>
              </a:buClr>
              <a:buFont typeface="Wingdings" panose="05000000000000000000" pitchFamily="2" charset="2"/>
              <a:buChar char="§"/>
              <a:defRPr/>
            </a:pPr>
            <a:r>
              <a:rPr lang="en-US" dirty="0">
                <a:cs typeface="Arial" panose="020B0604020202020204" pitchFamily="34" charset="0"/>
              </a:rPr>
              <a:t>Markets are inefficient</a:t>
            </a:r>
          </a:p>
          <a:p>
            <a:pPr marL="0" indent="0">
              <a:buNone/>
              <a:defRPr/>
            </a:pPr>
            <a:r>
              <a:rPr lang="en-US" dirty="0">
                <a:solidFill>
                  <a:srgbClr val="3163AC"/>
                </a:solidFill>
                <a:latin typeface="+mn-lt"/>
                <a:cs typeface="Arial" panose="020B0604020202020204" pitchFamily="34" charset="0"/>
              </a:rPr>
              <a:t>When these assumptions do not hold</a:t>
            </a:r>
          </a:p>
          <a:p>
            <a:pPr marL="857250" lvl="1" indent="-342900">
              <a:buClr>
                <a:srgbClr val="3163AC"/>
              </a:buClr>
              <a:buFont typeface="Wingdings" panose="05000000000000000000" pitchFamily="2" charset="2"/>
              <a:buChar char="§"/>
              <a:defRPr/>
            </a:pPr>
            <a:r>
              <a:rPr lang="en-US" dirty="0">
                <a:cs typeface="Arial" panose="020B0604020202020204" pitchFamily="34" charset="0"/>
              </a:rPr>
              <a:t>“Market equilibrium is efficient” may no longer be true </a:t>
            </a:r>
          </a:p>
          <a:p>
            <a:endParaRPr lang="de-DE" dirty="0">
              <a:latin typeface="+mn-lt"/>
              <a:cs typeface="Arial" panose="020B0604020202020204" pitchFamily="34" charset="0"/>
            </a:endParaRPr>
          </a:p>
        </p:txBody>
      </p:sp>
      <p:sp>
        <p:nvSpPr>
          <p:cNvPr id="5" name="Titel 4"/>
          <p:cNvSpPr>
            <a:spLocks noGrp="1"/>
          </p:cNvSpPr>
          <p:nvPr>
            <p:ph type="title"/>
          </p:nvPr>
        </p:nvSpPr>
        <p:spPr/>
        <p:txBody>
          <a:bodyPr/>
          <a:lstStyle/>
          <a:p>
            <a:r>
              <a:rPr lang="en-US" altLang="en-US" dirty="0">
                <a:solidFill>
                  <a:srgbClr val="3163AC"/>
                </a:solidFill>
                <a:latin typeface="+mj-lt"/>
                <a:cs typeface="Arial" panose="020B0604020202020204" pitchFamily="34" charset="0"/>
              </a:rPr>
              <a:t>Market Efficiency &amp; Failure (1/2)</a:t>
            </a:r>
            <a:endParaRPr lang="de-DE" dirty="0">
              <a:solidFill>
                <a:srgbClr val="3163AC"/>
              </a:solidFill>
              <a:latin typeface="+mj-lt"/>
              <a:cs typeface="Arial" panose="020B0604020202020204" pitchFamily="34" charset="0"/>
            </a:endParaRPr>
          </a:p>
        </p:txBody>
      </p:sp>
    </p:spTree>
    <p:extLst>
      <p:ext uri="{BB962C8B-B14F-4D97-AF65-F5344CB8AC3E}">
        <p14:creationId xmlns:p14="http://schemas.microsoft.com/office/powerpoint/2010/main" val="887768948"/>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p:cNvSpPr>
            <a:spLocks noGrp="1"/>
          </p:cNvSpPr>
          <p:nvPr>
            <p:ph sz="quarter" idx="12"/>
          </p:nvPr>
        </p:nvSpPr>
        <p:spPr>
          <a:xfrm>
            <a:off x="604838" y="1844824"/>
            <a:ext cx="8081962" cy="4248472"/>
          </a:xfrm>
        </p:spPr>
        <p:txBody>
          <a:bodyPr/>
          <a:lstStyle/>
          <a:p>
            <a:pPr marL="0" indent="0">
              <a:buNone/>
              <a:defRPr/>
            </a:pPr>
            <a:r>
              <a:rPr lang="en-US" dirty="0">
                <a:solidFill>
                  <a:srgbClr val="3163AC"/>
                </a:solidFill>
                <a:latin typeface="+mn-lt"/>
                <a:cs typeface="Arial" panose="020B0604020202020204" pitchFamily="34" charset="0"/>
              </a:rPr>
              <a:t>In the world: </a:t>
            </a:r>
            <a:r>
              <a:rPr lang="en-US" dirty="0">
                <a:latin typeface="+mn-lt"/>
                <a:cs typeface="Arial" panose="020B0604020202020204" pitchFamily="34" charset="0"/>
              </a:rPr>
              <a:t>Decisions of buyers and sellers affect people who are not participants in the market at all</a:t>
            </a:r>
          </a:p>
          <a:p>
            <a:pPr>
              <a:lnSpc>
                <a:spcPct val="120000"/>
              </a:lnSpc>
              <a:spcBef>
                <a:spcPts val="600"/>
              </a:spcBef>
              <a:buClr>
                <a:srgbClr val="3163AC"/>
              </a:buClr>
              <a:buFont typeface="Wingdings" panose="05000000000000000000" pitchFamily="2" charset="2"/>
              <a:buChar char="§"/>
              <a:defRPr/>
            </a:pPr>
            <a:r>
              <a:rPr lang="en-US" dirty="0">
                <a:latin typeface="+mn-lt"/>
                <a:cs typeface="Arial" panose="020B0604020202020204" pitchFamily="34" charset="0"/>
              </a:rPr>
              <a:t>Externalities - cause welfare in a market to depend on more than just the value to the buyers and the cost to the sellers</a:t>
            </a:r>
          </a:p>
          <a:p>
            <a:pPr>
              <a:lnSpc>
                <a:spcPct val="120000"/>
              </a:lnSpc>
              <a:spcBef>
                <a:spcPts val="600"/>
              </a:spcBef>
              <a:buClr>
                <a:srgbClr val="3163AC"/>
              </a:buClr>
              <a:buFont typeface="Wingdings" panose="05000000000000000000" pitchFamily="2" charset="2"/>
              <a:buChar char="§"/>
              <a:defRPr/>
            </a:pPr>
            <a:r>
              <a:rPr lang="en-US" dirty="0">
                <a:latin typeface="+mn-lt"/>
                <a:cs typeface="Arial" panose="020B0604020202020204" pitchFamily="34" charset="0"/>
              </a:rPr>
              <a:t>Inefficient equilibrium - from the standpoint of society as a whole</a:t>
            </a:r>
          </a:p>
          <a:p>
            <a:pPr marL="0" indent="0">
              <a:buNone/>
              <a:defRPr/>
            </a:pPr>
            <a:r>
              <a:rPr lang="en-US" dirty="0">
                <a:solidFill>
                  <a:srgbClr val="3163AC"/>
                </a:solidFill>
                <a:latin typeface="+mn-lt"/>
                <a:cs typeface="Arial" panose="020B0604020202020204" pitchFamily="34" charset="0"/>
              </a:rPr>
              <a:t>Market failure</a:t>
            </a:r>
          </a:p>
          <a:p>
            <a:pPr>
              <a:lnSpc>
                <a:spcPct val="120000"/>
              </a:lnSpc>
              <a:spcBef>
                <a:spcPts val="600"/>
              </a:spcBef>
              <a:buClr>
                <a:srgbClr val="3163AC"/>
              </a:buClr>
              <a:buFont typeface="Wingdings" panose="05000000000000000000" pitchFamily="2" charset="2"/>
              <a:buChar char="§"/>
              <a:defRPr/>
            </a:pPr>
            <a:r>
              <a:rPr lang="en-US" dirty="0">
                <a:latin typeface="+mn-lt"/>
                <a:cs typeface="Arial" panose="020B0604020202020204" pitchFamily="34" charset="0"/>
              </a:rPr>
              <a:t>E.g.: market power and externalities</a:t>
            </a:r>
          </a:p>
          <a:p>
            <a:pPr>
              <a:lnSpc>
                <a:spcPct val="120000"/>
              </a:lnSpc>
              <a:spcBef>
                <a:spcPts val="600"/>
              </a:spcBef>
              <a:buClr>
                <a:srgbClr val="3163AC"/>
              </a:buClr>
              <a:buFont typeface="Wingdings" panose="05000000000000000000" pitchFamily="2" charset="2"/>
              <a:buChar char="§"/>
              <a:defRPr/>
            </a:pPr>
            <a:r>
              <a:rPr lang="en-US" dirty="0">
                <a:latin typeface="+mn-lt"/>
                <a:cs typeface="Arial" panose="020B0604020202020204" pitchFamily="34" charset="0"/>
              </a:rPr>
              <a:t>The inability of some unregulated markets to allocate resources efficiently</a:t>
            </a:r>
          </a:p>
          <a:p>
            <a:pPr>
              <a:lnSpc>
                <a:spcPct val="120000"/>
              </a:lnSpc>
              <a:spcBef>
                <a:spcPts val="600"/>
              </a:spcBef>
              <a:buClr>
                <a:srgbClr val="3163AC"/>
              </a:buClr>
              <a:buFont typeface="Wingdings" panose="05000000000000000000" pitchFamily="2" charset="2"/>
              <a:buChar char="§"/>
              <a:defRPr/>
            </a:pPr>
            <a:r>
              <a:rPr lang="en-US" dirty="0">
                <a:latin typeface="+mn-lt"/>
                <a:cs typeface="Arial" panose="020B0604020202020204" pitchFamily="34" charset="0"/>
              </a:rPr>
              <a:t>Public policy: Can potentially remedy the problem and increase economic efficiency</a:t>
            </a:r>
          </a:p>
          <a:p>
            <a:endParaRPr lang="de-DE" dirty="0">
              <a:latin typeface="Arial" panose="020B0604020202020204" pitchFamily="34" charset="0"/>
              <a:cs typeface="Arial" panose="020B0604020202020204" pitchFamily="34" charset="0"/>
            </a:endParaRPr>
          </a:p>
        </p:txBody>
      </p:sp>
      <p:sp>
        <p:nvSpPr>
          <p:cNvPr id="5" name="Titel 4"/>
          <p:cNvSpPr>
            <a:spLocks noGrp="1"/>
          </p:cNvSpPr>
          <p:nvPr>
            <p:ph type="title"/>
          </p:nvPr>
        </p:nvSpPr>
        <p:spPr/>
        <p:txBody>
          <a:bodyPr/>
          <a:lstStyle/>
          <a:p>
            <a:r>
              <a:rPr lang="en-US" altLang="en-US" dirty="0">
                <a:solidFill>
                  <a:srgbClr val="3163AC"/>
                </a:solidFill>
                <a:latin typeface="+mj-lt"/>
                <a:cs typeface="Arial" panose="020B0604020202020204" pitchFamily="34" charset="0"/>
              </a:rPr>
              <a:t>Market Efficiency &amp; Failure (2/2)</a:t>
            </a:r>
            <a:endParaRPr lang="de-DE" dirty="0">
              <a:solidFill>
                <a:srgbClr val="3163AC"/>
              </a:solidFill>
              <a:latin typeface="+mj-lt"/>
              <a:cs typeface="Arial" panose="020B0604020202020204" pitchFamily="34" charset="0"/>
            </a:endParaRPr>
          </a:p>
        </p:txBody>
      </p:sp>
    </p:spTree>
    <p:extLst>
      <p:ext uri="{BB962C8B-B14F-4D97-AF65-F5344CB8AC3E}">
        <p14:creationId xmlns:p14="http://schemas.microsoft.com/office/powerpoint/2010/main" val="2864944445"/>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Eggborough Power Station by Foto43 flik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360"/>
            <a:ext cx="9143999" cy="5340569"/>
          </a:xfrm>
          <a:prstGeom prst="rect">
            <a:avLst/>
          </a:prstGeom>
          <a:noFill/>
          <a:extLst>
            <a:ext uri="{909E8E84-426E-40DD-AFC4-6F175D3DCCD1}">
              <a14:hiddenFill xmlns:a14="http://schemas.microsoft.com/office/drawing/2010/main">
                <a:solidFill>
                  <a:srgbClr val="FFFFFF"/>
                </a:solidFill>
              </a14:hiddenFill>
            </a:ext>
          </a:extLst>
        </p:spPr>
      </p:pic>
      <p:sp>
        <p:nvSpPr>
          <p:cNvPr id="7" name="Titel 10"/>
          <p:cNvSpPr txBox="1">
            <a:spLocks/>
          </p:cNvSpPr>
          <p:nvPr/>
        </p:nvSpPr>
        <p:spPr>
          <a:xfrm>
            <a:off x="727200" y="3957667"/>
            <a:ext cx="8042400" cy="993600"/>
          </a:xfrm>
          <a:prstGeom prst="rect">
            <a:avLst/>
          </a:prstGeom>
        </p:spPr>
        <p:txBody>
          <a:bodyPr vert="horz" lIns="91440" tIns="45720" rIns="91440" bIns="45720" rtlCol="0" anchor="t" anchorCtr="0">
            <a:noAutofit/>
          </a:bodyPr>
          <a:lstStyle>
            <a:lvl1pPr algn="l" defTabSz="914400" rtl="0" eaLnBrk="1" latinLnBrk="0" hangingPunct="1">
              <a:lnSpc>
                <a:spcPts val="3500"/>
              </a:lnSpc>
              <a:spcBef>
                <a:spcPct val="0"/>
              </a:spcBef>
              <a:buNone/>
              <a:defRPr lang="en-US" sz="3000" b="0" kern="1200" cap="all" baseline="0">
                <a:solidFill>
                  <a:schemeClr val="bg1"/>
                </a:solidFill>
                <a:latin typeface="Frutiger 45 light" pitchFamily="34" charset="0"/>
                <a:ea typeface="+mj-ea"/>
                <a:cs typeface="+mj-cs"/>
              </a:defRPr>
            </a:lvl1pPr>
          </a:lstStyle>
          <a:p>
            <a:r>
              <a:rPr lang="de-DE" dirty="0">
                <a:solidFill>
                  <a:prstClr val="white"/>
                </a:solidFill>
              </a:rPr>
              <a:t>             </a:t>
            </a:r>
          </a:p>
        </p:txBody>
      </p:sp>
      <p:sp>
        <p:nvSpPr>
          <p:cNvPr id="6" name="Rechteck 5"/>
          <p:cNvSpPr/>
          <p:nvPr/>
        </p:nvSpPr>
        <p:spPr>
          <a:xfrm>
            <a:off x="0" y="3800505"/>
            <a:ext cx="9144000" cy="1514475"/>
          </a:xfrm>
          <a:prstGeom prst="rect">
            <a:avLst/>
          </a:prstGeom>
          <a:solidFill>
            <a:srgbClr val="2E63A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13" name="Titel 10"/>
          <p:cNvSpPr>
            <a:spLocks noGrp="1"/>
          </p:cNvSpPr>
          <p:nvPr>
            <p:ph type="title"/>
          </p:nvPr>
        </p:nvSpPr>
        <p:spPr>
          <a:xfrm>
            <a:off x="604838" y="3836355"/>
            <a:ext cx="8164762" cy="1436687"/>
          </a:xfrm>
        </p:spPr>
        <p:txBody>
          <a:bodyPr anchor="ctr"/>
          <a:lstStyle>
            <a:lvl1pPr>
              <a:lnSpc>
                <a:spcPts val="3500"/>
              </a:lnSpc>
              <a:defRPr b="0">
                <a:solidFill>
                  <a:schemeClr val="bg1"/>
                </a:solidFill>
              </a:defRPr>
            </a:lvl1pPr>
          </a:lstStyle>
          <a:p>
            <a:r>
              <a:rPr lang="en-US" dirty="0">
                <a:latin typeface="Arial" panose="020B0604020202020204" pitchFamily="34" charset="0"/>
                <a:cs typeface="Arial" panose="020B0604020202020204" pitchFamily="34" charset="0"/>
              </a:rPr>
              <a:t>3.3 Externalities</a:t>
            </a:r>
          </a:p>
        </p:txBody>
      </p:sp>
    </p:spTree>
    <p:extLst>
      <p:ext uri="{BB962C8B-B14F-4D97-AF65-F5344CB8AC3E}">
        <p14:creationId xmlns:p14="http://schemas.microsoft.com/office/powerpoint/2010/main" val="343386937"/>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p:cNvSpPr>
            <a:spLocks noGrp="1"/>
          </p:cNvSpPr>
          <p:nvPr>
            <p:ph sz="quarter" idx="12"/>
          </p:nvPr>
        </p:nvSpPr>
        <p:spPr>
          <a:xfrm>
            <a:off x="604838" y="1586755"/>
            <a:ext cx="8081962" cy="4511526"/>
          </a:xfrm>
        </p:spPr>
        <p:txBody>
          <a:bodyPr/>
          <a:lstStyle/>
          <a:p>
            <a:pPr marL="0" indent="0">
              <a:buNone/>
            </a:pPr>
            <a:r>
              <a:rPr lang="en-US" altLang="de-DE" sz="1800" dirty="0">
                <a:solidFill>
                  <a:srgbClr val="3163AC"/>
                </a:solidFill>
                <a:latin typeface="+mn-lt"/>
                <a:cs typeface="Arial" panose="020B0604020202020204" pitchFamily="34" charset="0"/>
              </a:rPr>
              <a:t>Each of you is endowed with 10 coins</a:t>
            </a:r>
          </a:p>
          <a:p>
            <a:pPr>
              <a:lnSpc>
                <a:spcPct val="100000"/>
              </a:lnSpc>
              <a:spcBef>
                <a:spcPts val="600"/>
              </a:spcBef>
              <a:buClr>
                <a:srgbClr val="3163AC"/>
              </a:buClr>
              <a:buFont typeface="Wingdings" panose="05000000000000000000" pitchFamily="2" charset="2"/>
              <a:buChar char="§"/>
            </a:pPr>
            <a:r>
              <a:rPr lang="en-US" altLang="de-DE" sz="1800" dirty="0">
                <a:latin typeface="+mn-lt"/>
                <a:cs typeface="Arial" panose="020B0604020202020204" pitchFamily="34" charset="0"/>
              </a:rPr>
              <a:t>All coins have to be spent for textbooks</a:t>
            </a:r>
          </a:p>
          <a:p>
            <a:pPr lvl="1">
              <a:buClr>
                <a:srgbClr val="3163AC"/>
              </a:buClr>
              <a:buFont typeface="Wingdings" panose="05000000000000000000" pitchFamily="2" charset="2"/>
              <a:buChar char="§"/>
            </a:pPr>
            <a:r>
              <a:rPr lang="en-US" altLang="de-DE" sz="1800" dirty="0">
                <a:cs typeface="Arial" panose="020B0604020202020204" pitchFamily="34" charset="0"/>
              </a:rPr>
              <a:t>Either for yourself and/or for the </a:t>
            </a:r>
            <a:br>
              <a:rPr lang="en-US" altLang="de-DE" sz="1800" dirty="0">
                <a:cs typeface="Arial" panose="020B0604020202020204" pitchFamily="34" charset="0"/>
              </a:rPr>
            </a:br>
            <a:r>
              <a:rPr lang="en-US" altLang="de-DE" sz="1800" dirty="0">
                <a:cs typeface="Arial" panose="020B0604020202020204" pitchFamily="34" charset="0"/>
              </a:rPr>
              <a:t>class library (books are available to all </a:t>
            </a:r>
            <a:br>
              <a:rPr lang="en-US" altLang="de-DE" sz="1800" dirty="0">
                <a:cs typeface="Arial" panose="020B0604020202020204" pitchFamily="34" charset="0"/>
              </a:rPr>
            </a:br>
            <a:r>
              <a:rPr lang="en-US" altLang="de-DE" sz="1800" dirty="0">
                <a:cs typeface="Arial" panose="020B0604020202020204" pitchFamily="34" charset="0"/>
              </a:rPr>
              <a:t>classmates)</a:t>
            </a:r>
          </a:p>
          <a:p>
            <a:pPr lvl="1">
              <a:buClr>
                <a:srgbClr val="3163AC"/>
              </a:buClr>
              <a:buFont typeface="Wingdings" panose="05000000000000000000" pitchFamily="2" charset="2"/>
              <a:buChar char="§"/>
            </a:pPr>
            <a:r>
              <a:rPr lang="en-US" altLang="de-DE" sz="1800" dirty="0">
                <a:cs typeface="Arial" panose="020B0604020202020204" pitchFamily="34" charset="0"/>
              </a:rPr>
              <a:t>Constant marginal utility of books</a:t>
            </a:r>
          </a:p>
          <a:p>
            <a:pPr lvl="1">
              <a:buClr>
                <a:srgbClr val="3163AC"/>
              </a:buClr>
              <a:buFont typeface="Wingdings" panose="05000000000000000000" pitchFamily="2" charset="2"/>
              <a:buChar char="§"/>
            </a:pPr>
            <a:r>
              <a:rPr lang="en-US" altLang="de-DE" sz="1800" dirty="0">
                <a:cs typeface="Arial" panose="020B0604020202020204" pitchFamily="34" charset="0"/>
              </a:rPr>
              <a:t>No other goods, no savings</a:t>
            </a:r>
          </a:p>
          <a:p>
            <a:pPr lvl="1">
              <a:buClr>
                <a:srgbClr val="3163AC"/>
              </a:buClr>
              <a:buFont typeface="Wingdings" panose="05000000000000000000" pitchFamily="2" charset="2"/>
              <a:buChar char="§"/>
            </a:pPr>
            <a:r>
              <a:rPr lang="en-US" altLang="de-DE" sz="1800" dirty="0">
                <a:cs typeface="Arial" panose="020B0604020202020204" pitchFamily="34" charset="0"/>
              </a:rPr>
              <a:t>1 textbook costs 1 coin</a:t>
            </a:r>
          </a:p>
          <a:p>
            <a:pPr lvl="1">
              <a:buClr>
                <a:srgbClr val="3163AC"/>
              </a:buClr>
              <a:buFont typeface="Wingdings" panose="05000000000000000000" pitchFamily="2" charset="2"/>
              <a:buChar char="§"/>
            </a:pPr>
            <a:r>
              <a:rPr lang="en-US" altLang="de-DE" sz="1800" kern="0" dirty="0">
                <a:solidFill>
                  <a:prstClr val="black"/>
                </a:solidFill>
                <a:cs typeface="Arial" panose="020B0604020202020204" pitchFamily="34" charset="0"/>
              </a:rPr>
              <a:t>For each coin contributed to the class library, the instructor adds 1 coin</a:t>
            </a:r>
          </a:p>
          <a:p>
            <a:pPr>
              <a:lnSpc>
                <a:spcPct val="100000"/>
              </a:lnSpc>
              <a:spcBef>
                <a:spcPts val="600"/>
              </a:spcBef>
              <a:buClr>
                <a:srgbClr val="3163AC"/>
              </a:buClr>
              <a:buFont typeface="Wingdings" panose="05000000000000000000" pitchFamily="2" charset="2"/>
              <a:buChar char="§"/>
            </a:pPr>
            <a:r>
              <a:rPr lang="en-US" altLang="de-DE" sz="1800" dirty="0">
                <a:latin typeface="+mn-lt"/>
                <a:cs typeface="Arial" panose="020B0604020202020204" pitchFamily="34" charset="0"/>
              </a:rPr>
              <a:t>No communication allowed</a:t>
            </a:r>
          </a:p>
          <a:p>
            <a:pPr>
              <a:lnSpc>
                <a:spcPct val="100000"/>
              </a:lnSpc>
              <a:spcBef>
                <a:spcPts val="600"/>
              </a:spcBef>
              <a:buClr>
                <a:srgbClr val="3163AC"/>
              </a:buClr>
              <a:buFont typeface="Wingdings" panose="05000000000000000000" pitchFamily="2" charset="2"/>
              <a:buChar char="§"/>
            </a:pPr>
            <a:r>
              <a:rPr lang="en-US" altLang="de-DE" sz="1800" dirty="0">
                <a:latin typeface="+mn-lt"/>
                <a:cs typeface="Arial" panose="020B0604020202020204" pitchFamily="34" charset="0"/>
              </a:rPr>
              <a:t>Fill in your choice (0, 1 ,2 ,.. or 10) of how much coins you spend for the class library</a:t>
            </a:r>
          </a:p>
          <a:p>
            <a:pPr lvl="1">
              <a:buClr>
                <a:srgbClr val="3163AC"/>
              </a:buClr>
              <a:buFont typeface="Wingdings" panose="05000000000000000000" pitchFamily="2" charset="2"/>
              <a:buChar char="§"/>
            </a:pPr>
            <a:endParaRPr lang="en-US" altLang="de-DE" dirty="0">
              <a:cs typeface="Arial" panose="020B0604020202020204" pitchFamily="34" charset="0"/>
            </a:endParaRPr>
          </a:p>
          <a:p>
            <a:pPr marL="0" indent="0">
              <a:buNone/>
            </a:pPr>
            <a:endParaRPr lang="en-US" altLang="de-DE" dirty="0">
              <a:solidFill>
                <a:srgbClr val="3163AC"/>
              </a:solidFill>
              <a:latin typeface="+mn-lt"/>
            </a:endParaRPr>
          </a:p>
        </p:txBody>
      </p:sp>
      <p:sp>
        <p:nvSpPr>
          <p:cNvPr id="5" name="Titel 4"/>
          <p:cNvSpPr>
            <a:spLocks noGrp="1"/>
          </p:cNvSpPr>
          <p:nvPr>
            <p:ph type="title"/>
          </p:nvPr>
        </p:nvSpPr>
        <p:spPr/>
        <p:txBody>
          <a:bodyPr/>
          <a:lstStyle/>
          <a:p>
            <a:r>
              <a:rPr lang="en-US" altLang="de-DE" kern="0" dirty="0">
                <a:solidFill>
                  <a:srgbClr val="3163AC"/>
                </a:solidFill>
                <a:latin typeface="+mj-lt"/>
                <a:cs typeface="Arial" panose="020B0604020202020204" pitchFamily="34" charset="0"/>
              </a:rPr>
              <a:t>A Classroom Experiment on Education</a:t>
            </a:r>
            <a:br>
              <a:rPr lang="en-US" altLang="de-DE" kern="0" dirty="0">
                <a:solidFill>
                  <a:srgbClr val="3163AC"/>
                </a:solidFill>
                <a:latin typeface="+mj-lt"/>
                <a:cs typeface="Arial" panose="020B0604020202020204" pitchFamily="34" charset="0"/>
              </a:rPr>
            </a:br>
            <a:endParaRPr lang="de-DE" dirty="0">
              <a:latin typeface="+mj-lt"/>
              <a:cs typeface="Arial" panose="020B0604020202020204" pitchFamily="34" charset="0"/>
            </a:endParaRPr>
          </a:p>
        </p:txBody>
      </p:sp>
      <p:pic>
        <p:nvPicPr>
          <p:cNvPr id="8" name="Picture 8" descr="University Libra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112" y="1340768"/>
            <a:ext cx="3240360" cy="216024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7" descr="Ausriss-gross"/>
          <p:cNvPicPr>
            <a:picLocks noChangeAspect="1" noChangeArrowheads="1"/>
          </p:cNvPicPr>
          <p:nvPr/>
        </p:nvPicPr>
        <p:blipFill>
          <a:blip r:embed="rId3" cstate="print"/>
          <a:srcRect/>
          <a:stretch>
            <a:fillRect/>
          </a:stretch>
        </p:blipFill>
        <p:spPr bwMode="gray">
          <a:xfrm>
            <a:off x="2339752" y="5527257"/>
            <a:ext cx="6264696" cy="817011"/>
          </a:xfrm>
          <a:prstGeom prst="rect">
            <a:avLst/>
          </a:prstGeom>
          <a:noFill/>
          <a:ln w="9525">
            <a:noFill/>
            <a:miter lim="800000"/>
            <a:headEnd/>
            <a:tailEnd/>
          </a:ln>
        </p:spPr>
      </p:pic>
      <p:sp>
        <p:nvSpPr>
          <p:cNvPr id="14" name="Inhaltsplatzhalter 2"/>
          <p:cNvSpPr txBox="1">
            <a:spLocks/>
          </p:cNvSpPr>
          <p:nvPr/>
        </p:nvSpPr>
        <p:spPr bwMode="auto">
          <a:xfrm>
            <a:off x="768829" y="5768074"/>
            <a:ext cx="8537575" cy="839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9388" indent="-179388" algn="l" rtl="0" eaLnBrk="0" fontAlgn="base" hangingPunct="0">
              <a:spcBef>
                <a:spcPts val="600"/>
              </a:spcBef>
              <a:spcAft>
                <a:spcPct val="0"/>
              </a:spcAft>
              <a:buClr>
                <a:srgbClr val="2C4592"/>
              </a:buClr>
              <a:buFont typeface="Wingdings" pitchFamily="2" charset="2"/>
              <a:buChar char="§"/>
              <a:defRPr sz="1600">
                <a:solidFill>
                  <a:schemeClr val="tx1"/>
                </a:solidFill>
                <a:latin typeface="+mn-lt"/>
                <a:ea typeface="+mn-ea"/>
                <a:cs typeface="+mn-cs"/>
              </a:defRPr>
            </a:lvl1pPr>
            <a:lvl2pPr marL="357188" indent="-177800" algn="l" rtl="0" eaLnBrk="0" fontAlgn="base" hangingPunct="0">
              <a:spcBef>
                <a:spcPts val="600"/>
              </a:spcBef>
              <a:spcAft>
                <a:spcPct val="0"/>
              </a:spcAft>
              <a:buClr>
                <a:srgbClr val="808FBE"/>
              </a:buClr>
              <a:buSzPct val="100000"/>
              <a:buFont typeface="Wingdings" pitchFamily="2" charset="2"/>
              <a:buChar char="§"/>
              <a:defRPr sz="1400">
                <a:solidFill>
                  <a:schemeClr val="tx1"/>
                </a:solidFill>
                <a:latin typeface="+mn-lt"/>
              </a:defRPr>
            </a:lvl2pPr>
            <a:lvl3pPr marL="536575" indent="-179388" algn="l" rtl="0" eaLnBrk="0" fontAlgn="base" hangingPunct="0">
              <a:spcBef>
                <a:spcPts val="600"/>
              </a:spcBef>
              <a:spcAft>
                <a:spcPct val="0"/>
              </a:spcAft>
              <a:buClr>
                <a:srgbClr val="808FBE"/>
              </a:buClr>
              <a:buFont typeface="Symbol" pitchFamily="18" charset="2"/>
              <a:buChar char="-"/>
              <a:defRPr sz="1200">
                <a:solidFill>
                  <a:schemeClr val="tx1"/>
                </a:solidFill>
                <a:latin typeface="+mn-lt"/>
              </a:defRPr>
            </a:lvl3pPr>
            <a:lvl4pPr marL="536575" indent="835025" algn="l" rtl="0" eaLnBrk="0" fontAlgn="base" hangingPunct="0">
              <a:spcBef>
                <a:spcPct val="20000"/>
              </a:spcBef>
              <a:spcAft>
                <a:spcPct val="0"/>
              </a:spcAft>
              <a:buClr>
                <a:srgbClr val="2C4592"/>
              </a:buClr>
              <a:buFont typeface="Courier New" pitchFamily="49" charset="0"/>
              <a:defRPr sz="1200">
                <a:solidFill>
                  <a:schemeClr val="tx1"/>
                </a:solidFill>
                <a:latin typeface="+mn-lt"/>
              </a:defRPr>
            </a:lvl4pPr>
            <a:lvl5pPr marL="893763" indent="-177800" algn="l" rtl="0" eaLnBrk="0" fontAlgn="base" hangingPunct="0">
              <a:spcBef>
                <a:spcPct val="20000"/>
              </a:spcBef>
              <a:spcAft>
                <a:spcPct val="0"/>
              </a:spcAft>
              <a:buClr>
                <a:srgbClr val="2C4592"/>
              </a:buClr>
              <a:buFont typeface="Wingdings" pitchFamily="2" charset="2"/>
              <a:buChar char="§"/>
              <a:defRPr sz="1600">
                <a:solidFill>
                  <a:schemeClr val="tx1"/>
                </a:solidFill>
                <a:latin typeface="+mn-lt"/>
              </a:defRPr>
            </a:lvl5pPr>
            <a:lvl6pPr marL="2076450" indent="-180975" algn="l" rtl="0" fontAlgn="base">
              <a:spcBef>
                <a:spcPct val="20000"/>
              </a:spcBef>
              <a:spcAft>
                <a:spcPct val="0"/>
              </a:spcAft>
              <a:buClr>
                <a:srgbClr val="2C4592"/>
              </a:buClr>
              <a:buFont typeface="Wingdings" pitchFamily="2" charset="2"/>
              <a:buChar char="§"/>
              <a:defRPr sz="1600">
                <a:solidFill>
                  <a:schemeClr val="tx1"/>
                </a:solidFill>
                <a:latin typeface="+mn-lt"/>
              </a:defRPr>
            </a:lvl6pPr>
            <a:lvl7pPr marL="2533650" indent="-180975" algn="l" rtl="0" fontAlgn="base">
              <a:spcBef>
                <a:spcPct val="20000"/>
              </a:spcBef>
              <a:spcAft>
                <a:spcPct val="0"/>
              </a:spcAft>
              <a:buClr>
                <a:srgbClr val="2C4592"/>
              </a:buClr>
              <a:buFont typeface="Wingdings" pitchFamily="2" charset="2"/>
              <a:buChar char="§"/>
              <a:defRPr sz="1600">
                <a:solidFill>
                  <a:schemeClr val="tx1"/>
                </a:solidFill>
                <a:latin typeface="+mn-lt"/>
              </a:defRPr>
            </a:lvl7pPr>
            <a:lvl8pPr marL="2990850" indent="-180975" algn="l" rtl="0" fontAlgn="base">
              <a:spcBef>
                <a:spcPct val="20000"/>
              </a:spcBef>
              <a:spcAft>
                <a:spcPct val="0"/>
              </a:spcAft>
              <a:buClr>
                <a:srgbClr val="2C4592"/>
              </a:buClr>
              <a:buFont typeface="Wingdings" pitchFamily="2" charset="2"/>
              <a:buChar char="§"/>
              <a:defRPr sz="1600">
                <a:solidFill>
                  <a:schemeClr val="tx1"/>
                </a:solidFill>
                <a:latin typeface="+mn-lt"/>
              </a:defRPr>
            </a:lvl8pPr>
            <a:lvl9pPr marL="3448050" indent="-180975" algn="l" rtl="0" fontAlgn="base">
              <a:spcBef>
                <a:spcPct val="20000"/>
              </a:spcBef>
              <a:spcAft>
                <a:spcPct val="0"/>
              </a:spcAft>
              <a:buClr>
                <a:srgbClr val="2C4592"/>
              </a:buClr>
              <a:buFont typeface="Wingdings" pitchFamily="2" charset="2"/>
              <a:buChar char="§"/>
              <a:defRPr sz="1600">
                <a:solidFill>
                  <a:schemeClr val="tx1"/>
                </a:solidFill>
                <a:latin typeface="+mn-lt"/>
              </a:defRPr>
            </a:lvl9pPr>
          </a:lstStyle>
          <a:p>
            <a:pPr marL="0" indent="0" algn="ctr">
              <a:buFont typeface="Wingdings" pitchFamily="2" charset="2"/>
              <a:buNone/>
            </a:pPr>
            <a:r>
              <a:rPr lang="en-US" altLang="de-DE" sz="2000" kern="0" dirty="0">
                <a:solidFill>
                  <a:prstClr val="black"/>
                </a:solidFill>
                <a:latin typeface="Arial" panose="020B0604020202020204" pitchFamily="34" charset="0"/>
                <a:cs typeface="Arial" panose="020B0604020202020204" pitchFamily="34" charset="0"/>
              </a:rPr>
              <a:t>	I donate                coins to support the class library. </a:t>
            </a:r>
          </a:p>
        </p:txBody>
      </p:sp>
      <p:sp>
        <p:nvSpPr>
          <p:cNvPr id="15" name="Rechteck 14"/>
          <p:cNvSpPr/>
          <p:nvPr/>
        </p:nvSpPr>
        <p:spPr bwMode="auto">
          <a:xfrm>
            <a:off x="3635896" y="5648273"/>
            <a:ext cx="926356" cy="599064"/>
          </a:xfrm>
          <a:prstGeom prst="rect">
            <a:avLst/>
          </a:prstGeom>
          <a:noFill/>
          <a:ln w="25400" algn="ctr">
            <a:solidFill>
              <a:schemeClr val="bg1">
                <a:lumMod val="75000"/>
              </a:schemeClr>
            </a:solidFill>
            <a:round/>
            <a:headEnd/>
            <a:tailEnd/>
          </a:ln>
        </p:spPr>
        <p:txBody>
          <a:bodyPr lIns="108000" tIns="108000" rIns="90000" bIns="46800" rtlCol="0" anchor="ctr"/>
          <a:lstStyle/>
          <a:p>
            <a:pPr marL="171450" indent="-171450" algn="ctr">
              <a:buClr>
                <a:srgbClr val="2C4592"/>
              </a:buClr>
              <a:buFont typeface="Wingdings" pitchFamily="2" charset="2"/>
              <a:buChar char="§"/>
            </a:pPr>
            <a:endParaRPr lang="de-DE" sz="1200" kern="0" dirty="0">
              <a:solidFill>
                <a:prstClr val="black"/>
              </a:solidFill>
            </a:endParaRPr>
          </a:p>
        </p:txBody>
      </p:sp>
      <p:sp>
        <p:nvSpPr>
          <p:cNvPr id="16" name="Inhaltsplatzhalter 2"/>
          <p:cNvSpPr txBox="1">
            <a:spLocks/>
          </p:cNvSpPr>
          <p:nvPr/>
        </p:nvSpPr>
        <p:spPr bwMode="auto">
          <a:xfrm>
            <a:off x="5580112" y="3501008"/>
            <a:ext cx="3382751" cy="1232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9388" indent="-179388" algn="l" rtl="0" eaLnBrk="0" fontAlgn="base" hangingPunct="0">
              <a:spcBef>
                <a:spcPts val="600"/>
              </a:spcBef>
              <a:spcAft>
                <a:spcPct val="0"/>
              </a:spcAft>
              <a:buClr>
                <a:srgbClr val="2C4592"/>
              </a:buClr>
              <a:buFont typeface="Wingdings" pitchFamily="2" charset="2"/>
              <a:buChar char="§"/>
              <a:defRPr sz="1600">
                <a:solidFill>
                  <a:schemeClr val="tx1"/>
                </a:solidFill>
                <a:latin typeface="+mn-lt"/>
                <a:ea typeface="+mn-ea"/>
                <a:cs typeface="+mn-cs"/>
              </a:defRPr>
            </a:lvl1pPr>
            <a:lvl2pPr marL="357188" indent="-177800" algn="l" rtl="0" eaLnBrk="0" fontAlgn="base" hangingPunct="0">
              <a:spcBef>
                <a:spcPts val="600"/>
              </a:spcBef>
              <a:spcAft>
                <a:spcPct val="0"/>
              </a:spcAft>
              <a:buClr>
                <a:srgbClr val="808FBE"/>
              </a:buClr>
              <a:buSzPct val="100000"/>
              <a:buFont typeface="Wingdings" pitchFamily="2" charset="2"/>
              <a:buChar char="§"/>
              <a:defRPr sz="1400">
                <a:solidFill>
                  <a:schemeClr val="tx1"/>
                </a:solidFill>
                <a:latin typeface="+mn-lt"/>
              </a:defRPr>
            </a:lvl2pPr>
            <a:lvl3pPr marL="536575" indent="-179388" algn="l" rtl="0" eaLnBrk="0" fontAlgn="base" hangingPunct="0">
              <a:spcBef>
                <a:spcPts val="600"/>
              </a:spcBef>
              <a:spcAft>
                <a:spcPct val="0"/>
              </a:spcAft>
              <a:buClr>
                <a:srgbClr val="808FBE"/>
              </a:buClr>
              <a:buFont typeface="Symbol" pitchFamily="18" charset="2"/>
              <a:buChar char="-"/>
              <a:defRPr sz="1200">
                <a:solidFill>
                  <a:schemeClr val="tx1"/>
                </a:solidFill>
                <a:latin typeface="+mn-lt"/>
              </a:defRPr>
            </a:lvl3pPr>
            <a:lvl4pPr marL="536575" indent="835025" algn="l" rtl="0" eaLnBrk="0" fontAlgn="base" hangingPunct="0">
              <a:spcBef>
                <a:spcPct val="20000"/>
              </a:spcBef>
              <a:spcAft>
                <a:spcPct val="0"/>
              </a:spcAft>
              <a:buClr>
                <a:srgbClr val="2C4592"/>
              </a:buClr>
              <a:buFont typeface="Courier New" pitchFamily="49" charset="0"/>
              <a:defRPr sz="1200">
                <a:solidFill>
                  <a:schemeClr val="tx1"/>
                </a:solidFill>
                <a:latin typeface="+mn-lt"/>
              </a:defRPr>
            </a:lvl4pPr>
            <a:lvl5pPr marL="893763" indent="-177800" algn="l" rtl="0" eaLnBrk="0" fontAlgn="base" hangingPunct="0">
              <a:spcBef>
                <a:spcPct val="20000"/>
              </a:spcBef>
              <a:spcAft>
                <a:spcPct val="0"/>
              </a:spcAft>
              <a:buClr>
                <a:srgbClr val="2C4592"/>
              </a:buClr>
              <a:buFont typeface="Wingdings" pitchFamily="2" charset="2"/>
              <a:buChar char="§"/>
              <a:defRPr sz="1600">
                <a:solidFill>
                  <a:schemeClr val="tx1"/>
                </a:solidFill>
                <a:latin typeface="+mn-lt"/>
              </a:defRPr>
            </a:lvl5pPr>
            <a:lvl6pPr marL="2076450" indent="-180975" algn="l" rtl="0" fontAlgn="base">
              <a:spcBef>
                <a:spcPct val="20000"/>
              </a:spcBef>
              <a:spcAft>
                <a:spcPct val="0"/>
              </a:spcAft>
              <a:buClr>
                <a:srgbClr val="2C4592"/>
              </a:buClr>
              <a:buFont typeface="Wingdings" pitchFamily="2" charset="2"/>
              <a:buChar char="§"/>
              <a:defRPr sz="1600">
                <a:solidFill>
                  <a:schemeClr val="tx1"/>
                </a:solidFill>
                <a:latin typeface="+mn-lt"/>
              </a:defRPr>
            </a:lvl6pPr>
            <a:lvl7pPr marL="2533650" indent="-180975" algn="l" rtl="0" fontAlgn="base">
              <a:spcBef>
                <a:spcPct val="20000"/>
              </a:spcBef>
              <a:spcAft>
                <a:spcPct val="0"/>
              </a:spcAft>
              <a:buClr>
                <a:srgbClr val="2C4592"/>
              </a:buClr>
              <a:buFont typeface="Wingdings" pitchFamily="2" charset="2"/>
              <a:buChar char="§"/>
              <a:defRPr sz="1600">
                <a:solidFill>
                  <a:schemeClr val="tx1"/>
                </a:solidFill>
                <a:latin typeface="+mn-lt"/>
              </a:defRPr>
            </a:lvl7pPr>
            <a:lvl8pPr marL="2990850" indent="-180975" algn="l" rtl="0" fontAlgn="base">
              <a:spcBef>
                <a:spcPct val="20000"/>
              </a:spcBef>
              <a:spcAft>
                <a:spcPct val="0"/>
              </a:spcAft>
              <a:buClr>
                <a:srgbClr val="2C4592"/>
              </a:buClr>
              <a:buFont typeface="Wingdings" pitchFamily="2" charset="2"/>
              <a:buChar char="§"/>
              <a:defRPr sz="1600">
                <a:solidFill>
                  <a:schemeClr val="tx1"/>
                </a:solidFill>
                <a:latin typeface="+mn-lt"/>
              </a:defRPr>
            </a:lvl8pPr>
            <a:lvl9pPr marL="3448050" indent="-180975" algn="l" rtl="0" fontAlgn="base">
              <a:spcBef>
                <a:spcPct val="20000"/>
              </a:spcBef>
              <a:spcAft>
                <a:spcPct val="0"/>
              </a:spcAft>
              <a:buClr>
                <a:srgbClr val="2C4592"/>
              </a:buClr>
              <a:buFont typeface="Wingdings" pitchFamily="2" charset="2"/>
              <a:buChar char="§"/>
              <a:defRPr sz="1600">
                <a:solidFill>
                  <a:schemeClr val="tx1"/>
                </a:solidFill>
                <a:latin typeface="+mn-lt"/>
              </a:defRPr>
            </a:lvl9pPr>
          </a:lstStyle>
          <a:p>
            <a:pPr marL="0" indent="0">
              <a:buFont typeface="Wingdings" pitchFamily="2" charset="2"/>
              <a:buNone/>
            </a:pPr>
            <a:r>
              <a:rPr lang="en-US" sz="1200" dirty="0">
                <a:solidFill>
                  <a:prstClr val="black"/>
                </a:solidFill>
                <a:latin typeface="Arial" panose="020B0604020202020204" pitchFamily="34" charset="0"/>
                <a:cs typeface="Arial" panose="020B0604020202020204" pitchFamily="34" charset="0"/>
              </a:rPr>
              <a:t>Based on the standard public goods game, see e.g. </a:t>
            </a:r>
            <a:r>
              <a:rPr lang="en-US" sz="1200" dirty="0" err="1">
                <a:solidFill>
                  <a:prstClr val="black"/>
                </a:solidFill>
                <a:latin typeface="Arial" panose="020B0604020202020204" pitchFamily="34" charset="0"/>
                <a:cs typeface="Arial" panose="020B0604020202020204" pitchFamily="34" charset="0"/>
              </a:rPr>
              <a:t>Fischbacher</a:t>
            </a:r>
            <a:r>
              <a:rPr lang="en-US" sz="1200" dirty="0">
                <a:solidFill>
                  <a:prstClr val="black"/>
                </a:solidFill>
                <a:latin typeface="Arial" panose="020B0604020202020204" pitchFamily="34" charset="0"/>
                <a:cs typeface="Arial" panose="020B0604020202020204" pitchFamily="34" charset="0"/>
              </a:rPr>
              <a:t>, U., S. </a:t>
            </a:r>
            <a:r>
              <a:rPr lang="en-US" sz="1200" dirty="0" err="1">
                <a:solidFill>
                  <a:prstClr val="black"/>
                </a:solidFill>
                <a:latin typeface="Arial" panose="020B0604020202020204" pitchFamily="34" charset="0"/>
                <a:cs typeface="Arial" panose="020B0604020202020204" pitchFamily="34" charset="0"/>
              </a:rPr>
              <a:t>Gächter</a:t>
            </a:r>
            <a:r>
              <a:rPr lang="en-US" sz="1200" dirty="0">
                <a:solidFill>
                  <a:prstClr val="black"/>
                </a:solidFill>
                <a:latin typeface="Arial" panose="020B0604020202020204" pitchFamily="34" charset="0"/>
                <a:cs typeface="Arial" panose="020B0604020202020204" pitchFamily="34" charset="0"/>
              </a:rPr>
              <a:t> (2010) AER</a:t>
            </a:r>
            <a:endParaRPr lang="en-US" altLang="de-DE" sz="1200" kern="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1127705"/>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Inhaltsplatzhalter 2"/>
          <p:cNvSpPr>
            <a:spLocks noGrp="1"/>
          </p:cNvSpPr>
          <p:nvPr>
            <p:ph sz="quarter" idx="12"/>
          </p:nvPr>
        </p:nvSpPr>
        <p:spPr>
          <a:xfrm>
            <a:off x="604838" y="1840109"/>
            <a:ext cx="8081962" cy="3881244"/>
          </a:xfrm>
        </p:spPr>
        <p:txBody>
          <a:bodyPr/>
          <a:lstStyle/>
          <a:p>
            <a:pPr marL="0" indent="0">
              <a:spcBef>
                <a:spcPts val="1200"/>
              </a:spcBef>
              <a:buNone/>
            </a:pPr>
            <a:r>
              <a:rPr lang="en-US" altLang="de-DE" sz="1800" b="1" dirty="0">
                <a:solidFill>
                  <a:srgbClr val="2C4592"/>
                </a:solidFill>
                <a:latin typeface="Arial" panose="020B0604020202020204" pitchFamily="34" charset="0"/>
                <a:cs typeface="Arial" panose="020B0604020202020204" pitchFamily="34" charset="0"/>
              </a:rPr>
              <a:t>Workplace externalities</a:t>
            </a:r>
          </a:p>
          <a:p>
            <a:pPr marL="0" indent="0">
              <a:spcBef>
                <a:spcPts val="1200"/>
              </a:spcBef>
              <a:buNone/>
            </a:pPr>
            <a:r>
              <a:rPr lang="en-US" altLang="de-DE" sz="1800" dirty="0">
                <a:latin typeface="Arial" panose="020B0604020202020204" pitchFamily="34" charset="0"/>
                <a:cs typeface="Arial" panose="020B0604020202020204" pitchFamily="34" charset="0"/>
              </a:rPr>
              <a:t>When a well-educated person joins a</a:t>
            </a:r>
            <a:br>
              <a:rPr lang="en-US" altLang="de-DE" sz="1800" dirty="0">
                <a:latin typeface="Arial" panose="020B0604020202020204" pitchFamily="34" charset="0"/>
                <a:cs typeface="Arial" panose="020B0604020202020204" pitchFamily="34" charset="0"/>
              </a:rPr>
            </a:br>
            <a:r>
              <a:rPr lang="en-US" altLang="de-DE" sz="1800" dirty="0">
                <a:latin typeface="Arial" panose="020B0604020202020204" pitchFamily="34" charset="0"/>
                <a:cs typeface="Arial" panose="020B0604020202020204" pitchFamily="34" charset="0"/>
              </a:rPr>
              <a:t>work team, the productivity of everyone</a:t>
            </a:r>
            <a:br>
              <a:rPr lang="en-US" altLang="de-DE" sz="1800" dirty="0">
                <a:latin typeface="Arial" panose="020B0604020202020204" pitchFamily="34" charset="0"/>
                <a:cs typeface="Arial" panose="020B0604020202020204" pitchFamily="34" charset="0"/>
              </a:rPr>
            </a:br>
            <a:r>
              <a:rPr lang="en-US" altLang="de-DE" sz="1800" dirty="0">
                <a:latin typeface="Arial" panose="020B0604020202020204" pitchFamily="34" charset="0"/>
                <a:cs typeface="Arial" panose="020B0604020202020204" pitchFamily="34" charset="0"/>
              </a:rPr>
              <a:t>on the team may increase, higher</a:t>
            </a:r>
            <a:br>
              <a:rPr lang="en-US" altLang="de-DE" sz="1800" dirty="0">
                <a:latin typeface="Arial" panose="020B0604020202020204" pitchFamily="34" charset="0"/>
                <a:cs typeface="Arial" panose="020B0604020202020204" pitchFamily="34" charset="0"/>
              </a:rPr>
            </a:br>
            <a:r>
              <a:rPr lang="en-US" altLang="de-DE" sz="1800" dirty="0">
                <a:latin typeface="Arial" panose="020B0604020202020204" pitchFamily="34" charset="0"/>
                <a:cs typeface="Arial" panose="020B0604020202020204" pitchFamily="34" charset="0"/>
              </a:rPr>
              <a:t>profits and salaries are likely</a:t>
            </a:r>
          </a:p>
          <a:p>
            <a:pPr marL="0" indent="0">
              <a:buNone/>
            </a:pPr>
            <a:endParaRPr lang="en-US" altLang="de-DE" sz="2000" dirty="0">
              <a:latin typeface="Arial" panose="020B0604020202020204" pitchFamily="34" charset="0"/>
              <a:cs typeface="Arial" panose="020B0604020202020204" pitchFamily="34" charset="0"/>
            </a:endParaRPr>
          </a:p>
        </p:txBody>
      </p:sp>
      <p:sp>
        <p:nvSpPr>
          <p:cNvPr id="2" name="Titel 1"/>
          <p:cNvSpPr>
            <a:spLocks noGrp="1"/>
          </p:cNvSpPr>
          <p:nvPr>
            <p:ph type="title"/>
          </p:nvPr>
        </p:nvSpPr>
        <p:spPr/>
        <p:txBody>
          <a:bodyPr/>
          <a:lstStyle/>
          <a:p>
            <a:r>
              <a:rPr lang="de-DE" dirty="0" err="1">
                <a:solidFill>
                  <a:srgbClr val="3163AC"/>
                </a:solidFill>
                <a:latin typeface="+mj-lt"/>
                <a:cs typeface="Arial" panose="020B0604020202020204" pitchFamily="34" charset="0"/>
              </a:rPr>
              <a:t>Externalities</a:t>
            </a:r>
            <a:r>
              <a:rPr lang="de-DE" dirty="0">
                <a:solidFill>
                  <a:srgbClr val="3163AC"/>
                </a:solidFill>
                <a:latin typeface="+mj-lt"/>
                <a:cs typeface="Arial" panose="020B0604020202020204" pitchFamily="34" charset="0"/>
              </a:rPr>
              <a:t>: </a:t>
            </a:r>
            <a:r>
              <a:rPr lang="de-DE" dirty="0" err="1">
                <a:solidFill>
                  <a:srgbClr val="3163AC"/>
                </a:solidFill>
                <a:latin typeface="+mj-lt"/>
                <a:cs typeface="Arial" panose="020B0604020202020204" pitchFamily="34" charset="0"/>
              </a:rPr>
              <a:t>Examples</a:t>
            </a:r>
            <a:endParaRPr lang="de-DE" dirty="0">
              <a:solidFill>
                <a:srgbClr val="3163AC"/>
              </a:solidFill>
              <a:latin typeface="+mj-lt"/>
              <a:cs typeface="Arial" panose="020B0604020202020204" pitchFamily="34" charset="0"/>
            </a:endParaRPr>
          </a:p>
        </p:txBody>
      </p:sp>
      <p:sp>
        <p:nvSpPr>
          <p:cNvPr id="5" name="Titel 1"/>
          <p:cNvSpPr txBox="1">
            <a:spLocks/>
          </p:cNvSpPr>
          <p:nvPr/>
        </p:nvSpPr>
        <p:spPr>
          <a:xfrm>
            <a:off x="33107" y="-1323528"/>
            <a:ext cx="8370888" cy="649287"/>
          </a:xfrm>
          <a:prstGeom prst="rect">
            <a:avLst/>
          </a:prstGeom>
        </p:spPr>
        <p:txBody>
          <a:bodyPr/>
          <a:lstStyle>
            <a:lvl1pPr algn="l" rtl="0" eaLnBrk="0" fontAlgn="base" hangingPunct="0">
              <a:spcBef>
                <a:spcPct val="0"/>
              </a:spcBef>
              <a:spcAft>
                <a:spcPct val="0"/>
              </a:spcAft>
              <a:defRPr b="1">
                <a:solidFill>
                  <a:schemeClr val="tx1"/>
                </a:solidFill>
                <a:latin typeface="+mj-lt"/>
                <a:ea typeface="+mj-ea"/>
                <a:cs typeface="+mj-cs"/>
              </a:defRPr>
            </a:lvl1pPr>
            <a:lvl2pPr algn="l" rtl="0" eaLnBrk="0" fontAlgn="base" hangingPunct="0">
              <a:spcBef>
                <a:spcPct val="0"/>
              </a:spcBef>
              <a:spcAft>
                <a:spcPct val="0"/>
              </a:spcAft>
              <a:defRPr b="1">
                <a:solidFill>
                  <a:schemeClr val="tx1"/>
                </a:solidFill>
                <a:latin typeface="Arial" charset="0"/>
              </a:defRPr>
            </a:lvl2pPr>
            <a:lvl3pPr algn="l" rtl="0" eaLnBrk="0" fontAlgn="base" hangingPunct="0">
              <a:spcBef>
                <a:spcPct val="0"/>
              </a:spcBef>
              <a:spcAft>
                <a:spcPct val="0"/>
              </a:spcAft>
              <a:defRPr b="1">
                <a:solidFill>
                  <a:schemeClr val="tx1"/>
                </a:solidFill>
                <a:latin typeface="Arial" charset="0"/>
              </a:defRPr>
            </a:lvl3pPr>
            <a:lvl4pPr algn="l" rtl="0" eaLnBrk="0" fontAlgn="base" hangingPunct="0">
              <a:spcBef>
                <a:spcPct val="0"/>
              </a:spcBef>
              <a:spcAft>
                <a:spcPct val="0"/>
              </a:spcAft>
              <a:defRPr b="1">
                <a:solidFill>
                  <a:schemeClr val="tx1"/>
                </a:solidFill>
                <a:latin typeface="Arial" charset="0"/>
              </a:defRPr>
            </a:lvl4pPr>
            <a:lvl5pPr algn="l" rtl="0" eaLnBrk="0" fontAlgn="base" hangingPunct="0">
              <a:spcBef>
                <a:spcPct val="0"/>
              </a:spcBef>
              <a:spcAft>
                <a:spcPct val="0"/>
              </a:spcAft>
              <a:defRPr b="1">
                <a:solidFill>
                  <a:schemeClr val="tx1"/>
                </a:solidFill>
                <a:latin typeface="Arial" charset="0"/>
              </a:defRPr>
            </a:lvl5pPr>
            <a:lvl6pPr marL="457200" algn="l" rtl="0" fontAlgn="base">
              <a:spcBef>
                <a:spcPct val="0"/>
              </a:spcBef>
              <a:spcAft>
                <a:spcPct val="0"/>
              </a:spcAft>
              <a:defRPr>
                <a:solidFill>
                  <a:schemeClr val="bg1"/>
                </a:solidFill>
                <a:latin typeface="Arial" charset="0"/>
              </a:defRPr>
            </a:lvl6pPr>
            <a:lvl7pPr marL="914400" algn="l" rtl="0" fontAlgn="base">
              <a:spcBef>
                <a:spcPct val="0"/>
              </a:spcBef>
              <a:spcAft>
                <a:spcPct val="0"/>
              </a:spcAft>
              <a:defRPr>
                <a:solidFill>
                  <a:schemeClr val="bg1"/>
                </a:solidFill>
                <a:latin typeface="Arial" charset="0"/>
              </a:defRPr>
            </a:lvl7pPr>
            <a:lvl8pPr marL="1371600" algn="l" rtl="0" fontAlgn="base">
              <a:spcBef>
                <a:spcPct val="0"/>
              </a:spcBef>
              <a:spcAft>
                <a:spcPct val="0"/>
              </a:spcAft>
              <a:defRPr>
                <a:solidFill>
                  <a:schemeClr val="bg1"/>
                </a:solidFill>
                <a:latin typeface="Arial" charset="0"/>
              </a:defRPr>
            </a:lvl8pPr>
            <a:lvl9pPr marL="1828800" algn="l" rtl="0" fontAlgn="base">
              <a:spcBef>
                <a:spcPct val="0"/>
              </a:spcBef>
              <a:spcAft>
                <a:spcPct val="0"/>
              </a:spcAft>
              <a:defRPr>
                <a:solidFill>
                  <a:schemeClr val="bg1"/>
                </a:solidFill>
                <a:latin typeface="Arial" charset="0"/>
              </a:defRPr>
            </a:lvl9pPr>
          </a:lstStyle>
          <a:p>
            <a:pPr algn="ctr">
              <a:spcAft>
                <a:spcPts val="1200"/>
              </a:spcAft>
            </a:pPr>
            <a:r>
              <a:rPr lang="en-US" altLang="de-DE" sz="2400" kern="0" dirty="0">
                <a:solidFill>
                  <a:srgbClr val="2C4592"/>
                </a:solidFill>
              </a:rPr>
              <a:t>Exemplary External Benefits from Education</a:t>
            </a:r>
          </a:p>
        </p:txBody>
      </p:sp>
      <p:sp>
        <p:nvSpPr>
          <p:cNvPr id="9" name="Inhaltsplatzhalter 2"/>
          <p:cNvSpPr txBox="1">
            <a:spLocks/>
          </p:cNvSpPr>
          <p:nvPr/>
        </p:nvSpPr>
        <p:spPr bwMode="auto">
          <a:xfrm>
            <a:off x="2062064" y="3979334"/>
            <a:ext cx="6624736" cy="1097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9388" indent="-179388" algn="l" rtl="0" eaLnBrk="0" fontAlgn="base" hangingPunct="0">
              <a:spcBef>
                <a:spcPts val="600"/>
              </a:spcBef>
              <a:spcAft>
                <a:spcPct val="0"/>
              </a:spcAft>
              <a:buClr>
                <a:srgbClr val="2C4592"/>
              </a:buClr>
              <a:buFont typeface="Wingdings" pitchFamily="2" charset="2"/>
              <a:buChar char="§"/>
              <a:defRPr sz="1600">
                <a:solidFill>
                  <a:schemeClr val="tx1"/>
                </a:solidFill>
                <a:latin typeface="+mn-lt"/>
                <a:ea typeface="+mn-ea"/>
                <a:cs typeface="+mn-cs"/>
              </a:defRPr>
            </a:lvl1pPr>
            <a:lvl2pPr marL="357188" indent="-177800" algn="l" rtl="0" eaLnBrk="0" fontAlgn="base" hangingPunct="0">
              <a:spcBef>
                <a:spcPts val="600"/>
              </a:spcBef>
              <a:spcAft>
                <a:spcPct val="0"/>
              </a:spcAft>
              <a:buClr>
                <a:srgbClr val="808FBE"/>
              </a:buClr>
              <a:buSzPct val="100000"/>
              <a:buFont typeface="Wingdings" pitchFamily="2" charset="2"/>
              <a:buChar char="§"/>
              <a:defRPr sz="1400">
                <a:solidFill>
                  <a:schemeClr val="tx1"/>
                </a:solidFill>
                <a:latin typeface="+mn-lt"/>
              </a:defRPr>
            </a:lvl2pPr>
            <a:lvl3pPr marL="536575" indent="-179388" algn="l" rtl="0" eaLnBrk="0" fontAlgn="base" hangingPunct="0">
              <a:spcBef>
                <a:spcPts val="600"/>
              </a:spcBef>
              <a:spcAft>
                <a:spcPct val="0"/>
              </a:spcAft>
              <a:buClr>
                <a:srgbClr val="808FBE"/>
              </a:buClr>
              <a:buFont typeface="Symbol" pitchFamily="18" charset="2"/>
              <a:buChar char="-"/>
              <a:defRPr sz="1200">
                <a:solidFill>
                  <a:schemeClr val="tx1"/>
                </a:solidFill>
                <a:latin typeface="+mn-lt"/>
              </a:defRPr>
            </a:lvl3pPr>
            <a:lvl4pPr marL="536575" indent="835025" algn="l" rtl="0" eaLnBrk="0" fontAlgn="base" hangingPunct="0">
              <a:spcBef>
                <a:spcPct val="20000"/>
              </a:spcBef>
              <a:spcAft>
                <a:spcPct val="0"/>
              </a:spcAft>
              <a:buClr>
                <a:srgbClr val="2C4592"/>
              </a:buClr>
              <a:buFont typeface="Courier New" pitchFamily="49" charset="0"/>
              <a:defRPr sz="1200">
                <a:solidFill>
                  <a:schemeClr val="tx1"/>
                </a:solidFill>
                <a:latin typeface="+mn-lt"/>
              </a:defRPr>
            </a:lvl4pPr>
            <a:lvl5pPr marL="893763" indent="-177800" algn="l" rtl="0" eaLnBrk="0" fontAlgn="base" hangingPunct="0">
              <a:spcBef>
                <a:spcPct val="20000"/>
              </a:spcBef>
              <a:spcAft>
                <a:spcPct val="0"/>
              </a:spcAft>
              <a:buClr>
                <a:srgbClr val="2C4592"/>
              </a:buClr>
              <a:buFont typeface="Wingdings" pitchFamily="2" charset="2"/>
              <a:buChar char="§"/>
              <a:defRPr sz="1600">
                <a:solidFill>
                  <a:schemeClr val="tx1"/>
                </a:solidFill>
                <a:latin typeface="+mn-lt"/>
              </a:defRPr>
            </a:lvl5pPr>
            <a:lvl6pPr marL="2076450" indent="-180975" algn="l" rtl="0" fontAlgn="base">
              <a:spcBef>
                <a:spcPct val="20000"/>
              </a:spcBef>
              <a:spcAft>
                <a:spcPct val="0"/>
              </a:spcAft>
              <a:buClr>
                <a:srgbClr val="2C4592"/>
              </a:buClr>
              <a:buFont typeface="Wingdings" pitchFamily="2" charset="2"/>
              <a:buChar char="§"/>
              <a:defRPr sz="1600">
                <a:solidFill>
                  <a:schemeClr val="tx1"/>
                </a:solidFill>
                <a:latin typeface="+mn-lt"/>
              </a:defRPr>
            </a:lvl6pPr>
            <a:lvl7pPr marL="2533650" indent="-180975" algn="l" rtl="0" fontAlgn="base">
              <a:spcBef>
                <a:spcPct val="20000"/>
              </a:spcBef>
              <a:spcAft>
                <a:spcPct val="0"/>
              </a:spcAft>
              <a:buClr>
                <a:srgbClr val="2C4592"/>
              </a:buClr>
              <a:buFont typeface="Wingdings" pitchFamily="2" charset="2"/>
              <a:buChar char="§"/>
              <a:defRPr sz="1600">
                <a:solidFill>
                  <a:schemeClr val="tx1"/>
                </a:solidFill>
                <a:latin typeface="+mn-lt"/>
              </a:defRPr>
            </a:lvl7pPr>
            <a:lvl8pPr marL="2990850" indent="-180975" algn="l" rtl="0" fontAlgn="base">
              <a:spcBef>
                <a:spcPct val="20000"/>
              </a:spcBef>
              <a:spcAft>
                <a:spcPct val="0"/>
              </a:spcAft>
              <a:buClr>
                <a:srgbClr val="2C4592"/>
              </a:buClr>
              <a:buFont typeface="Wingdings" pitchFamily="2" charset="2"/>
              <a:buChar char="§"/>
              <a:defRPr sz="1600">
                <a:solidFill>
                  <a:schemeClr val="tx1"/>
                </a:solidFill>
                <a:latin typeface="+mn-lt"/>
              </a:defRPr>
            </a:lvl8pPr>
            <a:lvl9pPr marL="3448050" indent="-180975" algn="l" rtl="0" fontAlgn="base">
              <a:spcBef>
                <a:spcPct val="20000"/>
              </a:spcBef>
              <a:spcAft>
                <a:spcPct val="0"/>
              </a:spcAft>
              <a:buClr>
                <a:srgbClr val="2C4592"/>
              </a:buClr>
              <a:buFont typeface="Wingdings" pitchFamily="2" charset="2"/>
              <a:buChar char="§"/>
              <a:defRPr sz="1600">
                <a:solidFill>
                  <a:schemeClr val="tx1"/>
                </a:solidFill>
                <a:latin typeface="+mn-lt"/>
              </a:defRPr>
            </a:lvl9pPr>
          </a:lstStyle>
          <a:p>
            <a:pPr marL="0" indent="0">
              <a:spcBef>
                <a:spcPts val="1200"/>
              </a:spcBef>
              <a:buNone/>
            </a:pPr>
            <a:r>
              <a:rPr lang="en-US" altLang="de-DE" sz="1800" b="1" kern="0" dirty="0">
                <a:solidFill>
                  <a:srgbClr val="2C4592"/>
                </a:solidFill>
                <a:cs typeface="Arial" panose="020B0604020202020204" pitchFamily="34" charset="0"/>
              </a:rPr>
              <a:t>Crime externalities</a:t>
            </a:r>
          </a:p>
          <a:p>
            <a:pPr marL="0" indent="0">
              <a:spcBef>
                <a:spcPts val="1200"/>
              </a:spcBef>
              <a:buNone/>
            </a:pPr>
            <a:r>
              <a:rPr lang="en-US" altLang="de-DE" sz="1800" kern="0" dirty="0">
                <a:solidFill>
                  <a:prstClr val="black"/>
                </a:solidFill>
                <a:latin typeface="Arial" panose="020B0604020202020204" pitchFamily="34" charset="0"/>
                <a:cs typeface="Arial" panose="020B0604020202020204" pitchFamily="34" charset="0"/>
              </a:rPr>
              <a:t>Educated people earn higher incomes and commit less crime</a:t>
            </a:r>
          </a:p>
        </p:txBody>
      </p:sp>
      <p:pic>
        <p:nvPicPr>
          <p:cNvPr id="1026" name="Picture 2" descr="Fotolia_1013859_XS_Dieb"/>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4204" y="4016474"/>
            <a:ext cx="133350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mgcpuzzles.com/mgcpuzzles/images/all_new_core_images/Corporate_Puzzles/teamwork_images/teamwork_teamwork_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7217" y="1721603"/>
            <a:ext cx="2996777" cy="2313512"/>
          </a:xfrm>
          <a:prstGeom prst="rect">
            <a:avLst/>
          </a:prstGeom>
          <a:noFill/>
          <a:extLst>
            <a:ext uri="{909E8E84-426E-40DD-AFC4-6F175D3DCCD1}">
              <a14:hiddenFill xmlns:a14="http://schemas.microsoft.com/office/drawing/2010/main">
                <a:solidFill>
                  <a:srgbClr val="FFFFFF"/>
                </a:solidFill>
              </a14:hiddenFill>
            </a:ext>
          </a:extLst>
        </p:spPr>
      </p:pic>
      <p:sp>
        <p:nvSpPr>
          <p:cNvPr id="24" name="Inhaltsplatzhalter 2"/>
          <p:cNvSpPr txBox="1">
            <a:spLocks/>
          </p:cNvSpPr>
          <p:nvPr/>
        </p:nvSpPr>
        <p:spPr bwMode="auto">
          <a:xfrm>
            <a:off x="2062064" y="4730849"/>
            <a:ext cx="6624736" cy="1673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9388" indent="-179388" algn="l" rtl="0" eaLnBrk="0" fontAlgn="base" hangingPunct="0">
              <a:spcBef>
                <a:spcPts val="600"/>
              </a:spcBef>
              <a:spcAft>
                <a:spcPct val="0"/>
              </a:spcAft>
              <a:buClr>
                <a:srgbClr val="2C4592"/>
              </a:buClr>
              <a:buFont typeface="Wingdings" pitchFamily="2" charset="2"/>
              <a:buChar char="§"/>
              <a:defRPr sz="1600">
                <a:solidFill>
                  <a:schemeClr val="tx1"/>
                </a:solidFill>
                <a:latin typeface="+mn-lt"/>
                <a:ea typeface="+mn-ea"/>
                <a:cs typeface="+mn-cs"/>
              </a:defRPr>
            </a:lvl1pPr>
            <a:lvl2pPr marL="357188" indent="-177800" algn="l" rtl="0" eaLnBrk="0" fontAlgn="base" hangingPunct="0">
              <a:spcBef>
                <a:spcPts val="600"/>
              </a:spcBef>
              <a:spcAft>
                <a:spcPct val="0"/>
              </a:spcAft>
              <a:buClr>
                <a:srgbClr val="808FBE"/>
              </a:buClr>
              <a:buSzPct val="100000"/>
              <a:buFont typeface="Wingdings" pitchFamily="2" charset="2"/>
              <a:buChar char="§"/>
              <a:defRPr sz="1400">
                <a:solidFill>
                  <a:schemeClr val="tx1"/>
                </a:solidFill>
                <a:latin typeface="+mn-lt"/>
              </a:defRPr>
            </a:lvl2pPr>
            <a:lvl3pPr marL="536575" indent="-179388" algn="l" rtl="0" eaLnBrk="0" fontAlgn="base" hangingPunct="0">
              <a:spcBef>
                <a:spcPts val="600"/>
              </a:spcBef>
              <a:spcAft>
                <a:spcPct val="0"/>
              </a:spcAft>
              <a:buClr>
                <a:srgbClr val="808FBE"/>
              </a:buClr>
              <a:buFont typeface="Symbol" pitchFamily="18" charset="2"/>
              <a:buChar char="-"/>
              <a:defRPr sz="1200">
                <a:solidFill>
                  <a:schemeClr val="tx1"/>
                </a:solidFill>
                <a:latin typeface="+mn-lt"/>
              </a:defRPr>
            </a:lvl3pPr>
            <a:lvl4pPr marL="536575" indent="835025" algn="l" rtl="0" eaLnBrk="0" fontAlgn="base" hangingPunct="0">
              <a:spcBef>
                <a:spcPct val="20000"/>
              </a:spcBef>
              <a:spcAft>
                <a:spcPct val="0"/>
              </a:spcAft>
              <a:buClr>
                <a:srgbClr val="2C4592"/>
              </a:buClr>
              <a:buFont typeface="Courier New" pitchFamily="49" charset="0"/>
              <a:defRPr sz="1200">
                <a:solidFill>
                  <a:schemeClr val="tx1"/>
                </a:solidFill>
                <a:latin typeface="+mn-lt"/>
              </a:defRPr>
            </a:lvl4pPr>
            <a:lvl5pPr marL="893763" indent="-177800" algn="l" rtl="0" eaLnBrk="0" fontAlgn="base" hangingPunct="0">
              <a:spcBef>
                <a:spcPct val="20000"/>
              </a:spcBef>
              <a:spcAft>
                <a:spcPct val="0"/>
              </a:spcAft>
              <a:buClr>
                <a:srgbClr val="2C4592"/>
              </a:buClr>
              <a:buFont typeface="Wingdings" pitchFamily="2" charset="2"/>
              <a:buChar char="§"/>
              <a:defRPr sz="1600">
                <a:solidFill>
                  <a:schemeClr val="tx1"/>
                </a:solidFill>
                <a:latin typeface="+mn-lt"/>
              </a:defRPr>
            </a:lvl5pPr>
            <a:lvl6pPr marL="2076450" indent="-180975" algn="l" rtl="0" fontAlgn="base">
              <a:spcBef>
                <a:spcPct val="20000"/>
              </a:spcBef>
              <a:spcAft>
                <a:spcPct val="0"/>
              </a:spcAft>
              <a:buClr>
                <a:srgbClr val="2C4592"/>
              </a:buClr>
              <a:buFont typeface="Wingdings" pitchFamily="2" charset="2"/>
              <a:buChar char="§"/>
              <a:defRPr sz="1600">
                <a:solidFill>
                  <a:schemeClr val="tx1"/>
                </a:solidFill>
                <a:latin typeface="+mn-lt"/>
              </a:defRPr>
            </a:lvl6pPr>
            <a:lvl7pPr marL="2533650" indent="-180975" algn="l" rtl="0" fontAlgn="base">
              <a:spcBef>
                <a:spcPct val="20000"/>
              </a:spcBef>
              <a:spcAft>
                <a:spcPct val="0"/>
              </a:spcAft>
              <a:buClr>
                <a:srgbClr val="2C4592"/>
              </a:buClr>
              <a:buFont typeface="Wingdings" pitchFamily="2" charset="2"/>
              <a:buChar char="§"/>
              <a:defRPr sz="1600">
                <a:solidFill>
                  <a:schemeClr val="tx1"/>
                </a:solidFill>
                <a:latin typeface="+mn-lt"/>
              </a:defRPr>
            </a:lvl7pPr>
            <a:lvl8pPr marL="2990850" indent="-180975" algn="l" rtl="0" fontAlgn="base">
              <a:spcBef>
                <a:spcPct val="20000"/>
              </a:spcBef>
              <a:spcAft>
                <a:spcPct val="0"/>
              </a:spcAft>
              <a:buClr>
                <a:srgbClr val="2C4592"/>
              </a:buClr>
              <a:buFont typeface="Wingdings" pitchFamily="2" charset="2"/>
              <a:buChar char="§"/>
              <a:defRPr sz="1600">
                <a:solidFill>
                  <a:schemeClr val="tx1"/>
                </a:solidFill>
                <a:latin typeface="+mn-lt"/>
              </a:defRPr>
            </a:lvl8pPr>
            <a:lvl9pPr marL="3448050" indent="-180975" algn="l" rtl="0" fontAlgn="base">
              <a:spcBef>
                <a:spcPct val="20000"/>
              </a:spcBef>
              <a:spcAft>
                <a:spcPct val="0"/>
              </a:spcAft>
              <a:buClr>
                <a:srgbClr val="2C4592"/>
              </a:buClr>
              <a:buFont typeface="Wingdings" pitchFamily="2" charset="2"/>
              <a:buChar char="§"/>
              <a:defRPr sz="1600">
                <a:solidFill>
                  <a:schemeClr val="tx1"/>
                </a:solidFill>
                <a:latin typeface="+mn-lt"/>
              </a:defRPr>
            </a:lvl9pPr>
          </a:lstStyle>
          <a:p>
            <a:pPr marL="361950" lvl="1" indent="0">
              <a:spcBef>
                <a:spcPts val="0"/>
              </a:spcBef>
              <a:buFont typeface="Wingdings" pitchFamily="2" charset="2"/>
              <a:buNone/>
            </a:pPr>
            <a:r>
              <a:rPr lang="en-US" altLang="de-DE" sz="1600" kern="0" dirty="0">
                <a:solidFill>
                  <a:prstClr val="black"/>
                </a:solidFill>
                <a:latin typeface="Arial" panose="020B0604020202020204" pitchFamily="34" charset="0"/>
                <a:cs typeface="Arial" panose="020B0604020202020204" pitchFamily="34" charset="0"/>
              </a:rPr>
              <a:t>For every high-school student who graduates* rather than dropping out (one year prior to graduation), the “cost of crime**” decreases by about $1,600 per year for the rest of the graduate’s working life                     				            </a:t>
            </a:r>
            <a:r>
              <a:rPr lang="nb-NO" altLang="de-DE" sz="1200" kern="0" dirty="0">
                <a:solidFill>
                  <a:prstClr val="black"/>
                </a:solidFill>
                <a:latin typeface="Arial" panose="020B0604020202020204" pitchFamily="34" charset="0"/>
                <a:cs typeface="Arial" panose="020B0604020202020204" pitchFamily="34" charset="0"/>
              </a:rPr>
              <a:t>Lochner, Moretti (2004) AER</a:t>
            </a:r>
            <a:endParaRPr lang="en-US" altLang="de-DE" sz="1600" kern="0" dirty="0">
              <a:solidFill>
                <a:prstClr val="black"/>
              </a:solidFill>
              <a:latin typeface="Arial" panose="020B0604020202020204" pitchFamily="34" charset="0"/>
              <a:cs typeface="Arial" panose="020B0604020202020204" pitchFamily="34" charset="0"/>
            </a:endParaRPr>
          </a:p>
          <a:p>
            <a:pPr marL="361950" lvl="1" indent="0">
              <a:spcBef>
                <a:spcPts val="0"/>
              </a:spcBef>
              <a:buFont typeface="Wingdings" pitchFamily="2" charset="2"/>
              <a:buNone/>
            </a:pPr>
            <a:r>
              <a:rPr lang="en-US" altLang="de-DE" sz="1600" kern="0" dirty="0">
                <a:solidFill>
                  <a:prstClr val="black"/>
                </a:solidFill>
                <a:latin typeface="Arial" panose="020B0604020202020204" pitchFamily="34" charset="0"/>
                <a:cs typeface="Arial" panose="020B0604020202020204" pitchFamily="34" charset="0"/>
              </a:rPr>
              <a:t>* cost of last year high school: $6,000</a:t>
            </a:r>
          </a:p>
          <a:p>
            <a:pPr marL="0" indent="0">
              <a:spcBef>
                <a:spcPts val="0"/>
              </a:spcBef>
              <a:buFont typeface="Wingdings" pitchFamily="2" charset="2"/>
              <a:buNone/>
              <a:tabLst>
                <a:tab pos="361950" algn="l"/>
              </a:tabLst>
            </a:pPr>
            <a:r>
              <a:rPr lang="en-US" altLang="de-DE" kern="0" dirty="0">
                <a:solidFill>
                  <a:prstClr val="black"/>
                </a:solidFill>
                <a:latin typeface="Arial" panose="020B0604020202020204" pitchFamily="34" charset="0"/>
                <a:cs typeface="Arial" panose="020B0604020202020204" pitchFamily="34" charset="0"/>
              </a:rPr>
              <a:t>	** such as </a:t>
            </a:r>
            <a:r>
              <a:rPr lang="de-DE" dirty="0" err="1">
                <a:solidFill>
                  <a:prstClr val="black"/>
                </a:solidFill>
                <a:latin typeface="Arial" panose="020B0604020202020204" pitchFamily="34" charset="0"/>
                <a:cs typeface="Arial" panose="020B0604020202020204" pitchFamily="34" charset="0"/>
              </a:rPr>
              <a:t>incarceration</a:t>
            </a:r>
            <a:r>
              <a:rPr lang="de-DE" dirty="0">
                <a:solidFill>
                  <a:prstClr val="black"/>
                </a:solidFill>
                <a:latin typeface="Arial" panose="020B0604020202020204" pitchFamily="34" charset="0"/>
                <a:cs typeface="Arial" panose="020B0604020202020204" pitchFamily="34" charset="0"/>
              </a:rPr>
              <a:t> </a:t>
            </a:r>
            <a:r>
              <a:rPr lang="de-DE" dirty="0" err="1">
                <a:solidFill>
                  <a:prstClr val="black"/>
                </a:solidFill>
                <a:latin typeface="Arial" panose="020B0604020202020204" pitchFamily="34" charset="0"/>
                <a:cs typeface="Arial" panose="020B0604020202020204" pitchFamily="34" charset="0"/>
              </a:rPr>
              <a:t>costs</a:t>
            </a:r>
            <a:r>
              <a:rPr lang="de-DE" dirty="0">
                <a:solidFill>
                  <a:prstClr val="black"/>
                </a:solidFill>
                <a:latin typeface="Arial" panose="020B0604020202020204" pitchFamily="34" charset="0"/>
                <a:cs typeface="Arial" panose="020B0604020202020204" pitchFamily="34" charset="0"/>
              </a:rPr>
              <a:t> </a:t>
            </a:r>
            <a:r>
              <a:rPr lang="de-DE" dirty="0" err="1">
                <a:solidFill>
                  <a:prstClr val="black"/>
                </a:solidFill>
                <a:latin typeface="Arial" panose="020B0604020202020204" pitchFamily="34" charset="0"/>
                <a:cs typeface="Arial" panose="020B0604020202020204" pitchFamily="34" charset="0"/>
              </a:rPr>
              <a:t>and</a:t>
            </a:r>
            <a:r>
              <a:rPr lang="de-DE" dirty="0">
                <a:solidFill>
                  <a:prstClr val="black"/>
                </a:solidFill>
                <a:latin typeface="Arial" panose="020B0604020202020204" pitchFamily="34" charset="0"/>
                <a:cs typeface="Arial" panose="020B0604020202020204" pitchFamily="34" charset="0"/>
              </a:rPr>
              <a:t> </a:t>
            </a:r>
            <a:r>
              <a:rPr lang="de-DE" dirty="0" err="1">
                <a:solidFill>
                  <a:prstClr val="black"/>
                </a:solidFill>
                <a:latin typeface="Arial" panose="020B0604020202020204" pitchFamily="34" charset="0"/>
                <a:cs typeface="Arial" panose="020B0604020202020204" pitchFamily="34" charset="0"/>
              </a:rPr>
              <a:t>victim</a:t>
            </a:r>
            <a:r>
              <a:rPr lang="de-DE" dirty="0">
                <a:solidFill>
                  <a:prstClr val="black"/>
                </a:solidFill>
                <a:latin typeface="Arial" panose="020B0604020202020204" pitchFamily="34" charset="0"/>
                <a:cs typeface="Arial" panose="020B0604020202020204" pitchFamily="34" charset="0"/>
              </a:rPr>
              <a:t> </a:t>
            </a:r>
            <a:r>
              <a:rPr lang="de-DE" dirty="0" err="1">
                <a:solidFill>
                  <a:prstClr val="black"/>
                </a:solidFill>
                <a:latin typeface="Arial" panose="020B0604020202020204" pitchFamily="34" charset="0"/>
                <a:cs typeface="Arial" panose="020B0604020202020204" pitchFamily="34" charset="0"/>
              </a:rPr>
              <a:t>costs</a:t>
            </a:r>
            <a:endParaRPr lang="en-US" altLang="de-DE" sz="3200" kern="0" dirty="0">
              <a:solidFill>
                <a:prstClr val="black"/>
              </a:solidFill>
              <a:latin typeface="Arial" panose="020B0604020202020204" pitchFamily="34" charset="0"/>
              <a:cs typeface="Arial" panose="020B0604020202020204" pitchFamily="34" charset="0"/>
            </a:endParaRPr>
          </a:p>
          <a:p>
            <a:pPr marL="0" indent="0">
              <a:buFont typeface="Wingdings" pitchFamily="2" charset="2"/>
              <a:buNone/>
            </a:pPr>
            <a:endParaRPr lang="en-US" altLang="de-DE" sz="2000" kern="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313967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quarter" idx="12"/>
          </p:nvPr>
        </p:nvSpPr>
        <p:spPr>
          <a:xfrm>
            <a:off x="3848666" y="1869745"/>
            <a:ext cx="4817659" cy="1566103"/>
          </a:xfrm>
        </p:spPr>
        <p:txBody>
          <a:bodyPr/>
          <a:lstStyle/>
          <a:p>
            <a:pPr marL="0" indent="0">
              <a:buClr>
                <a:srgbClr val="2E63AC"/>
              </a:buClr>
              <a:buNone/>
            </a:pPr>
            <a:r>
              <a:rPr lang="en-US" dirty="0">
                <a:solidFill>
                  <a:srgbClr val="2E63AC"/>
                </a:solidFill>
              </a:rPr>
              <a:t>Microeconomics</a:t>
            </a:r>
          </a:p>
          <a:p>
            <a:pPr>
              <a:lnSpc>
                <a:spcPts val="2000"/>
              </a:lnSpc>
              <a:buClr>
                <a:srgbClr val="2E63AC"/>
              </a:buClr>
              <a:buFont typeface="Wingdings" panose="05000000000000000000" pitchFamily="2" charset="2"/>
              <a:buChar char="§"/>
            </a:pPr>
            <a:r>
              <a:rPr lang="en-US" dirty="0"/>
              <a:t>Micro is Greek for small</a:t>
            </a:r>
          </a:p>
          <a:p>
            <a:pPr>
              <a:lnSpc>
                <a:spcPts val="2000"/>
              </a:lnSpc>
              <a:buClr>
                <a:srgbClr val="2E63AC"/>
              </a:buClr>
              <a:buFont typeface="Wingdings" panose="05000000000000000000" pitchFamily="2" charset="2"/>
              <a:buChar char="§"/>
            </a:pPr>
            <a:r>
              <a:rPr lang="en-US" dirty="0"/>
              <a:t>Is partial equilibrium analysis</a:t>
            </a:r>
          </a:p>
          <a:p>
            <a:pPr>
              <a:lnSpc>
                <a:spcPts val="2000"/>
              </a:lnSpc>
              <a:buClr>
                <a:srgbClr val="2E63AC"/>
              </a:buClr>
              <a:buFont typeface="Wingdings" panose="05000000000000000000" pitchFamily="2" charset="2"/>
              <a:buChar char="§"/>
            </a:pPr>
            <a:r>
              <a:rPr lang="en-US" dirty="0"/>
              <a:t>Provides a foundation for macroeconomics</a:t>
            </a:r>
          </a:p>
        </p:txBody>
      </p:sp>
      <p:sp>
        <p:nvSpPr>
          <p:cNvPr id="5" name="Titel 4"/>
          <p:cNvSpPr>
            <a:spLocks noGrp="1"/>
          </p:cNvSpPr>
          <p:nvPr>
            <p:ph type="title"/>
          </p:nvPr>
        </p:nvSpPr>
        <p:spPr>
          <a:xfrm>
            <a:off x="604838" y="310778"/>
            <a:ext cx="6545262" cy="1264025"/>
          </a:xfrm>
        </p:spPr>
        <p:txBody>
          <a:bodyPr/>
          <a:lstStyle/>
          <a:p>
            <a:r>
              <a:rPr lang="en-US" altLang="en-US" dirty="0"/>
              <a:t>Micro- vs. Macroeconomics #2</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72841" y="4107984"/>
            <a:ext cx="3770824" cy="2022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740" y="1856119"/>
            <a:ext cx="2512724" cy="16871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Inhaltsplatzhalter 2"/>
          <p:cNvSpPr txBox="1">
            <a:spLocks/>
          </p:cNvSpPr>
          <p:nvPr/>
        </p:nvSpPr>
        <p:spPr>
          <a:xfrm>
            <a:off x="661703" y="4677430"/>
            <a:ext cx="8081962" cy="3878903"/>
          </a:xfrm>
          <a:prstGeom prst="rect">
            <a:avLst/>
          </a:prstGeom>
        </p:spPr>
        <p:txBody>
          <a:bodyPr vert="horz" lIns="91440" tIns="45720" rIns="91440" bIns="45720" rtlCol="0">
            <a:noAutofit/>
          </a:bodyPr>
          <a:lstStyle>
            <a:lvl1pPr marL="342900" indent="-342900" algn="l" defTabSz="914400" rtl="0" eaLnBrk="1" latinLnBrk="0" hangingPunct="1">
              <a:lnSpc>
                <a:spcPts val="2800"/>
              </a:lnSpc>
              <a:spcBef>
                <a:spcPts val="1200"/>
              </a:spcBef>
              <a:buClrTx/>
              <a:buFont typeface="Frutiger 45 light" panose="020B0500000000000000" pitchFamily="34" charset="0"/>
              <a:buChar char="&gt;"/>
              <a:defRPr sz="2000" kern="1200">
                <a:solidFill>
                  <a:schemeClr val="tx1"/>
                </a:solidFill>
                <a:latin typeface="Frutiger 45 light" pitchFamily="34" charset="0"/>
                <a:ea typeface="+mn-ea"/>
                <a:cs typeface="+mn-cs"/>
              </a:defRPr>
            </a:lvl1pPr>
            <a:lvl2pPr marL="742950" indent="-28575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2E63AC"/>
              </a:buClr>
              <a:buFont typeface="Frutiger 45 light" panose="020B0500000000000000" pitchFamily="34" charset="0"/>
              <a:buNone/>
            </a:pPr>
            <a:endParaRPr lang="en-US" dirty="0"/>
          </a:p>
        </p:txBody>
      </p:sp>
      <p:sp>
        <p:nvSpPr>
          <p:cNvPr id="8" name="Inhaltsplatzhalter 2"/>
          <p:cNvSpPr txBox="1">
            <a:spLocks/>
          </p:cNvSpPr>
          <p:nvPr/>
        </p:nvSpPr>
        <p:spPr>
          <a:xfrm>
            <a:off x="655090" y="4039738"/>
            <a:ext cx="4317751" cy="2422399"/>
          </a:xfrm>
          <a:prstGeom prst="rect">
            <a:avLst/>
          </a:prstGeom>
        </p:spPr>
        <p:txBody>
          <a:bodyPr vert="horz" lIns="91440" tIns="45720" rIns="91440" bIns="45720" rtlCol="0">
            <a:noAutofit/>
          </a:bodyPr>
          <a:lstStyle>
            <a:lvl1pPr marL="342900" indent="-342900" algn="l" defTabSz="914400" rtl="0" eaLnBrk="1" latinLnBrk="0" hangingPunct="1">
              <a:lnSpc>
                <a:spcPts val="2800"/>
              </a:lnSpc>
              <a:spcBef>
                <a:spcPts val="1200"/>
              </a:spcBef>
              <a:buClrTx/>
              <a:buFont typeface="Frutiger 45 light" panose="020B0500000000000000" pitchFamily="34" charset="0"/>
              <a:buChar char="&gt;"/>
              <a:defRPr sz="2000" kern="1200">
                <a:solidFill>
                  <a:schemeClr val="tx1"/>
                </a:solidFill>
                <a:latin typeface="Frutiger 45 light" pitchFamily="34" charset="0"/>
                <a:ea typeface="+mn-ea"/>
                <a:cs typeface="+mn-cs"/>
              </a:defRPr>
            </a:lvl1pPr>
            <a:lvl2pPr marL="742950" indent="-28575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2E63AC"/>
              </a:buClr>
              <a:buFont typeface="Frutiger 45 light" panose="020B0500000000000000" pitchFamily="34" charset="0"/>
              <a:buNone/>
            </a:pPr>
            <a:r>
              <a:rPr lang="en-US" dirty="0">
                <a:solidFill>
                  <a:srgbClr val="2E63AC"/>
                </a:solidFill>
              </a:rPr>
              <a:t>Macroeconomics</a:t>
            </a:r>
          </a:p>
          <a:p>
            <a:pPr>
              <a:lnSpc>
                <a:spcPts val="2000"/>
              </a:lnSpc>
              <a:buClr>
                <a:srgbClr val="2E63AC"/>
              </a:buClr>
              <a:buFont typeface="Wingdings" panose="05000000000000000000" pitchFamily="2" charset="2"/>
              <a:buChar char="§"/>
            </a:pPr>
            <a:r>
              <a:rPr lang="en-US" dirty="0"/>
              <a:t>Macro is Greek for large</a:t>
            </a:r>
          </a:p>
          <a:p>
            <a:pPr>
              <a:lnSpc>
                <a:spcPts val="2000"/>
              </a:lnSpc>
              <a:buClr>
                <a:srgbClr val="2E63AC"/>
              </a:buClr>
              <a:buFont typeface="Wingdings" panose="05000000000000000000" pitchFamily="2" charset="2"/>
              <a:buChar char="§"/>
            </a:pPr>
            <a:r>
              <a:rPr lang="en-US" dirty="0"/>
              <a:t>Is general equilibrium analysis</a:t>
            </a:r>
          </a:p>
          <a:p>
            <a:pPr>
              <a:lnSpc>
                <a:spcPts val="2000"/>
              </a:lnSpc>
              <a:buClr>
                <a:srgbClr val="2E63AC"/>
              </a:buClr>
              <a:buFont typeface="Wingdings" panose="05000000000000000000" pitchFamily="2" charset="2"/>
              <a:buChar char="§"/>
            </a:pPr>
            <a:r>
              <a:rPr lang="en-US" dirty="0"/>
              <a:t>Explains variables taken as given in microeconomics</a:t>
            </a:r>
          </a:p>
        </p:txBody>
      </p:sp>
    </p:spTree>
    <p:extLst>
      <p:ext uri="{BB962C8B-B14F-4D97-AF65-F5344CB8AC3E}">
        <p14:creationId xmlns:p14="http://schemas.microsoft.com/office/powerpoint/2010/main" val="4267627336"/>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2"/>
          <p:cNvSpPr txBox="1">
            <a:spLocks/>
          </p:cNvSpPr>
          <p:nvPr/>
        </p:nvSpPr>
        <p:spPr bwMode="auto">
          <a:xfrm>
            <a:off x="304800" y="222250"/>
            <a:ext cx="6943725"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algn="l" rtl="0" eaLnBrk="0" fontAlgn="base" hangingPunct="0">
              <a:spcBef>
                <a:spcPct val="0"/>
              </a:spcBef>
              <a:spcAft>
                <a:spcPct val="0"/>
              </a:spcAft>
              <a:defRPr b="1">
                <a:solidFill>
                  <a:schemeClr val="tx1"/>
                </a:solidFill>
                <a:latin typeface="+mj-lt"/>
                <a:ea typeface="+mj-ea"/>
                <a:cs typeface="+mj-cs"/>
              </a:defRPr>
            </a:lvl1pPr>
            <a:lvl2pPr algn="l" rtl="0" eaLnBrk="0" fontAlgn="base" hangingPunct="0">
              <a:spcBef>
                <a:spcPct val="0"/>
              </a:spcBef>
              <a:spcAft>
                <a:spcPct val="0"/>
              </a:spcAft>
              <a:defRPr b="1">
                <a:solidFill>
                  <a:schemeClr val="tx1"/>
                </a:solidFill>
                <a:latin typeface="Arial" charset="0"/>
              </a:defRPr>
            </a:lvl2pPr>
            <a:lvl3pPr algn="l" rtl="0" eaLnBrk="0" fontAlgn="base" hangingPunct="0">
              <a:spcBef>
                <a:spcPct val="0"/>
              </a:spcBef>
              <a:spcAft>
                <a:spcPct val="0"/>
              </a:spcAft>
              <a:defRPr b="1">
                <a:solidFill>
                  <a:schemeClr val="tx1"/>
                </a:solidFill>
                <a:latin typeface="Arial" charset="0"/>
              </a:defRPr>
            </a:lvl3pPr>
            <a:lvl4pPr algn="l" rtl="0" eaLnBrk="0" fontAlgn="base" hangingPunct="0">
              <a:spcBef>
                <a:spcPct val="0"/>
              </a:spcBef>
              <a:spcAft>
                <a:spcPct val="0"/>
              </a:spcAft>
              <a:defRPr b="1">
                <a:solidFill>
                  <a:schemeClr val="tx1"/>
                </a:solidFill>
                <a:latin typeface="Arial" charset="0"/>
              </a:defRPr>
            </a:lvl4pPr>
            <a:lvl5pPr algn="l" rtl="0" eaLnBrk="0" fontAlgn="base" hangingPunct="0">
              <a:spcBef>
                <a:spcPct val="0"/>
              </a:spcBef>
              <a:spcAft>
                <a:spcPct val="0"/>
              </a:spcAft>
              <a:defRPr b="1">
                <a:solidFill>
                  <a:schemeClr val="tx1"/>
                </a:solidFill>
                <a:latin typeface="Arial" charset="0"/>
              </a:defRPr>
            </a:lvl5pPr>
            <a:lvl6pPr marL="457200" algn="l" rtl="0" fontAlgn="base">
              <a:spcBef>
                <a:spcPct val="0"/>
              </a:spcBef>
              <a:spcAft>
                <a:spcPct val="0"/>
              </a:spcAft>
              <a:defRPr>
                <a:solidFill>
                  <a:schemeClr val="bg1"/>
                </a:solidFill>
                <a:latin typeface="Arial" charset="0"/>
              </a:defRPr>
            </a:lvl6pPr>
            <a:lvl7pPr marL="914400" algn="l" rtl="0" fontAlgn="base">
              <a:spcBef>
                <a:spcPct val="0"/>
              </a:spcBef>
              <a:spcAft>
                <a:spcPct val="0"/>
              </a:spcAft>
              <a:defRPr>
                <a:solidFill>
                  <a:schemeClr val="bg1"/>
                </a:solidFill>
                <a:latin typeface="Arial" charset="0"/>
              </a:defRPr>
            </a:lvl7pPr>
            <a:lvl8pPr marL="1371600" algn="l" rtl="0" fontAlgn="base">
              <a:spcBef>
                <a:spcPct val="0"/>
              </a:spcBef>
              <a:spcAft>
                <a:spcPct val="0"/>
              </a:spcAft>
              <a:defRPr>
                <a:solidFill>
                  <a:schemeClr val="bg1"/>
                </a:solidFill>
                <a:latin typeface="Arial" charset="0"/>
              </a:defRPr>
            </a:lvl8pPr>
            <a:lvl9pPr marL="1828800" algn="l" rtl="0" fontAlgn="base">
              <a:spcBef>
                <a:spcPct val="0"/>
              </a:spcBef>
              <a:spcAft>
                <a:spcPct val="0"/>
              </a:spcAft>
              <a:defRPr>
                <a:solidFill>
                  <a:schemeClr val="bg1"/>
                </a:solidFill>
                <a:latin typeface="Arial" charset="0"/>
              </a:defRPr>
            </a:lvl9pPr>
          </a:lstStyle>
          <a:p>
            <a:endParaRPr lang="en-US" altLang="de-DE" kern="0" dirty="0">
              <a:solidFill>
                <a:prstClr val="black"/>
              </a:solidFill>
            </a:endParaRPr>
          </a:p>
        </p:txBody>
      </p:sp>
      <p:pic>
        <p:nvPicPr>
          <p:cNvPr id="2052" name="Picture 4" descr="Download Something To Think About Clip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824" y="1772816"/>
            <a:ext cx="2857500" cy="2857500"/>
          </a:xfrm>
          <a:prstGeom prst="rect">
            <a:avLst/>
          </a:prstGeom>
          <a:noFill/>
          <a:extLst>
            <a:ext uri="{909E8E84-426E-40DD-AFC4-6F175D3DCCD1}">
              <a14:hiddenFill xmlns:a14="http://schemas.microsoft.com/office/drawing/2010/main">
                <a:solidFill>
                  <a:srgbClr val="FFFFFF"/>
                </a:solidFill>
              </a14:hiddenFill>
            </a:ext>
          </a:extLst>
        </p:spPr>
      </p:pic>
      <p:sp>
        <p:nvSpPr>
          <p:cNvPr id="40" name="Inhaltsplatzhalter 2"/>
          <p:cNvSpPr>
            <a:spLocks noGrp="1"/>
          </p:cNvSpPr>
          <p:nvPr>
            <p:ph sz="quarter" idx="12"/>
          </p:nvPr>
        </p:nvSpPr>
        <p:spPr>
          <a:xfrm>
            <a:off x="929392" y="5373216"/>
            <a:ext cx="8081962" cy="3216275"/>
          </a:xfrm>
        </p:spPr>
        <p:txBody>
          <a:bodyPr/>
          <a:lstStyle/>
          <a:p>
            <a:pPr marL="0" indent="0" algn="ctr">
              <a:buNone/>
            </a:pPr>
            <a:r>
              <a:rPr lang="de-DE" sz="2000" dirty="0" err="1">
                <a:latin typeface="+mn-lt"/>
                <a:cs typeface="Arial" panose="020B0604020202020204" pitchFamily="34" charset="0"/>
              </a:rPr>
              <a:t>Why</a:t>
            </a:r>
            <a:r>
              <a:rPr lang="de-DE" sz="2000" dirty="0">
                <a:latin typeface="+mn-lt"/>
                <a:cs typeface="Arial" panose="020B0604020202020204" pitchFamily="34" charset="0"/>
              </a:rPr>
              <a:t> </a:t>
            </a:r>
            <a:r>
              <a:rPr lang="de-DE" sz="2000" dirty="0" err="1">
                <a:latin typeface="+mn-lt"/>
                <a:cs typeface="Arial" panose="020B0604020202020204" pitchFamily="34" charset="0"/>
              </a:rPr>
              <a:t>should</a:t>
            </a:r>
            <a:r>
              <a:rPr lang="de-DE" sz="2000" dirty="0">
                <a:latin typeface="+mn-lt"/>
                <a:cs typeface="Arial" panose="020B0604020202020204" pitchFamily="34" charset="0"/>
              </a:rPr>
              <a:t> </a:t>
            </a:r>
            <a:r>
              <a:rPr lang="de-DE" sz="2000" dirty="0" err="1">
                <a:latin typeface="+mn-lt"/>
                <a:cs typeface="Arial" panose="020B0604020202020204" pitchFamily="34" charset="0"/>
              </a:rPr>
              <a:t>we</a:t>
            </a:r>
            <a:r>
              <a:rPr lang="de-DE" sz="2000" dirty="0">
                <a:latin typeface="+mn-lt"/>
                <a:cs typeface="Arial" panose="020B0604020202020204" pitchFamily="34" charset="0"/>
              </a:rPr>
              <a:t> care </a:t>
            </a:r>
            <a:r>
              <a:rPr lang="de-DE" sz="2000" dirty="0" err="1">
                <a:latin typeface="+mn-lt"/>
                <a:cs typeface="Arial" panose="020B0604020202020204" pitchFamily="34" charset="0"/>
              </a:rPr>
              <a:t>about</a:t>
            </a:r>
            <a:r>
              <a:rPr lang="de-DE" sz="2000" dirty="0">
                <a:latin typeface="+mn-lt"/>
                <a:cs typeface="Arial" panose="020B0604020202020204" pitchFamily="34" charset="0"/>
              </a:rPr>
              <a:t> </a:t>
            </a:r>
            <a:r>
              <a:rPr lang="de-DE" sz="2000" i="1" dirty="0" err="1">
                <a:latin typeface="+mn-lt"/>
                <a:cs typeface="Arial" panose="020B0604020202020204" pitchFamily="34" charset="0"/>
              </a:rPr>
              <a:t>external</a:t>
            </a:r>
            <a:r>
              <a:rPr lang="de-DE" sz="2000" dirty="0">
                <a:latin typeface="+mn-lt"/>
                <a:cs typeface="Arial" panose="020B0604020202020204" pitchFamily="34" charset="0"/>
              </a:rPr>
              <a:t> </a:t>
            </a:r>
            <a:r>
              <a:rPr lang="de-DE" sz="2000" dirty="0" err="1">
                <a:latin typeface="+mn-lt"/>
                <a:cs typeface="Arial" panose="020B0604020202020204" pitchFamily="34" charset="0"/>
              </a:rPr>
              <a:t>benefits</a:t>
            </a:r>
            <a:r>
              <a:rPr lang="de-DE" sz="2000" dirty="0">
                <a:latin typeface="+mn-lt"/>
                <a:cs typeface="Arial" panose="020B0604020202020204" pitchFamily="34" charset="0"/>
              </a:rPr>
              <a:t>? </a:t>
            </a:r>
            <a:endParaRPr lang="en-US" altLang="de-DE" sz="2000" dirty="0">
              <a:latin typeface="+mn-lt"/>
              <a:cs typeface="Arial" panose="020B0604020202020204" pitchFamily="34" charset="0"/>
            </a:endParaRPr>
          </a:p>
        </p:txBody>
      </p:sp>
      <p:sp>
        <p:nvSpPr>
          <p:cNvPr id="5" name="Titel 4"/>
          <p:cNvSpPr>
            <a:spLocks noGrp="1"/>
          </p:cNvSpPr>
          <p:nvPr>
            <p:ph type="title"/>
          </p:nvPr>
        </p:nvSpPr>
        <p:spPr/>
        <p:txBody>
          <a:bodyPr/>
          <a:lstStyle/>
          <a:p>
            <a:r>
              <a:rPr lang="en-US" altLang="de-DE" kern="0" dirty="0">
                <a:solidFill>
                  <a:srgbClr val="3163AC"/>
                </a:solidFill>
                <a:latin typeface="+mj-lt"/>
                <a:cs typeface="Arial" panose="020B0604020202020204" pitchFamily="34" charset="0"/>
              </a:rPr>
              <a:t>Analyzing the Situation</a:t>
            </a:r>
            <a:endParaRPr lang="de-DE" dirty="0">
              <a:solidFill>
                <a:srgbClr val="3163AC"/>
              </a:solidFill>
              <a:latin typeface="+mj-lt"/>
              <a:cs typeface="Arial" panose="020B0604020202020204" pitchFamily="34" charset="0"/>
            </a:endParaRPr>
          </a:p>
        </p:txBody>
      </p:sp>
      <p:pic>
        <p:nvPicPr>
          <p:cNvPr id="2050" name="Picture 2" descr="http://images.sodahead.com/polls/001672779/239903373_now20what_answer_1_xlarge.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5205" y="1529151"/>
            <a:ext cx="5430337" cy="37391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9311567"/>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2"/>
          <p:cNvSpPr txBox="1">
            <a:spLocks/>
          </p:cNvSpPr>
          <p:nvPr/>
        </p:nvSpPr>
        <p:spPr bwMode="auto">
          <a:xfrm>
            <a:off x="304800" y="222250"/>
            <a:ext cx="6943725"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algn="l" rtl="0" eaLnBrk="0" fontAlgn="base" hangingPunct="0">
              <a:spcBef>
                <a:spcPct val="0"/>
              </a:spcBef>
              <a:spcAft>
                <a:spcPct val="0"/>
              </a:spcAft>
              <a:defRPr b="1">
                <a:solidFill>
                  <a:schemeClr val="tx1"/>
                </a:solidFill>
                <a:latin typeface="+mj-lt"/>
                <a:ea typeface="+mj-ea"/>
                <a:cs typeface="+mj-cs"/>
              </a:defRPr>
            </a:lvl1pPr>
            <a:lvl2pPr algn="l" rtl="0" eaLnBrk="0" fontAlgn="base" hangingPunct="0">
              <a:spcBef>
                <a:spcPct val="0"/>
              </a:spcBef>
              <a:spcAft>
                <a:spcPct val="0"/>
              </a:spcAft>
              <a:defRPr b="1">
                <a:solidFill>
                  <a:schemeClr val="tx1"/>
                </a:solidFill>
                <a:latin typeface="Arial" charset="0"/>
              </a:defRPr>
            </a:lvl2pPr>
            <a:lvl3pPr algn="l" rtl="0" eaLnBrk="0" fontAlgn="base" hangingPunct="0">
              <a:spcBef>
                <a:spcPct val="0"/>
              </a:spcBef>
              <a:spcAft>
                <a:spcPct val="0"/>
              </a:spcAft>
              <a:defRPr b="1">
                <a:solidFill>
                  <a:schemeClr val="tx1"/>
                </a:solidFill>
                <a:latin typeface="Arial" charset="0"/>
              </a:defRPr>
            </a:lvl3pPr>
            <a:lvl4pPr algn="l" rtl="0" eaLnBrk="0" fontAlgn="base" hangingPunct="0">
              <a:spcBef>
                <a:spcPct val="0"/>
              </a:spcBef>
              <a:spcAft>
                <a:spcPct val="0"/>
              </a:spcAft>
              <a:defRPr b="1">
                <a:solidFill>
                  <a:schemeClr val="tx1"/>
                </a:solidFill>
                <a:latin typeface="Arial" charset="0"/>
              </a:defRPr>
            </a:lvl4pPr>
            <a:lvl5pPr algn="l" rtl="0" eaLnBrk="0" fontAlgn="base" hangingPunct="0">
              <a:spcBef>
                <a:spcPct val="0"/>
              </a:spcBef>
              <a:spcAft>
                <a:spcPct val="0"/>
              </a:spcAft>
              <a:defRPr b="1">
                <a:solidFill>
                  <a:schemeClr val="tx1"/>
                </a:solidFill>
                <a:latin typeface="Arial" charset="0"/>
              </a:defRPr>
            </a:lvl5pPr>
            <a:lvl6pPr marL="457200" algn="l" rtl="0" fontAlgn="base">
              <a:spcBef>
                <a:spcPct val="0"/>
              </a:spcBef>
              <a:spcAft>
                <a:spcPct val="0"/>
              </a:spcAft>
              <a:defRPr>
                <a:solidFill>
                  <a:schemeClr val="bg1"/>
                </a:solidFill>
                <a:latin typeface="Arial" charset="0"/>
              </a:defRPr>
            </a:lvl6pPr>
            <a:lvl7pPr marL="914400" algn="l" rtl="0" fontAlgn="base">
              <a:spcBef>
                <a:spcPct val="0"/>
              </a:spcBef>
              <a:spcAft>
                <a:spcPct val="0"/>
              </a:spcAft>
              <a:defRPr>
                <a:solidFill>
                  <a:schemeClr val="bg1"/>
                </a:solidFill>
                <a:latin typeface="Arial" charset="0"/>
              </a:defRPr>
            </a:lvl7pPr>
            <a:lvl8pPr marL="1371600" algn="l" rtl="0" fontAlgn="base">
              <a:spcBef>
                <a:spcPct val="0"/>
              </a:spcBef>
              <a:spcAft>
                <a:spcPct val="0"/>
              </a:spcAft>
              <a:defRPr>
                <a:solidFill>
                  <a:schemeClr val="bg1"/>
                </a:solidFill>
                <a:latin typeface="Arial" charset="0"/>
              </a:defRPr>
            </a:lvl8pPr>
            <a:lvl9pPr marL="1828800" algn="l" rtl="0" fontAlgn="base">
              <a:spcBef>
                <a:spcPct val="0"/>
              </a:spcBef>
              <a:spcAft>
                <a:spcPct val="0"/>
              </a:spcAft>
              <a:defRPr>
                <a:solidFill>
                  <a:schemeClr val="bg1"/>
                </a:solidFill>
                <a:latin typeface="Arial" charset="0"/>
              </a:defRPr>
            </a:lvl9pPr>
          </a:lstStyle>
          <a:p>
            <a:endParaRPr lang="en-US" altLang="de-DE" kern="0" dirty="0">
              <a:solidFill>
                <a:srgbClr val="000000"/>
              </a:solidFill>
              <a:latin typeface="+mn-lt"/>
            </a:endParaRPr>
          </a:p>
        </p:txBody>
      </p:sp>
      <p:grpSp>
        <p:nvGrpSpPr>
          <p:cNvPr id="7" name="Gruppieren 6"/>
          <p:cNvGrpSpPr/>
          <p:nvPr/>
        </p:nvGrpSpPr>
        <p:grpSpPr>
          <a:xfrm>
            <a:off x="1420531" y="1340768"/>
            <a:ext cx="6319821" cy="3620145"/>
            <a:chOff x="1420531" y="1772816"/>
            <a:chExt cx="6319821" cy="3620145"/>
          </a:xfrm>
        </p:grpSpPr>
        <p:cxnSp>
          <p:nvCxnSpPr>
            <p:cNvPr id="8" name="Gerade Verbindung 7"/>
            <p:cNvCxnSpPr/>
            <p:nvPr/>
          </p:nvCxnSpPr>
          <p:spPr bwMode="auto">
            <a:xfrm>
              <a:off x="2160000" y="1800000"/>
              <a:ext cx="0" cy="3240000"/>
            </a:xfrm>
            <a:prstGeom prst="line">
              <a:avLst/>
            </a:prstGeom>
            <a:solidFill>
              <a:schemeClr val="accent1"/>
            </a:solidFill>
            <a:ln w="15875" cap="flat" cmpd="sng" algn="ctr">
              <a:solidFill>
                <a:schemeClr val="bg1">
                  <a:lumMod val="50000"/>
                </a:schemeClr>
              </a:solidFill>
              <a:prstDash val="solid"/>
              <a:round/>
              <a:headEnd type="none" w="med" len="med"/>
              <a:tailEnd type="none" w="med" len="med"/>
            </a:ln>
            <a:effectLst/>
          </p:spPr>
        </p:cxnSp>
        <p:cxnSp>
          <p:nvCxnSpPr>
            <p:cNvPr id="9" name="Gerade Verbindung 8"/>
            <p:cNvCxnSpPr/>
            <p:nvPr/>
          </p:nvCxnSpPr>
          <p:spPr bwMode="auto">
            <a:xfrm flipH="1">
              <a:off x="2160000" y="5040000"/>
              <a:ext cx="4320000" cy="0"/>
            </a:xfrm>
            <a:prstGeom prst="line">
              <a:avLst/>
            </a:prstGeom>
            <a:solidFill>
              <a:schemeClr val="accent1"/>
            </a:solidFill>
            <a:ln w="15875" cap="flat" cmpd="sng" algn="ctr">
              <a:solidFill>
                <a:schemeClr val="bg1">
                  <a:lumMod val="50000"/>
                </a:schemeClr>
              </a:solidFill>
              <a:prstDash val="solid"/>
              <a:round/>
              <a:headEnd type="none" w="med" len="med"/>
              <a:tailEnd type="none" w="med" len="med"/>
            </a:ln>
            <a:effectLst/>
          </p:spPr>
        </p:cxnSp>
        <p:cxnSp>
          <p:nvCxnSpPr>
            <p:cNvPr id="10" name="Gerade Verbindung 9"/>
            <p:cNvCxnSpPr/>
            <p:nvPr/>
          </p:nvCxnSpPr>
          <p:spPr bwMode="auto">
            <a:xfrm>
              <a:off x="2160000" y="3499866"/>
              <a:ext cx="4320000" cy="0"/>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11" name="Gerade Verbindung 10"/>
            <p:cNvCxnSpPr/>
            <p:nvPr/>
          </p:nvCxnSpPr>
          <p:spPr bwMode="auto">
            <a:xfrm>
              <a:off x="2160000" y="2348880"/>
              <a:ext cx="2597583" cy="2304256"/>
            </a:xfrm>
            <a:prstGeom prst="line">
              <a:avLst/>
            </a:prstGeom>
            <a:solidFill>
              <a:schemeClr val="accent1"/>
            </a:solidFill>
            <a:ln w="25400" cap="flat" cmpd="sng" algn="ctr">
              <a:solidFill>
                <a:srgbClr val="4E6CCA"/>
              </a:solidFill>
              <a:prstDash val="solid"/>
              <a:round/>
              <a:headEnd type="none" w="med" len="med"/>
              <a:tailEnd type="none" w="med" len="med"/>
            </a:ln>
            <a:effectLst/>
          </p:spPr>
        </p:cxnSp>
        <p:cxnSp>
          <p:nvCxnSpPr>
            <p:cNvPr id="12" name="Gerade Verbindung 11"/>
            <p:cNvCxnSpPr/>
            <p:nvPr/>
          </p:nvCxnSpPr>
          <p:spPr bwMode="auto">
            <a:xfrm>
              <a:off x="2699792" y="1830408"/>
              <a:ext cx="2863437" cy="2534696"/>
            </a:xfrm>
            <a:prstGeom prst="line">
              <a:avLst/>
            </a:prstGeom>
            <a:solidFill>
              <a:schemeClr val="accent1"/>
            </a:solidFill>
            <a:ln w="25400" cap="flat" cmpd="sng" algn="ctr">
              <a:solidFill>
                <a:srgbClr val="4E6CCA"/>
              </a:solidFill>
              <a:prstDash val="solid"/>
              <a:round/>
              <a:headEnd type="none" w="med" len="med"/>
              <a:tailEnd type="none" w="med" len="med"/>
            </a:ln>
            <a:effectLst/>
          </p:spPr>
        </p:cxnSp>
        <p:cxnSp>
          <p:nvCxnSpPr>
            <p:cNvPr id="13" name="Gerade Verbindung 12"/>
            <p:cNvCxnSpPr/>
            <p:nvPr/>
          </p:nvCxnSpPr>
          <p:spPr bwMode="auto">
            <a:xfrm>
              <a:off x="3384000" y="3501008"/>
              <a:ext cx="0" cy="1540134"/>
            </a:xfrm>
            <a:prstGeom prst="line">
              <a:avLst/>
            </a:prstGeom>
            <a:solidFill>
              <a:schemeClr val="accent1"/>
            </a:solidFill>
            <a:ln w="9525" cap="flat" cmpd="sng" algn="ctr">
              <a:solidFill>
                <a:schemeClr val="tx1"/>
              </a:solidFill>
              <a:prstDash val="dash"/>
              <a:round/>
              <a:headEnd type="oval" w="med" len="med"/>
              <a:tailEnd type="none" w="med" len="med"/>
            </a:ln>
            <a:effectLst/>
          </p:spPr>
        </p:cxnSp>
        <p:cxnSp>
          <p:nvCxnSpPr>
            <p:cNvPr id="14" name="Gerade Verbindung 13"/>
            <p:cNvCxnSpPr/>
            <p:nvPr/>
          </p:nvCxnSpPr>
          <p:spPr bwMode="auto">
            <a:xfrm>
              <a:off x="4572000" y="3501008"/>
              <a:ext cx="0" cy="1540134"/>
            </a:xfrm>
            <a:prstGeom prst="line">
              <a:avLst/>
            </a:prstGeom>
            <a:solidFill>
              <a:schemeClr val="accent1"/>
            </a:solidFill>
            <a:ln w="9525" cap="flat" cmpd="sng" algn="ctr">
              <a:solidFill>
                <a:schemeClr val="tx1"/>
              </a:solidFill>
              <a:prstDash val="dash"/>
              <a:round/>
              <a:headEnd type="oval" w="med" len="med"/>
              <a:tailEnd type="none" w="med" len="med"/>
            </a:ln>
            <a:effectLst/>
          </p:spPr>
        </p:cxnSp>
        <p:sp>
          <p:nvSpPr>
            <p:cNvPr id="19" name="Textfeld 18"/>
            <p:cNvSpPr txBox="1"/>
            <p:nvPr/>
          </p:nvSpPr>
          <p:spPr>
            <a:xfrm>
              <a:off x="1420531" y="1772816"/>
              <a:ext cx="1207253" cy="307777"/>
            </a:xfrm>
            <a:prstGeom prst="rect">
              <a:avLst/>
            </a:prstGeom>
            <a:noFill/>
          </p:spPr>
          <p:txBody>
            <a:bodyPr wrap="square" rtlCol="0">
              <a:spAutoFit/>
            </a:bodyPr>
            <a:lstStyle/>
            <a:p>
              <a:r>
                <a:rPr lang="de-DE" sz="1400" dirty="0">
                  <a:solidFill>
                    <a:prstClr val="black"/>
                  </a:solidFill>
                  <a:cs typeface="Arial" panose="020B0604020202020204" pitchFamily="34" charset="0"/>
                </a:rPr>
                <a:t>Price</a:t>
              </a:r>
            </a:p>
          </p:txBody>
        </p:sp>
        <p:sp>
          <p:nvSpPr>
            <p:cNvPr id="20" name="Textfeld 19"/>
            <p:cNvSpPr txBox="1"/>
            <p:nvPr/>
          </p:nvSpPr>
          <p:spPr>
            <a:xfrm>
              <a:off x="5669003" y="5085184"/>
              <a:ext cx="1207253" cy="307777"/>
            </a:xfrm>
            <a:prstGeom prst="rect">
              <a:avLst/>
            </a:prstGeom>
            <a:noFill/>
          </p:spPr>
          <p:txBody>
            <a:bodyPr wrap="square" rtlCol="0">
              <a:spAutoFit/>
            </a:bodyPr>
            <a:lstStyle/>
            <a:p>
              <a:r>
                <a:rPr lang="de-DE" sz="1400" dirty="0" err="1">
                  <a:solidFill>
                    <a:prstClr val="black"/>
                  </a:solidFill>
                  <a:cs typeface="Arial" panose="020B0604020202020204" pitchFamily="34" charset="0"/>
                </a:rPr>
                <a:t>Quantity</a:t>
              </a:r>
              <a:endParaRPr lang="de-DE" sz="1400" dirty="0">
                <a:solidFill>
                  <a:prstClr val="black"/>
                </a:solidFill>
                <a:cs typeface="Arial" panose="020B0604020202020204" pitchFamily="34" charset="0"/>
              </a:endParaRPr>
            </a:p>
          </p:txBody>
        </p:sp>
        <p:sp>
          <p:nvSpPr>
            <p:cNvPr id="23" name="Textfeld 22"/>
            <p:cNvSpPr txBox="1"/>
            <p:nvPr/>
          </p:nvSpPr>
          <p:spPr>
            <a:xfrm>
              <a:off x="4499992" y="3121223"/>
              <a:ext cx="515183" cy="307777"/>
            </a:xfrm>
            <a:prstGeom prst="rect">
              <a:avLst/>
            </a:prstGeom>
            <a:noFill/>
          </p:spPr>
          <p:txBody>
            <a:bodyPr wrap="square" rtlCol="0">
              <a:spAutoFit/>
            </a:bodyPr>
            <a:lstStyle/>
            <a:p>
              <a:r>
                <a:rPr lang="de-DE" sz="1400" dirty="0">
                  <a:solidFill>
                    <a:prstClr val="black"/>
                  </a:solidFill>
                </a:rPr>
                <a:t>b</a:t>
              </a:r>
            </a:p>
          </p:txBody>
        </p:sp>
        <p:sp>
          <p:nvSpPr>
            <p:cNvPr id="24" name="Textfeld 23"/>
            <p:cNvSpPr txBox="1"/>
            <p:nvPr/>
          </p:nvSpPr>
          <p:spPr>
            <a:xfrm>
              <a:off x="3336737" y="3140968"/>
              <a:ext cx="515183" cy="307777"/>
            </a:xfrm>
            <a:prstGeom prst="rect">
              <a:avLst/>
            </a:prstGeom>
            <a:noFill/>
          </p:spPr>
          <p:txBody>
            <a:bodyPr wrap="square" rtlCol="0">
              <a:spAutoFit/>
            </a:bodyPr>
            <a:lstStyle/>
            <a:p>
              <a:r>
                <a:rPr lang="de-DE" sz="1400" dirty="0">
                  <a:solidFill>
                    <a:prstClr val="black"/>
                  </a:solidFill>
                </a:rPr>
                <a:t>a</a:t>
              </a:r>
            </a:p>
          </p:txBody>
        </p:sp>
        <p:sp>
          <p:nvSpPr>
            <p:cNvPr id="25" name="Textfeld 24"/>
            <p:cNvSpPr txBox="1"/>
            <p:nvPr/>
          </p:nvSpPr>
          <p:spPr>
            <a:xfrm>
              <a:off x="4732899" y="4581128"/>
              <a:ext cx="2431389" cy="307777"/>
            </a:xfrm>
            <a:prstGeom prst="rect">
              <a:avLst/>
            </a:prstGeom>
            <a:noFill/>
          </p:spPr>
          <p:txBody>
            <a:bodyPr wrap="square" rtlCol="0">
              <a:spAutoFit/>
            </a:bodyPr>
            <a:lstStyle/>
            <a:p>
              <a:r>
                <a:rPr lang="de-DE" sz="1400" dirty="0">
                  <a:solidFill>
                    <a:prstClr val="black"/>
                  </a:solidFill>
                  <a:cs typeface="Arial" panose="020B0604020202020204" pitchFamily="34" charset="0"/>
                </a:rPr>
                <a:t>Marginal </a:t>
              </a:r>
              <a:r>
                <a:rPr lang="de-DE" sz="1400" b="1" dirty="0">
                  <a:solidFill>
                    <a:srgbClr val="4E6CCA"/>
                  </a:solidFill>
                  <a:cs typeface="Arial" panose="020B0604020202020204" pitchFamily="34" charset="0"/>
                </a:rPr>
                <a:t>private</a:t>
              </a:r>
              <a:r>
                <a:rPr lang="de-DE" sz="1400" dirty="0">
                  <a:solidFill>
                    <a:prstClr val="black"/>
                  </a:solidFill>
                  <a:cs typeface="Arial" panose="020B0604020202020204" pitchFamily="34" charset="0"/>
                </a:rPr>
                <a:t> </a:t>
              </a:r>
              <a:r>
                <a:rPr lang="de-DE" sz="1400" dirty="0" err="1">
                  <a:solidFill>
                    <a:prstClr val="black"/>
                  </a:solidFill>
                  <a:cs typeface="Arial" panose="020B0604020202020204" pitchFamily="34" charset="0"/>
                </a:rPr>
                <a:t>benefit</a:t>
              </a:r>
              <a:endParaRPr lang="de-DE" sz="1400" dirty="0">
                <a:solidFill>
                  <a:prstClr val="black"/>
                </a:solidFill>
                <a:cs typeface="Arial" panose="020B0604020202020204" pitchFamily="34" charset="0"/>
              </a:endParaRPr>
            </a:p>
          </p:txBody>
        </p:sp>
        <p:sp>
          <p:nvSpPr>
            <p:cNvPr id="26" name="Textfeld 25"/>
            <p:cNvSpPr txBox="1"/>
            <p:nvPr/>
          </p:nvSpPr>
          <p:spPr>
            <a:xfrm>
              <a:off x="3059832" y="1825079"/>
              <a:ext cx="2431389" cy="307777"/>
            </a:xfrm>
            <a:prstGeom prst="rect">
              <a:avLst/>
            </a:prstGeom>
            <a:noFill/>
          </p:spPr>
          <p:txBody>
            <a:bodyPr wrap="square" rtlCol="0">
              <a:spAutoFit/>
            </a:bodyPr>
            <a:lstStyle/>
            <a:p>
              <a:r>
                <a:rPr lang="de-DE" sz="1400" dirty="0">
                  <a:solidFill>
                    <a:prstClr val="black"/>
                  </a:solidFill>
                  <a:cs typeface="Arial" panose="020B0604020202020204" pitchFamily="34" charset="0"/>
                </a:rPr>
                <a:t>Marginal </a:t>
              </a:r>
              <a:r>
                <a:rPr lang="de-DE" sz="1400" b="1" dirty="0" err="1">
                  <a:solidFill>
                    <a:srgbClr val="4E6CCA"/>
                  </a:solidFill>
                  <a:cs typeface="Arial" panose="020B0604020202020204" pitchFamily="34" charset="0"/>
                </a:rPr>
                <a:t>social</a:t>
              </a:r>
              <a:r>
                <a:rPr lang="de-DE" sz="1400" dirty="0">
                  <a:solidFill>
                    <a:prstClr val="black"/>
                  </a:solidFill>
                  <a:cs typeface="Arial" panose="020B0604020202020204" pitchFamily="34" charset="0"/>
                </a:rPr>
                <a:t> </a:t>
              </a:r>
              <a:r>
                <a:rPr lang="de-DE" sz="1400" dirty="0" err="1">
                  <a:solidFill>
                    <a:prstClr val="black"/>
                  </a:solidFill>
                  <a:cs typeface="Arial" panose="020B0604020202020204" pitchFamily="34" charset="0"/>
                </a:rPr>
                <a:t>benefit</a:t>
              </a:r>
              <a:endParaRPr lang="de-DE" sz="1400" dirty="0">
                <a:solidFill>
                  <a:prstClr val="black"/>
                </a:solidFill>
                <a:cs typeface="Arial" panose="020B0604020202020204" pitchFamily="34" charset="0"/>
              </a:endParaRPr>
            </a:p>
          </p:txBody>
        </p:sp>
        <p:sp>
          <p:nvSpPr>
            <p:cNvPr id="27" name="Textfeld 26"/>
            <p:cNvSpPr txBox="1"/>
            <p:nvPr/>
          </p:nvSpPr>
          <p:spPr>
            <a:xfrm>
              <a:off x="5308963" y="3121223"/>
              <a:ext cx="2431389" cy="307777"/>
            </a:xfrm>
            <a:prstGeom prst="rect">
              <a:avLst/>
            </a:prstGeom>
            <a:noFill/>
          </p:spPr>
          <p:txBody>
            <a:bodyPr wrap="square" rtlCol="0">
              <a:spAutoFit/>
            </a:bodyPr>
            <a:lstStyle/>
            <a:p>
              <a:r>
                <a:rPr lang="de-DE" sz="1400" dirty="0">
                  <a:solidFill>
                    <a:prstClr val="black"/>
                  </a:solidFill>
                  <a:cs typeface="Arial" panose="020B0604020202020204" pitchFamily="34" charset="0"/>
                </a:rPr>
                <a:t>Marginal </a:t>
              </a:r>
              <a:r>
                <a:rPr lang="de-DE" sz="1400" dirty="0" err="1">
                  <a:solidFill>
                    <a:prstClr val="black"/>
                  </a:solidFill>
                  <a:cs typeface="Arial" panose="020B0604020202020204" pitchFamily="34" charset="0"/>
                </a:rPr>
                <a:t>cost</a:t>
              </a:r>
              <a:endParaRPr lang="de-DE" sz="1400" dirty="0">
                <a:solidFill>
                  <a:prstClr val="black"/>
                </a:solidFill>
                <a:cs typeface="Arial" panose="020B0604020202020204" pitchFamily="34" charset="0"/>
              </a:endParaRPr>
            </a:p>
          </p:txBody>
        </p:sp>
      </p:grpSp>
      <p:sp>
        <p:nvSpPr>
          <p:cNvPr id="28" name="Inhaltsplatzhalter 2"/>
          <p:cNvSpPr txBox="1">
            <a:spLocks/>
          </p:cNvSpPr>
          <p:nvPr/>
        </p:nvSpPr>
        <p:spPr bwMode="auto">
          <a:xfrm>
            <a:off x="395536" y="5303608"/>
            <a:ext cx="8568951" cy="100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9388" indent="-179388" algn="l" rtl="0" eaLnBrk="0" fontAlgn="base" hangingPunct="0">
              <a:spcBef>
                <a:spcPts val="600"/>
              </a:spcBef>
              <a:spcAft>
                <a:spcPct val="0"/>
              </a:spcAft>
              <a:buClr>
                <a:srgbClr val="2C4592"/>
              </a:buClr>
              <a:buFont typeface="Wingdings" pitchFamily="2" charset="2"/>
              <a:buChar char="§"/>
              <a:defRPr sz="1600">
                <a:solidFill>
                  <a:schemeClr val="tx1"/>
                </a:solidFill>
                <a:latin typeface="+mn-lt"/>
                <a:ea typeface="+mn-ea"/>
                <a:cs typeface="+mn-cs"/>
              </a:defRPr>
            </a:lvl1pPr>
            <a:lvl2pPr marL="357188" indent="-177800" algn="l" rtl="0" eaLnBrk="0" fontAlgn="base" hangingPunct="0">
              <a:spcBef>
                <a:spcPts val="600"/>
              </a:spcBef>
              <a:spcAft>
                <a:spcPct val="0"/>
              </a:spcAft>
              <a:buClr>
                <a:srgbClr val="808FBE"/>
              </a:buClr>
              <a:buSzPct val="100000"/>
              <a:buFont typeface="Wingdings" pitchFamily="2" charset="2"/>
              <a:buChar char="§"/>
              <a:defRPr sz="1400">
                <a:solidFill>
                  <a:schemeClr val="tx1"/>
                </a:solidFill>
                <a:latin typeface="+mn-lt"/>
              </a:defRPr>
            </a:lvl2pPr>
            <a:lvl3pPr marL="536575" indent="-179388" algn="l" rtl="0" eaLnBrk="0" fontAlgn="base" hangingPunct="0">
              <a:spcBef>
                <a:spcPts val="600"/>
              </a:spcBef>
              <a:spcAft>
                <a:spcPct val="0"/>
              </a:spcAft>
              <a:buClr>
                <a:srgbClr val="808FBE"/>
              </a:buClr>
              <a:buFont typeface="Symbol" pitchFamily="18" charset="2"/>
              <a:buChar char="-"/>
              <a:defRPr sz="1200">
                <a:solidFill>
                  <a:schemeClr val="tx1"/>
                </a:solidFill>
                <a:latin typeface="+mn-lt"/>
              </a:defRPr>
            </a:lvl3pPr>
            <a:lvl4pPr marL="536575" indent="835025" algn="l" rtl="0" eaLnBrk="0" fontAlgn="base" hangingPunct="0">
              <a:spcBef>
                <a:spcPct val="20000"/>
              </a:spcBef>
              <a:spcAft>
                <a:spcPct val="0"/>
              </a:spcAft>
              <a:buClr>
                <a:srgbClr val="2C4592"/>
              </a:buClr>
              <a:buFont typeface="Courier New" pitchFamily="49" charset="0"/>
              <a:defRPr sz="1200">
                <a:solidFill>
                  <a:schemeClr val="tx1"/>
                </a:solidFill>
                <a:latin typeface="+mn-lt"/>
              </a:defRPr>
            </a:lvl4pPr>
            <a:lvl5pPr marL="893763" indent="-177800" algn="l" rtl="0" eaLnBrk="0" fontAlgn="base" hangingPunct="0">
              <a:spcBef>
                <a:spcPct val="20000"/>
              </a:spcBef>
              <a:spcAft>
                <a:spcPct val="0"/>
              </a:spcAft>
              <a:buClr>
                <a:srgbClr val="2C4592"/>
              </a:buClr>
              <a:buFont typeface="Wingdings" pitchFamily="2" charset="2"/>
              <a:buChar char="§"/>
              <a:defRPr sz="1600">
                <a:solidFill>
                  <a:schemeClr val="tx1"/>
                </a:solidFill>
                <a:latin typeface="+mn-lt"/>
              </a:defRPr>
            </a:lvl5pPr>
            <a:lvl6pPr marL="2076450" indent="-180975" algn="l" rtl="0" fontAlgn="base">
              <a:spcBef>
                <a:spcPct val="20000"/>
              </a:spcBef>
              <a:spcAft>
                <a:spcPct val="0"/>
              </a:spcAft>
              <a:buClr>
                <a:srgbClr val="2C4592"/>
              </a:buClr>
              <a:buFont typeface="Wingdings" pitchFamily="2" charset="2"/>
              <a:buChar char="§"/>
              <a:defRPr sz="1600">
                <a:solidFill>
                  <a:schemeClr val="tx1"/>
                </a:solidFill>
                <a:latin typeface="+mn-lt"/>
              </a:defRPr>
            </a:lvl6pPr>
            <a:lvl7pPr marL="2533650" indent="-180975" algn="l" rtl="0" fontAlgn="base">
              <a:spcBef>
                <a:spcPct val="20000"/>
              </a:spcBef>
              <a:spcAft>
                <a:spcPct val="0"/>
              </a:spcAft>
              <a:buClr>
                <a:srgbClr val="2C4592"/>
              </a:buClr>
              <a:buFont typeface="Wingdings" pitchFamily="2" charset="2"/>
              <a:buChar char="§"/>
              <a:defRPr sz="1600">
                <a:solidFill>
                  <a:schemeClr val="tx1"/>
                </a:solidFill>
                <a:latin typeface="+mn-lt"/>
              </a:defRPr>
            </a:lvl7pPr>
            <a:lvl8pPr marL="2990850" indent="-180975" algn="l" rtl="0" fontAlgn="base">
              <a:spcBef>
                <a:spcPct val="20000"/>
              </a:spcBef>
              <a:spcAft>
                <a:spcPct val="0"/>
              </a:spcAft>
              <a:buClr>
                <a:srgbClr val="2C4592"/>
              </a:buClr>
              <a:buFont typeface="Wingdings" pitchFamily="2" charset="2"/>
              <a:buChar char="§"/>
              <a:defRPr sz="1600">
                <a:solidFill>
                  <a:schemeClr val="tx1"/>
                </a:solidFill>
                <a:latin typeface="+mn-lt"/>
              </a:defRPr>
            </a:lvl8pPr>
            <a:lvl9pPr marL="3448050" indent="-180975" algn="l" rtl="0" fontAlgn="base">
              <a:spcBef>
                <a:spcPct val="20000"/>
              </a:spcBef>
              <a:spcAft>
                <a:spcPct val="0"/>
              </a:spcAft>
              <a:buClr>
                <a:srgbClr val="2C4592"/>
              </a:buClr>
              <a:buFont typeface="Wingdings" pitchFamily="2" charset="2"/>
              <a:buChar char="§"/>
              <a:defRPr sz="1600">
                <a:solidFill>
                  <a:schemeClr val="tx1"/>
                </a:solidFill>
                <a:latin typeface="+mn-lt"/>
              </a:defRPr>
            </a:lvl9pPr>
          </a:lstStyle>
          <a:p>
            <a:pPr marL="0" indent="0">
              <a:spcBef>
                <a:spcPts val="1200"/>
              </a:spcBef>
              <a:buFont typeface="Wingdings" pitchFamily="2" charset="2"/>
              <a:buNone/>
            </a:pPr>
            <a:r>
              <a:rPr lang="en-US" altLang="de-DE" sz="1800" kern="0" dirty="0">
                <a:solidFill>
                  <a:prstClr val="black"/>
                </a:solidFill>
                <a:cs typeface="Arial" panose="020B0604020202020204" pitchFamily="34" charset="0"/>
              </a:rPr>
              <a:t>If external benefits are present, the marginal social benefit exceeds the marginal private benefit: </a:t>
            </a:r>
            <a:r>
              <a:rPr lang="en-US" altLang="de-DE" sz="1800" kern="0" dirty="0">
                <a:solidFill>
                  <a:srgbClr val="2C4592"/>
                </a:solidFill>
                <a:cs typeface="Arial" panose="020B0604020202020204" pitchFamily="34" charset="0"/>
              </a:rPr>
              <a:t>an individual picks point </a:t>
            </a:r>
            <a:r>
              <a:rPr lang="en-US" altLang="de-DE" sz="1800" i="1" kern="0" dirty="0">
                <a:solidFill>
                  <a:srgbClr val="2C4592"/>
                </a:solidFill>
                <a:cs typeface="Arial" panose="020B0604020202020204" pitchFamily="34" charset="0"/>
              </a:rPr>
              <a:t>a</a:t>
            </a:r>
            <a:r>
              <a:rPr lang="en-US" altLang="de-DE" sz="1800" kern="0" dirty="0">
                <a:solidFill>
                  <a:prstClr val="black"/>
                </a:solidFill>
                <a:cs typeface="Arial" panose="020B0604020202020204" pitchFamily="34" charset="0"/>
              </a:rPr>
              <a:t>, but </a:t>
            </a:r>
            <a:r>
              <a:rPr lang="en-US" altLang="de-DE" sz="1800" kern="0" dirty="0">
                <a:solidFill>
                  <a:prstClr val="black">
                    <a:lumMod val="50000"/>
                    <a:lumOff val="50000"/>
                  </a:prstClr>
                </a:solidFill>
                <a:cs typeface="Arial" panose="020B0604020202020204" pitchFamily="34" charset="0"/>
              </a:rPr>
              <a:t>point </a:t>
            </a:r>
            <a:r>
              <a:rPr lang="en-US" altLang="de-DE" sz="1800" i="1" kern="0" dirty="0">
                <a:solidFill>
                  <a:prstClr val="black">
                    <a:lumMod val="50000"/>
                    <a:lumOff val="50000"/>
                  </a:prstClr>
                </a:solidFill>
                <a:cs typeface="Arial" panose="020B0604020202020204" pitchFamily="34" charset="0"/>
              </a:rPr>
              <a:t>b</a:t>
            </a:r>
            <a:r>
              <a:rPr lang="en-US" altLang="de-DE" sz="1800" kern="0" dirty="0">
                <a:solidFill>
                  <a:prstClr val="black">
                    <a:lumMod val="50000"/>
                    <a:lumOff val="50000"/>
                  </a:prstClr>
                </a:solidFill>
                <a:cs typeface="Arial" panose="020B0604020202020204" pitchFamily="34" charset="0"/>
              </a:rPr>
              <a:t> is the socially efficient point </a:t>
            </a:r>
          </a:p>
          <a:p>
            <a:pPr marL="0" indent="0">
              <a:spcBef>
                <a:spcPts val="1200"/>
              </a:spcBef>
              <a:buFont typeface="Wingdings" pitchFamily="2" charset="2"/>
              <a:buNone/>
            </a:pPr>
            <a:endParaRPr lang="en-US" altLang="de-DE" sz="2000" kern="0" dirty="0">
              <a:solidFill>
                <a:prstClr val="black"/>
              </a:solidFill>
            </a:endParaRPr>
          </a:p>
          <a:p>
            <a:pPr marL="0" indent="0">
              <a:buFont typeface="Wingdings" pitchFamily="2" charset="2"/>
              <a:buNone/>
            </a:pPr>
            <a:endParaRPr lang="en-US" altLang="de-DE" sz="2000" kern="0" dirty="0">
              <a:solidFill>
                <a:prstClr val="black"/>
              </a:solidFill>
            </a:endParaRPr>
          </a:p>
        </p:txBody>
      </p:sp>
      <p:sp>
        <p:nvSpPr>
          <p:cNvPr id="2" name="Geschweifte Klammer links 1"/>
          <p:cNvSpPr/>
          <p:nvPr/>
        </p:nvSpPr>
        <p:spPr bwMode="auto">
          <a:xfrm>
            <a:off x="2627784" y="1546919"/>
            <a:ext cx="261743" cy="945977"/>
          </a:xfrm>
          <a:prstGeom prst="leftBrace">
            <a:avLst/>
          </a:prstGeom>
          <a:no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b" anchorCtr="0" compatLnSpc="1">
            <a:prstTxWarp prst="textNoShape">
              <a:avLst/>
            </a:prstTxWarp>
          </a:bodyPr>
          <a:lstStyle/>
          <a:p>
            <a:pPr fontAlgn="base">
              <a:spcBef>
                <a:spcPct val="0"/>
              </a:spcBef>
              <a:spcAft>
                <a:spcPct val="0"/>
              </a:spcAft>
            </a:pPr>
            <a:endParaRPr lang="de-DE">
              <a:solidFill>
                <a:prstClr val="black"/>
              </a:solidFill>
            </a:endParaRPr>
          </a:p>
        </p:txBody>
      </p:sp>
      <p:sp>
        <p:nvSpPr>
          <p:cNvPr id="35" name="Textfeld 34"/>
          <p:cNvSpPr txBox="1"/>
          <p:nvPr/>
        </p:nvSpPr>
        <p:spPr>
          <a:xfrm>
            <a:off x="395536" y="2401143"/>
            <a:ext cx="2431389" cy="307777"/>
          </a:xfrm>
          <a:prstGeom prst="rect">
            <a:avLst/>
          </a:prstGeom>
          <a:noFill/>
        </p:spPr>
        <p:txBody>
          <a:bodyPr wrap="square" rtlCol="0">
            <a:spAutoFit/>
          </a:bodyPr>
          <a:lstStyle/>
          <a:p>
            <a:r>
              <a:rPr lang="de-DE" sz="1400" dirty="0" err="1">
                <a:solidFill>
                  <a:prstClr val="black"/>
                </a:solidFill>
                <a:cs typeface="Arial" panose="020B0604020202020204" pitchFamily="34" charset="0"/>
              </a:rPr>
              <a:t>External</a:t>
            </a:r>
            <a:r>
              <a:rPr lang="de-DE" sz="1400" dirty="0">
                <a:solidFill>
                  <a:prstClr val="black"/>
                </a:solidFill>
                <a:cs typeface="Arial" panose="020B0604020202020204" pitchFamily="34" charset="0"/>
              </a:rPr>
              <a:t> </a:t>
            </a:r>
            <a:r>
              <a:rPr lang="de-DE" sz="1400" dirty="0" err="1">
                <a:solidFill>
                  <a:prstClr val="black"/>
                </a:solidFill>
                <a:cs typeface="Arial" panose="020B0604020202020204" pitchFamily="34" charset="0"/>
              </a:rPr>
              <a:t>effect</a:t>
            </a:r>
            <a:endParaRPr lang="de-DE" sz="1400" dirty="0">
              <a:solidFill>
                <a:prstClr val="black"/>
              </a:solidFill>
              <a:cs typeface="Arial" panose="020B0604020202020204" pitchFamily="34" charset="0"/>
            </a:endParaRPr>
          </a:p>
        </p:txBody>
      </p:sp>
      <p:sp>
        <p:nvSpPr>
          <p:cNvPr id="3" name="Bogen 2"/>
          <p:cNvSpPr/>
          <p:nvPr/>
        </p:nvSpPr>
        <p:spPr bwMode="auto">
          <a:xfrm rot="17037777">
            <a:off x="1474187" y="1552358"/>
            <a:ext cx="1543640" cy="2629003"/>
          </a:xfrm>
          <a:prstGeom prst="arc">
            <a:avLst>
              <a:gd name="adj1" fmla="val 16952478"/>
              <a:gd name="adj2" fmla="val 981941"/>
            </a:avLst>
          </a:prstGeom>
          <a:noFill/>
          <a:ln w="9525" cap="flat" cmpd="sng" algn="ctr">
            <a:solidFill>
              <a:schemeClr val="tx1"/>
            </a:solidFill>
            <a:prstDash val="lgDash"/>
            <a:round/>
            <a:headEnd type="none" w="med" len="med"/>
            <a:tailEnd type="none" w="med" len="med"/>
          </a:ln>
          <a:effectLst/>
        </p:spPr>
        <p:txBody>
          <a:bodyPr vert="horz" wrap="none" lIns="90000" tIns="46800" rIns="90000" bIns="46800" numCol="1" rtlCol="0" anchor="b" anchorCtr="0" compatLnSpc="1">
            <a:prstTxWarp prst="textNoShape">
              <a:avLst/>
            </a:prstTxWarp>
          </a:bodyPr>
          <a:lstStyle/>
          <a:p>
            <a:pPr fontAlgn="base">
              <a:spcBef>
                <a:spcPct val="0"/>
              </a:spcBef>
              <a:spcAft>
                <a:spcPct val="0"/>
              </a:spcAft>
            </a:pPr>
            <a:endParaRPr lang="de-DE">
              <a:solidFill>
                <a:prstClr val="black"/>
              </a:solidFill>
            </a:endParaRPr>
          </a:p>
        </p:txBody>
      </p:sp>
      <p:sp>
        <p:nvSpPr>
          <p:cNvPr id="5" name="Titel 4"/>
          <p:cNvSpPr>
            <a:spLocks noGrp="1"/>
          </p:cNvSpPr>
          <p:nvPr>
            <p:ph type="title"/>
          </p:nvPr>
        </p:nvSpPr>
        <p:spPr>
          <a:xfrm>
            <a:off x="619026" y="-23991"/>
            <a:ext cx="6545262" cy="1132540"/>
          </a:xfrm>
        </p:spPr>
        <p:txBody>
          <a:bodyPr/>
          <a:lstStyle/>
          <a:p>
            <a:r>
              <a:rPr lang="en-US" altLang="de-DE" kern="0" dirty="0">
                <a:solidFill>
                  <a:srgbClr val="3163AC"/>
                </a:solidFill>
                <a:latin typeface="+mj-lt"/>
                <a:cs typeface="Arial" panose="020B0604020202020204" pitchFamily="34" charset="0"/>
              </a:rPr>
              <a:t>Difference between Private</a:t>
            </a:r>
            <a:br>
              <a:rPr lang="en-US" altLang="de-DE" kern="0" dirty="0">
                <a:solidFill>
                  <a:srgbClr val="3163AC"/>
                </a:solidFill>
                <a:latin typeface="+mj-lt"/>
                <a:cs typeface="Arial" panose="020B0604020202020204" pitchFamily="34" charset="0"/>
              </a:rPr>
            </a:br>
            <a:r>
              <a:rPr lang="en-US" altLang="de-DE" kern="0" dirty="0">
                <a:solidFill>
                  <a:srgbClr val="3163AC"/>
                </a:solidFill>
                <a:latin typeface="+mj-lt"/>
                <a:cs typeface="Arial" panose="020B0604020202020204" pitchFamily="34" charset="0"/>
              </a:rPr>
              <a:t>and Social Benefits</a:t>
            </a:r>
            <a:endParaRPr lang="de-DE" dirty="0">
              <a:solidFill>
                <a:srgbClr val="3163AC"/>
              </a:solidFill>
              <a:latin typeface="+mj-lt"/>
              <a:cs typeface="Arial" panose="020B0604020202020204" pitchFamily="34" charset="0"/>
            </a:endParaRPr>
          </a:p>
        </p:txBody>
      </p:sp>
    </p:spTree>
    <p:extLst>
      <p:ext uri="{BB962C8B-B14F-4D97-AF65-F5344CB8AC3E}">
        <p14:creationId xmlns:p14="http://schemas.microsoft.com/office/powerpoint/2010/main" val="4098403533"/>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8"/>
          <p:cNvSpPr/>
          <p:nvPr/>
        </p:nvSpPr>
        <p:spPr bwMode="auto">
          <a:xfrm>
            <a:off x="1619672" y="3469019"/>
            <a:ext cx="5256584" cy="837052"/>
          </a:xfrm>
          <a:prstGeom prst="rect">
            <a:avLst/>
          </a:prstGeom>
          <a:solidFill>
            <a:schemeClr val="accent5">
              <a:lumMod val="60000"/>
              <a:lumOff val="40000"/>
            </a:schemeClr>
          </a:solidFill>
          <a:ln w="25400" algn="ctr">
            <a:noFill/>
            <a:round/>
            <a:headEnd/>
            <a:tailEnd/>
          </a:ln>
        </p:spPr>
        <p:txBody>
          <a:bodyPr lIns="108000" tIns="108000" rIns="90000" bIns="46800" rtlCol="0" anchor="ctr"/>
          <a:lstStyle/>
          <a:p>
            <a:pPr marL="171450" indent="-171450" algn="ctr">
              <a:buClr>
                <a:srgbClr val="2C4592"/>
              </a:buClr>
              <a:buFont typeface="Wingdings" pitchFamily="2" charset="2"/>
              <a:buChar char="§"/>
            </a:pPr>
            <a:endParaRPr lang="de-DE" sz="1200" kern="0" dirty="0">
              <a:solidFill>
                <a:prstClr val="black"/>
              </a:solidFill>
            </a:endParaRPr>
          </a:p>
        </p:txBody>
      </p:sp>
      <p:sp>
        <p:nvSpPr>
          <p:cNvPr id="7" name="Inhaltsplatzhalter 6"/>
          <p:cNvSpPr>
            <a:spLocks noGrp="1"/>
          </p:cNvSpPr>
          <p:nvPr>
            <p:ph sz="quarter" idx="12"/>
          </p:nvPr>
        </p:nvSpPr>
        <p:spPr>
          <a:xfrm>
            <a:off x="604838" y="1754387"/>
            <a:ext cx="8081962" cy="4392488"/>
          </a:xfrm>
        </p:spPr>
        <p:txBody>
          <a:bodyPr/>
          <a:lstStyle/>
          <a:p>
            <a:pPr>
              <a:buClr>
                <a:srgbClr val="3163AC"/>
              </a:buClr>
              <a:buFont typeface="Wingdings" panose="05000000000000000000" pitchFamily="2" charset="2"/>
              <a:buChar char="§"/>
            </a:pPr>
            <a:r>
              <a:rPr lang="en-US" dirty="0">
                <a:latin typeface="+mn-lt"/>
                <a:cs typeface="Arial" panose="020B0604020202020204" pitchFamily="34" charset="0"/>
              </a:rPr>
              <a:t>When a good provides external benefits, markets will produce </a:t>
            </a:r>
            <a:r>
              <a:rPr lang="en-US" dirty="0">
                <a:solidFill>
                  <a:srgbClr val="3163AC"/>
                </a:solidFill>
                <a:latin typeface="+mn-lt"/>
                <a:cs typeface="Arial" panose="020B0604020202020204" pitchFamily="34" charset="0"/>
              </a:rPr>
              <a:t>too little of the good</a:t>
            </a:r>
          </a:p>
          <a:p>
            <a:pPr>
              <a:buClr>
                <a:srgbClr val="3163AC"/>
              </a:buClr>
              <a:buFont typeface="Wingdings" panose="05000000000000000000" pitchFamily="2" charset="2"/>
              <a:buChar char="§"/>
            </a:pPr>
            <a:r>
              <a:rPr lang="en-US" dirty="0">
                <a:latin typeface="+mn-lt"/>
                <a:cs typeface="Arial" panose="020B0604020202020204" pitchFamily="34" charset="0"/>
              </a:rPr>
              <a:t>This is a </a:t>
            </a:r>
            <a:r>
              <a:rPr lang="en-US" dirty="0">
                <a:solidFill>
                  <a:srgbClr val="2C4592"/>
                </a:solidFill>
                <a:latin typeface="+mn-lt"/>
                <a:cs typeface="Arial" panose="020B0604020202020204" pitchFamily="34" charset="0"/>
              </a:rPr>
              <a:t>market failure </a:t>
            </a:r>
            <a:r>
              <a:rPr lang="en-US" dirty="0">
                <a:latin typeface="+mn-lt"/>
                <a:cs typeface="Arial" panose="020B0604020202020204" pitchFamily="34" charset="0"/>
              </a:rPr>
              <a:t>as the market does </a:t>
            </a:r>
            <a:r>
              <a:rPr lang="en-US" dirty="0">
                <a:solidFill>
                  <a:srgbClr val="2C4592"/>
                </a:solidFill>
                <a:latin typeface="+mn-lt"/>
                <a:cs typeface="Arial" panose="020B0604020202020204" pitchFamily="34" charset="0"/>
              </a:rPr>
              <a:t>not</a:t>
            </a:r>
            <a:r>
              <a:rPr lang="en-US" dirty="0">
                <a:latin typeface="+mn-lt"/>
                <a:cs typeface="Arial" panose="020B0604020202020204" pitchFamily="34" charset="0"/>
              </a:rPr>
              <a:t> generate the </a:t>
            </a:r>
            <a:r>
              <a:rPr lang="en-US" dirty="0">
                <a:solidFill>
                  <a:srgbClr val="2C4592"/>
                </a:solidFill>
                <a:latin typeface="+mn-lt"/>
                <a:cs typeface="Arial" panose="020B0604020202020204" pitchFamily="34" charset="0"/>
              </a:rPr>
              <a:t>most efficient outcome</a:t>
            </a:r>
          </a:p>
          <a:p>
            <a:pPr>
              <a:buClr>
                <a:srgbClr val="3163AC"/>
              </a:buClr>
              <a:buFont typeface="Wingdings" panose="05000000000000000000" pitchFamily="2" charset="2"/>
              <a:buChar char="§"/>
            </a:pPr>
            <a:endParaRPr lang="en-US" dirty="0">
              <a:solidFill>
                <a:srgbClr val="2C4592"/>
              </a:solidFill>
              <a:latin typeface="+mn-lt"/>
              <a:cs typeface="Arial" panose="020B0604020202020204" pitchFamily="34" charset="0"/>
            </a:endParaRPr>
          </a:p>
          <a:p>
            <a:pPr>
              <a:buClr>
                <a:srgbClr val="3163AC"/>
              </a:buClr>
              <a:buFont typeface="Wingdings" panose="05000000000000000000" pitchFamily="2" charset="2"/>
              <a:buChar char="§"/>
            </a:pPr>
            <a:endParaRPr lang="en-US" dirty="0">
              <a:solidFill>
                <a:srgbClr val="2C4592"/>
              </a:solidFill>
              <a:latin typeface="+mn-lt"/>
              <a:cs typeface="Arial" panose="020B0604020202020204" pitchFamily="34" charset="0"/>
            </a:endParaRPr>
          </a:p>
          <a:p>
            <a:pPr>
              <a:buClr>
                <a:srgbClr val="3163AC"/>
              </a:buClr>
              <a:buFont typeface="Wingdings" panose="05000000000000000000" pitchFamily="2" charset="2"/>
              <a:buChar char="§"/>
            </a:pPr>
            <a:r>
              <a:rPr lang="en-US" dirty="0">
                <a:latin typeface="+mn-lt"/>
                <a:cs typeface="Arial" panose="020B0604020202020204" pitchFamily="34" charset="0"/>
              </a:rPr>
              <a:t>As a market with external benefits is inefficient, there is an </a:t>
            </a:r>
            <a:r>
              <a:rPr lang="en-US" dirty="0">
                <a:solidFill>
                  <a:srgbClr val="3163AC"/>
                </a:solidFill>
                <a:latin typeface="+mn-lt"/>
                <a:cs typeface="Arial" panose="020B0604020202020204" pitchFamily="34" charset="0"/>
              </a:rPr>
              <a:t>opportunity for the government </a:t>
            </a:r>
            <a:r>
              <a:rPr lang="en-US" dirty="0">
                <a:latin typeface="+mn-lt"/>
                <a:cs typeface="Arial" panose="020B0604020202020204" pitchFamily="34" charset="0"/>
              </a:rPr>
              <a:t>to improve efficiency</a:t>
            </a:r>
          </a:p>
          <a:p>
            <a:pPr>
              <a:buClr>
                <a:srgbClr val="3163AC"/>
              </a:buClr>
              <a:buFont typeface="Wingdings" panose="05000000000000000000" pitchFamily="2" charset="2"/>
              <a:buChar char="§"/>
            </a:pPr>
            <a:endParaRPr lang="en-US" dirty="0">
              <a:solidFill>
                <a:srgbClr val="2C4592"/>
              </a:solidFill>
              <a:latin typeface="+mn-lt"/>
              <a:cs typeface="Arial" panose="020B0604020202020204" pitchFamily="34" charset="0"/>
            </a:endParaRPr>
          </a:p>
          <a:p>
            <a:endParaRPr lang="de-DE" dirty="0">
              <a:latin typeface="+mn-lt"/>
            </a:endParaRPr>
          </a:p>
        </p:txBody>
      </p:sp>
      <p:sp>
        <p:nvSpPr>
          <p:cNvPr id="5" name="Titel 4"/>
          <p:cNvSpPr>
            <a:spLocks noGrp="1"/>
          </p:cNvSpPr>
          <p:nvPr>
            <p:ph type="title"/>
          </p:nvPr>
        </p:nvSpPr>
        <p:spPr/>
        <p:txBody>
          <a:bodyPr/>
          <a:lstStyle/>
          <a:p>
            <a:r>
              <a:rPr lang="en-US" altLang="de-DE" kern="0" dirty="0">
                <a:solidFill>
                  <a:srgbClr val="3163AC"/>
                </a:solidFill>
                <a:latin typeface="+mj-lt"/>
                <a:cs typeface="Arial" panose="020B0604020202020204" pitchFamily="34" charset="0"/>
              </a:rPr>
              <a:t>Inefficient Market Outcomes</a:t>
            </a:r>
            <a:endParaRPr lang="de-DE" dirty="0">
              <a:solidFill>
                <a:srgbClr val="3163AC"/>
              </a:solidFill>
              <a:latin typeface="+mj-lt"/>
              <a:cs typeface="Arial" panose="020B0604020202020204" pitchFamily="34" charset="0"/>
            </a:endParaRPr>
          </a:p>
        </p:txBody>
      </p:sp>
      <p:sp>
        <p:nvSpPr>
          <p:cNvPr id="8" name="Inhaltsplatzhalter 2"/>
          <p:cNvSpPr txBox="1">
            <a:spLocks/>
          </p:cNvSpPr>
          <p:nvPr/>
        </p:nvSpPr>
        <p:spPr bwMode="auto">
          <a:xfrm>
            <a:off x="1763688" y="3645024"/>
            <a:ext cx="5112568" cy="7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9388" indent="-179388" algn="l" rtl="0" eaLnBrk="0" fontAlgn="base" hangingPunct="0">
              <a:spcBef>
                <a:spcPts val="600"/>
              </a:spcBef>
              <a:spcAft>
                <a:spcPct val="0"/>
              </a:spcAft>
              <a:buClr>
                <a:srgbClr val="2C4592"/>
              </a:buClr>
              <a:buFont typeface="Wingdings" pitchFamily="2" charset="2"/>
              <a:buChar char="§"/>
              <a:defRPr sz="1600">
                <a:solidFill>
                  <a:schemeClr val="tx1"/>
                </a:solidFill>
                <a:latin typeface="+mn-lt"/>
                <a:ea typeface="+mn-ea"/>
                <a:cs typeface="+mn-cs"/>
              </a:defRPr>
            </a:lvl1pPr>
            <a:lvl2pPr marL="357188" indent="-177800" algn="l" rtl="0" eaLnBrk="0" fontAlgn="base" hangingPunct="0">
              <a:spcBef>
                <a:spcPts val="600"/>
              </a:spcBef>
              <a:spcAft>
                <a:spcPct val="0"/>
              </a:spcAft>
              <a:buClr>
                <a:srgbClr val="808FBE"/>
              </a:buClr>
              <a:buSzPct val="100000"/>
              <a:buFont typeface="Wingdings" pitchFamily="2" charset="2"/>
              <a:buChar char="§"/>
              <a:defRPr sz="1400">
                <a:solidFill>
                  <a:schemeClr val="tx1"/>
                </a:solidFill>
                <a:latin typeface="+mn-lt"/>
              </a:defRPr>
            </a:lvl2pPr>
            <a:lvl3pPr marL="536575" indent="-179388" algn="l" rtl="0" eaLnBrk="0" fontAlgn="base" hangingPunct="0">
              <a:spcBef>
                <a:spcPts val="600"/>
              </a:spcBef>
              <a:spcAft>
                <a:spcPct val="0"/>
              </a:spcAft>
              <a:buClr>
                <a:srgbClr val="808FBE"/>
              </a:buClr>
              <a:buFont typeface="Symbol" pitchFamily="18" charset="2"/>
              <a:buChar char="-"/>
              <a:defRPr sz="1200">
                <a:solidFill>
                  <a:schemeClr val="tx1"/>
                </a:solidFill>
                <a:latin typeface="+mn-lt"/>
              </a:defRPr>
            </a:lvl3pPr>
            <a:lvl4pPr marL="536575" indent="835025" algn="l" rtl="0" eaLnBrk="0" fontAlgn="base" hangingPunct="0">
              <a:spcBef>
                <a:spcPct val="20000"/>
              </a:spcBef>
              <a:spcAft>
                <a:spcPct val="0"/>
              </a:spcAft>
              <a:buClr>
                <a:srgbClr val="2C4592"/>
              </a:buClr>
              <a:buFont typeface="Courier New" pitchFamily="49" charset="0"/>
              <a:defRPr sz="1200">
                <a:solidFill>
                  <a:schemeClr val="tx1"/>
                </a:solidFill>
                <a:latin typeface="+mn-lt"/>
              </a:defRPr>
            </a:lvl4pPr>
            <a:lvl5pPr marL="893763" indent="-177800" algn="l" rtl="0" eaLnBrk="0" fontAlgn="base" hangingPunct="0">
              <a:spcBef>
                <a:spcPct val="20000"/>
              </a:spcBef>
              <a:spcAft>
                <a:spcPct val="0"/>
              </a:spcAft>
              <a:buClr>
                <a:srgbClr val="2C4592"/>
              </a:buClr>
              <a:buFont typeface="Wingdings" pitchFamily="2" charset="2"/>
              <a:buChar char="§"/>
              <a:defRPr sz="1600">
                <a:solidFill>
                  <a:schemeClr val="tx1"/>
                </a:solidFill>
                <a:latin typeface="+mn-lt"/>
              </a:defRPr>
            </a:lvl5pPr>
            <a:lvl6pPr marL="2076450" indent="-180975" algn="l" rtl="0" fontAlgn="base">
              <a:spcBef>
                <a:spcPct val="20000"/>
              </a:spcBef>
              <a:spcAft>
                <a:spcPct val="0"/>
              </a:spcAft>
              <a:buClr>
                <a:srgbClr val="2C4592"/>
              </a:buClr>
              <a:buFont typeface="Wingdings" pitchFamily="2" charset="2"/>
              <a:buChar char="§"/>
              <a:defRPr sz="1600">
                <a:solidFill>
                  <a:schemeClr val="tx1"/>
                </a:solidFill>
                <a:latin typeface="+mn-lt"/>
              </a:defRPr>
            </a:lvl6pPr>
            <a:lvl7pPr marL="2533650" indent="-180975" algn="l" rtl="0" fontAlgn="base">
              <a:spcBef>
                <a:spcPct val="20000"/>
              </a:spcBef>
              <a:spcAft>
                <a:spcPct val="0"/>
              </a:spcAft>
              <a:buClr>
                <a:srgbClr val="2C4592"/>
              </a:buClr>
              <a:buFont typeface="Wingdings" pitchFamily="2" charset="2"/>
              <a:buChar char="§"/>
              <a:defRPr sz="1600">
                <a:solidFill>
                  <a:schemeClr val="tx1"/>
                </a:solidFill>
                <a:latin typeface="+mn-lt"/>
              </a:defRPr>
            </a:lvl7pPr>
            <a:lvl8pPr marL="2990850" indent="-180975" algn="l" rtl="0" fontAlgn="base">
              <a:spcBef>
                <a:spcPct val="20000"/>
              </a:spcBef>
              <a:spcAft>
                <a:spcPct val="0"/>
              </a:spcAft>
              <a:buClr>
                <a:srgbClr val="2C4592"/>
              </a:buClr>
              <a:buFont typeface="Wingdings" pitchFamily="2" charset="2"/>
              <a:buChar char="§"/>
              <a:defRPr sz="1600">
                <a:solidFill>
                  <a:schemeClr val="tx1"/>
                </a:solidFill>
                <a:latin typeface="+mn-lt"/>
              </a:defRPr>
            </a:lvl8pPr>
            <a:lvl9pPr marL="3448050" indent="-180975" algn="l" rtl="0" fontAlgn="base">
              <a:spcBef>
                <a:spcPct val="20000"/>
              </a:spcBef>
              <a:spcAft>
                <a:spcPct val="0"/>
              </a:spcAft>
              <a:buClr>
                <a:srgbClr val="2C4592"/>
              </a:buClr>
              <a:buFont typeface="Wingdings" pitchFamily="2" charset="2"/>
              <a:buChar char="§"/>
              <a:defRPr sz="1600">
                <a:solidFill>
                  <a:schemeClr val="tx1"/>
                </a:solidFill>
                <a:latin typeface="+mn-lt"/>
              </a:defRPr>
            </a:lvl9pPr>
          </a:lstStyle>
          <a:p>
            <a:pPr marL="1160463" indent="-1160463">
              <a:buFont typeface="Wingdings" pitchFamily="2" charset="2"/>
              <a:buNone/>
              <a:tabLst>
                <a:tab pos="987425" algn="l"/>
              </a:tabLst>
            </a:pPr>
            <a:r>
              <a:rPr lang="en-US" altLang="de-DE" sz="2000" kern="0" dirty="0">
                <a:solidFill>
                  <a:prstClr val="black"/>
                </a:solidFill>
                <a:cs typeface="Arial" panose="020B0604020202020204" pitchFamily="34" charset="0"/>
              </a:rPr>
              <a:t>Externalities are a source of market failure</a:t>
            </a:r>
          </a:p>
        </p:txBody>
      </p:sp>
    </p:spTree>
    <p:extLst>
      <p:ext uri="{BB962C8B-B14F-4D97-AF65-F5344CB8AC3E}">
        <p14:creationId xmlns:p14="http://schemas.microsoft.com/office/powerpoint/2010/main" val="3130392620"/>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6" descr="Google Plus"/>
          <p:cNvPicPr>
            <a:picLocks noChangeAspect="1" noChangeArrowheads="1"/>
          </p:cNvPicPr>
          <p:nvPr/>
        </p:nvPicPr>
        <p:blipFill rotWithShape="1">
          <a:blip r:embed="rId2">
            <a:extLst>
              <a:ext uri="{28A0092B-C50C-407E-A947-70E740481C1C}">
                <a14:useLocalDpi xmlns:a14="http://schemas.microsoft.com/office/drawing/2010/main" val="0"/>
              </a:ext>
            </a:extLst>
          </a:blip>
          <a:srcRect l="15308" t="27215" r="16655" b="30453"/>
          <a:stretch/>
        </p:blipFill>
        <p:spPr bwMode="auto">
          <a:xfrm>
            <a:off x="33149" y="4769342"/>
            <a:ext cx="2880320" cy="10081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2" descr="ResearchGate-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6593" y="5218484"/>
            <a:ext cx="3057407" cy="952500"/>
          </a:xfrm>
          <a:prstGeom prst="rect">
            <a:avLst/>
          </a:prstGeom>
          <a:noFill/>
          <a:extLst>
            <a:ext uri="{909E8E84-426E-40DD-AFC4-6F175D3DCCD1}">
              <a14:hiddenFill xmlns:a14="http://schemas.microsoft.com/office/drawing/2010/main">
                <a:solidFill>
                  <a:srgbClr val="FFFFFF"/>
                </a:solidFill>
              </a14:hiddenFill>
            </a:ext>
          </a:extLst>
        </p:spPr>
      </p:pic>
      <p:sp>
        <p:nvSpPr>
          <p:cNvPr id="7" name="Inhaltsplatzhalter 6"/>
          <p:cNvSpPr>
            <a:spLocks noGrp="1"/>
          </p:cNvSpPr>
          <p:nvPr>
            <p:ph sz="quarter" idx="12"/>
          </p:nvPr>
        </p:nvSpPr>
        <p:spPr>
          <a:xfrm>
            <a:off x="604838" y="1177177"/>
            <a:ext cx="8081962" cy="4392487"/>
          </a:xfrm>
        </p:spPr>
        <p:txBody>
          <a:bodyPr/>
          <a:lstStyle/>
          <a:p>
            <a:pPr marL="0" indent="0">
              <a:buClr>
                <a:srgbClr val="3163AC"/>
              </a:buClr>
              <a:buNone/>
            </a:pPr>
            <a:r>
              <a:rPr lang="en-US" altLang="de-DE" b="1" cap="all" dirty="0">
                <a:solidFill>
                  <a:srgbClr val="8A8A64"/>
                </a:solidFill>
                <a:latin typeface="+mn-lt"/>
                <a:cs typeface="Arial" panose="020B0604020202020204" pitchFamily="34" charset="0"/>
              </a:rPr>
              <a:t>External Benefit</a:t>
            </a:r>
            <a:r>
              <a:rPr lang="en-US" altLang="de-DE" dirty="0">
                <a:latin typeface="+mn-lt"/>
                <a:cs typeface="Arial" panose="020B0604020202020204" pitchFamily="34" charset="0"/>
              </a:rPr>
              <a:t>: a benefit from a good </a:t>
            </a:r>
            <a:r>
              <a:rPr lang="en-US" altLang="de-DE" dirty="0">
                <a:solidFill>
                  <a:srgbClr val="3163AC"/>
                </a:solidFill>
                <a:latin typeface="+mn-lt"/>
                <a:cs typeface="Arial" panose="020B0604020202020204" pitchFamily="34" charset="0"/>
              </a:rPr>
              <a:t>experienced by someone other </a:t>
            </a:r>
            <a:r>
              <a:rPr lang="en-US" altLang="de-DE" dirty="0">
                <a:latin typeface="+mn-lt"/>
                <a:cs typeface="Arial" panose="020B0604020202020204" pitchFamily="34" charset="0"/>
              </a:rPr>
              <a:t>than the person who buys the good </a:t>
            </a:r>
          </a:p>
          <a:p>
            <a:pPr lvl="1">
              <a:buClr>
                <a:srgbClr val="3163AC"/>
              </a:buClr>
              <a:buFont typeface="Wingdings" panose="05000000000000000000" pitchFamily="2" charset="2"/>
              <a:buChar char="§"/>
            </a:pPr>
            <a:r>
              <a:rPr lang="en-US" altLang="de-DE" sz="1800" kern="0" dirty="0">
                <a:cs typeface="Arial" panose="020B0604020202020204" pitchFamily="34" charset="0"/>
              </a:rPr>
              <a:t>Examples: R&amp;D spillovers, trees in </a:t>
            </a:r>
            <a:br>
              <a:rPr lang="en-US" altLang="de-DE" sz="1800" kern="0" dirty="0">
                <a:cs typeface="Arial" panose="020B0604020202020204" pitchFamily="34" charset="0"/>
              </a:rPr>
            </a:br>
            <a:r>
              <a:rPr lang="en-US" altLang="de-DE" sz="1800" kern="0" dirty="0">
                <a:cs typeface="Arial" panose="020B0604020202020204" pitchFamily="34" charset="0"/>
              </a:rPr>
              <a:t>residential neighborhoods,</a:t>
            </a:r>
            <a:br>
              <a:rPr lang="en-US" altLang="de-DE" sz="1800" kern="0" dirty="0">
                <a:cs typeface="Arial" panose="020B0604020202020204" pitchFamily="34" charset="0"/>
              </a:rPr>
            </a:br>
            <a:r>
              <a:rPr lang="en-US" altLang="de-DE" sz="1800" kern="0" dirty="0">
                <a:cs typeface="Arial" panose="020B0604020202020204" pitchFamily="34" charset="0"/>
              </a:rPr>
              <a:t>clock towers, smoke alarms, </a:t>
            </a:r>
            <a:br>
              <a:rPr lang="en-US" altLang="de-DE" sz="1800" kern="0" dirty="0">
                <a:cs typeface="Arial" panose="020B0604020202020204" pitchFamily="34" charset="0"/>
              </a:rPr>
            </a:br>
            <a:r>
              <a:rPr lang="en-US" altLang="de-DE" sz="1800" kern="0" dirty="0">
                <a:cs typeface="Arial" panose="020B0604020202020204" pitchFamily="34" charset="0"/>
              </a:rPr>
              <a:t>vaccinations</a:t>
            </a:r>
          </a:p>
          <a:p>
            <a:pPr marL="457200" lvl="1" indent="0">
              <a:buClr>
                <a:srgbClr val="3163AC"/>
              </a:buClr>
              <a:buNone/>
            </a:pPr>
            <a:endParaRPr lang="en-US" altLang="de-DE" kern="0" dirty="0">
              <a:cs typeface="Arial" panose="020B0604020202020204" pitchFamily="34" charset="0"/>
            </a:endParaRPr>
          </a:p>
          <a:p>
            <a:pPr marL="0" indent="0">
              <a:buNone/>
            </a:pPr>
            <a:r>
              <a:rPr lang="en-US" altLang="de-DE" sz="1800" kern="0" dirty="0">
                <a:solidFill>
                  <a:prstClr val="black"/>
                </a:solidFill>
                <a:latin typeface="+mn-lt"/>
                <a:cs typeface="Arial" panose="020B0604020202020204" pitchFamily="34" charset="0"/>
              </a:rPr>
              <a:t>A special kind of external benefit:</a:t>
            </a:r>
          </a:p>
          <a:p>
            <a:pPr marL="522288" lvl="1" indent="-342900">
              <a:spcBef>
                <a:spcPts val="1200"/>
              </a:spcBef>
              <a:buFont typeface="Wingdings" panose="05000000000000000000" pitchFamily="2" charset="2"/>
              <a:buChar char="§"/>
            </a:pPr>
            <a:r>
              <a:rPr lang="en-US" altLang="de-DE" sz="1800" kern="0" dirty="0">
                <a:solidFill>
                  <a:srgbClr val="2C4592"/>
                </a:solidFill>
                <a:cs typeface="Arial" panose="020B0604020202020204" pitchFamily="34" charset="0"/>
              </a:rPr>
              <a:t>Network effects</a:t>
            </a:r>
            <a:r>
              <a:rPr lang="en-US" altLang="de-DE" sz="1800" kern="0" dirty="0">
                <a:solidFill>
                  <a:prstClr val="black"/>
                </a:solidFill>
                <a:cs typeface="Arial" panose="020B0604020202020204" pitchFamily="34" charset="0"/>
              </a:rPr>
              <a:t>: the value of a product to a consumer increases with the number of other consumers who use it – Katz/</a:t>
            </a:r>
            <a:r>
              <a:rPr lang="en-US" altLang="de-DE" sz="1800" kern="0" dirty="0" err="1">
                <a:solidFill>
                  <a:prstClr val="black"/>
                </a:solidFill>
                <a:cs typeface="Arial" panose="020B0604020202020204" pitchFamily="34" charset="0"/>
              </a:rPr>
              <a:t>Shaprio</a:t>
            </a:r>
            <a:r>
              <a:rPr lang="en-US" altLang="de-DE" sz="1800" kern="0" dirty="0">
                <a:solidFill>
                  <a:prstClr val="black"/>
                </a:solidFill>
                <a:cs typeface="Arial" panose="020B0604020202020204" pitchFamily="34" charset="0"/>
              </a:rPr>
              <a:t> (1985) AER</a:t>
            </a:r>
            <a:endParaRPr lang="en-US" altLang="de-DE" sz="1800" kern="0" dirty="0">
              <a:cs typeface="Arial" panose="020B0604020202020204" pitchFamily="34" charset="0"/>
            </a:endParaRPr>
          </a:p>
          <a:p>
            <a:pPr marL="0" indent="0">
              <a:buClr>
                <a:srgbClr val="3163AC"/>
              </a:buClr>
              <a:buNone/>
            </a:pPr>
            <a:endParaRPr lang="en-US" dirty="0">
              <a:latin typeface="+mn-lt"/>
              <a:cs typeface="Arial" panose="020B0604020202020204" pitchFamily="34" charset="0"/>
            </a:endParaRPr>
          </a:p>
          <a:p>
            <a:endParaRPr lang="de-DE" dirty="0">
              <a:latin typeface="+mn-lt"/>
            </a:endParaRPr>
          </a:p>
        </p:txBody>
      </p:sp>
      <p:pic>
        <p:nvPicPr>
          <p:cNvPr id="12" name="Picture 6" descr="Logo von Faceboo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6804" y="4769342"/>
            <a:ext cx="2533650" cy="952500"/>
          </a:xfrm>
          <a:prstGeom prst="rect">
            <a:avLst/>
          </a:prstGeom>
          <a:noFill/>
          <a:extLst>
            <a:ext uri="{909E8E84-426E-40DD-AFC4-6F175D3DCCD1}">
              <a14:hiddenFill xmlns:a14="http://schemas.microsoft.com/office/drawing/2010/main">
                <a:solidFill>
                  <a:srgbClr val="FFFFFF"/>
                </a:solidFill>
              </a14:hiddenFill>
            </a:ext>
          </a:extLst>
        </p:spPr>
      </p:pic>
      <p:sp>
        <p:nvSpPr>
          <p:cNvPr id="5" name="Titel 4"/>
          <p:cNvSpPr>
            <a:spLocks noGrp="1"/>
          </p:cNvSpPr>
          <p:nvPr>
            <p:ph type="title"/>
          </p:nvPr>
        </p:nvSpPr>
        <p:spPr>
          <a:xfrm>
            <a:off x="604838" y="454215"/>
            <a:ext cx="6545262" cy="598521"/>
          </a:xfrm>
        </p:spPr>
        <p:txBody>
          <a:bodyPr anchor="t"/>
          <a:lstStyle/>
          <a:p>
            <a:r>
              <a:rPr lang="en-US" altLang="de-DE" kern="0" dirty="0">
                <a:solidFill>
                  <a:srgbClr val="3163AC"/>
                </a:solidFill>
                <a:latin typeface="Arial" panose="020B0604020202020204" pitchFamily="34" charset="0"/>
                <a:cs typeface="Arial" panose="020B0604020202020204" pitchFamily="34" charset="0"/>
              </a:rPr>
              <a:t> </a:t>
            </a:r>
            <a:r>
              <a:rPr lang="en-US" altLang="de-DE" kern="0" dirty="0">
                <a:solidFill>
                  <a:srgbClr val="3163AC"/>
                </a:solidFill>
                <a:latin typeface="+mj-lt"/>
                <a:cs typeface="Arial" panose="020B0604020202020204" pitchFamily="34" charset="0"/>
              </a:rPr>
              <a:t>External Benefits</a:t>
            </a:r>
            <a:endParaRPr lang="de-DE" dirty="0">
              <a:solidFill>
                <a:srgbClr val="3163AC"/>
              </a:solidFill>
              <a:latin typeface="+mj-lt"/>
              <a:cs typeface="Arial" panose="020B0604020202020204" pitchFamily="34" charset="0"/>
            </a:endParaRPr>
          </a:p>
        </p:txBody>
      </p:sp>
      <p:pic>
        <p:nvPicPr>
          <p:cNvPr id="8" name="Picture 2" descr="https://www.meningitisnow.org/media/images/Baby_vaccination_sq.2e16d0ba.fill-600x45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2365" y="1935082"/>
            <a:ext cx="2857500"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2" descr="https://lh3.googleusercontent.com/-CepHHHB3l1Y/AAAAAAAAAAI/AAAAAAAAUAY/1YtVwgbVuJk/s120-c/photo.jpg"/>
          <p:cNvPicPr>
            <a:picLocks noChangeAspect="1" noChangeArrowheads="1"/>
          </p:cNvPicPr>
          <p:nvPr/>
        </p:nvPicPr>
        <p:blipFill rotWithShape="1">
          <a:blip r:embed="rId6">
            <a:extLst>
              <a:ext uri="{28A0092B-C50C-407E-A947-70E740481C1C}">
                <a14:useLocalDpi xmlns:a14="http://schemas.microsoft.com/office/drawing/2010/main" val="0"/>
              </a:ext>
            </a:extLst>
          </a:blip>
          <a:srcRect l="6845" t="10597" r="10351" b="11774"/>
          <a:stretch/>
        </p:blipFill>
        <p:spPr bwMode="auto">
          <a:xfrm>
            <a:off x="2608945" y="5331606"/>
            <a:ext cx="1152128" cy="108012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4" descr="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74593" y="5444073"/>
            <a:ext cx="1138319" cy="925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3533540"/>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chor="t"/>
          <a:lstStyle/>
          <a:p>
            <a:r>
              <a:rPr lang="en-US" altLang="de-DE" kern="0" dirty="0">
                <a:solidFill>
                  <a:srgbClr val="3163AC"/>
                </a:solidFill>
                <a:latin typeface="+mj-lt"/>
                <a:cs typeface="Arial" panose="020B0604020202020204" pitchFamily="34" charset="0"/>
              </a:rPr>
              <a:t>External Costs</a:t>
            </a:r>
            <a:endParaRPr lang="de-DE" dirty="0">
              <a:solidFill>
                <a:srgbClr val="3163AC"/>
              </a:solidFill>
              <a:latin typeface="+mj-lt"/>
              <a:cs typeface="Arial" panose="020B0604020202020204" pitchFamily="34" charset="0"/>
            </a:endParaRPr>
          </a:p>
        </p:txBody>
      </p:sp>
      <p:sp>
        <p:nvSpPr>
          <p:cNvPr id="17411" name="Inhaltsplatzhalter 2"/>
          <p:cNvSpPr>
            <a:spLocks noGrp="1"/>
          </p:cNvSpPr>
          <p:nvPr>
            <p:ph sz="quarter" idx="12"/>
          </p:nvPr>
        </p:nvSpPr>
        <p:spPr>
          <a:xfrm>
            <a:off x="683568" y="1022464"/>
            <a:ext cx="8081962" cy="3216275"/>
          </a:xfrm>
        </p:spPr>
        <p:txBody>
          <a:bodyPr/>
          <a:lstStyle/>
          <a:p>
            <a:pPr marL="0" indent="0">
              <a:buClr>
                <a:srgbClr val="3163AC"/>
              </a:buClr>
              <a:buNone/>
            </a:pPr>
            <a:r>
              <a:rPr lang="en-US" altLang="de-DE" b="1" cap="all" dirty="0">
                <a:solidFill>
                  <a:srgbClr val="8A8A64"/>
                </a:solidFill>
                <a:latin typeface="+mn-lt"/>
                <a:cs typeface="Arial" panose="020B0604020202020204" pitchFamily="34" charset="0"/>
              </a:rPr>
              <a:t>External Costs</a:t>
            </a:r>
            <a:r>
              <a:rPr lang="en-US" altLang="de-DE" dirty="0">
                <a:latin typeface="+mn-lt"/>
                <a:cs typeface="Arial" panose="020B0604020202020204" pitchFamily="34" charset="0"/>
              </a:rPr>
              <a:t>: </a:t>
            </a:r>
            <a:r>
              <a:rPr lang="en-US" altLang="de-DE" sz="2000" dirty="0">
                <a:latin typeface="+mn-lt"/>
                <a:cs typeface="Arial" panose="020B0604020202020204" pitchFamily="34" charset="0"/>
              </a:rPr>
              <a:t>When an action is </a:t>
            </a:r>
            <a:r>
              <a:rPr lang="en-US" altLang="de-DE" sz="2000" dirty="0">
                <a:solidFill>
                  <a:srgbClr val="2C4592"/>
                </a:solidFill>
                <a:latin typeface="+mn-lt"/>
                <a:cs typeface="Arial" panose="020B0604020202020204" pitchFamily="34" charset="0"/>
              </a:rPr>
              <a:t>harmful to others</a:t>
            </a:r>
          </a:p>
          <a:p>
            <a:pPr>
              <a:buClr>
                <a:srgbClr val="3163AC"/>
              </a:buClr>
              <a:buFont typeface="Wingdings" panose="05000000000000000000" pitchFamily="2" charset="2"/>
              <a:buChar char="§"/>
            </a:pPr>
            <a:r>
              <a:rPr lang="en-US" altLang="de-DE" sz="2000" dirty="0">
                <a:latin typeface="+mn-lt"/>
                <a:cs typeface="Arial" panose="020B0604020202020204" pitchFamily="34" charset="0"/>
              </a:rPr>
              <a:t>Examples: barking dogs, crying children, air pollution, disease transmission, traffic</a:t>
            </a:r>
            <a:r>
              <a:rPr lang="en-US" kern="1200" dirty="0">
                <a:latin typeface="+mn-lt"/>
                <a:cs typeface="Arial" panose="020B0604020202020204" pitchFamily="34" charset="0"/>
              </a:rPr>
              <a:t> </a:t>
            </a:r>
            <a:endParaRPr lang="en-US" altLang="de-DE" dirty="0">
              <a:latin typeface="+mn-lt"/>
              <a:cs typeface="Arial" panose="020B0604020202020204" pitchFamily="34" charset="0"/>
            </a:endParaRPr>
          </a:p>
        </p:txBody>
      </p:sp>
      <p:pic>
        <p:nvPicPr>
          <p:cNvPr id="97282" name="Picture 2" descr="Eggborough Power Station by Foto43 flik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7904" y="2341168"/>
            <a:ext cx="4614062" cy="2847990"/>
          </a:xfrm>
          <a:prstGeom prst="rect">
            <a:avLst/>
          </a:prstGeom>
          <a:noFill/>
          <a:extLst>
            <a:ext uri="{909E8E84-426E-40DD-AFC4-6F175D3DCCD1}">
              <a14:hiddenFill xmlns:a14="http://schemas.microsoft.com/office/drawing/2010/main">
                <a:solidFill>
                  <a:srgbClr val="FFFFFF"/>
                </a:solidFill>
              </a14:hiddenFill>
            </a:ext>
          </a:extLst>
        </p:spPr>
      </p:pic>
      <p:sp>
        <p:nvSpPr>
          <p:cNvPr id="10" name="Inhaltsplatzhalter 2"/>
          <p:cNvSpPr txBox="1">
            <a:spLocks/>
          </p:cNvSpPr>
          <p:nvPr/>
        </p:nvSpPr>
        <p:spPr bwMode="auto">
          <a:xfrm>
            <a:off x="683568" y="5553236"/>
            <a:ext cx="8537575" cy="684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9388" indent="-179388" algn="l" rtl="0" eaLnBrk="0" fontAlgn="base" hangingPunct="0">
              <a:spcBef>
                <a:spcPts val="600"/>
              </a:spcBef>
              <a:spcAft>
                <a:spcPct val="0"/>
              </a:spcAft>
              <a:buClr>
                <a:srgbClr val="2C4592"/>
              </a:buClr>
              <a:buFont typeface="Wingdings" pitchFamily="2" charset="2"/>
              <a:buChar char="§"/>
              <a:defRPr sz="1600">
                <a:solidFill>
                  <a:schemeClr val="tx1"/>
                </a:solidFill>
                <a:latin typeface="+mn-lt"/>
                <a:ea typeface="+mn-ea"/>
                <a:cs typeface="+mn-cs"/>
              </a:defRPr>
            </a:lvl1pPr>
            <a:lvl2pPr marL="357188" indent="-177800" algn="l" rtl="0" eaLnBrk="0" fontAlgn="base" hangingPunct="0">
              <a:spcBef>
                <a:spcPts val="600"/>
              </a:spcBef>
              <a:spcAft>
                <a:spcPct val="0"/>
              </a:spcAft>
              <a:buClr>
                <a:srgbClr val="808FBE"/>
              </a:buClr>
              <a:buSzPct val="100000"/>
              <a:buFont typeface="Wingdings" pitchFamily="2" charset="2"/>
              <a:buChar char="§"/>
              <a:defRPr sz="1400">
                <a:solidFill>
                  <a:schemeClr val="tx1"/>
                </a:solidFill>
                <a:latin typeface="+mn-lt"/>
              </a:defRPr>
            </a:lvl2pPr>
            <a:lvl3pPr marL="536575" indent="-179388" algn="l" rtl="0" eaLnBrk="0" fontAlgn="base" hangingPunct="0">
              <a:spcBef>
                <a:spcPts val="600"/>
              </a:spcBef>
              <a:spcAft>
                <a:spcPct val="0"/>
              </a:spcAft>
              <a:buClr>
                <a:srgbClr val="808FBE"/>
              </a:buClr>
              <a:buFont typeface="Symbol" pitchFamily="18" charset="2"/>
              <a:buChar char="-"/>
              <a:defRPr sz="1200">
                <a:solidFill>
                  <a:schemeClr val="tx1"/>
                </a:solidFill>
                <a:latin typeface="+mn-lt"/>
              </a:defRPr>
            </a:lvl3pPr>
            <a:lvl4pPr marL="536575" indent="835025" algn="l" rtl="0" eaLnBrk="0" fontAlgn="base" hangingPunct="0">
              <a:spcBef>
                <a:spcPct val="20000"/>
              </a:spcBef>
              <a:spcAft>
                <a:spcPct val="0"/>
              </a:spcAft>
              <a:buClr>
                <a:srgbClr val="2C4592"/>
              </a:buClr>
              <a:buFont typeface="Courier New" pitchFamily="49" charset="0"/>
              <a:defRPr sz="1200">
                <a:solidFill>
                  <a:schemeClr val="tx1"/>
                </a:solidFill>
                <a:latin typeface="+mn-lt"/>
              </a:defRPr>
            </a:lvl4pPr>
            <a:lvl5pPr marL="893763" indent="-177800" algn="l" rtl="0" eaLnBrk="0" fontAlgn="base" hangingPunct="0">
              <a:spcBef>
                <a:spcPct val="20000"/>
              </a:spcBef>
              <a:spcAft>
                <a:spcPct val="0"/>
              </a:spcAft>
              <a:buClr>
                <a:srgbClr val="2C4592"/>
              </a:buClr>
              <a:buFont typeface="Wingdings" pitchFamily="2" charset="2"/>
              <a:buChar char="§"/>
              <a:defRPr sz="1600">
                <a:solidFill>
                  <a:schemeClr val="tx1"/>
                </a:solidFill>
                <a:latin typeface="+mn-lt"/>
              </a:defRPr>
            </a:lvl5pPr>
            <a:lvl6pPr marL="2076450" indent="-180975" algn="l" rtl="0" fontAlgn="base">
              <a:spcBef>
                <a:spcPct val="20000"/>
              </a:spcBef>
              <a:spcAft>
                <a:spcPct val="0"/>
              </a:spcAft>
              <a:buClr>
                <a:srgbClr val="2C4592"/>
              </a:buClr>
              <a:buFont typeface="Wingdings" pitchFamily="2" charset="2"/>
              <a:buChar char="§"/>
              <a:defRPr sz="1600">
                <a:solidFill>
                  <a:schemeClr val="tx1"/>
                </a:solidFill>
                <a:latin typeface="+mn-lt"/>
              </a:defRPr>
            </a:lvl6pPr>
            <a:lvl7pPr marL="2533650" indent="-180975" algn="l" rtl="0" fontAlgn="base">
              <a:spcBef>
                <a:spcPct val="20000"/>
              </a:spcBef>
              <a:spcAft>
                <a:spcPct val="0"/>
              </a:spcAft>
              <a:buClr>
                <a:srgbClr val="2C4592"/>
              </a:buClr>
              <a:buFont typeface="Wingdings" pitchFamily="2" charset="2"/>
              <a:buChar char="§"/>
              <a:defRPr sz="1600">
                <a:solidFill>
                  <a:schemeClr val="tx1"/>
                </a:solidFill>
                <a:latin typeface="+mn-lt"/>
              </a:defRPr>
            </a:lvl7pPr>
            <a:lvl8pPr marL="2990850" indent="-180975" algn="l" rtl="0" fontAlgn="base">
              <a:spcBef>
                <a:spcPct val="20000"/>
              </a:spcBef>
              <a:spcAft>
                <a:spcPct val="0"/>
              </a:spcAft>
              <a:buClr>
                <a:srgbClr val="2C4592"/>
              </a:buClr>
              <a:buFont typeface="Wingdings" pitchFamily="2" charset="2"/>
              <a:buChar char="§"/>
              <a:defRPr sz="1600">
                <a:solidFill>
                  <a:schemeClr val="tx1"/>
                </a:solidFill>
                <a:latin typeface="+mn-lt"/>
              </a:defRPr>
            </a:lvl8pPr>
            <a:lvl9pPr marL="3448050" indent="-180975" algn="l" rtl="0" fontAlgn="base">
              <a:spcBef>
                <a:spcPct val="20000"/>
              </a:spcBef>
              <a:spcAft>
                <a:spcPct val="0"/>
              </a:spcAft>
              <a:buClr>
                <a:srgbClr val="2C4592"/>
              </a:buClr>
              <a:buFont typeface="Wingdings" pitchFamily="2" charset="2"/>
              <a:buChar char="§"/>
              <a:defRPr sz="1600">
                <a:solidFill>
                  <a:schemeClr val="tx1"/>
                </a:solidFill>
                <a:latin typeface="+mn-lt"/>
              </a:defRPr>
            </a:lvl9pPr>
          </a:lstStyle>
          <a:p>
            <a:pPr marL="0" indent="0">
              <a:buFont typeface="Wingdings" pitchFamily="2" charset="2"/>
              <a:buNone/>
            </a:pPr>
            <a:r>
              <a:rPr lang="en-US" altLang="de-DE" sz="2000" kern="0" dirty="0">
                <a:solidFill>
                  <a:prstClr val="black"/>
                </a:solidFill>
                <a:latin typeface="Arial" panose="020B0604020202020204" pitchFamily="34" charset="0"/>
                <a:cs typeface="Arial" panose="020B0604020202020204" pitchFamily="34" charset="0"/>
              </a:rPr>
              <a:t>               </a:t>
            </a:r>
            <a:r>
              <a:rPr lang="en-US" altLang="de-DE" sz="2000" kern="0" dirty="0">
                <a:solidFill>
                  <a:prstClr val="black"/>
                </a:solidFill>
                <a:cs typeface="Arial" panose="020B0604020202020204" pitchFamily="34" charset="0"/>
              </a:rPr>
              <a:t>Exercise: draw the graph in case of external costs</a:t>
            </a:r>
          </a:p>
        </p:txBody>
      </p:sp>
      <p:pic>
        <p:nvPicPr>
          <p:cNvPr id="3076" name="Picture 4" descr="http://mamaphotography.ca/wp-content/uploads/2012/07/jill-greenberg-end-times-children-crying-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9592" y="2341168"/>
            <a:ext cx="2382262" cy="28373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1284" y="5481228"/>
            <a:ext cx="546202" cy="5994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35122"/>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8" descr="Efficient Solution"/>
          <p:cNvSpPr>
            <a:spLocks noChangeAspect="1" noChangeArrowheads="1"/>
          </p:cNvSpPr>
          <p:nvPr/>
        </p:nvSpPr>
        <p:spPr bwMode="auto">
          <a:xfrm>
            <a:off x="307975" y="-2590800"/>
            <a:ext cx="7620000" cy="5715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6" name="Inhaltsplatzhalter 2"/>
          <p:cNvSpPr txBox="1">
            <a:spLocks/>
          </p:cNvSpPr>
          <p:nvPr/>
        </p:nvSpPr>
        <p:spPr bwMode="auto">
          <a:xfrm>
            <a:off x="323527" y="1700808"/>
            <a:ext cx="4273517" cy="3009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9388" indent="-179388" algn="l" rtl="0" eaLnBrk="0" fontAlgn="base" hangingPunct="0">
              <a:spcBef>
                <a:spcPts val="600"/>
              </a:spcBef>
              <a:spcAft>
                <a:spcPct val="0"/>
              </a:spcAft>
              <a:buClr>
                <a:srgbClr val="2C4592"/>
              </a:buClr>
              <a:buFont typeface="Wingdings" pitchFamily="2" charset="2"/>
              <a:buChar char="§"/>
              <a:defRPr sz="1600">
                <a:solidFill>
                  <a:schemeClr val="tx1"/>
                </a:solidFill>
                <a:latin typeface="+mn-lt"/>
                <a:ea typeface="+mn-ea"/>
                <a:cs typeface="+mn-cs"/>
              </a:defRPr>
            </a:lvl1pPr>
            <a:lvl2pPr marL="357188" indent="-177800" algn="l" rtl="0" eaLnBrk="0" fontAlgn="base" hangingPunct="0">
              <a:spcBef>
                <a:spcPts val="600"/>
              </a:spcBef>
              <a:spcAft>
                <a:spcPct val="0"/>
              </a:spcAft>
              <a:buClr>
                <a:srgbClr val="808FBE"/>
              </a:buClr>
              <a:buSzPct val="100000"/>
              <a:buFont typeface="Wingdings" pitchFamily="2" charset="2"/>
              <a:buChar char="§"/>
              <a:defRPr sz="1400">
                <a:solidFill>
                  <a:schemeClr val="tx1"/>
                </a:solidFill>
                <a:latin typeface="+mn-lt"/>
              </a:defRPr>
            </a:lvl2pPr>
            <a:lvl3pPr marL="536575" indent="-179388" algn="l" rtl="0" eaLnBrk="0" fontAlgn="base" hangingPunct="0">
              <a:spcBef>
                <a:spcPts val="600"/>
              </a:spcBef>
              <a:spcAft>
                <a:spcPct val="0"/>
              </a:spcAft>
              <a:buClr>
                <a:srgbClr val="808FBE"/>
              </a:buClr>
              <a:buFont typeface="Symbol" pitchFamily="18" charset="2"/>
              <a:buChar char="-"/>
              <a:defRPr sz="1200">
                <a:solidFill>
                  <a:schemeClr val="tx1"/>
                </a:solidFill>
                <a:latin typeface="+mn-lt"/>
              </a:defRPr>
            </a:lvl3pPr>
            <a:lvl4pPr marL="536575" indent="835025" algn="l" rtl="0" eaLnBrk="0" fontAlgn="base" hangingPunct="0">
              <a:spcBef>
                <a:spcPct val="20000"/>
              </a:spcBef>
              <a:spcAft>
                <a:spcPct val="0"/>
              </a:spcAft>
              <a:buClr>
                <a:srgbClr val="2C4592"/>
              </a:buClr>
              <a:buFont typeface="Courier New" pitchFamily="49" charset="0"/>
              <a:defRPr sz="1200">
                <a:solidFill>
                  <a:schemeClr val="tx1"/>
                </a:solidFill>
                <a:latin typeface="+mn-lt"/>
              </a:defRPr>
            </a:lvl4pPr>
            <a:lvl5pPr marL="893763" indent="-177800" algn="l" rtl="0" eaLnBrk="0" fontAlgn="base" hangingPunct="0">
              <a:spcBef>
                <a:spcPct val="20000"/>
              </a:spcBef>
              <a:spcAft>
                <a:spcPct val="0"/>
              </a:spcAft>
              <a:buClr>
                <a:srgbClr val="2C4592"/>
              </a:buClr>
              <a:buFont typeface="Wingdings" pitchFamily="2" charset="2"/>
              <a:buChar char="§"/>
              <a:defRPr sz="1600">
                <a:solidFill>
                  <a:schemeClr val="tx1"/>
                </a:solidFill>
                <a:latin typeface="+mn-lt"/>
              </a:defRPr>
            </a:lvl5pPr>
            <a:lvl6pPr marL="2076450" indent="-180975" algn="l" rtl="0" fontAlgn="base">
              <a:spcBef>
                <a:spcPct val="20000"/>
              </a:spcBef>
              <a:spcAft>
                <a:spcPct val="0"/>
              </a:spcAft>
              <a:buClr>
                <a:srgbClr val="2C4592"/>
              </a:buClr>
              <a:buFont typeface="Wingdings" pitchFamily="2" charset="2"/>
              <a:buChar char="§"/>
              <a:defRPr sz="1600">
                <a:solidFill>
                  <a:schemeClr val="tx1"/>
                </a:solidFill>
                <a:latin typeface="+mn-lt"/>
              </a:defRPr>
            </a:lvl6pPr>
            <a:lvl7pPr marL="2533650" indent="-180975" algn="l" rtl="0" fontAlgn="base">
              <a:spcBef>
                <a:spcPct val="20000"/>
              </a:spcBef>
              <a:spcAft>
                <a:spcPct val="0"/>
              </a:spcAft>
              <a:buClr>
                <a:srgbClr val="2C4592"/>
              </a:buClr>
              <a:buFont typeface="Wingdings" pitchFamily="2" charset="2"/>
              <a:buChar char="§"/>
              <a:defRPr sz="1600">
                <a:solidFill>
                  <a:schemeClr val="tx1"/>
                </a:solidFill>
                <a:latin typeface="+mn-lt"/>
              </a:defRPr>
            </a:lvl7pPr>
            <a:lvl8pPr marL="2990850" indent="-180975" algn="l" rtl="0" fontAlgn="base">
              <a:spcBef>
                <a:spcPct val="20000"/>
              </a:spcBef>
              <a:spcAft>
                <a:spcPct val="0"/>
              </a:spcAft>
              <a:buClr>
                <a:srgbClr val="2C4592"/>
              </a:buClr>
              <a:buFont typeface="Wingdings" pitchFamily="2" charset="2"/>
              <a:buChar char="§"/>
              <a:defRPr sz="1600">
                <a:solidFill>
                  <a:schemeClr val="tx1"/>
                </a:solidFill>
                <a:latin typeface="+mn-lt"/>
              </a:defRPr>
            </a:lvl8pPr>
            <a:lvl9pPr marL="3448050" indent="-180975" algn="l" rtl="0" fontAlgn="base">
              <a:spcBef>
                <a:spcPct val="20000"/>
              </a:spcBef>
              <a:spcAft>
                <a:spcPct val="0"/>
              </a:spcAft>
              <a:buClr>
                <a:srgbClr val="2C4592"/>
              </a:buClr>
              <a:buFont typeface="Wingdings" pitchFamily="2" charset="2"/>
              <a:buChar char="§"/>
              <a:defRPr sz="1600">
                <a:solidFill>
                  <a:schemeClr val="tx1"/>
                </a:solidFill>
                <a:latin typeface="+mn-lt"/>
              </a:defRPr>
            </a:lvl9pPr>
          </a:lstStyle>
          <a:p>
            <a:pPr>
              <a:buClr>
                <a:srgbClr val="3163AC"/>
              </a:buClr>
            </a:pPr>
            <a:r>
              <a:rPr lang="en-US" altLang="de-DE" sz="2000" b="1" kern="0" dirty="0">
                <a:solidFill>
                  <a:srgbClr val="3163AC"/>
                </a:solidFill>
                <a:cs typeface="Arial" panose="020B0604020202020204" pitchFamily="34" charset="0"/>
              </a:rPr>
              <a:t>Taxes</a:t>
            </a:r>
          </a:p>
          <a:p>
            <a:pPr lvl="1">
              <a:spcBef>
                <a:spcPts val="1200"/>
              </a:spcBef>
              <a:buClr>
                <a:srgbClr val="3163AC"/>
              </a:buClr>
            </a:pPr>
            <a:r>
              <a:rPr lang="en-US" sz="2000" b="1" kern="0" cap="all" dirty="0">
                <a:solidFill>
                  <a:srgbClr val="8A8A64"/>
                </a:solidFill>
                <a:cs typeface="Arial" panose="020B0604020202020204" pitchFamily="34" charset="0"/>
              </a:rPr>
              <a:t>Pigou tax</a:t>
            </a:r>
            <a:r>
              <a:rPr lang="en-US" sz="2000" kern="0" dirty="0">
                <a:solidFill>
                  <a:prstClr val="black"/>
                </a:solidFill>
                <a:cs typeface="Arial" panose="020B0604020202020204" pitchFamily="34" charset="0"/>
              </a:rPr>
              <a:t>: per-unit tax equal to the marginal external cost</a:t>
            </a:r>
          </a:p>
          <a:p>
            <a:pPr lvl="1">
              <a:spcBef>
                <a:spcPts val="1200"/>
              </a:spcBef>
              <a:buClr>
                <a:srgbClr val="3163AC"/>
              </a:buClr>
            </a:pPr>
            <a:r>
              <a:rPr lang="en-US" altLang="de-DE" sz="2000" kern="0" dirty="0">
                <a:cs typeface="Arial" panose="020B0604020202020204" pitchFamily="34" charset="0"/>
              </a:rPr>
              <a:t>Example: taxation of alcoholic drinks in Germany: </a:t>
            </a:r>
            <a:r>
              <a:rPr lang="de-DE" sz="2000" kern="0" dirty="0">
                <a:cs typeface="Arial" panose="020B0604020202020204" pitchFamily="34" charset="0"/>
              </a:rPr>
              <a:t>Schaumwein-, Getränke-, Schankerlaubnis-,  Bier-, Branntwein-, Alkopopsteuer</a:t>
            </a:r>
            <a:r>
              <a:rPr lang="en-US" altLang="de-DE" sz="2000" kern="0" dirty="0">
                <a:cs typeface="Arial" panose="020B0604020202020204" pitchFamily="34" charset="0"/>
              </a:rPr>
              <a:t> </a:t>
            </a:r>
          </a:p>
          <a:p>
            <a:pPr lvl="1"/>
            <a:endParaRPr lang="en-US" altLang="de-DE" sz="1800" kern="0" dirty="0">
              <a:solidFill>
                <a:prstClr val="black"/>
              </a:solidFill>
            </a:endParaRPr>
          </a:p>
          <a:p>
            <a:pPr marL="0" indent="0">
              <a:buFont typeface="Wingdings" pitchFamily="2" charset="2"/>
              <a:buNone/>
            </a:pPr>
            <a:endParaRPr lang="de-DE" sz="2000" kern="0" dirty="0">
              <a:solidFill>
                <a:prstClr val="black"/>
              </a:solidFill>
            </a:endParaRPr>
          </a:p>
        </p:txBody>
      </p:sp>
      <p:sp>
        <p:nvSpPr>
          <p:cNvPr id="27" name="Inhaltsplatzhalter 2"/>
          <p:cNvSpPr txBox="1">
            <a:spLocks/>
          </p:cNvSpPr>
          <p:nvPr/>
        </p:nvSpPr>
        <p:spPr bwMode="auto">
          <a:xfrm>
            <a:off x="6516216" y="1700808"/>
            <a:ext cx="2520280" cy="242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9388" indent="-179388" algn="l" rtl="0" eaLnBrk="0" fontAlgn="base" hangingPunct="0">
              <a:spcBef>
                <a:spcPts val="600"/>
              </a:spcBef>
              <a:spcAft>
                <a:spcPct val="0"/>
              </a:spcAft>
              <a:buClr>
                <a:srgbClr val="2C4592"/>
              </a:buClr>
              <a:buFont typeface="Wingdings" pitchFamily="2" charset="2"/>
              <a:buChar char="§"/>
              <a:defRPr sz="1600">
                <a:solidFill>
                  <a:schemeClr val="tx1"/>
                </a:solidFill>
                <a:latin typeface="+mn-lt"/>
                <a:ea typeface="+mn-ea"/>
                <a:cs typeface="+mn-cs"/>
              </a:defRPr>
            </a:lvl1pPr>
            <a:lvl2pPr marL="357188" indent="-177800" algn="l" rtl="0" eaLnBrk="0" fontAlgn="base" hangingPunct="0">
              <a:spcBef>
                <a:spcPts val="600"/>
              </a:spcBef>
              <a:spcAft>
                <a:spcPct val="0"/>
              </a:spcAft>
              <a:buClr>
                <a:srgbClr val="808FBE"/>
              </a:buClr>
              <a:buSzPct val="100000"/>
              <a:buFont typeface="Wingdings" pitchFamily="2" charset="2"/>
              <a:buChar char="§"/>
              <a:defRPr sz="1400">
                <a:solidFill>
                  <a:schemeClr val="tx1"/>
                </a:solidFill>
                <a:latin typeface="+mn-lt"/>
              </a:defRPr>
            </a:lvl2pPr>
            <a:lvl3pPr marL="536575" indent="-179388" algn="l" rtl="0" eaLnBrk="0" fontAlgn="base" hangingPunct="0">
              <a:spcBef>
                <a:spcPts val="600"/>
              </a:spcBef>
              <a:spcAft>
                <a:spcPct val="0"/>
              </a:spcAft>
              <a:buClr>
                <a:srgbClr val="808FBE"/>
              </a:buClr>
              <a:buFont typeface="Symbol" pitchFamily="18" charset="2"/>
              <a:buChar char="-"/>
              <a:defRPr sz="1200">
                <a:solidFill>
                  <a:schemeClr val="tx1"/>
                </a:solidFill>
                <a:latin typeface="+mn-lt"/>
              </a:defRPr>
            </a:lvl3pPr>
            <a:lvl4pPr marL="536575" indent="835025" algn="l" rtl="0" eaLnBrk="0" fontAlgn="base" hangingPunct="0">
              <a:spcBef>
                <a:spcPct val="20000"/>
              </a:spcBef>
              <a:spcAft>
                <a:spcPct val="0"/>
              </a:spcAft>
              <a:buClr>
                <a:srgbClr val="2C4592"/>
              </a:buClr>
              <a:buFont typeface="Courier New" pitchFamily="49" charset="0"/>
              <a:defRPr sz="1200">
                <a:solidFill>
                  <a:schemeClr val="tx1"/>
                </a:solidFill>
                <a:latin typeface="+mn-lt"/>
              </a:defRPr>
            </a:lvl4pPr>
            <a:lvl5pPr marL="893763" indent="-177800" algn="l" rtl="0" eaLnBrk="0" fontAlgn="base" hangingPunct="0">
              <a:spcBef>
                <a:spcPct val="20000"/>
              </a:spcBef>
              <a:spcAft>
                <a:spcPct val="0"/>
              </a:spcAft>
              <a:buClr>
                <a:srgbClr val="2C4592"/>
              </a:buClr>
              <a:buFont typeface="Wingdings" pitchFamily="2" charset="2"/>
              <a:buChar char="§"/>
              <a:defRPr sz="1600">
                <a:solidFill>
                  <a:schemeClr val="tx1"/>
                </a:solidFill>
                <a:latin typeface="+mn-lt"/>
              </a:defRPr>
            </a:lvl5pPr>
            <a:lvl6pPr marL="2076450" indent="-180975" algn="l" rtl="0" fontAlgn="base">
              <a:spcBef>
                <a:spcPct val="20000"/>
              </a:spcBef>
              <a:spcAft>
                <a:spcPct val="0"/>
              </a:spcAft>
              <a:buClr>
                <a:srgbClr val="2C4592"/>
              </a:buClr>
              <a:buFont typeface="Wingdings" pitchFamily="2" charset="2"/>
              <a:buChar char="§"/>
              <a:defRPr sz="1600">
                <a:solidFill>
                  <a:schemeClr val="tx1"/>
                </a:solidFill>
                <a:latin typeface="+mn-lt"/>
              </a:defRPr>
            </a:lvl6pPr>
            <a:lvl7pPr marL="2533650" indent="-180975" algn="l" rtl="0" fontAlgn="base">
              <a:spcBef>
                <a:spcPct val="20000"/>
              </a:spcBef>
              <a:spcAft>
                <a:spcPct val="0"/>
              </a:spcAft>
              <a:buClr>
                <a:srgbClr val="2C4592"/>
              </a:buClr>
              <a:buFont typeface="Wingdings" pitchFamily="2" charset="2"/>
              <a:buChar char="§"/>
              <a:defRPr sz="1600">
                <a:solidFill>
                  <a:schemeClr val="tx1"/>
                </a:solidFill>
                <a:latin typeface="+mn-lt"/>
              </a:defRPr>
            </a:lvl7pPr>
            <a:lvl8pPr marL="2990850" indent="-180975" algn="l" rtl="0" fontAlgn="base">
              <a:spcBef>
                <a:spcPct val="20000"/>
              </a:spcBef>
              <a:spcAft>
                <a:spcPct val="0"/>
              </a:spcAft>
              <a:buClr>
                <a:srgbClr val="2C4592"/>
              </a:buClr>
              <a:buFont typeface="Wingdings" pitchFamily="2" charset="2"/>
              <a:buChar char="§"/>
              <a:defRPr sz="1600">
                <a:solidFill>
                  <a:schemeClr val="tx1"/>
                </a:solidFill>
                <a:latin typeface="+mn-lt"/>
              </a:defRPr>
            </a:lvl8pPr>
            <a:lvl9pPr marL="3448050" indent="-180975" algn="l" rtl="0" fontAlgn="base">
              <a:spcBef>
                <a:spcPct val="20000"/>
              </a:spcBef>
              <a:spcAft>
                <a:spcPct val="0"/>
              </a:spcAft>
              <a:buClr>
                <a:srgbClr val="2C4592"/>
              </a:buClr>
              <a:buFont typeface="Wingdings" pitchFamily="2" charset="2"/>
              <a:buChar char="§"/>
              <a:defRPr sz="1600">
                <a:solidFill>
                  <a:schemeClr val="tx1"/>
                </a:solidFill>
                <a:latin typeface="+mn-lt"/>
              </a:defRPr>
            </a:lvl9pPr>
          </a:lstStyle>
          <a:p>
            <a:pPr>
              <a:buClr>
                <a:srgbClr val="3163AC"/>
              </a:buClr>
            </a:pPr>
            <a:r>
              <a:rPr lang="en-US" altLang="de-DE" sz="2000" b="1" kern="0" dirty="0">
                <a:solidFill>
                  <a:srgbClr val="3163AC"/>
                </a:solidFill>
                <a:cs typeface="Arial" panose="020B0604020202020204" pitchFamily="34" charset="0"/>
              </a:rPr>
              <a:t>Subsidies</a:t>
            </a:r>
          </a:p>
          <a:p>
            <a:pPr marL="173038" lvl="1" indent="6350">
              <a:buFont typeface="Wingdings" pitchFamily="2" charset="2"/>
              <a:buNone/>
            </a:pPr>
            <a:r>
              <a:rPr lang="en-US" altLang="de-DE" sz="1800" kern="0" dirty="0">
                <a:solidFill>
                  <a:prstClr val="black"/>
                </a:solidFill>
                <a:cs typeface="Arial" panose="020B0604020202020204" pitchFamily="34" charset="0"/>
              </a:rPr>
              <a:t>(e.g. education system)</a:t>
            </a:r>
            <a:endParaRPr lang="de-DE" sz="2000" kern="0" dirty="0">
              <a:solidFill>
                <a:prstClr val="black"/>
              </a:solidFill>
            </a:endParaRPr>
          </a:p>
        </p:txBody>
      </p:sp>
      <p:pic>
        <p:nvPicPr>
          <p:cNvPr id="28" name="Picture 9"/>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531220" y="2191099"/>
            <a:ext cx="1415115" cy="2297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Inhaltsplatzhalter 2"/>
          <p:cNvSpPr>
            <a:spLocks noGrp="1"/>
          </p:cNvSpPr>
          <p:nvPr>
            <p:ph sz="quarter" idx="12"/>
          </p:nvPr>
        </p:nvSpPr>
        <p:spPr>
          <a:xfrm>
            <a:off x="323527" y="4883744"/>
            <a:ext cx="8081962" cy="994619"/>
          </a:xfrm>
        </p:spPr>
        <p:txBody>
          <a:bodyPr/>
          <a:lstStyle/>
          <a:p>
            <a:pPr>
              <a:buFont typeface="Wingdings" panose="05000000000000000000" pitchFamily="2" charset="2"/>
              <a:buChar char="§"/>
            </a:pPr>
            <a:r>
              <a:rPr lang="de-DE" sz="2000" b="1" dirty="0">
                <a:solidFill>
                  <a:srgbClr val="3163AC"/>
                </a:solidFill>
                <a:latin typeface="+mn-lt"/>
                <a:cs typeface="Arial" panose="020B0604020202020204" pitchFamily="34" charset="0"/>
              </a:rPr>
              <a:t>Property </a:t>
            </a:r>
            <a:r>
              <a:rPr lang="de-DE" sz="2000" b="1" dirty="0" err="1">
                <a:solidFill>
                  <a:srgbClr val="3163AC"/>
                </a:solidFill>
                <a:latin typeface="+mn-lt"/>
                <a:cs typeface="Arial" panose="020B0604020202020204" pitchFamily="34" charset="0"/>
              </a:rPr>
              <a:t>rights</a:t>
            </a:r>
            <a:r>
              <a:rPr lang="de-DE" sz="2000" b="1" dirty="0">
                <a:solidFill>
                  <a:srgbClr val="3163AC"/>
                </a:solidFill>
                <a:latin typeface="+mn-lt"/>
                <a:cs typeface="Arial" panose="020B0604020202020204" pitchFamily="34" charset="0"/>
              </a:rPr>
              <a:t> </a:t>
            </a:r>
            <a:r>
              <a:rPr lang="de-DE" sz="2000" b="1" dirty="0" err="1">
                <a:solidFill>
                  <a:srgbClr val="3163AC"/>
                </a:solidFill>
                <a:latin typeface="+mn-lt"/>
                <a:cs typeface="Arial" panose="020B0604020202020204" pitchFamily="34" charset="0"/>
              </a:rPr>
              <a:t>or</a:t>
            </a:r>
            <a:r>
              <a:rPr lang="de-DE" sz="2000" b="1" dirty="0">
                <a:solidFill>
                  <a:srgbClr val="3163AC"/>
                </a:solidFill>
                <a:latin typeface="+mn-lt"/>
                <a:cs typeface="Arial" panose="020B0604020202020204" pitchFamily="34" charset="0"/>
              </a:rPr>
              <a:t> </a:t>
            </a:r>
            <a:r>
              <a:rPr lang="de-DE" sz="2000" b="1" dirty="0" err="1">
                <a:solidFill>
                  <a:srgbClr val="3163AC"/>
                </a:solidFill>
                <a:latin typeface="+mn-lt"/>
                <a:cs typeface="Arial" panose="020B0604020202020204" pitchFamily="34" charset="0"/>
              </a:rPr>
              <a:t>quantity</a:t>
            </a:r>
            <a:r>
              <a:rPr lang="de-DE" sz="2000" b="1" dirty="0">
                <a:solidFill>
                  <a:srgbClr val="3163AC"/>
                </a:solidFill>
                <a:latin typeface="+mn-lt"/>
                <a:cs typeface="Arial" panose="020B0604020202020204" pitchFamily="34" charset="0"/>
              </a:rPr>
              <a:t> </a:t>
            </a:r>
            <a:r>
              <a:rPr lang="de-DE" sz="2000" b="1" dirty="0" err="1">
                <a:solidFill>
                  <a:srgbClr val="3163AC"/>
                </a:solidFill>
                <a:latin typeface="+mn-lt"/>
                <a:cs typeface="Arial" panose="020B0604020202020204" pitchFamily="34" charset="0"/>
              </a:rPr>
              <a:t>regulation</a:t>
            </a:r>
            <a:r>
              <a:rPr lang="de-DE" sz="2000" b="1" dirty="0">
                <a:solidFill>
                  <a:srgbClr val="3163AC"/>
                </a:solidFill>
                <a:latin typeface="+mn-lt"/>
                <a:cs typeface="Arial" panose="020B0604020202020204" pitchFamily="34" charset="0"/>
              </a:rPr>
              <a:t> </a:t>
            </a:r>
            <a:r>
              <a:rPr lang="de-DE" sz="2000" dirty="0">
                <a:latin typeface="+mn-lt"/>
                <a:cs typeface="Arial" panose="020B0604020202020204" pitchFamily="34" charset="0"/>
              </a:rPr>
              <a:t>such </a:t>
            </a:r>
            <a:r>
              <a:rPr lang="de-DE" sz="2000" dirty="0" err="1">
                <a:latin typeface="+mn-lt"/>
                <a:cs typeface="Arial" panose="020B0604020202020204" pitchFamily="34" charset="0"/>
              </a:rPr>
              <a:t>as</a:t>
            </a:r>
            <a:r>
              <a:rPr lang="de-DE" sz="2000" dirty="0">
                <a:latin typeface="+mn-lt"/>
                <a:cs typeface="Arial" panose="020B0604020202020204" pitchFamily="34" charset="0"/>
              </a:rPr>
              <a:t> </a:t>
            </a:r>
            <a:r>
              <a:rPr lang="de-DE" sz="2000" dirty="0" err="1">
                <a:latin typeface="+mn-lt"/>
                <a:cs typeface="Arial" panose="020B0604020202020204" pitchFamily="34" charset="0"/>
              </a:rPr>
              <a:t>tradeable</a:t>
            </a:r>
            <a:r>
              <a:rPr lang="de-DE" sz="2000" dirty="0">
                <a:latin typeface="+mn-lt"/>
                <a:cs typeface="Arial" panose="020B0604020202020204" pitchFamily="34" charset="0"/>
              </a:rPr>
              <a:t> </a:t>
            </a:r>
            <a:r>
              <a:rPr lang="de-DE" sz="2000" dirty="0" err="1">
                <a:latin typeface="+mn-lt"/>
                <a:cs typeface="Arial" panose="020B0604020202020204" pitchFamily="34" charset="0"/>
              </a:rPr>
              <a:t>permits</a:t>
            </a:r>
            <a:r>
              <a:rPr lang="de-DE" sz="2000" dirty="0">
                <a:latin typeface="+mn-lt"/>
                <a:cs typeface="Arial" panose="020B0604020202020204" pitchFamily="34" charset="0"/>
              </a:rPr>
              <a:t>, </a:t>
            </a:r>
            <a:r>
              <a:rPr lang="de-DE" sz="2000" dirty="0" err="1">
                <a:latin typeface="+mn-lt"/>
                <a:cs typeface="Arial" panose="020B0604020202020204" pitchFamily="34" charset="0"/>
              </a:rPr>
              <a:t>patents</a:t>
            </a:r>
            <a:endParaRPr lang="en-US" altLang="de-DE" sz="2000" dirty="0">
              <a:latin typeface="+mn-lt"/>
              <a:cs typeface="Arial" panose="020B0604020202020204" pitchFamily="34" charset="0"/>
            </a:endParaRPr>
          </a:p>
        </p:txBody>
      </p:sp>
      <p:sp>
        <p:nvSpPr>
          <p:cNvPr id="2" name="Titel 1"/>
          <p:cNvSpPr>
            <a:spLocks noGrp="1"/>
          </p:cNvSpPr>
          <p:nvPr>
            <p:ph type="title"/>
          </p:nvPr>
        </p:nvSpPr>
        <p:spPr/>
        <p:txBody>
          <a:bodyPr anchor="t"/>
          <a:lstStyle/>
          <a:p>
            <a:r>
              <a:rPr lang="en-US" altLang="de-DE" kern="0" dirty="0">
                <a:solidFill>
                  <a:srgbClr val="3163AC"/>
                </a:solidFill>
                <a:latin typeface="+mj-lt"/>
                <a:cs typeface="Arial" panose="020B0604020202020204" pitchFamily="34" charset="0"/>
              </a:rPr>
              <a:t>Overcoming the Problem (1/2)</a:t>
            </a:r>
            <a:endParaRPr lang="de-DE" dirty="0">
              <a:solidFill>
                <a:srgbClr val="3163AC"/>
              </a:solidFill>
              <a:latin typeface="+mj-lt"/>
              <a:cs typeface="Arial" panose="020B0604020202020204" pitchFamily="34" charset="0"/>
            </a:endParaRPr>
          </a:p>
        </p:txBody>
      </p:sp>
      <p:sp>
        <p:nvSpPr>
          <p:cNvPr id="29" name="Inhaltsplatzhalter 2"/>
          <p:cNvSpPr txBox="1">
            <a:spLocks/>
          </p:cNvSpPr>
          <p:nvPr/>
        </p:nvSpPr>
        <p:spPr bwMode="auto">
          <a:xfrm>
            <a:off x="3419872" y="1340768"/>
            <a:ext cx="2513954" cy="576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9388" indent="-179388" algn="l" rtl="0" eaLnBrk="0" fontAlgn="base" hangingPunct="0">
              <a:spcBef>
                <a:spcPts val="600"/>
              </a:spcBef>
              <a:spcAft>
                <a:spcPct val="0"/>
              </a:spcAft>
              <a:buClr>
                <a:srgbClr val="2C4592"/>
              </a:buClr>
              <a:buFont typeface="Wingdings" pitchFamily="2" charset="2"/>
              <a:buChar char="§"/>
              <a:defRPr sz="1600">
                <a:solidFill>
                  <a:schemeClr val="tx1"/>
                </a:solidFill>
                <a:latin typeface="+mn-lt"/>
                <a:ea typeface="+mn-ea"/>
                <a:cs typeface="+mn-cs"/>
              </a:defRPr>
            </a:lvl1pPr>
            <a:lvl2pPr marL="357188" indent="-177800" algn="l" rtl="0" eaLnBrk="0" fontAlgn="base" hangingPunct="0">
              <a:spcBef>
                <a:spcPts val="600"/>
              </a:spcBef>
              <a:spcAft>
                <a:spcPct val="0"/>
              </a:spcAft>
              <a:buClr>
                <a:srgbClr val="808FBE"/>
              </a:buClr>
              <a:buSzPct val="100000"/>
              <a:buFont typeface="Wingdings" pitchFamily="2" charset="2"/>
              <a:buChar char="§"/>
              <a:defRPr sz="1400">
                <a:solidFill>
                  <a:schemeClr val="tx1"/>
                </a:solidFill>
                <a:latin typeface="+mn-lt"/>
              </a:defRPr>
            </a:lvl2pPr>
            <a:lvl3pPr marL="536575" indent="-179388" algn="l" rtl="0" eaLnBrk="0" fontAlgn="base" hangingPunct="0">
              <a:spcBef>
                <a:spcPts val="600"/>
              </a:spcBef>
              <a:spcAft>
                <a:spcPct val="0"/>
              </a:spcAft>
              <a:buClr>
                <a:srgbClr val="808FBE"/>
              </a:buClr>
              <a:buFont typeface="Symbol" pitchFamily="18" charset="2"/>
              <a:buChar char="-"/>
              <a:defRPr sz="1200">
                <a:solidFill>
                  <a:schemeClr val="tx1"/>
                </a:solidFill>
                <a:latin typeface="+mn-lt"/>
              </a:defRPr>
            </a:lvl3pPr>
            <a:lvl4pPr marL="536575" indent="835025" algn="l" rtl="0" eaLnBrk="0" fontAlgn="base" hangingPunct="0">
              <a:spcBef>
                <a:spcPct val="20000"/>
              </a:spcBef>
              <a:spcAft>
                <a:spcPct val="0"/>
              </a:spcAft>
              <a:buClr>
                <a:srgbClr val="2C4592"/>
              </a:buClr>
              <a:buFont typeface="Courier New" pitchFamily="49" charset="0"/>
              <a:defRPr sz="1200">
                <a:solidFill>
                  <a:schemeClr val="tx1"/>
                </a:solidFill>
                <a:latin typeface="+mn-lt"/>
              </a:defRPr>
            </a:lvl4pPr>
            <a:lvl5pPr marL="893763" indent="-177800" algn="l" rtl="0" eaLnBrk="0" fontAlgn="base" hangingPunct="0">
              <a:spcBef>
                <a:spcPct val="20000"/>
              </a:spcBef>
              <a:spcAft>
                <a:spcPct val="0"/>
              </a:spcAft>
              <a:buClr>
                <a:srgbClr val="2C4592"/>
              </a:buClr>
              <a:buFont typeface="Wingdings" pitchFamily="2" charset="2"/>
              <a:buChar char="§"/>
              <a:defRPr sz="1600">
                <a:solidFill>
                  <a:schemeClr val="tx1"/>
                </a:solidFill>
                <a:latin typeface="+mn-lt"/>
              </a:defRPr>
            </a:lvl5pPr>
            <a:lvl6pPr marL="2076450" indent="-180975" algn="l" rtl="0" fontAlgn="base">
              <a:spcBef>
                <a:spcPct val="20000"/>
              </a:spcBef>
              <a:spcAft>
                <a:spcPct val="0"/>
              </a:spcAft>
              <a:buClr>
                <a:srgbClr val="2C4592"/>
              </a:buClr>
              <a:buFont typeface="Wingdings" pitchFamily="2" charset="2"/>
              <a:buChar char="§"/>
              <a:defRPr sz="1600">
                <a:solidFill>
                  <a:schemeClr val="tx1"/>
                </a:solidFill>
                <a:latin typeface="+mn-lt"/>
              </a:defRPr>
            </a:lvl6pPr>
            <a:lvl7pPr marL="2533650" indent="-180975" algn="l" rtl="0" fontAlgn="base">
              <a:spcBef>
                <a:spcPct val="20000"/>
              </a:spcBef>
              <a:spcAft>
                <a:spcPct val="0"/>
              </a:spcAft>
              <a:buClr>
                <a:srgbClr val="2C4592"/>
              </a:buClr>
              <a:buFont typeface="Wingdings" pitchFamily="2" charset="2"/>
              <a:buChar char="§"/>
              <a:defRPr sz="1600">
                <a:solidFill>
                  <a:schemeClr val="tx1"/>
                </a:solidFill>
                <a:latin typeface="+mn-lt"/>
              </a:defRPr>
            </a:lvl7pPr>
            <a:lvl8pPr marL="2990850" indent="-180975" algn="l" rtl="0" fontAlgn="base">
              <a:spcBef>
                <a:spcPct val="20000"/>
              </a:spcBef>
              <a:spcAft>
                <a:spcPct val="0"/>
              </a:spcAft>
              <a:buClr>
                <a:srgbClr val="2C4592"/>
              </a:buClr>
              <a:buFont typeface="Wingdings" pitchFamily="2" charset="2"/>
              <a:buChar char="§"/>
              <a:defRPr sz="1600">
                <a:solidFill>
                  <a:schemeClr val="tx1"/>
                </a:solidFill>
                <a:latin typeface="+mn-lt"/>
              </a:defRPr>
            </a:lvl8pPr>
            <a:lvl9pPr marL="3448050" indent="-180975" algn="l" rtl="0" fontAlgn="base">
              <a:spcBef>
                <a:spcPct val="20000"/>
              </a:spcBef>
              <a:spcAft>
                <a:spcPct val="0"/>
              </a:spcAft>
              <a:buClr>
                <a:srgbClr val="2C4592"/>
              </a:buClr>
              <a:buFont typeface="Wingdings" pitchFamily="2" charset="2"/>
              <a:buChar char="§"/>
              <a:defRPr sz="1600">
                <a:solidFill>
                  <a:schemeClr val="tx1"/>
                </a:solidFill>
                <a:latin typeface="+mn-lt"/>
              </a:defRPr>
            </a:lvl9pPr>
          </a:lstStyle>
          <a:p>
            <a:pPr marL="0" indent="0">
              <a:spcBef>
                <a:spcPts val="1200"/>
              </a:spcBef>
              <a:buFont typeface="Wingdings" pitchFamily="2" charset="2"/>
              <a:buNone/>
            </a:pPr>
            <a:r>
              <a:rPr lang="de-DE" sz="2000" b="1" kern="0" dirty="0">
                <a:solidFill>
                  <a:srgbClr val="3163AC"/>
                </a:solidFill>
                <a:cs typeface="Arial" panose="020B0604020202020204" pitchFamily="34" charset="0"/>
              </a:rPr>
              <a:t>Price </a:t>
            </a:r>
            <a:r>
              <a:rPr lang="de-DE" sz="2000" b="1" kern="0" dirty="0" err="1">
                <a:solidFill>
                  <a:srgbClr val="3163AC"/>
                </a:solidFill>
                <a:cs typeface="Arial" panose="020B0604020202020204" pitchFamily="34" charset="0"/>
              </a:rPr>
              <a:t>regulation</a:t>
            </a:r>
            <a:r>
              <a:rPr lang="de-DE" sz="2000" b="1" kern="0" dirty="0">
                <a:solidFill>
                  <a:srgbClr val="3163AC"/>
                </a:solidFill>
                <a:cs typeface="Arial" panose="020B0604020202020204" pitchFamily="34" charset="0"/>
              </a:rPr>
              <a:t> </a:t>
            </a:r>
            <a:endParaRPr lang="en-US" altLang="de-DE" sz="2000" b="1" kern="0" dirty="0">
              <a:solidFill>
                <a:srgbClr val="3163AC"/>
              </a:solidFill>
              <a:cs typeface="Arial" panose="020B0604020202020204" pitchFamily="34" charset="0"/>
            </a:endParaRPr>
          </a:p>
        </p:txBody>
      </p:sp>
      <p:cxnSp>
        <p:nvCxnSpPr>
          <p:cNvPr id="8" name="Gerade Verbindung mit Pfeil 7"/>
          <p:cNvCxnSpPr/>
          <p:nvPr/>
        </p:nvCxnSpPr>
        <p:spPr bwMode="auto">
          <a:xfrm>
            <a:off x="5508104" y="1628800"/>
            <a:ext cx="720080" cy="7200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30" name="Gerade Verbindung mit Pfeil 29"/>
          <p:cNvCxnSpPr/>
          <p:nvPr/>
        </p:nvCxnSpPr>
        <p:spPr bwMode="auto">
          <a:xfrm flipH="1">
            <a:off x="2627784" y="1628800"/>
            <a:ext cx="792088" cy="7200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3162354023"/>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p:cNvSpPr>
            <a:spLocks noGrp="1"/>
          </p:cNvSpPr>
          <p:nvPr>
            <p:ph sz="quarter" idx="12"/>
          </p:nvPr>
        </p:nvSpPr>
        <p:spPr>
          <a:xfrm>
            <a:off x="604838" y="1844824"/>
            <a:ext cx="8081962" cy="3876529"/>
          </a:xfrm>
        </p:spPr>
        <p:txBody>
          <a:bodyPr/>
          <a:lstStyle/>
          <a:p>
            <a:pPr marL="0" indent="0">
              <a:buNone/>
            </a:pPr>
            <a:r>
              <a:rPr lang="en-US" altLang="de-DE" b="1" dirty="0">
                <a:solidFill>
                  <a:srgbClr val="3163AC"/>
                </a:solidFill>
                <a:latin typeface="+mn-lt"/>
                <a:cs typeface="Arial" panose="020B0604020202020204" pitchFamily="34" charset="0"/>
              </a:rPr>
              <a:t>Private solutions</a:t>
            </a:r>
            <a:r>
              <a:rPr lang="en-US" altLang="de-DE" dirty="0">
                <a:solidFill>
                  <a:srgbClr val="2C4592"/>
                </a:solidFill>
                <a:latin typeface="+mn-lt"/>
                <a:cs typeface="Arial" panose="020B0604020202020204" pitchFamily="34" charset="0"/>
              </a:rPr>
              <a:t>: </a:t>
            </a:r>
            <a:r>
              <a:rPr lang="en-US" altLang="de-DE" dirty="0">
                <a:latin typeface="+mn-lt"/>
                <a:cs typeface="Arial" panose="020B0604020202020204" pitchFamily="34" charset="0"/>
              </a:rPr>
              <a:t>Moral codes, social sanctions, contracting between parties</a:t>
            </a:r>
          </a:p>
          <a:p>
            <a:endParaRPr lang="de-DE" dirty="0">
              <a:latin typeface="+mn-lt"/>
            </a:endParaRPr>
          </a:p>
        </p:txBody>
      </p:sp>
      <p:sp>
        <p:nvSpPr>
          <p:cNvPr id="8" name="Inhaltsplatzhalter 2"/>
          <p:cNvSpPr txBox="1">
            <a:spLocks/>
          </p:cNvSpPr>
          <p:nvPr/>
        </p:nvSpPr>
        <p:spPr bwMode="auto">
          <a:xfrm>
            <a:off x="3877469" y="2714782"/>
            <a:ext cx="5004545" cy="1817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9388" indent="-179388" algn="l" rtl="0" eaLnBrk="0" fontAlgn="base" hangingPunct="0">
              <a:spcBef>
                <a:spcPts val="600"/>
              </a:spcBef>
              <a:spcAft>
                <a:spcPct val="0"/>
              </a:spcAft>
              <a:buClr>
                <a:srgbClr val="2C4592"/>
              </a:buClr>
              <a:buFont typeface="Wingdings" pitchFamily="2" charset="2"/>
              <a:buChar char="§"/>
              <a:defRPr sz="1600">
                <a:solidFill>
                  <a:schemeClr val="tx1"/>
                </a:solidFill>
                <a:latin typeface="+mn-lt"/>
                <a:ea typeface="+mn-ea"/>
                <a:cs typeface="+mn-cs"/>
              </a:defRPr>
            </a:lvl1pPr>
            <a:lvl2pPr marL="357188" indent="-177800" algn="l" rtl="0" eaLnBrk="0" fontAlgn="base" hangingPunct="0">
              <a:spcBef>
                <a:spcPts val="600"/>
              </a:spcBef>
              <a:spcAft>
                <a:spcPct val="0"/>
              </a:spcAft>
              <a:buClr>
                <a:srgbClr val="808FBE"/>
              </a:buClr>
              <a:buSzPct val="100000"/>
              <a:buFont typeface="Wingdings" pitchFamily="2" charset="2"/>
              <a:buChar char="§"/>
              <a:defRPr sz="1400">
                <a:solidFill>
                  <a:schemeClr val="tx1"/>
                </a:solidFill>
                <a:latin typeface="+mn-lt"/>
              </a:defRPr>
            </a:lvl2pPr>
            <a:lvl3pPr marL="536575" indent="-179388" algn="l" rtl="0" eaLnBrk="0" fontAlgn="base" hangingPunct="0">
              <a:spcBef>
                <a:spcPts val="600"/>
              </a:spcBef>
              <a:spcAft>
                <a:spcPct val="0"/>
              </a:spcAft>
              <a:buClr>
                <a:srgbClr val="808FBE"/>
              </a:buClr>
              <a:buFont typeface="Symbol" pitchFamily="18" charset="2"/>
              <a:buChar char="-"/>
              <a:defRPr sz="1200">
                <a:solidFill>
                  <a:schemeClr val="tx1"/>
                </a:solidFill>
                <a:latin typeface="+mn-lt"/>
              </a:defRPr>
            </a:lvl3pPr>
            <a:lvl4pPr marL="536575" indent="835025" algn="l" rtl="0" eaLnBrk="0" fontAlgn="base" hangingPunct="0">
              <a:spcBef>
                <a:spcPct val="20000"/>
              </a:spcBef>
              <a:spcAft>
                <a:spcPct val="0"/>
              </a:spcAft>
              <a:buClr>
                <a:srgbClr val="2C4592"/>
              </a:buClr>
              <a:buFont typeface="Courier New" pitchFamily="49" charset="0"/>
              <a:defRPr sz="1200">
                <a:solidFill>
                  <a:schemeClr val="tx1"/>
                </a:solidFill>
                <a:latin typeface="+mn-lt"/>
              </a:defRPr>
            </a:lvl4pPr>
            <a:lvl5pPr marL="893763" indent="-177800" algn="l" rtl="0" eaLnBrk="0" fontAlgn="base" hangingPunct="0">
              <a:spcBef>
                <a:spcPct val="20000"/>
              </a:spcBef>
              <a:spcAft>
                <a:spcPct val="0"/>
              </a:spcAft>
              <a:buClr>
                <a:srgbClr val="2C4592"/>
              </a:buClr>
              <a:buFont typeface="Wingdings" pitchFamily="2" charset="2"/>
              <a:buChar char="§"/>
              <a:defRPr sz="1600">
                <a:solidFill>
                  <a:schemeClr val="tx1"/>
                </a:solidFill>
                <a:latin typeface="+mn-lt"/>
              </a:defRPr>
            </a:lvl5pPr>
            <a:lvl6pPr marL="2076450" indent="-180975" algn="l" rtl="0" fontAlgn="base">
              <a:spcBef>
                <a:spcPct val="20000"/>
              </a:spcBef>
              <a:spcAft>
                <a:spcPct val="0"/>
              </a:spcAft>
              <a:buClr>
                <a:srgbClr val="2C4592"/>
              </a:buClr>
              <a:buFont typeface="Wingdings" pitchFamily="2" charset="2"/>
              <a:buChar char="§"/>
              <a:defRPr sz="1600">
                <a:solidFill>
                  <a:schemeClr val="tx1"/>
                </a:solidFill>
                <a:latin typeface="+mn-lt"/>
              </a:defRPr>
            </a:lvl6pPr>
            <a:lvl7pPr marL="2533650" indent="-180975" algn="l" rtl="0" fontAlgn="base">
              <a:spcBef>
                <a:spcPct val="20000"/>
              </a:spcBef>
              <a:spcAft>
                <a:spcPct val="0"/>
              </a:spcAft>
              <a:buClr>
                <a:srgbClr val="2C4592"/>
              </a:buClr>
              <a:buFont typeface="Wingdings" pitchFamily="2" charset="2"/>
              <a:buChar char="§"/>
              <a:defRPr sz="1600">
                <a:solidFill>
                  <a:schemeClr val="tx1"/>
                </a:solidFill>
                <a:latin typeface="+mn-lt"/>
              </a:defRPr>
            </a:lvl7pPr>
            <a:lvl8pPr marL="2990850" indent="-180975" algn="l" rtl="0" fontAlgn="base">
              <a:spcBef>
                <a:spcPct val="20000"/>
              </a:spcBef>
              <a:spcAft>
                <a:spcPct val="0"/>
              </a:spcAft>
              <a:buClr>
                <a:srgbClr val="2C4592"/>
              </a:buClr>
              <a:buFont typeface="Wingdings" pitchFamily="2" charset="2"/>
              <a:buChar char="§"/>
              <a:defRPr sz="1600">
                <a:solidFill>
                  <a:schemeClr val="tx1"/>
                </a:solidFill>
                <a:latin typeface="+mn-lt"/>
              </a:defRPr>
            </a:lvl8pPr>
            <a:lvl9pPr marL="3448050" indent="-180975" algn="l" rtl="0" fontAlgn="base">
              <a:spcBef>
                <a:spcPct val="20000"/>
              </a:spcBef>
              <a:spcAft>
                <a:spcPct val="0"/>
              </a:spcAft>
              <a:buClr>
                <a:srgbClr val="2C4592"/>
              </a:buClr>
              <a:buFont typeface="Wingdings" pitchFamily="2" charset="2"/>
              <a:buChar char="§"/>
              <a:defRPr sz="1600">
                <a:solidFill>
                  <a:schemeClr val="tx1"/>
                </a:solidFill>
                <a:latin typeface="+mn-lt"/>
              </a:defRPr>
            </a:lvl9pPr>
          </a:lstStyle>
          <a:p>
            <a:endParaRPr lang="en-US" altLang="de-DE" sz="2000" kern="0" dirty="0">
              <a:solidFill>
                <a:srgbClr val="2C4592"/>
              </a:solidFill>
              <a:latin typeface="Arial" panose="020B0604020202020204" pitchFamily="34" charset="0"/>
              <a:cs typeface="Arial" panose="020B0604020202020204" pitchFamily="34" charset="0"/>
            </a:endParaRPr>
          </a:p>
          <a:p>
            <a:pPr marL="179388" lvl="1" indent="0">
              <a:spcBef>
                <a:spcPts val="1200"/>
              </a:spcBef>
              <a:buFont typeface="Wingdings" pitchFamily="2" charset="2"/>
              <a:buNone/>
              <a:tabLst>
                <a:tab pos="1876425" algn="l"/>
              </a:tabLst>
            </a:pPr>
            <a:r>
              <a:rPr lang="en-US" altLang="de-DE" sz="2000" b="1" kern="0" cap="all" dirty="0">
                <a:solidFill>
                  <a:srgbClr val="86A315"/>
                </a:solidFill>
                <a:cs typeface="Arial" panose="020B0604020202020204" pitchFamily="34" charset="0"/>
              </a:rPr>
              <a:t>Coase Theorem</a:t>
            </a:r>
            <a:r>
              <a:rPr lang="en-US" altLang="de-DE" sz="2000" kern="0" dirty="0">
                <a:solidFill>
                  <a:prstClr val="black"/>
                </a:solidFill>
                <a:cs typeface="Arial" panose="020B0604020202020204" pitchFamily="34" charset="0"/>
              </a:rPr>
              <a:t>:</a:t>
            </a:r>
            <a:r>
              <a:rPr lang="de-DE" sz="2000" kern="0" dirty="0">
                <a:solidFill>
                  <a:prstClr val="black"/>
                </a:solidFill>
                <a:cs typeface="Arial" panose="020B0604020202020204" pitchFamily="34" charset="0"/>
              </a:rPr>
              <a:t> </a:t>
            </a:r>
          </a:p>
          <a:p>
            <a:pPr marL="179388" lvl="1" indent="0">
              <a:spcBef>
                <a:spcPts val="1200"/>
              </a:spcBef>
              <a:buFont typeface="Wingdings" pitchFamily="2" charset="2"/>
              <a:buNone/>
              <a:tabLst>
                <a:tab pos="1876425" algn="l"/>
              </a:tabLst>
            </a:pPr>
            <a:r>
              <a:rPr lang="de-DE" sz="2000" kern="0" dirty="0" err="1">
                <a:solidFill>
                  <a:prstClr val="black"/>
                </a:solidFill>
                <a:cs typeface="Arial" panose="020B0604020202020204" pitchFamily="34" charset="0"/>
              </a:rPr>
              <a:t>Externality</a:t>
            </a:r>
            <a:r>
              <a:rPr lang="de-DE" sz="2000" kern="0" dirty="0">
                <a:solidFill>
                  <a:prstClr val="black"/>
                </a:solidFill>
                <a:cs typeface="Arial" panose="020B0604020202020204" pitchFamily="34" charset="0"/>
              </a:rPr>
              <a:t> </a:t>
            </a:r>
            <a:r>
              <a:rPr lang="en-US" sz="2000" kern="0" dirty="0">
                <a:solidFill>
                  <a:prstClr val="black"/>
                </a:solidFill>
                <a:cs typeface="Arial" panose="020B0604020202020204" pitchFamily="34" charset="0"/>
              </a:rPr>
              <a:t>problems will be solved efficiently through private transactions if certain </a:t>
            </a:r>
            <a:r>
              <a:rPr lang="de-DE" sz="2000" kern="0" dirty="0" err="1">
                <a:solidFill>
                  <a:prstClr val="black"/>
                </a:solidFill>
                <a:cs typeface="Arial" panose="020B0604020202020204" pitchFamily="34" charset="0"/>
              </a:rPr>
              <a:t>conditions</a:t>
            </a:r>
            <a:r>
              <a:rPr lang="de-DE" sz="2000" kern="0" dirty="0">
                <a:solidFill>
                  <a:prstClr val="black"/>
                </a:solidFill>
                <a:cs typeface="Arial" panose="020B0604020202020204" pitchFamily="34" charset="0"/>
              </a:rPr>
              <a:t> hold</a:t>
            </a:r>
          </a:p>
          <a:p>
            <a:pPr marL="179388" lvl="1" indent="0">
              <a:spcBef>
                <a:spcPts val="1200"/>
              </a:spcBef>
              <a:buFont typeface="Wingdings" pitchFamily="2" charset="2"/>
              <a:buNone/>
              <a:tabLst>
                <a:tab pos="441325" algn="l"/>
              </a:tabLst>
            </a:pPr>
            <a:endParaRPr lang="de-DE" sz="800" kern="0" dirty="0">
              <a:solidFill>
                <a:prstClr val="black"/>
              </a:solidFill>
            </a:endParaRPr>
          </a:p>
        </p:txBody>
      </p:sp>
      <p:pic>
        <p:nvPicPr>
          <p:cNvPr id="9" name="Picture 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1165" y="2993744"/>
            <a:ext cx="2736304" cy="20535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hteck 9"/>
          <p:cNvSpPr/>
          <p:nvPr/>
        </p:nvSpPr>
        <p:spPr bwMode="auto">
          <a:xfrm>
            <a:off x="478656" y="5144357"/>
            <a:ext cx="8208144" cy="914045"/>
          </a:xfrm>
          <a:prstGeom prst="rect">
            <a:avLst/>
          </a:prstGeom>
          <a:solidFill>
            <a:schemeClr val="accent5">
              <a:lumMod val="60000"/>
              <a:lumOff val="40000"/>
            </a:schemeClr>
          </a:solidFill>
          <a:ln w="25400" algn="ctr">
            <a:noFill/>
            <a:round/>
            <a:headEnd/>
            <a:tailEnd/>
          </a:ln>
        </p:spPr>
        <p:txBody>
          <a:bodyPr lIns="108000" tIns="108000" rIns="90000" bIns="46800" rtlCol="0" anchor="ctr"/>
          <a:lstStyle/>
          <a:p>
            <a:pPr marL="171450" indent="-171450" algn="ctr">
              <a:buClr>
                <a:srgbClr val="2C4592"/>
              </a:buClr>
              <a:buFont typeface="Wingdings" pitchFamily="2" charset="2"/>
              <a:buChar char="§"/>
            </a:pPr>
            <a:endParaRPr lang="de-DE" sz="1200" kern="0" dirty="0">
              <a:solidFill>
                <a:prstClr val="black"/>
              </a:solidFill>
            </a:endParaRPr>
          </a:p>
        </p:txBody>
      </p:sp>
      <p:sp>
        <p:nvSpPr>
          <p:cNvPr id="11" name="Inhaltsplatzhalter 2"/>
          <p:cNvSpPr txBox="1">
            <a:spLocks/>
          </p:cNvSpPr>
          <p:nvPr/>
        </p:nvSpPr>
        <p:spPr bwMode="auto">
          <a:xfrm>
            <a:off x="874465" y="5402417"/>
            <a:ext cx="8537575" cy="1190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9388" indent="-179388" algn="l" rtl="0" eaLnBrk="0" fontAlgn="base" hangingPunct="0">
              <a:spcBef>
                <a:spcPts val="600"/>
              </a:spcBef>
              <a:spcAft>
                <a:spcPct val="0"/>
              </a:spcAft>
              <a:buClr>
                <a:srgbClr val="2C4592"/>
              </a:buClr>
              <a:buFont typeface="Wingdings" pitchFamily="2" charset="2"/>
              <a:buChar char="§"/>
              <a:defRPr sz="1600">
                <a:solidFill>
                  <a:schemeClr val="tx1"/>
                </a:solidFill>
                <a:latin typeface="+mn-lt"/>
                <a:ea typeface="+mn-ea"/>
                <a:cs typeface="+mn-cs"/>
              </a:defRPr>
            </a:lvl1pPr>
            <a:lvl2pPr marL="357188" indent="-177800" algn="l" rtl="0" eaLnBrk="0" fontAlgn="base" hangingPunct="0">
              <a:spcBef>
                <a:spcPts val="600"/>
              </a:spcBef>
              <a:spcAft>
                <a:spcPct val="0"/>
              </a:spcAft>
              <a:buClr>
                <a:srgbClr val="808FBE"/>
              </a:buClr>
              <a:buSzPct val="100000"/>
              <a:buFont typeface="Wingdings" pitchFamily="2" charset="2"/>
              <a:buChar char="§"/>
              <a:defRPr sz="1400">
                <a:solidFill>
                  <a:schemeClr val="tx1"/>
                </a:solidFill>
                <a:latin typeface="+mn-lt"/>
              </a:defRPr>
            </a:lvl2pPr>
            <a:lvl3pPr marL="536575" indent="-179388" algn="l" rtl="0" eaLnBrk="0" fontAlgn="base" hangingPunct="0">
              <a:spcBef>
                <a:spcPts val="600"/>
              </a:spcBef>
              <a:spcAft>
                <a:spcPct val="0"/>
              </a:spcAft>
              <a:buClr>
                <a:srgbClr val="808FBE"/>
              </a:buClr>
              <a:buFont typeface="Symbol" pitchFamily="18" charset="2"/>
              <a:buChar char="-"/>
              <a:defRPr sz="1200">
                <a:solidFill>
                  <a:schemeClr val="tx1"/>
                </a:solidFill>
                <a:latin typeface="+mn-lt"/>
              </a:defRPr>
            </a:lvl3pPr>
            <a:lvl4pPr marL="536575" indent="835025" algn="l" rtl="0" eaLnBrk="0" fontAlgn="base" hangingPunct="0">
              <a:spcBef>
                <a:spcPct val="20000"/>
              </a:spcBef>
              <a:spcAft>
                <a:spcPct val="0"/>
              </a:spcAft>
              <a:buClr>
                <a:srgbClr val="2C4592"/>
              </a:buClr>
              <a:buFont typeface="Courier New" pitchFamily="49" charset="0"/>
              <a:defRPr sz="1200">
                <a:solidFill>
                  <a:schemeClr val="tx1"/>
                </a:solidFill>
                <a:latin typeface="+mn-lt"/>
              </a:defRPr>
            </a:lvl4pPr>
            <a:lvl5pPr marL="893763" indent="-177800" algn="l" rtl="0" eaLnBrk="0" fontAlgn="base" hangingPunct="0">
              <a:spcBef>
                <a:spcPct val="20000"/>
              </a:spcBef>
              <a:spcAft>
                <a:spcPct val="0"/>
              </a:spcAft>
              <a:buClr>
                <a:srgbClr val="2C4592"/>
              </a:buClr>
              <a:buFont typeface="Wingdings" pitchFamily="2" charset="2"/>
              <a:buChar char="§"/>
              <a:defRPr sz="1600">
                <a:solidFill>
                  <a:schemeClr val="tx1"/>
                </a:solidFill>
                <a:latin typeface="+mn-lt"/>
              </a:defRPr>
            </a:lvl5pPr>
            <a:lvl6pPr marL="2076450" indent="-180975" algn="l" rtl="0" fontAlgn="base">
              <a:spcBef>
                <a:spcPct val="20000"/>
              </a:spcBef>
              <a:spcAft>
                <a:spcPct val="0"/>
              </a:spcAft>
              <a:buClr>
                <a:srgbClr val="2C4592"/>
              </a:buClr>
              <a:buFont typeface="Wingdings" pitchFamily="2" charset="2"/>
              <a:buChar char="§"/>
              <a:defRPr sz="1600">
                <a:solidFill>
                  <a:schemeClr val="tx1"/>
                </a:solidFill>
                <a:latin typeface="+mn-lt"/>
              </a:defRPr>
            </a:lvl6pPr>
            <a:lvl7pPr marL="2533650" indent="-180975" algn="l" rtl="0" fontAlgn="base">
              <a:spcBef>
                <a:spcPct val="20000"/>
              </a:spcBef>
              <a:spcAft>
                <a:spcPct val="0"/>
              </a:spcAft>
              <a:buClr>
                <a:srgbClr val="2C4592"/>
              </a:buClr>
              <a:buFont typeface="Wingdings" pitchFamily="2" charset="2"/>
              <a:buChar char="§"/>
              <a:defRPr sz="1600">
                <a:solidFill>
                  <a:schemeClr val="tx1"/>
                </a:solidFill>
                <a:latin typeface="+mn-lt"/>
              </a:defRPr>
            </a:lvl7pPr>
            <a:lvl8pPr marL="2990850" indent="-180975" algn="l" rtl="0" fontAlgn="base">
              <a:spcBef>
                <a:spcPct val="20000"/>
              </a:spcBef>
              <a:spcAft>
                <a:spcPct val="0"/>
              </a:spcAft>
              <a:buClr>
                <a:srgbClr val="2C4592"/>
              </a:buClr>
              <a:buFont typeface="Wingdings" pitchFamily="2" charset="2"/>
              <a:buChar char="§"/>
              <a:defRPr sz="1600">
                <a:solidFill>
                  <a:schemeClr val="tx1"/>
                </a:solidFill>
                <a:latin typeface="+mn-lt"/>
              </a:defRPr>
            </a:lvl8pPr>
            <a:lvl9pPr marL="3448050" indent="-180975" algn="l" rtl="0" fontAlgn="base">
              <a:spcBef>
                <a:spcPct val="20000"/>
              </a:spcBef>
              <a:spcAft>
                <a:spcPct val="0"/>
              </a:spcAft>
              <a:buClr>
                <a:srgbClr val="2C4592"/>
              </a:buClr>
              <a:buFont typeface="Wingdings" pitchFamily="2" charset="2"/>
              <a:buChar char="§"/>
              <a:defRPr sz="1600">
                <a:solidFill>
                  <a:schemeClr val="tx1"/>
                </a:solidFill>
                <a:latin typeface="+mn-lt"/>
              </a:defRPr>
            </a:lvl9pPr>
          </a:lstStyle>
          <a:p>
            <a:pPr marL="1160463" indent="-1160463">
              <a:buFont typeface="Wingdings" pitchFamily="2" charset="2"/>
              <a:buNone/>
              <a:tabLst>
                <a:tab pos="987425" algn="l"/>
              </a:tabLst>
            </a:pPr>
            <a:r>
              <a:rPr lang="en-US" altLang="de-DE" sz="2000" kern="0" dirty="0">
                <a:solidFill>
                  <a:prstClr val="black"/>
                </a:solidFill>
                <a:cs typeface="Arial" panose="020B0604020202020204" pitchFamily="34" charset="0"/>
              </a:rPr>
              <a:t>”</a:t>
            </a:r>
            <a:r>
              <a:rPr lang="en-US" altLang="de-DE" sz="2000" b="1" kern="0" cap="all" dirty="0">
                <a:solidFill>
                  <a:srgbClr val="8A8A64"/>
                </a:solidFill>
                <a:cs typeface="Arial" panose="020B0604020202020204" pitchFamily="34" charset="0"/>
              </a:rPr>
              <a:t>Internalizing</a:t>
            </a:r>
            <a:r>
              <a:rPr lang="en-US" altLang="de-DE" sz="2000" kern="0" dirty="0">
                <a:solidFill>
                  <a:prstClr val="black"/>
                </a:solidFill>
                <a:cs typeface="Arial" panose="020B0604020202020204" pitchFamily="34" charset="0"/>
              </a:rPr>
              <a:t>” external effects improves economic efficiency</a:t>
            </a:r>
            <a:endParaRPr lang="en-US" altLang="de-DE" kern="0" dirty="0">
              <a:solidFill>
                <a:prstClr val="black"/>
              </a:solidFill>
              <a:cs typeface="Arial" panose="020B0604020202020204" pitchFamily="34" charset="0"/>
            </a:endParaRPr>
          </a:p>
        </p:txBody>
      </p:sp>
      <p:sp>
        <p:nvSpPr>
          <p:cNvPr id="14" name="Titel 1"/>
          <p:cNvSpPr>
            <a:spLocks noGrp="1"/>
          </p:cNvSpPr>
          <p:nvPr>
            <p:ph type="title"/>
          </p:nvPr>
        </p:nvSpPr>
        <p:spPr>
          <a:xfrm>
            <a:off x="604838" y="454215"/>
            <a:ext cx="6545262" cy="1132540"/>
          </a:xfrm>
        </p:spPr>
        <p:txBody>
          <a:bodyPr anchor="t"/>
          <a:lstStyle/>
          <a:p>
            <a:r>
              <a:rPr lang="en-US" altLang="de-DE" kern="0" dirty="0">
                <a:solidFill>
                  <a:srgbClr val="3163AC"/>
                </a:solidFill>
                <a:latin typeface="+mj-lt"/>
                <a:cs typeface="Arial" panose="020B0604020202020204" pitchFamily="34" charset="0"/>
              </a:rPr>
              <a:t>Overcoming the Problem (2/2)</a:t>
            </a:r>
            <a:endParaRPr lang="de-DE" dirty="0">
              <a:solidFill>
                <a:srgbClr val="3163AC"/>
              </a:solidFill>
              <a:latin typeface="+mj-lt"/>
              <a:cs typeface="Arial" panose="020B0604020202020204" pitchFamily="34" charset="0"/>
            </a:endParaRPr>
          </a:p>
        </p:txBody>
      </p:sp>
    </p:spTree>
    <p:extLst>
      <p:ext uri="{BB962C8B-B14F-4D97-AF65-F5344CB8AC3E}">
        <p14:creationId xmlns:p14="http://schemas.microsoft.com/office/powerpoint/2010/main" val="4090078185"/>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descr="Wallpaper pier, lighthouse, sea, waves, surf"/>
          <p:cNvPicPr>
            <a:picLocks noChangeAspect="1" noChangeArrowheads="1"/>
          </p:cNvPicPr>
          <p:nvPr/>
        </p:nvPicPr>
        <p:blipFill rotWithShape="1">
          <a:blip r:embed="rId3">
            <a:extLst>
              <a:ext uri="{28A0092B-C50C-407E-A947-70E740481C1C}">
                <a14:useLocalDpi xmlns:a14="http://schemas.microsoft.com/office/drawing/2010/main" val="0"/>
              </a:ext>
            </a:extLst>
          </a:blip>
          <a:srcRect r="3120"/>
          <a:stretch/>
        </p:blipFill>
        <p:spPr bwMode="auto">
          <a:xfrm>
            <a:off x="-1" y="1"/>
            <a:ext cx="9144001" cy="5314980"/>
          </a:xfrm>
          <a:prstGeom prst="rect">
            <a:avLst/>
          </a:prstGeom>
          <a:noFill/>
          <a:extLst>
            <a:ext uri="{909E8E84-426E-40DD-AFC4-6F175D3DCCD1}">
              <a14:hiddenFill xmlns:a14="http://schemas.microsoft.com/office/drawing/2010/main">
                <a:solidFill>
                  <a:srgbClr val="FFFFFF"/>
                </a:solidFill>
              </a14:hiddenFill>
            </a:ext>
          </a:extLst>
        </p:spPr>
      </p:pic>
      <p:sp>
        <p:nvSpPr>
          <p:cNvPr id="7" name="Titel 10"/>
          <p:cNvSpPr txBox="1">
            <a:spLocks/>
          </p:cNvSpPr>
          <p:nvPr/>
        </p:nvSpPr>
        <p:spPr>
          <a:xfrm>
            <a:off x="727200" y="3957667"/>
            <a:ext cx="8042400" cy="993600"/>
          </a:xfrm>
          <a:prstGeom prst="rect">
            <a:avLst/>
          </a:prstGeom>
        </p:spPr>
        <p:txBody>
          <a:bodyPr vert="horz" lIns="91440" tIns="45720" rIns="91440" bIns="45720" rtlCol="0" anchor="t" anchorCtr="0">
            <a:noAutofit/>
          </a:bodyPr>
          <a:lstStyle>
            <a:lvl1pPr algn="l" defTabSz="914400" rtl="0" eaLnBrk="1" latinLnBrk="0" hangingPunct="1">
              <a:lnSpc>
                <a:spcPts val="3500"/>
              </a:lnSpc>
              <a:spcBef>
                <a:spcPct val="0"/>
              </a:spcBef>
              <a:buNone/>
              <a:defRPr lang="en-US" sz="3000" b="0" kern="1200" cap="all" baseline="0">
                <a:solidFill>
                  <a:schemeClr val="bg1"/>
                </a:solidFill>
                <a:latin typeface="Frutiger 45 light" pitchFamily="34" charset="0"/>
                <a:ea typeface="+mj-ea"/>
                <a:cs typeface="+mj-cs"/>
              </a:defRPr>
            </a:lvl1pPr>
          </a:lstStyle>
          <a:p>
            <a:r>
              <a:rPr lang="de-DE" dirty="0">
                <a:solidFill>
                  <a:prstClr val="white"/>
                </a:solidFill>
              </a:rPr>
              <a:t>             </a:t>
            </a:r>
          </a:p>
        </p:txBody>
      </p:sp>
      <p:sp>
        <p:nvSpPr>
          <p:cNvPr id="6" name="Rechteck 5"/>
          <p:cNvSpPr/>
          <p:nvPr/>
        </p:nvSpPr>
        <p:spPr>
          <a:xfrm>
            <a:off x="0" y="3800505"/>
            <a:ext cx="9144000" cy="1514475"/>
          </a:xfrm>
          <a:prstGeom prst="rect">
            <a:avLst/>
          </a:prstGeom>
          <a:solidFill>
            <a:srgbClr val="2E63A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13" name="Titel 10"/>
          <p:cNvSpPr>
            <a:spLocks noGrp="1"/>
          </p:cNvSpPr>
          <p:nvPr>
            <p:ph type="title"/>
          </p:nvPr>
        </p:nvSpPr>
        <p:spPr>
          <a:xfrm>
            <a:off x="604838" y="3836355"/>
            <a:ext cx="8164762" cy="1436687"/>
          </a:xfrm>
        </p:spPr>
        <p:txBody>
          <a:bodyPr anchor="ctr"/>
          <a:lstStyle>
            <a:lvl1pPr>
              <a:lnSpc>
                <a:spcPts val="3500"/>
              </a:lnSpc>
              <a:defRPr b="0">
                <a:solidFill>
                  <a:schemeClr val="bg1"/>
                </a:solidFill>
              </a:defRPr>
            </a:lvl1pPr>
          </a:lstStyle>
          <a:p>
            <a:r>
              <a:rPr lang="en-US" dirty="0">
                <a:latin typeface="Arial" panose="020B0604020202020204" pitchFamily="34" charset="0"/>
                <a:cs typeface="Arial" panose="020B0604020202020204" pitchFamily="34" charset="0"/>
              </a:rPr>
              <a:t>3.4 </a:t>
            </a:r>
            <a:r>
              <a:rPr lang="en-US" altLang="en-US" dirty="0">
                <a:latin typeface="Arial" panose="020B0604020202020204" pitchFamily="34" charset="0"/>
                <a:cs typeface="Arial" panose="020B0604020202020204" pitchFamily="34" charset="0"/>
              </a:rPr>
              <a:t>Public Goods and Common Resources</a:t>
            </a:r>
          </a:p>
        </p:txBody>
      </p:sp>
    </p:spTree>
    <p:extLst>
      <p:ext uri="{BB962C8B-B14F-4D97-AF65-F5344CB8AC3E}">
        <p14:creationId xmlns:p14="http://schemas.microsoft.com/office/powerpoint/2010/main" val="2085268170"/>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1"/>
          </p:nvPr>
        </p:nvSpPr>
        <p:spPr/>
        <p:txBody>
          <a:bodyPr/>
          <a:lstStyle/>
          <a:p>
            <a:endParaRPr lang="de-DE"/>
          </a:p>
        </p:txBody>
      </p:sp>
      <p:sp>
        <p:nvSpPr>
          <p:cNvPr id="7" name="TextBox 6"/>
          <p:cNvSpPr txBox="1">
            <a:spLocks noChangeArrowheads="1"/>
          </p:cNvSpPr>
          <p:nvPr/>
        </p:nvSpPr>
        <p:spPr bwMode="auto">
          <a:xfrm>
            <a:off x="169863" y="5211763"/>
            <a:ext cx="883761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dirty="0">
                <a:solidFill>
                  <a:prstClr val="black"/>
                </a:solidFill>
                <a:latin typeface="+mn-lt"/>
              </a:rPr>
              <a:t>Goods can be grouped into four categories according to two characteristics: (1) A good is excludable if people can be prevented from using it. (2) A good is rival in consumption if one person’s use of the good diminishes other people’s use of it. This diagram gives examples of goods in each category.</a:t>
            </a:r>
          </a:p>
        </p:txBody>
      </p:sp>
      <p:pic>
        <p:nvPicPr>
          <p:cNvPr id="532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998" y="1085850"/>
            <a:ext cx="8720138" cy="4040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4" name="Titel 3"/>
          <p:cNvSpPr>
            <a:spLocks noGrp="1"/>
          </p:cNvSpPr>
          <p:nvPr>
            <p:ph type="title"/>
          </p:nvPr>
        </p:nvSpPr>
        <p:spPr/>
        <p:txBody>
          <a:bodyPr anchor="t"/>
          <a:lstStyle/>
          <a:p>
            <a:r>
              <a:rPr lang="en-US" altLang="en-US" dirty="0">
                <a:solidFill>
                  <a:srgbClr val="3163AC"/>
                </a:solidFill>
                <a:latin typeface="+mj-lt"/>
                <a:cs typeface="Arial" panose="020B0604020202020204" pitchFamily="34" charset="0"/>
              </a:rPr>
              <a:t>Four Types of Goods</a:t>
            </a:r>
            <a:endParaRPr lang="de-DE" dirty="0">
              <a:latin typeface="+mj-lt"/>
              <a:cs typeface="Arial" panose="020B0604020202020204" pitchFamily="34" charset="0"/>
            </a:endParaRPr>
          </a:p>
        </p:txBody>
      </p:sp>
    </p:spTree>
    <p:extLst>
      <p:ext uri="{BB962C8B-B14F-4D97-AF65-F5344CB8AC3E}">
        <p14:creationId xmlns:p14="http://schemas.microsoft.com/office/powerpoint/2010/main" val="37229246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53251"/>
                                        </p:tgtEl>
                                        <p:attrNameLst>
                                          <p:attrName>style.visibility</p:attrName>
                                        </p:attrNameLst>
                                      </p:cBhvr>
                                      <p:to>
                                        <p:strVal val="visible"/>
                                      </p:to>
                                    </p:set>
                                    <p:animEffect transition="in" filter="wipe(left)">
                                      <p:cBhvr>
                                        <p:cTn id="7" dur="500"/>
                                        <p:tgtEl>
                                          <p:spTgt spid="53251"/>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p:cNvSpPr>
            <a:spLocks noGrp="1"/>
          </p:cNvSpPr>
          <p:nvPr>
            <p:ph sz="quarter" idx="12"/>
          </p:nvPr>
        </p:nvSpPr>
        <p:spPr>
          <a:xfrm>
            <a:off x="604838" y="1700808"/>
            <a:ext cx="8081962" cy="3883025"/>
          </a:xfrm>
        </p:spPr>
        <p:txBody>
          <a:bodyPr/>
          <a:lstStyle/>
          <a:p>
            <a:pPr lvl="1">
              <a:buClr>
                <a:srgbClr val="3163AC"/>
              </a:buClr>
              <a:buFont typeface="Wingdings" panose="05000000000000000000" pitchFamily="2" charset="2"/>
              <a:buChar char="§"/>
            </a:pPr>
            <a:r>
              <a:rPr lang="en-US" altLang="en-US" dirty="0">
                <a:cs typeface="Arial" panose="020B0604020202020204" pitchFamily="34" charset="0"/>
              </a:rPr>
              <a:t>Not excludable</a:t>
            </a:r>
          </a:p>
          <a:p>
            <a:pPr lvl="2">
              <a:buClr>
                <a:srgbClr val="3163AC"/>
              </a:buClr>
              <a:buFont typeface="Wingdings" panose="05000000000000000000" pitchFamily="2" charset="2"/>
              <a:buChar char="§"/>
            </a:pPr>
            <a:r>
              <a:rPr lang="en-US" altLang="en-US" dirty="0">
                <a:cs typeface="Arial" panose="020B0604020202020204" pitchFamily="34" charset="0"/>
              </a:rPr>
              <a:t>People cannot be prevented from using them</a:t>
            </a:r>
          </a:p>
          <a:p>
            <a:pPr lvl="2">
              <a:buClr>
                <a:srgbClr val="3163AC"/>
              </a:buClr>
              <a:buFont typeface="Wingdings" panose="05000000000000000000" pitchFamily="2" charset="2"/>
              <a:buChar char="§"/>
            </a:pPr>
            <a:r>
              <a:rPr lang="en-US" altLang="en-US" dirty="0">
                <a:cs typeface="Arial" panose="020B0604020202020204" pitchFamily="34" charset="0"/>
              </a:rPr>
              <a:t>Available to everyone free of charge</a:t>
            </a:r>
          </a:p>
          <a:p>
            <a:pPr lvl="1">
              <a:buClr>
                <a:srgbClr val="3163AC"/>
              </a:buClr>
              <a:buFont typeface="Wingdings" panose="05000000000000000000" pitchFamily="2" charset="2"/>
              <a:buChar char="§"/>
            </a:pPr>
            <a:r>
              <a:rPr lang="en-US" altLang="en-US" dirty="0">
                <a:cs typeface="Arial" panose="020B0604020202020204" pitchFamily="34" charset="0"/>
              </a:rPr>
              <a:t>No price attached to it</a:t>
            </a:r>
          </a:p>
          <a:p>
            <a:pPr lvl="1">
              <a:buClr>
                <a:srgbClr val="3163AC"/>
              </a:buClr>
              <a:buFont typeface="Wingdings" panose="05000000000000000000" pitchFamily="2" charset="2"/>
              <a:buChar char="§"/>
            </a:pPr>
            <a:r>
              <a:rPr lang="en-US" altLang="en-US" dirty="0">
                <a:cs typeface="Arial" panose="020B0604020202020204" pitchFamily="34" charset="0"/>
              </a:rPr>
              <a:t>External effects</a:t>
            </a:r>
          </a:p>
          <a:p>
            <a:pPr lvl="2">
              <a:buClr>
                <a:srgbClr val="3163AC"/>
              </a:buClr>
              <a:buFont typeface="Wingdings" panose="05000000000000000000" pitchFamily="2" charset="2"/>
              <a:buChar char="§"/>
            </a:pPr>
            <a:r>
              <a:rPr lang="en-US" altLang="en-US" dirty="0">
                <a:cs typeface="Arial" panose="020B0604020202020204" pitchFamily="34" charset="0"/>
              </a:rPr>
              <a:t>Positive externalities (public goods)</a:t>
            </a:r>
          </a:p>
          <a:p>
            <a:pPr lvl="2">
              <a:buClr>
                <a:srgbClr val="3163AC"/>
              </a:buClr>
              <a:buFont typeface="Wingdings" panose="05000000000000000000" pitchFamily="2" charset="2"/>
              <a:buChar char="§"/>
            </a:pPr>
            <a:r>
              <a:rPr lang="en-US" altLang="en-US" dirty="0">
                <a:cs typeface="Arial" panose="020B0604020202020204" pitchFamily="34" charset="0"/>
              </a:rPr>
              <a:t>Negative externalities (common resources)</a:t>
            </a:r>
          </a:p>
          <a:p>
            <a:pPr lvl="1">
              <a:buClr>
                <a:srgbClr val="3163AC"/>
              </a:buClr>
              <a:buFont typeface="Wingdings" panose="05000000000000000000" pitchFamily="2" charset="2"/>
              <a:buChar char="§"/>
            </a:pPr>
            <a:r>
              <a:rPr lang="en-US" altLang="en-US" dirty="0">
                <a:cs typeface="Arial" panose="020B0604020202020204" pitchFamily="34" charset="0"/>
              </a:rPr>
              <a:t>Private decisions about consumption and production </a:t>
            </a:r>
          </a:p>
          <a:p>
            <a:pPr lvl="2">
              <a:buClr>
                <a:srgbClr val="3163AC"/>
              </a:buClr>
              <a:buFont typeface="Wingdings" panose="05000000000000000000" pitchFamily="2" charset="2"/>
              <a:buChar char="§"/>
            </a:pPr>
            <a:r>
              <a:rPr lang="en-US" altLang="en-US" dirty="0">
                <a:cs typeface="Arial" panose="020B0604020202020204" pitchFamily="34" charset="0"/>
              </a:rPr>
              <a:t>Can lead to an inefficient allocation of resources</a:t>
            </a:r>
          </a:p>
          <a:p>
            <a:pPr lvl="1">
              <a:buClr>
                <a:srgbClr val="3163AC"/>
              </a:buClr>
              <a:buFont typeface="Wingdings" panose="05000000000000000000" pitchFamily="2" charset="2"/>
              <a:buChar char="§"/>
            </a:pPr>
            <a:r>
              <a:rPr lang="en-US" altLang="en-US" dirty="0">
                <a:cs typeface="Arial" panose="020B0604020202020204" pitchFamily="34" charset="0"/>
              </a:rPr>
              <a:t>Government intervention</a:t>
            </a:r>
          </a:p>
          <a:p>
            <a:pPr lvl="2">
              <a:buClr>
                <a:srgbClr val="3163AC"/>
              </a:buClr>
              <a:buFont typeface="Wingdings" panose="05000000000000000000" pitchFamily="2" charset="2"/>
              <a:buChar char="§"/>
            </a:pPr>
            <a:r>
              <a:rPr lang="en-US" altLang="en-US" dirty="0">
                <a:cs typeface="Arial" panose="020B0604020202020204" pitchFamily="34" charset="0"/>
              </a:rPr>
              <a:t>Can potentially raise economic well-being</a:t>
            </a:r>
          </a:p>
          <a:p>
            <a:endParaRPr lang="de-DE" dirty="0">
              <a:latin typeface="+mn-lt"/>
            </a:endParaRPr>
          </a:p>
        </p:txBody>
      </p:sp>
      <p:sp>
        <p:nvSpPr>
          <p:cNvPr id="5" name="Titel 4"/>
          <p:cNvSpPr>
            <a:spLocks noGrp="1"/>
          </p:cNvSpPr>
          <p:nvPr>
            <p:ph type="title"/>
          </p:nvPr>
        </p:nvSpPr>
        <p:spPr>
          <a:xfrm>
            <a:off x="604838" y="454215"/>
            <a:ext cx="6773424" cy="1132540"/>
          </a:xfrm>
        </p:spPr>
        <p:txBody>
          <a:bodyPr/>
          <a:lstStyle/>
          <a:p>
            <a:r>
              <a:rPr lang="en-US" altLang="en-US" dirty="0">
                <a:solidFill>
                  <a:srgbClr val="3163AC"/>
                </a:solidFill>
                <a:latin typeface="+mj-lt"/>
                <a:cs typeface="Arial" panose="020B0604020202020204" pitchFamily="34" charset="0"/>
              </a:rPr>
              <a:t>Public goods and common resources</a:t>
            </a:r>
          </a:p>
        </p:txBody>
      </p:sp>
    </p:spTree>
    <p:extLst>
      <p:ext uri="{BB962C8B-B14F-4D97-AF65-F5344CB8AC3E}">
        <p14:creationId xmlns:p14="http://schemas.microsoft.com/office/powerpoint/2010/main" val="3455072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ext Box 2"/>
          <p:cNvSpPr txBox="1">
            <a:spLocks noChangeArrowheads="1"/>
          </p:cNvSpPr>
          <p:nvPr/>
        </p:nvSpPr>
        <p:spPr bwMode="auto">
          <a:xfrm>
            <a:off x="358775" y="552450"/>
            <a:ext cx="2341563" cy="457200"/>
          </a:xfrm>
          <a:prstGeom prst="rect">
            <a:avLst/>
          </a:prstGeom>
          <a:noFill/>
          <a:ln w="9525">
            <a:noFill/>
            <a:round/>
            <a:headEnd/>
            <a:tailEnd/>
          </a:ln>
        </p:spPr>
        <p:txBody>
          <a:bodyPr wrap="none" anchor="ctr"/>
          <a:lstStyle/>
          <a:p>
            <a:endParaRPr lang="de-DE" dirty="0"/>
          </a:p>
        </p:txBody>
      </p:sp>
      <p:sp>
        <p:nvSpPr>
          <p:cNvPr id="8196" name="Text Box 3"/>
          <p:cNvSpPr txBox="1">
            <a:spLocks noChangeArrowheads="1"/>
          </p:cNvSpPr>
          <p:nvPr/>
        </p:nvSpPr>
        <p:spPr bwMode="auto">
          <a:xfrm>
            <a:off x="317500" y="928688"/>
            <a:ext cx="8682038" cy="4079875"/>
          </a:xfrm>
          <a:prstGeom prst="rect">
            <a:avLst/>
          </a:prstGeom>
          <a:noFill/>
          <a:ln w="9525">
            <a:noFill/>
            <a:round/>
            <a:headEnd/>
            <a:tailEnd/>
          </a:ln>
        </p:spPr>
        <p:txBody>
          <a:bodyPr lIns="68400" rIns="68400"/>
          <a:lstStyle/>
          <a:p>
            <a:pPr marL="177800" indent="-177800" algn="l">
              <a:lnSpc>
                <a:spcPct val="135000"/>
              </a:lnSpc>
              <a:spcBef>
                <a:spcPts val="1250"/>
              </a:spcBef>
              <a:tabLst>
                <a:tab pos="177800" algn="l"/>
                <a:tab pos="625475" algn="l"/>
                <a:tab pos="1074738" algn="l"/>
                <a:tab pos="1524000" algn="l"/>
                <a:tab pos="1973263" algn="l"/>
                <a:tab pos="2422525" algn="l"/>
                <a:tab pos="2871788" algn="l"/>
                <a:tab pos="3321050" algn="l"/>
                <a:tab pos="3770313" algn="l"/>
                <a:tab pos="4219575" algn="l"/>
                <a:tab pos="4668838" algn="l"/>
                <a:tab pos="5118100" algn="l"/>
                <a:tab pos="5567363" algn="l"/>
                <a:tab pos="6016625" algn="l"/>
                <a:tab pos="6465888" algn="l"/>
                <a:tab pos="6915150" algn="l"/>
                <a:tab pos="7364413" algn="l"/>
                <a:tab pos="7813675" algn="l"/>
                <a:tab pos="8262938" algn="l"/>
                <a:tab pos="8712200" algn="l"/>
                <a:tab pos="9161463" algn="l"/>
              </a:tabLst>
            </a:pPr>
            <a:r>
              <a:rPr lang="de-DE" dirty="0">
                <a:solidFill>
                  <a:srgbClr val="000000"/>
                </a:solidFill>
                <a:latin typeface="Arial" charset="0"/>
              </a:rPr>
              <a:t>General:</a:t>
            </a:r>
          </a:p>
          <a:p>
            <a:pPr marL="285750" indent="-285750" fontAlgn="ctr">
              <a:lnSpc>
                <a:spcPct val="150000"/>
              </a:lnSpc>
              <a:buFontTx/>
              <a:buChar char="-"/>
            </a:pPr>
            <a:r>
              <a:rPr lang="en-GB" dirty="0"/>
              <a:t>5 ECTS </a:t>
            </a:r>
          </a:p>
          <a:p>
            <a:pPr marL="285750" indent="-285750" fontAlgn="ctr">
              <a:lnSpc>
                <a:spcPct val="150000"/>
              </a:lnSpc>
              <a:buFontTx/>
              <a:buChar char="-"/>
            </a:pPr>
            <a:r>
              <a:rPr lang="en-GB" dirty="0" err="1"/>
              <a:t>Modulprüfung</a:t>
            </a:r>
            <a:r>
              <a:rPr lang="en-GB" dirty="0"/>
              <a:t> </a:t>
            </a:r>
            <a:r>
              <a:rPr lang="en-GB" dirty="0" err="1"/>
              <a:t>Klausur</a:t>
            </a:r>
            <a:r>
              <a:rPr lang="en-GB" dirty="0"/>
              <a:t> (K90)</a:t>
            </a:r>
          </a:p>
          <a:p>
            <a:pPr marL="285750" indent="-285750" fontAlgn="ctr">
              <a:lnSpc>
                <a:spcPct val="150000"/>
              </a:lnSpc>
              <a:buFontTx/>
              <a:buChar char="-"/>
            </a:pPr>
            <a:r>
              <a:rPr lang="en-GB" dirty="0"/>
              <a:t>Focus / Core of the Exam:</a:t>
            </a:r>
          </a:p>
          <a:p>
            <a:pPr marL="742950" lvl="1" indent="-285750" fontAlgn="ctr">
              <a:lnSpc>
                <a:spcPct val="150000"/>
              </a:lnSpc>
              <a:buFontTx/>
              <a:buChar char="-"/>
            </a:pPr>
            <a:r>
              <a:rPr lang="en-GB" dirty="0"/>
              <a:t>Demand &amp; Supply (Elasticity)</a:t>
            </a:r>
          </a:p>
          <a:p>
            <a:pPr marL="742950" lvl="1" indent="-285750" fontAlgn="ctr">
              <a:lnSpc>
                <a:spcPct val="150000"/>
              </a:lnSpc>
              <a:buFontTx/>
              <a:buChar char="-"/>
            </a:pPr>
            <a:r>
              <a:rPr lang="en-GB" dirty="0"/>
              <a:t>Government Influence on Prices</a:t>
            </a:r>
          </a:p>
          <a:p>
            <a:pPr marL="742950" lvl="1" indent="-285750" fontAlgn="ctr">
              <a:lnSpc>
                <a:spcPct val="150000"/>
              </a:lnSpc>
              <a:buFontTx/>
              <a:buChar char="-"/>
            </a:pPr>
            <a:r>
              <a:rPr lang="en-GB" dirty="0"/>
              <a:t>Household Consumption Decisions (Indifference Curves and Budget Lines)</a:t>
            </a:r>
          </a:p>
          <a:p>
            <a:pPr marL="742950" lvl="1" indent="-285750" fontAlgn="ctr">
              <a:lnSpc>
                <a:spcPct val="150000"/>
              </a:lnSpc>
              <a:buFontTx/>
              <a:buChar char="-"/>
            </a:pPr>
            <a:r>
              <a:rPr lang="en-GB" dirty="0"/>
              <a:t>Costs, Perfect Competition and Monopoly</a:t>
            </a:r>
          </a:p>
          <a:p>
            <a:pPr marL="742950" lvl="1" indent="-285750" fontAlgn="ctr">
              <a:lnSpc>
                <a:spcPct val="150000"/>
              </a:lnSpc>
              <a:buFontTx/>
              <a:buChar char="-"/>
            </a:pPr>
            <a:r>
              <a:rPr lang="en-GB" dirty="0"/>
              <a:t>Macroeconomic Variables: GDP, GDP per Capita, Inflation, Unemployment, Exchange-Rates</a:t>
            </a:r>
          </a:p>
          <a:p>
            <a:pPr marL="285750" indent="-285750" fontAlgn="ctr">
              <a:lnSpc>
                <a:spcPct val="150000"/>
              </a:lnSpc>
              <a:buFontTx/>
              <a:buChar char="-"/>
            </a:pPr>
            <a:r>
              <a:rPr lang="en-GB" dirty="0"/>
              <a:t>Date of Exam???</a:t>
            </a:r>
          </a:p>
          <a:p>
            <a:pPr marL="742950" lvl="1" indent="-285750" fontAlgn="ctr">
              <a:buFontTx/>
              <a:buChar char="-"/>
            </a:pPr>
            <a:endParaRPr lang="en-GB" dirty="0"/>
          </a:p>
          <a:p>
            <a:pPr marL="742950" lvl="1" indent="-285750" fontAlgn="ctr">
              <a:buFontTx/>
              <a:buChar char="-"/>
            </a:pPr>
            <a:endParaRPr lang="en-GB" dirty="0"/>
          </a:p>
          <a:p>
            <a:pPr marL="285750" indent="-285750" fontAlgn="ctr">
              <a:buFontTx/>
              <a:buChar char="-"/>
            </a:pPr>
            <a:endParaRPr lang="en-DE" dirty="0"/>
          </a:p>
          <a:p>
            <a:pPr marL="177800" indent="-177800" algn="l">
              <a:lnSpc>
                <a:spcPct val="135000"/>
              </a:lnSpc>
              <a:spcBef>
                <a:spcPts val="1250"/>
              </a:spcBef>
              <a:tabLst>
                <a:tab pos="177800" algn="l"/>
                <a:tab pos="625475" algn="l"/>
                <a:tab pos="1074738" algn="l"/>
                <a:tab pos="1524000" algn="l"/>
                <a:tab pos="1973263" algn="l"/>
                <a:tab pos="2422525" algn="l"/>
                <a:tab pos="2871788" algn="l"/>
                <a:tab pos="3321050" algn="l"/>
                <a:tab pos="3770313" algn="l"/>
                <a:tab pos="4219575" algn="l"/>
                <a:tab pos="4668838" algn="l"/>
                <a:tab pos="5118100" algn="l"/>
                <a:tab pos="5567363" algn="l"/>
                <a:tab pos="6016625" algn="l"/>
                <a:tab pos="6465888" algn="l"/>
                <a:tab pos="6915150" algn="l"/>
                <a:tab pos="7364413" algn="l"/>
                <a:tab pos="7813675" algn="l"/>
                <a:tab pos="8262938" algn="l"/>
                <a:tab pos="8712200" algn="l"/>
                <a:tab pos="9161463" algn="l"/>
              </a:tabLst>
            </a:pPr>
            <a:r>
              <a:rPr lang="de-DE" sz="1600" dirty="0">
                <a:solidFill>
                  <a:srgbClr val="000000"/>
                </a:solidFill>
                <a:latin typeface="Arial" charset="0"/>
              </a:rPr>
              <a:t>   </a:t>
            </a:r>
          </a:p>
        </p:txBody>
      </p:sp>
      <p:sp>
        <p:nvSpPr>
          <p:cNvPr id="2" name="Foliennummernplatzhalter 1"/>
          <p:cNvSpPr>
            <a:spLocks noGrp="1"/>
          </p:cNvSpPr>
          <p:nvPr>
            <p:ph type="sldNum" sz="quarter" idx="4"/>
          </p:nvPr>
        </p:nvSpPr>
        <p:spPr/>
        <p:txBody>
          <a:bodyPr/>
          <a:lstStyle/>
          <a:p>
            <a:fld id="{404532C0-0EAF-44AD-8F84-9D99008EA1F6}" type="slidenum">
              <a:rPr lang="en-US" smtClean="0"/>
              <a:t>2</a:t>
            </a:fld>
            <a:endParaRPr lang="en-US"/>
          </a:p>
        </p:txBody>
      </p:sp>
    </p:spTree>
    <p:extLst>
      <p:ext uri="{BB962C8B-B14F-4D97-AF65-F5344CB8AC3E}">
        <p14:creationId xmlns:p14="http://schemas.microsoft.com/office/powerpoint/2010/main" val="3412625850"/>
      </p:ext>
    </p:extLst>
  </p:cSld>
  <p:clrMapOvr>
    <a:masterClrMapping/>
  </p:clrMapOvr>
  <p:transition>
    <p:wipe dir="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descr="Wallpaper book, table, sheets, pages, ligh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66169" cy="5162580"/>
          </a:xfrm>
          <a:prstGeom prst="rect">
            <a:avLst/>
          </a:prstGeom>
          <a:noFill/>
          <a:extLst>
            <a:ext uri="{909E8E84-426E-40DD-AFC4-6F175D3DCCD1}">
              <a14:hiddenFill xmlns:a14="http://schemas.microsoft.com/office/drawing/2010/main">
                <a:solidFill>
                  <a:srgbClr val="FFFFFF"/>
                </a:solidFill>
              </a14:hiddenFill>
            </a:ext>
          </a:extLst>
        </p:spPr>
      </p:pic>
      <p:sp>
        <p:nvSpPr>
          <p:cNvPr id="7" name="Titel 10"/>
          <p:cNvSpPr txBox="1">
            <a:spLocks/>
          </p:cNvSpPr>
          <p:nvPr/>
        </p:nvSpPr>
        <p:spPr>
          <a:xfrm>
            <a:off x="727200" y="3957667"/>
            <a:ext cx="8042400" cy="993600"/>
          </a:xfrm>
          <a:prstGeom prst="rect">
            <a:avLst/>
          </a:prstGeom>
        </p:spPr>
        <p:txBody>
          <a:bodyPr vert="horz" lIns="91440" tIns="45720" rIns="91440" bIns="45720" rtlCol="0" anchor="t" anchorCtr="0">
            <a:noAutofit/>
          </a:bodyPr>
          <a:lstStyle>
            <a:lvl1pPr algn="l" defTabSz="914400" rtl="0" eaLnBrk="1" latinLnBrk="0" hangingPunct="1">
              <a:lnSpc>
                <a:spcPts val="3500"/>
              </a:lnSpc>
              <a:spcBef>
                <a:spcPct val="0"/>
              </a:spcBef>
              <a:buNone/>
              <a:defRPr lang="en-US" sz="3000" b="0" kern="1200" cap="all" baseline="0">
                <a:solidFill>
                  <a:schemeClr val="bg1"/>
                </a:solidFill>
                <a:latin typeface="Frutiger 45 light" pitchFamily="34" charset="0"/>
                <a:ea typeface="+mj-ea"/>
                <a:cs typeface="+mj-cs"/>
              </a:defRPr>
            </a:lvl1pPr>
          </a:lstStyle>
          <a:p>
            <a:r>
              <a:rPr lang="de-DE" dirty="0"/>
              <a:t>             </a:t>
            </a:r>
          </a:p>
        </p:txBody>
      </p:sp>
      <p:sp>
        <p:nvSpPr>
          <p:cNvPr id="11" name="Rechteck 10"/>
          <p:cNvSpPr/>
          <p:nvPr/>
        </p:nvSpPr>
        <p:spPr>
          <a:xfrm>
            <a:off x="0" y="3648105"/>
            <a:ext cx="9144000" cy="1514475"/>
          </a:xfrm>
          <a:prstGeom prst="rect">
            <a:avLst/>
          </a:prstGeom>
          <a:solidFill>
            <a:srgbClr val="2E63A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itel 10"/>
          <p:cNvSpPr>
            <a:spLocks noGrp="1"/>
          </p:cNvSpPr>
          <p:nvPr>
            <p:ph type="title"/>
          </p:nvPr>
        </p:nvSpPr>
        <p:spPr>
          <a:xfrm>
            <a:off x="604838" y="3683955"/>
            <a:ext cx="8164762" cy="1436687"/>
          </a:xfrm>
        </p:spPr>
        <p:txBody>
          <a:bodyPr anchor="ctr"/>
          <a:lstStyle>
            <a:lvl1pPr>
              <a:lnSpc>
                <a:spcPts val="3500"/>
              </a:lnSpc>
              <a:defRPr b="0">
                <a:solidFill>
                  <a:schemeClr val="bg1"/>
                </a:solidFill>
              </a:defRPr>
            </a:lvl1pPr>
          </a:lstStyle>
          <a:p>
            <a:r>
              <a:rPr lang="en-US" dirty="0">
                <a:cs typeface="Arial" pitchFamily="34" charset="0"/>
              </a:rPr>
              <a:t>1.2 The Key Principles of Economics</a:t>
            </a:r>
          </a:p>
        </p:txBody>
      </p:sp>
    </p:spTree>
    <p:extLst>
      <p:ext uri="{BB962C8B-B14F-4D97-AF65-F5344CB8AC3E}">
        <p14:creationId xmlns:p14="http://schemas.microsoft.com/office/powerpoint/2010/main" val="124758760"/>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p:cNvSpPr>
            <a:spLocks noGrp="1"/>
          </p:cNvSpPr>
          <p:nvPr>
            <p:ph sz="quarter" idx="12"/>
          </p:nvPr>
        </p:nvSpPr>
        <p:spPr>
          <a:xfrm>
            <a:off x="604838" y="1838327"/>
            <a:ext cx="8081962" cy="3883025"/>
          </a:xfrm>
        </p:spPr>
        <p:txBody>
          <a:bodyPr/>
          <a:lstStyle/>
          <a:p>
            <a:pPr marL="0" indent="0">
              <a:buNone/>
            </a:pPr>
            <a:r>
              <a:rPr lang="en-US" altLang="en-US" b="1" cap="all" dirty="0">
                <a:solidFill>
                  <a:srgbClr val="86A315"/>
                </a:solidFill>
                <a:latin typeface="+mn-lt"/>
                <a:cs typeface="Arial" panose="020B0604020202020204" pitchFamily="34" charset="0"/>
              </a:rPr>
              <a:t>The free-rider problem</a:t>
            </a:r>
          </a:p>
          <a:p>
            <a:pPr lvl="1">
              <a:buClr>
                <a:srgbClr val="3163AC"/>
              </a:buClr>
              <a:buFont typeface="Wingdings" panose="05000000000000000000" pitchFamily="2" charset="2"/>
              <a:buChar char="§"/>
            </a:pPr>
            <a:r>
              <a:rPr lang="en-US" altLang="en-US" dirty="0">
                <a:cs typeface="Arial" panose="020B0604020202020204" pitchFamily="34" charset="0"/>
              </a:rPr>
              <a:t>Persons who receive the benefit of a good but avoid paying for it</a:t>
            </a:r>
          </a:p>
          <a:p>
            <a:pPr lvl="1">
              <a:buClr>
                <a:srgbClr val="3163AC"/>
              </a:buClr>
              <a:buFont typeface="Wingdings" panose="05000000000000000000" pitchFamily="2" charset="2"/>
              <a:buChar char="§"/>
            </a:pPr>
            <a:r>
              <a:rPr lang="en-US" altLang="en-US" dirty="0">
                <a:cs typeface="Arial" panose="020B0604020202020204" pitchFamily="34" charset="0"/>
              </a:rPr>
              <a:t>Public goods are not excludable</a:t>
            </a:r>
          </a:p>
          <a:p>
            <a:pPr lvl="1">
              <a:buClr>
                <a:srgbClr val="3163AC"/>
              </a:buClr>
              <a:buFont typeface="Wingdings" panose="05000000000000000000" pitchFamily="2" charset="2"/>
              <a:buChar char="§"/>
            </a:pPr>
            <a:r>
              <a:rPr lang="en-US" altLang="en-US" dirty="0">
                <a:cs typeface="Arial" panose="020B0604020202020204" pitchFamily="34" charset="0"/>
              </a:rPr>
              <a:t>Prevents the private market from supplying the goods</a:t>
            </a:r>
          </a:p>
          <a:p>
            <a:pPr marL="0" indent="0">
              <a:buNone/>
            </a:pPr>
            <a:r>
              <a:rPr lang="en-US" altLang="en-US" dirty="0">
                <a:solidFill>
                  <a:srgbClr val="3163AC"/>
                </a:solidFill>
                <a:latin typeface="+mn-lt"/>
                <a:cs typeface="Arial" panose="020B0604020202020204" pitchFamily="34" charset="0"/>
              </a:rPr>
              <a:t>Government can remedy the free-rider problem</a:t>
            </a:r>
          </a:p>
          <a:p>
            <a:pPr lvl="1">
              <a:buClr>
                <a:srgbClr val="3163AC"/>
              </a:buClr>
              <a:buFont typeface="Wingdings" panose="05000000000000000000" pitchFamily="2" charset="2"/>
              <a:buChar char="§"/>
            </a:pPr>
            <a:r>
              <a:rPr lang="en-US" altLang="en-US" dirty="0">
                <a:solidFill>
                  <a:prstClr val="black"/>
                </a:solidFill>
                <a:cs typeface="Arial" panose="020B0604020202020204" pitchFamily="34" charset="0"/>
              </a:rPr>
              <a:t>If total benefits of a public good exceeds its costs</a:t>
            </a:r>
          </a:p>
          <a:p>
            <a:pPr lvl="1">
              <a:buClr>
                <a:srgbClr val="3163AC"/>
              </a:buClr>
              <a:buFont typeface="Wingdings" panose="05000000000000000000" pitchFamily="2" charset="2"/>
              <a:buChar char="§"/>
            </a:pPr>
            <a:r>
              <a:rPr lang="en-US" altLang="en-US" dirty="0">
                <a:solidFill>
                  <a:prstClr val="black"/>
                </a:solidFill>
                <a:cs typeface="Arial" panose="020B0604020202020204" pitchFamily="34" charset="0"/>
              </a:rPr>
              <a:t>Provide the public good</a:t>
            </a:r>
          </a:p>
          <a:p>
            <a:pPr lvl="1">
              <a:buClr>
                <a:srgbClr val="3163AC"/>
              </a:buClr>
              <a:buFont typeface="Wingdings" panose="05000000000000000000" pitchFamily="2" charset="2"/>
              <a:buChar char="§"/>
            </a:pPr>
            <a:r>
              <a:rPr lang="en-US" altLang="en-US" dirty="0">
                <a:solidFill>
                  <a:prstClr val="black"/>
                </a:solidFill>
                <a:cs typeface="Arial" panose="020B0604020202020204" pitchFamily="34" charset="0"/>
              </a:rPr>
              <a:t>Pay for it with tax revenue</a:t>
            </a:r>
          </a:p>
          <a:p>
            <a:pPr lvl="1">
              <a:buClr>
                <a:srgbClr val="3163AC"/>
              </a:buClr>
              <a:buFont typeface="Wingdings" panose="05000000000000000000" pitchFamily="2" charset="2"/>
              <a:buChar char="§"/>
            </a:pPr>
            <a:r>
              <a:rPr lang="en-US" altLang="en-US" dirty="0">
                <a:solidFill>
                  <a:prstClr val="black"/>
                </a:solidFill>
                <a:cs typeface="Arial" panose="020B0604020202020204" pitchFamily="34" charset="0"/>
              </a:rPr>
              <a:t>Make everyone better off</a:t>
            </a:r>
          </a:p>
          <a:p>
            <a:pPr marL="457200" lvl="1" indent="0">
              <a:buClr>
                <a:srgbClr val="3163AC"/>
              </a:buClr>
              <a:buNone/>
            </a:pPr>
            <a:endParaRPr lang="en-US" altLang="en-US" dirty="0">
              <a:cs typeface="Arial" panose="020B0604020202020204" pitchFamily="34" charset="0"/>
            </a:endParaRPr>
          </a:p>
          <a:p>
            <a:endParaRPr lang="de-DE" dirty="0">
              <a:latin typeface="+mn-lt"/>
            </a:endParaRPr>
          </a:p>
        </p:txBody>
      </p:sp>
      <p:sp>
        <p:nvSpPr>
          <p:cNvPr id="5" name="Titel 4"/>
          <p:cNvSpPr>
            <a:spLocks noGrp="1"/>
          </p:cNvSpPr>
          <p:nvPr>
            <p:ph type="title"/>
          </p:nvPr>
        </p:nvSpPr>
        <p:spPr/>
        <p:txBody>
          <a:bodyPr/>
          <a:lstStyle/>
          <a:p>
            <a:r>
              <a:rPr lang="en-US" altLang="en-US" dirty="0">
                <a:solidFill>
                  <a:srgbClr val="3163AC"/>
                </a:solidFill>
                <a:latin typeface="+mj-lt"/>
                <a:cs typeface="Arial" panose="020B0604020202020204" pitchFamily="34" charset="0"/>
              </a:rPr>
              <a:t>Public Goods (1/4)</a:t>
            </a:r>
            <a:endParaRPr lang="de-DE" dirty="0">
              <a:solidFill>
                <a:srgbClr val="3163AC"/>
              </a:solidFill>
              <a:latin typeface="+mj-lt"/>
              <a:cs typeface="Arial" panose="020B0604020202020204" pitchFamily="34" charset="0"/>
            </a:endParaRPr>
          </a:p>
        </p:txBody>
      </p:sp>
    </p:spTree>
    <p:extLst>
      <p:ext uri="{BB962C8B-B14F-4D97-AF65-F5344CB8AC3E}">
        <p14:creationId xmlns:p14="http://schemas.microsoft.com/office/powerpoint/2010/main" val="3094234715"/>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p:cNvSpPr>
            <a:spLocks noGrp="1"/>
          </p:cNvSpPr>
          <p:nvPr>
            <p:ph sz="quarter" idx="12"/>
          </p:nvPr>
        </p:nvSpPr>
        <p:spPr>
          <a:xfrm>
            <a:off x="604838" y="1838327"/>
            <a:ext cx="8081962" cy="3883025"/>
          </a:xfrm>
        </p:spPr>
        <p:txBody>
          <a:bodyPr/>
          <a:lstStyle/>
          <a:p>
            <a:pPr marL="0" indent="0">
              <a:buNone/>
            </a:pPr>
            <a:r>
              <a:rPr lang="en-US" altLang="en-US" dirty="0">
                <a:solidFill>
                  <a:srgbClr val="3163AC"/>
                </a:solidFill>
                <a:latin typeface="+mn-lt"/>
                <a:cs typeface="Arial" panose="020B0604020202020204" pitchFamily="34" charset="0"/>
              </a:rPr>
              <a:t>Some important public goods</a:t>
            </a:r>
          </a:p>
          <a:p>
            <a:pPr>
              <a:lnSpc>
                <a:spcPct val="120000"/>
              </a:lnSpc>
              <a:spcBef>
                <a:spcPts val="0"/>
              </a:spcBef>
              <a:buClr>
                <a:srgbClr val="3163AC"/>
              </a:buClr>
              <a:buFont typeface="Wingdings" panose="05000000000000000000" pitchFamily="2" charset="2"/>
              <a:buChar char="§"/>
            </a:pPr>
            <a:r>
              <a:rPr lang="en-US" altLang="en-US" dirty="0">
                <a:solidFill>
                  <a:srgbClr val="2E63AC"/>
                </a:solidFill>
                <a:latin typeface="+mn-lt"/>
                <a:cs typeface="Arial" panose="020B0604020202020204" pitchFamily="34" charset="0"/>
              </a:rPr>
              <a:t>National defense</a:t>
            </a:r>
            <a:r>
              <a:rPr lang="en-US" altLang="en-US" dirty="0">
                <a:latin typeface="+mn-lt"/>
                <a:cs typeface="Arial" panose="020B0604020202020204" pitchFamily="34" charset="0"/>
              </a:rPr>
              <a:t>: very expensive public good ($717 billion; 2011)</a:t>
            </a:r>
          </a:p>
          <a:p>
            <a:pPr>
              <a:lnSpc>
                <a:spcPct val="120000"/>
              </a:lnSpc>
              <a:spcBef>
                <a:spcPts val="0"/>
              </a:spcBef>
              <a:buClr>
                <a:srgbClr val="3163AC"/>
              </a:buClr>
              <a:buFont typeface="Wingdings" panose="05000000000000000000" pitchFamily="2" charset="2"/>
              <a:buChar char="§"/>
            </a:pPr>
            <a:r>
              <a:rPr lang="en-US" altLang="en-US" dirty="0">
                <a:solidFill>
                  <a:srgbClr val="2E63AC"/>
                </a:solidFill>
                <a:latin typeface="+mn-lt"/>
                <a:cs typeface="Arial" panose="020B0604020202020204" pitchFamily="34" charset="0"/>
              </a:rPr>
              <a:t>Basic research </a:t>
            </a:r>
            <a:r>
              <a:rPr lang="en-US" altLang="en-US" dirty="0">
                <a:latin typeface="+mn-lt"/>
                <a:cs typeface="Arial" panose="020B0604020202020204" pitchFamily="34" charset="0"/>
              </a:rPr>
              <a:t>(general knowledge)</a:t>
            </a:r>
          </a:p>
          <a:p>
            <a:pPr lvl="1">
              <a:lnSpc>
                <a:spcPct val="120000"/>
              </a:lnSpc>
              <a:spcBef>
                <a:spcPts val="0"/>
              </a:spcBef>
              <a:buClr>
                <a:srgbClr val="3163AC"/>
              </a:buClr>
              <a:buFont typeface="Wingdings" panose="05000000000000000000" pitchFamily="2" charset="2"/>
              <a:buChar char="§"/>
            </a:pPr>
            <a:r>
              <a:rPr lang="en-US" altLang="en-US" dirty="0">
                <a:cs typeface="Arial" panose="020B0604020202020204" pitchFamily="34" charset="0"/>
              </a:rPr>
              <a:t>Subsidized by government</a:t>
            </a:r>
          </a:p>
          <a:p>
            <a:pPr lvl="1">
              <a:lnSpc>
                <a:spcPct val="120000"/>
              </a:lnSpc>
              <a:spcBef>
                <a:spcPts val="0"/>
              </a:spcBef>
              <a:buClr>
                <a:srgbClr val="3163AC"/>
              </a:buClr>
              <a:buFont typeface="Wingdings" panose="05000000000000000000" pitchFamily="2" charset="2"/>
              <a:buChar char="§"/>
            </a:pPr>
            <a:r>
              <a:rPr lang="en-US" altLang="en-US" dirty="0">
                <a:cs typeface="Arial" panose="020B0604020202020204" pitchFamily="34" charset="0"/>
              </a:rPr>
              <a:t>The public sector fails to pay for the right amount and the right kinds</a:t>
            </a:r>
          </a:p>
          <a:p>
            <a:pPr>
              <a:lnSpc>
                <a:spcPct val="120000"/>
              </a:lnSpc>
              <a:spcBef>
                <a:spcPts val="0"/>
              </a:spcBef>
              <a:buClr>
                <a:srgbClr val="3163AC"/>
              </a:buClr>
              <a:buFont typeface="Wingdings" panose="05000000000000000000" pitchFamily="2" charset="2"/>
              <a:buChar char="§"/>
            </a:pPr>
            <a:r>
              <a:rPr lang="en-US" altLang="en-US" dirty="0">
                <a:solidFill>
                  <a:srgbClr val="2E63AC"/>
                </a:solidFill>
                <a:latin typeface="+mn-lt"/>
                <a:cs typeface="Arial" panose="020B0604020202020204" pitchFamily="34" charset="0"/>
              </a:rPr>
              <a:t>Antipoverty programs </a:t>
            </a:r>
            <a:r>
              <a:rPr lang="en-US" altLang="en-US" dirty="0">
                <a:latin typeface="+mn-lt"/>
                <a:cs typeface="Arial" panose="020B0604020202020204" pitchFamily="34" charset="0"/>
              </a:rPr>
              <a:t>(financed by taxes) provide a small income for some poor families</a:t>
            </a:r>
          </a:p>
          <a:p>
            <a:pPr lvl="1">
              <a:lnSpc>
                <a:spcPct val="120000"/>
              </a:lnSpc>
              <a:spcBef>
                <a:spcPts val="0"/>
              </a:spcBef>
              <a:buClr>
                <a:srgbClr val="3163AC"/>
              </a:buClr>
              <a:buFont typeface="Wingdings" panose="05000000000000000000" pitchFamily="2" charset="2"/>
              <a:buChar char="§"/>
            </a:pPr>
            <a:r>
              <a:rPr lang="en-US" altLang="en-US" dirty="0">
                <a:cs typeface="Arial" panose="020B0604020202020204" pitchFamily="34" charset="0"/>
              </a:rPr>
              <a:t>E.g. food stamps (Supplemental Nutrition Assistance Program, SNAP) subsidize the purchase of food for those with low incomes</a:t>
            </a:r>
          </a:p>
          <a:p>
            <a:pPr lvl="1">
              <a:lnSpc>
                <a:spcPct val="120000"/>
              </a:lnSpc>
              <a:spcBef>
                <a:spcPts val="0"/>
              </a:spcBef>
              <a:buClr>
                <a:srgbClr val="3163AC"/>
              </a:buClr>
              <a:buFont typeface="Wingdings" panose="05000000000000000000" pitchFamily="2" charset="2"/>
              <a:buChar char="§"/>
            </a:pPr>
            <a:r>
              <a:rPr lang="en-US" altLang="en-US" dirty="0">
                <a:cs typeface="Arial" panose="020B0604020202020204" pitchFamily="34" charset="0"/>
              </a:rPr>
              <a:t>Government housing programs make shelter more affordable</a:t>
            </a:r>
          </a:p>
          <a:p>
            <a:pPr marL="914400" lvl="2" indent="0">
              <a:buClr>
                <a:srgbClr val="3163AC"/>
              </a:buClr>
              <a:buNone/>
            </a:pPr>
            <a:endParaRPr lang="en-US" altLang="en-US" dirty="0">
              <a:cs typeface="Arial" panose="020B0604020202020204" pitchFamily="34" charset="0"/>
            </a:endParaRPr>
          </a:p>
          <a:p>
            <a:pPr lvl="1">
              <a:buClr>
                <a:srgbClr val="3163AC"/>
              </a:buClr>
              <a:buFont typeface="Wingdings" panose="05000000000000000000" pitchFamily="2" charset="2"/>
              <a:buChar char="§"/>
            </a:pPr>
            <a:endParaRPr lang="en-US" altLang="en-US" dirty="0">
              <a:cs typeface="Arial" panose="020B0604020202020204" pitchFamily="34" charset="0"/>
            </a:endParaRPr>
          </a:p>
          <a:p>
            <a:endParaRPr lang="de-DE" dirty="0">
              <a:latin typeface="+mn-lt"/>
            </a:endParaRPr>
          </a:p>
        </p:txBody>
      </p:sp>
      <p:sp>
        <p:nvSpPr>
          <p:cNvPr id="5" name="Titel 4"/>
          <p:cNvSpPr>
            <a:spLocks noGrp="1"/>
          </p:cNvSpPr>
          <p:nvPr>
            <p:ph type="title"/>
          </p:nvPr>
        </p:nvSpPr>
        <p:spPr/>
        <p:txBody>
          <a:bodyPr/>
          <a:lstStyle/>
          <a:p>
            <a:r>
              <a:rPr lang="en-US" altLang="en-US" dirty="0">
                <a:solidFill>
                  <a:srgbClr val="3163AC"/>
                </a:solidFill>
                <a:latin typeface="+mj-lt"/>
                <a:cs typeface="Arial" panose="020B0604020202020204" pitchFamily="34" charset="0"/>
              </a:rPr>
              <a:t>Public Goods (2/4)</a:t>
            </a:r>
            <a:endParaRPr lang="de-DE" dirty="0">
              <a:solidFill>
                <a:srgbClr val="3163AC"/>
              </a:solidFill>
              <a:latin typeface="+mj-lt"/>
              <a:cs typeface="Arial" panose="020B0604020202020204" pitchFamily="34" charset="0"/>
            </a:endParaRPr>
          </a:p>
        </p:txBody>
      </p:sp>
    </p:spTree>
    <p:extLst>
      <p:ext uri="{BB962C8B-B14F-4D97-AF65-F5344CB8AC3E}">
        <p14:creationId xmlns:p14="http://schemas.microsoft.com/office/powerpoint/2010/main" val="1650819887"/>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p:cNvSpPr>
            <a:spLocks noGrp="1"/>
          </p:cNvSpPr>
          <p:nvPr>
            <p:ph sz="quarter" idx="12"/>
          </p:nvPr>
        </p:nvSpPr>
        <p:spPr>
          <a:xfrm>
            <a:off x="604838" y="908720"/>
            <a:ext cx="8081962" cy="5449484"/>
          </a:xfrm>
        </p:spPr>
        <p:txBody>
          <a:bodyPr/>
          <a:lstStyle/>
          <a:p>
            <a:pPr marL="0" indent="0">
              <a:buNone/>
            </a:pPr>
            <a:r>
              <a:rPr lang="en-US" altLang="en-US" dirty="0">
                <a:solidFill>
                  <a:srgbClr val="3163AC"/>
                </a:solidFill>
                <a:latin typeface="+mn-lt"/>
                <a:cs typeface="Arial" panose="020B0604020202020204" pitchFamily="34" charset="0"/>
              </a:rPr>
              <a:t>Lighthouses</a:t>
            </a:r>
          </a:p>
          <a:p>
            <a:pPr lvl="1">
              <a:buClr>
                <a:srgbClr val="3163AC"/>
              </a:buClr>
              <a:buFont typeface="Wingdings" panose="05000000000000000000" pitchFamily="2" charset="2"/>
              <a:buChar char="§"/>
            </a:pPr>
            <a:r>
              <a:rPr lang="en-US" altLang="en-US" dirty="0">
                <a:cs typeface="Arial" panose="020B0604020202020204" pitchFamily="34" charset="0"/>
              </a:rPr>
              <a:t>Mark specific locations so that passing ships </a:t>
            </a:r>
            <a:br>
              <a:rPr lang="en-US" altLang="en-US" dirty="0">
                <a:cs typeface="Arial" panose="020B0604020202020204" pitchFamily="34" charset="0"/>
              </a:rPr>
            </a:br>
            <a:r>
              <a:rPr lang="en-US" altLang="en-US" dirty="0">
                <a:cs typeface="Arial" panose="020B0604020202020204" pitchFamily="34" charset="0"/>
              </a:rPr>
              <a:t>can avoid treacherous waters</a:t>
            </a:r>
          </a:p>
          <a:p>
            <a:pPr lvl="2">
              <a:buClr>
                <a:srgbClr val="3163AC"/>
              </a:buClr>
              <a:buFont typeface="Wingdings" panose="05000000000000000000" pitchFamily="2" charset="2"/>
              <a:buChar char="§"/>
            </a:pPr>
            <a:r>
              <a:rPr lang="en-US" altLang="en-US" dirty="0">
                <a:cs typeface="Arial" panose="020B0604020202020204" pitchFamily="34" charset="0"/>
              </a:rPr>
              <a:t>Benefit: to the ship captain</a:t>
            </a:r>
          </a:p>
          <a:p>
            <a:pPr lvl="3">
              <a:buClr>
                <a:srgbClr val="3163AC"/>
              </a:buClr>
              <a:buFont typeface="Wingdings" panose="05000000000000000000" pitchFamily="2" charset="2"/>
              <a:buChar char="§"/>
            </a:pPr>
            <a:r>
              <a:rPr lang="en-US" altLang="en-US" dirty="0">
                <a:cs typeface="Arial" panose="020B0604020202020204" pitchFamily="34" charset="0"/>
              </a:rPr>
              <a:t>Not excludable, not rival in consumption</a:t>
            </a:r>
          </a:p>
          <a:p>
            <a:pPr lvl="2">
              <a:buClr>
                <a:srgbClr val="3163AC"/>
              </a:buClr>
              <a:buFont typeface="Wingdings" panose="05000000000000000000" pitchFamily="2" charset="2"/>
              <a:buChar char="§"/>
            </a:pPr>
            <a:r>
              <a:rPr lang="en-US" altLang="en-US" dirty="0">
                <a:cs typeface="Arial" panose="020B0604020202020204" pitchFamily="34" charset="0"/>
              </a:rPr>
              <a:t>Incentive: free ride without paying</a:t>
            </a:r>
          </a:p>
          <a:p>
            <a:pPr lvl="1">
              <a:buClr>
                <a:srgbClr val="3163AC"/>
              </a:buClr>
              <a:buFont typeface="Wingdings" panose="05000000000000000000" pitchFamily="2" charset="2"/>
              <a:buChar char="§"/>
            </a:pPr>
            <a:r>
              <a:rPr lang="en-US" altLang="en-US" dirty="0">
                <a:cs typeface="Arial" panose="020B0604020202020204" pitchFamily="34" charset="0"/>
              </a:rPr>
              <a:t>Most are operated by the government</a:t>
            </a:r>
          </a:p>
          <a:p>
            <a:pPr marL="0" indent="0">
              <a:buClr>
                <a:srgbClr val="3163AC"/>
              </a:buClr>
              <a:buNone/>
            </a:pPr>
            <a:r>
              <a:rPr lang="en-US" altLang="en-US" dirty="0">
                <a:solidFill>
                  <a:srgbClr val="3163AC"/>
                </a:solidFill>
                <a:latin typeface="+mn-lt"/>
                <a:cs typeface="Arial" panose="020B0604020202020204" pitchFamily="34" charset="0"/>
              </a:rPr>
              <a:t>Decide whether something is a public good</a:t>
            </a:r>
          </a:p>
          <a:p>
            <a:pPr lvl="1">
              <a:buClr>
                <a:srgbClr val="3163AC"/>
              </a:buClr>
              <a:buFont typeface="Wingdings" panose="05000000000000000000" pitchFamily="2" charset="2"/>
              <a:buChar char="§"/>
            </a:pPr>
            <a:r>
              <a:rPr lang="en-US" altLang="en-US" dirty="0">
                <a:cs typeface="Arial" panose="020B0604020202020204" pitchFamily="34" charset="0"/>
              </a:rPr>
              <a:t>Determine who the beneficiaries are</a:t>
            </a:r>
          </a:p>
          <a:p>
            <a:pPr lvl="1">
              <a:buClr>
                <a:srgbClr val="3163AC"/>
              </a:buClr>
              <a:buFont typeface="Wingdings" panose="05000000000000000000" pitchFamily="2" charset="2"/>
              <a:buChar char="§"/>
            </a:pPr>
            <a:r>
              <a:rPr lang="en-US" altLang="en-US" dirty="0">
                <a:cs typeface="Arial" panose="020B0604020202020204" pitchFamily="34" charset="0"/>
              </a:rPr>
              <a:t>Determine whether the beneficiaries</a:t>
            </a:r>
            <a:br>
              <a:rPr lang="en-US" altLang="en-US" dirty="0">
                <a:cs typeface="Arial" panose="020B0604020202020204" pitchFamily="34" charset="0"/>
              </a:rPr>
            </a:br>
            <a:r>
              <a:rPr lang="en-US" altLang="en-US" dirty="0">
                <a:cs typeface="Arial" panose="020B0604020202020204" pitchFamily="34" charset="0"/>
              </a:rPr>
              <a:t>can be excluded from using the good</a:t>
            </a:r>
          </a:p>
          <a:p>
            <a:pPr marL="0" indent="0">
              <a:buClr>
                <a:srgbClr val="3163AC"/>
              </a:buClr>
              <a:buNone/>
            </a:pPr>
            <a:r>
              <a:rPr lang="en-US" altLang="en-US" dirty="0">
                <a:solidFill>
                  <a:srgbClr val="3163AC"/>
                </a:solidFill>
                <a:latin typeface="+mn-lt"/>
                <a:cs typeface="Arial" panose="020B0604020202020204" pitchFamily="34" charset="0"/>
              </a:rPr>
              <a:t>A free-rider problem</a:t>
            </a:r>
          </a:p>
          <a:p>
            <a:pPr lvl="1">
              <a:buClr>
                <a:srgbClr val="3163AC"/>
              </a:buClr>
              <a:buFont typeface="Wingdings" panose="05000000000000000000" pitchFamily="2" charset="2"/>
              <a:buChar char="§"/>
            </a:pPr>
            <a:r>
              <a:rPr lang="en-US" altLang="en-US" dirty="0">
                <a:cs typeface="Arial" panose="020B0604020202020204" pitchFamily="34" charset="0"/>
              </a:rPr>
              <a:t>When the number of beneficiaries is large</a:t>
            </a:r>
          </a:p>
          <a:p>
            <a:pPr lvl="1">
              <a:buClr>
                <a:srgbClr val="3163AC"/>
              </a:buClr>
              <a:buFont typeface="Wingdings" panose="05000000000000000000" pitchFamily="2" charset="2"/>
              <a:buChar char="§"/>
            </a:pPr>
            <a:r>
              <a:rPr lang="en-US" altLang="en-US" dirty="0">
                <a:cs typeface="Arial" panose="020B0604020202020204" pitchFamily="34" charset="0"/>
              </a:rPr>
              <a:t>Exclusion of any one of them is impossible</a:t>
            </a:r>
          </a:p>
          <a:p>
            <a:pPr lvl="1">
              <a:buClr>
                <a:srgbClr val="3163AC"/>
              </a:buClr>
              <a:buFont typeface="Wingdings" panose="05000000000000000000" pitchFamily="2" charset="2"/>
              <a:buChar char="§"/>
            </a:pPr>
            <a:endParaRPr lang="en-US" altLang="en-US" dirty="0">
              <a:cs typeface="Arial" panose="020B0604020202020204" pitchFamily="34" charset="0"/>
            </a:endParaRPr>
          </a:p>
          <a:p>
            <a:endParaRPr lang="de-DE" dirty="0">
              <a:latin typeface="+mn-lt"/>
            </a:endParaRPr>
          </a:p>
        </p:txBody>
      </p:sp>
      <p:sp>
        <p:nvSpPr>
          <p:cNvPr id="5" name="Titel 4"/>
          <p:cNvSpPr>
            <a:spLocks noGrp="1"/>
          </p:cNvSpPr>
          <p:nvPr>
            <p:ph type="title"/>
          </p:nvPr>
        </p:nvSpPr>
        <p:spPr>
          <a:xfrm>
            <a:off x="604838" y="154661"/>
            <a:ext cx="6545262" cy="1132540"/>
          </a:xfrm>
        </p:spPr>
        <p:txBody>
          <a:bodyPr anchor="t"/>
          <a:lstStyle/>
          <a:p>
            <a:r>
              <a:rPr lang="en-US" altLang="en-US" dirty="0">
                <a:solidFill>
                  <a:srgbClr val="3163AC"/>
                </a:solidFill>
                <a:latin typeface="+mj-lt"/>
                <a:cs typeface="Arial" panose="020B0604020202020204" pitchFamily="34" charset="0"/>
              </a:rPr>
              <a:t>Public Goods (3/4)</a:t>
            </a:r>
            <a:br>
              <a:rPr lang="en-US" altLang="en-US" dirty="0">
                <a:solidFill>
                  <a:srgbClr val="3163AC"/>
                </a:solidFill>
                <a:latin typeface="+mj-lt"/>
                <a:cs typeface="Arial" panose="020B0604020202020204" pitchFamily="34" charset="0"/>
              </a:rPr>
            </a:br>
            <a:r>
              <a:rPr lang="en-US" altLang="en-US" dirty="0">
                <a:solidFill>
                  <a:srgbClr val="3163AC"/>
                </a:solidFill>
                <a:latin typeface="+mj-lt"/>
                <a:cs typeface="Arial" panose="020B0604020202020204" pitchFamily="34" charset="0"/>
              </a:rPr>
              <a:t>Are lighthouses public goods?</a:t>
            </a:r>
            <a:endParaRPr lang="de-DE" dirty="0">
              <a:solidFill>
                <a:srgbClr val="3163AC"/>
              </a:solidFill>
              <a:latin typeface="+mj-lt"/>
              <a:cs typeface="Arial" panose="020B0604020202020204" pitchFamily="34" charset="0"/>
            </a:endParaRPr>
          </a:p>
        </p:txBody>
      </p:sp>
      <p:pic>
        <p:nvPicPr>
          <p:cNvPr id="4"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6055" y="1281121"/>
            <a:ext cx="2189226" cy="38534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6" name="TextBox 2"/>
          <p:cNvSpPr txBox="1">
            <a:spLocks noChangeArrowheads="1"/>
          </p:cNvSpPr>
          <p:nvPr/>
        </p:nvSpPr>
        <p:spPr bwMode="auto">
          <a:xfrm>
            <a:off x="6980559" y="5128538"/>
            <a:ext cx="186048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2000" i="1" dirty="0">
                <a:solidFill>
                  <a:srgbClr val="002060"/>
                </a:solidFill>
                <a:latin typeface="+mn-lt"/>
              </a:rPr>
              <a:t>What kind of good is this?</a:t>
            </a:r>
            <a:endParaRPr lang="en-US" altLang="en-US" sz="2000" dirty="0">
              <a:solidFill>
                <a:srgbClr val="002060"/>
              </a:solidFill>
              <a:latin typeface="+mn-lt"/>
            </a:endParaRPr>
          </a:p>
        </p:txBody>
      </p:sp>
    </p:spTree>
    <p:extLst>
      <p:ext uri="{BB962C8B-B14F-4D97-AF65-F5344CB8AC3E}">
        <p14:creationId xmlns:p14="http://schemas.microsoft.com/office/powerpoint/2010/main" val="3441894820"/>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p:cNvSpPr>
            <a:spLocks noGrp="1"/>
          </p:cNvSpPr>
          <p:nvPr>
            <p:ph sz="quarter" idx="12"/>
          </p:nvPr>
        </p:nvSpPr>
        <p:spPr>
          <a:xfrm>
            <a:off x="604838" y="1838327"/>
            <a:ext cx="8081962" cy="3883025"/>
          </a:xfrm>
        </p:spPr>
        <p:txBody>
          <a:bodyPr/>
          <a:lstStyle/>
          <a:p>
            <a:pPr marL="0" indent="0">
              <a:buNone/>
            </a:pPr>
            <a:r>
              <a:rPr lang="en-US" altLang="en-US" dirty="0">
                <a:solidFill>
                  <a:srgbClr val="3163AC"/>
                </a:solidFill>
                <a:latin typeface="+mn-lt"/>
                <a:cs typeface="Arial" panose="020B0604020202020204" pitchFamily="34" charset="0"/>
              </a:rPr>
              <a:t>The difficult job of cost–benefit analysis</a:t>
            </a:r>
          </a:p>
          <a:p>
            <a:pPr lvl="1">
              <a:buClr>
                <a:srgbClr val="3163AC"/>
              </a:buClr>
              <a:buFont typeface="Wingdings" panose="05000000000000000000" pitchFamily="2" charset="2"/>
              <a:buChar char="§"/>
            </a:pPr>
            <a:r>
              <a:rPr lang="en-US" altLang="en-US" dirty="0">
                <a:cs typeface="Arial" panose="020B0604020202020204" pitchFamily="34" charset="0"/>
              </a:rPr>
              <a:t>Government</a:t>
            </a:r>
          </a:p>
          <a:p>
            <a:pPr lvl="2">
              <a:buClr>
                <a:srgbClr val="3163AC"/>
              </a:buClr>
              <a:buFont typeface="Wingdings" panose="05000000000000000000" pitchFamily="2" charset="2"/>
              <a:buChar char="§"/>
            </a:pPr>
            <a:r>
              <a:rPr lang="en-US" altLang="en-US" dirty="0">
                <a:cs typeface="Arial" panose="020B0604020202020204" pitchFamily="34" charset="0"/>
              </a:rPr>
              <a:t>Decide what public goods to provide</a:t>
            </a:r>
          </a:p>
          <a:p>
            <a:pPr lvl="2">
              <a:buClr>
                <a:srgbClr val="3163AC"/>
              </a:buClr>
              <a:buFont typeface="Wingdings" panose="05000000000000000000" pitchFamily="2" charset="2"/>
              <a:buChar char="§"/>
            </a:pPr>
            <a:r>
              <a:rPr lang="en-US" altLang="en-US" dirty="0">
                <a:cs typeface="Arial" panose="020B0604020202020204" pitchFamily="34" charset="0"/>
              </a:rPr>
              <a:t>In what quantities</a:t>
            </a:r>
          </a:p>
          <a:p>
            <a:pPr lvl="1">
              <a:buClr>
                <a:srgbClr val="3163AC"/>
              </a:buClr>
              <a:buFont typeface="Wingdings" panose="05000000000000000000" pitchFamily="2" charset="2"/>
              <a:buChar char="§"/>
            </a:pPr>
            <a:r>
              <a:rPr lang="en-US" altLang="en-US" dirty="0">
                <a:cs typeface="Arial" panose="020B0604020202020204" pitchFamily="34" charset="0"/>
              </a:rPr>
              <a:t>Cost–benefit analysis</a:t>
            </a:r>
          </a:p>
          <a:p>
            <a:pPr lvl="2">
              <a:buClr>
                <a:srgbClr val="3163AC"/>
              </a:buClr>
              <a:buFont typeface="Wingdings" panose="05000000000000000000" pitchFamily="2" charset="2"/>
              <a:buChar char="§"/>
            </a:pPr>
            <a:r>
              <a:rPr lang="en-US" altLang="en-US" dirty="0">
                <a:cs typeface="Arial" panose="020B0604020202020204" pitchFamily="34" charset="0"/>
              </a:rPr>
              <a:t>Compare the costs and benefits to society of providing a public good</a:t>
            </a:r>
          </a:p>
          <a:p>
            <a:pPr lvl="2">
              <a:buClr>
                <a:srgbClr val="3163AC"/>
              </a:buClr>
              <a:buFont typeface="Wingdings" panose="05000000000000000000" pitchFamily="2" charset="2"/>
              <a:buChar char="§"/>
            </a:pPr>
            <a:r>
              <a:rPr lang="en-US" altLang="en-US" dirty="0">
                <a:cs typeface="Arial" panose="020B0604020202020204" pitchFamily="34" charset="0"/>
              </a:rPr>
              <a:t>Doesn’t have any price signals to observe</a:t>
            </a:r>
          </a:p>
          <a:p>
            <a:pPr lvl="2">
              <a:buClr>
                <a:srgbClr val="3163AC"/>
              </a:buClr>
              <a:buFont typeface="Wingdings" panose="05000000000000000000" pitchFamily="2" charset="2"/>
              <a:buChar char="§"/>
            </a:pPr>
            <a:r>
              <a:rPr lang="en-US" altLang="en-US" dirty="0">
                <a:cs typeface="Arial" panose="020B0604020202020204" pitchFamily="34" charset="0"/>
              </a:rPr>
              <a:t>Government findings </a:t>
            </a:r>
          </a:p>
          <a:p>
            <a:pPr lvl="3">
              <a:buClr>
                <a:srgbClr val="3163AC"/>
              </a:buClr>
              <a:buFont typeface="Wingdings" panose="05000000000000000000" pitchFamily="2" charset="2"/>
              <a:buChar char="§"/>
            </a:pPr>
            <a:r>
              <a:rPr lang="en-US" altLang="en-US" dirty="0">
                <a:cs typeface="Arial" panose="020B0604020202020204" pitchFamily="34" charset="0"/>
              </a:rPr>
              <a:t>Rough approximations at best</a:t>
            </a:r>
          </a:p>
          <a:p>
            <a:pPr lvl="1">
              <a:buClr>
                <a:srgbClr val="3163AC"/>
              </a:buClr>
              <a:buFont typeface="Wingdings" panose="05000000000000000000" pitchFamily="2" charset="2"/>
              <a:buChar char="§"/>
            </a:pPr>
            <a:endParaRPr lang="en-US" altLang="en-US" dirty="0">
              <a:cs typeface="Arial" panose="020B0604020202020204" pitchFamily="34" charset="0"/>
            </a:endParaRPr>
          </a:p>
          <a:p>
            <a:endParaRPr lang="de-DE" dirty="0">
              <a:latin typeface="+mn-lt"/>
            </a:endParaRPr>
          </a:p>
        </p:txBody>
      </p:sp>
      <p:sp>
        <p:nvSpPr>
          <p:cNvPr id="5" name="Titel 4"/>
          <p:cNvSpPr>
            <a:spLocks noGrp="1"/>
          </p:cNvSpPr>
          <p:nvPr>
            <p:ph type="title"/>
          </p:nvPr>
        </p:nvSpPr>
        <p:spPr/>
        <p:txBody>
          <a:bodyPr/>
          <a:lstStyle/>
          <a:p>
            <a:r>
              <a:rPr lang="en-US" altLang="en-US" dirty="0">
                <a:solidFill>
                  <a:srgbClr val="3163AC"/>
                </a:solidFill>
                <a:latin typeface="+mj-lt"/>
                <a:cs typeface="Arial" panose="020B0604020202020204" pitchFamily="34" charset="0"/>
              </a:rPr>
              <a:t>Public Goods (4/4)</a:t>
            </a:r>
            <a:endParaRPr lang="de-DE" dirty="0">
              <a:solidFill>
                <a:srgbClr val="3163AC"/>
              </a:solidFill>
              <a:latin typeface="+mj-lt"/>
              <a:cs typeface="Arial" panose="020B0604020202020204" pitchFamily="34" charset="0"/>
            </a:endParaRPr>
          </a:p>
        </p:txBody>
      </p:sp>
    </p:spTree>
    <p:extLst>
      <p:ext uri="{BB962C8B-B14F-4D97-AF65-F5344CB8AC3E}">
        <p14:creationId xmlns:p14="http://schemas.microsoft.com/office/powerpoint/2010/main" val="2850435"/>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p:cNvSpPr>
            <a:spLocks noGrp="1"/>
          </p:cNvSpPr>
          <p:nvPr>
            <p:ph sz="quarter" idx="12"/>
          </p:nvPr>
        </p:nvSpPr>
        <p:spPr>
          <a:xfrm>
            <a:off x="604838" y="1838327"/>
            <a:ext cx="8081962" cy="3883025"/>
          </a:xfrm>
        </p:spPr>
        <p:txBody>
          <a:bodyPr/>
          <a:lstStyle/>
          <a:p>
            <a:pPr marL="0" indent="0">
              <a:buNone/>
            </a:pPr>
            <a:r>
              <a:rPr lang="en-US" altLang="en-US" dirty="0">
                <a:solidFill>
                  <a:srgbClr val="3163AC"/>
                </a:solidFill>
                <a:latin typeface="+mn-lt"/>
                <a:cs typeface="Arial" panose="020B0604020202020204" pitchFamily="34" charset="0"/>
              </a:rPr>
              <a:t>Cost: $10,000 for a new traffic light</a:t>
            </a:r>
          </a:p>
          <a:p>
            <a:pPr marL="0" indent="0">
              <a:buNone/>
            </a:pPr>
            <a:r>
              <a:rPr lang="en-US" altLang="en-US" dirty="0">
                <a:solidFill>
                  <a:srgbClr val="3163AC"/>
                </a:solidFill>
                <a:latin typeface="+mn-lt"/>
                <a:cs typeface="Arial" panose="020B0604020202020204" pitchFamily="34" charset="0"/>
              </a:rPr>
              <a:t>Benefit: increased safety</a:t>
            </a:r>
          </a:p>
          <a:p>
            <a:pPr lvl="1">
              <a:buClr>
                <a:srgbClr val="3163AC"/>
              </a:buClr>
              <a:buFont typeface="Wingdings" panose="05000000000000000000" pitchFamily="2" charset="2"/>
              <a:buChar char="§"/>
            </a:pPr>
            <a:r>
              <a:rPr lang="en-US" altLang="en-US" dirty="0">
                <a:cs typeface="Arial" panose="020B0604020202020204" pitchFamily="34" charset="0"/>
              </a:rPr>
              <a:t>Risk of a fatal traffic accident: drops from 1.6% to 1.1 % </a:t>
            </a:r>
          </a:p>
          <a:p>
            <a:pPr marL="457200" lvl="1" indent="0">
              <a:buClr>
                <a:srgbClr val="3163AC"/>
              </a:buClr>
              <a:buNone/>
            </a:pPr>
            <a:endParaRPr lang="en-US" altLang="en-US" dirty="0">
              <a:cs typeface="Arial" panose="020B0604020202020204" pitchFamily="34" charset="0"/>
            </a:endParaRPr>
          </a:p>
          <a:p>
            <a:endParaRPr lang="de-DE" dirty="0">
              <a:latin typeface="+mn-lt"/>
            </a:endParaRPr>
          </a:p>
        </p:txBody>
      </p:sp>
      <p:sp>
        <p:nvSpPr>
          <p:cNvPr id="5" name="Titel 4"/>
          <p:cNvSpPr>
            <a:spLocks noGrp="1"/>
          </p:cNvSpPr>
          <p:nvPr>
            <p:ph type="title"/>
          </p:nvPr>
        </p:nvSpPr>
        <p:spPr>
          <a:xfrm>
            <a:off x="604838" y="454215"/>
            <a:ext cx="7207522" cy="1132540"/>
          </a:xfrm>
        </p:spPr>
        <p:txBody>
          <a:bodyPr/>
          <a:lstStyle/>
          <a:p>
            <a:r>
              <a:rPr lang="en-US" altLang="en-US" dirty="0">
                <a:solidFill>
                  <a:srgbClr val="3163AC"/>
                </a:solidFill>
                <a:latin typeface="+mj-lt"/>
                <a:cs typeface="Arial" panose="020B0604020202020204" pitchFamily="34" charset="0"/>
              </a:rPr>
              <a:t>Example: How much is a life worth? (1/2)</a:t>
            </a:r>
            <a:endParaRPr lang="de-DE" dirty="0">
              <a:solidFill>
                <a:srgbClr val="3163AC"/>
              </a:solidFill>
              <a:latin typeface="+mj-lt"/>
              <a:cs typeface="Arial" panose="020B0604020202020204" pitchFamily="34" charset="0"/>
            </a:endParaRPr>
          </a:p>
        </p:txBody>
      </p:sp>
      <p:pic>
        <p:nvPicPr>
          <p:cNvPr id="153602" name="Picture 2" descr="Children's silhouettes playing at sunset Free Photo"/>
          <p:cNvPicPr>
            <a:picLocks noChangeAspect="1" noChangeArrowheads="1"/>
          </p:cNvPicPr>
          <p:nvPr/>
        </p:nvPicPr>
        <p:blipFill rotWithShape="1">
          <a:blip r:embed="rId2">
            <a:extLst>
              <a:ext uri="{28A0092B-C50C-407E-A947-70E740481C1C}">
                <a14:useLocalDpi xmlns:a14="http://schemas.microsoft.com/office/drawing/2010/main" val="0"/>
              </a:ext>
            </a:extLst>
          </a:blip>
          <a:srcRect t="20177" r="32542" b="7980"/>
          <a:stretch/>
        </p:blipFill>
        <p:spPr bwMode="auto">
          <a:xfrm>
            <a:off x="5121713" y="3499945"/>
            <a:ext cx="4022287" cy="2853559"/>
          </a:xfrm>
          <a:prstGeom prst="rect">
            <a:avLst/>
          </a:prstGeom>
          <a:noFill/>
          <a:extLst>
            <a:ext uri="{909E8E84-426E-40DD-AFC4-6F175D3DCCD1}">
              <a14:hiddenFill xmlns:a14="http://schemas.microsoft.com/office/drawing/2010/main">
                <a:solidFill>
                  <a:srgbClr val="FFFFFF"/>
                </a:solidFill>
              </a14:hiddenFill>
            </a:ext>
          </a:extLst>
        </p:spPr>
      </p:pic>
      <p:sp>
        <p:nvSpPr>
          <p:cNvPr id="6" name="Inhaltsplatzhalter 6"/>
          <p:cNvSpPr txBox="1">
            <a:spLocks/>
          </p:cNvSpPr>
          <p:nvPr/>
        </p:nvSpPr>
        <p:spPr>
          <a:xfrm>
            <a:off x="631109" y="2948135"/>
            <a:ext cx="4335030" cy="3883025"/>
          </a:xfrm>
          <a:prstGeom prst="rect">
            <a:avLst/>
          </a:prstGeom>
        </p:spPr>
        <p:txBody>
          <a:bodyPr vert="horz" lIns="91440" tIns="45720" rIns="91440" bIns="45720" rtlCol="0">
            <a:noAutofit/>
          </a:bodyPr>
          <a:lstStyle>
            <a:lvl1pPr marL="342900" indent="-342900" algn="l" defTabSz="914400" rtl="0" eaLnBrk="1" latinLnBrk="0" hangingPunct="1">
              <a:lnSpc>
                <a:spcPts val="2800"/>
              </a:lnSpc>
              <a:spcBef>
                <a:spcPts val="1200"/>
              </a:spcBef>
              <a:buClrTx/>
              <a:buFont typeface="Frutiger 45 light" panose="020B0500000000000000" pitchFamily="34" charset="0"/>
              <a:buChar char="&gt;"/>
              <a:defRPr sz="2000" kern="1200">
                <a:solidFill>
                  <a:schemeClr val="tx1"/>
                </a:solidFill>
                <a:latin typeface="Frutiger 45 light" pitchFamily="34" charset="0"/>
                <a:ea typeface="+mn-ea"/>
                <a:cs typeface="+mn-cs"/>
              </a:defRPr>
            </a:lvl1pPr>
            <a:lvl2pPr marL="742950" indent="-28575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Frutiger 45 light" panose="020B0500000000000000" pitchFamily="34" charset="0"/>
              <a:buNone/>
            </a:pPr>
            <a:endParaRPr lang="en-US" altLang="en-US" dirty="0">
              <a:latin typeface="+mn-lt"/>
              <a:cs typeface="Arial" panose="020B0604020202020204" pitchFamily="34" charset="0"/>
            </a:endParaRPr>
          </a:p>
          <a:p>
            <a:pPr marL="0" indent="0">
              <a:buFont typeface="Frutiger 45 light" panose="020B0500000000000000" pitchFamily="34" charset="0"/>
              <a:buNone/>
            </a:pPr>
            <a:r>
              <a:rPr lang="en-US" altLang="en-US" dirty="0">
                <a:solidFill>
                  <a:srgbClr val="3163AC"/>
                </a:solidFill>
                <a:latin typeface="+mn-lt"/>
                <a:cs typeface="Arial" panose="020B0604020202020204" pitchFamily="34" charset="0"/>
              </a:rPr>
              <a:t>Obstacle</a:t>
            </a:r>
          </a:p>
          <a:p>
            <a:pPr lvl="1">
              <a:buClr>
                <a:srgbClr val="3163AC"/>
              </a:buClr>
              <a:buFont typeface="Wingdings" panose="05000000000000000000" pitchFamily="2" charset="2"/>
              <a:buChar char="§"/>
            </a:pPr>
            <a:r>
              <a:rPr lang="en-US" altLang="en-US" dirty="0">
                <a:cs typeface="Arial" panose="020B0604020202020204" pitchFamily="34" charset="0"/>
              </a:rPr>
              <a:t>Measure costs and benefits in the same units</a:t>
            </a:r>
          </a:p>
          <a:p>
            <a:pPr marL="0" indent="0">
              <a:buFont typeface="Frutiger 45 light" panose="020B0500000000000000" pitchFamily="34" charset="0"/>
              <a:buNone/>
            </a:pPr>
            <a:r>
              <a:rPr lang="en-US" altLang="en-US" dirty="0">
                <a:solidFill>
                  <a:srgbClr val="3163AC"/>
                </a:solidFill>
                <a:latin typeface="+mn-lt"/>
                <a:cs typeface="Arial" panose="020B0604020202020204" pitchFamily="34" charset="0"/>
              </a:rPr>
              <a:t>Put a dollar value on a human life?</a:t>
            </a:r>
          </a:p>
          <a:p>
            <a:pPr lvl="1">
              <a:buClr>
                <a:srgbClr val="3163AC"/>
              </a:buClr>
              <a:buFont typeface="Wingdings" panose="05000000000000000000" pitchFamily="2" charset="2"/>
              <a:buChar char="§"/>
            </a:pPr>
            <a:r>
              <a:rPr lang="en-US" altLang="en-US" dirty="0">
                <a:cs typeface="Arial" panose="020B0604020202020204" pitchFamily="34" charset="0"/>
              </a:rPr>
              <a:t>Priceless = infinite dollar value</a:t>
            </a:r>
          </a:p>
          <a:p>
            <a:pPr lvl="1">
              <a:buClr>
                <a:srgbClr val="3163AC"/>
              </a:buClr>
              <a:buFont typeface="Wingdings" panose="05000000000000000000" pitchFamily="2" charset="2"/>
              <a:buChar char="§"/>
            </a:pPr>
            <a:endParaRPr lang="en-US" altLang="en-US" dirty="0">
              <a:cs typeface="Arial" panose="020B0604020202020204" pitchFamily="34" charset="0"/>
            </a:endParaRPr>
          </a:p>
          <a:p>
            <a:endParaRPr lang="de-DE" dirty="0">
              <a:latin typeface="+mn-lt"/>
            </a:endParaRPr>
          </a:p>
        </p:txBody>
      </p:sp>
    </p:spTree>
    <p:extLst>
      <p:ext uri="{BB962C8B-B14F-4D97-AF65-F5344CB8AC3E}">
        <p14:creationId xmlns:p14="http://schemas.microsoft.com/office/powerpoint/2010/main" val="1776983439"/>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hildren's silhouettes playing at sunset Free Photo"/>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0177" r="32542" b="7980"/>
          <a:stretch/>
        </p:blipFill>
        <p:spPr bwMode="auto">
          <a:xfrm>
            <a:off x="7688420" y="5320862"/>
            <a:ext cx="1455579" cy="1032642"/>
          </a:xfrm>
          <a:prstGeom prst="rect">
            <a:avLst/>
          </a:prstGeom>
          <a:noFill/>
          <a:extLst>
            <a:ext uri="{909E8E84-426E-40DD-AFC4-6F175D3DCCD1}">
              <a14:hiddenFill xmlns:a14="http://schemas.microsoft.com/office/drawing/2010/main">
                <a:solidFill>
                  <a:srgbClr val="FFFFFF"/>
                </a:solidFill>
              </a14:hiddenFill>
            </a:ext>
          </a:extLst>
        </p:spPr>
      </p:pic>
      <p:sp>
        <p:nvSpPr>
          <p:cNvPr id="7" name="Inhaltsplatzhalter 6"/>
          <p:cNvSpPr>
            <a:spLocks noGrp="1"/>
          </p:cNvSpPr>
          <p:nvPr>
            <p:ph sz="quarter" idx="12"/>
          </p:nvPr>
        </p:nvSpPr>
        <p:spPr>
          <a:xfrm>
            <a:off x="604838" y="1838327"/>
            <a:ext cx="8081962" cy="4326977"/>
          </a:xfrm>
        </p:spPr>
        <p:txBody>
          <a:bodyPr/>
          <a:lstStyle/>
          <a:p>
            <a:pPr marL="0" indent="0">
              <a:lnSpc>
                <a:spcPct val="100000"/>
              </a:lnSpc>
              <a:spcBef>
                <a:spcPts val="200"/>
              </a:spcBef>
              <a:buNone/>
            </a:pPr>
            <a:r>
              <a:rPr lang="en-US" altLang="en-US" dirty="0">
                <a:solidFill>
                  <a:srgbClr val="3163AC"/>
                </a:solidFill>
                <a:latin typeface="+mn-lt"/>
                <a:cs typeface="Arial" panose="020B0604020202020204" pitchFamily="34" charset="0"/>
              </a:rPr>
              <a:t>Implicit dollar value of a human life</a:t>
            </a:r>
          </a:p>
          <a:p>
            <a:pPr lvl="1">
              <a:spcBef>
                <a:spcPts val="200"/>
              </a:spcBef>
              <a:buClr>
                <a:srgbClr val="3163AC"/>
              </a:buClr>
              <a:buFont typeface="Wingdings" panose="05000000000000000000" pitchFamily="2" charset="2"/>
              <a:buChar char="§"/>
            </a:pPr>
            <a:r>
              <a:rPr lang="en-US" altLang="en-US" dirty="0">
                <a:cs typeface="Arial" panose="020B0604020202020204" pitchFamily="34" charset="0"/>
              </a:rPr>
              <a:t>Courts: award damages in wrongful-death suits </a:t>
            </a:r>
          </a:p>
          <a:p>
            <a:pPr lvl="2">
              <a:spcBef>
                <a:spcPts val="200"/>
              </a:spcBef>
              <a:buClr>
                <a:srgbClr val="3163AC"/>
              </a:buClr>
              <a:buFont typeface="Wingdings" panose="05000000000000000000" pitchFamily="2" charset="2"/>
              <a:buChar char="§"/>
            </a:pPr>
            <a:r>
              <a:rPr lang="en-US" altLang="en-US" dirty="0">
                <a:cs typeface="Arial" panose="020B0604020202020204" pitchFamily="34" charset="0"/>
              </a:rPr>
              <a:t>Total amount of money a person would have earned if he or she had lived</a:t>
            </a:r>
          </a:p>
          <a:p>
            <a:pPr lvl="2">
              <a:spcBef>
                <a:spcPts val="200"/>
              </a:spcBef>
              <a:buClr>
                <a:srgbClr val="3163AC"/>
              </a:buClr>
              <a:buFont typeface="Wingdings" panose="05000000000000000000" pitchFamily="2" charset="2"/>
              <a:buChar char="§"/>
            </a:pPr>
            <a:r>
              <a:rPr lang="en-US" altLang="en-US" dirty="0">
                <a:cs typeface="Arial" panose="020B0604020202020204" pitchFamily="34" charset="0"/>
              </a:rPr>
              <a:t>Ignores other opportunity costs of losing one’s life</a:t>
            </a:r>
          </a:p>
          <a:p>
            <a:pPr lvl="1">
              <a:spcBef>
                <a:spcPts val="200"/>
              </a:spcBef>
              <a:buClr>
                <a:srgbClr val="3163AC"/>
              </a:buClr>
              <a:buFont typeface="Wingdings" panose="05000000000000000000" pitchFamily="2" charset="2"/>
              <a:buChar char="§"/>
            </a:pPr>
            <a:r>
              <a:rPr lang="en-US" altLang="en-US" dirty="0">
                <a:cs typeface="Arial" panose="020B0604020202020204" pitchFamily="34" charset="0"/>
              </a:rPr>
              <a:t>Risks that people are voluntarily willing to take and how much they must be paid for taking them </a:t>
            </a:r>
          </a:p>
          <a:p>
            <a:pPr lvl="2">
              <a:spcBef>
                <a:spcPts val="200"/>
              </a:spcBef>
              <a:buClr>
                <a:srgbClr val="3163AC"/>
              </a:buClr>
              <a:buFont typeface="Wingdings" panose="05000000000000000000" pitchFamily="2" charset="2"/>
              <a:buChar char="§"/>
            </a:pPr>
            <a:r>
              <a:rPr lang="en-US" altLang="en-US" dirty="0">
                <a:cs typeface="Arial" panose="020B0604020202020204" pitchFamily="34" charset="0"/>
              </a:rPr>
              <a:t>Value of human life = $10 million</a:t>
            </a:r>
          </a:p>
          <a:p>
            <a:pPr marL="0" indent="0">
              <a:lnSpc>
                <a:spcPct val="100000"/>
              </a:lnSpc>
              <a:spcBef>
                <a:spcPts val="200"/>
              </a:spcBef>
              <a:buNone/>
            </a:pPr>
            <a:r>
              <a:rPr lang="en-US" altLang="en-US" dirty="0">
                <a:solidFill>
                  <a:srgbClr val="3163AC"/>
                </a:solidFill>
                <a:latin typeface="+mn-lt"/>
                <a:cs typeface="Arial" panose="020B0604020202020204" pitchFamily="34" charset="0"/>
              </a:rPr>
              <a:t>Cost-benefit analysis</a:t>
            </a:r>
          </a:p>
          <a:p>
            <a:pPr lvl="1">
              <a:spcBef>
                <a:spcPts val="200"/>
              </a:spcBef>
              <a:buClr>
                <a:srgbClr val="3163AC"/>
              </a:buClr>
              <a:buFont typeface="Wingdings" panose="05000000000000000000" pitchFamily="2" charset="2"/>
              <a:buChar char="§"/>
            </a:pPr>
            <a:r>
              <a:rPr lang="en-US" altLang="en-US" dirty="0">
                <a:cs typeface="Arial" panose="020B0604020202020204" pitchFamily="34" charset="0"/>
              </a:rPr>
              <a:t>Traffic light reduces risk of fatality by 0.5 percentage points</a:t>
            </a:r>
          </a:p>
          <a:p>
            <a:pPr lvl="1">
              <a:spcBef>
                <a:spcPts val="200"/>
              </a:spcBef>
              <a:buClr>
                <a:srgbClr val="3163AC"/>
              </a:buClr>
              <a:buFont typeface="Wingdings" panose="05000000000000000000" pitchFamily="2" charset="2"/>
              <a:buChar char="§"/>
            </a:pPr>
            <a:r>
              <a:rPr lang="en-US" altLang="en-US" dirty="0">
                <a:cs typeface="Arial" panose="020B0604020202020204" pitchFamily="34" charset="0"/>
              </a:rPr>
              <a:t>Expected benefit = 0.005 × $10 million = $50,000</a:t>
            </a:r>
          </a:p>
          <a:p>
            <a:pPr lvl="1">
              <a:spcBef>
                <a:spcPts val="200"/>
              </a:spcBef>
              <a:buClr>
                <a:srgbClr val="3163AC"/>
              </a:buClr>
              <a:buFont typeface="Wingdings" panose="05000000000000000000" pitchFamily="2" charset="2"/>
              <a:buChar char="§"/>
            </a:pPr>
            <a:r>
              <a:rPr lang="en-US" altLang="en-US" dirty="0">
                <a:cs typeface="Arial" panose="020B0604020202020204" pitchFamily="34" charset="0"/>
              </a:rPr>
              <a:t>Cost ($10,000) &lt; Benefit ($50,000) </a:t>
            </a:r>
          </a:p>
          <a:p>
            <a:pPr lvl="1">
              <a:spcBef>
                <a:spcPts val="200"/>
              </a:spcBef>
              <a:buClr>
                <a:srgbClr val="3163AC"/>
              </a:buClr>
              <a:buFont typeface="Wingdings" panose="05000000000000000000" pitchFamily="2" charset="2"/>
              <a:buChar char="§"/>
            </a:pPr>
            <a:r>
              <a:rPr lang="en-US" altLang="en-US" dirty="0">
                <a:cs typeface="Arial" panose="020B0604020202020204" pitchFamily="34" charset="0"/>
              </a:rPr>
              <a:t>Approve the traffic light</a:t>
            </a:r>
          </a:p>
          <a:p>
            <a:pPr marL="0" indent="0">
              <a:buNone/>
            </a:pPr>
            <a:endParaRPr lang="en-US" altLang="en-US" dirty="0">
              <a:solidFill>
                <a:srgbClr val="3163AC"/>
              </a:solidFill>
              <a:latin typeface="+mn-lt"/>
              <a:cs typeface="Arial" panose="020B0604020202020204" pitchFamily="34" charset="0"/>
            </a:endParaRPr>
          </a:p>
          <a:p>
            <a:pPr lvl="1">
              <a:buClr>
                <a:srgbClr val="3163AC"/>
              </a:buClr>
              <a:buFont typeface="Wingdings" panose="05000000000000000000" pitchFamily="2" charset="2"/>
              <a:buChar char="§"/>
            </a:pPr>
            <a:endParaRPr lang="en-US" altLang="en-US" dirty="0">
              <a:cs typeface="Arial" panose="020B0604020202020204" pitchFamily="34" charset="0"/>
            </a:endParaRPr>
          </a:p>
          <a:p>
            <a:endParaRPr lang="de-DE" dirty="0">
              <a:latin typeface="+mn-lt"/>
            </a:endParaRPr>
          </a:p>
        </p:txBody>
      </p:sp>
      <p:sp>
        <p:nvSpPr>
          <p:cNvPr id="5" name="Titel 4"/>
          <p:cNvSpPr>
            <a:spLocks noGrp="1"/>
          </p:cNvSpPr>
          <p:nvPr>
            <p:ph type="title"/>
          </p:nvPr>
        </p:nvSpPr>
        <p:spPr>
          <a:xfrm>
            <a:off x="604838" y="454215"/>
            <a:ext cx="7135514" cy="1132540"/>
          </a:xfrm>
        </p:spPr>
        <p:txBody>
          <a:bodyPr/>
          <a:lstStyle/>
          <a:p>
            <a:r>
              <a:rPr lang="en-US" altLang="en-US" dirty="0">
                <a:solidFill>
                  <a:srgbClr val="3163AC"/>
                </a:solidFill>
                <a:latin typeface="+mj-lt"/>
                <a:cs typeface="Arial" panose="020B0604020202020204" pitchFamily="34" charset="0"/>
              </a:rPr>
              <a:t>Example: How much is a life worth? (2/2)</a:t>
            </a:r>
            <a:endParaRPr lang="de-DE" dirty="0">
              <a:solidFill>
                <a:srgbClr val="3163AC"/>
              </a:solidFill>
              <a:latin typeface="+mj-lt"/>
              <a:cs typeface="Arial" panose="020B0604020202020204" pitchFamily="34" charset="0"/>
            </a:endParaRPr>
          </a:p>
        </p:txBody>
      </p:sp>
    </p:spTree>
    <p:extLst>
      <p:ext uri="{BB962C8B-B14F-4D97-AF65-F5344CB8AC3E}">
        <p14:creationId xmlns:p14="http://schemas.microsoft.com/office/powerpoint/2010/main" val="4138152717"/>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34" name="Picture 10" descr="http://www.education4sustainability.org/wp-content/uploads/2012/09/commons.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1038062"/>
            <a:ext cx="4495800" cy="2181226"/>
          </a:xfrm>
          <a:prstGeom prst="rect">
            <a:avLst/>
          </a:prstGeom>
          <a:noFill/>
          <a:extLst>
            <a:ext uri="{909E8E84-426E-40DD-AFC4-6F175D3DCCD1}">
              <a14:hiddenFill xmlns:a14="http://schemas.microsoft.com/office/drawing/2010/main">
                <a:solidFill>
                  <a:srgbClr val="FFFFFF"/>
                </a:solidFill>
              </a14:hiddenFill>
            </a:ext>
          </a:extLst>
        </p:spPr>
      </p:pic>
      <p:sp>
        <p:nvSpPr>
          <p:cNvPr id="7" name="Inhaltsplatzhalter 6"/>
          <p:cNvSpPr>
            <a:spLocks noGrp="1"/>
          </p:cNvSpPr>
          <p:nvPr>
            <p:ph sz="quarter" idx="12"/>
          </p:nvPr>
        </p:nvSpPr>
        <p:spPr>
          <a:xfrm>
            <a:off x="604838" y="1223453"/>
            <a:ext cx="8081962" cy="3883025"/>
          </a:xfrm>
        </p:spPr>
        <p:txBody>
          <a:bodyPr/>
          <a:lstStyle/>
          <a:p>
            <a:pPr marL="0" indent="0">
              <a:buNone/>
            </a:pPr>
            <a:r>
              <a:rPr lang="en-US" altLang="en-US" dirty="0">
                <a:solidFill>
                  <a:srgbClr val="3163AC"/>
                </a:solidFill>
                <a:latin typeface="+mn-lt"/>
                <a:cs typeface="Arial" panose="020B0604020202020204" pitchFamily="34" charset="0"/>
              </a:rPr>
              <a:t>Common resources</a:t>
            </a:r>
          </a:p>
          <a:p>
            <a:pPr lvl="1" indent="-342900">
              <a:buClr>
                <a:srgbClr val="3163AC"/>
              </a:buClr>
              <a:buFont typeface="Wingdings" panose="05000000000000000000" pitchFamily="2" charset="2"/>
              <a:buChar char="§"/>
            </a:pPr>
            <a:r>
              <a:rPr lang="en-US" altLang="en-US" dirty="0">
                <a:cs typeface="Arial" panose="020B0604020202020204" pitchFamily="34" charset="0"/>
              </a:rPr>
              <a:t>Not excludable</a:t>
            </a:r>
          </a:p>
          <a:p>
            <a:pPr lvl="1" indent="-342900">
              <a:buClr>
                <a:srgbClr val="3163AC"/>
              </a:buClr>
              <a:buFont typeface="Wingdings" panose="05000000000000000000" pitchFamily="2" charset="2"/>
              <a:buChar char="§"/>
            </a:pPr>
            <a:r>
              <a:rPr lang="en-US" altLang="en-US" dirty="0">
                <a:cs typeface="Arial" panose="020B0604020202020204" pitchFamily="34" charset="0"/>
              </a:rPr>
              <a:t>Rival in consumption</a:t>
            </a:r>
          </a:p>
          <a:p>
            <a:pPr marL="0" indent="0">
              <a:buNone/>
            </a:pPr>
            <a:r>
              <a:rPr lang="en-US" altLang="en-US" b="1" cap="all" dirty="0">
                <a:solidFill>
                  <a:srgbClr val="86A315"/>
                </a:solidFill>
                <a:latin typeface="+mn-lt"/>
                <a:cs typeface="Arial" panose="020B0604020202020204" pitchFamily="34" charset="0"/>
              </a:rPr>
              <a:t>The tragedy of the commons</a:t>
            </a:r>
          </a:p>
          <a:p>
            <a:pPr lvl="1">
              <a:buClr>
                <a:srgbClr val="3163AC"/>
              </a:buClr>
              <a:buFont typeface="Wingdings" panose="05000000000000000000" pitchFamily="2" charset="2"/>
              <a:buChar char="§"/>
            </a:pPr>
            <a:r>
              <a:rPr lang="en-US" altLang="en-US" dirty="0">
                <a:cs typeface="Arial" panose="020B0604020202020204" pitchFamily="34" charset="0"/>
              </a:rPr>
              <a:t>Parable that shows why common resources are used more than desirable</a:t>
            </a:r>
          </a:p>
          <a:p>
            <a:pPr lvl="2">
              <a:buClr>
                <a:srgbClr val="3163AC"/>
              </a:buClr>
              <a:buFont typeface="Wingdings" panose="05000000000000000000" pitchFamily="2" charset="2"/>
              <a:buChar char="§"/>
            </a:pPr>
            <a:r>
              <a:rPr lang="en-US" altLang="en-US" dirty="0">
                <a:cs typeface="Arial" panose="020B0604020202020204" pitchFamily="34" charset="0"/>
              </a:rPr>
              <a:t>From society’s standpoint</a:t>
            </a:r>
          </a:p>
          <a:p>
            <a:pPr lvl="1">
              <a:buClr>
                <a:srgbClr val="3163AC"/>
              </a:buClr>
              <a:buFont typeface="Wingdings" panose="05000000000000000000" pitchFamily="2" charset="2"/>
              <a:buChar char="§"/>
            </a:pPr>
            <a:r>
              <a:rPr lang="en-US" altLang="en-US" dirty="0">
                <a:cs typeface="Arial" panose="020B0604020202020204" pitchFamily="34" charset="0"/>
              </a:rPr>
              <a:t>Social and private incentives differ</a:t>
            </a:r>
          </a:p>
          <a:p>
            <a:pPr lvl="1">
              <a:buClr>
                <a:srgbClr val="3163AC"/>
              </a:buClr>
              <a:buFont typeface="Wingdings" panose="05000000000000000000" pitchFamily="2" charset="2"/>
              <a:buChar char="§"/>
            </a:pPr>
            <a:r>
              <a:rPr lang="en-US" altLang="en-US" dirty="0">
                <a:cs typeface="Arial" panose="020B0604020202020204" pitchFamily="34" charset="0"/>
              </a:rPr>
              <a:t>Arises because of a negative externality: one person uses a common resource, diminishes other people’s enjoyment of it</a:t>
            </a:r>
          </a:p>
          <a:p>
            <a:pPr lvl="1" indent="-342900">
              <a:buClr>
                <a:srgbClr val="3163AC"/>
              </a:buClr>
              <a:buFont typeface="Wingdings" panose="05000000000000000000" pitchFamily="2" charset="2"/>
              <a:buChar char="§"/>
            </a:pPr>
            <a:r>
              <a:rPr lang="en-US" altLang="en-US" dirty="0">
                <a:cs typeface="Arial" panose="020B0604020202020204" pitchFamily="34" charset="0"/>
              </a:rPr>
              <a:t>Government can solve the problem</a:t>
            </a:r>
          </a:p>
          <a:p>
            <a:pPr lvl="2" indent="-342900">
              <a:buClr>
                <a:srgbClr val="3163AC"/>
              </a:buClr>
              <a:buFont typeface="Wingdings" panose="05000000000000000000" pitchFamily="2" charset="2"/>
              <a:buChar char="§"/>
            </a:pPr>
            <a:r>
              <a:rPr lang="en-US" altLang="en-US" dirty="0">
                <a:cs typeface="Arial" panose="020B0604020202020204" pitchFamily="34" charset="0"/>
              </a:rPr>
              <a:t>Regulation or taxes to reduce consumption of the common resource</a:t>
            </a:r>
          </a:p>
          <a:p>
            <a:pPr lvl="2" indent="-342900">
              <a:buClr>
                <a:srgbClr val="3163AC"/>
              </a:buClr>
              <a:buFont typeface="Wingdings" panose="05000000000000000000" pitchFamily="2" charset="2"/>
              <a:buChar char="§"/>
            </a:pPr>
            <a:r>
              <a:rPr lang="en-US" altLang="en-US" dirty="0">
                <a:cs typeface="Arial" panose="020B0604020202020204" pitchFamily="34" charset="0"/>
              </a:rPr>
              <a:t>Turn the common resource into a private good</a:t>
            </a:r>
          </a:p>
          <a:p>
            <a:pPr lvl="1">
              <a:buClr>
                <a:srgbClr val="3163AC"/>
              </a:buClr>
              <a:buFont typeface="Wingdings" panose="05000000000000000000" pitchFamily="2" charset="2"/>
              <a:buChar char="§"/>
            </a:pPr>
            <a:endParaRPr lang="en-US" altLang="en-US" dirty="0">
              <a:cs typeface="Arial" panose="020B0604020202020204" pitchFamily="34" charset="0"/>
            </a:endParaRPr>
          </a:p>
          <a:p>
            <a:endParaRPr lang="de-DE" dirty="0">
              <a:latin typeface="+mn-lt"/>
            </a:endParaRPr>
          </a:p>
        </p:txBody>
      </p:sp>
      <p:sp>
        <p:nvSpPr>
          <p:cNvPr id="5" name="Titel 4"/>
          <p:cNvSpPr>
            <a:spLocks noGrp="1"/>
          </p:cNvSpPr>
          <p:nvPr>
            <p:ph type="title"/>
          </p:nvPr>
        </p:nvSpPr>
        <p:spPr>
          <a:xfrm>
            <a:off x="604838" y="-97595"/>
            <a:ext cx="6545262" cy="1132540"/>
          </a:xfrm>
        </p:spPr>
        <p:txBody>
          <a:bodyPr/>
          <a:lstStyle/>
          <a:p>
            <a:r>
              <a:rPr lang="en-US" altLang="en-US" dirty="0">
                <a:solidFill>
                  <a:srgbClr val="3163AC"/>
                </a:solidFill>
                <a:latin typeface="+mj-lt"/>
                <a:cs typeface="Arial" panose="020B0604020202020204" pitchFamily="34" charset="0"/>
              </a:rPr>
              <a:t>Common Resources (1/2)</a:t>
            </a:r>
            <a:endParaRPr lang="de-DE" dirty="0">
              <a:solidFill>
                <a:srgbClr val="3163AC"/>
              </a:solidFill>
              <a:latin typeface="+mj-lt"/>
              <a:cs typeface="Arial" panose="020B0604020202020204" pitchFamily="34" charset="0"/>
            </a:endParaRPr>
          </a:p>
        </p:txBody>
      </p:sp>
      <p:sp>
        <p:nvSpPr>
          <p:cNvPr id="2" name="AutoShape 2" descr="Image result for &quot;The tragedy of the commons&quo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Image result for &quot;The tragedy of the commons&quo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6" descr="Image result for &quot;The tragedy of the commons&quot;"/>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8" descr="Image result for &quot;The tragedy of the commons&quot;"/>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044872841"/>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p:cNvSpPr>
            <a:spLocks noGrp="1"/>
          </p:cNvSpPr>
          <p:nvPr>
            <p:ph sz="quarter" idx="12"/>
          </p:nvPr>
        </p:nvSpPr>
        <p:spPr>
          <a:xfrm>
            <a:off x="604838" y="1838327"/>
            <a:ext cx="8081962" cy="3883025"/>
          </a:xfrm>
        </p:spPr>
        <p:txBody>
          <a:bodyPr/>
          <a:lstStyle/>
          <a:p>
            <a:pPr marL="0" indent="0">
              <a:buNone/>
            </a:pPr>
            <a:r>
              <a:rPr lang="en-US" altLang="en-US" dirty="0">
                <a:solidFill>
                  <a:srgbClr val="3163AC"/>
                </a:solidFill>
                <a:latin typeface="+mn-lt"/>
                <a:cs typeface="Arial" panose="020B0604020202020204" pitchFamily="34" charset="0"/>
              </a:rPr>
              <a:t>Some important common resources</a:t>
            </a:r>
          </a:p>
          <a:p>
            <a:pPr lvl="1" indent="-342900">
              <a:spcBef>
                <a:spcPts val="0"/>
              </a:spcBef>
              <a:buClr>
                <a:srgbClr val="3163AC"/>
              </a:buClr>
              <a:buFont typeface="Wingdings" panose="05000000000000000000" pitchFamily="2" charset="2"/>
              <a:buChar char="§"/>
            </a:pPr>
            <a:r>
              <a:rPr lang="en-US" altLang="en-US" sz="1800" dirty="0">
                <a:cs typeface="Arial" panose="020B0604020202020204" pitchFamily="34" charset="0"/>
              </a:rPr>
              <a:t>Clean air and water</a:t>
            </a:r>
          </a:p>
          <a:p>
            <a:pPr lvl="2" indent="-342900">
              <a:spcBef>
                <a:spcPts val="0"/>
              </a:spcBef>
              <a:buClr>
                <a:srgbClr val="3163AC"/>
              </a:buClr>
              <a:buFont typeface="Wingdings" panose="05000000000000000000" pitchFamily="2" charset="2"/>
              <a:buChar char="§"/>
            </a:pPr>
            <a:r>
              <a:rPr lang="en-US" altLang="en-US" sz="1800" dirty="0">
                <a:cs typeface="Arial" panose="020B0604020202020204" pitchFamily="34" charset="0"/>
              </a:rPr>
              <a:t>Negative externality: pollution</a:t>
            </a:r>
          </a:p>
          <a:p>
            <a:pPr lvl="2" indent="-342900">
              <a:spcBef>
                <a:spcPts val="0"/>
              </a:spcBef>
              <a:buClr>
                <a:srgbClr val="3163AC"/>
              </a:buClr>
              <a:buFont typeface="Wingdings" panose="05000000000000000000" pitchFamily="2" charset="2"/>
              <a:buChar char="§"/>
            </a:pPr>
            <a:r>
              <a:rPr lang="en-US" altLang="en-US" sz="1800" dirty="0">
                <a:cs typeface="Arial" panose="020B0604020202020204" pitchFamily="34" charset="0"/>
              </a:rPr>
              <a:t>Regulations or corrective taxes</a:t>
            </a:r>
          </a:p>
          <a:p>
            <a:pPr lvl="1" indent="-342900">
              <a:spcBef>
                <a:spcPts val="0"/>
              </a:spcBef>
              <a:buClr>
                <a:srgbClr val="3163AC"/>
              </a:buClr>
              <a:buFont typeface="Wingdings" panose="05000000000000000000" pitchFamily="2" charset="2"/>
              <a:buChar char="§"/>
            </a:pPr>
            <a:r>
              <a:rPr lang="en-US" altLang="en-US" sz="1800" dirty="0">
                <a:cs typeface="Arial" panose="020B0604020202020204" pitchFamily="34" charset="0"/>
              </a:rPr>
              <a:t>Congested roads</a:t>
            </a:r>
          </a:p>
          <a:p>
            <a:pPr lvl="2" indent="-342900">
              <a:spcBef>
                <a:spcPts val="0"/>
              </a:spcBef>
              <a:buClr>
                <a:srgbClr val="3163AC"/>
              </a:buClr>
              <a:buFont typeface="Wingdings" panose="05000000000000000000" pitchFamily="2" charset="2"/>
              <a:buChar char="§"/>
            </a:pPr>
            <a:r>
              <a:rPr lang="en-US" altLang="en-US" sz="1800" dirty="0">
                <a:cs typeface="Arial" panose="020B0604020202020204" pitchFamily="34" charset="0"/>
              </a:rPr>
              <a:t>Negative externality: congestion</a:t>
            </a:r>
          </a:p>
          <a:p>
            <a:pPr lvl="2" indent="-342900">
              <a:spcBef>
                <a:spcPts val="0"/>
              </a:spcBef>
              <a:buClr>
                <a:srgbClr val="3163AC"/>
              </a:buClr>
              <a:buFont typeface="Wingdings" panose="05000000000000000000" pitchFamily="2" charset="2"/>
              <a:buChar char="§"/>
            </a:pPr>
            <a:r>
              <a:rPr lang="en-US" altLang="en-US" sz="1800" dirty="0">
                <a:cs typeface="Arial" panose="020B0604020202020204" pitchFamily="34" charset="0"/>
              </a:rPr>
              <a:t>Corrective tax: charge drivers a tool</a:t>
            </a:r>
          </a:p>
          <a:p>
            <a:pPr lvl="2" indent="-342900">
              <a:spcBef>
                <a:spcPts val="0"/>
              </a:spcBef>
              <a:buClr>
                <a:srgbClr val="3163AC"/>
              </a:buClr>
              <a:buFont typeface="Wingdings" panose="05000000000000000000" pitchFamily="2" charset="2"/>
              <a:buChar char="§"/>
            </a:pPr>
            <a:r>
              <a:rPr lang="en-US" altLang="en-US" sz="1800" dirty="0">
                <a:cs typeface="Arial" panose="020B0604020202020204" pitchFamily="34" charset="0"/>
              </a:rPr>
              <a:t>Tax on gasoline</a:t>
            </a:r>
          </a:p>
          <a:p>
            <a:pPr lvl="1" indent="-342900">
              <a:spcBef>
                <a:spcPts val="0"/>
              </a:spcBef>
              <a:buClr>
                <a:srgbClr val="3163AC"/>
              </a:buClr>
              <a:buFont typeface="Wingdings" panose="05000000000000000000" pitchFamily="2" charset="2"/>
              <a:buChar char="§"/>
            </a:pPr>
            <a:r>
              <a:rPr lang="en-US" altLang="en-US" sz="1800" dirty="0">
                <a:cs typeface="Arial" panose="020B0604020202020204" pitchFamily="34" charset="0"/>
              </a:rPr>
              <a:t>Fish, whales, and other wildlife</a:t>
            </a:r>
          </a:p>
          <a:p>
            <a:pPr lvl="2" indent="-342900">
              <a:spcBef>
                <a:spcPts val="0"/>
              </a:spcBef>
              <a:buClr>
                <a:srgbClr val="3163AC"/>
              </a:buClr>
              <a:buFont typeface="Wingdings" panose="05000000000000000000" pitchFamily="2" charset="2"/>
              <a:buChar char="§"/>
            </a:pPr>
            <a:r>
              <a:rPr lang="en-US" altLang="en-US" sz="1800" dirty="0">
                <a:cs typeface="Arial" panose="020B0604020202020204" pitchFamily="34" charset="0"/>
              </a:rPr>
              <a:t>Oceans are the least regulated common resource</a:t>
            </a:r>
          </a:p>
          <a:p>
            <a:pPr lvl="3" indent="-342900">
              <a:spcBef>
                <a:spcPts val="0"/>
              </a:spcBef>
              <a:buClr>
                <a:srgbClr val="3163AC"/>
              </a:buClr>
              <a:buFont typeface="Wingdings" panose="05000000000000000000" pitchFamily="2" charset="2"/>
              <a:buChar char="§"/>
            </a:pPr>
            <a:r>
              <a:rPr lang="en-US" altLang="en-US" sz="1800" dirty="0">
                <a:cs typeface="Arial" panose="020B0604020202020204" pitchFamily="34" charset="0"/>
              </a:rPr>
              <a:t>Needs international cooperation</a:t>
            </a:r>
          </a:p>
          <a:p>
            <a:pPr lvl="3" indent="-342900">
              <a:spcBef>
                <a:spcPts val="0"/>
              </a:spcBef>
              <a:buClr>
                <a:srgbClr val="3163AC"/>
              </a:buClr>
              <a:buFont typeface="Wingdings" panose="05000000000000000000" pitchFamily="2" charset="2"/>
              <a:buChar char="§"/>
            </a:pPr>
            <a:r>
              <a:rPr lang="en-US" altLang="en-US" sz="1800" dirty="0">
                <a:cs typeface="Arial" panose="020B0604020202020204" pitchFamily="34" charset="0"/>
              </a:rPr>
              <a:t>Difficult to enforce an agreement</a:t>
            </a:r>
          </a:p>
          <a:p>
            <a:pPr lvl="2" indent="-342900">
              <a:spcBef>
                <a:spcPts val="0"/>
              </a:spcBef>
              <a:buClr>
                <a:srgbClr val="3163AC"/>
              </a:buClr>
              <a:buFont typeface="Wingdings" panose="05000000000000000000" pitchFamily="2" charset="2"/>
              <a:buChar char="§"/>
            </a:pPr>
            <a:r>
              <a:rPr lang="en-US" altLang="en-US" sz="1800" dirty="0">
                <a:cs typeface="Arial" panose="020B0604020202020204" pitchFamily="34" charset="0"/>
              </a:rPr>
              <a:t>Fishing and hunting licenses</a:t>
            </a:r>
          </a:p>
          <a:p>
            <a:pPr lvl="2" indent="-342900">
              <a:spcBef>
                <a:spcPts val="0"/>
              </a:spcBef>
              <a:buClr>
                <a:srgbClr val="3163AC"/>
              </a:buClr>
              <a:buFont typeface="Wingdings" panose="05000000000000000000" pitchFamily="2" charset="2"/>
              <a:buChar char="§"/>
            </a:pPr>
            <a:r>
              <a:rPr lang="en-US" altLang="en-US" sz="1800" dirty="0">
                <a:cs typeface="Arial" panose="020B0604020202020204" pitchFamily="34" charset="0"/>
              </a:rPr>
              <a:t>Limits on fishing and hunting seasons/ size of fish</a:t>
            </a:r>
          </a:p>
          <a:p>
            <a:pPr lvl="2" indent="-342900">
              <a:spcBef>
                <a:spcPts val="0"/>
              </a:spcBef>
              <a:buClr>
                <a:srgbClr val="3163AC"/>
              </a:buClr>
              <a:buFont typeface="Wingdings" panose="05000000000000000000" pitchFamily="2" charset="2"/>
              <a:buChar char="§"/>
            </a:pPr>
            <a:r>
              <a:rPr lang="en-US" altLang="en-US" sz="1800" dirty="0">
                <a:cs typeface="Arial" panose="020B0604020202020204" pitchFamily="34" charset="0"/>
              </a:rPr>
              <a:t>Limits on quantity of animals killed</a:t>
            </a:r>
          </a:p>
          <a:p>
            <a:pPr marL="800100" lvl="2" indent="0">
              <a:buClr>
                <a:srgbClr val="3163AC"/>
              </a:buClr>
              <a:buNone/>
            </a:pPr>
            <a:endParaRPr lang="en-US" altLang="en-US" dirty="0">
              <a:cs typeface="Arial" panose="020B0604020202020204" pitchFamily="34" charset="0"/>
            </a:endParaRPr>
          </a:p>
          <a:p>
            <a:pPr lvl="1">
              <a:buClr>
                <a:srgbClr val="3163AC"/>
              </a:buClr>
              <a:buFont typeface="Wingdings" panose="05000000000000000000" pitchFamily="2" charset="2"/>
              <a:buChar char="§"/>
            </a:pPr>
            <a:endParaRPr lang="en-US" altLang="en-US" dirty="0">
              <a:cs typeface="Arial" panose="020B0604020202020204" pitchFamily="34" charset="0"/>
            </a:endParaRPr>
          </a:p>
          <a:p>
            <a:endParaRPr lang="de-DE" dirty="0">
              <a:latin typeface="+mn-lt"/>
            </a:endParaRPr>
          </a:p>
        </p:txBody>
      </p:sp>
      <p:sp>
        <p:nvSpPr>
          <p:cNvPr id="5" name="Titel 4"/>
          <p:cNvSpPr>
            <a:spLocks noGrp="1"/>
          </p:cNvSpPr>
          <p:nvPr>
            <p:ph type="title"/>
          </p:nvPr>
        </p:nvSpPr>
        <p:spPr/>
        <p:txBody>
          <a:bodyPr/>
          <a:lstStyle/>
          <a:p>
            <a:r>
              <a:rPr lang="en-US" altLang="en-US" dirty="0">
                <a:solidFill>
                  <a:srgbClr val="3163AC"/>
                </a:solidFill>
                <a:latin typeface="+mj-lt"/>
                <a:cs typeface="Arial" panose="020B0604020202020204" pitchFamily="34" charset="0"/>
              </a:rPr>
              <a:t>Common Resources (2/2)</a:t>
            </a:r>
            <a:endParaRPr lang="de-DE" dirty="0">
              <a:solidFill>
                <a:srgbClr val="3163AC"/>
              </a:solidFill>
              <a:latin typeface="+mj-lt"/>
              <a:cs typeface="Arial" panose="020B0604020202020204" pitchFamily="34" charset="0"/>
            </a:endParaRPr>
          </a:p>
        </p:txBody>
      </p:sp>
    </p:spTree>
    <p:extLst>
      <p:ext uri="{BB962C8B-B14F-4D97-AF65-F5344CB8AC3E}">
        <p14:creationId xmlns:p14="http://schemas.microsoft.com/office/powerpoint/2010/main" val="3092735244"/>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p:cNvSpPr>
            <a:spLocks noGrp="1"/>
          </p:cNvSpPr>
          <p:nvPr>
            <p:ph sz="quarter" idx="12"/>
          </p:nvPr>
        </p:nvSpPr>
        <p:spPr>
          <a:xfrm>
            <a:off x="604838" y="1838327"/>
            <a:ext cx="8081962" cy="3883025"/>
          </a:xfrm>
        </p:spPr>
        <p:txBody>
          <a:bodyPr/>
          <a:lstStyle/>
          <a:p>
            <a:pPr marL="0" indent="0">
              <a:buNone/>
            </a:pPr>
            <a:r>
              <a:rPr lang="en-US" altLang="en-US" dirty="0">
                <a:solidFill>
                  <a:srgbClr val="3163AC"/>
                </a:solidFill>
                <a:latin typeface="+mn-lt"/>
                <a:cs typeface="Arial" panose="020B0604020202020204" pitchFamily="34" charset="0"/>
              </a:rPr>
              <a:t>Market fails to allocate resources efficiently</a:t>
            </a:r>
          </a:p>
          <a:p>
            <a:pPr lvl="1" indent="-342900">
              <a:buClr>
                <a:srgbClr val="3163AC"/>
              </a:buClr>
              <a:buFont typeface="Wingdings" panose="05000000000000000000" pitchFamily="2" charset="2"/>
              <a:buChar char="§"/>
            </a:pPr>
            <a:r>
              <a:rPr lang="en-US" altLang="en-US" dirty="0">
                <a:cs typeface="Arial" panose="020B0604020202020204" pitchFamily="34" charset="0"/>
              </a:rPr>
              <a:t>Because property rights are not well established</a:t>
            </a:r>
          </a:p>
          <a:p>
            <a:pPr lvl="1" indent="-342900">
              <a:buClr>
                <a:srgbClr val="3163AC"/>
              </a:buClr>
              <a:buFont typeface="Wingdings" panose="05000000000000000000" pitchFamily="2" charset="2"/>
              <a:buChar char="§"/>
            </a:pPr>
            <a:r>
              <a:rPr lang="en-US" altLang="en-US" dirty="0">
                <a:cs typeface="Arial" panose="020B0604020202020204" pitchFamily="34" charset="0"/>
              </a:rPr>
              <a:t>Some item of value does not have an owner with the legal authority to control it</a:t>
            </a:r>
          </a:p>
          <a:p>
            <a:pPr lvl="1">
              <a:buClr>
                <a:srgbClr val="3163AC"/>
              </a:buClr>
              <a:buFont typeface="Wingdings" panose="05000000000000000000" pitchFamily="2" charset="2"/>
              <a:buChar char="§"/>
            </a:pPr>
            <a:endParaRPr lang="en-US" altLang="en-US" dirty="0">
              <a:cs typeface="Arial" panose="020B0604020202020204" pitchFamily="34" charset="0"/>
            </a:endParaRPr>
          </a:p>
          <a:p>
            <a:endParaRPr lang="de-DE" dirty="0">
              <a:latin typeface="+mn-lt"/>
            </a:endParaRPr>
          </a:p>
        </p:txBody>
      </p:sp>
      <p:sp>
        <p:nvSpPr>
          <p:cNvPr id="5" name="Titel 4"/>
          <p:cNvSpPr>
            <a:spLocks noGrp="1"/>
          </p:cNvSpPr>
          <p:nvPr>
            <p:ph type="title"/>
          </p:nvPr>
        </p:nvSpPr>
        <p:spPr/>
        <p:txBody>
          <a:bodyPr/>
          <a:lstStyle/>
          <a:p>
            <a:r>
              <a:rPr lang="en-US" altLang="en-US" dirty="0">
                <a:solidFill>
                  <a:srgbClr val="3163AC"/>
                </a:solidFill>
                <a:latin typeface="+mj-lt"/>
                <a:cs typeface="Arial" panose="020B0604020202020204" pitchFamily="34" charset="0"/>
              </a:rPr>
              <a:t>Importance of Property Rights</a:t>
            </a:r>
            <a:endParaRPr lang="de-DE" dirty="0">
              <a:solidFill>
                <a:srgbClr val="3163AC"/>
              </a:solidFill>
              <a:latin typeface="+mj-lt"/>
              <a:cs typeface="Arial" panose="020B0604020202020204" pitchFamily="34" charset="0"/>
            </a:endParaRPr>
          </a:p>
        </p:txBody>
      </p:sp>
      <p:pic>
        <p:nvPicPr>
          <p:cNvPr id="147458" name="Picture 2" descr="Visit the PRPRTY Group on Yahoo! NO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8369" y="3364689"/>
            <a:ext cx="2885090" cy="2885091"/>
          </a:xfrm>
          <a:prstGeom prst="rect">
            <a:avLst/>
          </a:prstGeom>
          <a:noFill/>
          <a:extLst>
            <a:ext uri="{909E8E84-426E-40DD-AFC4-6F175D3DCCD1}">
              <a14:hiddenFill xmlns:a14="http://schemas.microsoft.com/office/drawing/2010/main">
                <a:solidFill>
                  <a:srgbClr val="FFFFFF"/>
                </a:solidFill>
              </a14:hiddenFill>
            </a:ext>
          </a:extLst>
        </p:spPr>
      </p:pic>
      <p:sp>
        <p:nvSpPr>
          <p:cNvPr id="6" name="Inhaltsplatzhalter 6"/>
          <p:cNvSpPr txBox="1">
            <a:spLocks/>
          </p:cNvSpPr>
          <p:nvPr/>
        </p:nvSpPr>
        <p:spPr>
          <a:xfrm>
            <a:off x="3184625" y="3605615"/>
            <a:ext cx="5517941" cy="3883025"/>
          </a:xfrm>
          <a:prstGeom prst="rect">
            <a:avLst/>
          </a:prstGeom>
        </p:spPr>
        <p:txBody>
          <a:bodyPr vert="horz" lIns="91440" tIns="45720" rIns="91440" bIns="45720" rtlCol="0">
            <a:noAutofit/>
          </a:bodyPr>
          <a:lstStyle>
            <a:lvl1pPr marL="342900" indent="-342900" algn="l" defTabSz="914400" rtl="0" eaLnBrk="1" latinLnBrk="0" hangingPunct="1">
              <a:lnSpc>
                <a:spcPts val="2800"/>
              </a:lnSpc>
              <a:spcBef>
                <a:spcPts val="1200"/>
              </a:spcBef>
              <a:buClrTx/>
              <a:buFont typeface="Frutiger 45 light" panose="020B0500000000000000" pitchFamily="34" charset="0"/>
              <a:buChar char="&gt;"/>
              <a:defRPr sz="2000" kern="1200">
                <a:solidFill>
                  <a:schemeClr val="tx1"/>
                </a:solidFill>
                <a:latin typeface="Frutiger 45 light" pitchFamily="34" charset="0"/>
                <a:ea typeface="+mn-ea"/>
                <a:cs typeface="+mn-cs"/>
              </a:defRPr>
            </a:lvl1pPr>
            <a:lvl2pPr marL="742950" indent="-28575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Frutiger 45 light" panose="020B0500000000000000" pitchFamily="34" charset="0"/>
              <a:buNone/>
            </a:pPr>
            <a:r>
              <a:rPr lang="en-US" altLang="en-US" dirty="0">
                <a:solidFill>
                  <a:srgbClr val="3163AC"/>
                </a:solidFill>
                <a:latin typeface="+mn-lt"/>
                <a:cs typeface="Arial" panose="020B0604020202020204" pitchFamily="34" charset="0"/>
              </a:rPr>
              <a:t>The government can potentially solve the problem</a:t>
            </a:r>
          </a:p>
          <a:p>
            <a:pPr lvl="1" indent="-342900">
              <a:buClr>
                <a:srgbClr val="3163AC"/>
              </a:buClr>
              <a:buFont typeface="Wingdings" panose="05000000000000000000" pitchFamily="2" charset="2"/>
              <a:buChar char="§"/>
            </a:pPr>
            <a:r>
              <a:rPr lang="en-US" altLang="en-US" dirty="0">
                <a:cs typeface="Arial" panose="020B0604020202020204" pitchFamily="34" charset="0"/>
              </a:rPr>
              <a:t>Help define property rights and thereby unleash market forces</a:t>
            </a:r>
          </a:p>
          <a:p>
            <a:pPr lvl="1" indent="-342900">
              <a:buClr>
                <a:srgbClr val="3163AC"/>
              </a:buClr>
              <a:buFont typeface="Wingdings" panose="05000000000000000000" pitchFamily="2" charset="2"/>
              <a:buChar char="§"/>
            </a:pPr>
            <a:r>
              <a:rPr lang="en-US" altLang="en-US" dirty="0">
                <a:cs typeface="Arial" panose="020B0604020202020204" pitchFamily="34" charset="0"/>
              </a:rPr>
              <a:t>Regulate private behavior</a:t>
            </a:r>
          </a:p>
          <a:p>
            <a:pPr lvl="1" indent="-342900">
              <a:buClr>
                <a:srgbClr val="3163AC"/>
              </a:buClr>
              <a:buFont typeface="Wingdings" panose="05000000000000000000" pitchFamily="2" charset="2"/>
              <a:buChar char="§"/>
            </a:pPr>
            <a:r>
              <a:rPr lang="en-US" altLang="en-US" dirty="0">
                <a:cs typeface="Arial" panose="020B0604020202020204" pitchFamily="34" charset="0"/>
              </a:rPr>
              <a:t>Use tax revenue to supply a good that the market fails to supply</a:t>
            </a:r>
          </a:p>
          <a:p>
            <a:pPr lvl="1">
              <a:buClr>
                <a:srgbClr val="3163AC"/>
              </a:buClr>
              <a:buFont typeface="Wingdings" panose="05000000000000000000" pitchFamily="2" charset="2"/>
              <a:buChar char="§"/>
            </a:pPr>
            <a:endParaRPr lang="en-US" altLang="en-US" dirty="0">
              <a:cs typeface="Arial" panose="020B0604020202020204" pitchFamily="34" charset="0"/>
            </a:endParaRPr>
          </a:p>
          <a:p>
            <a:endParaRPr lang="de-DE" dirty="0">
              <a:latin typeface="+mn-lt"/>
            </a:endParaRPr>
          </a:p>
        </p:txBody>
      </p:sp>
    </p:spTree>
    <p:extLst>
      <p:ext uri="{BB962C8B-B14F-4D97-AF65-F5344CB8AC3E}">
        <p14:creationId xmlns:p14="http://schemas.microsoft.com/office/powerpoint/2010/main" val="3475240996"/>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a:xfrm>
            <a:off x="3884400" y="694803"/>
            <a:ext cx="4654800" cy="990015"/>
          </a:xfrm>
        </p:spPr>
        <p:txBody>
          <a:bodyPr/>
          <a:lstStyle/>
          <a:p>
            <a:r>
              <a:rPr lang="de-DE" dirty="0"/>
              <a:t>Consumer </a:t>
            </a:r>
            <a:r>
              <a:rPr lang="de-DE" dirty="0" err="1"/>
              <a:t>behavior</a:t>
            </a:r>
            <a:endParaRPr lang="de-DE" dirty="0"/>
          </a:p>
        </p:txBody>
      </p:sp>
      <p:graphicFrame>
        <p:nvGraphicFramePr>
          <p:cNvPr id="7" name="Tabelle 6"/>
          <p:cNvGraphicFramePr>
            <a:graphicFrameLocks noGrp="1"/>
          </p:cNvGraphicFramePr>
          <p:nvPr/>
        </p:nvGraphicFramePr>
        <p:xfrm>
          <a:off x="3900270" y="1904832"/>
          <a:ext cx="4087021" cy="2869219"/>
        </p:xfrm>
        <a:graphic>
          <a:graphicData uri="http://schemas.openxmlformats.org/drawingml/2006/table">
            <a:tbl>
              <a:tblPr firstRow="1" bandRow="1">
                <a:tableStyleId>{5C22544A-7EE6-4342-B048-85BDC9FD1C3A}</a:tableStyleId>
              </a:tblPr>
              <a:tblGrid>
                <a:gridCol w="667021">
                  <a:extLst>
                    <a:ext uri="{9D8B030D-6E8A-4147-A177-3AD203B41FA5}">
                      <a16:colId xmlns:a16="http://schemas.microsoft.com/office/drawing/2014/main" val="20000"/>
                    </a:ext>
                  </a:extLst>
                </a:gridCol>
                <a:gridCol w="3420000">
                  <a:extLst>
                    <a:ext uri="{9D8B030D-6E8A-4147-A177-3AD203B41FA5}">
                      <a16:colId xmlns:a16="http://schemas.microsoft.com/office/drawing/2014/main" val="20001"/>
                    </a:ext>
                  </a:extLst>
                </a:gridCol>
              </a:tblGrid>
              <a:tr h="8540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00" b="1" dirty="0">
                        <a:solidFill>
                          <a:srgbClr val="6E86D4"/>
                        </a:solidFill>
                        <a:latin typeface="Arial Black" pitchFamily="34" charset="0"/>
                        <a:cs typeface="Arial" pitchFamily="34" charset="0"/>
                      </a:endParaRPr>
                    </a:p>
                  </a:txBody>
                  <a:tcPr marL="36000" marR="3600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b="1" dirty="0">
                        <a:solidFill>
                          <a:schemeClr val="tx1"/>
                        </a:solidFill>
                        <a:latin typeface="Arial" pitchFamily="34" charset="0"/>
                        <a:cs typeface="Arial" pitchFamily="34" charset="0"/>
                      </a:endParaRPr>
                    </a:p>
                  </a:txBody>
                  <a:tcPr marL="36000" marR="3600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3542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a:solidFill>
                            <a:schemeClr val="bg1"/>
                          </a:solidFill>
                          <a:latin typeface="+mn-lt"/>
                          <a:cs typeface="Arial" pitchFamily="34" charset="0"/>
                        </a:rPr>
                        <a:t>4.1</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0" dirty="0">
                          <a:solidFill>
                            <a:schemeClr val="bg1"/>
                          </a:solidFill>
                          <a:latin typeface="+mn-lt"/>
                          <a:cs typeface="Arial" pitchFamily="34" charset="0"/>
                        </a:rPr>
                        <a:t>Consumer Preferences</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3542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mn-lt"/>
                          <a:ea typeface="+mn-ea"/>
                          <a:cs typeface="Arial" pitchFamily="34" charset="0"/>
                        </a:rPr>
                        <a:t>4.2</a:t>
                      </a:r>
                      <a:endParaRPr lang="en-US" sz="2400" b="1" dirty="0">
                        <a:solidFill>
                          <a:schemeClr val="bg1"/>
                        </a:solidFill>
                        <a:latin typeface="+mn-lt"/>
                        <a:cs typeface="Arial"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0" dirty="0">
                          <a:solidFill>
                            <a:schemeClr val="bg1"/>
                          </a:solidFill>
                          <a:latin typeface="+mn-lt"/>
                          <a:cs typeface="Arial" pitchFamily="34" charset="0"/>
                        </a:rPr>
                        <a:t>Budget Constraints</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3542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a:solidFill>
                            <a:schemeClr val="bg1"/>
                          </a:solidFill>
                          <a:latin typeface="+mn-lt"/>
                          <a:cs typeface="Arial" pitchFamily="34" charset="0"/>
                        </a:rPr>
                        <a:t>4.3</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0" dirty="0">
                          <a:solidFill>
                            <a:schemeClr val="bg1"/>
                          </a:solidFill>
                          <a:latin typeface="+mn-lt"/>
                          <a:cs typeface="Arial" pitchFamily="34" charset="0"/>
                        </a:rPr>
                        <a:t>Consumer Choice</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3542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2400" b="1" dirty="0">
                          <a:solidFill>
                            <a:schemeClr val="bg1"/>
                          </a:solidFill>
                          <a:latin typeface="+mn-lt"/>
                          <a:cs typeface="Arial" pitchFamily="34" charset="0"/>
                        </a:rPr>
                        <a:t>4.4</a:t>
                      </a:r>
                      <a:endParaRPr lang="en-US" sz="2400" b="1" dirty="0">
                        <a:solidFill>
                          <a:schemeClr val="bg1"/>
                        </a:solidFill>
                        <a:latin typeface="+mn-lt"/>
                        <a:cs typeface="Arial"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sz="1600" b="0" dirty="0">
                          <a:solidFill>
                            <a:schemeClr val="bg1"/>
                          </a:solidFill>
                          <a:latin typeface="+mn-lt"/>
                          <a:cs typeface="Arial" pitchFamily="34" charset="0"/>
                        </a:rPr>
                        <a:t>Individual Demand</a:t>
                      </a:r>
                      <a:endParaRPr lang="en-US" sz="1600" b="0" dirty="0">
                        <a:solidFill>
                          <a:schemeClr val="bg1"/>
                        </a:solidFill>
                        <a:latin typeface="+mn-lt"/>
                        <a:cs typeface="Arial"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53542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a:solidFill>
                            <a:schemeClr val="bg1"/>
                          </a:solidFill>
                          <a:latin typeface="+mn-lt"/>
                          <a:cs typeface="Arial" pitchFamily="34" charset="0"/>
                        </a:rPr>
                        <a:t>4.5</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0" dirty="0">
                          <a:solidFill>
                            <a:schemeClr val="bg1"/>
                          </a:solidFill>
                          <a:latin typeface="+mn-lt"/>
                          <a:cs typeface="Arial" pitchFamily="34" charset="0"/>
                        </a:rPr>
                        <a:t>Network Externalities</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1016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700" b="1" dirty="0">
                        <a:solidFill>
                          <a:schemeClr val="tx1">
                            <a:lumMod val="50000"/>
                            <a:lumOff val="50000"/>
                          </a:schemeClr>
                        </a:solidFill>
                        <a:latin typeface="Arial Black" pitchFamily="34" charset="0"/>
                        <a:cs typeface="Arial" pitchFamily="34" charset="0"/>
                      </a:endParaRPr>
                    </a:p>
                  </a:txBody>
                  <a:tcPr marL="36000" marR="3600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700" b="0" dirty="0">
                        <a:solidFill>
                          <a:schemeClr val="tx1">
                            <a:lumMod val="50000"/>
                            <a:lumOff val="50000"/>
                          </a:schemeClr>
                        </a:solidFill>
                        <a:latin typeface="Arial" pitchFamily="34" charset="0"/>
                        <a:cs typeface="Arial" pitchFamily="34" charset="0"/>
                      </a:endParaRPr>
                    </a:p>
                  </a:txBody>
                  <a:tcPr marL="36000" marR="3600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sp>
        <p:nvSpPr>
          <p:cNvPr id="6" name="Textfeld 5"/>
          <p:cNvSpPr txBox="1"/>
          <p:nvPr/>
        </p:nvSpPr>
        <p:spPr>
          <a:xfrm>
            <a:off x="-171448" y="1305618"/>
            <a:ext cx="4124325" cy="4524315"/>
          </a:xfrm>
          <a:prstGeom prst="rect">
            <a:avLst/>
          </a:prstGeom>
          <a:noFill/>
        </p:spPr>
        <p:txBody>
          <a:bodyPr wrap="square" rtlCol="0">
            <a:spAutoFit/>
          </a:bodyPr>
          <a:lstStyle/>
          <a:p>
            <a:r>
              <a:rPr lang="de-DE" sz="28800" spc="-1500" dirty="0">
                <a:solidFill>
                  <a:schemeClr val="bg1"/>
                </a:solidFill>
              </a:rPr>
              <a:t>04</a:t>
            </a:r>
          </a:p>
        </p:txBody>
      </p:sp>
    </p:spTree>
    <p:extLst>
      <p:ext uri="{BB962C8B-B14F-4D97-AF65-F5344CB8AC3E}">
        <p14:creationId xmlns:p14="http://schemas.microsoft.com/office/powerpoint/2010/main" val="2793418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604838" y="310778"/>
            <a:ext cx="6545262" cy="1264025"/>
          </a:xfrm>
        </p:spPr>
        <p:txBody>
          <a:bodyPr/>
          <a:lstStyle/>
          <a:p>
            <a:r>
              <a:rPr lang="en-US" dirty="0"/>
              <a:t>Is Facebook free?</a:t>
            </a:r>
          </a:p>
        </p:txBody>
      </p:sp>
      <p:pic>
        <p:nvPicPr>
          <p:cNvPr id="8"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86920" y="2343790"/>
            <a:ext cx="6172200" cy="3146375"/>
          </a:xfrm>
          <a:prstGeom prst="rect">
            <a:avLst/>
          </a:prstGeom>
          <a:ln>
            <a:solidFill>
              <a:srgbClr val="000000"/>
            </a:solidFill>
          </a:ln>
        </p:spPr>
      </p:pic>
      <p:pic>
        <p:nvPicPr>
          <p:cNvPr id="4" name="Picture 7"/>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14792" y="1019547"/>
            <a:ext cx="720000" cy="7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feld 5"/>
          <p:cNvSpPr txBox="1"/>
          <p:nvPr/>
        </p:nvSpPr>
        <p:spPr>
          <a:xfrm>
            <a:off x="8321083" y="1145964"/>
            <a:ext cx="1132764" cy="461665"/>
          </a:xfrm>
          <a:prstGeom prst="rect">
            <a:avLst/>
          </a:prstGeom>
          <a:noFill/>
        </p:spPr>
        <p:txBody>
          <a:bodyPr wrap="square" rtlCol="0">
            <a:spAutoFit/>
          </a:bodyPr>
          <a:lstStyle/>
          <a:p>
            <a:r>
              <a:rPr lang="en-US" altLang="en-US" sz="2400" dirty="0">
                <a:solidFill>
                  <a:schemeClr val="bg1"/>
                </a:solidFill>
              </a:rPr>
              <a:t>#1</a:t>
            </a:r>
            <a:endParaRPr lang="en-US" sz="2400" dirty="0">
              <a:solidFill>
                <a:schemeClr val="bg1"/>
              </a:solidFill>
            </a:endParaRPr>
          </a:p>
        </p:txBody>
      </p:sp>
    </p:spTree>
    <p:extLst>
      <p:ext uri="{BB962C8B-B14F-4D97-AF65-F5344CB8AC3E}">
        <p14:creationId xmlns:p14="http://schemas.microsoft.com/office/powerpoint/2010/main" val="2161433261"/>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0"/>
          <p:cNvSpPr txBox="1">
            <a:spLocks/>
          </p:cNvSpPr>
          <p:nvPr/>
        </p:nvSpPr>
        <p:spPr>
          <a:xfrm>
            <a:off x="727200" y="287367"/>
            <a:ext cx="8042400" cy="993600"/>
          </a:xfrm>
          <a:prstGeom prst="rect">
            <a:avLst/>
          </a:prstGeom>
        </p:spPr>
        <p:txBody>
          <a:bodyPr vert="horz" lIns="91440" tIns="45720" rIns="91440" bIns="45720" rtlCol="0" anchor="t" anchorCtr="0">
            <a:noAutofit/>
          </a:bodyPr>
          <a:lstStyle>
            <a:lvl1pPr algn="l" defTabSz="914400" rtl="0" eaLnBrk="1" latinLnBrk="0" hangingPunct="1">
              <a:lnSpc>
                <a:spcPts val="3500"/>
              </a:lnSpc>
              <a:spcBef>
                <a:spcPct val="0"/>
              </a:spcBef>
              <a:buNone/>
              <a:defRPr lang="en-US" sz="3000" b="0" kern="1200" cap="all" baseline="0">
                <a:solidFill>
                  <a:schemeClr val="bg1"/>
                </a:solidFill>
                <a:latin typeface="Frutiger 45 light" pitchFamily="34" charset="0"/>
                <a:ea typeface="+mj-ea"/>
                <a:cs typeface="+mj-cs"/>
              </a:defRPr>
            </a:lvl1pPr>
          </a:lstStyle>
          <a:p>
            <a:r>
              <a:rPr lang="de-DE" dirty="0"/>
              <a:t>             </a:t>
            </a:r>
          </a:p>
        </p:txBody>
      </p:sp>
      <p:sp>
        <p:nvSpPr>
          <p:cNvPr id="13" name="Titel 10"/>
          <p:cNvSpPr>
            <a:spLocks noGrp="1"/>
          </p:cNvSpPr>
          <p:nvPr>
            <p:ph type="title" idx="4294967295"/>
          </p:nvPr>
        </p:nvSpPr>
        <p:spPr>
          <a:xfrm>
            <a:off x="979488" y="14288"/>
            <a:ext cx="8164512" cy="1436687"/>
          </a:xfrm>
        </p:spPr>
        <p:txBody>
          <a:bodyPr anchor="ctr"/>
          <a:lstStyle>
            <a:lvl1pPr>
              <a:lnSpc>
                <a:spcPts val="3500"/>
              </a:lnSpc>
              <a:defRPr b="0">
                <a:solidFill>
                  <a:schemeClr val="bg1"/>
                </a:solidFill>
              </a:defRPr>
            </a:lvl1pPr>
          </a:lstStyle>
          <a:p>
            <a:r>
              <a:rPr lang="en-US" dirty="0">
                <a:cs typeface="Arial" pitchFamily="34" charset="0"/>
              </a:rPr>
              <a:t>“Economics…</a:t>
            </a:r>
          </a:p>
        </p:txBody>
      </p:sp>
      <p:sp>
        <p:nvSpPr>
          <p:cNvPr id="8" name="Titel 10"/>
          <p:cNvSpPr txBox="1">
            <a:spLocks/>
          </p:cNvSpPr>
          <p:nvPr/>
        </p:nvSpPr>
        <p:spPr>
          <a:xfrm>
            <a:off x="321574" y="1193800"/>
            <a:ext cx="8500852" cy="5664200"/>
          </a:xfrm>
          <a:prstGeom prst="rect">
            <a:avLst/>
          </a:prstGeom>
        </p:spPr>
        <p:txBody>
          <a:bodyPr vert="horz" lIns="91440" tIns="45720" rIns="91440" bIns="45720" rtlCol="0" anchor="ctr" anchorCtr="0">
            <a:noAutofit/>
          </a:bodyPr>
          <a:lstStyle>
            <a:lvl1pPr algn="l" defTabSz="914400" rtl="0" eaLnBrk="1" latinLnBrk="0" hangingPunct="1">
              <a:lnSpc>
                <a:spcPts val="3500"/>
              </a:lnSpc>
              <a:spcBef>
                <a:spcPct val="0"/>
              </a:spcBef>
              <a:buNone/>
              <a:defRPr lang="en-US" sz="2400" b="0" kern="1200" cap="all" baseline="0">
                <a:solidFill>
                  <a:schemeClr val="bg1"/>
                </a:solidFill>
                <a:latin typeface="Frutiger 45 light" pitchFamily="34" charset="0"/>
                <a:ea typeface="+mj-ea"/>
                <a:cs typeface="+mj-cs"/>
              </a:defRPr>
            </a:lvl1pPr>
          </a:lstStyle>
          <a:p>
            <a:pPr>
              <a:lnSpc>
                <a:spcPct val="120000"/>
              </a:lnSpc>
              <a:spcBef>
                <a:spcPts val="1200"/>
              </a:spcBef>
              <a:spcAft>
                <a:spcPts val="1200"/>
              </a:spcAft>
            </a:pPr>
            <a:r>
              <a:rPr lang="en-US" sz="2000" cap="none" dirty="0">
                <a:solidFill>
                  <a:schemeClr val="tx1"/>
                </a:solidFill>
                <a:cs typeface="Arial" pitchFamily="34" charset="0"/>
              </a:rPr>
              <a:t>Among the market baskets which are affordable, the consumer chooses the market basket that he/she likes most. Thus, demand describes optimal consumption that depends on prices and income. </a:t>
            </a:r>
          </a:p>
          <a:p>
            <a:pPr>
              <a:lnSpc>
                <a:spcPct val="120000"/>
              </a:lnSpc>
              <a:spcBef>
                <a:spcPts val="1200"/>
              </a:spcBef>
              <a:spcAft>
                <a:spcPts val="1200"/>
              </a:spcAft>
            </a:pPr>
            <a:r>
              <a:rPr lang="en-US" sz="2000" cap="none" dirty="0">
                <a:solidFill>
                  <a:schemeClr val="tx1"/>
                </a:solidFill>
                <a:cs typeface="Arial" pitchFamily="34" charset="0"/>
              </a:rPr>
              <a:t>This part deals with how consumer make consumption decision, how their preferences and budget constraints determine their demand for various goods and why different goods have different demand characteristics.</a:t>
            </a:r>
            <a:endParaRPr lang="en-US" sz="1400" cap="none" dirty="0">
              <a:solidFill>
                <a:schemeClr val="tx1"/>
              </a:solidFill>
              <a:cs typeface="Arial" pitchFamily="34" charset="0"/>
            </a:endParaRPr>
          </a:p>
        </p:txBody>
      </p:sp>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1320" b="34340"/>
          <a:stretch/>
        </p:blipFill>
        <p:spPr bwMode="auto">
          <a:xfrm>
            <a:off x="-3175" y="-692"/>
            <a:ext cx="9150350" cy="1486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el 10"/>
          <p:cNvSpPr txBox="1">
            <a:spLocks/>
          </p:cNvSpPr>
          <p:nvPr/>
        </p:nvSpPr>
        <p:spPr>
          <a:xfrm>
            <a:off x="321574" y="562623"/>
            <a:ext cx="8708126" cy="1436687"/>
          </a:xfrm>
          <a:prstGeom prst="rect">
            <a:avLst/>
          </a:prstGeom>
        </p:spPr>
        <p:txBody>
          <a:bodyPr anchor="ctr"/>
          <a:lstStyle>
            <a:lvl1pPr algn="l" defTabSz="914400" rtl="0" eaLnBrk="1" latinLnBrk="0" hangingPunct="1">
              <a:lnSpc>
                <a:spcPts val="3500"/>
              </a:lnSpc>
              <a:spcBef>
                <a:spcPct val="0"/>
              </a:spcBef>
              <a:buNone/>
              <a:defRPr lang="en-US" sz="2400" b="0" kern="1200" cap="all" baseline="0">
                <a:solidFill>
                  <a:schemeClr val="bg1"/>
                </a:solidFill>
                <a:latin typeface="Frutiger 45 light" pitchFamily="34" charset="0"/>
                <a:ea typeface="+mj-ea"/>
                <a:cs typeface="+mj-cs"/>
              </a:defRPr>
            </a:lvl1pPr>
          </a:lstStyle>
          <a:p>
            <a:r>
              <a:rPr lang="de-DE" sz="4000" dirty="0">
                <a:cs typeface="Arial" pitchFamily="34" charset="0"/>
              </a:rPr>
              <a:t>04 					                   </a:t>
            </a:r>
            <a:r>
              <a:rPr lang="de-DE" sz="4000" dirty="0" err="1">
                <a:cs typeface="Arial" pitchFamily="34" charset="0"/>
              </a:rPr>
              <a:t>IDEa</a:t>
            </a:r>
            <a:endParaRPr lang="de-DE" sz="4000" dirty="0">
              <a:cs typeface="Arial" pitchFamily="34" charset="0"/>
            </a:endParaRPr>
          </a:p>
        </p:txBody>
      </p:sp>
    </p:spTree>
    <p:extLst>
      <p:ext uri="{BB962C8B-B14F-4D97-AF65-F5344CB8AC3E}">
        <p14:creationId xmlns:p14="http://schemas.microsoft.com/office/powerpoint/2010/main" val="1742135761"/>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p:cNvSpPr/>
          <p:nvPr/>
        </p:nvSpPr>
        <p:spPr>
          <a:xfrm>
            <a:off x="0" y="1623848"/>
            <a:ext cx="9144000" cy="4741032"/>
          </a:xfrm>
          <a:prstGeom prst="rect">
            <a:avLst/>
          </a:prstGeom>
          <a:blipFill dpi="0" rotWithShape="1">
            <a:blip r:embed="rId2">
              <a:alphaModFix amt="1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nhaltsplatzhalter 2"/>
          <p:cNvSpPr>
            <a:spLocks noGrp="1"/>
          </p:cNvSpPr>
          <p:nvPr>
            <p:ph sz="quarter" idx="12"/>
          </p:nvPr>
        </p:nvSpPr>
        <p:spPr>
          <a:xfrm>
            <a:off x="604838" y="1842448"/>
            <a:ext cx="8081962" cy="3878903"/>
          </a:xfrm>
        </p:spPr>
        <p:txBody>
          <a:bodyPr/>
          <a:lstStyle/>
          <a:p>
            <a:pPr>
              <a:lnSpc>
                <a:spcPts val="2000"/>
              </a:lnSpc>
              <a:buClr>
                <a:srgbClr val="2E63AC"/>
              </a:buClr>
              <a:buFont typeface="Wingdings" panose="05000000000000000000" pitchFamily="2" charset="2"/>
              <a:buChar char="§"/>
            </a:pPr>
            <a:r>
              <a:rPr lang="en-US" dirty="0"/>
              <a:t>Describe the basic assumptions on preferences</a:t>
            </a:r>
          </a:p>
          <a:p>
            <a:pPr>
              <a:lnSpc>
                <a:spcPts val="2000"/>
              </a:lnSpc>
              <a:buClr>
                <a:srgbClr val="2E63AC"/>
              </a:buClr>
              <a:buFont typeface="Wingdings" panose="05000000000000000000" pitchFamily="2" charset="2"/>
              <a:buChar char="§"/>
            </a:pPr>
            <a:r>
              <a:rPr lang="en-US" dirty="0"/>
              <a:t>Explain how preferences can be expressed through indifference curves</a:t>
            </a:r>
          </a:p>
          <a:p>
            <a:pPr>
              <a:lnSpc>
                <a:spcPts val="2000"/>
              </a:lnSpc>
              <a:buClr>
                <a:srgbClr val="2E63AC"/>
              </a:buClr>
              <a:buFont typeface="Wingdings" panose="05000000000000000000" pitchFamily="2" charset="2"/>
              <a:buChar char="§"/>
            </a:pPr>
            <a:r>
              <a:rPr lang="en-US" dirty="0"/>
              <a:t>Apply indifference curves to explain preferences and utility</a:t>
            </a:r>
          </a:p>
          <a:p>
            <a:pPr>
              <a:lnSpc>
                <a:spcPts val="2000"/>
              </a:lnSpc>
              <a:buClr>
                <a:srgbClr val="2E63AC"/>
              </a:buClr>
              <a:buFont typeface="Wingdings" panose="05000000000000000000" pitchFamily="2" charset="2"/>
              <a:buChar char="§"/>
            </a:pPr>
            <a:r>
              <a:rPr lang="en-US" dirty="0"/>
              <a:t>Recall the idea of perfect substitutes and complements</a:t>
            </a:r>
          </a:p>
          <a:p>
            <a:pPr>
              <a:lnSpc>
                <a:spcPts val="2000"/>
              </a:lnSpc>
              <a:buClr>
                <a:srgbClr val="2E63AC"/>
              </a:buClr>
              <a:buFont typeface="Wingdings" panose="05000000000000000000" pitchFamily="2" charset="2"/>
              <a:buChar char="§"/>
            </a:pPr>
            <a:r>
              <a:rPr lang="en-US" dirty="0"/>
              <a:t>Explain how the budget constraint restricts consumer choice</a:t>
            </a:r>
          </a:p>
          <a:p>
            <a:pPr>
              <a:lnSpc>
                <a:spcPts val="2000"/>
              </a:lnSpc>
              <a:buClr>
                <a:srgbClr val="2E63AC"/>
              </a:buClr>
              <a:buFont typeface="Wingdings" panose="05000000000000000000" pitchFamily="2" charset="2"/>
              <a:buChar char="§"/>
            </a:pPr>
            <a:r>
              <a:rPr lang="en-US" dirty="0"/>
              <a:t>Calculate the household optimum using the </a:t>
            </a:r>
            <a:r>
              <a:rPr lang="en-US" dirty="0" err="1"/>
              <a:t>Lagrangian</a:t>
            </a:r>
            <a:endParaRPr lang="en-US" dirty="0"/>
          </a:p>
          <a:p>
            <a:pPr>
              <a:lnSpc>
                <a:spcPts val="2000"/>
              </a:lnSpc>
              <a:buClr>
                <a:srgbClr val="2E63AC"/>
              </a:buClr>
              <a:buFont typeface="Wingdings" panose="05000000000000000000" pitchFamily="2" charset="2"/>
              <a:buChar char="§"/>
            </a:pPr>
            <a:r>
              <a:rPr lang="en-US" dirty="0"/>
              <a:t>Analyze the impact of income and price changes on individual choices</a:t>
            </a:r>
          </a:p>
          <a:p>
            <a:pPr>
              <a:lnSpc>
                <a:spcPts val="2000"/>
              </a:lnSpc>
              <a:buClr>
                <a:srgbClr val="2E63AC"/>
              </a:buClr>
              <a:buFont typeface="Wingdings" panose="05000000000000000000" pitchFamily="2" charset="2"/>
              <a:buChar char="§"/>
            </a:pPr>
            <a:r>
              <a:rPr lang="en-US" dirty="0"/>
              <a:t>Discuss the different kind of goods</a:t>
            </a:r>
          </a:p>
          <a:p>
            <a:pPr>
              <a:lnSpc>
                <a:spcPts val="2000"/>
              </a:lnSpc>
              <a:buClr>
                <a:srgbClr val="2E63AC"/>
              </a:buClr>
              <a:buFont typeface="Wingdings" panose="05000000000000000000" pitchFamily="2" charset="2"/>
              <a:buChar char="§"/>
            </a:pPr>
            <a:r>
              <a:rPr lang="en-US" dirty="0"/>
              <a:t>Derive the individual demand curve </a:t>
            </a:r>
          </a:p>
          <a:p>
            <a:pPr>
              <a:lnSpc>
                <a:spcPts val="2000"/>
              </a:lnSpc>
              <a:buClr>
                <a:srgbClr val="2E63AC"/>
              </a:buClr>
              <a:buFont typeface="Wingdings" panose="05000000000000000000" pitchFamily="2" charset="2"/>
              <a:buChar char="§"/>
            </a:pPr>
            <a:r>
              <a:rPr lang="en-US" dirty="0"/>
              <a:t>Explain network effects and apply them to real-life examples</a:t>
            </a:r>
          </a:p>
          <a:p>
            <a:pPr>
              <a:lnSpc>
                <a:spcPts val="2000"/>
              </a:lnSpc>
              <a:buClr>
                <a:srgbClr val="2E63AC"/>
              </a:buClr>
              <a:buFont typeface="Wingdings" panose="05000000000000000000" pitchFamily="2" charset="2"/>
              <a:buChar char="§"/>
            </a:pPr>
            <a:endParaRPr lang="en-US" dirty="0"/>
          </a:p>
          <a:p>
            <a:pPr>
              <a:buClr>
                <a:srgbClr val="2E63AC"/>
              </a:buClr>
              <a:buFont typeface="Wingdings" panose="05000000000000000000" pitchFamily="2" charset="2"/>
              <a:buChar char="§"/>
            </a:pPr>
            <a:endParaRPr lang="en-US" dirty="0"/>
          </a:p>
        </p:txBody>
      </p:sp>
      <p:sp>
        <p:nvSpPr>
          <p:cNvPr id="7" name="Titel 4"/>
          <p:cNvSpPr txBox="1">
            <a:spLocks/>
          </p:cNvSpPr>
          <p:nvPr/>
        </p:nvSpPr>
        <p:spPr>
          <a:xfrm>
            <a:off x="604838" y="310777"/>
            <a:ext cx="6545262" cy="1264025"/>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lang="en-US" sz="2400" b="0" kern="1200" cap="all" baseline="0">
                <a:solidFill>
                  <a:srgbClr val="2E63AC"/>
                </a:solidFill>
                <a:latin typeface="Frutiger 45 light" pitchFamily="34" charset="0"/>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2400" b="0" i="0" u="none" strike="noStrike" kern="1200" cap="all" spc="0" normalizeH="0" baseline="0" noProof="0" dirty="0">
                <a:ln>
                  <a:noFill/>
                </a:ln>
                <a:solidFill>
                  <a:srgbClr val="2E63AC"/>
                </a:solidFill>
                <a:effectLst/>
                <a:uLnTx/>
                <a:uFillTx/>
                <a:latin typeface="Frutiger 45 light" pitchFamily="34" charset="0"/>
                <a:ea typeface="+mj-ea"/>
                <a:cs typeface="+mj-cs"/>
              </a:rPr>
              <a:t>04 Learning </a:t>
            </a:r>
            <a:r>
              <a:rPr kumimoji="0" lang="de-DE" sz="2400" b="0" i="0" u="none" strike="noStrike" kern="1200" cap="all" spc="0" normalizeH="0" baseline="0" noProof="0" dirty="0" err="1">
                <a:ln>
                  <a:noFill/>
                </a:ln>
                <a:solidFill>
                  <a:srgbClr val="2E63AC"/>
                </a:solidFill>
                <a:effectLst/>
                <a:uLnTx/>
                <a:uFillTx/>
                <a:latin typeface="Frutiger 45 light" pitchFamily="34" charset="0"/>
                <a:ea typeface="+mj-ea"/>
                <a:cs typeface="+mj-cs"/>
              </a:rPr>
              <a:t>Objectives</a:t>
            </a:r>
            <a:endParaRPr kumimoji="0" lang="de-DE" sz="2400" b="0" i="0" u="none" strike="noStrike" kern="1200" cap="all" spc="0" normalizeH="0" baseline="0" noProof="0" dirty="0">
              <a:ln>
                <a:noFill/>
              </a:ln>
              <a:solidFill>
                <a:srgbClr val="2E63AC"/>
              </a:solidFill>
              <a:effectLst/>
              <a:uLnTx/>
              <a:uFillTx/>
              <a:latin typeface="Frutiger 45 light" pitchFamily="34" charset="0"/>
              <a:ea typeface="+mj-ea"/>
              <a:cs typeface="+mj-cs"/>
            </a:endParaRPr>
          </a:p>
        </p:txBody>
      </p:sp>
    </p:spTree>
    <p:extLst>
      <p:ext uri="{BB962C8B-B14F-4D97-AF65-F5344CB8AC3E}">
        <p14:creationId xmlns:p14="http://schemas.microsoft.com/office/powerpoint/2010/main" val="1010243882"/>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Neuronen, Hirnzellen, Hirnstruktur, Gehirn, Netzwe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95371"/>
            <a:ext cx="9144000" cy="6457951"/>
          </a:xfrm>
          <a:prstGeom prst="rect">
            <a:avLst/>
          </a:prstGeom>
          <a:noFill/>
          <a:extLst>
            <a:ext uri="{909E8E84-426E-40DD-AFC4-6F175D3DCCD1}">
              <a14:hiddenFill xmlns:a14="http://schemas.microsoft.com/office/drawing/2010/main">
                <a:solidFill>
                  <a:srgbClr val="FFFFFF"/>
                </a:solidFill>
              </a14:hiddenFill>
            </a:ext>
          </a:extLst>
        </p:spPr>
      </p:pic>
      <p:sp>
        <p:nvSpPr>
          <p:cNvPr id="7" name="Titel 10"/>
          <p:cNvSpPr txBox="1">
            <a:spLocks/>
          </p:cNvSpPr>
          <p:nvPr/>
        </p:nvSpPr>
        <p:spPr>
          <a:xfrm>
            <a:off x="727200" y="3957667"/>
            <a:ext cx="8042400" cy="993600"/>
          </a:xfrm>
          <a:prstGeom prst="rect">
            <a:avLst/>
          </a:prstGeom>
        </p:spPr>
        <p:txBody>
          <a:bodyPr vert="horz" lIns="91440" tIns="45720" rIns="91440" bIns="45720" rtlCol="0" anchor="t" anchorCtr="0">
            <a:noAutofit/>
          </a:bodyPr>
          <a:lstStyle>
            <a:lvl1pPr algn="l" defTabSz="914400" rtl="0" eaLnBrk="1" latinLnBrk="0" hangingPunct="1">
              <a:lnSpc>
                <a:spcPts val="3500"/>
              </a:lnSpc>
              <a:spcBef>
                <a:spcPct val="0"/>
              </a:spcBef>
              <a:buNone/>
              <a:defRPr lang="en-US" sz="3000" b="0" kern="1200" cap="all" baseline="0">
                <a:solidFill>
                  <a:schemeClr val="bg1"/>
                </a:solidFill>
                <a:latin typeface="Frutiger 45 light" pitchFamily="34" charset="0"/>
                <a:ea typeface="+mj-ea"/>
                <a:cs typeface="+mj-cs"/>
              </a:defRPr>
            </a:lvl1pPr>
          </a:lstStyle>
          <a:p>
            <a:r>
              <a:rPr lang="de-DE" dirty="0"/>
              <a:t>             </a:t>
            </a:r>
          </a:p>
        </p:txBody>
      </p:sp>
      <p:sp>
        <p:nvSpPr>
          <p:cNvPr id="11" name="Rechteck 10"/>
          <p:cNvSpPr/>
          <p:nvPr/>
        </p:nvSpPr>
        <p:spPr>
          <a:xfrm>
            <a:off x="0" y="3648105"/>
            <a:ext cx="9144000" cy="1514475"/>
          </a:xfrm>
          <a:prstGeom prst="rect">
            <a:avLst/>
          </a:prstGeom>
          <a:solidFill>
            <a:srgbClr val="2E63A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itel 10"/>
          <p:cNvSpPr>
            <a:spLocks noGrp="1"/>
          </p:cNvSpPr>
          <p:nvPr>
            <p:ph type="title"/>
          </p:nvPr>
        </p:nvSpPr>
        <p:spPr>
          <a:xfrm>
            <a:off x="604838" y="3683955"/>
            <a:ext cx="8164762" cy="1436687"/>
          </a:xfrm>
        </p:spPr>
        <p:txBody>
          <a:bodyPr anchor="ctr"/>
          <a:lstStyle>
            <a:lvl1pPr>
              <a:lnSpc>
                <a:spcPts val="3500"/>
              </a:lnSpc>
              <a:defRPr b="0">
                <a:solidFill>
                  <a:schemeClr val="bg1"/>
                </a:solidFill>
              </a:defRPr>
            </a:lvl1pPr>
          </a:lstStyle>
          <a:p>
            <a:r>
              <a:rPr lang="en-US" dirty="0">
                <a:cs typeface="Arial" pitchFamily="34" charset="0"/>
              </a:rPr>
              <a:t>4.1 Consumer Preferences</a:t>
            </a:r>
          </a:p>
        </p:txBody>
      </p:sp>
    </p:spTree>
    <p:extLst>
      <p:ext uri="{BB962C8B-B14F-4D97-AF65-F5344CB8AC3E}">
        <p14:creationId xmlns:p14="http://schemas.microsoft.com/office/powerpoint/2010/main" val="3897920630"/>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quarter" idx="12"/>
          </p:nvPr>
        </p:nvSpPr>
        <p:spPr>
          <a:xfrm>
            <a:off x="589073" y="4287675"/>
            <a:ext cx="8081962" cy="3878903"/>
          </a:xfrm>
        </p:spPr>
        <p:txBody>
          <a:bodyPr/>
          <a:lstStyle/>
          <a:p>
            <a:pPr marL="465138" indent="-465138">
              <a:buFontTx/>
              <a:buNone/>
              <a:defRPr/>
            </a:pPr>
            <a:r>
              <a:rPr lang="en-US" dirty="0">
                <a:solidFill>
                  <a:srgbClr val="2E63AC"/>
                </a:solidFill>
                <a:latin typeface="+mn-lt"/>
              </a:rPr>
              <a:t>Consumer behavior is best understood in three distinct steps:</a:t>
            </a:r>
          </a:p>
          <a:p>
            <a:pPr marL="341313" indent="-341313">
              <a:lnSpc>
                <a:spcPts val="2400"/>
              </a:lnSpc>
              <a:buFontTx/>
              <a:buAutoNum type="arabicPeriod"/>
              <a:defRPr/>
            </a:pPr>
            <a:r>
              <a:rPr lang="en-US" dirty="0">
                <a:latin typeface="+mn-lt"/>
              </a:rPr>
              <a:t>Consumer Preferences</a:t>
            </a:r>
          </a:p>
          <a:p>
            <a:pPr marL="341313" indent="-341313">
              <a:lnSpc>
                <a:spcPts val="2400"/>
              </a:lnSpc>
              <a:buFontTx/>
              <a:buAutoNum type="arabicPeriod"/>
              <a:defRPr/>
            </a:pPr>
            <a:r>
              <a:rPr lang="en-US" dirty="0">
                <a:latin typeface="+mn-lt"/>
              </a:rPr>
              <a:t>Budget Constraints</a:t>
            </a:r>
          </a:p>
          <a:p>
            <a:pPr marL="341313" indent="-341313">
              <a:lnSpc>
                <a:spcPts val="2400"/>
              </a:lnSpc>
              <a:buFontTx/>
              <a:buAutoNum type="arabicPeriod"/>
              <a:defRPr/>
            </a:pPr>
            <a:r>
              <a:rPr lang="en-US" dirty="0">
                <a:latin typeface="+mn-lt"/>
              </a:rPr>
              <a:t>Consumer Choices -&gt; individual demand</a:t>
            </a:r>
          </a:p>
          <a:p>
            <a:pPr marL="0" indent="0">
              <a:lnSpc>
                <a:spcPts val="2000"/>
              </a:lnSpc>
              <a:spcBef>
                <a:spcPts val="600"/>
              </a:spcBef>
              <a:buNone/>
              <a:defRPr/>
            </a:pPr>
            <a:endParaRPr lang="en-US" dirty="0">
              <a:latin typeface="Arial" charset="0"/>
            </a:endParaRPr>
          </a:p>
          <a:p>
            <a:pPr marL="341313" indent="-341313">
              <a:lnSpc>
                <a:spcPts val="2000"/>
              </a:lnSpc>
              <a:spcBef>
                <a:spcPts val="600"/>
              </a:spcBef>
              <a:buFontTx/>
              <a:buAutoNum type="arabicPeriod"/>
              <a:defRPr/>
            </a:pPr>
            <a:endParaRPr lang="en-US" dirty="0">
              <a:latin typeface="+mn-lt"/>
            </a:endParaRPr>
          </a:p>
          <a:p>
            <a:pPr marL="0" indent="0">
              <a:buClr>
                <a:srgbClr val="2E63AC"/>
              </a:buClr>
              <a:buNone/>
            </a:pPr>
            <a:endParaRPr lang="en-US" dirty="0">
              <a:solidFill>
                <a:srgbClr val="2E63AC"/>
              </a:solidFill>
            </a:endParaRPr>
          </a:p>
        </p:txBody>
      </p:sp>
      <p:sp>
        <p:nvSpPr>
          <p:cNvPr id="5" name="Titel 4"/>
          <p:cNvSpPr>
            <a:spLocks noGrp="1"/>
          </p:cNvSpPr>
          <p:nvPr>
            <p:ph type="title"/>
          </p:nvPr>
        </p:nvSpPr>
        <p:spPr>
          <a:xfrm>
            <a:off x="604838" y="-241032"/>
            <a:ext cx="6545262" cy="1264025"/>
          </a:xfrm>
        </p:spPr>
        <p:txBody>
          <a:bodyPr/>
          <a:lstStyle/>
          <a:p>
            <a:r>
              <a:rPr lang="en-US" dirty="0"/>
              <a:t>CONSUMER BEHAVIOR</a:t>
            </a:r>
            <a:endParaRPr lang="de-DE" dirty="0"/>
          </a:p>
        </p:txBody>
      </p:sp>
      <p:pic>
        <p:nvPicPr>
          <p:cNvPr id="166914" name="Picture 2" descr="Wallpaper child, shopping, bags, happines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54" y="1103586"/>
            <a:ext cx="5505377" cy="3100204"/>
          </a:xfrm>
          <a:prstGeom prst="rect">
            <a:avLst/>
          </a:prstGeom>
          <a:noFill/>
          <a:extLst>
            <a:ext uri="{909E8E84-426E-40DD-AFC4-6F175D3DCCD1}">
              <a14:hiddenFill xmlns:a14="http://schemas.microsoft.com/office/drawing/2010/main">
                <a:solidFill>
                  <a:srgbClr val="FFFFFF"/>
                </a:solidFill>
              </a14:hiddenFill>
            </a:ext>
          </a:extLst>
        </p:spPr>
      </p:pic>
      <p:sp>
        <p:nvSpPr>
          <p:cNvPr id="6" name="Inhaltsplatzhalter 2"/>
          <p:cNvSpPr txBox="1">
            <a:spLocks/>
          </p:cNvSpPr>
          <p:nvPr/>
        </p:nvSpPr>
        <p:spPr>
          <a:xfrm>
            <a:off x="5817467" y="1602242"/>
            <a:ext cx="3042745" cy="4041813"/>
          </a:xfrm>
          <a:prstGeom prst="rect">
            <a:avLst/>
          </a:prstGeom>
        </p:spPr>
        <p:txBody>
          <a:bodyPr vert="horz" lIns="91440" tIns="45720" rIns="91440" bIns="45720" rtlCol="0">
            <a:noAutofit/>
          </a:bodyPr>
          <a:lstStyle>
            <a:lvl1pPr marL="342900" indent="-342900" algn="l" defTabSz="914400" rtl="0" eaLnBrk="1" latinLnBrk="0" hangingPunct="1">
              <a:lnSpc>
                <a:spcPts val="2800"/>
              </a:lnSpc>
              <a:spcBef>
                <a:spcPts val="1200"/>
              </a:spcBef>
              <a:buClrTx/>
              <a:buFont typeface="Frutiger 45 light" panose="020B0500000000000000" pitchFamily="34" charset="0"/>
              <a:buChar char="&gt;"/>
              <a:defRPr sz="2000" kern="1200">
                <a:solidFill>
                  <a:schemeClr val="tx1"/>
                </a:solidFill>
                <a:latin typeface="Frutiger 45 light" pitchFamily="34" charset="0"/>
                <a:ea typeface="+mn-ea"/>
                <a:cs typeface="+mn-cs"/>
              </a:defRPr>
            </a:lvl1pPr>
            <a:lvl2pPr marL="742950" indent="-28575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2E63AC"/>
              </a:buClr>
              <a:buFont typeface="Frutiger 45 light" panose="020B0500000000000000" pitchFamily="34" charset="0"/>
              <a:buNone/>
            </a:pPr>
            <a:r>
              <a:rPr lang="en-US" dirty="0">
                <a:latin typeface="+mn-lt"/>
              </a:rPr>
              <a:t>Description of how consumers allocate incomes among different goods and services to maximize their well-being</a:t>
            </a:r>
          </a:p>
          <a:p>
            <a:pPr marL="0" indent="0">
              <a:lnSpc>
                <a:spcPts val="1400"/>
              </a:lnSpc>
              <a:buClr>
                <a:srgbClr val="2E63AC"/>
              </a:buClr>
              <a:buFont typeface="Frutiger 45 light" panose="020B0500000000000000" pitchFamily="34" charset="0"/>
              <a:buNone/>
            </a:pPr>
            <a:r>
              <a:rPr lang="en-US" sz="1600" dirty="0">
                <a:latin typeface="+mn-lt"/>
              </a:rPr>
              <a:t>(The labor supply decision will not be analyzed in this class)</a:t>
            </a:r>
            <a:endParaRPr lang="en-US" sz="1600" dirty="0"/>
          </a:p>
        </p:txBody>
      </p:sp>
    </p:spTree>
    <p:extLst>
      <p:ext uri="{BB962C8B-B14F-4D97-AF65-F5344CB8AC3E}">
        <p14:creationId xmlns:p14="http://schemas.microsoft.com/office/powerpoint/2010/main" val="4063997855"/>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descr="Kreisförmigen Pfeile Kostenlose Vektoren"/>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4000"/>
                    </a14:imgEffect>
                  </a14:imgLayer>
                </a14:imgProps>
              </a:ext>
              <a:ext uri="{28A0092B-C50C-407E-A947-70E740481C1C}">
                <a14:useLocalDpi xmlns:a14="http://schemas.microsoft.com/office/drawing/2010/main" val="0"/>
              </a:ext>
            </a:extLst>
          </a:blip>
          <a:srcRect/>
          <a:stretch>
            <a:fillRect/>
          </a:stretch>
        </p:blipFill>
        <p:spPr bwMode="auto">
          <a:xfrm>
            <a:off x="-238563" y="2859423"/>
            <a:ext cx="1418897" cy="1418897"/>
          </a:xfrm>
          <a:prstGeom prst="rect">
            <a:avLst/>
          </a:prstGeom>
          <a:noFill/>
          <a:extLst>
            <a:ext uri="{909E8E84-426E-40DD-AFC4-6F175D3DCCD1}">
              <a14:hiddenFill xmlns:a14="http://schemas.microsoft.com/office/drawing/2010/main">
                <a:solidFill>
                  <a:srgbClr val="FFFFFF"/>
                </a:solidFill>
              </a14:hiddenFill>
            </a:ext>
          </a:extLst>
        </p:spPr>
      </p:pic>
      <p:pic>
        <p:nvPicPr>
          <p:cNvPr id="167940" name="Picture 4" descr="Grüne Bleistift mit einem positiven Fragebogen Kostenlose Foto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67893" y="388225"/>
            <a:ext cx="1718451" cy="1718451"/>
          </a:xfrm>
          <a:prstGeom prst="rect">
            <a:avLst/>
          </a:prstGeom>
          <a:noFill/>
          <a:extLst>
            <a:ext uri="{909E8E84-426E-40DD-AFC4-6F175D3DCCD1}">
              <a14:hiddenFill xmlns:a14="http://schemas.microsoft.com/office/drawing/2010/main">
                <a:solidFill>
                  <a:srgbClr val="FFFFFF"/>
                </a:solidFill>
              </a14:hiddenFill>
            </a:ext>
          </a:extLst>
        </p:spPr>
      </p:pic>
      <p:sp>
        <p:nvSpPr>
          <p:cNvPr id="5" name="Titel 4"/>
          <p:cNvSpPr>
            <a:spLocks noGrp="1"/>
          </p:cNvSpPr>
          <p:nvPr>
            <p:ph type="title"/>
          </p:nvPr>
        </p:nvSpPr>
        <p:spPr>
          <a:xfrm>
            <a:off x="604838" y="-209500"/>
            <a:ext cx="6545262" cy="1264025"/>
          </a:xfrm>
        </p:spPr>
        <p:txBody>
          <a:bodyPr/>
          <a:lstStyle/>
          <a:p>
            <a:r>
              <a:rPr lang="en-US" dirty="0"/>
              <a:t>Some Basic Assumptions about Preferences </a:t>
            </a:r>
            <a:endParaRPr lang="en-US" altLang="en-US" dirty="0"/>
          </a:p>
        </p:txBody>
      </p:sp>
      <p:sp>
        <p:nvSpPr>
          <p:cNvPr id="8" name="Inhaltsplatzhalter 2"/>
          <p:cNvSpPr>
            <a:spLocks noGrp="1"/>
          </p:cNvSpPr>
          <p:nvPr>
            <p:ph sz="quarter" idx="12"/>
          </p:nvPr>
        </p:nvSpPr>
        <p:spPr>
          <a:xfrm>
            <a:off x="604838" y="1182414"/>
            <a:ext cx="8539162" cy="4416105"/>
          </a:xfrm>
        </p:spPr>
        <p:txBody>
          <a:bodyPr/>
          <a:lstStyle/>
          <a:p>
            <a:pPr>
              <a:lnSpc>
                <a:spcPct val="120000"/>
              </a:lnSpc>
              <a:spcBef>
                <a:spcPts val="0"/>
              </a:spcBef>
              <a:buFont typeface="+mj-lt"/>
              <a:buAutoNum type="arabicPeriod"/>
            </a:pPr>
            <a:r>
              <a:rPr lang="en-US" sz="1600" b="1" dirty="0">
                <a:solidFill>
                  <a:srgbClr val="2E63AC"/>
                </a:solidFill>
                <a:latin typeface="+mn-lt"/>
              </a:rPr>
              <a:t>Completeness</a:t>
            </a:r>
          </a:p>
          <a:p>
            <a:pPr marL="0" indent="0">
              <a:lnSpc>
                <a:spcPct val="120000"/>
              </a:lnSpc>
              <a:spcBef>
                <a:spcPts val="0"/>
              </a:spcBef>
              <a:buNone/>
            </a:pPr>
            <a:r>
              <a:rPr lang="en-US" sz="1600" dirty="0">
                <a:latin typeface="+mn-lt"/>
              </a:rPr>
              <a:t>Preferences are assumed to be </a:t>
            </a:r>
            <a:r>
              <a:rPr lang="en-US" sz="1600" i="1" dirty="0">
                <a:latin typeface="+mn-lt"/>
              </a:rPr>
              <a:t>complete</a:t>
            </a:r>
            <a:r>
              <a:rPr lang="en-US" sz="1600" dirty="0">
                <a:latin typeface="+mn-lt"/>
              </a:rPr>
              <a:t>. In other words, con-</a:t>
            </a:r>
          </a:p>
          <a:p>
            <a:pPr marL="0" indent="0">
              <a:lnSpc>
                <a:spcPct val="120000"/>
              </a:lnSpc>
              <a:spcBef>
                <a:spcPts val="0"/>
              </a:spcBef>
              <a:buNone/>
            </a:pPr>
            <a:r>
              <a:rPr lang="en-US" sz="1600" dirty="0" err="1">
                <a:latin typeface="+mn-lt"/>
              </a:rPr>
              <a:t>sumers</a:t>
            </a:r>
            <a:r>
              <a:rPr lang="en-US" sz="1600" dirty="0">
                <a:latin typeface="+mn-lt"/>
              </a:rPr>
              <a:t> can compare and rank all possible baskets. For any 2</a:t>
            </a:r>
          </a:p>
          <a:p>
            <a:pPr marL="0" indent="0">
              <a:lnSpc>
                <a:spcPct val="120000"/>
              </a:lnSpc>
              <a:spcBef>
                <a:spcPts val="0"/>
              </a:spcBef>
              <a:buNone/>
            </a:pPr>
            <a:r>
              <a:rPr lang="en-US" sz="1600" dirty="0">
                <a:latin typeface="+mn-lt"/>
              </a:rPr>
              <a:t>market baskets </a:t>
            </a:r>
            <a:r>
              <a:rPr lang="en-US" sz="1600" i="1" dirty="0">
                <a:latin typeface="+mn-lt"/>
              </a:rPr>
              <a:t>A </a:t>
            </a:r>
            <a:r>
              <a:rPr lang="en-US" sz="1600" dirty="0">
                <a:latin typeface="+mn-lt"/>
              </a:rPr>
              <a:t>and </a:t>
            </a:r>
            <a:r>
              <a:rPr lang="en-US" sz="1600" i="1" dirty="0">
                <a:latin typeface="+mn-lt"/>
              </a:rPr>
              <a:t>B</a:t>
            </a:r>
            <a:r>
              <a:rPr lang="en-US" sz="1600" dirty="0">
                <a:latin typeface="+mn-lt"/>
              </a:rPr>
              <a:t>, a consumer will prefer </a:t>
            </a:r>
            <a:r>
              <a:rPr lang="en-US" sz="1600" i="1" dirty="0">
                <a:latin typeface="+mn-lt"/>
              </a:rPr>
              <a:t>A </a:t>
            </a:r>
            <a:r>
              <a:rPr lang="en-US" sz="1600" dirty="0">
                <a:latin typeface="+mn-lt"/>
              </a:rPr>
              <a:t>to </a:t>
            </a:r>
            <a:r>
              <a:rPr lang="en-US" sz="1600" i="1" dirty="0">
                <a:latin typeface="+mn-lt"/>
              </a:rPr>
              <a:t>B</a:t>
            </a:r>
            <a:r>
              <a:rPr lang="en-US" sz="1600" dirty="0">
                <a:latin typeface="+mn-lt"/>
              </a:rPr>
              <a:t>, will prefer </a:t>
            </a:r>
            <a:r>
              <a:rPr lang="en-US" sz="1600" i="1" dirty="0">
                <a:latin typeface="+mn-lt"/>
              </a:rPr>
              <a:t>B </a:t>
            </a:r>
            <a:r>
              <a:rPr lang="en-US" sz="1600" dirty="0">
                <a:latin typeface="+mn-lt"/>
              </a:rPr>
              <a:t>to </a:t>
            </a:r>
            <a:r>
              <a:rPr lang="en-US" sz="1600" i="1" dirty="0">
                <a:latin typeface="+mn-lt"/>
              </a:rPr>
              <a:t>A</a:t>
            </a:r>
            <a:r>
              <a:rPr lang="en-US" sz="1600" dirty="0">
                <a:latin typeface="+mn-lt"/>
              </a:rPr>
              <a:t>, or will be indifferent between the two. By </a:t>
            </a:r>
            <a:r>
              <a:rPr lang="en-US" sz="1600" i="1" dirty="0">
                <a:latin typeface="+mn-lt"/>
              </a:rPr>
              <a:t>indifferent </a:t>
            </a:r>
            <a:r>
              <a:rPr lang="en-US" sz="1600" dirty="0">
                <a:latin typeface="+mn-lt"/>
              </a:rPr>
              <a:t>we mean that a person will be equally satisfied with either basket. </a:t>
            </a:r>
            <a:r>
              <a:rPr lang="en-US" sz="1600" dirty="0"/>
              <a:t>Note that preferences ignore costs. A consumer might prefer steak to hamburger but buy hamburger because it is cheaper.</a:t>
            </a:r>
          </a:p>
          <a:p>
            <a:pPr marL="457200" lvl="1" indent="-457200">
              <a:lnSpc>
                <a:spcPct val="120000"/>
              </a:lnSpc>
              <a:spcBef>
                <a:spcPts val="0"/>
              </a:spcBef>
              <a:buFont typeface="+mj-lt"/>
              <a:buAutoNum type="arabicPeriod" startAt="2"/>
            </a:pPr>
            <a:r>
              <a:rPr lang="en-US" sz="1600" b="1" dirty="0">
                <a:solidFill>
                  <a:srgbClr val="2E63AC"/>
                </a:solidFill>
              </a:rPr>
              <a:t>Transitivity </a:t>
            </a:r>
          </a:p>
          <a:p>
            <a:pPr marL="0" lvl="1" indent="0">
              <a:lnSpc>
                <a:spcPct val="120000"/>
              </a:lnSpc>
              <a:spcBef>
                <a:spcPts val="0"/>
              </a:spcBef>
              <a:buNone/>
            </a:pPr>
            <a:r>
              <a:rPr lang="en-US" sz="1600" dirty="0"/>
              <a:t>Preferences are </a:t>
            </a:r>
            <a:r>
              <a:rPr lang="en-US" sz="1600" i="1" dirty="0"/>
              <a:t>transitive</a:t>
            </a:r>
            <a:r>
              <a:rPr lang="en-US" sz="1600" dirty="0"/>
              <a:t>. Transitivity means that if a consumer prefers basket </a:t>
            </a:r>
            <a:r>
              <a:rPr lang="en-US" sz="1600" i="1" dirty="0"/>
              <a:t>A </a:t>
            </a:r>
            <a:r>
              <a:rPr lang="en-US" sz="1600" dirty="0"/>
              <a:t>to basket </a:t>
            </a:r>
            <a:r>
              <a:rPr lang="en-US" sz="1600" i="1" dirty="0"/>
              <a:t>B </a:t>
            </a:r>
            <a:r>
              <a:rPr lang="en-US" sz="1600" dirty="0"/>
              <a:t>and basket </a:t>
            </a:r>
            <a:r>
              <a:rPr lang="en-US" sz="1600" i="1" dirty="0"/>
              <a:t>B </a:t>
            </a:r>
            <a:r>
              <a:rPr lang="en-US" sz="1600" dirty="0"/>
              <a:t>to basket </a:t>
            </a:r>
            <a:r>
              <a:rPr lang="en-US" sz="1600" i="1" dirty="0"/>
              <a:t>C</a:t>
            </a:r>
            <a:r>
              <a:rPr lang="en-US" sz="1600" dirty="0"/>
              <a:t>, then the consumer also prefers </a:t>
            </a:r>
            <a:r>
              <a:rPr lang="en-US" sz="1600" i="1" dirty="0"/>
              <a:t>A </a:t>
            </a:r>
            <a:r>
              <a:rPr lang="en-US" sz="1600" dirty="0"/>
              <a:t>to </a:t>
            </a:r>
            <a:r>
              <a:rPr lang="en-US" sz="1600" i="1" dirty="0"/>
              <a:t>C</a:t>
            </a:r>
            <a:r>
              <a:rPr lang="en-US" sz="1600" dirty="0"/>
              <a:t>. Transitivity is normally regarded as necessary for consumer consistency.</a:t>
            </a:r>
          </a:p>
          <a:p>
            <a:pPr marL="457200" lvl="1" indent="-457200">
              <a:lnSpc>
                <a:spcPct val="120000"/>
              </a:lnSpc>
              <a:spcBef>
                <a:spcPts val="0"/>
              </a:spcBef>
              <a:buFont typeface="+mj-lt"/>
              <a:buAutoNum type="arabicPeriod" startAt="3"/>
            </a:pPr>
            <a:r>
              <a:rPr lang="en-US" sz="1600" b="1" dirty="0">
                <a:solidFill>
                  <a:srgbClr val="2E63AC"/>
                </a:solidFill>
              </a:rPr>
              <a:t>More is better than less </a:t>
            </a:r>
          </a:p>
          <a:p>
            <a:pPr marL="0" lvl="1" indent="0">
              <a:lnSpc>
                <a:spcPct val="120000"/>
              </a:lnSpc>
              <a:spcBef>
                <a:spcPts val="0"/>
              </a:spcBef>
              <a:buNone/>
            </a:pPr>
            <a:r>
              <a:rPr lang="en-US" sz="1600" dirty="0"/>
              <a:t>Goods are assumed to be desirable—i.e., to be </a:t>
            </a:r>
            <a:r>
              <a:rPr lang="en-US" sz="1600" i="1" dirty="0"/>
              <a:t>good</a:t>
            </a:r>
            <a:r>
              <a:rPr lang="en-US" sz="1600" dirty="0"/>
              <a:t>. Consequently, </a:t>
            </a:r>
            <a:r>
              <a:rPr lang="en-US" sz="1600" i="1" dirty="0"/>
              <a:t>consumers always prefer more of any good to less</a:t>
            </a:r>
            <a:r>
              <a:rPr lang="en-US" sz="1600" dirty="0"/>
              <a:t>. In addition, consumers are never satisfied or satiated; </a:t>
            </a:r>
            <a:r>
              <a:rPr lang="en-US" sz="1600" i="1" dirty="0"/>
              <a:t>more is always better, even if just a little better</a:t>
            </a:r>
            <a:r>
              <a:rPr lang="en-US" sz="1600" dirty="0"/>
              <a:t>. </a:t>
            </a:r>
          </a:p>
          <a:p>
            <a:pPr marL="342900" lvl="1">
              <a:buNone/>
            </a:pPr>
            <a:endParaRPr lang="en-US" sz="1600" dirty="0"/>
          </a:p>
        </p:txBody>
      </p:sp>
      <p:pic>
        <p:nvPicPr>
          <p:cNvPr id="167942" name="Picture 6" descr="Ist größer als Vorzeichen Kostenlose Icon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91555" y="4458661"/>
            <a:ext cx="299545" cy="299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3685874"/>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604838" y="310778"/>
            <a:ext cx="6545262" cy="1264025"/>
          </a:xfrm>
        </p:spPr>
        <p:txBody>
          <a:bodyPr/>
          <a:lstStyle/>
          <a:p>
            <a:r>
              <a:rPr lang="en-US" altLang="en-US" dirty="0"/>
              <a:t>Describing Individual Preferences</a:t>
            </a:r>
            <a:br>
              <a:rPr lang="en-US" altLang="en-US" dirty="0"/>
            </a:br>
            <a:br>
              <a:rPr lang="en-US" altLang="en-US" dirty="0"/>
            </a:br>
            <a:endParaRPr lang="en-US" altLang="en-US" dirty="0"/>
          </a:p>
        </p:txBody>
      </p:sp>
      <p:sp>
        <p:nvSpPr>
          <p:cNvPr id="60" name="TextBox 71"/>
          <p:cNvSpPr txBox="1">
            <a:spLocks noChangeArrowheads="1"/>
          </p:cNvSpPr>
          <p:nvPr/>
        </p:nvSpPr>
        <p:spPr bwMode="auto">
          <a:xfrm>
            <a:off x="529606" y="1005775"/>
            <a:ext cx="834769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spcBef>
                <a:spcPct val="20000"/>
              </a:spcBef>
              <a:buFontTx/>
              <a:buNone/>
            </a:pPr>
            <a:r>
              <a:rPr lang="en-US" dirty="0">
                <a:latin typeface="+mn-lt"/>
              </a:rPr>
              <a:t>Because more of each good is preferred to less, we can compare market baskets in the shaded areas. Basket </a:t>
            </a:r>
            <a:r>
              <a:rPr lang="en-US" i="1" dirty="0">
                <a:latin typeface="+mn-lt"/>
              </a:rPr>
              <a:t>A</a:t>
            </a:r>
            <a:r>
              <a:rPr lang="en-US" dirty="0">
                <a:latin typeface="+mn-lt"/>
              </a:rPr>
              <a:t> is clearly preferred to basket </a:t>
            </a:r>
            <a:r>
              <a:rPr lang="en-US" i="1" dirty="0">
                <a:latin typeface="+mn-lt"/>
              </a:rPr>
              <a:t>G</a:t>
            </a:r>
            <a:r>
              <a:rPr lang="en-US" dirty="0">
                <a:latin typeface="+mn-lt"/>
              </a:rPr>
              <a:t>, while </a:t>
            </a:r>
            <a:r>
              <a:rPr lang="en-US" i="1" dirty="0">
                <a:latin typeface="+mn-lt"/>
              </a:rPr>
              <a:t>E</a:t>
            </a:r>
            <a:r>
              <a:rPr lang="en-US" dirty="0">
                <a:latin typeface="+mn-lt"/>
              </a:rPr>
              <a:t> is clearly preferred to </a:t>
            </a:r>
            <a:r>
              <a:rPr lang="en-US" i="1" dirty="0">
                <a:latin typeface="+mn-lt"/>
              </a:rPr>
              <a:t>A</a:t>
            </a:r>
            <a:r>
              <a:rPr lang="en-US" dirty="0">
                <a:latin typeface="+mn-lt"/>
              </a:rPr>
              <a:t>. However, </a:t>
            </a:r>
            <a:r>
              <a:rPr lang="en-US" i="1" dirty="0">
                <a:latin typeface="+mn-lt"/>
              </a:rPr>
              <a:t>A</a:t>
            </a:r>
            <a:r>
              <a:rPr lang="en-US" dirty="0">
                <a:latin typeface="+mn-lt"/>
              </a:rPr>
              <a:t> cannot be compared with </a:t>
            </a:r>
            <a:r>
              <a:rPr lang="en-US" i="1" dirty="0">
                <a:latin typeface="+mn-lt"/>
              </a:rPr>
              <a:t>B</a:t>
            </a:r>
            <a:r>
              <a:rPr lang="en-US" dirty="0">
                <a:latin typeface="+mn-lt"/>
              </a:rPr>
              <a:t>, </a:t>
            </a:r>
            <a:r>
              <a:rPr lang="en-US" i="1" dirty="0">
                <a:latin typeface="+mn-lt"/>
              </a:rPr>
              <a:t>D</a:t>
            </a:r>
            <a:r>
              <a:rPr lang="en-US" dirty="0">
                <a:latin typeface="+mn-lt"/>
              </a:rPr>
              <a:t>, or </a:t>
            </a:r>
            <a:r>
              <a:rPr lang="en-US" i="1" dirty="0">
                <a:latin typeface="+mn-lt"/>
              </a:rPr>
              <a:t>H</a:t>
            </a:r>
            <a:r>
              <a:rPr lang="en-US" dirty="0">
                <a:latin typeface="+mn-lt"/>
              </a:rPr>
              <a:t> without additional information</a:t>
            </a:r>
            <a:endParaRPr lang="en-US" altLang="en-US" dirty="0">
              <a:solidFill>
                <a:srgbClr val="800080"/>
              </a:solidFill>
              <a:latin typeface="+mn-lt"/>
            </a:endParaRPr>
          </a:p>
        </p:txBody>
      </p:sp>
      <p:grpSp>
        <p:nvGrpSpPr>
          <p:cNvPr id="61" name="Gruppieren 60"/>
          <p:cNvGrpSpPr/>
          <p:nvPr/>
        </p:nvGrpSpPr>
        <p:grpSpPr>
          <a:xfrm>
            <a:off x="3962400" y="2238702"/>
            <a:ext cx="4644658" cy="3952547"/>
            <a:chOff x="3457575" y="1090613"/>
            <a:chExt cx="5410200" cy="4152900"/>
          </a:xfrm>
        </p:grpSpPr>
        <p:pic>
          <p:nvPicPr>
            <p:cNvPr id="62" name="Picture 18"/>
            <p:cNvPicPr>
              <a:picLocks noChangeAspect="1"/>
            </p:cNvPicPr>
            <p:nvPr/>
          </p:nvPicPr>
          <p:blipFill>
            <a:blip r:embed="rId2" cstate="print"/>
            <a:srcRect/>
            <a:stretch>
              <a:fillRect/>
            </a:stretch>
          </p:blipFill>
          <p:spPr bwMode="auto">
            <a:xfrm>
              <a:off x="3457575" y="1090613"/>
              <a:ext cx="5410200" cy="4152900"/>
            </a:xfrm>
            <a:prstGeom prst="rect">
              <a:avLst/>
            </a:prstGeom>
            <a:noFill/>
            <a:ln w="9525">
              <a:noFill/>
              <a:miter lim="800000"/>
              <a:headEnd/>
              <a:tailEnd/>
            </a:ln>
          </p:spPr>
        </p:pic>
        <p:pic>
          <p:nvPicPr>
            <p:cNvPr id="64" name="Picture 17"/>
            <p:cNvPicPr>
              <a:picLocks noChangeAspect="1"/>
            </p:cNvPicPr>
            <p:nvPr/>
          </p:nvPicPr>
          <p:blipFill>
            <a:blip r:embed="rId3" cstate="print"/>
            <a:srcRect/>
            <a:stretch>
              <a:fillRect/>
            </a:stretch>
          </p:blipFill>
          <p:spPr bwMode="auto">
            <a:xfrm>
              <a:off x="3457575" y="1090613"/>
              <a:ext cx="5410200" cy="4152900"/>
            </a:xfrm>
            <a:prstGeom prst="rect">
              <a:avLst/>
            </a:prstGeom>
            <a:noFill/>
            <a:ln w="9525">
              <a:noFill/>
              <a:miter lim="800000"/>
              <a:headEnd/>
              <a:tailEnd/>
            </a:ln>
          </p:spPr>
        </p:pic>
        <p:pic>
          <p:nvPicPr>
            <p:cNvPr id="65" name="Picture 13"/>
            <p:cNvPicPr>
              <a:picLocks noChangeAspect="1"/>
            </p:cNvPicPr>
            <p:nvPr/>
          </p:nvPicPr>
          <p:blipFill>
            <a:blip r:embed="rId4" cstate="print"/>
            <a:srcRect/>
            <a:stretch>
              <a:fillRect/>
            </a:stretch>
          </p:blipFill>
          <p:spPr bwMode="auto">
            <a:xfrm>
              <a:off x="3457575" y="1090613"/>
              <a:ext cx="5410200" cy="4152900"/>
            </a:xfrm>
            <a:prstGeom prst="rect">
              <a:avLst/>
            </a:prstGeom>
            <a:noFill/>
            <a:ln w="9525">
              <a:noFill/>
              <a:miter lim="800000"/>
              <a:headEnd/>
              <a:tailEnd/>
            </a:ln>
          </p:spPr>
        </p:pic>
        <p:pic>
          <p:nvPicPr>
            <p:cNvPr id="66" name="Picture 14"/>
            <p:cNvPicPr>
              <a:picLocks noChangeAspect="1"/>
            </p:cNvPicPr>
            <p:nvPr/>
          </p:nvPicPr>
          <p:blipFill>
            <a:blip r:embed="rId5" cstate="print"/>
            <a:srcRect/>
            <a:stretch>
              <a:fillRect/>
            </a:stretch>
          </p:blipFill>
          <p:spPr bwMode="auto">
            <a:xfrm>
              <a:off x="3457575" y="1090613"/>
              <a:ext cx="5410200" cy="4152900"/>
            </a:xfrm>
            <a:prstGeom prst="rect">
              <a:avLst/>
            </a:prstGeom>
            <a:noFill/>
            <a:ln w="9525">
              <a:noFill/>
              <a:miter lim="800000"/>
              <a:headEnd/>
              <a:tailEnd/>
            </a:ln>
          </p:spPr>
        </p:pic>
        <p:pic>
          <p:nvPicPr>
            <p:cNvPr id="67" name="Picture 15"/>
            <p:cNvPicPr>
              <a:picLocks noChangeAspect="1"/>
            </p:cNvPicPr>
            <p:nvPr/>
          </p:nvPicPr>
          <p:blipFill>
            <a:blip r:embed="rId6" cstate="print"/>
            <a:srcRect/>
            <a:stretch>
              <a:fillRect/>
            </a:stretch>
          </p:blipFill>
          <p:spPr bwMode="auto">
            <a:xfrm>
              <a:off x="3457575" y="1090613"/>
              <a:ext cx="5410200" cy="4152900"/>
            </a:xfrm>
            <a:prstGeom prst="rect">
              <a:avLst/>
            </a:prstGeom>
            <a:noFill/>
            <a:ln w="9525">
              <a:noFill/>
              <a:miter lim="800000"/>
              <a:headEnd/>
              <a:tailEnd/>
            </a:ln>
          </p:spPr>
        </p:pic>
        <p:pic>
          <p:nvPicPr>
            <p:cNvPr id="68" name="Picture 16"/>
            <p:cNvPicPr>
              <a:picLocks noChangeAspect="1"/>
            </p:cNvPicPr>
            <p:nvPr/>
          </p:nvPicPr>
          <p:blipFill>
            <a:blip r:embed="rId7" cstate="print"/>
            <a:srcRect/>
            <a:stretch>
              <a:fillRect/>
            </a:stretch>
          </p:blipFill>
          <p:spPr bwMode="auto">
            <a:xfrm>
              <a:off x="3457575" y="1090613"/>
              <a:ext cx="5410200" cy="4152900"/>
            </a:xfrm>
            <a:prstGeom prst="rect">
              <a:avLst/>
            </a:prstGeom>
            <a:noFill/>
            <a:ln w="9525">
              <a:noFill/>
              <a:miter lim="800000"/>
              <a:headEnd/>
              <a:tailEnd/>
            </a:ln>
          </p:spPr>
        </p:pic>
        <p:pic>
          <p:nvPicPr>
            <p:cNvPr id="69" name="Picture 19"/>
            <p:cNvPicPr>
              <a:picLocks noChangeAspect="1"/>
            </p:cNvPicPr>
            <p:nvPr/>
          </p:nvPicPr>
          <p:blipFill>
            <a:blip r:embed="rId8" cstate="print"/>
            <a:srcRect/>
            <a:stretch>
              <a:fillRect/>
            </a:stretch>
          </p:blipFill>
          <p:spPr bwMode="auto">
            <a:xfrm>
              <a:off x="3457575" y="1090613"/>
              <a:ext cx="5410200" cy="4152900"/>
            </a:xfrm>
            <a:prstGeom prst="rect">
              <a:avLst/>
            </a:prstGeom>
            <a:noFill/>
            <a:ln w="9525">
              <a:noFill/>
              <a:miter lim="800000"/>
              <a:headEnd/>
              <a:tailEnd/>
            </a:ln>
          </p:spPr>
        </p:pic>
        <p:pic>
          <p:nvPicPr>
            <p:cNvPr id="70" name="Picture 21"/>
            <p:cNvPicPr>
              <a:picLocks noChangeAspect="1"/>
            </p:cNvPicPr>
            <p:nvPr/>
          </p:nvPicPr>
          <p:blipFill>
            <a:blip r:embed="rId9" cstate="print"/>
            <a:srcRect/>
            <a:stretch>
              <a:fillRect/>
            </a:stretch>
          </p:blipFill>
          <p:spPr bwMode="auto">
            <a:xfrm>
              <a:off x="3457575" y="1090613"/>
              <a:ext cx="5410200" cy="4152900"/>
            </a:xfrm>
            <a:prstGeom prst="rect">
              <a:avLst/>
            </a:prstGeom>
            <a:noFill/>
            <a:ln w="9525">
              <a:noFill/>
              <a:miter lim="800000"/>
              <a:headEnd/>
              <a:tailEnd/>
            </a:ln>
          </p:spPr>
        </p:pic>
        <p:pic>
          <p:nvPicPr>
            <p:cNvPr id="71" name="Picture 22"/>
            <p:cNvPicPr>
              <a:picLocks noChangeAspect="1"/>
            </p:cNvPicPr>
            <p:nvPr/>
          </p:nvPicPr>
          <p:blipFill>
            <a:blip r:embed="rId10" cstate="print"/>
            <a:srcRect/>
            <a:stretch>
              <a:fillRect/>
            </a:stretch>
          </p:blipFill>
          <p:spPr bwMode="auto">
            <a:xfrm>
              <a:off x="3457575" y="1090613"/>
              <a:ext cx="5410200" cy="4152900"/>
            </a:xfrm>
            <a:prstGeom prst="rect">
              <a:avLst/>
            </a:prstGeom>
            <a:noFill/>
            <a:ln w="9525">
              <a:noFill/>
              <a:miter lim="800000"/>
              <a:headEnd/>
              <a:tailEnd/>
            </a:ln>
          </p:spPr>
        </p:pic>
        <p:pic>
          <p:nvPicPr>
            <p:cNvPr id="72" name="Picture 25"/>
            <p:cNvPicPr>
              <a:picLocks noChangeAspect="1"/>
            </p:cNvPicPr>
            <p:nvPr/>
          </p:nvPicPr>
          <p:blipFill>
            <a:blip r:embed="rId11" cstate="print"/>
            <a:srcRect/>
            <a:stretch>
              <a:fillRect/>
            </a:stretch>
          </p:blipFill>
          <p:spPr bwMode="auto">
            <a:xfrm>
              <a:off x="3457575" y="1090613"/>
              <a:ext cx="5410200" cy="4152900"/>
            </a:xfrm>
            <a:prstGeom prst="rect">
              <a:avLst/>
            </a:prstGeom>
            <a:noFill/>
            <a:ln w="9525">
              <a:noFill/>
              <a:miter lim="800000"/>
              <a:headEnd/>
              <a:tailEnd/>
            </a:ln>
          </p:spPr>
        </p:pic>
        <p:pic>
          <p:nvPicPr>
            <p:cNvPr id="73" name="Picture 27"/>
            <p:cNvPicPr>
              <a:picLocks noChangeAspect="1"/>
            </p:cNvPicPr>
            <p:nvPr/>
          </p:nvPicPr>
          <p:blipFill>
            <a:blip r:embed="rId12" cstate="print"/>
            <a:srcRect/>
            <a:stretch>
              <a:fillRect/>
            </a:stretch>
          </p:blipFill>
          <p:spPr bwMode="auto">
            <a:xfrm>
              <a:off x="3457575" y="1090613"/>
              <a:ext cx="5410200" cy="4152900"/>
            </a:xfrm>
            <a:prstGeom prst="rect">
              <a:avLst/>
            </a:prstGeom>
            <a:noFill/>
            <a:ln w="9525">
              <a:noFill/>
              <a:miter lim="800000"/>
              <a:headEnd/>
              <a:tailEnd/>
            </a:ln>
          </p:spPr>
        </p:pic>
      </p:grpSp>
      <p:graphicFrame>
        <p:nvGraphicFramePr>
          <p:cNvPr id="16" name="Group 145"/>
          <p:cNvGraphicFramePr>
            <a:graphicFrameLocks noGrp="1"/>
          </p:cNvGraphicFramePr>
          <p:nvPr/>
        </p:nvGraphicFramePr>
        <p:xfrm>
          <a:off x="406400" y="2757015"/>
          <a:ext cx="3983858" cy="3169920"/>
        </p:xfrm>
        <a:graphic>
          <a:graphicData uri="http://schemas.openxmlformats.org/drawingml/2006/table">
            <a:tbl>
              <a:tblPr/>
              <a:tblGrid>
                <a:gridCol w="796772">
                  <a:extLst>
                    <a:ext uri="{9D8B030D-6E8A-4147-A177-3AD203B41FA5}">
                      <a16:colId xmlns:a16="http://schemas.microsoft.com/office/drawing/2014/main" val="20000"/>
                    </a:ext>
                  </a:extLst>
                </a:gridCol>
                <a:gridCol w="453066">
                  <a:extLst>
                    <a:ext uri="{9D8B030D-6E8A-4147-A177-3AD203B41FA5}">
                      <a16:colId xmlns:a16="http://schemas.microsoft.com/office/drawing/2014/main" val="20001"/>
                    </a:ext>
                  </a:extLst>
                </a:gridCol>
                <a:gridCol w="1327952">
                  <a:extLst>
                    <a:ext uri="{9D8B030D-6E8A-4147-A177-3AD203B41FA5}">
                      <a16:colId xmlns:a16="http://schemas.microsoft.com/office/drawing/2014/main" val="20002"/>
                    </a:ext>
                  </a:extLst>
                </a:gridCol>
                <a:gridCol w="1406068">
                  <a:extLst>
                    <a:ext uri="{9D8B030D-6E8A-4147-A177-3AD203B41FA5}">
                      <a16:colId xmlns:a16="http://schemas.microsoft.com/office/drawing/2014/main" val="20003"/>
                    </a:ext>
                  </a:extLst>
                </a:gridCol>
              </a:tblGrid>
              <a:tr h="28714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dirty="0">
                        <a:ln>
                          <a:noFill/>
                        </a:ln>
                        <a:solidFill>
                          <a:schemeClr val="bg1"/>
                        </a:solidFill>
                        <a:effectLst/>
                        <a:latin typeface="Arial" charset="0"/>
                      </a:endParaRPr>
                    </a:p>
                  </a:txBody>
                  <a:tcPr horzOverflow="overflow">
                    <a:lnL w="28575" cap="flat" cmpd="sng" algn="ctr">
                      <a:solidFill>
                        <a:srgbClr val="00AB4E"/>
                      </a:solidFill>
                      <a:prstDash val="solid"/>
                      <a:round/>
                      <a:headEnd type="none" w="med" len="med"/>
                      <a:tailEnd type="none" w="med" len="med"/>
                    </a:lnL>
                    <a:lnR w="12700" cap="flat" cmpd="sng" algn="ctr">
                      <a:solidFill>
                        <a:srgbClr val="00AB4E"/>
                      </a:solidFill>
                      <a:prstDash val="solid"/>
                      <a:round/>
                      <a:headEnd type="none" w="med" len="med"/>
                      <a:tailEnd type="none" w="med" len="med"/>
                    </a:lnR>
                    <a:lnT w="28575" cap="flat" cmpd="sng" algn="ctr">
                      <a:solidFill>
                        <a:srgbClr val="00AB4E"/>
                      </a:solidFill>
                      <a:prstDash val="solid"/>
                      <a:round/>
                      <a:headEnd type="none" w="med" len="med"/>
                      <a:tailEnd type="none" w="med" len="med"/>
                    </a:lnT>
                    <a:lnB w="12700" cap="flat" cmpd="sng" algn="ctr">
                      <a:solidFill>
                        <a:srgbClr val="00AB4E"/>
                      </a:solidFill>
                      <a:prstDash val="solid"/>
                      <a:round/>
                      <a:headEnd type="none" w="med" len="med"/>
                      <a:tailEnd type="none" w="med" len="med"/>
                    </a:lnB>
                    <a:lnTlToBr>
                      <a:noFill/>
                    </a:lnTlToBr>
                    <a:lnBlToTr>
                      <a:noFill/>
                    </a:lnBlToTr>
                    <a:noFill/>
                  </a:tcPr>
                </a:tc>
                <a:tc gridSpan="3">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cap="none" normalizeH="0" baseline="0" dirty="0">
                          <a:ln>
                            <a:noFill/>
                          </a:ln>
                          <a:solidFill>
                            <a:schemeClr val="bg1"/>
                          </a:solidFill>
                          <a:effectLst/>
                          <a:latin typeface="Arial" charset="0"/>
                        </a:rPr>
                        <a:t>ALTERNATIVE MARKET BASKETS</a:t>
                      </a:r>
                    </a:p>
                  </a:txBody>
                  <a:tcPr horzOverflow="overflow">
                    <a:lnL w="12700" cap="flat" cmpd="sng" algn="ctr">
                      <a:solidFill>
                        <a:srgbClr val="00AB4E"/>
                      </a:solidFill>
                      <a:prstDash val="solid"/>
                      <a:round/>
                      <a:headEnd type="none" w="med" len="med"/>
                      <a:tailEnd type="none" w="med" len="med"/>
                    </a:lnL>
                    <a:lnR w="28575" cap="flat" cmpd="sng" algn="ctr">
                      <a:solidFill>
                        <a:srgbClr val="00AB4E"/>
                      </a:solidFill>
                      <a:prstDash val="solid"/>
                      <a:round/>
                      <a:headEnd type="none" w="med" len="med"/>
                      <a:tailEnd type="none" w="med" len="med"/>
                    </a:lnR>
                    <a:lnT w="28575" cap="flat" cmpd="sng" algn="ctr">
                      <a:solidFill>
                        <a:srgbClr val="00AB4E"/>
                      </a:solidFill>
                      <a:prstDash val="solid"/>
                      <a:round/>
                      <a:headEnd type="none" w="med" len="med"/>
                      <a:tailEnd type="none" w="med" len="med"/>
                    </a:lnT>
                    <a:lnB w="12700" cap="flat" cmpd="sng" algn="ctr">
                      <a:solidFill>
                        <a:srgbClr val="00AB4E"/>
                      </a:solidFill>
                      <a:prstDash val="solid"/>
                      <a:round/>
                      <a:headEnd type="none" w="med" len="med"/>
                      <a:tailEnd type="none" w="med" len="med"/>
                    </a:lnB>
                    <a:lnTlToBr>
                      <a:noFill/>
                    </a:lnTlToBr>
                    <a:lnBlToTr>
                      <a:noFill/>
                    </a:lnBlToTr>
                    <a:solidFill>
                      <a:srgbClr val="00AB4E"/>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87142">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en-US" sz="1600" b="1" dirty="0">
                          <a:latin typeface="Arial" charset="0"/>
                        </a:rPr>
                        <a:t>MARKET BASKET</a:t>
                      </a:r>
                    </a:p>
                  </a:txBody>
                  <a:tcPr horzOverflow="overflow">
                    <a:lnL w="28575" cap="flat" cmpd="sng" algn="ctr">
                      <a:solidFill>
                        <a:srgbClr val="00AB4E"/>
                      </a:solidFill>
                      <a:prstDash val="solid"/>
                      <a:round/>
                      <a:headEnd type="none" w="med" len="med"/>
                      <a:tailEnd type="none" w="med" len="med"/>
                    </a:lnL>
                    <a:lnR>
                      <a:noFill/>
                    </a:lnR>
                    <a:lnT w="12700"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lang="en-US" sz="1600" b="1" dirty="0">
                          <a:latin typeface="Arial" charset="0"/>
                        </a:rPr>
                        <a:t>UNITS OF FOOD</a:t>
                      </a:r>
                      <a:endParaRPr kumimoji="0" lang="en-US" sz="1600" b="1" i="0" u="none" strike="noStrike" cap="none" normalizeH="0" baseline="0" dirty="0">
                        <a:ln>
                          <a:noFill/>
                        </a:ln>
                        <a:solidFill>
                          <a:schemeClr val="tx1"/>
                        </a:solidFill>
                        <a:effectLst/>
                        <a:latin typeface="Arial" charset="0"/>
                      </a:endParaRPr>
                    </a:p>
                  </a:txBody>
                  <a:tcPr horzOverflow="overflow">
                    <a:lnL>
                      <a:noFill/>
                    </a:lnL>
                    <a:lnR>
                      <a:noFill/>
                    </a:lnR>
                    <a:lnT w="12700"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lnTlToBr>
                      <a:noFill/>
                    </a:lnTlToBr>
                    <a:lnBlToTr>
                      <a:noFill/>
                    </a:lnBlToTr>
                    <a:noFill/>
                  </a:tcPr>
                </a:tc>
                <a:tc>
                  <a:txBody>
                    <a:bodyPr/>
                    <a:lstStyle/>
                    <a:p>
                      <a:pPr algn="ctr">
                        <a:spcBef>
                          <a:spcPct val="20000"/>
                        </a:spcBef>
                        <a:buFontTx/>
                        <a:buNone/>
                      </a:pPr>
                      <a:r>
                        <a:rPr lang="en-US" sz="1600" b="1" dirty="0">
                          <a:latin typeface="Arial" charset="0"/>
                        </a:rPr>
                        <a:t>UNITS OF CLOTHING</a:t>
                      </a:r>
                    </a:p>
                  </a:txBody>
                  <a:tcPr horzOverflow="overflow">
                    <a:lnL>
                      <a:noFill/>
                    </a:lnL>
                    <a:lnR w="28575" cap="flat" cmpd="sng" algn="ctr">
                      <a:solidFill>
                        <a:srgbClr val="00AB4E"/>
                      </a:solidFill>
                      <a:prstDash val="solid"/>
                      <a:round/>
                      <a:headEnd type="none" w="med" len="med"/>
                      <a:tailEnd type="none" w="med" len="med"/>
                    </a:lnR>
                    <a:lnT w="12700"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85946">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1" u="none" strike="noStrike" cap="none" normalizeH="0" baseline="0" dirty="0">
                          <a:ln>
                            <a:noFill/>
                          </a:ln>
                          <a:solidFill>
                            <a:schemeClr val="tx1"/>
                          </a:solidFill>
                          <a:effectLst/>
                          <a:latin typeface="Arial" charset="0"/>
                        </a:rPr>
                        <a:t>A</a:t>
                      </a:r>
                    </a:p>
                  </a:txBody>
                  <a:tcPr horzOverflow="overflow">
                    <a:lnL w="28575" cap="flat" cmpd="sng" algn="ctr">
                      <a:solidFill>
                        <a:srgbClr val="00AB4E"/>
                      </a:solidFill>
                      <a:prstDash val="solid"/>
                      <a:round/>
                      <a:headEnd type="none" w="med" len="med"/>
                      <a:tailEnd type="none" w="med" len="med"/>
                    </a:lnL>
                    <a:lnR>
                      <a:noFill/>
                    </a:ln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20</a:t>
                      </a:r>
                    </a:p>
                  </a:txBody>
                  <a:tcPr horzOverflow="overflow">
                    <a:lnL>
                      <a:noFill/>
                    </a:lnL>
                    <a:lnR>
                      <a:noFill/>
                    </a:ln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30</a:t>
                      </a:r>
                    </a:p>
                  </a:txBody>
                  <a:tcPr horzOverflow="overflow">
                    <a:lnL>
                      <a:noFill/>
                    </a:lnL>
                    <a:lnR w="28575" cap="flat" cmpd="sng" algn="ctr">
                      <a:solidFill>
                        <a:srgbClr val="00AB4E"/>
                      </a:solidFill>
                      <a:prstDash val="solid"/>
                      <a:round/>
                      <a:headEnd type="none" w="med" len="med"/>
                      <a:tailEnd type="none" w="med" len="med"/>
                    </a:ln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87142">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1" u="none" strike="noStrike" cap="none" normalizeH="0" baseline="0" dirty="0">
                          <a:ln>
                            <a:noFill/>
                          </a:ln>
                          <a:solidFill>
                            <a:schemeClr val="tx1"/>
                          </a:solidFill>
                          <a:effectLst/>
                          <a:latin typeface="Arial" charset="0"/>
                        </a:rPr>
                        <a:t>B</a:t>
                      </a:r>
                    </a:p>
                  </a:txBody>
                  <a:tcPr horzOverflow="overflow">
                    <a:lnL w="28575" cap="flat" cmpd="sng" algn="ctr">
                      <a:solidFill>
                        <a:srgbClr val="00AB4E"/>
                      </a:solidFill>
                      <a:prstDash val="solid"/>
                      <a:round/>
                      <a:headEnd type="none" w="med" len="med"/>
                      <a:tailEnd type="none" w="med" len="med"/>
                    </a:lnL>
                    <a:lnR>
                      <a:noFill/>
                    </a:ln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10</a:t>
                      </a:r>
                    </a:p>
                  </a:txBody>
                  <a:tcPr horzOverflow="overflow">
                    <a:lnL>
                      <a:noFill/>
                    </a:lnL>
                    <a:lnR>
                      <a:noFill/>
                    </a:ln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50</a:t>
                      </a:r>
                    </a:p>
                  </a:txBody>
                  <a:tcPr horzOverflow="overflow">
                    <a:lnL>
                      <a:noFill/>
                    </a:lnL>
                    <a:lnR w="28575" cap="flat" cmpd="sng" algn="ctr">
                      <a:solidFill>
                        <a:srgbClr val="00AB4E"/>
                      </a:solidFill>
                      <a:prstDash val="solid"/>
                      <a:round/>
                      <a:headEnd type="none" w="med" len="med"/>
                      <a:tailEnd type="none" w="med" len="med"/>
                    </a:ln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85946">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1" u="none" strike="noStrike" cap="none" normalizeH="0" baseline="0" dirty="0">
                          <a:ln>
                            <a:noFill/>
                          </a:ln>
                          <a:solidFill>
                            <a:schemeClr val="tx1"/>
                          </a:solidFill>
                          <a:effectLst/>
                          <a:latin typeface="Arial" charset="0"/>
                        </a:rPr>
                        <a:t>D</a:t>
                      </a:r>
                    </a:p>
                  </a:txBody>
                  <a:tcPr horzOverflow="overflow">
                    <a:lnL w="28575" cap="flat" cmpd="sng" algn="ctr">
                      <a:solidFill>
                        <a:srgbClr val="00AB4E"/>
                      </a:solidFill>
                      <a:prstDash val="solid"/>
                      <a:round/>
                      <a:headEnd type="none" w="med" len="med"/>
                      <a:tailEnd type="none" w="med" len="med"/>
                    </a:lnL>
                    <a:lnR>
                      <a:noFill/>
                    </a:ln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40</a:t>
                      </a:r>
                    </a:p>
                  </a:txBody>
                  <a:tcPr horzOverflow="overflow">
                    <a:lnL>
                      <a:noFill/>
                    </a:lnL>
                    <a:lnR>
                      <a:noFill/>
                    </a:ln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20</a:t>
                      </a:r>
                    </a:p>
                  </a:txBody>
                  <a:tcPr horzOverflow="overflow">
                    <a:lnL>
                      <a:noFill/>
                    </a:lnL>
                    <a:lnR w="28575" cap="flat" cmpd="sng" algn="ctr">
                      <a:solidFill>
                        <a:srgbClr val="00AB4E"/>
                      </a:solidFill>
                      <a:prstDash val="solid"/>
                      <a:round/>
                      <a:headEnd type="none" w="med" len="med"/>
                      <a:tailEnd type="none" w="med" len="med"/>
                    </a:ln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85946">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1" u="none" strike="noStrike" cap="none" normalizeH="0" baseline="0" dirty="0">
                          <a:ln>
                            <a:noFill/>
                          </a:ln>
                          <a:solidFill>
                            <a:schemeClr val="tx1"/>
                          </a:solidFill>
                          <a:effectLst/>
                          <a:latin typeface="Arial" charset="0"/>
                        </a:rPr>
                        <a:t>E</a:t>
                      </a:r>
                    </a:p>
                  </a:txBody>
                  <a:tcPr horzOverflow="overflow">
                    <a:lnL w="28575" cap="flat" cmpd="sng" algn="ctr">
                      <a:solidFill>
                        <a:srgbClr val="00AB4E"/>
                      </a:solidFill>
                      <a:prstDash val="solid"/>
                      <a:round/>
                      <a:headEnd type="none" w="med" len="med"/>
                      <a:tailEnd type="none" w="med" len="med"/>
                    </a:lnL>
                    <a:lnR>
                      <a:noFill/>
                    </a:ln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30</a:t>
                      </a:r>
                    </a:p>
                  </a:txBody>
                  <a:tcPr horzOverflow="overflow">
                    <a:lnL>
                      <a:noFill/>
                    </a:lnL>
                    <a:lnR>
                      <a:noFill/>
                    </a:ln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40</a:t>
                      </a:r>
                    </a:p>
                  </a:txBody>
                  <a:tcPr horzOverflow="overflow">
                    <a:lnL>
                      <a:noFill/>
                    </a:lnL>
                    <a:lnR w="28575" cap="flat" cmpd="sng" algn="ctr">
                      <a:solidFill>
                        <a:srgbClr val="00AB4E"/>
                      </a:solidFill>
                      <a:prstDash val="solid"/>
                      <a:round/>
                      <a:headEnd type="none" w="med" len="med"/>
                      <a:tailEnd type="none" w="med" len="med"/>
                    </a:ln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85946">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1" u="none" strike="noStrike" cap="none" normalizeH="0" baseline="0" dirty="0">
                          <a:ln>
                            <a:noFill/>
                          </a:ln>
                          <a:solidFill>
                            <a:schemeClr val="tx1"/>
                          </a:solidFill>
                          <a:effectLst/>
                          <a:latin typeface="Arial" charset="0"/>
                        </a:rPr>
                        <a:t>G</a:t>
                      </a:r>
                    </a:p>
                  </a:txBody>
                  <a:tcPr horzOverflow="overflow">
                    <a:lnL w="28575" cap="flat" cmpd="sng" algn="ctr">
                      <a:solidFill>
                        <a:srgbClr val="00AB4E"/>
                      </a:solidFill>
                      <a:prstDash val="solid"/>
                      <a:round/>
                      <a:headEnd type="none" w="med" len="med"/>
                      <a:tailEnd type="none" w="med" len="med"/>
                    </a:lnL>
                    <a:lnR>
                      <a:noFill/>
                    </a:ln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10</a:t>
                      </a:r>
                    </a:p>
                  </a:txBody>
                  <a:tcPr horzOverflow="overflow">
                    <a:lnL>
                      <a:noFill/>
                    </a:lnL>
                    <a:lnR>
                      <a:noFill/>
                    </a:ln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20</a:t>
                      </a:r>
                    </a:p>
                  </a:txBody>
                  <a:tcPr horzOverflow="overflow">
                    <a:lnL>
                      <a:noFill/>
                    </a:lnL>
                    <a:lnR w="28575" cap="flat" cmpd="sng" algn="ctr">
                      <a:solidFill>
                        <a:srgbClr val="00AB4E"/>
                      </a:solidFill>
                      <a:prstDash val="solid"/>
                      <a:round/>
                      <a:headEnd type="none" w="med" len="med"/>
                      <a:tailEnd type="none" w="med" len="med"/>
                    </a:ln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87142">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1" u="none" strike="noStrike" cap="none" normalizeH="0" baseline="0" dirty="0">
                          <a:ln>
                            <a:noFill/>
                          </a:ln>
                          <a:solidFill>
                            <a:schemeClr val="tx1"/>
                          </a:solidFill>
                          <a:effectLst/>
                          <a:latin typeface="Arial" charset="0"/>
                        </a:rPr>
                        <a:t>H</a:t>
                      </a:r>
                    </a:p>
                  </a:txBody>
                  <a:tcPr horzOverflow="overflow">
                    <a:lnL w="28575" cap="flat" cmpd="sng" algn="ctr">
                      <a:solidFill>
                        <a:srgbClr val="00AB4E"/>
                      </a:solidFill>
                      <a:prstDash val="solid"/>
                      <a:round/>
                      <a:headEnd type="none" w="med" len="med"/>
                      <a:tailEnd type="none" w="med" len="med"/>
                    </a:lnL>
                    <a:lnR>
                      <a:noFill/>
                    </a:ln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10</a:t>
                      </a:r>
                    </a:p>
                  </a:txBody>
                  <a:tcPr horzOverflow="overflow">
                    <a:lnL>
                      <a:noFill/>
                    </a:lnL>
                    <a:lnR>
                      <a:noFill/>
                    </a:ln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40</a:t>
                      </a:r>
                    </a:p>
                  </a:txBody>
                  <a:tcPr horzOverflow="overflow">
                    <a:lnL>
                      <a:noFill/>
                    </a:lnL>
                    <a:lnR w="28575" cap="flat" cmpd="sng" algn="ctr">
                      <a:solidFill>
                        <a:srgbClr val="00AB4E"/>
                      </a:solidFill>
                      <a:prstDash val="solid"/>
                      <a:round/>
                      <a:headEnd type="none" w="med" len="med"/>
                      <a:tailEnd type="none" w="med" len="med"/>
                    </a:ln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276798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wipe(left)">
                                      <p:cBhvr>
                                        <p:cTn id="7" dur="500"/>
                                        <p:tgtEl>
                                          <p:spTgt spid="6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up)">
                                      <p:cBhvr>
                                        <p:cTn id="12"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TextBox 71"/>
          <p:cNvSpPr txBox="1">
            <a:spLocks noChangeArrowheads="1"/>
          </p:cNvSpPr>
          <p:nvPr/>
        </p:nvSpPr>
        <p:spPr bwMode="auto">
          <a:xfrm>
            <a:off x="622444" y="1882977"/>
            <a:ext cx="4044806" cy="4690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spcBef>
                <a:spcPct val="20000"/>
              </a:spcBef>
            </a:pPr>
            <a:r>
              <a:rPr lang="en-US" b="1" cap="all" dirty="0">
                <a:solidFill>
                  <a:srgbClr val="86A315"/>
                </a:solidFill>
                <a:latin typeface="+mn-lt"/>
              </a:rPr>
              <a:t>indifference curve    </a:t>
            </a:r>
          </a:p>
          <a:p>
            <a:pPr>
              <a:spcBef>
                <a:spcPct val="20000"/>
              </a:spcBef>
            </a:pPr>
            <a:r>
              <a:rPr lang="en-US" dirty="0">
                <a:latin typeface="+mn-lt"/>
              </a:rPr>
              <a:t>Curve representing all combinations of market baskets that provide a consumer with the same level of satisfaction</a:t>
            </a:r>
          </a:p>
          <a:p>
            <a:pPr>
              <a:spcBef>
                <a:spcPct val="20000"/>
              </a:spcBef>
            </a:pPr>
            <a:r>
              <a:rPr lang="en-US" dirty="0">
                <a:latin typeface="+mn-lt"/>
              </a:rPr>
              <a:t>The indifference curve </a:t>
            </a:r>
            <a:r>
              <a:rPr lang="en-US" i="1" dirty="0">
                <a:latin typeface="+mn-lt"/>
              </a:rPr>
              <a:t>U</a:t>
            </a:r>
            <a:r>
              <a:rPr lang="en-US" baseline="-25000" dirty="0">
                <a:latin typeface="+mn-lt"/>
              </a:rPr>
              <a:t>1</a:t>
            </a:r>
            <a:r>
              <a:rPr lang="en-US" dirty="0">
                <a:latin typeface="+mn-lt"/>
              </a:rPr>
              <a:t> that passes through market basket </a:t>
            </a:r>
            <a:r>
              <a:rPr lang="en-US" i="1" dirty="0">
                <a:latin typeface="+mn-lt"/>
              </a:rPr>
              <a:t>A</a:t>
            </a:r>
            <a:r>
              <a:rPr lang="en-US" dirty="0">
                <a:latin typeface="+mn-lt"/>
              </a:rPr>
              <a:t> shows all baskets that give the consumer the same level of satisfaction as does market basket </a:t>
            </a:r>
            <a:r>
              <a:rPr lang="en-US" i="1" dirty="0">
                <a:latin typeface="+mn-lt"/>
              </a:rPr>
              <a:t>A</a:t>
            </a:r>
            <a:r>
              <a:rPr lang="en-US" dirty="0">
                <a:latin typeface="+mn-lt"/>
              </a:rPr>
              <a:t>; these include baskets </a:t>
            </a:r>
            <a:r>
              <a:rPr lang="en-US" i="1" dirty="0">
                <a:latin typeface="+mn-lt"/>
              </a:rPr>
              <a:t>B</a:t>
            </a:r>
            <a:r>
              <a:rPr lang="en-US" dirty="0">
                <a:latin typeface="+mn-lt"/>
              </a:rPr>
              <a:t> and </a:t>
            </a:r>
            <a:r>
              <a:rPr lang="en-US" i="1" dirty="0">
                <a:latin typeface="+mn-lt"/>
              </a:rPr>
              <a:t>D</a:t>
            </a:r>
            <a:r>
              <a:rPr lang="en-US" dirty="0">
                <a:latin typeface="+mn-lt"/>
              </a:rPr>
              <a:t>. </a:t>
            </a:r>
            <a:br>
              <a:rPr lang="en-US" dirty="0">
                <a:latin typeface="+mn-lt"/>
              </a:rPr>
            </a:br>
            <a:r>
              <a:rPr lang="en-US" dirty="0">
                <a:latin typeface="+mn-lt"/>
              </a:rPr>
              <a:t>Our consumer prefers basket </a:t>
            </a:r>
            <a:r>
              <a:rPr lang="en-US" i="1" dirty="0">
                <a:latin typeface="+mn-lt"/>
              </a:rPr>
              <a:t>E</a:t>
            </a:r>
            <a:r>
              <a:rPr lang="en-US" dirty="0">
                <a:latin typeface="+mn-lt"/>
              </a:rPr>
              <a:t>, which lies above </a:t>
            </a:r>
            <a:r>
              <a:rPr lang="en-US" i="1" dirty="0">
                <a:latin typeface="+mn-lt"/>
              </a:rPr>
              <a:t>U</a:t>
            </a:r>
            <a:r>
              <a:rPr lang="en-US" baseline="-25000" dirty="0">
                <a:latin typeface="+mn-lt"/>
              </a:rPr>
              <a:t>1</a:t>
            </a:r>
            <a:r>
              <a:rPr lang="en-US" dirty="0">
                <a:latin typeface="+mn-lt"/>
              </a:rPr>
              <a:t>, to </a:t>
            </a:r>
            <a:r>
              <a:rPr lang="en-US" i="1" dirty="0">
                <a:latin typeface="+mn-lt"/>
              </a:rPr>
              <a:t>A</a:t>
            </a:r>
            <a:r>
              <a:rPr lang="en-US" dirty="0">
                <a:latin typeface="+mn-lt"/>
              </a:rPr>
              <a:t>, but prefers </a:t>
            </a:r>
            <a:r>
              <a:rPr lang="en-US" i="1" dirty="0">
                <a:latin typeface="+mn-lt"/>
              </a:rPr>
              <a:t>A</a:t>
            </a:r>
            <a:r>
              <a:rPr lang="en-US" dirty="0">
                <a:latin typeface="+mn-lt"/>
              </a:rPr>
              <a:t> to </a:t>
            </a:r>
            <a:r>
              <a:rPr lang="en-US" i="1" dirty="0">
                <a:latin typeface="+mn-lt"/>
              </a:rPr>
              <a:t>H</a:t>
            </a:r>
            <a:r>
              <a:rPr lang="en-US" dirty="0">
                <a:latin typeface="+mn-lt"/>
              </a:rPr>
              <a:t> or </a:t>
            </a:r>
            <a:r>
              <a:rPr lang="en-US" i="1" dirty="0">
                <a:latin typeface="+mn-lt"/>
              </a:rPr>
              <a:t>G</a:t>
            </a:r>
            <a:r>
              <a:rPr lang="en-US" dirty="0">
                <a:latin typeface="+mn-lt"/>
              </a:rPr>
              <a:t>, which lie below </a:t>
            </a:r>
            <a:r>
              <a:rPr lang="en-US" i="1" dirty="0">
                <a:latin typeface="+mn-lt"/>
              </a:rPr>
              <a:t>U</a:t>
            </a:r>
            <a:r>
              <a:rPr lang="en-US" baseline="-25000" dirty="0">
                <a:latin typeface="+mn-lt"/>
              </a:rPr>
              <a:t>1</a:t>
            </a:r>
            <a:r>
              <a:rPr lang="en-US" dirty="0">
                <a:latin typeface="+mn-lt"/>
              </a:rPr>
              <a:t>.</a:t>
            </a:r>
          </a:p>
          <a:p>
            <a:pPr>
              <a:spcBef>
                <a:spcPct val="20000"/>
              </a:spcBef>
              <a:buFontTx/>
              <a:buNone/>
            </a:pPr>
            <a:endParaRPr lang="en-US" dirty="0">
              <a:latin typeface="Arial" charset="0"/>
            </a:endParaRPr>
          </a:p>
        </p:txBody>
      </p:sp>
      <p:grpSp>
        <p:nvGrpSpPr>
          <p:cNvPr id="61" name="Gruppieren 60"/>
          <p:cNvGrpSpPr/>
          <p:nvPr/>
        </p:nvGrpSpPr>
        <p:grpSpPr>
          <a:xfrm>
            <a:off x="4140374" y="1772681"/>
            <a:ext cx="4794076" cy="4592199"/>
            <a:chOff x="3733800" y="1304925"/>
            <a:chExt cx="4343400" cy="4029075"/>
          </a:xfrm>
        </p:grpSpPr>
        <p:pic>
          <p:nvPicPr>
            <p:cNvPr id="62" name="Picture 27" descr="Fig3"/>
            <p:cNvPicPr>
              <a:picLocks noChangeAspect="1" noChangeArrowheads="1"/>
            </p:cNvPicPr>
            <p:nvPr/>
          </p:nvPicPr>
          <p:blipFill>
            <a:blip r:embed="rId2" cstate="print"/>
            <a:srcRect/>
            <a:stretch>
              <a:fillRect/>
            </a:stretch>
          </p:blipFill>
          <p:spPr bwMode="auto">
            <a:xfrm>
              <a:off x="3733800" y="1304925"/>
              <a:ext cx="4343400" cy="4029075"/>
            </a:xfrm>
            <a:prstGeom prst="rect">
              <a:avLst/>
            </a:prstGeom>
            <a:noFill/>
            <a:ln w="9525">
              <a:noFill/>
              <a:miter lim="800000"/>
              <a:headEnd/>
              <a:tailEnd/>
            </a:ln>
          </p:spPr>
        </p:pic>
        <p:pic>
          <p:nvPicPr>
            <p:cNvPr id="64" name="Picture 19" descr="Fig3"/>
            <p:cNvPicPr>
              <a:picLocks noChangeAspect="1" noChangeArrowheads="1"/>
            </p:cNvPicPr>
            <p:nvPr/>
          </p:nvPicPr>
          <p:blipFill>
            <a:blip r:embed="rId3" cstate="print"/>
            <a:srcRect/>
            <a:stretch>
              <a:fillRect/>
            </a:stretch>
          </p:blipFill>
          <p:spPr bwMode="auto">
            <a:xfrm>
              <a:off x="3733800" y="1304925"/>
              <a:ext cx="4343400" cy="4029075"/>
            </a:xfrm>
            <a:prstGeom prst="rect">
              <a:avLst/>
            </a:prstGeom>
            <a:noFill/>
            <a:ln w="9525">
              <a:noFill/>
              <a:miter lim="800000"/>
              <a:headEnd/>
              <a:tailEnd/>
            </a:ln>
          </p:spPr>
        </p:pic>
        <p:pic>
          <p:nvPicPr>
            <p:cNvPr id="65" name="Picture 17" descr="Fig3"/>
            <p:cNvPicPr>
              <a:picLocks noChangeAspect="1" noChangeArrowheads="1"/>
            </p:cNvPicPr>
            <p:nvPr/>
          </p:nvPicPr>
          <p:blipFill>
            <a:blip r:embed="rId4" cstate="print"/>
            <a:srcRect/>
            <a:stretch>
              <a:fillRect/>
            </a:stretch>
          </p:blipFill>
          <p:spPr bwMode="auto">
            <a:xfrm>
              <a:off x="3733800" y="1304925"/>
              <a:ext cx="4343400" cy="4029075"/>
            </a:xfrm>
            <a:prstGeom prst="rect">
              <a:avLst/>
            </a:prstGeom>
            <a:noFill/>
            <a:ln w="9525">
              <a:noFill/>
              <a:miter lim="800000"/>
              <a:headEnd/>
              <a:tailEnd/>
            </a:ln>
          </p:spPr>
        </p:pic>
        <p:pic>
          <p:nvPicPr>
            <p:cNvPr id="66" name="Picture 18" descr="Fig3"/>
            <p:cNvPicPr>
              <a:picLocks noChangeAspect="1" noChangeArrowheads="1"/>
            </p:cNvPicPr>
            <p:nvPr/>
          </p:nvPicPr>
          <p:blipFill>
            <a:blip r:embed="rId5" cstate="print"/>
            <a:srcRect/>
            <a:stretch>
              <a:fillRect/>
            </a:stretch>
          </p:blipFill>
          <p:spPr bwMode="auto">
            <a:xfrm>
              <a:off x="3733800" y="1304925"/>
              <a:ext cx="4343400" cy="4029075"/>
            </a:xfrm>
            <a:prstGeom prst="rect">
              <a:avLst/>
            </a:prstGeom>
            <a:noFill/>
            <a:ln w="9525">
              <a:noFill/>
              <a:miter lim="800000"/>
              <a:headEnd/>
              <a:tailEnd/>
            </a:ln>
          </p:spPr>
        </p:pic>
        <p:pic>
          <p:nvPicPr>
            <p:cNvPr id="67" name="Picture 20" descr="Fig3"/>
            <p:cNvPicPr>
              <a:picLocks noChangeAspect="1" noChangeArrowheads="1"/>
            </p:cNvPicPr>
            <p:nvPr/>
          </p:nvPicPr>
          <p:blipFill>
            <a:blip r:embed="rId6" cstate="print"/>
            <a:srcRect/>
            <a:stretch>
              <a:fillRect/>
            </a:stretch>
          </p:blipFill>
          <p:spPr bwMode="auto">
            <a:xfrm>
              <a:off x="3733800" y="1304925"/>
              <a:ext cx="4343400" cy="4029075"/>
            </a:xfrm>
            <a:prstGeom prst="rect">
              <a:avLst/>
            </a:prstGeom>
            <a:noFill/>
            <a:ln w="9525">
              <a:noFill/>
              <a:miter lim="800000"/>
              <a:headEnd/>
              <a:tailEnd/>
            </a:ln>
          </p:spPr>
        </p:pic>
        <p:pic>
          <p:nvPicPr>
            <p:cNvPr id="68" name="Picture 21" descr="Fig3"/>
            <p:cNvPicPr>
              <a:picLocks noChangeAspect="1" noChangeArrowheads="1"/>
            </p:cNvPicPr>
            <p:nvPr/>
          </p:nvPicPr>
          <p:blipFill>
            <a:blip r:embed="rId7" cstate="print"/>
            <a:srcRect/>
            <a:stretch>
              <a:fillRect/>
            </a:stretch>
          </p:blipFill>
          <p:spPr bwMode="auto">
            <a:xfrm>
              <a:off x="3733800" y="1304925"/>
              <a:ext cx="4343400" cy="4029075"/>
            </a:xfrm>
            <a:prstGeom prst="rect">
              <a:avLst/>
            </a:prstGeom>
            <a:noFill/>
            <a:ln w="9525">
              <a:noFill/>
              <a:miter lim="800000"/>
              <a:headEnd/>
              <a:tailEnd/>
            </a:ln>
          </p:spPr>
        </p:pic>
        <p:pic>
          <p:nvPicPr>
            <p:cNvPr id="69" name="Picture 22" descr="Fig3"/>
            <p:cNvPicPr>
              <a:picLocks noChangeAspect="1" noChangeArrowheads="1"/>
            </p:cNvPicPr>
            <p:nvPr/>
          </p:nvPicPr>
          <p:blipFill>
            <a:blip r:embed="rId8" cstate="print"/>
            <a:srcRect/>
            <a:stretch>
              <a:fillRect/>
            </a:stretch>
          </p:blipFill>
          <p:spPr bwMode="auto">
            <a:xfrm>
              <a:off x="3733800" y="1304925"/>
              <a:ext cx="4343400" cy="4029075"/>
            </a:xfrm>
            <a:prstGeom prst="rect">
              <a:avLst/>
            </a:prstGeom>
            <a:noFill/>
            <a:ln w="9525">
              <a:noFill/>
              <a:miter lim="800000"/>
              <a:headEnd/>
              <a:tailEnd/>
            </a:ln>
          </p:spPr>
        </p:pic>
        <p:pic>
          <p:nvPicPr>
            <p:cNvPr id="70" name="Picture 23" descr="Fig3"/>
            <p:cNvPicPr>
              <a:picLocks noChangeAspect="1" noChangeArrowheads="1"/>
            </p:cNvPicPr>
            <p:nvPr/>
          </p:nvPicPr>
          <p:blipFill>
            <a:blip r:embed="rId9" cstate="print"/>
            <a:srcRect/>
            <a:stretch>
              <a:fillRect/>
            </a:stretch>
          </p:blipFill>
          <p:spPr bwMode="auto">
            <a:xfrm>
              <a:off x="3733800" y="1304925"/>
              <a:ext cx="4343400" cy="4029075"/>
            </a:xfrm>
            <a:prstGeom prst="rect">
              <a:avLst/>
            </a:prstGeom>
            <a:noFill/>
            <a:ln w="9525">
              <a:noFill/>
              <a:miter lim="800000"/>
              <a:headEnd/>
              <a:tailEnd/>
            </a:ln>
          </p:spPr>
        </p:pic>
        <p:pic>
          <p:nvPicPr>
            <p:cNvPr id="71" name="Picture 24" descr="Fig3"/>
            <p:cNvPicPr>
              <a:picLocks noChangeAspect="1" noChangeArrowheads="1"/>
            </p:cNvPicPr>
            <p:nvPr/>
          </p:nvPicPr>
          <p:blipFill>
            <a:blip r:embed="rId10" cstate="print"/>
            <a:srcRect/>
            <a:stretch>
              <a:fillRect/>
            </a:stretch>
          </p:blipFill>
          <p:spPr bwMode="auto">
            <a:xfrm>
              <a:off x="3733800" y="1304925"/>
              <a:ext cx="4343400" cy="4029075"/>
            </a:xfrm>
            <a:prstGeom prst="rect">
              <a:avLst/>
            </a:prstGeom>
            <a:noFill/>
            <a:ln w="9525">
              <a:noFill/>
              <a:miter lim="800000"/>
              <a:headEnd/>
              <a:tailEnd/>
            </a:ln>
          </p:spPr>
        </p:pic>
      </p:grpSp>
      <p:sp>
        <p:nvSpPr>
          <p:cNvPr id="17" name="Titel 4"/>
          <p:cNvSpPr txBox="1">
            <a:spLocks/>
          </p:cNvSpPr>
          <p:nvPr/>
        </p:nvSpPr>
        <p:spPr>
          <a:xfrm>
            <a:off x="604838" y="310778"/>
            <a:ext cx="6545262" cy="1264025"/>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lang="en-US" sz="2400" b="0" kern="1200" cap="all" baseline="0">
                <a:solidFill>
                  <a:srgbClr val="2E63AC"/>
                </a:solidFill>
                <a:latin typeface="Frutiger 45 light" pitchFamily="34" charset="0"/>
                <a:ea typeface="+mj-ea"/>
                <a:cs typeface="+mj-cs"/>
              </a:defRPr>
            </a:lvl1pPr>
          </a:lstStyle>
          <a:p>
            <a:r>
              <a:rPr lang="en-US" altLang="en-US" dirty="0"/>
              <a:t>Indifference curves</a:t>
            </a:r>
            <a:endParaRPr lang="en-US" dirty="0"/>
          </a:p>
        </p:txBody>
      </p:sp>
    </p:spTree>
    <p:extLst>
      <p:ext uri="{BB962C8B-B14F-4D97-AF65-F5344CB8AC3E}">
        <p14:creationId xmlns:p14="http://schemas.microsoft.com/office/powerpoint/2010/main" val="1576202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wipe(left)">
                                      <p:cBhvr>
                                        <p:cTn id="7"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7015" name="Rectangle 23"/>
          <p:cNvSpPr>
            <a:spLocks noChangeArrowheads="1"/>
          </p:cNvSpPr>
          <p:nvPr/>
        </p:nvSpPr>
        <p:spPr bwMode="auto">
          <a:xfrm>
            <a:off x="466726" y="3248025"/>
            <a:ext cx="2867024" cy="2590800"/>
          </a:xfrm>
          <a:prstGeom prst="rect">
            <a:avLst/>
          </a:prstGeom>
          <a:solidFill>
            <a:schemeClr val="bg1"/>
          </a:solidFill>
          <a:ln w="9525">
            <a:noFill/>
            <a:miter lim="800000"/>
            <a:headEnd/>
            <a:tailEnd/>
          </a:ln>
        </p:spPr>
        <p:txBody>
          <a:bodyPr/>
          <a:lstStyle/>
          <a:p>
            <a:pPr>
              <a:spcBef>
                <a:spcPct val="20000"/>
              </a:spcBef>
              <a:spcAft>
                <a:spcPct val="20000"/>
              </a:spcAft>
              <a:buFontTx/>
              <a:buNone/>
            </a:pPr>
            <a:r>
              <a:rPr lang="en-US" sz="1600" dirty="0"/>
              <a:t>A utility function can be represented by a set of indifference curves, each with a numerical indicator.</a:t>
            </a:r>
          </a:p>
          <a:p>
            <a:pPr>
              <a:spcBef>
                <a:spcPct val="20000"/>
              </a:spcBef>
              <a:spcAft>
                <a:spcPct val="20000"/>
              </a:spcAft>
              <a:buFontTx/>
              <a:buNone/>
            </a:pPr>
            <a:r>
              <a:rPr lang="en-US" sz="1600" dirty="0"/>
              <a:t>This figure shows three indifference curves (with utility levels of 25, 50, and 100, respectively) associated with the utility function:</a:t>
            </a:r>
          </a:p>
        </p:txBody>
      </p:sp>
      <p:sp>
        <p:nvSpPr>
          <p:cNvPr id="597016" name="Rectangle 24"/>
          <p:cNvSpPr>
            <a:spLocks noGrp="1" noChangeArrowheads="1"/>
          </p:cNvSpPr>
          <p:nvPr>
            <p:ph sz="quarter" idx="12"/>
          </p:nvPr>
        </p:nvSpPr>
        <p:spPr>
          <a:xfrm>
            <a:off x="610387" y="284531"/>
            <a:ext cx="8128800" cy="3924000"/>
          </a:xfrm>
          <a:prstGeom prst="rect">
            <a:avLst/>
          </a:prstGeom>
          <a:noFill/>
        </p:spPr>
        <p:txBody>
          <a:bodyPr/>
          <a:lstStyle/>
          <a:p>
            <a:pPr marL="0" indent="0" eaLnBrk="1" hangingPunct="1">
              <a:buNone/>
            </a:pPr>
            <a:r>
              <a:rPr lang="en-US" sz="2400" dirty="0">
                <a:solidFill>
                  <a:srgbClr val="2A5CAA"/>
                </a:solidFill>
                <a:latin typeface="+mj-lt"/>
              </a:rPr>
              <a:t>UTILITY AND UTILITY FUNCTIONS</a:t>
            </a:r>
          </a:p>
        </p:txBody>
      </p:sp>
      <p:sp>
        <p:nvSpPr>
          <p:cNvPr id="597018" name="Text Box 26"/>
          <p:cNvSpPr txBox="1">
            <a:spLocks noChangeArrowheads="1"/>
          </p:cNvSpPr>
          <p:nvPr/>
        </p:nvSpPr>
        <p:spPr bwMode="auto">
          <a:xfrm>
            <a:off x="658873" y="914400"/>
            <a:ext cx="8301037" cy="646331"/>
          </a:xfrm>
          <a:prstGeom prst="rect">
            <a:avLst/>
          </a:prstGeom>
          <a:noFill/>
          <a:ln w="9525">
            <a:noFill/>
            <a:miter lim="800000"/>
            <a:headEnd/>
            <a:tailEnd/>
          </a:ln>
        </p:spPr>
        <p:txBody>
          <a:bodyPr wrap="square">
            <a:spAutoFit/>
          </a:bodyPr>
          <a:lstStyle/>
          <a:p>
            <a:pPr>
              <a:buClr>
                <a:schemeClr val="bg2"/>
              </a:buClr>
              <a:buFontTx/>
              <a:buNone/>
            </a:pPr>
            <a:r>
              <a:rPr lang="en-US" b="1" cap="all" dirty="0">
                <a:solidFill>
                  <a:srgbClr val="86A315"/>
                </a:solidFill>
              </a:rPr>
              <a:t>utility </a:t>
            </a:r>
            <a:r>
              <a:rPr lang="en-US" b="1" dirty="0"/>
              <a:t>   </a:t>
            </a:r>
            <a:r>
              <a:rPr lang="en-US" dirty="0"/>
              <a:t>Numerical score representing the satisfaction that a</a:t>
            </a:r>
            <a:br>
              <a:rPr lang="en-US" dirty="0"/>
            </a:br>
            <a:r>
              <a:rPr lang="en-US" dirty="0"/>
              <a:t>consumer gets from a given market basket</a:t>
            </a:r>
          </a:p>
        </p:txBody>
      </p:sp>
      <p:sp>
        <p:nvSpPr>
          <p:cNvPr id="597019" name="Text Box 27"/>
          <p:cNvSpPr txBox="1">
            <a:spLocks noChangeArrowheads="1"/>
          </p:cNvSpPr>
          <p:nvPr/>
        </p:nvSpPr>
        <p:spPr bwMode="auto">
          <a:xfrm>
            <a:off x="658874" y="1600200"/>
            <a:ext cx="8301037" cy="646331"/>
          </a:xfrm>
          <a:prstGeom prst="rect">
            <a:avLst/>
          </a:prstGeom>
          <a:noFill/>
          <a:ln w="9525">
            <a:noFill/>
            <a:miter lim="800000"/>
            <a:headEnd/>
            <a:tailEnd/>
          </a:ln>
        </p:spPr>
        <p:txBody>
          <a:bodyPr wrap="square">
            <a:spAutoFit/>
          </a:bodyPr>
          <a:lstStyle/>
          <a:p>
            <a:pPr>
              <a:buClr>
                <a:schemeClr val="bg2"/>
              </a:buClr>
              <a:buFontTx/>
              <a:buNone/>
            </a:pPr>
            <a:r>
              <a:rPr lang="en-US" b="1" cap="all" dirty="0">
                <a:solidFill>
                  <a:srgbClr val="86A315"/>
                </a:solidFill>
              </a:rPr>
              <a:t>utility function    </a:t>
            </a:r>
            <a:r>
              <a:rPr lang="en-US" dirty="0"/>
              <a:t>Formula that assigns a level of utility to individual</a:t>
            </a:r>
            <a:br>
              <a:rPr lang="en-US" dirty="0"/>
            </a:br>
            <a:r>
              <a:rPr lang="en-US" dirty="0"/>
              <a:t>market baskets</a:t>
            </a:r>
          </a:p>
        </p:txBody>
      </p:sp>
      <p:sp>
        <p:nvSpPr>
          <p:cNvPr id="597020" name="Rectangle 28"/>
          <p:cNvSpPr>
            <a:spLocks noChangeArrowheads="1"/>
          </p:cNvSpPr>
          <p:nvPr/>
        </p:nvSpPr>
        <p:spPr bwMode="auto">
          <a:xfrm>
            <a:off x="467312" y="2623311"/>
            <a:ext cx="2847387" cy="561975"/>
          </a:xfrm>
          <a:prstGeom prst="rect">
            <a:avLst/>
          </a:prstGeom>
          <a:noFill/>
          <a:ln w="9525">
            <a:noFill/>
            <a:miter lim="800000"/>
            <a:headEnd/>
            <a:tailEnd/>
          </a:ln>
        </p:spPr>
        <p:txBody>
          <a:bodyPr lIns="45720" rIns="45720" anchor="ctr"/>
          <a:lstStyle/>
          <a:p>
            <a:pPr>
              <a:spcBef>
                <a:spcPct val="20000"/>
              </a:spcBef>
              <a:buFontTx/>
              <a:buNone/>
            </a:pPr>
            <a:r>
              <a:rPr lang="en-US" sz="1600" b="1" dirty="0"/>
              <a:t>UTILITY FUNCTIONS AND INDIFFERENCE CURVES</a:t>
            </a:r>
          </a:p>
        </p:txBody>
      </p:sp>
      <p:sp>
        <p:nvSpPr>
          <p:cNvPr id="597023" name="Rectangle 31"/>
          <p:cNvSpPr>
            <a:spLocks noChangeArrowheads="1"/>
          </p:cNvSpPr>
          <p:nvPr/>
        </p:nvSpPr>
        <p:spPr bwMode="auto">
          <a:xfrm>
            <a:off x="1066800" y="5726112"/>
            <a:ext cx="1831271" cy="369332"/>
          </a:xfrm>
          <a:prstGeom prst="rect">
            <a:avLst/>
          </a:prstGeom>
          <a:noFill/>
          <a:ln w="9525" algn="ctr">
            <a:noFill/>
            <a:miter lim="800000"/>
            <a:headEnd/>
            <a:tailEnd/>
          </a:ln>
        </p:spPr>
        <p:txBody>
          <a:bodyPr wrap="none">
            <a:spAutoFit/>
          </a:bodyPr>
          <a:lstStyle/>
          <a:p>
            <a:pPr indent="290513">
              <a:buFontTx/>
              <a:buNone/>
            </a:pPr>
            <a:r>
              <a:rPr lang="en-US" i="1" dirty="0"/>
              <a:t>u </a:t>
            </a:r>
            <a:r>
              <a:rPr lang="en-US" dirty="0"/>
              <a:t>(</a:t>
            </a:r>
            <a:r>
              <a:rPr lang="en-US" i="1" dirty="0"/>
              <a:t>F</a:t>
            </a:r>
            <a:r>
              <a:rPr lang="en-US" dirty="0"/>
              <a:t>,</a:t>
            </a:r>
            <a:r>
              <a:rPr lang="en-US" i="1" dirty="0"/>
              <a:t>C </a:t>
            </a:r>
            <a:r>
              <a:rPr lang="en-US" dirty="0"/>
              <a:t>) = </a:t>
            </a:r>
            <a:r>
              <a:rPr lang="en-US" i="1" dirty="0"/>
              <a:t>FC</a:t>
            </a:r>
          </a:p>
        </p:txBody>
      </p:sp>
      <p:pic>
        <p:nvPicPr>
          <p:cNvPr id="4" name="Picture 3"/>
          <p:cNvPicPr>
            <a:picLocks noChangeAspect="1"/>
          </p:cNvPicPr>
          <p:nvPr/>
        </p:nvPicPr>
        <p:blipFill>
          <a:blip r:embed="rId2" cstate="print"/>
          <a:srcRect/>
          <a:stretch>
            <a:fillRect/>
          </a:stretch>
        </p:blipFill>
        <p:spPr bwMode="auto">
          <a:xfrm>
            <a:off x="3690938" y="2514600"/>
            <a:ext cx="4305300" cy="3390900"/>
          </a:xfrm>
          <a:prstGeom prst="rect">
            <a:avLst/>
          </a:prstGeom>
          <a:noFill/>
          <a:ln w="9525">
            <a:noFill/>
            <a:miter lim="800000"/>
            <a:headEnd/>
            <a:tailEnd/>
          </a:ln>
        </p:spPr>
      </p:pic>
      <p:pic>
        <p:nvPicPr>
          <p:cNvPr id="5" name="Picture 4"/>
          <p:cNvPicPr>
            <a:picLocks noChangeAspect="1"/>
          </p:cNvPicPr>
          <p:nvPr/>
        </p:nvPicPr>
        <p:blipFill>
          <a:blip r:embed="rId3" cstate="print"/>
          <a:srcRect/>
          <a:stretch>
            <a:fillRect/>
          </a:stretch>
        </p:blipFill>
        <p:spPr bwMode="auto">
          <a:xfrm>
            <a:off x="3690938" y="2514600"/>
            <a:ext cx="4305300" cy="3390900"/>
          </a:xfrm>
          <a:prstGeom prst="rect">
            <a:avLst/>
          </a:prstGeom>
          <a:noFill/>
          <a:ln w="9525">
            <a:noFill/>
            <a:miter lim="800000"/>
            <a:headEnd/>
            <a:tailEnd/>
          </a:ln>
        </p:spPr>
      </p:pic>
      <p:pic>
        <p:nvPicPr>
          <p:cNvPr id="6" name="Picture 5"/>
          <p:cNvPicPr>
            <a:picLocks noChangeAspect="1"/>
          </p:cNvPicPr>
          <p:nvPr/>
        </p:nvPicPr>
        <p:blipFill>
          <a:blip r:embed="rId4" cstate="print"/>
          <a:srcRect/>
          <a:stretch>
            <a:fillRect/>
          </a:stretch>
        </p:blipFill>
        <p:spPr bwMode="auto">
          <a:xfrm>
            <a:off x="3690938" y="2514600"/>
            <a:ext cx="4305300" cy="3390900"/>
          </a:xfrm>
          <a:prstGeom prst="rect">
            <a:avLst/>
          </a:prstGeom>
          <a:noFill/>
          <a:ln w="9525">
            <a:noFill/>
            <a:miter lim="800000"/>
            <a:headEnd/>
            <a:tailEnd/>
          </a:ln>
        </p:spPr>
      </p:pic>
      <p:pic>
        <p:nvPicPr>
          <p:cNvPr id="7" name="Picture 6"/>
          <p:cNvPicPr>
            <a:picLocks noChangeAspect="1"/>
          </p:cNvPicPr>
          <p:nvPr/>
        </p:nvPicPr>
        <p:blipFill>
          <a:blip r:embed="rId5" cstate="print"/>
          <a:srcRect/>
          <a:stretch>
            <a:fillRect/>
          </a:stretch>
        </p:blipFill>
        <p:spPr bwMode="auto">
          <a:xfrm>
            <a:off x="3690938" y="2514600"/>
            <a:ext cx="4305300" cy="3390900"/>
          </a:xfrm>
          <a:prstGeom prst="rect">
            <a:avLst/>
          </a:prstGeom>
          <a:noFill/>
          <a:ln w="9525">
            <a:noFill/>
            <a:miter lim="800000"/>
            <a:headEnd/>
            <a:tailEnd/>
          </a:ln>
        </p:spPr>
      </p:pic>
      <p:pic>
        <p:nvPicPr>
          <p:cNvPr id="8" name="Picture 7"/>
          <p:cNvPicPr>
            <a:picLocks noChangeAspect="1"/>
          </p:cNvPicPr>
          <p:nvPr/>
        </p:nvPicPr>
        <p:blipFill>
          <a:blip r:embed="rId6" cstate="print"/>
          <a:srcRect/>
          <a:stretch>
            <a:fillRect/>
          </a:stretch>
        </p:blipFill>
        <p:spPr bwMode="auto">
          <a:xfrm>
            <a:off x="3690938" y="2514600"/>
            <a:ext cx="4305300" cy="3390900"/>
          </a:xfrm>
          <a:prstGeom prst="rect">
            <a:avLst/>
          </a:prstGeom>
          <a:noFill/>
          <a:ln w="9525">
            <a:noFill/>
            <a:miter lim="800000"/>
            <a:headEnd/>
            <a:tailEnd/>
          </a:ln>
        </p:spPr>
      </p:pic>
      <p:pic>
        <p:nvPicPr>
          <p:cNvPr id="9" name="Picture 8"/>
          <p:cNvPicPr>
            <a:picLocks noChangeAspect="1"/>
          </p:cNvPicPr>
          <p:nvPr/>
        </p:nvPicPr>
        <p:blipFill>
          <a:blip r:embed="rId7" cstate="print"/>
          <a:srcRect/>
          <a:stretch>
            <a:fillRect/>
          </a:stretch>
        </p:blipFill>
        <p:spPr bwMode="auto">
          <a:xfrm>
            <a:off x="3690938" y="2514600"/>
            <a:ext cx="4305300" cy="3390900"/>
          </a:xfrm>
          <a:prstGeom prst="rect">
            <a:avLst/>
          </a:prstGeom>
          <a:noFill/>
          <a:ln w="9525">
            <a:noFill/>
            <a:miter lim="800000"/>
            <a:headEnd/>
            <a:tailEnd/>
          </a:ln>
        </p:spPr>
      </p:pic>
      <p:pic>
        <p:nvPicPr>
          <p:cNvPr id="10" name="Picture 9"/>
          <p:cNvPicPr>
            <a:picLocks noChangeAspect="1"/>
          </p:cNvPicPr>
          <p:nvPr/>
        </p:nvPicPr>
        <p:blipFill>
          <a:blip r:embed="rId8" cstate="print"/>
          <a:srcRect/>
          <a:stretch>
            <a:fillRect/>
          </a:stretch>
        </p:blipFill>
        <p:spPr bwMode="auto">
          <a:xfrm>
            <a:off x="3690938" y="2514600"/>
            <a:ext cx="4305300" cy="3390900"/>
          </a:xfrm>
          <a:prstGeom prst="rect">
            <a:avLst/>
          </a:prstGeom>
          <a:noFill/>
          <a:ln w="9525">
            <a:noFill/>
            <a:miter lim="800000"/>
            <a:headEnd/>
            <a:tailEnd/>
          </a:ln>
        </p:spPr>
      </p:pic>
    </p:spTree>
    <p:extLst>
      <p:ext uri="{BB962C8B-B14F-4D97-AF65-F5344CB8AC3E}">
        <p14:creationId xmlns:p14="http://schemas.microsoft.com/office/powerpoint/2010/main" val="42568738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97016">
                                            <p:txEl>
                                              <p:pRg st="0" end="0"/>
                                            </p:txEl>
                                          </p:spTgt>
                                        </p:tgtEl>
                                        <p:attrNameLst>
                                          <p:attrName>style.visibility</p:attrName>
                                        </p:attrNameLst>
                                      </p:cBhvr>
                                      <p:to>
                                        <p:strVal val="visible"/>
                                      </p:to>
                                    </p:set>
                                    <p:animEffect transition="in" filter="wipe(left)">
                                      <p:cBhvr>
                                        <p:cTn id="7" dur="500"/>
                                        <p:tgtEl>
                                          <p:spTgt spid="597016">
                                            <p:txEl>
                                              <p:pRg st="0" end="0"/>
                                            </p:txEl>
                                          </p:spTgt>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97018"/>
                                        </p:tgtEl>
                                        <p:attrNameLst>
                                          <p:attrName>style.visibility</p:attrName>
                                        </p:attrNameLst>
                                      </p:cBhvr>
                                      <p:to>
                                        <p:strVal val="visible"/>
                                      </p:to>
                                    </p:set>
                                    <p:animEffect transition="in" filter="wipe(left)">
                                      <p:cBhvr>
                                        <p:cTn id="11" dur="500"/>
                                        <p:tgtEl>
                                          <p:spTgt spid="597018"/>
                                        </p:tgtEl>
                                      </p:cBhvr>
                                    </p:animEffect>
                                  </p:childTnLst>
                                </p:cTn>
                              </p:par>
                            </p:childTnLst>
                          </p:cTn>
                        </p:par>
                      </p:childTnLst>
                    </p:cTn>
                  </p:par>
                  <p:par>
                    <p:cTn id="12" fill="hold">
                      <p:stCondLst>
                        <p:cond delay="indefinite"/>
                      </p:stCondLst>
                      <p:childTnLst>
                        <p:par>
                          <p:cTn id="13" fill="hold" nodeType="after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97019"/>
                                        </p:tgtEl>
                                        <p:attrNameLst>
                                          <p:attrName>style.visibility</p:attrName>
                                        </p:attrNameLst>
                                      </p:cBhvr>
                                      <p:to>
                                        <p:strVal val="visible"/>
                                      </p:to>
                                    </p:set>
                                    <p:animEffect transition="in" filter="wipe(left)">
                                      <p:cBhvr>
                                        <p:cTn id="16" dur="500"/>
                                        <p:tgtEl>
                                          <p:spTgt spid="597019"/>
                                        </p:tgtEl>
                                      </p:cBhvr>
                                    </p:animEffect>
                                  </p:childTnLst>
                                </p:cTn>
                              </p:par>
                            </p:childTnLst>
                          </p:cTn>
                        </p:par>
                        <p:par>
                          <p:cTn id="17" fill="hold" nodeType="afterGroup">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597020"/>
                                        </p:tgtEl>
                                        <p:attrNameLst>
                                          <p:attrName>style.visibility</p:attrName>
                                        </p:attrNameLst>
                                      </p:cBhvr>
                                      <p:to>
                                        <p:strVal val="visible"/>
                                      </p:to>
                                    </p:set>
                                    <p:animEffect transition="in" filter="wipe(left)">
                                      <p:cBhvr>
                                        <p:cTn id="20" dur="500"/>
                                        <p:tgtEl>
                                          <p:spTgt spid="597020"/>
                                        </p:tgtEl>
                                      </p:cBhvr>
                                    </p:animEffect>
                                  </p:childTnLst>
                                </p:cTn>
                              </p:par>
                            </p:childTnLst>
                          </p:cTn>
                        </p:par>
                        <p:par>
                          <p:cTn id="21" fill="hold" nodeType="afterGroup">
                            <p:stCondLst>
                              <p:cond delay="1000"/>
                            </p:stCondLst>
                            <p:childTnLst>
                              <p:par>
                                <p:cTn id="22" presetID="22" presetClass="entr" presetSubtype="4"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750"/>
                                        <p:tgtEl>
                                          <p:spTgt spid="4"/>
                                        </p:tgtEl>
                                      </p:cBhvr>
                                    </p:animEffect>
                                  </p:childTnLst>
                                </p:cTn>
                              </p:par>
                            </p:childTnLst>
                          </p:cTn>
                        </p:par>
                        <p:par>
                          <p:cTn id="25" fill="hold" nodeType="afterGroup">
                            <p:stCondLst>
                              <p:cond delay="1750"/>
                            </p:stCondLst>
                            <p:childTnLst>
                              <p:par>
                                <p:cTn id="26" presetID="22" presetClass="entr" presetSubtype="8"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left)">
                                      <p:cBhvr>
                                        <p:cTn id="28" dur="750"/>
                                        <p:tgtEl>
                                          <p:spTgt spid="5"/>
                                        </p:tgtEl>
                                      </p:cBhvr>
                                    </p:animEffect>
                                  </p:childTnLst>
                                </p:cTn>
                              </p:par>
                            </p:childTnLst>
                          </p:cTn>
                        </p:par>
                        <p:par>
                          <p:cTn id="29" fill="hold" nodeType="afterGroup">
                            <p:stCondLst>
                              <p:cond delay="2500"/>
                            </p:stCondLst>
                            <p:childTnLst>
                              <p:par>
                                <p:cTn id="30" presetID="22" presetClass="entr" presetSubtype="8" fill="hold"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750"/>
                                        <p:tgtEl>
                                          <p:spTgt spid="6"/>
                                        </p:tgtEl>
                                      </p:cBhvr>
                                    </p:animEffect>
                                  </p:childTnLst>
                                </p:cTn>
                              </p:par>
                            </p:childTnLst>
                          </p:cTn>
                        </p:par>
                        <p:par>
                          <p:cTn id="33" fill="hold" nodeType="afterGroup">
                            <p:stCondLst>
                              <p:cond delay="3250"/>
                            </p:stCondLst>
                            <p:childTnLst>
                              <p:par>
                                <p:cTn id="34" presetID="22" presetClass="entr" presetSubtype="4" fill="hold"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down)">
                                      <p:cBhvr>
                                        <p:cTn id="36" dur="750"/>
                                        <p:tgtEl>
                                          <p:spTgt spid="7"/>
                                        </p:tgtEl>
                                      </p:cBhvr>
                                    </p:animEffect>
                                  </p:childTnLst>
                                </p:cTn>
                              </p:par>
                            </p:childTnLst>
                          </p:cTn>
                        </p:par>
                        <p:par>
                          <p:cTn id="37" fill="hold" nodeType="afterGroup">
                            <p:stCondLst>
                              <p:cond delay="4000"/>
                            </p:stCondLst>
                            <p:childTnLst>
                              <p:par>
                                <p:cTn id="38" presetID="22" presetClass="entr" presetSubtype="8" fill="hold" nodeType="after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ipe(left)">
                                      <p:cBhvr>
                                        <p:cTn id="40" dur="750"/>
                                        <p:tgtEl>
                                          <p:spTgt spid="8"/>
                                        </p:tgtEl>
                                      </p:cBhvr>
                                    </p:animEffect>
                                  </p:childTnLst>
                                </p:cTn>
                              </p:par>
                            </p:childTnLst>
                          </p:cTn>
                        </p:par>
                        <p:par>
                          <p:cTn id="41" fill="hold" nodeType="withGroup">
                            <p:stCondLst>
                              <p:cond delay="4750"/>
                            </p:stCondLst>
                            <p:childTnLst>
                              <p:par>
                                <p:cTn id="42" presetID="22" presetClass="entr" presetSubtype="8" fill="hold" grpId="0" nodeType="afterEffect">
                                  <p:stCondLst>
                                    <p:cond delay="0"/>
                                  </p:stCondLst>
                                  <p:childTnLst>
                                    <p:set>
                                      <p:cBhvr>
                                        <p:cTn id="43" dur="1" fill="hold">
                                          <p:stCondLst>
                                            <p:cond delay="0"/>
                                          </p:stCondLst>
                                        </p:cTn>
                                        <p:tgtEl>
                                          <p:spTgt spid="597015">
                                            <p:bg/>
                                          </p:spTgt>
                                        </p:tgtEl>
                                        <p:attrNameLst>
                                          <p:attrName>style.visibility</p:attrName>
                                        </p:attrNameLst>
                                      </p:cBhvr>
                                      <p:to>
                                        <p:strVal val="visible"/>
                                      </p:to>
                                    </p:set>
                                    <p:animEffect transition="in" filter="wipe(left)">
                                      <p:cBhvr>
                                        <p:cTn id="44" dur="500"/>
                                        <p:tgtEl>
                                          <p:spTgt spid="597015">
                                            <p:bg/>
                                          </p:spTgt>
                                        </p:tgtEl>
                                      </p:cBhvr>
                                    </p:animEffect>
                                  </p:childTnLst>
                                </p:cTn>
                              </p:par>
                            </p:childTnLst>
                          </p:cTn>
                        </p:par>
                        <p:par>
                          <p:cTn id="45" fill="hold">
                            <p:stCondLst>
                              <p:cond delay="5250"/>
                            </p:stCondLst>
                            <p:childTnLst>
                              <p:par>
                                <p:cTn id="46" presetID="22" presetClass="entr" presetSubtype="8" fill="hold" grpId="0" nodeType="afterEffect">
                                  <p:stCondLst>
                                    <p:cond delay="0"/>
                                  </p:stCondLst>
                                  <p:childTnLst>
                                    <p:set>
                                      <p:cBhvr>
                                        <p:cTn id="47" dur="1" fill="hold">
                                          <p:stCondLst>
                                            <p:cond delay="0"/>
                                          </p:stCondLst>
                                        </p:cTn>
                                        <p:tgtEl>
                                          <p:spTgt spid="597015">
                                            <p:txEl>
                                              <p:pRg st="0" end="0"/>
                                            </p:txEl>
                                          </p:spTgt>
                                        </p:tgtEl>
                                        <p:attrNameLst>
                                          <p:attrName>style.visibility</p:attrName>
                                        </p:attrNameLst>
                                      </p:cBhvr>
                                      <p:to>
                                        <p:strVal val="visible"/>
                                      </p:to>
                                    </p:set>
                                    <p:animEffect transition="in" filter="wipe(left)">
                                      <p:cBhvr>
                                        <p:cTn id="48" dur="500"/>
                                        <p:tgtEl>
                                          <p:spTgt spid="597015">
                                            <p:txEl>
                                              <p:pRg st="0" end="0"/>
                                            </p:txEl>
                                          </p:spTgt>
                                        </p:tgtEl>
                                      </p:cBhvr>
                                    </p:animEffect>
                                  </p:childTnLst>
                                </p:cTn>
                              </p:par>
                            </p:childTnLst>
                          </p:cTn>
                        </p:par>
                      </p:childTnLst>
                    </p:cTn>
                  </p:par>
                  <p:par>
                    <p:cTn id="49" fill="hold">
                      <p:stCondLst>
                        <p:cond delay="indefinite"/>
                      </p:stCondLst>
                      <p:childTnLst>
                        <p:par>
                          <p:cTn id="50" fill="hold" nodeType="afterGroup">
                            <p:stCondLst>
                              <p:cond delay="0"/>
                            </p:stCondLst>
                            <p:childTnLst>
                              <p:par>
                                <p:cTn id="51" presetID="22" presetClass="entr" presetSubtype="8" fill="hold" nodeType="click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wipe(left)">
                                      <p:cBhvr>
                                        <p:cTn id="53" dur="750"/>
                                        <p:tgtEl>
                                          <p:spTgt spid="9"/>
                                        </p:tgtEl>
                                      </p:cBhvr>
                                    </p:animEffect>
                                  </p:childTnLst>
                                </p:cTn>
                              </p:par>
                            </p:childTnLst>
                          </p:cTn>
                        </p:par>
                        <p:par>
                          <p:cTn id="54" fill="hold" nodeType="afterGroup">
                            <p:stCondLst>
                              <p:cond delay="750"/>
                            </p:stCondLst>
                            <p:childTnLst>
                              <p:par>
                                <p:cTn id="55" presetID="22" presetClass="entr" presetSubtype="8" fill="hold" nodeType="after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wipe(left)">
                                      <p:cBhvr>
                                        <p:cTn id="57" dur="750"/>
                                        <p:tgtEl>
                                          <p:spTgt spid="10"/>
                                        </p:tgtEl>
                                      </p:cBhvr>
                                    </p:animEffect>
                                  </p:childTnLst>
                                </p:cTn>
                              </p:par>
                            </p:childTnLst>
                          </p:cTn>
                        </p:par>
                        <p:par>
                          <p:cTn id="58" fill="hold">
                            <p:stCondLst>
                              <p:cond delay="1500"/>
                            </p:stCondLst>
                            <p:childTnLst>
                              <p:par>
                                <p:cTn id="59" presetID="22" presetClass="entr" presetSubtype="8" fill="hold" grpId="0" nodeType="afterEffect">
                                  <p:stCondLst>
                                    <p:cond delay="0"/>
                                  </p:stCondLst>
                                  <p:childTnLst>
                                    <p:set>
                                      <p:cBhvr>
                                        <p:cTn id="60" dur="1" fill="hold">
                                          <p:stCondLst>
                                            <p:cond delay="0"/>
                                          </p:stCondLst>
                                        </p:cTn>
                                        <p:tgtEl>
                                          <p:spTgt spid="597015">
                                            <p:txEl>
                                              <p:pRg st="1" end="1"/>
                                            </p:txEl>
                                          </p:spTgt>
                                        </p:tgtEl>
                                        <p:attrNameLst>
                                          <p:attrName>style.visibility</p:attrName>
                                        </p:attrNameLst>
                                      </p:cBhvr>
                                      <p:to>
                                        <p:strVal val="visible"/>
                                      </p:to>
                                    </p:set>
                                    <p:animEffect transition="in" filter="wipe(left)">
                                      <p:cBhvr>
                                        <p:cTn id="61" dur="500"/>
                                        <p:tgtEl>
                                          <p:spTgt spid="597015">
                                            <p:txEl>
                                              <p:pRg st="1" end="1"/>
                                            </p:txEl>
                                          </p:spTgt>
                                        </p:tgtEl>
                                      </p:cBhvr>
                                    </p:animEffect>
                                  </p:childTnLst>
                                </p:cTn>
                              </p:par>
                            </p:childTnLst>
                          </p:cTn>
                        </p:par>
                        <p:par>
                          <p:cTn id="62" fill="hold">
                            <p:stCondLst>
                              <p:cond delay="2000"/>
                            </p:stCondLst>
                            <p:childTnLst>
                              <p:par>
                                <p:cTn id="63" presetID="17" presetClass="entr" presetSubtype="10" fill="hold" grpId="0" nodeType="afterEffect">
                                  <p:stCondLst>
                                    <p:cond delay="0"/>
                                  </p:stCondLst>
                                  <p:childTnLst>
                                    <p:set>
                                      <p:cBhvr>
                                        <p:cTn id="64" dur="1" fill="hold">
                                          <p:stCondLst>
                                            <p:cond delay="0"/>
                                          </p:stCondLst>
                                        </p:cTn>
                                        <p:tgtEl>
                                          <p:spTgt spid="597023"/>
                                        </p:tgtEl>
                                        <p:attrNameLst>
                                          <p:attrName>style.visibility</p:attrName>
                                        </p:attrNameLst>
                                      </p:cBhvr>
                                      <p:to>
                                        <p:strVal val="visible"/>
                                      </p:to>
                                    </p:set>
                                    <p:anim calcmode="lin" valueType="num">
                                      <p:cBhvr>
                                        <p:cTn id="65" dur="500" fill="hold"/>
                                        <p:tgtEl>
                                          <p:spTgt spid="597023"/>
                                        </p:tgtEl>
                                        <p:attrNameLst>
                                          <p:attrName>ppt_w</p:attrName>
                                        </p:attrNameLst>
                                      </p:cBhvr>
                                      <p:tavLst>
                                        <p:tav tm="0">
                                          <p:val>
                                            <p:fltVal val="0"/>
                                          </p:val>
                                        </p:tav>
                                        <p:tav tm="100000">
                                          <p:val>
                                            <p:strVal val="#ppt_w"/>
                                          </p:val>
                                        </p:tav>
                                      </p:tavLst>
                                    </p:anim>
                                    <p:anim calcmode="lin" valueType="num">
                                      <p:cBhvr>
                                        <p:cTn id="66" dur="500" fill="hold"/>
                                        <p:tgtEl>
                                          <p:spTgt spid="59702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7015" grpId="0" build="p" animBg="1"/>
      <p:bldP spid="597016" grpId="0" build="p"/>
      <p:bldP spid="597018" grpId="0"/>
      <p:bldP spid="597019" grpId="0"/>
      <p:bldP spid="597020" grpId="0"/>
      <p:bldP spid="597023" grpId="0"/>
    </p:bld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1"/>
          </p:nvPr>
        </p:nvSpPr>
        <p:spPr/>
        <p:txBody>
          <a:bodyPr/>
          <a:lstStyle/>
          <a:p>
            <a:endParaRPr lang="en-US" altLang="en-US" dirty="0">
              <a:latin typeface="+mn-lt"/>
            </a:endParaRPr>
          </a:p>
          <a:p>
            <a:endParaRPr lang="de-DE" dirty="0">
              <a:latin typeface="+mn-lt"/>
            </a:endParaRPr>
          </a:p>
        </p:txBody>
      </p:sp>
      <p:sp>
        <p:nvSpPr>
          <p:cNvPr id="5" name="Titel 4"/>
          <p:cNvSpPr>
            <a:spLocks noGrp="1"/>
          </p:cNvSpPr>
          <p:nvPr>
            <p:ph type="title"/>
          </p:nvPr>
        </p:nvSpPr>
        <p:spPr>
          <a:xfrm>
            <a:off x="604838" y="310778"/>
            <a:ext cx="6545262" cy="1264025"/>
          </a:xfrm>
        </p:spPr>
        <p:txBody>
          <a:bodyPr/>
          <a:lstStyle/>
          <a:p>
            <a:br>
              <a:rPr lang="en-US" altLang="en-US" dirty="0">
                <a:latin typeface="+mn-lt"/>
              </a:rPr>
            </a:br>
            <a:r>
              <a:rPr lang="en-US" altLang="en-US" dirty="0">
                <a:latin typeface="+mn-lt"/>
              </a:rPr>
              <a:t>Indifference curves</a:t>
            </a:r>
            <a:endParaRPr lang="de-DE" dirty="0">
              <a:latin typeface="+mn-lt"/>
            </a:endParaRPr>
          </a:p>
        </p:txBody>
      </p:sp>
      <p:sp>
        <p:nvSpPr>
          <p:cNvPr id="60" name="TextBox 71"/>
          <p:cNvSpPr txBox="1">
            <a:spLocks noChangeArrowheads="1"/>
          </p:cNvSpPr>
          <p:nvPr/>
        </p:nvSpPr>
        <p:spPr bwMode="auto">
          <a:xfrm>
            <a:off x="698644" y="1739872"/>
            <a:ext cx="3873356" cy="4647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spcBef>
                <a:spcPct val="20000"/>
              </a:spcBef>
            </a:pPr>
            <a:r>
              <a:rPr lang="en-US" sz="2000" dirty="0">
                <a:solidFill>
                  <a:srgbClr val="C00000"/>
                </a:solidFill>
                <a:latin typeface="+mn-lt"/>
              </a:rPr>
              <a:t>Indifference Curves Cannot Intersect</a:t>
            </a:r>
          </a:p>
          <a:p>
            <a:pPr>
              <a:spcBef>
                <a:spcPct val="20000"/>
              </a:spcBef>
              <a:buFontTx/>
              <a:buNone/>
            </a:pPr>
            <a:endParaRPr lang="en-US" sz="2000" dirty="0">
              <a:latin typeface="+mn-lt"/>
            </a:endParaRPr>
          </a:p>
          <a:p>
            <a:pPr>
              <a:spcBef>
                <a:spcPct val="20000"/>
              </a:spcBef>
              <a:buFontTx/>
              <a:buNone/>
            </a:pPr>
            <a:r>
              <a:rPr lang="en-US" sz="2000" dirty="0">
                <a:latin typeface="+mn-lt"/>
              </a:rPr>
              <a:t>If indifference curves </a:t>
            </a:r>
            <a:r>
              <a:rPr lang="en-US" sz="2000" i="1" dirty="0">
                <a:latin typeface="+mn-lt"/>
              </a:rPr>
              <a:t>U</a:t>
            </a:r>
            <a:r>
              <a:rPr lang="en-US" sz="2000" baseline="-25000" dirty="0">
                <a:latin typeface="+mn-lt"/>
              </a:rPr>
              <a:t>1</a:t>
            </a:r>
            <a:r>
              <a:rPr lang="en-US" sz="2000" dirty="0">
                <a:latin typeface="+mn-lt"/>
              </a:rPr>
              <a:t> and </a:t>
            </a:r>
            <a:r>
              <a:rPr lang="en-US" sz="2000" i="1" dirty="0">
                <a:latin typeface="+mn-lt"/>
              </a:rPr>
              <a:t>U</a:t>
            </a:r>
            <a:r>
              <a:rPr lang="en-US" sz="2000" baseline="-25000" dirty="0">
                <a:latin typeface="+mn-lt"/>
              </a:rPr>
              <a:t>2</a:t>
            </a:r>
            <a:r>
              <a:rPr lang="en-US" sz="2000" dirty="0">
                <a:latin typeface="+mn-lt"/>
              </a:rPr>
              <a:t> intersect, one of the assumptions of consumer theory is violated</a:t>
            </a:r>
          </a:p>
          <a:p>
            <a:pPr>
              <a:spcBef>
                <a:spcPct val="20000"/>
              </a:spcBef>
            </a:pPr>
            <a:r>
              <a:rPr lang="en-US" sz="2000" dirty="0">
                <a:latin typeface="+mn-lt"/>
              </a:rPr>
              <a:t>According to this diagram, the consumer should be indifferent among market baskets </a:t>
            </a:r>
            <a:r>
              <a:rPr lang="en-US" sz="2000" i="1" dirty="0">
                <a:latin typeface="+mn-lt"/>
              </a:rPr>
              <a:t>A</a:t>
            </a:r>
            <a:r>
              <a:rPr lang="en-US" sz="2000" dirty="0">
                <a:latin typeface="+mn-lt"/>
              </a:rPr>
              <a:t>, </a:t>
            </a:r>
            <a:r>
              <a:rPr lang="en-US" sz="2000" i="1" dirty="0">
                <a:latin typeface="+mn-lt"/>
              </a:rPr>
              <a:t>B</a:t>
            </a:r>
            <a:r>
              <a:rPr lang="en-US" sz="2000" dirty="0">
                <a:latin typeface="+mn-lt"/>
              </a:rPr>
              <a:t>, and </a:t>
            </a:r>
            <a:r>
              <a:rPr lang="en-US" sz="2000" i="1" dirty="0">
                <a:latin typeface="+mn-lt"/>
              </a:rPr>
              <a:t>D</a:t>
            </a:r>
            <a:r>
              <a:rPr lang="en-US" sz="2000" dirty="0">
                <a:latin typeface="+mn-lt"/>
              </a:rPr>
              <a:t>. Yet </a:t>
            </a:r>
            <a:r>
              <a:rPr lang="en-US" sz="2000" i="1" dirty="0">
                <a:latin typeface="+mn-lt"/>
              </a:rPr>
              <a:t>B</a:t>
            </a:r>
            <a:r>
              <a:rPr lang="en-US" sz="2000" dirty="0">
                <a:latin typeface="+mn-lt"/>
              </a:rPr>
              <a:t> should be preferred to </a:t>
            </a:r>
            <a:r>
              <a:rPr lang="en-US" sz="2000" i="1" dirty="0">
                <a:latin typeface="+mn-lt"/>
              </a:rPr>
              <a:t>D</a:t>
            </a:r>
            <a:r>
              <a:rPr lang="en-US" sz="2000" dirty="0">
                <a:latin typeface="+mn-lt"/>
              </a:rPr>
              <a:t> because </a:t>
            </a:r>
            <a:r>
              <a:rPr lang="en-US" sz="2000" i="1" dirty="0">
                <a:latin typeface="+mn-lt"/>
              </a:rPr>
              <a:t>B</a:t>
            </a:r>
            <a:r>
              <a:rPr lang="en-US" sz="2000" dirty="0">
                <a:latin typeface="+mn-lt"/>
              </a:rPr>
              <a:t> has more of both goods</a:t>
            </a:r>
          </a:p>
          <a:p>
            <a:pPr>
              <a:spcBef>
                <a:spcPct val="20000"/>
              </a:spcBef>
              <a:buFontTx/>
              <a:buNone/>
            </a:pPr>
            <a:endParaRPr lang="en-US" sz="2000" dirty="0">
              <a:latin typeface="+mn-lt"/>
            </a:endParaRPr>
          </a:p>
        </p:txBody>
      </p:sp>
      <p:grpSp>
        <p:nvGrpSpPr>
          <p:cNvPr id="17" name="Gruppieren 16"/>
          <p:cNvGrpSpPr/>
          <p:nvPr/>
        </p:nvGrpSpPr>
        <p:grpSpPr>
          <a:xfrm>
            <a:off x="4703335" y="2309303"/>
            <a:ext cx="3924300" cy="3800475"/>
            <a:chOff x="3867150" y="1524000"/>
            <a:chExt cx="3924300" cy="3800475"/>
          </a:xfrm>
        </p:grpSpPr>
        <p:pic>
          <p:nvPicPr>
            <p:cNvPr id="26" name="Picture 21" descr="fig3"/>
            <p:cNvPicPr>
              <a:picLocks noChangeAspect="1" noChangeArrowheads="1"/>
            </p:cNvPicPr>
            <p:nvPr/>
          </p:nvPicPr>
          <p:blipFill>
            <a:blip r:embed="rId2" cstate="print"/>
            <a:srcRect/>
            <a:stretch>
              <a:fillRect/>
            </a:stretch>
          </p:blipFill>
          <p:spPr bwMode="auto">
            <a:xfrm>
              <a:off x="3867150" y="1524000"/>
              <a:ext cx="3924300" cy="3800475"/>
            </a:xfrm>
            <a:prstGeom prst="rect">
              <a:avLst/>
            </a:prstGeom>
            <a:noFill/>
            <a:ln w="9525">
              <a:noFill/>
              <a:miter lim="800000"/>
              <a:headEnd/>
              <a:tailEnd/>
            </a:ln>
          </p:spPr>
        </p:pic>
        <p:pic>
          <p:nvPicPr>
            <p:cNvPr id="27" name="Picture 22" descr="fig3"/>
            <p:cNvPicPr>
              <a:picLocks noChangeAspect="1" noChangeArrowheads="1"/>
            </p:cNvPicPr>
            <p:nvPr/>
          </p:nvPicPr>
          <p:blipFill>
            <a:blip r:embed="rId3" cstate="print"/>
            <a:srcRect/>
            <a:stretch>
              <a:fillRect/>
            </a:stretch>
          </p:blipFill>
          <p:spPr bwMode="auto">
            <a:xfrm>
              <a:off x="3867150" y="1524000"/>
              <a:ext cx="3924300" cy="3800475"/>
            </a:xfrm>
            <a:prstGeom prst="rect">
              <a:avLst/>
            </a:prstGeom>
            <a:noFill/>
            <a:ln w="9525">
              <a:noFill/>
              <a:miter lim="800000"/>
              <a:headEnd/>
              <a:tailEnd/>
            </a:ln>
          </p:spPr>
        </p:pic>
        <p:pic>
          <p:nvPicPr>
            <p:cNvPr id="28" name="Picture 23" descr="fig3"/>
            <p:cNvPicPr>
              <a:picLocks noChangeAspect="1" noChangeArrowheads="1"/>
            </p:cNvPicPr>
            <p:nvPr/>
          </p:nvPicPr>
          <p:blipFill>
            <a:blip r:embed="rId4" cstate="print"/>
            <a:srcRect/>
            <a:stretch>
              <a:fillRect/>
            </a:stretch>
          </p:blipFill>
          <p:spPr bwMode="auto">
            <a:xfrm>
              <a:off x="3867150" y="1524000"/>
              <a:ext cx="3924300" cy="3800475"/>
            </a:xfrm>
            <a:prstGeom prst="rect">
              <a:avLst/>
            </a:prstGeom>
            <a:noFill/>
            <a:ln w="9525">
              <a:noFill/>
              <a:miter lim="800000"/>
              <a:headEnd/>
              <a:tailEnd/>
            </a:ln>
          </p:spPr>
        </p:pic>
        <p:pic>
          <p:nvPicPr>
            <p:cNvPr id="29" name="Picture 24" descr="fig3"/>
            <p:cNvPicPr>
              <a:picLocks noChangeAspect="1" noChangeArrowheads="1"/>
            </p:cNvPicPr>
            <p:nvPr/>
          </p:nvPicPr>
          <p:blipFill>
            <a:blip r:embed="rId5" cstate="print"/>
            <a:srcRect/>
            <a:stretch>
              <a:fillRect/>
            </a:stretch>
          </p:blipFill>
          <p:spPr bwMode="auto">
            <a:xfrm>
              <a:off x="3867150" y="1524000"/>
              <a:ext cx="3924300" cy="3800475"/>
            </a:xfrm>
            <a:prstGeom prst="rect">
              <a:avLst/>
            </a:prstGeom>
            <a:noFill/>
            <a:ln w="9525">
              <a:noFill/>
              <a:miter lim="800000"/>
              <a:headEnd/>
              <a:tailEnd/>
            </a:ln>
          </p:spPr>
        </p:pic>
        <p:pic>
          <p:nvPicPr>
            <p:cNvPr id="30" name="Picture 25" descr="fig3"/>
            <p:cNvPicPr>
              <a:picLocks noChangeAspect="1" noChangeArrowheads="1"/>
            </p:cNvPicPr>
            <p:nvPr/>
          </p:nvPicPr>
          <p:blipFill>
            <a:blip r:embed="rId6" cstate="print"/>
            <a:srcRect/>
            <a:stretch>
              <a:fillRect/>
            </a:stretch>
          </p:blipFill>
          <p:spPr bwMode="auto">
            <a:xfrm>
              <a:off x="3867150" y="1524000"/>
              <a:ext cx="3924300" cy="3800475"/>
            </a:xfrm>
            <a:prstGeom prst="rect">
              <a:avLst/>
            </a:prstGeom>
            <a:noFill/>
            <a:ln w="9525">
              <a:noFill/>
              <a:miter lim="800000"/>
              <a:headEnd/>
              <a:tailEnd/>
            </a:ln>
          </p:spPr>
        </p:pic>
      </p:grpSp>
    </p:spTree>
    <p:extLst>
      <p:ext uri="{BB962C8B-B14F-4D97-AF65-F5344CB8AC3E}">
        <p14:creationId xmlns:p14="http://schemas.microsoft.com/office/powerpoint/2010/main" val="3216412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wipe(left)">
                                      <p:cBhvr>
                                        <p:cTn id="7"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604838" y="310778"/>
            <a:ext cx="6545262" cy="1264025"/>
          </a:xfrm>
        </p:spPr>
        <p:txBody>
          <a:bodyPr/>
          <a:lstStyle/>
          <a:p>
            <a:r>
              <a:rPr lang="en-US" altLang="en-US" dirty="0"/>
              <a:t>The shape of indifference curves</a:t>
            </a:r>
            <a:endParaRPr lang="de-DE" dirty="0"/>
          </a:p>
        </p:txBody>
      </p:sp>
      <p:sp>
        <p:nvSpPr>
          <p:cNvPr id="60" name="TextBox 71"/>
          <p:cNvSpPr txBox="1">
            <a:spLocks noChangeArrowheads="1"/>
          </p:cNvSpPr>
          <p:nvPr/>
        </p:nvSpPr>
        <p:spPr bwMode="auto">
          <a:xfrm>
            <a:off x="632884" y="3261936"/>
            <a:ext cx="3805766" cy="328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spcBef>
                <a:spcPct val="20000"/>
              </a:spcBef>
            </a:pPr>
            <a:r>
              <a:rPr lang="en-US" dirty="0">
                <a:latin typeface="+mn-lt"/>
              </a:rPr>
              <a:t>The magnitude of the slope of an indifference curve measures the consumer’s marginal rate of substitution (MRS) between two goods</a:t>
            </a:r>
          </a:p>
          <a:p>
            <a:pPr>
              <a:spcBef>
                <a:spcPct val="20000"/>
              </a:spcBef>
            </a:pPr>
            <a:r>
              <a:rPr lang="en-US" dirty="0">
                <a:latin typeface="+mn-lt"/>
              </a:rPr>
              <a:t>In this figure, the MRS between clothing (</a:t>
            </a:r>
            <a:r>
              <a:rPr lang="en-US" i="1" dirty="0">
                <a:latin typeface="+mn-lt"/>
              </a:rPr>
              <a:t>C</a:t>
            </a:r>
            <a:r>
              <a:rPr lang="en-US" dirty="0">
                <a:latin typeface="+mn-lt"/>
              </a:rPr>
              <a:t>) and food (</a:t>
            </a:r>
            <a:r>
              <a:rPr lang="en-US" i="1" dirty="0">
                <a:latin typeface="+mn-lt"/>
              </a:rPr>
              <a:t>F</a:t>
            </a:r>
            <a:r>
              <a:rPr lang="en-US" dirty="0">
                <a:latin typeface="+mn-lt"/>
              </a:rPr>
              <a:t>) falls from 6 (between </a:t>
            </a:r>
            <a:r>
              <a:rPr lang="en-US" i="1" dirty="0">
                <a:latin typeface="+mn-lt"/>
              </a:rPr>
              <a:t>A</a:t>
            </a:r>
            <a:r>
              <a:rPr lang="en-US" dirty="0">
                <a:latin typeface="+mn-lt"/>
              </a:rPr>
              <a:t> and </a:t>
            </a:r>
            <a:r>
              <a:rPr lang="en-US" i="1" dirty="0">
                <a:latin typeface="+mn-lt"/>
              </a:rPr>
              <a:t>B</a:t>
            </a:r>
            <a:r>
              <a:rPr lang="en-US" dirty="0">
                <a:latin typeface="+mn-lt"/>
              </a:rPr>
              <a:t>) to 4 (between </a:t>
            </a:r>
            <a:r>
              <a:rPr lang="en-US" i="1" dirty="0">
                <a:latin typeface="+mn-lt"/>
              </a:rPr>
              <a:t>B</a:t>
            </a:r>
            <a:r>
              <a:rPr lang="en-US" dirty="0">
                <a:latin typeface="+mn-lt"/>
              </a:rPr>
              <a:t> and </a:t>
            </a:r>
            <a:r>
              <a:rPr lang="en-US" i="1" dirty="0">
                <a:latin typeface="+mn-lt"/>
              </a:rPr>
              <a:t>D</a:t>
            </a:r>
            <a:r>
              <a:rPr lang="en-US" dirty="0">
                <a:latin typeface="+mn-lt"/>
              </a:rPr>
              <a:t>) to 2 (between </a:t>
            </a:r>
            <a:r>
              <a:rPr lang="en-US" i="1" dirty="0">
                <a:latin typeface="+mn-lt"/>
              </a:rPr>
              <a:t>D</a:t>
            </a:r>
            <a:r>
              <a:rPr lang="en-US" dirty="0">
                <a:latin typeface="+mn-lt"/>
              </a:rPr>
              <a:t> and </a:t>
            </a:r>
            <a:r>
              <a:rPr lang="en-US" i="1" dirty="0">
                <a:latin typeface="+mn-lt"/>
              </a:rPr>
              <a:t>E</a:t>
            </a:r>
            <a:r>
              <a:rPr lang="en-US" dirty="0">
                <a:latin typeface="+mn-lt"/>
              </a:rPr>
              <a:t>) to 1 (between </a:t>
            </a:r>
            <a:r>
              <a:rPr lang="en-US" i="1" dirty="0">
                <a:latin typeface="+mn-lt"/>
              </a:rPr>
              <a:t>E</a:t>
            </a:r>
            <a:r>
              <a:rPr lang="en-US" dirty="0">
                <a:latin typeface="+mn-lt"/>
              </a:rPr>
              <a:t> and </a:t>
            </a:r>
            <a:r>
              <a:rPr lang="en-US" i="1" dirty="0">
                <a:latin typeface="+mn-lt"/>
              </a:rPr>
              <a:t>G</a:t>
            </a:r>
            <a:r>
              <a:rPr lang="en-US" dirty="0">
                <a:latin typeface="+mn-lt"/>
              </a:rPr>
              <a:t>).</a:t>
            </a:r>
          </a:p>
          <a:p>
            <a:pPr>
              <a:spcBef>
                <a:spcPct val="20000"/>
              </a:spcBef>
              <a:buFontTx/>
              <a:buNone/>
            </a:pPr>
            <a:endParaRPr lang="en-US" sz="2000" dirty="0">
              <a:latin typeface="+mn-lt"/>
            </a:endParaRPr>
          </a:p>
        </p:txBody>
      </p:sp>
      <p:grpSp>
        <p:nvGrpSpPr>
          <p:cNvPr id="13" name="Gruppieren 12"/>
          <p:cNvGrpSpPr/>
          <p:nvPr/>
        </p:nvGrpSpPr>
        <p:grpSpPr>
          <a:xfrm>
            <a:off x="4438650" y="3028950"/>
            <a:ext cx="4476749" cy="3195299"/>
            <a:chOff x="3924300" y="1524000"/>
            <a:chExt cx="4686300" cy="4286250"/>
          </a:xfrm>
        </p:grpSpPr>
        <p:pic>
          <p:nvPicPr>
            <p:cNvPr id="14" name="Picture 19" descr="fig3"/>
            <p:cNvPicPr>
              <a:picLocks noChangeAspect="1" noChangeArrowheads="1"/>
            </p:cNvPicPr>
            <p:nvPr/>
          </p:nvPicPr>
          <p:blipFill>
            <a:blip r:embed="rId2" cstate="print"/>
            <a:srcRect/>
            <a:stretch>
              <a:fillRect/>
            </a:stretch>
          </p:blipFill>
          <p:spPr bwMode="auto">
            <a:xfrm>
              <a:off x="3924300" y="1524000"/>
              <a:ext cx="4686300" cy="4286250"/>
            </a:xfrm>
            <a:prstGeom prst="rect">
              <a:avLst/>
            </a:prstGeom>
            <a:noFill/>
            <a:ln w="9525">
              <a:noFill/>
              <a:miter lim="800000"/>
              <a:headEnd/>
              <a:tailEnd/>
            </a:ln>
          </p:spPr>
        </p:pic>
        <p:pic>
          <p:nvPicPr>
            <p:cNvPr id="15" name="Picture 20" descr="fig3"/>
            <p:cNvPicPr>
              <a:picLocks noChangeAspect="1" noChangeArrowheads="1"/>
            </p:cNvPicPr>
            <p:nvPr/>
          </p:nvPicPr>
          <p:blipFill>
            <a:blip r:embed="rId3" cstate="print"/>
            <a:srcRect/>
            <a:stretch>
              <a:fillRect/>
            </a:stretch>
          </p:blipFill>
          <p:spPr bwMode="auto">
            <a:xfrm>
              <a:off x="3924300" y="1524000"/>
              <a:ext cx="4686300" cy="4286250"/>
            </a:xfrm>
            <a:prstGeom prst="rect">
              <a:avLst/>
            </a:prstGeom>
            <a:noFill/>
            <a:ln w="9525">
              <a:noFill/>
              <a:miter lim="800000"/>
              <a:headEnd/>
              <a:tailEnd/>
            </a:ln>
          </p:spPr>
        </p:pic>
        <p:pic>
          <p:nvPicPr>
            <p:cNvPr id="16" name="Picture 22" descr="fig3"/>
            <p:cNvPicPr>
              <a:picLocks noChangeAspect="1" noChangeArrowheads="1"/>
            </p:cNvPicPr>
            <p:nvPr/>
          </p:nvPicPr>
          <p:blipFill>
            <a:blip r:embed="rId4" cstate="print"/>
            <a:srcRect/>
            <a:stretch>
              <a:fillRect/>
            </a:stretch>
          </p:blipFill>
          <p:spPr bwMode="auto">
            <a:xfrm>
              <a:off x="3924300" y="1524000"/>
              <a:ext cx="4686300" cy="4286250"/>
            </a:xfrm>
            <a:prstGeom prst="rect">
              <a:avLst/>
            </a:prstGeom>
            <a:noFill/>
            <a:ln w="9525">
              <a:noFill/>
              <a:miter lim="800000"/>
              <a:headEnd/>
              <a:tailEnd/>
            </a:ln>
          </p:spPr>
        </p:pic>
        <p:pic>
          <p:nvPicPr>
            <p:cNvPr id="18" name="Picture 21" descr="fig3"/>
            <p:cNvPicPr>
              <a:picLocks noChangeAspect="1" noChangeArrowheads="1"/>
            </p:cNvPicPr>
            <p:nvPr/>
          </p:nvPicPr>
          <p:blipFill>
            <a:blip r:embed="rId5" cstate="print"/>
            <a:srcRect/>
            <a:stretch>
              <a:fillRect/>
            </a:stretch>
          </p:blipFill>
          <p:spPr bwMode="auto">
            <a:xfrm>
              <a:off x="3924300" y="1524000"/>
              <a:ext cx="4686300" cy="4286250"/>
            </a:xfrm>
            <a:prstGeom prst="rect">
              <a:avLst/>
            </a:prstGeom>
            <a:noFill/>
            <a:ln w="9525">
              <a:noFill/>
              <a:miter lim="800000"/>
              <a:headEnd/>
              <a:tailEnd/>
            </a:ln>
          </p:spPr>
        </p:pic>
        <p:pic>
          <p:nvPicPr>
            <p:cNvPr id="19" name="Picture 25" descr="fig3"/>
            <p:cNvPicPr>
              <a:picLocks noChangeAspect="1" noChangeArrowheads="1"/>
            </p:cNvPicPr>
            <p:nvPr/>
          </p:nvPicPr>
          <p:blipFill>
            <a:blip r:embed="rId6" cstate="print"/>
            <a:srcRect/>
            <a:stretch>
              <a:fillRect/>
            </a:stretch>
          </p:blipFill>
          <p:spPr bwMode="auto">
            <a:xfrm>
              <a:off x="3924300" y="1524000"/>
              <a:ext cx="4686300" cy="4286250"/>
            </a:xfrm>
            <a:prstGeom prst="rect">
              <a:avLst/>
            </a:prstGeom>
            <a:noFill/>
            <a:ln w="9525">
              <a:noFill/>
              <a:miter lim="800000"/>
              <a:headEnd/>
              <a:tailEnd/>
            </a:ln>
          </p:spPr>
        </p:pic>
        <p:pic>
          <p:nvPicPr>
            <p:cNvPr id="20" name="Picture 24" descr="fig3"/>
            <p:cNvPicPr>
              <a:picLocks noChangeAspect="1" noChangeArrowheads="1"/>
            </p:cNvPicPr>
            <p:nvPr/>
          </p:nvPicPr>
          <p:blipFill>
            <a:blip r:embed="rId7" cstate="print"/>
            <a:srcRect/>
            <a:stretch>
              <a:fillRect/>
            </a:stretch>
          </p:blipFill>
          <p:spPr bwMode="auto">
            <a:xfrm>
              <a:off x="3924300" y="1524000"/>
              <a:ext cx="4686300" cy="4286250"/>
            </a:xfrm>
            <a:prstGeom prst="rect">
              <a:avLst/>
            </a:prstGeom>
            <a:noFill/>
            <a:ln w="9525">
              <a:noFill/>
              <a:miter lim="800000"/>
              <a:headEnd/>
              <a:tailEnd/>
            </a:ln>
          </p:spPr>
        </p:pic>
        <p:pic>
          <p:nvPicPr>
            <p:cNvPr id="21" name="Picture 23" descr="fig3"/>
            <p:cNvPicPr>
              <a:picLocks noChangeAspect="1" noChangeArrowheads="1"/>
            </p:cNvPicPr>
            <p:nvPr/>
          </p:nvPicPr>
          <p:blipFill>
            <a:blip r:embed="rId8" cstate="print"/>
            <a:srcRect/>
            <a:stretch>
              <a:fillRect/>
            </a:stretch>
          </p:blipFill>
          <p:spPr bwMode="auto">
            <a:xfrm>
              <a:off x="3924300" y="1524000"/>
              <a:ext cx="4686300" cy="4286250"/>
            </a:xfrm>
            <a:prstGeom prst="rect">
              <a:avLst/>
            </a:prstGeom>
            <a:noFill/>
            <a:ln w="9525">
              <a:noFill/>
              <a:miter lim="800000"/>
              <a:headEnd/>
              <a:tailEnd/>
            </a:ln>
          </p:spPr>
        </p:pic>
      </p:grpSp>
      <p:sp>
        <p:nvSpPr>
          <p:cNvPr id="17" name="Inhaltsplatzhalter 2"/>
          <p:cNvSpPr>
            <a:spLocks noGrp="1"/>
          </p:cNvSpPr>
          <p:nvPr>
            <p:ph sz="quarter" idx="12"/>
          </p:nvPr>
        </p:nvSpPr>
        <p:spPr>
          <a:xfrm>
            <a:off x="589072" y="1795629"/>
            <a:ext cx="7430978" cy="1366672"/>
          </a:xfrm>
        </p:spPr>
        <p:txBody>
          <a:bodyPr/>
          <a:lstStyle/>
          <a:p>
            <a:pPr marL="0" indent="0">
              <a:buNone/>
            </a:pPr>
            <a:r>
              <a:rPr lang="en-US" b="1" cap="all" dirty="0">
                <a:solidFill>
                  <a:srgbClr val="86A315"/>
                </a:solidFill>
                <a:latin typeface="+mn-lt"/>
              </a:rPr>
              <a:t>The Marginal Rate Of Substitution</a:t>
            </a:r>
          </a:p>
          <a:p>
            <a:pPr marL="0" indent="0">
              <a:lnSpc>
                <a:spcPts val="2000"/>
              </a:lnSpc>
              <a:spcBef>
                <a:spcPts val="600"/>
              </a:spcBef>
              <a:buNone/>
            </a:pPr>
            <a:r>
              <a:rPr lang="en-US" dirty="0">
                <a:latin typeface="+mn-lt"/>
              </a:rPr>
              <a:t>Maximum amount of a good that a consumer is willing to give up in order to obtain one additional unit of another good.</a:t>
            </a:r>
          </a:p>
          <a:p>
            <a:pPr marL="0" indent="0">
              <a:buNone/>
            </a:pPr>
            <a:endParaRPr lang="en-US" dirty="0">
              <a:latin typeface="+mn-lt"/>
            </a:endParaRPr>
          </a:p>
        </p:txBody>
      </p:sp>
    </p:spTree>
    <p:extLst>
      <p:ext uri="{BB962C8B-B14F-4D97-AF65-F5344CB8AC3E}">
        <p14:creationId xmlns:p14="http://schemas.microsoft.com/office/powerpoint/2010/main" val="2688150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wipe(left)">
                                      <p:cBhvr>
                                        <p:cTn id="7"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quarter" idx="12"/>
          </p:nvPr>
        </p:nvSpPr>
        <p:spPr>
          <a:xfrm>
            <a:off x="604838" y="1876097"/>
            <a:ext cx="8081962" cy="3845255"/>
          </a:xfrm>
        </p:spPr>
        <p:txBody>
          <a:bodyPr/>
          <a:lstStyle/>
          <a:p>
            <a:pPr>
              <a:lnSpc>
                <a:spcPct val="120000"/>
              </a:lnSpc>
              <a:spcBef>
                <a:spcPts val="600"/>
              </a:spcBef>
              <a:buClr>
                <a:srgbClr val="2E63AC"/>
              </a:buClr>
              <a:buFont typeface="Wingdings" panose="05000000000000000000" pitchFamily="2" charset="2"/>
              <a:buChar char="§"/>
            </a:pPr>
            <a:r>
              <a:rPr lang="en-US" dirty="0"/>
              <a:t>“There is no such thing as a free lunch”</a:t>
            </a:r>
          </a:p>
          <a:p>
            <a:pPr>
              <a:lnSpc>
                <a:spcPct val="120000"/>
              </a:lnSpc>
              <a:spcBef>
                <a:spcPts val="600"/>
              </a:spcBef>
              <a:buClr>
                <a:srgbClr val="2E63AC"/>
              </a:buClr>
              <a:buFont typeface="Wingdings" panose="05000000000000000000" pitchFamily="2" charset="2"/>
              <a:buChar char="§"/>
            </a:pPr>
            <a:r>
              <a:rPr lang="en-US" dirty="0"/>
              <a:t>To get something that we like, we usually have to </a:t>
            </a:r>
            <a:r>
              <a:rPr lang="en-US" dirty="0">
                <a:solidFill>
                  <a:srgbClr val="2E63AC"/>
                </a:solidFill>
              </a:rPr>
              <a:t>give up something else</a:t>
            </a:r>
            <a:r>
              <a:rPr lang="en-US" dirty="0"/>
              <a:t> that we also like</a:t>
            </a:r>
          </a:p>
          <a:p>
            <a:pPr>
              <a:lnSpc>
                <a:spcPct val="120000"/>
              </a:lnSpc>
              <a:spcBef>
                <a:spcPts val="600"/>
              </a:spcBef>
              <a:buClr>
                <a:srgbClr val="2E63AC"/>
              </a:buClr>
              <a:buFont typeface="Wingdings" panose="05000000000000000000" pitchFamily="2" charset="2"/>
              <a:buChar char="§"/>
            </a:pPr>
            <a:r>
              <a:rPr lang="en-US" dirty="0"/>
              <a:t>Making decisions implies a </a:t>
            </a:r>
            <a:r>
              <a:rPr lang="en-US" dirty="0">
                <a:solidFill>
                  <a:srgbClr val="2E63AC"/>
                </a:solidFill>
              </a:rPr>
              <a:t>trade off </a:t>
            </a:r>
            <a:r>
              <a:rPr lang="en-US" dirty="0"/>
              <a:t>one goal </a:t>
            </a:r>
            <a:r>
              <a:rPr lang="en-US"/>
              <a:t>against another</a:t>
            </a:r>
            <a:endParaRPr lang="en-US" dirty="0"/>
          </a:p>
          <a:p>
            <a:pPr>
              <a:lnSpc>
                <a:spcPct val="120000"/>
              </a:lnSpc>
              <a:spcBef>
                <a:spcPts val="600"/>
              </a:spcBef>
              <a:buClr>
                <a:srgbClr val="2E63AC"/>
              </a:buClr>
              <a:buFont typeface="Wingdings" panose="05000000000000000000" pitchFamily="2" charset="2"/>
              <a:buChar char="§"/>
            </a:pPr>
            <a:r>
              <a:rPr lang="en-US" dirty="0"/>
              <a:t>Examples: </a:t>
            </a:r>
          </a:p>
        </p:txBody>
      </p:sp>
      <p:sp>
        <p:nvSpPr>
          <p:cNvPr id="5" name="Titel 4"/>
          <p:cNvSpPr>
            <a:spLocks noGrp="1"/>
          </p:cNvSpPr>
          <p:nvPr>
            <p:ph type="title"/>
          </p:nvPr>
        </p:nvSpPr>
        <p:spPr>
          <a:xfrm>
            <a:off x="604838" y="310778"/>
            <a:ext cx="8282656" cy="1264025"/>
          </a:xfrm>
        </p:spPr>
        <p:txBody>
          <a:bodyPr/>
          <a:lstStyle/>
          <a:p>
            <a:r>
              <a:rPr lang="en-US" dirty="0"/>
              <a:t>Principle 1: </a:t>
            </a:r>
            <a:br>
              <a:rPr lang="en-US" dirty="0"/>
            </a:br>
            <a:r>
              <a:rPr lang="en-US" dirty="0"/>
              <a:t>People face trade-offs </a:t>
            </a:r>
            <a:br>
              <a:rPr lang="de-DE" dirty="0"/>
            </a:br>
            <a:r>
              <a:rPr lang="de-DE" dirty="0"/>
              <a:t>                                         </a:t>
            </a:r>
            <a:r>
              <a:rPr lang="en-US" altLang="en-US" sz="2000" dirty="0">
                <a:solidFill>
                  <a:srgbClr val="86A315"/>
                </a:solidFill>
              </a:rPr>
              <a:t>How people make decisions </a:t>
            </a:r>
            <a:endParaRPr lang="en-US" altLang="en-US" dirty="0">
              <a:solidFill>
                <a:srgbClr val="86A315"/>
              </a:solidFill>
            </a:endParaRPr>
          </a:p>
        </p:txBody>
      </p:sp>
      <p:sp>
        <p:nvSpPr>
          <p:cNvPr id="8" name="Inhaltsplatzhalter 2"/>
          <p:cNvSpPr txBox="1">
            <a:spLocks/>
          </p:cNvSpPr>
          <p:nvPr/>
        </p:nvSpPr>
        <p:spPr>
          <a:xfrm>
            <a:off x="426159" y="4004442"/>
            <a:ext cx="8717842" cy="2730393"/>
          </a:xfrm>
          <a:prstGeom prst="rect">
            <a:avLst/>
          </a:prstGeom>
        </p:spPr>
        <p:txBody>
          <a:bodyPr vert="horz" lIns="91440" tIns="45720" rIns="91440" bIns="45720" rtlCol="0">
            <a:noAutofit/>
          </a:bodyPr>
          <a:lstStyle>
            <a:lvl1pPr marL="342900" indent="-342900" algn="l" defTabSz="914400" rtl="0" eaLnBrk="1" latinLnBrk="0" hangingPunct="1">
              <a:lnSpc>
                <a:spcPts val="2800"/>
              </a:lnSpc>
              <a:spcBef>
                <a:spcPts val="1200"/>
              </a:spcBef>
              <a:buClrTx/>
              <a:buFont typeface="Frutiger 45 light" panose="020B0500000000000000" pitchFamily="34" charset="0"/>
              <a:buChar char="&gt;"/>
              <a:defRPr sz="2000" kern="1200">
                <a:solidFill>
                  <a:schemeClr val="tx1"/>
                </a:solidFill>
                <a:latin typeface="Frutiger 45 light" pitchFamily="34" charset="0"/>
                <a:ea typeface="+mn-ea"/>
                <a:cs typeface="+mn-cs"/>
              </a:defRPr>
            </a:lvl1pPr>
            <a:lvl2pPr marL="742950" indent="-28575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lnSpc>
                <a:spcPct val="120000"/>
              </a:lnSpc>
              <a:spcBef>
                <a:spcPts val="600"/>
              </a:spcBef>
              <a:buClr>
                <a:srgbClr val="2E63AC"/>
              </a:buClr>
              <a:buFont typeface="Wingdings" panose="05000000000000000000" pitchFamily="2" charset="2"/>
              <a:buChar char="§"/>
            </a:pPr>
            <a:r>
              <a:rPr lang="en-US" sz="1800" dirty="0"/>
              <a:t>Students: time, parents: income</a:t>
            </a:r>
          </a:p>
          <a:p>
            <a:pPr lvl="1">
              <a:lnSpc>
                <a:spcPct val="120000"/>
              </a:lnSpc>
              <a:spcBef>
                <a:spcPts val="600"/>
              </a:spcBef>
              <a:buClr>
                <a:srgbClr val="2E63AC"/>
              </a:buClr>
              <a:buFont typeface="Wingdings" panose="05000000000000000000" pitchFamily="2" charset="2"/>
              <a:buChar char="§"/>
            </a:pPr>
            <a:r>
              <a:rPr lang="en-US" sz="1800" dirty="0">
                <a:solidFill>
                  <a:srgbClr val="135CBD"/>
                </a:solidFill>
              </a:rPr>
              <a:t>Society</a:t>
            </a:r>
            <a:r>
              <a:rPr lang="en-US" sz="1800" dirty="0"/>
              <a:t>: National defense vs. consumer goods (guns vs. butter); clean environment vs. high level of income</a:t>
            </a:r>
          </a:p>
          <a:p>
            <a:pPr marL="898525" lvl="2" indent="-173038">
              <a:lnSpc>
                <a:spcPct val="120000"/>
              </a:lnSpc>
              <a:spcBef>
                <a:spcPts val="600"/>
              </a:spcBef>
              <a:buClr>
                <a:srgbClr val="2E63AC"/>
              </a:buClr>
              <a:buFont typeface="Wingdings" panose="05000000000000000000" pitchFamily="2" charset="2"/>
              <a:buChar char="§"/>
            </a:pPr>
            <a:r>
              <a:rPr lang="en-US" sz="1800" dirty="0">
                <a:solidFill>
                  <a:srgbClr val="2E63AC"/>
                </a:solidFill>
              </a:rPr>
              <a:t>Efficiency</a:t>
            </a:r>
            <a:r>
              <a:rPr lang="en-US" sz="1800" dirty="0">
                <a:solidFill>
                  <a:srgbClr val="135CBD"/>
                </a:solidFill>
              </a:rPr>
              <a:t> </a:t>
            </a:r>
            <a:r>
              <a:rPr lang="en-US" sz="1800" dirty="0"/>
              <a:t>(Society getting the maximum benefits  from its scarce resources; size of the pie) vs. </a:t>
            </a:r>
            <a:r>
              <a:rPr lang="en-US" sz="1800" dirty="0">
                <a:solidFill>
                  <a:srgbClr val="2E63AC"/>
                </a:solidFill>
              </a:rPr>
              <a:t>equality</a:t>
            </a:r>
            <a:r>
              <a:rPr lang="en-US" sz="1800" dirty="0"/>
              <a:t> (Distributing economic prosperity among the members of society, how the pie is divided into individual slices) </a:t>
            </a:r>
          </a:p>
          <a:p>
            <a:pPr marL="898525" indent="-173038">
              <a:lnSpc>
                <a:spcPct val="120000"/>
              </a:lnSpc>
              <a:spcBef>
                <a:spcPts val="600"/>
              </a:spcBef>
              <a:buClr>
                <a:srgbClr val="2E63AC"/>
              </a:buClr>
              <a:buFont typeface="Wingdings" panose="05000000000000000000" pitchFamily="2" charset="2"/>
              <a:buChar char="§"/>
            </a:pPr>
            <a:endParaRPr lang="en-US" sz="1800" dirty="0"/>
          </a:p>
        </p:txBody>
      </p:sp>
      <p:pic>
        <p:nvPicPr>
          <p:cNvPr id="9" name="Picture 7"/>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14792" y="1019547"/>
            <a:ext cx="720000" cy="7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feld 9"/>
          <p:cNvSpPr txBox="1"/>
          <p:nvPr/>
        </p:nvSpPr>
        <p:spPr>
          <a:xfrm>
            <a:off x="8321083" y="1145964"/>
            <a:ext cx="1132764" cy="461665"/>
          </a:xfrm>
          <a:prstGeom prst="rect">
            <a:avLst/>
          </a:prstGeom>
          <a:noFill/>
        </p:spPr>
        <p:txBody>
          <a:bodyPr wrap="square" rtlCol="0">
            <a:spAutoFit/>
          </a:bodyPr>
          <a:lstStyle/>
          <a:p>
            <a:r>
              <a:rPr lang="en-US" altLang="en-US" sz="2400" dirty="0">
                <a:solidFill>
                  <a:schemeClr val="bg1"/>
                </a:solidFill>
              </a:rPr>
              <a:t>#2</a:t>
            </a:r>
            <a:endParaRPr lang="en-US" sz="2400" dirty="0">
              <a:solidFill>
                <a:schemeClr val="bg1"/>
              </a:solidFill>
            </a:endParaRPr>
          </a:p>
        </p:txBody>
      </p:sp>
    </p:spTree>
    <p:extLst>
      <p:ext uri="{BB962C8B-B14F-4D97-AF65-F5344CB8AC3E}">
        <p14:creationId xmlns:p14="http://schemas.microsoft.com/office/powerpoint/2010/main" val="3372162007"/>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604838" y="310778"/>
            <a:ext cx="6545262" cy="1264025"/>
          </a:xfrm>
        </p:spPr>
        <p:txBody>
          <a:bodyPr/>
          <a:lstStyle/>
          <a:p>
            <a:r>
              <a:rPr lang="en-US" dirty="0"/>
              <a:t>Some Basic Assumptions about Preferences (2/2)</a:t>
            </a:r>
            <a:endParaRPr lang="en-US" altLang="en-US" dirty="0"/>
          </a:p>
        </p:txBody>
      </p:sp>
      <p:sp>
        <p:nvSpPr>
          <p:cNvPr id="8" name="Inhaltsplatzhalter 2"/>
          <p:cNvSpPr>
            <a:spLocks noGrp="1"/>
          </p:cNvSpPr>
          <p:nvPr>
            <p:ph sz="quarter" idx="12"/>
          </p:nvPr>
        </p:nvSpPr>
        <p:spPr>
          <a:xfrm>
            <a:off x="604838" y="1719616"/>
            <a:ext cx="8081962" cy="3878903"/>
          </a:xfrm>
        </p:spPr>
        <p:txBody>
          <a:bodyPr/>
          <a:lstStyle/>
          <a:p>
            <a:pPr marL="457200" lvl="1" indent="-457200">
              <a:lnSpc>
                <a:spcPts val="2800"/>
              </a:lnSpc>
              <a:spcBef>
                <a:spcPts val="1200"/>
              </a:spcBef>
              <a:buFont typeface="+mj-lt"/>
              <a:buAutoNum type="arabicPeriod" startAt="4"/>
            </a:pPr>
            <a:r>
              <a:rPr lang="en-US" dirty="0">
                <a:solidFill>
                  <a:srgbClr val="2A5CAA"/>
                </a:solidFill>
              </a:rPr>
              <a:t>CONVEXITY</a:t>
            </a:r>
          </a:p>
          <a:p>
            <a:pPr marL="0" indent="0">
              <a:buFontTx/>
              <a:buNone/>
            </a:pPr>
            <a:r>
              <a:rPr lang="en-US" dirty="0"/>
              <a:t>Observe that the MRS falls as we move down the indifference curve The decline in the MRS reflects our fourth assumption regarding consumer preferences: a </a:t>
            </a:r>
            <a:r>
              <a:rPr lang="en-US" b="1" dirty="0"/>
              <a:t>diminishing marginal rate of substitution</a:t>
            </a:r>
            <a:r>
              <a:rPr lang="en-US" dirty="0"/>
              <a:t> When the MRS diminishes along an indifference curve, the curve is convex</a:t>
            </a:r>
            <a:endParaRPr lang="en-US" dirty="0">
              <a:solidFill>
                <a:srgbClr val="2A5CAA"/>
              </a:solidFill>
            </a:endParaRPr>
          </a:p>
          <a:p>
            <a:pPr marL="0" lvl="1" indent="0">
              <a:lnSpc>
                <a:spcPts val="2800"/>
              </a:lnSpc>
              <a:spcBef>
                <a:spcPts val="1200"/>
              </a:spcBef>
              <a:buNone/>
            </a:pPr>
            <a:endParaRPr lang="en-US" sz="1800" dirty="0">
              <a:latin typeface="Arial" charset="0"/>
            </a:endParaRPr>
          </a:p>
        </p:txBody>
      </p:sp>
      <p:pic>
        <p:nvPicPr>
          <p:cNvPr id="168962" name="Picture 2" descr="Emoticons sketches Free Vector"/>
          <p:cNvPicPr>
            <a:picLocks noChangeAspect="1" noChangeArrowheads="1"/>
          </p:cNvPicPr>
          <p:nvPr/>
        </p:nvPicPr>
        <p:blipFill rotWithShape="1">
          <a:blip r:embed="rId2">
            <a:extLst>
              <a:ext uri="{28A0092B-C50C-407E-A947-70E740481C1C}">
                <a14:useLocalDpi xmlns:a14="http://schemas.microsoft.com/office/drawing/2010/main" val="0"/>
              </a:ext>
            </a:extLst>
          </a:blip>
          <a:srcRect l="6617" t="27035" r="73288" b="50000"/>
          <a:stretch/>
        </p:blipFill>
        <p:spPr bwMode="auto">
          <a:xfrm>
            <a:off x="3563013" y="3988676"/>
            <a:ext cx="1623848" cy="1855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0798696"/>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604838" y="310778"/>
            <a:ext cx="6545262" cy="1264025"/>
          </a:xfrm>
        </p:spPr>
        <p:txBody>
          <a:bodyPr/>
          <a:lstStyle/>
          <a:p>
            <a:r>
              <a:rPr lang="de-DE" dirty="0" err="1"/>
              <a:t>Perfect</a:t>
            </a:r>
            <a:r>
              <a:rPr lang="de-DE" dirty="0"/>
              <a:t> </a:t>
            </a:r>
            <a:r>
              <a:rPr lang="de-DE" dirty="0" err="1"/>
              <a:t>substitutes</a:t>
            </a:r>
            <a:r>
              <a:rPr lang="de-DE" dirty="0"/>
              <a:t> </a:t>
            </a:r>
            <a:r>
              <a:rPr lang="de-DE" dirty="0" err="1"/>
              <a:t>and</a:t>
            </a:r>
            <a:r>
              <a:rPr lang="de-DE" dirty="0"/>
              <a:t> </a:t>
            </a:r>
            <a:br>
              <a:rPr lang="de-DE" dirty="0"/>
            </a:br>
            <a:r>
              <a:rPr lang="de-DE" dirty="0" err="1"/>
              <a:t>perfect</a:t>
            </a:r>
            <a:r>
              <a:rPr lang="de-DE" dirty="0"/>
              <a:t> </a:t>
            </a:r>
            <a:r>
              <a:rPr lang="de-DE" dirty="0" err="1"/>
              <a:t>complements</a:t>
            </a:r>
            <a:endParaRPr lang="en-US" altLang="en-US" dirty="0"/>
          </a:p>
        </p:txBody>
      </p:sp>
      <p:sp>
        <p:nvSpPr>
          <p:cNvPr id="8" name="Inhaltsplatzhalter 2"/>
          <p:cNvSpPr>
            <a:spLocks noGrp="1"/>
          </p:cNvSpPr>
          <p:nvPr>
            <p:ph sz="quarter" idx="12"/>
          </p:nvPr>
        </p:nvSpPr>
        <p:spPr>
          <a:xfrm>
            <a:off x="604838" y="1910116"/>
            <a:ext cx="8081962" cy="3878903"/>
          </a:xfrm>
        </p:spPr>
        <p:txBody>
          <a:bodyPr/>
          <a:lstStyle/>
          <a:p>
            <a:pPr marL="0" indent="0">
              <a:buNone/>
            </a:pPr>
            <a:r>
              <a:rPr lang="en-US" b="1" cap="all" dirty="0">
                <a:solidFill>
                  <a:srgbClr val="86A315"/>
                </a:solidFill>
                <a:latin typeface="+mn-lt"/>
              </a:rPr>
              <a:t>Perfect substitutes</a:t>
            </a:r>
          </a:p>
          <a:p>
            <a:pPr marL="0" indent="0">
              <a:buNone/>
            </a:pPr>
            <a:r>
              <a:rPr lang="en-US" dirty="0">
                <a:latin typeface="+mn-lt"/>
              </a:rPr>
              <a:t>Two goods for which the marginal rate of substitution of one for the other is a constant</a:t>
            </a:r>
          </a:p>
          <a:p>
            <a:pPr marL="0" indent="0">
              <a:buNone/>
            </a:pPr>
            <a:r>
              <a:rPr lang="en-US" b="1" cap="all" dirty="0">
                <a:solidFill>
                  <a:srgbClr val="86A315"/>
                </a:solidFill>
                <a:latin typeface="+mn-lt"/>
              </a:rPr>
              <a:t>Perfect complements</a:t>
            </a:r>
          </a:p>
          <a:p>
            <a:pPr marL="0" indent="0">
              <a:buNone/>
            </a:pPr>
            <a:r>
              <a:rPr lang="en-US" dirty="0">
                <a:latin typeface="+mn-lt"/>
              </a:rPr>
              <a:t>Two goods for which the MRS is zero or infinite; the indifference curves are shaped as right angles</a:t>
            </a:r>
            <a:endParaRPr lang="en-US" dirty="0">
              <a:solidFill>
                <a:srgbClr val="2E63AC"/>
              </a:solidFill>
              <a:latin typeface="+mn-lt"/>
            </a:endParaRPr>
          </a:p>
          <a:p>
            <a:pPr marL="0" indent="0">
              <a:buNone/>
            </a:pPr>
            <a:r>
              <a:rPr lang="en-US" b="1" cap="all" dirty="0">
                <a:solidFill>
                  <a:srgbClr val="86A315"/>
                </a:solidFill>
                <a:latin typeface="+mn-lt"/>
              </a:rPr>
              <a:t>Bad</a:t>
            </a:r>
          </a:p>
          <a:p>
            <a:pPr marL="0" indent="0">
              <a:buNone/>
            </a:pPr>
            <a:r>
              <a:rPr lang="en-US" dirty="0">
                <a:latin typeface="+mn-lt"/>
              </a:rPr>
              <a:t>Good for which less is preferred rather than more</a:t>
            </a:r>
            <a:endParaRPr lang="en-US" dirty="0">
              <a:solidFill>
                <a:srgbClr val="2A5CAA"/>
              </a:solidFill>
              <a:latin typeface="+mn-lt"/>
            </a:endParaRPr>
          </a:p>
          <a:p>
            <a:pPr marL="0" indent="0">
              <a:buNone/>
            </a:pPr>
            <a:endParaRPr lang="en-US" sz="1800" dirty="0">
              <a:latin typeface="Arial" charset="0"/>
            </a:endParaRPr>
          </a:p>
        </p:txBody>
      </p:sp>
    </p:spTree>
    <p:extLst>
      <p:ext uri="{BB962C8B-B14F-4D97-AF65-F5344CB8AC3E}">
        <p14:creationId xmlns:p14="http://schemas.microsoft.com/office/powerpoint/2010/main" val="2229502462"/>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8" name="Picture 4" descr="Artsy tool collection Free Vector"/>
          <p:cNvPicPr>
            <a:picLocks noChangeAspect="1" noChangeArrowheads="1"/>
          </p:cNvPicPr>
          <p:nvPr/>
        </p:nvPicPr>
        <p:blipFill rotWithShape="1">
          <a:blip r:embed="rId2">
            <a:extLst>
              <a:ext uri="{28A0092B-C50C-407E-A947-70E740481C1C}">
                <a14:useLocalDpi xmlns:a14="http://schemas.microsoft.com/office/drawing/2010/main" val="0"/>
              </a:ext>
            </a:extLst>
          </a:blip>
          <a:srcRect l="2609" t="51955" r="65099" b="9584"/>
          <a:stretch/>
        </p:blipFill>
        <p:spPr bwMode="auto">
          <a:xfrm>
            <a:off x="2811525" y="2343172"/>
            <a:ext cx="1445172" cy="1223751"/>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uppieren 20"/>
          <p:cNvGrpSpPr/>
          <p:nvPr/>
        </p:nvGrpSpPr>
        <p:grpSpPr>
          <a:xfrm>
            <a:off x="609600" y="2021973"/>
            <a:ext cx="7277100" cy="2871952"/>
            <a:chOff x="609600" y="1524000"/>
            <a:chExt cx="6991350" cy="3429000"/>
          </a:xfrm>
        </p:grpSpPr>
        <p:pic>
          <p:nvPicPr>
            <p:cNvPr id="22" name="Picture 2"/>
            <p:cNvPicPr>
              <a:picLocks noChangeAspect="1"/>
            </p:cNvPicPr>
            <p:nvPr/>
          </p:nvPicPr>
          <p:blipFill>
            <a:blip r:embed="rId3" cstate="print"/>
            <a:srcRect/>
            <a:stretch>
              <a:fillRect/>
            </a:stretch>
          </p:blipFill>
          <p:spPr bwMode="auto">
            <a:xfrm>
              <a:off x="609600" y="1524000"/>
              <a:ext cx="6991350" cy="3429000"/>
            </a:xfrm>
            <a:prstGeom prst="rect">
              <a:avLst/>
            </a:prstGeom>
            <a:noFill/>
            <a:ln w="9525">
              <a:noFill/>
              <a:miter lim="800000"/>
              <a:headEnd/>
              <a:tailEnd/>
            </a:ln>
          </p:spPr>
        </p:pic>
        <p:pic>
          <p:nvPicPr>
            <p:cNvPr id="23" name="Picture 4"/>
            <p:cNvPicPr>
              <a:picLocks noChangeAspect="1"/>
            </p:cNvPicPr>
            <p:nvPr/>
          </p:nvPicPr>
          <p:blipFill>
            <a:blip r:embed="rId4" cstate="print"/>
            <a:srcRect/>
            <a:stretch>
              <a:fillRect/>
            </a:stretch>
          </p:blipFill>
          <p:spPr bwMode="auto">
            <a:xfrm>
              <a:off x="609600" y="1524000"/>
              <a:ext cx="6991350" cy="3429000"/>
            </a:xfrm>
            <a:prstGeom prst="rect">
              <a:avLst/>
            </a:prstGeom>
            <a:noFill/>
            <a:ln w="9525">
              <a:noFill/>
              <a:miter lim="800000"/>
              <a:headEnd/>
              <a:tailEnd/>
            </a:ln>
          </p:spPr>
        </p:pic>
        <p:pic>
          <p:nvPicPr>
            <p:cNvPr id="24" name="Picture 5"/>
            <p:cNvPicPr>
              <a:picLocks noChangeAspect="1"/>
            </p:cNvPicPr>
            <p:nvPr/>
          </p:nvPicPr>
          <p:blipFill>
            <a:blip r:embed="rId5" cstate="print"/>
            <a:srcRect/>
            <a:stretch>
              <a:fillRect/>
            </a:stretch>
          </p:blipFill>
          <p:spPr bwMode="auto">
            <a:xfrm>
              <a:off x="609600" y="1524000"/>
              <a:ext cx="6991350" cy="3429000"/>
            </a:xfrm>
            <a:prstGeom prst="rect">
              <a:avLst/>
            </a:prstGeom>
            <a:noFill/>
            <a:ln w="9525">
              <a:noFill/>
              <a:miter lim="800000"/>
              <a:headEnd/>
              <a:tailEnd/>
            </a:ln>
          </p:spPr>
        </p:pic>
        <p:pic>
          <p:nvPicPr>
            <p:cNvPr id="25" name="Picture 6"/>
            <p:cNvPicPr>
              <a:picLocks noChangeAspect="1"/>
            </p:cNvPicPr>
            <p:nvPr/>
          </p:nvPicPr>
          <p:blipFill>
            <a:blip r:embed="rId6" cstate="print"/>
            <a:srcRect/>
            <a:stretch>
              <a:fillRect/>
            </a:stretch>
          </p:blipFill>
          <p:spPr bwMode="auto">
            <a:xfrm>
              <a:off x="609600" y="1524000"/>
              <a:ext cx="6991350" cy="3429000"/>
            </a:xfrm>
            <a:prstGeom prst="rect">
              <a:avLst/>
            </a:prstGeom>
            <a:noFill/>
            <a:ln w="9525">
              <a:noFill/>
              <a:miter lim="800000"/>
              <a:headEnd/>
              <a:tailEnd/>
            </a:ln>
          </p:spPr>
        </p:pic>
        <p:pic>
          <p:nvPicPr>
            <p:cNvPr id="26" name="Picture 8"/>
            <p:cNvPicPr>
              <a:picLocks noChangeAspect="1"/>
            </p:cNvPicPr>
            <p:nvPr/>
          </p:nvPicPr>
          <p:blipFill>
            <a:blip r:embed="rId7" cstate="print"/>
            <a:srcRect/>
            <a:stretch>
              <a:fillRect/>
            </a:stretch>
          </p:blipFill>
          <p:spPr bwMode="auto">
            <a:xfrm>
              <a:off x="609600" y="1524000"/>
              <a:ext cx="6991350" cy="3429000"/>
            </a:xfrm>
            <a:prstGeom prst="rect">
              <a:avLst/>
            </a:prstGeom>
            <a:noFill/>
            <a:ln w="9525">
              <a:noFill/>
              <a:miter lim="800000"/>
              <a:headEnd/>
              <a:tailEnd/>
            </a:ln>
          </p:spPr>
        </p:pic>
        <p:pic>
          <p:nvPicPr>
            <p:cNvPr id="27" name="Picture 10"/>
            <p:cNvPicPr>
              <a:picLocks noChangeAspect="1"/>
            </p:cNvPicPr>
            <p:nvPr/>
          </p:nvPicPr>
          <p:blipFill>
            <a:blip r:embed="rId8" cstate="print"/>
            <a:srcRect/>
            <a:stretch>
              <a:fillRect/>
            </a:stretch>
          </p:blipFill>
          <p:spPr bwMode="auto">
            <a:xfrm>
              <a:off x="609600" y="1524000"/>
              <a:ext cx="6991350" cy="3429000"/>
            </a:xfrm>
            <a:prstGeom prst="rect">
              <a:avLst/>
            </a:prstGeom>
            <a:noFill/>
            <a:ln w="9525">
              <a:noFill/>
              <a:miter lim="800000"/>
              <a:headEnd/>
              <a:tailEnd/>
            </a:ln>
          </p:spPr>
        </p:pic>
        <p:pic>
          <p:nvPicPr>
            <p:cNvPr id="28" name="Picture 11"/>
            <p:cNvPicPr>
              <a:picLocks noChangeAspect="1"/>
            </p:cNvPicPr>
            <p:nvPr/>
          </p:nvPicPr>
          <p:blipFill>
            <a:blip r:embed="rId9" cstate="print"/>
            <a:srcRect/>
            <a:stretch>
              <a:fillRect/>
            </a:stretch>
          </p:blipFill>
          <p:spPr bwMode="auto">
            <a:xfrm>
              <a:off x="609600" y="1524000"/>
              <a:ext cx="6991350" cy="3429000"/>
            </a:xfrm>
            <a:prstGeom prst="rect">
              <a:avLst/>
            </a:prstGeom>
            <a:noFill/>
            <a:ln w="9525">
              <a:noFill/>
              <a:miter lim="800000"/>
              <a:headEnd/>
              <a:tailEnd/>
            </a:ln>
          </p:spPr>
        </p:pic>
        <p:pic>
          <p:nvPicPr>
            <p:cNvPr id="29" name="Picture 12"/>
            <p:cNvPicPr>
              <a:picLocks noChangeAspect="1"/>
            </p:cNvPicPr>
            <p:nvPr/>
          </p:nvPicPr>
          <p:blipFill>
            <a:blip r:embed="rId10" cstate="print"/>
            <a:srcRect/>
            <a:stretch>
              <a:fillRect/>
            </a:stretch>
          </p:blipFill>
          <p:spPr bwMode="auto">
            <a:xfrm>
              <a:off x="609600" y="1524000"/>
              <a:ext cx="6991350" cy="3429000"/>
            </a:xfrm>
            <a:prstGeom prst="rect">
              <a:avLst/>
            </a:prstGeom>
            <a:noFill/>
            <a:ln w="9525">
              <a:noFill/>
              <a:miter lim="800000"/>
              <a:headEnd/>
              <a:tailEnd/>
            </a:ln>
          </p:spPr>
        </p:pic>
        <p:pic>
          <p:nvPicPr>
            <p:cNvPr id="30" name="Picture 13"/>
            <p:cNvPicPr>
              <a:picLocks noChangeAspect="1"/>
            </p:cNvPicPr>
            <p:nvPr/>
          </p:nvPicPr>
          <p:blipFill>
            <a:blip r:embed="rId11" cstate="print"/>
            <a:srcRect/>
            <a:stretch>
              <a:fillRect/>
            </a:stretch>
          </p:blipFill>
          <p:spPr bwMode="auto">
            <a:xfrm>
              <a:off x="609600" y="1524000"/>
              <a:ext cx="6991350" cy="3429000"/>
            </a:xfrm>
            <a:prstGeom prst="rect">
              <a:avLst/>
            </a:prstGeom>
            <a:noFill/>
            <a:ln w="9525">
              <a:noFill/>
              <a:miter lim="800000"/>
              <a:headEnd/>
              <a:tailEnd/>
            </a:ln>
          </p:spPr>
        </p:pic>
        <p:pic>
          <p:nvPicPr>
            <p:cNvPr id="31" name="Picture 14"/>
            <p:cNvPicPr>
              <a:picLocks noChangeAspect="1"/>
            </p:cNvPicPr>
            <p:nvPr/>
          </p:nvPicPr>
          <p:blipFill>
            <a:blip r:embed="rId12" cstate="print"/>
            <a:srcRect/>
            <a:stretch>
              <a:fillRect/>
            </a:stretch>
          </p:blipFill>
          <p:spPr bwMode="auto">
            <a:xfrm>
              <a:off x="609600" y="1524000"/>
              <a:ext cx="6991350" cy="3429000"/>
            </a:xfrm>
            <a:prstGeom prst="rect">
              <a:avLst/>
            </a:prstGeom>
            <a:noFill/>
            <a:ln w="9525">
              <a:noFill/>
              <a:miter lim="800000"/>
              <a:headEnd/>
              <a:tailEnd/>
            </a:ln>
          </p:spPr>
        </p:pic>
        <p:pic>
          <p:nvPicPr>
            <p:cNvPr id="32" name="Picture 15"/>
            <p:cNvPicPr>
              <a:picLocks noChangeAspect="1"/>
            </p:cNvPicPr>
            <p:nvPr/>
          </p:nvPicPr>
          <p:blipFill>
            <a:blip r:embed="rId13" cstate="print"/>
            <a:srcRect/>
            <a:stretch>
              <a:fillRect/>
            </a:stretch>
          </p:blipFill>
          <p:spPr bwMode="auto">
            <a:xfrm>
              <a:off x="609600" y="1524000"/>
              <a:ext cx="6991350" cy="3429000"/>
            </a:xfrm>
            <a:prstGeom prst="rect">
              <a:avLst/>
            </a:prstGeom>
            <a:noFill/>
            <a:ln w="9525">
              <a:noFill/>
              <a:miter lim="800000"/>
              <a:headEnd/>
              <a:tailEnd/>
            </a:ln>
          </p:spPr>
        </p:pic>
        <p:pic>
          <p:nvPicPr>
            <p:cNvPr id="33" name="Picture 16"/>
            <p:cNvPicPr>
              <a:picLocks noChangeAspect="1"/>
            </p:cNvPicPr>
            <p:nvPr/>
          </p:nvPicPr>
          <p:blipFill>
            <a:blip r:embed="rId14" cstate="print"/>
            <a:srcRect/>
            <a:stretch>
              <a:fillRect/>
            </a:stretch>
          </p:blipFill>
          <p:spPr bwMode="auto">
            <a:xfrm>
              <a:off x="609600" y="1524000"/>
              <a:ext cx="6991350" cy="3429000"/>
            </a:xfrm>
            <a:prstGeom prst="rect">
              <a:avLst/>
            </a:prstGeom>
            <a:noFill/>
            <a:ln w="9525">
              <a:noFill/>
              <a:miter lim="800000"/>
              <a:headEnd/>
              <a:tailEnd/>
            </a:ln>
          </p:spPr>
        </p:pic>
      </p:grpSp>
      <p:sp>
        <p:nvSpPr>
          <p:cNvPr id="6" name="Textfeld 5"/>
          <p:cNvSpPr txBox="1"/>
          <p:nvPr/>
        </p:nvSpPr>
        <p:spPr>
          <a:xfrm>
            <a:off x="609600" y="5063738"/>
            <a:ext cx="3962400" cy="1477328"/>
          </a:xfrm>
          <a:prstGeom prst="rect">
            <a:avLst/>
          </a:prstGeom>
          <a:noFill/>
        </p:spPr>
        <p:txBody>
          <a:bodyPr wrap="square" rtlCol="0">
            <a:spAutoFit/>
          </a:bodyPr>
          <a:lstStyle/>
          <a:p>
            <a:r>
              <a:rPr lang="en-US" dirty="0"/>
              <a:t>In (</a:t>
            </a:r>
            <a:r>
              <a:rPr lang="en-US" i="1" dirty="0"/>
              <a:t>a</a:t>
            </a:r>
            <a:r>
              <a:rPr lang="en-US" dirty="0"/>
              <a:t>), Bob views orange juice and apple juice as perfect substitutes: He is always indifferent between a glass of one and a glass of the other</a:t>
            </a:r>
          </a:p>
          <a:p>
            <a:endParaRPr lang="de-DE" dirty="0"/>
          </a:p>
        </p:txBody>
      </p:sp>
      <p:sp>
        <p:nvSpPr>
          <p:cNvPr id="8" name="Textfeld 7"/>
          <p:cNvSpPr txBox="1"/>
          <p:nvPr/>
        </p:nvSpPr>
        <p:spPr>
          <a:xfrm>
            <a:off x="4572000" y="4936957"/>
            <a:ext cx="4572000" cy="1754326"/>
          </a:xfrm>
          <a:prstGeom prst="rect">
            <a:avLst/>
          </a:prstGeom>
          <a:noFill/>
        </p:spPr>
        <p:txBody>
          <a:bodyPr wrap="square" rtlCol="0">
            <a:spAutoFit/>
          </a:bodyPr>
          <a:lstStyle/>
          <a:p>
            <a:r>
              <a:rPr lang="en-US" dirty="0"/>
              <a:t>In (</a:t>
            </a:r>
            <a:r>
              <a:rPr lang="en-US" i="1" dirty="0"/>
              <a:t>b</a:t>
            </a:r>
            <a:r>
              <a:rPr lang="en-US" dirty="0"/>
              <a:t>), Jane views left shoes and right shoes as perfect complements: An additional left shoe gives her no extra satisfaction unless she also obtains the matching right shoe</a:t>
            </a:r>
          </a:p>
          <a:p>
            <a:endParaRPr lang="de-DE" dirty="0"/>
          </a:p>
        </p:txBody>
      </p:sp>
      <p:sp>
        <p:nvSpPr>
          <p:cNvPr id="35" name="Titel 4"/>
          <p:cNvSpPr txBox="1">
            <a:spLocks/>
          </p:cNvSpPr>
          <p:nvPr/>
        </p:nvSpPr>
        <p:spPr>
          <a:xfrm>
            <a:off x="604838" y="310778"/>
            <a:ext cx="6545262" cy="1264025"/>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lang="en-US" sz="2400" b="0" kern="1200" cap="all" baseline="0">
                <a:solidFill>
                  <a:srgbClr val="2E63AC"/>
                </a:solidFill>
                <a:latin typeface="Frutiger 45 light" pitchFamily="34" charset="0"/>
                <a:ea typeface="+mj-ea"/>
                <a:cs typeface="+mj-cs"/>
              </a:defRPr>
            </a:lvl1pPr>
          </a:lstStyle>
          <a:p>
            <a:r>
              <a:rPr lang="en-US" dirty="0"/>
              <a:t>Perfect substitutes and </a:t>
            </a:r>
            <a:br>
              <a:rPr lang="en-US" dirty="0"/>
            </a:br>
            <a:r>
              <a:rPr lang="en-US" dirty="0"/>
              <a:t>perfect complements</a:t>
            </a:r>
            <a:endParaRPr lang="en-US" altLang="en-US" dirty="0"/>
          </a:p>
        </p:txBody>
      </p:sp>
      <p:pic>
        <p:nvPicPr>
          <p:cNvPr id="169986" name="Picture 2" descr="Women shoes design Free Vector"/>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23797" t="21699" r="16711" b="18417"/>
          <a:stretch/>
        </p:blipFill>
        <p:spPr bwMode="auto">
          <a:xfrm>
            <a:off x="7528034" y="1010477"/>
            <a:ext cx="1449771" cy="1459332"/>
          </a:xfrm>
          <a:prstGeom prst="rect">
            <a:avLst/>
          </a:prstGeom>
          <a:noFill/>
          <a:extLst>
            <a:ext uri="{909E8E84-426E-40DD-AFC4-6F175D3DCCD1}">
              <a14:hiddenFill xmlns:a14="http://schemas.microsoft.com/office/drawing/2010/main">
                <a:solidFill>
                  <a:srgbClr val="FFFFFF"/>
                </a:solidFill>
              </a14:hiddenFill>
            </a:ext>
          </a:extLst>
        </p:spPr>
      </p:pic>
      <p:sp>
        <p:nvSpPr>
          <p:cNvPr id="4" name="Rechtwinkliges Dreieck 3"/>
          <p:cNvSpPr/>
          <p:nvPr/>
        </p:nvSpPr>
        <p:spPr>
          <a:xfrm rot="5877899">
            <a:off x="7371904" y="1038451"/>
            <a:ext cx="878738" cy="75150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2871522"/>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0" y="5249963"/>
            <a:ext cx="9144000" cy="1103587"/>
          </a:xfrm>
          <a:prstGeom prst="rect">
            <a:avLst/>
          </a:prstGeom>
          <a:gradFill>
            <a:gsLst>
              <a:gs pos="6000">
                <a:srgbClr val="2E63AC">
                  <a:lumMod val="100000"/>
                </a:srgbClr>
              </a:gs>
              <a:gs pos="4000">
                <a:srgbClr val="2E63AC"/>
              </a:gs>
              <a:gs pos="54000">
                <a:srgbClr val="2E63AC">
                  <a:alpha val="0"/>
                </a:srgb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feld 23"/>
          <p:cNvSpPr txBox="1"/>
          <p:nvPr/>
        </p:nvSpPr>
        <p:spPr>
          <a:xfrm>
            <a:off x="-236490" y="5439157"/>
            <a:ext cx="9144000" cy="1015663"/>
          </a:xfrm>
          <a:prstGeom prst="rect">
            <a:avLst/>
          </a:prstGeom>
          <a:noFill/>
        </p:spPr>
        <p:txBody>
          <a:bodyPr wrap="square" rtlCol="0">
            <a:spAutoFit/>
          </a:bodyPr>
          <a:lstStyle/>
          <a:p>
            <a:pPr algn="r"/>
            <a:endParaRPr lang="de-DE" dirty="0">
              <a:solidFill>
                <a:schemeClr val="bg1"/>
              </a:solidFill>
              <a:latin typeface="+mj-lt"/>
            </a:endParaRPr>
          </a:p>
          <a:p>
            <a:pPr algn="r"/>
            <a:r>
              <a:rPr lang="de-DE" sz="2400" cap="all" dirty="0">
                <a:solidFill>
                  <a:schemeClr val="bg1"/>
                </a:solidFill>
                <a:latin typeface="+mj-lt"/>
              </a:rPr>
              <a:t>Case Study</a:t>
            </a:r>
          </a:p>
          <a:p>
            <a:pPr algn="r"/>
            <a:r>
              <a:rPr lang="de-DE" dirty="0">
                <a:solidFill>
                  <a:schemeClr val="bg1"/>
                </a:solidFill>
                <a:latin typeface="+mj-lt"/>
              </a:rPr>
              <a:t>       </a:t>
            </a:r>
            <a:endParaRPr lang="en-US" dirty="0">
              <a:solidFill>
                <a:schemeClr val="bg1"/>
              </a:solidFill>
              <a:latin typeface="+mj-lt"/>
            </a:endParaRPr>
          </a:p>
        </p:txBody>
      </p:sp>
      <p:sp>
        <p:nvSpPr>
          <p:cNvPr id="9" name="Rechteck 8"/>
          <p:cNvSpPr/>
          <p:nvPr/>
        </p:nvSpPr>
        <p:spPr>
          <a:xfrm>
            <a:off x="0" y="-330"/>
            <a:ext cx="9144000" cy="6364880"/>
          </a:xfrm>
          <a:prstGeom prst="rect">
            <a:avLst/>
          </a:prstGeom>
          <a:blipFill dpi="0" rotWithShape="1">
            <a:blip r:embed="rId2">
              <a:alphaModFix amt="2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feld 1"/>
          <p:cNvSpPr txBox="1"/>
          <p:nvPr/>
        </p:nvSpPr>
        <p:spPr>
          <a:xfrm>
            <a:off x="-206280" y="5478590"/>
            <a:ext cx="9144000" cy="646331"/>
          </a:xfrm>
          <a:prstGeom prst="rect">
            <a:avLst/>
          </a:prstGeom>
          <a:noFill/>
        </p:spPr>
        <p:txBody>
          <a:bodyPr wrap="square" rtlCol="0">
            <a:spAutoFit/>
          </a:bodyPr>
          <a:lstStyle/>
          <a:p>
            <a:pPr algn="r"/>
            <a:endParaRPr lang="de-DE" dirty="0">
              <a:solidFill>
                <a:schemeClr val="bg1"/>
              </a:solidFill>
              <a:latin typeface="+mj-lt"/>
            </a:endParaRPr>
          </a:p>
          <a:p>
            <a:pPr algn="r"/>
            <a:r>
              <a:rPr lang="de-DE" dirty="0">
                <a:solidFill>
                  <a:schemeClr val="bg1"/>
                </a:solidFill>
                <a:latin typeface="+mj-lt"/>
              </a:rPr>
              <a:t>       </a:t>
            </a:r>
            <a:endParaRPr lang="en-US" dirty="0">
              <a:solidFill>
                <a:schemeClr val="bg1"/>
              </a:solidFill>
              <a:latin typeface="+mj-lt"/>
            </a:endParaRPr>
          </a:p>
        </p:txBody>
      </p:sp>
      <p:sp>
        <p:nvSpPr>
          <p:cNvPr id="14" name="Inhaltsplatzhalter 2"/>
          <p:cNvSpPr txBox="1">
            <a:spLocks/>
          </p:cNvSpPr>
          <p:nvPr/>
        </p:nvSpPr>
        <p:spPr>
          <a:xfrm>
            <a:off x="-2179305" y="3400605"/>
            <a:ext cx="8081962" cy="3216275"/>
          </a:xfrm>
          <a:prstGeom prst="rect">
            <a:avLst/>
          </a:prstGeom>
        </p:spPr>
        <p:txBody>
          <a:bodyPr vert="horz" lIns="91440" tIns="45720" rIns="91440" bIns="45720" rtlCol="0">
            <a:noAutofit/>
          </a:bodyPr>
          <a:lstStyle>
            <a:lvl1pPr marL="342900" indent="-342900" algn="l" defTabSz="914400" rtl="0" eaLnBrk="1" latinLnBrk="0" hangingPunct="1">
              <a:lnSpc>
                <a:spcPts val="2800"/>
              </a:lnSpc>
              <a:spcBef>
                <a:spcPts val="1200"/>
              </a:spcBef>
              <a:buClrTx/>
              <a:buFont typeface="Frutiger 45 light" panose="020B0500000000000000" pitchFamily="34" charset="0"/>
              <a:buChar char="&gt;"/>
              <a:defRPr sz="2000" kern="1200">
                <a:solidFill>
                  <a:schemeClr val="tx1"/>
                </a:solidFill>
                <a:latin typeface="Frutiger 45 light" pitchFamily="34" charset="0"/>
                <a:ea typeface="+mn-ea"/>
                <a:cs typeface="+mn-cs"/>
              </a:defRPr>
            </a:lvl1pPr>
            <a:lvl2pPr marL="742950" indent="-28575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2E63AC"/>
              </a:buClr>
              <a:buFont typeface="Wingdings" panose="05000000000000000000" pitchFamily="2" charset="2"/>
              <a:buChar char="§"/>
            </a:pPr>
            <a:endParaRPr lang="en-US" dirty="0"/>
          </a:p>
        </p:txBody>
      </p:sp>
      <p:sp>
        <p:nvSpPr>
          <p:cNvPr id="15" name="Titel 4"/>
          <p:cNvSpPr txBox="1">
            <a:spLocks/>
          </p:cNvSpPr>
          <p:nvPr/>
        </p:nvSpPr>
        <p:spPr>
          <a:xfrm>
            <a:off x="604838" y="250921"/>
            <a:ext cx="6545262" cy="1264025"/>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lang="en-US" sz="2400" b="0" kern="1200" cap="all" baseline="0">
                <a:solidFill>
                  <a:srgbClr val="2E63AC"/>
                </a:solidFill>
                <a:latin typeface="Frutiger 45 light" pitchFamily="34" charset="0"/>
                <a:ea typeface="+mj-ea"/>
                <a:cs typeface="+mj-cs"/>
              </a:defRPr>
            </a:lvl1pPr>
          </a:lstStyle>
          <a:p>
            <a:endParaRPr lang="de-DE" dirty="0"/>
          </a:p>
          <a:p>
            <a:r>
              <a:rPr lang="en-US" dirty="0"/>
              <a:t>Designing new automobiles </a:t>
            </a:r>
          </a:p>
        </p:txBody>
      </p:sp>
      <p:sp>
        <p:nvSpPr>
          <p:cNvPr id="8" name="Inhaltsplatzhalter 2"/>
          <p:cNvSpPr>
            <a:spLocks noGrp="1"/>
          </p:cNvSpPr>
          <p:nvPr>
            <p:ph sz="quarter" idx="12"/>
          </p:nvPr>
        </p:nvSpPr>
        <p:spPr>
          <a:xfrm>
            <a:off x="279420" y="1546620"/>
            <a:ext cx="8081962" cy="727329"/>
          </a:xfrm>
        </p:spPr>
        <p:txBody>
          <a:bodyPr/>
          <a:lstStyle/>
          <a:p>
            <a:pPr algn="just">
              <a:lnSpc>
                <a:spcPts val="2000"/>
              </a:lnSpc>
              <a:spcBef>
                <a:spcPts val="0"/>
              </a:spcBef>
              <a:buFontTx/>
              <a:buNone/>
            </a:pPr>
            <a:r>
              <a:rPr lang="en-US" sz="1600" dirty="0">
                <a:latin typeface="+mn-lt"/>
              </a:rPr>
              <a:t>	</a:t>
            </a:r>
            <a:r>
              <a:rPr lang="en-US" sz="1800" dirty="0">
                <a:latin typeface="+mn-lt"/>
              </a:rPr>
              <a:t>Preferences for automobile attributes can be described by indifference curves. Each curve shows the combination of acceleration and interior space that give the same satisfaction.</a:t>
            </a:r>
          </a:p>
        </p:txBody>
      </p:sp>
      <p:grpSp>
        <p:nvGrpSpPr>
          <p:cNvPr id="13" name="Gruppieren 12"/>
          <p:cNvGrpSpPr/>
          <p:nvPr/>
        </p:nvGrpSpPr>
        <p:grpSpPr>
          <a:xfrm>
            <a:off x="567226" y="2606470"/>
            <a:ext cx="6584170" cy="2832687"/>
            <a:chOff x="1447800" y="2667000"/>
            <a:chExt cx="6553200" cy="2971800"/>
          </a:xfrm>
        </p:grpSpPr>
        <p:pic>
          <p:nvPicPr>
            <p:cNvPr id="16" name="Picture 29" descr="fig3"/>
            <p:cNvPicPr>
              <a:picLocks noChangeAspect="1" noChangeArrowheads="1"/>
            </p:cNvPicPr>
            <p:nvPr/>
          </p:nvPicPr>
          <p:blipFill>
            <a:blip r:embed="rId3" cstate="print"/>
            <a:srcRect/>
            <a:stretch>
              <a:fillRect/>
            </a:stretch>
          </p:blipFill>
          <p:spPr bwMode="auto">
            <a:xfrm>
              <a:off x="1533525" y="2667000"/>
              <a:ext cx="6467475" cy="2971800"/>
            </a:xfrm>
            <a:prstGeom prst="rect">
              <a:avLst/>
            </a:prstGeom>
            <a:noFill/>
            <a:ln w="9525">
              <a:noFill/>
              <a:miter lim="800000"/>
              <a:headEnd/>
              <a:tailEnd/>
            </a:ln>
          </p:spPr>
        </p:pic>
        <p:pic>
          <p:nvPicPr>
            <p:cNvPr id="17" name="Picture 30" descr="fig3"/>
            <p:cNvPicPr>
              <a:picLocks noChangeAspect="1" noChangeArrowheads="1"/>
            </p:cNvPicPr>
            <p:nvPr/>
          </p:nvPicPr>
          <p:blipFill>
            <a:blip r:embed="rId4" cstate="print"/>
            <a:srcRect/>
            <a:stretch>
              <a:fillRect/>
            </a:stretch>
          </p:blipFill>
          <p:spPr bwMode="auto">
            <a:xfrm>
              <a:off x="1533525" y="2667000"/>
              <a:ext cx="6467475" cy="2971800"/>
            </a:xfrm>
            <a:prstGeom prst="rect">
              <a:avLst/>
            </a:prstGeom>
            <a:noFill/>
            <a:ln w="9525">
              <a:noFill/>
              <a:miter lim="800000"/>
              <a:headEnd/>
              <a:tailEnd/>
            </a:ln>
          </p:spPr>
        </p:pic>
        <p:pic>
          <p:nvPicPr>
            <p:cNvPr id="18" name="Picture 31" descr="fig3"/>
            <p:cNvPicPr>
              <a:picLocks noChangeAspect="1" noChangeArrowheads="1"/>
            </p:cNvPicPr>
            <p:nvPr/>
          </p:nvPicPr>
          <p:blipFill>
            <a:blip r:embed="rId5" cstate="print"/>
            <a:srcRect/>
            <a:stretch>
              <a:fillRect/>
            </a:stretch>
          </p:blipFill>
          <p:spPr bwMode="auto">
            <a:xfrm>
              <a:off x="1533525" y="2667000"/>
              <a:ext cx="6467475" cy="2971800"/>
            </a:xfrm>
            <a:prstGeom prst="rect">
              <a:avLst/>
            </a:prstGeom>
            <a:noFill/>
            <a:ln w="9525">
              <a:noFill/>
              <a:miter lim="800000"/>
              <a:headEnd/>
              <a:tailEnd/>
            </a:ln>
          </p:spPr>
        </p:pic>
        <p:pic>
          <p:nvPicPr>
            <p:cNvPr id="19" name="Picture 32" descr="fig3"/>
            <p:cNvPicPr>
              <a:picLocks noChangeAspect="1" noChangeArrowheads="1"/>
            </p:cNvPicPr>
            <p:nvPr/>
          </p:nvPicPr>
          <p:blipFill>
            <a:blip r:embed="rId6" cstate="print"/>
            <a:srcRect/>
            <a:stretch>
              <a:fillRect/>
            </a:stretch>
          </p:blipFill>
          <p:spPr bwMode="auto">
            <a:xfrm>
              <a:off x="1533525" y="2667000"/>
              <a:ext cx="6467475" cy="2971800"/>
            </a:xfrm>
            <a:prstGeom prst="rect">
              <a:avLst/>
            </a:prstGeom>
            <a:noFill/>
            <a:ln w="9525">
              <a:noFill/>
              <a:miter lim="800000"/>
              <a:headEnd/>
              <a:tailEnd/>
            </a:ln>
          </p:spPr>
        </p:pic>
        <p:pic>
          <p:nvPicPr>
            <p:cNvPr id="20" name="Picture 33" descr="fig3"/>
            <p:cNvPicPr>
              <a:picLocks noChangeAspect="1" noChangeArrowheads="1"/>
            </p:cNvPicPr>
            <p:nvPr/>
          </p:nvPicPr>
          <p:blipFill>
            <a:blip r:embed="rId7" cstate="print"/>
            <a:srcRect/>
            <a:stretch>
              <a:fillRect/>
            </a:stretch>
          </p:blipFill>
          <p:spPr bwMode="auto">
            <a:xfrm>
              <a:off x="1533525" y="2667000"/>
              <a:ext cx="6467475" cy="2971800"/>
            </a:xfrm>
            <a:prstGeom prst="rect">
              <a:avLst/>
            </a:prstGeom>
            <a:noFill/>
            <a:ln w="9525">
              <a:noFill/>
              <a:miter lim="800000"/>
              <a:headEnd/>
              <a:tailEnd/>
            </a:ln>
          </p:spPr>
        </p:pic>
        <p:pic>
          <p:nvPicPr>
            <p:cNvPr id="21" name="Picture 34" descr="fig3"/>
            <p:cNvPicPr>
              <a:picLocks noChangeAspect="1" noChangeArrowheads="1"/>
            </p:cNvPicPr>
            <p:nvPr/>
          </p:nvPicPr>
          <p:blipFill>
            <a:blip r:embed="rId8" cstate="print"/>
            <a:srcRect/>
            <a:stretch>
              <a:fillRect/>
            </a:stretch>
          </p:blipFill>
          <p:spPr bwMode="auto">
            <a:xfrm>
              <a:off x="1533525" y="2667000"/>
              <a:ext cx="6467475" cy="2971800"/>
            </a:xfrm>
            <a:prstGeom prst="rect">
              <a:avLst/>
            </a:prstGeom>
            <a:noFill/>
            <a:ln w="9525">
              <a:noFill/>
              <a:miter lim="800000"/>
              <a:headEnd/>
              <a:tailEnd/>
            </a:ln>
          </p:spPr>
        </p:pic>
        <p:pic>
          <p:nvPicPr>
            <p:cNvPr id="22" name="Picture 35" descr="fig3"/>
            <p:cNvPicPr>
              <a:picLocks noChangeAspect="1" noChangeArrowheads="1"/>
            </p:cNvPicPr>
            <p:nvPr/>
          </p:nvPicPr>
          <p:blipFill>
            <a:blip r:embed="rId9" cstate="print"/>
            <a:srcRect/>
            <a:stretch>
              <a:fillRect/>
            </a:stretch>
          </p:blipFill>
          <p:spPr bwMode="auto">
            <a:xfrm>
              <a:off x="1533525" y="2667000"/>
              <a:ext cx="6467475" cy="2971800"/>
            </a:xfrm>
            <a:prstGeom prst="rect">
              <a:avLst/>
            </a:prstGeom>
            <a:noFill/>
            <a:ln w="9525">
              <a:noFill/>
              <a:miter lim="800000"/>
              <a:headEnd/>
              <a:tailEnd/>
            </a:ln>
          </p:spPr>
        </p:pic>
        <p:pic>
          <p:nvPicPr>
            <p:cNvPr id="23" name="Picture 36" descr="fig3"/>
            <p:cNvPicPr>
              <a:picLocks noChangeAspect="1" noChangeArrowheads="1"/>
            </p:cNvPicPr>
            <p:nvPr/>
          </p:nvPicPr>
          <p:blipFill>
            <a:blip r:embed="rId10" cstate="print"/>
            <a:srcRect/>
            <a:stretch>
              <a:fillRect/>
            </a:stretch>
          </p:blipFill>
          <p:spPr bwMode="auto">
            <a:xfrm>
              <a:off x="1447800" y="2667000"/>
              <a:ext cx="6553200" cy="2971800"/>
            </a:xfrm>
            <a:prstGeom prst="rect">
              <a:avLst/>
            </a:prstGeom>
            <a:noFill/>
            <a:ln w="9525">
              <a:noFill/>
              <a:miter lim="800000"/>
              <a:headEnd/>
              <a:tailEnd/>
            </a:ln>
          </p:spPr>
        </p:pic>
      </p:grpSp>
      <p:sp>
        <p:nvSpPr>
          <p:cNvPr id="11" name="Textfeld 10"/>
          <p:cNvSpPr txBox="1"/>
          <p:nvPr/>
        </p:nvSpPr>
        <p:spPr>
          <a:xfrm>
            <a:off x="781050" y="5484529"/>
            <a:ext cx="5854874" cy="1200329"/>
          </a:xfrm>
          <a:prstGeom prst="rect">
            <a:avLst/>
          </a:prstGeom>
          <a:noFill/>
        </p:spPr>
        <p:txBody>
          <a:bodyPr wrap="square" rtlCol="0">
            <a:spAutoFit/>
          </a:bodyPr>
          <a:lstStyle/>
          <a:p>
            <a:r>
              <a:rPr lang="en-US" dirty="0"/>
              <a:t>Owners of Ford Mustang coupes (</a:t>
            </a:r>
            <a:r>
              <a:rPr lang="en-US" i="1" dirty="0"/>
              <a:t>a</a:t>
            </a:r>
            <a:r>
              <a:rPr lang="en-US" dirty="0"/>
              <a:t>) are willing to give up considerable interior space for additional acceleration</a:t>
            </a:r>
          </a:p>
          <a:p>
            <a:endParaRPr lang="de-DE" dirty="0"/>
          </a:p>
        </p:txBody>
      </p:sp>
      <p:sp>
        <p:nvSpPr>
          <p:cNvPr id="12" name="Textfeld 11"/>
          <p:cNvSpPr txBox="1"/>
          <p:nvPr/>
        </p:nvSpPr>
        <p:spPr>
          <a:xfrm>
            <a:off x="6992989" y="2733854"/>
            <a:ext cx="1914521" cy="2046287"/>
          </a:xfrm>
          <a:prstGeom prst="rect">
            <a:avLst/>
          </a:prstGeom>
          <a:noFill/>
        </p:spPr>
        <p:txBody>
          <a:bodyPr wrap="square" rtlCol="0">
            <a:spAutoFit/>
          </a:bodyPr>
          <a:lstStyle/>
          <a:p>
            <a:pPr>
              <a:spcBef>
                <a:spcPct val="20000"/>
              </a:spcBef>
              <a:buFontTx/>
              <a:buNone/>
            </a:pPr>
            <a:r>
              <a:rPr lang="en-US" dirty="0"/>
              <a:t>The opposite is true for owners of Ford Explorers. They prefer interior space to acceleration (</a:t>
            </a:r>
            <a:r>
              <a:rPr lang="en-US" i="1" dirty="0"/>
              <a:t>b</a:t>
            </a:r>
            <a:r>
              <a:rPr lang="en-US" dirty="0"/>
              <a:t>)</a:t>
            </a:r>
          </a:p>
        </p:txBody>
      </p:sp>
    </p:spTree>
    <p:extLst>
      <p:ext uri="{BB962C8B-B14F-4D97-AF65-F5344CB8AC3E}">
        <p14:creationId xmlns:p14="http://schemas.microsoft.com/office/powerpoint/2010/main" val="3352509287"/>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0" y="3648105"/>
            <a:ext cx="9144000" cy="15144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4" name="Picture 4" descr="Geld, Sparen, Sparscwein, Euro, 100, Finanz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52222"/>
            <a:ext cx="9144000" cy="5553076"/>
          </a:xfrm>
          <a:prstGeom prst="rect">
            <a:avLst/>
          </a:prstGeom>
          <a:noFill/>
          <a:extLst>
            <a:ext uri="{909E8E84-426E-40DD-AFC4-6F175D3DCCD1}">
              <a14:hiddenFill xmlns:a14="http://schemas.microsoft.com/office/drawing/2010/main">
                <a:solidFill>
                  <a:srgbClr val="FFFFFF"/>
                </a:solidFill>
              </a14:hiddenFill>
            </a:ext>
          </a:extLst>
        </p:spPr>
      </p:pic>
      <p:sp>
        <p:nvSpPr>
          <p:cNvPr id="7" name="Titel 10"/>
          <p:cNvSpPr txBox="1">
            <a:spLocks/>
          </p:cNvSpPr>
          <p:nvPr/>
        </p:nvSpPr>
        <p:spPr>
          <a:xfrm>
            <a:off x="727200" y="3957667"/>
            <a:ext cx="8042400" cy="993600"/>
          </a:xfrm>
          <a:prstGeom prst="rect">
            <a:avLst/>
          </a:prstGeom>
        </p:spPr>
        <p:txBody>
          <a:bodyPr vert="horz" lIns="91440" tIns="45720" rIns="91440" bIns="45720" rtlCol="0" anchor="t" anchorCtr="0">
            <a:noAutofit/>
          </a:bodyPr>
          <a:lstStyle>
            <a:lvl1pPr algn="l" defTabSz="914400" rtl="0" eaLnBrk="1" latinLnBrk="0" hangingPunct="1">
              <a:lnSpc>
                <a:spcPts val="3500"/>
              </a:lnSpc>
              <a:spcBef>
                <a:spcPct val="0"/>
              </a:spcBef>
              <a:buNone/>
              <a:defRPr lang="en-US" sz="3000" b="0" kern="1200" cap="all" baseline="0">
                <a:solidFill>
                  <a:schemeClr val="bg1"/>
                </a:solidFill>
                <a:latin typeface="Frutiger 45 light" pitchFamily="34" charset="0"/>
                <a:ea typeface="+mj-ea"/>
                <a:cs typeface="+mj-cs"/>
              </a:defRPr>
            </a:lvl1pPr>
          </a:lstStyle>
          <a:p>
            <a:r>
              <a:rPr lang="de-DE" dirty="0"/>
              <a:t>             </a:t>
            </a:r>
          </a:p>
        </p:txBody>
      </p:sp>
      <p:sp>
        <p:nvSpPr>
          <p:cNvPr id="11" name="Rechteck 10"/>
          <p:cNvSpPr/>
          <p:nvPr/>
        </p:nvSpPr>
        <p:spPr>
          <a:xfrm>
            <a:off x="0" y="3648105"/>
            <a:ext cx="9144000" cy="1514475"/>
          </a:xfrm>
          <a:prstGeom prst="rect">
            <a:avLst/>
          </a:prstGeom>
          <a:solidFill>
            <a:srgbClr val="2E63A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itel 10"/>
          <p:cNvSpPr>
            <a:spLocks noGrp="1"/>
          </p:cNvSpPr>
          <p:nvPr>
            <p:ph type="title"/>
          </p:nvPr>
        </p:nvSpPr>
        <p:spPr>
          <a:xfrm>
            <a:off x="604838" y="3683955"/>
            <a:ext cx="8164762" cy="1436687"/>
          </a:xfrm>
        </p:spPr>
        <p:txBody>
          <a:bodyPr anchor="ctr"/>
          <a:lstStyle>
            <a:lvl1pPr>
              <a:lnSpc>
                <a:spcPts val="3500"/>
              </a:lnSpc>
              <a:defRPr b="0">
                <a:solidFill>
                  <a:schemeClr val="bg1"/>
                </a:solidFill>
              </a:defRPr>
            </a:lvl1pPr>
          </a:lstStyle>
          <a:p>
            <a:r>
              <a:rPr lang="en-US" dirty="0">
                <a:cs typeface="Arial" pitchFamily="34" charset="0"/>
              </a:rPr>
              <a:t>4.2 Budget Constraints</a:t>
            </a:r>
          </a:p>
        </p:txBody>
      </p:sp>
    </p:spTree>
    <p:extLst>
      <p:ext uri="{BB962C8B-B14F-4D97-AF65-F5344CB8AC3E}">
        <p14:creationId xmlns:p14="http://schemas.microsoft.com/office/powerpoint/2010/main" val="764290896"/>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8" name="Rectangle 8"/>
          <p:cNvSpPr>
            <a:spLocks noChangeArrowheads="1"/>
          </p:cNvSpPr>
          <p:nvPr/>
        </p:nvSpPr>
        <p:spPr bwMode="auto">
          <a:xfrm>
            <a:off x="6197600" y="3924736"/>
            <a:ext cx="2628900" cy="1523564"/>
          </a:xfrm>
          <a:prstGeom prst="rect">
            <a:avLst/>
          </a:prstGeom>
          <a:solidFill>
            <a:schemeClr val="bg1"/>
          </a:solidFill>
          <a:ln w="9525">
            <a:noFill/>
            <a:miter lim="800000"/>
            <a:headEnd/>
            <a:tailEnd/>
          </a:ln>
        </p:spPr>
        <p:txBody>
          <a:bodyPr/>
          <a:lstStyle/>
          <a:p>
            <a:pPr>
              <a:spcBef>
                <a:spcPct val="20000"/>
              </a:spcBef>
              <a:spcAft>
                <a:spcPct val="20000"/>
              </a:spcAft>
              <a:buFontTx/>
              <a:buNone/>
            </a:pPr>
            <a:r>
              <a:rPr lang="en-US" dirty="0">
                <a:latin typeface="Arial" charset="0"/>
              </a:rPr>
              <a:t>Market baskets associated with the budget line</a:t>
            </a:r>
            <a:r>
              <a:rPr lang="en-US" i="1" dirty="0">
                <a:latin typeface="Arial" charset="0"/>
              </a:rPr>
              <a:t> </a:t>
            </a:r>
          </a:p>
          <a:p>
            <a:pPr>
              <a:spcBef>
                <a:spcPct val="20000"/>
              </a:spcBef>
              <a:spcAft>
                <a:spcPct val="20000"/>
              </a:spcAft>
              <a:buFontTx/>
              <a:buNone/>
            </a:pPr>
            <a:r>
              <a:rPr lang="en-US" i="1" dirty="0">
                <a:latin typeface="Arial" charset="0"/>
              </a:rPr>
              <a:t>F</a:t>
            </a:r>
            <a:r>
              <a:rPr lang="en-US" dirty="0">
                <a:latin typeface="Arial" charset="0"/>
              </a:rPr>
              <a:t> + 2</a:t>
            </a:r>
            <a:r>
              <a:rPr lang="en-US" i="1" dirty="0">
                <a:latin typeface="Arial" charset="0"/>
              </a:rPr>
              <a:t>C</a:t>
            </a:r>
            <a:r>
              <a:rPr lang="en-US" dirty="0">
                <a:latin typeface="Arial" charset="0"/>
              </a:rPr>
              <a:t> = $80</a:t>
            </a:r>
          </a:p>
        </p:txBody>
      </p:sp>
      <p:sp>
        <p:nvSpPr>
          <p:cNvPr id="599049" name="Rectangle 9"/>
          <p:cNvSpPr>
            <a:spLocks noGrp="1" noChangeArrowheads="1"/>
          </p:cNvSpPr>
          <p:nvPr>
            <p:ph sz="quarter" idx="12"/>
          </p:nvPr>
        </p:nvSpPr>
        <p:spPr>
          <a:xfrm>
            <a:off x="604838" y="1424144"/>
            <a:ext cx="8128800" cy="3924000"/>
          </a:xfrm>
          <a:prstGeom prst="rect">
            <a:avLst/>
          </a:prstGeom>
          <a:noFill/>
        </p:spPr>
        <p:txBody>
          <a:bodyPr/>
          <a:lstStyle/>
          <a:p>
            <a:pPr marL="0" indent="0" eaLnBrk="1" hangingPunct="1">
              <a:buNone/>
            </a:pPr>
            <a:r>
              <a:rPr lang="en-US" sz="2000" b="1" cap="all" dirty="0">
                <a:solidFill>
                  <a:srgbClr val="86A315"/>
                </a:solidFill>
              </a:rPr>
              <a:t>The Budget Constraint</a:t>
            </a:r>
          </a:p>
          <a:p>
            <a:pPr marL="285750" indent="-285750">
              <a:buClr>
                <a:srgbClr val="2E63AC"/>
              </a:buClr>
              <a:buFont typeface="Wingdings" panose="05000000000000000000" pitchFamily="2" charset="2"/>
              <a:buChar char="§"/>
            </a:pPr>
            <a:r>
              <a:rPr lang="en-US" sz="2000" dirty="0">
                <a:solidFill>
                  <a:schemeClr val="tx1"/>
                </a:solidFill>
              </a:rPr>
              <a:t>Constraints that consumers face as a result</a:t>
            </a:r>
            <a:br>
              <a:rPr lang="en-US" sz="2000" dirty="0">
                <a:solidFill>
                  <a:schemeClr val="tx1"/>
                </a:solidFill>
              </a:rPr>
            </a:br>
            <a:r>
              <a:rPr lang="en-US" sz="2000" dirty="0">
                <a:solidFill>
                  <a:schemeClr val="tx1"/>
                </a:solidFill>
              </a:rPr>
              <a:t>of limited incomes. </a:t>
            </a:r>
          </a:p>
          <a:p>
            <a:pPr marL="285750" indent="-285750">
              <a:buClr>
                <a:srgbClr val="2E63AC"/>
              </a:buClr>
              <a:buFont typeface="Wingdings" panose="05000000000000000000" pitchFamily="2" charset="2"/>
              <a:buChar char="§"/>
            </a:pPr>
            <a:r>
              <a:rPr lang="en-US" sz="2000" dirty="0">
                <a:solidFill>
                  <a:schemeClr val="tx1"/>
                </a:solidFill>
              </a:rPr>
              <a:t>All combinations of goods for which the total amount of money spent is equal to income.</a:t>
            </a:r>
          </a:p>
          <a:p>
            <a:pPr marL="0" indent="0" eaLnBrk="1" hangingPunct="1">
              <a:buNone/>
            </a:pPr>
            <a:endParaRPr lang="en-US" sz="1800" b="1" cap="all" dirty="0">
              <a:solidFill>
                <a:srgbClr val="86A315"/>
              </a:solidFill>
            </a:endParaRPr>
          </a:p>
        </p:txBody>
      </p:sp>
      <p:graphicFrame>
        <p:nvGraphicFramePr>
          <p:cNvPr id="20" name="Group 83"/>
          <p:cNvGraphicFramePr>
            <a:graphicFrameLocks noGrp="1"/>
          </p:cNvGraphicFramePr>
          <p:nvPr/>
        </p:nvGraphicFramePr>
        <p:xfrm>
          <a:off x="596900" y="3363193"/>
          <a:ext cx="5181601" cy="2746464"/>
        </p:xfrm>
        <a:graphic>
          <a:graphicData uri="http://schemas.openxmlformats.org/drawingml/2006/table">
            <a:tbl>
              <a:tblPr/>
              <a:tblGrid>
                <a:gridCol w="989744">
                  <a:extLst>
                    <a:ext uri="{9D8B030D-6E8A-4147-A177-3AD203B41FA5}">
                      <a16:colId xmlns:a16="http://schemas.microsoft.com/office/drawing/2014/main" val="20000"/>
                    </a:ext>
                  </a:extLst>
                </a:gridCol>
                <a:gridCol w="523982">
                  <a:extLst>
                    <a:ext uri="{9D8B030D-6E8A-4147-A177-3AD203B41FA5}">
                      <a16:colId xmlns:a16="http://schemas.microsoft.com/office/drawing/2014/main" val="20001"/>
                    </a:ext>
                  </a:extLst>
                </a:gridCol>
                <a:gridCol w="873304">
                  <a:extLst>
                    <a:ext uri="{9D8B030D-6E8A-4147-A177-3AD203B41FA5}">
                      <a16:colId xmlns:a16="http://schemas.microsoft.com/office/drawing/2014/main" val="20002"/>
                    </a:ext>
                  </a:extLst>
                </a:gridCol>
                <a:gridCol w="1222625">
                  <a:extLst>
                    <a:ext uri="{9D8B030D-6E8A-4147-A177-3AD203B41FA5}">
                      <a16:colId xmlns:a16="http://schemas.microsoft.com/office/drawing/2014/main" val="20003"/>
                    </a:ext>
                  </a:extLst>
                </a:gridCol>
                <a:gridCol w="1571946">
                  <a:extLst>
                    <a:ext uri="{9D8B030D-6E8A-4147-A177-3AD203B41FA5}">
                      <a16:colId xmlns:a16="http://schemas.microsoft.com/office/drawing/2014/main" val="20004"/>
                    </a:ext>
                  </a:extLst>
                </a:gridCol>
              </a:tblGrid>
              <a:tr h="49094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dirty="0">
                        <a:ln>
                          <a:noFill/>
                        </a:ln>
                        <a:solidFill>
                          <a:schemeClr val="bg1"/>
                        </a:solidFill>
                        <a:effectLst/>
                        <a:latin typeface="Arial" charset="0"/>
                      </a:endParaRPr>
                    </a:p>
                  </a:txBody>
                  <a:tcPr horzOverflow="overflow">
                    <a:lnL w="28575" cap="flat" cmpd="sng" algn="ctr">
                      <a:solidFill>
                        <a:srgbClr val="00AB4E"/>
                      </a:solid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00AB4E"/>
                      </a:solidFill>
                      <a:prstDash val="solid"/>
                      <a:round/>
                      <a:headEnd type="none" w="med" len="med"/>
                      <a:tailEnd type="none" w="med" len="med"/>
                    </a:lnT>
                    <a:lnB w="12700" cap="flat" cmpd="sng" algn="ctr">
                      <a:solidFill>
                        <a:srgbClr val="00AB4E"/>
                      </a:solidFill>
                      <a:prstDash val="solid"/>
                      <a:round/>
                      <a:headEnd type="none" w="med" len="med"/>
                      <a:tailEnd type="none" w="med" len="med"/>
                    </a:lnB>
                    <a:lnTlToBr>
                      <a:noFill/>
                    </a:lnTlToBr>
                    <a:lnBlToTr>
                      <a:noFill/>
                    </a:lnBlToTr>
                    <a:noFill/>
                  </a:tcPr>
                </a:tc>
                <a:tc gridSpan="4">
                  <a:txBody>
                    <a:bodyPr/>
                    <a:lstStyle/>
                    <a:p>
                      <a:r>
                        <a:rPr lang="en-US" sz="1600" b="1" dirty="0">
                          <a:solidFill>
                            <a:srgbClr val="FFFFFF"/>
                          </a:solidFill>
                        </a:rPr>
                        <a:t>MARKET</a:t>
                      </a:r>
                      <a:r>
                        <a:rPr lang="en-US" sz="1600" b="1" baseline="0" dirty="0">
                          <a:solidFill>
                            <a:srgbClr val="FFFFFF"/>
                          </a:solidFill>
                        </a:rPr>
                        <a:t> BASKETS AND THE BUDGET LINE</a:t>
                      </a:r>
                      <a:endParaRPr lang="en-US" sz="1600" b="1" dirty="0">
                        <a:solidFill>
                          <a:srgbClr val="FFFFFF"/>
                        </a:solidFill>
                      </a:endParaRPr>
                    </a:p>
                  </a:txBody>
                  <a:tcPr horzOverflow="overflow">
                    <a:lnL w="19050" cap="flat" cmpd="sng" algn="ctr">
                      <a:noFill/>
                      <a:prstDash val="solid"/>
                      <a:round/>
                      <a:headEnd type="none" w="med" len="med"/>
                      <a:tailEnd type="none" w="med" len="med"/>
                    </a:lnL>
                    <a:lnR w="28575" cap="flat" cmpd="sng" algn="ctr">
                      <a:solidFill>
                        <a:srgbClr val="00AB4E"/>
                      </a:solidFill>
                      <a:prstDash val="solid"/>
                      <a:round/>
                      <a:headEnd type="none" w="med" len="med"/>
                      <a:tailEnd type="none" w="med" len="med"/>
                    </a:lnR>
                    <a:lnT w="28575" cap="flat" cmpd="sng" algn="ctr">
                      <a:solidFill>
                        <a:srgbClr val="00AB4E"/>
                      </a:solidFill>
                      <a:prstDash val="solid"/>
                      <a:round/>
                      <a:headEnd type="none" w="med" len="med"/>
                      <a:tailEnd type="none" w="med" len="med"/>
                    </a:lnT>
                    <a:lnB w="12700" cap="flat" cmpd="sng" algn="ctr">
                      <a:solidFill>
                        <a:srgbClr val="00AB4E"/>
                      </a:solidFill>
                      <a:prstDash val="solid"/>
                      <a:round/>
                      <a:headEnd type="none" w="med" len="med"/>
                      <a:tailEnd type="none" w="med" len="med"/>
                    </a:lnB>
                    <a:lnTlToBr>
                      <a:noFill/>
                    </a:lnTlToBr>
                    <a:lnBlToTr>
                      <a:noFill/>
                    </a:lnBlToTr>
                    <a:solidFill>
                      <a:srgbClr val="00AB4E"/>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90944">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rPr>
                        <a:t>MARKET BASKET</a:t>
                      </a:r>
                    </a:p>
                  </a:txBody>
                  <a:tcPr horzOverflow="overflow">
                    <a:lnL w="28575" cap="flat" cmpd="sng" algn="ctr">
                      <a:solidFill>
                        <a:srgbClr val="00AB4E"/>
                      </a:solidFill>
                      <a:prstDash val="solid"/>
                      <a:round/>
                      <a:headEnd type="none" w="med" len="med"/>
                      <a:tailEnd type="none" w="med" len="med"/>
                    </a:lnL>
                    <a:lnR>
                      <a:noFill/>
                    </a:lnR>
                    <a:lnT w="12700"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rPr>
                        <a:t>FOOD (</a:t>
                      </a:r>
                      <a:r>
                        <a:rPr kumimoji="0" lang="en-US" sz="1600" b="1" i="1" u="none" strike="noStrike" cap="none" normalizeH="0" baseline="0" dirty="0">
                          <a:ln>
                            <a:noFill/>
                          </a:ln>
                          <a:solidFill>
                            <a:schemeClr val="tx1"/>
                          </a:solidFill>
                          <a:effectLst/>
                          <a:latin typeface="Arial" charset="0"/>
                        </a:rPr>
                        <a:t>F</a:t>
                      </a:r>
                      <a:r>
                        <a:rPr kumimoji="0" lang="en-US" sz="1600" b="1" i="0" u="none" strike="noStrike" cap="none" normalizeH="0" baseline="0" dirty="0">
                          <a:ln>
                            <a:noFill/>
                          </a:ln>
                          <a:solidFill>
                            <a:schemeClr val="tx1"/>
                          </a:solidFill>
                          <a:effectLst/>
                          <a:latin typeface="Arial" charset="0"/>
                        </a:rPr>
                        <a:t>)</a:t>
                      </a:r>
                    </a:p>
                  </a:txBody>
                  <a:tcPr horzOverflow="overflow">
                    <a:lnL>
                      <a:noFill/>
                    </a:lnL>
                    <a:lnR>
                      <a:noFill/>
                    </a:lnR>
                    <a:lnT w="12700"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rPr>
                        <a:t>CLOTHING (</a:t>
                      </a:r>
                      <a:r>
                        <a:rPr kumimoji="0" lang="en-US" sz="1600" b="1" i="1" u="none" strike="noStrike" cap="none" normalizeH="0" baseline="0" dirty="0">
                          <a:ln>
                            <a:noFill/>
                          </a:ln>
                          <a:solidFill>
                            <a:schemeClr val="tx1"/>
                          </a:solidFill>
                          <a:effectLst/>
                          <a:latin typeface="Arial" charset="0"/>
                        </a:rPr>
                        <a:t>C</a:t>
                      </a:r>
                      <a:r>
                        <a:rPr kumimoji="0" lang="en-US" sz="1600" b="1" i="0" u="none" strike="noStrike" cap="none" normalizeH="0" baseline="0" dirty="0">
                          <a:ln>
                            <a:noFill/>
                          </a:ln>
                          <a:solidFill>
                            <a:schemeClr val="tx1"/>
                          </a:solidFill>
                          <a:effectLst/>
                          <a:latin typeface="Arial" charset="0"/>
                        </a:rPr>
                        <a:t>)</a:t>
                      </a:r>
                    </a:p>
                  </a:txBody>
                  <a:tcPr horzOverflow="overflow">
                    <a:lnL>
                      <a:noFill/>
                    </a:lnL>
                    <a:lnR>
                      <a:noFill/>
                    </a:lnR>
                    <a:lnT w="12700"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rPr>
                        <a:t>TOTAL SPENDING</a:t>
                      </a:r>
                    </a:p>
                  </a:txBody>
                  <a:tcPr horzOverflow="overflow">
                    <a:lnL>
                      <a:noFill/>
                    </a:lnL>
                    <a:lnR w="28575" cap="flat" cmpd="sng" algn="ctr">
                      <a:solidFill>
                        <a:srgbClr val="00AB4E"/>
                      </a:solidFill>
                      <a:prstDash val="solid"/>
                      <a:round/>
                      <a:headEnd type="none" w="med" len="med"/>
                      <a:tailEnd type="none" w="med" len="med"/>
                    </a:lnR>
                    <a:lnT w="12700"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84231">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1" u="none" strike="noStrike" cap="none" normalizeH="0" baseline="0" dirty="0">
                          <a:ln>
                            <a:noFill/>
                          </a:ln>
                          <a:solidFill>
                            <a:schemeClr val="tx1"/>
                          </a:solidFill>
                          <a:effectLst/>
                          <a:latin typeface="Arial" charset="0"/>
                        </a:rPr>
                        <a:t>A</a:t>
                      </a:r>
                    </a:p>
                  </a:txBody>
                  <a:tcPr horzOverflow="overflow">
                    <a:lnL w="28575" cap="flat" cmpd="sng" algn="ctr">
                      <a:solidFill>
                        <a:srgbClr val="00AB4E"/>
                      </a:solidFill>
                      <a:prstDash val="solid"/>
                      <a:round/>
                      <a:headEnd type="none" w="med" len="med"/>
                      <a:tailEnd type="none" w="med" len="med"/>
                    </a:lnL>
                    <a:lnR>
                      <a:noFill/>
                    </a:ln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rPr>
                        <a:t>  0</a:t>
                      </a:r>
                    </a:p>
                  </a:txBody>
                  <a:tcPr horzOverflow="overflow">
                    <a:lnL>
                      <a:noFill/>
                    </a:lnL>
                    <a:lnR>
                      <a:noFill/>
                    </a:ln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rPr>
                        <a:t>40</a:t>
                      </a:r>
                    </a:p>
                  </a:txBody>
                  <a:tcPr horzOverflow="overflow">
                    <a:lnL>
                      <a:noFill/>
                    </a:lnL>
                    <a:lnR>
                      <a:noFill/>
                    </a:ln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$80</a:t>
                      </a:r>
                    </a:p>
                  </a:txBody>
                  <a:tcPr horzOverflow="overflow">
                    <a:lnL>
                      <a:noFill/>
                    </a:lnL>
                    <a:lnR w="28575" cap="flat" cmpd="sng" algn="ctr">
                      <a:solidFill>
                        <a:srgbClr val="00AB4E"/>
                      </a:solidFill>
                      <a:prstDash val="solid"/>
                      <a:round/>
                      <a:headEnd type="none" w="med" len="med"/>
                      <a:tailEnd type="none" w="med" len="med"/>
                    </a:ln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84231">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1" u="none" strike="noStrike" cap="none" normalizeH="0" baseline="0" dirty="0">
                          <a:ln>
                            <a:noFill/>
                          </a:ln>
                          <a:solidFill>
                            <a:schemeClr val="tx1"/>
                          </a:solidFill>
                          <a:effectLst/>
                          <a:latin typeface="Arial" charset="0"/>
                        </a:rPr>
                        <a:t>B</a:t>
                      </a:r>
                    </a:p>
                  </a:txBody>
                  <a:tcPr horzOverflow="overflow">
                    <a:lnL w="28575" cap="flat" cmpd="sng" algn="ctr">
                      <a:solidFill>
                        <a:srgbClr val="00AB4E"/>
                      </a:solidFill>
                      <a:prstDash val="solid"/>
                      <a:round/>
                      <a:headEnd type="none" w="med" len="med"/>
                      <a:tailEnd type="none" w="med" len="med"/>
                    </a:lnL>
                    <a:lnR>
                      <a:noFill/>
                    </a:ln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rPr>
                        <a:t>20</a:t>
                      </a:r>
                    </a:p>
                  </a:txBody>
                  <a:tcPr horzOverflow="overflow">
                    <a:lnL>
                      <a:noFill/>
                    </a:lnL>
                    <a:lnR>
                      <a:noFill/>
                    </a:ln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rPr>
                        <a:t>30</a:t>
                      </a:r>
                    </a:p>
                  </a:txBody>
                  <a:tcPr horzOverflow="overflow">
                    <a:lnL>
                      <a:noFill/>
                    </a:lnL>
                    <a:lnR>
                      <a:noFill/>
                    </a:ln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$80</a:t>
                      </a:r>
                      <a:endParaRPr kumimoji="0" lang="en-US" sz="1600" b="0" i="0" u="none" strike="noStrike" cap="none" normalizeH="0" baseline="0" dirty="0">
                        <a:ln>
                          <a:noFill/>
                        </a:ln>
                        <a:solidFill>
                          <a:srgbClr val="53BE95"/>
                        </a:solidFill>
                        <a:effectLst/>
                        <a:latin typeface="Arial" charset="0"/>
                      </a:endParaRPr>
                    </a:p>
                  </a:txBody>
                  <a:tcPr horzOverflow="overflow">
                    <a:lnL>
                      <a:noFill/>
                    </a:lnL>
                    <a:lnR w="28575" cap="flat" cmpd="sng" algn="ctr">
                      <a:solidFill>
                        <a:srgbClr val="00AB4E"/>
                      </a:solidFill>
                      <a:prstDash val="solid"/>
                      <a:round/>
                      <a:headEnd type="none" w="med" len="med"/>
                      <a:tailEnd type="none" w="med" len="med"/>
                    </a:ln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84231">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1" u="none" strike="noStrike" cap="none" normalizeH="0" baseline="0" dirty="0">
                          <a:ln>
                            <a:noFill/>
                          </a:ln>
                          <a:solidFill>
                            <a:schemeClr val="tx1"/>
                          </a:solidFill>
                          <a:effectLst/>
                          <a:latin typeface="Arial" charset="0"/>
                        </a:rPr>
                        <a:t>D</a:t>
                      </a:r>
                    </a:p>
                  </a:txBody>
                  <a:tcPr horzOverflow="overflow">
                    <a:lnL w="28575" cap="flat" cmpd="sng" algn="ctr">
                      <a:solidFill>
                        <a:srgbClr val="00AB4E"/>
                      </a:solidFill>
                      <a:prstDash val="solid"/>
                      <a:round/>
                      <a:headEnd type="none" w="med" len="med"/>
                      <a:tailEnd type="none" w="med" len="med"/>
                    </a:lnL>
                    <a:lnR>
                      <a:noFill/>
                    </a:ln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40</a:t>
                      </a:r>
                    </a:p>
                  </a:txBody>
                  <a:tcPr horzOverflow="overflow">
                    <a:lnL>
                      <a:noFill/>
                    </a:lnL>
                    <a:lnR>
                      <a:noFill/>
                    </a:ln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20</a:t>
                      </a:r>
                    </a:p>
                  </a:txBody>
                  <a:tcPr horzOverflow="overflow">
                    <a:lnL>
                      <a:noFill/>
                    </a:lnL>
                    <a:lnR>
                      <a:noFill/>
                    </a:ln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$80</a:t>
                      </a:r>
                      <a:endParaRPr kumimoji="0" lang="en-US" sz="1600" b="0" i="0" u="none" strike="noStrike" cap="none" normalizeH="0" baseline="0" dirty="0">
                        <a:ln>
                          <a:noFill/>
                        </a:ln>
                        <a:solidFill>
                          <a:srgbClr val="53BE95"/>
                        </a:solidFill>
                        <a:effectLst/>
                        <a:latin typeface="Arial" charset="0"/>
                      </a:endParaRPr>
                    </a:p>
                  </a:txBody>
                  <a:tcPr horzOverflow="overflow">
                    <a:lnL>
                      <a:noFill/>
                    </a:lnL>
                    <a:lnR w="28575" cap="flat" cmpd="sng" algn="ctr">
                      <a:solidFill>
                        <a:srgbClr val="00AB4E"/>
                      </a:solidFill>
                      <a:prstDash val="solid"/>
                      <a:round/>
                      <a:headEnd type="none" w="med" len="med"/>
                      <a:tailEnd type="none" w="med" len="med"/>
                    </a:ln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84231">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1" u="none" strike="noStrike" cap="none" normalizeH="0" baseline="0" dirty="0">
                          <a:ln>
                            <a:noFill/>
                          </a:ln>
                          <a:solidFill>
                            <a:schemeClr val="tx1"/>
                          </a:solidFill>
                          <a:effectLst/>
                          <a:latin typeface="Arial" charset="0"/>
                        </a:rPr>
                        <a:t>E</a:t>
                      </a:r>
                    </a:p>
                  </a:txBody>
                  <a:tcPr horzOverflow="overflow">
                    <a:lnL w="28575" cap="flat" cmpd="sng" algn="ctr">
                      <a:solidFill>
                        <a:srgbClr val="00AB4E"/>
                      </a:solidFill>
                      <a:prstDash val="solid"/>
                      <a:round/>
                      <a:headEnd type="none" w="med" len="med"/>
                      <a:tailEnd type="none" w="med" len="med"/>
                    </a:lnL>
                    <a:lnR>
                      <a:noFill/>
                    </a:ln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60</a:t>
                      </a:r>
                    </a:p>
                  </a:txBody>
                  <a:tcPr horzOverflow="overflow">
                    <a:lnL>
                      <a:noFill/>
                    </a:lnL>
                    <a:lnR>
                      <a:noFill/>
                    </a:ln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10</a:t>
                      </a:r>
                    </a:p>
                  </a:txBody>
                  <a:tcPr horzOverflow="overflow">
                    <a:lnL>
                      <a:noFill/>
                    </a:lnL>
                    <a:lnR>
                      <a:noFill/>
                    </a:ln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$80</a:t>
                      </a:r>
                      <a:endParaRPr kumimoji="0" lang="en-US" sz="1600" b="0" i="0" u="none" strike="noStrike" cap="none" normalizeH="0" baseline="0" dirty="0">
                        <a:ln>
                          <a:noFill/>
                        </a:ln>
                        <a:solidFill>
                          <a:srgbClr val="53BE95"/>
                        </a:solidFill>
                        <a:effectLst/>
                        <a:latin typeface="Arial" charset="0"/>
                      </a:endParaRPr>
                    </a:p>
                  </a:txBody>
                  <a:tcPr horzOverflow="overflow">
                    <a:lnL>
                      <a:noFill/>
                    </a:lnL>
                    <a:lnR w="28575" cap="flat" cmpd="sng" algn="ctr">
                      <a:solidFill>
                        <a:srgbClr val="00AB4E"/>
                      </a:solidFill>
                      <a:prstDash val="solid"/>
                      <a:round/>
                      <a:headEnd type="none" w="med" len="med"/>
                      <a:tailEnd type="none" w="med" len="med"/>
                    </a:ln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84231">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1" u="none" strike="noStrike" cap="none" normalizeH="0" baseline="0" dirty="0">
                          <a:ln>
                            <a:noFill/>
                          </a:ln>
                          <a:solidFill>
                            <a:schemeClr val="tx1"/>
                          </a:solidFill>
                          <a:effectLst/>
                          <a:latin typeface="Arial" charset="0"/>
                        </a:rPr>
                        <a:t>G</a:t>
                      </a:r>
                    </a:p>
                  </a:txBody>
                  <a:tcPr horzOverflow="overflow">
                    <a:lnL w="28575" cap="flat" cmpd="sng" algn="ctr">
                      <a:solidFill>
                        <a:srgbClr val="00AB4E"/>
                      </a:solidFill>
                      <a:prstDash val="solid"/>
                      <a:round/>
                      <a:headEnd type="none" w="med" len="med"/>
                      <a:tailEnd type="none" w="med" len="med"/>
                    </a:lnL>
                    <a:lnR>
                      <a:noFill/>
                    </a:ln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rPr>
                        <a:t>80</a:t>
                      </a:r>
                    </a:p>
                  </a:txBody>
                  <a:tcPr horzOverflow="overflow">
                    <a:lnL>
                      <a:noFill/>
                    </a:lnL>
                    <a:lnR>
                      <a:noFill/>
                    </a:ln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  0</a:t>
                      </a:r>
                    </a:p>
                  </a:txBody>
                  <a:tcPr horzOverflow="overflow">
                    <a:lnL>
                      <a:noFill/>
                    </a:lnL>
                    <a:lnR>
                      <a:noFill/>
                    </a:ln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$80</a:t>
                      </a:r>
                      <a:endParaRPr kumimoji="0" lang="en-US" sz="1600" b="0" i="0" u="none" strike="noStrike" cap="none" normalizeH="0" baseline="0" dirty="0">
                        <a:ln>
                          <a:noFill/>
                        </a:ln>
                        <a:solidFill>
                          <a:srgbClr val="53BE95"/>
                        </a:solidFill>
                        <a:effectLst/>
                        <a:latin typeface="Arial" charset="0"/>
                      </a:endParaRPr>
                    </a:p>
                  </a:txBody>
                  <a:tcPr horzOverflow="overflow">
                    <a:lnL>
                      <a:noFill/>
                    </a:lnL>
                    <a:lnR w="28575" cap="flat" cmpd="sng" algn="ctr">
                      <a:solidFill>
                        <a:srgbClr val="00AB4E"/>
                      </a:solidFill>
                      <a:prstDash val="solid"/>
                      <a:round/>
                      <a:headEnd type="none" w="med" len="med"/>
                      <a:tailEnd type="none" w="med" len="med"/>
                    </a:ln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graphicFrame>
        <p:nvGraphicFramePr>
          <p:cNvPr id="10" name="Object 9"/>
          <p:cNvGraphicFramePr>
            <a:graphicFrameLocks noChangeAspect="1"/>
          </p:cNvGraphicFramePr>
          <p:nvPr/>
        </p:nvGraphicFramePr>
        <p:xfrm>
          <a:off x="6140450" y="1447800"/>
          <a:ext cx="2019300" cy="497909"/>
        </p:xfrm>
        <a:graphic>
          <a:graphicData uri="http://schemas.openxmlformats.org/presentationml/2006/ole">
            <mc:AlternateContent xmlns:mc="http://schemas.openxmlformats.org/markup-compatibility/2006">
              <mc:Choice xmlns:v="urn:schemas-microsoft-com:vml" Requires="v">
                <p:oleObj name="Equation" r:id="rId2" imgW="927100" imgH="228600" progId="Equation.3">
                  <p:embed/>
                </p:oleObj>
              </mc:Choice>
              <mc:Fallback>
                <p:oleObj name="Equation" r:id="rId2" imgW="927100" imgH="228600" progId="Equation.3">
                  <p:embed/>
                  <p:pic>
                    <p:nvPicPr>
                      <p:cNvPr id="10" name="Object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0450" y="1447800"/>
                        <a:ext cx="2019300" cy="497909"/>
                      </a:xfrm>
                      <a:prstGeom prst="rect">
                        <a:avLst/>
                      </a:prstGeom>
                      <a:noFill/>
                    </p:spPr>
                  </p:pic>
                </p:oleObj>
              </mc:Fallback>
            </mc:AlternateContent>
          </a:graphicData>
        </a:graphic>
      </p:graphicFrame>
      <p:sp>
        <p:nvSpPr>
          <p:cNvPr id="14" name="Titel 4"/>
          <p:cNvSpPr txBox="1">
            <a:spLocks/>
          </p:cNvSpPr>
          <p:nvPr/>
        </p:nvSpPr>
        <p:spPr>
          <a:xfrm>
            <a:off x="604838" y="310778"/>
            <a:ext cx="6545262" cy="1264025"/>
          </a:xfrm>
          <a:prstGeom prst="rect">
            <a:avLst/>
          </a:prstGeom>
        </p:spPr>
        <p:txBody>
          <a:bodyPr vert="horz" lIns="91440" tIns="45720" rIns="91440" bIns="45720" rtlCol="0" anchor="b" anchorCtr="0">
            <a:noAutofit/>
          </a:bodyPr>
          <a:lstStyle>
            <a:lvl1pPr marL="0" marR="0" indent="0" algn="l" defTabSz="914400" rtl="0" eaLnBrk="1" fontAlgn="auto" latinLnBrk="0" hangingPunct="1">
              <a:lnSpc>
                <a:spcPct val="100000"/>
              </a:lnSpc>
              <a:spcBef>
                <a:spcPct val="0"/>
              </a:spcBef>
              <a:spcAft>
                <a:spcPts val="0"/>
              </a:spcAft>
              <a:buClrTx/>
              <a:buSzTx/>
              <a:buFontTx/>
              <a:buNone/>
              <a:tabLst/>
              <a:defRPr lang="en-US" sz="2400" b="0" kern="1200" cap="all" baseline="0">
                <a:solidFill>
                  <a:srgbClr val="86A315"/>
                </a:solidFill>
                <a:latin typeface="Frutiger 45 light" pitchFamily="34" charset="0"/>
                <a:ea typeface="+mj-ea"/>
                <a:cs typeface="+mj-cs"/>
              </a:defRPr>
            </a:lvl1pPr>
          </a:lstStyle>
          <a:p>
            <a:r>
              <a:rPr lang="en-US" dirty="0">
                <a:solidFill>
                  <a:srgbClr val="2E63AC"/>
                </a:solidFill>
              </a:rPr>
              <a:t>Budget Constraint</a:t>
            </a:r>
          </a:p>
          <a:p>
            <a:endParaRPr lang="en-US" dirty="0">
              <a:solidFill>
                <a:srgbClr val="2E63AC"/>
              </a:solidFill>
            </a:endParaRPr>
          </a:p>
        </p:txBody>
      </p:sp>
    </p:spTree>
    <p:extLst>
      <p:ext uri="{BB962C8B-B14F-4D97-AF65-F5344CB8AC3E}">
        <p14:creationId xmlns:p14="http://schemas.microsoft.com/office/powerpoint/2010/main" val="2391577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1000"/>
                                        <p:tgtEl>
                                          <p:spTgt spid="20"/>
                                        </p:tgtEl>
                                      </p:cBhvr>
                                    </p:animEffect>
                                  </p:childTnLst>
                                </p:cTn>
                              </p:par>
                            </p:childTnLst>
                          </p:cTn>
                        </p:par>
                        <p:par>
                          <p:cTn id="8" fill="hold" nodeType="afterGroup">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599048">
                                            <p:bg/>
                                          </p:spTgt>
                                        </p:tgtEl>
                                        <p:attrNameLst>
                                          <p:attrName>style.visibility</p:attrName>
                                        </p:attrNameLst>
                                      </p:cBhvr>
                                      <p:to>
                                        <p:strVal val="visible"/>
                                      </p:to>
                                    </p:set>
                                    <p:animEffect transition="in" filter="wipe(left)">
                                      <p:cBhvr>
                                        <p:cTn id="11" dur="500"/>
                                        <p:tgtEl>
                                          <p:spTgt spid="599048">
                                            <p:bg/>
                                          </p:spTgt>
                                        </p:tgtEl>
                                      </p:cBhvr>
                                    </p:animEffect>
                                  </p:childTnLst>
                                </p:cTn>
                              </p:par>
                            </p:childTnLst>
                          </p:cTn>
                        </p:par>
                        <p:par>
                          <p:cTn id="12" fill="hold" nodeType="afterGroup">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599048">
                                            <p:txEl>
                                              <p:pRg st="0" end="0"/>
                                            </p:txEl>
                                          </p:spTgt>
                                        </p:tgtEl>
                                        <p:attrNameLst>
                                          <p:attrName>style.visibility</p:attrName>
                                        </p:attrNameLst>
                                      </p:cBhvr>
                                      <p:to>
                                        <p:strVal val="visible"/>
                                      </p:to>
                                    </p:set>
                                    <p:animEffect transition="in" filter="wipe(left)">
                                      <p:cBhvr>
                                        <p:cTn id="15" dur="500"/>
                                        <p:tgtEl>
                                          <p:spTgt spid="599048">
                                            <p:txEl>
                                              <p:pRg st="0" end="0"/>
                                            </p:txEl>
                                          </p:spTgt>
                                        </p:tgtEl>
                                      </p:cBhvr>
                                    </p:animEffect>
                                  </p:childTnLst>
                                </p:cTn>
                              </p:par>
                            </p:childTnLst>
                          </p:cTn>
                        </p:par>
                        <p:par>
                          <p:cTn id="16" fill="hold">
                            <p:stCondLst>
                              <p:cond delay="2000"/>
                            </p:stCondLst>
                            <p:childTnLst>
                              <p:par>
                                <p:cTn id="17" presetID="22" presetClass="entr" presetSubtype="8" fill="hold" grpId="0" nodeType="afterEffect">
                                  <p:stCondLst>
                                    <p:cond delay="0"/>
                                  </p:stCondLst>
                                  <p:childTnLst>
                                    <p:set>
                                      <p:cBhvr>
                                        <p:cTn id="18" dur="1" fill="hold">
                                          <p:stCondLst>
                                            <p:cond delay="0"/>
                                          </p:stCondLst>
                                        </p:cTn>
                                        <p:tgtEl>
                                          <p:spTgt spid="599048">
                                            <p:txEl>
                                              <p:pRg st="1" end="1"/>
                                            </p:txEl>
                                          </p:spTgt>
                                        </p:tgtEl>
                                        <p:attrNameLst>
                                          <p:attrName>style.visibility</p:attrName>
                                        </p:attrNameLst>
                                      </p:cBhvr>
                                      <p:to>
                                        <p:strVal val="visible"/>
                                      </p:to>
                                    </p:set>
                                    <p:animEffect transition="in" filter="wipe(left)">
                                      <p:cBhvr>
                                        <p:cTn id="19" dur="500"/>
                                        <p:tgtEl>
                                          <p:spTgt spid="59904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9048" grpId="0" build="p" animBg="1"/>
    </p:bld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7"/>
          <p:cNvSpPr>
            <a:spLocks noChangeArrowheads="1"/>
          </p:cNvSpPr>
          <p:nvPr/>
        </p:nvSpPr>
        <p:spPr bwMode="auto">
          <a:xfrm>
            <a:off x="756745" y="2019300"/>
            <a:ext cx="3034206" cy="3600450"/>
          </a:xfrm>
          <a:prstGeom prst="rect">
            <a:avLst/>
          </a:prstGeom>
          <a:solidFill>
            <a:schemeClr val="bg1"/>
          </a:solidFill>
          <a:ln w="9525">
            <a:noFill/>
            <a:miter lim="800000"/>
            <a:headEnd/>
            <a:tailEnd/>
          </a:ln>
        </p:spPr>
        <p:txBody>
          <a:bodyPr/>
          <a:lstStyle/>
          <a:p>
            <a:pPr>
              <a:spcBef>
                <a:spcPct val="20000"/>
              </a:spcBef>
              <a:spcAft>
                <a:spcPct val="20000"/>
              </a:spcAft>
              <a:buFontTx/>
              <a:buNone/>
            </a:pPr>
            <a:r>
              <a:rPr lang="en-US" sz="2000" dirty="0"/>
              <a:t>Line </a:t>
            </a:r>
            <a:r>
              <a:rPr lang="en-US" sz="2000" i="1" dirty="0"/>
              <a:t>AG</a:t>
            </a:r>
            <a:r>
              <a:rPr lang="en-US" sz="2000" dirty="0"/>
              <a:t> (which passes through points </a:t>
            </a:r>
            <a:r>
              <a:rPr lang="en-US" sz="2000" i="1" dirty="0"/>
              <a:t>B</a:t>
            </a:r>
            <a:r>
              <a:rPr lang="en-US" sz="2000" dirty="0"/>
              <a:t>, </a:t>
            </a:r>
            <a:r>
              <a:rPr lang="en-US" sz="2000" i="1" dirty="0"/>
              <a:t>D</a:t>
            </a:r>
            <a:r>
              <a:rPr lang="en-US" sz="2000" dirty="0"/>
              <a:t>, and </a:t>
            </a:r>
            <a:r>
              <a:rPr lang="en-US" sz="2000" i="1" dirty="0"/>
              <a:t>E</a:t>
            </a:r>
            <a:r>
              <a:rPr lang="en-US" sz="2000" dirty="0"/>
              <a:t>) shows the budget associated with an income of $80, a price of food of </a:t>
            </a:r>
            <a:r>
              <a:rPr lang="en-US" sz="2000" i="1" dirty="0"/>
              <a:t>P</a:t>
            </a:r>
            <a:r>
              <a:rPr lang="en-US" sz="2000" i="1" baseline="-25000" dirty="0"/>
              <a:t>F</a:t>
            </a:r>
            <a:r>
              <a:rPr lang="en-US" sz="2000" dirty="0"/>
              <a:t> = $1 per unit, and a price of clothing of </a:t>
            </a:r>
            <a:r>
              <a:rPr lang="en-US" sz="2000" i="1" dirty="0"/>
              <a:t>P</a:t>
            </a:r>
            <a:r>
              <a:rPr lang="en-US" sz="2000" i="1" baseline="-25000" dirty="0"/>
              <a:t>C</a:t>
            </a:r>
            <a:r>
              <a:rPr lang="en-US" sz="2000" dirty="0"/>
              <a:t> = $2 per unit.</a:t>
            </a:r>
          </a:p>
          <a:p>
            <a:pPr>
              <a:spcBef>
                <a:spcPct val="20000"/>
              </a:spcBef>
              <a:spcAft>
                <a:spcPct val="20000"/>
              </a:spcAft>
              <a:buFontTx/>
              <a:buNone/>
            </a:pPr>
            <a:r>
              <a:rPr lang="en-US" sz="2000" dirty="0"/>
              <a:t>The slope of the budget line (measured between points </a:t>
            </a:r>
            <a:r>
              <a:rPr lang="en-US" sz="2000" i="1" dirty="0"/>
              <a:t>B</a:t>
            </a:r>
            <a:r>
              <a:rPr lang="en-US" sz="2000" dirty="0"/>
              <a:t> and </a:t>
            </a:r>
            <a:r>
              <a:rPr lang="en-US" sz="2000" i="1" dirty="0"/>
              <a:t>D</a:t>
            </a:r>
            <a:r>
              <a:rPr lang="en-US" sz="2000" dirty="0"/>
              <a:t>) is −</a:t>
            </a:r>
            <a:r>
              <a:rPr lang="en-US" sz="2000" i="1" dirty="0"/>
              <a:t>P</a:t>
            </a:r>
            <a:r>
              <a:rPr lang="en-US" sz="2000" i="1" baseline="-25000" dirty="0"/>
              <a:t>F</a:t>
            </a:r>
            <a:r>
              <a:rPr lang="en-US" sz="2000" dirty="0"/>
              <a:t>/</a:t>
            </a:r>
            <a:r>
              <a:rPr lang="en-US" sz="2000" i="1" dirty="0"/>
              <a:t>P</a:t>
            </a:r>
            <a:r>
              <a:rPr lang="en-US" sz="2000" i="1" baseline="-25000" dirty="0"/>
              <a:t>C</a:t>
            </a:r>
            <a:r>
              <a:rPr lang="en-US" sz="2000" dirty="0"/>
              <a:t> = −1/2.</a:t>
            </a:r>
          </a:p>
        </p:txBody>
      </p:sp>
      <p:pic>
        <p:nvPicPr>
          <p:cNvPr id="3" name="Picture 2"/>
          <p:cNvPicPr>
            <a:picLocks noChangeAspect="1"/>
          </p:cNvPicPr>
          <p:nvPr/>
        </p:nvPicPr>
        <p:blipFill>
          <a:blip r:embed="rId2" cstate="print"/>
          <a:srcRect/>
          <a:stretch>
            <a:fillRect/>
          </a:stretch>
        </p:blipFill>
        <p:spPr bwMode="auto">
          <a:xfrm>
            <a:off x="3848100" y="1771650"/>
            <a:ext cx="5048250" cy="3771900"/>
          </a:xfrm>
          <a:prstGeom prst="rect">
            <a:avLst/>
          </a:prstGeom>
          <a:noFill/>
          <a:ln w="9525">
            <a:noFill/>
            <a:miter lim="800000"/>
            <a:headEnd/>
            <a:tailEnd/>
          </a:ln>
        </p:spPr>
      </p:pic>
      <p:pic>
        <p:nvPicPr>
          <p:cNvPr id="4" name="Picture 3"/>
          <p:cNvPicPr>
            <a:picLocks noChangeAspect="1"/>
          </p:cNvPicPr>
          <p:nvPr/>
        </p:nvPicPr>
        <p:blipFill>
          <a:blip r:embed="rId3" cstate="print"/>
          <a:srcRect/>
          <a:stretch>
            <a:fillRect/>
          </a:stretch>
        </p:blipFill>
        <p:spPr bwMode="auto">
          <a:xfrm>
            <a:off x="3848100" y="1771650"/>
            <a:ext cx="5048250" cy="3771900"/>
          </a:xfrm>
          <a:prstGeom prst="rect">
            <a:avLst/>
          </a:prstGeom>
          <a:noFill/>
          <a:ln w="9525">
            <a:noFill/>
            <a:miter lim="800000"/>
            <a:headEnd/>
            <a:tailEnd/>
          </a:ln>
        </p:spPr>
      </p:pic>
      <p:pic>
        <p:nvPicPr>
          <p:cNvPr id="5" name="Picture 4"/>
          <p:cNvPicPr>
            <a:picLocks noChangeAspect="1"/>
          </p:cNvPicPr>
          <p:nvPr/>
        </p:nvPicPr>
        <p:blipFill>
          <a:blip r:embed="rId4" cstate="print"/>
          <a:srcRect/>
          <a:stretch>
            <a:fillRect/>
          </a:stretch>
        </p:blipFill>
        <p:spPr bwMode="auto">
          <a:xfrm>
            <a:off x="3848100" y="1771650"/>
            <a:ext cx="5048250" cy="3771900"/>
          </a:xfrm>
          <a:prstGeom prst="rect">
            <a:avLst/>
          </a:prstGeom>
          <a:noFill/>
          <a:ln w="9525">
            <a:noFill/>
            <a:miter lim="800000"/>
            <a:headEnd/>
            <a:tailEnd/>
          </a:ln>
        </p:spPr>
      </p:pic>
      <p:pic>
        <p:nvPicPr>
          <p:cNvPr id="6" name="Picture 5"/>
          <p:cNvPicPr>
            <a:picLocks noChangeAspect="1"/>
          </p:cNvPicPr>
          <p:nvPr/>
        </p:nvPicPr>
        <p:blipFill>
          <a:blip r:embed="rId5" cstate="print"/>
          <a:srcRect/>
          <a:stretch>
            <a:fillRect/>
          </a:stretch>
        </p:blipFill>
        <p:spPr bwMode="auto">
          <a:xfrm>
            <a:off x="3848100" y="1771650"/>
            <a:ext cx="5048250" cy="3771900"/>
          </a:xfrm>
          <a:prstGeom prst="rect">
            <a:avLst/>
          </a:prstGeom>
          <a:noFill/>
          <a:ln w="9525">
            <a:noFill/>
            <a:miter lim="800000"/>
            <a:headEnd/>
            <a:tailEnd/>
          </a:ln>
        </p:spPr>
      </p:pic>
      <p:pic>
        <p:nvPicPr>
          <p:cNvPr id="7" name="Picture 6"/>
          <p:cNvPicPr>
            <a:picLocks noChangeAspect="1"/>
          </p:cNvPicPr>
          <p:nvPr/>
        </p:nvPicPr>
        <p:blipFill>
          <a:blip r:embed="rId6" cstate="print"/>
          <a:srcRect/>
          <a:stretch>
            <a:fillRect/>
          </a:stretch>
        </p:blipFill>
        <p:spPr bwMode="auto">
          <a:xfrm>
            <a:off x="3848100" y="1771650"/>
            <a:ext cx="5048250" cy="3771900"/>
          </a:xfrm>
          <a:prstGeom prst="rect">
            <a:avLst/>
          </a:prstGeom>
          <a:noFill/>
          <a:ln w="9525">
            <a:noFill/>
            <a:miter lim="800000"/>
            <a:headEnd/>
            <a:tailEnd/>
          </a:ln>
        </p:spPr>
      </p:pic>
      <p:pic>
        <p:nvPicPr>
          <p:cNvPr id="8" name="Picture 7"/>
          <p:cNvPicPr>
            <a:picLocks noChangeAspect="1"/>
          </p:cNvPicPr>
          <p:nvPr/>
        </p:nvPicPr>
        <p:blipFill>
          <a:blip r:embed="rId7" cstate="print"/>
          <a:srcRect/>
          <a:stretch>
            <a:fillRect/>
          </a:stretch>
        </p:blipFill>
        <p:spPr bwMode="auto">
          <a:xfrm>
            <a:off x="3848100" y="1771650"/>
            <a:ext cx="5048250" cy="3771900"/>
          </a:xfrm>
          <a:prstGeom prst="rect">
            <a:avLst/>
          </a:prstGeom>
          <a:noFill/>
          <a:ln w="9525">
            <a:noFill/>
            <a:miter lim="800000"/>
            <a:headEnd/>
            <a:tailEnd/>
          </a:ln>
        </p:spPr>
      </p:pic>
      <p:pic>
        <p:nvPicPr>
          <p:cNvPr id="9" name="Picture 8"/>
          <p:cNvPicPr>
            <a:picLocks noChangeAspect="1"/>
          </p:cNvPicPr>
          <p:nvPr/>
        </p:nvPicPr>
        <p:blipFill>
          <a:blip r:embed="rId8" cstate="print"/>
          <a:srcRect/>
          <a:stretch>
            <a:fillRect/>
          </a:stretch>
        </p:blipFill>
        <p:spPr bwMode="auto">
          <a:xfrm>
            <a:off x="3848100" y="1771650"/>
            <a:ext cx="5048250" cy="3771900"/>
          </a:xfrm>
          <a:prstGeom prst="rect">
            <a:avLst/>
          </a:prstGeom>
          <a:noFill/>
          <a:ln w="9525">
            <a:noFill/>
            <a:miter lim="800000"/>
            <a:headEnd/>
            <a:tailEnd/>
          </a:ln>
        </p:spPr>
      </p:pic>
      <p:pic>
        <p:nvPicPr>
          <p:cNvPr id="10" name="Picture 9"/>
          <p:cNvPicPr>
            <a:picLocks noChangeAspect="1"/>
          </p:cNvPicPr>
          <p:nvPr/>
        </p:nvPicPr>
        <p:blipFill>
          <a:blip r:embed="rId9" cstate="print"/>
          <a:srcRect/>
          <a:stretch>
            <a:fillRect/>
          </a:stretch>
        </p:blipFill>
        <p:spPr bwMode="auto">
          <a:xfrm>
            <a:off x="3848100" y="1771650"/>
            <a:ext cx="5048250" cy="3771900"/>
          </a:xfrm>
          <a:prstGeom prst="rect">
            <a:avLst/>
          </a:prstGeom>
          <a:noFill/>
          <a:ln w="9525">
            <a:noFill/>
            <a:miter lim="800000"/>
            <a:headEnd/>
            <a:tailEnd/>
          </a:ln>
        </p:spPr>
      </p:pic>
      <p:pic>
        <p:nvPicPr>
          <p:cNvPr id="11" name="Picture 10"/>
          <p:cNvPicPr>
            <a:picLocks noChangeAspect="1"/>
          </p:cNvPicPr>
          <p:nvPr/>
        </p:nvPicPr>
        <p:blipFill>
          <a:blip r:embed="rId10" cstate="print"/>
          <a:srcRect/>
          <a:stretch>
            <a:fillRect/>
          </a:stretch>
        </p:blipFill>
        <p:spPr bwMode="auto">
          <a:xfrm>
            <a:off x="3848100" y="1771650"/>
            <a:ext cx="5048250" cy="3771900"/>
          </a:xfrm>
          <a:prstGeom prst="rect">
            <a:avLst/>
          </a:prstGeom>
          <a:noFill/>
          <a:ln w="9525">
            <a:noFill/>
            <a:miter lim="800000"/>
            <a:headEnd/>
            <a:tailEnd/>
          </a:ln>
        </p:spPr>
      </p:pic>
      <p:graphicFrame>
        <p:nvGraphicFramePr>
          <p:cNvPr id="26" name="Object 25"/>
          <p:cNvGraphicFramePr>
            <a:graphicFrameLocks noChangeAspect="1"/>
          </p:cNvGraphicFramePr>
          <p:nvPr/>
        </p:nvGraphicFramePr>
        <p:xfrm>
          <a:off x="4470400" y="5734050"/>
          <a:ext cx="2997200" cy="457200"/>
        </p:xfrm>
        <a:graphic>
          <a:graphicData uri="http://schemas.openxmlformats.org/presentationml/2006/ole">
            <mc:AlternateContent xmlns:mc="http://schemas.openxmlformats.org/markup-compatibility/2006">
              <mc:Choice xmlns:v="urn:schemas-microsoft-com:vml" Requires="v">
                <p:oleObj name="Equation" r:id="rId11" imgW="1498600" imgH="228600" progId="Equation.3">
                  <p:embed/>
                </p:oleObj>
              </mc:Choice>
              <mc:Fallback>
                <p:oleObj name="Equation" r:id="rId11" imgW="1498600" imgH="228600" progId="Equation.3">
                  <p:embed/>
                  <p:pic>
                    <p:nvPicPr>
                      <p:cNvPr id="26" name="Object 2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470400" y="5734050"/>
                        <a:ext cx="299720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8" name="Titel 4"/>
          <p:cNvSpPr txBox="1">
            <a:spLocks/>
          </p:cNvSpPr>
          <p:nvPr/>
        </p:nvSpPr>
        <p:spPr>
          <a:xfrm>
            <a:off x="604838" y="310778"/>
            <a:ext cx="6545262" cy="1264025"/>
          </a:xfrm>
          <a:prstGeom prst="rect">
            <a:avLst/>
          </a:prstGeom>
        </p:spPr>
        <p:txBody>
          <a:bodyPr vert="horz" lIns="91440" tIns="45720" rIns="91440" bIns="45720" rtlCol="0" anchor="b" anchorCtr="0">
            <a:noAutofit/>
          </a:bodyPr>
          <a:lstStyle>
            <a:lvl1pPr marL="0" marR="0" indent="0" algn="l" defTabSz="914400" rtl="0" eaLnBrk="1" fontAlgn="auto" latinLnBrk="0" hangingPunct="1">
              <a:lnSpc>
                <a:spcPct val="100000"/>
              </a:lnSpc>
              <a:spcBef>
                <a:spcPct val="0"/>
              </a:spcBef>
              <a:spcAft>
                <a:spcPts val="0"/>
              </a:spcAft>
              <a:buClrTx/>
              <a:buSzTx/>
              <a:buFontTx/>
              <a:buNone/>
              <a:tabLst/>
              <a:defRPr lang="en-US" sz="2400" b="0" kern="1200" cap="all" baseline="0">
                <a:solidFill>
                  <a:srgbClr val="86A315"/>
                </a:solidFill>
                <a:latin typeface="Frutiger 45 light" pitchFamily="34" charset="0"/>
                <a:ea typeface="+mj-ea"/>
                <a:cs typeface="+mj-cs"/>
              </a:defRPr>
            </a:lvl1pPr>
          </a:lstStyle>
          <a:p>
            <a:r>
              <a:rPr lang="en-US" dirty="0">
                <a:solidFill>
                  <a:srgbClr val="2E63AC"/>
                </a:solidFill>
              </a:rPr>
              <a:t>Budget Constraint</a:t>
            </a:r>
          </a:p>
        </p:txBody>
      </p:sp>
    </p:spTree>
    <p:extLst>
      <p:ext uri="{BB962C8B-B14F-4D97-AF65-F5344CB8AC3E}">
        <p14:creationId xmlns:p14="http://schemas.microsoft.com/office/powerpoint/2010/main" val="18304530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3">
                                            <p:bg/>
                                          </p:spTgt>
                                        </p:tgtEl>
                                        <p:attrNameLst>
                                          <p:attrName>style.visibility</p:attrName>
                                        </p:attrNameLst>
                                      </p:cBhvr>
                                      <p:to>
                                        <p:strVal val="visible"/>
                                      </p:to>
                                    </p:set>
                                    <p:animEffect transition="in" filter="wipe(left)">
                                      <p:cBhvr>
                                        <p:cTn id="7" dur="500"/>
                                        <p:tgtEl>
                                          <p:spTgt spid="33">
                                            <p:bg/>
                                          </p:spTgt>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750"/>
                                        <p:tgtEl>
                                          <p:spTgt spid="3"/>
                                        </p:tgtEl>
                                      </p:cBhvr>
                                    </p:animEffect>
                                  </p:childTnLst>
                                </p:cTn>
                              </p:par>
                              <p:par>
                                <p:cTn id="12" presetID="22" presetClass="entr" presetSubtype="8"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750"/>
                                        <p:tgtEl>
                                          <p:spTgt spid="8"/>
                                        </p:tgtEl>
                                      </p:cBhvr>
                                    </p:animEffect>
                                  </p:childTnLst>
                                </p:cTn>
                              </p:par>
                            </p:childTnLst>
                          </p:cTn>
                        </p:par>
                        <p:par>
                          <p:cTn id="15" fill="hold">
                            <p:stCondLst>
                              <p:cond delay="1250"/>
                            </p:stCondLst>
                            <p:childTnLst>
                              <p:par>
                                <p:cTn id="16" presetID="22" presetClass="entr" presetSubtype="8"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750"/>
                                        <p:tgtEl>
                                          <p:spTgt spid="6"/>
                                        </p:tgtEl>
                                      </p:cBhvr>
                                    </p:animEffect>
                                  </p:childTnLst>
                                </p:cTn>
                              </p:par>
                            </p:childTnLst>
                          </p:cTn>
                        </p:par>
                        <p:par>
                          <p:cTn id="19" fill="hold">
                            <p:stCondLst>
                              <p:cond delay="2000"/>
                            </p:stCondLst>
                            <p:childTnLst>
                              <p:par>
                                <p:cTn id="20" presetID="22" presetClass="entr" presetSubtype="8"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750"/>
                                        <p:tgtEl>
                                          <p:spTgt spid="7"/>
                                        </p:tgtEl>
                                      </p:cBhvr>
                                    </p:animEffect>
                                  </p:childTnLst>
                                </p:cTn>
                              </p:par>
                            </p:childTnLst>
                          </p:cTn>
                        </p:par>
                        <p:par>
                          <p:cTn id="23" fill="hold">
                            <p:stCondLst>
                              <p:cond delay="2750"/>
                            </p:stCondLst>
                            <p:childTnLst>
                              <p:par>
                                <p:cTn id="24" presetID="22" presetClass="entr" presetSubtype="1" fill="hold"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up)">
                                      <p:cBhvr>
                                        <p:cTn id="26" dur="750"/>
                                        <p:tgtEl>
                                          <p:spTgt spid="4"/>
                                        </p:tgtEl>
                                      </p:cBhvr>
                                    </p:animEffect>
                                  </p:childTnLst>
                                </p:cTn>
                              </p:par>
                            </p:childTnLst>
                          </p:cTn>
                        </p:par>
                        <p:par>
                          <p:cTn id="27" fill="hold">
                            <p:stCondLst>
                              <p:cond delay="3500"/>
                            </p:stCondLst>
                            <p:childTnLst>
                              <p:par>
                                <p:cTn id="28" presetID="22" presetClass="entr" presetSubtype="2" fill="hold"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right)">
                                      <p:cBhvr>
                                        <p:cTn id="30" dur="75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left)">
                                      <p:cBhvr>
                                        <p:cTn id="35" dur="750"/>
                                        <p:tgtEl>
                                          <p:spTgt spid="9"/>
                                        </p:tgtEl>
                                      </p:cBhvr>
                                    </p:animEffect>
                                  </p:childTnLst>
                                </p:cTn>
                              </p:par>
                            </p:childTnLst>
                          </p:cTn>
                        </p:par>
                        <p:par>
                          <p:cTn id="36" fill="hold">
                            <p:stCondLst>
                              <p:cond delay="750"/>
                            </p:stCondLst>
                            <p:childTnLst>
                              <p:par>
                                <p:cTn id="37" presetID="22" presetClass="entr" presetSubtype="8" fill="hold" grpId="0" nodeType="afterEffect">
                                  <p:stCondLst>
                                    <p:cond delay="0"/>
                                  </p:stCondLst>
                                  <p:childTnLst>
                                    <p:set>
                                      <p:cBhvr>
                                        <p:cTn id="38" dur="1" fill="hold">
                                          <p:stCondLst>
                                            <p:cond delay="0"/>
                                          </p:stCondLst>
                                        </p:cTn>
                                        <p:tgtEl>
                                          <p:spTgt spid="33">
                                            <p:txEl>
                                              <p:pRg st="0" end="0"/>
                                            </p:txEl>
                                          </p:spTgt>
                                        </p:tgtEl>
                                        <p:attrNameLst>
                                          <p:attrName>style.visibility</p:attrName>
                                        </p:attrNameLst>
                                      </p:cBhvr>
                                      <p:to>
                                        <p:strVal val="visible"/>
                                      </p:to>
                                    </p:set>
                                    <p:animEffect transition="in" filter="wipe(left)">
                                      <p:cBhvr>
                                        <p:cTn id="39" dur="500"/>
                                        <p:tgtEl>
                                          <p:spTgt spid="33">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ipe(left)">
                                      <p:cBhvr>
                                        <p:cTn id="44" dur="750"/>
                                        <p:tgtEl>
                                          <p:spTgt spid="10"/>
                                        </p:tgtEl>
                                      </p:cBhvr>
                                    </p:animEffect>
                                  </p:childTnLst>
                                </p:cTn>
                              </p:par>
                            </p:childTnLst>
                          </p:cTn>
                        </p:par>
                        <p:par>
                          <p:cTn id="45" fill="hold">
                            <p:stCondLst>
                              <p:cond delay="750"/>
                            </p:stCondLst>
                            <p:childTnLst>
                              <p:par>
                                <p:cTn id="46" presetID="22" presetClass="entr" presetSubtype="8" fill="hold" nodeType="after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wipe(left)">
                                      <p:cBhvr>
                                        <p:cTn id="48" dur="750"/>
                                        <p:tgtEl>
                                          <p:spTgt spid="11"/>
                                        </p:tgtEl>
                                      </p:cBhvr>
                                    </p:animEffect>
                                  </p:childTnLst>
                                </p:cTn>
                              </p:par>
                            </p:childTnLst>
                          </p:cTn>
                        </p:par>
                        <p:par>
                          <p:cTn id="49" fill="hold">
                            <p:stCondLst>
                              <p:cond delay="1500"/>
                            </p:stCondLst>
                            <p:childTnLst>
                              <p:par>
                                <p:cTn id="50" presetID="22" presetClass="entr" presetSubtype="8" fill="hold" grpId="0" nodeType="afterEffect">
                                  <p:stCondLst>
                                    <p:cond delay="0"/>
                                  </p:stCondLst>
                                  <p:childTnLst>
                                    <p:set>
                                      <p:cBhvr>
                                        <p:cTn id="51" dur="1" fill="hold">
                                          <p:stCondLst>
                                            <p:cond delay="0"/>
                                          </p:stCondLst>
                                        </p:cTn>
                                        <p:tgtEl>
                                          <p:spTgt spid="33">
                                            <p:txEl>
                                              <p:pRg st="1" end="1"/>
                                            </p:txEl>
                                          </p:spTgt>
                                        </p:tgtEl>
                                        <p:attrNameLst>
                                          <p:attrName>style.visibility</p:attrName>
                                        </p:attrNameLst>
                                      </p:cBhvr>
                                      <p:to>
                                        <p:strVal val="visible"/>
                                      </p:to>
                                    </p:set>
                                    <p:animEffect transition="in" filter="wipe(left)">
                                      <p:cBhvr>
                                        <p:cTn id="52" dur="500"/>
                                        <p:tgtEl>
                                          <p:spTgt spid="33">
                                            <p:txEl>
                                              <p:pRg st="1" end="1"/>
                                            </p:txEl>
                                          </p:spTgt>
                                        </p:tgtEl>
                                      </p:cBhvr>
                                    </p:animEffect>
                                  </p:childTnLst>
                                </p:cTn>
                              </p:par>
                            </p:childTnLst>
                          </p:cTn>
                        </p:par>
                        <p:par>
                          <p:cTn id="53" fill="hold">
                            <p:stCondLst>
                              <p:cond delay="2000"/>
                            </p:stCondLst>
                            <p:childTnLst>
                              <p:par>
                                <p:cTn id="54" presetID="17" presetClass="entr" presetSubtype="10" fill="hold" nodeType="afterEffect">
                                  <p:stCondLst>
                                    <p:cond delay="0"/>
                                  </p:stCondLst>
                                  <p:childTnLst>
                                    <p:set>
                                      <p:cBhvr>
                                        <p:cTn id="55" dur="1" fill="hold">
                                          <p:stCondLst>
                                            <p:cond delay="0"/>
                                          </p:stCondLst>
                                        </p:cTn>
                                        <p:tgtEl>
                                          <p:spTgt spid="26"/>
                                        </p:tgtEl>
                                        <p:attrNameLst>
                                          <p:attrName>style.visibility</p:attrName>
                                        </p:attrNameLst>
                                      </p:cBhvr>
                                      <p:to>
                                        <p:strVal val="visible"/>
                                      </p:to>
                                    </p:set>
                                    <p:anim calcmode="lin" valueType="num">
                                      <p:cBhvr>
                                        <p:cTn id="56" dur="500" fill="hold"/>
                                        <p:tgtEl>
                                          <p:spTgt spid="26"/>
                                        </p:tgtEl>
                                        <p:attrNameLst>
                                          <p:attrName>ppt_w</p:attrName>
                                        </p:attrNameLst>
                                      </p:cBhvr>
                                      <p:tavLst>
                                        <p:tav tm="0">
                                          <p:val>
                                            <p:fltVal val="0"/>
                                          </p:val>
                                        </p:tav>
                                        <p:tav tm="100000">
                                          <p:val>
                                            <p:strVal val="#ppt_w"/>
                                          </p:val>
                                        </p:tav>
                                      </p:tavLst>
                                    </p:anim>
                                    <p:anim calcmode="lin" valueType="num">
                                      <p:cBhvr>
                                        <p:cTn id="57" dur="500" fill="hold"/>
                                        <p:tgtEl>
                                          <p:spTgt spid="2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build="p" animBg="1"/>
    </p:bld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quarter" idx="12"/>
          </p:nvPr>
        </p:nvSpPr>
        <p:spPr>
          <a:xfrm>
            <a:off x="604838" y="1842450"/>
            <a:ext cx="3319462" cy="3878903"/>
          </a:xfrm>
        </p:spPr>
        <p:txBody>
          <a:bodyPr/>
          <a:lstStyle/>
          <a:p>
            <a:pPr marL="0" indent="0">
              <a:spcBef>
                <a:spcPct val="20000"/>
              </a:spcBef>
              <a:spcAft>
                <a:spcPct val="20000"/>
              </a:spcAft>
              <a:buFontTx/>
              <a:buNone/>
            </a:pPr>
            <a:r>
              <a:rPr lang="en-US" dirty="0">
                <a:latin typeface="+mn-lt"/>
              </a:rPr>
              <a:t>A change in income </a:t>
            </a:r>
          </a:p>
          <a:p>
            <a:pPr marL="0" indent="0">
              <a:spcBef>
                <a:spcPct val="20000"/>
              </a:spcBef>
              <a:spcAft>
                <a:spcPct val="20000"/>
              </a:spcAft>
              <a:buFontTx/>
              <a:buNone/>
            </a:pPr>
            <a:r>
              <a:rPr lang="en-US" dirty="0">
                <a:latin typeface="+mn-lt"/>
              </a:rPr>
              <a:t>(with prices unchanged) causes the budget line to shift parallel to the original line (</a:t>
            </a:r>
            <a:r>
              <a:rPr lang="en-US" i="1" dirty="0">
                <a:latin typeface="+mn-lt"/>
              </a:rPr>
              <a:t>L</a:t>
            </a:r>
            <a:r>
              <a:rPr lang="en-US" baseline="-25000" dirty="0">
                <a:latin typeface="+mn-lt"/>
              </a:rPr>
              <a:t>1</a:t>
            </a:r>
            <a:r>
              <a:rPr lang="en-US" dirty="0">
                <a:latin typeface="+mn-lt"/>
              </a:rPr>
              <a:t>).</a:t>
            </a:r>
          </a:p>
          <a:p>
            <a:pPr marL="0" indent="0">
              <a:spcBef>
                <a:spcPct val="20000"/>
              </a:spcBef>
              <a:spcAft>
                <a:spcPct val="20000"/>
              </a:spcAft>
              <a:buFontTx/>
              <a:buNone/>
            </a:pPr>
            <a:r>
              <a:rPr lang="en-US" dirty="0">
                <a:latin typeface="+mn-lt"/>
              </a:rPr>
              <a:t>When the income of $80 (on</a:t>
            </a:r>
            <a:r>
              <a:rPr lang="en-US" i="1" dirty="0">
                <a:latin typeface="+mn-lt"/>
              </a:rPr>
              <a:t> L</a:t>
            </a:r>
            <a:r>
              <a:rPr lang="en-US" baseline="-25000" dirty="0">
                <a:latin typeface="+mn-lt"/>
              </a:rPr>
              <a:t>1</a:t>
            </a:r>
            <a:r>
              <a:rPr lang="en-US" dirty="0">
                <a:latin typeface="+mn-lt"/>
              </a:rPr>
              <a:t>) is increased to $160, the budget line shifts outward to </a:t>
            </a:r>
            <a:r>
              <a:rPr lang="en-US" i="1" dirty="0">
                <a:latin typeface="+mn-lt"/>
              </a:rPr>
              <a:t>L</a:t>
            </a:r>
            <a:r>
              <a:rPr lang="en-US" baseline="-25000" dirty="0">
                <a:latin typeface="+mn-lt"/>
              </a:rPr>
              <a:t>2</a:t>
            </a:r>
            <a:r>
              <a:rPr lang="en-US" dirty="0">
                <a:latin typeface="+mn-lt"/>
              </a:rPr>
              <a:t>.</a:t>
            </a:r>
          </a:p>
          <a:p>
            <a:pPr marL="0" indent="0">
              <a:spcBef>
                <a:spcPct val="20000"/>
              </a:spcBef>
              <a:spcAft>
                <a:spcPct val="20000"/>
              </a:spcAft>
              <a:buFontTx/>
              <a:buNone/>
            </a:pPr>
            <a:r>
              <a:rPr lang="en-US" dirty="0">
                <a:latin typeface="+mn-lt"/>
              </a:rPr>
              <a:t>If the income falls to $40, the line shifts inward to </a:t>
            </a:r>
            <a:r>
              <a:rPr lang="en-US" i="1" dirty="0">
                <a:latin typeface="+mn-lt"/>
              </a:rPr>
              <a:t>L</a:t>
            </a:r>
            <a:r>
              <a:rPr lang="en-US" baseline="-25000" dirty="0">
                <a:latin typeface="+mn-lt"/>
              </a:rPr>
              <a:t>3</a:t>
            </a:r>
            <a:r>
              <a:rPr lang="en-US" dirty="0">
                <a:latin typeface="+mn-lt"/>
              </a:rPr>
              <a:t>.</a:t>
            </a:r>
          </a:p>
          <a:p>
            <a:pPr marL="255600" lvl="0" indent="-255600">
              <a:buClr>
                <a:prstClr val="white"/>
              </a:buClr>
              <a:buSzPct val="25000"/>
              <a:buNone/>
            </a:pPr>
            <a:endParaRPr lang="en-US" sz="1800" dirty="0">
              <a:solidFill>
                <a:prstClr val="black"/>
              </a:solidFill>
              <a:latin typeface="+mn-lt"/>
            </a:endParaRPr>
          </a:p>
        </p:txBody>
      </p:sp>
      <p:sp>
        <p:nvSpPr>
          <p:cNvPr id="5" name="Titel 4"/>
          <p:cNvSpPr>
            <a:spLocks noGrp="1"/>
          </p:cNvSpPr>
          <p:nvPr>
            <p:ph type="title"/>
          </p:nvPr>
        </p:nvSpPr>
        <p:spPr>
          <a:xfrm>
            <a:off x="604838" y="310778"/>
            <a:ext cx="6545262" cy="1264025"/>
          </a:xfrm>
        </p:spPr>
        <p:txBody>
          <a:bodyPr/>
          <a:lstStyle/>
          <a:p>
            <a:pPr>
              <a:spcBef>
                <a:spcPts val="0"/>
              </a:spcBef>
            </a:pPr>
            <a:r>
              <a:rPr lang="en-US" dirty="0">
                <a:solidFill>
                  <a:srgbClr val="1C558A"/>
                </a:solidFill>
              </a:rPr>
              <a:t>The Effects of Changes in Income and Prices ON THE BUDGET LINE</a:t>
            </a:r>
          </a:p>
        </p:txBody>
      </p:sp>
      <p:pic>
        <p:nvPicPr>
          <p:cNvPr id="6" name="Picture 2"/>
          <p:cNvPicPr>
            <a:picLocks noChangeAspect="1"/>
          </p:cNvPicPr>
          <p:nvPr/>
        </p:nvPicPr>
        <p:blipFill>
          <a:blip r:embed="rId2" cstate="print"/>
          <a:srcRect/>
          <a:stretch>
            <a:fillRect/>
          </a:stretch>
        </p:blipFill>
        <p:spPr bwMode="auto">
          <a:xfrm>
            <a:off x="3505200" y="1714500"/>
            <a:ext cx="5514975" cy="4305300"/>
          </a:xfrm>
          <a:prstGeom prst="rect">
            <a:avLst/>
          </a:prstGeom>
          <a:noFill/>
          <a:ln w="9525">
            <a:noFill/>
            <a:miter lim="800000"/>
            <a:headEnd/>
            <a:tailEnd/>
          </a:ln>
        </p:spPr>
      </p:pic>
      <p:pic>
        <p:nvPicPr>
          <p:cNvPr id="7" name="Picture 3"/>
          <p:cNvPicPr>
            <a:picLocks noChangeAspect="1"/>
          </p:cNvPicPr>
          <p:nvPr/>
        </p:nvPicPr>
        <p:blipFill>
          <a:blip r:embed="rId3" cstate="print"/>
          <a:srcRect/>
          <a:stretch>
            <a:fillRect/>
          </a:stretch>
        </p:blipFill>
        <p:spPr bwMode="auto">
          <a:xfrm>
            <a:off x="3505200" y="1714500"/>
            <a:ext cx="5514975" cy="4305300"/>
          </a:xfrm>
          <a:prstGeom prst="rect">
            <a:avLst/>
          </a:prstGeom>
          <a:noFill/>
          <a:ln w="9525">
            <a:noFill/>
            <a:miter lim="800000"/>
            <a:headEnd/>
            <a:tailEnd/>
          </a:ln>
        </p:spPr>
      </p:pic>
      <p:pic>
        <p:nvPicPr>
          <p:cNvPr id="8" name="Picture 4"/>
          <p:cNvPicPr>
            <a:picLocks noChangeAspect="1"/>
          </p:cNvPicPr>
          <p:nvPr/>
        </p:nvPicPr>
        <p:blipFill>
          <a:blip r:embed="rId4" cstate="print"/>
          <a:srcRect/>
          <a:stretch>
            <a:fillRect/>
          </a:stretch>
        </p:blipFill>
        <p:spPr bwMode="auto">
          <a:xfrm>
            <a:off x="3505200" y="1714500"/>
            <a:ext cx="5514975" cy="4305300"/>
          </a:xfrm>
          <a:prstGeom prst="rect">
            <a:avLst/>
          </a:prstGeom>
          <a:noFill/>
          <a:ln w="9525">
            <a:noFill/>
            <a:miter lim="800000"/>
            <a:headEnd/>
            <a:tailEnd/>
          </a:ln>
        </p:spPr>
      </p:pic>
      <p:pic>
        <p:nvPicPr>
          <p:cNvPr id="9" name="Picture 5"/>
          <p:cNvPicPr>
            <a:picLocks noChangeAspect="1"/>
          </p:cNvPicPr>
          <p:nvPr/>
        </p:nvPicPr>
        <p:blipFill>
          <a:blip r:embed="rId5" cstate="print"/>
          <a:srcRect/>
          <a:stretch>
            <a:fillRect/>
          </a:stretch>
        </p:blipFill>
        <p:spPr bwMode="auto">
          <a:xfrm>
            <a:off x="3505200" y="1714500"/>
            <a:ext cx="5514975" cy="4305300"/>
          </a:xfrm>
          <a:prstGeom prst="rect">
            <a:avLst/>
          </a:prstGeom>
          <a:noFill/>
          <a:ln w="9525">
            <a:noFill/>
            <a:miter lim="800000"/>
            <a:headEnd/>
            <a:tailEnd/>
          </a:ln>
        </p:spPr>
      </p:pic>
      <p:pic>
        <p:nvPicPr>
          <p:cNvPr id="11" name="Picture 6"/>
          <p:cNvPicPr>
            <a:picLocks noChangeAspect="1"/>
          </p:cNvPicPr>
          <p:nvPr/>
        </p:nvPicPr>
        <p:blipFill>
          <a:blip r:embed="rId6" cstate="print"/>
          <a:srcRect/>
          <a:stretch>
            <a:fillRect/>
          </a:stretch>
        </p:blipFill>
        <p:spPr bwMode="auto">
          <a:xfrm>
            <a:off x="3505200" y="1714500"/>
            <a:ext cx="5514975" cy="4305300"/>
          </a:xfrm>
          <a:prstGeom prst="rect">
            <a:avLst/>
          </a:prstGeom>
          <a:noFill/>
          <a:ln w="9525">
            <a:noFill/>
            <a:miter lim="800000"/>
            <a:headEnd/>
            <a:tailEnd/>
          </a:ln>
        </p:spPr>
      </p:pic>
      <p:pic>
        <p:nvPicPr>
          <p:cNvPr id="12" name="Picture 7"/>
          <p:cNvPicPr>
            <a:picLocks noChangeAspect="1"/>
          </p:cNvPicPr>
          <p:nvPr/>
        </p:nvPicPr>
        <p:blipFill>
          <a:blip r:embed="rId7" cstate="print"/>
          <a:srcRect/>
          <a:stretch>
            <a:fillRect/>
          </a:stretch>
        </p:blipFill>
        <p:spPr bwMode="auto">
          <a:xfrm>
            <a:off x="3505200" y="1714500"/>
            <a:ext cx="5514975" cy="4305300"/>
          </a:xfrm>
          <a:prstGeom prst="rect">
            <a:avLst/>
          </a:prstGeom>
          <a:noFill/>
          <a:ln w="9525">
            <a:noFill/>
            <a:miter lim="800000"/>
            <a:headEnd/>
            <a:tailEnd/>
          </a:ln>
        </p:spPr>
      </p:pic>
      <p:pic>
        <p:nvPicPr>
          <p:cNvPr id="13" name="Picture 10"/>
          <p:cNvPicPr>
            <a:picLocks noChangeAspect="1"/>
          </p:cNvPicPr>
          <p:nvPr/>
        </p:nvPicPr>
        <p:blipFill>
          <a:blip r:embed="rId8" cstate="print"/>
          <a:srcRect/>
          <a:stretch>
            <a:fillRect/>
          </a:stretch>
        </p:blipFill>
        <p:spPr bwMode="auto">
          <a:xfrm>
            <a:off x="3505200" y="1714500"/>
            <a:ext cx="5514975" cy="4305300"/>
          </a:xfrm>
          <a:prstGeom prst="rect">
            <a:avLst/>
          </a:prstGeom>
          <a:noFill/>
          <a:ln w="9525">
            <a:noFill/>
            <a:miter lim="800000"/>
            <a:headEnd/>
            <a:tailEnd/>
          </a:ln>
        </p:spPr>
      </p:pic>
      <p:pic>
        <p:nvPicPr>
          <p:cNvPr id="14" name="Picture 11"/>
          <p:cNvPicPr>
            <a:picLocks noChangeAspect="1"/>
          </p:cNvPicPr>
          <p:nvPr/>
        </p:nvPicPr>
        <p:blipFill>
          <a:blip r:embed="rId9" cstate="print"/>
          <a:srcRect/>
          <a:stretch>
            <a:fillRect/>
          </a:stretch>
        </p:blipFill>
        <p:spPr bwMode="auto">
          <a:xfrm>
            <a:off x="3505200" y="1714500"/>
            <a:ext cx="5514975" cy="4305300"/>
          </a:xfrm>
          <a:prstGeom prst="rect">
            <a:avLst/>
          </a:prstGeom>
          <a:noFill/>
          <a:ln w="9525">
            <a:noFill/>
            <a:miter lim="800000"/>
            <a:headEnd/>
            <a:tailEnd/>
          </a:ln>
        </p:spPr>
      </p:pic>
    </p:spTree>
    <p:extLst>
      <p:ext uri="{BB962C8B-B14F-4D97-AF65-F5344CB8AC3E}">
        <p14:creationId xmlns:p14="http://schemas.microsoft.com/office/powerpoint/2010/main" val="3101264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1000"/>
                                        <p:tgtEl>
                                          <p:spTgt spid="7"/>
                                        </p:tgtEl>
                                      </p:cBhvr>
                                    </p:animEffect>
                                  </p:childTnLst>
                                </p:cTn>
                              </p:par>
                            </p:childTnLst>
                          </p:cTn>
                        </p:par>
                        <p:par>
                          <p:cTn id="12" fill="hold">
                            <p:stCondLst>
                              <p:cond delay="1500"/>
                            </p:stCondLst>
                            <p:childTnLst>
                              <p:par>
                                <p:cTn id="13" presetID="22" presetClass="entr" presetSubtype="1"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10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1000"/>
                                        <p:tgtEl>
                                          <p:spTgt spid="9"/>
                                        </p:tgtEl>
                                      </p:cBhvr>
                                    </p:animEffect>
                                  </p:childTnLst>
                                </p:cTn>
                              </p:par>
                            </p:childTnLst>
                          </p:cTn>
                        </p:par>
                        <p:par>
                          <p:cTn id="21" fill="hold">
                            <p:stCondLst>
                              <p:cond delay="1000"/>
                            </p:stCondLst>
                            <p:childTnLst>
                              <p:par>
                                <p:cTn id="22" presetID="22" presetClass="entr" presetSubtype="1"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up)">
                                      <p:cBhvr>
                                        <p:cTn id="24" dur="1000"/>
                                        <p:tgtEl>
                                          <p:spTgt spid="11"/>
                                        </p:tgtEl>
                                      </p:cBhvr>
                                    </p:animEffect>
                                  </p:childTnLst>
                                </p:cTn>
                              </p:par>
                            </p:childTnLst>
                          </p:cTn>
                        </p:par>
                        <p:par>
                          <p:cTn id="25" fill="hold">
                            <p:stCondLst>
                              <p:cond delay="2000"/>
                            </p:stCondLst>
                            <p:childTnLst>
                              <p:par>
                                <p:cTn id="26" presetID="22" presetClass="entr" presetSubtype="1" fill="hold"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up)">
                                      <p:cBhvr>
                                        <p:cTn id="28" dur="10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up)">
                                      <p:cBhvr>
                                        <p:cTn id="33" dur="1000"/>
                                        <p:tgtEl>
                                          <p:spTgt spid="13"/>
                                        </p:tgtEl>
                                      </p:cBhvr>
                                    </p:animEffect>
                                  </p:childTnLst>
                                </p:cTn>
                              </p:par>
                            </p:childTnLst>
                          </p:cTn>
                        </p:par>
                        <p:par>
                          <p:cTn id="34" fill="hold">
                            <p:stCondLst>
                              <p:cond delay="1000"/>
                            </p:stCondLst>
                            <p:childTnLst>
                              <p:par>
                                <p:cTn id="35" presetID="22" presetClass="entr" presetSubtype="1" fill="hold"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up)">
                                      <p:cBhvr>
                                        <p:cTn id="3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quarter" idx="12"/>
          </p:nvPr>
        </p:nvSpPr>
        <p:spPr>
          <a:xfrm>
            <a:off x="668338" y="1626550"/>
            <a:ext cx="8253412" cy="3878903"/>
          </a:xfrm>
        </p:spPr>
        <p:txBody>
          <a:bodyPr/>
          <a:lstStyle/>
          <a:p>
            <a:pPr marL="0" indent="0">
              <a:spcBef>
                <a:spcPct val="20000"/>
              </a:spcBef>
              <a:spcAft>
                <a:spcPct val="20000"/>
              </a:spcAft>
              <a:buFontTx/>
              <a:buNone/>
            </a:pPr>
            <a:r>
              <a:rPr lang="en-US" dirty="0">
                <a:latin typeface="+mn-lt"/>
              </a:rPr>
              <a:t>Price changes</a:t>
            </a:r>
            <a:r>
              <a:rPr lang="en-US" b="1" dirty="0">
                <a:solidFill>
                  <a:srgbClr val="2A5CAA"/>
                </a:solidFill>
                <a:latin typeface="+mn-lt"/>
              </a:rPr>
              <a:t>: </a:t>
            </a:r>
            <a:r>
              <a:rPr lang="en-US" dirty="0">
                <a:latin typeface="+mn-lt"/>
              </a:rPr>
              <a:t>A change in the price of one good (with income unchanged) causes the budget line to rotate about one intercept</a:t>
            </a:r>
          </a:p>
          <a:p>
            <a:pPr marL="5467350" indent="0">
              <a:lnSpc>
                <a:spcPts val="2000"/>
              </a:lnSpc>
              <a:spcBef>
                <a:spcPct val="20000"/>
              </a:spcBef>
              <a:spcAft>
                <a:spcPct val="20000"/>
              </a:spcAft>
              <a:buFontTx/>
              <a:buNone/>
              <a:tabLst>
                <a:tab pos="5467350" algn="l"/>
              </a:tabLst>
            </a:pPr>
            <a:r>
              <a:rPr lang="en-US" dirty="0">
                <a:latin typeface="+mn-lt"/>
              </a:rPr>
              <a:t>When the price of food falls from $1.00 to $0.50, the budget line rotates outward from </a:t>
            </a:r>
            <a:r>
              <a:rPr lang="en-US" i="1" dirty="0">
                <a:latin typeface="+mn-lt"/>
              </a:rPr>
              <a:t>L</a:t>
            </a:r>
            <a:r>
              <a:rPr lang="en-US" baseline="-25000" dirty="0">
                <a:latin typeface="+mn-lt"/>
              </a:rPr>
              <a:t>1</a:t>
            </a:r>
            <a:r>
              <a:rPr lang="en-US" dirty="0">
                <a:latin typeface="+mn-lt"/>
              </a:rPr>
              <a:t> to </a:t>
            </a:r>
            <a:r>
              <a:rPr lang="en-US" i="1" dirty="0">
                <a:latin typeface="+mn-lt"/>
              </a:rPr>
              <a:t>L</a:t>
            </a:r>
            <a:r>
              <a:rPr lang="en-US" baseline="-25000" dirty="0">
                <a:latin typeface="+mn-lt"/>
              </a:rPr>
              <a:t>2</a:t>
            </a:r>
            <a:r>
              <a:rPr lang="en-US" dirty="0">
                <a:latin typeface="+mn-lt"/>
              </a:rPr>
              <a:t>.</a:t>
            </a:r>
          </a:p>
          <a:p>
            <a:pPr marL="5467350" indent="0">
              <a:lnSpc>
                <a:spcPts val="2000"/>
              </a:lnSpc>
              <a:spcBef>
                <a:spcPct val="20000"/>
              </a:spcBef>
              <a:spcAft>
                <a:spcPct val="20000"/>
              </a:spcAft>
              <a:buFontTx/>
              <a:buNone/>
              <a:tabLst>
                <a:tab pos="5467350" algn="l"/>
              </a:tabLst>
            </a:pPr>
            <a:r>
              <a:rPr lang="en-US" dirty="0">
                <a:latin typeface="+mn-lt"/>
              </a:rPr>
              <a:t>However, when the price increases from $1.00 to $2.00, the line rotates inward from L</a:t>
            </a:r>
            <a:r>
              <a:rPr lang="en-US" baseline="-25000" dirty="0">
                <a:latin typeface="+mn-lt"/>
              </a:rPr>
              <a:t>1</a:t>
            </a:r>
            <a:r>
              <a:rPr lang="en-US" dirty="0">
                <a:latin typeface="+mn-lt"/>
              </a:rPr>
              <a:t> to</a:t>
            </a:r>
            <a:r>
              <a:rPr lang="en-US" i="1" dirty="0">
                <a:latin typeface="+mn-lt"/>
              </a:rPr>
              <a:t> L</a:t>
            </a:r>
            <a:r>
              <a:rPr lang="en-US" baseline="-25000" dirty="0">
                <a:latin typeface="+mn-lt"/>
              </a:rPr>
              <a:t>3</a:t>
            </a:r>
            <a:r>
              <a:rPr lang="en-US" dirty="0">
                <a:latin typeface="+mn-lt"/>
              </a:rPr>
              <a:t>.</a:t>
            </a:r>
          </a:p>
        </p:txBody>
      </p:sp>
      <p:sp>
        <p:nvSpPr>
          <p:cNvPr id="5" name="Titel 4"/>
          <p:cNvSpPr>
            <a:spLocks noGrp="1"/>
          </p:cNvSpPr>
          <p:nvPr>
            <p:ph type="title"/>
          </p:nvPr>
        </p:nvSpPr>
        <p:spPr>
          <a:xfrm>
            <a:off x="604838" y="310778"/>
            <a:ext cx="6545262" cy="1264025"/>
          </a:xfrm>
        </p:spPr>
        <p:txBody>
          <a:bodyPr/>
          <a:lstStyle/>
          <a:p>
            <a:pPr>
              <a:spcBef>
                <a:spcPts val="0"/>
              </a:spcBef>
            </a:pPr>
            <a:r>
              <a:rPr lang="en-US" dirty="0">
                <a:solidFill>
                  <a:srgbClr val="1C558A"/>
                </a:solidFill>
              </a:rPr>
              <a:t>The Effects of Changes in Income and Prices ON THE BUDGET LINE</a:t>
            </a:r>
          </a:p>
        </p:txBody>
      </p:sp>
      <p:pic>
        <p:nvPicPr>
          <p:cNvPr id="15" name="Picture 5"/>
          <p:cNvPicPr>
            <a:picLocks noChangeAspect="1"/>
          </p:cNvPicPr>
          <p:nvPr/>
        </p:nvPicPr>
        <p:blipFill>
          <a:blip r:embed="rId2" cstate="print"/>
          <a:srcRect/>
          <a:stretch>
            <a:fillRect/>
          </a:stretch>
        </p:blipFill>
        <p:spPr bwMode="auto">
          <a:xfrm>
            <a:off x="228600" y="2647950"/>
            <a:ext cx="5809676" cy="3539599"/>
          </a:xfrm>
          <a:prstGeom prst="rect">
            <a:avLst/>
          </a:prstGeom>
          <a:noFill/>
          <a:ln w="9525">
            <a:noFill/>
            <a:miter lim="800000"/>
            <a:headEnd/>
            <a:tailEnd/>
          </a:ln>
        </p:spPr>
      </p:pic>
      <p:pic>
        <p:nvPicPr>
          <p:cNvPr id="16" name="Picture 7"/>
          <p:cNvPicPr>
            <a:picLocks noChangeAspect="1"/>
          </p:cNvPicPr>
          <p:nvPr/>
        </p:nvPicPr>
        <p:blipFill>
          <a:blip r:embed="rId3" cstate="print"/>
          <a:srcRect/>
          <a:stretch>
            <a:fillRect/>
          </a:stretch>
        </p:blipFill>
        <p:spPr bwMode="auto">
          <a:xfrm>
            <a:off x="228600" y="2647950"/>
            <a:ext cx="5809676" cy="3539599"/>
          </a:xfrm>
          <a:prstGeom prst="rect">
            <a:avLst/>
          </a:prstGeom>
          <a:noFill/>
          <a:ln w="9525">
            <a:noFill/>
            <a:miter lim="800000"/>
            <a:headEnd/>
            <a:tailEnd/>
          </a:ln>
        </p:spPr>
      </p:pic>
      <p:pic>
        <p:nvPicPr>
          <p:cNvPr id="17" name="Picture 8"/>
          <p:cNvPicPr>
            <a:picLocks noChangeAspect="1"/>
          </p:cNvPicPr>
          <p:nvPr/>
        </p:nvPicPr>
        <p:blipFill>
          <a:blip r:embed="rId4" cstate="print"/>
          <a:srcRect/>
          <a:stretch>
            <a:fillRect/>
          </a:stretch>
        </p:blipFill>
        <p:spPr bwMode="auto">
          <a:xfrm>
            <a:off x="228600" y="2647950"/>
            <a:ext cx="5809676" cy="3539599"/>
          </a:xfrm>
          <a:prstGeom prst="rect">
            <a:avLst/>
          </a:prstGeom>
          <a:noFill/>
          <a:ln w="9525">
            <a:noFill/>
            <a:miter lim="800000"/>
            <a:headEnd/>
            <a:tailEnd/>
          </a:ln>
        </p:spPr>
      </p:pic>
      <p:pic>
        <p:nvPicPr>
          <p:cNvPr id="18" name="Picture 9"/>
          <p:cNvPicPr>
            <a:picLocks noChangeAspect="1"/>
          </p:cNvPicPr>
          <p:nvPr/>
        </p:nvPicPr>
        <p:blipFill>
          <a:blip r:embed="rId5" cstate="print"/>
          <a:srcRect/>
          <a:stretch>
            <a:fillRect/>
          </a:stretch>
        </p:blipFill>
        <p:spPr bwMode="auto">
          <a:xfrm>
            <a:off x="228600" y="2647950"/>
            <a:ext cx="5809676" cy="3539599"/>
          </a:xfrm>
          <a:prstGeom prst="rect">
            <a:avLst/>
          </a:prstGeom>
          <a:noFill/>
          <a:ln w="9525">
            <a:noFill/>
            <a:miter lim="800000"/>
            <a:headEnd/>
            <a:tailEnd/>
          </a:ln>
        </p:spPr>
      </p:pic>
      <p:pic>
        <p:nvPicPr>
          <p:cNvPr id="19" name="Picture 2"/>
          <p:cNvPicPr>
            <a:picLocks noChangeAspect="1"/>
          </p:cNvPicPr>
          <p:nvPr/>
        </p:nvPicPr>
        <p:blipFill>
          <a:blip r:embed="rId6" cstate="print"/>
          <a:srcRect/>
          <a:stretch>
            <a:fillRect/>
          </a:stretch>
        </p:blipFill>
        <p:spPr bwMode="auto">
          <a:xfrm>
            <a:off x="228600" y="2647950"/>
            <a:ext cx="5809676" cy="3539599"/>
          </a:xfrm>
          <a:prstGeom prst="rect">
            <a:avLst/>
          </a:prstGeom>
          <a:noFill/>
          <a:ln w="9525">
            <a:noFill/>
            <a:miter lim="800000"/>
            <a:headEnd/>
            <a:tailEnd/>
          </a:ln>
        </p:spPr>
      </p:pic>
      <p:pic>
        <p:nvPicPr>
          <p:cNvPr id="20" name="Picture 3"/>
          <p:cNvPicPr>
            <a:picLocks noChangeAspect="1"/>
          </p:cNvPicPr>
          <p:nvPr/>
        </p:nvPicPr>
        <p:blipFill>
          <a:blip r:embed="rId7" cstate="print"/>
          <a:srcRect/>
          <a:stretch>
            <a:fillRect/>
          </a:stretch>
        </p:blipFill>
        <p:spPr bwMode="auto">
          <a:xfrm>
            <a:off x="228600" y="2647950"/>
            <a:ext cx="5809676" cy="3539599"/>
          </a:xfrm>
          <a:prstGeom prst="rect">
            <a:avLst/>
          </a:prstGeom>
          <a:noFill/>
          <a:ln w="9525">
            <a:noFill/>
            <a:miter lim="800000"/>
            <a:headEnd/>
            <a:tailEnd/>
          </a:ln>
        </p:spPr>
      </p:pic>
      <p:pic>
        <p:nvPicPr>
          <p:cNvPr id="21" name="Picture 4"/>
          <p:cNvPicPr>
            <a:picLocks noChangeAspect="1"/>
          </p:cNvPicPr>
          <p:nvPr/>
        </p:nvPicPr>
        <p:blipFill>
          <a:blip r:embed="rId8" cstate="print"/>
          <a:srcRect/>
          <a:stretch>
            <a:fillRect/>
          </a:stretch>
        </p:blipFill>
        <p:spPr bwMode="auto">
          <a:xfrm>
            <a:off x="228600" y="2647950"/>
            <a:ext cx="5809676" cy="3539599"/>
          </a:xfrm>
          <a:prstGeom prst="rect">
            <a:avLst/>
          </a:prstGeom>
          <a:noFill/>
          <a:ln w="9525">
            <a:noFill/>
            <a:miter lim="800000"/>
            <a:headEnd/>
            <a:tailEnd/>
          </a:ln>
        </p:spPr>
      </p:pic>
      <p:pic>
        <p:nvPicPr>
          <p:cNvPr id="2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0025" y="2657474"/>
            <a:ext cx="5841952" cy="3571875"/>
          </a:xfrm>
          <a:prstGeom prst="rect">
            <a:avLst/>
          </a:prstGeom>
        </p:spPr>
      </p:pic>
    </p:spTree>
    <p:extLst>
      <p:ext uri="{BB962C8B-B14F-4D97-AF65-F5344CB8AC3E}">
        <p14:creationId xmlns:p14="http://schemas.microsoft.com/office/powerpoint/2010/main" val="1138971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750"/>
                                        <p:tgtEl>
                                          <p:spTgt spid="19"/>
                                        </p:tgtEl>
                                      </p:cBhvr>
                                    </p:animEffect>
                                  </p:childTnLst>
                                </p:cTn>
                              </p:par>
                            </p:childTnLst>
                          </p:cTn>
                        </p:par>
                        <p:par>
                          <p:cTn id="8" fill="hold">
                            <p:stCondLst>
                              <p:cond delay="750"/>
                            </p:stCondLst>
                            <p:childTnLst>
                              <p:par>
                                <p:cTn id="9" presetID="22" presetClass="entr" presetSubtype="1"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up)">
                                      <p:cBhvr>
                                        <p:cTn id="11" dur="750"/>
                                        <p:tgtEl>
                                          <p:spTgt spid="20"/>
                                        </p:tgtEl>
                                      </p:cBhvr>
                                    </p:animEffect>
                                  </p:childTnLst>
                                </p:cTn>
                              </p:par>
                            </p:childTnLst>
                          </p:cTn>
                        </p:par>
                        <p:par>
                          <p:cTn id="12" fill="hold">
                            <p:stCondLst>
                              <p:cond delay="1500"/>
                            </p:stCondLst>
                            <p:childTnLst>
                              <p:par>
                                <p:cTn id="13" presetID="22" presetClass="entr" presetSubtype="1"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up)">
                                      <p:cBhvr>
                                        <p:cTn id="15" dur="75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left)">
                                      <p:cBhvr>
                                        <p:cTn id="20" dur="750"/>
                                        <p:tgtEl>
                                          <p:spTgt spid="15"/>
                                        </p:tgtEl>
                                      </p:cBhvr>
                                    </p:animEffect>
                                  </p:childTnLst>
                                </p:cTn>
                              </p:par>
                            </p:childTnLst>
                          </p:cTn>
                        </p:par>
                        <p:par>
                          <p:cTn id="21" fill="hold">
                            <p:stCondLst>
                              <p:cond delay="750"/>
                            </p:stCondLst>
                            <p:childTnLst>
                              <p:par>
                                <p:cTn id="22" presetID="22" presetClass="entr" presetSubtype="4" fill="hold" nodeType="after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down)">
                                      <p:cBhvr>
                                        <p:cTn id="24" dur="500"/>
                                        <p:tgtEl>
                                          <p:spTgt spid="22"/>
                                        </p:tgtEl>
                                      </p:cBhvr>
                                    </p:animEffect>
                                  </p:childTnLst>
                                </p:cTn>
                              </p:par>
                            </p:childTnLst>
                          </p:cTn>
                        </p:par>
                        <p:par>
                          <p:cTn id="25" fill="hold">
                            <p:stCondLst>
                              <p:cond delay="1250"/>
                            </p:stCondLst>
                            <p:childTnLst>
                              <p:par>
                                <p:cTn id="26" presetID="22" presetClass="entr" presetSubtype="1" fill="hold" nodeType="after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up)">
                                      <p:cBhvr>
                                        <p:cTn id="28" dur="75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up)">
                                      <p:cBhvr>
                                        <p:cTn id="33" dur="750"/>
                                        <p:tgtEl>
                                          <p:spTgt spid="17"/>
                                        </p:tgtEl>
                                      </p:cBhvr>
                                    </p:animEffect>
                                  </p:childTnLst>
                                </p:cTn>
                              </p:par>
                            </p:childTnLst>
                          </p:cTn>
                        </p:par>
                        <p:par>
                          <p:cTn id="34" fill="hold">
                            <p:stCondLst>
                              <p:cond delay="750"/>
                            </p:stCondLst>
                            <p:childTnLst>
                              <p:par>
                                <p:cTn id="35" presetID="22" presetClass="entr" presetSubtype="1"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up)">
                                      <p:cBhvr>
                                        <p:cTn id="3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tamaramccleary.com/wp-content/uploads/2015/01/boy-making-choice-decis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817071"/>
            <a:ext cx="9144000" cy="5940876"/>
          </a:xfrm>
          <a:prstGeom prst="rect">
            <a:avLst/>
          </a:prstGeom>
          <a:noFill/>
          <a:extLst>
            <a:ext uri="{909E8E84-426E-40DD-AFC4-6F175D3DCCD1}">
              <a14:hiddenFill xmlns:a14="http://schemas.microsoft.com/office/drawing/2010/main">
                <a:solidFill>
                  <a:srgbClr val="FFFFFF"/>
                </a:solidFill>
              </a14:hiddenFill>
            </a:ext>
          </a:extLst>
        </p:spPr>
      </p:pic>
      <p:sp>
        <p:nvSpPr>
          <p:cNvPr id="7" name="Titel 10"/>
          <p:cNvSpPr txBox="1">
            <a:spLocks/>
          </p:cNvSpPr>
          <p:nvPr/>
        </p:nvSpPr>
        <p:spPr>
          <a:xfrm>
            <a:off x="727200" y="3957667"/>
            <a:ext cx="8042400" cy="993600"/>
          </a:xfrm>
          <a:prstGeom prst="rect">
            <a:avLst/>
          </a:prstGeom>
        </p:spPr>
        <p:txBody>
          <a:bodyPr vert="horz" lIns="91440" tIns="45720" rIns="91440" bIns="45720" rtlCol="0" anchor="t" anchorCtr="0">
            <a:noAutofit/>
          </a:bodyPr>
          <a:lstStyle>
            <a:lvl1pPr algn="l" defTabSz="914400" rtl="0" eaLnBrk="1" latinLnBrk="0" hangingPunct="1">
              <a:lnSpc>
                <a:spcPts val="3500"/>
              </a:lnSpc>
              <a:spcBef>
                <a:spcPct val="0"/>
              </a:spcBef>
              <a:buNone/>
              <a:defRPr lang="en-US" sz="3000" b="0" kern="1200" cap="all" baseline="0">
                <a:solidFill>
                  <a:schemeClr val="bg1"/>
                </a:solidFill>
                <a:latin typeface="Frutiger 45 light" pitchFamily="34" charset="0"/>
                <a:ea typeface="+mj-ea"/>
                <a:cs typeface="+mj-cs"/>
              </a:defRPr>
            </a:lvl1pPr>
          </a:lstStyle>
          <a:p>
            <a:r>
              <a:rPr lang="de-DE" dirty="0">
                <a:solidFill>
                  <a:prstClr val="white"/>
                </a:solidFill>
              </a:rPr>
              <a:t>             </a:t>
            </a:r>
          </a:p>
        </p:txBody>
      </p:sp>
      <p:sp>
        <p:nvSpPr>
          <p:cNvPr id="11" name="Rechteck 10"/>
          <p:cNvSpPr/>
          <p:nvPr/>
        </p:nvSpPr>
        <p:spPr>
          <a:xfrm>
            <a:off x="0" y="3648105"/>
            <a:ext cx="9144000" cy="1514475"/>
          </a:xfrm>
          <a:prstGeom prst="rect">
            <a:avLst/>
          </a:prstGeom>
          <a:solidFill>
            <a:srgbClr val="2E63A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13" name="Titel 10"/>
          <p:cNvSpPr>
            <a:spLocks noGrp="1"/>
          </p:cNvSpPr>
          <p:nvPr>
            <p:ph type="title"/>
          </p:nvPr>
        </p:nvSpPr>
        <p:spPr>
          <a:xfrm>
            <a:off x="604838" y="3683955"/>
            <a:ext cx="8164762" cy="1436687"/>
          </a:xfrm>
        </p:spPr>
        <p:txBody>
          <a:bodyPr anchor="ctr"/>
          <a:lstStyle>
            <a:lvl1pPr>
              <a:lnSpc>
                <a:spcPts val="3500"/>
              </a:lnSpc>
              <a:defRPr b="0">
                <a:solidFill>
                  <a:schemeClr val="bg1"/>
                </a:solidFill>
              </a:defRPr>
            </a:lvl1pPr>
          </a:lstStyle>
          <a:p>
            <a:r>
              <a:rPr lang="en-US">
                <a:latin typeface="Arial" panose="020B0604020202020204" pitchFamily="34" charset="0"/>
                <a:cs typeface="Arial" panose="020B0604020202020204" pitchFamily="34" charset="0"/>
              </a:rPr>
              <a:t>Consumer </a:t>
            </a:r>
            <a:r>
              <a:rPr lang="en-US" dirty="0">
                <a:latin typeface="Arial" panose="020B0604020202020204" pitchFamily="34" charset="0"/>
                <a:cs typeface="Arial" panose="020B0604020202020204" pitchFamily="34" charset="0"/>
              </a:rPr>
              <a:t>Choice</a:t>
            </a:r>
          </a:p>
        </p:txBody>
      </p:sp>
    </p:spTree>
    <p:extLst>
      <p:ext uri="{BB962C8B-B14F-4D97-AF65-F5344CB8AC3E}">
        <p14:creationId xmlns:p14="http://schemas.microsoft.com/office/powerpoint/2010/main" val="20272822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C:\Users\stefanie.schubert\Desktop\Dateien\Lehre\000 General\20160802_13481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628" y="1353021"/>
            <a:ext cx="7100600" cy="4916323"/>
          </a:xfrm>
          <a:prstGeom prst="rect">
            <a:avLst/>
          </a:prstGeom>
          <a:noFill/>
          <a:extLst>
            <a:ext uri="{909E8E84-426E-40DD-AFC4-6F175D3DCCD1}">
              <a14:hiddenFill xmlns:a14="http://schemas.microsoft.com/office/drawing/2010/main">
                <a:solidFill>
                  <a:srgbClr val="FFFFFF"/>
                </a:solidFill>
              </a14:hiddenFill>
            </a:ext>
          </a:extLst>
        </p:spPr>
      </p:pic>
      <p:sp>
        <p:nvSpPr>
          <p:cNvPr id="5" name="Titel 4"/>
          <p:cNvSpPr>
            <a:spLocks noGrp="1"/>
          </p:cNvSpPr>
          <p:nvPr>
            <p:ph type="title"/>
          </p:nvPr>
        </p:nvSpPr>
        <p:spPr>
          <a:xfrm>
            <a:off x="604838" y="-209500"/>
            <a:ext cx="6545262" cy="1264025"/>
          </a:xfrm>
        </p:spPr>
        <p:txBody>
          <a:bodyPr/>
          <a:lstStyle/>
          <a:p>
            <a:r>
              <a:rPr lang="en-US" altLang="en-US" dirty="0"/>
              <a:t>What are the trade-offs an </a:t>
            </a:r>
            <a:br>
              <a:rPr lang="en-US" altLang="en-US" dirty="0"/>
            </a:br>
            <a:r>
              <a:rPr lang="en-US" altLang="en-US" dirty="0"/>
              <a:t>individual faces in this situation?</a:t>
            </a:r>
          </a:p>
        </p:txBody>
      </p:sp>
      <p:sp>
        <p:nvSpPr>
          <p:cNvPr id="11" name="AutoShape 2" descr="cncartoons031265"/>
          <p:cNvSpPr>
            <a:spLocks noChangeAspect="1" noChangeArrowheads="1"/>
          </p:cNvSpPr>
          <p:nvPr/>
        </p:nvSpPr>
        <p:spPr bwMode="auto">
          <a:xfrm>
            <a:off x="155575" y="-1444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4" descr="cncartoons031265"/>
          <p:cNvSpPr>
            <a:spLocks noChangeAspect="1" noChangeArrowheads="1"/>
          </p:cNvSpPr>
          <p:nvPr/>
        </p:nvSpPr>
        <p:spPr bwMode="auto">
          <a:xfrm>
            <a:off x="307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855740412"/>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tamaramccleary.com/wp-content/uploads/2015/01/boy-making-choice-decision.jpg"/>
          <p:cNvPicPr>
            <a:picLocks noChangeAspect="1" noChangeArrowheads="1"/>
          </p:cNvPicPr>
          <p:nvPr/>
        </p:nvPicPr>
        <p:blipFill rotWithShape="1">
          <a:blip r:embed="rId2">
            <a:extLst>
              <a:ext uri="{28A0092B-C50C-407E-A947-70E740481C1C}">
                <a14:useLocalDpi xmlns:a14="http://schemas.microsoft.com/office/drawing/2010/main" val="0"/>
              </a:ext>
            </a:extLst>
          </a:blip>
          <a:srcRect b="23088"/>
          <a:stretch/>
        </p:blipFill>
        <p:spPr bwMode="auto">
          <a:xfrm>
            <a:off x="1" y="4289535"/>
            <a:ext cx="4130565" cy="2064047"/>
          </a:xfrm>
          <a:prstGeom prst="rect">
            <a:avLst/>
          </a:prstGeom>
          <a:noFill/>
          <a:extLst>
            <a:ext uri="{909E8E84-426E-40DD-AFC4-6F175D3DCCD1}">
              <a14:hiddenFill xmlns:a14="http://schemas.microsoft.com/office/drawing/2010/main">
                <a:solidFill>
                  <a:srgbClr val="FFFFFF"/>
                </a:solidFill>
              </a14:hiddenFill>
            </a:ext>
          </a:extLst>
        </p:spPr>
      </p:pic>
      <p:sp>
        <p:nvSpPr>
          <p:cNvPr id="603152" name="Text Box 16"/>
          <p:cNvSpPr txBox="1">
            <a:spLocks noChangeArrowheads="1"/>
          </p:cNvSpPr>
          <p:nvPr/>
        </p:nvSpPr>
        <p:spPr bwMode="auto">
          <a:xfrm>
            <a:off x="457201" y="1981200"/>
            <a:ext cx="7086600" cy="400110"/>
          </a:xfrm>
          <a:prstGeom prst="rect">
            <a:avLst/>
          </a:prstGeom>
          <a:noFill/>
          <a:ln w="9525">
            <a:noFill/>
            <a:miter lim="800000"/>
            <a:headEnd/>
            <a:tailEnd/>
          </a:ln>
        </p:spPr>
        <p:txBody>
          <a:bodyPr wrap="square">
            <a:spAutoFit/>
          </a:bodyPr>
          <a:lstStyle/>
          <a:p>
            <a:pPr marL="342900" indent="-342900">
              <a:spcBef>
                <a:spcPct val="20000"/>
              </a:spcBef>
              <a:buClr>
                <a:srgbClr val="F08300"/>
              </a:buClr>
            </a:pPr>
            <a:r>
              <a:rPr lang="en-US" sz="2000" dirty="0">
                <a:solidFill>
                  <a:prstClr val="black"/>
                </a:solidFill>
              </a:rPr>
              <a:t>The maximizing market basket must satisfy two conditions:</a:t>
            </a:r>
          </a:p>
        </p:txBody>
      </p:sp>
      <p:sp>
        <p:nvSpPr>
          <p:cNvPr id="9" name="Rectangle 4"/>
          <p:cNvSpPr>
            <a:spLocks noGrp="1" noChangeArrowheads="1"/>
          </p:cNvSpPr>
          <p:nvPr>
            <p:ph type="title"/>
          </p:nvPr>
        </p:nvSpPr>
        <p:spPr>
          <a:xfrm>
            <a:off x="457201" y="476672"/>
            <a:ext cx="6545262" cy="1132540"/>
          </a:xfrm>
          <a:prstGeom prst="rect">
            <a:avLst/>
          </a:prstGeom>
          <a:noFill/>
        </p:spPr>
        <p:txBody>
          <a:bodyPr/>
          <a:lstStyle/>
          <a:p>
            <a:pPr marL="419100" indent="-419100" eaLnBrk="1" hangingPunct="1"/>
            <a:r>
              <a:rPr lang="en-US" dirty="0">
                <a:solidFill>
                  <a:srgbClr val="3163AC"/>
                </a:solidFill>
                <a:latin typeface="+mn-lt"/>
                <a:cs typeface="Arial" panose="020B0604020202020204" pitchFamily="34" charset="0"/>
              </a:rPr>
              <a:t>Consumer Choice</a:t>
            </a:r>
          </a:p>
        </p:txBody>
      </p:sp>
      <p:sp>
        <p:nvSpPr>
          <p:cNvPr id="7" name="Text Box 7"/>
          <p:cNvSpPr txBox="1">
            <a:spLocks noChangeArrowheads="1"/>
          </p:cNvSpPr>
          <p:nvPr/>
        </p:nvSpPr>
        <p:spPr bwMode="auto">
          <a:xfrm>
            <a:off x="457201" y="2590800"/>
            <a:ext cx="8283574" cy="1323439"/>
          </a:xfrm>
          <a:prstGeom prst="rect">
            <a:avLst/>
          </a:prstGeom>
          <a:noFill/>
          <a:ln w="9525">
            <a:noFill/>
            <a:miter lim="800000"/>
            <a:headEnd/>
            <a:tailEnd/>
          </a:ln>
        </p:spPr>
        <p:txBody>
          <a:bodyPr wrap="square">
            <a:spAutoFit/>
          </a:bodyPr>
          <a:lstStyle/>
          <a:p>
            <a:pPr marL="623888" lvl="1" indent="-276225">
              <a:buFontTx/>
              <a:buAutoNum type="arabicPeriod"/>
            </a:pPr>
            <a:r>
              <a:rPr lang="en-US" sz="2000" dirty="0">
                <a:solidFill>
                  <a:prstClr val="black"/>
                </a:solidFill>
              </a:rPr>
              <a:t> It must be located on the budget line.</a:t>
            </a:r>
          </a:p>
          <a:p>
            <a:pPr marL="623888" lvl="1" indent="-276225">
              <a:buFontTx/>
              <a:buAutoNum type="arabicPeriod"/>
            </a:pPr>
            <a:endParaRPr lang="en-US" sz="2000" dirty="0">
              <a:solidFill>
                <a:prstClr val="black"/>
              </a:solidFill>
            </a:endParaRPr>
          </a:p>
          <a:p>
            <a:pPr marL="623888" lvl="1" indent="-276225">
              <a:buFontTx/>
              <a:buAutoNum type="arabicPeriod"/>
            </a:pPr>
            <a:r>
              <a:rPr lang="en-US" sz="2000" dirty="0">
                <a:solidFill>
                  <a:prstClr val="black"/>
                </a:solidFill>
              </a:rPr>
              <a:t> It must give the consumer the most preferred combination of goods and services.</a:t>
            </a:r>
          </a:p>
        </p:txBody>
      </p:sp>
    </p:spTree>
    <p:extLst>
      <p:ext uri="{BB962C8B-B14F-4D97-AF65-F5344CB8AC3E}">
        <p14:creationId xmlns:p14="http://schemas.microsoft.com/office/powerpoint/2010/main" val="42593384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par>
                          <p:cTn id="8" fill="hold" nodeType="afterGroup">
                            <p:stCondLst>
                              <p:cond delay="1000"/>
                            </p:stCondLst>
                            <p:childTnLst>
                              <p:par>
                                <p:cTn id="9" presetID="22" presetClass="entr" presetSubtype="8" fill="hold" nodeType="afterEffect">
                                  <p:stCondLst>
                                    <p:cond delay="0"/>
                                  </p:stCondLst>
                                  <p:childTnLst>
                                    <p:set>
                                      <p:cBhvr>
                                        <p:cTn id="10" dur="1" fill="hold">
                                          <p:stCondLst>
                                            <p:cond delay="0"/>
                                          </p:stCondLst>
                                        </p:cTn>
                                        <p:tgtEl>
                                          <p:spTgt spid="603152"/>
                                        </p:tgtEl>
                                        <p:attrNameLst>
                                          <p:attrName>style.visibility</p:attrName>
                                        </p:attrNameLst>
                                      </p:cBhvr>
                                      <p:to>
                                        <p:strVal val="visible"/>
                                      </p:to>
                                    </p:set>
                                    <p:animEffect transition="in" filter="wipe(left)">
                                      <p:cBhvr>
                                        <p:cTn id="11" dur="500"/>
                                        <p:tgtEl>
                                          <p:spTgt spid="603152"/>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par>
                          <p:cTn id="16" fill="hold">
                            <p:stCondLst>
                              <p:cond delay="2000"/>
                            </p:stCondLst>
                            <p:childTnLst>
                              <p:par>
                                <p:cTn id="17" presetID="22" presetClass="entr" presetSubtype="8" fill="hold" grpId="0" nodeType="after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Effect transition="in" filter="wipe(left)">
                                      <p:cBhvr>
                                        <p:cTn id="19"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7" grpId="0" build="p"/>
    </p:bld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cstate="print"/>
          <a:srcRect/>
          <a:stretch>
            <a:fillRect/>
          </a:stretch>
        </p:blipFill>
        <p:spPr bwMode="auto">
          <a:xfrm>
            <a:off x="3048000" y="1609725"/>
            <a:ext cx="6086475" cy="4257675"/>
          </a:xfrm>
          <a:prstGeom prst="rect">
            <a:avLst/>
          </a:prstGeom>
          <a:noFill/>
          <a:ln w="9525">
            <a:noFill/>
            <a:miter lim="800000"/>
            <a:headEnd/>
            <a:tailEnd/>
          </a:ln>
        </p:spPr>
      </p:pic>
      <p:sp>
        <p:nvSpPr>
          <p:cNvPr id="603143" name="Rectangle 7"/>
          <p:cNvSpPr>
            <a:spLocks noChangeArrowheads="1"/>
          </p:cNvSpPr>
          <p:nvPr/>
        </p:nvSpPr>
        <p:spPr bwMode="auto">
          <a:xfrm>
            <a:off x="419099" y="1595439"/>
            <a:ext cx="2933701" cy="4538662"/>
          </a:xfrm>
          <a:prstGeom prst="rect">
            <a:avLst/>
          </a:prstGeom>
          <a:solidFill>
            <a:schemeClr val="bg1"/>
          </a:solidFill>
          <a:ln w="9525">
            <a:noFill/>
            <a:miter lim="800000"/>
            <a:headEnd/>
            <a:tailEnd/>
          </a:ln>
        </p:spPr>
        <p:txBody>
          <a:bodyPr/>
          <a:lstStyle/>
          <a:p>
            <a:pPr>
              <a:spcBef>
                <a:spcPct val="20000"/>
              </a:spcBef>
              <a:spcAft>
                <a:spcPct val="20000"/>
              </a:spcAft>
            </a:pPr>
            <a:r>
              <a:rPr lang="en-US" sz="1600" dirty="0">
                <a:solidFill>
                  <a:prstClr val="black"/>
                </a:solidFill>
              </a:rPr>
              <a:t>A consumer maximizes satisfaction by choosing market basket </a:t>
            </a:r>
            <a:r>
              <a:rPr lang="en-US" sz="1600" i="1" dirty="0">
                <a:solidFill>
                  <a:prstClr val="black"/>
                </a:solidFill>
              </a:rPr>
              <a:t>A</a:t>
            </a:r>
            <a:r>
              <a:rPr lang="en-US" sz="1600" dirty="0">
                <a:solidFill>
                  <a:prstClr val="black"/>
                </a:solidFill>
              </a:rPr>
              <a:t>. At this point, the budget line and indifference curve </a:t>
            </a:r>
            <a:r>
              <a:rPr lang="en-US" sz="1600" i="1" dirty="0">
                <a:solidFill>
                  <a:prstClr val="black"/>
                </a:solidFill>
              </a:rPr>
              <a:t>U</a:t>
            </a:r>
            <a:r>
              <a:rPr lang="en-US" sz="1600" baseline="-25000" dirty="0">
                <a:solidFill>
                  <a:prstClr val="black"/>
                </a:solidFill>
              </a:rPr>
              <a:t>2</a:t>
            </a:r>
            <a:r>
              <a:rPr lang="en-US" sz="1600" dirty="0">
                <a:solidFill>
                  <a:prstClr val="black"/>
                </a:solidFill>
              </a:rPr>
              <a:t> are tangent.</a:t>
            </a:r>
          </a:p>
          <a:p>
            <a:pPr>
              <a:spcBef>
                <a:spcPct val="20000"/>
              </a:spcBef>
              <a:spcAft>
                <a:spcPct val="20000"/>
              </a:spcAft>
            </a:pPr>
            <a:r>
              <a:rPr lang="en-US" sz="1600" dirty="0">
                <a:solidFill>
                  <a:prstClr val="black"/>
                </a:solidFill>
              </a:rPr>
              <a:t>No higher level of satisfaction (e.g., market basket </a:t>
            </a:r>
            <a:r>
              <a:rPr lang="en-US" sz="1600" i="1" dirty="0">
                <a:solidFill>
                  <a:prstClr val="black"/>
                </a:solidFill>
              </a:rPr>
              <a:t>D</a:t>
            </a:r>
            <a:r>
              <a:rPr lang="en-US" sz="1600" dirty="0">
                <a:solidFill>
                  <a:prstClr val="black"/>
                </a:solidFill>
              </a:rPr>
              <a:t>) can be attained.</a:t>
            </a:r>
          </a:p>
          <a:p>
            <a:pPr>
              <a:spcBef>
                <a:spcPct val="20000"/>
              </a:spcBef>
              <a:spcAft>
                <a:spcPct val="20000"/>
              </a:spcAft>
            </a:pPr>
            <a:r>
              <a:rPr lang="en-US" sz="1600" dirty="0">
                <a:solidFill>
                  <a:prstClr val="black"/>
                </a:solidFill>
              </a:rPr>
              <a:t>At </a:t>
            </a:r>
            <a:r>
              <a:rPr lang="en-US" sz="1600" i="1" dirty="0">
                <a:solidFill>
                  <a:prstClr val="black"/>
                </a:solidFill>
              </a:rPr>
              <a:t>A</a:t>
            </a:r>
            <a:r>
              <a:rPr lang="en-US" sz="1600" dirty="0">
                <a:solidFill>
                  <a:prstClr val="black"/>
                </a:solidFill>
              </a:rPr>
              <a:t>, the point of maximization, the MRS between the two goods equals the price ratio. At </a:t>
            </a:r>
            <a:r>
              <a:rPr lang="en-US" sz="1600" i="1" dirty="0">
                <a:solidFill>
                  <a:prstClr val="black"/>
                </a:solidFill>
              </a:rPr>
              <a:t>B</a:t>
            </a:r>
            <a:r>
              <a:rPr lang="en-US" sz="1600" dirty="0">
                <a:solidFill>
                  <a:prstClr val="black"/>
                </a:solidFill>
              </a:rPr>
              <a:t>, however, because the MRS [− (−10/10) = 1] is greater than the price ratio (1/2), satisfaction is not maximized</a:t>
            </a:r>
          </a:p>
        </p:txBody>
      </p:sp>
      <p:pic>
        <p:nvPicPr>
          <p:cNvPr id="3" name="Picture 2"/>
          <p:cNvPicPr>
            <a:picLocks noChangeAspect="1"/>
          </p:cNvPicPr>
          <p:nvPr/>
        </p:nvPicPr>
        <p:blipFill>
          <a:blip r:embed="rId3" cstate="print"/>
          <a:srcRect/>
          <a:stretch>
            <a:fillRect/>
          </a:stretch>
        </p:blipFill>
        <p:spPr bwMode="auto">
          <a:xfrm>
            <a:off x="3048000" y="1609725"/>
            <a:ext cx="6086475" cy="4257675"/>
          </a:xfrm>
          <a:prstGeom prst="rect">
            <a:avLst/>
          </a:prstGeom>
          <a:noFill/>
          <a:ln w="9525">
            <a:noFill/>
            <a:miter lim="800000"/>
            <a:headEnd/>
            <a:tailEnd/>
          </a:ln>
        </p:spPr>
      </p:pic>
      <p:pic>
        <p:nvPicPr>
          <p:cNvPr id="4" name="Picture 3"/>
          <p:cNvPicPr>
            <a:picLocks noChangeAspect="1"/>
          </p:cNvPicPr>
          <p:nvPr/>
        </p:nvPicPr>
        <p:blipFill>
          <a:blip r:embed="rId4" cstate="print"/>
          <a:srcRect/>
          <a:stretch>
            <a:fillRect/>
          </a:stretch>
        </p:blipFill>
        <p:spPr bwMode="auto">
          <a:xfrm>
            <a:off x="3048000" y="1609725"/>
            <a:ext cx="6086475" cy="4257675"/>
          </a:xfrm>
          <a:prstGeom prst="rect">
            <a:avLst/>
          </a:prstGeom>
          <a:noFill/>
          <a:ln w="9525">
            <a:noFill/>
            <a:miter lim="800000"/>
            <a:headEnd/>
            <a:tailEnd/>
          </a:ln>
        </p:spPr>
      </p:pic>
      <p:pic>
        <p:nvPicPr>
          <p:cNvPr id="11" name="Picture 10"/>
          <p:cNvPicPr>
            <a:picLocks noChangeAspect="1"/>
          </p:cNvPicPr>
          <p:nvPr/>
        </p:nvPicPr>
        <p:blipFill>
          <a:blip r:embed="rId5" cstate="print"/>
          <a:srcRect/>
          <a:stretch>
            <a:fillRect/>
          </a:stretch>
        </p:blipFill>
        <p:spPr bwMode="auto">
          <a:xfrm>
            <a:off x="3048000" y="1609725"/>
            <a:ext cx="6086475" cy="4257675"/>
          </a:xfrm>
          <a:prstGeom prst="rect">
            <a:avLst/>
          </a:prstGeom>
          <a:noFill/>
          <a:ln w="9525">
            <a:noFill/>
            <a:miter lim="800000"/>
            <a:headEnd/>
            <a:tailEnd/>
          </a:ln>
        </p:spPr>
      </p:pic>
      <p:pic>
        <p:nvPicPr>
          <p:cNvPr id="12" name="Picture 11"/>
          <p:cNvPicPr>
            <a:picLocks noChangeAspect="1"/>
          </p:cNvPicPr>
          <p:nvPr/>
        </p:nvPicPr>
        <p:blipFill>
          <a:blip r:embed="rId6" cstate="print"/>
          <a:srcRect/>
          <a:stretch>
            <a:fillRect/>
          </a:stretch>
        </p:blipFill>
        <p:spPr bwMode="auto">
          <a:xfrm>
            <a:off x="3048000" y="1609725"/>
            <a:ext cx="6086475" cy="4257675"/>
          </a:xfrm>
          <a:prstGeom prst="rect">
            <a:avLst/>
          </a:prstGeom>
          <a:noFill/>
          <a:ln w="9525">
            <a:noFill/>
            <a:miter lim="800000"/>
            <a:headEnd/>
            <a:tailEnd/>
          </a:ln>
        </p:spPr>
      </p:pic>
      <p:pic>
        <p:nvPicPr>
          <p:cNvPr id="13" name="Picture 12"/>
          <p:cNvPicPr>
            <a:picLocks noChangeAspect="1"/>
          </p:cNvPicPr>
          <p:nvPr/>
        </p:nvPicPr>
        <p:blipFill>
          <a:blip r:embed="rId7" cstate="print"/>
          <a:srcRect/>
          <a:stretch>
            <a:fillRect/>
          </a:stretch>
        </p:blipFill>
        <p:spPr bwMode="auto">
          <a:xfrm>
            <a:off x="3048000" y="1609725"/>
            <a:ext cx="6086475" cy="4257675"/>
          </a:xfrm>
          <a:prstGeom prst="rect">
            <a:avLst/>
          </a:prstGeom>
          <a:noFill/>
          <a:ln w="9525">
            <a:noFill/>
            <a:miter lim="800000"/>
            <a:headEnd/>
            <a:tailEnd/>
          </a:ln>
        </p:spPr>
      </p:pic>
      <p:pic>
        <p:nvPicPr>
          <p:cNvPr id="14" name="Picture 13"/>
          <p:cNvPicPr>
            <a:picLocks noChangeAspect="1"/>
          </p:cNvPicPr>
          <p:nvPr/>
        </p:nvPicPr>
        <p:blipFill>
          <a:blip r:embed="rId8" cstate="print"/>
          <a:srcRect/>
          <a:stretch>
            <a:fillRect/>
          </a:stretch>
        </p:blipFill>
        <p:spPr bwMode="auto">
          <a:xfrm>
            <a:off x="3048000" y="1609725"/>
            <a:ext cx="6086475" cy="4257675"/>
          </a:xfrm>
          <a:prstGeom prst="rect">
            <a:avLst/>
          </a:prstGeom>
          <a:noFill/>
          <a:ln w="9525">
            <a:noFill/>
            <a:miter lim="800000"/>
            <a:headEnd/>
            <a:tailEnd/>
          </a:ln>
        </p:spPr>
      </p:pic>
      <p:pic>
        <p:nvPicPr>
          <p:cNvPr id="15" name="Picture 14"/>
          <p:cNvPicPr>
            <a:picLocks noChangeAspect="1"/>
          </p:cNvPicPr>
          <p:nvPr/>
        </p:nvPicPr>
        <p:blipFill>
          <a:blip r:embed="rId9" cstate="print"/>
          <a:srcRect/>
          <a:stretch>
            <a:fillRect/>
          </a:stretch>
        </p:blipFill>
        <p:spPr bwMode="auto">
          <a:xfrm>
            <a:off x="3048000" y="1609725"/>
            <a:ext cx="6086475" cy="4257675"/>
          </a:xfrm>
          <a:prstGeom prst="rect">
            <a:avLst/>
          </a:prstGeom>
          <a:noFill/>
          <a:ln w="9525">
            <a:noFill/>
            <a:miter lim="800000"/>
            <a:headEnd/>
            <a:tailEnd/>
          </a:ln>
        </p:spPr>
      </p:pic>
      <p:pic>
        <p:nvPicPr>
          <p:cNvPr id="16" name="Picture 15"/>
          <p:cNvPicPr>
            <a:picLocks noChangeAspect="1"/>
          </p:cNvPicPr>
          <p:nvPr/>
        </p:nvPicPr>
        <p:blipFill>
          <a:blip r:embed="rId10" cstate="print"/>
          <a:srcRect/>
          <a:stretch>
            <a:fillRect/>
          </a:stretch>
        </p:blipFill>
        <p:spPr bwMode="auto">
          <a:xfrm>
            <a:off x="3048000" y="1609725"/>
            <a:ext cx="6086475" cy="4257675"/>
          </a:xfrm>
          <a:prstGeom prst="rect">
            <a:avLst/>
          </a:prstGeom>
          <a:noFill/>
          <a:ln w="9525">
            <a:noFill/>
            <a:miter lim="800000"/>
            <a:headEnd/>
            <a:tailEnd/>
          </a:ln>
        </p:spPr>
      </p:pic>
      <p:pic>
        <p:nvPicPr>
          <p:cNvPr id="18" name="Picture 17"/>
          <p:cNvPicPr>
            <a:picLocks noChangeAspect="1"/>
          </p:cNvPicPr>
          <p:nvPr/>
        </p:nvPicPr>
        <p:blipFill>
          <a:blip r:embed="rId11" cstate="print"/>
          <a:srcRect/>
          <a:stretch>
            <a:fillRect/>
          </a:stretch>
        </p:blipFill>
        <p:spPr bwMode="auto">
          <a:xfrm>
            <a:off x="3048000" y="1609725"/>
            <a:ext cx="6086475" cy="4257675"/>
          </a:xfrm>
          <a:prstGeom prst="rect">
            <a:avLst/>
          </a:prstGeom>
          <a:noFill/>
          <a:ln w="9525">
            <a:noFill/>
            <a:miter lim="800000"/>
            <a:headEnd/>
            <a:tailEnd/>
          </a:ln>
        </p:spPr>
      </p:pic>
      <p:pic>
        <p:nvPicPr>
          <p:cNvPr id="2" name="Picture 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048000" y="1562427"/>
            <a:ext cx="6086475" cy="4257675"/>
          </a:xfrm>
          <a:prstGeom prst="rect">
            <a:avLst/>
          </a:prstGeom>
        </p:spPr>
      </p:pic>
      <p:sp>
        <p:nvSpPr>
          <p:cNvPr id="6" name="Titel 5"/>
          <p:cNvSpPr>
            <a:spLocks noGrp="1"/>
          </p:cNvSpPr>
          <p:nvPr>
            <p:ph type="title"/>
          </p:nvPr>
        </p:nvSpPr>
        <p:spPr>
          <a:xfrm>
            <a:off x="419098" y="455756"/>
            <a:ext cx="6896101" cy="1132540"/>
          </a:xfrm>
        </p:spPr>
        <p:txBody>
          <a:bodyPr anchor="b"/>
          <a:lstStyle/>
          <a:p>
            <a:r>
              <a:rPr lang="de-DE" dirty="0">
                <a:solidFill>
                  <a:srgbClr val="2E63AC"/>
                </a:solidFill>
                <a:latin typeface="+mn-lt"/>
                <a:cs typeface="Arial" panose="020B0604020202020204" pitchFamily="34" charset="0"/>
              </a:rPr>
              <a:t>MAXIMIZING CONSUMER </a:t>
            </a:r>
            <a:br>
              <a:rPr lang="de-DE" dirty="0">
                <a:solidFill>
                  <a:srgbClr val="2E63AC"/>
                </a:solidFill>
                <a:latin typeface="+mn-lt"/>
                <a:cs typeface="Arial" panose="020B0604020202020204" pitchFamily="34" charset="0"/>
              </a:rPr>
            </a:br>
            <a:r>
              <a:rPr lang="de-DE" dirty="0">
                <a:solidFill>
                  <a:srgbClr val="2E63AC"/>
                </a:solidFill>
                <a:latin typeface="+mn-lt"/>
                <a:cs typeface="Arial" panose="020B0604020202020204" pitchFamily="34" charset="0"/>
              </a:rPr>
              <a:t>SATISFACTION (1/2</a:t>
            </a:r>
            <a:r>
              <a:rPr lang="de-DE" dirty="0">
                <a:latin typeface="+mn-lt"/>
                <a:cs typeface="Arial" panose="020B0604020202020204" pitchFamily="34" charset="0"/>
              </a:rPr>
              <a:t>)</a:t>
            </a:r>
          </a:p>
        </p:txBody>
      </p:sp>
    </p:spTree>
    <p:extLst>
      <p:ext uri="{BB962C8B-B14F-4D97-AF65-F5344CB8AC3E}">
        <p14:creationId xmlns:p14="http://schemas.microsoft.com/office/powerpoint/2010/main" val="1422461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750"/>
                                        <p:tgtEl>
                                          <p:spTgt spid="3"/>
                                        </p:tgtEl>
                                      </p:cBhvr>
                                    </p:animEffect>
                                  </p:childTnLst>
                                </p:cTn>
                              </p:par>
                            </p:childTnLst>
                          </p:cTn>
                        </p:par>
                        <p:par>
                          <p:cTn id="8" fill="hold">
                            <p:stCondLst>
                              <p:cond delay="75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750"/>
                                        <p:tgtEl>
                                          <p:spTgt spid="4"/>
                                        </p:tgtEl>
                                      </p:cBhvr>
                                    </p:animEffect>
                                  </p:childTnLst>
                                </p:cTn>
                              </p:par>
                            </p:childTnLst>
                          </p:cTn>
                        </p:par>
                        <p:par>
                          <p:cTn id="12" fill="hold">
                            <p:stCondLst>
                              <p:cond delay="1500"/>
                            </p:stCondLst>
                            <p:childTnLst>
                              <p:par>
                                <p:cTn id="13" presetID="22" presetClass="entr" presetSubtype="2"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right)">
                                      <p:cBhvr>
                                        <p:cTn id="15" dur="750"/>
                                        <p:tgtEl>
                                          <p:spTgt spid="2"/>
                                        </p:tgtEl>
                                      </p:cBhvr>
                                    </p:animEffect>
                                  </p:childTnLst>
                                </p:cTn>
                              </p:par>
                            </p:childTnLst>
                          </p:cTn>
                        </p:par>
                        <p:par>
                          <p:cTn id="16" fill="hold">
                            <p:stCondLst>
                              <p:cond delay="2250"/>
                            </p:stCondLst>
                            <p:childTnLst>
                              <p:par>
                                <p:cTn id="17" presetID="22" presetClass="entr" presetSubtype="8"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750"/>
                                        <p:tgtEl>
                                          <p:spTgt spid="11"/>
                                        </p:tgtEl>
                                      </p:cBhvr>
                                    </p:animEffect>
                                  </p:childTnLst>
                                </p:cTn>
                              </p:par>
                            </p:childTnLst>
                          </p:cTn>
                        </p:par>
                        <p:par>
                          <p:cTn id="20" fill="hold">
                            <p:stCondLst>
                              <p:cond delay="3000"/>
                            </p:stCondLst>
                            <p:childTnLst>
                              <p:par>
                                <p:cTn id="21" presetID="22" presetClass="entr" presetSubtype="8"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750"/>
                                        <p:tgtEl>
                                          <p:spTgt spid="12"/>
                                        </p:tgtEl>
                                      </p:cBhvr>
                                    </p:animEffect>
                                  </p:childTnLst>
                                </p:cTn>
                              </p:par>
                            </p:childTnLst>
                          </p:cTn>
                        </p:par>
                        <p:par>
                          <p:cTn id="24" fill="hold">
                            <p:stCondLst>
                              <p:cond delay="3750"/>
                            </p:stCondLst>
                            <p:childTnLst>
                              <p:par>
                                <p:cTn id="25" presetID="22" presetClass="entr" presetSubtype="8" fill="hold" grpId="0" nodeType="afterEffect">
                                  <p:stCondLst>
                                    <p:cond delay="0"/>
                                  </p:stCondLst>
                                  <p:childTnLst>
                                    <p:set>
                                      <p:cBhvr>
                                        <p:cTn id="26" dur="1" fill="hold">
                                          <p:stCondLst>
                                            <p:cond delay="0"/>
                                          </p:stCondLst>
                                        </p:cTn>
                                        <p:tgtEl>
                                          <p:spTgt spid="603143">
                                            <p:txEl>
                                              <p:pRg st="0" end="0"/>
                                            </p:txEl>
                                          </p:spTgt>
                                        </p:tgtEl>
                                        <p:attrNameLst>
                                          <p:attrName>style.visibility</p:attrName>
                                        </p:attrNameLst>
                                      </p:cBhvr>
                                      <p:to>
                                        <p:strVal val="visible"/>
                                      </p:to>
                                    </p:set>
                                    <p:animEffect transition="in" filter="wipe(left)">
                                      <p:cBhvr>
                                        <p:cTn id="27" dur="500"/>
                                        <p:tgtEl>
                                          <p:spTgt spid="60314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left)">
                                      <p:cBhvr>
                                        <p:cTn id="32" dur="750"/>
                                        <p:tgtEl>
                                          <p:spTgt spid="13"/>
                                        </p:tgtEl>
                                      </p:cBhvr>
                                    </p:animEffect>
                                  </p:childTnLst>
                                </p:cTn>
                              </p:par>
                            </p:childTnLst>
                          </p:cTn>
                        </p:par>
                        <p:par>
                          <p:cTn id="33" fill="hold">
                            <p:stCondLst>
                              <p:cond delay="750"/>
                            </p:stCondLst>
                            <p:childTnLst>
                              <p:par>
                                <p:cTn id="34" presetID="22" presetClass="entr" presetSubtype="8" fill="hold"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left)">
                                      <p:cBhvr>
                                        <p:cTn id="36" dur="750"/>
                                        <p:tgtEl>
                                          <p:spTgt spid="14"/>
                                        </p:tgtEl>
                                      </p:cBhvr>
                                    </p:animEffect>
                                  </p:childTnLst>
                                </p:cTn>
                              </p:par>
                            </p:childTnLst>
                          </p:cTn>
                        </p:par>
                        <p:par>
                          <p:cTn id="37" fill="hold">
                            <p:stCondLst>
                              <p:cond delay="1500"/>
                            </p:stCondLst>
                            <p:childTnLst>
                              <p:par>
                                <p:cTn id="38" presetID="22" presetClass="entr" presetSubtype="8" fill="hold" grpId="0" nodeType="afterEffect">
                                  <p:stCondLst>
                                    <p:cond delay="0"/>
                                  </p:stCondLst>
                                  <p:childTnLst>
                                    <p:set>
                                      <p:cBhvr>
                                        <p:cTn id="39" dur="1" fill="hold">
                                          <p:stCondLst>
                                            <p:cond delay="0"/>
                                          </p:stCondLst>
                                        </p:cTn>
                                        <p:tgtEl>
                                          <p:spTgt spid="603143">
                                            <p:txEl>
                                              <p:pRg st="1" end="1"/>
                                            </p:txEl>
                                          </p:spTgt>
                                        </p:tgtEl>
                                        <p:attrNameLst>
                                          <p:attrName>style.visibility</p:attrName>
                                        </p:attrNameLst>
                                      </p:cBhvr>
                                      <p:to>
                                        <p:strVal val="visible"/>
                                      </p:to>
                                    </p:set>
                                    <p:animEffect transition="in" filter="wipe(left)">
                                      <p:cBhvr>
                                        <p:cTn id="40" dur="500"/>
                                        <p:tgtEl>
                                          <p:spTgt spid="603143">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wipe(left)">
                                      <p:cBhvr>
                                        <p:cTn id="45" dur="750"/>
                                        <p:tgtEl>
                                          <p:spTgt spid="15"/>
                                        </p:tgtEl>
                                      </p:cBhvr>
                                    </p:animEffect>
                                  </p:childTnLst>
                                </p:cTn>
                              </p:par>
                            </p:childTnLst>
                          </p:cTn>
                        </p:par>
                        <p:par>
                          <p:cTn id="46" fill="hold">
                            <p:stCondLst>
                              <p:cond delay="750"/>
                            </p:stCondLst>
                            <p:childTnLst>
                              <p:par>
                                <p:cTn id="47" presetID="22" presetClass="entr" presetSubtype="1" fill="hold" nodeType="after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wipe(up)">
                                      <p:cBhvr>
                                        <p:cTn id="49" dur="750"/>
                                        <p:tgtEl>
                                          <p:spTgt spid="16"/>
                                        </p:tgtEl>
                                      </p:cBhvr>
                                    </p:animEffect>
                                  </p:childTnLst>
                                </p:cTn>
                              </p:par>
                            </p:childTnLst>
                          </p:cTn>
                        </p:par>
                        <p:par>
                          <p:cTn id="50" fill="hold">
                            <p:stCondLst>
                              <p:cond delay="1500"/>
                            </p:stCondLst>
                            <p:childTnLst>
                              <p:par>
                                <p:cTn id="51" presetID="22" presetClass="entr" presetSubtype="1" fill="hold" nodeType="after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wipe(up)">
                                      <p:cBhvr>
                                        <p:cTn id="53" dur="750"/>
                                        <p:tgtEl>
                                          <p:spTgt spid="17"/>
                                        </p:tgtEl>
                                      </p:cBhvr>
                                    </p:animEffect>
                                  </p:childTnLst>
                                </p:cTn>
                              </p:par>
                            </p:childTnLst>
                          </p:cTn>
                        </p:par>
                        <p:par>
                          <p:cTn id="54" fill="hold">
                            <p:stCondLst>
                              <p:cond delay="2250"/>
                            </p:stCondLst>
                            <p:childTnLst>
                              <p:par>
                                <p:cTn id="55" presetID="22" presetClass="entr" presetSubtype="1" fill="hold" nodeType="after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wipe(up)">
                                      <p:cBhvr>
                                        <p:cTn id="57" dur="750"/>
                                        <p:tgtEl>
                                          <p:spTgt spid="18"/>
                                        </p:tgtEl>
                                      </p:cBhvr>
                                    </p:animEffect>
                                  </p:childTnLst>
                                </p:cTn>
                              </p:par>
                            </p:childTnLst>
                          </p:cTn>
                        </p:par>
                        <p:par>
                          <p:cTn id="58" fill="hold">
                            <p:stCondLst>
                              <p:cond delay="3000"/>
                            </p:stCondLst>
                            <p:childTnLst>
                              <p:par>
                                <p:cTn id="59" presetID="22" presetClass="entr" presetSubtype="8" fill="hold" grpId="0" nodeType="afterEffect">
                                  <p:stCondLst>
                                    <p:cond delay="0"/>
                                  </p:stCondLst>
                                  <p:childTnLst>
                                    <p:set>
                                      <p:cBhvr>
                                        <p:cTn id="60" dur="1" fill="hold">
                                          <p:stCondLst>
                                            <p:cond delay="0"/>
                                          </p:stCondLst>
                                        </p:cTn>
                                        <p:tgtEl>
                                          <p:spTgt spid="603143">
                                            <p:txEl>
                                              <p:pRg st="2" end="2"/>
                                            </p:txEl>
                                          </p:spTgt>
                                        </p:tgtEl>
                                        <p:attrNameLst>
                                          <p:attrName>style.visibility</p:attrName>
                                        </p:attrNameLst>
                                      </p:cBhvr>
                                      <p:to>
                                        <p:strVal val="visible"/>
                                      </p:to>
                                    </p:set>
                                    <p:animEffect transition="in" filter="wipe(left)">
                                      <p:cBhvr>
                                        <p:cTn id="61" dur="500"/>
                                        <p:tgtEl>
                                          <p:spTgt spid="60314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3143" grpId="0" build="p"/>
    </p:bld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2" name="Text Box 22"/>
          <p:cNvSpPr txBox="1">
            <a:spLocks noChangeArrowheads="1"/>
          </p:cNvSpPr>
          <p:nvPr/>
        </p:nvSpPr>
        <p:spPr bwMode="auto">
          <a:xfrm>
            <a:off x="457200" y="2438400"/>
            <a:ext cx="8229600" cy="1990288"/>
          </a:xfrm>
          <a:prstGeom prst="rect">
            <a:avLst/>
          </a:prstGeom>
          <a:noFill/>
          <a:ln w="9525">
            <a:noFill/>
            <a:miter lim="800000"/>
            <a:headEnd/>
            <a:tailEnd/>
          </a:ln>
        </p:spPr>
        <p:txBody>
          <a:bodyPr wrap="square">
            <a:spAutoFit/>
          </a:bodyPr>
          <a:lstStyle/>
          <a:p>
            <a:pPr>
              <a:lnSpc>
                <a:spcPts val="2800"/>
              </a:lnSpc>
              <a:spcBef>
                <a:spcPts val="1200"/>
              </a:spcBef>
              <a:buClr>
                <a:srgbClr val="F08300"/>
              </a:buClr>
            </a:pPr>
            <a:r>
              <a:rPr lang="en-US" b="1" cap="all" dirty="0">
                <a:solidFill>
                  <a:srgbClr val="86A315"/>
                </a:solidFill>
              </a:rPr>
              <a:t>marginal benefit    </a:t>
            </a:r>
          </a:p>
          <a:p>
            <a:pPr>
              <a:lnSpc>
                <a:spcPts val="2800"/>
              </a:lnSpc>
              <a:spcBef>
                <a:spcPts val="1200"/>
              </a:spcBef>
              <a:buClr>
                <a:srgbClr val="F08300"/>
              </a:buClr>
            </a:pPr>
            <a:r>
              <a:rPr lang="en-US" dirty="0">
                <a:solidFill>
                  <a:prstClr val="black"/>
                </a:solidFill>
              </a:rPr>
              <a:t>Benefit from the consumption of one additional unit of a good.</a:t>
            </a:r>
          </a:p>
          <a:p>
            <a:pPr>
              <a:lnSpc>
                <a:spcPts val="2800"/>
              </a:lnSpc>
              <a:spcBef>
                <a:spcPts val="1200"/>
              </a:spcBef>
              <a:buClr>
                <a:srgbClr val="F08300"/>
              </a:buClr>
            </a:pPr>
            <a:r>
              <a:rPr lang="en-US" b="1" cap="all" dirty="0">
                <a:solidFill>
                  <a:srgbClr val="86A315"/>
                </a:solidFill>
              </a:rPr>
              <a:t>marginal cost   </a:t>
            </a:r>
            <a:r>
              <a:rPr lang="en-US" b="1" cap="all" dirty="0">
                <a:solidFill>
                  <a:prstClr val="black"/>
                </a:solidFill>
              </a:rPr>
              <a:t> </a:t>
            </a:r>
          </a:p>
          <a:p>
            <a:pPr>
              <a:lnSpc>
                <a:spcPts val="2800"/>
              </a:lnSpc>
              <a:spcBef>
                <a:spcPts val="1200"/>
              </a:spcBef>
              <a:buClr>
                <a:srgbClr val="F08300"/>
              </a:buClr>
            </a:pPr>
            <a:r>
              <a:rPr lang="en-US" dirty="0">
                <a:solidFill>
                  <a:prstClr val="black"/>
                </a:solidFill>
              </a:rPr>
              <a:t>Cost of one additional unit of a good</a:t>
            </a:r>
          </a:p>
        </p:txBody>
      </p:sp>
      <p:sp>
        <p:nvSpPr>
          <p:cNvPr id="604184" name="Text Box 24"/>
          <p:cNvSpPr txBox="1">
            <a:spLocks noChangeArrowheads="1"/>
          </p:cNvSpPr>
          <p:nvPr/>
        </p:nvSpPr>
        <p:spPr bwMode="auto">
          <a:xfrm>
            <a:off x="457200" y="4574616"/>
            <a:ext cx="8229600" cy="1754326"/>
          </a:xfrm>
          <a:prstGeom prst="rect">
            <a:avLst/>
          </a:prstGeom>
          <a:noFill/>
          <a:ln w="9525" algn="ctr">
            <a:noFill/>
            <a:miter lim="800000"/>
            <a:headEnd/>
            <a:tailEnd/>
          </a:ln>
        </p:spPr>
        <p:txBody>
          <a:bodyPr wrap="square">
            <a:spAutoFit/>
          </a:bodyPr>
          <a:lstStyle/>
          <a:p>
            <a:pPr>
              <a:buClr>
                <a:srgbClr val="F08300"/>
              </a:buClr>
            </a:pPr>
            <a:r>
              <a:rPr lang="en-US" dirty="0">
                <a:solidFill>
                  <a:prstClr val="black"/>
                </a:solidFill>
              </a:rPr>
              <a:t>So, we can then say that satisfaction is maximized when the </a:t>
            </a:r>
            <a:r>
              <a:rPr lang="en-US" b="1" dirty="0">
                <a:solidFill>
                  <a:prstClr val="black"/>
                </a:solidFill>
              </a:rPr>
              <a:t>marginal benefit</a:t>
            </a:r>
            <a:r>
              <a:rPr lang="en-US" dirty="0">
                <a:solidFill>
                  <a:prstClr val="black"/>
                </a:solidFill>
              </a:rPr>
              <a:t>—the benefit associated with the consumption of one additional unit of food—is equal to the </a:t>
            </a:r>
            <a:r>
              <a:rPr lang="en-US" b="1" dirty="0">
                <a:solidFill>
                  <a:prstClr val="black"/>
                </a:solidFill>
              </a:rPr>
              <a:t>marginal cost</a:t>
            </a:r>
            <a:r>
              <a:rPr lang="en-US" dirty="0">
                <a:solidFill>
                  <a:prstClr val="black"/>
                </a:solidFill>
              </a:rPr>
              <a:t>—the cost of the additional unit of food. The marginal benefit is measured by the MRS.</a:t>
            </a:r>
          </a:p>
          <a:p>
            <a:pPr>
              <a:buClr>
                <a:srgbClr val="F08300"/>
              </a:buClr>
            </a:pPr>
            <a:endParaRPr lang="en-US" dirty="0">
              <a:solidFill>
                <a:prstClr val="black"/>
              </a:solidFill>
            </a:endParaRPr>
          </a:p>
          <a:p>
            <a:pPr>
              <a:buClr>
                <a:srgbClr val="F08300"/>
              </a:buClr>
            </a:pPr>
            <a:r>
              <a:rPr lang="en-US" b="1" dirty="0">
                <a:solidFill>
                  <a:prstClr val="black"/>
                </a:solidFill>
              </a:rPr>
              <a:t>PRINCIPLE #3</a:t>
            </a:r>
          </a:p>
        </p:txBody>
      </p:sp>
      <p:sp>
        <p:nvSpPr>
          <p:cNvPr id="604185" name="Text Box 25"/>
          <p:cNvSpPr txBox="1">
            <a:spLocks noChangeArrowheads="1"/>
          </p:cNvSpPr>
          <p:nvPr/>
        </p:nvSpPr>
        <p:spPr bwMode="auto">
          <a:xfrm>
            <a:off x="457200" y="1388100"/>
            <a:ext cx="8229600" cy="904863"/>
          </a:xfrm>
          <a:prstGeom prst="rect">
            <a:avLst/>
          </a:prstGeom>
          <a:noFill/>
          <a:ln w="9525">
            <a:noFill/>
            <a:miter lim="800000"/>
            <a:headEnd/>
            <a:tailEnd/>
          </a:ln>
        </p:spPr>
        <p:txBody>
          <a:bodyPr wrap="square">
            <a:spAutoFit/>
          </a:bodyPr>
          <a:lstStyle/>
          <a:p>
            <a:pPr>
              <a:spcBef>
                <a:spcPct val="20000"/>
              </a:spcBef>
              <a:buClr>
                <a:srgbClr val="F08300"/>
              </a:buClr>
            </a:pPr>
            <a:r>
              <a:rPr lang="en-US" dirty="0">
                <a:solidFill>
                  <a:prstClr val="black"/>
                </a:solidFill>
              </a:rPr>
              <a:t>Satisfaction is maximized (given the budget constraint) at the point where </a:t>
            </a:r>
          </a:p>
          <a:p>
            <a:pPr>
              <a:spcBef>
                <a:spcPct val="20000"/>
              </a:spcBef>
              <a:buClr>
                <a:srgbClr val="F08300"/>
              </a:buClr>
            </a:pPr>
            <a:endParaRPr lang="en-US" sz="900" dirty="0">
              <a:solidFill>
                <a:prstClr val="black"/>
              </a:solidFill>
            </a:endParaRPr>
          </a:p>
          <a:p>
            <a:pPr lvl="5">
              <a:spcBef>
                <a:spcPct val="20000"/>
              </a:spcBef>
              <a:buClr>
                <a:srgbClr val="F08300"/>
              </a:buClr>
            </a:pPr>
            <a:r>
              <a:rPr lang="en-US" sz="2000" dirty="0">
                <a:solidFill>
                  <a:prstClr val="black"/>
                </a:solidFill>
                <a:cs typeface="Times New Roman" pitchFamily="18" charset="0"/>
              </a:rPr>
              <a:t>MRS = </a:t>
            </a:r>
            <a:r>
              <a:rPr lang="en-US" sz="2000" i="1" dirty="0">
                <a:solidFill>
                  <a:prstClr val="black"/>
                </a:solidFill>
                <a:cs typeface="Times New Roman" pitchFamily="18" charset="0"/>
              </a:rPr>
              <a:t>P</a:t>
            </a:r>
            <a:r>
              <a:rPr lang="en-US" sz="2000" i="1" baseline="-25000" dirty="0">
                <a:solidFill>
                  <a:prstClr val="black"/>
                </a:solidFill>
                <a:cs typeface="Times New Roman" pitchFamily="18" charset="0"/>
              </a:rPr>
              <a:t>F </a:t>
            </a:r>
            <a:r>
              <a:rPr lang="en-US" sz="2000" dirty="0">
                <a:solidFill>
                  <a:prstClr val="black"/>
                </a:solidFill>
                <a:cs typeface="Times New Roman" pitchFamily="18" charset="0"/>
              </a:rPr>
              <a:t>/</a:t>
            </a:r>
            <a:r>
              <a:rPr lang="en-US" sz="2000" i="1" dirty="0">
                <a:solidFill>
                  <a:prstClr val="black"/>
                </a:solidFill>
                <a:cs typeface="Times New Roman" pitchFamily="18" charset="0"/>
              </a:rPr>
              <a:t>P</a:t>
            </a:r>
            <a:r>
              <a:rPr lang="en-US" sz="2000" i="1" baseline="-25000" dirty="0">
                <a:solidFill>
                  <a:prstClr val="black"/>
                </a:solidFill>
                <a:cs typeface="Times New Roman" pitchFamily="18" charset="0"/>
              </a:rPr>
              <a:t>C			</a:t>
            </a:r>
            <a:endParaRPr lang="en-US" sz="2000" b="1" dirty="0">
              <a:solidFill>
                <a:prstClr val="black"/>
              </a:solidFill>
              <a:cs typeface="Times New Roman" pitchFamily="18" charset="0"/>
            </a:endParaRPr>
          </a:p>
        </p:txBody>
      </p:sp>
      <p:sp>
        <p:nvSpPr>
          <p:cNvPr id="6" name="Titel 5"/>
          <p:cNvSpPr>
            <a:spLocks noGrp="1"/>
          </p:cNvSpPr>
          <p:nvPr>
            <p:ph type="title"/>
          </p:nvPr>
        </p:nvSpPr>
        <p:spPr>
          <a:xfrm>
            <a:off x="604838" y="454215"/>
            <a:ext cx="6545262" cy="1132540"/>
          </a:xfrm>
        </p:spPr>
        <p:txBody>
          <a:bodyPr anchor="t"/>
          <a:lstStyle/>
          <a:p>
            <a:r>
              <a:rPr lang="de-DE" dirty="0">
                <a:solidFill>
                  <a:srgbClr val="3163AC"/>
                </a:solidFill>
                <a:latin typeface="+mn-lt"/>
                <a:cs typeface="Arial" panose="020B0604020202020204" pitchFamily="34" charset="0"/>
              </a:rPr>
              <a:t>MAXIMIZING CONSUMER </a:t>
            </a:r>
            <a:br>
              <a:rPr lang="de-DE" dirty="0">
                <a:solidFill>
                  <a:srgbClr val="3163AC"/>
                </a:solidFill>
                <a:latin typeface="+mn-lt"/>
                <a:cs typeface="Arial" panose="020B0604020202020204" pitchFamily="34" charset="0"/>
              </a:rPr>
            </a:br>
            <a:r>
              <a:rPr lang="de-DE" dirty="0">
                <a:solidFill>
                  <a:srgbClr val="3163AC"/>
                </a:solidFill>
                <a:latin typeface="+mn-lt"/>
                <a:cs typeface="Arial" panose="020B0604020202020204" pitchFamily="34" charset="0"/>
              </a:rPr>
              <a:t>SATISFACTION (2/2)</a:t>
            </a:r>
          </a:p>
        </p:txBody>
      </p:sp>
    </p:spTree>
    <p:extLst>
      <p:ext uri="{BB962C8B-B14F-4D97-AF65-F5344CB8AC3E}">
        <p14:creationId xmlns:p14="http://schemas.microsoft.com/office/powerpoint/2010/main" val="17716915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04185">
                                            <p:txEl>
                                              <p:pRg st="0" end="0"/>
                                            </p:txEl>
                                          </p:spTgt>
                                        </p:tgtEl>
                                        <p:attrNameLst>
                                          <p:attrName>style.visibility</p:attrName>
                                        </p:attrNameLst>
                                      </p:cBhvr>
                                      <p:to>
                                        <p:strVal val="visible"/>
                                      </p:to>
                                    </p:set>
                                    <p:animEffect transition="in" filter="wipe(left)">
                                      <p:cBhvr>
                                        <p:cTn id="7" dur="500"/>
                                        <p:tgtEl>
                                          <p:spTgt spid="604185">
                                            <p:txEl>
                                              <p:pRg st="0" end="0"/>
                                            </p:txEl>
                                          </p:spTgt>
                                        </p:tgtEl>
                                      </p:cBhvr>
                                    </p:animEffect>
                                  </p:childTnLst>
                                </p:cTn>
                              </p:par>
                            </p:childTnLst>
                          </p:cTn>
                        </p:par>
                        <p:par>
                          <p:cTn id="8" fill="hold">
                            <p:stCondLst>
                              <p:cond delay="500"/>
                            </p:stCondLst>
                            <p:childTnLst>
                              <p:par>
                                <p:cTn id="9" presetID="17" presetClass="entr" presetSubtype="10" fill="hold" nodeType="afterEffect">
                                  <p:stCondLst>
                                    <p:cond delay="0"/>
                                  </p:stCondLst>
                                  <p:childTnLst>
                                    <p:set>
                                      <p:cBhvr>
                                        <p:cTn id="10" dur="1" fill="hold">
                                          <p:stCondLst>
                                            <p:cond delay="0"/>
                                          </p:stCondLst>
                                        </p:cTn>
                                        <p:tgtEl>
                                          <p:spTgt spid="604185">
                                            <p:txEl>
                                              <p:pRg st="2" end="2"/>
                                            </p:txEl>
                                          </p:spTgt>
                                        </p:tgtEl>
                                        <p:attrNameLst>
                                          <p:attrName>style.visibility</p:attrName>
                                        </p:attrNameLst>
                                      </p:cBhvr>
                                      <p:to>
                                        <p:strVal val="visible"/>
                                      </p:to>
                                    </p:set>
                                    <p:anim calcmode="lin" valueType="num">
                                      <p:cBhvr>
                                        <p:cTn id="11" dur="500" fill="hold"/>
                                        <p:tgtEl>
                                          <p:spTgt spid="604185">
                                            <p:txEl>
                                              <p:pRg st="2" end="2"/>
                                            </p:txEl>
                                          </p:spTgt>
                                        </p:tgtEl>
                                        <p:attrNameLst>
                                          <p:attrName>ppt_w</p:attrName>
                                        </p:attrNameLst>
                                      </p:cBhvr>
                                      <p:tavLst>
                                        <p:tav tm="0">
                                          <p:val>
                                            <p:fltVal val="0"/>
                                          </p:val>
                                        </p:tav>
                                        <p:tav tm="100000">
                                          <p:val>
                                            <p:strVal val="#ppt_w"/>
                                          </p:val>
                                        </p:tav>
                                      </p:tavLst>
                                    </p:anim>
                                    <p:anim calcmode="lin" valueType="num">
                                      <p:cBhvr>
                                        <p:cTn id="12" dur="500" fill="hold"/>
                                        <p:tgtEl>
                                          <p:spTgt spid="604185">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nodeType="after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04182"/>
                                        </p:tgtEl>
                                        <p:attrNameLst>
                                          <p:attrName>style.visibility</p:attrName>
                                        </p:attrNameLst>
                                      </p:cBhvr>
                                      <p:to>
                                        <p:strVal val="visible"/>
                                      </p:to>
                                    </p:set>
                                    <p:animEffect transition="in" filter="wipe(left)">
                                      <p:cBhvr>
                                        <p:cTn id="17" dur="500"/>
                                        <p:tgtEl>
                                          <p:spTgt spid="604182"/>
                                        </p:tgtEl>
                                      </p:cBhvr>
                                    </p:animEffect>
                                  </p:childTnLst>
                                </p:cTn>
                              </p:par>
                            </p:childTnLst>
                          </p:cTn>
                        </p:par>
                      </p:childTnLst>
                    </p:cTn>
                  </p:par>
                  <p:par>
                    <p:cTn id="18" fill="hold">
                      <p:stCondLst>
                        <p:cond delay="indefinite"/>
                      </p:stCondLst>
                      <p:childTnLst>
                        <p:par>
                          <p:cTn id="19" fill="hold" nodeType="after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04184"/>
                                        </p:tgtEl>
                                        <p:attrNameLst>
                                          <p:attrName>style.visibility</p:attrName>
                                        </p:attrNameLst>
                                      </p:cBhvr>
                                      <p:to>
                                        <p:strVal val="visible"/>
                                      </p:to>
                                    </p:set>
                                    <p:animEffect transition="in" filter="wipe(left)">
                                      <p:cBhvr>
                                        <p:cTn id="22" dur="500"/>
                                        <p:tgtEl>
                                          <p:spTgt spid="6041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82" grpId="0"/>
      <p:bldP spid="604184" grpId="0"/>
    </p:bld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hteck 17"/>
          <p:cNvSpPr/>
          <p:nvPr/>
        </p:nvSpPr>
        <p:spPr>
          <a:xfrm>
            <a:off x="0" y="5249963"/>
            <a:ext cx="9144000" cy="1103587"/>
          </a:xfrm>
          <a:prstGeom prst="rect">
            <a:avLst/>
          </a:prstGeom>
          <a:gradFill>
            <a:gsLst>
              <a:gs pos="6000">
                <a:srgbClr val="2E63AC">
                  <a:lumMod val="100000"/>
                </a:srgbClr>
              </a:gs>
              <a:gs pos="4000">
                <a:srgbClr val="2E63AC"/>
              </a:gs>
              <a:gs pos="54000">
                <a:srgbClr val="2E63AC">
                  <a:alpha val="0"/>
                </a:srgb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a:spLocks noChangeArrowheads="1"/>
          </p:cNvSpPr>
          <p:nvPr/>
        </p:nvSpPr>
        <p:spPr bwMode="auto">
          <a:xfrm>
            <a:off x="468032" y="1771650"/>
            <a:ext cx="7304368" cy="3048000"/>
          </a:xfrm>
          <a:prstGeom prst="rect">
            <a:avLst/>
          </a:prstGeom>
          <a:solidFill>
            <a:srgbClr val="FFFFFF"/>
          </a:solidFill>
          <a:ln w="3175">
            <a:noFill/>
            <a:miter lim="800000"/>
            <a:headEnd/>
            <a:tailEnd/>
          </a:ln>
        </p:spPr>
        <p:txBody>
          <a:bodyPr/>
          <a:lstStyle/>
          <a:p>
            <a:pPr indent="290513">
              <a:buFontTx/>
              <a:buAutoNum type="arabicPeriod"/>
            </a:pPr>
            <a:endParaRPr lang="en-US">
              <a:solidFill>
                <a:prstClr val="black"/>
              </a:solidFill>
            </a:endParaRPr>
          </a:p>
        </p:txBody>
      </p:sp>
      <p:sp>
        <p:nvSpPr>
          <p:cNvPr id="19" name="Rectangle 10"/>
          <p:cNvSpPr>
            <a:spLocks noChangeArrowheads="1"/>
          </p:cNvSpPr>
          <p:nvPr/>
        </p:nvSpPr>
        <p:spPr bwMode="auto">
          <a:xfrm>
            <a:off x="292086" y="5092250"/>
            <a:ext cx="3975100" cy="914400"/>
          </a:xfrm>
          <a:prstGeom prst="rect">
            <a:avLst/>
          </a:prstGeom>
          <a:noFill/>
          <a:ln w="9525">
            <a:noFill/>
            <a:miter lim="800000"/>
            <a:headEnd/>
            <a:tailEnd/>
          </a:ln>
        </p:spPr>
        <p:txBody>
          <a:bodyPr/>
          <a:lstStyle/>
          <a:p>
            <a:pPr>
              <a:spcBef>
                <a:spcPct val="20000"/>
              </a:spcBef>
            </a:pPr>
            <a:r>
              <a:rPr lang="en-US" sz="1600" dirty="0">
                <a:solidFill>
                  <a:prstClr val="black"/>
                </a:solidFill>
              </a:rPr>
              <a:t>The consumers in (</a:t>
            </a:r>
            <a:r>
              <a:rPr lang="en-US" sz="1600" i="1" dirty="0">
                <a:solidFill>
                  <a:prstClr val="black"/>
                </a:solidFill>
              </a:rPr>
              <a:t>a</a:t>
            </a:r>
            <a:r>
              <a:rPr lang="en-US" sz="1600" dirty="0">
                <a:solidFill>
                  <a:prstClr val="black"/>
                </a:solidFill>
              </a:rPr>
              <a:t>) are willing to trade off a considerable amount of interior space for some additional acceleration</a:t>
            </a:r>
          </a:p>
        </p:txBody>
      </p:sp>
      <p:pic>
        <p:nvPicPr>
          <p:cNvPr id="20" name="Picture 34" descr="fig3"/>
          <p:cNvPicPr>
            <a:picLocks noChangeAspect="1" noChangeArrowheads="1"/>
          </p:cNvPicPr>
          <p:nvPr/>
        </p:nvPicPr>
        <p:blipFill>
          <a:blip r:embed="rId2" cstate="print"/>
          <a:srcRect/>
          <a:stretch>
            <a:fillRect/>
          </a:stretch>
        </p:blipFill>
        <p:spPr bwMode="auto">
          <a:xfrm>
            <a:off x="990600" y="1857375"/>
            <a:ext cx="6010275" cy="3076575"/>
          </a:xfrm>
          <a:prstGeom prst="rect">
            <a:avLst/>
          </a:prstGeom>
          <a:noFill/>
          <a:ln w="9525">
            <a:noFill/>
            <a:miter lim="800000"/>
            <a:headEnd/>
            <a:tailEnd/>
          </a:ln>
        </p:spPr>
      </p:pic>
      <p:pic>
        <p:nvPicPr>
          <p:cNvPr id="21" name="Picture 35" descr="fig3"/>
          <p:cNvPicPr>
            <a:picLocks noChangeAspect="1" noChangeArrowheads="1"/>
          </p:cNvPicPr>
          <p:nvPr/>
        </p:nvPicPr>
        <p:blipFill>
          <a:blip r:embed="rId3" cstate="print"/>
          <a:srcRect/>
          <a:stretch>
            <a:fillRect/>
          </a:stretch>
        </p:blipFill>
        <p:spPr bwMode="auto">
          <a:xfrm>
            <a:off x="990600" y="1857375"/>
            <a:ext cx="6010275" cy="3076575"/>
          </a:xfrm>
          <a:prstGeom prst="rect">
            <a:avLst/>
          </a:prstGeom>
          <a:noFill/>
          <a:ln w="9525">
            <a:noFill/>
            <a:miter lim="800000"/>
            <a:headEnd/>
            <a:tailEnd/>
          </a:ln>
        </p:spPr>
      </p:pic>
      <p:pic>
        <p:nvPicPr>
          <p:cNvPr id="22" name="Picture 36" descr="fig3"/>
          <p:cNvPicPr>
            <a:picLocks noChangeAspect="1" noChangeArrowheads="1"/>
          </p:cNvPicPr>
          <p:nvPr/>
        </p:nvPicPr>
        <p:blipFill>
          <a:blip r:embed="rId4" cstate="print"/>
          <a:srcRect/>
          <a:stretch>
            <a:fillRect/>
          </a:stretch>
        </p:blipFill>
        <p:spPr bwMode="auto">
          <a:xfrm>
            <a:off x="990600" y="1857375"/>
            <a:ext cx="6010275" cy="3076575"/>
          </a:xfrm>
          <a:prstGeom prst="rect">
            <a:avLst/>
          </a:prstGeom>
          <a:noFill/>
          <a:ln w="9525">
            <a:noFill/>
            <a:miter lim="800000"/>
            <a:headEnd/>
            <a:tailEnd/>
          </a:ln>
        </p:spPr>
      </p:pic>
      <p:pic>
        <p:nvPicPr>
          <p:cNvPr id="23" name="Picture 37" descr="fig3"/>
          <p:cNvPicPr>
            <a:picLocks noChangeAspect="1" noChangeArrowheads="1"/>
          </p:cNvPicPr>
          <p:nvPr/>
        </p:nvPicPr>
        <p:blipFill>
          <a:blip r:embed="rId5" cstate="print"/>
          <a:srcRect/>
          <a:stretch>
            <a:fillRect/>
          </a:stretch>
        </p:blipFill>
        <p:spPr bwMode="auto">
          <a:xfrm>
            <a:off x="990600" y="1857375"/>
            <a:ext cx="6010275" cy="3076575"/>
          </a:xfrm>
          <a:prstGeom prst="rect">
            <a:avLst/>
          </a:prstGeom>
          <a:noFill/>
          <a:ln w="9525">
            <a:noFill/>
            <a:miter lim="800000"/>
            <a:headEnd/>
            <a:tailEnd/>
          </a:ln>
        </p:spPr>
      </p:pic>
      <p:pic>
        <p:nvPicPr>
          <p:cNvPr id="24" name="Picture 39" descr="fig3"/>
          <p:cNvPicPr>
            <a:picLocks noChangeAspect="1" noChangeArrowheads="1"/>
          </p:cNvPicPr>
          <p:nvPr/>
        </p:nvPicPr>
        <p:blipFill>
          <a:blip r:embed="rId6" cstate="print"/>
          <a:srcRect/>
          <a:stretch>
            <a:fillRect/>
          </a:stretch>
        </p:blipFill>
        <p:spPr bwMode="auto">
          <a:xfrm>
            <a:off x="990600" y="1857375"/>
            <a:ext cx="6010275" cy="3076575"/>
          </a:xfrm>
          <a:prstGeom prst="rect">
            <a:avLst/>
          </a:prstGeom>
          <a:noFill/>
          <a:ln w="9525">
            <a:noFill/>
            <a:miter lim="800000"/>
            <a:headEnd/>
            <a:tailEnd/>
          </a:ln>
        </p:spPr>
      </p:pic>
      <p:pic>
        <p:nvPicPr>
          <p:cNvPr id="25" name="Picture 40" descr="fig3"/>
          <p:cNvPicPr>
            <a:picLocks noChangeAspect="1" noChangeArrowheads="1"/>
          </p:cNvPicPr>
          <p:nvPr/>
        </p:nvPicPr>
        <p:blipFill>
          <a:blip r:embed="rId7" cstate="print"/>
          <a:srcRect/>
          <a:stretch>
            <a:fillRect/>
          </a:stretch>
        </p:blipFill>
        <p:spPr bwMode="auto">
          <a:xfrm>
            <a:off x="990600" y="1857375"/>
            <a:ext cx="6010275" cy="3076575"/>
          </a:xfrm>
          <a:prstGeom prst="rect">
            <a:avLst/>
          </a:prstGeom>
          <a:noFill/>
          <a:ln w="9525">
            <a:noFill/>
            <a:miter lim="800000"/>
            <a:headEnd/>
            <a:tailEnd/>
          </a:ln>
        </p:spPr>
      </p:pic>
      <p:pic>
        <p:nvPicPr>
          <p:cNvPr id="26" name="Picture 41" descr="fig3"/>
          <p:cNvPicPr>
            <a:picLocks noChangeAspect="1" noChangeArrowheads="1"/>
          </p:cNvPicPr>
          <p:nvPr/>
        </p:nvPicPr>
        <p:blipFill>
          <a:blip r:embed="rId8" cstate="print"/>
          <a:srcRect/>
          <a:stretch>
            <a:fillRect/>
          </a:stretch>
        </p:blipFill>
        <p:spPr bwMode="auto">
          <a:xfrm>
            <a:off x="990600" y="1857375"/>
            <a:ext cx="6010275" cy="3076575"/>
          </a:xfrm>
          <a:prstGeom prst="rect">
            <a:avLst/>
          </a:prstGeom>
          <a:noFill/>
          <a:ln w="9525">
            <a:noFill/>
            <a:miter lim="800000"/>
            <a:headEnd/>
            <a:tailEnd/>
          </a:ln>
        </p:spPr>
      </p:pic>
      <p:pic>
        <p:nvPicPr>
          <p:cNvPr id="27" name="Picture 42" descr="fig3"/>
          <p:cNvPicPr>
            <a:picLocks noChangeAspect="1" noChangeArrowheads="1"/>
          </p:cNvPicPr>
          <p:nvPr/>
        </p:nvPicPr>
        <p:blipFill>
          <a:blip r:embed="rId9" cstate="print"/>
          <a:srcRect/>
          <a:stretch>
            <a:fillRect/>
          </a:stretch>
        </p:blipFill>
        <p:spPr bwMode="auto">
          <a:xfrm>
            <a:off x="990600" y="1857375"/>
            <a:ext cx="6010275" cy="3076575"/>
          </a:xfrm>
          <a:prstGeom prst="rect">
            <a:avLst/>
          </a:prstGeom>
          <a:noFill/>
          <a:ln w="9525">
            <a:noFill/>
            <a:miter lim="800000"/>
            <a:headEnd/>
            <a:tailEnd/>
          </a:ln>
        </p:spPr>
      </p:pic>
      <p:sp>
        <p:nvSpPr>
          <p:cNvPr id="34" name="Rectangle 3"/>
          <p:cNvSpPr>
            <a:spLocks noChangeArrowheads="1"/>
          </p:cNvSpPr>
          <p:nvPr/>
        </p:nvSpPr>
        <p:spPr bwMode="auto">
          <a:xfrm>
            <a:off x="380986" y="4825550"/>
            <a:ext cx="5842000" cy="266700"/>
          </a:xfrm>
          <a:prstGeom prst="rect">
            <a:avLst/>
          </a:prstGeom>
          <a:noFill/>
          <a:ln w="9525">
            <a:noFill/>
            <a:miter lim="800000"/>
            <a:headEnd/>
            <a:tailEnd/>
          </a:ln>
        </p:spPr>
        <p:txBody>
          <a:bodyPr lIns="45720" rIns="45720" anchor="ctr"/>
          <a:lstStyle/>
          <a:p>
            <a:pPr>
              <a:spcBef>
                <a:spcPct val="20000"/>
              </a:spcBef>
            </a:pPr>
            <a:r>
              <a:rPr lang="en-US" sz="1600" b="1" dirty="0">
                <a:solidFill>
                  <a:prstClr val="black"/>
                </a:solidFill>
              </a:rPr>
              <a:t>CONSUMER CHOICE OF AUTOMOBILE ATTRIBUTES</a:t>
            </a:r>
          </a:p>
        </p:txBody>
      </p:sp>
      <p:sp>
        <p:nvSpPr>
          <p:cNvPr id="36" name="TextBox 35"/>
          <p:cNvSpPr txBox="1">
            <a:spLocks noChangeArrowheads="1"/>
          </p:cNvSpPr>
          <p:nvPr/>
        </p:nvSpPr>
        <p:spPr bwMode="auto">
          <a:xfrm>
            <a:off x="4267186" y="5092250"/>
            <a:ext cx="4156075" cy="879475"/>
          </a:xfrm>
          <a:prstGeom prst="rect">
            <a:avLst/>
          </a:prstGeom>
          <a:noFill/>
          <a:ln w="9525">
            <a:noFill/>
            <a:miter lim="800000"/>
            <a:headEnd/>
            <a:tailEnd/>
          </a:ln>
        </p:spPr>
        <p:txBody>
          <a:bodyPr>
            <a:spAutoFit/>
          </a:bodyPr>
          <a:lstStyle/>
          <a:p>
            <a:pPr>
              <a:spcBef>
                <a:spcPct val="20000"/>
              </a:spcBef>
            </a:pPr>
            <a:r>
              <a:rPr lang="en-US" sz="1600" dirty="0">
                <a:solidFill>
                  <a:prstClr val="black"/>
                </a:solidFill>
              </a:rPr>
              <a:t>Given a budget constraint, they will choose a car that emphasizes acceleration. </a:t>
            </a:r>
          </a:p>
          <a:p>
            <a:pPr>
              <a:spcBef>
                <a:spcPct val="20000"/>
              </a:spcBef>
            </a:pPr>
            <a:r>
              <a:rPr lang="en-US" sz="1600" dirty="0">
                <a:solidFill>
                  <a:prstClr val="black"/>
                </a:solidFill>
              </a:rPr>
              <a:t>The opposite is true for consumers in (</a:t>
            </a:r>
            <a:r>
              <a:rPr lang="en-US" sz="1600" i="1" dirty="0">
                <a:solidFill>
                  <a:prstClr val="black"/>
                </a:solidFill>
              </a:rPr>
              <a:t>b</a:t>
            </a:r>
            <a:r>
              <a:rPr lang="en-US" sz="1600" dirty="0">
                <a:solidFill>
                  <a:prstClr val="black"/>
                </a:solidFill>
              </a:rPr>
              <a:t>)</a:t>
            </a:r>
          </a:p>
        </p:txBody>
      </p:sp>
      <p:sp>
        <p:nvSpPr>
          <p:cNvPr id="38" name="Rectangle 37"/>
          <p:cNvSpPr>
            <a:spLocks noChangeArrowheads="1"/>
          </p:cNvSpPr>
          <p:nvPr/>
        </p:nvSpPr>
        <p:spPr bwMode="auto">
          <a:xfrm>
            <a:off x="468032" y="963613"/>
            <a:ext cx="8229600" cy="923330"/>
          </a:xfrm>
          <a:prstGeom prst="rect">
            <a:avLst/>
          </a:prstGeom>
          <a:noFill/>
          <a:ln w="9525">
            <a:noFill/>
            <a:miter lim="800000"/>
            <a:headEnd/>
            <a:tailEnd/>
          </a:ln>
        </p:spPr>
        <p:txBody>
          <a:bodyPr wrap="square">
            <a:spAutoFit/>
          </a:bodyPr>
          <a:lstStyle/>
          <a:p>
            <a:r>
              <a:rPr lang="en-US" dirty="0">
                <a:solidFill>
                  <a:prstClr val="black"/>
                </a:solidFill>
              </a:rPr>
              <a:t>Different preferences of consumer groups for automobiles can affect their purchasing decisions. Following up on the previous Example, we consider two groups of consumers planning to buy new cars</a:t>
            </a:r>
          </a:p>
        </p:txBody>
      </p:sp>
      <p:sp>
        <p:nvSpPr>
          <p:cNvPr id="44" name="Rectangle 6"/>
          <p:cNvSpPr>
            <a:spLocks noChangeArrowheads="1"/>
          </p:cNvSpPr>
          <p:nvPr/>
        </p:nvSpPr>
        <p:spPr bwMode="auto">
          <a:xfrm>
            <a:off x="468032" y="476250"/>
            <a:ext cx="5542384" cy="487363"/>
          </a:xfrm>
          <a:prstGeom prst="rect">
            <a:avLst/>
          </a:prstGeom>
          <a:noFill/>
          <a:ln w="9525">
            <a:noFill/>
            <a:miter lim="800000"/>
            <a:headEnd/>
            <a:tailEnd/>
          </a:ln>
        </p:spPr>
        <p:txBody>
          <a:bodyPr anchor="ctr"/>
          <a:lstStyle/>
          <a:p>
            <a:r>
              <a:rPr lang="en-US" sz="2400" b="1" dirty="0">
                <a:solidFill>
                  <a:srgbClr val="3163AC"/>
                </a:solidFill>
              </a:rPr>
              <a:t>DESIGNING NEW AUTOMOBILES (II)</a:t>
            </a:r>
          </a:p>
        </p:txBody>
      </p:sp>
      <p:sp>
        <p:nvSpPr>
          <p:cNvPr id="29" name="Textfeld 28"/>
          <p:cNvSpPr txBox="1"/>
          <p:nvPr/>
        </p:nvSpPr>
        <p:spPr>
          <a:xfrm>
            <a:off x="-162920" y="5621675"/>
            <a:ext cx="9144000" cy="1015663"/>
          </a:xfrm>
          <a:prstGeom prst="rect">
            <a:avLst/>
          </a:prstGeom>
          <a:noFill/>
        </p:spPr>
        <p:txBody>
          <a:bodyPr wrap="square" rtlCol="0">
            <a:spAutoFit/>
          </a:bodyPr>
          <a:lstStyle/>
          <a:p>
            <a:pPr algn="r"/>
            <a:endParaRPr lang="de-DE" dirty="0">
              <a:solidFill>
                <a:schemeClr val="bg1"/>
              </a:solidFill>
            </a:endParaRPr>
          </a:p>
          <a:p>
            <a:pPr algn="r"/>
            <a:r>
              <a:rPr lang="de-DE" sz="2400" cap="all" dirty="0">
                <a:solidFill>
                  <a:schemeClr val="bg1"/>
                </a:solidFill>
              </a:rPr>
              <a:t>Case Study</a:t>
            </a:r>
          </a:p>
          <a:p>
            <a:pPr algn="r"/>
            <a:r>
              <a:rPr lang="de-DE" dirty="0">
                <a:solidFill>
                  <a:schemeClr val="bg1"/>
                </a:solidFill>
              </a:rPr>
              <a:t>       </a:t>
            </a:r>
            <a:endParaRPr lang="en-US" dirty="0">
              <a:solidFill>
                <a:schemeClr val="bg1"/>
              </a:solidFill>
            </a:endParaRPr>
          </a:p>
        </p:txBody>
      </p:sp>
      <p:sp>
        <p:nvSpPr>
          <p:cNvPr id="17" name="Rechteck 16"/>
          <p:cNvSpPr/>
          <p:nvPr/>
        </p:nvSpPr>
        <p:spPr>
          <a:xfrm>
            <a:off x="0" y="-11330"/>
            <a:ext cx="9144000" cy="6364880"/>
          </a:xfrm>
          <a:prstGeom prst="rect">
            <a:avLst/>
          </a:prstGeom>
          <a:blipFill dpi="0" rotWithShape="1">
            <a:blip r:embed="rId10">
              <a:alphaModFix amt="2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92779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left)">
                                      <p:cBhvr>
                                        <p:cTn id="7" dur="500"/>
                                        <p:tgtEl>
                                          <p:spTgt spid="4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wipe(left)">
                                      <p:cBhvr>
                                        <p:cTn id="11" dur="500"/>
                                        <p:tgtEl>
                                          <p:spTgt spid="38"/>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left)">
                                      <p:cBhvr>
                                        <p:cTn id="15" dur="500"/>
                                        <p:tgtEl>
                                          <p:spTgt spid="34"/>
                                        </p:tgtEl>
                                      </p:cBhvr>
                                    </p:animEffect>
                                  </p:childTnLst>
                                </p:cTn>
                              </p:par>
                            </p:childTnLst>
                          </p:cTn>
                        </p:par>
                        <p:par>
                          <p:cTn id="16" fill="hold" nodeType="afterGroup">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fade">
                                      <p:cBhvr>
                                        <p:cTn id="19" dur="500"/>
                                        <p:tgtEl>
                                          <p:spTgt spid="40"/>
                                        </p:tgtEl>
                                      </p:cBhvr>
                                    </p:animEffect>
                                  </p:childTnLst>
                                </p:cTn>
                              </p:par>
                            </p:childTnLst>
                          </p:cTn>
                        </p:par>
                        <p:par>
                          <p:cTn id="20" fill="hold" nodeType="afterGroup">
                            <p:stCondLst>
                              <p:cond delay="2000"/>
                            </p:stCondLst>
                            <p:childTnLst>
                              <p:par>
                                <p:cTn id="21" presetID="22" presetClass="entr" presetSubtype="8"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left)">
                                      <p:cBhvr>
                                        <p:cTn id="23" dur="750"/>
                                        <p:tgtEl>
                                          <p:spTgt spid="20"/>
                                        </p:tgtEl>
                                      </p:cBhvr>
                                    </p:animEffect>
                                  </p:childTnLst>
                                </p:cTn>
                              </p:par>
                            </p:childTnLst>
                          </p:cTn>
                        </p:par>
                        <p:par>
                          <p:cTn id="24" fill="hold" nodeType="afterGroup">
                            <p:stCondLst>
                              <p:cond delay="2750"/>
                            </p:stCondLst>
                            <p:childTnLst>
                              <p:par>
                                <p:cTn id="25" presetID="22" presetClass="entr" presetSubtype="1" fill="hold"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up)">
                                      <p:cBhvr>
                                        <p:cTn id="27" dur="750"/>
                                        <p:tgtEl>
                                          <p:spTgt spid="21"/>
                                        </p:tgtEl>
                                      </p:cBhvr>
                                    </p:animEffect>
                                  </p:childTnLst>
                                </p:cTn>
                              </p:par>
                            </p:childTnLst>
                          </p:cTn>
                        </p:par>
                        <p:par>
                          <p:cTn id="28" fill="hold" nodeType="afterGroup">
                            <p:stCondLst>
                              <p:cond delay="3500"/>
                            </p:stCondLst>
                            <p:childTnLst>
                              <p:par>
                                <p:cTn id="29" presetID="22" presetClass="entr" presetSubtype="1" fill="hold" nodeType="after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up)">
                                      <p:cBhvr>
                                        <p:cTn id="31" dur="750"/>
                                        <p:tgtEl>
                                          <p:spTgt spid="22"/>
                                        </p:tgtEl>
                                      </p:cBhvr>
                                    </p:animEffect>
                                  </p:childTnLst>
                                </p:cTn>
                              </p:par>
                            </p:childTnLst>
                          </p:cTn>
                        </p:par>
                        <p:par>
                          <p:cTn id="32" fill="hold" nodeType="afterGroup">
                            <p:stCondLst>
                              <p:cond delay="4250"/>
                            </p:stCondLst>
                            <p:childTnLst>
                              <p:par>
                                <p:cTn id="33" presetID="22" presetClass="entr" presetSubtype="8"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left)">
                                      <p:cBhvr>
                                        <p:cTn id="35" dur="750"/>
                                        <p:tgtEl>
                                          <p:spTgt spid="23"/>
                                        </p:tgtEl>
                                      </p:cBhvr>
                                    </p:animEffect>
                                  </p:childTnLst>
                                </p:cTn>
                              </p:par>
                            </p:childTnLst>
                          </p:cTn>
                        </p:par>
                        <p:par>
                          <p:cTn id="36" fill="hold">
                            <p:stCondLst>
                              <p:cond delay="5000"/>
                            </p:stCondLst>
                            <p:childTnLst>
                              <p:par>
                                <p:cTn id="37" presetID="22" presetClass="entr" presetSubtype="8"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left)">
                                      <p:cBhvr>
                                        <p:cTn id="39" dur="500"/>
                                        <p:tgtEl>
                                          <p:spTgt spid="19"/>
                                        </p:tgtEl>
                                      </p:cBhvr>
                                    </p:animEffect>
                                  </p:childTnLst>
                                </p:cTn>
                              </p:par>
                            </p:childTnLst>
                          </p:cTn>
                        </p:par>
                        <p:par>
                          <p:cTn id="40" fill="hold" nodeType="afterGroup">
                            <p:stCondLst>
                              <p:cond delay="5500"/>
                            </p:stCondLst>
                            <p:childTnLst>
                              <p:par>
                                <p:cTn id="41" presetID="22" presetClass="entr" presetSubtype="8" fill="hold" grpId="0" nodeType="afterEffect">
                                  <p:stCondLst>
                                    <p:cond delay="0"/>
                                  </p:stCondLst>
                                  <p:childTnLst>
                                    <p:set>
                                      <p:cBhvr>
                                        <p:cTn id="42" dur="1" fill="hold">
                                          <p:stCondLst>
                                            <p:cond delay="0"/>
                                          </p:stCondLst>
                                        </p:cTn>
                                        <p:tgtEl>
                                          <p:spTgt spid="36">
                                            <p:txEl>
                                              <p:pRg st="0" end="0"/>
                                            </p:txEl>
                                          </p:spTgt>
                                        </p:tgtEl>
                                        <p:attrNameLst>
                                          <p:attrName>style.visibility</p:attrName>
                                        </p:attrNameLst>
                                      </p:cBhvr>
                                      <p:to>
                                        <p:strVal val="visible"/>
                                      </p:to>
                                    </p:set>
                                    <p:animEffect transition="in" filter="wipe(left)">
                                      <p:cBhvr>
                                        <p:cTn id="43" dur="500"/>
                                        <p:tgtEl>
                                          <p:spTgt spid="36">
                                            <p:txEl>
                                              <p:pRg st="0" end="0"/>
                                            </p:txEl>
                                          </p:spTgt>
                                        </p:tgtEl>
                                      </p:cBhvr>
                                    </p:animEffect>
                                  </p:childTnLst>
                                </p:cTn>
                              </p:par>
                            </p:childTnLst>
                          </p:cTn>
                        </p:par>
                      </p:childTnLst>
                    </p:cTn>
                  </p:par>
                  <p:par>
                    <p:cTn id="44" fill="hold">
                      <p:stCondLst>
                        <p:cond delay="indefinite"/>
                      </p:stCondLst>
                      <p:childTnLst>
                        <p:par>
                          <p:cTn id="45" fill="hold" nodeType="afterGroup">
                            <p:stCondLst>
                              <p:cond delay="0"/>
                            </p:stCondLst>
                            <p:childTnLst>
                              <p:par>
                                <p:cTn id="46" presetID="22" presetClass="entr" presetSubtype="8" fill="hold" nodeType="click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wipe(left)">
                                      <p:cBhvr>
                                        <p:cTn id="48" dur="750"/>
                                        <p:tgtEl>
                                          <p:spTgt spid="24"/>
                                        </p:tgtEl>
                                      </p:cBhvr>
                                    </p:animEffect>
                                  </p:childTnLst>
                                </p:cTn>
                              </p:par>
                            </p:childTnLst>
                          </p:cTn>
                        </p:par>
                        <p:par>
                          <p:cTn id="49" fill="hold" nodeType="afterGroup">
                            <p:stCondLst>
                              <p:cond delay="750"/>
                            </p:stCondLst>
                            <p:childTnLst>
                              <p:par>
                                <p:cTn id="50" presetID="22" presetClass="entr" presetSubtype="1" fill="hold" nodeType="after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wipe(up)">
                                      <p:cBhvr>
                                        <p:cTn id="52" dur="750"/>
                                        <p:tgtEl>
                                          <p:spTgt spid="25"/>
                                        </p:tgtEl>
                                      </p:cBhvr>
                                    </p:animEffect>
                                  </p:childTnLst>
                                </p:cTn>
                              </p:par>
                            </p:childTnLst>
                          </p:cTn>
                        </p:par>
                        <p:par>
                          <p:cTn id="53" fill="hold" nodeType="afterGroup">
                            <p:stCondLst>
                              <p:cond delay="1500"/>
                            </p:stCondLst>
                            <p:childTnLst>
                              <p:par>
                                <p:cTn id="54" presetID="22" presetClass="entr" presetSubtype="1" fill="hold" nodeType="after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wipe(up)">
                                      <p:cBhvr>
                                        <p:cTn id="56" dur="750"/>
                                        <p:tgtEl>
                                          <p:spTgt spid="26"/>
                                        </p:tgtEl>
                                      </p:cBhvr>
                                    </p:animEffect>
                                  </p:childTnLst>
                                </p:cTn>
                              </p:par>
                            </p:childTnLst>
                          </p:cTn>
                        </p:par>
                        <p:par>
                          <p:cTn id="57" fill="hold" nodeType="afterGroup">
                            <p:stCondLst>
                              <p:cond delay="2250"/>
                            </p:stCondLst>
                            <p:childTnLst>
                              <p:par>
                                <p:cTn id="58" presetID="22" presetClass="entr" presetSubtype="1" fill="hold" nodeType="after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wipe(up)">
                                      <p:cBhvr>
                                        <p:cTn id="60" dur="750"/>
                                        <p:tgtEl>
                                          <p:spTgt spid="27"/>
                                        </p:tgtEl>
                                      </p:cBhvr>
                                    </p:animEffect>
                                  </p:childTnLst>
                                </p:cTn>
                              </p:par>
                            </p:childTnLst>
                          </p:cTn>
                        </p:par>
                        <p:par>
                          <p:cTn id="61" fill="hold">
                            <p:stCondLst>
                              <p:cond delay="3000"/>
                            </p:stCondLst>
                            <p:childTnLst>
                              <p:par>
                                <p:cTn id="62" presetID="22" presetClass="entr" presetSubtype="8" fill="hold" grpId="0" nodeType="afterEffect">
                                  <p:stCondLst>
                                    <p:cond delay="0"/>
                                  </p:stCondLst>
                                  <p:childTnLst>
                                    <p:set>
                                      <p:cBhvr>
                                        <p:cTn id="63" dur="1" fill="hold">
                                          <p:stCondLst>
                                            <p:cond delay="0"/>
                                          </p:stCondLst>
                                        </p:cTn>
                                        <p:tgtEl>
                                          <p:spTgt spid="36">
                                            <p:txEl>
                                              <p:pRg st="1" end="1"/>
                                            </p:txEl>
                                          </p:spTgt>
                                        </p:tgtEl>
                                        <p:attrNameLst>
                                          <p:attrName>style.visibility</p:attrName>
                                        </p:attrNameLst>
                                      </p:cBhvr>
                                      <p:to>
                                        <p:strVal val="visible"/>
                                      </p:to>
                                    </p:set>
                                    <p:animEffect transition="in" filter="wipe(left)">
                                      <p:cBhvr>
                                        <p:cTn id="64" dur="500"/>
                                        <p:tgtEl>
                                          <p:spTgt spid="3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19" grpId="0"/>
      <p:bldP spid="34" grpId="0"/>
      <p:bldP spid="36" grpId="0" build="p" bldLvl="2"/>
      <p:bldP spid="38" grpId="0"/>
      <p:bldP spid="44" grpId="0"/>
    </p:bld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48" name="Text Box 20"/>
          <p:cNvSpPr txBox="1">
            <a:spLocks noChangeArrowheads="1"/>
          </p:cNvSpPr>
          <p:nvPr/>
        </p:nvSpPr>
        <p:spPr bwMode="auto">
          <a:xfrm>
            <a:off x="442771" y="2769066"/>
            <a:ext cx="8315325" cy="1015663"/>
          </a:xfrm>
          <a:prstGeom prst="rect">
            <a:avLst/>
          </a:prstGeom>
          <a:noFill/>
          <a:ln w="9525">
            <a:noFill/>
            <a:miter lim="800000"/>
            <a:headEnd/>
            <a:tailEnd/>
          </a:ln>
        </p:spPr>
        <p:txBody>
          <a:bodyPr wrap="square">
            <a:spAutoFit/>
          </a:bodyPr>
          <a:lstStyle/>
          <a:p>
            <a:pPr>
              <a:buClr>
                <a:srgbClr val="F08300"/>
              </a:buClr>
            </a:pPr>
            <a:r>
              <a:rPr lang="en-US" sz="2000" b="1" cap="all" dirty="0">
                <a:solidFill>
                  <a:srgbClr val="86A315"/>
                </a:solidFill>
              </a:rPr>
              <a:t>diminishing marginal utility    </a:t>
            </a:r>
            <a:r>
              <a:rPr lang="en-US" sz="2000" dirty="0">
                <a:solidFill>
                  <a:prstClr val="black"/>
                </a:solidFill>
              </a:rPr>
              <a:t>Principle that as more of a good is consumed, the consumption of additional amounts will yield smaller additions to utility</a:t>
            </a:r>
          </a:p>
        </p:txBody>
      </p:sp>
      <p:sp>
        <p:nvSpPr>
          <p:cNvPr id="21" name="Rectangle 4"/>
          <p:cNvSpPr>
            <a:spLocks noGrp="1" noChangeArrowheads="1"/>
          </p:cNvSpPr>
          <p:nvPr>
            <p:ph type="title"/>
          </p:nvPr>
        </p:nvSpPr>
        <p:spPr>
          <a:xfrm>
            <a:off x="445650" y="95250"/>
            <a:ext cx="8726031" cy="1132540"/>
          </a:xfrm>
          <a:prstGeom prst="rect">
            <a:avLst/>
          </a:prstGeom>
          <a:noFill/>
        </p:spPr>
        <p:txBody>
          <a:bodyPr anchor="ctr" anchorCtr="0"/>
          <a:lstStyle/>
          <a:p>
            <a:pPr eaLnBrk="1" hangingPunct="1"/>
            <a:r>
              <a:rPr lang="en-US" dirty="0">
                <a:solidFill>
                  <a:srgbClr val="3163AC"/>
                </a:solidFill>
                <a:latin typeface="+mj-lt"/>
                <a:cs typeface="Arial" panose="020B0604020202020204" pitchFamily="34" charset="0"/>
              </a:rPr>
              <a:t>Marginal Utility and</a:t>
            </a:r>
            <a:br>
              <a:rPr lang="en-US" dirty="0">
                <a:solidFill>
                  <a:srgbClr val="3163AC"/>
                </a:solidFill>
                <a:latin typeface="+mj-lt"/>
                <a:cs typeface="Arial" panose="020B0604020202020204" pitchFamily="34" charset="0"/>
              </a:rPr>
            </a:br>
            <a:r>
              <a:rPr lang="en-US" dirty="0">
                <a:solidFill>
                  <a:srgbClr val="3163AC"/>
                </a:solidFill>
                <a:latin typeface="+mj-lt"/>
                <a:cs typeface="Arial" panose="020B0604020202020204" pitchFamily="34" charset="0"/>
              </a:rPr>
              <a:t>Consumer Choice</a:t>
            </a:r>
          </a:p>
        </p:txBody>
      </p:sp>
      <p:sp>
        <p:nvSpPr>
          <p:cNvPr id="4" name="Text Box 19"/>
          <p:cNvSpPr txBox="1">
            <a:spLocks noChangeArrowheads="1"/>
          </p:cNvSpPr>
          <p:nvPr/>
        </p:nvSpPr>
        <p:spPr bwMode="auto">
          <a:xfrm>
            <a:off x="442771" y="1887783"/>
            <a:ext cx="8229600" cy="707886"/>
          </a:xfrm>
          <a:prstGeom prst="rect">
            <a:avLst/>
          </a:prstGeom>
          <a:noFill/>
          <a:ln w="9525">
            <a:noFill/>
            <a:miter lim="800000"/>
            <a:headEnd/>
            <a:tailEnd/>
          </a:ln>
        </p:spPr>
        <p:txBody>
          <a:bodyPr wrap="square">
            <a:spAutoFit/>
          </a:bodyPr>
          <a:lstStyle/>
          <a:p>
            <a:pPr>
              <a:buClr>
                <a:srgbClr val="F08300"/>
              </a:buClr>
            </a:pPr>
            <a:r>
              <a:rPr lang="en-US" sz="2000" b="1" cap="all" dirty="0">
                <a:solidFill>
                  <a:srgbClr val="86A315"/>
                </a:solidFill>
              </a:rPr>
              <a:t>marginal utility (MU)    </a:t>
            </a:r>
            <a:r>
              <a:rPr lang="en-US" sz="2000" dirty="0">
                <a:solidFill>
                  <a:prstClr val="black"/>
                </a:solidFill>
              </a:rPr>
              <a:t>Additional satisfaction obtained from</a:t>
            </a:r>
            <a:br>
              <a:rPr lang="en-US" sz="2000" dirty="0">
                <a:solidFill>
                  <a:prstClr val="black"/>
                </a:solidFill>
              </a:rPr>
            </a:br>
            <a:r>
              <a:rPr lang="en-US" sz="2000" dirty="0">
                <a:solidFill>
                  <a:prstClr val="black"/>
                </a:solidFill>
              </a:rPr>
              <a:t>consuming one additional unit of a good</a:t>
            </a:r>
          </a:p>
        </p:txBody>
      </p:sp>
    </p:spTree>
    <p:extLst>
      <p:ext uri="{BB962C8B-B14F-4D97-AF65-F5344CB8AC3E}">
        <p14:creationId xmlns:p14="http://schemas.microsoft.com/office/powerpoint/2010/main" val="6158859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nodeType="after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11348"/>
                                        </p:tgtEl>
                                        <p:attrNameLst>
                                          <p:attrName>style.visibility</p:attrName>
                                        </p:attrNameLst>
                                      </p:cBhvr>
                                      <p:to>
                                        <p:strVal val="visible"/>
                                      </p:to>
                                    </p:set>
                                    <p:animEffect transition="in" filter="wipe(left)">
                                      <p:cBhvr>
                                        <p:cTn id="12" dur="500"/>
                                        <p:tgtEl>
                                          <p:spTgt spid="611348"/>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1348" grpId="0"/>
      <p:bldP spid="21" grpId="0"/>
      <p:bldP spid="4" grpId="0"/>
    </p:bld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52"/>
          <p:cNvSpPr txBox="1">
            <a:spLocks noChangeArrowheads="1"/>
          </p:cNvSpPr>
          <p:nvPr/>
        </p:nvSpPr>
        <p:spPr>
          <a:xfrm>
            <a:off x="428623" y="203803"/>
            <a:ext cx="6731369" cy="1078974"/>
          </a:xfrm>
          <a:prstGeom prst="rect">
            <a:avLst/>
          </a:prstGeom>
          <a:noFill/>
        </p:spPr>
        <p:txBody>
          <a:bodyPr/>
          <a:lstStyle>
            <a:lvl1pPr marL="342900" indent="-342900" algn="l" rtl="0" eaLnBrk="0" fontAlgn="base" hangingPunct="0">
              <a:spcBef>
                <a:spcPct val="20000"/>
              </a:spcBef>
              <a:spcAft>
                <a:spcPct val="0"/>
              </a:spcAft>
              <a:defRPr sz="2400">
                <a:solidFill>
                  <a:srgbClr val="0066B3"/>
                </a:solidFill>
                <a:latin typeface="+mn-lt"/>
                <a:ea typeface="+mn-ea"/>
                <a:cs typeface="+mn-cs"/>
              </a:defRPr>
            </a:lvl1pPr>
            <a:lvl2pPr marL="742950" indent="-285750" algn="l" rtl="0" eaLnBrk="0" fontAlgn="base" hangingPunct="0">
              <a:spcBef>
                <a:spcPct val="20000"/>
              </a:spcBef>
              <a:spcAft>
                <a:spcPct val="0"/>
              </a:spcAft>
              <a:defRPr sz="2000" b="1" i="1">
                <a:solidFill>
                  <a:srgbClr val="F7955A"/>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r>
              <a:rPr lang="en-US" dirty="0">
                <a:solidFill>
                  <a:srgbClr val="3163AC"/>
                </a:solidFill>
                <a:cs typeface="Arial" panose="020B0604020202020204" pitchFamily="34" charset="0"/>
              </a:rPr>
              <a:t>Demand Theory —</a:t>
            </a:r>
            <a:br>
              <a:rPr lang="en-US" dirty="0">
                <a:solidFill>
                  <a:srgbClr val="3163AC"/>
                </a:solidFill>
                <a:cs typeface="Arial" panose="020B0604020202020204" pitchFamily="34" charset="0"/>
              </a:rPr>
            </a:br>
            <a:r>
              <a:rPr lang="en-US" dirty="0">
                <a:solidFill>
                  <a:srgbClr val="3163AC"/>
                </a:solidFill>
                <a:cs typeface="Arial" panose="020B0604020202020204" pitchFamily="34" charset="0"/>
              </a:rPr>
              <a:t>A Mathematical Treatment</a:t>
            </a:r>
          </a:p>
        </p:txBody>
      </p:sp>
      <p:sp>
        <p:nvSpPr>
          <p:cNvPr id="4" name="Rectangle 3"/>
          <p:cNvSpPr/>
          <p:nvPr/>
        </p:nvSpPr>
        <p:spPr>
          <a:xfrm>
            <a:off x="457200" y="1676400"/>
            <a:ext cx="8207376"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dirty="0">
                <a:solidFill>
                  <a:prstClr val="black"/>
                </a:solidFill>
                <a:cs typeface="Arial" panose="020B0604020202020204" pitchFamily="34" charset="0"/>
              </a:rPr>
              <a:t>Suppose, for example, that Bob’s utility function is given by </a:t>
            </a:r>
            <a:r>
              <a:rPr lang="en-US" i="1" dirty="0">
                <a:solidFill>
                  <a:prstClr val="black"/>
                </a:solidFill>
                <a:cs typeface="Arial" panose="020B0604020202020204" pitchFamily="34" charset="0"/>
              </a:rPr>
              <a:t>U</a:t>
            </a:r>
            <a:r>
              <a:rPr lang="en-US" dirty="0">
                <a:solidFill>
                  <a:prstClr val="black"/>
                </a:solidFill>
                <a:cs typeface="Arial" panose="020B0604020202020204" pitchFamily="34" charset="0"/>
              </a:rPr>
              <a:t>(</a:t>
            </a:r>
            <a:r>
              <a:rPr lang="en-US" i="1" dirty="0">
                <a:solidFill>
                  <a:prstClr val="black"/>
                </a:solidFill>
                <a:cs typeface="Arial" panose="020B0604020202020204" pitchFamily="34" charset="0"/>
              </a:rPr>
              <a:t>X, Y</a:t>
            </a:r>
            <a:r>
              <a:rPr lang="en-US" dirty="0">
                <a:solidFill>
                  <a:prstClr val="black"/>
                </a:solidFill>
                <a:cs typeface="Arial" panose="020B0604020202020204" pitchFamily="34" charset="0"/>
              </a:rPr>
              <a:t>) = log </a:t>
            </a:r>
            <a:r>
              <a:rPr lang="en-US" i="1" dirty="0">
                <a:solidFill>
                  <a:prstClr val="black"/>
                </a:solidFill>
                <a:cs typeface="Arial" panose="020B0604020202020204" pitchFamily="34" charset="0"/>
              </a:rPr>
              <a:t>X </a:t>
            </a:r>
            <a:r>
              <a:rPr lang="en-US" dirty="0">
                <a:solidFill>
                  <a:prstClr val="black"/>
                </a:solidFill>
                <a:cs typeface="Arial" panose="020B0604020202020204" pitchFamily="34" charset="0"/>
              </a:rPr>
              <a:t>+</a:t>
            </a:r>
          </a:p>
          <a:p>
            <a:r>
              <a:rPr lang="en-US" dirty="0">
                <a:solidFill>
                  <a:prstClr val="black"/>
                </a:solidFill>
                <a:cs typeface="Arial" panose="020B0604020202020204" pitchFamily="34" charset="0"/>
              </a:rPr>
              <a:t>log </a:t>
            </a:r>
            <a:r>
              <a:rPr lang="en-US" i="1" dirty="0">
                <a:solidFill>
                  <a:prstClr val="black"/>
                </a:solidFill>
                <a:cs typeface="Arial" panose="020B0604020202020204" pitchFamily="34" charset="0"/>
              </a:rPr>
              <a:t>Y</a:t>
            </a:r>
            <a:r>
              <a:rPr lang="en-US" dirty="0">
                <a:solidFill>
                  <a:prstClr val="black"/>
                </a:solidFill>
                <a:cs typeface="Arial" panose="020B0604020202020204" pitchFamily="34" charset="0"/>
              </a:rPr>
              <a:t>, where </a:t>
            </a:r>
            <a:r>
              <a:rPr lang="en-US" i="1" dirty="0">
                <a:solidFill>
                  <a:prstClr val="black"/>
                </a:solidFill>
                <a:cs typeface="Arial" panose="020B0604020202020204" pitchFamily="34" charset="0"/>
              </a:rPr>
              <a:t>X </a:t>
            </a:r>
            <a:r>
              <a:rPr lang="en-US" dirty="0">
                <a:solidFill>
                  <a:prstClr val="black"/>
                </a:solidFill>
                <a:cs typeface="Arial" panose="020B0604020202020204" pitchFamily="34" charset="0"/>
              </a:rPr>
              <a:t>is used to represent food and </a:t>
            </a:r>
            <a:r>
              <a:rPr lang="en-US" i="1" dirty="0">
                <a:solidFill>
                  <a:prstClr val="black"/>
                </a:solidFill>
                <a:cs typeface="Arial" panose="020B0604020202020204" pitchFamily="34" charset="0"/>
              </a:rPr>
              <a:t>Y </a:t>
            </a:r>
            <a:r>
              <a:rPr lang="en-US" dirty="0">
                <a:solidFill>
                  <a:prstClr val="black"/>
                </a:solidFill>
                <a:cs typeface="Arial" panose="020B0604020202020204" pitchFamily="34" charset="0"/>
              </a:rPr>
              <a:t>represents clothing. In that case, the marginal utility associated with the additional consumption of </a:t>
            </a:r>
            <a:r>
              <a:rPr lang="en-US" i="1" dirty="0">
                <a:solidFill>
                  <a:prstClr val="black"/>
                </a:solidFill>
                <a:cs typeface="Arial" panose="020B0604020202020204" pitchFamily="34" charset="0"/>
              </a:rPr>
              <a:t>X </a:t>
            </a:r>
            <a:r>
              <a:rPr lang="en-US" dirty="0">
                <a:solidFill>
                  <a:prstClr val="black"/>
                </a:solidFill>
                <a:cs typeface="Arial" panose="020B0604020202020204" pitchFamily="34" charset="0"/>
              </a:rPr>
              <a:t>is given by </a:t>
            </a:r>
            <a:r>
              <a:rPr lang="en-US" i="1" dirty="0">
                <a:solidFill>
                  <a:prstClr val="black"/>
                </a:solidFill>
                <a:cs typeface="Arial" panose="020B0604020202020204" pitchFamily="34" charset="0"/>
              </a:rPr>
              <a:t>the partial derivative of the utility function with respect to good X. </a:t>
            </a:r>
            <a:r>
              <a:rPr lang="en-US" dirty="0">
                <a:solidFill>
                  <a:prstClr val="black"/>
                </a:solidFill>
                <a:cs typeface="Arial" panose="020B0604020202020204" pitchFamily="34" charset="0"/>
              </a:rPr>
              <a:t>Here, MU</a:t>
            </a:r>
            <a:r>
              <a:rPr lang="en-US" i="1" baseline="-25000" dirty="0">
                <a:solidFill>
                  <a:prstClr val="black"/>
                </a:solidFill>
                <a:cs typeface="Arial" panose="020B0604020202020204" pitchFamily="34" charset="0"/>
              </a:rPr>
              <a:t>X</a:t>
            </a:r>
            <a:r>
              <a:rPr lang="en-US" dirty="0">
                <a:solidFill>
                  <a:prstClr val="black"/>
                </a:solidFill>
                <a:cs typeface="Arial" panose="020B0604020202020204" pitchFamily="34" charset="0"/>
              </a:rPr>
              <a:t>, representing the marginal utility of good </a:t>
            </a:r>
            <a:r>
              <a:rPr lang="en-US" i="1" dirty="0">
                <a:solidFill>
                  <a:prstClr val="black"/>
                </a:solidFill>
                <a:cs typeface="Arial" panose="020B0604020202020204" pitchFamily="34" charset="0"/>
              </a:rPr>
              <a:t>X</a:t>
            </a:r>
            <a:r>
              <a:rPr lang="en-US" dirty="0">
                <a:solidFill>
                  <a:prstClr val="black"/>
                </a:solidFill>
                <a:cs typeface="Arial" panose="020B0604020202020204" pitchFamily="34" charset="0"/>
              </a:rPr>
              <a:t>, is given by</a:t>
            </a:r>
            <a:endParaRPr lang="en-US" sz="900" dirty="0">
              <a:solidFill>
                <a:prstClr val="black"/>
              </a:solidFill>
              <a:cs typeface="Arial" panose="020B0604020202020204" pitchFamily="34" charset="0"/>
            </a:endParaRPr>
          </a:p>
        </p:txBody>
      </p:sp>
      <p:sp>
        <p:nvSpPr>
          <p:cNvPr id="5" name="Rectangle 52"/>
          <p:cNvSpPr txBox="1">
            <a:spLocks noChangeArrowheads="1"/>
          </p:cNvSpPr>
          <p:nvPr/>
        </p:nvSpPr>
        <p:spPr>
          <a:xfrm>
            <a:off x="457200" y="1148834"/>
            <a:ext cx="6858002" cy="451366"/>
          </a:xfrm>
          <a:prstGeom prst="rect">
            <a:avLst/>
          </a:prstGeom>
          <a:noFill/>
        </p:spPr>
        <p:txBody>
          <a:bodyPr/>
          <a:lstStyle>
            <a:lvl1pPr marL="342900" indent="-342900" algn="l" rtl="0" eaLnBrk="0" fontAlgn="base" hangingPunct="0">
              <a:spcBef>
                <a:spcPct val="20000"/>
              </a:spcBef>
              <a:spcAft>
                <a:spcPct val="0"/>
              </a:spcAft>
              <a:defRPr sz="2400">
                <a:solidFill>
                  <a:srgbClr val="0066B3"/>
                </a:solidFill>
                <a:latin typeface="+mn-lt"/>
                <a:ea typeface="+mn-ea"/>
                <a:cs typeface="+mn-cs"/>
              </a:defRPr>
            </a:lvl1pPr>
            <a:lvl2pPr marL="742950" indent="-285750" algn="l" rtl="0" eaLnBrk="0" fontAlgn="base" hangingPunct="0">
              <a:spcBef>
                <a:spcPct val="20000"/>
              </a:spcBef>
              <a:spcAft>
                <a:spcPct val="0"/>
              </a:spcAft>
              <a:defRPr sz="2000" b="1" i="1">
                <a:solidFill>
                  <a:srgbClr val="F7955A"/>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r>
              <a:rPr lang="en-US" sz="2000" b="1" dirty="0">
                <a:solidFill>
                  <a:srgbClr val="3163AC"/>
                </a:solidFill>
                <a:cs typeface="Arial" panose="020B0604020202020204" pitchFamily="34" charset="0"/>
              </a:rPr>
              <a:t>Utility Maximization</a:t>
            </a:r>
          </a:p>
        </p:txBody>
      </p:sp>
      <mc:AlternateContent xmlns:mc="http://schemas.openxmlformats.org/markup-compatibility/2006" xmlns:a14="http://schemas.microsoft.com/office/drawing/2010/main">
        <mc:Choice Requires="a14">
          <p:sp>
            <p:nvSpPr>
              <p:cNvPr id="3" name="TextBox 2"/>
              <p:cNvSpPr txBox="1"/>
              <p:nvPr/>
            </p:nvSpPr>
            <p:spPr>
              <a:xfrm>
                <a:off x="3025361" y="3246943"/>
                <a:ext cx="3385863" cy="62510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i="1">
                              <a:solidFill>
                                <a:prstClr val="black"/>
                              </a:solidFill>
                              <a:latin typeface="Cambria Math" panose="02040503050406030204" pitchFamily="18" charset="0"/>
                              <a:ea typeface="Cambria Math" panose="02040503050406030204" pitchFamily="18" charset="0"/>
                            </a:rPr>
                          </m:ctrlPr>
                        </m:fPr>
                        <m:num>
                          <m:r>
                            <a:rPr lang="en-US" i="1">
                              <a:solidFill>
                                <a:prstClr val="black"/>
                              </a:solidFill>
                              <a:latin typeface="Cambria Math"/>
                              <a:ea typeface="Cambria Math" panose="02040503050406030204" pitchFamily="18" charset="0"/>
                            </a:rPr>
                            <m:t>𝜕</m:t>
                          </m:r>
                          <m:r>
                            <m:rPr>
                              <m:nor/>
                            </m:rPr>
                            <a:rPr lang="en-US" dirty="0">
                              <a:solidFill>
                                <a:prstClr val="black"/>
                              </a:solidFill>
                              <a:ea typeface="Cambria Math" panose="02040503050406030204" pitchFamily="18" charset="0"/>
                              <a:cs typeface="Arial" panose="020B0604020202020204" pitchFamily="34" charset="0"/>
                            </a:rPr>
                            <m:t>U</m:t>
                          </m:r>
                          <m:r>
                            <m:rPr>
                              <m:nor/>
                            </m:rPr>
                            <a:rPr lang="en-US" dirty="0">
                              <a:solidFill>
                                <a:prstClr val="black"/>
                              </a:solidFill>
                              <a:ea typeface="Cambria Math" panose="02040503050406030204" pitchFamily="18" charset="0"/>
                              <a:cs typeface="Arial" panose="020B0604020202020204" pitchFamily="34" charset="0"/>
                            </a:rPr>
                            <m:t>(</m:t>
                          </m:r>
                          <m:r>
                            <m:rPr>
                              <m:nor/>
                            </m:rPr>
                            <a:rPr lang="en-US" dirty="0">
                              <a:solidFill>
                                <a:prstClr val="black"/>
                              </a:solidFill>
                              <a:ea typeface="Cambria Math" panose="02040503050406030204" pitchFamily="18" charset="0"/>
                              <a:cs typeface="Arial" panose="020B0604020202020204" pitchFamily="34" charset="0"/>
                            </a:rPr>
                            <m:t>X</m:t>
                          </m:r>
                          <m:r>
                            <m:rPr>
                              <m:nor/>
                            </m:rPr>
                            <a:rPr lang="en-US" dirty="0">
                              <a:solidFill>
                                <a:prstClr val="black"/>
                              </a:solidFill>
                              <a:ea typeface="Cambria Math" panose="02040503050406030204" pitchFamily="18" charset="0"/>
                              <a:cs typeface="Arial" panose="020B0604020202020204" pitchFamily="34" charset="0"/>
                            </a:rPr>
                            <m:t>,</m:t>
                          </m:r>
                          <m:r>
                            <m:rPr>
                              <m:nor/>
                            </m:rPr>
                            <a:rPr lang="en-US" dirty="0">
                              <a:solidFill>
                                <a:prstClr val="black"/>
                              </a:solidFill>
                              <a:ea typeface="Cambria Math" panose="02040503050406030204" pitchFamily="18" charset="0"/>
                              <a:cs typeface="Arial" panose="020B0604020202020204" pitchFamily="34" charset="0"/>
                            </a:rPr>
                            <m:t>Y</m:t>
                          </m:r>
                          <m:r>
                            <m:rPr>
                              <m:nor/>
                            </m:rPr>
                            <a:rPr lang="en-US" dirty="0">
                              <a:solidFill>
                                <a:prstClr val="black"/>
                              </a:solidFill>
                              <a:ea typeface="Cambria Math" panose="02040503050406030204" pitchFamily="18" charset="0"/>
                              <a:cs typeface="Arial" panose="020B0604020202020204" pitchFamily="34" charset="0"/>
                            </a:rPr>
                            <m:t>) </m:t>
                          </m:r>
                        </m:num>
                        <m:den>
                          <m:r>
                            <a:rPr lang="en-US" i="1">
                              <a:solidFill>
                                <a:prstClr val="black"/>
                              </a:solidFill>
                              <a:latin typeface="Cambria Math"/>
                              <a:ea typeface="Cambria Math" panose="02040503050406030204" pitchFamily="18" charset="0"/>
                            </a:rPr>
                            <m:t>𝜕</m:t>
                          </m:r>
                          <m:r>
                            <m:rPr>
                              <m:nor/>
                            </m:rPr>
                            <a:rPr lang="en-US" dirty="0">
                              <a:solidFill>
                                <a:prstClr val="black"/>
                              </a:solidFill>
                              <a:ea typeface="Cambria Math" panose="02040503050406030204" pitchFamily="18" charset="0"/>
                              <a:cs typeface="Arial" panose="020B0604020202020204" pitchFamily="34" charset="0"/>
                            </a:rPr>
                            <m:t>X</m:t>
                          </m:r>
                        </m:den>
                      </m:f>
                      <m:r>
                        <a:rPr lang="en-US" i="1">
                          <a:solidFill>
                            <a:prstClr val="black"/>
                          </a:solidFill>
                          <a:latin typeface="Cambria Math"/>
                          <a:ea typeface="Cambria Math" panose="02040503050406030204" pitchFamily="18" charset="0"/>
                        </a:rPr>
                        <m:t>=</m:t>
                      </m:r>
                      <m:f>
                        <m:fPr>
                          <m:ctrlPr>
                            <a:rPr lang="en-US" i="1">
                              <a:solidFill>
                                <a:prstClr val="black"/>
                              </a:solidFill>
                              <a:latin typeface="Cambria Math" panose="02040503050406030204" pitchFamily="18" charset="0"/>
                              <a:ea typeface="Cambria Math" panose="02040503050406030204" pitchFamily="18" charset="0"/>
                            </a:rPr>
                          </m:ctrlPr>
                        </m:fPr>
                        <m:num>
                          <m:r>
                            <a:rPr lang="en-US" i="1">
                              <a:solidFill>
                                <a:prstClr val="black"/>
                              </a:solidFill>
                              <a:latin typeface="Cambria Math"/>
                              <a:ea typeface="Cambria Math" panose="02040503050406030204" pitchFamily="18" charset="0"/>
                            </a:rPr>
                            <m:t>𝜕</m:t>
                          </m:r>
                          <m:r>
                            <a:rPr lang="en-US" i="1">
                              <a:solidFill>
                                <a:prstClr val="black"/>
                              </a:solidFill>
                              <a:latin typeface="Cambria Math"/>
                              <a:ea typeface="Cambria Math" panose="02040503050406030204" pitchFamily="18" charset="0"/>
                            </a:rPr>
                            <m:t>(</m:t>
                          </m:r>
                          <m:r>
                            <m:rPr>
                              <m:nor/>
                            </m:rPr>
                            <a:rPr lang="en-US">
                              <a:solidFill>
                                <a:prstClr val="black"/>
                              </a:solidFill>
                              <a:ea typeface="Cambria Math" panose="02040503050406030204" pitchFamily="18" charset="0"/>
                              <a:cs typeface="Arial" panose="020B0604020202020204" pitchFamily="34" charset="0"/>
                            </a:rPr>
                            <m:t>log</m:t>
                          </m:r>
                          <m:r>
                            <a:rPr lang="en-US" i="1">
                              <a:solidFill>
                                <a:prstClr val="black"/>
                              </a:solidFill>
                              <a:latin typeface="Cambria Math"/>
                              <a:ea typeface="Cambria Math" panose="02040503050406030204" pitchFamily="18" charset="0"/>
                            </a:rPr>
                            <m:t>𝑋</m:t>
                          </m:r>
                          <m:r>
                            <a:rPr lang="en-US" i="1">
                              <a:solidFill>
                                <a:prstClr val="black"/>
                              </a:solidFill>
                              <a:latin typeface="Cambria Math"/>
                              <a:ea typeface="Cambria Math" panose="02040503050406030204" pitchFamily="18" charset="0"/>
                            </a:rPr>
                            <m:t>+</m:t>
                          </m:r>
                          <m:r>
                            <m:rPr>
                              <m:nor/>
                            </m:rPr>
                            <a:rPr lang="en-US">
                              <a:solidFill>
                                <a:prstClr val="black"/>
                              </a:solidFill>
                              <a:ea typeface="Cambria Math" panose="02040503050406030204" pitchFamily="18" charset="0"/>
                              <a:cs typeface="Arial" panose="020B0604020202020204" pitchFamily="34" charset="0"/>
                            </a:rPr>
                            <m:t>log</m:t>
                          </m:r>
                          <m:r>
                            <a:rPr lang="en-US" i="1">
                              <a:solidFill>
                                <a:prstClr val="black"/>
                              </a:solidFill>
                              <a:latin typeface="Cambria Math"/>
                              <a:ea typeface="Cambria Math" panose="02040503050406030204" pitchFamily="18" charset="0"/>
                            </a:rPr>
                            <m:t>𝑌</m:t>
                          </m:r>
                          <m:r>
                            <a:rPr lang="en-US" i="1">
                              <a:solidFill>
                                <a:prstClr val="black"/>
                              </a:solidFill>
                              <a:latin typeface="Cambria Math"/>
                              <a:ea typeface="Cambria Math" panose="02040503050406030204" pitchFamily="18" charset="0"/>
                            </a:rPr>
                            <m:t>)</m:t>
                          </m:r>
                        </m:num>
                        <m:den>
                          <m:r>
                            <a:rPr lang="en-US" i="1">
                              <a:solidFill>
                                <a:prstClr val="black"/>
                              </a:solidFill>
                              <a:latin typeface="Cambria Math"/>
                              <a:ea typeface="Cambria Math" panose="02040503050406030204" pitchFamily="18" charset="0"/>
                            </a:rPr>
                            <m:t>𝜕</m:t>
                          </m:r>
                          <m:r>
                            <a:rPr lang="en-US" i="1">
                              <a:solidFill>
                                <a:prstClr val="black"/>
                              </a:solidFill>
                              <a:latin typeface="Cambria Math"/>
                              <a:ea typeface="Cambria Math" panose="02040503050406030204" pitchFamily="18" charset="0"/>
                            </a:rPr>
                            <m:t>𝑋</m:t>
                          </m:r>
                        </m:den>
                      </m:f>
                      <m:r>
                        <a:rPr lang="en-US" i="1">
                          <a:solidFill>
                            <a:prstClr val="black"/>
                          </a:solidFill>
                          <a:latin typeface="Cambria Math"/>
                          <a:ea typeface="Cambria Math" panose="02040503050406030204" pitchFamily="18" charset="0"/>
                        </a:rPr>
                        <m:t>=</m:t>
                      </m:r>
                      <m:f>
                        <m:fPr>
                          <m:ctrlPr>
                            <a:rPr lang="en-US" i="1">
                              <a:solidFill>
                                <a:prstClr val="black"/>
                              </a:solidFill>
                              <a:latin typeface="Cambria Math" panose="02040503050406030204" pitchFamily="18" charset="0"/>
                              <a:ea typeface="Cambria Math" panose="02040503050406030204" pitchFamily="18" charset="0"/>
                            </a:rPr>
                          </m:ctrlPr>
                        </m:fPr>
                        <m:num>
                          <m:r>
                            <a:rPr lang="en-US" i="1">
                              <a:solidFill>
                                <a:prstClr val="black"/>
                              </a:solidFill>
                              <a:latin typeface="Cambria Math"/>
                              <a:ea typeface="Cambria Math" panose="02040503050406030204" pitchFamily="18" charset="0"/>
                            </a:rPr>
                            <m:t>1</m:t>
                          </m:r>
                        </m:num>
                        <m:den>
                          <m:r>
                            <a:rPr lang="en-US" i="1">
                              <a:solidFill>
                                <a:prstClr val="black"/>
                              </a:solidFill>
                              <a:latin typeface="Cambria Math"/>
                              <a:ea typeface="Cambria Math" panose="02040503050406030204" pitchFamily="18" charset="0"/>
                            </a:rPr>
                            <m:t>𝑋</m:t>
                          </m:r>
                        </m:den>
                      </m:f>
                    </m:oMath>
                  </m:oMathPara>
                </a14:m>
                <a:endParaRPr lang="en-US" dirty="0">
                  <a:solidFill>
                    <a:prstClr val="black"/>
                  </a:solidFill>
                  <a:ea typeface="Cambria Math" panose="02040503050406030204" pitchFamily="18" charset="0"/>
                  <a:cs typeface="Arial" panose="020B0604020202020204" pitchFamily="34" charset="0"/>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3025361" y="3246943"/>
                <a:ext cx="3385863" cy="625108"/>
              </a:xfrm>
              <a:prstGeom prst="rect">
                <a:avLst/>
              </a:prstGeom>
              <a:blipFill rotWithShape="1">
                <a:blip r:embed="rId2"/>
                <a:stretch>
                  <a:fillRect/>
                </a:stretch>
              </a:blipFill>
            </p:spPr>
            <p:txBody>
              <a:bodyPr/>
              <a:lstStyle/>
              <a:p>
                <a:r>
                  <a:rPr lang="en-US">
                    <a:noFill/>
                  </a:rPr>
                  <a:t> </a:t>
                </a:r>
              </a:p>
            </p:txBody>
          </p:sp>
        </mc:Fallback>
      </mc:AlternateContent>
      <p:sp>
        <p:nvSpPr>
          <p:cNvPr id="10" name="Rectangle 9"/>
          <p:cNvSpPr/>
          <p:nvPr/>
        </p:nvSpPr>
        <p:spPr>
          <a:xfrm>
            <a:off x="457200" y="3964816"/>
            <a:ext cx="82073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dirty="0">
                <a:solidFill>
                  <a:prstClr val="black"/>
                </a:solidFill>
                <a:cs typeface="Arial" panose="020B0604020202020204" pitchFamily="34" charset="0"/>
              </a:rPr>
              <a:t>The consumer’s optimization problem may be written as</a:t>
            </a:r>
            <a:endParaRPr lang="en-US" sz="900" dirty="0">
              <a:solidFill>
                <a:prstClr val="black"/>
              </a:solidFill>
              <a:cs typeface="Arial" panose="020B0604020202020204" pitchFamily="34" charset="0"/>
            </a:endParaRPr>
          </a:p>
        </p:txBody>
      </p:sp>
      <mc:AlternateContent xmlns:mc="http://schemas.openxmlformats.org/markup-compatibility/2006" xmlns:a14="http://schemas.microsoft.com/office/drawing/2010/main">
        <mc:Choice Requires="a14">
          <p:sp>
            <p:nvSpPr>
              <p:cNvPr id="6" name="TextBox 5"/>
              <p:cNvSpPr txBox="1"/>
              <p:nvPr/>
            </p:nvSpPr>
            <p:spPr>
              <a:xfrm>
                <a:off x="3391784" y="4427363"/>
                <a:ext cx="205697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nor/>
                        </m:rPr>
                        <a:rPr lang="en-US">
                          <a:solidFill>
                            <a:prstClr val="black"/>
                          </a:solidFill>
                        </a:rPr>
                        <m:t>Maximize</m:t>
                      </m:r>
                      <m:r>
                        <a:rPr lang="en-US" i="1">
                          <a:solidFill>
                            <a:prstClr val="black"/>
                          </a:solidFill>
                          <a:latin typeface="Cambria Math"/>
                        </a:rPr>
                        <m:t> </m:t>
                      </m:r>
                      <m:r>
                        <a:rPr lang="en-US" i="1">
                          <a:solidFill>
                            <a:prstClr val="black"/>
                          </a:solidFill>
                          <a:latin typeface="Cambria Math"/>
                        </a:rPr>
                        <m:t>𝑈</m:t>
                      </m:r>
                      <m:r>
                        <a:rPr lang="en-US" i="1">
                          <a:solidFill>
                            <a:prstClr val="black"/>
                          </a:solidFill>
                          <a:latin typeface="Cambria Math"/>
                        </a:rPr>
                        <m:t>(</m:t>
                      </m:r>
                      <m:r>
                        <a:rPr lang="en-US" i="1">
                          <a:solidFill>
                            <a:prstClr val="black"/>
                          </a:solidFill>
                          <a:latin typeface="Cambria Math"/>
                        </a:rPr>
                        <m:t>𝑋</m:t>
                      </m:r>
                      <m:r>
                        <a:rPr lang="en-US" i="1">
                          <a:solidFill>
                            <a:prstClr val="black"/>
                          </a:solidFill>
                          <a:latin typeface="Cambria Math"/>
                        </a:rPr>
                        <m:t>,</m:t>
                      </m:r>
                      <m:r>
                        <a:rPr lang="en-US" i="1">
                          <a:solidFill>
                            <a:prstClr val="black"/>
                          </a:solidFill>
                          <a:latin typeface="Cambria Math"/>
                        </a:rPr>
                        <m:t>𝑌</m:t>
                      </m:r>
                      <m:r>
                        <a:rPr lang="en-US" i="1">
                          <a:solidFill>
                            <a:prstClr val="black"/>
                          </a:solidFill>
                          <a:latin typeface="Cambria Math"/>
                        </a:rPr>
                        <m:t>)</m:t>
                      </m:r>
                    </m:oMath>
                  </m:oMathPara>
                </a14:m>
                <a:endParaRPr lang="en-US" dirty="0">
                  <a:solidFill>
                    <a:prstClr val="black"/>
                  </a:solidFill>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3391784" y="4427363"/>
                <a:ext cx="2056973" cy="369332"/>
              </a:xfrm>
              <a:prstGeom prst="rect">
                <a:avLst/>
              </a:prstGeom>
              <a:blipFill rotWithShape="1">
                <a:blip r:embed="rId3"/>
                <a:stretch>
                  <a:fillRect b="-13115"/>
                </a:stretch>
              </a:blipFill>
            </p:spPr>
            <p:txBody>
              <a:bodyPr/>
              <a:lstStyle/>
              <a:p>
                <a:r>
                  <a:rPr lang="en-US">
                    <a:noFill/>
                  </a:rPr>
                  <a:t> </a:t>
                </a:r>
              </a:p>
            </p:txBody>
          </p:sp>
        </mc:Fallback>
      </mc:AlternateContent>
      <p:sp>
        <p:nvSpPr>
          <p:cNvPr id="7" name="TextBox 6"/>
          <p:cNvSpPr txBox="1"/>
          <p:nvPr/>
        </p:nvSpPr>
        <p:spPr>
          <a:xfrm>
            <a:off x="7784733" y="4412813"/>
            <a:ext cx="82586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buNone/>
              <a:defRPr>
                <a:latin typeface="+mj-lt"/>
              </a:defRPr>
            </a:lvl1pPr>
          </a:lstStyle>
          <a:p>
            <a:r>
              <a:rPr lang="en-US" b="1" dirty="0">
                <a:solidFill>
                  <a:prstClr val="black"/>
                </a:solidFill>
                <a:latin typeface="+mn-lt"/>
              </a:rPr>
              <a:t>(1)</a:t>
            </a:r>
          </a:p>
        </p:txBody>
      </p:sp>
      <p:sp>
        <p:nvSpPr>
          <p:cNvPr id="11" name="Rectangle 10"/>
          <p:cNvSpPr/>
          <p:nvPr/>
        </p:nvSpPr>
        <p:spPr>
          <a:xfrm>
            <a:off x="428623" y="4889910"/>
            <a:ext cx="82073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dirty="0">
                <a:solidFill>
                  <a:prstClr val="black"/>
                </a:solidFill>
                <a:cs typeface="Arial" panose="020B0604020202020204" pitchFamily="34" charset="0"/>
              </a:rPr>
              <a:t>subject to the constraint that all income is spent on the two goods:</a:t>
            </a:r>
            <a:endParaRPr lang="en-US" sz="900" dirty="0">
              <a:solidFill>
                <a:prstClr val="black"/>
              </a:solidFill>
              <a:cs typeface="Arial" panose="020B0604020202020204" pitchFamily="34" charset="0"/>
            </a:endParaRPr>
          </a:p>
        </p:txBody>
      </p:sp>
      <mc:AlternateContent xmlns:mc="http://schemas.openxmlformats.org/markup-compatibility/2006" xmlns:a14="http://schemas.microsoft.com/office/drawing/2010/main">
        <mc:Choice Requires="a14">
          <p:sp>
            <p:nvSpPr>
              <p:cNvPr id="12" name="TextBox 11"/>
              <p:cNvSpPr txBox="1"/>
              <p:nvPr/>
            </p:nvSpPr>
            <p:spPr>
              <a:xfrm>
                <a:off x="3556830" y="5352455"/>
                <a:ext cx="172688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a:solidFill>
                                <a:prstClr val="black"/>
                              </a:solidFill>
                              <a:latin typeface="Cambria Math" panose="02040503050406030204" pitchFamily="18" charset="0"/>
                            </a:rPr>
                          </m:ctrlPr>
                        </m:sSubPr>
                        <m:e>
                          <m:r>
                            <a:rPr lang="en-US" i="1">
                              <a:solidFill>
                                <a:prstClr val="black"/>
                              </a:solidFill>
                              <a:latin typeface="Cambria Math"/>
                            </a:rPr>
                            <m:t>𝑃</m:t>
                          </m:r>
                        </m:e>
                        <m:sub>
                          <m:r>
                            <a:rPr lang="en-US" i="1">
                              <a:solidFill>
                                <a:prstClr val="black"/>
                              </a:solidFill>
                              <a:latin typeface="Cambria Math"/>
                            </a:rPr>
                            <m:t>𝑋</m:t>
                          </m:r>
                        </m:sub>
                      </m:sSub>
                      <m:r>
                        <a:rPr lang="en-US" i="1">
                          <a:solidFill>
                            <a:prstClr val="black"/>
                          </a:solidFill>
                          <a:latin typeface="Cambria Math"/>
                        </a:rPr>
                        <m:t>𝑋</m:t>
                      </m:r>
                      <m:r>
                        <a:rPr lang="en-US" i="1">
                          <a:solidFill>
                            <a:prstClr val="black"/>
                          </a:solidFill>
                          <a:latin typeface="Cambria Math"/>
                        </a:rPr>
                        <m:t>+</m:t>
                      </m:r>
                      <m:sSub>
                        <m:sSubPr>
                          <m:ctrlPr>
                            <a:rPr lang="en-US" i="1">
                              <a:solidFill>
                                <a:prstClr val="black"/>
                              </a:solidFill>
                              <a:latin typeface="Cambria Math" panose="02040503050406030204" pitchFamily="18" charset="0"/>
                            </a:rPr>
                          </m:ctrlPr>
                        </m:sSubPr>
                        <m:e>
                          <m:r>
                            <a:rPr lang="en-US" i="1">
                              <a:solidFill>
                                <a:prstClr val="black"/>
                              </a:solidFill>
                              <a:latin typeface="Cambria Math"/>
                            </a:rPr>
                            <m:t>𝑃</m:t>
                          </m:r>
                        </m:e>
                        <m:sub>
                          <m:r>
                            <a:rPr lang="en-US" i="1">
                              <a:solidFill>
                                <a:prstClr val="black"/>
                              </a:solidFill>
                              <a:latin typeface="Cambria Math"/>
                            </a:rPr>
                            <m:t>𝑌</m:t>
                          </m:r>
                        </m:sub>
                      </m:sSub>
                      <m:r>
                        <a:rPr lang="en-US" i="1">
                          <a:solidFill>
                            <a:prstClr val="black"/>
                          </a:solidFill>
                          <a:latin typeface="Cambria Math"/>
                        </a:rPr>
                        <m:t>𝑌</m:t>
                      </m:r>
                      <m:r>
                        <a:rPr lang="en-US" i="1">
                          <a:solidFill>
                            <a:prstClr val="black"/>
                          </a:solidFill>
                          <a:latin typeface="Cambria Math"/>
                        </a:rPr>
                        <m:t>=</m:t>
                      </m:r>
                      <m:r>
                        <a:rPr lang="en-US" i="1">
                          <a:solidFill>
                            <a:prstClr val="black"/>
                          </a:solidFill>
                          <a:latin typeface="Cambria Math"/>
                        </a:rPr>
                        <m:t>𝐼</m:t>
                      </m:r>
                    </m:oMath>
                  </m:oMathPara>
                </a14:m>
                <a:endParaRPr lang="en-US" dirty="0">
                  <a:solidFill>
                    <a:prstClr val="black"/>
                  </a:solidFill>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3556830" y="5352455"/>
                <a:ext cx="1726883" cy="369332"/>
              </a:xfrm>
              <a:prstGeom prst="rect">
                <a:avLst/>
              </a:prstGeom>
              <a:blipFill rotWithShape="1">
                <a:blip r:embed="rId4"/>
                <a:stretch>
                  <a:fillRect/>
                </a:stretch>
              </a:blipFill>
            </p:spPr>
            <p:txBody>
              <a:bodyPr/>
              <a:lstStyle/>
              <a:p>
                <a:r>
                  <a:rPr lang="en-US">
                    <a:noFill/>
                  </a:rPr>
                  <a:t> </a:t>
                </a:r>
              </a:p>
            </p:txBody>
          </p:sp>
        </mc:Fallback>
      </mc:AlternateContent>
      <p:sp>
        <p:nvSpPr>
          <p:cNvPr id="13" name="TextBox 12"/>
          <p:cNvSpPr txBox="1"/>
          <p:nvPr/>
        </p:nvSpPr>
        <p:spPr>
          <a:xfrm>
            <a:off x="7775208" y="5394246"/>
            <a:ext cx="82586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buNone/>
              <a:defRPr>
                <a:latin typeface="+mj-lt"/>
              </a:defRPr>
            </a:lvl1pPr>
          </a:lstStyle>
          <a:p>
            <a:r>
              <a:rPr lang="en-US" b="1" dirty="0">
                <a:solidFill>
                  <a:prstClr val="black"/>
                </a:solidFill>
                <a:latin typeface="+mn-lt"/>
              </a:rPr>
              <a:t>(2)</a:t>
            </a:r>
          </a:p>
        </p:txBody>
      </p:sp>
    </p:spTree>
    <p:extLst>
      <p:ext uri="{BB962C8B-B14F-4D97-AF65-F5344CB8AC3E}">
        <p14:creationId xmlns:p14="http://schemas.microsoft.com/office/powerpoint/2010/main" val="17030496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wipe(left)">
                                      <p:cBhvr>
                                        <p:cTn id="11" dur="500"/>
                                        <p:tgtEl>
                                          <p:spTgt spid="5">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500"/>
                                        <p:tgtEl>
                                          <p:spTgt spid="7"/>
                                        </p:tgtEl>
                                      </p:cBhvr>
                                    </p:animEffect>
                                  </p:childTnLst>
                                </p:cTn>
                              </p:par>
                            </p:childTnLst>
                          </p:cTn>
                        </p:par>
                        <p:par>
                          <p:cTn id="33" fill="hold">
                            <p:stCondLst>
                              <p:cond delay="1500"/>
                            </p:stCondLst>
                            <p:childTnLst>
                              <p:par>
                                <p:cTn id="34" presetID="22" presetClass="entr" presetSubtype="8" fill="hold" grpId="0" nodeType="after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left)">
                                      <p:cBhvr>
                                        <p:cTn id="36" dur="500"/>
                                        <p:tgtEl>
                                          <p:spTgt spid="11"/>
                                        </p:tgtEl>
                                      </p:cBhvr>
                                    </p:animEffect>
                                  </p:childTnLst>
                                </p:cTn>
                              </p:par>
                            </p:childTnLst>
                          </p:cTn>
                        </p:par>
                        <p:par>
                          <p:cTn id="37" fill="hold">
                            <p:stCondLst>
                              <p:cond delay="2000"/>
                            </p:stCondLst>
                            <p:childTnLst>
                              <p:par>
                                <p:cTn id="38" presetID="22" presetClass="entr" presetSubtype="8" fill="hold" grpId="0" nodeType="after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wipe(left)">
                                      <p:cBhvr>
                                        <p:cTn id="40" dur="500"/>
                                        <p:tgtEl>
                                          <p:spTgt spid="12"/>
                                        </p:tgtEl>
                                      </p:cBhvr>
                                    </p:animEffect>
                                  </p:childTnLst>
                                </p:cTn>
                              </p:par>
                            </p:childTnLst>
                          </p:cTn>
                        </p:par>
                        <p:par>
                          <p:cTn id="41" fill="hold">
                            <p:stCondLst>
                              <p:cond delay="2500"/>
                            </p:stCondLst>
                            <p:childTnLst>
                              <p:par>
                                <p:cTn id="42" presetID="22" presetClass="entr" presetSubtype="8" fill="hold" grpId="0" nodeType="after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ipe(left)">
                                      <p:cBhvr>
                                        <p:cTn id="4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4" grpId="0"/>
      <p:bldP spid="5" grpId="0" build="p"/>
      <p:bldP spid="3" grpId="0"/>
      <p:bldP spid="10" grpId="0"/>
      <p:bldP spid="6" grpId="0"/>
      <p:bldP spid="7" grpId="0"/>
      <p:bldP spid="11" grpId="0"/>
      <p:bldP spid="12" grpId="0"/>
      <p:bldP spid="13" grpId="0"/>
    </p:bld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 y="3558807"/>
            <a:ext cx="82073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a:buClr>
                <a:srgbClr val="3163AC"/>
              </a:buClr>
              <a:buFont typeface="+mj-lt"/>
              <a:buAutoNum type="arabicPeriod"/>
            </a:pPr>
            <a:r>
              <a:rPr lang="en-US" b="1" dirty="0">
                <a:solidFill>
                  <a:prstClr val="black"/>
                </a:solidFill>
                <a:cs typeface="Arial" panose="020B0604020202020204" pitchFamily="34" charset="0"/>
              </a:rPr>
              <a:t>Stating the Problem</a:t>
            </a:r>
            <a:r>
              <a:rPr lang="en-US" dirty="0">
                <a:solidFill>
                  <a:prstClr val="black"/>
                </a:solidFill>
                <a:cs typeface="Arial" panose="020B0604020202020204" pitchFamily="34" charset="0"/>
              </a:rPr>
              <a:t>  First, we write the Lagrangian for the problem.</a:t>
            </a:r>
            <a:endParaRPr lang="en-US" sz="900" b="1" dirty="0">
              <a:solidFill>
                <a:prstClr val="black"/>
              </a:solidFill>
              <a:cs typeface="Arial" panose="020B0604020202020204" pitchFamily="34" charset="0"/>
            </a:endParaRPr>
          </a:p>
        </p:txBody>
      </p:sp>
      <p:sp>
        <p:nvSpPr>
          <p:cNvPr id="5" name="Rectangle 52"/>
          <p:cNvSpPr txBox="1">
            <a:spLocks noChangeArrowheads="1"/>
          </p:cNvSpPr>
          <p:nvPr/>
        </p:nvSpPr>
        <p:spPr>
          <a:xfrm>
            <a:off x="457200" y="144346"/>
            <a:ext cx="6858002" cy="989130"/>
          </a:xfrm>
          <a:prstGeom prst="rect">
            <a:avLst/>
          </a:prstGeom>
          <a:noFill/>
        </p:spPr>
        <p:txBody>
          <a:bodyPr anchor="b"/>
          <a:lstStyle>
            <a:lvl1pPr marL="342900" indent="-342900" algn="l" rtl="0" eaLnBrk="0" fontAlgn="base" hangingPunct="0">
              <a:spcBef>
                <a:spcPct val="20000"/>
              </a:spcBef>
              <a:spcAft>
                <a:spcPct val="0"/>
              </a:spcAft>
              <a:defRPr sz="2400">
                <a:solidFill>
                  <a:srgbClr val="0066B3"/>
                </a:solidFill>
                <a:latin typeface="+mn-lt"/>
                <a:ea typeface="+mn-ea"/>
                <a:cs typeface="+mn-cs"/>
              </a:defRPr>
            </a:lvl1pPr>
            <a:lvl2pPr marL="742950" indent="-285750" algn="l" rtl="0" eaLnBrk="0" fontAlgn="base" hangingPunct="0">
              <a:spcBef>
                <a:spcPct val="20000"/>
              </a:spcBef>
              <a:spcAft>
                <a:spcPct val="0"/>
              </a:spcAft>
              <a:defRPr sz="2000" b="1" i="1">
                <a:solidFill>
                  <a:srgbClr val="F7955A"/>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r>
              <a:rPr lang="en-US" dirty="0">
                <a:solidFill>
                  <a:srgbClr val="3163AC"/>
                </a:solidFill>
                <a:cs typeface="Arial" panose="020B0604020202020204" pitchFamily="34" charset="0"/>
              </a:rPr>
              <a:t>The Method of Lagrange Multipliers</a:t>
            </a:r>
          </a:p>
        </p:txBody>
      </p:sp>
      <mc:AlternateContent xmlns:mc="http://schemas.openxmlformats.org/markup-compatibility/2006" xmlns:a14="http://schemas.microsoft.com/office/drawing/2010/main">
        <mc:Choice Requires="a14">
          <p:sp>
            <p:nvSpPr>
              <p:cNvPr id="3" name="TextBox 2"/>
              <p:cNvSpPr txBox="1"/>
              <p:nvPr/>
            </p:nvSpPr>
            <p:spPr>
              <a:xfrm>
                <a:off x="2468714" y="4036010"/>
                <a:ext cx="343574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l-GR" i="1">
                          <a:solidFill>
                            <a:prstClr val="black"/>
                          </a:solidFill>
                          <a:latin typeface="Cambria Math"/>
                          <a:ea typeface="Cambria Math"/>
                        </a:rPr>
                        <m:t>Φ</m:t>
                      </m:r>
                      <m:r>
                        <m:rPr>
                          <m:nor/>
                        </m:rPr>
                        <a:rPr lang="en-US">
                          <a:solidFill>
                            <a:prstClr val="black"/>
                          </a:solidFill>
                          <a:ea typeface="Cambria Math"/>
                        </a:rPr>
                        <m:t> = </m:t>
                      </m:r>
                      <m:r>
                        <m:rPr>
                          <m:nor/>
                        </m:rPr>
                        <a:rPr lang="en-US" dirty="0">
                          <a:solidFill>
                            <a:prstClr val="black"/>
                          </a:solidFill>
                        </a:rPr>
                        <m:t>U</m:t>
                      </m:r>
                      <m:r>
                        <m:rPr>
                          <m:nor/>
                        </m:rPr>
                        <a:rPr lang="en-US" dirty="0">
                          <a:solidFill>
                            <a:prstClr val="black"/>
                          </a:solidFill>
                        </a:rPr>
                        <m:t>(</m:t>
                      </m:r>
                      <m:r>
                        <m:rPr>
                          <m:nor/>
                        </m:rPr>
                        <a:rPr lang="en-US" dirty="0">
                          <a:solidFill>
                            <a:prstClr val="black"/>
                          </a:solidFill>
                        </a:rPr>
                        <m:t>X</m:t>
                      </m:r>
                      <m:r>
                        <m:rPr>
                          <m:nor/>
                        </m:rPr>
                        <a:rPr lang="en-US" dirty="0">
                          <a:solidFill>
                            <a:prstClr val="black"/>
                          </a:solidFill>
                        </a:rPr>
                        <m:t>,</m:t>
                      </m:r>
                      <m:r>
                        <m:rPr>
                          <m:nor/>
                        </m:rPr>
                        <a:rPr lang="en-US" dirty="0">
                          <a:solidFill>
                            <a:prstClr val="black"/>
                          </a:solidFill>
                        </a:rPr>
                        <m:t>Y</m:t>
                      </m:r>
                      <m:r>
                        <a:rPr lang="en-US" i="1" dirty="0">
                          <a:solidFill>
                            <a:prstClr val="black"/>
                          </a:solidFill>
                          <a:latin typeface="Cambria Math"/>
                        </a:rPr>
                        <m:t>)−</m:t>
                      </m:r>
                      <m:r>
                        <a:rPr lang="en-US" i="1" dirty="0">
                          <a:solidFill>
                            <a:prstClr val="black"/>
                          </a:solidFill>
                          <a:latin typeface="Cambria Math"/>
                          <a:ea typeface="Cambria Math"/>
                        </a:rPr>
                        <m:t>𝜆</m:t>
                      </m:r>
                      <m:r>
                        <a:rPr lang="en-US" i="1" dirty="0">
                          <a:solidFill>
                            <a:prstClr val="black"/>
                          </a:solidFill>
                          <a:latin typeface="Cambria Math"/>
                          <a:ea typeface="Cambria Math"/>
                        </a:rPr>
                        <m:t>(</m:t>
                      </m:r>
                      <m:sSub>
                        <m:sSubPr>
                          <m:ctrlPr>
                            <a:rPr lang="en-US" i="1" dirty="0">
                              <a:solidFill>
                                <a:prstClr val="black"/>
                              </a:solidFill>
                              <a:latin typeface="Cambria Math" panose="02040503050406030204" pitchFamily="18" charset="0"/>
                              <a:ea typeface="Cambria Math"/>
                            </a:rPr>
                          </m:ctrlPr>
                        </m:sSubPr>
                        <m:e>
                          <m:r>
                            <a:rPr lang="en-US" i="1" dirty="0">
                              <a:solidFill>
                                <a:prstClr val="black"/>
                              </a:solidFill>
                              <a:latin typeface="Cambria Math"/>
                              <a:ea typeface="Cambria Math"/>
                            </a:rPr>
                            <m:t>𝑃</m:t>
                          </m:r>
                        </m:e>
                        <m:sub>
                          <m:r>
                            <a:rPr lang="en-US" i="1" dirty="0">
                              <a:solidFill>
                                <a:prstClr val="black"/>
                              </a:solidFill>
                              <a:latin typeface="Cambria Math"/>
                              <a:ea typeface="Cambria Math"/>
                            </a:rPr>
                            <m:t>𝑋</m:t>
                          </m:r>
                        </m:sub>
                      </m:sSub>
                      <m:r>
                        <a:rPr lang="en-US" i="1" dirty="0">
                          <a:solidFill>
                            <a:prstClr val="black"/>
                          </a:solidFill>
                          <a:latin typeface="Cambria Math"/>
                          <a:ea typeface="Cambria Math"/>
                        </a:rPr>
                        <m:t>𝑋</m:t>
                      </m:r>
                      <m:r>
                        <a:rPr lang="en-US" i="1" dirty="0">
                          <a:solidFill>
                            <a:prstClr val="black"/>
                          </a:solidFill>
                          <a:latin typeface="Cambria Math"/>
                          <a:ea typeface="Cambria Math"/>
                        </a:rPr>
                        <m:t>+</m:t>
                      </m:r>
                      <m:sSub>
                        <m:sSubPr>
                          <m:ctrlPr>
                            <a:rPr lang="en-US" i="1" dirty="0">
                              <a:solidFill>
                                <a:prstClr val="black"/>
                              </a:solidFill>
                              <a:latin typeface="Cambria Math" panose="02040503050406030204" pitchFamily="18" charset="0"/>
                              <a:ea typeface="Cambria Math"/>
                            </a:rPr>
                          </m:ctrlPr>
                        </m:sSubPr>
                        <m:e>
                          <m:r>
                            <a:rPr lang="en-US" i="1" dirty="0">
                              <a:solidFill>
                                <a:prstClr val="black"/>
                              </a:solidFill>
                              <a:latin typeface="Cambria Math"/>
                              <a:ea typeface="Cambria Math"/>
                            </a:rPr>
                            <m:t>𝑃</m:t>
                          </m:r>
                        </m:e>
                        <m:sub>
                          <m:r>
                            <a:rPr lang="en-US" i="1" dirty="0">
                              <a:solidFill>
                                <a:prstClr val="black"/>
                              </a:solidFill>
                              <a:latin typeface="Cambria Math"/>
                              <a:ea typeface="Cambria Math"/>
                            </a:rPr>
                            <m:t>𝑌</m:t>
                          </m:r>
                        </m:sub>
                      </m:sSub>
                      <m:r>
                        <a:rPr lang="en-US" i="1" dirty="0">
                          <a:solidFill>
                            <a:prstClr val="black"/>
                          </a:solidFill>
                          <a:latin typeface="Cambria Math"/>
                          <a:ea typeface="Cambria Math"/>
                        </a:rPr>
                        <m:t>𝑌</m:t>
                      </m:r>
                      <m:r>
                        <a:rPr lang="en-US" i="1" dirty="0">
                          <a:solidFill>
                            <a:prstClr val="black"/>
                          </a:solidFill>
                          <a:latin typeface="Cambria Math"/>
                          <a:ea typeface="Cambria Math"/>
                        </a:rPr>
                        <m:t>−</m:t>
                      </m:r>
                      <m:r>
                        <a:rPr lang="en-US" i="1" dirty="0">
                          <a:solidFill>
                            <a:prstClr val="black"/>
                          </a:solidFill>
                          <a:latin typeface="Cambria Math"/>
                          <a:ea typeface="Cambria Math"/>
                        </a:rPr>
                        <m:t>𝐼</m:t>
                      </m:r>
                      <m:r>
                        <a:rPr lang="en-US" i="1" dirty="0">
                          <a:solidFill>
                            <a:prstClr val="black"/>
                          </a:solidFill>
                          <a:latin typeface="Cambria Math"/>
                          <a:ea typeface="Cambria Math"/>
                        </a:rPr>
                        <m:t>)</m:t>
                      </m:r>
                    </m:oMath>
                  </m:oMathPara>
                </a14:m>
                <a:endParaRPr lang="en-US" dirty="0">
                  <a:solidFill>
                    <a:prstClr val="black"/>
                  </a:solidFill>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2468714" y="4036010"/>
                <a:ext cx="3435749" cy="369332"/>
              </a:xfrm>
              <a:prstGeom prst="rect">
                <a:avLst/>
              </a:prstGeom>
              <a:blipFill rotWithShape="1">
                <a:blip r:embed="rId2"/>
                <a:stretch>
                  <a:fillRect b="-13115"/>
                </a:stretch>
              </a:blipFill>
            </p:spPr>
            <p:txBody>
              <a:bodyPr/>
              <a:lstStyle/>
              <a:p>
                <a:r>
                  <a:rPr lang="en-US">
                    <a:noFill/>
                  </a:rPr>
                  <a:t> </a:t>
                </a:r>
              </a:p>
            </p:txBody>
          </p:sp>
        </mc:Fallback>
      </mc:AlternateContent>
      <p:sp>
        <p:nvSpPr>
          <p:cNvPr id="10" name="Rectangle 9"/>
          <p:cNvSpPr/>
          <p:nvPr/>
        </p:nvSpPr>
        <p:spPr>
          <a:xfrm>
            <a:off x="457200" y="4471337"/>
            <a:ext cx="82073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dirty="0">
                <a:solidFill>
                  <a:prstClr val="black"/>
                </a:solidFill>
                <a:cs typeface="Arial" panose="020B0604020202020204" pitchFamily="34" charset="0"/>
              </a:rPr>
              <a:t>Note that we have written the budget constraint as</a:t>
            </a:r>
          </a:p>
        </p:txBody>
      </p:sp>
      <p:sp>
        <p:nvSpPr>
          <p:cNvPr id="7" name="TextBox 6"/>
          <p:cNvSpPr txBox="1"/>
          <p:nvPr/>
        </p:nvSpPr>
        <p:spPr>
          <a:xfrm>
            <a:off x="7832393" y="4036010"/>
            <a:ext cx="82586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buNone/>
              <a:defRPr>
                <a:latin typeface="+mj-lt"/>
              </a:defRPr>
            </a:lvl1pPr>
          </a:lstStyle>
          <a:p>
            <a:r>
              <a:rPr lang="en-US" b="1" dirty="0">
                <a:solidFill>
                  <a:prstClr val="black"/>
                </a:solidFill>
                <a:latin typeface="+mn-lt"/>
              </a:rPr>
              <a:t>(3)</a:t>
            </a:r>
          </a:p>
        </p:txBody>
      </p:sp>
      <p:sp>
        <p:nvSpPr>
          <p:cNvPr id="14" name="Text Box 10"/>
          <p:cNvSpPr txBox="1">
            <a:spLocks noChangeArrowheads="1"/>
          </p:cNvSpPr>
          <p:nvPr/>
        </p:nvSpPr>
        <p:spPr bwMode="auto">
          <a:xfrm>
            <a:off x="457200" y="1606455"/>
            <a:ext cx="7010401" cy="646331"/>
          </a:xfrm>
          <a:prstGeom prst="rect">
            <a:avLst/>
          </a:prstGeom>
          <a:noFill/>
          <a:ln w="9525">
            <a:noFill/>
            <a:miter lim="800000"/>
            <a:headEnd/>
            <a:tailEnd/>
          </a:ln>
        </p:spPr>
        <p:txBody>
          <a:bodyPr wrap="square">
            <a:spAutoFit/>
          </a:bodyPr>
          <a:lstStyle/>
          <a:p>
            <a:pPr marL="342900" indent="-342900" defTabSz="571500">
              <a:buClr>
                <a:srgbClr val="3163AC"/>
              </a:buClr>
              <a:buFont typeface="Wingdings" panose="05000000000000000000" pitchFamily="2" charset="2"/>
              <a:buChar char="§"/>
            </a:pPr>
            <a:r>
              <a:rPr lang="en-US" b="1" dirty="0">
                <a:cs typeface="Arial" panose="020B0604020202020204" pitchFamily="34" charset="0"/>
              </a:rPr>
              <a:t>Method of Lagrange multipliers</a:t>
            </a:r>
            <a:r>
              <a:rPr lang="en-US" dirty="0">
                <a:cs typeface="Arial" panose="020B0604020202020204" pitchFamily="34" charset="0"/>
              </a:rPr>
              <a:t>: Technique to maximize or minimize a function subject to one or more constraints.</a:t>
            </a:r>
          </a:p>
        </p:txBody>
      </p:sp>
      <mc:AlternateContent xmlns:mc="http://schemas.openxmlformats.org/markup-compatibility/2006" xmlns:a14="http://schemas.microsoft.com/office/drawing/2010/main">
        <mc:Choice Requires="a14">
          <p:sp>
            <p:nvSpPr>
              <p:cNvPr id="15" name="TextBox 14"/>
              <p:cNvSpPr txBox="1"/>
              <p:nvPr/>
            </p:nvSpPr>
            <p:spPr>
              <a:xfrm>
                <a:off x="3112222" y="4904248"/>
                <a:ext cx="212096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a:solidFill>
                                <a:prstClr val="black"/>
                              </a:solidFill>
                              <a:latin typeface="Cambria Math" panose="02040503050406030204" pitchFamily="18" charset="0"/>
                            </a:rPr>
                          </m:ctrlPr>
                        </m:sSubPr>
                        <m:e>
                          <m:r>
                            <a:rPr lang="en-US" i="1">
                              <a:solidFill>
                                <a:prstClr val="black"/>
                              </a:solidFill>
                              <a:latin typeface="Cambria Math"/>
                            </a:rPr>
                            <m:t>𝑃</m:t>
                          </m:r>
                        </m:e>
                        <m:sub>
                          <m:r>
                            <a:rPr lang="en-US" i="1">
                              <a:solidFill>
                                <a:prstClr val="black"/>
                              </a:solidFill>
                              <a:latin typeface="Cambria Math"/>
                            </a:rPr>
                            <m:t>𝑋</m:t>
                          </m:r>
                        </m:sub>
                      </m:sSub>
                      <m:r>
                        <a:rPr lang="en-US" i="1">
                          <a:solidFill>
                            <a:prstClr val="black"/>
                          </a:solidFill>
                          <a:latin typeface="Cambria Math"/>
                        </a:rPr>
                        <m:t>𝑋</m:t>
                      </m:r>
                      <m:r>
                        <a:rPr lang="en-US" i="1">
                          <a:solidFill>
                            <a:prstClr val="black"/>
                          </a:solidFill>
                          <a:latin typeface="Cambria Math"/>
                        </a:rPr>
                        <m:t>+</m:t>
                      </m:r>
                      <m:sSub>
                        <m:sSubPr>
                          <m:ctrlPr>
                            <a:rPr lang="en-US" i="1">
                              <a:solidFill>
                                <a:prstClr val="black"/>
                              </a:solidFill>
                              <a:latin typeface="Cambria Math" panose="02040503050406030204" pitchFamily="18" charset="0"/>
                            </a:rPr>
                          </m:ctrlPr>
                        </m:sSubPr>
                        <m:e>
                          <m:r>
                            <a:rPr lang="en-US" i="1">
                              <a:solidFill>
                                <a:prstClr val="black"/>
                              </a:solidFill>
                              <a:latin typeface="Cambria Math"/>
                            </a:rPr>
                            <m:t>𝑃</m:t>
                          </m:r>
                        </m:e>
                        <m:sub>
                          <m:r>
                            <a:rPr lang="en-US" i="1">
                              <a:solidFill>
                                <a:prstClr val="black"/>
                              </a:solidFill>
                              <a:latin typeface="Cambria Math"/>
                            </a:rPr>
                            <m:t>𝑌</m:t>
                          </m:r>
                        </m:sub>
                      </m:sSub>
                      <m:r>
                        <a:rPr lang="en-US" i="1">
                          <a:solidFill>
                            <a:prstClr val="black"/>
                          </a:solidFill>
                          <a:latin typeface="Cambria Math"/>
                        </a:rPr>
                        <m:t>𝑌</m:t>
                      </m:r>
                      <m:r>
                        <a:rPr lang="en-US" i="1">
                          <a:solidFill>
                            <a:prstClr val="black"/>
                          </a:solidFill>
                          <a:latin typeface="Cambria Math"/>
                        </a:rPr>
                        <m:t>−</m:t>
                      </m:r>
                      <m:r>
                        <a:rPr lang="en-US" i="1">
                          <a:solidFill>
                            <a:prstClr val="black"/>
                          </a:solidFill>
                          <a:latin typeface="Cambria Math"/>
                        </a:rPr>
                        <m:t>𝐼</m:t>
                      </m:r>
                      <m:r>
                        <a:rPr lang="en-US" i="1">
                          <a:solidFill>
                            <a:prstClr val="black"/>
                          </a:solidFill>
                          <a:latin typeface="Cambria Math"/>
                        </a:rPr>
                        <m:t>=0</m:t>
                      </m:r>
                    </m:oMath>
                  </m:oMathPara>
                </a14:m>
                <a:endParaRPr lang="en-US" dirty="0">
                  <a:solidFill>
                    <a:prstClr val="black"/>
                  </a:solidFill>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3112222" y="4904248"/>
                <a:ext cx="2120965" cy="369332"/>
              </a:xfrm>
              <a:prstGeom prst="rect">
                <a:avLst/>
              </a:prstGeom>
              <a:blipFill rotWithShape="1">
                <a:blip r:embed="rId3"/>
                <a:stretch>
                  <a:fillRect b="-1667"/>
                </a:stretch>
              </a:blipFill>
            </p:spPr>
            <p:txBody>
              <a:bodyPr/>
              <a:lstStyle/>
              <a:p>
                <a:r>
                  <a:rPr lang="en-US">
                    <a:noFill/>
                  </a:rPr>
                  <a:t> </a:t>
                </a:r>
              </a:p>
            </p:txBody>
          </p:sp>
        </mc:Fallback>
      </mc:AlternateContent>
      <p:sp>
        <p:nvSpPr>
          <p:cNvPr id="21" name="Text Box 10"/>
          <p:cNvSpPr txBox="1">
            <a:spLocks noChangeArrowheads="1"/>
          </p:cNvSpPr>
          <p:nvPr/>
        </p:nvSpPr>
        <p:spPr bwMode="auto">
          <a:xfrm>
            <a:off x="457199" y="2530380"/>
            <a:ext cx="7010401" cy="646331"/>
          </a:xfrm>
          <a:prstGeom prst="rect">
            <a:avLst/>
          </a:prstGeom>
          <a:noFill/>
          <a:ln w="9525">
            <a:noFill/>
            <a:miter lim="800000"/>
            <a:headEnd/>
            <a:tailEnd/>
          </a:ln>
        </p:spPr>
        <p:txBody>
          <a:bodyPr wrap="square">
            <a:spAutoFit/>
          </a:bodyPr>
          <a:lstStyle/>
          <a:p>
            <a:pPr marL="285750" indent="-285750" defTabSz="285750">
              <a:buClr>
                <a:srgbClr val="3163AC"/>
              </a:buClr>
              <a:buFont typeface="Wingdings" panose="05000000000000000000" pitchFamily="2" charset="2"/>
              <a:buChar char="§"/>
            </a:pPr>
            <a:r>
              <a:rPr lang="en-US" b="1" dirty="0" err="1"/>
              <a:t>Lagrangian</a:t>
            </a:r>
            <a:r>
              <a:rPr lang="en-US" b="1" dirty="0"/>
              <a:t>: </a:t>
            </a:r>
            <a:r>
              <a:rPr lang="en-US" dirty="0"/>
              <a:t>Function to be maximized or minimized, plus a</a:t>
            </a:r>
          </a:p>
          <a:p>
            <a:pPr marL="228600" defTabSz="628650">
              <a:buClr>
                <a:srgbClr val="F08300"/>
              </a:buClr>
            </a:pPr>
            <a:r>
              <a:rPr lang="en-US" dirty="0"/>
              <a:t>variable (the Lagrange multiplier) multiplied by the constraint.</a:t>
            </a:r>
          </a:p>
        </p:txBody>
      </p:sp>
    </p:spTree>
    <p:extLst>
      <p:ext uri="{BB962C8B-B14F-4D97-AF65-F5344CB8AC3E}">
        <p14:creationId xmlns:p14="http://schemas.microsoft.com/office/powerpoint/2010/main" val="2947370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left)">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left)">
                                      <p:cBhvr>
                                        <p:cTn id="25" dur="500"/>
                                        <p:tgtEl>
                                          <p:spTgt spid="3"/>
                                        </p:tgtEl>
                                      </p:cBhvr>
                                    </p:animEffect>
                                  </p:childTnLst>
                                </p:cTn>
                              </p:par>
                            </p:childTnLst>
                          </p:cTn>
                        </p:par>
                        <p:par>
                          <p:cTn id="26" fill="hold">
                            <p:stCondLst>
                              <p:cond delay="1000"/>
                            </p:stCondLst>
                            <p:childTnLst>
                              <p:par>
                                <p:cTn id="27" presetID="22" presetClass="entr" presetSubtype="8"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childTnLst>
                          </p:cTn>
                        </p:par>
                        <p:par>
                          <p:cTn id="30" fill="hold">
                            <p:stCondLst>
                              <p:cond delay="1500"/>
                            </p:stCondLst>
                            <p:childTnLst>
                              <p:par>
                                <p:cTn id="31" presetID="22" presetClass="entr" presetSubtype="8" fill="hold" grpId="0"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left)">
                                      <p:cBhvr>
                                        <p:cTn id="33" dur="500"/>
                                        <p:tgtEl>
                                          <p:spTgt spid="10"/>
                                        </p:tgtEl>
                                      </p:cBhvr>
                                    </p:animEffect>
                                  </p:childTnLst>
                                </p:cTn>
                              </p:par>
                            </p:childTnLst>
                          </p:cTn>
                        </p:par>
                        <p:par>
                          <p:cTn id="34" fill="hold">
                            <p:stCondLst>
                              <p:cond delay="2000"/>
                            </p:stCondLst>
                            <p:childTnLst>
                              <p:par>
                                <p:cTn id="35" presetID="22" presetClass="entr" presetSubtype="8" fill="hold" grpId="0" nodeType="after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left)">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P spid="3" grpId="0"/>
      <p:bldP spid="10" grpId="0"/>
      <p:bldP spid="7" grpId="0"/>
      <p:bldP spid="14" grpId="0"/>
      <p:bldP spid="15" grpId="0"/>
      <p:bldP spid="21" grpId="0"/>
    </p:bld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457200" y="685800"/>
            <a:ext cx="7010400" cy="1477328"/>
          </a:xfrm>
          <a:prstGeom prst="rect">
            <a:avLst/>
          </a:prstGeom>
        </p:spPr>
        <p:txBody>
          <a:bodyPr wrap="square">
            <a:spAutoFit/>
          </a:bodyPr>
          <a:lstStyle/>
          <a:p>
            <a:pPr marL="342900" indent="-342900">
              <a:buClr>
                <a:srgbClr val="3163AC"/>
              </a:buClr>
              <a:buFont typeface="+mj-lt"/>
              <a:buAutoNum type="arabicPeriod" startAt="2"/>
            </a:pPr>
            <a:r>
              <a:rPr lang="en-US" b="1" dirty="0">
                <a:solidFill>
                  <a:prstClr val="black"/>
                </a:solidFill>
                <a:cs typeface="Arial" panose="020B0604020202020204" pitchFamily="34" charset="0"/>
              </a:rPr>
              <a:t>Differentiating the Lagrangian  </a:t>
            </a:r>
            <a:r>
              <a:rPr lang="en-US" dirty="0">
                <a:solidFill>
                  <a:prstClr val="black"/>
                </a:solidFill>
                <a:cs typeface="Arial" panose="020B0604020202020204" pitchFamily="34" charset="0"/>
              </a:rPr>
              <a:t>We choose values of </a:t>
            </a:r>
            <a:r>
              <a:rPr lang="en-US" i="1" dirty="0">
                <a:solidFill>
                  <a:prstClr val="black"/>
                </a:solidFill>
                <a:cs typeface="Arial" panose="020B0604020202020204" pitchFamily="34" charset="0"/>
              </a:rPr>
              <a:t>X</a:t>
            </a:r>
            <a:r>
              <a:rPr lang="en-US" dirty="0">
                <a:solidFill>
                  <a:prstClr val="black"/>
                </a:solidFill>
                <a:cs typeface="Arial" panose="020B0604020202020204" pitchFamily="34" charset="0"/>
              </a:rPr>
              <a:t> and </a:t>
            </a:r>
            <a:r>
              <a:rPr lang="en-US" i="1" dirty="0">
                <a:solidFill>
                  <a:prstClr val="black"/>
                </a:solidFill>
                <a:cs typeface="Arial" panose="020B0604020202020204" pitchFamily="34" charset="0"/>
              </a:rPr>
              <a:t>Y</a:t>
            </a:r>
            <a:r>
              <a:rPr lang="en-US" dirty="0">
                <a:solidFill>
                  <a:prstClr val="black"/>
                </a:solidFill>
                <a:cs typeface="Arial" panose="020B0604020202020204" pitchFamily="34" charset="0"/>
              </a:rPr>
              <a:t> that satisfy the budget constraint, then the second term in equation (3) will be zero. By differentiating  with respect to </a:t>
            </a:r>
            <a:r>
              <a:rPr lang="en-US" i="1" dirty="0">
                <a:solidFill>
                  <a:prstClr val="black"/>
                </a:solidFill>
                <a:cs typeface="Arial" panose="020B0604020202020204" pitchFamily="34" charset="0"/>
              </a:rPr>
              <a:t>X</a:t>
            </a:r>
            <a:r>
              <a:rPr lang="en-US" dirty="0">
                <a:solidFill>
                  <a:prstClr val="black"/>
                </a:solidFill>
                <a:cs typeface="Arial" panose="020B0604020202020204" pitchFamily="34" charset="0"/>
              </a:rPr>
              <a:t>, </a:t>
            </a:r>
            <a:r>
              <a:rPr lang="en-US" i="1" dirty="0">
                <a:solidFill>
                  <a:prstClr val="black"/>
                </a:solidFill>
                <a:cs typeface="Arial" panose="020B0604020202020204" pitchFamily="34" charset="0"/>
              </a:rPr>
              <a:t>Y</a:t>
            </a:r>
            <a:r>
              <a:rPr lang="en-US" dirty="0">
                <a:solidFill>
                  <a:prstClr val="black"/>
                </a:solidFill>
                <a:cs typeface="Arial" panose="020B0604020202020204" pitchFamily="34" charset="0"/>
              </a:rPr>
              <a:t>, and </a:t>
            </a:r>
            <a:r>
              <a:rPr lang="en-US" i="1" dirty="0">
                <a:solidFill>
                  <a:prstClr val="black"/>
                </a:solidFill>
                <a:cs typeface="Arial" panose="020B0604020202020204" pitchFamily="34" charset="0"/>
              </a:rPr>
              <a:t>l</a:t>
            </a:r>
            <a:r>
              <a:rPr lang="en-US" dirty="0">
                <a:solidFill>
                  <a:prstClr val="black"/>
                </a:solidFill>
                <a:cs typeface="Arial" panose="020B0604020202020204" pitchFamily="34" charset="0"/>
              </a:rPr>
              <a:t> and then equating the derivatives to zero, we can obtain the necessary conditions for a maximum.</a:t>
            </a:r>
            <a:endParaRPr lang="en-US" sz="900" b="1" dirty="0">
              <a:solidFill>
                <a:prstClr val="black"/>
              </a:solidFill>
              <a:cs typeface="Arial" panose="020B0604020202020204" pitchFamily="34" charset="0"/>
            </a:endParaRPr>
          </a:p>
        </p:txBody>
      </p:sp>
      <mc:AlternateContent xmlns:mc="http://schemas.openxmlformats.org/markup-compatibility/2006" xmlns:a14="http://schemas.microsoft.com/office/drawing/2010/main">
        <mc:Choice Requires="a14">
          <p:sp>
            <p:nvSpPr>
              <p:cNvPr id="17" name="TextBox 16"/>
              <p:cNvSpPr txBox="1"/>
              <p:nvPr/>
            </p:nvSpPr>
            <p:spPr>
              <a:xfrm>
                <a:off x="2573489" y="2228121"/>
                <a:ext cx="3027111" cy="61901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i="1">
                              <a:solidFill>
                                <a:prstClr val="black"/>
                              </a:solidFill>
                              <a:latin typeface="Cambria Math" panose="02040503050406030204" pitchFamily="18" charset="0"/>
                              <a:ea typeface="Cambria Math"/>
                            </a:rPr>
                          </m:ctrlPr>
                        </m:fPr>
                        <m:num>
                          <m:r>
                            <a:rPr lang="en-US" i="1">
                              <a:solidFill>
                                <a:prstClr val="black"/>
                              </a:solidFill>
                              <a:latin typeface="Cambria Math"/>
                              <a:ea typeface="Cambria Math"/>
                            </a:rPr>
                            <m:t>𝜕</m:t>
                          </m:r>
                          <m:r>
                            <m:rPr>
                              <m:sty m:val="p"/>
                            </m:rPr>
                            <a:rPr lang="el-GR" i="1">
                              <a:solidFill>
                                <a:prstClr val="black"/>
                              </a:solidFill>
                              <a:latin typeface="Cambria Math"/>
                              <a:ea typeface="Cambria Math"/>
                            </a:rPr>
                            <m:t>Φ</m:t>
                          </m:r>
                          <m:r>
                            <m:rPr>
                              <m:nor/>
                            </m:rPr>
                            <a:rPr lang="en-US" dirty="0">
                              <a:solidFill>
                                <a:prstClr val="black"/>
                              </a:solidFill>
                            </a:rPr>
                            <m:t> </m:t>
                          </m:r>
                        </m:num>
                        <m:den>
                          <m:r>
                            <a:rPr lang="en-US" i="1">
                              <a:solidFill>
                                <a:prstClr val="black"/>
                              </a:solidFill>
                              <a:latin typeface="Cambria Math"/>
                              <a:ea typeface="Cambria Math"/>
                            </a:rPr>
                            <m:t>𝜕</m:t>
                          </m:r>
                          <m:r>
                            <m:rPr>
                              <m:nor/>
                            </m:rPr>
                            <a:rPr lang="en-US">
                              <a:solidFill>
                                <a:prstClr val="black"/>
                              </a:solidFill>
                              <a:ea typeface="Cambria Math"/>
                            </a:rPr>
                            <m:t>X</m:t>
                          </m:r>
                          <m:r>
                            <m:rPr>
                              <m:nor/>
                            </m:rPr>
                            <a:rPr lang="en-US" dirty="0">
                              <a:solidFill>
                                <a:prstClr val="black"/>
                              </a:solidFill>
                            </a:rPr>
                            <m:t> </m:t>
                          </m:r>
                        </m:den>
                      </m:f>
                      <m:r>
                        <a:rPr lang="en-US" i="1">
                          <a:solidFill>
                            <a:prstClr val="black"/>
                          </a:solidFill>
                          <a:latin typeface="Cambria Math"/>
                          <a:ea typeface="Cambria Math"/>
                        </a:rPr>
                        <m:t>=</m:t>
                      </m:r>
                      <m:sSub>
                        <m:sSubPr>
                          <m:ctrlPr>
                            <a:rPr lang="en-US" i="1">
                              <a:solidFill>
                                <a:prstClr val="black"/>
                              </a:solidFill>
                              <a:latin typeface="Cambria Math" panose="02040503050406030204" pitchFamily="18" charset="0"/>
                              <a:ea typeface="Cambria Math"/>
                            </a:rPr>
                          </m:ctrlPr>
                        </m:sSubPr>
                        <m:e>
                          <m:r>
                            <m:rPr>
                              <m:nor/>
                            </m:rPr>
                            <a:rPr lang="en-US">
                              <a:solidFill>
                                <a:prstClr val="black"/>
                              </a:solidFill>
                              <a:ea typeface="Cambria Math"/>
                            </a:rPr>
                            <m:t>MU</m:t>
                          </m:r>
                        </m:e>
                        <m:sub>
                          <m:r>
                            <a:rPr lang="en-US" i="1">
                              <a:solidFill>
                                <a:prstClr val="black"/>
                              </a:solidFill>
                              <a:latin typeface="Cambria Math"/>
                              <a:ea typeface="Cambria Math"/>
                            </a:rPr>
                            <m:t>𝑋</m:t>
                          </m:r>
                        </m:sub>
                      </m:sSub>
                      <m:d>
                        <m:dPr>
                          <m:ctrlPr>
                            <a:rPr lang="en-US" i="1">
                              <a:solidFill>
                                <a:prstClr val="black"/>
                              </a:solidFill>
                              <a:latin typeface="Cambria Math" panose="02040503050406030204" pitchFamily="18" charset="0"/>
                              <a:ea typeface="Cambria Math"/>
                            </a:rPr>
                          </m:ctrlPr>
                        </m:dPr>
                        <m:e>
                          <m:r>
                            <a:rPr lang="en-US" i="1">
                              <a:solidFill>
                                <a:prstClr val="black"/>
                              </a:solidFill>
                              <a:latin typeface="Cambria Math"/>
                              <a:ea typeface="Cambria Math"/>
                            </a:rPr>
                            <m:t>𝑋</m:t>
                          </m:r>
                          <m:r>
                            <a:rPr lang="en-US" i="1">
                              <a:solidFill>
                                <a:prstClr val="black"/>
                              </a:solidFill>
                              <a:latin typeface="Cambria Math"/>
                              <a:ea typeface="Cambria Math"/>
                            </a:rPr>
                            <m:t>,</m:t>
                          </m:r>
                          <m:r>
                            <a:rPr lang="en-US" i="1">
                              <a:solidFill>
                                <a:prstClr val="black"/>
                              </a:solidFill>
                              <a:latin typeface="Cambria Math"/>
                              <a:ea typeface="Cambria Math"/>
                            </a:rPr>
                            <m:t>𝑌</m:t>
                          </m:r>
                        </m:e>
                      </m:d>
                      <m:r>
                        <a:rPr lang="en-US" i="1">
                          <a:solidFill>
                            <a:prstClr val="black"/>
                          </a:solidFill>
                          <a:latin typeface="Cambria Math"/>
                          <a:ea typeface="Cambria Math"/>
                        </a:rPr>
                        <m:t>−</m:t>
                      </m:r>
                      <m:r>
                        <a:rPr lang="en-US" i="1">
                          <a:solidFill>
                            <a:prstClr val="black"/>
                          </a:solidFill>
                          <a:latin typeface="Cambria Math"/>
                          <a:ea typeface="Cambria Math"/>
                        </a:rPr>
                        <m:t>𝜆</m:t>
                      </m:r>
                      <m:sSub>
                        <m:sSubPr>
                          <m:ctrlPr>
                            <a:rPr lang="en-US" i="1">
                              <a:solidFill>
                                <a:prstClr val="black"/>
                              </a:solidFill>
                              <a:latin typeface="Cambria Math" panose="02040503050406030204" pitchFamily="18" charset="0"/>
                              <a:ea typeface="Cambria Math"/>
                            </a:rPr>
                          </m:ctrlPr>
                        </m:sSubPr>
                        <m:e>
                          <m:r>
                            <a:rPr lang="en-US" i="1">
                              <a:solidFill>
                                <a:prstClr val="black"/>
                              </a:solidFill>
                              <a:latin typeface="Cambria Math"/>
                              <a:ea typeface="Cambria Math"/>
                            </a:rPr>
                            <m:t>𝑃</m:t>
                          </m:r>
                        </m:e>
                        <m:sub>
                          <m:r>
                            <a:rPr lang="en-US" i="1">
                              <a:solidFill>
                                <a:prstClr val="black"/>
                              </a:solidFill>
                              <a:latin typeface="Cambria Math"/>
                              <a:ea typeface="Cambria Math"/>
                            </a:rPr>
                            <m:t>𝑋</m:t>
                          </m:r>
                        </m:sub>
                      </m:sSub>
                      <m:r>
                        <a:rPr lang="en-US" i="1">
                          <a:solidFill>
                            <a:prstClr val="black"/>
                          </a:solidFill>
                          <a:latin typeface="Cambria Math"/>
                          <a:ea typeface="Cambria Math"/>
                        </a:rPr>
                        <m:t>=0</m:t>
                      </m:r>
                    </m:oMath>
                  </m:oMathPara>
                </a14:m>
                <a:endParaRPr lang="en-US" dirty="0">
                  <a:solidFill>
                    <a:prstClr val="black"/>
                  </a:solidFill>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2573489" y="2228121"/>
                <a:ext cx="3027111" cy="619016"/>
              </a:xfrm>
              <a:prstGeom prst="rect">
                <a:avLst/>
              </a:prstGeom>
              <a:blipFill rotWithShape="1">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p:cNvSpPr txBox="1"/>
              <p:nvPr/>
            </p:nvSpPr>
            <p:spPr>
              <a:xfrm>
                <a:off x="2573489" y="2875821"/>
                <a:ext cx="3027111" cy="61901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i="1">
                              <a:solidFill>
                                <a:prstClr val="black"/>
                              </a:solidFill>
                              <a:latin typeface="Cambria Math" panose="02040503050406030204" pitchFamily="18" charset="0"/>
                              <a:ea typeface="Cambria Math"/>
                            </a:rPr>
                          </m:ctrlPr>
                        </m:fPr>
                        <m:num>
                          <m:r>
                            <a:rPr lang="en-US" i="1">
                              <a:solidFill>
                                <a:prstClr val="black"/>
                              </a:solidFill>
                              <a:latin typeface="Cambria Math"/>
                              <a:ea typeface="Cambria Math"/>
                            </a:rPr>
                            <m:t>𝜕</m:t>
                          </m:r>
                          <m:r>
                            <m:rPr>
                              <m:sty m:val="p"/>
                            </m:rPr>
                            <a:rPr lang="el-GR" i="1">
                              <a:solidFill>
                                <a:prstClr val="black"/>
                              </a:solidFill>
                              <a:latin typeface="Cambria Math"/>
                              <a:ea typeface="Cambria Math"/>
                            </a:rPr>
                            <m:t>Φ</m:t>
                          </m:r>
                          <m:r>
                            <m:rPr>
                              <m:nor/>
                            </m:rPr>
                            <a:rPr lang="en-US" dirty="0">
                              <a:solidFill>
                                <a:prstClr val="black"/>
                              </a:solidFill>
                            </a:rPr>
                            <m:t> </m:t>
                          </m:r>
                        </m:num>
                        <m:den>
                          <m:r>
                            <a:rPr lang="en-US" i="1">
                              <a:solidFill>
                                <a:prstClr val="black"/>
                              </a:solidFill>
                              <a:latin typeface="Cambria Math"/>
                              <a:ea typeface="Cambria Math"/>
                            </a:rPr>
                            <m:t>𝜕</m:t>
                          </m:r>
                          <m:r>
                            <m:rPr>
                              <m:nor/>
                            </m:rPr>
                            <a:rPr lang="en-US">
                              <a:solidFill>
                                <a:prstClr val="black"/>
                              </a:solidFill>
                              <a:ea typeface="Cambria Math"/>
                            </a:rPr>
                            <m:t>Y</m:t>
                          </m:r>
                          <m:r>
                            <m:rPr>
                              <m:nor/>
                            </m:rPr>
                            <a:rPr lang="en-US" dirty="0">
                              <a:solidFill>
                                <a:prstClr val="black"/>
                              </a:solidFill>
                            </a:rPr>
                            <m:t> </m:t>
                          </m:r>
                        </m:den>
                      </m:f>
                      <m:r>
                        <a:rPr lang="en-US" i="1">
                          <a:solidFill>
                            <a:prstClr val="black"/>
                          </a:solidFill>
                          <a:latin typeface="Cambria Math"/>
                          <a:ea typeface="Cambria Math"/>
                        </a:rPr>
                        <m:t>=</m:t>
                      </m:r>
                      <m:sSub>
                        <m:sSubPr>
                          <m:ctrlPr>
                            <a:rPr lang="en-US" i="1">
                              <a:solidFill>
                                <a:prstClr val="black"/>
                              </a:solidFill>
                              <a:latin typeface="Cambria Math" panose="02040503050406030204" pitchFamily="18" charset="0"/>
                              <a:ea typeface="Cambria Math"/>
                            </a:rPr>
                          </m:ctrlPr>
                        </m:sSubPr>
                        <m:e>
                          <m:r>
                            <m:rPr>
                              <m:nor/>
                            </m:rPr>
                            <a:rPr lang="en-US">
                              <a:solidFill>
                                <a:prstClr val="black"/>
                              </a:solidFill>
                              <a:ea typeface="Cambria Math"/>
                            </a:rPr>
                            <m:t>MU</m:t>
                          </m:r>
                        </m:e>
                        <m:sub>
                          <m:r>
                            <a:rPr lang="en-US" i="1">
                              <a:solidFill>
                                <a:prstClr val="black"/>
                              </a:solidFill>
                              <a:latin typeface="Cambria Math"/>
                              <a:ea typeface="Cambria Math"/>
                            </a:rPr>
                            <m:t>𝑌</m:t>
                          </m:r>
                        </m:sub>
                      </m:sSub>
                      <m:d>
                        <m:dPr>
                          <m:ctrlPr>
                            <a:rPr lang="en-US" i="1">
                              <a:solidFill>
                                <a:prstClr val="black"/>
                              </a:solidFill>
                              <a:latin typeface="Cambria Math" panose="02040503050406030204" pitchFamily="18" charset="0"/>
                              <a:ea typeface="Cambria Math"/>
                            </a:rPr>
                          </m:ctrlPr>
                        </m:dPr>
                        <m:e>
                          <m:r>
                            <a:rPr lang="en-US" i="1">
                              <a:solidFill>
                                <a:prstClr val="black"/>
                              </a:solidFill>
                              <a:latin typeface="Cambria Math"/>
                              <a:ea typeface="Cambria Math"/>
                            </a:rPr>
                            <m:t>𝑋</m:t>
                          </m:r>
                          <m:r>
                            <a:rPr lang="en-US" i="1">
                              <a:solidFill>
                                <a:prstClr val="black"/>
                              </a:solidFill>
                              <a:latin typeface="Cambria Math"/>
                              <a:ea typeface="Cambria Math"/>
                            </a:rPr>
                            <m:t>,</m:t>
                          </m:r>
                          <m:r>
                            <a:rPr lang="en-US" i="1">
                              <a:solidFill>
                                <a:prstClr val="black"/>
                              </a:solidFill>
                              <a:latin typeface="Cambria Math"/>
                              <a:ea typeface="Cambria Math"/>
                            </a:rPr>
                            <m:t>𝑌</m:t>
                          </m:r>
                        </m:e>
                      </m:d>
                      <m:r>
                        <a:rPr lang="en-US" i="1">
                          <a:solidFill>
                            <a:prstClr val="black"/>
                          </a:solidFill>
                          <a:latin typeface="Cambria Math"/>
                          <a:ea typeface="Cambria Math"/>
                        </a:rPr>
                        <m:t>−</m:t>
                      </m:r>
                      <m:r>
                        <a:rPr lang="en-US" i="1">
                          <a:solidFill>
                            <a:prstClr val="black"/>
                          </a:solidFill>
                          <a:latin typeface="Cambria Math"/>
                          <a:ea typeface="Cambria Math"/>
                        </a:rPr>
                        <m:t>𝜆</m:t>
                      </m:r>
                      <m:sSub>
                        <m:sSubPr>
                          <m:ctrlPr>
                            <a:rPr lang="en-US" i="1">
                              <a:solidFill>
                                <a:prstClr val="black"/>
                              </a:solidFill>
                              <a:latin typeface="Cambria Math" panose="02040503050406030204" pitchFamily="18" charset="0"/>
                              <a:ea typeface="Cambria Math"/>
                            </a:rPr>
                          </m:ctrlPr>
                        </m:sSubPr>
                        <m:e>
                          <m:r>
                            <a:rPr lang="en-US" i="1">
                              <a:solidFill>
                                <a:prstClr val="black"/>
                              </a:solidFill>
                              <a:latin typeface="Cambria Math"/>
                              <a:ea typeface="Cambria Math"/>
                            </a:rPr>
                            <m:t>𝑃</m:t>
                          </m:r>
                        </m:e>
                        <m:sub>
                          <m:r>
                            <a:rPr lang="en-US" i="1">
                              <a:solidFill>
                                <a:prstClr val="black"/>
                              </a:solidFill>
                              <a:latin typeface="Cambria Math"/>
                              <a:ea typeface="Cambria Math"/>
                            </a:rPr>
                            <m:t>𝑌</m:t>
                          </m:r>
                        </m:sub>
                      </m:sSub>
                      <m:r>
                        <a:rPr lang="en-US" i="1">
                          <a:solidFill>
                            <a:prstClr val="black"/>
                          </a:solidFill>
                          <a:latin typeface="Cambria Math"/>
                          <a:ea typeface="Cambria Math"/>
                        </a:rPr>
                        <m:t>=0</m:t>
                      </m:r>
                    </m:oMath>
                  </m:oMathPara>
                </a14:m>
                <a:endParaRPr lang="en-US" dirty="0">
                  <a:solidFill>
                    <a:prstClr val="black"/>
                  </a:solidFill>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2573489" y="2875821"/>
                <a:ext cx="3027111" cy="619016"/>
              </a:xfrm>
              <a:prstGeom prst="rect">
                <a:avLst/>
              </a:prstGeom>
              <a:blipFill rotWithShape="1">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p:cNvSpPr txBox="1"/>
              <p:nvPr/>
            </p:nvSpPr>
            <p:spPr>
              <a:xfrm>
                <a:off x="2468714" y="3523521"/>
                <a:ext cx="3017686" cy="89607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i="1">
                              <a:solidFill>
                                <a:prstClr val="black"/>
                              </a:solidFill>
                              <a:latin typeface="Cambria Math" panose="02040503050406030204" pitchFamily="18" charset="0"/>
                              <a:ea typeface="Cambria Math"/>
                            </a:rPr>
                          </m:ctrlPr>
                        </m:fPr>
                        <m:num>
                          <m:r>
                            <a:rPr lang="en-US" i="1">
                              <a:solidFill>
                                <a:prstClr val="black"/>
                              </a:solidFill>
                              <a:latin typeface="Cambria Math"/>
                              <a:ea typeface="Cambria Math"/>
                            </a:rPr>
                            <m:t>𝜕</m:t>
                          </m:r>
                          <m:r>
                            <m:rPr>
                              <m:sty m:val="p"/>
                            </m:rPr>
                            <a:rPr lang="el-GR" i="1">
                              <a:solidFill>
                                <a:prstClr val="black"/>
                              </a:solidFill>
                              <a:latin typeface="Cambria Math"/>
                              <a:ea typeface="Cambria Math"/>
                            </a:rPr>
                            <m:t>Φ</m:t>
                          </m:r>
                          <m:r>
                            <m:rPr>
                              <m:nor/>
                            </m:rPr>
                            <a:rPr lang="en-US" dirty="0">
                              <a:solidFill>
                                <a:prstClr val="black"/>
                              </a:solidFill>
                            </a:rPr>
                            <m:t> </m:t>
                          </m:r>
                        </m:num>
                        <m:den>
                          <m:r>
                            <a:rPr lang="en-US" i="1">
                              <a:solidFill>
                                <a:prstClr val="black"/>
                              </a:solidFill>
                              <a:latin typeface="Cambria Math"/>
                              <a:ea typeface="Cambria Math"/>
                            </a:rPr>
                            <m:t>𝜕</m:t>
                          </m:r>
                          <m:r>
                            <m:rPr>
                              <m:sty m:val="p"/>
                            </m:rPr>
                            <a:rPr lang="el-GR" i="1">
                              <a:solidFill>
                                <a:prstClr val="black"/>
                              </a:solidFill>
                              <a:latin typeface="Cambria Math"/>
                              <a:ea typeface="Cambria Math"/>
                            </a:rPr>
                            <m:t>λ</m:t>
                          </m:r>
                          <m:r>
                            <m:rPr>
                              <m:nor/>
                            </m:rPr>
                            <a:rPr lang="en-US" dirty="0">
                              <a:solidFill>
                                <a:prstClr val="black"/>
                              </a:solidFill>
                            </a:rPr>
                            <m:t> </m:t>
                          </m:r>
                        </m:den>
                      </m:f>
                      <m:r>
                        <a:rPr lang="en-US" i="1">
                          <a:solidFill>
                            <a:prstClr val="black"/>
                          </a:solidFill>
                          <a:latin typeface="Cambria Math"/>
                          <a:ea typeface="Cambria Math"/>
                        </a:rPr>
                        <m:t>=</m:t>
                      </m:r>
                      <m:r>
                        <a:rPr lang="en-US" i="1">
                          <a:solidFill>
                            <a:prstClr val="black"/>
                          </a:solidFill>
                          <a:latin typeface="Cambria Math"/>
                          <a:ea typeface="Cambria Math"/>
                        </a:rPr>
                        <m:t>𝐼</m:t>
                      </m:r>
                      <m:r>
                        <a:rPr lang="en-US" i="1">
                          <a:solidFill>
                            <a:prstClr val="black"/>
                          </a:solidFill>
                          <a:latin typeface="Cambria Math"/>
                          <a:ea typeface="Cambria Math"/>
                        </a:rPr>
                        <m:t>−</m:t>
                      </m:r>
                      <m:sSub>
                        <m:sSubPr>
                          <m:ctrlPr>
                            <a:rPr lang="en-US" i="1">
                              <a:solidFill>
                                <a:prstClr val="black"/>
                              </a:solidFill>
                              <a:latin typeface="Cambria Math" panose="02040503050406030204" pitchFamily="18" charset="0"/>
                            </a:rPr>
                          </m:ctrlPr>
                        </m:sSubPr>
                        <m:e>
                          <m:r>
                            <a:rPr lang="en-US" i="1">
                              <a:solidFill>
                                <a:prstClr val="black"/>
                              </a:solidFill>
                              <a:latin typeface="Cambria Math"/>
                            </a:rPr>
                            <m:t>𝑃</m:t>
                          </m:r>
                        </m:e>
                        <m:sub>
                          <m:r>
                            <a:rPr lang="en-US" i="1">
                              <a:solidFill>
                                <a:prstClr val="black"/>
                              </a:solidFill>
                              <a:latin typeface="Cambria Math"/>
                            </a:rPr>
                            <m:t>𝑋</m:t>
                          </m:r>
                        </m:sub>
                      </m:sSub>
                      <m:r>
                        <a:rPr lang="en-US" i="1">
                          <a:solidFill>
                            <a:prstClr val="black"/>
                          </a:solidFill>
                          <a:latin typeface="Cambria Math"/>
                        </a:rPr>
                        <m:t>𝑋</m:t>
                      </m:r>
                      <m:r>
                        <a:rPr lang="en-US" i="1">
                          <a:solidFill>
                            <a:prstClr val="black"/>
                          </a:solidFill>
                          <a:latin typeface="Cambria Math"/>
                        </a:rPr>
                        <m:t>−</m:t>
                      </m:r>
                      <m:sSub>
                        <m:sSubPr>
                          <m:ctrlPr>
                            <a:rPr lang="en-US" i="1">
                              <a:solidFill>
                                <a:prstClr val="black"/>
                              </a:solidFill>
                              <a:latin typeface="Cambria Math" panose="02040503050406030204" pitchFamily="18" charset="0"/>
                            </a:rPr>
                          </m:ctrlPr>
                        </m:sSubPr>
                        <m:e>
                          <m:r>
                            <a:rPr lang="en-US" i="1">
                              <a:solidFill>
                                <a:prstClr val="black"/>
                              </a:solidFill>
                              <a:latin typeface="Cambria Math"/>
                            </a:rPr>
                            <m:t>𝑃</m:t>
                          </m:r>
                        </m:e>
                        <m:sub>
                          <m:r>
                            <a:rPr lang="en-US" i="1">
                              <a:solidFill>
                                <a:prstClr val="black"/>
                              </a:solidFill>
                              <a:latin typeface="Cambria Math"/>
                            </a:rPr>
                            <m:t>𝑌</m:t>
                          </m:r>
                        </m:sub>
                      </m:sSub>
                      <m:r>
                        <a:rPr lang="en-US" i="1">
                          <a:solidFill>
                            <a:prstClr val="black"/>
                          </a:solidFill>
                          <a:latin typeface="Cambria Math"/>
                        </a:rPr>
                        <m:t>𝑌</m:t>
                      </m:r>
                      <m:r>
                        <a:rPr lang="en-US" i="1">
                          <a:solidFill>
                            <a:prstClr val="black"/>
                          </a:solidFill>
                          <a:latin typeface="Cambria Math"/>
                        </a:rPr>
                        <m:t>=0</m:t>
                      </m:r>
                    </m:oMath>
                  </m:oMathPara>
                </a14:m>
                <a:endParaRPr lang="en-US" dirty="0">
                  <a:solidFill>
                    <a:prstClr val="black"/>
                  </a:solidFill>
                </a:endParaRPr>
              </a:p>
              <a:p>
                <a:endParaRPr lang="en-US" dirty="0">
                  <a:solidFill>
                    <a:prstClr val="black"/>
                  </a:solidFill>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2468714" y="3523521"/>
                <a:ext cx="3017686" cy="896079"/>
              </a:xfrm>
              <a:prstGeom prst="rect">
                <a:avLst/>
              </a:prstGeom>
              <a:blipFill rotWithShape="1">
                <a:blip r:embed="rId4"/>
                <a:stretch>
                  <a:fillRect/>
                </a:stretch>
              </a:blipFill>
            </p:spPr>
            <p:txBody>
              <a:bodyPr/>
              <a:lstStyle/>
              <a:p>
                <a:r>
                  <a:rPr lang="en-US">
                    <a:noFill/>
                  </a:rPr>
                  <a:t> </a:t>
                </a:r>
              </a:p>
            </p:txBody>
          </p:sp>
        </mc:Fallback>
      </mc:AlternateContent>
      <p:sp>
        <p:nvSpPr>
          <p:cNvPr id="20" name="TextBox 19"/>
          <p:cNvSpPr txBox="1"/>
          <p:nvPr/>
        </p:nvSpPr>
        <p:spPr>
          <a:xfrm>
            <a:off x="7832393" y="3000663"/>
            <a:ext cx="82586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buNone/>
              <a:defRPr>
                <a:latin typeface="+mj-lt"/>
              </a:defRPr>
            </a:lvl1pPr>
          </a:lstStyle>
          <a:p>
            <a:r>
              <a:rPr lang="en-US" b="1" dirty="0">
                <a:solidFill>
                  <a:prstClr val="black"/>
                </a:solidFill>
                <a:latin typeface="+mn-lt"/>
              </a:rPr>
              <a:t>(4)</a:t>
            </a:r>
          </a:p>
        </p:txBody>
      </p:sp>
      <p:sp>
        <p:nvSpPr>
          <p:cNvPr id="21" name="Rectangle 20"/>
          <p:cNvSpPr/>
          <p:nvPr/>
        </p:nvSpPr>
        <p:spPr>
          <a:xfrm>
            <a:off x="457200" y="4382869"/>
            <a:ext cx="6902268" cy="646331"/>
          </a:xfrm>
          <a:prstGeom prst="rect">
            <a:avLst/>
          </a:prstGeom>
        </p:spPr>
        <p:txBody>
          <a:bodyPr wrap="square">
            <a:spAutoFit/>
          </a:bodyPr>
          <a:lstStyle/>
          <a:p>
            <a:pPr marL="342900" indent="-342900">
              <a:buClr>
                <a:srgbClr val="3163AC"/>
              </a:buClr>
              <a:buFont typeface="+mj-lt"/>
              <a:buAutoNum type="arabicPeriod" startAt="3"/>
            </a:pPr>
            <a:r>
              <a:rPr lang="en-US" b="1" dirty="0">
                <a:solidFill>
                  <a:prstClr val="black"/>
                </a:solidFill>
                <a:cs typeface="Arial" panose="020B0604020202020204" pitchFamily="34" charset="0"/>
              </a:rPr>
              <a:t>Solving the Resulting Equations  </a:t>
            </a:r>
            <a:r>
              <a:rPr lang="en-US" dirty="0">
                <a:solidFill>
                  <a:prstClr val="black"/>
                </a:solidFill>
                <a:cs typeface="Arial" panose="020B0604020202020204" pitchFamily="34" charset="0"/>
              </a:rPr>
              <a:t>The three equations in (4) can be rewritten as</a:t>
            </a:r>
            <a:endParaRPr lang="en-US" sz="900" b="1" dirty="0">
              <a:solidFill>
                <a:prstClr val="black"/>
              </a:solidFill>
              <a:cs typeface="Arial" panose="020B0604020202020204" pitchFamily="34" charset="0"/>
            </a:endParaRPr>
          </a:p>
        </p:txBody>
      </p:sp>
      <mc:AlternateContent xmlns:mc="http://schemas.openxmlformats.org/markup-compatibility/2006" xmlns:a14="http://schemas.microsoft.com/office/drawing/2010/main">
        <mc:Choice Requires="a14">
          <p:sp>
            <p:nvSpPr>
              <p:cNvPr id="22" name="TextBox 21"/>
              <p:cNvSpPr txBox="1"/>
              <p:nvPr/>
            </p:nvSpPr>
            <p:spPr>
              <a:xfrm>
                <a:off x="2564646" y="5068669"/>
                <a:ext cx="140923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a:solidFill>
                                <a:prstClr val="black"/>
                              </a:solidFill>
                              <a:latin typeface="Cambria Math" panose="02040503050406030204" pitchFamily="18" charset="0"/>
                              <a:ea typeface="Cambria Math"/>
                            </a:rPr>
                          </m:ctrlPr>
                        </m:sSubPr>
                        <m:e>
                          <m:r>
                            <m:rPr>
                              <m:nor/>
                            </m:rPr>
                            <a:rPr lang="en-US">
                              <a:solidFill>
                                <a:prstClr val="black"/>
                              </a:solidFill>
                              <a:ea typeface="Cambria Math"/>
                            </a:rPr>
                            <m:t>MU</m:t>
                          </m:r>
                        </m:e>
                        <m:sub>
                          <m:r>
                            <a:rPr lang="en-US" i="1">
                              <a:solidFill>
                                <a:prstClr val="black"/>
                              </a:solidFill>
                              <a:latin typeface="Cambria Math"/>
                              <a:ea typeface="Cambria Math"/>
                            </a:rPr>
                            <m:t>𝑋</m:t>
                          </m:r>
                        </m:sub>
                      </m:sSub>
                      <m:r>
                        <a:rPr lang="en-US" i="1">
                          <a:solidFill>
                            <a:prstClr val="black"/>
                          </a:solidFill>
                          <a:latin typeface="Cambria Math"/>
                          <a:ea typeface="Cambria Math"/>
                        </a:rPr>
                        <m:t>=</m:t>
                      </m:r>
                      <m:r>
                        <a:rPr lang="en-US" i="1">
                          <a:solidFill>
                            <a:prstClr val="black"/>
                          </a:solidFill>
                          <a:latin typeface="Cambria Math"/>
                          <a:ea typeface="Cambria Math"/>
                        </a:rPr>
                        <m:t>𝜆</m:t>
                      </m:r>
                      <m:sSub>
                        <m:sSubPr>
                          <m:ctrlPr>
                            <a:rPr lang="en-US" i="1">
                              <a:solidFill>
                                <a:prstClr val="black"/>
                              </a:solidFill>
                              <a:latin typeface="Cambria Math" panose="02040503050406030204" pitchFamily="18" charset="0"/>
                              <a:ea typeface="Cambria Math"/>
                            </a:rPr>
                          </m:ctrlPr>
                        </m:sSubPr>
                        <m:e>
                          <m:r>
                            <a:rPr lang="en-US" i="1">
                              <a:solidFill>
                                <a:prstClr val="black"/>
                              </a:solidFill>
                              <a:latin typeface="Cambria Math"/>
                              <a:ea typeface="Cambria Math"/>
                            </a:rPr>
                            <m:t>𝑃</m:t>
                          </m:r>
                        </m:e>
                        <m:sub>
                          <m:r>
                            <a:rPr lang="en-US" i="1">
                              <a:solidFill>
                                <a:prstClr val="black"/>
                              </a:solidFill>
                              <a:latin typeface="Cambria Math"/>
                              <a:ea typeface="Cambria Math"/>
                            </a:rPr>
                            <m:t>𝑋</m:t>
                          </m:r>
                        </m:sub>
                      </m:sSub>
                    </m:oMath>
                  </m:oMathPara>
                </a14:m>
                <a:endParaRPr lang="en-US" dirty="0">
                  <a:solidFill>
                    <a:prstClr val="black"/>
                  </a:solidFill>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2564646" y="5068669"/>
                <a:ext cx="1409232" cy="369332"/>
              </a:xfrm>
              <a:prstGeom prst="rect">
                <a:avLst/>
              </a:prstGeom>
              <a:blipFill rotWithShape="1">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p:cNvSpPr txBox="1"/>
              <p:nvPr/>
            </p:nvSpPr>
            <p:spPr>
              <a:xfrm>
                <a:off x="2564646" y="5449669"/>
                <a:ext cx="139320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a:solidFill>
                                <a:prstClr val="black"/>
                              </a:solidFill>
                              <a:latin typeface="Cambria Math" panose="02040503050406030204" pitchFamily="18" charset="0"/>
                              <a:ea typeface="Cambria Math"/>
                            </a:rPr>
                          </m:ctrlPr>
                        </m:sSubPr>
                        <m:e>
                          <m:r>
                            <m:rPr>
                              <m:nor/>
                            </m:rPr>
                            <a:rPr lang="en-US">
                              <a:solidFill>
                                <a:prstClr val="black"/>
                              </a:solidFill>
                              <a:ea typeface="Cambria Math"/>
                            </a:rPr>
                            <m:t>MU</m:t>
                          </m:r>
                        </m:e>
                        <m:sub>
                          <m:r>
                            <a:rPr lang="en-US" i="1">
                              <a:solidFill>
                                <a:prstClr val="black"/>
                              </a:solidFill>
                              <a:latin typeface="Cambria Math"/>
                              <a:ea typeface="Cambria Math"/>
                            </a:rPr>
                            <m:t>𝑌</m:t>
                          </m:r>
                        </m:sub>
                      </m:sSub>
                      <m:r>
                        <a:rPr lang="en-US" i="1">
                          <a:solidFill>
                            <a:prstClr val="black"/>
                          </a:solidFill>
                          <a:latin typeface="Cambria Math"/>
                          <a:ea typeface="Cambria Math"/>
                        </a:rPr>
                        <m:t>=</m:t>
                      </m:r>
                      <m:r>
                        <a:rPr lang="en-US" i="1">
                          <a:solidFill>
                            <a:prstClr val="black"/>
                          </a:solidFill>
                          <a:latin typeface="Cambria Math"/>
                          <a:ea typeface="Cambria Math"/>
                        </a:rPr>
                        <m:t>𝜆</m:t>
                      </m:r>
                      <m:sSub>
                        <m:sSubPr>
                          <m:ctrlPr>
                            <a:rPr lang="en-US" i="1">
                              <a:solidFill>
                                <a:prstClr val="black"/>
                              </a:solidFill>
                              <a:latin typeface="Cambria Math" panose="02040503050406030204" pitchFamily="18" charset="0"/>
                              <a:ea typeface="Cambria Math"/>
                            </a:rPr>
                          </m:ctrlPr>
                        </m:sSubPr>
                        <m:e>
                          <m:r>
                            <a:rPr lang="en-US" i="1">
                              <a:solidFill>
                                <a:prstClr val="black"/>
                              </a:solidFill>
                              <a:latin typeface="Cambria Math"/>
                              <a:ea typeface="Cambria Math"/>
                            </a:rPr>
                            <m:t>𝑃</m:t>
                          </m:r>
                        </m:e>
                        <m:sub>
                          <m:r>
                            <a:rPr lang="en-US" i="1">
                              <a:solidFill>
                                <a:prstClr val="black"/>
                              </a:solidFill>
                              <a:latin typeface="Cambria Math"/>
                              <a:ea typeface="Cambria Math"/>
                            </a:rPr>
                            <m:t>𝑌</m:t>
                          </m:r>
                        </m:sub>
                      </m:sSub>
                    </m:oMath>
                  </m:oMathPara>
                </a14:m>
                <a:endParaRPr lang="en-US" dirty="0">
                  <a:solidFill>
                    <a:prstClr val="black"/>
                  </a:solidFill>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2564646" y="5449669"/>
                <a:ext cx="1393202" cy="369332"/>
              </a:xfrm>
              <a:prstGeom prst="rect">
                <a:avLst/>
              </a:prstGeom>
              <a:blipFill rotWithShape="1">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p:cNvSpPr txBox="1"/>
              <p:nvPr/>
            </p:nvSpPr>
            <p:spPr>
              <a:xfrm>
                <a:off x="2459871" y="5830669"/>
                <a:ext cx="1883529"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a:solidFill>
                                <a:prstClr val="black"/>
                              </a:solidFill>
                              <a:latin typeface="Cambria Math" panose="02040503050406030204" pitchFamily="18" charset="0"/>
                            </a:rPr>
                          </m:ctrlPr>
                        </m:sSubPr>
                        <m:e>
                          <m:r>
                            <a:rPr lang="en-US" i="1">
                              <a:solidFill>
                                <a:prstClr val="black"/>
                              </a:solidFill>
                              <a:latin typeface="Cambria Math"/>
                            </a:rPr>
                            <m:t>𝑃</m:t>
                          </m:r>
                        </m:e>
                        <m:sub>
                          <m:r>
                            <a:rPr lang="en-US" i="1">
                              <a:solidFill>
                                <a:prstClr val="black"/>
                              </a:solidFill>
                              <a:latin typeface="Cambria Math"/>
                            </a:rPr>
                            <m:t>𝑋</m:t>
                          </m:r>
                        </m:sub>
                      </m:sSub>
                      <m:r>
                        <a:rPr lang="en-US" i="1">
                          <a:solidFill>
                            <a:prstClr val="black"/>
                          </a:solidFill>
                          <a:latin typeface="Cambria Math"/>
                        </a:rPr>
                        <m:t>𝑋</m:t>
                      </m:r>
                      <m:r>
                        <a:rPr lang="en-US" i="1">
                          <a:solidFill>
                            <a:prstClr val="black"/>
                          </a:solidFill>
                          <a:latin typeface="Cambria Math"/>
                        </a:rPr>
                        <m:t>−</m:t>
                      </m:r>
                      <m:sSub>
                        <m:sSubPr>
                          <m:ctrlPr>
                            <a:rPr lang="en-US" i="1">
                              <a:solidFill>
                                <a:prstClr val="black"/>
                              </a:solidFill>
                              <a:latin typeface="Cambria Math" panose="02040503050406030204" pitchFamily="18" charset="0"/>
                            </a:rPr>
                          </m:ctrlPr>
                        </m:sSubPr>
                        <m:e>
                          <m:r>
                            <a:rPr lang="en-US" i="1">
                              <a:solidFill>
                                <a:prstClr val="black"/>
                              </a:solidFill>
                              <a:latin typeface="Cambria Math"/>
                            </a:rPr>
                            <m:t>𝑃</m:t>
                          </m:r>
                        </m:e>
                        <m:sub>
                          <m:r>
                            <a:rPr lang="en-US" i="1">
                              <a:solidFill>
                                <a:prstClr val="black"/>
                              </a:solidFill>
                              <a:latin typeface="Cambria Math"/>
                            </a:rPr>
                            <m:t>𝑌</m:t>
                          </m:r>
                        </m:sub>
                      </m:sSub>
                      <m:r>
                        <a:rPr lang="en-US" i="1">
                          <a:solidFill>
                            <a:prstClr val="black"/>
                          </a:solidFill>
                          <a:latin typeface="Cambria Math"/>
                        </a:rPr>
                        <m:t>𝑌</m:t>
                      </m:r>
                      <m:r>
                        <a:rPr lang="en-US" i="1">
                          <a:solidFill>
                            <a:prstClr val="black"/>
                          </a:solidFill>
                          <a:latin typeface="Cambria Math"/>
                        </a:rPr>
                        <m:t>=</m:t>
                      </m:r>
                      <m:r>
                        <a:rPr lang="en-US" i="1">
                          <a:solidFill>
                            <a:prstClr val="black"/>
                          </a:solidFill>
                          <a:latin typeface="Cambria Math"/>
                        </a:rPr>
                        <m:t>𝐼</m:t>
                      </m:r>
                    </m:oMath>
                  </m:oMathPara>
                </a14:m>
                <a:endParaRPr lang="en-US" dirty="0">
                  <a:solidFill>
                    <a:prstClr val="black"/>
                  </a:solidFill>
                </a:endParaRPr>
              </a:p>
              <a:p>
                <a:endParaRPr lang="en-US" dirty="0">
                  <a:solidFill>
                    <a:prstClr val="black"/>
                  </a:solidFill>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2459871" y="5830669"/>
                <a:ext cx="1883529" cy="646331"/>
              </a:xfrm>
              <a:prstGeom prst="rect">
                <a:avLst/>
              </a:prstGeom>
              <a:blipFill rotWithShape="1">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871917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left)">
                                      <p:cBhvr>
                                        <p:cTn id="11" dur="500"/>
                                        <p:tgtEl>
                                          <p:spTgt spid="17"/>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left)">
                                      <p:cBhvr>
                                        <p:cTn id="15" dur="500"/>
                                        <p:tgtEl>
                                          <p:spTgt spid="18"/>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left)">
                                      <p:cBhvr>
                                        <p:cTn id="19" dur="500"/>
                                        <p:tgtEl>
                                          <p:spTgt spid="20"/>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left)">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left)">
                                      <p:cBhvr>
                                        <p:cTn id="28" dur="500"/>
                                        <p:tgtEl>
                                          <p:spTgt spid="21"/>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left)">
                                      <p:cBhvr>
                                        <p:cTn id="32" dur="500"/>
                                        <p:tgtEl>
                                          <p:spTgt spid="22"/>
                                        </p:tgtEl>
                                      </p:cBhvr>
                                    </p:animEffect>
                                  </p:childTnLst>
                                </p:cTn>
                              </p:par>
                            </p:childTnLst>
                          </p:cTn>
                        </p:par>
                        <p:par>
                          <p:cTn id="33" fill="hold">
                            <p:stCondLst>
                              <p:cond delay="1000"/>
                            </p:stCondLst>
                            <p:childTnLst>
                              <p:par>
                                <p:cTn id="34" presetID="22" presetClass="entr" presetSubtype="8" fill="hold" grpId="0" nodeType="after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wipe(left)">
                                      <p:cBhvr>
                                        <p:cTn id="36" dur="500"/>
                                        <p:tgtEl>
                                          <p:spTgt spid="23"/>
                                        </p:tgtEl>
                                      </p:cBhvr>
                                    </p:animEffect>
                                  </p:childTnLst>
                                </p:cTn>
                              </p:par>
                            </p:childTnLst>
                          </p:cTn>
                        </p:par>
                        <p:par>
                          <p:cTn id="37" fill="hold">
                            <p:stCondLst>
                              <p:cond delay="1500"/>
                            </p:stCondLst>
                            <p:childTnLst>
                              <p:par>
                                <p:cTn id="38" presetID="22" presetClass="entr" presetSubtype="8" fill="hold" grpId="0" nodeType="after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left)">
                                      <p:cBhvr>
                                        <p:cTn id="4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P spid="21" grpId="0"/>
      <p:bldP spid="22" grpId="0"/>
      <p:bldP spid="23" grpId="0"/>
      <p:bldP spid="24" grpId="0"/>
    </p:bld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7832393" y="1635348"/>
            <a:ext cx="82586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buNone/>
              <a:defRPr>
                <a:latin typeface="+mj-lt"/>
              </a:defRPr>
            </a:lvl1pPr>
          </a:lstStyle>
          <a:p>
            <a:r>
              <a:rPr lang="en-US" b="1" dirty="0">
                <a:solidFill>
                  <a:prstClr val="black"/>
                </a:solidFill>
                <a:latin typeface="+mn-lt"/>
              </a:rPr>
              <a:t>(5)</a:t>
            </a:r>
          </a:p>
        </p:txBody>
      </p:sp>
      <p:sp>
        <p:nvSpPr>
          <p:cNvPr id="21" name="Rectangle 52"/>
          <p:cNvSpPr txBox="1">
            <a:spLocks noChangeArrowheads="1"/>
          </p:cNvSpPr>
          <p:nvPr/>
        </p:nvSpPr>
        <p:spPr>
          <a:xfrm>
            <a:off x="457200" y="230686"/>
            <a:ext cx="6858002" cy="451366"/>
          </a:xfrm>
          <a:prstGeom prst="rect">
            <a:avLst/>
          </a:prstGeom>
          <a:noFill/>
        </p:spPr>
        <p:txBody>
          <a:bodyPr/>
          <a:lstStyle>
            <a:lvl1pPr marL="342900" indent="-342900" algn="l" rtl="0" eaLnBrk="0" fontAlgn="base" hangingPunct="0">
              <a:spcBef>
                <a:spcPct val="20000"/>
              </a:spcBef>
              <a:spcAft>
                <a:spcPct val="0"/>
              </a:spcAft>
              <a:defRPr sz="2400">
                <a:solidFill>
                  <a:srgbClr val="0066B3"/>
                </a:solidFill>
                <a:latin typeface="+mn-lt"/>
                <a:ea typeface="+mn-ea"/>
                <a:cs typeface="+mn-cs"/>
              </a:defRPr>
            </a:lvl1pPr>
            <a:lvl2pPr marL="742950" indent="-285750" algn="l" rtl="0" eaLnBrk="0" fontAlgn="base" hangingPunct="0">
              <a:spcBef>
                <a:spcPct val="20000"/>
              </a:spcBef>
              <a:spcAft>
                <a:spcPct val="0"/>
              </a:spcAft>
              <a:defRPr sz="2000" b="1" i="1">
                <a:solidFill>
                  <a:srgbClr val="F7955A"/>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r>
              <a:rPr lang="en-US" dirty="0">
                <a:solidFill>
                  <a:srgbClr val="3163AC"/>
                </a:solidFill>
                <a:cs typeface="Arial" panose="020B0604020202020204" pitchFamily="34" charset="0"/>
              </a:rPr>
              <a:t>The Equal Marginal Principle</a:t>
            </a:r>
          </a:p>
        </p:txBody>
      </p:sp>
      <p:sp>
        <p:nvSpPr>
          <p:cNvPr id="2" name="Rectangle 1"/>
          <p:cNvSpPr/>
          <p:nvPr/>
        </p:nvSpPr>
        <p:spPr>
          <a:xfrm>
            <a:off x="457199" y="838200"/>
            <a:ext cx="8283575" cy="646331"/>
          </a:xfrm>
          <a:prstGeom prst="rect">
            <a:avLst/>
          </a:prstGeom>
        </p:spPr>
        <p:txBody>
          <a:bodyPr wrap="square">
            <a:spAutoFit/>
          </a:bodyPr>
          <a:lstStyle/>
          <a:p>
            <a:r>
              <a:rPr lang="en-US" dirty="0">
                <a:solidFill>
                  <a:prstClr val="black"/>
                </a:solidFill>
                <a:cs typeface="Arial" panose="020B0604020202020204" pitchFamily="34" charset="0"/>
              </a:rPr>
              <a:t>We combine the first two conditions above to obtain the </a:t>
            </a:r>
            <a:r>
              <a:rPr lang="en-US" i="1" dirty="0">
                <a:solidFill>
                  <a:prstClr val="black"/>
                </a:solidFill>
                <a:cs typeface="Arial" panose="020B0604020202020204" pitchFamily="34" charset="0"/>
              </a:rPr>
              <a:t>equal marginal principle</a:t>
            </a:r>
            <a:r>
              <a:rPr lang="en-US" dirty="0">
                <a:solidFill>
                  <a:prstClr val="black"/>
                </a:solidFill>
                <a:cs typeface="Arial" panose="020B0604020202020204" pitchFamily="34" charset="0"/>
              </a:rPr>
              <a:t>:</a:t>
            </a:r>
          </a:p>
        </p:txBody>
      </p:sp>
      <mc:AlternateContent xmlns:mc="http://schemas.openxmlformats.org/markup-compatibility/2006" xmlns:a14="http://schemas.microsoft.com/office/drawing/2010/main">
        <mc:Choice Requires="a14">
          <p:sp>
            <p:nvSpPr>
              <p:cNvPr id="6" name="TextBox 5"/>
              <p:cNvSpPr txBox="1"/>
              <p:nvPr/>
            </p:nvSpPr>
            <p:spPr>
              <a:xfrm>
                <a:off x="1600200" y="1487391"/>
                <a:ext cx="3043718" cy="66524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a:solidFill>
                            <a:prstClr val="black"/>
                          </a:solidFill>
                          <a:latin typeface="Cambria Math"/>
                          <a:ea typeface="Cambria Math"/>
                        </a:rPr>
                        <m:t>𝜆</m:t>
                      </m:r>
                      <m:r>
                        <a:rPr lang="en-US">
                          <a:solidFill>
                            <a:prstClr val="black"/>
                          </a:solidFill>
                          <a:latin typeface="Cambria Math"/>
                          <a:ea typeface="Cambria Math"/>
                        </a:rPr>
                        <m:t>=</m:t>
                      </m:r>
                      <m:f>
                        <m:fPr>
                          <m:ctrlPr>
                            <a:rPr lang="en-US" i="1">
                              <a:solidFill>
                                <a:prstClr val="black"/>
                              </a:solidFill>
                              <a:latin typeface="Cambria Math" panose="02040503050406030204" pitchFamily="18" charset="0"/>
                              <a:ea typeface="Cambria Math"/>
                            </a:rPr>
                          </m:ctrlPr>
                        </m:fPr>
                        <m:num>
                          <m:sSub>
                            <m:sSubPr>
                              <m:ctrlPr>
                                <a:rPr lang="en-US" i="1">
                                  <a:solidFill>
                                    <a:prstClr val="black"/>
                                  </a:solidFill>
                                  <a:latin typeface="Cambria Math" panose="02040503050406030204" pitchFamily="18" charset="0"/>
                                  <a:ea typeface="Cambria Math"/>
                                </a:rPr>
                              </m:ctrlPr>
                            </m:sSubPr>
                            <m:e>
                              <m:r>
                                <m:rPr>
                                  <m:nor/>
                                </m:rPr>
                                <a:rPr lang="en-US">
                                  <a:solidFill>
                                    <a:prstClr val="black"/>
                                  </a:solidFill>
                                  <a:ea typeface="Cambria Math"/>
                                </a:rPr>
                                <m:t>MU</m:t>
                              </m:r>
                            </m:e>
                            <m:sub>
                              <m:r>
                                <a:rPr lang="en-US" i="1">
                                  <a:solidFill>
                                    <a:prstClr val="black"/>
                                  </a:solidFill>
                                  <a:latin typeface="Cambria Math"/>
                                  <a:ea typeface="Cambria Math"/>
                                </a:rPr>
                                <m:t>𝑋</m:t>
                              </m:r>
                            </m:sub>
                          </m:sSub>
                          <m:r>
                            <a:rPr lang="en-US" i="1">
                              <a:solidFill>
                                <a:prstClr val="black"/>
                              </a:solidFill>
                              <a:latin typeface="Cambria Math"/>
                              <a:ea typeface="Cambria Math"/>
                            </a:rPr>
                            <m:t>(</m:t>
                          </m:r>
                          <m:r>
                            <a:rPr lang="en-US" i="1">
                              <a:solidFill>
                                <a:prstClr val="black"/>
                              </a:solidFill>
                              <a:latin typeface="Cambria Math"/>
                              <a:ea typeface="Cambria Math"/>
                            </a:rPr>
                            <m:t>𝑋</m:t>
                          </m:r>
                          <m:r>
                            <a:rPr lang="en-US" i="1">
                              <a:solidFill>
                                <a:prstClr val="black"/>
                              </a:solidFill>
                              <a:latin typeface="Cambria Math"/>
                              <a:ea typeface="Cambria Math"/>
                            </a:rPr>
                            <m:t>,</m:t>
                          </m:r>
                          <m:r>
                            <a:rPr lang="en-US" i="1">
                              <a:solidFill>
                                <a:prstClr val="black"/>
                              </a:solidFill>
                              <a:latin typeface="Cambria Math"/>
                              <a:ea typeface="Cambria Math"/>
                            </a:rPr>
                            <m:t>𝑌</m:t>
                          </m:r>
                          <m:r>
                            <a:rPr lang="en-US" i="1">
                              <a:solidFill>
                                <a:prstClr val="black"/>
                              </a:solidFill>
                              <a:latin typeface="Cambria Math"/>
                              <a:ea typeface="Cambria Math"/>
                            </a:rPr>
                            <m:t>)</m:t>
                          </m:r>
                        </m:num>
                        <m:den>
                          <m:sSub>
                            <m:sSubPr>
                              <m:ctrlPr>
                                <a:rPr lang="en-US" i="1">
                                  <a:solidFill>
                                    <a:prstClr val="black"/>
                                  </a:solidFill>
                                  <a:latin typeface="Cambria Math" panose="02040503050406030204" pitchFamily="18" charset="0"/>
                                  <a:ea typeface="Cambria Math"/>
                                </a:rPr>
                              </m:ctrlPr>
                            </m:sSubPr>
                            <m:e>
                              <m:r>
                                <a:rPr lang="en-US" i="1">
                                  <a:solidFill>
                                    <a:prstClr val="black"/>
                                  </a:solidFill>
                                  <a:latin typeface="Cambria Math"/>
                                  <a:ea typeface="Cambria Math"/>
                                </a:rPr>
                                <m:t>𝑃</m:t>
                              </m:r>
                            </m:e>
                            <m:sub>
                              <m:r>
                                <a:rPr lang="en-US" i="1">
                                  <a:solidFill>
                                    <a:prstClr val="black"/>
                                  </a:solidFill>
                                  <a:latin typeface="Cambria Math"/>
                                  <a:ea typeface="Cambria Math"/>
                                </a:rPr>
                                <m:t>𝑋</m:t>
                              </m:r>
                            </m:sub>
                          </m:sSub>
                        </m:den>
                      </m:f>
                      <m:r>
                        <a:rPr lang="en-US" i="1">
                          <a:solidFill>
                            <a:prstClr val="black"/>
                          </a:solidFill>
                          <a:latin typeface="Cambria Math"/>
                          <a:ea typeface="Cambria Math"/>
                        </a:rPr>
                        <m:t>=</m:t>
                      </m:r>
                      <m:f>
                        <m:fPr>
                          <m:ctrlPr>
                            <a:rPr lang="en-US" i="1">
                              <a:solidFill>
                                <a:prstClr val="black"/>
                              </a:solidFill>
                              <a:latin typeface="Cambria Math" panose="02040503050406030204" pitchFamily="18" charset="0"/>
                              <a:ea typeface="Cambria Math"/>
                            </a:rPr>
                          </m:ctrlPr>
                        </m:fPr>
                        <m:num>
                          <m:sSub>
                            <m:sSubPr>
                              <m:ctrlPr>
                                <a:rPr lang="en-US" i="1">
                                  <a:solidFill>
                                    <a:prstClr val="black"/>
                                  </a:solidFill>
                                  <a:latin typeface="Cambria Math" panose="02040503050406030204" pitchFamily="18" charset="0"/>
                                  <a:ea typeface="Cambria Math"/>
                                </a:rPr>
                              </m:ctrlPr>
                            </m:sSubPr>
                            <m:e>
                              <m:r>
                                <m:rPr>
                                  <m:nor/>
                                </m:rPr>
                                <a:rPr lang="en-US">
                                  <a:solidFill>
                                    <a:prstClr val="black"/>
                                  </a:solidFill>
                                  <a:ea typeface="Cambria Math"/>
                                </a:rPr>
                                <m:t>MU</m:t>
                              </m:r>
                            </m:e>
                            <m:sub>
                              <m:r>
                                <a:rPr lang="en-US" i="1">
                                  <a:solidFill>
                                    <a:prstClr val="black"/>
                                  </a:solidFill>
                                  <a:latin typeface="Cambria Math"/>
                                  <a:ea typeface="Cambria Math"/>
                                </a:rPr>
                                <m:t>𝑌</m:t>
                              </m:r>
                            </m:sub>
                          </m:sSub>
                          <m:r>
                            <a:rPr lang="en-US" i="1">
                              <a:solidFill>
                                <a:prstClr val="black"/>
                              </a:solidFill>
                              <a:latin typeface="Cambria Math"/>
                              <a:ea typeface="Cambria Math"/>
                            </a:rPr>
                            <m:t>(</m:t>
                          </m:r>
                          <m:r>
                            <a:rPr lang="en-US" i="1">
                              <a:solidFill>
                                <a:prstClr val="black"/>
                              </a:solidFill>
                              <a:latin typeface="Cambria Math"/>
                              <a:ea typeface="Cambria Math"/>
                            </a:rPr>
                            <m:t>𝑋</m:t>
                          </m:r>
                          <m:r>
                            <a:rPr lang="en-US" i="1">
                              <a:solidFill>
                                <a:prstClr val="black"/>
                              </a:solidFill>
                              <a:latin typeface="Cambria Math"/>
                              <a:ea typeface="Cambria Math"/>
                            </a:rPr>
                            <m:t>,</m:t>
                          </m:r>
                          <m:r>
                            <a:rPr lang="en-US" i="1">
                              <a:solidFill>
                                <a:prstClr val="black"/>
                              </a:solidFill>
                              <a:latin typeface="Cambria Math"/>
                              <a:ea typeface="Cambria Math"/>
                            </a:rPr>
                            <m:t>𝑌</m:t>
                          </m:r>
                          <m:r>
                            <a:rPr lang="en-US" i="1">
                              <a:solidFill>
                                <a:prstClr val="black"/>
                              </a:solidFill>
                              <a:latin typeface="Cambria Math"/>
                              <a:ea typeface="Cambria Math"/>
                            </a:rPr>
                            <m:t>)</m:t>
                          </m:r>
                        </m:num>
                        <m:den>
                          <m:sSub>
                            <m:sSubPr>
                              <m:ctrlPr>
                                <a:rPr lang="en-US" i="1">
                                  <a:solidFill>
                                    <a:prstClr val="black"/>
                                  </a:solidFill>
                                  <a:latin typeface="Cambria Math" panose="02040503050406030204" pitchFamily="18" charset="0"/>
                                  <a:ea typeface="Cambria Math"/>
                                </a:rPr>
                              </m:ctrlPr>
                            </m:sSubPr>
                            <m:e>
                              <m:r>
                                <a:rPr lang="en-US" i="1">
                                  <a:solidFill>
                                    <a:prstClr val="black"/>
                                  </a:solidFill>
                                  <a:latin typeface="Cambria Math"/>
                                  <a:ea typeface="Cambria Math"/>
                                </a:rPr>
                                <m:t>𝑃</m:t>
                              </m:r>
                            </m:e>
                            <m:sub>
                              <m:r>
                                <a:rPr lang="en-US" i="1">
                                  <a:solidFill>
                                    <a:prstClr val="black"/>
                                  </a:solidFill>
                                  <a:latin typeface="Cambria Math"/>
                                  <a:ea typeface="Cambria Math"/>
                                </a:rPr>
                                <m:t>𝑌</m:t>
                              </m:r>
                            </m:sub>
                          </m:sSub>
                        </m:den>
                      </m:f>
                    </m:oMath>
                  </m:oMathPara>
                </a14:m>
                <a:endParaRPr lang="en-US" dirty="0">
                  <a:solidFill>
                    <a:prstClr val="black"/>
                  </a:solidFill>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1600200" y="1487391"/>
                <a:ext cx="3043718" cy="665247"/>
              </a:xfrm>
              <a:prstGeom prst="rect">
                <a:avLst/>
              </a:prstGeom>
              <a:blipFill rotWithShape="1">
                <a:blip r:embed="rId2"/>
                <a:stretch>
                  <a:fillRect/>
                </a:stretch>
              </a:blipFill>
            </p:spPr>
            <p:txBody>
              <a:bodyPr/>
              <a:lstStyle/>
              <a:p>
                <a:r>
                  <a:rPr lang="en-US">
                    <a:noFill/>
                  </a:rPr>
                  <a:t> </a:t>
                </a:r>
              </a:p>
            </p:txBody>
          </p:sp>
        </mc:Fallback>
      </mc:AlternateContent>
      <p:sp>
        <p:nvSpPr>
          <p:cNvPr id="9" name="Rectangle 8"/>
          <p:cNvSpPr/>
          <p:nvPr/>
        </p:nvSpPr>
        <p:spPr>
          <a:xfrm>
            <a:off x="457199" y="2092548"/>
            <a:ext cx="8283575" cy="923330"/>
          </a:xfrm>
          <a:prstGeom prst="rect">
            <a:avLst/>
          </a:prstGeom>
        </p:spPr>
        <p:txBody>
          <a:bodyPr wrap="square">
            <a:spAutoFit/>
          </a:bodyPr>
          <a:lstStyle/>
          <a:p>
            <a:r>
              <a:rPr lang="en-US" dirty="0">
                <a:solidFill>
                  <a:prstClr val="black"/>
                </a:solidFill>
                <a:cs typeface="Arial" panose="020B0604020202020204" pitchFamily="34" charset="0"/>
              </a:rPr>
              <a:t>To optimize, </a:t>
            </a:r>
            <a:r>
              <a:rPr lang="en-US" i="1" dirty="0">
                <a:solidFill>
                  <a:prstClr val="black"/>
                </a:solidFill>
                <a:cs typeface="Arial" panose="020B0604020202020204" pitchFamily="34" charset="0"/>
              </a:rPr>
              <a:t>the consumer must get the same utility from the last dollar spent by consuming either X or Y</a:t>
            </a:r>
            <a:r>
              <a:rPr lang="en-US" dirty="0">
                <a:solidFill>
                  <a:prstClr val="black"/>
                </a:solidFill>
                <a:cs typeface="Arial" panose="020B0604020202020204" pitchFamily="34" charset="0"/>
              </a:rPr>
              <a:t>. To characterize the individual’s optimum in more detail, we can rewrite the information in (5) to obtain</a:t>
            </a:r>
          </a:p>
        </p:txBody>
      </p:sp>
      <mc:AlternateContent xmlns:mc="http://schemas.openxmlformats.org/markup-compatibility/2006" xmlns:a14="http://schemas.microsoft.com/office/drawing/2010/main">
        <mc:Choice Requires="a14">
          <p:sp>
            <p:nvSpPr>
              <p:cNvPr id="3" name="TextBox 2"/>
              <p:cNvSpPr txBox="1"/>
              <p:nvPr/>
            </p:nvSpPr>
            <p:spPr>
              <a:xfrm>
                <a:off x="2054930" y="3099770"/>
                <a:ext cx="1856470" cy="67146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i="1">
                              <a:solidFill>
                                <a:prstClr val="black"/>
                              </a:solidFill>
                              <a:latin typeface="Cambria Math" panose="02040503050406030204" pitchFamily="18" charset="0"/>
                            </a:rPr>
                          </m:ctrlPr>
                        </m:fPr>
                        <m:num>
                          <m:sSub>
                            <m:sSubPr>
                              <m:ctrlPr>
                                <a:rPr lang="en-US" i="1">
                                  <a:solidFill>
                                    <a:prstClr val="black"/>
                                  </a:solidFill>
                                  <a:latin typeface="Cambria Math" panose="02040503050406030204" pitchFamily="18" charset="0"/>
                                </a:rPr>
                              </m:ctrlPr>
                            </m:sSubPr>
                            <m:e>
                              <m:r>
                                <m:rPr>
                                  <m:nor/>
                                </m:rPr>
                                <a:rPr lang="en-US">
                                  <a:solidFill>
                                    <a:prstClr val="black"/>
                                  </a:solidFill>
                                </a:rPr>
                                <m:t>MU</m:t>
                              </m:r>
                            </m:e>
                            <m:sub>
                              <m:r>
                                <a:rPr lang="en-US" i="1">
                                  <a:solidFill>
                                    <a:prstClr val="black"/>
                                  </a:solidFill>
                                  <a:latin typeface="Cambria Math"/>
                                </a:rPr>
                                <m:t>𝑋</m:t>
                              </m:r>
                            </m:sub>
                          </m:sSub>
                          <m:r>
                            <a:rPr lang="en-US" i="1">
                              <a:solidFill>
                                <a:prstClr val="black"/>
                              </a:solidFill>
                              <a:latin typeface="Cambria Math"/>
                            </a:rPr>
                            <m:t>(</m:t>
                          </m:r>
                          <m:r>
                            <a:rPr lang="en-US" i="1">
                              <a:solidFill>
                                <a:prstClr val="black"/>
                              </a:solidFill>
                              <a:latin typeface="Cambria Math"/>
                            </a:rPr>
                            <m:t>𝑋</m:t>
                          </m:r>
                          <m:r>
                            <a:rPr lang="en-US" i="1">
                              <a:solidFill>
                                <a:prstClr val="black"/>
                              </a:solidFill>
                              <a:latin typeface="Cambria Math"/>
                            </a:rPr>
                            <m:t>,</m:t>
                          </m:r>
                          <m:r>
                            <a:rPr lang="en-US" i="1">
                              <a:solidFill>
                                <a:prstClr val="black"/>
                              </a:solidFill>
                              <a:latin typeface="Cambria Math"/>
                            </a:rPr>
                            <m:t>𝑌</m:t>
                          </m:r>
                          <m:r>
                            <a:rPr lang="en-US" i="1">
                              <a:solidFill>
                                <a:prstClr val="black"/>
                              </a:solidFill>
                              <a:latin typeface="Cambria Math"/>
                            </a:rPr>
                            <m:t>)</m:t>
                          </m:r>
                        </m:num>
                        <m:den>
                          <m:sSub>
                            <m:sSubPr>
                              <m:ctrlPr>
                                <a:rPr lang="en-US" i="1">
                                  <a:solidFill>
                                    <a:prstClr val="black"/>
                                  </a:solidFill>
                                  <a:latin typeface="Cambria Math" panose="02040503050406030204" pitchFamily="18" charset="0"/>
                                </a:rPr>
                              </m:ctrlPr>
                            </m:sSubPr>
                            <m:e>
                              <m:r>
                                <m:rPr>
                                  <m:nor/>
                                </m:rPr>
                                <a:rPr lang="en-US">
                                  <a:solidFill>
                                    <a:prstClr val="black"/>
                                  </a:solidFill>
                                </a:rPr>
                                <m:t>MU</m:t>
                              </m:r>
                            </m:e>
                            <m:sub>
                              <m:r>
                                <a:rPr lang="en-US" i="1">
                                  <a:solidFill>
                                    <a:prstClr val="black"/>
                                  </a:solidFill>
                                  <a:latin typeface="Cambria Math"/>
                                </a:rPr>
                                <m:t>𝑌</m:t>
                              </m:r>
                            </m:sub>
                          </m:sSub>
                          <m:r>
                            <a:rPr lang="en-US" i="1">
                              <a:solidFill>
                                <a:prstClr val="black"/>
                              </a:solidFill>
                              <a:latin typeface="Cambria Math"/>
                            </a:rPr>
                            <m:t>(</m:t>
                          </m:r>
                          <m:r>
                            <a:rPr lang="en-US" i="1">
                              <a:solidFill>
                                <a:prstClr val="black"/>
                              </a:solidFill>
                              <a:latin typeface="Cambria Math"/>
                            </a:rPr>
                            <m:t>𝑋</m:t>
                          </m:r>
                          <m:r>
                            <a:rPr lang="en-US" i="1">
                              <a:solidFill>
                                <a:prstClr val="black"/>
                              </a:solidFill>
                              <a:latin typeface="Cambria Math"/>
                            </a:rPr>
                            <m:t>,</m:t>
                          </m:r>
                          <m:r>
                            <a:rPr lang="en-US" i="1">
                              <a:solidFill>
                                <a:prstClr val="black"/>
                              </a:solidFill>
                              <a:latin typeface="Cambria Math"/>
                            </a:rPr>
                            <m:t>𝑌</m:t>
                          </m:r>
                          <m:r>
                            <a:rPr lang="en-US" i="1">
                              <a:solidFill>
                                <a:prstClr val="black"/>
                              </a:solidFill>
                              <a:latin typeface="Cambria Math"/>
                            </a:rPr>
                            <m:t>)</m:t>
                          </m:r>
                        </m:den>
                      </m:f>
                      <m:r>
                        <a:rPr lang="en-US" i="1">
                          <a:solidFill>
                            <a:prstClr val="black"/>
                          </a:solidFill>
                          <a:latin typeface="Cambria Math"/>
                        </a:rPr>
                        <m:t>=</m:t>
                      </m:r>
                      <m:f>
                        <m:fPr>
                          <m:ctrlPr>
                            <a:rPr lang="en-US" i="1">
                              <a:solidFill>
                                <a:prstClr val="black"/>
                              </a:solidFill>
                              <a:latin typeface="Cambria Math" panose="02040503050406030204" pitchFamily="18" charset="0"/>
                            </a:rPr>
                          </m:ctrlPr>
                        </m:fPr>
                        <m:num>
                          <m:sSub>
                            <m:sSubPr>
                              <m:ctrlPr>
                                <a:rPr lang="en-US" i="1">
                                  <a:solidFill>
                                    <a:prstClr val="black"/>
                                  </a:solidFill>
                                  <a:latin typeface="Cambria Math" panose="02040503050406030204" pitchFamily="18" charset="0"/>
                                </a:rPr>
                              </m:ctrlPr>
                            </m:sSubPr>
                            <m:e>
                              <m:r>
                                <a:rPr lang="en-US" i="1">
                                  <a:solidFill>
                                    <a:prstClr val="black"/>
                                  </a:solidFill>
                                  <a:latin typeface="Cambria Math"/>
                                </a:rPr>
                                <m:t>𝑃</m:t>
                              </m:r>
                            </m:e>
                            <m:sub>
                              <m:r>
                                <a:rPr lang="en-US" i="1">
                                  <a:solidFill>
                                    <a:prstClr val="black"/>
                                  </a:solidFill>
                                  <a:latin typeface="Cambria Math"/>
                                </a:rPr>
                                <m:t>𝑋</m:t>
                              </m:r>
                            </m:sub>
                          </m:sSub>
                        </m:num>
                        <m:den>
                          <m:sSub>
                            <m:sSubPr>
                              <m:ctrlPr>
                                <a:rPr lang="en-US" i="1">
                                  <a:solidFill>
                                    <a:prstClr val="black"/>
                                  </a:solidFill>
                                  <a:latin typeface="Cambria Math" panose="02040503050406030204" pitchFamily="18" charset="0"/>
                                </a:rPr>
                              </m:ctrlPr>
                            </m:sSubPr>
                            <m:e>
                              <m:r>
                                <a:rPr lang="en-US" i="1">
                                  <a:solidFill>
                                    <a:prstClr val="black"/>
                                  </a:solidFill>
                                  <a:latin typeface="Cambria Math"/>
                                </a:rPr>
                                <m:t>𝑃</m:t>
                              </m:r>
                            </m:e>
                            <m:sub>
                              <m:r>
                                <a:rPr lang="en-US" i="1">
                                  <a:solidFill>
                                    <a:prstClr val="black"/>
                                  </a:solidFill>
                                  <a:latin typeface="Cambria Math"/>
                                </a:rPr>
                                <m:t>𝑌</m:t>
                              </m:r>
                            </m:sub>
                          </m:sSub>
                        </m:den>
                      </m:f>
                    </m:oMath>
                  </m:oMathPara>
                </a14:m>
                <a:endParaRPr lang="en-US" dirty="0">
                  <a:solidFill>
                    <a:prstClr val="black"/>
                  </a:solidFill>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2054930" y="3099770"/>
                <a:ext cx="1856470" cy="671466"/>
              </a:xfrm>
              <a:prstGeom prst="rect">
                <a:avLst/>
              </a:prstGeom>
              <a:blipFill rotWithShape="1">
                <a:blip r:embed="rId3"/>
                <a:stretch>
                  <a:fillRect/>
                </a:stretch>
              </a:blipFill>
            </p:spPr>
            <p:txBody>
              <a:bodyPr/>
              <a:lstStyle/>
              <a:p>
                <a:r>
                  <a:rPr lang="en-US">
                    <a:noFill/>
                  </a:rPr>
                  <a:t> </a:t>
                </a:r>
              </a:p>
            </p:txBody>
          </p:sp>
        </mc:Fallback>
      </mc:AlternateContent>
      <p:sp>
        <p:nvSpPr>
          <p:cNvPr id="15" name="TextBox 14"/>
          <p:cNvSpPr txBox="1"/>
          <p:nvPr/>
        </p:nvSpPr>
        <p:spPr>
          <a:xfrm>
            <a:off x="7832392" y="3426481"/>
            <a:ext cx="82586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buNone/>
              <a:defRPr>
                <a:latin typeface="+mj-lt"/>
              </a:defRPr>
            </a:lvl1pPr>
          </a:lstStyle>
          <a:p>
            <a:r>
              <a:rPr lang="en-US" b="1" dirty="0">
                <a:solidFill>
                  <a:prstClr val="black"/>
                </a:solidFill>
                <a:latin typeface="+mn-lt"/>
              </a:rPr>
              <a:t>(6)</a:t>
            </a:r>
          </a:p>
        </p:txBody>
      </p:sp>
      <p:sp>
        <p:nvSpPr>
          <p:cNvPr id="14" name="TextBox 13"/>
          <p:cNvSpPr txBox="1"/>
          <p:nvPr/>
        </p:nvSpPr>
        <p:spPr>
          <a:xfrm>
            <a:off x="7832392" y="5190192"/>
            <a:ext cx="82586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buNone/>
              <a:defRPr>
                <a:latin typeface="+mj-lt"/>
              </a:defRPr>
            </a:lvl1pPr>
          </a:lstStyle>
          <a:p>
            <a:r>
              <a:rPr lang="en-US" b="1" dirty="0">
                <a:solidFill>
                  <a:prstClr val="black"/>
                </a:solidFill>
                <a:latin typeface="+mn-lt"/>
              </a:rPr>
              <a:t>(7)</a:t>
            </a:r>
          </a:p>
        </p:txBody>
      </p:sp>
      <p:sp>
        <p:nvSpPr>
          <p:cNvPr id="22" name="Rectangle 52"/>
          <p:cNvSpPr txBox="1">
            <a:spLocks noChangeArrowheads="1"/>
          </p:cNvSpPr>
          <p:nvPr/>
        </p:nvSpPr>
        <p:spPr>
          <a:xfrm>
            <a:off x="457200" y="3773319"/>
            <a:ext cx="6858002" cy="451366"/>
          </a:xfrm>
          <a:prstGeom prst="rect">
            <a:avLst/>
          </a:prstGeom>
          <a:noFill/>
        </p:spPr>
        <p:txBody>
          <a:bodyPr/>
          <a:lstStyle>
            <a:lvl1pPr marL="342900" indent="-342900" algn="l" rtl="0" eaLnBrk="0" fontAlgn="base" hangingPunct="0">
              <a:spcBef>
                <a:spcPct val="20000"/>
              </a:spcBef>
              <a:spcAft>
                <a:spcPct val="0"/>
              </a:spcAft>
              <a:defRPr sz="2400">
                <a:solidFill>
                  <a:srgbClr val="0066B3"/>
                </a:solidFill>
                <a:latin typeface="+mn-lt"/>
                <a:ea typeface="+mn-ea"/>
                <a:cs typeface="+mn-cs"/>
              </a:defRPr>
            </a:lvl1pPr>
            <a:lvl2pPr marL="742950" indent="-285750" algn="l" rtl="0" eaLnBrk="0" fontAlgn="base" hangingPunct="0">
              <a:spcBef>
                <a:spcPct val="20000"/>
              </a:spcBef>
              <a:spcAft>
                <a:spcPct val="0"/>
              </a:spcAft>
              <a:defRPr sz="2000" b="1" i="1">
                <a:solidFill>
                  <a:srgbClr val="F7955A"/>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r>
              <a:rPr lang="en-US" sz="2000" b="1" dirty="0">
                <a:solidFill>
                  <a:srgbClr val="3163AC"/>
                </a:solidFill>
                <a:cs typeface="Arial" panose="020B0604020202020204" pitchFamily="34" charset="0"/>
              </a:rPr>
              <a:t>Marginal Rate of Substitution</a:t>
            </a:r>
          </a:p>
        </p:txBody>
      </p:sp>
      <p:sp>
        <p:nvSpPr>
          <p:cNvPr id="23" name="TextBox 22"/>
          <p:cNvSpPr txBox="1"/>
          <p:nvPr/>
        </p:nvSpPr>
        <p:spPr>
          <a:xfrm>
            <a:off x="7832392" y="5645509"/>
            <a:ext cx="82586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buNone/>
              <a:defRPr>
                <a:latin typeface="+mj-lt"/>
              </a:defRPr>
            </a:lvl1pPr>
          </a:lstStyle>
          <a:p>
            <a:r>
              <a:rPr lang="en-US" b="1" dirty="0">
                <a:solidFill>
                  <a:prstClr val="black"/>
                </a:solidFill>
                <a:latin typeface="+mn-lt"/>
              </a:rPr>
              <a:t>(8)</a:t>
            </a:r>
          </a:p>
        </p:txBody>
      </p:sp>
      <p:sp>
        <p:nvSpPr>
          <p:cNvPr id="24" name="Rectangle 23"/>
          <p:cNvSpPr/>
          <p:nvPr/>
        </p:nvSpPr>
        <p:spPr>
          <a:xfrm>
            <a:off x="457199" y="4158590"/>
            <a:ext cx="7010402" cy="646331"/>
          </a:xfrm>
          <a:prstGeom prst="rect">
            <a:avLst/>
          </a:prstGeom>
        </p:spPr>
        <p:txBody>
          <a:bodyPr wrap="square">
            <a:spAutoFit/>
          </a:bodyPr>
          <a:lstStyle/>
          <a:p>
            <a:r>
              <a:rPr lang="en-US" dirty="0">
                <a:solidFill>
                  <a:prstClr val="black"/>
                </a:solidFill>
                <a:cs typeface="Arial" panose="020B0604020202020204" pitchFamily="34" charset="0"/>
              </a:rPr>
              <a:t>If </a:t>
            </a:r>
            <a:r>
              <a:rPr lang="en-US" i="1" dirty="0">
                <a:solidFill>
                  <a:prstClr val="black"/>
                </a:solidFill>
                <a:cs typeface="Arial" panose="020B0604020202020204" pitchFamily="34" charset="0"/>
              </a:rPr>
              <a:t>U</a:t>
            </a:r>
            <a:r>
              <a:rPr lang="en-US" dirty="0">
                <a:solidFill>
                  <a:prstClr val="black"/>
                </a:solidFill>
                <a:cs typeface="Arial" panose="020B0604020202020204" pitchFamily="34" charset="0"/>
              </a:rPr>
              <a:t>* is a fixed utility level, the indifference curve that corresponds to that utility level is given by</a:t>
            </a:r>
          </a:p>
        </p:txBody>
      </p:sp>
      <mc:AlternateContent xmlns:mc="http://schemas.openxmlformats.org/markup-compatibility/2006" xmlns:a14="http://schemas.microsoft.com/office/drawing/2010/main">
        <mc:Choice Requires="a14">
          <p:sp>
            <p:nvSpPr>
              <p:cNvPr id="25" name="TextBox 24"/>
              <p:cNvSpPr txBox="1"/>
              <p:nvPr/>
            </p:nvSpPr>
            <p:spPr>
              <a:xfrm>
                <a:off x="2429111" y="4797460"/>
                <a:ext cx="154337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a:solidFill>
                            <a:prstClr val="black"/>
                          </a:solidFill>
                          <a:latin typeface="Cambria Math"/>
                        </a:rPr>
                        <m:t>𝑈</m:t>
                      </m:r>
                      <m:d>
                        <m:dPr>
                          <m:ctrlPr>
                            <a:rPr lang="en-US" i="1">
                              <a:solidFill>
                                <a:prstClr val="black"/>
                              </a:solidFill>
                              <a:latin typeface="Cambria Math" panose="02040503050406030204" pitchFamily="18" charset="0"/>
                            </a:rPr>
                          </m:ctrlPr>
                        </m:dPr>
                        <m:e>
                          <m:r>
                            <a:rPr lang="en-US" i="1">
                              <a:solidFill>
                                <a:prstClr val="black"/>
                              </a:solidFill>
                              <a:latin typeface="Cambria Math"/>
                            </a:rPr>
                            <m:t>𝑋</m:t>
                          </m:r>
                          <m:r>
                            <a:rPr lang="en-US" i="1">
                              <a:solidFill>
                                <a:prstClr val="black"/>
                              </a:solidFill>
                              <a:latin typeface="Cambria Math"/>
                            </a:rPr>
                            <m:t>,</m:t>
                          </m:r>
                          <m:r>
                            <a:rPr lang="en-US" i="1">
                              <a:solidFill>
                                <a:prstClr val="black"/>
                              </a:solidFill>
                              <a:latin typeface="Cambria Math"/>
                            </a:rPr>
                            <m:t>𝑌</m:t>
                          </m:r>
                        </m:e>
                      </m:d>
                      <m:r>
                        <a:rPr lang="en-US" i="1">
                          <a:solidFill>
                            <a:prstClr val="black"/>
                          </a:solidFill>
                          <a:latin typeface="Cambria Math"/>
                        </a:rPr>
                        <m:t>=</m:t>
                      </m:r>
                      <m:sSup>
                        <m:sSupPr>
                          <m:ctrlPr>
                            <a:rPr lang="en-US" i="1">
                              <a:solidFill>
                                <a:prstClr val="black"/>
                              </a:solidFill>
                              <a:latin typeface="Cambria Math" panose="02040503050406030204" pitchFamily="18" charset="0"/>
                            </a:rPr>
                          </m:ctrlPr>
                        </m:sSupPr>
                        <m:e>
                          <m:r>
                            <a:rPr lang="en-US" i="1">
                              <a:solidFill>
                                <a:prstClr val="black"/>
                              </a:solidFill>
                              <a:latin typeface="Cambria Math"/>
                            </a:rPr>
                            <m:t>𝑈</m:t>
                          </m:r>
                        </m:e>
                        <m:sup>
                          <m:r>
                            <a:rPr lang="en-US" i="1">
                              <a:solidFill>
                                <a:prstClr val="black"/>
                              </a:solidFill>
                              <a:latin typeface="Cambria Math"/>
                            </a:rPr>
                            <m:t>∗</m:t>
                          </m:r>
                        </m:sup>
                      </m:sSup>
                    </m:oMath>
                  </m:oMathPara>
                </a14:m>
                <a:endParaRPr lang="en-US" dirty="0">
                  <a:solidFill>
                    <a:prstClr val="black"/>
                  </a:solidFill>
                </a:endParaRPr>
              </a:p>
            </p:txBody>
          </p:sp>
        </mc:Choice>
        <mc:Fallback xmlns="">
          <p:sp>
            <p:nvSpPr>
              <p:cNvPr id="25" name="TextBox 24"/>
              <p:cNvSpPr txBox="1">
                <a:spLocks noRot="1" noChangeAspect="1" noMove="1" noResize="1" noEditPoints="1" noAdjustHandles="1" noChangeArrowheads="1" noChangeShapeType="1" noTextEdit="1"/>
              </p:cNvSpPr>
              <p:nvPr/>
            </p:nvSpPr>
            <p:spPr>
              <a:xfrm>
                <a:off x="2429111" y="4797460"/>
                <a:ext cx="1543371" cy="369332"/>
              </a:xfrm>
              <a:prstGeom prst="rect">
                <a:avLst/>
              </a:prstGeom>
              <a:blipFill rotWithShape="1">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p:cNvSpPr txBox="1"/>
              <p:nvPr/>
            </p:nvSpPr>
            <p:spPr>
              <a:xfrm>
                <a:off x="1824009" y="5190192"/>
                <a:ext cx="429694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a:solidFill>
                                <a:prstClr val="black"/>
                              </a:solidFill>
                              <a:latin typeface="Cambria Math" panose="02040503050406030204" pitchFamily="18" charset="0"/>
                            </a:rPr>
                          </m:ctrlPr>
                        </m:sSubPr>
                        <m:e>
                          <m:r>
                            <a:rPr lang="en-US" i="1">
                              <a:solidFill>
                                <a:prstClr val="black"/>
                              </a:solidFill>
                              <a:latin typeface="Cambria Math"/>
                            </a:rPr>
                            <m:t>𝑀𝑈</m:t>
                          </m:r>
                        </m:e>
                        <m:sub>
                          <m:r>
                            <a:rPr lang="en-US" i="1">
                              <a:solidFill>
                                <a:prstClr val="black"/>
                              </a:solidFill>
                              <a:latin typeface="Cambria Math"/>
                            </a:rPr>
                            <m:t>𝑋</m:t>
                          </m:r>
                        </m:sub>
                      </m:sSub>
                      <m:d>
                        <m:dPr>
                          <m:ctrlPr>
                            <a:rPr lang="en-US" i="1">
                              <a:solidFill>
                                <a:prstClr val="black"/>
                              </a:solidFill>
                              <a:latin typeface="Cambria Math" panose="02040503050406030204" pitchFamily="18" charset="0"/>
                            </a:rPr>
                          </m:ctrlPr>
                        </m:dPr>
                        <m:e>
                          <m:r>
                            <a:rPr lang="en-US" i="1">
                              <a:solidFill>
                                <a:prstClr val="black"/>
                              </a:solidFill>
                              <a:latin typeface="Cambria Math"/>
                            </a:rPr>
                            <m:t>𝑋</m:t>
                          </m:r>
                          <m:r>
                            <a:rPr lang="en-US" i="1">
                              <a:solidFill>
                                <a:prstClr val="black"/>
                              </a:solidFill>
                              <a:latin typeface="Cambria Math"/>
                            </a:rPr>
                            <m:t>,</m:t>
                          </m:r>
                          <m:r>
                            <a:rPr lang="en-US" i="1">
                              <a:solidFill>
                                <a:prstClr val="black"/>
                              </a:solidFill>
                              <a:latin typeface="Cambria Math"/>
                            </a:rPr>
                            <m:t>𝑌</m:t>
                          </m:r>
                        </m:e>
                      </m:d>
                      <m:r>
                        <a:rPr lang="en-US" i="1">
                          <a:solidFill>
                            <a:prstClr val="black"/>
                          </a:solidFill>
                          <a:latin typeface="Cambria Math"/>
                        </a:rPr>
                        <m:t>𝑑𝑋</m:t>
                      </m:r>
                      <m:r>
                        <a:rPr lang="en-US" i="1">
                          <a:solidFill>
                            <a:prstClr val="black"/>
                          </a:solidFill>
                          <a:latin typeface="Cambria Math"/>
                        </a:rPr>
                        <m:t>+</m:t>
                      </m:r>
                      <m:sSub>
                        <m:sSubPr>
                          <m:ctrlPr>
                            <a:rPr lang="en-US" i="1">
                              <a:solidFill>
                                <a:prstClr val="black"/>
                              </a:solidFill>
                              <a:latin typeface="Cambria Math" panose="02040503050406030204" pitchFamily="18" charset="0"/>
                            </a:rPr>
                          </m:ctrlPr>
                        </m:sSubPr>
                        <m:e>
                          <m:r>
                            <a:rPr lang="en-US" i="1">
                              <a:solidFill>
                                <a:prstClr val="black"/>
                              </a:solidFill>
                              <a:latin typeface="Cambria Math"/>
                            </a:rPr>
                            <m:t>𝑀𝑈</m:t>
                          </m:r>
                        </m:e>
                        <m:sub>
                          <m:r>
                            <a:rPr lang="en-US" i="1">
                              <a:solidFill>
                                <a:prstClr val="black"/>
                              </a:solidFill>
                              <a:latin typeface="Cambria Math"/>
                            </a:rPr>
                            <m:t>𝑌</m:t>
                          </m:r>
                        </m:sub>
                      </m:sSub>
                      <m:d>
                        <m:dPr>
                          <m:ctrlPr>
                            <a:rPr lang="en-US" i="1">
                              <a:solidFill>
                                <a:prstClr val="black"/>
                              </a:solidFill>
                              <a:latin typeface="Cambria Math" panose="02040503050406030204" pitchFamily="18" charset="0"/>
                            </a:rPr>
                          </m:ctrlPr>
                        </m:dPr>
                        <m:e>
                          <m:r>
                            <a:rPr lang="en-US" i="1">
                              <a:solidFill>
                                <a:prstClr val="black"/>
                              </a:solidFill>
                              <a:latin typeface="Cambria Math"/>
                            </a:rPr>
                            <m:t>𝑋</m:t>
                          </m:r>
                          <m:r>
                            <a:rPr lang="en-US" i="1">
                              <a:solidFill>
                                <a:prstClr val="black"/>
                              </a:solidFill>
                              <a:latin typeface="Cambria Math"/>
                            </a:rPr>
                            <m:t>,</m:t>
                          </m:r>
                          <m:r>
                            <a:rPr lang="en-US" i="1">
                              <a:solidFill>
                                <a:prstClr val="black"/>
                              </a:solidFill>
                              <a:latin typeface="Cambria Math"/>
                            </a:rPr>
                            <m:t>𝑌</m:t>
                          </m:r>
                        </m:e>
                      </m:d>
                      <m:r>
                        <a:rPr lang="en-US" i="1">
                          <a:solidFill>
                            <a:prstClr val="black"/>
                          </a:solidFill>
                          <a:latin typeface="Cambria Math"/>
                        </a:rPr>
                        <m:t>𝑑𝑌</m:t>
                      </m:r>
                      <m:r>
                        <a:rPr lang="en-US" i="1">
                          <a:solidFill>
                            <a:prstClr val="black"/>
                          </a:solidFill>
                          <a:latin typeface="Cambria Math"/>
                        </a:rPr>
                        <m:t>=</m:t>
                      </m:r>
                      <m:r>
                        <a:rPr lang="en-US" i="1">
                          <a:solidFill>
                            <a:prstClr val="black"/>
                          </a:solidFill>
                          <a:latin typeface="Cambria Math"/>
                        </a:rPr>
                        <m:t>𝑑</m:t>
                      </m:r>
                      <m:sSup>
                        <m:sSupPr>
                          <m:ctrlPr>
                            <a:rPr lang="en-US" i="1">
                              <a:solidFill>
                                <a:prstClr val="black"/>
                              </a:solidFill>
                              <a:latin typeface="Cambria Math" panose="02040503050406030204" pitchFamily="18" charset="0"/>
                            </a:rPr>
                          </m:ctrlPr>
                        </m:sSupPr>
                        <m:e>
                          <m:r>
                            <a:rPr lang="en-US" i="1">
                              <a:solidFill>
                                <a:prstClr val="black"/>
                              </a:solidFill>
                              <a:latin typeface="Cambria Math"/>
                            </a:rPr>
                            <m:t>𝑈</m:t>
                          </m:r>
                        </m:e>
                        <m:sup>
                          <m:r>
                            <a:rPr lang="en-US" i="1">
                              <a:solidFill>
                                <a:prstClr val="black"/>
                              </a:solidFill>
                              <a:latin typeface="Cambria Math"/>
                            </a:rPr>
                            <m:t>∗</m:t>
                          </m:r>
                        </m:sup>
                      </m:sSup>
                      <m:r>
                        <a:rPr lang="en-US" i="1">
                          <a:solidFill>
                            <a:prstClr val="black"/>
                          </a:solidFill>
                          <a:latin typeface="Cambria Math"/>
                        </a:rPr>
                        <m:t>=0</m:t>
                      </m:r>
                    </m:oMath>
                  </m:oMathPara>
                </a14:m>
                <a:endParaRPr lang="en-US" dirty="0">
                  <a:solidFill>
                    <a:prstClr val="black"/>
                  </a:solidFill>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1824009" y="5190192"/>
                <a:ext cx="4296946" cy="369332"/>
              </a:xfrm>
              <a:prstGeom prst="rect">
                <a:avLst/>
              </a:prstGeom>
              <a:blipFill rotWithShape="1">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p:cNvSpPr txBox="1"/>
              <p:nvPr/>
            </p:nvSpPr>
            <p:spPr>
              <a:xfrm>
                <a:off x="2293803" y="5645509"/>
                <a:ext cx="461036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type m:val="lin"/>
                          <m:ctrlPr>
                            <a:rPr lang="en-US" i="1">
                              <a:solidFill>
                                <a:prstClr val="black"/>
                              </a:solidFill>
                              <a:latin typeface="Cambria Math" panose="02040503050406030204" pitchFamily="18" charset="0"/>
                            </a:rPr>
                          </m:ctrlPr>
                        </m:fPr>
                        <m:num>
                          <m:r>
                            <a:rPr lang="en-US" i="1">
                              <a:solidFill>
                                <a:prstClr val="black"/>
                              </a:solidFill>
                              <a:latin typeface="Cambria Math"/>
                            </a:rPr>
                            <m:t>−</m:t>
                          </m:r>
                          <m:r>
                            <a:rPr lang="en-US" i="1">
                              <a:solidFill>
                                <a:prstClr val="black"/>
                              </a:solidFill>
                              <a:latin typeface="Cambria Math"/>
                            </a:rPr>
                            <m:t>𝑑𝑌</m:t>
                          </m:r>
                        </m:num>
                        <m:den>
                          <m:r>
                            <a:rPr lang="en-US" i="1">
                              <a:solidFill>
                                <a:prstClr val="black"/>
                              </a:solidFill>
                              <a:latin typeface="Cambria Math"/>
                            </a:rPr>
                            <m:t>𝑑𝑋</m:t>
                          </m:r>
                        </m:den>
                      </m:f>
                      <m:r>
                        <a:rPr lang="en-US" i="1">
                          <a:solidFill>
                            <a:prstClr val="black"/>
                          </a:solidFill>
                          <a:latin typeface="Cambria Math"/>
                        </a:rPr>
                        <m:t>=</m:t>
                      </m:r>
                      <m:f>
                        <m:fPr>
                          <m:type m:val="lin"/>
                          <m:ctrlPr>
                            <a:rPr lang="en-US" i="1">
                              <a:solidFill>
                                <a:prstClr val="black"/>
                              </a:solidFill>
                              <a:latin typeface="Cambria Math" panose="02040503050406030204" pitchFamily="18" charset="0"/>
                            </a:rPr>
                          </m:ctrlPr>
                        </m:fPr>
                        <m:num>
                          <m:sSub>
                            <m:sSubPr>
                              <m:ctrlPr>
                                <a:rPr lang="en-US" i="1">
                                  <a:solidFill>
                                    <a:prstClr val="black"/>
                                  </a:solidFill>
                                  <a:latin typeface="Cambria Math" panose="02040503050406030204" pitchFamily="18" charset="0"/>
                                </a:rPr>
                              </m:ctrlPr>
                            </m:sSubPr>
                            <m:e>
                              <m:r>
                                <m:rPr>
                                  <m:nor/>
                                </m:rPr>
                                <a:rPr lang="en-US">
                                  <a:solidFill>
                                    <a:prstClr val="black"/>
                                  </a:solidFill>
                                </a:rPr>
                                <m:t>MU</m:t>
                              </m:r>
                            </m:e>
                            <m:sub>
                              <m:r>
                                <a:rPr lang="en-US" i="1">
                                  <a:solidFill>
                                    <a:prstClr val="black"/>
                                  </a:solidFill>
                                  <a:latin typeface="Cambria Math"/>
                                </a:rPr>
                                <m:t>𝑋</m:t>
                              </m:r>
                            </m:sub>
                          </m:sSub>
                          <m:r>
                            <a:rPr lang="en-US" i="1">
                              <a:solidFill>
                                <a:prstClr val="black"/>
                              </a:solidFill>
                              <a:latin typeface="Cambria Math"/>
                            </a:rPr>
                            <m:t>(</m:t>
                          </m:r>
                          <m:r>
                            <a:rPr lang="en-US" i="1">
                              <a:solidFill>
                                <a:prstClr val="black"/>
                              </a:solidFill>
                              <a:latin typeface="Cambria Math"/>
                            </a:rPr>
                            <m:t>𝑋</m:t>
                          </m:r>
                          <m:r>
                            <a:rPr lang="en-US" i="1">
                              <a:solidFill>
                                <a:prstClr val="black"/>
                              </a:solidFill>
                              <a:latin typeface="Cambria Math"/>
                            </a:rPr>
                            <m:t>,</m:t>
                          </m:r>
                          <m:r>
                            <a:rPr lang="en-US" i="1">
                              <a:solidFill>
                                <a:prstClr val="black"/>
                              </a:solidFill>
                              <a:latin typeface="Cambria Math"/>
                            </a:rPr>
                            <m:t>𝑌</m:t>
                          </m:r>
                          <m:r>
                            <a:rPr lang="en-US" i="1">
                              <a:solidFill>
                                <a:prstClr val="black"/>
                              </a:solidFill>
                              <a:latin typeface="Cambria Math"/>
                            </a:rPr>
                            <m:t>)</m:t>
                          </m:r>
                        </m:num>
                        <m:den>
                          <m:sSub>
                            <m:sSubPr>
                              <m:ctrlPr>
                                <a:rPr lang="en-US" i="1">
                                  <a:solidFill>
                                    <a:prstClr val="black"/>
                                  </a:solidFill>
                                  <a:latin typeface="Cambria Math" panose="02040503050406030204" pitchFamily="18" charset="0"/>
                                </a:rPr>
                              </m:ctrlPr>
                            </m:sSubPr>
                            <m:e>
                              <m:r>
                                <m:rPr>
                                  <m:nor/>
                                </m:rPr>
                                <a:rPr lang="en-US">
                                  <a:solidFill>
                                    <a:prstClr val="black"/>
                                  </a:solidFill>
                                </a:rPr>
                                <m:t>MU</m:t>
                              </m:r>
                            </m:e>
                            <m:sub>
                              <m:r>
                                <a:rPr lang="en-US" i="1">
                                  <a:solidFill>
                                    <a:prstClr val="black"/>
                                  </a:solidFill>
                                  <a:latin typeface="Cambria Math"/>
                                </a:rPr>
                                <m:t>𝑌</m:t>
                              </m:r>
                            </m:sub>
                          </m:sSub>
                          <m:d>
                            <m:dPr>
                              <m:ctrlPr>
                                <a:rPr lang="en-US" i="1">
                                  <a:solidFill>
                                    <a:prstClr val="black"/>
                                  </a:solidFill>
                                  <a:latin typeface="Cambria Math" panose="02040503050406030204" pitchFamily="18" charset="0"/>
                                </a:rPr>
                              </m:ctrlPr>
                            </m:dPr>
                            <m:e>
                              <m:r>
                                <a:rPr lang="en-US" i="1">
                                  <a:solidFill>
                                    <a:prstClr val="black"/>
                                  </a:solidFill>
                                  <a:latin typeface="Cambria Math"/>
                                </a:rPr>
                                <m:t>𝑋</m:t>
                              </m:r>
                              <m:r>
                                <a:rPr lang="en-US" i="1">
                                  <a:solidFill>
                                    <a:prstClr val="black"/>
                                  </a:solidFill>
                                  <a:latin typeface="Cambria Math"/>
                                </a:rPr>
                                <m:t>,</m:t>
                              </m:r>
                              <m:r>
                                <a:rPr lang="en-US" i="1">
                                  <a:solidFill>
                                    <a:prstClr val="black"/>
                                  </a:solidFill>
                                  <a:latin typeface="Cambria Math"/>
                                </a:rPr>
                                <m:t>𝑌</m:t>
                              </m:r>
                            </m:e>
                          </m:d>
                          <m:r>
                            <a:rPr lang="en-US" i="1">
                              <a:solidFill>
                                <a:prstClr val="black"/>
                              </a:solidFill>
                              <a:latin typeface="Cambria Math"/>
                            </a:rPr>
                            <m:t>=</m:t>
                          </m:r>
                          <m:sSub>
                            <m:sSubPr>
                              <m:ctrlPr>
                                <a:rPr lang="en-US" i="1">
                                  <a:solidFill>
                                    <a:prstClr val="black"/>
                                  </a:solidFill>
                                  <a:latin typeface="Cambria Math" panose="02040503050406030204" pitchFamily="18" charset="0"/>
                                </a:rPr>
                              </m:ctrlPr>
                            </m:sSubPr>
                            <m:e>
                              <m:r>
                                <m:rPr>
                                  <m:nor/>
                                </m:rPr>
                                <a:rPr lang="en-US">
                                  <a:solidFill>
                                    <a:prstClr val="black"/>
                                  </a:solidFill>
                                </a:rPr>
                                <m:t>MRS</m:t>
                              </m:r>
                            </m:e>
                            <m:sub>
                              <m:r>
                                <a:rPr lang="en-US" i="1">
                                  <a:solidFill>
                                    <a:prstClr val="black"/>
                                  </a:solidFill>
                                  <a:latin typeface="Cambria Math"/>
                                </a:rPr>
                                <m:t>𝑋𝑌</m:t>
                              </m:r>
                            </m:sub>
                          </m:sSub>
                        </m:den>
                      </m:f>
                    </m:oMath>
                  </m:oMathPara>
                </a14:m>
                <a:endParaRPr lang="en-US" dirty="0">
                  <a:solidFill>
                    <a:prstClr val="black"/>
                  </a:solidFill>
                </a:endParaRPr>
              </a:p>
            </p:txBody>
          </p:sp>
        </mc:Choice>
        <mc:Fallback xmlns="">
          <p:sp>
            <p:nvSpPr>
              <p:cNvPr id="27" name="TextBox 26"/>
              <p:cNvSpPr txBox="1">
                <a:spLocks noRot="1" noChangeAspect="1" noMove="1" noResize="1" noEditPoints="1" noAdjustHandles="1" noChangeArrowheads="1" noChangeShapeType="1" noTextEdit="1"/>
              </p:cNvSpPr>
              <p:nvPr/>
            </p:nvSpPr>
            <p:spPr>
              <a:xfrm>
                <a:off x="2293803" y="5645509"/>
                <a:ext cx="4610365" cy="369332"/>
              </a:xfrm>
              <a:prstGeom prst="rect">
                <a:avLst/>
              </a:prstGeom>
              <a:blipFill rotWithShape="1">
                <a:blip r:embed="rId6"/>
                <a:stretch>
                  <a:fillRect t="-114754" b="-177049"/>
                </a:stretch>
              </a:blipFill>
            </p:spPr>
            <p:txBody>
              <a:bodyPr/>
              <a:lstStyle/>
              <a:p>
                <a:r>
                  <a:rPr lang="en-US">
                    <a:noFill/>
                  </a:rPr>
                  <a:t> </a:t>
                </a:r>
              </a:p>
            </p:txBody>
          </p:sp>
        </mc:Fallback>
      </mc:AlternateContent>
      <p:sp>
        <p:nvSpPr>
          <p:cNvPr id="28" name="Rectangle 27"/>
          <p:cNvSpPr/>
          <p:nvPr/>
        </p:nvSpPr>
        <p:spPr>
          <a:xfrm>
            <a:off x="457199" y="5582924"/>
            <a:ext cx="1692913" cy="369332"/>
          </a:xfrm>
          <a:prstGeom prst="rect">
            <a:avLst/>
          </a:prstGeom>
        </p:spPr>
        <p:txBody>
          <a:bodyPr wrap="square">
            <a:spAutoFit/>
          </a:bodyPr>
          <a:lstStyle/>
          <a:p>
            <a:r>
              <a:rPr lang="en-US" dirty="0">
                <a:solidFill>
                  <a:prstClr val="black"/>
                </a:solidFill>
                <a:cs typeface="Arial" panose="020B0604020202020204" pitchFamily="34" charset="0"/>
              </a:rPr>
              <a:t>Rearranging,</a:t>
            </a:r>
          </a:p>
        </p:txBody>
      </p:sp>
    </p:spTree>
    <p:extLst>
      <p:ext uri="{BB962C8B-B14F-4D97-AF65-F5344CB8AC3E}">
        <p14:creationId xmlns:p14="http://schemas.microsoft.com/office/powerpoint/2010/main" val="2566685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wipe(left)">
                                      <p:cBhvr>
                                        <p:cTn id="7" dur="500"/>
                                        <p:tgtEl>
                                          <p:spTgt spid="21">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left)">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left)">
                                      <p:cBhvr>
                                        <p:cTn id="28" dur="500"/>
                                        <p:tgtEl>
                                          <p:spTgt spid="3"/>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left)">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2">
                                            <p:txEl>
                                              <p:pRg st="0" end="0"/>
                                            </p:txEl>
                                          </p:spTgt>
                                        </p:tgtEl>
                                        <p:attrNameLst>
                                          <p:attrName>style.visibility</p:attrName>
                                        </p:attrNameLst>
                                      </p:cBhvr>
                                      <p:to>
                                        <p:strVal val="visible"/>
                                      </p:to>
                                    </p:set>
                                    <p:animEffect transition="in" filter="wipe(left)">
                                      <p:cBhvr>
                                        <p:cTn id="37" dur="500"/>
                                        <p:tgtEl>
                                          <p:spTgt spid="22">
                                            <p:txEl>
                                              <p:pRg st="0" end="0"/>
                                            </p:txEl>
                                          </p:spTgt>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wipe(left)">
                                      <p:cBhvr>
                                        <p:cTn id="41" dur="500"/>
                                        <p:tgtEl>
                                          <p:spTgt spid="24"/>
                                        </p:tgtEl>
                                      </p:cBhvr>
                                    </p:animEffect>
                                  </p:childTnLst>
                                </p:cTn>
                              </p:par>
                            </p:childTnLst>
                          </p:cTn>
                        </p:par>
                        <p:par>
                          <p:cTn id="42" fill="hold">
                            <p:stCondLst>
                              <p:cond delay="1000"/>
                            </p:stCondLst>
                            <p:childTnLst>
                              <p:par>
                                <p:cTn id="43" presetID="22" presetClass="entr" presetSubtype="8" fill="hold" grpId="0" nodeType="after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wipe(left)">
                                      <p:cBhvr>
                                        <p:cTn id="45" dur="500"/>
                                        <p:tgtEl>
                                          <p:spTgt spid="25"/>
                                        </p:tgtEl>
                                      </p:cBhvr>
                                    </p:animEffect>
                                  </p:childTnLst>
                                </p:cTn>
                              </p:par>
                            </p:childTnLst>
                          </p:cTn>
                        </p:par>
                        <p:par>
                          <p:cTn id="46" fill="hold">
                            <p:stCondLst>
                              <p:cond delay="1500"/>
                            </p:stCondLst>
                            <p:childTnLst>
                              <p:par>
                                <p:cTn id="47" presetID="22" presetClass="entr" presetSubtype="8" fill="hold" grpId="0" nodeType="after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wipe(left)">
                                      <p:cBhvr>
                                        <p:cTn id="49" dur="500"/>
                                        <p:tgtEl>
                                          <p:spTgt spid="26"/>
                                        </p:tgtEl>
                                      </p:cBhvr>
                                    </p:animEffect>
                                  </p:childTnLst>
                                </p:cTn>
                              </p:par>
                            </p:childTnLst>
                          </p:cTn>
                        </p:par>
                        <p:par>
                          <p:cTn id="50" fill="hold">
                            <p:stCondLst>
                              <p:cond delay="2000"/>
                            </p:stCondLst>
                            <p:childTnLst>
                              <p:par>
                                <p:cTn id="51" presetID="22" presetClass="entr" presetSubtype="8" fill="hold" grpId="0" nodeType="after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wipe(left)">
                                      <p:cBhvr>
                                        <p:cTn id="53" dur="500"/>
                                        <p:tgtEl>
                                          <p:spTgt spid="14"/>
                                        </p:tgtEl>
                                      </p:cBhvr>
                                    </p:animEffect>
                                  </p:childTnLst>
                                </p:cTn>
                              </p:par>
                            </p:childTnLst>
                          </p:cTn>
                        </p:par>
                        <p:par>
                          <p:cTn id="54" fill="hold">
                            <p:stCondLst>
                              <p:cond delay="2500"/>
                            </p:stCondLst>
                            <p:childTnLst>
                              <p:par>
                                <p:cTn id="55" presetID="22" presetClass="entr" presetSubtype="8" fill="hold" grpId="0" nodeType="after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wipe(left)">
                                      <p:cBhvr>
                                        <p:cTn id="57" dur="500"/>
                                        <p:tgtEl>
                                          <p:spTgt spid="28"/>
                                        </p:tgtEl>
                                      </p:cBhvr>
                                    </p:animEffect>
                                  </p:childTnLst>
                                </p:cTn>
                              </p:par>
                            </p:childTnLst>
                          </p:cTn>
                        </p:par>
                        <p:par>
                          <p:cTn id="58" fill="hold">
                            <p:stCondLst>
                              <p:cond delay="3000"/>
                            </p:stCondLst>
                            <p:childTnLst>
                              <p:par>
                                <p:cTn id="59" presetID="22" presetClass="entr" presetSubtype="8" fill="hold" grpId="0" nodeType="after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wipe(left)">
                                      <p:cBhvr>
                                        <p:cTn id="61" dur="500"/>
                                        <p:tgtEl>
                                          <p:spTgt spid="27"/>
                                        </p:tgtEl>
                                      </p:cBhvr>
                                    </p:animEffect>
                                  </p:childTnLst>
                                </p:cTn>
                              </p:par>
                            </p:childTnLst>
                          </p:cTn>
                        </p:par>
                        <p:par>
                          <p:cTn id="62" fill="hold">
                            <p:stCondLst>
                              <p:cond delay="3500"/>
                            </p:stCondLst>
                            <p:childTnLst>
                              <p:par>
                                <p:cTn id="63" presetID="22" presetClass="entr" presetSubtype="8" fill="hold" grpId="0" nodeType="afterEffect">
                                  <p:stCondLst>
                                    <p:cond delay="0"/>
                                  </p:stCondLst>
                                  <p:childTnLst>
                                    <p:set>
                                      <p:cBhvr>
                                        <p:cTn id="64" dur="1" fill="hold">
                                          <p:stCondLst>
                                            <p:cond delay="0"/>
                                          </p:stCondLst>
                                        </p:cTn>
                                        <p:tgtEl>
                                          <p:spTgt spid="23"/>
                                        </p:tgtEl>
                                        <p:attrNameLst>
                                          <p:attrName>style.visibility</p:attrName>
                                        </p:attrNameLst>
                                      </p:cBhvr>
                                      <p:to>
                                        <p:strVal val="visible"/>
                                      </p:to>
                                    </p:set>
                                    <p:animEffect transition="in" filter="wipe(left)">
                                      <p:cBhvr>
                                        <p:cTn id="6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build="p"/>
      <p:bldP spid="2" grpId="0"/>
      <p:bldP spid="6" grpId="0"/>
      <p:bldP spid="9" grpId="0"/>
      <p:bldP spid="3" grpId="0"/>
      <p:bldP spid="15" grpId="0"/>
      <p:bldP spid="14" grpId="0"/>
      <p:bldP spid="22" grpId="0" build="p"/>
      <p:bldP spid="23" grpId="0"/>
      <p:bldP spid="24" grpId="0"/>
      <p:bldP spid="25" grpId="0"/>
      <p:bldP spid="26" grpId="0"/>
      <p:bldP spid="27" grpId="0"/>
      <p:bldP spid="28" grpId="0"/>
    </p:bld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52"/>
          <p:cNvSpPr txBox="1">
            <a:spLocks noChangeArrowheads="1"/>
          </p:cNvSpPr>
          <p:nvPr/>
        </p:nvSpPr>
        <p:spPr>
          <a:xfrm>
            <a:off x="435340" y="1"/>
            <a:ext cx="6858002" cy="685800"/>
          </a:xfrm>
          <a:prstGeom prst="rect">
            <a:avLst/>
          </a:prstGeom>
          <a:noFill/>
        </p:spPr>
        <p:txBody>
          <a:bodyPr anchor="b"/>
          <a:lstStyle>
            <a:lvl1pPr marL="342900" indent="-342900" algn="l" rtl="0" eaLnBrk="0" fontAlgn="base" hangingPunct="0">
              <a:spcBef>
                <a:spcPct val="20000"/>
              </a:spcBef>
              <a:spcAft>
                <a:spcPct val="0"/>
              </a:spcAft>
              <a:defRPr sz="2400">
                <a:solidFill>
                  <a:srgbClr val="0066B3"/>
                </a:solidFill>
                <a:latin typeface="+mn-lt"/>
                <a:ea typeface="+mn-ea"/>
                <a:cs typeface="+mn-cs"/>
              </a:defRPr>
            </a:lvl1pPr>
            <a:lvl2pPr marL="742950" indent="-285750" algn="l" rtl="0" eaLnBrk="0" fontAlgn="base" hangingPunct="0">
              <a:spcBef>
                <a:spcPct val="20000"/>
              </a:spcBef>
              <a:spcAft>
                <a:spcPct val="0"/>
              </a:spcAft>
              <a:defRPr sz="2000" b="1" i="1">
                <a:solidFill>
                  <a:srgbClr val="F7955A"/>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r>
              <a:rPr lang="en-US" dirty="0">
                <a:solidFill>
                  <a:srgbClr val="3163AC"/>
                </a:solidFill>
                <a:latin typeface="Arial" panose="020B0604020202020204" pitchFamily="34" charset="0"/>
                <a:cs typeface="Arial" panose="020B0604020202020204" pitchFamily="34" charset="0"/>
              </a:rPr>
              <a:t>An Example</a:t>
            </a:r>
          </a:p>
        </p:txBody>
      </p:sp>
      <p:sp>
        <p:nvSpPr>
          <p:cNvPr id="17" name="Text Box 10"/>
          <p:cNvSpPr txBox="1">
            <a:spLocks noChangeArrowheads="1"/>
          </p:cNvSpPr>
          <p:nvPr/>
        </p:nvSpPr>
        <p:spPr bwMode="auto">
          <a:xfrm>
            <a:off x="457200" y="875562"/>
            <a:ext cx="8252188" cy="646331"/>
          </a:xfrm>
          <a:prstGeom prst="rect">
            <a:avLst/>
          </a:prstGeom>
          <a:noFill/>
          <a:ln w="9525">
            <a:noFill/>
            <a:miter lim="800000"/>
            <a:headEnd/>
            <a:tailEnd/>
          </a:ln>
        </p:spPr>
        <p:txBody>
          <a:bodyPr wrap="square">
            <a:spAutoFit/>
          </a:bodyPr>
          <a:lstStyle/>
          <a:p>
            <a:pPr defTabSz="342900">
              <a:buClr>
                <a:srgbClr val="F08300"/>
              </a:buClr>
            </a:pPr>
            <a:r>
              <a:rPr lang="en-US" dirty="0"/>
              <a:t>Cobb-Douglas utility function: Utility function </a:t>
            </a:r>
            <a:r>
              <a:rPr lang="en-US" i="1" dirty="0"/>
              <a:t>U</a:t>
            </a:r>
            <a:r>
              <a:rPr lang="en-US" dirty="0"/>
              <a:t>(</a:t>
            </a:r>
            <a:r>
              <a:rPr lang="en-US" i="1" dirty="0"/>
              <a:t>X</a:t>
            </a:r>
            <a:r>
              <a:rPr lang="en-US" dirty="0"/>
              <a:t>,</a:t>
            </a:r>
            <a:r>
              <a:rPr lang="en-US" i="1" dirty="0"/>
              <a:t>Y</a:t>
            </a:r>
            <a:r>
              <a:rPr lang="en-US" dirty="0"/>
              <a:t> ) = </a:t>
            </a:r>
            <a:r>
              <a:rPr lang="en-US" i="1" dirty="0"/>
              <a:t>X</a:t>
            </a:r>
            <a:r>
              <a:rPr lang="en-US" i="1" baseline="30000" dirty="0"/>
              <a:t>a</a:t>
            </a:r>
            <a:r>
              <a:rPr lang="en-US" i="1" dirty="0"/>
              <a:t>Y</a:t>
            </a:r>
            <a:r>
              <a:rPr lang="en-US" baseline="30000" dirty="0"/>
              <a:t>1−</a:t>
            </a:r>
            <a:r>
              <a:rPr lang="en-US" i="1" baseline="30000" dirty="0"/>
              <a:t>a</a:t>
            </a:r>
            <a:r>
              <a:rPr lang="en-US" dirty="0"/>
              <a:t>,</a:t>
            </a:r>
            <a:br>
              <a:rPr lang="en-US" dirty="0"/>
            </a:br>
            <a:r>
              <a:rPr lang="en-US" dirty="0"/>
              <a:t>where </a:t>
            </a:r>
            <a:r>
              <a:rPr lang="en-US" i="1" dirty="0"/>
              <a:t>X</a:t>
            </a:r>
            <a:r>
              <a:rPr lang="en-US" dirty="0"/>
              <a:t> and </a:t>
            </a:r>
            <a:r>
              <a:rPr lang="en-US" i="1" dirty="0"/>
              <a:t>Y</a:t>
            </a:r>
            <a:r>
              <a:rPr lang="en-US" dirty="0"/>
              <a:t> are two goods and </a:t>
            </a:r>
            <a:r>
              <a:rPr lang="en-US" i="1" dirty="0"/>
              <a:t>a</a:t>
            </a:r>
            <a:r>
              <a:rPr lang="en-US" dirty="0"/>
              <a:t> is a constant.</a:t>
            </a:r>
          </a:p>
        </p:txBody>
      </p:sp>
      <mc:AlternateContent xmlns:mc="http://schemas.openxmlformats.org/markup-compatibility/2006" xmlns:a14="http://schemas.microsoft.com/office/drawing/2010/main">
        <mc:Choice Requires="a14">
          <p:sp>
            <p:nvSpPr>
              <p:cNvPr id="2" name="TextBox 1"/>
              <p:cNvSpPr txBox="1"/>
              <p:nvPr/>
            </p:nvSpPr>
            <p:spPr>
              <a:xfrm>
                <a:off x="2575330" y="2133600"/>
                <a:ext cx="374083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a:solidFill>
                            <a:prstClr val="black"/>
                          </a:solidFill>
                          <a:latin typeface="Cambria Math"/>
                        </a:rPr>
                        <m:t>𝑈</m:t>
                      </m:r>
                      <m:d>
                        <m:dPr>
                          <m:ctrlPr>
                            <a:rPr lang="en-US" i="1">
                              <a:solidFill>
                                <a:prstClr val="black"/>
                              </a:solidFill>
                              <a:latin typeface="Cambria Math" panose="02040503050406030204" pitchFamily="18" charset="0"/>
                            </a:rPr>
                          </m:ctrlPr>
                        </m:dPr>
                        <m:e>
                          <m:r>
                            <a:rPr lang="en-US" i="1">
                              <a:solidFill>
                                <a:prstClr val="black"/>
                              </a:solidFill>
                              <a:latin typeface="Cambria Math"/>
                            </a:rPr>
                            <m:t>𝑋</m:t>
                          </m:r>
                          <m:r>
                            <a:rPr lang="en-US" i="1">
                              <a:solidFill>
                                <a:prstClr val="black"/>
                              </a:solidFill>
                              <a:latin typeface="Cambria Math"/>
                            </a:rPr>
                            <m:t>,</m:t>
                          </m:r>
                          <m:r>
                            <a:rPr lang="en-US" i="1">
                              <a:solidFill>
                                <a:prstClr val="black"/>
                              </a:solidFill>
                              <a:latin typeface="Cambria Math"/>
                            </a:rPr>
                            <m:t>𝑌</m:t>
                          </m:r>
                        </m:e>
                      </m:d>
                      <m:r>
                        <a:rPr lang="en-US" i="1">
                          <a:solidFill>
                            <a:prstClr val="black"/>
                          </a:solidFill>
                          <a:latin typeface="Cambria Math"/>
                        </a:rPr>
                        <m:t>=</m:t>
                      </m:r>
                      <m:r>
                        <a:rPr lang="en-US" i="1">
                          <a:solidFill>
                            <a:prstClr val="black"/>
                          </a:solidFill>
                          <a:latin typeface="Cambria Math"/>
                        </a:rPr>
                        <m:t>𝑎</m:t>
                      </m:r>
                      <m:r>
                        <m:rPr>
                          <m:nor/>
                        </m:rPr>
                        <a:rPr lang="en-US">
                          <a:solidFill>
                            <a:prstClr val="black"/>
                          </a:solidFill>
                        </a:rPr>
                        <m:t>log</m:t>
                      </m:r>
                      <m:d>
                        <m:dPr>
                          <m:ctrlPr>
                            <a:rPr lang="en-US" i="1">
                              <a:solidFill>
                                <a:prstClr val="black"/>
                              </a:solidFill>
                              <a:latin typeface="Cambria Math" panose="02040503050406030204" pitchFamily="18" charset="0"/>
                            </a:rPr>
                          </m:ctrlPr>
                        </m:dPr>
                        <m:e>
                          <m:r>
                            <a:rPr lang="en-US" i="1">
                              <a:solidFill>
                                <a:prstClr val="black"/>
                              </a:solidFill>
                              <a:latin typeface="Cambria Math"/>
                            </a:rPr>
                            <m:t>𝑋</m:t>
                          </m:r>
                        </m:e>
                      </m:d>
                      <m:r>
                        <a:rPr lang="en-US" i="1">
                          <a:solidFill>
                            <a:prstClr val="black"/>
                          </a:solidFill>
                          <a:latin typeface="Cambria Math"/>
                        </a:rPr>
                        <m:t>+</m:t>
                      </m:r>
                      <m:d>
                        <m:dPr>
                          <m:ctrlPr>
                            <a:rPr lang="en-US" i="1">
                              <a:solidFill>
                                <a:prstClr val="black"/>
                              </a:solidFill>
                              <a:latin typeface="Cambria Math" panose="02040503050406030204" pitchFamily="18" charset="0"/>
                            </a:rPr>
                          </m:ctrlPr>
                        </m:dPr>
                        <m:e>
                          <m:r>
                            <a:rPr lang="en-US" i="1">
                              <a:solidFill>
                                <a:prstClr val="black"/>
                              </a:solidFill>
                              <a:latin typeface="Cambria Math"/>
                            </a:rPr>
                            <m:t>1−</m:t>
                          </m:r>
                          <m:r>
                            <a:rPr lang="en-US" i="1">
                              <a:solidFill>
                                <a:prstClr val="black"/>
                              </a:solidFill>
                              <a:latin typeface="Cambria Math"/>
                            </a:rPr>
                            <m:t>𝑎</m:t>
                          </m:r>
                        </m:e>
                      </m:d>
                      <m:r>
                        <m:rPr>
                          <m:nor/>
                        </m:rPr>
                        <a:rPr lang="en-US">
                          <a:solidFill>
                            <a:prstClr val="black"/>
                          </a:solidFill>
                        </a:rPr>
                        <m:t>log</m:t>
                      </m:r>
                      <m:r>
                        <a:rPr lang="en-US" i="1">
                          <a:solidFill>
                            <a:prstClr val="black"/>
                          </a:solidFill>
                          <a:latin typeface="Cambria Math"/>
                        </a:rPr>
                        <m:t>(</m:t>
                      </m:r>
                      <m:r>
                        <a:rPr lang="en-US" i="1">
                          <a:solidFill>
                            <a:prstClr val="black"/>
                          </a:solidFill>
                          <a:latin typeface="Cambria Math"/>
                        </a:rPr>
                        <m:t>𝑌</m:t>
                      </m:r>
                      <m:r>
                        <a:rPr lang="en-US" i="1">
                          <a:solidFill>
                            <a:prstClr val="black"/>
                          </a:solidFill>
                          <a:latin typeface="Cambria Math"/>
                        </a:rPr>
                        <m:t>)</m:t>
                      </m:r>
                    </m:oMath>
                  </m:oMathPara>
                </a14:m>
                <a:endParaRPr lang="en-US" dirty="0">
                  <a:solidFill>
                    <a:prstClr val="black"/>
                  </a:solidFill>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2575330" y="2133600"/>
                <a:ext cx="3740831" cy="369332"/>
              </a:xfrm>
              <a:prstGeom prst="rect">
                <a:avLst/>
              </a:prstGeom>
              <a:blipFill rotWithShape="1">
                <a:blip r:embed="rId2"/>
                <a:stretch>
                  <a:fillRect b="-13115"/>
                </a:stretch>
              </a:blipFill>
            </p:spPr>
            <p:txBody>
              <a:bodyPr/>
              <a:lstStyle/>
              <a:p>
                <a:r>
                  <a:rPr lang="en-US">
                    <a:noFill/>
                  </a:rPr>
                  <a:t> </a:t>
                </a:r>
              </a:p>
            </p:txBody>
          </p:sp>
        </mc:Fallback>
      </mc:AlternateContent>
      <p:sp>
        <p:nvSpPr>
          <p:cNvPr id="3" name="Rectangle 2"/>
          <p:cNvSpPr/>
          <p:nvPr/>
        </p:nvSpPr>
        <p:spPr>
          <a:xfrm>
            <a:off x="435340" y="1600200"/>
            <a:ext cx="8274048" cy="369332"/>
          </a:xfrm>
          <a:prstGeom prst="rect">
            <a:avLst/>
          </a:prstGeom>
        </p:spPr>
        <p:txBody>
          <a:bodyPr wrap="square">
            <a:spAutoFit/>
          </a:bodyPr>
          <a:lstStyle/>
          <a:p>
            <a:r>
              <a:rPr lang="en-US" dirty="0">
                <a:solidFill>
                  <a:prstClr val="black"/>
                </a:solidFill>
                <a:cs typeface="Arial" panose="020B0604020202020204" pitchFamily="34" charset="0"/>
              </a:rPr>
              <a:t>The </a:t>
            </a:r>
            <a:r>
              <a:rPr lang="en-US" b="1" dirty="0">
                <a:solidFill>
                  <a:prstClr val="black"/>
                </a:solidFill>
                <a:cs typeface="Arial" panose="020B0604020202020204" pitchFamily="34" charset="0"/>
              </a:rPr>
              <a:t>Cobb-Douglas utility function </a:t>
            </a:r>
            <a:r>
              <a:rPr lang="en-US" dirty="0">
                <a:solidFill>
                  <a:prstClr val="black"/>
                </a:solidFill>
                <a:cs typeface="Arial" panose="020B0604020202020204" pitchFamily="34" charset="0"/>
              </a:rPr>
              <a:t>can be represented in two forms:</a:t>
            </a:r>
          </a:p>
        </p:txBody>
      </p:sp>
      <p:sp>
        <p:nvSpPr>
          <p:cNvPr id="20" name="Rectangle 19"/>
          <p:cNvSpPr/>
          <p:nvPr/>
        </p:nvSpPr>
        <p:spPr>
          <a:xfrm>
            <a:off x="435339" y="2514600"/>
            <a:ext cx="8274049" cy="369332"/>
          </a:xfrm>
          <a:prstGeom prst="rect">
            <a:avLst/>
          </a:prstGeom>
        </p:spPr>
        <p:txBody>
          <a:bodyPr wrap="square">
            <a:spAutoFit/>
          </a:bodyPr>
          <a:lstStyle/>
          <a:p>
            <a:r>
              <a:rPr lang="en-US" dirty="0">
                <a:solidFill>
                  <a:prstClr val="black"/>
                </a:solidFill>
                <a:cs typeface="Arial" panose="020B0604020202020204" pitchFamily="34" charset="0"/>
              </a:rPr>
              <a:t>and</a:t>
            </a:r>
          </a:p>
        </p:txBody>
      </p:sp>
      <p:sp>
        <p:nvSpPr>
          <p:cNvPr id="5" name="Rectangle 4"/>
          <p:cNvSpPr/>
          <p:nvPr/>
        </p:nvSpPr>
        <p:spPr>
          <a:xfrm>
            <a:off x="457200" y="3352800"/>
            <a:ext cx="8252188" cy="646331"/>
          </a:xfrm>
          <a:prstGeom prst="rect">
            <a:avLst/>
          </a:prstGeom>
        </p:spPr>
        <p:txBody>
          <a:bodyPr wrap="square">
            <a:spAutoFit/>
          </a:bodyPr>
          <a:lstStyle/>
          <a:p>
            <a:r>
              <a:rPr lang="en-US" dirty="0">
                <a:solidFill>
                  <a:prstClr val="black"/>
                </a:solidFill>
                <a:cs typeface="Arial" panose="020B0604020202020204" pitchFamily="34" charset="0"/>
              </a:rPr>
              <a:t>To find the demand functions for X and Y, given the usual budget constraint,</a:t>
            </a:r>
          </a:p>
          <a:p>
            <a:r>
              <a:rPr lang="en-US" dirty="0">
                <a:solidFill>
                  <a:prstClr val="black"/>
                </a:solidFill>
                <a:cs typeface="Arial" panose="020B0604020202020204" pitchFamily="34" charset="0"/>
              </a:rPr>
              <a:t>we first write the Lagrangian:</a:t>
            </a:r>
          </a:p>
        </p:txBody>
      </p:sp>
      <mc:AlternateContent xmlns:mc="http://schemas.openxmlformats.org/markup-compatibility/2006" xmlns:a14="http://schemas.microsoft.com/office/drawing/2010/main">
        <mc:Choice Requires="a14">
          <p:sp>
            <p:nvSpPr>
              <p:cNvPr id="6" name="TextBox 5"/>
              <p:cNvSpPr txBox="1"/>
              <p:nvPr/>
            </p:nvSpPr>
            <p:spPr>
              <a:xfrm>
                <a:off x="1940317" y="4114800"/>
                <a:ext cx="501085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l-GR" i="1">
                          <a:solidFill>
                            <a:prstClr val="black"/>
                          </a:solidFill>
                          <a:latin typeface="Cambria Math"/>
                          <a:ea typeface="Cambria Math"/>
                        </a:rPr>
                        <m:t>Φ</m:t>
                      </m:r>
                      <m:r>
                        <a:rPr lang="en-US" i="1">
                          <a:solidFill>
                            <a:prstClr val="black"/>
                          </a:solidFill>
                          <a:latin typeface="Cambria Math"/>
                          <a:ea typeface="Cambria Math"/>
                        </a:rPr>
                        <m:t>=</m:t>
                      </m:r>
                      <m:r>
                        <a:rPr lang="en-US" i="1">
                          <a:solidFill>
                            <a:prstClr val="black"/>
                          </a:solidFill>
                          <a:latin typeface="Cambria Math"/>
                          <a:ea typeface="Cambria Math"/>
                        </a:rPr>
                        <m:t>𝑎</m:t>
                      </m:r>
                      <m:r>
                        <m:rPr>
                          <m:nor/>
                        </m:rPr>
                        <a:rPr lang="en-US">
                          <a:solidFill>
                            <a:prstClr val="black"/>
                          </a:solidFill>
                          <a:ea typeface="Cambria Math"/>
                        </a:rPr>
                        <m:t>log</m:t>
                      </m:r>
                      <m:d>
                        <m:dPr>
                          <m:ctrlPr>
                            <a:rPr lang="en-US" i="1">
                              <a:solidFill>
                                <a:prstClr val="black"/>
                              </a:solidFill>
                              <a:latin typeface="Cambria Math" panose="02040503050406030204" pitchFamily="18" charset="0"/>
                              <a:ea typeface="Cambria Math"/>
                            </a:rPr>
                          </m:ctrlPr>
                        </m:dPr>
                        <m:e>
                          <m:r>
                            <a:rPr lang="en-US" i="1">
                              <a:solidFill>
                                <a:prstClr val="black"/>
                              </a:solidFill>
                              <a:latin typeface="Cambria Math"/>
                              <a:ea typeface="Cambria Math"/>
                            </a:rPr>
                            <m:t>𝑋</m:t>
                          </m:r>
                        </m:e>
                      </m:d>
                      <m:r>
                        <a:rPr lang="en-US" i="1">
                          <a:solidFill>
                            <a:prstClr val="black"/>
                          </a:solidFill>
                          <a:latin typeface="Cambria Math"/>
                          <a:ea typeface="Cambria Math"/>
                        </a:rPr>
                        <m:t>+</m:t>
                      </m:r>
                      <m:d>
                        <m:dPr>
                          <m:ctrlPr>
                            <a:rPr lang="en-US" i="1">
                              <a:solidFill>
                                <a:prstClr val="black"/>
                              </a:solidFill>
                              <a:latin typeface="Cambria Math" panose="02040503050406030204" pitchFamily="18" charset="0"/>
                              <a:ea typeface="Cambria Math"/>
                            </a:rPr>
                          </m:ctrlPr>
                        </m:dPr>
                        <m:e>
                          <m:r>
                            <a:rPr lang="en-US" i="1">
                              <a:solidFill>
                                <a:prstClr val="black"/>
                              </a:solidFill>
                              <a:latin typeface="Cambria Math"/>
                              <a:ea typeface="Cambria Math"/>
                            </a:rPr>
                            <m:t>1−</m:t>
                          </m:r>
                          <m:r>
                            <a:rPr lang="en-US" i="1">
                              <a:solidFill>
                                <a:prstClr val="black"/>
                              </a:solidFill>
                              <a:latin typeface="Cambria Math"/>
                              <a:ea typeface="Cambria Math"/>
                            </a:rPr>
                            <m:t>𝑎</m:t>
                          </m:r>
                        </m:e>
                      </m:d>
                      <m:r>
                        <m:rPr>
                          <m:nor/>
                        </m:rPr>
                        <a:rPr lang="en-US">
                          <a:solidFill>
                            <a:prstClr val="black"/>
                          </a:solidFill>
                          <a:ea typeface="Cambria Math"/>
                        </a:rPr>
                        <m:t>log</m:t>
                      </m:r>
                      <m:d>
                        <m:dPr>
                          <m:ctrlPr>
                            <a:rPr lang="en-US" i="1">
                              <a:solidFill>
                                <a:prstClr val="black"/>
                              </a:solidFill>
                              <a:latin typeface="Cambria Math" panose="02040503050406030204" pitchFamily="18" charset="0"/>
                              <a:ea typeface="Cambria Math"/>
                            </a:rPr>
                          </m:ctrlPr>
                        </m:dPr>
                        <m:e>
                          <m:r>
                            <a:rPr lang="en-US" i="1">
                              <a:solidFill>
                                <a:prstClr val="black"/>
                              </a:solidFill>
                              <a:latin typeface="Cambria Math"/>
                              <a:ea typeface="Cambria Math"/>
                            </a:rPr>
                            <m:t>𝑌</m:t>
                          </m:r>
                        </m:e>
                      </m:d>
                      <m:r>
                        <a:rPr lang="en-US" i="1">
                          <a:solidFill>
                            <a:prstClr val="black"/>
                          </a:solidFill>
                          <a:latin typeface="Cambria Math"/>
                          <a:ea typeface="Cambria Math"/>
                        </a:rPr>
                        <m:t>−</m:t>
                      </m:r>
                      <m:r>
                        <a:rPr lang="en-US" i="1">
                          <a:solidFill>
                            <a:prstClr val="black"/>
                          </a:solidFill>
                          <a:latin typeface="Cambria Math"/>
                          <a:ea typeface="Cambria Math"/>
                        </a:rPr>
                        <m:t>𝜆</m:t>
                      </m:r>
                      <m:r>
                        <a:rPr lang="en-US" i="1">
                          <a:solidFill>
                            <a:prstClr val="black"/>
                          </a:solidFill>
                          <a:latin typeface="Cambria Math"/>
                          <a:ea typeface="Cambria Math"/>
                        </a:rPr>
                        <m:t>(</m:t>
                      </m:r>
                      <m:sSub>
                        <m:sSubPr>
                          <m:ctrlPr>
                            <a:rPr lang="en-US" i="1">
                              <a:solidFill>
                                <a:prstClr val="black"/>
                              </a:solidFill>
                              <a:latin typeface="Cambria Math" panose="02040503050406030204" pitchFamily="18" charset="0"/>
                              <a:ea typeface="Cambria Math"/>
                            </a:rPr>
                          </m:ctrlPr>
                        </m:sSubPr>
                        <m:e>
                          <m:r>
                            <a:rPr lang="en-US" i="1">
                              <a:solidFill>
                                <a:prstClr val="black"/>
                              </a:solidFill>
                              <a:latin typeface="Cambria Math"/>
                              <a:ea typeface="Cambria Math"/>
                            </a:rPr>
                            <m:t>𝑃</m:t>
                          </m:r>
                        </m:e>
                        <m:sub>
                          <m:r>
                            <a:rPr lang="en-US" i="1">
                              <a:solidFill>
                                <a:prstClr val="black"/>
                              </a:solidFill>
                              <a:latin typeface="Cambria Math"/>
                              <a:ea typeface="Cambria Math"/>
                            </a:rPr>
                            <m:t>𝑋</m:t>
                          </m:r>
                        </m:sub>
                      </m:sSub>
                      <m:r>
                        <a:rPr lang="en-US" i="1">
                          <a:solidFill>
                            <a:prstClr val="black"/>
                          </a:solidFill>
                          <a:latin typeface="Cambria Math"/>
                          <a:ea typeface="Cambria Math"/>
                        </a:rPr>
                        <m:t>𝑋</m:t>
                      </m:r>
                      <m:r>
                        <a:rPr lang="en-US" i="1">
                          <a:solidFill>
                            <a:prstClr val="black"/>
                          </a:solidFill>
                          <a:latin typeface="Cambria Math"/>
                          <a:ea typeface="Cambria Math"/>
                        </a:rPr>
                        <m:t>+</m:t>
                      </m:r>
                      <m:sSub>
                        <m:sSubPr>
                          <m:ctrlPr>
                            <a:rPr lang="en-US" i="1">
                              <a:solidFill>
                                <a:prstClr val="black"/>
                              </a:solidFill>
                              <a:latin typeface="Cambria Math" panose="02040503050406030204" pitchFamily="18" charset="0"/>
                              <a:ea typeface="Cambria Math"/>
                            </a:rPr>
                          </m:ctrlPr>
                        </m:sSubPr>
                        <m:e>
                          <m:r>
                            <a:rPr lang="en-US" i="1">
                              <a:solidFill>
                                <a:prstClr val="black"/>
                              </a:solidFill>
                              <a:latin typeface="Cambria Math"/>
                              <a:ea typeface="Cambria Math"/>
                            </a:rPr>
                            <m:t>𝑃</m:t>
                          </m:r>
                        </m:e>
                        <m:sub>
                          <m:r>
                            <a:rPr lang="en-US" i="1">
                              <a:solidFill>
                                <a:prstClr val="black"/>
                              </a:solidFill>
                              <a:latin typeface="Cambria Math"/>
                              <a:ea typeface="Cambria Math"/>
                            </a:rPr>
                            <m:t>𝑌</m:t>
                          </m:r>
                        </m:sub>
                      </m:sSub>
                      <m:r>
                        <a:rPr lang="en-US" i="1">
                          <a:solidFill>
                            <a:prstClr val="black"/>
                          </a:solidFill>
                          <a:latin typeface="Cambria Math"/>
                          <a:ea typeface="Cambria Math"/>
                        </a:rPr>
                        <m:t>−</m:t>
                      </m:r>
                      <m:r>
                        <a:rPr lang="en-US" i="1">
                          <a:solidFill>
                            <a:prstClr val="black"/>
                          </a:solidFill>
                          <a:latin typeface="Cambria Math"/>
                          <a:ea typeface="Cambria Math"/>
                        </a:rPr>
                        <m:t>𝐼</m:t>
                      </m:r>
                      <m:r>
                        <a:rPr lang="en-US" i="1">
                          <a:solidFill>
                            <a:prstClr val="black"/>
                          </a:solidFill>
                          <a:latin typeface="Cambria Math"/>
                          <a:ea typeface="Cambria Math"/>
                        </a:rPr>
                        <m:t>)</m:t>
                      </m:r>
                    </m:oMath>
                  </m:oMathPara>
                </a14:m>
                <a:endParaRPr lang="en-US" dirty="0">
                  <a:solidFill>
                    <a:prstClr val="black"/>
                  </a:solidFill>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1940317" y="4114800"/>
                <a:ext cx="5010859" cy="369332"/>
              </a:xfrm>
              <a:prstGeom prst="rect">
                <a:avLst/>
              </a:prstGeom>
              <a:blipFill rotWithShape="1">
                <a:blip r:embed="rId3"/>
                <a:stretch>
                  <a:fillRect b="-13115"/>
                </a:stretch>
              </a:blipFill>
            </p:spPr>
            <p:txBody>
              <a:bodyPr/>
              <a:lstStyle/>
              <a:p>
                <a:r>
                  <a:rPr lang="en-US">
                    <a:noFill/>
                  </a:rPr>
                  <a:t> </a:t>
                </a:r>
              </a:p>
            </p:txBody>
          </p:sp>
        </mc:Fallback>
      </mc:AlternateContent>
      <p:sp>
        <p:nvSpPr>
          <p:cNvPr id="7" name="Rectangle 6"/>
          <p:cNvSpPr/>
          <p:nvPr/>
        </p:nvSpPr>
        <p:spPr>
          <a:xfrm>
            <a:off x="457200" y="4543604"/>
            <a:ext cx="8252188" cy="646331"/>
          </a:xfrm>
          <a:prstGeom prst="rect">
            <a:avLst/>
          </a:prstGeom>
        </p:spPr>
        <p:txBody>
          <a:bodyPr wrap="square">
            <a:spAutoFit/>
          </a:bodyPr>
          <a:lstStyle/>
          <a:p>
            <a:r>
              <a:rPr lang="en-US" dirty="0">
                <a:solidFill>
                  <a:prstClr val="black"/>
                </a:solidFill>
                <a:cs typeface="Arial" panose="020B0604020202020204" pitchFamily="34" charset="0"/>
              </a:rPr>
              <a:t>Now differentiating with respect to X, Y, and l and setting the derivatives equal</a:t>
            </a:r>
          </a:p>
          <a:p>
            <a:r>
              <a:rPr lang="en-US" dirty="0">
                <a:solidFill>
                  <a:prstClr val="black"/>
                </a:solidFill>
                <a:cs typeface="Arial" panose="020B0604020202020204" pitchFamily="34" charset="0"/>
              </a:rPr>
              <a:t>to zero, we obtain</a:t>
            </a:r>
          </a:p>
        </p:txBody>
      </p:sp>
      <mc:AlternateContent xmlns:mc="http://schemas.openxmlformats.org/markup-compatibility/2006" xmlns:a14="http://schemas.microsoft.com/office/drawing/2010/main">
        <mc:Choice Requires="a14">
          <p:sp>
            <p:nvSpPr>
              <p:cNvPr id="9" name="TextBox 8"/>
              <p:cNvSpPr txBox="1"/>
              <p:nvPr/>
            </p:nvSpPr>
            <p:spPr>
              <a:xfrm>
                <a:off x="3263530" y="5064741"/>
                <a:ext cx="281070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type m:val="lin"/>
                          <m:ctrlPr>
                            <a:rPr lang="en-US" i="1">
                              <a:solidFill>
                                <a:prstClr val="black"/>
                              </a:solidFill>
                              <a:latin typeface="Cambria Math" panose="02040503050406030204" pitchFamily="18" charset="0"/>
                              <a:ea typeface="Cambria Math"/>
                            </a:rPr>
                          </m:ctrlPr>
                        </m:fPr>
                        <m:num>
                          <m:r>
                            <a:rPr lang="en-US" i="1">
                              <a:solidFill>
                                <a:prstClr val="black"/>
                              </a:solidFill>
                              <a:latin typeface="Cambria Math"/>
                              <a:ea typeface="Cambria Math"/>
                            </a:rPr>
                            <m:t>𝜕</m:t>
                          </m:r>
                          <m:r>
                            <m:rPr>
                              <m:sty m:val="p"/>
                            </m:rPr>
                            <a:rPr lang="el-GR" i="1">
                              <a:solidFill>
                                <a:prstClr val="black"/>
                              </a:solidFill>
                              <a:latin typeface="Cambria Math"/>
                              <a:ea typeface="Cambria Math"/>
                            </a:rPr>
                            <m:t>Φ</m:t>
                          </m:r>
                          <m:r>
                            <m:rPr>
                              <m:nor/>
                            </m:rPr>
                            <a:rPr lang="en-US" dirty="0">
                              <a:solidFill>
                                <a:prstClr val="black"/>
                              </a:solidFill>
                            </a:rPr>
                            <m:t> </m:t>
                          </m:r>
                        </m:num>
                        <m:den>
                          <m:r>
                            <a:rPr lang="en-US" i="1">
                              <a:solidFill>
                                <a:prstClr val="black"/>
                              </a:solidFill>
                              <a:latin typeface="Cambria Math"/>
                              <a:ea typeface="Cambria Math"/>
                            </a:rPr>
                            <m:t>𝜕</m:t>
                          </m:r>
                          <m:r>
                            <a:rPr lang="en-US" i="1">
                              <a:solidFill>
                                <a:prstClr val="black"/>
                              </a:solidFill>
                              <a:latin typeface="Cambria Math"/>
                              <a:ea typeface="Cambria Math"/>
                            </a:rPr>
                            <m:t>𝑋</m:t>
                          </m:r>
                          <m:r>
                            <m:rPr>
                              <m:nor/>
                            </m:rPr>
                            <a:rPr lang="en-US">
                              <a:solidFill>
                                <a:prstClr val="black"/>
                              </a:solidFill>
                              <a:ea typeface="Cambria Math"/>
                            </a:rPr>
                            <m:t>=</m:t>
                          </m:r>
                          <m:f>
                            <m:fPr>
                              <m:type m:val="lin"/>
                              <m:ctrlPr>
                                <a:rPr lang="en-US" i="1">
                                  <a:solidFill>
                                    <a:prstClr val="black"/>
                                  </a:solidFill>
                                  <a:latin typeface="Cambria Math" panose="02040503050406030204" pitchFamily="18" charset="0"/>
                                  <a:ea typeface="Cambria Math"/>
                                </a:rPr>
                              </m:ctrlPr>
                            </m:fPr>
                            <m:num>
                              <m:r>
                                <a:rPr lang="en-US" i="1">
                                  <a:solidFill>
                                    <a:prstClr val="black"/>
                                  </a:solidFill>
                                  <a:latin typeface="Cambria Math"/>
                                  <a:ea typeface="Cambria Math"/>
                                </a:rPr>
                                <m:t>𝑎</m:t>
                              </m:r>
                            </m:num>
                            <m:den>
                              <m:r>
                                <a:rPr lang="en-US" i="1">
                                  <a:solidFill>
                                    <a:prstClr val="black"/>
                                  </a:solidFill>
                                  <a:latin typeface="Cambria Math"/>
                                  <a:ea typeface="Cambria Math"/>
                                </a:rPr>
                                <m:t>𝑋</m:t>
                              </m:r>
                              <m:r>
                                <a:rPr lang="en-US" i="1">
                                  <a:solidFill>
                                    <a:prstClr val="black"/>
                                  </a:solidFill>
                                  <a:latin typeface="Cambria Math"/>
                                  <a:ea typeface="Cambria Math"/>
                                </a:rPr>
                                <m:t>−</m:t>
                              </m:r>
                              <m:r>
                                <a:rPr lang="en-US" i="1">
                                  <a:solidFill>
                                    <a:prstClr val="black"/>
                                  </a:solidFill>
                                  <a:latin typeface="Cambria Math"/>
                                  <a:ea typeface="Cambria Math"/>
                                </a:rPr>
                                <m:t>𝜆</m:t>
                              </m:r>
                              <m:sSub>
                                <m:sSubPr>
                                  <m:ctrlPr>
                                    <a:rPr lang="en-US" i="1">
                                      <a:solidFill>
                                        <a:prstClr val="black"/>
                                      </a:solidFill>
                                      <a:latin typeface="Cambria Math" panose="02040503050406030204" pitchFamily="18" charset="0"/>
                                      <a:ea typeface="Cambria Math"/>
                                    </a:rPr>
                                  </m:ctrlPr>
                                </m:sSubPr>
                                <m:e>
                                  <m:r>
                                    <a:rPr lang="en-US" i="1">
                                      <a:solidFill>
                                        <a:prstClr val="black"/>
                                      </a:solidFill>
                                      <a:latin typeface="Cambria Math"/>
                                      <a:ea typeface="Cambria Math"/>
                                    </a:rPr>
                                    <m:t>𝑃</m:t>
                                  </m:r>
                                </m:e>
                                <m:sub>
                                  <m:r>
                                    <a:rPr lang="en-US" i="1">
                                      <a:solidFill>
                                        <a:prstClr val="black"/>
                                      </a:solidFill>
                                      <a:latin typeface="Cambria Math"/>
                                      <a:ea typeface="Cambria Math"/>
                                    </a:rPr>
                                    <m:t>𝑋</m:t>
                                  </m:r>
                                </m:sub>
                              </m:sSub>
                              <m:r>
                                <a:rPr lang="en-US" i="1">
                                  <a:solidFill>
                                    <a:prstClr val="black"/>
                                  </a:solidFill>
                                  <a:latin typeface="Cambria Math"/>
                                  <a:ea typeface="Cambria Math"/>
                                </a:rPr>
                                <m:t>=0</m:t>
                              </m:r>
                            </m:den>
                          </m:f>
                          <m:r>
                            <m:rPr>
                              <m:nor/>
                            </m:rPr>
                            <a:rPr lang="en-US" dirty="0">
                              <a:solidFill>
                                <a:prstClr val="black"/>
                              </a:solidFill>
                            </a:rPr>
                            <m:t> </m:t>
                          </m:r>
                        </m:den>
                      </m:f>
                    </m:oMath>
                  </m:oMathPara>
                </a14:m>
                <a:endParaRPr lang="en-US" dirty="0">
                  <a:solidFill>
                    <a:prstClr val="black"/>
                  </a:solidFill>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3263530" y="5064741"/>
                <a:ext cx="2810706" cy="369332"/>
              </a:xfrm>
              <a:prstGeom prst="rect">
                <a:avLst/>
              </a:prstGeom>
              <a:blipFill rotWithShape="1">
                <a:blip r:embed="rId4"/>
                <a:stretch>
                  <a:fillRect t="-116667" b="-181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3276600" y="5434073"/>
                <a:ext cx="338938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type m:val="lin"/>
                          <m:ctrlPr>
                            <a:rPr lang="en-US" i="1">
                              <a:solidFill>
                                <a:prstClr val="black"/>
                              </a:solidFill>
                              <a:latin typeface="Cambria Math" panose="02040503050406030204" pitchFamily="18" charset="0"/>
                              <a:ea typeface="Cambria Math"/>
                            </a:rPr>
                          </m:ctrlPr>
                        </m:fPr>
                        <m:num>
                          <m:r>
                            <a:rPr lang="en-US" i="1">
                              <a:solidFill>
                                <a:prstClr val="black"/>
                              </a:solidFill>
                              <a:latin typeface="Cambria Math"/>
                              <a:ea typeface="Cambria Math"/>
                            </a:rPr>
                            <m:t>𝜕</m:t>
                          </m:r>
                          <m:r>
                            <m:rPr>
                              <m:sty m:val="p"/>
                            </m:rPr>
                            <a:rPr lang="el-GR" i="1">
                              <a:solidFill>
                                <a:prstClr val="black"/>
                              </a:solidFill>
                              <a:latin typeface="Cambria Math"/>
                              <a:ea typeface="Cambria Math"/>
                            </a:rPr>
                            <m:t>Φ</m:t>
                          </m:r>
                          <m:r>
                            <m:rPr>
                              <m:nor/>
                            </m:rPr>
                            <a:rPr lang="en-US" dirty="0">
                              <a:solidFill>
                                <a:prstClr val="black"/>
                              </a:solidFill>
                            </a:rPr>
                            <m:t> </m:t>
                          </m:r>
                        </m:num>
                        <m:den>
                          <m:r>
                            <a:rPr lang="en-US" i="1">
                              <a:solidFill>
                                <a:prstClr val="black"/>
                              </a:solidFill>
                              <a:latin typeface="Cambria Math"/>
                              <a:ea typeface="Cambria Math"/>
                            </a:rPr>
                            <m:t>𝜕</m:t>
                          </m:r>
                          <m:r>
                            <m:rPr>
                              <m:nor/>
                            </m:rPr>
                            <a:rPr lang="en-US">
                              <a:solidFill>
                                <a:prstClr val="black"/>
                              </a:solidFill>
                              <a:ea typeface="Cambria Math"/>
                            </a:rPr>
                            <m:t>Y</m:t>
                          </m:r>
                          <m:r>
                            <m:rPr>
                              <m:nor/>
                            </m:rPr>
                            <a:rPr lang="en-US">
                              <a:solidFill>
                                <a:prstClr val="black"/>
                              </a:solidFill>
                              <a:ea typeface="Cambria Math"/>
                            </a:rPr>
                            <m:t>=</m:t>
                          </m:r>
                          <m:f>
                            <m:fPr>
                              <m:type m:val="lin"/>
                              <m:ctrlPr>
                                <a:rPr lang="en-US" i="1">
                                  <a:solidFill>
                                    <a:prstClr val="black"/>
                                  </a:solidFill>
                                  <a:latin typeface="Cambria Math" panose="02040503050406030204" pitchFamily="18" charset="0"/>
                                  <a:ea typeface="Cambria Math"/>
                                </a:rPr>
                              </m:ctrlPr>
                            </m:fPr>
                            <m:num>
                              <m:r>
                                <a:rPr lang="en-US" i="1">
                                  <a:solidFill>
                                    <a:prstClr val="black"/>
                                  </a:solidFill>
                                  <a:latin typeface="Cambria Math"/>
                                  <a:ea typeface="Cambria Math"/>
                                </a:rPr>
                                <m:t>(1−</m:t>
                              </m:r>
                              <m:r>
                                <a:rPr lang="en-US" i="1">
                                  <a:solidFill>
                                    <a:prstClr val="black"/>
                                  </a:solidFill>
                                  <a:latin typeface="Cambria Math"/>
                                  <a:ea typeface="Cambria Math"/>
                                </a:rPr>
                                <m:t>𝑎</m:t>
                              </m:r>
                              <m:r>
                                <a:rPr lang="en-US" i="1">
                                  <a:solidFill>
                                    <a:prstClr val="black"/>
                                  </a:solidFill>
                                  <a:latin typeface="Cambria Math"/>
                                  <a:ea typeface="Cambria Math"/>
                                </a:rPr>
                                <m:t>)</m:t>
                              </m:r>
                            </m:num>
                            <m:den>
                              <m:r>
                                <a:rPr lang="en-US" i="1">
                                  <a:solidFill>
                                    <a:prstClr val="black"/>
                                  </a:solidFill>
                                  <a:latin typeface="Cambria Math"/>
                                  <a:ea typeface="Cambria Math"/>
                                </a:rPr>
                                <m:t>𝑌</m:t>
                              </m:r>
                              <m:r>
                                <a:rPr lang="en-US" i="1">
                                  <a:solidFill>
                                    <a:prstClr val="black"/>
                                  </a:solidFill>
                                  <a:latin typeface="Cambria Math"/>
                                  <a:ea typeface="Cambria Math"/>
                                </a:rPr>
                                <m:t>−</m:t>
                              </m:r>
                              <m:r>
                                <a:rPr lang="en-US" i="1">
                                  <a:solidFill>
                                    <a:prstClr val="black"/>
                                  </a:solidFill>
                                  <a:latin typeface="Cambria Math"/>
                                  <a:ea typeface="Cambria Math"/>
                                </a:rPr>
                                <m:t>𝜆</m:t>
                              </m:r>
                              <m:sSub>
                                <m:sSubPr>
                                  <m:ctrlPr>
                                    <a:rPr lang="en-US" i="1">
                                      <a:solidFill>
                                        <a:prstClr val="black"/>
                                      </a:solidFill>
                                      <a:latin typeface="Cambria Math" panose="02040503050406030204" pitchFamily="18" charset="0"/>
                                      <a:ea typeface="Cambria Math"/>
                                    </a:rPr>
                                  </m:ctrlPr>
                                </m:sSubPr>
                                <m:e>
                                  <m:r>
                                    <a:rPr lang="en-US" i="1">
                                      <a:solidFill>
                                        <a:prstClr val="black"/>
                                      </a:solidFill>
                                      <a:latin typeface="Cambria Math"/>
                                      <a:ea typeface="Cambria Math"/>
                                    </a:rPr>
                                    <m:t>𝑃</m:t>
                                  </m:r>
                                </m:e>
                                <m:sub>
                                  <m:r>
                                    <a:rPr lang="en-US" i="1">
                                      <a:solidFill>
                                        <a:prstClr val="black"/>
                                      </a:solidFill>
                                      <a:latin typeface="Cambria Math"/>
                                      <a:ea typeface="Cambria Math"/>
                                    </a:rPr>
                                    <m:t>𝑌</m:t>
                                  </m:r>
                                </m:sub>
                              </m:sSub>
                              <m:r>
                                <a:rPr lang="en-US" i="1">
                                  <a:solidFill>
                                    <a:prstClr val="black"/>
                                  </a:solidFill>
                                  <a:latin typeface="Cambria Math"/>
                                  <a:ea typeface="Cambria Math"/>
                                </a:rPr>
                                <m:t>=0</m:t>
                              </m:r>
                            </m:den>
                          </m:f>
                          <m:r>
                            <m:rPr>
                              <m:nor/>
                            </m:rPr>
                            <a:rPr lang="en-US" dirty="0">
                              <a:solidFill>
                                <a:prstClr val="black"/>
                              </a:solidFill>
                            </a:rPr>
                            <m:t> </m:t>
                          </m:r>
                        </m:den>
                      </m:f>
                    </m:oMath>
                  </m:oMathPara>
                </a14:m>
                <a:endParaRPr lang="en-US" dirty="0">
                  <a:solidFill>
                    <a:prstClr val="black"/>
                  </a:solidFill>
                </a:endParaRPr>
              </a:p>
            </p:txBody>
          </p:sp>
        </mc:Choice>
        <mc:Fallback xmlns="">
          <p:sp>
            <p:nvSpPr>
              <p:cNvPr id="32" name="TextBox 31"/>
              <p:cNvSpPr txBox="1">
                <a:spLocks noRot="1" noChangeAspect="1" noMove="1" noResize="1" noEditPoints="1" noAdjustHandles="1" noChangeArrowheads="1" noChangeShapeType="1" noTextEdit="1"/>
              </p:cNvSpPr>
              <p:nvPr/>
            </p:nvSpPr>
            <p:spPr>
              <a:xfrm>
                <a:off x="3276600" y="5434073"/>
                <a:ext cx="3389389" cy="369332"/>
              </a:xfrm>
              <a:prstGeom prst="rect">
                <a:avLst/>
              </a:prstGeom>
              <a:blipFill rotWithShape="1">
                <a:blip r:embed="rId5"/>
                <a:stretch>
                  <a:fillRect t="-114754" b="-17704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3290270" y="5803405"/>
                <a:ext cx="293836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type m:val="lin"/>
                          <m:ctrlPr>
                            <a:rPr lang="en-US" i="1">
                              <a:solidFill>
                                <a:prstClr val="black"/>
                              </a:solidFill>
                              <a:latin typeface="Cambria Math" panose="02040503050406030204" pitchFamily="18" charset="0"/>
                              <a:ea typeface="Cambria Math"/>
                            </a:rPr>
                          </m:ctrlPr>
                        </m:fPr>
                        <m:num>
                          <m:r>
                            <a:rPr lang="en-US" i="1">
                              <a:solidFill>
                                <a:prstClr val="black"/>
                              </a:solidFill>
                              <a:latin typeface="Cambria Math"/>
                              <a:ea typeface="Cambria Math"/>
                            </a:rPr>
                            <m:t>𝜕</m:t>
                          </m:r>
                          <m:r>
                            <m:rPr>
                              <m:sty m:val="p"/>
                            </m:rPr>
                            <a:rPr lang="el-GR" i="1">
                              <a:solidFill>
                                <a:prstClr val="black"/>
                              </a:solidFill>
                              <a:latin typeface="Cambria Math"/>
                              <a:ea typeface="Cambria Math"/>
                            </a:rPr>
                            <m:t>Φ</m:t>
                          </m:r>
                          <m:r>
                            <m:rPr>
                              <m:nor/>
                            </m:rPr>
                            <a:rPr lang="en-US" dirty="0">
                              <a:solidFill>
                                <a:prstClr val="black"/>
                              </a:solidFill>
                            </a:rPr>
                            <m:t> </m:t>
                          </m:r>
                        </m:num>
                        <m:den>
                          <m:r>
                            <a:rPr lang="en-US" i="1">
                              <a:solidFill>
                                <a:prstClr val="black"/>
                              </a:solidFill>
                              <a:latin typeface="Cambria Math"/>
                              <a:ea typeface="Cambria Math"/>
                            </a:rPr>
                            <m:t>𝜕</m:t>
                          </m:r>
                          <m:r>
                            <m:rPr>
                              <m:sty m:val="p"/>
                            </m:rPr>
                            <a:rPr lang="el-GR" i="1">
                              <a:solidFill>
                                <a:prstClr val="black"/>
                              </a:solidFill>
                              <a:latin typeface="Cambria Math"/>
                              <a:ea typeface="Cambria Math"/>
                            </a:rPr>
                            <m:t>λ</m:t>
                          </m:r>
                          <m:r>
                            <m:rPr>
                              <m:nor/>
                            </m:rPr>
                            <a:rPr lang="en-US">
                              <a:solidFill>
                                <a:prstClr val="black"/>
                              </a:solidFill>
                              <a:ea typeface="Cambria Math"/>
                            </a:rPr>
                            <m:t>=</m:t>
                          </m:r>
                          <m:sSub>
                            <m:sSubPr>
                              <m:ctrlPr>
                                <a:rPr lang="en-US" i="1">
                                  <a:solidFill>
                                    <a:prstClr val="black"/>
                                  </a:solidFill>
                                  <a:latin typeface="Cambria Math" panose="02040503050406030204" pitchFamily="18" charset="0"/>
                                  <a:ea typeface="Cambria Math"/>
                                </a:rPr>
                              </m:ctrlPr>
                            </m:sSubPr>
                            <m:e>
                              <m:r>
                                <a:rPr lang="en-US" i="1">
                                  <a:solidFill>
                                    <a:prstClr val="black"/>
                                  </a:solidFill>
                                  <a:latin typeface="Cambria Math"/>
                                  <a:ea typeface="Cambria Math"/>
                                </a:rPr>
                                <m:t>𝑃</m:t>
                              </m:r>
                            </m:e>
                            <m:sub>
                              <m:r>
                                <a:rPr lang="en-US" i="1">
                                  <a:solidFill>
                                    <a:prstClr val="black"/>
                                  </a:solidFill>
                                  <a:latin typeface="Cambria Math"/>
                                  <a:ea typeface="Cambria Math"/>
                                </a:rPr>
                                <m:t>𝑋</m:t>
                              </m:r>
                            </m:sub>
                          </m:sSub>
                          <m:r>
                            <m:rPr>
                              <m:nor/>
                            </m:rPr>
                            <a:rPr lang="en-US">
                              <a:solidFill>
                                <a:prstClr val="black"/>
                              </a:solidFill>
                              <a:ea typeface="Cambria Math"/>
                            </a:rPr>
                            <m:t>X</m:t>
                          </m:r>
                          <m:r>
                            <m:rPr>
                              <m:nor/>
                            </m:rPr>
                            <a:rPr lang="en-US">
                              <a:solidFill>
                                <a:prstClr val="black"/>
                              </a:solidFill>
                              <a:ea typeface="Cambria Math"/>
                            </a:rPr>
                            <m:t>+</m:t>
                          </m:r>
                          <m:sSub>
                            <m:sSubPr>
                              <m:ctrlPr>
                                <a:rPr lang="en-US" i="1">
                                  <a:solidFill>
                                    <a:prstClr val="black"/>
                                  </a:solidFill>
                                  <a:latin typeface="Cambria Math" panose="02040503050406030204" pitchFamily="18" charset="0"/>
                                  <a:ea typeface="Cambria Math"/>
                                </a:rPr>
                              </m:ctrlPr>
                            </m:sSubPr>
                            <m:e>
                              <m:r>
                                <a:rPr lang="en-US" i="1">
                                  <a:solidFill>
                                    <a:prstClr val="black"/>
                                  </a:solidFill>
                                  <a:latin typeface="Cambria Math"/>
                                  <a:ea typeface="Cambria Math"/>
                                </a:rPr>
                                <m:t>𝑃</m:t>
                              </m:r>
                            </m:e>
                            <m:sub>
                              <m:r>
                                <a:rPr lang="en-US" i="1">
                                  <a:solidFill>
                                    <a:prstClr val="black"/>
                                  </a:solidFill>
                                  <a:latin typeface="Cambria Math"/>
                                  <a:ea typeface="Cambria Math"/>
                                </a:rPr>
                                <m:t>𝑌</m:t>
                              </m:r>
                            </m:sub>
                          </m:sSub>
                          <m:r>
                            <a:rPr lang="en-US" i="1">
                              <a:solidFill>
                                <a:prstClr val="black"/>
                              </a:solidFill>
                              <a:latin typeface="Cambria Math"/>
                              <a:ea typeface="Cambria Math"/>
                            </a:rPr>
                            <m:t>𝑌</m:t>
                          </m:r>
                          <m:r>
                            <a:rPr lang="en-US" i="1">
                              <a:solidFill>
                                <a:prstClr val="black"/>
                              </a:solidFill>
                              <a:latin typeface="Cambria Math"/>
                              <a:ea typeface="Cambria Math"/>
                            </a:rPr>
                            <m:t>−</m:t>
                          </m:r>
                          <m:r>
                            <a:rPr lang="en-US" i="1">
                              <a:solidFill>
                                <a:prstClr val="black"/>
                              </a:solidFill>
                              <a:latin typeface="Cambria Math"/>
                              <a:ea typeface="Cambria Math"/>
                            </a:rPr>
                            <m:t>𝐼</m:t>
                          </m:r>
                          <m:r>
                            <a:rPr lang="en-US" i="1">
                              <a:solidFill>
                                <a:prstClr val="black"/>
                              </a:solidFill>
                              <a:latin typeface="Cambria Math"/>
                              <a:ea typeface="Cambria Math"/>
                            </a:rPr>
                            <m:t>=0</m:t>
                          </m:r>
                          <m:r>
                            <m:rPr>
                              <m:nor/>
                            </m:rPr>
                            <a:rPr lang="en-US" dirty="0">
                              <a:solidFill>
                                <a:prstClr val="black"/>
                              </a:solidFill>
                            </a:rPr>
                            <m:t> </m:t>
                          </m:r>
                        </m:den>
                      </m:f>
                    </m:oMath>
                  </m:oMathPara>
                </a14:m>
                <a:endParaRPr lang="en-US" dirty="0">
                  <a:solidFill>
                    <a:prstClr val="black"/>
                  </a:solidFill>
                </a:endParaRPr>
              </a:p>
            </p:txBody>
          </p:sp>
        </mc:Choice>
        <mc:Fallback xmlns="">
          <p:sp>
            <p:nvSpPr>
              <p:cNvPr id="33" name="TextBox 32"/>
              <p:cNvSpPr txBox="1">
                <a:spLocks noRot="1" noChangeAspect="1" noMove="1" noResize="1" noEditPoints="1" noAdjustHandles="1" noChangeArrowheads="1" noChangeShapeType="1" noTextEdit="1"/>
              </p:cNvSpPr>
              <p:nvPr/>
            </p:nvSpPr>
            <p:spPr>
              <a:xfrm>
                <a:off x="3290270" y="5803405"/>
                <a:ext cx="2938368" cy="369332"/>
              </a:xfrm>
              <a:prstGeom prst="rect">
                <a:avLst/>
              </a:prstGeom>
              <a:blipFill rotWithShape="1">
                <a:blip r:embed="rId6"/>
                <a:stretch>
                  <a:fillRect t="-114754" b="-17704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3530880" y="2895600"/>
                <a:ext cx="1991956" cy="39299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a:solidFill>
                            <a:prstClr val="black"/>
                          </a:solidFill>
                          <a:latin typeface="Cambria Math"/>
                        </a:rPr>
                        <m:t>𝑈</m:t>
                      </m:r>
                      <m:d>
                        <m:dPr>
                          <m:ctrlPr>
                            <a:rPr lang="en-US" i="1">
                              <a:solidFill>
                                <a:prstClr val="black"/>
                              </a:solidFill>
                              <a:latin typeface="Cambria Math" panose="02040503050406030204" pitchFamily="18" charset="0"/>
                            </a:rPr>
                          </m:ctrlPr>
                        </m:dPr>
                        <m:e>
                          <m:r>
                            <a:rPr lang="en-US" i="1">
                              <a:solidFill>
                                <a:prstClr val="black"/>
                              </a:solidFill>
                              <a:latin typeface="Cambria Math"/>
                            </a:rPr>
                            <m:t>𝑋</m:t>
                          </m:r>
                          <m:r>
                            <a:rPr lang="en-US" i="1">
                              <a:solidFill>
                                <a:prstClr val="black"/>
                              </a:solidFill>
                              <a:latin typeface="Cambria Math"/>
                            </a:rPr>
                            <m:t>,</m:t>
                          </m:r>
                          <m:r>
                            <a:rPr lang="en-US" i="1">
                              <a:solidFill>
                                <a:prstClr val="black"/>
                              </a:solidFill>
                              <a:latin typeface="Cambria Math"/>
                            </a:rPr>
                            <m:t>𝑌</m:t>
                          </m:r>
                        </m:e>
                      </m:d>
                      <m:r>
                        <a:rPr lang="en-US" i="1">
                          <a:solidFill>
                            <a:prstClr val="black"/>
                          </a:solidFill>
                          <a:latin typeface="Cambria Math"/>
                        </a:rPr>
                        <m:t>=</m:t>
                      </m:r>
                      <m:sSup>
                        <m:sSupPr>
                          <m:ctrlPr>
                            <a:rPr lang="en-US" i="1">
                              <a:solidFill>
                                <a:prstClr val="black"/>
                              </a:solidFill>
                              <a:latin typeface="Cambria Math" panose="02040503050406030204" pitchFamily="18" charset="0"/>
                            </a:rPr>
                          </m:ctrlPr>
                        </m:sSupPr>
                        <m:e>
                          <m:r>
                            <a:rPr lang="en-US" i="1">
                              <a:solidFill>
                                <a:prstClr val="black"/>
                              </a:solidFill>
                              <a:latin typeface="Cambria Math"/>
                            </a:rPr>
                            <m:t>𝑋</m:t>
                          </m:r>
                        </m:e>
                        <m:sup>
                          <m:r>
                            <a:rPr lang="en-US" i="1">
                              <a:solidFill>
                                <a:prstClr val="black"/>
                              </a:solidFill>
                              <a:latin typeface="Cambria Math"/>
                            </a:rPr>
                            <m:t>𝑎</m:t>
                          </m:r>
                        </m:sup>
                      </m:sSup>
                      <m:sSup>
                        <m:sSupPr>
                          <m:ctrlPr>
                            <a:rPr lang="en-US" i="1">
                              <a:solidFill>
                                <a:prstClr val="black"/>
                              </a:solidFill>
                              <a:latin typeface="Cambria Math" panose="02040503050406030204" pitchFamily="18" charset="0"/>
                            </a:rPr>
                          </m:ctrlPr>
                        </m:sSupPr>
                        <m:e>
                          <m:r>
                            <a:rPr lang="en-US" i="1">
                              <a:solidFill>
                                <a:prstClr val="black"/>
                              </a:solidFill>
                              <a:latin typeface="Cambria Math"/>
                            </a:rPr>
                            <m:t>𝑌</m:t>
                          </m:r>
                        </m:e>
                        <m:sup>
                          <m:r>
                            <a:rPr lang="en-US" i="1">
                              <a:solidFill>
                                <a:prstClr val="black"/>
                              </a:solidFill>
                              <a:latin typeface="Cambria Math"/>
                            </a:rPr>
                            <m:t>1−</m:t>
                          </m:r>
                          <m:r>
                            <a:rPr lang="en-US" i="1">
                              <a:solidFill>
                                <a:prstClr val="black"/>
                              </a:solidFill>
                              <a:latin typeface="Cambria Math"/>
                            </a:rPr>
                            <m:t>𝑎</m:t>
                          </m:r>
                        </m:sup>
                      </m:sSup>
                    </m:oMath>
                  </m:oMathPara>
                </a14:m>
                <a:endParaRPr lang="en-US" dirty="0">
                  <a:solidFill>
                    <a:prstClr val="black"/>
                  </a:solidFill>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3530880" y="2895600"/>
                <a:ext cx="1991956" cy="392993"/>
              </a:xfrm>
              <a:prstGeom prst="rect">
                <a:avLst/>
              </a:prstGeom>
              <a:blipFill rotWithShape="1">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5046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wipe(left)">
                                      <p:cBhvr>
                                        <p:cTn id="7" dur="500"/>
                                        <p:tgtEl>
                                          <p:spTgt spid="22">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left)">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500"/>
                                        <p:tgtEl>
                                          <p:spTgt spid="2"/>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left)">
                                      <p:cBhvr>
                                        <p:cTn id="24" dur="500"/>
                                        <p:tgtEl>
                                          <p:spTgt spid="20"/>
                                        </p:tgtEl>
                                      </p:cBhvr>
                                    </p:animEffect>
                                  </p:childTnLst>
                                </p:cTn>
                              </p:par>
                            </p:childTnLst>
                          </p:cTn>
                        </p:par>
                        <p:par>
                          <p:cTn id="25" fill="hold">
                            <p:stCondLst>
                              <p:cond delay="1500"/>
                            </p:stCondLst>
                            <p:childTnLst>
                              <p:par>
                                <p:cTn id="26" presetID="22" presetClass="entr" presetSubtype="8"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left)">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ipe(left)">
                                      <p:cBhvr>
                                        <p:cTn id="33" dur="500"/>
                                        <p:tgtEl>
                                          <p:spTgt spid="5"/>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left)">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wipe(left)">
                                      <p:cBhvr>
                                        <p:cTn id="42" dur="500"/>
                                        <p:tgtEl>
                                          <p:spTgt spid="7"/>
                                        </p:tgtEl>
                                      </p:cBhvr>
                                    </p:animEffect>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wipe(left)">
                                      <p:cBhvr>
                                        <p:cTn id="46" dur="500"/>
                                        <p:tgtEl>
                                          <p:spTgt spid="9"/>
                                        </p:tgtEl>
                                      </p:cBhvr>
                                    </p:animEffect>
                                  </p:childTnLst>
                                </p:cTn>
                              </p:par>
                            </p:childTnLst>
                          </p:cTn>
                        </p:par>
                        <p:par>
                          <p:cTn id="47" fill="hold">
                            <p:stCondLst>
                              <p:cond delay="1000"/>
                            </p:stCondLst>
                            <p:childTnLst>
                              <p:par>
                                <p:cTn id="48" presetID="22" presetClass="entr" presetSubtype="8" fill="hold" grpId="0" nodeType="afterEffect">
                                  <p:stCondLst>
                                    <p:cond delay="0"/>
                                  </p:stCondLst>
                                  <p:childTnLst>
                                    <p:set>
                                      <p:cBhvr>
                                        <p:cTn id="49" dur="1" fill="hold">
                                          <p:stCondLst>
                                            <p:cond delay="0"/>
                                          </p:stCondLst>
                                        </p:cTn>
                                        <p:tgtEl>
                                          <p:spTgt spid="32"/>
                                        </p:tgtEl>
                                        <p:attrNameLst>
                                          <p:attrName>style.visibility</p:attrName>
                                        </p:attrNameLst>
                                      </p:cBhvr>
                                      <p:to>
                                        <p:strVal val="visible"/>
                                      </p:to>
                                    </p:set>
                                    <p:animEffect transition="in" filter="wipe(left)">
                                      <p:cBhvr>
                                        <p:cTn id="50" dur="500"/>
                                        <p:tgtEl>
                                          <p:spTgt spid="32"/>
                                        </p:tgtEl>
                                      </p:cBhvr>
                                    </p:animEffect>
                                  </p:childTnLst>
                                </p:cTn>
                              </p:par>
                            </p:childTnLst>
                          </p:cTn>
                        </p:par>
                        <p:par>
                          <p:cTn id="51" fill="hold">
                            <p:stCondLst>
                              <p:cond delay="1500"/>
                            </p:stCondLst>
                            <p:childTnLst>
                              <p:par>
                                <p:cTn id="52" presetID="22" presetClass="entr" presetSubtype="8" fill="hold" grpId="0" nodeType="after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wipe(left)">
                                      <p:cBhvr>
                                        <p:cTn id="5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P spid="17" grpId="0"/>
      <p:bldP spid="2" grpId="0"/>
      <p:bldP spid="3" grpId="0"/>
      <p:bldP spid="20" grpId="0"/>
      <p:bldP spid="5" grpId="0"/>
      <p:bldP spid="6" grpId="0"/>
      <p:bldP spid="7" grpId="0"/>
      <p:bldP spid="9" grpId="0"/>
      <p:bldP spid="32" grpId="0"/>
      <p:bldP spid="33"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quarter" idx="12"/>
          </p:nvPr>
        </p:nvSpPr>
        <p:spPr>
          <a:xfrm>
            <a:off x="604838" y="1860331"/>
            <a:ext cx="8081962" cy="4243165"/>
          </a:xfrm>
        </p:spPr>
        <p:txBody>
          <a:bodyPr/>
          <a:lstStyle/>
          <a:p>
            <a:pPr>
              <a:buClr>
                <a:srgbClr val="2E63AC"/>
              </a:buClr>
              <a:buFont typeface="Wingdings" panose="05000000000000000000" pitchFamily="2" charset="2"/>
              <a:buChar char="§"/>
            </a:pPr>
            <a:r>
              <a:rPr lang="en-US" dirty="0">
                <a:solidFill>
                  <a:srgbClr val="2E63AC"/>
                </a:solidFill>
              </a:rPr>
              <a:t>People face trade-offs </a:t>
            </a:r>
            <a:r>
              <a:rPr lang="en-US" dirty="0"/>
              <a:t>while making decisions</a:t>
            </a:r>
          </a:p>
          <a:p>
            <a:pPr>
              <a:buClr>
                <a:srgbClr val="2E63AC"/>
              </a:buClr>
              <a:buFont typeface="Wingdings" panose="05000000000000000000" pitchFamily="2" charset="2"/>
              <a:buChar char="§"/>
            </a:pPr>
            <a:r>
              <a:rPr lang="en-US" dirty="0"/>
              <a:t>Compare </a:t>
            </a:r>
            <a:r>
              <a:rPr lang="en-US" dirty="0">
                <a:solidFill>
                  <a:srgbClr val="2E63AC"/>
                </a:solidFill>
              </a:rPr>
              <a:t>cost</a:t>
            </a:r>
            <a:r>
              <a:rPr lang="en-US" dirty="0"/>
              <a:t> with </a:t>
            </a:r>
            <a:r>
              <a:rPr lang="en-US" dirty="0">
                <a:solidFill>
                  <a:srgbClr val="2E63AC"/>
                </a:solidFill>
              </a:rPr>
              <a:t>benefits</a:t>
            </a:r>
            <a:r>
              <a:rPr lang="en-US" dirty="0"/>
              <a:t> of alternatives</a:t>
            </a:r>
          </a:p>
          <a:p>
            <a:pPr marL="0" indent="0">
              <a:buClr>
                <a:srgbClr val="2E63AC"/>
              </a:buClr>
              <a:buNone/>
            </a:pPr>
            <a:endParaRPr lang="en-US" b="1" cap="all" dirty="0">
              <a:solidFill>
                <a:srgbClr val="86A315"/>
              </a:solidFill>
            </a:endParaRPr>
          </a:p>
          <a:p>
            <a:pPr marL="0" indent="0">
              <a:buClr>
                <a:srgbClr val="2E63AC"/>
              </a:buClr>
              <a:buNone/>
            </a:pPr>
            <a:r>
              <a:rPr lang="en-US" b="1" cap="all" dirty="0">
                <a:solidFill>
                  <a:srgbClr val="86A315"/>
                </a:solidFill>
              </a:rPr>
              <a:t>Opportunity cost</a:t>
            </a:r>
            <a:r>
              <a:rPr lang="en-US" dirty="0">
                <a:solidFill>
                  <a:srgbClr val="2E63AC"/>
                </a:solidFill>
              </a:rPr>
              <a:t>: </a:t>
            </a:r>
          </a:p>
          <a:p>
            <a:pPr marL="0" indent="0">
              <a:buClr>
                <a:srgbClr val="2E63AC"/>
              </a:buClr>
              <a:buNone/>
            </a:pPr>
            <a:r>
              <a:rPr lang="en-US" dirty="0"/>
              <a:t>whatever must be given up to obtain some item</a:t>
            </a:r>
          </a:p>
        </p:txBody>
      </p:sp>
      <p:sp>
        <p:nvSpPr>
          <p:cNvPr id="7" name="Textfeld 6"/>
          <p:cNvSpPr txBox="1"/>
          <p:nvPr/>
        </p:nvSpPr>
        <p:spPr>
          <a:xfrm>
            <a:off x="5735459" y="1098666"/>
            <a:ext cx="1132764" cy="461665"/>
          </a:xfrm>
          <a:prstGeom prst="rect">
            <a:avLst/>
          </a:prstGeom>
          <a:noFill/>
        </p:spPr>
        <p:txBody>
          <a:bodyPr wrap="square" rtlCol="0">
            <a:spAutoFit/>
          </a:bodyPr>
          <a:lstStyle/>
          <a:p>
            <a:r>
              <a:rPr lang="en-US" altLang="en-US" sz="2400" dirty="0">
                <a:solidFill>
                  <a:schemeClr val="bg1"/>
                </a:solidFill>
              </a:rPr>
              <a:t>#4</a:t>
            </a:r>
            <a:endParaRPr lang="en-US" sz="2400" dirty="0">
              <a:solidFill>
                <a:schemeClr val="bg1"/>
              </a:solidFill>
            </a:endParaRPr>
          </a:p>
        </p:txBody>
      </p:sp>
      <p:sp>
        <p:nvSpPr>
          <p:cNvPr id="8" name="Titel 4"/>
          <p:cNvSpPr txBox="1">
            <a:spLocks/>
          </p:cNvSpPr>
          <p:nvPr/>
        </p:nvSpPr>
        <p:spPr>
          <a:xfrm>
            <a:off x="604838" y="310778"/>
            <a:ext cx="8282656" cy="1264025"/>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lang="en-US" sz="2400" b="0" kern="1200" cap="all" baseline="0">
                <a:solidFill>
                  <a:srgbClr val="2E63AC"/>
                </a:solidFill>
                <a:latin typeface="Frutiger 45 light" pitchFamily="34" charset="0"/>
                <a:ea typeface="+mj-ea"/>
                <a:cs typeface="+mj-cs"/>
              </a:defRPr>
            </a:lvl1pPr>
          </a:lstStyle>
          <a:p>
            <a:r>
              <a:rPr lang="en-US" dirty="0"/>
              <a:t>Principle 2: The cost of Some-</a:t>
            </a:r>
          </a:p>
          <a:p>
            <a:r>
              <a:rPr lang="en-US" dirty="0"/>
              <a:t>thing is what you give up to get it</a:t>
            </a:r>
            <a:br>
              <a:rPr lang="en-US" dirty="0"/>
            </a:br>
            <a:r>
              <a:rPr lang="en-US" dirty="0"/>
              <a:t>                                         </a:t>
            </a:r>
            <a:r>
              <a:rPr lang="en-US" altLang="en-US" sz="2000" dirty="0">
                <a:solidFill>
                  <a:srgbClr val="86A315"/>
                </a:solidFill>
              </a:rPr>
              <a:t>How people make decisions </a:t>
            </a:r>
            <a:endParaRPr lang="en-US" altLang="en-US" dirty="0">
              <a:solidFill>
                <a:srgbClr val="86A315"/>
              </a:solidFill>
            </a:endParaRPr>
          </a:p>
        </p:txBody>
      </p:sp>
      <p:pic>
        <p:nvPicPr>
          <p:cNvPr id="9" name="Picture 7"/>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14792" y="1019547"/>
            <a:ext cx="720000" cy="7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feld 9"/>
          <p:cNvSpPr txBox="1"/>
          <p:nvPr/>
        </p:nvSpPr>
        <p:spPr>
          <a:xfrm>
            <a:off x="8321083" y="1145964"/>
            <a:ext cx="1132764" cy="461665"/>
          </a:xfrm>
          <a:prstGeom prst="rect">
            <a:avLst/>
          </a:prstGeom>
          <a:noFill/>
        </p:spPr>
        <p:txBody>
          <a:bodyPr wrap="square" rtlCol="0">
            <a:spAutoFit/>
          </a:bodyPr>
          <a:lstStyle/>
          <a:p>
            <a:r>
              <a:rPr lang="en-US" altLang="en-US" sz="2400" dirty="0">
                <a:solidFill>
                  <a:schemeClr val="bg1"/>
                </a:solidFill>
              </a:rPr>
              <a:t>#4</a:t>
            </a:r>
            <a:endParaRPr lang="en-US" sz="2400" dirty="0">
              <a:solidFill>
                <a:schemeClr val="bg1"/>
              </a:solidFill>
            </a:endParaRPr>
          </a:p>
        </p:txBody>
      </p:sp>
    </p:spTree>
    <p:extLst>
      <p:ext uri="{BB962C8B-B14F-4D97-AF65-F5344CB8AC3E}">
        <p14:creationId xmlns:p14="http://schemas.microsoft.com/office/powerpoint/2010/main" val="1724894980"/>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7214" y="2540960"/>
            <a:ext cx="8274048" cy="646331"/>
          </a:xfrm>
          <a:prstGeom prst="rect">
            <a:avLst/>
          </a:prstGeom>
        </p:spPr>
        <p:txBody>
          <a:bodyPr wrap="square">
            <a:spAutoFit/>
          </a:bodyPr>
          <a:lstStyle/>
          <a:p>
            <a:r>
              <a:rPr lang="en-US" dirty="0">
                <a:solidFill>
                  <a:prstClr val="black"/>
                </a:solidFill>
                <a:cs typeface="Arial" panose="020B0604020202020204" pitchFamily="34" charset="0"/>
              </a:rPr>
              <a:t>Combining these expressions with the last condition (the budget constraint)</a:t>
            </a:r>
          </a:p>
          <a:p>
            <a:r>
              <a:rPr lang="en-US" dirty="0">
                <a:solidFill>
                  <a:prstClr val="black"/>
                </a:solidFill>
              </a:rPr>
              <a:t>gives us</a:t>
            </a:r>
          </a:p>
        </p:txBody>
      </p:sp>
      <mc:AlternateContent xmlns:mc="http://schemas.openxmlformats.org/markup-compatibility/2006" xmlns:a14="http://schemas.microsoft.com/office/drawing/2010/main">
        <mc:Choice Requires="a14">
          <p:sp>
            <p:nvSpPr>
              <p:cNvPr id="20" name="Rectangle 19"/>
              <p:cNvSpPr/>
              <p:nvPr/>
            </p:nvSpPr>
            <p:spPr>
              <a:xfrm>
                <a:off x="488600" y="3705059"/>
                <a:ext cx="8274049" cy="646331"/>
              </a:xfrm>
              <a:prstGeom prst="rect">
                <a:avLst/>
              </a:prstGeom>
            </p:spPr>
            <p:txBody>
              <a:bodyPr wrap="square">
                <a:spAutoFit/>
              </a:bodyPr>
              <a:lstStyle/>
              <a:p>
                <a:r>
                  <a:rPr lang="en-US" dirty="0">
                    <a:solidFill>
                      <a:prstClr val="black"/>
                    </a:solidFill>
                    <a:cs typeface="Arial" panose="020B0604020202020204" pitchFamily="34" charset="0"/>
                  </a:rPr>
                  <a:t>or </a:t>
                </a:r>
                <a14:m>
                  <m:oMath xmlns:m="http://schemas.openxmlformats.org/officeDocument/2006/math">
                    <m:r>
                      <a:rPr lang="en-US" i="1">
                        <a:solidFill>
                          <a:prstClr val="black"/>
                        </a:solidFill>
                        <a:latin typeface="Cambria Math"/>
                        <a:ea typeface="Cambria Math"/>
                      </a:rPr>
                      <m:t>𝜆</m:t>
                    </m:r>
                    <m:r>
                      <a:rPr lang="en-US" i="1">
                        <a:solidFill>
                          <a:prstClr val="black"/>
                        </a:solidFill>
                        <a:latin typeface="Cambria Math"/>
                        <a:ea typeface="Cambria Math"/>
                      </a:rPr>
                      <m:t>=</m:t>
                    </m:r>
                    <m:f>
                      <m:fPr>
                        <m:type m:val="lin"/>
                        <m:ctrlPr>
                          <a:rPr lang="en-US" i="1">
                            <a:solidFill>
                              <a:prstClr val="black"/>
                            </a:solidFill>
                            <a:latin typeface="Cambria Math" panose="02040503050406030204" pitchFamily="18" charset="0"/>
                            <a:ea typeface="Cambria Math"/>
                          </a:rPr>
                        </m:ctrlPr>
                      </m:fPr>
                      <m:num>
                        <m:r>
                          <a:rPr lang="en-US" i="1">
                            <a:solidFill>
                              <a:prstClr val="black"/>
                            </a:solidFill>
                            <a:latin typeface="Cambria Math"/>
                            <a:ea typeface="Cambria Math"/>
                          </a:rPr>
                          <m:t>1</m:t>
                        </m:r>
                      </m:num>
                      <m:den>
                        <m:r>
                          <a:rPr lang="en-US" i="1">
                            <a:solidFill>
                              <a:prstClr val="black"/>
                            </a:solidFill>
                            <a:latin typeface="Cambria Math"/>
                            <a:ea typeface="Cambria Math"/>
                          </a:rPr>
                          <m:t>𝐼</m:t>
                        </m:r>
                        <m:r>
                          <a:rPr lang="en-US" i="1">
                            <a:solidFill>
                              <a:prstClr val="black"/>
                            </a:solidFill>
                            <a:latin typeface="Cambria Math"/>
                            <a:ea typeface="Cambria Math"/>
                          </a:rPr>
                          <m:t>.</m:t>
                        </m:r>
                      </m:den>
                    </m:f>
                  </m:oMath>
                </a14:m>
                <a:r>
                  <a:rPr lang="en-US" dirty="0">
                    <a:solidFill>
                      <a:prstClr val="black"/>
                    </a:solidFill>
                    <a:cs typeface="Arial" panose="020B0604020202020204" pitchFamily="34" charset="0"/>
                  </a:rPr>
                  <a:t>  Now we can substitute this expression for </a:t>
                </a:r>
                <a:r>
                  <a:rPr lang="el-GR" dirty="0">
                    <a:solidFill>
                      <a:prstClr val="black"/>
                    </a:solidFill>
                    <a:cs typeface="Arial" panose="020B0604020202020204" pitchFamily="34" charset="0"/>
                  </a:rPr>
                  <a:t>λ</a:t>
                </a:r>
                <a:r>
                  <a:rPr lang="en-US" dirty="0">
                    <a:solidFill>
                      <a:prstClr val="black"/>
                    </a:solidFill>
                    <a:cs typeface="Arial" panose="020B0604020202020204" pitchFamily="34" charset="0"/>
                  </a:rPr>
                  <a:t> back into (13) and</a:t>
                </a:r>
              </a:p>
              <a:p>
                <a:r>
                  <a:rPr lang="en-US" dirty="0">
                    <a:solidFill>
                      <a:prstClr val="black"/>
                    </a:solidFill>
                    <a:cs typeface="Arial" panose="020B0604020202020204" pitchFamily="34" charset="0"/>
                  </a:rPr>
                  <a:t>(14) to obtain the demand functions:</a:t>
                </a:r>
              </a:p>
            </p:txBody>
          </p:sp>
        </mc:Choice>
        <mc:Fallback xmlns="">
          <p:sp>
            <p:nvSpPr>
              <p:cNvPr id="20" name="Rectangle 19"/>
              <p:cNvSpPr>
                <a:spLocks noRot="1" noChangeAspect="1" noMove="1" noResize="1" noEditPoints="1" noAdjustHandles="1" noChangeArrowheads="1" noChangeShapeType="1" noTextEdit="1"/>
              </p:cNvSpPr>
              <p:nvPr/>
            </p:nvSpPr>
            <p:spPr>
              <a:xfrm>
                <a:off x="488600" y="3705059"/>
                <a:ext cx="8274049" cy="646331"/>
              </a:xfrm>
              <a:prstGeom prst="rect">
                <a:avLst/>
              </a:prstGeom>
              <a:blipFill rotWithShape="1">
                <a:blip r:embed="rId2"/>
                <a:stretch>
                  <a:fillRect l="-590" t="-66038" b="-59434"/>
                </a:stretch>
              </a:blipFill>
            </p:spPr>
            <p:txBody>
              <a:bodyPr/>
              <a:lstStyle/>
              <a:p>
                <a:r>
                  <a:rPr lang="en-US">
                    <a:noFill/>
                  </a:rPr>
                  <a:t> </a:t>
                </a:r>
              </a:p>
            </p:txBody>
          </p:sp>
        </mc:Fallback>
      </mc:AlternateContent>
      <p:sp>
        <p:nvSpPr>
          <p:cNvPr id="7" name="Rectangle 6"/>
          <p:cNvSpPr/>
          <p:nvPr/>
        </p:nvSpPr>
        <p:spPr>
          <a:xfrm>
            <a:off x="495314" y="1210310"/>
            <a:ext cx="6917960" cy="369332"/>
          </a:xfrm>
          <a:prstGeom prst="rect">
            <a:avLst/>
          </a:prstGeom>
        </p:spPr>
        <p:txBody>
          <a:bodyPr wrap="square">
            <a:spAutoFit/>
          </a:bodyPr>
          <a:lstStyle/>
          <a:p>
            <a:r>
              <a:rPr lang="en-US" dirty="0">
                <a:solidFill>
                  <a:prstClr val="black"/>
                </a:solidFill>
                <a:cs typeface="Arial" panose="020B0604020202020204" pitchFamily="34" charset="0"/>
              </a:rPr>
              <a:t>The first two conditions imply that</a:t>
            </a:r>
          </a:p>
        </p:txBody>
      </p:sp>
      <mc:AlternateContent xmlns:mc="http://schemas.openxmlformats.org/markup-compatibility/2006" xmlns:a14="http://schemas.microsoft.com/office/drawing/2010/main">
        <mc:Choice Requires="a14">
          <p:sp>
            <p:nvSpPr>
              <p:cNvPr id="4" name="TextBox 3"/>
              <p:cNvSpPr txBox="1"/>
              <p:nvPr/>
            </p:nvSpPr>
            <p:spPr>
              <a:xfrm>
                <a:off x="3275856" y="1653860"/>
                <a:ext cx="132677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a:solidFill>
                                <a:prstClr val="black"/>
                              </a:solidFill>
                              <a:latin typeface="Cambria Math" panose="02040503050406030204" pitchFamily="18" charset="0"/>
                            </a:rPr>
                          </m:ctrlPr>
                        </m:sSubPr>
                        <m:e>
                          <m:r>
                            <a:rPr lang="en-US" i="1">
                              <a:solidFill>
                                <a:prstClr val="black"/>
                              </a:solidFill>
                              <a:latin typeface="Cambria Math"/>
                            </a:rPr>
                            <m:t>𝑃</m:t>
                          </m:r>
                        </m:e>
                        <m:sub>
                          <m:r>
                            <a:rPr lang="en-US" i="1">
                              <a:solidFill>
                                <a:prstClr val="black"/>
                              </a:solidFill>
                              <a:latin typeface="Cambria Math"/>
                            </a:rPr>
                            <m:t>𝑋</m:t>
                          </m:r>
                        </m:sub>
                      </m:sSub>
                      <m:r>
                        <a:rPr lang="en-US" i="1">
                          <a:solidFill>
                            <a:prstClr val="black"/>
                          </a:solidFill>
                          <a:latin typeface="Cambria Math"/>
                        </a:rPr>
                        <m:t>𝑋</m:t>
                      </m:r>
                      <m:r>
                        <a:rPr lang="en-US" i="1">
                          <a:solidFill>
                            <a:prstClr val="black"/>
                          </a:solidFill>
                          <a:latin typeface="Cambria Math"/>
                        </a:rPr>
                        <m:t>=</m:t>
                      </m:r>
                      <m:f>
                        <m:fPr>
                          <m:type m:val="lin"/>
                          <m:ctrlPr>
                            <a:rPr lang="en-US" i="1">
                              <a:solidFill>
                                <a:prstClr val="black"/>
                              </a:solidFill>
                              <a:latin typeface="Cambria Math" panose="02040503050406030204" pitchFamily="18" charset="0"/>
                            </a:rPr>
                          </m:ctrlPr>
                        </m:fPr>
                        <m:num>
                          <m:r>
                            <a:rPr lang="en-US" i="1">
                              <a:solidFill>
                                <a:prstClr val="black"/>
                              </a:solidFill>
                              <a:latin typeface="Cambria Math"/>
                            </a:rPr>
                            <m:t>𝑎</m:t>
                          </m:r>
                        </m:num>
                        <m:den>
                          <m:r>
                            <a:rPr lang="en-US" i="1">
                              <a:solidFill>
                                <a:prstClr val="black"/>
                              </a:solidFill>
                              <a:latin typeface="Cambria Math"/>
                              <a:ea typeface="Cambria Math"/>
                            </a:rPr>
                            <m:t>𝜆</m:t>
                          </m:r>
                        </m:den>
                      </m:f>
                    </m:oMath>
                  </m:oMathPara>
                </a14:m>
                <a:endParaRPr lang="en-US" dirty="0">
                  <a:solidFill>
                    <a:prstClr val="black"/>
                  </a:solidFill>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3275856" y="1653860"/>
                <a:ext cx="1326773" cy="369332"/>
              </a:xfrm>
              <a:prstGeom prst="rect">
                <a:avLst/>
              </a:prstGeom>
              <a:blipFill rotWithShape="1">
                <a:blip r:embed="rId3"/>
                <a:stretch>
                  <a:fillRect t="-114754" r="-36697" b="-17704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3275856" y="2097410"/>
                <a:ext cx="190795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a:solidFill>
                                <a:prstClr val="black"/>
                              </a:solidFill>
                              <a:latin typeface="Cambria Math" panose="02040503050406030204" pitchFamily="18" charset="0"/>
                            </a:rPr>
                          </m:ctrlPr>
                        </m:sSubPr>
                        <m:e>
                          <m:r>
                            <a:rPr lang="en-US" i="1">
                              <a:solidFill>
                                <a:prstClr val="black"/>
                              </a:solidFill>
                              <a:latin typeface="Cambria Math"/>
                            </a:rPr>
                            <m:t>𝑃</m:t>
                          </m:r>
                        </m:e>
                        <m:sub>
                          <m:r>
                            <a:rPr lang="en-US" i="1">
                              <a:solidFill>
                                <a:prstClr val="black"/>
                              </a:solidFill>
                              <a:latin typeface="Cambria Math"/>
                            </a:rPr>
                            <m:t>𝑌</m:t>
                          </m:r>
                        </m:sub>
                      </m:sSub>
                      <m:r>
                        <a:rPr lang="en-US" i="1">
                          <a:solidFill>
                            <a:prstClr val="black"/>
                          </a:solidFill>
                          <a:latin typeface="Cambria Math"/>
                        </a:rPr>
                        <m:t>𝑌</m:t>
                      </m:r>
                      <m:r>
                        <a:rPr lang="en-US" i="1">
                          <a:solidFill>
                            <a:prstClr val="black"/>
                          </a:solidFill>
                          <a:latin typeface="Cambria Math"/>
                        </a:rPr>
                        <m:t>=</m:t>
                      </m:r>
                      <m:f>
                        <m:fPr>
                          <m:type m:val="lin"/>
                          <m:ctrlPr>
                            <a:rPr lang="en-US" i="1">
                              <a:solidFill>
                                <a:prstClr val="black"/>
                              </a:solidFill>
                              <a:latin typeface="Cambria Math" panose="02040503050406030204" pitchFamily="18" charset="0"/>
                            </a:rPr>
                          </m:ctrlPr>
                        </m:fPr>
                        <m:num>
                          <m:r>
                            <a:rPr lang="en-US" i="1">
                              <a:solidFill>
                                <a:prstClr val="black"/>
                              </a:solidFill>
                              <a:latin typeface="Cambria Math"/>
                            </a:rPr>
                            <m:t>(1−</m:t>
                          </m:r>
                          <m:r>
                            <a:rPr lang="en-US" i="1">
                              <a:solidFill>
                                <a:prstClr val="black"/>
                              </a:solidFill>
                              <a:latin typeface="Cambria Math"/>
                            </a:rPr>
                            <m:t>𝑎</m:t>
                          </m:r>
                          <m:r>
                            <a:rPr lang="en-US" i="1">
                              <a:solidFill>
                                <a:prstClr val="black"/>
                              </a:solidFill>
                              <a:latin typeface="Cambria Math"/>
                            </a:rPr>
                            <m:t>)</m:t>
                          </m:r>
                        </m:num>
                        <m:den>
                          <m:r>
                            <a:rPr lang="en-US" i="1">
                              <a:solidFill>
                                <a:prstClr val="black"/>
                              </a:solidFill>
                              <a:latin typeface="Cambria Math"/>
                              <a:ea typeface="Cambria Math"/>
                            </a:rPr>
                            <m:t>𝜆</m:t>
                          </m:r>
                        </m:den>
                      </m:f>
                    </m:oMath>
                  </m:oMathPara>
                </a14:m>
                <a:endParaRPr lang="en-US" dirty="0">
                  <a:solidFill>
                    <a:prstClr val="black"/>
                  </a:solidFill>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3275856" y="2097410"/>
                <a:ext cx="1907958" cy="369332"/>
              </a:xfrm>
              <a:prstGeom prst="rect">
                <a:avLst/>
              </a:prstGeom>
              <a:blipFill rotWithShape="1">
                <a:blip r:embed="rId4"/>
                <a:stretch>
                  <a:fillRect t="-114754" r="-25559" b="-177049"/>
                </a:stretch>
              </a:blipFill>
            </p:spPr>
            <p:txBody>
              <a:bodyPr/>
              <a:lstStyle/>
              <a:p>
                <a:r>
                  <a:rPr lang="en-US">
                    <a:noFill/>
                  </a:rPr>
                  <a:t> </a:t>
                </a:r>
              </a:p>
            </p:txBody>
          </p:sp>
        </mc:Fallback>
      </mc:AlternateContent>
      <p:sp>
        <p:nvSpPr>
          <p:cNvPr id="18" name="TextBox 17"/>
          <p:cNvSpPr txBox="1"/>
          <p:nvPr/>
        </p:nvSpPr>
        <p:spPr>
          <a:xfrm>
            <a:off x="6217675" y="1620659"/>
            <a:ext cx="97331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buNone/>
              <a:defRPr>
                <a:latin typeface="+mj-lt"/>
              </a:defRPr>
            </a:lvl1pPr>
          </a:lstStyle>
          <a:p>
            <a:r>
              <a:rPr lang="en-US" b="1" dirty="0">
                <a:solidFill>
                  <a:prstClr val="black"/>
                </a:solidFill>
                <a:latin typeface="+mn-lt"/>
              </a:rPr>
              <a:t>(13)</a:t>
            </a:r>
          </a:p>
        </p:txBody>
      </p:sp>
      <p:sp>
        <p:nvSpPr>
          <p:cNvPr id="19" name="TextBox 18"/>
          <p:cNvSpPr txBox="1"/>
          <p:nvPr/>
        </p:nvSpPr>
        <p:spPr>
          <a:xfrm>
            <a:off x="6236725" y="2068334"/>
            <a:ext cx="97331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buNone/>
              <a:defRPr>
                <a:latin typeface="+mj-lt"/>
              </a:defRPr>
            </a:lvl1pPr>
          </a:lstStyle>
          <a:p>
            <a:r>
              <a:rPr lang="en-US" b="1" dirty="0">
                <a:solidFill>
                  <a:prstClr val="black"/>
                </a:solidFill>
                <a:latin typeface="+mn-lt"/>
              </a:rPr>
              <a:t>(14)</a:t>
            </a:r>
          </a:p>
        </p:txBody>
      </p:sp>
      <mc:AlternateContent xmlns:mc="http://schemas.openxmlformats.org/markup-compatibility/2006" xmlns:a14="http://schemas.microsoft.com/office/drawing/2010/main">
        <mc:Choice Requires="a14">
          <p:sp>
            <p:nvSpPr>
              <p:cNvPr id="11" name="TextBox 10"/>
              <p:cNvSpPr txBox="1"/>
              <p:nvPr/>
            </p:nvSpPr>
            <p:spPr>
              <a:xfrm>
                <a:off x="3275856" y="3261509"/>
                <a:ext cx="268695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type m:val="lin"/>
                          <m:ctrlPr>
                            <a:rPr lang="en-US" i="1">
                              <a:solidFill>
                                <a:prstClr val="black"/>
                              </a:solidFill>
                              <a:latin typeface="Cambria Math" panose="02040503050406030204" pitchFamily="18" charset="0"/>
                            </a:rPr>
                          </m:ctrlPr>
                        </m:fPr>
                        <m:num>
                          <m:r>
                            <a:rPr lang="en-US" i="1">
                              <a:solidFill>
                                <a:prstClr val="black"/>
                              </a:solidFill>
                              <a:latin typeface="Cambria Math"/>
                            </a:rPr>
                            <m:t>𝑎</m:t>
                          </m:r>
                        </m:num>
                        <m:den>
                          <m:r>
                            <a:rPr lang="en-US" i="1">
                              <a:solidFill>
                                <a:prstClr val="black"/>
                              </a:solidFill>
                              <a:latin typeface="Cambria Math"/>
                              <a:ea typeface="Cambria Math"/>
                            </a:rPr>
                            <m:t>𝜆</m:t>
                          </m:r>
                          <m:r>
                            <a:rPr lang="en-US" i="1">
                              <a:solidFill>
                                <a:prstClr val="black"/>
                              </a:solidFill>
                              <a:latin typeface="Cambria Math"/>
                              <a:ea typeface="Cambria Math"/>
                            </a:rPr>
                            <m:t>+</m:t>
                          </m:r>
                          <m:f>
                            <m:fPr>
                              <m:type m:val="lin"/>
                              <m:ctrlPr>
                                <a:rPr lang="en-US" i="1">
                                  <a:solidFill>
                                    <a:prstClr val="black"/>
                                  </a:solidFill>
                                  <a:latin typeface="Cambria Math" panose="02040503050406030204" pitchFamily="18" charset="0"/>
                                  <a:ea typeface="Cambria Math"/>
                                </a:rPr>
                              </m:ctrlPr>
                            </m:fPr>
                            <m:num>
                              <m:r>
                                <a:rPr lang="en-US" i="1">
                                  <a:solidFill>
                                    <a:prstClr val="black"/>
                                  </a:solidFill>
                                  <a:latin typeface="Cambria Math"/>
                                  <a:ea typeface="Cambria Math"/>
                                </a:rPr>
                                <m:t>(1−</m:t>
                              </m:r>
                              <m:r>
                                <a:rPr lang="en-US" i="1">
                                  <a:solidFill>
                                    <a:prstClr val="black"/>
                                  </a:solidFill>
                                  <a:latin typeface="Cambria Math"/>
                                  <a:ea typeface="Cambria Math"/>
                                </a:rPr>
                                <m:t>𝑎</m:t>
                              </m:r>
                              <m:r>
                                <a:rPr lang="en-US" i="1">
                                  <a:solidFill>
                                    <a:prstClr val="black"/>
                                  </a:solidFill>
                                  <a:latin typeface="Cambria Math"/>
                                  <a:ea typeface="Cambria Math"/>
                                </a:rPr>
                                <m:t>)</m:t>
                              </m:r>
                            </m:num>
                            <m:den>
                              <m:r>
                                <a:rPr lang="en-US" i="1">
                                  <a:solidFill>
                                    <a:prstClr val="black"/>
                                  </a:solidFill>
                                  <a:latin typeface="Cambria Math"/>
                                  <a:ea typeface="Cambria Math"/>
                                </a:rPr>
                                <m:t>𝜆</m:t>
                              </m:r>
                            </m:den>
                          </m:f>
                        </m:den>
                      </m:f>
                      <m:r>
                        <a:rPr lang="en-US" i="1">
                          <a:solidFill>
                            <a:prstClr val="black"/>
                          </a:solidFill>
                          <a:latin typeface="Cambria Math"/>
                        </a:rPr>
                        <m:t>−</m:t>
                      </m:r>
                      <m:r>
                        <a:rPr lang="en-US" i="1">
                          <a:solidFill>
                            <a:prstClr val="black"/>
                          </a:solidFill>
                          <a:latin typeface="Cambria Math"/>
                        </a:rPr>
                        <m:t>𝐼</m:t>
                      </m:r>
                      <m:r>
                        <a:rPr lang="en-US" i="1">
                          <a:solidFill>
                            <a:prstClr val="black"/>
                          </a:solidFill>
                          <a:latin typeface="Cambria Math"/>
                        </a:rPr>
                        <m:t>=0</m:t>
                      </m:r>
                    </m:oMath>
                  </m:oMathPara>
                </a14:m>
                <a:endParaRPr lang="en-US" dirty="0">
                  <a:solidFill>
                    <a:prstClr val="black"/>
                  </a:solidFill>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3275856" y="3261509"/>
                <a:ext cx="2686954" cy="369332"/>
              </a:xfrm>
              <a:prstGeom prst="rect">
                <a:avLst/>
              </a:prstGeom>
              <a:blipFill rotWithShape="1">
                <a:blip r:embed="rId5"/>
                <a:stretch>
                  <a:fillRect l="-5215" t="-114754" b="-17704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3275856" y="4425608"/>
                <a:ext cx="149040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a:solidFill>
                            <a:prstClr val="black"/>
                          </a:solidFill>
                          <a:latin typeface="Cambria Math"/>
                        </a:rPr>
                        <m:t>𝑋</m:t>
                      </m:r>
                      <m:r>
                        <a:rPr lang="en-US" i="1">
                          <a:solidFill>
                            <a:prstClr val="black"/>
                          </a:solidFill>
                          <a:latin typeface="Cambria Math"/>
                        </a:rPr>
                        <m:t>=(</m:t>
                      </m:r>
                      <m:f>
                        <m:fPr>
                          <m:type m:val="lin"/>
                          <m:ctrlPr>
                            <a:rPr lang="en-US" i="1">
                              <a:solidFill>
                                <a:prstClr val="black"/>
                              </a:solidFill>
                              <a:latin typeface="Cambria Math" panose="02040503050406030204" pitchFamily="18" charset="0"/>
                            </a:rPr>
                          </m:ctrlPr>
                        </m:fPr>
                        <m:num>
                          <m:r>
                            <a:rPr lang="en-US" i="1">
                              <a:solidFill>
                                <a:prstClr val="black"/>
                              </a:solidFill>
                              <a:latin typeface="Cambria Math"/>
                            </a:rPr>
                            <m:t>𝑎</m:t>
                          </m:r>
                        </m:num>
                        <m:den>
                          <m:sSub>
                            <m:sSubPr>
                              <m:ctrlPr>
                                <a:rPr lang="en-US" i="1">
                                  <a:solidFill>
                                    <a:prstClr val="black"/>
                                  </a:solidFill>
                                  <a:latin typeface="Cambria Math" panose="02040503050406030204" pitchFamily="18" charset="0"/>
                                </a:rPr>
                              </m:ctrlPr>
                            </m:sSubPr>
                            <m:e>
                              <m:r>
                                <a:rPr lang="en-US" i="1">
                                  <a:solidFill>
                                    <a:prstClr val="black"/>
                                  </a:solidFill>
                                  <a:latin typeface="Cambria Math"/>
                                </a:rPr>
                                <m:t>𝑃</m:t>
                              </m:r>
                            </m:e>
                            <m:sub>
                              <m:r>
                                <a:rPr lang="en-US" i="1">
                                  <a:solidFill>
                                    <a:prstClr val="black"/>
                                  </a:solidFill>
                                  <a:latin typeface="Cambria Math"/>
                                </a:rPr>
                                <m:t>𝑋</m:t>
                              </m:r>
                            </m:sub>
                          </m:sSub>
                          <m:r>
                            <a:rPr lang="en-US" i="1">
                              <a:solidFill>
                                <a:prstClr val="black"/>
                              </a:solidFill>
                              <a:latin typeface="Cambria Math"/>
                            </a:rPr>
                            <m:t>)</m:t>
                          </m:r>
                          <m:r>
                            <a:rPr lang="en-US" i="1">
                              <a:solidFill>
                                <a:prstClr val="black"/>
                              </a:solidFill>
                              <a:latin typeface="Cambria Math"/>
                            </a:rPr>
                            <m:t>𝐼</m:t>
                          </m:r>
                        </m:den>
                      </m:f>
                    </m:oMath>
                  </m:oMathPara>
                </a14:m>
                <a:endParaRPr lang="en-US" dirty="0">
                  <a:solidFill>
                    <a:prstClr val="black"/>
                  </a:solidFill>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3275856" y="4425608"/>
                <a:ext cx="1490408" cy="369332"/>
              </a:xfrm>
              <a:prstGeom prst="rect">
                <a:avLst/>
              </a:prstGeom>
              <a:blipFill rotWithShape="1">
                <a:blip r:embed="rId6"/>
                <a:stretch>
                  <a:fillRect t="-114754" r="-11020" b="-17704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3275856" y="4869160"/>
                <a:ext cx="209724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a:solidFill>
                            <a:prstClr val="black"/>
                          </a:solidFill>
                          <a:latin typeface="Cambria Math"/>
                        </a:rPr>
                        <m:t>𝑌</m:t>
                      </m:r>
                      <m:r>
                        <a:rPr lang="en-US" i="1">
                          <a:solidFill>
                            <a:prstClr val="black"/>
                          </a:solidFill>
                          <a:latin typeface="Cambria Math"/>
                        </a:rPr>
                        <m:t>=[(</m:t>
                      </m:r>
                      <m:f>
                        <m:fPr>
                          <m:type m:val="lin"/>
                          <m:ctrlPr>
                            <a:rPr lang="en-US" i="1">
                              <a:solidFill>
                                <a:prstClr val="black"/>
                              </a:solidFill>
                              <a:latin typeface="Cambria Math" panose="02040503050406030204" pitchFamily="18" charset="0"/>
                            </a:rPr>
                          </m:ctrlPr>
                        </m:fPr>
                        <m:num>
                          <m:r>
                            <a:rPr lang="en-US" i="1">
                              <a:solidFill>
                                <a:prstClr val="black"/>
                              </a:solidFill>
                              <a:latin typeface="Cambria Math"/>
                            </a:rPr>
                            <m:t>1−</m:t>
                          </m:r>
                          <m:r>
                            <a:rPr lang="en-US" i="1">
                              <a:solidFill>
                                <a:prstClr val="black"/>
                              </a:solidFill>
                              <a:latin typeface="Cambria Math"/>
                            </a:rPr>
                            <m:t>𝑎</m:t>
                          </m:r>
                          <m:r>
                            <a:rPr lang="en-US" i="1">
                              <a:solidFill>
                                <a:prstClr val="black"/>
                              </a:solidFill>
                              <a:latin typeface="Cambria Math"/>
                            </a:rPr>
                            <m:t>)</m:t>
                          </m:r>
                          <m:r>
                            <m:rPr>
                              <m:nor/>
                            </m:rPr>
                            <a:rPr lang="en-US" dirty="0">
                              <a:solidFill>
                                <a:prstClr val="black"/>
                              </a:solidFill>
                            </a:rPr>
                            <m:t> </m:t>
                          </m:r>
                        </m:num>
                        <m:den>
                          <m:sSub>
                            <m:sSubPr>
                              <m:ctrlPr>
                                <a:rPr lang="en-US" i="1">
                                  <a:solidFill>
                                    <a:prstClr val="black"/>
                                  </a:solidFill>
                                  <a:latin typeface="Cambria Math" panose="02040503050406030204" pitchFamily="18" charset="0"/>
                                </a:rPr>
                              </m:ctrlPr>
                            </m:sSubPr>
                            <m:e>
                              <m:r>
                                <a:rPr lang="en-US" i="1">
                                  <a:solidFill>
                                    <a:prstClr val="black"/>
                                  </a:solidFill>
                                  <a:latin typeface="Cambria Math"/>
                                </a:rPr>
                                <m:t>𝑃</m:t>
                              </m:r>
                            </m:e>
                            <m:sub>
                              <m:r>
                                <a:rPr lang="en-US" i="1">
                                  <a:solidFill>
                                    <a:prstClr val="black"/>
                                  </a:solidFill>
                                  <a:latin typeface="Cambria Math"/>
                                </a:rPr>
                                <m:t>𝑌</m:t>
                              </m:r>
                            </m:sub>
                          </m:sSub>
                          <m:r>
                            <a:rPr lang="en-US" i="1">
                              <a:solidFill>
                                <a:prstClr val="black"/>
                              </a:solidFill>
                              <a:latin typeface="Cambria Math"/>
                            </a:rPr>
                            <m:t>]</m:t>
                          </m:r>
                          <m:r>
                            <a:rPr lang="en-US" i="1">
                              <a:solidFill>
                                <a:prstClr val="black"/>
                              </a:solidFill>
                              <a:latin typeface="Cambria Math"/>
                            </a:rPr>
                            <m:t>𝐼</m:t>
                          </m:r>
                        </m:den>
                      </m:f>
                    </m:oMath>
                  </m:oMathPara>
                </a14:m>
                <a:endParaRPr lang="en-US" dirty="0">
                  <a:solidFill>
                    <a:prstClr val="black"/>
                  </a:solidFill>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3275856" y="4869160"/>
                <a:ext cx="2097241" cy="369332"/>
              </a:xfrm>
              <a:prstGeom prst="rect">
                <a:avLst/>
              </a:prstGeom>
              <a:blipFill rotWithShape="1">
                <a:blip r:embed="rId7"/>
                <a:stretch>
                  <a:fillRect t="-116667" r="-9302" b="-181667"/>
                </a:stretch>
              </a:blipFill>
            </p:spPr>
            <p:txBody>
              <a:bodyPr/>
              <a:lstStyle/>
              <a:p>
                <a:r>
                  <a:rPr lang="en-US">
                    <a:noFill/>
                  </a:rPr>
                  <a:t> </a:t>
                </a:r>
              </a:p>
            </p:txBody>
          </p:sp>
        </mc:Fallback>
      </mc:AlternateContent>
    </p:spTree>
    <p:extLst>
      <p:ext uri="{BB962C8B-B14F-4D97-AF65-F5344CB8AC3E}">
        <p14:creationId xmlns:p14="http://schemas.microsoft.com/office/powerpoint/2010/main" val="2441293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left)">
                                      <p:cBhvr>
                                        <p:cTn id="15" dur="500"/>
                                        <p:tgtEl>
                                          <p:spTgt spid="18"/>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left)">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left)">
                                      <p:cBhvr>
                                        <p:cTn id="28" dur="500"/>
                                        <p:tgtEl>
                                          <p:spTgt spid="3"/>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childTnLst>
                          </p:cTn>
                        </p:par>
                        <p:par>
                          <p:cTn id="33" fill="hold">
                            <p:stCondLst>
                              <p:cond delay="1000"/>
                            </p:stCondLst>
                            <p:childTnLst>
                              <p:par>
                                <p:cTn id="34" presetID="22" presetClass="entr" presetSubtype="8" fill="hold" grpId="0" nodeType="after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left)">
                                      <p:cBhvr>
                                        <p:cTn id="36" dur="500"/>
                                        <p:tgtEl>
                                          <p:spTgt spid="20"/>
                                        </p:tgtEl>
                                      </p:cBhvr>
                                    </p:animEffect>
                                  </p:childTnLst>
                                </p:cTn>
                              </p:par>
                            </p:childTnLst>
                          </p:cTn>
                        </p:par>
                        <p:par>
                          <p:cTn id="37" fill="hold">
                            <p:stCondLst>
                              <p:cond delay="1500"/>
                            </p:stCondLst>
                            <p:childTnLst>
                              <p:par>
                                <p:cTn id="38" presetID="22" presetClass="entr" presetSubtype="8" fill="hold" grpId="0" nodeType="after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wipe(left)">
                                      <p:cBhvr>
                                        <p:cTn id="40" dur="500"/>
                                        <p:tgtEl>
                                          <p:spTgt spid="12"/>
                                        </p:tgtEl>
                                      </p:cBhvr>
                                    </p:animEffect>
                                  </p:childTnLst>
                                </p:cTn>
                              </p:par>
                            </p:childTnLst>
                          </p:cTn>
                        </p:par>
                        <p:par>
                          <p:cTn id="41" fill="hold">
                            <p:stCondLst>
                              <p:cond delay="2000"/>
                            </p:stCondLst>
                            <p:childTnLst>
                              <p:par>
                                <p:cTn id="42" presetID="22" presetClass="entr" presetSubtype="8" fill="hold" grpId="0" nodeType="after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ipe(left)">
                                      <p:cBhvr>
                                        <p:cTn id="4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0" grpId="0"/>
      <p:bldP spid="7" grpId="0"/>
      <p:bldP spid="4" grpId="0"/>
      <p:bldP spid="16" grpId="0"/>
      <p:bldP spid="18" grpId="0"/>
      <p:bldP spid="19" grpId="0"/>
      <p:bldP spid="11" grpId="0"/>
      <p:bldP spid="12" grpId="0"/>
      <p:bldP spid="13" grpId="0"/>
    </p:bld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52"/>
          <p:cNvSpPr txBox="1">
            <a:spLocks noChangeArrowheads="1"/>
          </p:cNvSpPr>
          <p:nvPr/>
        </p:nvSpPr>
        <p:spPr>
          <a:xfrm>
            <a:off x="435340" y="725237"/>
            <a:ext cx="6858002" cy="685800"/>
          </a:xfrm>
          <a:prstGeom prst="rect">
            <a:avLst/>
          </a:prstGeom>
          <a:noFill/>
        </p:spPr>
        <p:txBody>
          <a:bodyPr anchor="b"/>
          <a:lstStyle>
            <a:lvl1pPr marL="342900" indent="-342900" algn="l" rtl="0" eaLnBrk="0" fontAlgn="base" hangingPunct="0">
              <a:spcBef>
                <a:spcPct val="20000"/>
              </a:spcBef>
              <a:spcAft>
                <a:spcPct val="0"/>
              </a:spcAft>
              <a:defRPr sz="2400">
                <a:solidFill>
                  <a:srgbClr val="0066B3"/>
                </a:solidFill>
                <a:latin typeface="+mn-lt"/>
                <a:ea typeface="+mn-ea"/>
                <a:cs typeface="+mn-cs"/>
              </a:defRPr>
            </a:lvl1pPr>
            <a:lvl2pPr marL="742950" indent="-285750" algn="l" rtl="0" eaLnBrk="0" fontAlgn="base" hangingPunct="0">
              <a:spcBef>
                <a:spcPct val="20000"/>
              </a:spcBef>
              <a:spcAft>
                <a:spcPct val="0"/>
              </a:spcAft>
              <a:defRPr sz="2000" b="1" i="1">
                <a:solidFill>
                  <a:srgbClr val="F7955A"/>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r>
              <a:rPr lang="en-US" dirty="0">
                <a:solidFill>
                  <a:srgbClr val="3163AC"/>
                </a:solidFill>
                <a:latin typeface="+mj-lt"/>
                <a:cs typeface="Arial" panose="020B0604020202020204" pitchFamily="34" charset="0"/>
              </a:rPr>
              <a:t>Duality in Consumer Theory</a:t>
            </a:r>
          </a:p>
        </p:txBody>
      </p:sp>
      <p:sp>
        <p:nvSpPr>
          <p:cNvPr id="17" name="Text Box 10"/>
          <p:cNvSpPr txBox="1">
            <a:spLocks noChangeArrowheads="1"/>
          </p:cNvSpPr>
          <p:nvPr/>
        </p:nvSpPr>
        <p:spPr bwMode="auto">
          <a:xfrm>
            <a:off x="457200" y="1923424"/>
            <a:ext cx="8283574" cy="1631216"/>
          </a:xfrm>
          <a:prstGeom prst="rect">
            <a:avLst/>
          </a:prstGeom>
          <a:noFill/>
          <a:ln w="9525">
            <a:noFill/>
            <a:miter lim="800000"/>
            <a:headEnd/>
            <a:tailEnd/>
          </a:ln>
        </p:spPr>
        <p:txBody>
          <a:bodyPr wrap="square">
            <a:spAutoFit/>
          </a:bodyPr>
          <a:lstStyle/>
          <a:p>
            <a:pPr defTabSz="342900">
              <a:spcAft>
                <a:spcPts val="1200"/>
              </a:spcAft>
              <a:buClr>
                <a:srgbClr val="F08300"/>
              </a:buClr>
              <a:tabLst>
                <a:tab pos="1143000" algn="l"/>
              </a:tabLst>
            </a:pPr>
            <a:r>
              <a:rPr lang="en-US" b="1" cap="all" dirty="0">
                <a:solidFill>
                  <a:srgbClr val="86A315"/>
                </a:solidFill>
              </a:rPr>
              <a:t>duality</a:t>
            </a:r>
            <a:r>
              <a:rPr lang="en-US" b="1" dirty="0">
                <a:solidFill>
                  <a:srgbClr val="382344"/>
                </a:solidFill>
              </a:rPr>
              <a:t>	</a:t>
            </a:r>
          </a:p>
          <a:p>
            <a:pPr defTabSz="342900">
              <a:buClr>
                <a:srgbClr val="F08300"/>
              </a:buClr>
              <a:tabLst>
                <a:tab pos="1143000" algn="l"/>
              </a:tabLst>
            </a:pPr>
            <a:r>
              <a:rPr lang="en-US" dirty="0">
                <a:solidFill>
                  <a:prstClr val="black"/>
                </a:solidFill>
              </a:rPr>
              <a:t>Alternative way of looking at the consumer’s utility</a:t>
            </a:r>
            <a:br>
              <a:rPr lang="en-US" dirty="0">
                <a:solidFill>
                  <a:prstClr val="black"/>
                </a:solidFill>
              </a:rPr>
            </a:br>
            <a:r>
              <a:rPr lang="en-US" dirty="0">
                <a:solidFill>
                  <a:prstClr val="black"/>
                </a:solidFill>
              </a:rPr>
              <a:t>maximization decision: Rather than choosing the highest indifference curve, given a budget constraint, the consumer chooses the lowest budget line that touches a given indifference curve.</a:t>
            </a:r>
          </a:p>
        </p:txBody>
      </p:sp>
      <p:sp>
        <p:nvSpPr>
          <p:cNvPr id="2" name="Rectangle 1"/>
          <p:cNvSpPr/>
          <p:nvPr/>
        </p:nvSpPr>
        <p:spPr>
          <a:xfrm>
            <a:off x="457199" y="3923674"/>
            <a:ext cx="8283575" cy="369332"/>
          </a:xfrm>
          <a:prstGeom prst="rect">
            <a:avLst/>
          </a:prstGeom>
        </p:spPr>
        <p:txBody>
          <a:bodyPr wrap="square">
            <a:spAutoFit/>
          </a:bodyPr>
          <a:lstStyle/>
          <a:p>
            <a:r>
              <a:rPr lang="en-US" dirty="0">
                <a:solidFill>
                  <a:prstClr val="black"/>
                </a:solidFill>
                <a:cs typeface="Arial" panose="020B0604020202020204" pitchFamily="34" charset="0"/>
              </a:rPr>
              <a:t>Minimizing the cost of achieving a particular level of utility:</a:t>
            </a:r>
          </a:p>
        </p:txBody>
      </p:sp>
      <p:sp>
        <p:nvSpPr>
          <p:cNvPr id="6" name="Rectangle 5"/>
          <p:cNvSpPr/>
          <p:nvPr/>
        </p:nvSpPr>
        <p:spPr>
          <a:xfrm>
            <a:off x="457199" y="4397398"/>
            <a:ext cx="1447802" cy="369332"/>
          </a:xfrm>
          <a:prstGeom prst="rect">
            <a:avLst/>
          </a:prstGeom>
        </p:spPr>
        <p:txBody>
          <a:bodyPr wrap="square">
            <a:spAutoFit/>
          </a:bodyPr>
          <a:lstStyle/>
          <a:p>
            <a:r>
              <a:rPr lang="en-US" dirty="0">
                <a:solidFill>
                  <a:prstClr val="black"/>
                </a:solidFill>
                <a:cs typeface="Arial" panose="020B0604020202020204" pitchFamily="34" charset="0"/>
              </a:rPr>
              <a:t>Minimize</a:t>
            </a:r>
          </a:p>
        </p:txBody>
      </p:sp>
      <mc:AlternateContent xmlns:mc="http://schemas.openxmlformats.org/markup-compatibility/2006" xmlns:a14="http://schemas.microsoft.com/office/drawing/2010/main">
        <mc:Choice Requires="a14">
          <p:sp>
            <p:nvSpPr>
              <p:cNvPr id="7" name="TextBox 6"/>
              <p:cNvSpPr txBox="1"/>
              <p:nvPr/>
            </p:nvSpPr>
            <p:spPr>
              <a:xfrm>
                <a:off x="1447800" y="4397398"/>
                <a:ext cx="132747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a:solidFill>
                                <a:prstClr val="black"/>
                              </a:solidFill>
                              <a:latin typeface="Cambria Math" panose="02040503050406030204" pitchFamily="18" charset="0"/>
                            </a:rPr>
                          </m:ctrlPr>
                        </m:sSubPr>
                        <m:e>
                          <m:r>
                            <a:rPr lang="en-US" i="1">
                              <a:solidFill>
                                <a:prstClr val="black"/>
                              </a:solidFill>
                              <a:latin typeface="Cambria Math"/>
                            </a:rPr>
                            <m:t>𝑃</m:t>
                          </m:r>
                        </m:e>
                        <m:sub>
                          <m:r>
                            <a:rPr lang="en-US" i="1">
                              <a:solidFill>
                                <a:prstClr val="black"/>
                              </a:solidFill>
                              <a:latin typeface="Cambria Math"/>
                            </a:rPr>
                            <m:t>𝑋</m:t>
                          </m:r>
                        </m:sub>
                      </m:sSub>
                      <m:r>
                        <a:rPr lang="en-US" i="1">
                          <a:solidFill>
                            <a:prstClr val="black"/>
                          </a:solidFill>
                          <a:latin typeface="Cambria Math"/>
                        </a:rPr>
                        <m:t>𝑋</m:t>
                      </m:r>
                      <m:r>
                        <a:rPr lang="en-US" i="1">
                          <a:solidFill>
                            <a:prstClr val="black"/>
                          </a:solidFill>
                          <a:latin typeface="Cambria Math"/>
                        </a:rPr>
                        <m:t>+</m:t>
                      </m:r>
                      <m:sSub>
                        <m:sSubPr>
                          <m:ctrlPr>
                            <a:rPr lang="en-US" i="1">
                              <a:solidFill>
                                <a:prstClr val="black"/>
                              </a:solidFill>
                              <a:latin typeface="Cambria Math" panose="02040503050406030204" pitchFamily="18" charset="0"/>
                            </a:rPr>
                          </m:ctrlPr>
                        </m:sSubPr>
                        <m:e>
                          <m:r>
                            <a:rPr lang="en-US" i="1">
                              <a:solidFill>
                                <a:prstClr val="black"/>
                              </a:solidFill>
                              <a:latin typeface="Cambria Math"/>
                            </a:rPr>
                            <m:t>𝑃</m:t>
                          </m:r>
                        </m:e>
                        <m:sub>
                          <m:r>
                            <a:rPr lang="en-US" i="1">
                              <a:solidFill>
                                <a:prstClr val="black"/>
                              </a:solidFill>
                              <a:latin typeface="Cambria Math"/>
                            </a:rPr>
                            <m:t>𝑌</m:t>
                          </m:r>
                        </m:sub>
                      </m:sSub>
                      <m:r>
                        <a:rPr lang="en-US" i="1">
                          <a:solidFill>
                            <a:prstClr val="black"/>
                          </a:solidFill>
                          <a:latin typeface="Cambria Math"/>
                        </a:rPr>
                        <m:t>𝑌</m:t>
                      </m:r>
                    </m:oMath>
                  </m:oMathPara>
                </a14:m>
                <a:endParaRPr lang="en-US" dirty="0">
                  <a:solidFill>
                    <a:prstClr val="black"/>
                  </a:solidFill>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1447800" y="4397398"/>
                <a:ext cx="1327478" cy="369332"/>
              </a:xfrm>
              <a:prstGeom prst="rect">
                <a:avLst/>
              </a:prstGeom>
              <a:blipFill rotWithShape="1">
                <a:blip r:embed="rId2"/>
                <a:stretch>
                  <a:fillRect/>
                </a:stretch>
              </a:blipFill>
            </p:spPr>
            <p:txBody>
              <a:bodyPr/>
              <a:lstStyle/>
              <a:p>
                <a:r>
                  <a:rPr lang="en-US">
                    <a:noFill/>
                  </a:rPr>
                  <a:t> </a:t>
                </a:r>
              </a:p>
            </p:txBody>
          </p:sp>
        </mc:Fallback>
      </mc:AlternateContent>
      <p:sp>
        <p:nvSpPr>
          <p:cNvPr id="9" name="Rectangle 8"/>
          <p:cNvSpPr/>
          <p:nvPr/>
        </p:nvSpPr>
        <p:spPr>
          <a:xfrm>
            <a:off x="2676524" y="4397398"/>
            <a:ext cx="4486276" cy="369332"/>
          </a:xfrm>
          <a:prstGeom prst="rect">
            <a:avLst/>
          </a:prstGeom>
        </p:spPr>
        <p:txBody>
          <a:bodyPr wrap="square">
            <a:spAutoFit/>
          </a:bodyPr>
          <a:lstStyle/>
          <a:p>
            <a:r>
              <a:rPr lang="en-US" dirty="0">
                <a:solidFill>
                  <a:prstClr val="black"/>
                </a:solidFill>
                <a:cs typeface="Arial" panose="020B0604020202020204" pitchFamily="34" charset="0"/>
              </a:rPr>
              <a:t>subject to the constraint that</a:t>
            </a:r>
          </a:p>
        </p:txBody>
      </p:sp>
      <mc:AlternateContent xmlns:mc="http://schemas.openxmlformats.org/markup-compatibility/2006" xmlns:a14="http://schemas.microsoft.com/office/drawing/2010/main">
        <mc:Choice Requires="a14">
          <p:sp>
            <p:nvSpPr>
              <p:cNvPr id="3" name="TextBox 2"/>
              <p:cNvSpPr txBox="1"/>
              <p:nvPr/>
            </p:nvSpPr>
            <p:spPr>
              <a:xfrm>
                <a:off x="5638800" y="4445406"/>
                <a:ext cx="154337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a:solidFill>
                            <a:prstClr val="black"/>
                          </a:solidFill>
                          <a:latin typeface="Cambria Math"/>
                        </a:rPr>
                        <m:t>𝑈</m:t>
                      </m:r>
                      <m:d>
                        <m:dPr>
                          <m:ctrlPr>
                            <a:rPr lang="en-US" i="1">
                              <a:solidFill>
                                <a:prstClr val="black"/>
                              </a:solidFill>
                              <a:latin typeface="Cambria Math" panose="02040503050406030204" pitchFamily="18" charset="0"/>
                            </a:rPr>
                          </m:ctrlPr>
                        </m:dPr>
                        <m:e>
                          <m:r>
                            <a:rPr lang="en-US" i="1">
                              <a:solidFill>
                                <a:prstClr val="black"/>
                              </a:solidFill>
                              <a:latin typeface="Cambria Math"/>
                            </a:rPr>
                            <m:t>𝑋</m:t>
                          </m:r>
                          <m:r>
                            <a:rPr lang="en-US" i="1">
                              <a:solidFill>
                                <a:prstClr val="black"/>
                              </a:solidFill>
                              <a:latin typeface="Cambria Math"/>
                            </a:rPr>
                            <m:t>,</m:t>
                          </m:r>
                          <m:r>
                            <a:rPr lang="en-US" i="1">
                              <a:solidFill>
                                <a:prstClr val="black"/>
                              </a:solidFill>
                              <a:latin typeface="Cambria Math"/>
                            </a:rPr>
                            <m:t>𝑌</m:t>
                          </m:r>
                        </m:e>
                      </m:d>
                      <m:r>
                        <a:rPr lang="en-US" i="1">
                          <a:solidFill>
                            <a:prstClr val="black"/>
                          </a:solidFill>
                          <a:latin typeface="Cambria Math"/>
                        </a:rPr>
                        <m:t>=</m:t>
                      </m:r>
                      <m:sSup>
                        <m:sSupPr>
                          <m:ctrlPr>
                            <a:rPr lang="en-US" i="1">
                              <a:solidFill>
                                <a:prstClr val="black"/>
                              </a:solidFill>
                              <a:latin typeface="Cambria Math" panose="02040503050406030204" pitchFamily="18" charset="0"/>
                            </a:rPr>
                          </m:ctrlPr>
                        </m:sSupPr>
                        <m:e>
                          <m:r>
                            <a:rPr lang="en-US" i="1">
                              <a:solidFill>
                                <a:prstClr val="black"/>
                              </a:solidFill>
                              <a:latin typeface="Cambria Math"/>
                            </a:rPr>
                            <m:t>𝑈</m:t>
                          </m:r>
                        </m:e>
                        <m:sup>
                          <m:r>
                            <a:rPr lang="en-US" i="1">
                              <a:solidFill>
                                <a:prstClr val="black"/>
                              </a:solidFill>
                              <a:latin typeface="Cambria Math"/>
                            </a:rPr>
                            <m:t>∗</m:t>
                          </m:r>
                        </m:sup>
                      </m:sSup>
                    </m:oMath>
                  </m:oMathPara>
                </a14:m>
                <a:endParaRPr lang="en-US" dirty="0">
                  <a:solidFill>
                    <a:prstClr val="black"/>
                  </a:solidFill>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5638800" y="4445406"/>
                <a:ext cx="1543371" cy="369332"/>
              </a:xfrm>
              <a:prstGeom prst="rect">
                <a:avLst/>
              </a:prstGeom>
              <a:blipFill rotWithShape="1">
                <a:blip r:embed="rId3"/>
                <a:stretch>
                  <a:fillRect/>
                </a:stretch>
              </a:blipFill>
            </p:spPr>
            <p:txBody>
              <a:bodyPr/>
              <a:lstStyle/>
              <a:p>
                <a:r>
                  <a:rPr lang="en-US">
                    <a:noFill/>
                  </a:rPr>
                  <a:t> </a:t>
                </a:r>
              </a:p>
            </p:txBody>
          </p:sp>
        </mc:Fallback>
      </mc:AlternateContent>
      <p:sp>
        <p:nvSpPr>
          <p:cNvPr id="4" name="Rectangle 3"/>
          <p:cNvSpPr/>
          <p:nvPr/>
        </p:nvSpPr>
        <p:spPr>
          <a:xfrm>
            <a:off x="457199" y="4871122"/>
            <a:ext cx="4572000" cy="369332"/>
          </a:xfrm>
          <a:prstGeom prst="rect">
            <a:avLst/>
          </a:prstGeom>
        </p:spPr>
        <p:txBody>
          <a:bodyPr wrap="square">
            <a:spAutoFit/>
          </a:bodyPr>
          <a:lstStyle/>
          <a:p>
            <a:r>
              <a:rPr lang="en-US" dirty="0">
                <a:solidFill>
                  <a:prstClr val="black"/>
                </a:solidFill>
                <a:cs typeface="Arial" panose="020B0604020202020204" pitchFamily="34" charset="0"/>
              </a:rPr>
              <a:t>The corresponding Lagrangian is given by</a:t>
            </a:r>
          </a:p>
        </p:txBody>
      </p:sp>
      <mc:AlternateContent xmlns:mc="http://schemas.openxmlformats.org/markup-compatibility/2006" xmlns:a14="http://schemas.microsoft.com/office/drawing/2010/main">
        <mc:Choice Requires="a14">
          <p:sp>
            <p:nvSpPr>
              <p:cNvPr id="5" name="TextBox 4"/>
              <p:cNvSpPr txBox="1"/>
              <p:nvPr/>
            </p:nvSpPr>
            <p:spPr>
              <a:xfrm>
                <a:off x="2036308" y="5344846"/>
                <a:ext cx="365606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l-GR" i="1">
                          <a:solidFill>
                            <a:prstClr val="black"/>
                          </a:solidFill>
                          <a:latin typeface="Cambria Math"/>
                          <a:ea typeface="Cambria Math"/>
                        </a:rPr>
                        <m:t>Φ</m:t>
                      </m:r>
                      <m:r>
                        <a:rPr lang="en-US" i="1">
                          <a:solidFill>
                            <a:prstClr val="black"/>
                          </a:solidFill>
                          <a:latin typeface="Cambria Math"/>
                          <a:ea typeface="Cambria Math"/>
                        </a:rPr>
                        <m:t>=</m:t>
                      </m:r>
                      <m:sSub>
                        <m:sSubPr>
                          <m:ctrlPr>
                            <a:rPr lang="en-US" i="1">
                              <a:solidFill>
                                <a:prstClr val="black"/>
                              </a:solidFill>
                              <a:latin typeface="Cambria Math" panose="02040503050406030204" pitchFamily="18" charset="0"/>
                              <a:ea typeface="Cambria Math"/>
                            </a:rPr>
                          </m:ctrlPr>
                        </m:sSubPr>
                        <m:e>
                          <m:r>
                            <a:rPr lang="en-US" i="1">
                              <a:solidFill>
                                <a:prstClr val="black"/>
                              </a:solidFill>
                              <a:latin typeface="Cambria Math"/>
                              <a:ea typeface="Cambria Math"/>
                            </a:rPr>
                            <m:t>𝑃</m:t>
                          </m:r>
                        </m:e>
                        <m:sub>
                          <m:r>
                            <a:rPr lang="en-US" i="1">
                              <a:solidFill>
                                <a:prstClr val="black"/>
                              </a:solidFill>
                              <a:latin typeface="Cambria Math"/>
                              <a:ea typeface="Cambria Math"/>
                            </a:rPr>
                            <m:t>𝑋</m:t>
                          </m:r>
                        </m:sub>
                      </m:sSub>
                      <m:r>
                        <a:rPr lang="en-US" i="1">
                          <a:solidFill>
                            <a:prstClr val="black"/>
                          </a:solidFill>
                          <a:latin typeface="Cambria Math"/>
                          <a:ea typeface="Cambria Math"/>
                        </a:rPr>
                        <m:t>𝑋</m:t>
                      </m:r>
                      <m:r>
                        <a:rPr lang="en-US" i="1">
                          <a:solidFill>
                            <a:prstClr val="black"/>
                          </a:solidFill>
                          <a:latin typeface="Cambria Math"/>
                          <a:ea typeface="Cambria Math"/>
                        </a:rPr>
                        <m:t>+</m:t>
                      </m:r>
                      <m:sSub>
                        <m:sSubPr>
                          <m:ctrlPr>
                            <a:rPr lang="en-US" i="1">
                              <a:solidFill>
                                <a:prstClr val="black"/>
                              </a:solidFill>
                              <a:latin typeface="Cambria Math" panose="02040503050406030204" pitchFamily="18" charset="0"/>
                              <a:ea typeface="Cambria Math"/>
                            </a:rPr>
                          </m:ctrlPr>
                        </m:sSubPr>
                        <m:e>
                          <m:r>
                            <a:rPr lang="en-US" i="1">
                              <a:solidFill>
                                <a:prstClr val="black"/>
                              </a:solidFill>
                              <a:latin typeface="Cambria Math"/>
                              <a:ea typeface="Cambria Math"/>
                            </a:rPr>
                            <m:t>𝑃</m:t>
                          </m:r>
                        </m:e>
                        <m:sub>
                          <m:r>
                            <a:rPr lang="en-US" i="1">
                              <a:solidFill>
                                <a:prstClr val="black"/>
                              </a:solidFill>
                              <a:latin typeface="Cambria Math"/>
                              <a:ea typeface="Cambria Math"/>
                            </a:rPr>
                            <m:t>𝑌</m:t>
                          </m:r>
                        </m:sub>
                      </m:sSub>
                      <m:r>
                        <a:rPr lang="en-US" i="1">
                          <a:solidFill>
                            <a:prstClr val="black"/>
                          </a:solidFill>
                          <a:latin typeface="Cambria Math"/>
                          <a:ea typeface="Cambria Math"/>
                        </a:rPr>
                        <m:t>𝑌</m:t>
                      </m:r>
                      <m:r>
                        <a:rPr lang="en-US" i="1">
                          <a:solidFill>
                            <a:prstClr val="black"/>
                          </a:solidFill>
                          <a:latin typeface="Cambria Math"/>
                          <a:ea typeface="Cambria Math"/>
                        </a:rPr>
                        <m:t>−</m:t>
                      </m:r>
                      <m:r>
                        <a:rPr lang="en-US" i="1">
                          <a:solidFill>
                            <a:prstClr val="black"/>
                          </a:solidFill>
                          <a:latin typeface="Cambria Math"/>
                          <a:ea typeface="Cambria Math"/>
                        </a:rPr>
                        <m:t>𝜇</m:t>
                      </m:r>
                      <m:r>
                        <a:rPr lang="en-US" i="1">
                          <a:solidFill>
                            <a:prstClr val="black"/>
                          </a:solidFill>
                          <a:latin typeface="Cambria Math"/>
                          <a:ea typeface="Cambria Math"/>
                        </a:rPr>
                        <m:t>(</m:t>
                      </m:r>
                      <m:r>
                        <a:rPr lang="en-US" i="1">
                          <a:solidFill>
                            <a:prstClr val="black"/>
                          </a:solidFill>
                          <a:latin typeface="Cambria Math"/>
                          <a:ea typeface="Cambria Math"/>
                        </a:rPr>
                        <m:t>𝑈</m:t>
                      </m:r>
                      <m:d>
                        <m:dPr>
                          <m:ctrlPr>
                            <a:rPr lang="en-US" i="1">
                              <a:solidFill>
                                <a:prstClr val="black"/>
                              </a:solidFill>
                              <a:latin typeface="Cambria Math" panose="02040503050406030204" pitchFamily="18" charset="0"/>
                              <a:ea typeface="Cambria Math"/>
                            </a:rPr>
                          </m:ctrlPr>
                        </m:dPr>
                        <m:e>
                          <m:r>
                            <a:rPr lang="en-US" i="1">
                              <a:solidFill>
                                <a:prstClr val="black"/>
                              </a:solidFill>
                              <a:latin typeface="Cambria Math"/>
                              <a:ea typeface="Cambria Math"/>
                            </a:rPr>
                            <m:t>𝑋</m:t>
                          </m:r>
                          <m:r>
                            <a:rPr lang="en-US" i="1">
                              <a:solidFill>
                                <a:prstClr val="black"/>
                              </a:solidFill>
                              <a:latin typeface="Cambria Math"/>
                              <a:ea typeface="Cambria Math"/>
                            </a:rPr>
                            <m:t>,</m:t>
                          </m:r>
                          <m:r>
                            <a:rPr lang="en-US" i="1">
                              <a:solidFill>
                                <a:prstClr val="black"/>
                              </a:solidFill>
                              <a:latin typeface="Cambria Math"/>
                              <a:ea typeface="Cambria Math"/>
                            </a:rPr>
                            <m:t>𝑌</m:t>
                          </m:r>
                        </m:e>
                      </m:d>
                      <m:r>
                        <a:rPr lang="en-US" i="1">
                          <a:solidFill>
                            <a:prstClr val="black"/>
                          </a:solidFill>
                          <a:latin typeface="Cambria Math"/>
                          <a:ea typeface="Cambria Math"/>
                        </a:rPr>
                        <m:t>−</m:t>
                      </m:r>
                      <m:sSup>
                        <m:sSupPr>
                          <m:ctrlPr>
                            <a:rPr lang="en-US" i="1">
                              <a:solidFill>
                                <a:prstClr val="black"/>
                              </a:solidFill>
                              <a:latin typeface="Cambria Math" panose="02040503050406030204" pitchFamily="18" charset="0"/>
                              <a:ea typeface="Cambria Math"/>
                            </a:rPr>
                          </m:ctrlPr>
                        </m:sSupPr>
                        <m:e>
                          <m:r>
                            <a:rPr lang="en-US" i="1">
                              <a:solidFill>
                                <a:prstClr val="black"/>
                              </a:solidFill>
                              <a:latin typeface="Cambria Math"/>
                              <a:ea typeface="Cambria Math"/>
                            </a:rPr>
                            <m:t>𝑈</m:t>
                          </m:r>
                        </m:e>
                        <m:sup>
                          <m:r>
                            <a:rPr lang="en-US" i="1">
                              <a:solidFill>
                                <a:prstClr val="black"/>
                              </a:solidFill>
                              <a:latin typeface="Cambria Math"/>
                              <a:ea typeface="Cambria Math"/>
                            </a:rPr>
                            <m:t>∗</m:t>
                          </m:r>
                        </m:sup>
                      </m:sSup>
                      <m:r>
                        <a:rPr lang="en-US" i="1">
                          <a:solidFill>
                            <a:prstClr val="black"/>
                          </a:solidFill>
                          <a:latin typeface="Cambria Math"/>
                          <a:ea typeface="Cambria Math"/>
                        </a:rPr>
                        <m:t>)</m:t>
                      </m:r>
                    </m:oMath>
                  </m:oMathPara>
                </a14:m>
                <a:endParaRPr lang="en-US" dirty="0">
                  <a:solidFill>
                    <a:prstClr val="black"/>
                  </a:solidFill>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2036308" y="5344846"/>
                <a:ext cx="3656065" cy="369332"/>
              </a:xfrm>
              <a:prstGeom prst="rect">
                <a:avLst/>
              </a:prstGeom>
              <a:blipFill rotWithShape="1">
                <a:blip r:embed="rId4"/>
                <a:stretch>
                  <a:fillRect b="-13333"/>
                </a:stretch>
              </a:blipFill>
            </p:spPr>
            <p:txBody>
              <a:bodyPr/>
              <a:lstStyle/>
              <a:p>
                <a:r>
                  <a:rPr lang="en-US">
                    <a:noFill/>
                  </a:rPr>
                  <a:t> </a:t>
                </a:r>
              </a:p>
            </p:txBody>
          </p:sp>
        </mc:Fallback>
      </mc:AlternateContent>
    </p:spTree>
    <p:extLst>
      <p:ext uri="{BB962C8B-B14F-4D97-AF65-F5344CB8AC3E}">
        <p14:creationId xmlns:p14="http://schemas.microsoft.com/office/powerpoint/2010/main" val="3715532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wipe(left)">
                                      <p:cBhvr>
                                        <p:cTn id="7" dur="500"/>
                                        <p:tgtEl>
                                          <p:spTgt spid="22">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left)">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500"/>
                                        <p:tgtEl>
                                          <p:spTgt spid="2"/>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childTnLst>
                          </p:cTn>
                        </p:par>
                        <p:par>
                          <p:cTn id="25" fill="hold">
                            <p:stCondLst>
                              <p:cond delay="1500"/>
                            </p:stCondLst>
                            <p:childTnLst>
                              <p:par>
                                <p:cTn id="26" presetID="22" presetClass="entr" presetSubtype="8"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left)">
                                      <p:cBhvr>
                                        <p:cTn id="32" dur="500"/>
                                        <p:tgtEl>
                                          <p:spTgt spid="3"/>
                                        </p:tgtEl>
                                      </p:cBhvr>
                                    </p:animEffect>
                                  </p:childTnLst>
                                </p:cTn>
                              </p:par>
                            </p:childTnLst>
                          </p:cTn>
                        </p:par>
                        <p:par>
                          <p:cTn id="33" fill="hold">
                            <p:stCondLst>
                              <p:cond delay="2500"/>
                            </p:stCondLst>
                            <p:childTnLst>
                              <p:par>
                                <p:cTn id="34" presetID="22" presetClass="entr" presetSubtype="8" fill="hold" grpId="0" nodeType="after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500"/>
                                        <p:tgtEl>
                                          <p:spTgt spid="4"/>
                                        </p:tgtEl>
                                      </p:cBhvr>
                                    </p:animEffect>
                                  </p:childTnLst>
                                </p:cTn>
                              </p:par>
                            </p:childTnLst>
                          </p:cTn>
                        </p:par>
                        <p:par>
                          <p:cTn id="37" fill="hold">
                            <p:stCondLst>
                              <p:cond delay="3000"/>
                            </p:stCondLst>
                            <p:childTnLst>
                              <p:par>
                                <p:cTn id="38" presetID="22" presetClass="entr" presetSubtype="8" fill="hold" grpId="0" nodeType="after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wipe(left)">
                                      <p:cBhvr>
                                        <p:cTn id="4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P spid="17" grpId="0"/>
      <p:bldP spid="2" grpId="0"/>
      <p:bldP spid="6" grpId="0"/>
      <p:bldP spid="7" grpId="0"/>
      <p:bldP spid="9" grpId="0"/>
      <p:bldP spid="3" grpId="0"/>
      <p:bldP spid="4" grpId="0"/>
      <p:bldP spid="5" grpId="0"/>
    </p:bld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Greifen, Viele, Hände, Hilferuf, Forderung, Flüchtlinge"/>
          <p:cNvPicPr>
            <a:picLocks noChangeAspect="1" noChangeArrowheads="1"/>
          </p:cNvPicPr>
          <p:nvPr/>
        </p:nvPicPr>
        <p:blipFill rotWithShape="1">
          <a:blip r:embed="rId3">
            <a:extLst>
              <a:ext uri="{28A0092B-C50C-407E-A947-70E740481C1C}">
                <a14:useLocalDpi xmlns:a14="http://schemas.microsoft.com/office/drawing/2010/main" val="0"/>
              </a:ext>
            </a:extLst>
          </a:blip>
          <a:srcRect t="-18983" b="18983"/>
          <a:stretch/>
        </p:blipFill>
        <p:spPr bwMode="auto">
          <a:xfrm>
            <a:off x="0" y="-1209646"/>
            <a:ext cx="9144000" cy="6372226"/>
          </a:xfrm>
          <a:prstGeom prst="rect">
            <a:avLst/>
          </a:prstGeom>
          <a:noFill/>
          <a:extLst>
            <a:ext uri="{909E8E84-426E-40DD-AFC4-6F175D3DCCD1}">
              <a14:hiddenFill xmlns:a14="http://schemas.microsoft.com/office/drawing/2010/main">
                <a:solidFill>
                  <a:srgbClr val="FFFFFF"/>
                </a:solidFill>
              </a14:hiddenFill>
            </a:ext>
          </a:extLst>
        </p:spPr>
      </p:pic>
      <p:sp>
        <p:nvSpPr>
          <p:cNvPr id="7" name="Titel 10"/>
          <p:cNvSpPr txBox="1">
            <a:spLocks/>
          </p:cNvSpPr>
          <p:nvPr/>
        </p:nvSpPr>
        <p:spPr>
          <a:xfrm>
            <a:off x="727200" y="3957667"/>
            <a:ext cx="8042400" cy="993600"/>
          </a:xfrm>
          <a:prstGeom prst="rect">
            <a:avLst/>
          </a:prstGeom>
        </p:spPr>
        <p:txBody>
          <a:bodyPr vert="horz" lIns="91440" tIns="45720" rIns="91440" bIns="45720" rtlCol="0" anchor="t" anchorCtr="0">
            <a:noAutofit/>
          </a:bodyPr>
          <a:lstStyle>
            <a:lvl1pPr algn="l" defTabSz="914400" rtl="0" eaLnBrk="1" latinLnBrk="0" hangingPunct="1">
              <a:lnSpc>
                <a:spcPts val="3500"/>
              </a:lnSpc>
              <a:spcBef>
                <a:spcPct val="0"/>
              </a:spcBef>
              <a:buNone/>
              <a:defRPr lang="en-US" sz="3000" b="0" kern="1200" cap="all" baseline="0">
                <a:solidFill>
                  <a:schemeClr val="bg1"/>
                </a:solidFill>
                <a:latin typeface="Frutiger 45 light" pitchFamily="34" charset="0"/>
                <a:ea typeface="+mj-ea"/>
                <a:cs typeface="+mj-cs"/>
              </a:defRPr>
            </a:lvl1pPr>
          </a:lstStyle>
          <a:p>
            <a:r>
              <a:rPr lang="de-DE" dirty="0"/>
              <a:t>             </a:t>
            </a:r>
          </a:p>
        </p:txBody>
      </p:sp>
      <p:sp>
        <p:nvSpPr>
          <p:cNvPr id="11" name="Rechteck 10"/>
          <p:cNvSpPr/>
          <p:nvPr/>
        </p:nvSpPr>
        <p:spPr>
          <a:xfrm>
            <a:off x="0" y="3648105"/>
            <a:ext cx="9144000" cy="1514475"/>
          </a:xfrm>
          <a:prstGeom prst="rect">
            <a:avLst/>
          </a:prstGeom>
          <a:solidFill>
            <a:srgbClr val="2E63A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itel 10"/>
          <p:cNvSpPr>
            <a:spLocks noGrp="1"/>
          </p:cNvSpPr>
          <p:nvPr>
            <p:ph type="title"/>
          </p:nvPr>
        </p:nvSpPr>
        <p:spPr>
          <a:xfrm>
            <a:off x="604838" y="3683955"/>
            <a:ext cx="8164762" cy="1436687"/>
          </a:xfrm>
        </p:spPr>
        <p:txBody>
          <a:bodyPr anchor="ctr"/>
          <a:lstStyle>
            <a:lvl1pPr>
              <a:lnSpc>
                <a:spcPts val="3500"/>
              </a:lnSpc>
              <a:defRPr b="0">
                <a:solidFill>
                  <a:schemeClr val="bg1"/>
                </a:solidFill>
              </a:defRPr>
            </a:lvl1pPr>
          </a:lstStyle>
          <a:p>
            <a:r>
              <a:rPr lang="en-US" dirty="0">
                <a:cs typeface="Arial" pitchFamily="34" charset="0"/>
              </a:rPr>
              <a:t>4.4 Individual demand</a:t>
            </a:r>
          </a:p>
        </p:txBody>
      </p:sp>
    </p:spTree>
    <p:extLst>
      <p:ext uri="{BB962C8B-B14F-4D97-AF65-F5344CB8AC3E}">
        <p14:creationId xmlns:p14="http://schemas.microsoft.com/office/powerpoint/2010/main" val="2567787058"/>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1"/>
          </p:nvPr>
        </p:nvSpPr>
        <p:spPr/>
        <p:txBody>
          <a:bodyPr/>
          <a:lstStyle/>
          <a:p>
            <a:r>
              <a:rPr lang="de-DE" dirty="0"/>
              <a:t>Demand </a:t>
            </a:r>
            <a:r>
              <a:rPr lang="de-DE" dirty="0" err="1"/>
              <a:t>Curve</a:t>
            </a:r>
            <a:endParaRPr lang="de-DE" dirty="0"/>
          </a:p>
        </p:txBody>
      </p:sp>
      <p:sp>
        <p:nvSpPr>
          <p:cNvPr id="3" name="Inhaltsplatzhalter 2"/>
          <p:cNvSpPr>
            <a:spLocks noGrp="1"/>
          </p:cNvSpPr>
          <p:nvPr>
            <p:ph sz="quarter" idx="12"/>
          </p:nvPr>
        </p:nvSpPr>
        <p:spPr>
          <a:xfrm>
            <a:off x="604838" y="2505077"/>
            <a:ext cx="4226469" cy="3216275"/>
          </a:xfrm>
        </p:spPr>
        <p:txBody>
          <a:bodyPr/>
          <a:lstStyle/>
          <a:p>
            <a:pPr marL="0" indent="0">
              <a:lnSpc>
                <a:spcPts val="2000"/>
              </a:lnSpc>
              <a:buClr>
                <a:srgbClr val="2E63AC"/>
              </a:buClr>
              <a:buNone/>
            </a:pPr>
            <a:r>
              <a:rPr lang="en-US" sz="1800" dirty="0"/>
              <a:t>A reduction in the price of food, with income and the price of clothing fixed, causes the consumer to choose a different market basket.</a:t>
            </a:r>
          </a:p>
          <a:p>
            <a:pPr marL="0" indent="0">
              <a:lnSpc>
                <a:spcPts val="2000"/>
              </a:lnSpc>
              <a:buClr>
                <a:srgbClr val="2E63AC"/>
              </a:buClr>
              <a:buNone/>
            </a:pPr>
            <a:r>
              <a:rPr lang="en-US" sz="1800" dirty="0"/>
              <a:t>The graph gives the demand curve, which relates the price of food to the quantity demanded. (Points E, G, and H correspond to points A, B, and D, respectively).</a:t>
            </a:r>
          </a:p>
          <a:p>
            <a:pPr>
              <a:buClr>
                <a:srgbClr val="2E63AC"/>
              </a:buClr>
              <a:buFont typeface="Wingdings" panose="05000000000000000000" pitchFamily="2" charset="2"/>
              <a:buChar char="§"/>
            </a:pPr>
            <a:endParaRPr lang="en-US" dirty="0"/>
          </a:p>
          <a:p>
            <a:pPr>
              <a:buClr>
                <a:srgbClr val="2E63AC"/>
              </a:buClr>
              <a:buFont typeface="Wingdings" panose="05000000000000000000" pitchFamily="2" charset="2"/>
              <a:buChar char="§"/>
            </a:pPr>
            <a:endParaRPr lang="en-US" dirty="0"/>
          </a:p>
        </p:txBody>
      </p:sp>
      <p:sp>
        <p:nvSpPr>
          <p:cNvPr id="5" name="Titel 4"/>
          <p:cNvSpPr>
            <a:spLocks noGrp="1"/>
          </p:cNvSpPr>
          <p:nvPr>
            <p:ph type="title"/>
          </p:nvPr>
        </p:nvSpPr>
        <p:spPr>
          <a:xfrm>
            <a:off x="604838" y="310778"/>
            <a:ext cx="6545262" cy="1264025"/>
          </a:xfrm>
        </p:spPr>
        <p:txBody>
          <a:bodyPr/>
          <a:lstStyle/>
          <a:p>
            <a:r>
              <a:rPr lang="de-DE" dirty="0"/>
              <a:t>EFFECT OF Price CHANGES</a:t>
            </a:r>
          </a:p>
        </p:txBody>
      </p:sp>
      <p:pic>
        <p:nvPicPr>
          <p:cNvPr id="47" name="Picture 5786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5488" y="838200"/>
            <a:ext cx="3476625" cy="5467350"/>
          </a:xfrm>
          <a:prstGeom prst="rect">
            <a:avLst/>
          </a:prstGeom>
        </p:spPr>
      </p:pic>
      <p:pic>
        <p:nvPicPr>
          <p:cNvPr id="48" name="Picture 5786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5488" y="838200"/>
            <a:ext cx="3476625" cy="5467350"/>
          </a:xfrm>
          <a:prstGeom prst="rect">
            <a:avLst/>
          </a:prstGeom>
        </p:spPr>
      </p:pic>
      <p:pic>
        <p:nvPicPr>
          <p:cNvPr id="49" name="Picture 5786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15488" y="838200"/>
            <a:ext cx="3476625" cy="5467350"/>
          </a:xfrm>
          <a:prstGeom prst="rect">
            <a:avLst/>
          </a:prstGeom>
        </p:spPr>
      </p:pic>
      <p:pic>
        <p:nvPicPr>
          <p:cNvPr id="50" name="Picture 5786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15488" y="838200"/>
            <a:ext cx="3476625" cy="5467350"/>
          </a:xfrm>
          <a:prstGeom prst="rect">
            <a:avLst/>
          </a:prstGeom>
        </p:spPr>
      </p:pic>
      <p:pic>
        <p:nvPicPr>
          <p:cNvPr id="51" name="Picture 5786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15488" y="838200"/>
            <a:ext cx="3476625" cy="5467350"/>
          </a:xfrm>
          <a:prstGeom prst="rect">
            <a:avLst/>
          </a:prstGeom>
        </p:spPr>
      </p:pic>
      <p:pic>
        <p:nvPicPr>
          <p:cNvPr id="52" name="Picture 57860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15488" y="838200"/>
            <a:ext cx="3476625" cy="5467350"/>
          </a:xfrm>
          <a:prstGeom prst="rect">
            <a:avLst/>
          </a:prstGeom>
        </p:spPr>
      </p:pic>
      <p:pic>
        <p:nvPicPr>
          <p:cNvPr id="53" name="Picture 57860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15488" y="838200"/>
            <a:ext cx="3476625" cy="5467350"/>
          </a:xfrm>
          <a:prstGeom prst="rect">
            <a:avLst/>
          </a:prstGeom>
        </p:spPr>
      </p:pic>
      <p:pic>
        <p:nvPicPr>
          <p:cNvPr id="54" name="Picture 57860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15488" y="838200"/>
            <a:ext cx="3476625" cy="5467350"/>
          </a:xfrm>
          <a:prstGeom prst="rect">
            <a:avLst/>
          </a:prstGeom>
        </p:spPr>
      </p:pic>
      <p:pic>
        <p:nvPicPr>
          <p:cNvPr id="55" name="Picture 57860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15488" y="838200"/>
            <a:ext cx="3476625" cy="5467350"/>
          </a:xfrm>
          <a:prstGeom prst="rect">
            <a:avLst/>
          </a:prstGeom>
        </p:spPr>
      </p:pic>
      <p:pic>
        <p:nvPicPr>
          <p:cNvPr id="56" name="Picture 57860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15488" y="838200"/>
            <a:ext cx="3476625" cy="5467350"/>
          </a:xfrm>
          <a:prstGeom prst="rect">
            <a:avLst/>
          </a:prstGeom>
        </p:spPr>
      </p:pic>
      <p:pic>
        <p:nvPicPr>
          <p:cNvPr id="57" name="Picture 57860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415488" y="838200"/>
            <a:ext cx="3476625" cy="5467350"/>
          </a:xfrm>
          <a:prstGeom prst="rect">
            <a:avLst/>
          </a:prstGeom>
        </p:spPr>
      </p:pic>
      <p:pic>
        <p:nvPicPr>
          <p:cNvPr id="58" name="Picture 57860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415488" y="838200"/>
            <a:ext cx="3476625" cy="5467350"/>
          </a:xfrm>
          <a:prstGeom prst="rect">
            <a:avLst/>
          </a:prstGeom>
        </p:spPr>
      </p:pic>
      <p:pic>
        <p:nvPicPr>
          <p:cNvPr id="59" name="Picture 57860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415488" y="838200"/>
            <a:ext cx="3476625" cy="5467350"/>
          </a:xfrm>
          <a:prstGeom prst="rect">
            <a:avLst/>
          </a:prstGeom>
        </p:spPr>
      </p:pic>
      <p:pic>
        <p:nvPicPr>
          <p:cNvPr id="60" name="Picture 578609"/>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415488" y="838200"/>
            <a:ext cx="3476625" cy="5467350"/>
          </a:xfrm>
          <a:prstGeom prst="rect">
            <a:avLst/>
          </a:prstGeom>
        </p:spPr>
      </p:pic>
      <p:pic>
        <p:nvPicPr>
          <p:cNvPr id="61" name="Picture 578614"/>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415488" y="838200"/>
            <a:ext cx="3476625" cy="5467350"/>
          </a:xfrm>
          <a:prstGeom prst="rect">
            <a:avLst/>
          </a:prstGeom>
        </p:spPr>
      </p:pic>
      <p:pic>
        <p:nvPicPr>
          <p:cNvPr id="62" name="Picture 57861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415488" y="838200"/>
            <a:ext cx="3476625" cy="5467350"/>
          </a:xfrm>
          <a:prstGeom prst="rect">
            <a:avLst/>
          </a:prstGeom>
        </p:spPr>
      </p:pic>
      <p:pic>
        <p:nvPicPr>
          <p:cNvPr id="63" name="Picture 578618"/>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415488" y="838200"/>
            <a:ext cx="3476625" cy="5467350"/>
          </a:xfrm>
          <a:prstGeom prst="rect">
            <a:avLst/>
          </a:prstGeom>
        </p:spPr>
      </p:pic>
      <p:pic>
        <p:nvPicPr>
          <p:cNvPr id="64" name="Picture 578621"/>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415488" y="838200"/>
            <a:ext cx="3476625" cy="5467350"/>
          </a:xfrm>
          <a:prstGeom prst="rect">
            <a:avLst/>
          </a:prstGeom>
        </p:spPr>
      </p:pic>
      <p:pic>
        <p:nvPicPr>
          <p:cNvPr id="65" name="Picture 578622"/>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5415488" y="838200"/>
            <a:ext cx="3476625" cy="5467350"/>
          </a:xfrm>
          <a:prstGeom prst="rect">
            <a:avLst/>
          </a:prstGeom>
        </p:spPr>
      </p:pic>
      <p:pic>
        <p:nvPicPr>
          <p:cNvPr id="66" name="Picture 34"/>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415488" y="838200"/>
            <a:ext cx="3476625" cy="5467350"/>
          </a:xfrm>
          <a:prstGeom prst="rect">
            <a:avLst/>
          </a:prstGeom>
        </p:spPr>
      </p:pic>
      <p:cxnSp>
        <p:nvCxnSpPr>
          <p:cNvPr id="8" name="Gerade Verbindung 7"/>
          <p:cNvCxnSpPr/>
          <p:nvPr/>
        </p:nvCxnSpPr>
        <p:spPr>
          <a:xfrm flipH="1" flipV="1">
            <a:off x="6069724" y="1119352"/>
            <a:ext cx="31531" cy="2049517"/>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5005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wipe(down)">
                                      <p:cBhvr>
                                        <p:cTn id="7" dur="500"/>
                                        <p:tgtEl>
                                          <p:spTgt spid="5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53"/>
                                        </p:tgtEl>
                                        <p:attrNameLst>
                                          <p:attrName>style.visibility</p:attrName>
                                        </p:attrNameLst>
                                      </p:cBhvr>
                                      <p:to>
                                        <p:strVal val="visible"/>
                                      </p:to>
                                    </p:set>
                                    <p:animEffect transition="in" filter="wipe(down)">
                                      <p:cBhvr>
                                        <p:cTn id="11" dur="500"/>
                                        <p:tgtEl>
                                          <p:spTgt spid="53"/>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54"/>
                                        </p:tgtEl>
                                        <p:attrNameLst>
                                          <p:attrName>style.visibility</p:attrName>
                                        </p:attrNameLst>
                                      </p:cBhvr>
                                      <p:to>
                                        <p:strVal val="visible"/>
                                      </p:to>
                                    </p:set>
                                    <p:animEffect transition="in" filter="wipe(up)">
                                      <p:cBhvr>
                                        <p:cTn id="15" dur="500"/>
                                        <p:tgtEl>
                                          <p:spTgt spid="54"/>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wipe(up)">
                                      <p:cBhvr>
                                        <p:cTn id="19" dur="500"/>
                                        <p:tgtEl>
                                          <p:spTgt spid="55"/>
                                        </p:tgtEl>
                                      </p:cBhvr>
                                    </p:animEffect>
                                  </p:childTnLst>
                                </p:cTn>
                              </p:par>
                            </p:childTnLst>
                          </p:cTn>
                        </p:par>
                        <p:par>
                          <p:cTn id="20" fill="hold">
                            <p:stCondLst>
                              <p:cond delay="2000"/>
                            </p:stCondLst>
                            <p:childTnLst>
                              <p:par>
                                <p:cTn id="21" presetID="22" presetClass="entr" presetSubtype="1" fill="hold" nodeType="afterEffect">
                                  <p:stCondLst>
                                    <p:cond delay="0"/>
                                  </p:stCondLst>
                                  <p:childTnLst>
                                    <p:set>
                                      <p:cBhvr>
                                        <p:cTn id="22" dur="1" fill="hold">
                                          <p:stCondLst>
                                            <p:cond delay="0"/>
                                          </p:stCondLst>
                                        </p:cTn>
                                        <p:tgtEl>
                                          <p:spTgt spid="56"/>
                                        </p:tgtEl>
                                        <p:attrNameLst>
                                          <p:attrName>style.visibility</p:attrName>
                                        </p:attrNameLst>
                                      </p:cBhvr>
                                      <p:to>
                                        <p:strVal val="visible"/>
                                      </p:to>
                                    </p:set>
                                    <p:animEffect transition="in" filter="wipe(up)">
                                      <p:cBhvr>
                                        <p:cTn id="23" dur="500"/>
                                        <p:tgtEl>
                                          <p:spTgt spid="56"/>
                                        </p:tgtEl>
                                      </p:cBhvr>
                                    </p:animEffect>
                                  </p:childTnLst>
                                </p:cTn>
                              </p:par>
                            </p:childTnLst>
                          </p:cTn>
                        </p:par>
                        <p:par>
                          <p:cTn id="24" fill="hold">
                            <p:stCondLst>
                              <p:cond delay="2500"/>
                            </p:stCondLst>
                            <p:childTnLst>
                              <p:par>
                                <p:cTn id="25" presetID="22" presetClass="entr" presetSubtype="1" fill="hold" nodeType="afterEffect">
                                  <p:stCondLst>
                                    <p:cond delay="0"/>
                                  </p:stCondLst>
                                  <p:childTnLst>
                                    <p:set>
                                      <p:cBhvr>
                                        <p:cTn id="26" dur="1" fill="hold">
                                          <p:stCondLst>
                                            <p:cond delay="0"/>
                                          </p:stCondLst>
                                        </p:cTn>
                                        <p:tgtEl>
                                          <p:spTgt spid="57"/>
                                        </p:tgtEl>
                                        <p:attrNameLst>
                                          <p:attrName>style.visibility</p:attrName>
                                        </p:attrNameLst>
                                      </p:cBhvr>
                                      <p:to>
                                        <p:strVal val="visible"/>
                                      </p:to>
                                    </p:set>
                                    <p:animEffect transition="in" filter="wipe(up)">
                                      <p:cBhvr>
                                        <p:cTn id="27" dur="500"/>
                                        <p:tgtEl>
                                          <p:spTgt spid="57"/>
                                        </p:tgtEl>
                                      </p:cBhvr>
                                    </p:animEffect>
                                  </p:childTnLst>
                                </p:cTn>
                              </p:par>
                            </p:childTnLst>
                          </p:cTn>
                        </p:par>
                        <p:par>
                          <p:cTn id="28" fill="hold">
                            <p:stCondLst>
                              <p:cond delay="3000"/>
                            </p:stCondLst>
                            <p:childTnLst>
                              <p:par>
                                <p:cTn id="29" presetID="22" presetClass="entr" presetSubtype="1" fill="hold"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wipe(up)">
                                      <p:cBhvr>
                                        <p:cTn id="31" dur="500"/>
                                        <p:tgtEl>
                                          <p:spTgt spid="58"/>
                                        </p:tgtEl>
                                      </p:cBhvr>
                                    </p:animEffect>
                                  </p:childTnLst>
                                </p:cTn>
                              </p:par>
                            </p:childTnLst>
                          </p:cTn>
                        </p:par>
                        <p:par>
                          <p:cTn id="32" fill="hold">
                            <p:stCondLst>
                              <p:cond delay="3500"/>
                            </p:stCondLst>
                            <p:childTnLst>
                              <p:par>
                                <p:cTn id="33" presetID="22" presetClass="entr" presetSubtype="1" fill="hold" nodeType="afterEffect">
                                  <p:stCondLst>
                                    <p:cond delay="0"/>
                                  </p:stCondLst>
                                  <p:childTnLst>
                                    <p:set>
                                      <p:cBhvr>
                                        <p:cTn id="34" dur="1" fill="hold">
                                          <p:stCondLst>
                                            <p:cond delay="0"/>
                                          </p:stCondLst>
                                        </p:cTn>
                                        <p:tgtEl>
                                          <p:spTgt spid="59"/>
                                        </p:tgtEl>
                                        <p:attrNameLst>
                                          <p:attrName>style.visibility</p:attrName>
                                        </p:attrNameLst>
                                      </p:cBhvr>
                                      <p:to>
                                        <p:strVal val="visible"/>
                                      </p:to>
                                    </p:set>
                                    <p:animEffect transition="in" filter="wipe(up)">
                                      <p:cBhvr>
                                        <p:cTn id="35" dur="500"/>
                                        <p:tgtEl>
                                          <p:spTgt spid="59"/>
                                        </p:tgtEl>
                                      </p:cBhvr>
                                    </p:animEffect>
                                  </p:childTnLst>
                                </p:cTn>
                              </p:par>
                            </p:childTnLst>
                          </p:cTn>
                        </p:par>
                        <p:par>
                          <p:cTn id="36" fill="hold">
                            <p:stCondLst>
                              <p:cond delay="4000"/>
                            </p:stCondLst>
                            <p:childTnLst>
                              <p:par>
                                <p:cTn id="37" presetID="22" presetClass="entr" presetSubtype="1" fill="hold" nodeType="afterEffect">
                                  <p:stCondLst>
                                    <p:cond delay="0"/>
                                  </p:stCondLst>
                                  <p:childTnLst>
                                    <p:set>
                                      <p:cBhvr>
                                        <p:cTn id="38" dur="1" fill="hold">
                                          <p:stCondLst>
                                            <p:cond delay="0"/>
                                          </p:stCondLst>
                                        </p:cTn>
                                        <p:tgtEl>
                                          <p:spTgt spid="60"/>
                                        </p:tgtEl>
                                        <p:attrNameLst>
                                          <p:attrName>style.visibility</p:attrName>
                                        </p:attrNameLst>
                                      </p:cBhvr>
                                      <p:to>
                                        <p:strVal val="visible"/>
                                      </p:to>
                                    </p:set>
                                    <p:animEffect transition="in" filter="wipe(up)">
                                      <p:cBhvr>
                                        <p:cTn id="39" dur="500"/>
                                        <p:tgtEl>
                                          <p:spTgt spid="6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47"/>
                                        </p:tgtEl>
                                        <p:attrNameLst>
                                          <p:attrName>style.visibility</p:attrName>
                                        </p:attrNameLst>
                                      </p:cBhvr>
                                      <p:to>
                                        <p:strVal val="visible"/>
                                      </p:to>
                                    </p:set>
                                    <p:animEffect transition="in" filter="wipe(left)">
                                      <p:cBhvr>
                                        <p:cTn id="44" dur="750"/>
                                        <p:tgtEl>
                                          <p:spTgt spid="47"/>
                                        </p:tgtEl>
                                      </p:cBhvr>
                                    </p:animEffect>
                                  </p:childTnLst>
                                </p:cTn>
                              </p:par>
                            </p:childTnLst>
                          </p:cTn>
                        </p:par>
                        <p:par>
                          <p:cTn id="45" fill="hold">
                            <p:stCondLst>
                              <p:cond delay="750"/>
                            </p:stCondLst>
                            <p:childTnLst>
                              <p:par>
                                <p:cTn id="46" presetID="22" presetClass="entr" presetSubtype="2" fill="hold" nodeType="afterEffect">
                                  <p:stCondLst>
                                    <p:cond delay="0"/>
                                  </p:stCondLst>
                                  <p:childTnLst>
                                    <p:set>
                                      <p:cBhvr>
                                        <p:cTn id="47" dur="1" fill="hold">
                                          <p:stCondLst>
                                            <p:cond delay="0"/>
                                          </p:stCondLst>
                                        </p:cTn>
                                        <p:tgtEl>
                                          <p:spTgt spid="64"/>
                                        </p:tgtEl>
                                        <p:attrNameLst>
                                          <p:attrName>style.visibility</p:attrName>
                                        </p:attrNameLst>
                                      </p:cBhvr>
                                      <p:to>
                                        <p:strVal val="visible"/>
                                      </p:to>
                                    </p:set>
                                    <p:animEffect transition="in" filter="wipe(right)">
                                      <p:cBhvr>
                                        <p:cTn id="48" dur="500"/>
                                        <p:tgtEl>
                                          <p:spTgt spid="64"/>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nodeType="clickEffect">
                                  <p:stCondLst>
                                    <p:cond delay="0"/>
                                  </p:stCondLst>
                                  <p:childTnLst>
                                    <p:set>
                                      <p:cBhvr>
                                        <p:cTn id="52" dur="1" fill="hold">
                                          <p:stCondLst>
                                            <p:cond delay="0"/>
                                          </p:stCondLst>
                                        </p:cTn>
                                        <p:tgtEl>
                                          <p:spTgt spid="51"/>
                                        </p:tgtEl>
                                        <p:attrNameLst>
                                          <p:attrName>style.visibility</p:attrName>
                                        </p:attrNameLst>
                                      </p:cBhvr>
                                      <p:to>
                                        <p:strVal val="visible"/>
                                      </p:to>
                                    </p:set>
                                    <p:animEffect transition="in" filter="wipe(up)">
                                      <p:cBhvr>
                                        <p:cTn id="53" dur="500"/>
                                        <p:tgtEl>
                                          <p:spTgt spid="51"/>
                                        </p:tgtEl>
                                      </p:cBhvr>
                                    </p:animEffect>
                                  </p:childTnLst>
                                </p:cTn>
                              </p:par>
                            </p:childTnLst>
                          </p:cTn>
                        </p:par>
                        <p:par>
                          <p:cTn id="54" fill="hold">
                            <p:stCondLst>
                              <p:cond delay="500"/>
                            </p:stCondLst>
                            <p:childTnLst>
                              <p:par>
                                <p:cTn id="55" presetID="22" presetClass="entr" presetSubtype="1" fill="hold" nodeType="afterEffect">
                                  <p:stCondLst>
                                    <p:cond delay="0"/>
                                  </p:stCondLst>
                                  <p:childTnLst>
                                    <p:set>
                                      <p:cBhvr>
                                        <p:cTn id="56" dur="1" fill="hold">
                                          <p:stCondLst>
                                            <p:cond delay="0"/>
                                          </p:stCondLst>
                                        </p:cTn>
                                        <p:tgtEl>
                                          <p:spTgt spid="61"/>
                                        </p:tgtEl>
                                        <p:attrNameLst>
                                          <p:attrName>style.visibility</p:attrName>
                                        </p:attrNameLst>
                                      </p:cBhvr>
                                      <p:to>
                                        <p:strVal val="visible"/>
                                      </p:to>
                                    </p:set>
                                    <p:animEffect transition="in" filter="wipe(up)">
                                      <p:cBhvr>
                                        <p:cTn id="57" dur="500"/>
                                        <p:tgtEl>
                                          <p:spTgt spid="61"/>
                                        </p:tgtEl>
                                      </p:cBhvr>
                                    </p:animEffect>
                                  </p:childTnLst>
                                </p:cTn>
                              </p:par>
                            </p:childTnLst>
                          </p:cTn>
                        </p:par>
                        <p:par>
                          <p:cTn id="58" fill="hold">
                            <p:stCondLst>
                              <p:cond delay="1000"/>
                            </p:stCondLst>
                            <p:childTnLst>
                              <p:par>
                                <p:cTn id="59" presetID="22" presetClass="entr" presetSubtype="8" fill="hold" nodeType="afterEffect">
                                  <p:stCondLst>
                                    <p:cond delay="0"/>
                                  </p:stCondLst>
                                  <p:childTnLst>
                                    <p:set>
                                      <p:cBhvr>
                                        <p:cTn id="60" dur="1" fill="hold">
                                          <p:stCondLst>
                                            <p:cond delay="0"/>
                                          </p:stCondLst>
                                        </p:cTn>
                                        <p:tgtEl>
                                          <p:spTgt spid="65"/>
                                        </p:tgtEl>
                                        <p:attrNameLst>
                                          <p:attrName>style.visibility</p:attrName>
                                        </p:attrNameLst>
                                      </p:cBhvr>
                                      <p:to>
                                        <p:strVal val="visible"/>
                                      </p:to>
                                    </p:set>
                                    <p:animEffect transition="in" filter="wipe(left)">
                                      <p:cBhvr>
                                        <p:cTn id="61" dur="500"/>
                                        <p:tgtEl>
                                          <p:spTgt spid="65"/>
                                        </p:tgtEl>
                                      </p:cBhvr>
                                    </p:animEffect>
                                  </p:childTnLst>
                                </p:cTn>
                              </p:par>
                            </p:childTnLst>
                          </p:cTn>
                        </p:par>
                        <p:par>
                          <p:cTn id="62" fill="hold">
                            <p:stCondLst>
                              <p:cond delay="1500"/>
                            </p:stCondLst>
                            <p:childTnLst>
                              <p:par>
                                <p:cTn id="63" presetID="22" presetClass="entr" presetSubtype="1" fill="hold" nodeType="afterEffect">
                                  <p:stCondLst>
                                    <p:cond delay="0"/>
                                  </p:stCondLst>
                                  <p:childTnLst>
                                    <p:set>
                                      <p:cBhvr>
                                        <p:cTn id="64" dur="1" fill="hold">
                                          <p:stCondLst>
                                            <p:cond delay="0"/>
                                          </p:stCondLst>
                                        </p:cTn>
                                        <p:tgtEl>
                                          <p:spTgt spid="50"/>
                                        </p:tgtEl>
                                        <p:attrNameLst>
                                          <p:attrName>style.visibility</p:attrName>
                                        </p:attrNameLst>
                                      </p:cBhvr>
                                      <p:to>
                                        <p:strVal val="visible"/>
                                      </p:to>
                                    </p:set>
                                    <p:animEffect transition="in" filter="wipe(up)">
                                      <p:cBhvr>
                                        <p:cTn id="65" dur="500"/>
                                        <p:tgtEl>
                                          <p:spTgt spid="50"/>
                                        </p:tgtEl>
                                      </p:cBhvr>
                                    </p:animEffect>
                                  </p:childTnLst>
                                </p:cTn>
                              </p:par>
                            </p:childTnLst>
                          </p:cTn>
                        </p:par>
                        <p:par>
                          <p:cTn id="66" fill="hold">
                            <p:stCondLst>
                              <p:cond delay="2000"/>
                            </p:stCondLst>
                            <p:childTnLst>
                              <p:par>
                                <p:cTn id="67" presetID="22" presetClass="entr" presetSubtype="1" fill="hold" nodeType="afterEffect">
                                  <p:stCondLst>
                                    <p:cond delay="0"/>
                                  </p:stCondLst>
                                  <p:childTnLst>
                                    <p:set>
                                      <p:cBhvr>
                                        <p:cTn id="68" dur="1" fill="hold">
                                          <p:stCondLst>
                                            <p:cond delay="0"/>
                                          </p:stCondLst>
                                        </p:cTn>
                                        <p:tgtEl>
                                          <p:spTgt spid="62"/>
                                        </p:tgtEl>
                                        <p:attrNameLst>
                                          <p:attrName>style.visibility</p:attrName>
                                        </p:attrNameLst>
                                      </p:cBhvr>
                                      <p:to>
                                        <p:strVal val="visible"/>
                                      </p:to>
                                    </p:set>
                                    <p:animEffect transition="in" filter="wipe(up)">
                                      <p:cBhvr>
                                        <p:cTn id="69" dur="500"/>
                                        <p:tgtEl>
                                          <p:spTgt spid="62"/>
                                        </p:tgtEl>
                                      </p:cBhvr>
                                    </p:animEffect>
                                  </p:childTnLst>
                                </p:cTn>
                              </p:par>
                            </p:childTnLst>
                          </p:cTn>
                        </p:par>
                        <p:par>
                          <p:cTn id="70" fill="hold">
                            <p:stCondLst>
                              <p:cond delay="2500"/>
                            </p:stCondLst>
                            <p:childTnLst>
                              <p:par>
                                <p:cTn id="71" presetID="22" presetClass="entr" presetSubtype="1" fill="hold" nodeType="afterEffect">
                                  <p:stCondLst>
                                    <p:cond delay="0"/>
                                  </p:stCondLst>
                                  <p:childTnLst>
                                    <p:set>
                                      <p:cBhvr>
                                        <p:cTn id="72" dur="1" fill="hold">
                                          <p:stCondLst>
                                            <p:cond delay="0"/>
                                          </p:stCondLst>
                                        </p:cTn>
                                        <p:tgtEl>
                                          <p:spTgt spid="49"/>
                                        </p:tgtEl>
                                        <p:attrNameLst>
                                          <p:attrName>style.visibility</p:attrName>
                                        </p:attrNameLst>
                                      </p:cBhvr>
                                      <p:to>
                                        <p:strVal val="visible"/>
                                      </p:to>
                                    </p:set>
                                    <p:animEffect transition="in" filter="wipe(up)">
                                      <p:cBhvr>
                                        <p:cTn id="73" dur="500"/>
                                        <p:tgtEl>
                                          <p:spTgt spid="49"/>
                                        </p:tgtEl>
                                      </p:cBhvr>
                                    </p:animEffect>
                                  </p:childTnLst>
                                </p:cTn>
                              </p:par>
                            </p:childTnLst>
                          </p:cTn>
                        </p:par>
                        <p:par>
                          <p:cTn id="74" fill="hold">
                            <p:stCondLst>
                              <p:cond delay="3000"/>
                            </p:stCondLst>
                            <p:childTnLst>
                              <p:par>
                                <p:cTn id="75" presetID="22" presetClass="entr" presetSubtype="1" fill="hold" nodeType="afterEffect">
                                  <p:stCondLst>
                                    <p:cond delay="0"/>
                                  </p:stCondLst>
                                  <p:childTnLst>
                                    <p:set>
                                      <p:cBhvr>
                                        <p:cTn id="76" dur="1" fill="hold">
                                          <p:stCondLst>
                                            <p:cond delay="0"/>
                                          </p:stCondLst>
                                        </p:cTn>
                                        <p:tgtEl>
                                          <p:spTgt spid="63"/>
                                        </p:tgtEl>
                                        <p:attrNameLst>
                                          <p:attrName>style.visibility</p:attrName>
                                        </p:attrNameLst>
                                      </p:cBhvr>
                                      <p:to>
                                        <p:strVal val="visible"/>
                                      </p:to>
                                    </p:set>
                                    <p:animEffect transition="in" filter="wipe(up)">
                                      <p:cBhvr>
                                        <p:cTn id="77" dur="500"/>
                                        <p:tgtEl>
                                          <p:spTgt spid="63"/>
                                        </p:tgtEl>
                                      </p:cBhvr>
                                    </p:animEffect>
                                  </p:childTnLst>
                                </p:cTn>
                              </p:par>
                            </p:childTnLst>
                          </p:cTn>
                        </p:par>
                        <p:par>
                          <p:cTn id="78" fill="hold">
                            <p:stCondLst>
                              <p:cond delay="3500"/>
                            </p:stCondLst>
                            <p:childTnLst>
                              <p:par>
                                <p:cTn id="79" presetID="22" presetClass="entr" presetSubtype="1" fill="hold" nodeType="afterEffect">
                                  <p:stCondLst>
                                    <p:cond delay="0"/>
                                  </p:stCondLst>
                                  <p:childTnLst>
                                    <p:set>
                                      <p:cBhvr>
                                        <p:cTn id="80" dur="1" fill="hold">
                                          <p:stCondLst>
                                            <p:cond delay="0"/>
                                          </p:stCondLst>
                                        </p:cTn>
                                        <p:tgtEl>
                                          <p:spTgt spid="48"/>
                                        </p:tgtEl>
                                        <p:attrNameLst>
                                          <p:attrName>style.visibility</p:attrName>
                                        </p:attrNameLst>
                                      </p:cBhvr>
                                      <p:to>
                                        <p:strVal val="visible"/>
                                      </p:to>
                                    </p:set>
                                    <p:animEffect transition="in" filter="wipe(up)">
                                      <p:cBhvr>
                                        <p:cTn id="81" dur="500"/>
                                        <p:tgtEl>
                                          <p:spTgt spid="48"/>
                                        </p:tgtEl>
                                      </p:cBhvr>
                                    </p:animEffect>
                                  </p:childTnLst>
                                </p:cTn>
                              </p:par>
                            </p:childTnLst>
                          </p:cTn>
                        </p:par>
                        <p:par>
                          <p:cTn id="82" fill="hold">
                            <p:stCondLst>
                              <p:cond delay="4000"/>
                            </p:stCondLst>
                            <p:childTnLst>
                              <p:par>
                                <p:cTn id="83" presetID="22" presetClass="entr" presetSubtype="1" fill="hold" nodeType="afterEffect">
                                  <p:stCondLst>
                                    <p:cond delay="0"/>
                                  </p:stCondLst>
                                  <p:childTnLst>
                                    <p:set>
                                      <p:cBhvr>
                                        <p:cTn id="84" dur="1" fill="hold">
                                          <p:stCondLst>
                                            <p:cond delay="0"/>
                                          </p:stCondLst>
                                        </p:cTn>
                                        <p:tgtEl>
                                          <p:spTgt spid="66"/>
                                        </p:tgtEl>
                                        <p:attrNameLst>
                                          <p:attrName>style.visibility</p:attrName>
                                        </p:attrNameLst>
                                      </p:cBhvr>
                                      <p:to>
                                        <p:strVal val="visible"/>
                                      </p:to>
                                    </p:set>
                                    <p:animEffect transition="in" filter="wipe(up)">
                                      <p:cBhvr>
                                        <p:cTn id="85"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quarter" idx="12"/>
          </p:nvPr>
        </p:nvSpPr>
        <p:spPr>
          <a:xfrm>
            <a:off x="604838" y="1842450"/>
            <a:ext cx="8081962" cy="3878903"/>
          </a:xfrm>
        </p:spPr>
        <p:txBody>
          <a:bodyPr/>
          <a:lstStyle/>
          <a:p>
            <a:pPr marL="0" indent="0">
              <a:buClr>
                <a:srgbClr val="2E63AC"/>
              </a:buClr>
              <a:buNone/>
            </a:pPr>
            <a:r>
              <a:rPr lang="en-US" altLang="en-US" b="1" cap="all" dirty="0">
                <a:solidFill>
                  <a:srgbClr val="86A315"/>
                </a:solidFill>
              </a:rPr>
              <a:t>Individual demand curve</a:t>
            </a:r>
          </a:p>
          <a:p>
            <a:pPr marL="0" indent="0">
              <a:buClr>
                <a:srgbClr val="2E63AC"/>
              </a:buClr>
              <a:buNone/>
            </a:pPr>
            <a:r>
              <a:rPr lang="en-US" altLang="en-US" dirty="0"/>
              <a:t>Curve relating the quantity of a good that a single consumer will buy to its price.</a:t>
            </a:r>
          </a:p>
          <a:p>
            <a:pPr marL="0" indent="0">
              <a:buClr>
                <a:srgbClr val="2E63AC"/>
              </a:buClr>
              <a:buNone/>
            </a:pPr>
            <a:r>
              <a:rPr lang="en-US" altLang="en-US" b="1" dirty="0">
                <a:solidFill>
                  <a:srgbClr val="2E63AC"/>
                </a:solidFill>
              </a:rPr>
              <a:t>Two important properties</a:t>
            </a:r>
          </a:p>
          <a:p>
            <a:pPr marL="0" indent="0">
              <a:buClr>
                <a:srgbClr val="2E63AC"/>
              </a:buClr>
              <a:buNone/>
            </a:pPr>
            <a:r>
              <a:rPr lang="en-US" altLang="en-US" dirty="0"/>
              <a:t>1. The </a:t>
            </a:r>
            <a:r>
              <a:rPr lang="en-US" altLang="en-US" dirty="0">
                <a:solidFill>
                  <a:srgbClr val="2E63AC"/>
                </a:solidFill>
              </a:rPr>
              <a:t>level of utility </a:t>
            </a:r>
            <a:r>
              <a:rPr lang="en-US" altLang="en-US" dirty="0"/>
              <a:t>that can be attained </a:t>
            </a:r>
            <a:r>
              <a:rPr lang="en-US" altLang="en-US" dirty="0">
                <a:solidFill>
                  <a:srgbClr val="2E63AC"/>
                </a:solidFill>
              </a:rPr>
              <a:t>changes</a:t>
            </a:r>
            <a:r>
              <a:rPr lang="en-US" altLang="en-US" dirty="0"/>
              <a:t> as we move along the curve.</a:t>
            </a:r>
          </a:p>
          <a:p>
            <a:pPr marL="0" indent="0">
              <a:buClr>
                <a:srgbClr val="2E63AC"/>
              </a:buClr>
              <a:buNone/>
            </a:pPr>
            <a:r>
              <a:rPr lang="en-US" altLang="en-US" dirty="0"/>
              <a:t>2. At every point on the demand curve, the </a:t>
            </a:r>
            <a:r>
              <a:rPr lang="en-US" altLang="en-US" dirty="0">
                <a:solidFill>
                  <a:srgbClr val="2E63AC"/>
                </a:solidFill>
              </a:rPr>
              <a:t>consumer is maximizing utility</a:t>
            </a:r>
            <a:r>
              <a:rPr lang="en-US" altLang="en-US" dirty="0"/>
              <a:t> by satisfying the condition that the marginal rate of substitution (MRS) of food for clothing equals the ratio of the prices of food and clothing.</a:t>
            </a:r>
          </a:p>
          <a:p>
            <a:pPr>
              <a:buClr>
                <a:srgbClr val="2E63AC"/>
              </a:buClr>
              <a:buFont typeface="Wingdings" panose="05000000000000000000" pitchFamily="2" charset="2"/>
              <a:buChar char="§"/>
            </a:pPr>
            <a:endParaRPr lang="en-US" altLang="en-US" dirty="0"/>
          </a:p>
          <a:p>
            <a:pPr marL="0" indent="0">
              <a:buNone/>
            </a:pPr>
            <a:r>
              <a:rPr lang="en-US" dirty="0">
                <a:latin typeface="+mn-lt"/>
              </a:rPr>
              <a:t>.</a:t>
            </a:r>
          </a:p>
        </p:txBody>
      </p:sp>
      <p:sp>
        <p:nvSpPr>
          <p:cNvPr id="5" name="Titel 4"/>
          <p:cNvSpPr>
            <a:spLocks noGrp="1"/>
          </p:cNvSpPr>
          <p:nvPr>
            <p:ph type="title"/>
          </p:nvPr>
        </p:nvSpPr>
        <p:spPr>
          <a:xfrm>
            <a:off x="604838" y="310778"/>
            <a:ext cx="6545262" cy="1264025"/>
          </a:xfrm>
        </p:spPr>
        <p:txBody>
          <a:bodyPr/>
          <a:lstStyle/>
          <a:p>
            <a:r>
              <a:rPr lang="de-DE" dirty="0"/>
              <a:t>The Individual Demand </a:t>
            </a:r>
            <a:r>
              <a:rPr lang="de-DE" dirty="0" err="1"/>
              <a:t>Curve</a:t>
            </a:r>
            <a:endParaRPr lang="de-DE" dirty="0"/>
          </a:p>
        </p:txBody>
      </p:sp>
    </p:spTree>
    <p:extLst>
      <p:ext uri="{BB962C8B-B14F-4D97-AF65-F5344CB8AC3E}">
        <p14:creationId xmlns:p14="http://schemas.microsoft.com/office/powerpoint/2010/main" val="419655058"/>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quarter" idx="12"/>
          </p:nvPr>
        </p:nvSpPr>
        <p:spPr>
          <a:xfrm>
            <a:off x="642937" y="1842450"/>
            <a:ext cx="4681537" cy="3878903"/>
          </a:xfrm>
        </p:spPr>
        <p:txBody>
          <a:bodyPr/>
          <a:lstStyle/>
          <a:p>
            <a:pPr marL="0" indent="0">
              <a:lnSpc>
                <a:spcPts val="2000"/>
              </a:lnSpc>
              <a:buClr>
                <a:srgbClr val="2E63AC"/>
              </a:buClr>
              <a:buNone/>
            </a:pPr>
            <a:r>
              <a:rPr lang="en-US" altLang="en-US" dirty="0"/>
              <a:t>An increase in income, with the prices of all goods fixed, causes consumers to alter their choice of market baskets </a:t>
            </a:r>
          </a:p>
          <a:p>
            <a:pPr marL="0" indent="0">
              <a:lnSpc>
                <a:spcPts val="2000"/>
              </a:lnSpc>
              <a:buClr>
                <a:srgbClr val="2E63AC"/>
              </a:buClr>
              <a:buNone/>
            </a:pPr>
            <a:r>
              <a:rPr lang="en-US" altLang="en-US" dirty="0"/>
              <a:t>In part (a), the baskets that maximize consumer satisfaction for various incomes (point A, $10; B, $20; D, $30) trace out the income-consumption curve. </a:t>
            </a:r>
          </a:p>
          <a:p>
            <a:pPr marL="0" indent="0">
              <a:lnSpc>
                <a:spcPts val="2000"/>
              </a:lnSpc>
              <a:buClr>
                <a:srgbClr val="2E63AC"/>
              </a:buClr>
              <a:buNone/>
            </a:pPr>
            <a:r>
              <a:rPr lang="en-US" altLang="en-US" dirty="0"/>
              <a:t>The shift to the right of the demand curve in response to the increases in income is shown in part (b). (Points E, G, and H correspond to points A, B, and D, respectively.)</a:t>
            </a:r>
          </a:p>
          <a:p>
            <a:pPr marL="0" indent="0">
              <a:lnSpc>
                <a:spcPts val="2000"/>
              </a:lnSpc>
              <a:buNone/>
            </a:pPr>
            <a:r>
              <a:rPr lang="en-US" dirty="0">
                <a:latin typeface="+mn-lt"/>
              </a:rPr>
              <a:t>.</a:t>
            </a:r>
          </a:p>
        </p:txBody>
      </p:sp>
      <p:sp>
        <p:nvSpPr>
          <p:cNvPr id="5" name="Titel 4"/>
          <p:cNvSpPr>
            <a:spLocks noGrp="1"/>
          </p:cNvSpPr>
          <p:nvPr>
            <p:ph type="title"/>
          </p:nvPr>
        </p:nvSpPr>
        <p:spPr>
          <a:xfrm>
            <a:off x="604838" y="310778"/>
            <a:ext cx="6545262" cy="1264025"/>
          </a:xfrm>
        </p:spPr>
        <p:txBody>
          <a:bodyPr/>
          <a:lstStyle/>
          <a:p>
            <a:r>
              <a:rPr lang="de-DE" dirty="0"/>
              <a:t>EFFECT OF INCOME CHANGES</a:t>
            </a:r>
          </a:p>
        </p:txBody>
      </p:sp>
      <p:pic>
        <p:nvPicPr>
          <p:cNvPr id="6" name="Picture 45" descr="C:\Documents and Settings\Kyle M. Thiel\Desktop\pindyckDone\ch04\fig4.02\fig4.02_14.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6375" y="685800"/>
            <a:ext cx="3324225" cy="561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6" descr="C:\Documents and Settings\Kyle M. Thiel\Desktop\pindyckDone\ch04\fig4.02\fig4.02_15.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6375" y="685800"/>
            <a:ext cx="3324225" cy="561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7" descr="C:\Documents and Settings\Kyle M. Thiel\Desktop\pindyckDone\ch04\fig4.02\fig4.02_16.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6375" y="685800"/>
            <a:ext cx="3324225" cy="561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8" descr="C:\Documents and Settings\Kyle M. Thiel\Desktop\pindyckDone\ch04\fig4.02\fig4.02_17.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6375" y="685800"/>
            <a:ext cx="3324225" cy="561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9" descr="C:\Documents and Settings\Kyle M. Thiel\Desktop\pindyckDone\ch04\fig4.02\fig4.02_18.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86375" y="685800"/>
            <a:ext cx="3324225" cy="561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50" descr="C:\Documents and Settings\Kyle M. Thiel\Desktop\pindyckDone\ch04\fig4.02\fig4.02_19.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86375" y="685800"/>
            <a:ext cx="3324225" cy="561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1" descr="C:\Documents and Settings\Kyle M. Thiel\Desktop\pindyckDone\ch04\fig4.02\fig4.02_20.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86375" y="685800"/>
            <a:ext cx="3324225" cy="561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52" descr="C:\Documents and Settings\Kyle M. Thiel\Desktop\pindyckDone\ch04\fig4.02\fig4.02_21.gif"/>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86375" y="685800"/>
            <a:ext cx="3324225" cy="561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53" descr="C:\Documents and Settings\Kyle M. Thiel\Desktop\pindyckDone\ch04\fig4.02\fig4.02_22.gif"/>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86375" y="685800"/>
            <a:ext cx="3324225" cy="561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8" descr="fig4.02_11.gif"/>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286375" y="685800"/>
            <a:ext cx="3324225" cy="561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34" descr="C:\Documents and Settings\Kyle M. Thiel\Desktop\pindyckDone\ch04\fig4.02\fig4.02_02.gif"/>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286375" y="685800"/>
            <a:ext cx="3324225" cy="561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35" descr="C:\Documents and Settings\Kyle M. Thiel\Desktop\pindyckDone\ch04\fig4.02\fig4.02_03.gif"/>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286375" y="685800"/>
            <a:ext cx="3324225" cy="561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36" descr="C:\Documents and Settings\Kyle M. Thiel\Desktop\pindyckDone\ch04\fig4.02\fig4.02_04.gif"/>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286375" y="685800"/>
            <a:ext cx="3324225" cy="561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37" descr="C:\Documents and Settings\Kyle M. Thiel\Desktop\pindyckDone\ch04\fig4.02\fig4.02_05.gif"/>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286375" y="685800"/>
            <a:ext cx="3324225" cy="561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38" descr="C:\Documents and Settings\Kyle M. Thiel\Desktop\pindyckDone\ch04\fig4.02\fig4.02_06.gif"/>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286375" y="685800"/>
            <a:ext cx="3324225" cy="561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39" descr="C:\Documents and Settings\Kyle M. Thiel\Desktop\pindyckDone\ch04\fig4.02\fig4.02_07.gif"/>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286375" y="685800"/>
            <a:ext cx="3324225" cy="561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40" descr="C:\Documents and Settings\Kyle M. Thiel\Desktop\pindyckDone\ch04\fig4.02\fig4.02_08.gif"/>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286375" y="685800"/>
            <a:ext cx="3324225" cy="561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41" descr="C:\Documents and Settings\Kyle M. Thiel\Desktop\pindyckDone\ch04\fig4.02\fig4.02_09.gif"/>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286375" y="685800"/>
            <a:ext cx="3324225" cy="561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42" descr="C:\Documents and Settings\Kyle M. Thiel\Desktop\pindyckDone\ch04\fig4.02\fig4.02_10.gif"/>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286375" y="685800"/>
            <a:ext cx="3324225" cy="561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69" descr="fig4.02_01.gif"/>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5286375" y="685800"/>
            <a:ext cx="3324225" cy="561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43" descr="C:\Documents and Settings\Kyle M. Thiel\Desktop\pindyckDone\ch04\fig4.02\fig4.02_12.gif"/>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286375" y="685800"/>
            <a:ext cx="3324225" cy="561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44" descr="C:\Documents and Settings\Kyle M. Thiel\Desktop\pindyckDone\ch04\fig4.02\fig4.02_13.gif"/>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286375" y="685800"/>
            <a:ext cx="3324225" cy="561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feld 3"/>
          <p:cNvSpPr txBox="1"/>
          <p:nvPr/>
        </p:nvSpPr>
        <p:spPr>
          <a:xfrm>
            <a:off x="7119864" y="1324307"/>
            <a:ext cx="1346218"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425947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left)">
                                      <p:cBhvr>
                                        <p:cTn id="11" dur="750"/>
                                        <p:tgtEl>
                                          <p:spTgt spid="17"/>
                                        </p:tgtEl>
                                      </p:cBhvr>
                                    </p:animEffect>
                                  </p:childTnLst>
                                </p:cTn>
                              </p:par>
                            </p:childTnLst>
                          </p:cTn>
                        </p:par>
                        <p:par>
                          <p:cTn id="12" fill="hold">
                            <p:stCondLst>
                              <p:cond delay="1250"/>
                            </p:stCondLst>
                            <p:childTnLst>
                              <p:par>
                                <p:cTn id="13" presetID="22" presetClass="entr" presetSubtype="8"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left)">
                                      <p:cBhvr>
                                        <p:cTn id="15" dur="750"/>
                                        <p:tgtEl>
                                          <p:spTgt spid="18"/>
                                        </p:tgtEl>
                                      </p:cBhvr>
                                    </p:animEffect>
                                  </p:childTnLst>
                                </p:cTn>
                              </p:par>
                            </p:childTnLst>
                          </p:cTn>
                        </p:par>
                        <p:par>
                          <p:cTn id="16" fill="hold">
                            <p:stCondLst>
                              <p:cond delay="2000"/>
                            </p:stCondLst>
                            <p:childTnLst>
                              <p:par>
                                <p:cTn id="17" presetID="22" presetClass="entr" presetSubtype="8"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left)">
                                      <p:cBhvr>
                                        <p:cTn id="19" dur="750"/>
                                        <p:tgtEl>
                                          <p:spTgt spid="19"/>
                                        </p:tgtEl>
                                      </p:cBhvr>
                                    </p:animEffect>
                                  </p:childTnLst>
                                </p:cTn>
                              </p:par>
                            </p:childTnLst>
                          </p:cTn>
                        </p:par>
                        <p:par>
                          <p:cTn id="20" fill="hold">
                            <p:stCondLst>
                              <p:cond delay="2750"/>
                            </p:stCondLst>
                            <p:childTnLst>
                              <p:par>
                                <p:cTn id="21" presetID="22" presetClass="entr" presetSubtype="8"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left)">
                                      <p:cBhvr>
                                        <p:cTn id="23" dur="750"/>
                                        <p:tgtEl>
                                          <p:spTgt spid="20"/>
                                        </p:tgtEl>
                                      </p:cBhvr>
                                    </p:animEffect>
                                  </p:childTnLst>
                                </p:cTn>
                              </p:par>
                            </p:childTnLst>
                          </p:cTn>
                        </p:par>
                        <p:par>
                          <p:cTn id="24" fill="hold">
                            <p:stCondLst>
                              <p:cond delay="3500"/>
                            </p:stCondLst>
                            <p:childTnLst>
                              <p:par>
                                <p:cTn id="25" presetID="22" presetClass="entr" presetSubtype="8" fill="hold"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750"/>
                                        <p:tgtEl>
                                          <p:spTgt spid="21"/>
                                        </p:tgtEl>
                                      </p:cBhvr>
                                    </p:animEffect>
                                  </p:childTnLst>
                                </p:cTn>
                              </p:par>
                            </p:childTnLst>
                          </p:cTn>
                        </p:par>
                        <p:par>
                          <p:cTn id="28" fill="hold">
                            <p:stCondLst>
                              <p:cond delay="4250"/>
                            </p:stCondLst>
                            <p:childTnLst>
                              <p:par>
                                <p:cTn id="29" presetID="22" presetClass="entr" presetSubtype="8" fill="hold" nodeType="after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left)">
                                      <p:cBhvr>
                                        <p:cTn id="31" dur="750"/>
                                        <p:tgtEl>
                                          <p:spTgt spid="22"/>
                                        </p:tgtEl>
                                      </p:cBhvr>
                                    </p:animEffect>
                                  </p:childTnLst>
                                </p:cTn>
                              </p:par>
                            </p:childTnLst>
                          </p:cTn>
                        </p:par>
                        <p:par>
                          <p:cTn id="32" fill="hold">
                            <p:stCondLst>
                              <p:cond delay="5000"/>
                            </p:stCondLst>
                            <p:childTnLst>
                              <p:par>
                                <p:cTn id="33" presetID="22" presetClass="entr" presetSubtype="8"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left)">
                                      <p:cBhvr>
                                        <p:cTn id="35" dur="750"/>
                                        <p:tgtEl>
                                          <p:spTgt spid="23"/>
                                        </p:tgtEl>
                                      </p:cBhvr>
                                    </p:animEffect>
                                  </p:childTnLst>
                                </p:cTn>
                              </p:par>
                            </p:childTnLst>
                          </p:cTn>
                        </p:par>
                        <p:par>
                          <p:cTn id="36" fill="hold">
                            <p:stCondLst>
                              <p:cond delay="5750"/>
                            </p:stCondLst>
                            <p:childTnLst>
                              <p:par>
                                <p:cTn id="37" presetID="22" presetClass="entr" presetSubtype="8" fill="hold" nodeType="after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left)">
                                      <p:cBhvr>
                                        <p:cTn id="39" dur="750"/>
                                        <p:tgtEl>
                                          <p:spTgt spid="24"/>
                                        </p:tgtEl>
                                      </p:cBhvr>
                                    </p:animEffect>
                                  </p:childTnLst>
                                </p:cTn>
                              </p:par>
                            </p:childTnLst>
                          </p:cTn>
                        </p:par>
                        <p:par>
                          <p:cTn id="40" fill="hold">
                            <p:stCondLst>
                              <p:cond delay="6500"/>
                            </p:stCondLst>
                            <p:childTnLst>
                              <p:par>
                                <p:cTn id="41" presetID="22" presetClass="entr" presetSubtype="8" fill="hold" nodeType="after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left)">
                                      <p:cBhvr>
                                        <p:cTn id="43" dur="750"/>
                                        <p:tgtEl>
                                          <p:spTgt spid="25"/>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wipe(left)">
                                      <p:cBhvr>
                                        <p:cTn id="48" dur="1000"/>
                                        <p:tgtEl>
                                          <p:spTgt spid="16"/>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wipe(left)">
                                      <p:cBhvr>
                                        <p:cTn id="53" dur="500"/>
                                        <p:tgtEl>
                                          <p:spTgt spid="27"/>
                                        </p:tgtEl>
                                      </p:cBhvr>
                                    </p:animEffect>
                                  </p:childTnLst>
                                </p:cTn>
                              </p:par>
                            </p:childTnLst>
                          </p:cTn>
                        </p:par>
                        <p:par>
                          <p:cTn id="54" fill="hold">
                            <p:stCondLst>
                              <p:cond delay="500"/>
                            </p:stCondLst>
                            <p:childTnLst>
                              <p:par>
                                <p:cTn id="55" presetID="22" presetClass="entr" presetSubtype="8" fill="hold" nodeType="after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wipe(left)">
                                      <p:cBhvr>
                                        <p:cTn id="57" dur="750"/>
                                        <p:tgtEl>
                                          <p:spTgt spid="28"/>
                                        </p:tgtEl>
                                      </p:cBhvr>
                                    </p:animEffect>
                                  </p:childTnLst>
                                </p:cTn>
                              </p:par>
                            </p:childTnLst>
                          </p:cTn>
                        </p:par>
                        <p:par>
                          <p:cTn id="58" fill="hold">
                            <p:stCondLst>
                              <p:cond delay="1250"/>
                            </p:stCondLst>
                            <p:childTnLst>
                              <p:par>
                                <p:cTn id="59" presetID="22" presetClass="entr" presetSubtype="8" fill="hold" nodeType="after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wipe(left)">
                                      <p:cBhvr>
                                        <p:cTn id="61" dur="750"/>
                                        <p:tgtEl>
                                          <p:spTgt spid="6"/>
                                        </p:tgtEl>
                                      </p:cBhvr>
                                    </p:animEffect>
                                  </p:childTnLst>
                                </p:cTn>
                              </p:par>
                            </p:childTnLst>
                          </p:cTn>
                        </p:par>
                        <p:par>
                          <p:cTn id="62" fill="hold">
                            <p:stCondLst>
                              <p:cond delay="2000"/>
                            </p:stCondLst>
                            <p:childTnLst>
                              <p:par>
                                <p:cTn id="63" presetID="22" presetClass="entr" presetSubtype="1" fill="hold" nodeType="afterEffect">
                                  <p:stCondLst>
                                    <p:cond delay="0"/>
                                  </p:stCondLst>
                                  <p:childTnLst>
                                    <p:set>
                                      <p:cBhvr>
                                        <p:cTn id="64" dur="1" fill="hold">
                                          <p:stCondLst>
                                            <p:cond delay="0"/>
                                          </p:stCondLst>
                                        </p:cTn>
                                        <p:tgtEl>
                                          <p:spTgt spid="7"/>
                                        </p:tgtEl>
                                        <p:attrNameLst>
                                          <p:attrName>style.visibility</p:attrName>
                                        </p:attrNameLst>
                                      </p:cBhvr>
                                      <p:to>
                                        <p:strVal val="visible"/>
                                      </p:to>
                                    </p:set>
                                    <p:animEffect transition="in" filter="wipe(up)">
                                      <p:cBhvr>
                                        <p:cTn id="65" dur="750"/>
                                        <p:tgtEl>
                                          <p:spTgt spid="7"/>
                                        </p:tgtEl>
                                      </p:cBhvr>
                                    </p:animEffect>
                                  </p:childTnLst>
                                </p:cTn>
                              </p:par>
                            </p:childTnLst>
                          </p:cTn>
                        </p:par>
                        <p:par>
                          <p:cTn id="66" fill="hold">
                            <p:stCondLst>
                              <p:cond delay="2750"/>
                            </p:stCondLst>
                            <p:childTnLst>
                              <p:par>
                                <p:cTn id="67" presetID="22" presetClass="entr" presetSubtype="8" fill="hold" nodeType="afterEffect">
                                  <p:stCondLst>
                                    <p:cond delay="0"/>
                                  </p:stCondLst>
                                  <p:childTnLst>
                                    <p:set>
                                      <p:cBhvr>
                                        <p:cTn id="68" dur="1" fill="hold">
                                          <p:stCondLst>
                                            <p:cond delay="0"/>
                                          </p:stCondLst>
                                        </p:cTn>
                                        <p:tgtEl>
                                          <p:spTgt spid="8"/>
                                        </p:tgtEl>
                                        <p:attrNameLst>
                                          <p:attrName>style.visibility</p:attrName>
                                        </p:attrNameLst>
                                      </p:cBhvr>
                                      <p:to>
                                        <p:strVal val="visible"/>
                                      </p:to>
                                    </p:set>
                                    <p:animEffect transition="in" filter="wipe(left)">
                                      <p:cBhvr>
                                        <p:cTn id="69" dur="750"/>
                                        <p:tgtEl>
                                          <p:spTgt spid="8"/>
                                        </p:tgtEl>
                                      </p:cBhvr>
                                    </p:animEffect>
                                  </p:childTnLst>
                                </p:cTn>
                              </p:par>
                            </p:childTnLst>
                          </p:cTn>
                        </p:par>
                        <p:par>
                          <p:cTn id="70" fill="hold">
                            <p:stCondLst>
                              <p:cond delay="3500"/>
                            </p:stCondLst>
                            <p:childTnLst>
                              <p:par>
                                <p:cTn id="71" presetID="22" presetClass="entr" presetSubtype="8" fill="hold" nodeType="afterEffect">
                                  <p:stCondLst>
                                    <p:cond delay="0"/>
                                  </p:stCondLst>
                                  <p:childTnLst>
                                    <p:set>
                                      <p:cBhvr>
                                        <p:cTn id="72" dur="1" fill="hold">
                                          <p:stCondLst>
                                            <p:cond delay="0"/>
                                          </p:stCondLst>
                                        </p:cTn>
                                        <p:tgtEl>
                                          <p:spTgt spid="9"/>
                                        </p:tgtEl>
                                        <p:attrNameLst>
                                          <p:attrName>style.visibility</p:attrName>
                                        </p:attrNameLst>
                                      </p:cBhvr>
                                      <p:to>
                                        <p:strVal val="visible"/>
                                      </p:to>
                                    </p:set>
                                    <p:animEffect transition="in" filter="wipe(left)">
                                      <p:cBhvr>
                                        <p:cTn id="73" dur="750"/>
                                        <p:tgtEl>
                                          <p:spTgt spid="9"/>
                                        </p:tgtEl>
                                      </p:cBhvr>
                                    </p:animEffect>
                                  </p:childTnLst>
                                </p:cTn>
                              </p:par>
                            </p:childTnLst>
                          </p:cTn>
                        </p:par>
                        <p:par>
                          <p:cTn id="74" fill="hold">
                            <p:stCondLst>
                              <p:cond delay="4250"/>
                            </p:stCondLst>
                            <p:childTnLst>
                              <p:par>
                                <p:cTn id="75" presetID="22" presetClass="entr" presetSubtype="8" fill="hold" nodeType="afterEffect">
                                  <p:stCondLst>
                                    <p:cond delay="0"/>
                                  </p:stCondLst>
                                  <p:childTnLst>
                                    <p:set>
                                      <p:cBhvr>
                                        <p:cTn id="76" dur="1" fill="hold">
                                          <p:stCondLst>
                                            <p:cond delay="0"/>
                                          </p:stCondLst>
                                        </p:cTn>
                                        <p:tgtEl>
                                          <p:spTgt spid="11"/>
                                        </p:tgtEl>
                                        <p:attrNameLst>
                                          <p:attrName>style.visibility</p:attrName>
                                        </p:attrNameLst>
                                      </p:cBhvr>
                                      <p:to>
                                        <p:strVal val="visible"/>
                                      </p:to>
                                    </p:set>
                                    <p:animEffect transition="in" filter="wipe(left)">
                                      <p:cBhvr>
                                        <p:cTn id="77" dur="750"/>
                                        <p:tgtEl>
                                          <p:spTgt spid="11"/>
                                        </p:tgtEl>
                                      </p:cBhvr>
                                    </p:animEffect>
                                  </p:childTnLst>
                                </p:cTn>
                              </p:par>
                            </p:childTnLst>
                          </p:cTn>
                        </p:par>
                        <p:par>
                          <p:cTn id="78" fill="hold">
                            <p:stCondLst>
                              <p:cond delay="5000"/>
                            </p:stCondLst>
                            <p:childTnLst>
                              <p:par>
                                <p:cTn id="79" presetID="22" presetClass="entr" presetSubtype="8" fill="hold" nodeType="afterEffect">
                                  <p:stCondLst>
                                    <p:cond delay="0"/>
                                  </p:stCondLst>
                                  <p:childTnLst>
                                    <p:set>
                                      <p:cBhvr>
                                        <p:cTn id="80" dur="1" fill="hold">
                                          <p:stCondLst>
                                            <p:cond delay="0"/>
                                          </p:stCondLst>
                                        </p:cTn>
                                        <p:tgtEl>
                                          <p:spTgt spid="12"/>
                                        </p:tgtEl>
                                        <p:attrNameLst>
                                          <p:attrName>style.visibility</p:attrName>
                                        </p:attrNameLst>
                                      </p:cBhvr>
                                      <p:to>
                                        <p:strVal val="visible"/>
                                      </p:to>
                                    </p:set>
                                    <p:animEffect transition="in" filter="wipe(left)">
                                      <p:cBhvr>
                                        <p:cTn id="81" dur="750"/>
                                        <p:tgtEl>
                                          <p:spTgt spid="12"/>
                                        </p:tgtEl>
                                      </p:cBhvr>
                                    </p:animEffect>
                                  </p:childTnLst>
                                </p:cTn>
                              </p:par>
                            </p:childTnLst>
                          </p:cTn>
                        </p:par>
                        <p:par>
                          <p:cTn id="82" fill="hold">
                            <p:stCondLst>
                              <p:cond delay="5750"/>
                            </p:stCondLst>
                            <p:childTnLst>
                              <p:par>
                                <p:cTn id="83" presetID="22" presetClass="entr" presetSubtype="8" fill="hold" nodeType="afterEffect">
                                  <p:stCondLst>
                                    <p:cond delay="0"/>
                                  </p:stCondLst>
                                  <p:childTnLst>
                                    <p:set>
                                      <p:cBhvr>
                                        <p:cTn id="84" dur="1" fill="hold">
                                          <p:stCondLst>
                                            <p:cond delay="0"/>
                                          </p:stCondLst>
                                        </p:cTn>
                                        <p:tgtEl>
                                          <p:spTgt spid="13"/>
                                        </p:tgtEl>
                                        <p:attrNameLst>
                                          <p:attrName>style.visibility</p:attrName>
                                        </p:attrNameLst>
                                      </p:cBhvr>
                                      <p:to>
                                        <p:strVal val="visible"/>
                                      </p:to>
                                    </p:set>
                                    <p:animEffect transition="in" filter="wipe(left)">
                                      <p:cBhvr>
                                        <p:cTn id="85" dur="750"/>
                                        <p:tgtEl>
                                          <p:spTgt spid="13"/>
                                        </p:tgtEl>
                                      </p:cBhvr>
                                    </p:animEffect>
                                  </p:childTnLst>
                                </p:cTn>
                              </p:par>
                            </p:childTnLst>
                          </p:cTn>
                        </p:par>
                        <p:par>
                          <p:cTn id="86" fill="hold">
                            <p:stCondLst>
                              <p:cond delay="6500"/>
                            </p:stCondLst>
                            <p:childTnLst>
                              <p:par>
                                <p:cTn id="87" presetID="22" presetClass="entr" presetSubtype="8" fill="hold" nodeType="afterEffect">
                                  <p:stCondLst>
                                    <p:cond delay="0"/>
                                  </p:stCondLst>
                                  <p:childTnLst>
                                    <p:set>
                                      <p:cBhvr>
                                        <p:cTn id="88" dur="1" fill="hold">
                                          <p:stCondLst>
                                            <p:cond delay="0"/>
                                          </p:stCondLst>
                                        </p:cTn>
                                        <p:tgtEl>
                                          <p:spTgt spid="14"/>
                                        </p:tgtEl>
                                        <p:attrNameLst>
                                          <p:attrName>style.visibility</p:attrName>
                                        </p:attrNameLst>
                                      </p:cBhvr>
                                      <p:to>
                                        <p:strVal val="visible"/>
                                      </p:to>
                                    </p:set>
                                    <p:animEffect transition="in" filter="wipe(left)">
                                      <p:cBhvr>
                                        <p:cTn id="89" dur="750"/>
                                        <p:tgtEl>
                                          <p:spTgt spid="14"/>
                                        </p:tgtEl>
                                      </p:cBhvr>
                                    </p:animEffect>
                                  </p:childTnLst>
                                </p:cTn>
                              </p:par>
                            </p:childTnLst>
                          </p:cTn>
                        </p:par>
                        <p:par>
                          <p:cTn id="90" fill="hold">
                            <p:stCondLst>
                              <p:cond delay="7250"/>
                            </p:stCondLst>
                            <p:childTnLst>
                              <p:par>
                                <p:cTn id="91" presetID="22" presetClass="entr" presetSubtype="8" fill="hold" nodeType="afterEffect">
                                  <p:stCondLst>
                                    <p:cond delay="0"/>
                                  </p:stCondLst>
                                  <p:childTnLst>
                                    <p:set>
                                      <p:cBhvr>
                                        <p:cTn id="92" dur="1" fill="hold">
                                          <p:stCondLst>
                                            <p:cond delay="0"/>
                                          </p:stCondLst>
                                        </p:cTn>
                                        <p:tgtEl>
                                          <p:spTgt spid="15"/>
                                        </p:tgtEl>
                                        <p:attrNameLst>
                                          <p:attrName>style.visibility</p:attrName>
                                        </p:attrNameLst>
                                      </p:cBhvr>
                                      <p:to>
                                        <p:strVal val="visible"/>
                                      </p:to>
                                    </p:set>
                                    <p:animEffect transition="in" filter="wipe(left)">
                                      <p:cBhvr>
                                        <p:cTn id="93" dur="7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quarter" idx="12"/>
          </p:nvPr>
        </p:nvSpPr>
        <p:spPr>
          <a:xfrm>
            <a:off x="604839" y="2105027"/>
            <a:ext cx="2633662" cy="3216275"/>
          </a:xfrm>
        </p:spPr>
        <p:txBody>
          <a:bodyPr/>
          <a:lstStyle/>
          <a:p>
            <a:pPr marL="0" indent="0">
              <a:lnSpc>
                <a:spcPts val="2000"/>
              </a:lnSpc>
              <a:buClr>
                <a:srgbClr val="2E63AC"/>
              </a:buClr>
              <a:buNone/>
            </a:pPr>
            <a:r>
              <a:rPr lang="en-US" sz="1800" dirty="0"/>
              <a:t>An increase in a person’s income can lead to less consumption of one of the two goods being purchased. </a:t>
            </a:r>
          </a:p>
          <a:p>
            <a:pPr marL="0" indent="0">
              <a:lnSpc>
                <a:spcPts val="2000"/>
              </a:lnSpc>
              <a:buClr>
                <a:srgbClr val="2E63AC"/>
              </a:buClr>
              <a:buNone/>
            </a:pPr>
            <a:r>
              <a:rPr lang="en-US" sz="1800" dirty="0"/>
              <a:t>Here, hamburger, though a normal good between A and B, becomes an inferior good when the income-consumption curve bends backward between B and C.</a:t>
            </a:r>
          </a:p>
          <a:p>
            <a:pPr>
              <a:lnSpc>
                <a:spcPts val="2000"/>
              </a:lnSpc>
              <a:buClr>
                <a:srgbClr val="2E63AC"/>
              </a:buClr>
              <a:buFont typeface="Wingdings" panose="05000000000000000000" pitchFamily="2" charset="2"/>
              <a:buChar char="§"/>
            </a:pPr>
            <a:endParaRPr lang="en-US" dirty="0"/>
          </a:p>
          <a:p>
            <a:pPr>
              <a:lnSpc>
                <a:spcPts val="2000"/>
              </a:lnSpc>
              <a:buClr>
                <a:srgbClr val="2E63AC"/>
              </a:buClr>
              <a:buFont typeface="Wingdings" panose="05000000000000000000" pitchFamily="2" charset="2"/>
              <a:buChar char="§"/>
            </a:pPr>
            <a:endParaRPr lang="en-US" dirty="0"/>
          </a:p>
        </p:txBody>
      </p:sp>
      <p:sp>
        <p:nvSpPr>
          <p:cNvPr id="5" name="Titel 4"/>
          <p:cNvSpPr>
            <a:spLocks noGrp="1"/>
          </p:cNvSpPr>
          <p:nvPr>
            <p:ph type="title"/>
          </p:nvPr>
        </p:nvSpPr>
        <p:spPr>
          <a:xfrm>
            <a:off x="604838" y="310778"/>
            <a:ext cx="6545262" cy="1264025"/>
          </a:xfrm>
        </p:spPr>
        <p:txBody>
          <a:bodyPr/>
          <a:lstStyle/>
          <a:p>
            <a:r>
              <a:rPr lang="de-DE" dirty="0"/>
              <a:t>Normal versus Inferior </a:t>
            </a:r>
            <a:r>
              <a:rPr lang="de-DE" dirty="0" err="1"/>
              <a:t>Goods</a:t>
            </a:r>
            <a:endParaRPr lang="de-DE" dirty="0"/>
          </a:p>
        </p:txBody>
      </p:sp>
      <p:pic>
        <p:nvPicPr>
          <p:cNvPr id="26" name="Picture 42" descr="C:\Documents and Settings\Kyle M. Thiel\Desktop\pindyckDone\ch04\fig4.03\fig4.03_1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4175" y="1859555"/>
            <a:ext cx="6410325" cy="450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33" descr="C:\Documents and Settings\Kyle M. Thiel\Desktop\pindyckDone\ch04\fig4.03\fig4.03_02.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4175" y="1859555"/>
            <a:ext cx="6410325" cy="450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34" descr="C:\Documents and Settings\Kyle M. Thiel\Desktop\pindyckDone\ch04\fig4.03\fig4.03_03.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4175" y="1859555"/>
            <a:ext cx="6410325" cy="450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35" descr="C:\Documents and Settings\Kyle M. Thiel\Desktop\pindyckDone\ch04\fig4.03\fig4.03_04.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24175" y="1859555"/>
            <a:ext cx="6410325" cy="450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36" descr="C:\Documents and Settings\Kyle M. Thiel\Desktop\pindyckDone\ch04\fig4.03\fig4.03_05.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24175" y="1859555"/>
            <a:ext cx="6410325" cy="450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37" descr="C:\Documents and Settings\Kyle M. Thiel\Desktop\pindyckDone\ch04\fig4.03\fig4.03_06.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24175" y="1859555"/>
            <a:ext cx="6410325" cy="450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38" descr="C:\Documents and Settings\Kyle M. Thiel\Desktop\pindyckDone\ch04\fig4.03\fig4.03_07.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24175" y="1859555"/>
            <a:ext cx="6410325" cy="450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39" descr="C:\Documents and Settings\Kyle M. Thiel\Desktop\pindyckDone\ch04\fig4.03\fig4.03_08.gif"/>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24175" y="1859555"/>
            <a:ext cx="6410325" cy="450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32" descr="C:\Documents and Settings\Kyle M. Thiel\Desktop\pindyckDone\ch04\fig4.03\fig4.03_01.gif"/>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24175" y="1859555"/>
            <a:ext cx="6410325" cy="450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40" descr="C:\Documents and Settings\Kyle M. Thiel\Desktop\pindyckDone\ch04\fig4.03\fig4.03_09.gif"/>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924175" y="1859555"/>
            <a:ext cx="6410325" cy="450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41" descr="C:\Documents and Settings\Kyle M. Thiel\Desktop\pindyckDone\ch04\fig4.03\fig4.03_10.gif"/>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924175" y="1859555"/>
            <a:ext cx="6410325" cy="450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feld 15"/>
          <p:cNvSpPr txBox="1"/>
          <p:nvPr/>
        </p:nvSpPr>
        <p:spPr>
          <a:xfrm>
            <a:off x="5013154" y="2506720"/>
            <a:ext cx="2554296" cy="488727"/>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787242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up)">
                                      <p:cBhvr>
                                        <p:cTn id="7" dur="500"/>
                                        <p:tgtEl>
                                          <p:spTgt spid="54"/>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wipe(up)">
                                      <p:cBhvr>
                                        <p:cTn id="11" dur="750"/>
                                        <p:tgtEl>
                                          <p:spTgt spid="47"/>
                                        </p:tgtEl>
                                      </p:cBhvr>
                                    </p:animEffect>
                                  </p:childTnLst>
                                </p:cTn>
                              </p:par>
                            </p:childTnLst>
                          </p:cTn>
                        </p:par>
                        <p:par>
                          <p:cTn id="12" fill="hold">
                            <p:stCondLst>
                              <p:cond delay="1250"/>
                            </p:stCondLst>
                            <p:childTnLst>
                              <p:par>
                                <p:cTn id="13" presetID="22" presetClass="entr" presetSubtype="1" fill="hold" nodeType="after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wipe(up)">
                                      <p:cBhvr>
                                        <p:cTn id="15" dur="750"/>
                                        <p:tgtEl>
                                          <p:spTgt spid="48"/>
                                        </p:tgtEl>
                                      </p:cBhvr>
                                    </p:animEffect>
                                  </p:childTnLst>
                                </p:cTn>
                              </p:par>
                            </p:childTnLst>
                          </p:cTn>
                        </p:par>
                        <p:par>
                          <p:cTn id="16" fill="hold">
                            <p:stCondLst>
                              <p:cond delay="2000"/>
                            </p:stCondLst>
                            <p:childTnLst>
                              <p:par>
                                <p:cTn id="17" presetID="22" presetClass="entr" presetSubtype="1" fill="hold" nodeType="after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wipe(up)">
                                      <p:cBhvr>
                                        <p:cTn id="19" dur="750"/>
                                        <p:tgtEl>
                                          <p:spTgt spid="49"/>
                                        </p:tgtEl>
                                      </p:cBhvr>
                                    </p:animEffect>
                                  </p:childTnLst>
                                </p:cTn>
                              </p:par>
                            </p:childTnLst>
                          </p:cTn>
                        </p:par>
                        <p:par>
                          <p:cTn id="20" fill="hold">
                            <p:stCondLst>
                              <p:cond delay="2750"/>
                            </p:stCondLst>
                            <p:childTnLst>
                              <p:par>
                                <p:cTn id="21" presetID="22" presetClass="entr" presetSubtype="1" fill="hold" nodeType="afterEffect">
                                  <p:stCondLst>
                                    <p:cond delay="0"/>
                                  </p:stCondLst>
                                  <p:childTnLst>
                                    <p:set>
                                      <p:cBhvr>
                                        <p:cTn id="22" dur="1" fill="hold">
                                          <p:stCondLst>
                                            <p:cond delay="0"/>
                                          </p:stCondLst>
                                        </p:cTn>
                                        <p:tgtEl>
                                          <p:spTgt spid="50"/>
                                        </p:tgtEl>
                                        <p:attrNameLst>
                                          <p:attrName>style.visibility</p:attrName>
                                        </p:attrNameLst>
                                      </p:cBhvr>
                                      <p:to>
                                        <p:strVal val="visible"/>
                                      </p:to>
                                    </p:set>
                                    <p:animEffect transition="in" filter="wipe(up)">
                                      <p:cBhvr>
                                        <p:cTn id="23" dur="750"/>
                                        <p:tgtEl>
                                          <p:spTgt spid="50"/>
                                        </p:tgtEl>
                                      </p:cBhvr>
                                    </p:animEffect>
                                  </p:childTnLst>
                                </p:cTn>
                              </p:par>
                            </p:childTnLst>
                          </p:cTn>
                        </p:par>
                        <p:par>
                          <p:cTn id="24" fill="hold">
                            <p:stCondLst>
                              <p:cond delay="3500"/>
                            </p:stCondLst>
                            <p:childTnLst>
                              <p:par>
                                <p:cTn id="25" presetID="22" presetClass="entr" presetSubtype="1" fill="hold" nodeType="afterEffect">
                                  <p:stCondLst>
                                    <p:cond delay="0"/>
                                  </p:stCondLst>
                                  <p:childTnLst>
                                    <p:set>
                                      <p:cBhvr>
                                        <p:cTn id="26" dur="1" fill="hold">
                                          <p:stCondLst>
                                            <p:cond delay="0"/>
                                          </p:stCondLst>
                                        </p:cTn>
                                        <p:tgtEl>
                                          <p:spTgt spid="51"/>
                                        </p:tgtEl>
                                        <p:attrNameLst>
                                          <p:attrName>style.visibility</p:attrName>
                                        </p:attrNameLst>
                                      </p:cBhvr>
                                      <p:to>
                                        <p:strVal val="visible"/>
                                      </p:to>
                                    </p:set>
                                    <p:animEffect transition="in" filter="wipe(up)">
                                      <p:cBhvr>
                                        <p:cTn id="27" dur="750"/>
                                        <p:tgtEl>
                                          <p:spTgt spid="51"/>
                                        </p:tgtEl>
                                      </p:cBhvr>
                                    </p:animEffect>
                                  </p:childTnLst>
                                </p:cTn>
                              </p:par>
                            </p:childTnLst>
                          </p:cTn>
                        </p:par>
                        <p:par>
                          <p:cTn id="28" fill="hold">
                            <p:stCondLst>
                              <p:cond delay="4250"/>
                            </p:stCondLst>
                            <p:childTnLst>
                              <p:par>
                                <p:cTn id="29" presetID="22" presetClass="entr" presetSubtype="1" fill="hold" nodeType="afterEffect">
                                  <p:stCondLst>
                                    <p:cond delay="0"/>
                                  </p:stCondLst>
                                  <p:childTnLst>
                                    <p:set>
                                      <p:cBhvr>
                                        <p:cTn id="30" dur="1" fill="hold">
                                          <p:stCondLst>
                                            <p:cond delay="0"/>
                                          </p:stCondLst>
                                        </p:cTn>
                                        <p:tgtEl>
                                          <p:spTgt spid="52"/>
                                        </p:tgtEl>
                                        <p:attrNameLst>
                                          <p:attrName>style.visibility</p:attrName>
                                        </p:attrNameLst>
                                      </p:cBhvr>
                                      <p:to>
                                        <p:strVal val="visible"/>
                                      </p:to>
                                    </p:set>
                                    <p:animEffect transition="in" filter="wipe(up)">
                                      <p:cBhvr>
                                        <p:cTn id="31" dur="750"/>
                                        <p:tgtEl>
                                          <p:spTgt spid="52"/>
                                        </p:tgtEl>
                                      </p:cBhvr>
                                    </p:animEffect>
                                  </p:childTnLst>
                                </p:cTn>
                              </p:par>
                            </p:childTnLst>
                          </p:cTn>
                        </p:par>
                        <p:par>
                          <p:cTn id="32" fill="hold">
                            <p:stCondLst>
                              <p:cond delay="5000"/>
                            </p:stCondLst>
                            <p:childTnLst>
                              <p:par>
                                <p:cTn id="33" presetID="22" presetClass="entr" presetSubtype="1" fill="hold" nodeType="afterEffect">
                                  <p:stCondLst>
                                    <p:cond delay="0"/>
                                  </p:stCondLst>
                                  <p:childTnLst>
                                    <p:set>
                                      <p:cBhvr>
                                        <p:cTn id="34" dur="1" fill="hold">
                                          <p:stCondLst>
                                            <p:cond delay="0"/>
                                          </p:stCondLst>
                                        </p:cTn>
                                        <p:tgtEl>
                                          <p:spTgt spid="53"/>
                                        </p:tgtEl>
                                        <p:attrNameLst>
                                          <p:attrName>style.visibility</p:attrName>
                                        </p:attrNameLst>
                                      </p:cBhvr>
                                      <p:to>
                                        <p:strVal val="visible"/>
                                      </p:to>
                                    </p:set>
                                    <p:animEffect transition="in" filter="wipe(up)">
                                      <p:cBhvr>
                                        <p:cTn id="35" dur="750"/>
                                        <p:tgtEl>
                                          <p:spTgt spid="53"/>
                                        </p:tgtEl>
                                      </p:cBhvr>
                                    </p:animEffect>
                                  </p:childTnLst>
                                </p:cTn>
                              </p:par>
                            </p:childTnLst>
                          </p:cTn>
                        </p:par>
                        <p:par>
                          <p:cTn id="36" fill="hold">
                            <p:stCondLst>
                              <p:cond delay="5750"/>
                            </p:stCondLst>
                            <p:childTnLst>
                              <p:par>
                                <p:cTn id="37" presetID="22" presetClass="entr" presetSubtype="1" fill="hold" nodeType="afterEffect">
                                  <p:stCondLst>
                                    <p:cond delay="0"/>
                                  </p:stCondLst>
                                  <p:childTnLst>
                                    <p:set>
                                      <p:cBhvr>
                                        <p:cTn id="38" dur="1" fill="hold">
                                          <p:stCondLst>
                                            <p:cond delay="0"/>
                                          </p:stCondLst>
                                        </p:cTn>
                                        <p:tgtEl>
                                          <p:spTgt spid="55"/>
                                        </p:tgtEl>
                                        <p:attrNameLst>
                                          <p:attrName>style.visibility</p:attrName>
                                        </p:attrNameLst>
                                      </p:cBhvr>
                                      <p:to>
                                        <p:strVal val="visible"/>
                                      </p:to>
                                    </p:set>
                                    <p:animEffect transition="in" filter="wipe(up)">
                                      <p:cBhvr>
                                        <p:cTn id="39" dur="750"/>
                                        <p:tgtEl>
                                          <p:spTgt spid="55"/>
                                        </p:tgtEl>
                                      </p:cBhvr>
                                    </p:animEffect>
                                  </p:childTnLst>
                                </p:cTn>
                              </p:par>
                            </p:childTnLst>
                          </p:cTn>
                        </p:par>
                        <p:par>
                          <p:cTn id="40" fill="hold">
                            <p:stCondLst>
                              <p:cond delay="6500"/>
                            </p:stCondLst>
                            <p:childTnLst>
                              <p:par>
                                <p:cTn id="41" presetID="22" presetClass="entr" presetSubtype="1" fill="hold" nodeType="afterEffect">
                                  <p:stCondLst>
                                    <p:cond delay="0"/>
                                  </p:stCondLst>
                                  <p:childTnLst>
                                    <p:set>
                                      <p:cBhvr>
                                        <p:cTn id="42" dur="1" fill="hold">
                                          <p:stCondLst>
                                            <p:cond delay="0"/>
                                          </p:stCondLst>
                                        </p:cTn>
                                        <p:tgtEl>
                                          <p:spTgt spid="56"/>
                                        </p:tgtEl>
                                        <p:attrNameLst>
                                          <p:attrName>style.visibility</p:attrName>
                                        </p:attrNameLst>
                                      </p:cBhvr>
                                      <p:to>
                                        <p:strVal val="visible"/>
                                      </p:to>
                                    </p:set>
                                    <p:animEffect transition="in" filter="wipe(up)">
                                      <p:cBhvr>
                                        <p:cTn id="43" dur="750"/>
                                        <p:tgtEl>
                                          <p:spTgt spid="56"/>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wipe(down)">
                                      <p:cBhvr>
                                        <p:cTn id="48" dur="7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1"/>
          </p:nvPr>
        </p:nvSpPr>
        <p:spPr>
          <a:xfrm>
            <a:off x="604838" y="1207687"/>
            <a:ext cx="8069262" cy="495300"/>
          </a:xfrm>
        </p:spPr>
        <p:txBody>
          <a:bodyPr/>
          <a:lstStyle/>
          <a:p>
            <a:r>
              <a:rPr lang="en-US" dirty="0">
                <a:latin typeface="+mn-lt"/>
                <a:cs typeface="Arial" pitchFamily="34" charset="0"/>
              </a:rPr>
              <a:t>A Fall in the Price of a Good has two Effects</a:t>
            </a:r>
            <a:endParaRPr lang="de-DE" dirty="0">
              <a:latin typeface="+mn-lt"/>
            </a:endParaRPr>
          </a:p>
        </p:txBody>
      </p:sp>
      <p:sp>
        <p:nvSpPr>
          <p:cNvPr id="3" name="Inhaltsplatzhalter 2"/>
          <p:cNvSpPr>
            <a:spLocks noGrp="1"/>
          </p:cNvSpPr>
          <p:nvPr>
            <p:ph sz="quarter" idx="12"/>
          </p:nvPr>
        </p:nvSpPr>
        <p:spPr>
          <a:xfrm>
            <a:off x="604838" y="1874437"/>
            <a:ext cx="5388282" cy="3012854"/>
          </a:xfrm>
        </p:spPr>
        <p:txBody>
          <a:bodyPr/>
          <a:lstStyle/>
          <a:p>
            <a:pPr marL="0" indent="0">
              <a:buClr>
                <a:srgbClr val="2E63AC"/>
              </a:buClr>
              <a:buNone/>
            </a:pPr>
            <a:r>
              <a:rPr lang="en-US" dirty="0"/>
              <a:t>Consumers will tend to buy more of the good that has become cheaper and less of those goods that are now relatively more expensive. This response to a change in the relative prices of goods is called the </a:t>
            </a:r>
            <a:r>
              <a:rPr lang="en-US" b="1" cap="all" dirty="0">
                <a:solidFill>
                  <a:srgbClr val="86A315"/>
                </a:solidFill>
              </a:rPr>
              <a:t>substitution effect</a:t>
            </a:r>
            <a:r>
              <a:rPr lang="en-US" dirty="0"/>
              <a:t>.</a:t>
            </a:r>
            <a:endParaRPr lang="en-US" b="1" cap="all" dirty="0">
              <a:solidFill>
                <a:srgbClr val="86A315"/>
              </a:solidFill>
            </a:endParaRPr>
          </a:p>
        </p:txBody>
      </p:sp>
      <p:sp>
        <p:nvSpPr>
          <p:cNvPr id="5" name="Titel 4"/>
          <p:cNvSpPr>
            <a:spLocks noGrp="1"/>
          </p:cNvSpPr>
          <p:nvPr>
            <p:ph type="title"/>
          </p:nvPr>
        </p:nvSpPr>
        <p:spPr>
          <a:xfrm>
            <a:off x="604838" y="-225266"/>
            <a:ext cx="6545262" cy="1264025"/>
          </a:xfrm>
        </p:spPr>
        <p:txBody>
          <a:bodyPr/>
          <a:lstStyle/>
          <a:p>
            <a:r>
              <a:rPr lang="de-DE" dirty="0"/>
              <a:t>Income </a:t>
            </a:r>
            <a:r>
              <a:rPr lang="de-DE" dirty="0" err="1"/>
              <a:t>and</a:t>
            </a:r>
            <a:r>
              <a:rPr lang="de-DE" dirty="0"/>
              <a:t> Substitution </a:t>
            </a:r>
            <a:r>
              <a:rPr lang="de-DE" dirty="0" err="1"/>
              <a:t>Effects</a:t>
            </a:r>
            <a:endParaRPr lang="de-DE" dirty="0"/>
          </a:p>
        </p:txBody>
      </p:sp>
      <p:pic>
        <p:nvPicPr>
          <p:cNvPr id="171010" name="Picture 2" descr="Alcohol drinks Free Vector"/>
          <p:cNvPicPr>
            <a:picLocks noChangeAspect="1" noChangeArrowheads="1"/>
          </p:cNvPicPr>
          <p:nvPr/>
        </p:nvPicPr>
        <p:blipFill rotWithShape="1">
          <a:blip r:embed="rId3">
            <a:extLst>
              <a:ext uri="{28A0092B-C50C-407E-A947-70E740481C1C}">
                <a14:useLocalDpi xmlns:a14="http://schemas.microsoft.com/office/drawing/2010/main" val="0"/>
              </a:ext>
            </a:extLst>
          </a:blip>
          <a:srcRect l="9024" t="8753" r="28047" b="50000"/>
          <a:stretch/>
        </p:blipFill>
        <p:spPr bwMode="auto">
          <a:xfrm>
            <a:off x="5993120" y="1939150"/>
            <a:ext cx="3150880" cy="2065283"/>
          </a:xfrm>
          <a:prstGeom prst="rect">
            <a:avLst/>
          </a:prstGeom>
          <a:noFill/>
          <a:extLst>
            <a:ext uri="{909E8E84-426E-40DD-AFC4-6F175D3DCCD1}">
              <a14:hiddenFill xmlns:a14="http://schemas.microsoft.com/office/drawing/2010/main">
                <a:solidFill>
                  <a:srgbClr val="FFFFFF"/>
                </a:solidFill>
              </a14:hiddenFill>
            </a:ext>
          </a:extLst>
        </p:spPr>
      </p:pic>
      <p:sp>
        <p:nvSpPr>
          <p:cNvPr id="6" name="Inhaltsplatzhalter 2"/>
          <p:cNvSpPr txBox="1">
            <a:spLocks/>
          </p:cNvSpPr>
          <p:nvPr/>
        </p:nvSpPr>
        <p:spPr>
          <a:xfrm>
            <a:off x="3468413" y="4407446"/>
            <a:ext cx="5707101" cy="3333419"/>
          </a:xfrm>
          <a:prstGeom prst="rect">
            <a:avLst/>
          </a:prstGeom>
        </p:spPr>
        <p:txBody>
          <a:bodyPr vert="horz" lIns="91440" tIns="45720" rIns="91440" bIns="45720" rtlCol="0">
            <a:noAutofit/>
          </a:bodyPr>
          <a:lstStyle>
            <a:lvl1pPr marL="342900" indent="-342900" algn="l" defTabSz="914400" rtl="0" eaLnBrk="1" latinLnBrk="0" hangingPunct="1">
              <a:lnSpc>
                <a:spcPts val="2800"/>
              </a:lnSpc>
              <a:spcBef>
                <a:spcPts val="1200"/>
              </a:spcBef>
              <a:buClrTx/>
              <a:buFont typeface="Frutiger 45 light" panose="020B0500000000000000" pitchFamily="34" charset="0"/>
              <a:buChar char="&gt;"/>
              <a:defRPr sz="2000" kern="1200">
                <a:solidFill>
                  <a:schemeClr val="tx1"/>
                </a:solidFill>
                <a:latin typeface="Frutiger 45 light" pitchFamily="34" charset="0"/>
                <a:ea typeface="+mn-ea"/>
                <a:cs typeface="+mn-cs"/>
              </a:defRPr>
            </a:lvl1pPr>
            <a:lvl2pPr marL="742950" indent="-28575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2E63AC"/>
              </a:buClr>
              <a:buNone/>
            </a:pPr>
            <a:r>
              <a:rPr lang="en-US" dirty="0"/>
              <a:t>Because one of the goods is now cheaper, consumers enjoy an increase in real purchasing power. The change in demand </a:t>
            </a:r>
            <a:r>
              <a:rPr lang="en-US"/>
              <a:t>resulting from </a:t>
            </a:r>
            <a:r>
              <a:rPr lang="en-US" dirty="0"/>
              <a:t>this change in real purchasing power is called the </a:t>
            </a:r>
            <a:r>
              <a:rPr lang="en-US" b="1" cap="all" dirty="0">
                <a:solidFill>
                  <a:srgbClr val="86A315"/>
                </a:solidFill>
              </a:rPr>
              <a:t>income effect.</a:t>
            </a:r>
          </a:p>
        </p:txBody>
      </p:sp>
      <p:pic>
        <p:nvPicPr>
          <p:cNvPr id="171012" name="Picture 4" descr="Successful transaction Free Vector"/>
          <p:cNvPicPr>
            <a:picLocks noChangeAspect="1" noChangeArrowheads="1"/>
          </p:cNvPicPr>
          <p:nvPr/>
        </p:nvPicPr>
        <p:blipFill rotWithShape="1">
          <a:blip r:embed="rId4">
            <a:extLst>
              <a:ext uri="{28A0092B-C50C-407E-A947-70E740481C1C}">
                <a14:useLocalDpi xmlns:a14="http://schemas.microsoft.com/office/drawing/2010/main" val="0"/>
              </a:ext>
            </a:extLst>
          </a:blip>
          <a:srcRect l="53181" t="3465" r="17734" b="72210"/>
          <a:stretch/>
        </p:blipFill>
        <p:spPr bwMode="auto">
          <a:xfrm>
            <a:off x="0" y="4407445"/>
            <a:ext cx="3058509" cy="19514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819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1012"/>
                                        </p:tgtEl>
                                        <p:attrNameLst>
                                          <p:attrName>style.visibility</p:attrName>
                                        </p:attrNameLst>
                                      </p:cBhvr>
                                      <p:to>
                                        <p:strVal val="visible"/>
                                      </p:to>
                                    </p:set>
                                    <p:anim calcmode="lin" valueType="num">
                                      <p:cBhvr additive="base">
                                        <p:cTn id="11" dur="500" fill="hold"/>
                                        <p:tgtEl>
                                          <p:spTgt spid="171012"/>
                                        </p:tgtEl>
                                        <p:attrNameLst>
                                          <p:attrName>ppt_x</p:attrName>
                                        </p:attrNameLst>
                                      </p:cBhvr>
                                      <p:tavLst>
                                        <p:tav tm="0">
                                          <p:val>
                                            <p:strVal val="#ppt_x"/>
                                          </p:val>
                                        </p:tav>
                                        <p:tav tm="100000">
                                          <p:val>
                                            <p:strVal val="#ppt_x"/>
                                          </p:val>
                                        </p:tav>
                                      </p:tavLst>
                                    </p:anim>
                                    <p:anim calcmode="lin" valueType="num">
                                      <p:cBhvr additive="base">
                                        <p:cTn id="12" dur="500" fill="hold"/>
                                        <p:tgtEl>
                                          <p:spTgt spid="1710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604838" y="310778"/>
            <a:ext cx="6545262" cy="1264025"/>
          </a:xfrm>
        </p:spPr>
        <p:txBody>
          <a:bodyPr/>
          <a:lstStyle/>
          <a:p>
            <a:r>
              <a:rPr lang="de-DE" dirty="0"/>
              <a:t>Income </a:t>
            </a:r>
            <a:r>
              <a:rPr lang="de-DE" dirty="0" err="1"/>
              <a:t>and</a:t>
            </a:r>
            <a:r>
              <a:rPr lang="de-DE" dirty="0"/>
              <a:t> Substitution </a:t>
            </a:r>
            <a:r>
              <a:rPr lang="de-DE" dirty="0" err="1"/>
              <a:t>Effects</a:t>
            </a:r>
            <a:endParaRPr lang="de-DE" dirty="0"/>
          </a:p>
        </p:txBody>
      </p:sp>
      <p:sp>
        <p:nvSpPr>
          <p:cNvPr id="8" name="Inhaltsplatzhalter 2"/>
          <p:cNvSpPr>
            <a:spLocks noGrp="1"/>
          </p:cNvSpPr>
          <p:nvPr>
            <p:ph sz="quarter" idx="12"/>
          </p:nvPr>
        </p:nvSpPr>
        <p:spPr>
          <a:xfrm>
            <a:off x="604838" y="1842450"/>
            <a:ext cx="8081962" cy="3878903"/>
          </a:xfrm>
        </p:spPr>
        <p:txBody>
          <a:bodyPr/>
          <a:lstStyle/>
          <a:p>
            <a:pPr marL="0" indent="0">
              <a:buClr>
                <a:srgbClr val="2E63AC"/>
              </a:buClr>
              <a:buNone/>
            </a:pPr>
            <a:r>
              <a:rPr lang="en-US" altLang="en-US" b="1" cap="all" dirty="0">
                <a:solidFill>
                  <a:srgbClr val="86A315"/>
                </a:solidFill>
              </a:rPr>
              <a:t>Substitution effect</a:t>
            </a:r>
          </a:p>
          <a:p>
            <a:pPr marL="0" indent="0">
              <a:buClr>
                <a:srgbClr val="2E63AC"/>
              </a:buClr>
              <a:buNone/>
            </a:pPr>
            <a:r>
              <a:rPr lang="en-US" altLang="en-US" dirty="0"/>
              <a:t>Change in consumption of a good associated with a change in its price, with the level of utility held constant.</a:t>
            </a:r>
          </a:p>
          <a:p>
            <a:pPr marL="0" indent="0">
              <a:buClr>
                <a:srgbClr val="2E63AC"/>
              </a:buClr>
              <a:buNone/>
            </a:pPr>
            <a:r>
              <a:rPr lang="en-US" altLang="en-US" b="1" cap="all" dirty="0">
                <a:solidFill>
                  <a:srgbClr val="86A315"/>
                </a:solidFill>
              </a:rPr>
              <a:t>income effect   </a:t>
            </a:r>
          </a:p>
          <a:p>
            <a:pPr marL="0" indent="0">
              <a:buClr>
                <a:srgbClr val="2E63AC"/>
              </a:buClr>
              <a:buNone/>
            </a:pPr>
            <a:r>
              <a:rPr lang="en-US" altLang="en-US" dirty="0"/>
              <a:t>Change in consumption of a good resulting from an increase in purchasing power, with relative prices held constant.</a:t>
            </a:r>
            <a:endParaRPr lang="de-DE" altLang="en-US" dirty="0"/>
          </a:p>
          <a:p>
            <a:pPr marL="0" indent="0">
              <a:spcBef>
                <a:spcPts val="2400"/>
              </a:spcBef>
              <a:buClr>
                <a:srgbClr val="2E63AC"/>
              </a:buClr>
              <a:buNone/>
            </a:pPr>
            <a:r>
              <a:rPr lang="en-US" dirty="0">
                <a:latin typeface="+mn-lt"/>
                <a:cs typeface="Arial" pitchFamily="34" charset="0"/>
              </a:rPr>
              <a:t>The total effect of a change in price is given theoretically by the sum of the substitution effect and the income effect (see next slide):</a:t>
            </a:r>
          </a:p>
          <a:p>
            <a:pPr marL="0" indent="0">
              <a:buClr>
                <a:srgbClr val="2E63AC"/>
              </a:buClr>
              <a:buNone/>
            </a:pPr>
            <a:r>
              <a:rPr lang="en-US" dirty="0">
                <a:latin typeface="+mn-lt"/>
                <a:cs typeface="Times New Roman" pitchFamily="18" charset="0"/>
              </a:rPr>
              <a:t>Total Effect (</a:t>
            </a:r>
            <a:r>
              <a:rPr lang="en-US" i="1" dirty="0">
                <a:latin typeface="+mn-lt"/>
                <a:cs typeface="Times New Roman" pitchFamily="18" charset="0"/>
              </a:rPr>
              <a:t>F</a:t>
            </a:r>
            <a:r>
              <a:rPr lang="en-US" baseline="-25000" dirty="0">
                <a:latin typeface="+mn-lt"/>
                <a:cs typeface="Times New Roman" pitchFamily="18" charset="0"/>
              </a:rPr>
              <a:t>1</a:t>
            </a:r>
            <a:r>
              <a:rPr lang="en-US" i="1" dirty="0">
                <a:latin typeface="+mn-lt"/>
                <a:cs typeface="Times New Roman" pitchFamily="18" charset="0"/>
              </a:rPr>
              <a:t>F</a:t>
            </a:r>
            <a:r>
              <a:rPr lang="en-US" baseline="-25000" dirty="0">
                <a:latin typeface="+mn-lt"/>
                <a:cs typeface="Times New Roman" pitchFamily="18" charset="0"/>
              </a:rPr>
              <a:t>2</a:t>
            </a:r>
            <a:r>
              <a:rPr lang="en-US" dirty="0">
                <a:latin typeface="+mn-lt"/>
                <a:cs typeface="Times New Roman" pitchFamily="18" charset="0"/>
              </a:rPr>
              <a:t>) = Substitution Effect (</a:t>
            </a:r>
            <a:r>
              <a:rPr lang="en-US" i="1" dirty="0">
                <a:latin typeface="+mn-lt"/>
                <a:cs typeface="Times New Roman" pitchFamily="18" charset="0"/>
              </a:rPr>
              <a:t>F</a:t>
            </a:r>
            <a:r>
              <a:rPr lang="en-US" baseline="-25000" dirty="0">
                <a:latin typeface="+mn-lt"/>
                <a:cs typeface="Times New Roman" pitchFamily="18" charset="0"/>
              </a:rPr>
              <a:t>1</a:t>
            </a:r>
            <a:r>
              <a:rPr lang="en-US" i="1" dirty="0">
                <a:latin typeface="+mn-lt"/>
                <a:cs typeface="Times New Roman" pitchFamily="18" charset="0"/>
              </a:rPr>
              <a:t>E</a:t>
            </a:r>
            <a:r>
              <a:rPr lang="en-US" dirty="0">
                <a:latin typeface="+mn-lt"/>
                <a:cs typeface="Times New Roman" pitchFamily="18" charset="0"/>
              </a:rPr>
              <a:t>) + Income Effect (</a:t>
            </a:r>
            <a:r>
              <a:rPr lang="en-US" i="1" dirty="0">
                <a:latin typeface="+mn-lt"/>
                <a:cs typeface="Times New Roman" pitchFamily="18" charset="0"/>
              </a:rPr>
              <a:t>EF</a:t>
            </a:r>
            <a:r>
              <a:rPr lang="en-US" baseline="-25000" dirty="0">
                <a:latin typeface="+mn-lt"/>
                <a:cs typeface="Times New Roman" pitchFamily="18" charset="0"/>
              </a:rPr>
              <a:t>2</a:t>
            </a:r>
            <a:r>
              <a:rPr lang="en-US" dirty="0">
                <a:latin typeface="+mn-lt"/>
                <a:cs typeface="Times New Roman" pitchFamily="18" charset="0"/>
              </a:rPr>
              <a:t>)</a:t>
            </a:r>
          </a:p>
          <a:p>
            <a:pPr marL="0" indent="0">
              <a:buClr>
                <a:srgbClr val="2E63AC"/>
              </a:buClr>
              <a:buNone/>
            </a:pPr>
            <a:endParaRPr lang="en-US" dirty="0">
              <a:latin typeface="+mn-lt"/>
              <a:cs typeface="Arial" pitchFamily="34" charset="0"/>
            </a:endParaRPr>
          </a:p>
          <a:p>
            <a:pPr marL="0" indent="0">
              <a:buClr>
                <a:srgbClr val="2E63AC"/>
              </a:buClr>
              <a:buNone/>
            </a:pPr>
            <a:endParaRPr lang="en-US" altLang="en-US" dirty="0"/>
          </a:p>
          <a:p>
            <a:pPr marL="0" indent="0">
              <a:buClr>
                <a:srgbClr val="2E63AC"/>
              </a:buClr>
              <a:buNone/>
            </a:pPr>
            <a:endParaRPr lang="en-US" altLang="en-US" dirty="0"/>
          </a:p>
          <a:p>
            <a:pPr>
              <a:buClr>
                <a:srgbClr val="2E63AC"/>
              </a:buClr>
              <a:buFont typeface="Wingdings" panose="05000000000000000000" pitchFamily="2" charset="2"/>
              <a:buChar char="§"/>
            </a:pPr>
            <a:endParaRPr lang="en-US" altLang="en-US" dirty="0">
              <a:solidFill>
                <a:srgbClr val="2E63AC"/>
              </a:solidFill>
            </a:endParaRPr>
          </a:p>
          <a:p>
            <a:pPr marL="0" indent="0">
              <a:buNone/>
            </a:pPr>
            <a:r>
              <a:rPr lang="en-US" dirty="0">
                <a:latin typeface="+mn-lt"/>
              </a:rPr>
              <a:t>.</a:t>
            </a:r>
          </a:p>
        </p:txBody>
      </p:sp>
      <p:pic>
        <p:nvPicPr>
          <p:cNvPr id="4" name="Picture 2" descr="Alcohol drinks Free Vecto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024" t="8753" r="28047" b="50000"/>
          <a:stretch/>
        </p:blipFill>
        <p:spPr bwMode="auto">
          <a:xfrm>
            <a:off x="3924721" y="1670126"/>
            <a:ext cx="817583" cy="53589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Successful transaction Free Vector"/>
          <p:cNvPicPr>
            <a:picLocks noChangeAspect="1" noChangeArrowheads="1"/>
          </p:cNvPicPr>
          <p:nvPr/>
        </p:nvPicPr>
        <p:blipFill rotWithShape="1">
          <a:blip r:embed="rId3">
            <a:extLst>
              <a:ext uri="{28A0092B-C50C-407E-A947-70E740481C1C}">
                <a14:useLocalDpi xmlns:a14="http://schemas.microsoft.com/office/drawing/2010/main" val="0"/>
              </a:ext>
            </a:extLst>
          </a:blip>
          <a:srcRect l="53181" t="3465" r="17734" b="72210"/>
          <a:stretch/>
        </p:blipFill>
        <p:spPr bwMode="auto">
          <a:xfrm>
            <a:off x="3008098" y="3145193"/>
            <a:ext cx="793615" cy="5063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2008303"/>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1"/>
          </p:nvPr>
        </p:nvSpPr>
        <p:spPr/>
        <p:txBody>
          <a:bodyPr/>
          <a:lstStyle/>
          <a:p>
            <a:r>
              <a:rPr lang="de-DE" dirty="0"/>
              <a:t>Normal </a:t>
            </a:r>
            <a:r>
              <a:rPr lang="de-DE" dirty="0" err="1"/>
              <a:t>Good</a:t>
            </a:r>
            <a:endParaRPr lang="de-DE" dirty="0"/>
          </a:p>
        </p:txBody>
      </p:sp>
      <p:sp>
        <p:nvSpPr>
          <p:cNvPr id="3" name="Inhaltsplatzhalter 2"/>
          <p:cNvSpPr>
            <a:spLocks noGrp="1"/>
          </p:cNvSpPr>
          <p:nvPr>
            <p:ph sz="quarter" idx="12"/>
          </p:nvPr>
        </p:nvSpPr>
        <p:spPr>
          <a:xfrm>
            <a:off x="604838" y="2505077"/>
            <a:ext cx="3814762" cy="3216275"/>
          </a:xfrm>
        </p:spPr>
        <p:txBody>
          <a:bodyPr/>
          <a:lstStyle/>
          <a:p>
            <a:pPr marL="0" indent="0">
              <a:lnSpc>
                <a:spcPts val="2000"/>
              </a:lnSpc>
              <a:buClr>
                <a:srgbClr val="2E63AC"/>
              </a:buClr>
              <a:buNone/>
            </a:pPr>
            <a:r>
              <a:rPr lang="en-US" sz="1600" dirty="0"/>
              <a:t>The consumer is initially at </a:t>
            </a:r>
            <a:r>
              <a:rPr lang="en-US" sz="1600" i="1" dirty="0"/>
              <a:t>A</a:t>
            </a:r>
            <a:r>
              <a:rPr lang="en-US" sz="1600" dirty="0"/>
              <a:t>, on budget line </a:t>
            </a:r>
            <a:r>
              <a:rPr lang="en-US" sz="1600" i="1" dirty="0"/>
              <a:t>RS</a:t>
            </a:r>
            <a:r>
              <a:rPr lang="en-US" sz="1600" dirty="0"/>
              <a:t>. When the price of food falls,  consumption increases by </a:t>
            </a:r>
            <a:r>
              <a:rPr lang="en-US" sz="1600" i="1" dirty="0"/>
              <a:t>F1F2</a:t>
            </a:r>
            <a:r>
              <a:rPr lang="en-US" sz="1600" dirty="0"/>
              <a:t> as the consumer moves to </a:t>
            </a:r>
            <a:r>
              <a:rPr lang="en-US" sz="1600" i="1" dirty="0"/>
              <a:t>B</a:t>
            </a:r>
            <a:r>
              <a:rPr lang="en-US" sz="1600" dirty="0"/>
              <a:t>. </a:t>
            </a:r>
          </a:p>
          <a:p>
            <a:pPr marL="0" indent="0">
              <a:lnSpc>
                <a:spcPts val="2000"/>
              </a:lnSpc>
              <a:buClr>
                <a:srgbClr val="2E63AC"/>
              </a:buClr>
              <a:buNone/>
            </a:pPr>
            <a:r>
              <a:rPr lang="en-US" sz="1600" dirty="0"/>
              <a:t>The substitution effect </a:t>
            </a:r>
            <a:r>
              <a:rPr lang="en-US" sz="1600" i="1" dirty="0"/>
              <a:t>F1E</a:t>
            </a:r>
            <a:r>
              <a:rPr lang="en-US" sz="1600" dirty="0"/>
              <a:t> (move from A to D) changes the relative prices of food and clothing but keeps real income (satisfaction) constant. </a:t>
            </a:r>
          </a:p>
          <a:p>
            <a:pPr marL="0" indent="0">
              <a:lnSpc>
                <a:spcPts val="2000"/>
              </a:lnSpc>
              <a:buClr>
                <a:srgbClr val="2E63AC"/>
              </a:buClr>
              <a:buNone/>
            </a:pPr>
            <a:r>
              <a:rPr lang="en-US" sz="1600" dirty="0"/>
              <a:t>The  income effect </a:t>
            </a:r>
            <a:r>
              <a:rPr lang="en-US" sz="1600" i="1" dirty="0"/>
              <a:t>EF2</a:t>
            </a:r>
            <a:r>
              <a:rPr lang="en-US" sz="1600" dirty="0"/>
              <a:t> (a move from </a:t>
            </a:r>
            <a:r>
              <a:rPr lang="en-US" sz="1600" i="1" dirty="0"/>
              <a:t>D</a:t>
            </a:r>
            <a:r>
              <a:rPr lang="en-US" sz="1600" dirty="0"/>
              <a:t> to </a:t>
            </a:r>
            <a:r>
              <a:rPr lang="en-US" sz="1600" i="1" dirty="0"/>
              <a:t>B</a:t>
            </a:r>
            <a:r>
              <a:rPr lang="en-US" sz="1600" dirty="0"/>
              <a:t>) keeps relative prices constant but increases purchasing power. </a:t>
            </a:r>
          </a:p>
          <a:p>
            <a:pPr marL="0" indent="0">
              <a:lnSpc>
                <a:spcPts val="2000"/>
              </a:lnSpc>
              <a:buClr>
                <a:srgbClr val="2E63AC"/>
              </a:buClr>
              <a:buNone/>
            </a:pPr>
            <a:r>
              <a:rPr lang="en-US" sz="1600" dirty="0"/>
              <a:t>Food is a normal good because the income effect </a:t>
            </a:r>
            <a:r>
              <a:rPr lang="en-US" sz="1600" i="1" dirty="0"/>
              <a:t>EF2</a:t>
            </a:r>
            <a:r>
              <a:rPr lang="en-US" sz="1600" dirty="0"/>
              <a:t> is positive.</a:t>
            </a:r>
          </a:p>
        </p:txBody>
      </p:sp>
      <p:sp>
        <p:nvSpPr>
          <p:cNvPr id="5" name="Titel 4"/>
          <p:cNvSpPr>
            <a:spLocks noGrp="1"/>
          </p:cNvSpPr>
          <p:nvPr>
            <p:ph type="title"/>
          </p:nvPr>
        </p:nvSpPr>
        <p:spPr>
          <a:xfrm>
            <a:off x="604838" y="310778"/>
            <a:ext cx="6545262" cy="1264025"/>
          </a:xfrm>
        </p:spPr>
        <p:txBody>
          <a:bodyPr/>
          <a:lstStyle/>
          <a:p>
            <a:r>
              <a:rPr lang="de-DE" dirty="0"/>
              <a:t>Income </a:t>
            </a:r>
            <a:r>
              <a:rPr lang="de-DE" dirty="0" err="1"/>
              <a:t>and</a:t>
            </a:r>
            <a:r>
              <a:rPr lang="de-DE" dirty="0"/>
              <a:t> Substitution </a:t>
            </a:r>
            <a:r>
              <a:rPr lang="de-DE" dirty="0" err="1"/>
              <a:t>Effects</a:t>
            </a:r>
            <a:endParaRPr lang="de-DE" dirty="0"/>
          </a:p>
        </p:txBody>
      </p:sp>
      <p:pic>
        <p:nvPicPr>
          <p:cNvPr id="6" name="Picture 68" descr="fig4.06_02.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1981200"/>
            <a:ext cx="4610100" cy="398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9" descr="fig4.06_04.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1981200"/>
            <a:ext cx="4610100" cy="398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0" descr="fig4.06_06.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1981200"/>
            <a:ext cx="4610100" cy="398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1" descr="fig4.06_13.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1981200"/>
            <a:ext cx="4610100" cy="398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72" descr="fig4.06_14.gi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419600" y="1981200"/>
            <a:ext cx="4610100" cy="398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3" descr="fig4.06_03.gi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419600" y="1981200"/>
            <a:ext cx="4610100" cy="398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74" descr="fig4.06_05.gif"/>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419600" y="1981200"/>
            <a:ext cx="4610100" cy="398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75" descr="fig4.06_15.gif"/>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419600" y="1981200"/>
            <a:ext cx="4610100" cy="398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76" descr="fig4.06_01.gif"/>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419600" y="1981200"/>
            <a:ext cx="4610100" cy="398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36" descr="C:\Documents and Settings\Kyle M. Thiel\Desktop\pindyckDone\ch04\fig4.06\fig4.06_07.gif"/>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19600" y="1981200"/>
            <a:ext cx="4610100" cy="398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37" descr="C:\Documents and Settings\Kyle M. Thiel\Desktop\pindyckDone\ch04\fig4.06\fig4.06_08.gif"/>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419600" y="1981200"/>
            <a:ext cx="4610100" cy="398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38" descr="C:\Documents and Settings\Kyle M. Thiel\Desktop\pindyckDone\ch04\fig4.06\fig4.06_10.gif"/>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419600" y="1981200"/>
            <a:ext cx="4610100" cy="398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39" descr="C:\Documents and Settings\Kyle M. Thiel\Desktop\pindyckDone\ch04\fig4.06\fig4.06_11.gif"/>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419600" y="1981200"/>
            <a:ext cx="4610100" cy="398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0" descr="C:\Documents and Settings\Kyle M. Thiel\Desktop\pindyckDone\ch04\fig4.06\fig4.06_12.gif"/>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419600" y="1981200"/>
            <a:ext cx="4610100" cy="398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8551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750"/>
                                        <p:tgtEl>
                                          <p:spTgt spid="6"/>
                                        </p:tgtEl>
                                      </p:cBhvr>
                                    </p:animEffect>
                                  </p:childTnLst>
                                </p:cTn>
                              </p:par>
                            </p:childTnLst>
                          </p:cTn>
                        </p:par>
                        <p:par>
                          <p:cTn id="12" fill="hold">
                            <p:stCondLst>
                              <p:cond delay="1250"/>
                            </p:stCondLst>
                            <p:childTnLst>
                              <p:par>
                                <p:cTn id="13" presetID="22" presetClass="entr" presetSubtype="8"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75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750"/>
                                        <p:tgtEl>
                                          <p:spTgt spid="7"/>
                                        </p:tgtEl>
                                      </p:cBhvr>
                                    </p:animEffect>
                                  </p:childTnLst>
                                </p:cTn>
                              </p:par>
                            </p:childTnLst>
                          </p:cTn>
                        </p:par>
                        <p:par>
                          <p:cTn id="21" fill="hold">
                            <p:stCondLst>
                              <p:cond delay="750"/>
                            </p:stCondLst>
                            <p:childTnLst>
                              <p:par>
                                <p:cTn id="22" presetID="22" presetClass="entr" presetSubtype="8"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left)">
                                      <p:cBhvr>
                                        <p:cTn id="24" dur="75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750"/>
                                        <p:tgtEl>
                                          <p:spTgt spid="8"/>
                                        </p:tgtEl>
                                      </p:cBhvr>
                                    </p:animEffect>
                                  </p:childTnLst>
                                </p:cTn>
                              </p:par>
                            </p:childTnLst>
                          </p:cTn>
                        </p:par>
                        <p:par>
                          <p:cTn id="30" fill="hold">
                            <p:stCondLst>
                              <p:cond delay="750"/>
                            </p:stCondLst>
                            <p:childTnLst>
                              <p:par>
                                <p:cTn id="31" presetID="22" presetClass="entr" presetSubtype="1" fill="hold" nodeType="after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up)">
                                      <p:cBhvr>
                                        <p:cTn id="33" dur="750"/>
                                        <p:tgtEl>
                                          <p:spTgt spid="14"/>
                                        </p:tgtEl>
                                      </p:cBhvr>
                                    </p:animEffect>
                                  </p:childTnLst>
                                </p:cTn>
                              </p:par>
                            </p:childTnLst>
                          </p:cTn>
                        </p:par>
                        <p:par>
                          <p:cTn id="34" fill="hold">
                            <p:stCondLst>
                              <p:cond delay="1500"/>
                            </p:stCondLst>
                            <p:childTnLst>
                              <p:par>
                                <p:cTn id="35" presetID="22" presetClass="entr" presetSubtype="8" fill="hold"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left)">
                                      <p:cBhvr>
                                        <p:cTn id="37" dur="750"/>
                                        <p:tgtEl>
                                          <p:spTgt spid="9"/>
                                        </p:tgtEl>
                                      </p:cBhvr>
                                    </p:animEffect>
                                  </p:childTnLst>
                                </p:cTn>
                              </p:par>
                            </p:childTnLst>
                          </p:cTn>
                        </p:par>
                        <p:par>
                          <p:cTn id="38" fill="hold">
                            <p:stCondLst>
                              <p:cond delay="2250"/>
                            </p:stCondLst>
                            <p:childTnLst>
                              <p:par>
                                <p:cTn id="39" presetID="22" presetClass="entr" presetSubtype="8" fill="hold" nodeType="after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wipe(left)">
                                      <p:cBhvr>
                                        <p:cTn id="41" dur="750"/>
                                        <p:tgtEl>
                                          <p:spTgt spid="16"/>
                                        </p:tgtEl>
                                      </p:cBhvr>
                                    </p:animEffect>
                                  </p:childTnLst>
                                </p:cTn>
                              </p:par>
                            </p:childTnLst>
                          </p:cTn>
                        </p:par>
                        <p:par>
                          <p:cTn id="42" fill="hold">
                            <p:stCondLst>
                              <p:cond delay="3000"/>
                            </p:stCondLst>
                            <p:childTnLst>
                              <p:par>
                                <p:cTn id="43" presetID="22" presetClass="entr" presetSubtype="8" fill="hold" nodeType="after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wipe(left)">
                                      <p:cBhvr>
                                        <p:cTn id="45" dur="75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wipe(left)">
                                      <p:cBhvr>
                                        <p:cTn id="50" dur="750"/>
                                        <p:tgtEl>
                                          <p:spTgt spid="11"/>
                                        </p:tgtEl>
                                      </p:cBhvr>
                                    </p:animEffect>
                                  </p:childTnLst>
                                </p:cTn>
                              </p:par>
                            </p:childTnLst>
                          </p:cTn>
                        </p:par>
                        <p:par>
                          <p:cTn id="51" fill="hold">
                            <p:stCondLst>
                              <p:cond delay="750"/>
                            </p:stCondLst>
                            <p:childTnLst>
                              <p:par>
                                <p:cTn id="52" presetID="22" presetClass="entr" presetSubtype="8" fill="hold" nodeType="after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wipe(left)">
                                      <p:cBhvr>
                                        <p:cTn id="54" dur="750"/>
                                        <p:tgtEl>
                                          <p:spTgt spid="18"/>
                                        </p:tgtEl>
                                      </p:cBhvr>
                                    </p:animEffect>
                                  </p:childTnLst>
                                </p:cTn>
                              </p:par>
                            </p:childTnLst>
                          </p:cTn>
                        </p:par>
                        <p:par>
                          <p:cTn id="55" fill="hold">
                            <p:stCondLst>
                              <p:cond delay="1500"/>
                            </p:stCondLst>
                            <p:childTnLst>
                              <p:par>
                                <p:cTn id="56" presetID="22" presetClass="entr" presetSubtype="8" fill="hold" nodeType="after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wipe(left)">
                                      <p:cBhvr>
                                        <p:cTn id="58" dur="750"/>
                                        <p:tgtEl>
                                          <p:spTgt spid="19"/>
                                        </p:tgtEl>
                                      </p:cBhvr>
                                    </p:animEffect>
                                  </p:childTnLst>
                                </p:cTn>
                              </p:par>
                            </p:childTnLst>
                          </p:cTn>
                        </p:par>
                        <p:par>
                          <p:cTn id="59" fill="hold">
                            <p:stCondLst>
                              <p:cond delay="2250"/>
                            </p:stCondLst>
                            <p:childTnLst>
                              <p:par>
                                <p:cTn id="60" presetID="22" presetClass="entr" presetSubtype="8" fill="hold" nodeType="after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wipe(left)">
                                      <p:cBhvr>
                                        <p:cTn id="62" dur="7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quarter" idx="12"/>
          </p:nvPr>
        </p:nvSpPr>
        <p:spPr>
          <a:xfrm>
            <a:off x="604838" y="1860331"/>
            <a:ext cx="8081962" cy="4243165"/>
          </a:xfrm>
        </p:spPr>
        <p:txBody>
          <a:bodyPr/>
          <a:lstStyle/>
          <a:p>
            <a:pPr>
              <a:buClr>
                <a:srgbClr val="2E63AC"/>
              </a:buClr>
              <a:buFont typeface="Wingdings" panose="05000000000000000000" pitchFamily="2" charset="2"/>
              <a:buChar char="§"/>
            </a:pPr>
            <a:r>
              <a:rPr lang="en-US" dirty="0">
                <a:solidFill>
                  <a:srgbClr val="2E63AC"/>
                </a:solidFill>
              </a:rPr>
              <a:t>Rational people: </a:t>
            </a:r>
            <a:r>
              <a:rPr lang="en-US" dirty="0"/>
              <a:t>Systematically and purposefully do the best they can to achieve their objectives</a:t>
            </a:r>
          </a:p>
          <a:p>
            <a:pPr>
              <a:buClr>
                <a:srgbClr val="2E63AC"/>
              </a:buClr>
              <a:buFont typeface="Wingdings" panose="05000000000000000000" pitchFamily="2" charset="2"/>
              <a:buChar char="§"/>
            </a:pPr>
            <a:r>
              <a:rPr lang="en-US" dirty="0">
                <a:solidFill>
                  <a:srgbClr val="2E63AC"/>
                </a:solidFill>
              </a:rPr>
              <a:t>Marginal changes: </a:t>
            </a:r>
            <a:r>
              <a:rPr lang="en-US" dirty="0"/>
              <a:t>Small incremental adjustments to a plan of action</a:t>
            </a:r>
          </a:p>
          <a:p>
            <a:pPr>
              <a:buClr>
                <a:srgbClr val="2E63AC"/>
              </a:buClr>
              <a:buFont typeface="Wingdings" panose="05000000000000000000" pitchFamily="2" charset="2"/>
              <a:buChar char="§"/>
            </a:pPr>
            <a:r>
              <a:rPr lang="en-US" dirty="0">
                <a:solidFill>
                  <a:srgbClr val="2E63AC"/>
                </a:solidFill>
              </a:rPr>
              <a:t>Rational decision maker: </a:t>
            </a:r>
            <a:r>
              <a:rPr lang="en-US" dirty="0"/>
              <a:t>Make decisions by comparing marginal benefits and marginal costs</a:t>
            </a:r>
          </a:p>
          <a:p>
            <a:pPr>
              <a:buClr>
                <a:srgbClr val="2E63AC"/>
              </a:buClr>
              <a:buFont typeface="Wingdings" panose="05000000000000000000" pitchFamily="2" charset="2"/>
              <a:buChar char="§"/>
            </a:pPr>
            <a:r>
              <a:rPr lang="en-US" dirty="0">
                <a:solidFill>
                  <a:srgbClr val="2E63AC"/>
                </a:solidFill>
              </a:rPr>
              <a:t>Take action only if: </a:t>
            </a:r>
            <a:r>
              <a:rPr lang="en-US" dirty="0"/>
              <a:t>Marginal benefits &gt; Marginal costs</a:t>
            </a:r>
          </a:p>
          <a:p>
            <a:pPr marL="0" indent="0">
              <a:buClr>
                <a:srgbClr val="2E63AC"/>
              </a:buClr>
              <a:buNone/>
            </a:pPr>
            <a:endParaRPr lang="en-US" dirty="0"/>
          </a:p>
          <a:p>
            <a:pPr marL="0" indent="0">
              <a:buClr>
                <a:srgbClr val="2E63AC"/>
              </a:buClr>
              <a:buNone/>
            </a:pPr>
            <a:endParaRPr lang="en-US" dirty="0"/>
          </a:p>
        </p:txBody>
      </p:sp>
      <p:sp>
        <p:nvSpPr>
          <p:cNvPr id="7" name="Textfeld 6"/>
          <p:cNvSpPr txBox="1"/>
          <p:nvPr/>
        </p:nvSpPr>
        <p:spPr>
          <a:xfrm>
            <a:off x="5735459" y="1098666"/>
            <a:ext cx="1132764" cy="461665"/>
          </a:xfrm>
          <a:prstGeom prst="rect">
            <a:avLst/>
          </a:prstGeom>
          <a:noFill/>
        </p:spPr>
        <p:txBody>
          <a:bodyPr wrap="square" rtlCol="0">
            <a:spAutoFit/>
          </a:bodyPr>
          <a:lstStyle/>
          <a:p>
            <a:r>
              <a:rPr lang="en-US" altLang="en-US" sz="2400" dirty="0">
                <a:solidFill>
                  <a:schemeClr val="bg1"/>
                </a:solidFill>
              </a:rPr>
              <a:t>#4</a:t>
            </a:r>
            <a:endParaRPr lang="en-US" sz="2400" dirty="0">
              <a:solidFill>
                <a:schemeClr val="bg1"/>
              </a:solidFill>
            </a:endParaRPr>
          </a:p>
        </p:txBody>
      </p:sp>
      <p:sp>
        <p:nvSpPr>
          <p:cNvPr id="8" name="Titel 4"/>
          <p:cNvSpPr txBox="1">
            <a:spLocks/>
          </p:cNvSpPr>
          <p:nvPr/>
        </p:nvSpPr>
        <p:spPr>
          <a:xfrm>
            <a:off x="604838" y="310778"/>
            <a:ext cx="8282656" cy="1264025"/>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lang="en-US" sz="2400" b="0" kern="1200" cap="all" baseline="0">
                <a:solidFill>
                  <a:srgbClr val="2E63AC"/>
                </a:solidFill>
                <a:latin typeface="Frutiger 45 light" pitchFamily="34" charset="0"/>
                <a:ea typeface="+mj-ea"/>
                <a:cs typeface="+mj-cs"/>
              </a:defRPr>
            </a:lvl1pPr>
          </a:lstStyle>
          <a:p>
            <a:r>
              <a:rPr lang="en-US" dirty="0"/>
              <a:t>Principle 3: Rational people </a:t>
            </a:r>
          </a:p>
          <a:p>
            <a:r>
              <a:rPr lang="en-US" dirty="0"/>
              <a:t>think at the margin </a:t>
            </a:r>
            <a:br>
              <a:rPr lang="en-US" dirty="0"/>
            </a:br>
            <a:r>
              <a:rPr lang="en-US" dirty="0"/>
              <a:t>                                         </a:t>
            </a:r>
            <a:r>
              <a:rPr lang="en-US" altLang="en-US" sz="2000" dirty="0">
                <a:solidFill>
                  <a:srgbClr val="86A315"/>
                </a:solidFill>
              </a:rPr>
              <a:t>How people make decisions </a:t>
            </a:r>
            <a:endParaRPr lang="en-US" altLang="en-US" dirty="0">
              <a:solidFill>
                <a:srgbClr val="86A315"/>
              </a:solidFill>
            </a:endParaRPr>
          </a:p>
        </p:txBody>
      </p:sp>
      <p:pic>
        <p:nvPicPr>
          <p:cNvPr id="9" name="Picture 7"/>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14792" y="1019547"/>
            <a:ext cx="720000" cy="7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feld 9"/>
          <p:cNvSpPr txBox="1"/>
          <p:nvPr/>
        </p:nvSpPr>
        <p:spPr>
          <a:xfrm>
            <a:off x="8321083" y="1145964"/>
            <a:ext cx="1132764" cy="461665"/>
          </a:xfrm>
          <a:prstGeom prst="rect">
            <a:avLst/>
          </a:prstGeom>
          <a:noFill/>
        </p:spPr>
        <p:txBody>
          <a:bodyPr wrap="square" rtlCol="0">
            <a:spAutoFit/>
          </a:bodyPr>
          <a:lstStyle/>
          <a:p>
            <a:r>
              <a:rPr lang="en-US" altLang="en-US" sz="2400" dirty="0">
                <a:solidFill>
                  <a:schemeClr val="bg1"/>
                </a:solidFill>
              </a:rPr>
              <a:t>#5</a:t>
            </a:r>
            <a:endParaRPr lang="en-US" sz="2400" dirty="0">
              <a:solidFill>
                <a:schemeClr val="bg1"/>
              </a:solidFill>
            </a:endParaRPr>
          </a:p>
        </p:txBody>
      </p:sp>
    </p:spTree>
    <p:extLst>
      <p:ext uri="{BB962C8B-B14F-4D97-AF65-F5344CB8AC3E}">
        <p14:creationId xmlns:p14="http://schemas.microsoft.com/office/powerpoint/2010/main" val="2533618519"/>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1"/>
          </p:nvPr>
        </p:nvSpPr>
        <p:spPr/>
        <p:txBody>
          <a:bodyPr/>
          <a:lstStyle/>
          <a:p>
            <a:r>
              <a:rPr lang="de-DE" dirty="0"/>
              <a:t>Inferior </a:t>
            </a:r>
            <a:r>
              <a:rPr lang="de-DE" dirty="0" err="1"/>
              <a:t>Good</a:t>
            </a:r>
            <a:endParaRPr lang="de-DE" dirty="0"/>
          </a:p>
        </p:txBody>
      </p:sp>
      <p:sp>
        <p:nvSpPr>
          <p:cNvPr id="3" name="Inhaltsplatzhalter 2"/>
          <p:cNvSpPr>
            <a:spLocks noGrp="1"/>
          </p:cNvSpPr>
          <p:nvPr>
            <p:ph sz="quarter" idx="12"/>
          </p:nvPr>
        </p:nvSpPr>
        <p:spPr>
          <a:xfrm>
            <a:off x="604838" y="2505077"/>
            <a:ext cx="3814762" cy="3216275"/>
          </a:xfrm>
        </p:spPr>
        <p:txBody>
          <a:bodyPr/>
          <a:lstStyle/>
          <a:p>
            <a:pPr marL="0" indent="0">
              <a:lnSpc>
                <a:spcPts val="2000"/>
              </a:lnSpc>
              <a:spcBef>
                <a:spcPct val="20000"/>
              </a:spcBef>
              <a:buNone/>
            </a:pPr>
            <a:r>
              <a:rPr lang="en-US" sz="1600" dirty="0">
                <a:latin typeface="+mn-lt"/>
              </a:rPr>
              <a:t>The consumer is initially at </a:t>
            </a:r>
            <a:r>
              <a:rPr lang="en-US" sz="1600" i="1" dirty="0">
                <a:latin typeface="+mn-lt"/>
              </a:rPr>
              <a:t>A</a:t>
            </a:r>
            <a:r>
              <a:rPr lang="en-US" sz="1600" dirty="0">
                <a:latin typeface="+mn-lt"/>
              </a:rPr>
              <a:t> on budget line </a:t>
            </a:r>
            <a:r>
              <a:rPr lang="en-US" sz="1600" i="1" dirty="0">
                <a:latin typeface="+mn-lt"/>
              </a:rPr>
              <a:t>RS</a:t>
            </a:r>
            <a:r>
              <a:rPr lang="en-US" sz="1600" dirty="0">
                <a:latin typeface="+mn-lt"/>
              </a:rPr>
              <a:t>. With a decrease in the price of food, the consumer moves to </a:t>
            </a:r>
            <a:r>
              <a:rPr lang="en-US" sz="1600" i="1" dirty="0">
                <a:latin typeface="+mn-lt"/>
              </a:rPr>
              <a:t>B</a:t>
            </a:r>
            <a:r>
              <a:rPr lang="en-US" sz="1600" dirty="0">
                <a:latin typeface="+mn-lt"/>
              </a:rPr>
              <a:t>.</a:t>
            </a:r>
          </a:p>
          <a:p>
            <a:pPr marL="0" indent="0">
              <a:lnSpc>
                <a:spcPts val="2000"/>
              </a:lnSpc>
              <a:spcBef>
                <a:spcPct val="20000"/>
              </a:spcBef>
              <a:buNone/>
            </a:pPr>
            <a:r>
              <a:rPr lang="en-US" sz="1600" dirty="0">
                <a:latin typeface="+mn-lt"/>
              </a:rPr>
              <a:t>The resulting change in food purchased can be broken down into a substitution effect, </a:t>
            </a:r>
            <a:r>
              <a:rPr lang="en-US" sz="1600" i="1" dirty="0">
                <a:latin typeface="+mn-lt"/>
              </a:rPr>
              <a:t>F</a:t>
            </a:r>
            <a:r>
              <a:rPr lang="en-US" sz="1600" baseline="-25000" dirty="0">
                <a:latin typeface="+mn-lt"/>
              </a:rPr>
              <a:t>1</a:t>
            </a:r>
            <a:r>
              <a:rPr lang="en-US" sz="1600" i="1" dirty="0">
                <a:latin typeface="+mn-lt"/>
              </a:rPr>
              <a:t>E</a:t>
            </a:r>
            <a:r>
              <a:rPr lang="en-US" sz="1600" dirty="0">
                <a:latin typeface="+mn-lt"/>
              </a:rPr>
              <a:t> (move from </a:t>
            </a:r>
            <a:r>
              <a:rPr lang="en-US" sz="1600" i="1" dirty="0">
                <a:latin typeface="+mn-lt"/>
              </a:rPr>
              <a:t>A</a:t>
            </a:r>
            <a:r>
              <a:rPr lang="en-US" sz="1600" dirty="0">
                <a:latin typeface="+mn-lt"/>
              </a:rPr>
              <a:t> to </a:t>
            </a:r>
            <a:r>
              <a:rPr lang="en-US" sz="1600" i="1" dirty="0">
                <a:latin typeface="+mn-lt"/>
              </a:rPr>
              <a:t>D</a:t>
            </a:r>
            <a:r>
              <a:rPr lang="en-US" sz="1600" dirty="0">
                <a:latin typeface="+mn-lt"/>
              </a:rPr>
              <a:t>), and an income effect, </a:t>
            </a:r>
            <a:r>
              <a:rPr lang="en-US" sz="1600" i="1" dirty="0">
                <a:latin typeface="+mn-lt"/>
              </a:rPr>
              <a:t>EF</a:t>
            </a:r>
            <a:r>
              <a:rPr lang="en-US" sz="1600" baseline="-25000" dirty="0">
                <a:latin typeface="+mn-lt"/>
              </a:rPr>
              <a:t>2</a:t>
            </a:r>
            <a:r>
              <a:rPr lang="en-US" sz="1600" dirty="0">
                <a:latin typeface="+mn-lt"/>
              </a:rPr>
              <a:t> (move from </a:t>
            </a:r>
            <a:r>
              <a:rPr lang="en-US" sz="1600" i="1" dirty="0">
                <a:latin typeface="+mn-lt"/>
              </a:rPr>
              <a:t>D</a:t>
            </a:r>
            <a:r>
              <a:rPr lang="en-US" sz="1600" dirty="0">
                <a:latin typeface="+mn-lt"/>
              </a:rPr>
              <a:t> to </a:t>
            </a:r>
            <a:r>
              <a:rPr lang="en-US" sz="1600" i="1" dirty="0">
                <a:latin typeface="+mn-lt"/>
              </a:rPr>
              <a:t>B</a:t>
            </a:r>
            <a:r>
              <a:rPr lang="en-US" sz="1600" dirty="0">
                <a:latin typeface="+mn-lt"/>
              </a:rPr>
              <a:t>). </a:t>
            </a:r>
          </a:p>
          <a:p>
            <a:pPr marL="0" indent="0">
              <a:lnSpc>
                <a:spcPts val="2000"/>
              </a:lnSpc>
              <a:spcBef>
                <a:spcPct val="20000"/>
              </a:spcBef>
              <a:buNone/>
            </a:pPr>
            <a:r>
              <a:rPr lang="en-US" sz="1600" dirty="0">
                <a:latin typeface="+mn-lt"/>
              </a:rPr>
              <a:t>In this case, food is an inferior good because the income effect is negative. </a:t>
            </a:r>
          </a:p>
          <a:p>
            <a:pPr marL="0" indent="0">
              <a:lnSpc>
                <a:spcPts val="2000"/>
              </a:lnSpc>
              <a:spcBef>
                <a:spcPct val="20000"/>
              </a:spcBef>
              <a:buNone/>
            </a:pPr>
            <a:r>
              <a:rPr lang="en-US" sz="1600" dirty="0">
                <a:latin typeface="+mn-lt"/>
              </a:rPr>
              <a:t>However, because the substitution effect exceeds the income effect, the decrease in the price of food leads to an increase in the quantity of food demanded.</a:t>
            </a:r>
          </a:p>
          <a:p>
            <a:pPr marL="0" indent="0">
              <a:lnSpc>
                <a:spcPts val="2000"/>
              </a:lnSpc>
              <a:buClr>
                <a:srgbClr val="2E63AC"/>
              </a:buClr>
              <a:buNone/>
            </a:pPr>
            <a:endParaRPr lang="en-US" sz="1600" dirty="0"/>
          </a:p>
          <a:p>
            <a:pPr marL="0" indent="0">
              <a:lnSpc>
                <a:spcPts val="2000"/>
              </a:lnSpc>
              <a:buClr>
                <a:srgbClr val="2E63AC"/>
              </a:buClr>
              <a:buNone/>
            </a:pPr>
            <a:endParaRPr lang="en-US" sz="1600" dirty="0"/>
          </a:p>
        </p:txBody>
      </p:sp>
      <p:sp>
        <p:nvSpPr>
          <p:cNvPr id="5" name="Titel 4"/>
          <p:cNvSpPr>
            <a:spLocks noGrp="1"/>
          </p:cNvSpPr>
          <p:nvPr>
            <p:ph type="title"/>
          </p:nvPr>
        </p:nvSpPr>
        <p:spPr>
          <a:xfrm>
            <a:off x="604838" y="310778"/>
            <a:ext cx="6545262" cy="1264025"/>
          </a:xfrm>
        </p:spPr>
        <p:txBody>
          <a:bodyPr/>
          <a:lstStyle/>
          <a:p>
            <a:r>
              <a:rPr lang="de-DE" dirty="0"/>
              <a:t>Income </a:t>
            </a:r>
            <a:r>
              <a:rPr lang="de-DE" dirty="0" err="1"/>
              <a:t>and</a:t>
            </a:r>
            <a:r>
              <a:rPr lang="de-DE" dirty="0"/>
              <a:t> Substitution </a:t>
            </a:r>
            <a:r>
              <a:rPr lang="de-DE" dirty="0" err="1"/>
              <a:t>Effects</a:t>
            </a:r>
            <a:endParaRPr lang="de-DE" dirty="0"/>
          </a:p>
        </p:txBody>
      </p:sp>
      <p:pic>
        <p:nvPicPr>
          <p:cNvPr id="21" name="Picture 20" descr="fig4.07_02.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05275" y="1819275"/>
            <a:ext cx="4962525" cy="420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descr="fig4.07_04.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05275" y="1819275"/>
            <a:ext cx="4962525" cy="420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descr="fig4.07_06.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05275" y="1819275"/>
            <a:ext cx="4962525" cy="420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descr="fig4.07_13.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105275" y="1819275"/>
            <a:ext cx="4962525" cy="420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descr="fig4.07_14.gi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105275" y="1819275"/>
            <a:ext cx="4962525" cy="420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descr="fig4.07_03.gi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105275" y="1819275"/>
            <a:ext cx="4962525" cy="420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descr="fig4.07_05.gif"/>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105275" y="1819275"/>
            <a:ext cx="4962525" cy="420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7" descr="fig4.07_07.gif"/>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105275" y="1819275"/>
            <a:ext cx="4962525" cy="420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8" descr="fig4.07_01.gif"/>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105275" y="1819275"/>
            <a:ext cx="4962525" cy="420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31" descr="C:\Documents and Settings\Kyle M. Thiel\Desktop\pindyckDone\ch04\fig4.07\fig4.07_12.gif"/>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05275" y="1819275"/>
            <a:ext cx="4962525" cy="420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2" descr="C:\Documents and Settings\Kyle M. Thiel\Desktop\pindyckDone\ch04\fig4.07\fig4.07_08.gif"/>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105275" y="1819275"/>
            <a:ext cx="4962525" cy="420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3" descr="C:\Documents and Settings\Kyle M. Thiel\Desktop\pindyckDone\ch04\fig4.07\fig4.07_09.gif"/>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105275" y="1819275"/>
            <a:ext cx="4962525" cy="420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4" descr="C:\Documents and Settings\Kyle M. Thiel\Desktop\pindyckDone\ch04\fig4.07\fig4.07_10.gif"/>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105275" y="1819275"/>
            <a:ext cx="4962525" cy="420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5" descr="C:\Documents and Settings\Kyle M. Thiel\Desktop\pindyckDone\ch04\fig4.07\fig4.07_11.gif"/>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05275" y="1819275"/>
            <a:ext cx="4962525" cy="420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8137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left)">
                                      <p:cBhvr>
                                        <p:cTn id="11" dur="750"/>
                                        <p:tgtEl>
                                          <p:spTgt spid="21"/>
                                        </p:tgtEl>
                                      </p:cBhvr>
                                    </p:animEffect>
                                  </p:childTnLst>
                                </p:cTn>
                              </p:par>
                            </p:childTnLst>
                          </p:cTn>
                        </p:par>
                        <p:par>
                          <p:cTn id="12" fill="hold">
                            <p:stCondLst>
                              <p:cond delay="1250"/>
                            </p:stCondLst>
                            <p:childTnLst>
                              <p:par>
                                <p:cTn id="13" presetID="22" presetClass="entr" presetSubtype="8" fill="hold"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left)">
                                      <p:cBhvr>
                                        <p:cTn id="15" dur="75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left)">
                                      <p:cBhvr>
                                        <p:cTn id="20" dur="750"/>
                                        <p:tgtEl>
                                          <p:spTgt spid="22"/>
                                        </p:tgtEl>
                                      </p:cBhvr>
                                    </p:animEffect>
                                  </p:childTnLst>
                                </p:cTn>
                              </p:par>
                            </p:childTnLst>
                          </p:cTn>
                        </p:par>
                        <p:par>
                          <p:cTn id="21" fill="hold">
                            <p:stCondLst>
                              <p:cond delay="750"/>
                            </p:stCondLst>
                            <p:childTnLst>
                              <p:par>
                                <p:cTn id="22" presetID="22" presetClass="entr" presetSubtype="8" fill="hold" nodeType="after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wipe(left)">
                                      <p:cBhvr>
                                        <p:cTn id="24" dur="750"/>
                                        <p:tgtEl>
                                          <p:spTgt spid="27"/>
                                        </p:tgtEl>
                                      </p:cBhvr>
                                    </p:animEffect>
                                  </p:childTnLst>
                                </p:cTn>
                              </p:par>
                            </p:childTnLst>
                          </p:cTn>
                        </p:par>
                        <p:par>
                          <p:cTn id="25" fill="hold">
                            <p:stCondLst>
                              <p:cond delay="1500"/>
                            </p:stCondLst>
                            <p:childTnLst>
                              <p:par>
                                <p:cTn id="26" presetID="22" presetClass="entr" presetSubtype="8" fill="hold" nodeType="after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wipe(left)">
                                      <p:cBhvr>
                                        <p:cTn id="28" dur="750"/>
                                        <p:tgtEl>
                                          <p:spTgt spid="2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wipe(left)">
                                      <p:cBhvr>
                                        <p:cTn id="33" dur="750"/>
                                        <p:tgtEl>
                                          <p:spTgt spid="23"/>
                                        </p:tgtEl>
                                      </p:cBhvr>
                                    </p:animEffect>
                                  </p:childTnLst>
                                </p:cTn>
                              </p:par>
                            </p:childTnLst>
                          </p:cTn>
                        </p:par>
                        <p:par>
                          <p:cTn id="34" fill="hold">
                            <p:stCondLst>
                              <p:cond delay="750"/>
                            </p:stCondLst>
                            <p:childTnLst>
                              <p:par>
                                <p:cTn id="35" presetID="22" presetClass="entr" presetSubtype="8" fill="hold" nodeType="after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left)">
                                      <p:cBhvr>
                                        <p:cTn id="37" dur="750"/>
                                        <p:tgtEl>
                                          <p:spTgt spid="28"/>
                                        </p:tgtEl>
                                      </p:cBhvr>
                                    </p:animEffect>
                                  </p:childTnLst>
                                </p:cTn>
                              </p:par>
                            </p:childTnLst>
                          </p:cTn>
                        </p:par>
                        <p:par>
                          <p:cTn id="38" fill="hold">
                            <p:stCondLst>
                              <p:cond delay="1500"/>
                            </p:stCondLst>
                            <p:childTnLst>
                              <p:par>
                                <p:cTn id="39" presetID="22" presetClass="entr" presetSubtype="8" fill="hold" nodeType="after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wipe(left)">
                                      <p:cBhvr>
                                        <p:cTn id="41" dur="750"/>
                                        <p:tgtEl>
                                          <p:spTgt spid="24"/>
                                        </p:tgtEl>
                                      </p:cBhvr>
                                    </p:animEffect>
                                  </p:childTnLst>
                                </p:cTn>
                              </p:par>
                            </p:childTnLst>
                          </p:cTn>
                        </p:par>
                        <p:par>
                          <p:cTn id="42" fill="hold">
                            <p:stCondLst>
                              <p:cond delay="2250"/>
                            </p:stCondLst>
                            <p:childTnLst>
                              <p:par>
                                <p:cTn id="43" presetID="22" presetClass="entr" presetSubtype="8" fill="hold" nodeType="after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wipe(left)">
                                      <p:cBhvr>
                                        <p:cTn id="45" dur="750"/>
                                        <p:tgtEl>
                                          <p:spTgt spid="31"/>
                                        </p:tgtEl>
                                      </p:cBhvr>
                                    </p:animEffect>
                                  </p:childTnLst>
                                </p:cTn>
                              </p:par>
                            </p:childTnLst>
                          </p:cTn>
                        </p:par>
                        <p:par>
                          <p:cTn id="46" fill="hold">
                            <p:stCondLst>
                              <p:cond delay="3000"/>
                            </p:stCondLst>
                            <p:childTnLst>
                              <p:par>
                                <p:cTn id="47" presetID="22" presetClass="entr" presetSubtype="8" fill="hold" nodeType="after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wipe(left)">
                                      <p:cBhvr>
                                        <p:cTn id="49" dur="750"/>
                                        <p:tgtEl>
                                          <p:spTgt spid="32"/>
                                        </p:tgtEl>
                                      </p:cBhvr>
                                    </p:animEffect>
                                  </p:childTnLst>
                                </p:cTn>
                              </p:par>
                            </p:childTnLst>
                          </p:cTn>
                        </p:par>
                        <p:par>
                          <p:cTn id="50" fill="hold">
                            <p:stCondLst>
                              <p:cond delay="3750"/>
                            </p:stCondLst>
                            <p:childTnLst>
                              <p:par>
                                <p:cTn id="51" presetID="22" presetClass="entr" presetSubtype="8" fill="hold" nodeType="afterEffect">
                                  <p:stCondLst>
                                    <p:cond delay="0"/>
                                  </p:stCondLst>
                                  <p:childTnLst>
                                    <p:set>
                                      <p:cBhvr>
                                        <p:cTn id="52" dur="1" fill="hold">
                                          <p:stCondLst>
                                            <p:cond delay="0"/>
                                          </p:stCondLst>
                                        </p:cTn>
                                        <p:tgtEl>
                                          <p:spTgt spid="33"/>
                                        </p:tgtEl>
                                        <p:attrNameLst>
                                          <p:attrName>style.visibility</p:attrName>
                                        </p:attrNameLst>
                                      </p:cBhvr>
                                      <p:to>
                                        <p:strVal val="visible"/>
                                      </p:to>
                                    </p:set>
                                    <p:animEffect transition="in" filter="wipe(left)">
                                      <p:cBhvr>
                                        <p:cTn id="53" dur="750"/>
                                        <p:tgtEl>
                                          <p:spTgt spid="33"/>
                                        </p:tgtEl>
                                      </p:cBhvr>
                                    </p:animEffect>
                                  </p:childTnLst>
                                </p:cTn>
                              </p:par>
                            </p:childTnLst>
                          </p:cTn>
                        </p:par>
                        <p:par>
                          <p:cTn id="54" fill="hold">
                            <p:stCondLst>
                              <p:cond delay="4500"/>
                            </p:stCondLst>
                            <p:childTnLst>
                              <p:par>
                                <p:cTn id="55" presetID="22" presetClass="entr" presetSubtype="8" fill="hold" nodeType="after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wipe(left)">
                                      <p:cBhvr>
                                        <p:cTn id="57" dur="750"/>
                                        <p:tgtEl>
                                          <p:spTgt spid="34"/>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wipe(left)">
                                      <p:cBhvr>
                                        <p:cTn id="62" dur="7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1"/>
          </p:nvPr>
        </p:nvSpPr>
        <p:spPr/>
        <p:txBody>
          <a:bodyPr/>
          <a:lstStyle/>
          <a:p>
            <a:r>
              <a:rPr lang="en-US" dirty="0"/>
              <a:t>A Special Case: </a:t>
            </a:r>
          </a:p>
          <a:p>
            <a:r>
              <a:rPr lang="en-US" dirty="0"/>
              <a:t>The </a:t>
            </a:r>
            <a:r>
              <a:rPr lang="en-US" dirty="0" err="1"/>
              <a:t>Giffen</a:t>
            </a:r>
            <a:r>
              <a:rPr lang="en-US" dirty="0"/>
              <a:t> Good</a:t>
            </a:r>
          </a:p>
          <a:p>
            <a:endParaRPr lang="de-DE" dirty="0"/>
          </a:p>
        </p:txBody>
      </p:sp>
      <p:sp>
        <p:nvSpPr>
          <p:cNvPr id="3" name="Inhaltsplatzhalter 2"/>
          <p:cNvSpPr>
            <a:spLocks noGrp="1"/>
          </p:cNvSpPr>
          <p:nvPr>
            <p:ph sz="quarter" idx="12"/>
          </p:nvPr>
        </p:nvSpPr>
        <p:spPr>
          <a:xfrm>
            <a:off x="604838" y="2828927"/>
            <a:ext cx="3605212" cy="3216275"/>
          </a:xfrm>
        </p:spPr>
        <p:txBody>
          <a:bodyPr/>
          <a:lstStyle/>
          <a:p>
            <a:pPr marL="0" indent="0">
              <a:lnSpc>
                <a:spcPts val="2000"/>
              </a:lnSpc>
              <a:spcBef>
                <a:spcPct val="20000"/>
              </a:spcBef>
              <a:buNone/>
            </a:pPr>
            <a:r>
              <a:rPr lang="en-US" sz="1600" dirty="0">
                <a:latin typeface="+mn-lt"/>
              </a:rPr>
              <a:t>When food is an inferior good, and when the income effect is large enough to dominate the substitution effect, the demand curve will be upward-sloping. </a:t>
            </a:r>
          </a:p>
          <a:p>
            <a:pPr marL="0" indent="0">
              <a:lnSpc>
                <a:spcPts val="2000"/>
              </a:lnSpc>
              <a:spcBef>
                <a:spcPct val="20000"/>
              </a:spcBef>
              <a:buNone/>
            </a:pPr>
            <a:r>
              <a:rPr lang="en-US" sz="1600" dirty="0">
                <a:latin typeface="+mn-lt"/>
              </a:rPr>
              <a:t>The consumer is initially at point </a:t>
            </a:r>
            <a:r>
              <a:rPr lang="en-US" sz="1600" i="1" dirty="0">
                <a:latin typeface="+mn-lt"/>
              </a:rPr>
              <a:t>A</a:t>
            </a:r>
            <a:r>
              <a:rPr lang="en-US" sz="1600" dirty="0">
                <a:latin typeface="+mn-lt"/>
              </a:rPr>
              <a:t>, but, after the price of food falls, moves to </a:t>
            </a:r>
            <a:r>
              <a:rPr lang="en-US" sz="1600" i="1" dirty="0">
                <a:latin typeface="+mn-lt"/>
              </a:rPr>
              <a:t>B</a:t>
            </a:r>
            <a:r>
              <a:rPr lang="en-US" sz="1600" dirty="0">
                <a:latin typeface="+mn-lt"/>
              </a:rPr>
              <a:t> and consumes less food. </a:t>
            </a:r>
          </a:p>
          <a:p>
            <a:pPr marL="0" indent="0">
              <a:lnSpc>
                <a:spcPts val="2000"/>
              </a:lnSpc>
              <a:spcBef>
                <a:spcPct val="20000"/>
              </a:spcBef>
              <a:buNone/>
            </a:pPr>
            <a:r>
              <a:rPr lang="en-US" sz="1600" dirty="0">
                <a:latin typeface="+mn-lt"/>
              </a:rPr>
              <a:t>Because the income effect </a:t>
            </a:r>
            <a:r>
              <a:rPr lang="en-US" sz="1600" i="1" dirty="0">
                <a:latin typeface="+mn-lt"/>
              </a:rPr>
              <a:t>F</a:t>
            </a:r>
            <a:r>
              <a:rPr lang="en-US" sz="1600" baseline="-25000" dirty="0">
                <a:latin typeface="+mn-lt"/>
              </a:rPr>
              <a:t>2</a:t>
            </a:r>
            <a:r>
              <a:rPr lang="en-US" sz="1600" i="1" dirty="0">
                <a:latin typeface="+mn-lt"/>
              </a:rPr>
              <a:t>F</a:t>
            </a:r>
            <a:r>
              <a:rPr lang="en-US" sz="1600" baseline="-25000" dirty="0">
                <a:latin typeface="+mn-lt"/>
              </a:rPr>
              <a:t>1</a:t>
            </a:r>
            <a:r>
              <a:rPr lang="en-US" sz="1600" dirty="0">
                <a:latin typeface="+mn-lt"/>
              </a:rPr>
              <a:t> is larger than the substitution effect </a:t>
            </a:r>
            <a:r>
              <a:rPr lang="en-US" sz="1600" i="1" dirty="0">
                <a:latin typeface="+mn-lt"/>
              </a:rPr>
              <a:t>EF</a:t>
            </a:r>
            <a:r>
              <a:rPr lang="en-US" sz="1600" baseline="-25000" dirty="0">
                <a:latin typeface="+mn-lt"/>
              </a:rPr>
              <a:t>2</a:t>
            </a:r>
            <a:r>
              <a:rPr lang="en-US" sz="1600" dirty="0">
                <a:latin typeface="+mn-lt"/>
              </a:rPr>
              <a:t>, the decrease in the price of food leads to a lower quantity of food demanded.</a:t>
            </a:r>
          </a:p>
          <a:p>
            <a:pPr marL="0" indent="0">
              <a:lnSpc>
                <a:spcPts val="2000"/>
              </a:lnSpc>
              <a:spcBef>
                <a:spcPct val="20000"/>
              </a:spcBef>
              <a:buNone/>
            </a:pPr>
            <a:endParaRPr lang="en-US" sz="1600" dirty="0">
              <a:latin typeface="+mn-lt"/>
            </a:endParaRPr>
          </a:p>
          <a:p>
            <a:pPr marL="0" indent="0">
              <a:lnSpc>
                <a:spcPts val="2000"/>
              </a:lnSpc>
              <a:buClr>
                <a:srgbClr val="2E63AC"/>
              </a:buClr>
              <a:buNone/>
            </a:pPr>
            <a:endParaRPr lang="en-US" sz="1600" dirty="0">
              <a:latin typeface="+mn-lt"/>
            </a:endParaRPr>
          </a:p>
        </p:txBody>
      </p:sp>
      <p:sp>
        <p:nvSpPr>
          <p:cNvPr id="5" name="Titel 4"/>
          <p:cNvSpPr>
            <a:spLocks noGrp="1"/>
          </p:cNvSpPr>
          <p:nvPr>
            <p:ph type="title"/>
          </p:nvPr>
        </p:nvSpPr>
        <p:spPr>
          <a:xfrm>
            <a:off x="604838" y="310778"/>
            <a:ext cx="6545262" cy="1264025"/>
          </a:xfrm>
        </p:spPr>
        <p:txBody>
          <a:bodyPr/>
          <a:lstStyle/>
          <a:p>
            <a:r>
              <a:rPr lang="de-DE" dirty="0"/>
              <a:t>Income </a:t>
            </a:r>
            <a:r>
              <a:rPr lang="de-DE" dirty="0" err="1"/>
              <a:t>and</a:t>
            </a:r>
            <a:r>
              <a:rPr lang="de-DE" dirty="0"/>
              <a:t> Substitution </a:t>
            </a:r>
            <a:r>
              <a:rPr lang="de-DE" dirty="0" err="1"/>
              <a:t>Effects</a:t>
            </a:r>
            <a:endParaRPr lang="de-DE" dirty="0"/>
          </a:p>
        </p:txBody>
      </p:sp>
      <p:pic>
        <p:nvPicPr>
          <p:cNvPr id="20" name="Picture 2" descr="C:\Documents and Settings\Kyle M. Thiel\Desktop\pindyckDone\ch04\fig4.08\fig4.08_06.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1893392"/>
            <a:ext cx="512445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3" descr="C:\Documents and Settings\Kyle M. Thiel\Desktop\pindyckDone\ch04\fig4.08\fig4.08_02.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1893392"/>
            <a:ext cx="512445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4" descr="C:\Documents and Settings\Kyle M. Thiel\Desktop\pindyckDone\ch04\fig4.08\fig4.08_04.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1893392"/>
            <a:ext cx="512445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5" descr="C:\Documents and Settings\Kyle M. Thiel\Desktop\pindyckDone\ch04\fig4.08\fig4.08_12.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2400" y="1893392"/>
            <a:ext cx="512445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6" descr="C:\Documents and Settings\Kyle M. Thiel\Desktop\pindyckDone\ch04\fig4.08\fig4.08_11.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62400" y="1893392"/>
            <a:ext cx="512445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7" descr="C:\Documents and Settings\Kyle M. Thiel\Desktop\pindyckDone\ch04\fig4.08\fig4.08_05.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62400" y="1893392"/>
            <a:ext cx="512445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8" descr="C:\Documents and Settings\Kyle M. Thiel\Desktop\pindyckDone\ch04\fig4.08\fig4.08_07.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62400" y="1893392"/>
            <a:ext cx="512445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9" descr="C:\Documents and Settings\Kyle M. Thiel\Desktop\pindyckDone\ch04\fig4.08\fig4.08_03.gif"/>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62400" y="1893392"/>
            <a:ext cx="512445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52" descr="fig4.08_01.gif"/>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962400" y="1893392"/>
            <a:ext cx="512445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10" descr="C:\Documents and Settings\Kyle M. Thiel\Desktop\pindyckDone\ch04\fig4.08\fig4.08_10.gif"/>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62400" y="1893392"/>
            <a:ext cx="512445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11" descr="C:\Documents and Settings\Kyle M. Thiel\Desktop\pindyckDone\ch04\fig4.08\fig4.08_08.gif"/>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962400" y="1893392"/>
            <a:ext cx="512445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12" descr="C:\Documents and Settings\Kyle M. Thiel\Desktop\pindyckDone\ch04\fig4.08\fig4.08_09.gif"/>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962400" y="1893392"/>
            <a:ext cx="512445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5122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up)">
                                      <p:cBhvr>
                                        <p:cTn id="7" dur="750"/>
                                        <p:tgtEl>
                                          <p:spTgt spid="42"/>
                                        </p:tgtEl>
                                      </p:cBhvr>
                                    </p:animEffect>
                                  </p:childTnLst>
                                </p:cTn>
                              </p:par>
                            </p:childTnLst>
                          </p:cTn>
                        </p:par>
                        <p:par>
                          <p:cTn id="8" fill="hold">
                            <p:stCondLst>
                              <p:cond delay="750"/>
                            </p:stCondLst>
                            <p:childTnLst>
                              <p:par>
                                <p:cTn id="9" presetID="22" presetClass="entr" presetSubtype="8" fill="hold"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wipe(left)">
                                      <p:cBhvr>
                                        <p:cTn id="11" dur="750"/>
                                        <p:tgtEl>
                                          <p:spTgt spid="35"/>
                                        </p:tgtEl>
                                      </p:cBhvr>
                                    </p:animEffect>
                                  </p:childTnLst>
                                </p:cTn>
                              </p:par>
                            </p:childTnLst>
                          </p:cTn>
                        </p:par>
                        <p:par>
                          <p:cTn id="12" fill="hold">
                            <p:stCondLst>
                              <p:cond delay="1500"/>
                            </p:stCondLst>
                            <p:childTnLst>
                              <p:par>
                                <p:cTn id="13" presetID="22" presetClass="entr" presetSubtype="1" fill="hold" nodeType="after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wipe(up)">
                                      <p:cBhvr>
                                        <p:cTn id="15" dur="750"/>
                                        <p:tgtEl>
                                          <p:spTgt spid="41"/>
                                        </p:tgtEl>
                                      </p:cBhvr>
                                    </p:animEffect>
                                  </p:childTnLst>
                                </p:cTn>
                              </p:par>
                            </p:childTnLst>
                          </p:cTn>
                        </p:par>
                        <p:par>
                          <p:cTn id="16" fill="hold">
                            <p:stCondLst>
                              <p:cond delay="2250"/>
                            </p:stCondLst>
                            <p:childTnLst>
                              <p:par>
                                <p:cTn id="17" presetID="22" presetClass="entr" presetSubtype="8" fill="hold"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wipe(left)">
                                      <p:cBhvr>
                                        <p:cTn id="19" dur="750"/>
                                        <p:tgtEl>
                                          <p:spTgt spid="36"/>
                                        </p:tgtEl>
                                      </p:cBhvr>
                                    </p:animEffect>
                                  </p:childTnLst>
                                </p:cTn>
                              </p:par>
                            </p:childTnLst>
                          </p:cTn>
                        </p:par>
                        <p:par>
                          <p:cTn id="20" fill="hold">
                            <p:stCondLst>
                              <p:cond delay="3000"/>
                            </p:stCondLst>
                            <p:childTnLst>
                              <p:par>
                                <p:cTn id="21" presetID="22" presetClass="entr" presetSubtype="1" fill="hold" nodeType="after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wipe(up)">
                                      <p:cBhvr>
                                        <p:cTn id="23" dur="750"/>
                                        <p:tgtEl>
                                          <p:spTgt spid="3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left)">
                                      <p:cBhvr>
                                        <p:cTn id="28" dur="750"/>
                                        <p:tgtEl>
                                          <p:spTgt spid="20"/>
                                        </p:tgtEl>
                                      </p:cBhvr>
                                    </p:animEffect>
                                  </p:childTnLst>
                                </p:cTn>
                              </p:par>
                            </p:childTnLst>
                          </p:cTn>
                        </p:par>
                        <p:par>
                          <p:cTn id="29" fill="hold">
                            <p:stCondLst>
                              <p:cond delay="750"/>
                            </p:stCondLst>
                            <p:childTnLst>
                              <p:par>
                                <p:cTn id="30" presetID="22" presetClass="entr" presetSubtype="1" fill="hold" nodeType="after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wipe(up)">
                                      <p:cBhvr>
                                        <p:cTn id="32" dur="750"/>
                                        <p:tgtEl>
                                          <p:spTgt spid="40"/>
                                        </p:tgtEl>
                                      </p:cBhvr>
                                    </p:animEffect>
                                  </p:childTnLst>
                                </p:cTn>
                              </p:par>
                            </p:childTnLst>
                          </p:cTn>
                        </p:par>
                        <p:par>
                          <p:cTn id="33" fill="hold">
                            <p:stCondLst>
                              <p:cond delay="1500"/>
                            </p:stCondLst>
                            <p:childTnLst>
                              <p:par>
                                <p:cTn id="34" presetID="22" presetClass="entr" presetSubtype="8" fill="hold" nodeType="after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wipe(left)">
                                      <p:cBhvr>
                                        <p:cTn id="36" dur="750"/>
                                        <p:tgtEl>
                                          <p:spTgt spid="38"/>
                                        </p:tgtEl>
                                      </p:cBhvr>
                                    </p:animEffect>
                                  </p:childTnLst>
                                </p:cTn>
                              </p:par>
                            </p:childTnLst>
                          </p:cTn>
                        </p:par>
                        <p:par>
                          <p:cTn id="37" fill="hold">
                            <p:stCondLst>
                              <p:cond delay="2250"/>
                            </p:stCondLst>
                            <p:childTnLst>
                              <p:par>
                                <p:cTn id="38" presetID="22" presetClass="entr" presetSubtype="8" fill="hold" nodeType="after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wipe(left)">
                                      <p:cBhvr>
                                        <p:cTn id="40" dur="750"/>
                                        <p:tgtEl>
                                          <p:spTgt spid="37"/>
                                        </p:tgtEl>
                                      </p:cBhvr>
                                    </p:animEffect>
                                  </p:childTnLst>
                                </p:cTn>
                              </p:par>
                            </p:childTnLst>
                          </p:cTn>
                        </p:par>
                        <p:par>
                          <p:cTn id="41" fill="hold">
                            <p:stCondLst>
                              <p:cond delay="3000"/>
                            </p:stCondLst>
                            <p:childTnLst>
                              <p:par>
                                <p:cTn id="42" presetID="22" presetClass="entr" presetSubtype="8" fill="hold" nodeType="afterEffect">
                                  <p:stCondLst>
                                    <p:cond delay="0"/>
                                  </p:stCondLst>
                                  <p:childTnLst>
                                    <p:set>
                                      <p:cBhvr>
                                        <p:cTn id="43" dur="1" fill="hold">
                                          <p:stCondLst>
                                            <p:cond delay="0"/>
                                          </p:stCondLst>
                                        </p:cTn>
                                        <p:tgtEl>
                                          <p:spTgt spid="44"/>
                                        </p:tgtEl>
                                        <p:attrNameLst>
                                          <p:attrName>style.visibility</p:attrName>
                                        </p:attrNameLst>
                                      </p:cBhvr>
                                      <p:to>
                                        <p:strVal val="visible"/>
                                      </p:to>
                                    </p:set>
                                    <p:animEffect transition="in" filter="wipe(left)">
                                      <p:cBhvr>
                                        <p:cTn id="44" dur="750"/>
                                        <p:tgtEl>
                                          <p:spTgt spid="44"/>
                                        </p:tgtEl>
                                      </p:cBhvr>
                                    </p:animEffect>
                                  </p:childTnLst>
                                </p:cTn>
                              </p:par>
                            </p:childTnLst>
                          </p:cTn>
                        </p:par>
                        <p:par>
                          <p:cTn id="45" fill="hold">
                            <p:stCondLst>
                              <p:cond delay="3750"/>
                            </p:stCondLst>
                            <p:childTnLst>
                              <p:par>
                                <p:cTn id="46" presetID="22" presetClass="entr" presetSubtype="8" fill="hold" nodeType="afterEffect">
                                  <p:stCondLst>
                                    <p:cond delay="0"/>
                                  </p:stCondLst>
                                  <p:childTnLst>
                                    <p:set>
                                      <p:cBhvr>
                                        <p:cTn id="47" dur="1" fill="hold">
                                          <p:stCondLst>
                                            <p:cond delay="0"/>
                                          </p:stCondLst>
                                        </p:cTn>
                                        <p:tgtEl>
                                          <p:spTgt spid="45"/>
                                        </p:tgtEl>
                                        <p:attrNameLst>
                                          <p:attrName>style.visibility</p:attrName>
                                        </p:attrNameLst>
                                      </p:cBhvr>
                                      <p:to>
                                        <p:strVal val="visible"/>
                                      </p:to>
                                    </p:set>
                                    <p:animEffect transition="in" filter="wipe(left)">
                                      <p:cBhvr>
                                        <p:cTn id="48" dur="750"/>
                                        <p:tgtEl>
                                          <p:spTgt spid="45"/>
                                        </p:tgtEl>
                                      </p:cBhvr>
                                    </p:animEffect>
                                  </p:childTnLst>
                                </p:cTn>
                              </p:par>
                            </p:childTnLst>
                          </p:cTn>
                        </p:par>
                        <p:par>
                          <p:cTn id="49" fill="hold">
                            <p:stCondLst>
                              <p:cond delay="4500"/>
                            </p:stCondLst>
                            <p:childTnLst>
                              <p:par>
                                <p:cTn id="50" presetID="22" presetClass="entr" presetSubtype="8" fill="hold" nodeType="afterEffect">
                                  <p:stCondLst>
                                    <p:cond delay="0"/>
                                  </p:stCondLst>
                                  <p:childTnLst>
                                    <p:set>
                                      <p:cBhvr>
                                        <p:cTn id="51" dur="1" fill="hold">
                                          <p:stCondLst>
                                            <p:cond delay="0"/>
                                          </p:stCondLst>
                                        </p:cTn>
                                        <p:tgtEl>
                                          <p:spTgt spid="43"/>
                                        </p:tgtEl>
                                        <p:attrNameLst>
                                          <p:attrName>style.visibility</p:attrName>
                                        </p:attrNameLst>
                                      </p:cBhvr>
                                      <p:to>
                                        <p:strVal val="visible"/>
                                      </p:to>
                                    </p:set>
                                    <p:animEffect transition="in" filter="wipe(left)">
                                      <p:cBhvr>
                                        <p:cTn id="52" dur="75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quarter" idx="12"/>
          </p:nvPr>
        </p:nvSpPr>
        <p:spPr>
          <a:xfrm>
            <a:off x="604838" y="1842450"/>
            <a:ext cx="8081962" cy="3878903"/>
          </a:xfrm>
        </p:spPr>
        <p:txBody>
          <a:bodyPr/>
          <a:lstStyle/>
          <a:p>
            <a:pPr marL="0" indent="0">
              <a:buClr>
                <a:srgbClr val="2E63AC"/>
              </a:buClr>
              <a:buNone/>
            </a:pPr>
            <a:r>
              <a:rPr lang="en-US" altLang="en-US" b="1" cap="all" dirty="0" err="1">
                <a:solidFill>
                  <a:srgbClr val="86A315"/>
                </a:solidFill>
              </a:rPr>
              <a:t>Giffen</a:t>
            </a:r>
            <a:r>
              <a:rPr lang="en-US" altLang="en-US" b="1" cap="all" dirty="0">
                <a:solidFill>
                  <a:srgbClr val="86A315"/>
                </a:solidFill>
              </a:rPr>
              <a:t> good</a:t>
            </a:r>
          </a:p>
          <a:p>
            <a:pPr marL="0" indent="0">
              <a:buClr>
                <a:srgbClr val="2E63AC"/>
              </a:buClr>
              <a:buNone/>
            </a:pPr>
            <a:r>
              <a:rPr lang="en-US" altLang="en-US" dirty="0"/>
              <a:t>Good whose demand curve slopes upward because</a:t>
            </a:r>
            <a:br>
              <a:rPr lang="en-US" altLang="en-US" dirty="0"/>
            </a:br>
            <a:r>
              <a:rPr lang="en-US" altLang="en-US" dirty="0"/>
              <a:t>the (negative) income effect is larger than the substitution effect.</a:t>
            </a:r>
          </a:p>
          <a:p>
            <a:pPr marL="0" indent="0">
              <a:buClr>
                <a:srgbClr val="2E63AC"/>
              </a:buClr>
              <a:buNone/>
            </a:pPr>
            <a:r>
              <a:rPr lang="de-DE" altLang="en-US" dirty="0"/>
              <a:t>The </a:t>
            </a:r>
            <a:r>
              <a:rPr lang="de-DE" altLang="en-US" dirty="0" err="1"/>
              <a:t>demand</a:t>
            </a:r>
            <a:r>
              <a:rPr lang="de-DE" altLang="en-US" dirty="0"/>
              <a:t> </a:t>
            </a:r>
            <a:r>
              <a:rPr lang="de-DE" altLang="en-US" dirty="0" err="1"/>
              <a:t>curve</a:t>
            </a:r>
            <a:r>
              <a:rPr lang="de-DE" altLang="en-US" dirty="0"/>
              <a:t> </a:t>
            </a:r>
            <a:r>
              <a:rPr lang="de-DE" altLang="en-US" dirty="0" err="1"/>
              <a:t>is</a:t>
            </a:r>
            <a:r>
              <a:rPr lang="de-DE" altLang="en-US" dirty="0"/>
              <a:t> </a:t>
            </a:r>
            <a:r>
              <a:rPr lang="de-DE" altLang="en-US" dirty="0" err="1"/>
              <a:t>upward-sloping</a:t>
            </a:r>
            <a:endParaRPr lang="de-DE" altLang="en-US" dirty="0"/>
          </a:p>
          <a:p>
            <a:pPr marL="0" indent="0">
              <a:buClr>
                <a:srgbClr val="2E63AC"/>
              </a:buClr>
              <a:buNone/>
            </a:pPr>
            <a:endParaRPr lang="en-US" altLang="en-US" dirty="0"/>
          </a:p>
          <a:p>
            <a:pPr marL="0" indent="0">
              <a:buNone/>
            </a:pPr>
            <a:r>
              <a:rPr lang="en-US" dirty="0">
                <a:latin typeface="+mn-lt"/>
              </a:rPr>
              <a:t>.</a:t>
            </a:r>
          </a:p>
        </p:txBody>
      </p:sp>
      <p:sp>
        <p:nvSpPr>
          <p:cNvPr id="5" name="Titel 4"/>
          <p:cNvSpPr>
            <a:spLocks noGrp="1"/>
          </p:cNvSpPr>
          <p:nvPr>
            <p:ph type="title"/>
          </p:nvPr>
        </p:nvSpPr>
        <p:spPr>
          <a:xfrm>
            <a:off x="604838" y="310778"/>
            <a:ext cx="6545262" cy="1264025"/>
          </a:xfrm>
        </p:spPr>
        <p:txBody>
          <a:bodyPr/>
          <a:lstStyle/>
          <a:p>
            <a:r>
              <a:rPr lang="de-DE" dirty="0"/>
              <a:t>The Individual Demand </a:t>
            </a:r>
            <a:r>
              <a:rPr lang="de-DE" dirty="0" err="1"/>
              <a:t>Curve</a:t>
            </a:r>
            <a:endParaRPr lang="de-DE" dirty="0"/>
          </a:p>
        </p:txBody>
      </p:sp>
    </p:spTree>
    <p:extLst>
      <p:ext uri="{BB962C8B-B14F-4D97-AF65-F5344CB8AC3E}">
        <p14:creationId xmlns:p14="http://schemas.microsoft.com/office/powerpoint/2010/main" val="3835207742"/>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5"/>
          <p:cNvSpPr/>
          <p:nvPr/>
        </p:nvSpPr>
        <p:spPr bwMode="auto">
          <a:xfrm>
            <a:off x="457199" y="1695450"/>
            <a:ext cx="5295901" cy="4029075"/>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noAutofit/>
          </a:bodyPr>
          <a:lstStyle/>
          <a:p>
            <a:pPr marL="0" marR="0" indent="290513" algn="l" defTabSz="914400" rtl="0" eaLnBrk="1" fontAlgn="base" latinLnBrk="0" hangingPunct="1">
              <a:lnSpc>
                <a:spcPct val="100000"/>
              </a:lnSpc>
              <a:spcBef>
                <a:spcPct val="0"/>
              </a:spcBef>
              <a:spcAft>
                <a:spcPct val="0"/>
              </a:spcAft>
              <a:buClrTx/>
              <a:buSzTx/>
              <a:buFontTx/>
              <a:buAutoNum type="arabicPeriod"/>
              <a:tabLst/>
            </a:pPr>
            <a:endParaRPr kumimoji="0" lang="en-US" sz="1800" b="0" i="0" u="none" strike="noStrike" cap="none" normalizeH="0" baseline="0">
              <a:ln>
                <a:noFill/>
              </a:ln>
              <a:solidFill>
                <a:schemeClr val="tx1"/>
              </a:solidFill>
              <a:effectLst/>
              <a:latin typeface="Palatino" pitchFamily="2" charset="0"/>
            </a:endParaRPr>
          </a:p>
        </p:txBody>
      </p:sp>
      <p:sp>
        <p:nvSpPr>
          <p:cNvPr id="3" name="Inhaltsplatzhalter 2"/>
          <p:cNvSpPr>
            <a:spLocks noGrp="1"/>
          </p:cNvSpPr>
          <p:nvPr>
            <p:ph sz="quarter" idx="12"/>
          </p:nvPr>
        </p:nvSpPr>
        <p:spPr>
          <a:xfrm>
            <a:off x="5472752" y="1747200"/>
            <a:ext cx="3671248" cy="3878903"/>
          </a:xfrm>
        </p:spPr>
        <p:txBody>
          <a:bodyPr/>
          <a:lstStyle/>
          <a:p>
            <a:pPr marL="0" indent="0">
              <a:lnSpc>
                <a:spcPts val="2000"/>
              </a:lnSpc>
              <a:spcBef>
                <a:spcPct val="20000"/>
              </a:spcBef>
              <a:buNone/>
            </a:pPr>
            <a:r>
              <a:rPr lang="en-US" sz="1600" dirty="0">
                <a:latin typeface="+mn-lt"/>
              </a:rPr>
              <a:t>A gasoline tax is imposed when the consumer is initially buying 1200 gallons of gasoline at point </a:t>
            </a:r>
            <a:r>
              <a:rPr lang="en-US" sz="1600" i="1" dirty="0">
                <a:latin typeface="+mn-lt"/>
              </a:rPr>
              <a:t>C</a:t>
            </a:r>
            <a:r>
              <a:rPr lang="en-US" sz="1600" dirty="0">
                <a:latin typeface="+mn-lt"/>
              </a:rPr>
              <a:t>. </a:t>
            </a:r>
          </a:p>
          <a:p>
            <a:pPr marL="0" indent="0">
              <a:lnSpc>
                <a:spcPts val="2000"/>
              </a:lnSpc>
              <a:spcBef>
                <a:spcPct val="20000"/>
              </a:spcBef>
              <a:buNone/>
            </a:pPr>
            <a:r>
              <a:rPr lang="en-US" sz="1600" dirty="0">
                <a:latin typeface="+mn-lt"/>
              </a:rPr>
              <a:t>After the tax takes effect, the budget line shifts from </a:t>
            </a:r>
            <a:r>
              <a:rPr lang="en-US" sz="1600" i="1" dirty="0">
                <a:latin typeface="+mn-lt"/>
              </a:rPr>
              <a:t>AB</a:t>
            </a:r>
            <a:r>
              <a:rPr lang="en-US" sz="1600" dirty="0">
                <a:latin typeface="+mn-lt"/>
              </a:rPr>
              <a:t> to </a:t>
            </a:r>
            <a:r>
              <a:rPr lang="en-US" sz="1600" i="1" dirty="0">
                <a:latin typeface="+mn-lt"/>
              </a:rPr>
              <a:t>AD</a:t>
            </a:r>
            <a:r>
              <a:rPr lang="en-US" sz="1600" dirty="0">
                <a:latin typeface="+mn-lt"/>
              </a:rPr>
              <a:t> and the consumer maximizes his preferences by choosing E; gasoline consumption of 900 gallons. </a:t>
            </a:r>
          </a:p>
          <a:p>
            <a:pPr marL="0" indent="0">
              <a:lnSpc>
                <a:spcPts val="2000"/>
              </a:lnSpc>
              <a:spcBef>
                <a:spcPct val="20000"/>
              </a:spcBef>
              <a:buNone/>
            </a:pPr>
            <a:r>
              <a:rPr lang="en-US" sz="1600" dirty="0">
                <a:latin typeface="+mn-lt"/>
              </a:rPr>
              <a:t>However, when the proceeds of the tax are rebated to the consumer, his consumption increases somewhat, to 913.5 gallons at H. </a:t>
            </a:r>
          </a:p>
          <a:p>
            <a:pPr marL="0" indent="0">
              <a:lnSpc>
                <a:spcPts val="2000"/>
              </a:lnSpc>
              <a:spcBef>
                <a:spcPct val="20000"/>
              </a:spcBef>
              <a:buNone/>
            </a:pPr>
            <a:r>
              <a:rPr lang="en-US" sz="1600" dirty="0">
                <a:latin typeface="+mn-lt"/>
              </a:rPr>
              <a:t>Despite the rebate program, the consumer’s gasoline consumption has fallen, as has his level of satisfaction.</a:t>
            </a:r>
          </a:p>
          <a:p>
            <a:pPr marL="0" indent="0">
              <a:lnSpc>
                <a:spcPts val="2000"/>
              </a:lnSpc>
              <a:buClr>
                <a:srgbClr val="2E63AC"/>
              </a:buClr>
              <a:buNone/>
            </a:pPr>
            <a:endParaRPr lang="en-US" altLang="en-US" sz="1600" dirty="0">
              <a:solidFill>
                <a:srgbClr val="2E63AC"/>
              </a:solidFill>
              <a:latin typeface="+mn-lt"/>
            </a:endParaRPr>
          </a:p>
          <a:p>
            <a:pPr marL="0" indent="0">
              <a:lnSpc>
                <a:spcPts val="2000"/>
              </a:lnSpc>
              <a:buNone/>
            </a:pPr>
            <a:r>
              <a:rPr lang="en-US" sz="1600" dirty="0">
                <a:latin typeface="+mn-lt"/>
              </a:rPr>
              <a:t>.</a:t>
            </a:r>
          </a:p>
        </p:txBody>
      </p:sp>
      <p:sp>
        <p:nvSpPr>
          <p:cNvPr id="5" name="Titel 4"/>
          <p:cNvSpPr>
            <a:spLocks noGrp="1"/>
          </p:cNvSpPr>
          <p:nvPr>
            <p:ph type="title"/>
          </p:nvPr>
        </p:nvSpPr>
        <p:spPr>
          <a:xfrm>
            <a:off x="604838" y="310778"/>
            <a:ext cx="6545262" cy="1264025"/>
          </a:xfrm>
        </p:spPr>
        <p:txBody>
          <a:bodyPr/>
          <a:lstStyle/>
          <a:p>
            <a:r>
              <a:rPr lang="en-US" dirty="0"/>
              <a:t>The EFFECT OF </a:t>
            </a:r>
            <a:br>
              <a:rPr lang="en-US" dirty="0"/>
            </a:br>
            <a:r>
              <a:rPr lang="en-US" dirty="0"/>
              <a:t>A GASOLINE TAX WITH A RE BATE</a:t>
            </a:r>
          </a:p>
        </p:txBody>
      </p:sp>
      <p:sp>
        <p:nvSpPr>
          <p:cNvPr id="6" name="Rechteck 5"/>
          <p:cNvSpPr/>
          <p:nvPr/>
        </p:nvSpPr>
        <p:spPr>
          <a:xfrm>
            <a:off x="0" y="5249963"/>
            <a:ext cx="9144000" cy="1103587"/>
          </a:xfrm>
          <a:prstGeom prst="rect">
            <a:avLst/>
          </a:prstGeom>
          <a:gradFill>
            <a:gsLst>
              <a:gs pos="6000">
                <a:srgbClr val="2E63AC">
                  <a:lumMod val="100000"/>
                </a:srgbClr>
              </a:gs>
              <a:gs pos="4000">
                <a:srgbClr val="2E63AC"/>
              </a:gs>
              <a:gs pos="54000">
                <a:srgbClr val="2E63AC">
                  <a:alpha val="0"/>
                </a:srgb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feld 6"/>
          <p:cNvSpPr txBox="1"/>
          <p:nvPr/>
        </p:nvSpPr>
        <p:spPr>
          <a:xfrm>
            <a:off x="-236490" y="5439157"/>
            <a:ext cx="9144000" cy="1015663"/>
          </a:xfrm>
          <a:prstGeom prst="rect">
            <a:avLst/>
          </a:prstGeom>
          <a:noFill/>
        </p:spPr>
        <p:txBody>
          <a:bodyPr wrap="square" rtlCol="0">
            <a:spAutoFit/>
          </a:bodyPr>
          <a:lstStyle/>
          <a:p>
            <a:pPr algn="r"/>
            <a:endParaRPr lang="de-DE" dirty="0">
              <a:solidFill>
                <a:schemeClr val="bg1"/>
              </a:solidFill>
              <a:latin typeface="+mj-lt"/>
            </a:endParaRPr>
          </a:p>
          <a:p>
            <a:pPr algn="r"/>
            <a:r>
              <a:rPr lang="de-DE" sz="2400" cap="all" dirty="0" err="1">
                <a:solidFill>
                  <a:schemeClr val="bg1"/>
                </a:solidFill>
                <a:latin typeface="+mj-lt"/>
              </a:rPr>
              <a:t>Example</a:t>
            </a:r>
            <a:endParaRPr lang="de-DE" sz="2400" cap="all" dirty="0">
              <a:solidFill>
                <a:schemeClr val="bg1"/>
              </a:solidFill>
              <a:latin typeface="+mj-lt"/>
            </a:endParaRPr>
          </a:p>
          <a:p>
            <a:pPr algn="r"/>
            <a:r>
              <a:rPr lang="de-DE" dirty="0">
                <a:solidFill>
                  <a:schemeClr val="bg1"/>
                </a:solidFill>
                <a:latin typeface="+mj-lt"/>
              </a:rPr>
              <a:t>       </a:t>
            </a:r>
            <a:endParaRPr lang="en-US" dirty="0">
              <a:solidFill>
                <a:schemeClr val="bg1"/>
              </a:solidFill>
              <a:latin typeface="+mj-lt"/>
            </a:endParaRPr>
          </a:p>
        </p:txBody>
      </p:sp>
      <p:pic>
        <p:nvPicPr>
          <p:cNvPr id="9" name="Picture 13" descr="C:\Documents and Settings\Kyle M. Thiel\Desktop\pindyckDone\ch04\fig4.09\fig4.09_0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081212"/>
            <a:ext cx="4800600"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2" descr="C:\Documents and Settings\Kyle M. Thiel\Desktop\pindyckDone\ch04\fig4.09\fig4.09_02b.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613" y="2071687"/>
            <a:ext cx="4800600"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5" descr="C:\Documents and Settings\Kyle M. Thiel\Desktop\pindyckDone\ch04\fig4.09\fig4.09_03.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2081212"/>
            <a:ext cx="4800600"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4" descr="C:\Documents and Settings\Kyle M. Thiel\Desktop\pindyckDone\ch04\fig4.09\fig4.09_02a.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2081212"/>
            <a:ext cx="4800600"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7" descr="C:\Documents and Settings\Kyle M. Thiel\Desktop\pindyckDone\ch04\fig4.09\fig4.09_04a.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 y="2081212"/>
            <a:ext cx="4800600"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0" descr="C:\Documents and Settings\Kyle M. Thiel\Desktop\pindyckDone\ch04\fig4.09\fig4.09_07.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 y="2081212"/>
            <a:ext cx="4800600"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39" descr="fig4.09_01a.gif"/>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09600" y="2081212"/>
            <a:ext cx="4800600"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C:\Documents and Settings\Kyle M. Thiel\Desktop\pindyckDone\ch04\fig4.09\fig4.09_04.gif"/>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9600" y="2081212"/>
            <a:ext cx="4800600"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1" descr="C:\Documents and Settings\Kyle M. Thiel\Desktop\pindyckDone\ch04\fig4.09\fig4.09_04b.gif"/>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9600" y="2071687"/>
            <a:ext cx="4800600"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9" descr="C:\Documents and Settings\Kyle M. Thiel\Desktop\pindyckDone\ch04\fig4.09\fig4.09_06.gif"/>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9600" y="2081212"/>
            <a:ext cx="4800600"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8" descr="C:\Documents and Settings\Kyle M. Thiel\Desktop\pindyckDone\ch04\fig4.09\fig4.09_05.gif"/>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9600" y="2081212"/>
            <a:ext cx="4800600"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hteck 20"/>
          <p:cNvSpPr/>
          <p:nvPr/>
        </p:nvSpPr>
        <p:spPr>
          <a:xfrm>
            <a:off x="0" y="15766"/>
            <a:ext cx="9144000" cy="6364880"/>
          </a:xfrm>
          <a:prstGeom prst="rect">
            <a:avLst/>
          </a:prstGeom>
          <a:blipFill dpi="0" rotWithShape="1">
            <a:blip r:embed="rId13">
              <a:alphaModFix amt="2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492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500"/>
                                        <p:tgtEl>
                                          <p:spTgt spid="16"/>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up)">
                                      <p:cBhvr>
                                        <p:cTn id="15" dur="750"/>
                                        <p:tgtEl>
                                          <p:spTgt spid="9"/>
                                        </p:tgtEl>
                                      </p:cBhvr>
                                    </p:animEffect>
                                  </p:childTnLst>
                                </p:cTn>
                              </p:par>
                            </p:childTnLst>
                          </p:cTn>
                        </p:par>
                        <p:par>
                          <p:cTn id="16" fill="hold">
                            <p:stCondLst>
                              <p:cond delay="1750"/>
                            </p:stCondLst>
                            <p:childTnLst>
                              <p:par>
                                <p:cTn id="17" presetID="22" presetClass="entr" presetSubtype="2"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right)">
                                      <p:cBhvr>
                                        <p:cTn id="19" dur="750"/>
                                        <p:tgtEl>
                                          <p:spTgt spid="13"/>
                                        </p:tgtEl>
                                      </p:cBhvr>
                                    </p:animEffect>
                                  </p:childTnLst>
                                </p:cTn>
                              </p:par>
                            </p:childTnLst>
                          </p:cTn>
                        </p:par>
                        <p:par>
                          <p:cTn id="20" fill="hold">
                            <p:stCondLst>
                              <p:cond delay="2500"/>
                            </p:stCondLst>
                            <p:childTnLst>
                              <p:par>
                                <p:cTn id="21" presetID="22" presetClass="entr" presetSubtype="1"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up)">
                                      <p:cBhvr>
                                        <p:cTn id="23" dur="750"/>
                                        <p:tgtEl>
                                          <p:spTgt spid="12"/>
                                        </p:tgtEl>
                                      </p:cBhvr>
                                    </p:animEffect>
                                  </p:childTnLst>
                                </p:cTn>
                              </p:par>
                            </p:childTnLst>
                          </p:cTn>
                        </p:par>
                        <p:par>
                          <p:cTn id="24" fill="hold">
                            <p:stCondLst>
                              <p:cond delay="3250"/>
                            </p:stCondLst>
                            <p:childTnLst>
                              <p:par>
                                <p:cTn id="25" presetID="22" presetClass="entr" presetSubtype="1"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up)">
                                      <p:cBhvr>
                                        <p:cTn id="27" dur="75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up)">
                                      <p:cBhvr>
                                        <p:cTn id="32" dur="750"/>
                                        <p:tgtEl>
                                          <p:spTgt spid="17"/>
                                        </p:tgtEl>
                                      </p:cBhvr>
                                    </p:animEffect>
                                  </p:childTnLst>
                                </p:cTn>
                              </p:par>
                            </p:childTnLst>
                          </p:cTn>
                        </p:par>
                        <p:par>
                          <p:cTn id="33" fill="hold">
                            <p:stCondLst>
                              <p:cond delay="750"/>
                            </p:stCondLst>
                            <p:childTnLst>
                              <p:par>
                                <p:cTn id="34" presetID="22" presetClass="entr" presetSubtype="4" fill="hold"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down)">
                                      <p:cBhvr>
                                        <p:cTn id="36" dur="750"/>
                                        <p:tgtEl>
                                          <p:spTgt spid="14"/>
                                        </p:tgtEl>
                                      </p:cBhvr>
                                    </p:animEffect>
                                  </p:childTnLst>
                                </p:cTn>
                              </p:par>
                            </p:childTnLst>
                          </p:cTn>
                        </p:par>
                        <p:par>
                          <p:cTn id="37" fill="hold">
                            <p:stCondLst>
                              <p:cond delay="1500"/>
                            </p:stCondLst>
                            <p:childTnLst>
                              <p:par>
                                <p:cTn id="38" presetID="22" presetClass="entr" presetSubtype="1"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up)">
                                      <p:cBhvr>
                                        <p:cTn id="40" dur="750"/>
                                        <p:tgtEl>
                                          <p:spTgt spid="20"/>
                                        </p:tgtEl>
                                      </p:cBhvr>
                                    </p:animEffect>
                                  </p:childTnLst>
                                </p:cTn>
                              </p:par>
                            </p:childTnLst>
                          </p:cTn>
                        </p:par>
                        <p:par>
                          <p:cTn id="41" fill="hold">
                            <p:stCondLst>
                              <p:cond delay="2250"/>
                            </p:stCondLst>
                            <p:childTnLst>
                              <p:par>
                                <p:cTn id="42" presetID="22" presetClass="entr" presetSubtype="1" fill="hold" nodeType="after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wipe(up)">
                                      <p:cBhvr>
                                        <p:cTn id="44" dur="750"/>
                                        <p:tgtEl>
                                          <p:spTgt spid="18"/>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wipe(up)">
                                      <p:cBhvr>
                                        <p:cTn id="49" dur="750"/>
                                        <p:tgtEl>
                                          <p:spTgt spid="19"/>
                                        </p:tgtEl>
                                      </p:cBhvr>
                                    </p:animEffect>
                                  </p:childTnLst>
                                </p:cTn>
                              </p:par>
                            </p:childTnLst>
                          </p:cTn>
                        </p:par>
                        <p:par>
                          <p:cTn id="50" fill="hold">
                            <p:stCondLst>
                              <p:cond delay="750"/>
                            </p:stCondLst>
                            <p:childTnLst>
                              <p:par>
                                <p:cTn id="51" presetID="22" presetClass="entr" presetSubtype="8" fill="hold" nodeType="after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wipe(left)">
                                      <p:cBhvr>
                                        <p:cTn id="53" dur="7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quarter" idx="12"/>
          </p:nvPr>
        </p:nvSpPr>
        <p:spPr>
          <a:xfrm>
            <a:off x="604838" y="1842450"/>
            <a:ext cx="8081962" cy="3878903"/>
          </a:xfrm>
        </p:spPr>
        <p:txBody>
          <a:bodyPr/>
          <a:lstStyle/>
          <a:p>
            <a:pPr marL="0" indent="0">
              <a:buClr>
                <a:srgbClr val="2E63AC"/>
              </a:buClr>
              <a:buNone/>
            </a:pPr>
            <a:r>
              <a:rPr lang="en-US" dirty="0">
                <a:solidFill>
                  <a:srgbClr val="2E63AC"/>
                </a:solidFill>
              </a:rPr>
              <a:t>How does demand change if the income changes?</a:t>
            </a:r>
          </a:p>
          <a:p>
            <a:pPr>
              <a:lnSpc>
                <a:spcPct val="100000"/>
              </a:lnSpc>
              <a:spcBef>
                <a:spcPts val="600"/>
              </a:spcBef>
              <a:buClr>
                <a:srgbClr val="2E63AC"/>
              </a:buClr>
              <a:buFont typeface="Wingdings" panose="05000000000000000000" pitchFamily="2" charset="2"/>
              <a:buChar char="§"/>
            </a:pPr>
            <a:r>
              <a:rPr lang="en-US" sz="1800" dirty="0"/>
              <a:t>If </a:t>
            </a:r>
            <a:r>
              <a:rPr lang="en-US" sz="1800" dirty="0">
                <a:latin typeface="+mn-lt"/>
              </a:rPr>
              <a:t>income ↑ then demand ↓		</a:t>
            </a:r>
            <a:r>
              <a:rPr lang="en-US" sz="1800" b="1" cap="all" dirty="0">
                <a:solidFill>
                  <a:srgbClr val="86A315"/>
                </a:solidFill>
                <a:latin typeface="+mn-lt"/>
              </a:rPr>
              <a:t>inferior good</a:t>
            </a:r>
          </a:p>
          <a:p>
            <a:pPr>
              <a:lnSpc>
                <a:spcPct val="100000"/>
              </a:lnSpc>
              <a:spcBef>
                <a:spcPts val="600"/>
              </a:spcBef>
              <a:buClr>
                <a:srgbClr val="2E63AC"/>
              </a:buClr>
              <a:buFont typeface="Wingdings" panose="05000000000000000000" pitchFamily="2" charset="2"/>
              <a:buChar char="§"/>
            </a:pPr>
            <a:r>
              <a:rPr lang="en-US" sz="1800" dirty="0">
                <a:latin typeface="+mn-lt"/>
              </a:rPr>
              <a:t>If income ↑ then demand ↑ 		</a:t>
            </a:r>
            <a:r>
              <a:rPr lang="en-US" sz="1800" b="1" cap="all" dirty="0">
                <a:solidFill>
                  <a:srgbClr val="86A315"/>
                </a:solidFill>
                <a:latin typeface="+mn-lt"/>
              </a:rPr>
              <a:t>normal good </a:t>
            </a:r>
          </a:p>
          <a:p>
            <a:pPr lvl="1">
              <a:spcBef>
                <a:spcPts val="600"/>
              </a:spcBef>
              <a:buClr>
                <a:srgbClr val="2E63AC"/>
              </a:buClr>
              <a:buFont typeface="Wingdings" panose="05000000000000000000" pitchFamily="2" charset="2"/>
              <a:buChar char="§"/>
            </a:pPr>
            <a:r>
              <a:rPr lang="en-US" sz="1800" dirty="0"/>
              <a:t>If income ↑ then demand ↑ </a:t>
            </a:r>
            <a:r>
              <a:rPr lang="en-US" sz="1800" dirty="0" err="1"/>
              <a:t>overproportional</a:t>
            </a:r>
            <a:r>
              <a:rPr lang="en-US" sz="1800" dirty="0"/>
              <a:t>  	</a:t>
            </a:r>
            <a:r>
              <a:rPr lang="en-US" sz="1800" b="1" cap="all" dirty="0">
                <a:solidFill>
                  <a:srgbClr val="86A315"/>
                </a:solidFill>
              </a:rPr>
              <a:t>superior good </a:t>
            </a:r>
          </a:p>
          <a:p>
            <a:pPr marL="0" indent="0">
              <a:buClr>
                <a:srgbClr val="2E63AC"/>
              </a:buClr>
              <a:buNone/>
            </a:pPr>
            <a:r>
              <a:rPr lang="en-US" dirty="0">
                <a:solidFill>
                  <a:srgbClr val="2E63AC"/>
                </a:solidFill>
              </a:rPr>
              <a:t>How does demand change if the price changes?</a:t>
            </a:r>
          </a:p>
          <a:p>
            <a:pPr lvl="0">
              <a:lnSpc>
                <a:spcPct val="100000"/>
              </a:lnSpc>
              <a:spcBef>
                <a:spcPts val="600"/>
              </a:spcBef>
              <a:buClr>
                <a:srgbClr val="2E63AC"/>
              </a:buClr>
              <a:buFont typeface="Wingdings" panose="05000000000000000000" pitchFamily="2" charset="2"/>
              <a:buChar char="§"/>
            </a:pPr>
            <a:r>
              <a:rPr lang="en-US" sz="1800" dirty="0">
                <a:solidFill>
                  <a:prstClr val="black"/>
                </a:solidFill>
              </a:rPr>
              <a:t>If </a:t>
            </a:r>
            <a:r>
              <a:rPr lang="en-US" sz="1800" dirty="0">
                <a:solidFill>
                  <a:prstClr val="black"/>
                </a:solidFill>
                <a:latin typeface="Frutiger 45 light"/>
              </a:rPr>
              <a:t>price ↑ then demand ↓		</a:t>
            </a:r>
            <a:r>
              <a:rPr lang="en-US" sz="1800" b="1" cap="all" dirty="0">
                <a:solidFill>
                  <a:srgbClr val="86A315"/>
                </a:solidFill>
                <a:latin typeface="Frutiger 45 light"/>
              </a:rPr>
              <a:t>Ordinary good</a:t>
            </a:r>
          </a:p>
          <a:p>
            <a:pPr lvl="0">
              <a:lnSpc>
                <a:spcPct val="100000"/>
              </a:lnSpc>
              <a:spcBef>
                <a:spcPts val="600"/>
              </a:spcBef>
              <a:buClr>
                <a:srgbClr val="2E63AC"/>
              </a:buClr>
              <a:buFont typeface="Wingdings" panose="05000000000000000000" pitchFamily="2" charset="2"/>
              <a:buChar char="§"/>
            </a:pPr>
            <a:r>
              <a:rPr lang="en-US" sz="1800" dirty="0">
                <a:solidFill>
                  <a:prstClr val="black"/>
                </a:solidFill>
                <a:latin typeface="Frutiger 45 light"/>
              </a:rPr>
              <a:t>If price ↑ then demand ↑ 		</a:t>
            </a:r>
            <a:r>
              <a:rPr lang="en-US" sz="1800" b="1" cap="all" dirty="0" err="1">
                <a:solidFill>
                  <a:srgbClr val="86A315"/>
                </a:solidFill>
                <a:latin typeface="Frutiger 45 light"/>
              </a:rPr>
              <a:t>Giffen</a:t>
            </a:r>
            <a:r>
              <a:rPr lang="en-US" sz="1800" b="1" cap="all" dirty="0">
                <a:solidFill>
                  <a:srgbClr val="86A315"/>
                </a:solidFill>
                <a:latin typeface="Frutiger 45 light"/>
              </a:rPr>
              <a:t> good </a:t>
            </a:r>
            <a:endParaRPr lang="en-US" dirty="0"/>
          </a:p>
          <a:p>
            <a:pPr marL="0" indent="0">
              <a:buClr>
                <a:srgbClr val="2E63AC"/>
              </a:buClr>
              <a:buNone/>
            </a:pPr>
            <a:r>
              <a:rPr lang="en-US" dirty="0">
                <a:solidFill>
                  <a:srgbClr val="2E63AC"/>
                </a:solidFill>
              </a:rPr>
              <a:t>How does demand change if the price of the other good changes?</a:t>
            </a:r>
          </a:p>
          <a:p>
            <a:pPr lvl="0">
              <a:lnSpc>
                <a:spcPct val="100000"/>
              </a:lnSpc>
              <a:spcBef>
                <a:spcPts val="600"/>
              </a:spcBef>
              <a:buClr>
                <a:srgbClr val="2E63AC"/>
              </a:buClr>
              <a:buFont typeface="Wingdings" panose="05000000000000000000" pitchFamily="2" charset="2"/>
              <a:buChar char="§"/>
              <a:tabLst>
                <a:tab pos="5108575" algn="l"/>
              </a:tabLst>
            </a:pPr>
            <a:r>
              <a:rPr lang="en-US" sz="1800" dirty="0">
                <a:solidFill>
                  <a:prstClr val="black"/>
                </a:solidFill>
              </a:rPr>
              <a:t>If </a:t>
            </a:r>
            <a:r>
              <a:rPr lang="en-US" sz="1800" dirty="0">
                <a:solidFill>
                  <a:prstClr val="black"/>
                </a:solidFill>
                <a:latin typeface="Frutiger 45 light"/>
              </a:rPr>
              <a:t>price (other good) ↑ then demand ↑  </a:t>
            </a:r>
            <a:r>
              <a:rPr lang="en-US" sz="1800" b="1" cap="all" dirty="0">
                <a:solidFill>
                  <a:srgbClr val="86A315"/>
                </a:solidFill>
                <a:latin typeface="Frutiger 45 light"/>
              </a:rPr>
              <a:t> 	Substitutes</a:t>
            </a:r>
          </a:p>
          <a:p>
            <a:pPr lvl="0">
              <a:lnSpc>
                <a:spcPct val="100000"/>
              </a:lnSpc>
              <a:spcBef>
                <a:spcPts val="600"/>
              </a:spcBef>
              <a:buClr>
                <a:srgbClr val="2E63AC"/>
              </a:buClr>
              <a:buFont typeface="Wingdings" panose="05000000000000000000" pitchFamily="2" charset="2"/>
              <a:buChar char="§"/>
              <a:tabLst>
                <a:tab pos="5108575" algn="l"/>
              </a:tabLst>
            </a:pPr>
            <a:r>
              <a:rPr lang="en-US" sz="1800" dirty="0">
                <a:solidFill>
                  <a:prstClr val="black"/>
                </a:solidFill>
              </a:rPr>
              <a:t>If </a:t>
            </a:r>
            <a:r>
              <a:rPr lang="en-US" sz="1800" dirty="0">
                <a:solidFill>
                  <a:prstClr val="black"/>
                </a:solidFill>
                <a:latin typeface="Frutiger 45 light"/>
              </a:rPr>
              <a:t>price (other good) ↑ then demand ↓ 	</a:t>
            </a:r>
            <a:r>
              <a:rPr lang="en-US" sz="1800" b="1" cap="all" dirty="0">
                <a:solidFill>
                  <a:srgbClr val="86A315"/>
                </a:solidFill>
                <a:latin typeface="Frutiger 45 light"/>
              </a:rPr>
              <a:t>Complements</a:t>
            </a:r>
            <a:endParaRPr lang="en-US" sz="1800" b="1" cap="all" dirty="0">
              <a:solidFill>
                <a:srgbClr val="86A315"/>
              </a:solidFill>
            </a:endParaRPr>
          </a:p>
          <a:p>
            <a:pPr marL="0" indent="0">
              <a:buClr>
                <a:srgbClr val="2E63AC"/>
              </a:buClr>
              <a:buNone/>
            </a:pPr>
            <a:endParaRPr lang="en-US" sz="1800" dirty="0"/>
          </a:p>
        </p:txBody>
      </p:sp>
      <p:sp>
        <p:nvSpPr>
          <p:cNvPr id="5" name="Titel 4"/>
          <p:cNvSpPr>
            <a:spLocks noGrp="1"/>
          </p:cNvSpPr>
          <p:nvPr>
            <p:ph type="title"/>
          </p:nvPr>
        </p:nvSpPr>
        <p:spPr>
          <a:xfrm>
            <a:off x="604838" y="310778"/>
            <a:ext cx="7262812" cy="1264025"/>
          </a:xfrm>
        </p:spPr>
        <p:txBody>
          <a:bodyPr/>
          <a:lstStyle/>
          <a:p>
            <a:r>
              <a:rPr lang="en-US" dirty="0"/>
              <a:t>Summary: The Different kind of Goods</a:t>
            </a:r>
            <a:endParaRPr lang="de-DE" dirty="0"/>
          </a:p>
        </p:txBody>
      </p:sp>
    </p:spTree>
    <p:extLst>
      <p:ext uri="{BB962C8B-B14F-4D97-AF65-F5344CB8AC3E}">
        <p14:creationId xmlns:p14="http://schemas.microsoft.com/office/powerpoint/2010/main" val="2168675783"/>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1920x1080 Wallpaper facebook, youtube, email, twitter, social networks"/>
          <p:cNvPicPr>
            <a:picLocks noChangeAspect="1" noChangeArrowheads="1"/>
          </p:cNvPicPr>
          <p:nvPr/>
        </p:nvPicPr>
        <p:blipFill rotWithShape="1">
          <a:blip r:embed="rId3">
            <a:extLst>
              <a:ext uri="{28A0092B-C50C-407E-A947-70E740481C1C}">
                <a14:useLocalDpi xmlns:a14="http://schemas.microsoft.com/office/drawing/2010/main" val="0"/>
              </a:ext>
            </a:extLst>
          </a:blip>
          <a:srcRect l="12279" t="2509" r="12155" b="29493"/>
          <a:stretch/>
        </p:blipFill>
        <p:spPr bwMode="auto">
          <a:xfrm>
            <a:off x="0" y="0"/>
            <a:ext cx="9144000" cy="5162580"/>
          </a:xfrm>
          <a:prstGeom prst="rect">
            <a:avLst/>
          </a:prstGeom>
          <a:noFill/>
          <a:extLst>
            <a:ext uri="{909E8E84-426E-40DD-AFC4-6F175D3DCCD1}">
              <a14:hiddenFill xmlns:a14="http://schemas.microsoft.com/office/drawing/2010/main">
                <a:solidFill>
                  <a:srgbClr val="FFFFFF"/>
                </a:solidFill>
              </a14:hiddenFill>
            </a:ext>
          </a:extLst>
        </p:spPr>
      </p:pic>
      <p:sp>
        <p:nvSpPr>
          <p:cNvPr id="7" name="Titel 10"/>
          <p:cNvSpPr txBox="1">
            <a:spLocks/>
          </p:cNvSpPr>
          <p:nvPr/>
        </p:nvSpPr>
        <p:spPr>
          <a:xfrm>
            <a:off x="727200" y="3957667"/>
            <a:ext cx="8042400" cy="993600"/>
          </a:xfrm>
          <a:prstGeom prst="rect">
            <a:avLst/>
          </a:prstGeom>
        </p:spPr>
        <p:txBody>
          <a:bodyPr vert="horz" lIns="91440" tIns="45720" rIns="91440" bIns="45720" rtlCol="0" anchor="t" anchorCtr="0">
            <a:noAutofit/>
          </a:bodyPr>
          <a:lstStyle>
            <a:lvl1pPr algn="l" defTabSz="914400" rtl="0" eaLnBrk="1" latinLnBrk="0" hangingPunct="1">
              <a:lnSpc>
                <a:spcPts val="3500"/>
              </a:lnSpc>
              <a:spcBef>
                <a:spcPct val="0"/>
              </a:spcBef>
              <a:buNone/>
              <a:defRPr lang="en-US" sz="3000" b="0" kern="1200" cap="all" baseline="0">
                <a:solidFill>
                  <a:schemeClr val="bg1"/>
                </a:solidFill>
                <a:latin typeface="Frutiger 45 light" pitchFamily="34" charset="0"/>
                <a:ea typeface="+mj-ea"/>
                <a:cs typeface="+mj-cs"/>
              </a:defRPr>
            </a:lvl1pPr>
          </a:lstStyle>
          <a:p>
            <a:r>
              <a:rPr lang="de-DE" dirty="0"/>
              <a:t>             </a:t>
            </a:r>
          </a:p>
        </p:txBody>
      </p:sp>
      <p:sp>
        <p:nvSpPr>
          <p:cNvPr id="11" name="Rechteck 10"/>
          <p:cNvSpPr/>
          <p:nvPr/>
        </p:nvSpPr>
        <p:spPr>
          <a:xfrm>
            <a:off x="0" y="3648105"/>
            <a:ext cx="9144000" cy="1514475"/>
          </a:xfrm>
          <a:prstGeom prst="rect">
            <a:avLst/>
          </a:prstGeom>
          <a:solidFill>
            <a:srgbClr val="2E63A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itel 10"/>
          <p:cNvSpPr>
            <a:spLocks noGrp="1"/>
          </p:cNvSpPr>
          <p:nvPr>
            <p:ph type="title"/>
          </p:nvPr>
        </p:nvSpPr>
        <p:spPr>
          <a:xfrm>
            <a:off x="604838" y="3683955"/>
            <a:ext cx="8164762" cy="1436687"/>
          </a:xfrm>
        </p:spPr>
        <p:txBody>
          <a:bodyPr anchor="ctr"/>
          <a:lstStyle>
            <a:lvl1pPr>
              <a:lnSpc>
                <a:spcPts val="3500"/>
              </a:lnSpc>
              <a:defRPr b="0">
                <a:solidFill>
                  <a:schemeClr val="bg1"/>
                </a:solidFill>
              </a:defRPr>
            </a:lvl1pPr>
          </a:lstStyle>
          <a:p>
            <a:r>
              <a:rPr lang="en-US" dirty="0">
                <a:cs typeface="Arial" pitchFamily="34" charset="0"/>
              </a:rPr>
              <a:t>4.5 Network externalities</a:t>
            </a:r>
          </a:p>
        </p:txBody>
      </p:sp>
    </p:spTree>
    <p:extLst>
      <p:ext uri="{BB962C8B-B14F-4D97-AF65-F5344CB8AC3E}">
        <p14:creationId xmlns:p14="http://schemas.microsoft.com/office/powerpoint/2010/main" val="3128413221"/>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quarter" idx="12"/>
          </p:nvPr>
        </p:nvSpPr>
        <p:spPr>
          <a:xfrm>
            <a:off x="604838" y="1842450"/>
            <a:ext cx="8081962" cy="3878903"/>
          </a:xfrm>
        </p:spPr>
        <p:txBody>
          <a:bodyPr/>
          <a:lstStyle/>
          <a:p>
            <a:pPr marL="0" indent="0">
              <a:buClr>
                <a:srgbClr val="2E63AC"/>
              </a:buClr>
              <a:buNone/>
            </a:pPr>
            <a:r>
              <a:rPr lang="de-DE" b="1" cap="all" dirty="0" err="1">
                <a:solidFill>
                  <a:srgbClr val="86A315"/>
                </a:solidFill>
              </a:rPr>
              <a:t>network</a:t>
            </a:r>
            <a:r>
              <a:rPr lang="de-DE" b="1" cap="all" dirty="0">
                <a:solidFill>
                  <a:srgbClr val="86A315"/>
                </a:solidFill>
              </a:rPr>
              <a:t> </a:t>
            </a:r>
            <a:r>
              <a:rPr lang="de-DE" b="1" cap="all" dirty="0" err="1">
                <a:solidFill>
                  <a:srgbClr val="86A315"/>
                </a:solidFill>
              </a:rPr>
              <a:t>externalities</a:t>
            </a:r>
            <a:endParaRPr lang="de-DE" b="1" cap="all" dirty="0">
              <a:solidFill>
                <a:srgbClr val="86A315"/>
              </a:solidFill>
            </a:endParaRPr>
          </a:p>
          <a:p>
            <a:pPr marL="0" indent="0">
              <a:buClr>
                <a:srgbClr val="2E63AC"/>
              </a:buClr>
              <a:buNone/>
            </a:pPr>
            <a:r>
              <a:rPr lang="en-US" altLang="en-US" dirty="0"/>
              <a:t>When each individual’s demand depends on the purchases of other individuals</a:t>
            </a:r>
          </a:p>
          <a:p>
            <a:pPr marL="0" indent="0">
              <a:lnSpc>
                <a:spcPct val="120000"/>
              </a:lnSpc>
              <a:buClr>
                <a:srgbClr val="2E63AC"/>
              </a:buClr>
              <a:buNone/>
            </a:pPr>
            <a:r>
              <a:rPr lang="en-US" altLang="en-US" b="1" cap="all" dirty="0">
                <a:solidFill>
                  <a:srgbClr val="86A315"/>
                </a:solidFill>
              </a:rPr>
              <a:t>Positive Network Externalities</a:t>
            </a:r>
            <a:endParaRPr lang="en-US" altLang="en-US" dirty="0"/>
          </a:p>
          <a:p>
            <a:pPr marL="0" indent="0">
              <a:lnSpc>
                <a:spcPct val="120000"/>
              </a:lnSpc>
              <a:buClr>
                <a:srgbClr val="2E63AC"/>
              </a:buClr>
              <a:buNone/>
            </a:pPr>
            <a:r>
              <a:rPr lang="en-US" altLang="en-US" dirty="0"/>
              <a:t>A positive network externality exists if the quantity of a good  demanded by a typical consumer increases in response to the growth in purchases of other consumers </a:t>
            </a:r>
          </a:p>
          <a:p>
            <a:pPr marL="0" indent="0">
              <a:lnSpc>
                <a:spcPct val="120000"/>
              </a:lnSpc>
              <a:buClr>
                <a:srgbClr val="2E63AC"/>
              </a:buClr>
              <a:buNone/>
            </a:pPr>
            <a:r>
              <a:rPr lang="en-US" altLang="en-US" b="1" cap="all" dirty="0">
                <a:solidFill>
                  <a:srgbClr val="86A315"/>
                </a:solidFill>
              </a:rPr>
              <a:t>Bandwagon effect</a:t>
            </a:r>
            <a:r>
              <a:rPr lang="en-US" altLang="en-US" dirty="0"/>
              <a:t>	</a:t>
            </a:r>
          </a:p>
          <a:p>
            <a:pPr marL="0" indent="0">
              <a:lnSpc>
                <a:spcPct val="120000"/>
              </a:lnSpc>
              <a:buClr>
                <a:srgbClr val="2E63AC"/>
              </a:buClr>
              <a:buNone/>
            </a:pPr>
            <a:r>
              <a:rPr lang="en-US" altLang="en-US" dirty="0"/>
              <a:t>Positive network externality in which a consumer wishes to possess a good in part because others do</a:t>
            </a:r>
          </a:p>
          <a:p>
            <a:pPr marL="0" indent="0">
              <a:lnSpc>
                <a:spcPct val="120000"/>
              </a:lnSpc>
              <a:buNone/>
            </a:pPr>
            <a:r>
              <a:rPr lang="en-US" dirty="0">
                <a:latin typeface="+mn-lt"/>
              </a:rPr>
              <a:t>.</a:t>
            </a:r>
          </a:p>
        </p:txBody>
      </p:sp>
      <p:sp>
        <p:nvSpPr>
          <p:cNvPr id="5" name="Titel 4"/>
          <p:cNvSpPr>
            <a:spLocks noGrp="1"/>
          </p:cNvSpPr>
          <p:nvPr>
            <p:ph type="title"/>
          </p:nvPr>
        </p:nvSpPr>
        <p:spPr>
          <a:xfrm>
            <a:off x="604838" y="310778"/>
            <a:ext cx="6545262" cy="1264025"/>
          </a:xfrm>
        </p:spPr>
        <p:txBody>
          <a:bodyPr/>
          <a:lstStyle/>
          <a:p>
            <a:r>
              <a:rPr lang="de-DE" dirty="0" err="1"/>
              <a:t>network</a:t>
            </a:r>
            <a:r>
              <a:rPr lang="de-DE" dirty="0"/>
              <a:t> </a:t>
            </a:r>
            <a:r>
              <a:rPr lang="de-DE" dirty="0" err="1"/>
              <a:t>externality</a:t>
            </a:r>
            <a:endParaRPr lang="de-DE" dirty="0"/>
          </a:p>
        </p:txBody>
      </p:sp>
    </p:spTree>
    <p:extLst>
      <p:ext uri="{BB962C8B-B14F-4D97-AF65-F5344CB8AC3E}">
        <p14:creationId xmlns:p14="http://schemas.microsoft.com/office/powerpoint/2010/main" val="4044659234"/>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quarter" idx="12"/>
          </p:nvPr>
        </p:nvSpPr>
        <p:spPr>
          <a:xfrm>
            <a:off x="604838" y="1842450"/>
            <a:ext cx="2919412" cy="3878903"/>
          </a:xfrm>
        </p:spPr>
        <p:txBody>
          <a:bodyPr/>
          <a:lstStyle/>
          <a:p>
            <a:pPr marL="0" indent="0">
              <a:lnSpc>
                <a:spcPct val="100000"/>
              </a:lnSpc>
              <a:buClr>
                <a:srgbClr val="2E63AC"/>
              </a:buClr>
              <a:buNone/>
            </a:pPr>
            <a:r>
              <a:rPr lang="en-US" altLang="en-US" dirty="0"/>
              <a:t>With a positive network externality, the quantity of a good that an individual demands grows in response to the growth of purchases by other individuals. Here, as the price of the product falls from $30 to $20, the bandwagon effect causes the demand for the good to shift to the right, from D</a:t>
            </a:r>
            <a:r>
              <a:rPr lang="en-US" altLang="en-US" baseline="-25000" dirty="0"/>
              <a:t>40</a:t>
            </a:r>
            <a:r>
              <a:rPr lang="en-US" altLang="en-US" dirty="0"/>
              <a:t> to D</a:t>
            </a:r>
            <a:r>
              <a:rPr lang="en-US" altLang="en-US" baseline="-25000" dirty="0"/>
              <a:t>80</a:t>
            </a:r>
          </a:p>
        </p:txBody>
      </p:sp>
      <p:sp>
        <p:nvSpPr>
          <p:cNvPr id="5" name="Titel 4"/>
          <p:cNvSpPr>
            <a:spLocks noGrp="1"/>
          </p:cNvSpPr>
          <p:nvPr>
            <p:ph type="title"/>
          </p:nvPr>
        </p:nvSpPr>
        <p:spPr>
          <a:xfrm>
            <a:off x="604838" y="310778"/>
            <a:ext cx="6545262" cy="1264025"/>
          </a:xfrm>
        </p:spPr>
        <p:txBody>
          <a:bodyPr/>
          <a:lstStyle/>
          <a:p>
            <a:r>
              <a:rPr lang="de-DE" dirty="0"/>
              <a:t>Positive </a:t>
            </a:r>
            <a:r>
              <a:rPr lang="de-DE" dirty="0" err="1"/>
              <a:t>network</a:t>
            </a:r>
            <a:r>
              <a:rPr lang="de-DE" dirty="0"/>
              <a:t> </a:t>
            </a:r>
            <a:r>
              <a:rPr lang="de-DE" dirty="0" err="1"/>
              <a:t>externalities</a:t>
            </a:r>
            <a:endParaRPr lang="de-DE" dirty="0"/>
          </a:p>
        </p:txBody>
      </p:sp>
      <p:pic>
        <p:nvPicPr>
          <p:cNvPr id="6" name="Picture 2" descr="C:\Documents and Settings\Kyle M. Thiel\Desktop\pindyckDone\ch04\fig4.16\fig4.16_0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1676400"/>
            <a:ext cx="5400675" cy="442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C:\Documents and Settings\Kyle M. Thiel\Desktop\pindyckDone\ch04\fig4.16\fig4.16_02.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1676400"/>
            <a:ext cx="5400675" cy="442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C:\Documents and Settings\Kyle M. Thiel\Desktop\pindyckDone\ch04\fig4.16\fig4.16_03.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1676400"/>
            <a:ext cx="5400675" cy="442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C:\Documents and Settings\Kyle M. Thiel\Desktop\pindyckDone\ch04\fig4.16\fig4.16_04.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5200" y="1676400"/>
            <a:ext cx="5400675" cy="442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C:\Documents and Settings\Kyle M. Thiel\Desktop\pindyckDone\ch04\fig4.16\fig4.16_05.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05200" y="1676400"/>
            <a:ext cx="5400675" cy="442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descr="C:\Documents and Settings\Kyle M. Thiel\Desktop\pindyckDone\ch04\fig4.16\fig4.16_06.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05200" y="1676400"/>
            <a:ext cx="5400675" cy="442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descr="C:\Documents and Settings\Kyle M. Thiel\Desktop\pindyckDone\ch04\fig4.16\fig4.16_07.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05200" y="1676400"/>
            <a:ext cx="5400675" cy="442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9" descr="C:\Documents and Settings\Kyle M. Thiel\Desktop\pindyckDone\ch04\fig4.16\fig4.16_08.gif"/>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05200" y="1676400"/>
            <a:ext cx="5400675" cy="442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0" descr="C:\Documents and Settings\Kyle M. Thiel\Desktop\pindyckDone\ch04\fig4.16\fig4.16_09.gif"/>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05200" y="1676400"/>
            <a:ext cx="5400675" cy="442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1" descr="C:\Documents and Settings\Kyle M. Thiel\Desktop\pindyckDone\ch04\fig4.16\fig4.16_10.gif"/>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05200" y="1676400"/>
            <a:ext cx="5400675" cy="442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2" descr="C:\Documents and Settings\Kyle M. Thiel\Desktop\pindyckDone\ch04\fig4.16\fig4.16_11.gif"/>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05200" y="1676400"/>
            <a:ext cx="5400675" cy="442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3" descr="C:\Documents and Settings\Kyle M. Thiel\Desktop\pindyckDone\ch04\fig4.16\fig4.16_12.gif"/>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505200" y="1676400"/>
            <a:ext cx="5400675" cy="442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4" descr="C:\Documents and Settings\Kyle M. Thiel\Desktop\pindyckDone\ch04\fig4.16\fig4.16_13.gif"/>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505200" y="1676400"/>
            <a:ext cx="5400675" cy="442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5" descr="C:\Documents and Settings\Kyle M. Thiel\Desktop\pindyckDone\ch04\fig4.16\fig4.16_14.gif"/>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505200" y="1676400"/>
            <a:ext cx="5400675" cy="442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4124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750"/>
                                        <p:tgtEl>
                                          <p:spTgt spid="7"/>
                                        </p:tgtEl>
                                      </p:cBhvr>
                                    </p:animEffect>
                                  </p:childTnLst>
                                </p:cTn>
                              </p:par>
                            </p:childTnLst>
                          </p:cTn>
                        </p:par>
                        <p:par>
                          <p:cTn id="12" fill="hold">
                            <p:stCondLst>
                              <p:cond delay="1250"/>
                            </p:stCondLst>
                            <p:childTnLst>
                              <p:par>
                                <p:cTn id="13" presetID="22" presetClass="entr" presetSubtype="1"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750"/>
                                        <p:tgtEl>
                                          <p:spTgt spid="8"/>
                                        </p:tgtEl>
                                      </p:cBhvr>
                                    </p:animEffect>
                                  </p:childTnLst>
                                </p:cTn>
                              </p:par>
                            </p:childTnLst>
                          </p:cTn>
                        </p:par>
                        <p:par>
                          <p:cTn id="16" fill="hold">
                            <p:stCondLst>
                              <p:cond delay="2000"/>
                            </p:stCondLst>
                            <p:childTnLst>
                              <p:par>
                                <p:cTn id="17" presetID="22" presetClass="entr" presetSubtype="1"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up)">
                                      <p:cBhvr>
                                        <p:cTn id="19" dur="750"/>
                                        <p:tgtEl>
                                          <p:spTgt spid="9"/>
                                        </p:tgtEl>
                                      </p:cBhvr>
                                    </p:animEffect>
                                  </p:childTnLst>
                                </p:cTn>
                              </p:par>
                            </p:childTnLst>
                          </p:cTn>
                        </p:par>
                        <p:par>
                          <p:cTn id="20" fill="hold">
                            <p:stCondLst>
                              <p:cond delay="2750"/>
                            </p:stCondLst>
                            <p:childTnLst>
                              <p:par>
                                <p:cTn id="21" presetID="22" presetClass="entr" presetSubtype="1"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up)">
                                      <p:cBhvr>
                                        <p:cTn id="23" dur="750"/>
                                        <p:tgtEl>
                                          <p:spTgt spid="11"/>
                                        </p:tgtEl>
                                      </p:cBhvr>
                                    </p:animEffect>
                                  </p:childTnLst>
                                </p:cTn>
                              </p:par>
                            </p:childTnLst>
                          </p:cTn>
                        </p:par>
                        <p:par>
                          <p:cTn id="24" fill="hold">
                            <p:stCondLst>
                              <p:cond delay="3500"/>
                            </p:stCondLst>
                            <p:childTnLst>
                              <p:par>
                                <p:cTn id="25" presetID="22" presetClass="entr" presetSubtype="8"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750"/>
                                        <p:tgtEl>
                                          <p:spTgt spid="12"/>
                                        </p:tgtEl>
                                      </p:cBhvr>
                                    </p:animEffect>
                                  </p:childTnLst>
                                </p:cTn>
                              </p:par>
                            </p:childTnLst>
                          </p:cTn>
                        </p:par>
                        <p:par>
                          <p:cTn id="28" fill="hold">
                            <p:stCondLst>
                              <p:cond delay="4250"/>
                            </p:stCondLst>
                            <p:childTnLst>
                              <p:par>
                                <p:cTn id="29" presetID="22" presetClass="entr" presetSubtype="1"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up)">
                                      <p:cBhvr>
                                        <p:cTn id="31" dur="750"/>
                                        <p:tgtEl>
                                          <p:spTgt spid="13"/>
                                        </p:tgtEl>
                                      </p:cBhvr>
                                    </p:animEffect>
                                  </p:childTnLst>
                                </p:cTn>
                              </p:par>
                            </p:childTnLst>
                          </p:cTn>
                        </p:par>
                        <p:par>
                          <p:cTn id="32" fill="hold">
                            <p:stCondLst>
                              <p:cond delay="5000"/>
                            </p:stCondLst>
                            <p:childTnLst>
                              <p:par>
                                <p:cTn id="33" presetID="22" presetClass="entr" presetSubtype="1" fill="hold"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up)">
                                      <p:cBhvr>
                                        <p:cTn id="35" dur="750"/>
                                        <p:tgtEl>
                                          <p:spTgt spid="14"/>
                                        </p:tgtEl>
                                      </p:cBhvr>
                                    </p:animEffect>
                                  </p:childTnLst>
                                </p:cTn>
                              </p:par>
                            </p:childTnLst>
                          </p:cTn>
                        </p:par>
                        <p:par>
                          <p:cTn id="36" fill="hold">
                            <p:stCondLst>
                              <p:cond delay="5750"/>
                            </p:stCondLst>
                            <p:childTnLst>
                              <p:par>
                                <p:cTn id="37" presetID="22" presetClass="entr" presetSubtype="1" fill="hold"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up)">
                                      <p:cBhvr>
                                        <p:cTn id="39" dur="750"/>
                                        <p:tgtEl>
                                          <p:spTgt spid="15"/>
                                        </p:tgtEl>
                                      </p:cBhvr>
                                    </p:animEffect>
                                  </p:childTnLst>
                                </p:cTn>
                              </p:par>
                            </p:childTnLst>
                          </p:cTn>
                        </p:par>
                        <p:par>
                          <p:cTn id="40" fill="hold">
                            <p:stCondLst>
                              <p:cond delay="6500"/>
                            </p:stCondLst>
                            <p:childTnLst>
                              <p:par>
                                <p:cTn id="41" presetID="22" presetClass="entr" presetSubtype="8" fill="hold" nodeType="after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ipe(left)">
                                      <p:cBhvr>
                                        <p:cTn id="43" dur="750"/>
                                        <p:tgtEl>
                                          <p:spTgt spid="16"/>
                                        </p:tgtEl>
                                      </p:cBhvr>
                                    </p:animEffect>
                                  </p:childTnLst>
                                </p:cTn>
                              </p:par>
                            </p:childTnLst>
                          </p:cTn>
                        </p:par>
                        <p:par>
                          <p:cTn id="44" fill="hold">
                            <p:stCondLst>
                              <p:cond delay="7250"/>
                            </p:stCondLst>
                            <p:childTnLst>
                              <p:par>
                                <p:cTn id="45" presetID="22" presetClass="entr" presetSubtype="1" fill="hold" nodeType="after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up)">
                                      <p:cBhvr>
                                        <p:cTn id="47" dur="750"/>
                                        <p:tgtEl>
                                          <p:spTgt spid="17"/>
                                        </p:tgtEl>
                                      </p:cBhvr>
                                    </p:animEffect>
                                  </p:childTnLst>
                                </p:cTn>
                              </p:par>
                            </p:childTnLst>
                          </p:cTn>
                        </p:par>
                        <p:par>
                          <p:cTn id="48" fill="hold">
                            <p:stCondLst>
                              <p:cond delay="8000"/>
                            </p:stCondLst>
                            <p:childTnLst>
                              <p:par>
                                <p:cTn id="49" presetID="22" presetClass="entr" presetSubtype="8" fill="hold" nodeType="after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wipe(left)">
                                      <p:cBhvr>
                                        <p:cTn id="51" dur="750"/>
                                        <p:tgtEl>
                                          <p:spTgt spid="18"/>
                                        </p:tgtEl>
                                      </p:cBhvr>
                                    </p:animEffect>
                                  </p:childTnLst>
                                </p:cTn>
                              </p:par>
                            </p:childTnLst>
                          </p:cTn>
                        </p:par>
                        <p:par>
                          <p:cTn id="52" fill="hold">
                            <p:stCondLst>
                              <p:cond delay="8750"/>
                            </p:stCondLst>
                            <p:childTnLst>
                              <p:par>
                                <p:cTn id="53" presetID="22" presetClass="entr" presetSubtype="8" fill="hold" nodeType="after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wipe(left)">
                                      <p:cBhvr>
                                        <p:cTn id="55" dur="750"/>
                                        <p:tgtEl>
                                          <p:spTgt spid="19"/>
                                        </p:tgtEl>
                                      </p:cBhvr>
                                    </p:animEffect>
                                  </p:childTnLst>
                                </p:cTn>
                              </p:par>
                            </p:childTnLst>
                          </p:cTn>
                        </p:par>
                        <p:par>
                          <p:cTn id="56" fill="hold">
                            <p:stCondLst>
                              <p:cond delay="9500"/>
                            </p:stCondLst>
                            <p:childTnLst>
                              <p:par>
                                <p:cTn id="57" presetID="22" presetClass="entr" presetSubtype="8" fill="hold" nodeType="after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wipe(left)">
                                      <p:cBhvr>
                                        <p:cTn id="59" dur="7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quarter" idx="12"/>
          </p:nvPr>
        </p:nvSpPr>
        <p:spPr>
          <a:xfrm>
            <a:off x="604838" y="1842450"/>
            <a:ext cx="8081962" cy="3878903"/>
          </a:xfrm>
        </p:spPr>
        <p:txBody>
          <a:bodyPr/>
          <a:lstStyle/>
          <a:p>
            <a:pPr marL="0" indent="0">
              <a:lnSpc>
                <a:spcPts val="2000"/>
              </a:lnSpc>
              <a:buClr>
                <a:srgbClr val="2E63AC"/>
              </a:buClr>
              <a:buNone/>
            </a:pPr>
            <a:r>
              <a:rPr lang="en-US" altLang="en-US" b="1" cap="all" dirty="0">
                <a:solidFill>
                  <a:srgbClr val="86A315"/>
                </a:solidFill>
              </a:rPr>
              <a:t>Negative Network Externalities</a:t>
            </a:r>
            <a:endParaRPr lang="en-US" altLang="en-US" dirty="0"/>
          </a:p>
          <a:p>
            <a:pPr marL="0" indent="0">
              <a:lnSpc>
                <a:spcPct val="120000"/>
              </a:lnSpc>
              <a:buClr>
                <a:srgbClr val="2E63AC"/>
              </a:buClr>
              <a:buNone/>
            </a:pPr>
            <a:r>
              <a:rPr lang="en-US" altLang="en-US" dirty="0"/>
              <a:t>If the quantity demanded decreases, there is a negative network externality</a:t>
            </a:r>
          </a:p>
          <a:p>
            <a:pPr marL="0" indent="0">
              <a:lnSpc>
                <a:spcPct val="120000"/>
              </a:lnSpc>
              <a:buClr>
                <a:srgbClr val="2E63AC"/>
              </a:buClr>
              <a:buNone/>
            </a:pPr>
            <a:r>
              <a:rPr lang="en-US" altLang="en-US" dirty="0"/>
              <a:t>	</a:t>
            </a:r>
          </a:p>
          <a:p>
            <a:pPr marL="0" indent="0">
              <a:lnSpc>
                <a:spcPct val="120000"/>
              </a:lnSpc>
              <a:buClr>
                <a:srgbClr val="2E63AC"/>
              </a:buClr>
              <a:buNone/>
            </a:pPr>
            <a:r>
              <a:rPr lang="en-US" altLang="en-US" b="1" cap="all" dirty="0">
                <a:solidFill>
                  <a:srgbClr val="86A315"/>
                </a:solidFill>
              </a:rPr>
              <a:t>Snob effect</a:t>
            </a:r>
            <a:r>
              <a:rPr lang="en-US" altLang="en-US" dirty="0"/>
              <a:t>	</a:t>
            </a:r>
          </a:p>
          <a:p>
            <a:pPr marL="0" indent="0">
              <a:lnSpc>
                <a:spcPct val="120000"/>
              </a:lnSpc>
              <a:buClr>
                <a:srgbClr val="2E63AC"/>
              </a:buClr>
              <a:buNone/>
            </a:pPr>
            <a:r>
              <a:rPr lang="en-US" altLang="en-US" dirty="0"/>
              <a:t>Negative network externality in which a consumer wishes to own an exclusive or unique good</a:t>
            </a:r>
          </a:p>
          <a:p>
            <a:pPr marL="0" indent="0">
              <a:lnSpc>
                <a:spcPct val="120000"/>
              </a:lnSpc>
              <a:buNone/>
            </a:pPr>
            <a:r>
              <a:rPr lang="en-US" dirty="0">
                <a:latin typeface="+mn-lt"/>
              </a:rPr>
              <a:t>.</a:t>
            </a:r>
          </a:p>
        </p:txBody>
      </p:sp>
      <p:sp>
        <p:nvSpPr>
          <p:cNvPr id="5" name="Titel 4"/>
          <p:cNvSpPr>
            <a:spLocks noGrp="1"/>
          </p:cNvSpPr>
          <p:nvPr>
            <p:ph type="title"/>
          </p:nvPr>
        </p:nvSpPr>
        <p:spPr>
          <a:xfrm>
            <a:off x="604838" y="310778"/>
            <a:ext cx="6545262" cy="1264025"/>
          </a:xfrm>
        </p:spPr>
        <p:txBody>
          <a:bodyPr/>
          <a:lstStyle/>
          <a:p>
            <a:r>
              <a:rPr lang="de-DE" dirty="0"/>
              <a:t>Negative </a:t>
            </a:r>
            <a:r>
              <a:rPr lang="de-DE" dirty="0" err="1"/>
              <a:t>network</a:t>
            </a:r>
            <a:r>
              <a:rPr lang="de-DE" dirty="0"/>
              <a:t> </a:t>
            </a:r>
            <a:r>
              <a:rPr lang="de-DE" dirty="0" err="1"/>
              <a:t>externalities</a:t>
            </a:r>
            <a:endParaRPr lang="de-DE" dirty="0"/>
          </a:p>
        </p:txBody>
      </p:sp>
    </p:spTree>
    <p:extLst>
      <p:ext uri="{BB962C8B-B14F-4D97-AF65-F5344CB8AC3E}">
        <p14:creationId xmlns:p14="http://schemas.microsoft.com/office/powerpoint/2010/main" val="2543544553"/>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quarter" idx="12"/>
          </p:nvPr>
        </p:nvSpPr>
        <p:spPr>
          <a:xfrm>
            <a:off x="604838" y="1842450"/>
            <a:ext cx="2919412" cy="3878903"/>
          </a:xfrm>
        </p:spPr>
        <p:txBody>
          <a:bodyPr/>
          <a:lstStyle/>
          <a:p>
            <a:pPr marL="0" indent="0">
              <a:lnSpc>
                <a:spcPts val="2000"/>
              </a:lnSpc>
              <a:buClr>
                <a:srgbClr val="2E63AC"/>
              </a:buClr>
              <a:buNone/>
            </a:pPr>
            <a:r>
              <a:rPr lang="en-US" altLang="en-US" dirty="0"/>
              <a:t>The snob effect is a negative network  externality in which the quantity of a good that an individual demands falls in response to the growth of purchases by other individuals.</a:t>
            </a:r>
          </a:p>
          <a:p>
            <a:pPr marL="0" indent="0">
              <a:lnSpc>
                <a:spcPts val="2000"/>
              </a:lnSpc>
              <a:buClr>
                <a:srgbClr val="2E63AC"/>
              </a:buClr>
              <a:buNone/>
            </a:pPr>
            <a:r>
              <a:rPr lang="en-US" altLang="en-US" dirty="0"/>
              <a:t>Here, as the price falls from $30,000 to $15,000 and more people buy the good, the snob effect causes the demand for the good to shift to the left, from D</a:t>
            </a:r>
            <a:r>
              <a:rPr lang="en-US" altLang="en-US" baseline="-25000" dirty="0"/>
              <a:t>2</a:t>
            </a:r>
            <a:r>
              <a:rPr lang="en-US" altLang="en-US" dirty="0"/>
              <a:t> to D</a:t>
            </a:r>
            <a:r>
              <a:rPr lang="en-US" altLang="en-US" baseline="-25000" dirty="0"/>
              <a:t>6</a:t>
            </a:r>
            <a:r>
              <a:rPr lang="en-US" altLang="en-US" dirty="0"/>
              <a:t>.</a:t>
            </a:r>
          </a:p>
        </p:txBody>
      </p:sp>
      <p:sp>
        <p:nvSpPr>
          <p:cNvPr id="5" name="Titel 4"/>
          <p:cNvSpPr>
            <a:spLocks noGrp="1"/>
          </p:cNvSpPr>
          <p:nvPr>
            <p:ph type="title"/>
          </p:nvPr>
        </p:nvSpPr>
        <p:spPr>
          <a:xfrm>
            <a:off x="604838" y="310778"/>
            <a:ext cx="6545262" cy="1264025"/>
          </a:xfrm>
        </p:spPr>
        <p:txBody>
          <a:bodyPr/>
          <a:lstStyle/>
          <a:p>
            <a:r>
              <a:rPr lang="de-DE" dirty="0"/>
              <a:t>Negative </a:t>
            </a:r>
            <a:r>
              <a:rPr lang="de-DE" dirty="0" err="1"/>
              <a:t>network</a:t>
            </a:r>
            <a:r>
              <a:rPr lang="de-DE" dirty="0"/>
              <a:t> </a:t>
            </a:r>
            <a:r>
              <a:rPr lang="de-DE" dirty="0" err="1"/>
              <a:t>externalities</a:t>
            </a:r>
            <a:endParaRPr lang="de-DE" dirty="0"/>
          </a:p>
        </p:txBody>
      </p:sp>
      <p:pic>
        <p:nvPicPr>
          <p:cNvPr id="21" name="Picture 2" descr="C:\Documents and Settings\Kyle M. Thiel\Desktop\pindyckDone\ch04\fig4.17\fig4.17_0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4750" y="1447800"/>
            <a:ext cx="5410200" cy="497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3" descr="C:\Documents and Settings\Kyle M. Thiel\Desktop\pindyckDone\ch04\fig4.17\fig4.17_02.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4750" y="1447800"/>
            <a:ext cx="5410200" cy="497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4" descr="C:\Documents and Settings\Kyle M. Thiel\Desktop\pindyckDone\ch04\fig4.17\fig4.17_03.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4750" y="1447800"/>
            <a:ext cx="5410200" cy="497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 descr="C:\Documents and Settings\Kyle M. Thiel\Desktop\pindyckDone\ch04\fig4.17\fig4.17_03a.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14750" y="1447800"/>
            <a:ext cx="5410200" cy="497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6" descr="C:\Documents and Settings\Kyle M. Thiel\Desktop\pindyckDone\ch04\fig4.17\fig4.17_04.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14750" y="1447800"/>
            <a:ext cx="5410200" cy="497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7" descr="C:\Documents and Settings\Kyle M. Thiel\Desktop\pindyckDone\ch04\fig4.17\fig4.17_04a.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14750" y="1447800"/>
            <a:ext cx="5410200" cy="497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 descr="C:\Documents and Settings\Kyle M. Thiel\Desktop\pindyckDone\ch04\fig4.17\fig4.17_05.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14750" y="1447800"/>
            <a:ext cx="5410200" cy="497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9" descr="C:\Documents and Settings\Kyle M. Thiel\Desktop\pindyckDone\ch04\fig4.17\fig4.17_05a.gif"/>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14750" y="1447800"/>
            <a:ext cx="5410200" cy="497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0" descr="C:\Documents and Settings\Kyle M. Thiel\Desktop\pindyckDone\ch04\fig4.17\fig4.17_06.gif"/>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14750" y="1447800"/>
            <a:ext cx="5410200" cy="497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1" descr="C:\Documents and Settings\Kyle M. Thiel\Desktop\pindyckDone\ch04\fig4.17\fig4.17_06a.gif"/>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14750" y="1447800"/>
            <a:ext cx="5410200" cy="497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12" descr="C:\Documents and Settings\Kyle M. Thiel\Desktop\pindyckDone\ch04\fig4.17\fig4.17_07.gif"/>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714750" y="1447800"/>
            <a:ext cx="5410200" cy="497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13" descr="C:\Documents and Settings\Kyle M. Thiel\Desktop\pindyckDone\ch04\fig4.17\fig4.17_08.gif"/>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714750" y="1447800"/>
            <a:ext cx="5410200" cy="497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14" descr="C:\Documents and Settings\Kyle M. Thiel\Desktop\pindyckDone\ch04\fig4.17\fig4.17_09.gif"/>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714750" y="1447800"/>
            <a:ext cx="5410200" cy="497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1046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up)">
                                      <p:cBhvr>
                                        <p:cTn id="11" dur="750"/>
                                        <p:tgtEl>
                                          <p:spTgt spid="22"/>
                                        </p:tgtEl>
                                      </p:cBhvr>
                                    </p:animEffect>
                                  </p:childTnLst>
                                </p:cTn>
                              </p:par>
                            </p:childTnLst>
                          </p:cTn>
                        </p:par>
                        <p:par>
                          <p:cTn id="12" fill="hold">
                            <p:stCondLst>
                              <p:cond delay="1250"/>
                            </p:stCondLst>
                            <p:childTnLst>
                              <p:par>
                                <p:cTn id="13" presetID="22" presetClass="entr" presetSubtype="8"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left)">
                                      <p:cBhvr>
                                        <p:cTn id="15" dur="750"/>
                                        <p:tgtEl>
                                          <p:spTgt spid="23"/>
                                        </p:tgtEl>
                                      </p:cBhvr>
                                    </p:animEffect>
                                  </p:childTnLst>
                                </p:cTn>
                              </p:par>
                            </p:childTnLst>
                          </p:cTn>
                        </p:par>
                        <p:par>
                          <p:cTn id="16" fill="hold">
                            <p:stCondLst>
                              <p:cond delay="2000"/>
                            </p:stCondLst>
                            <p:childTnLst>
                              <p:par>
                                <p:cTn id="17" presetID="22" presetClass="entr" presetSubtype="1" fill="hold"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up)">
                                      <p:cBhvr>
                                        <p:cTn id="19" dur="750"/>
                                        <p:tgtEl>
                                          <p:spTgt spid="24"/>
                                        </p:tgtEl>
                                      </p:cBhvr>
                                    </p:animEffect>
                                  </p:childTnLst>
                                </p:cTn>
                              </p:par>
                            </p:childTnLst>
                          </p:cTn>
                        </p:par>
                        <p:par>
                          <p:cTn id="20" fill="hold">
                            <p:stCondLst>
                              <p:cond delay="2750"/>
                            </p:stCondLst>
                            <p:childTnLst>
                              <p:par>
                                <p:cTn id="21" presetID="22" presetClass="entr" presetSubtype="1" fill="hold" nodeType="after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up)">
                                      <p:cBhvr>
                                        <p:cTn id="23" dur="750"/>
                                        <p:tgtEl>
                                          <p:spTgt spid="25"/>
                                        </p:tgtEl>
                                      </p:cBhvr>
                                    </p:animEffect>
                                  </p:childTnLst>
                                </p:cTn>
                              </p:par>
                            </p:childTnLst>
                          </p:cTn>
                        </p:par>
                        <p:par>
                          <p:cTn id="24" fill="hold">
                            <p:stCondLst>
                              <p:cond delay="3500"/>
                            </p:stCondLst>
                            <p:childTnLst>
                              <p:par>
                                <p:cTn id="25" presetID="22" presetClass="entr" presetSubtype="1" fill="hold" nodeType="after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up)">
                                      <p:cBhvr>
                                        <p:cTn id="27" dur="750"/>
                                        <p:tgtEl>
                                          <p:spTgt spid="26"/>
                                        </p:tgtEl>
                                      </p:cBhvr>
                                    </p:animEffect>
                                  </p:childTnLst>
                                </p:cTn>
                              </p:par>
                            </p:childTnLst>
                          </p:cTn>
                        </p:par>
                        <p:par>
                          <p:cTn id="28" fill="hold">
                            <p:stCondLst>
                              <p:cond delay="4250"/>
                            </p:stCondLst>
                            <p:childTnLst>
                              <p:par>
                                <p:cTn id="29" presetID="22" presetClass="entr" presetSubtype="1" fill="hold" nodeType="after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wipe(up)">
                                      <p:cBhvr>
                                        <p:cTn id="31" dur="750"/>
                                        <p:tgtEl>
                                          <p:spTgt spid="27"/>
                                        </p:tgtEl>
                                      </p:cBhvr>
                                    </p:animEffect>
                                  </p:childTnLst>
                                </p:cTn>
                              </p:par>
                            </p:childTnLst>
                          </p:cTn>
                        </p:par>
                        <p:par>
                          <p:cTn id="32" fill="hold">
                            <p:stCondLst>
                              <p:cond delay="5000"/>
                            </p:stCondLst>
                            <p:childTnLst>
                              <p:par>
                                <p:cTn id="33" presetID="22" presetClass="entr" presetSubtype="8" fill="hold" nodeType="after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wipe(left)">
                                      <p:cBhvr>
                                        <p:cTn id="35" dur="750"/>
                                        <p:tgtEl>
                                          <p:spTgt spid="28"/>
                                        </p:tgtEl>
                                      </p:cBhvr>
                                    </p:animEffect>
                                  </p:childTnLst>
                                </p:cTn>
                              </p:par>
                            </p:childTnLst>
                          </p:cTn>
                        </p:par>
                        <p:par>
                          <p:cTn id="36" fill="hold">
                            <p:stCondLst>
                              <p:cond delay="5750"/>
                            </p:stCondLst>
                            <p:childTnLst>
                              <p:par>
                                <p:cTn id="37" presetID="22" presetClass="entr" presetSubtype="1" fill="hold" nodeType="after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wipe(up)">
                                      <p:cBhvr>
                                        <p:cTn id="39" dur="750"/>
                                        <p:tgtEl>
                                          <p:spTgt spid="29"/>
                                        </p:tgtEl>
                                      </p:cBhvr>
                                    </p:animEffect>
                                  </p:childTnLst>
                                </p:cTn>
                              </p:par>
                            </p:childTnLst>
                          </p:cTn>
                        </p:par>
                        <p:par>
                          <p:cTn id="40" fill="hold">
                            <p:stCondLst>
                              <p:cond delay="6500"/>
                            </p:stCondLst>
                            <p:childTnLst>
                              <p:par>
                                <p:cTn id="41" presetID="22" presetClass="entr" presetSubtype="1" fill="hold" nodeType="after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wipe(up)">
                                      <p:cBhvr>
                                        <p:cTn id="43" dur="750"/>
                                        <p:tgtEl>
                                          <p:spTgt spid="30"/>
                                        </p:tgtEl>
                                      </p:cBhvr>
                                    </p:animEffect>
                                  </p:childTnLst>
                                </p:cTn>
                              </p:par>
                            </p:childTnLst>
                          </p:cTn>
                        </p:par>
                        <p:par>
                          <p:cTn id="44" fill="hold">
                            <p:stCondLst>
                              <p:cond delay="7250"/>
                            </p:stCondLst>
                            <p:childTnLst>
                              <p:par>
                                <p:cTn id="45" presetID="22" presetClass="entr" presetSubtype="8" fill="hold" nodeType="after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wipe(left)">
                                      <p:cBhvr>
                                        <p:cTn id="47" dur="750"/>
                                        <p:tgtEl>
                                          <p:spTgt spid="31"/>
                                        </p:tgtEl>
                                      </p:cBhvr>
                                    </p:animEffect>
                                  </p:childTnLst>
                                </p:cTn>
                              </p:par>
                            </p:childTnLst>
                          </p:cTn>
                        </p:par>
                        <p:par>
                          <p:cTn id="48" fill="hold">
                            <p:stCondLst>
                              <p:cond delay="8000"/>
                            </p:stCondLst>
                            <p:childTnLst>
                              <p:par>
                                <p:cTn id="49" presetID="22" presetClass="entr" presetSubtype="8" fill="hold" nodeType="after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wipe(left)">
                                      <p:cBhvr>
                                        <p:cTn id="51" dur="750"/>
                                        <p:tgtEl>
                                          <p:spTgt spid="32"/>
                                        </p:tgtEl>
                                      </p:cBhvr>
                                    </p:animEffect>
                                  </p:childTnLst>
                                </p:cTn>
                              </p:par>
                            </p:childTnLst>
                          </p:cTn>
                        </p:par>
                        <p:par>
                          <p:cTn id="52" fill="hold">
                            <p:stCondLst>
                              <p:cond delay="8750"/>
                            </p:stCondLst>
                            <p:childTnLst>
                              <p:par>
                                <p:cTn id="53" presetID="22" presetClass="entr" presetSubtype="8" fill="hold" nodeType="after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wipe(left)">
                                      <p:cBhvr>
                                        <p:cTn id="55" dur="75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8"/>
          <p:cNvSpPr/>
          <p:nvPr/>
        </p:nvSpPr>
        <p:spPr>
          <a:xfrm>
            <a:off x="0" y="0"/>
            <a:ext cx="9144000" cy="6364880"/>
          </a:xfrm>
          <a:prstGeom prst="rect">
            <a:avLst/>
          </a:prstGeom>
          <a:blipFill dpi="0" rotWithShape="1">
            <a:blip r:embed="rId2">
              <a:alphaModFix amt="2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hteck 3"/>
          <p:cNvSpPr/>
          <p:nvPr/>
        </p:nvSpPr>
        <p:spPr>
          <a:xfrm>
            <a:off x="0" y="5262663"/>
            <a:ext cx="9144000" cy="1103587"/>
          </a:xfrm>
          <a:prstGeom prst="rect">
            <a:avLst/>
          </a:prstGeom>
          <a:gradFill>
            <a:gsLst>
              <a:gs pos="6000">
                <a:srgbClr val="2E63AC">
                  <a:lumMod val="100000"/>
                </a:srgbClr>
              </a:gs>
              <a:gs pos="4000">
                <a:srgbClr val="2E63AC"/>
              </a:gs>
              <a:gs pos="54000">
                <a:srgbClr val="2E63AC">
                  <a:alpha val="0"/>
                </a:srgb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feld 1"/>
          <p:cNvSpPr txBox="1"/>
          <p:nvPr/>
        </p:nvSpPr>
        <p:spPr>
          <a:xfrm>
            <a:off x="-236490" y="5439157"/>
            <a:ext cx="9144000" cy="1015663"/>
          </a:xfrm>
          <a:prstGeom prst="rect">
            <a:avLst/>
          </a:prstGeom>
          <a:noFill/>
        </p:spPr>
        <p:txBody>
          <a:bodyPr wrap="square" rtlCol="0">
            <a:spAutoFit/>
          </a:bodyPr>
          <a:lstStyle/>
          <a:p>
            <a:pPr algn="r"/>
            <a:endParaRPr lang="de-DE" dirty="0">
              <a:solidFill>
                <a:schemeClr val="bg1"/>
              </a:solidFill>
              <a:latin typeface="+mj-lt"/>
            </a:endParaRPr>
          </a:p>
          <a:p>
            <a:pPr algn="r"/>
            <a:r>
              <a:rPr lang="de-DE" sz="2400" cap="all" dirty="0">
                <a:solidFill>
                  <a:schemeClr val="bg1"/>
                </a:solidFill>
                <a:latin typeface="+mj-lt"/>
              </a:rPr>
              <a:t>Case Study</a:t>
            </a:r>
          </a:p>
          <a:p>
            <a:pPr algn="r"/>
            <a:r>
              <a:rPr lang="de-DE" dirty="0">
                <a:solidFill>
                  <a:schemeClr val="bg1"/>
                </a:solidFill>
                <a:latin typeface="+mj-lt"/>
              </a:rPr>
              <a:t>       </a:t>
            </a:r>
            <a:endParaRPr lang="en-US" dirty="0">
              <a:solidFill>
                <a:schemeClr val="bg1"/>
              </a:solidFill>
              <a:latin typeface="+mj-lt"/>
            </a:endParaRPr>
          </a:p>
        </p:txBody>
      </p:sp>
      <p:sp>
        <p:nvSpPr>
          <p:cNvPr id="14" name="Inhaltsplatzhalter 2"/>
          <p:cNvSpPr txBox="1">
            <a:spLocks/>
          </p:cNvSpPr>
          <p:nvPr/>
        </p:nvSpPr>
        <p:spPr>
          <a:xfrm>
            <a:off x="-2179305" y="3400605"/>
            <a:ext cx="8081962" cy="3216275"/>
          </a:xfrm>
          <a:prstGeom prst="rect">
            <a:avLst/>
          </a:prstGeom>
        </p:spPr>
        <p:txBody>
          <a:bodyPr vert="horz" lIns="91440" tIns="45720" rIns="91440" bIns="45720" rtlCol="0">
            <a:noAutofit/>
          </a:bodyPr>
          <a:lstStyle>
            <a:lvl1pPr marL="342900" indent="-342900" algn="l" defTabSz="914400" rtl="0" eaLnBrk="1" latinLnBrk="0" hangingPunct="1">
              <a:lnSpc>
                <a:spcPts val="2800"/>
              </a:lnSpc>
              <a:spcBef>
                <a:spcPts val="1200"/>
              </a:spcBef>
              <a:buClrTx/>
              <a:buFont typeface="Frutiger 45 light" panose="020B0500000000000000" pitchFamily="34" charset="0"/>
              <a:buChar char="&gt;"/>
              <a:defRPr sz="2000" kern="1200">
                <a:solidFill>
                  <a:schemeClr val="tx1"/>
                </a:solidFill>
                <a:latin typeface="Frutiger 45 light" pitchFamily="34" charset="0"/>
                <a:ea typeface="+mn-ea"/>
                <a:cs typeface="+mn-cs"/>
              </a:defRPr>
            </a:lvl1pPr>
            <a:lvl2pPr marL="742950" indent="-28575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2E63AC"/>
              </a:buClr>
              <a:buFont typeface="Wingdings" panose="05000000000000000000" pitchFamily="2" charset="2"/>
              <a:buChar char="§"/>
            </a:pPr>
            <a:endParaRPr lang="en-US" dirty="0"/>
          </a:p>
        </p:txBody>
      </p:sp>
      <p:sp>
        <p:nvSpPr>
          <p:cNvPr id="8" name="Inhaltsplatzhalter 2"/>
          <p:cNvSpPr>
            <a:spLocks noGrp="1"/>
          </p:cNvSpPr>
          <p:nvPr>
            <p:ph sz="quarter" idx="12"/>
          </p:nvPr>
        </p:nvSpPr>
        <p:spPr>
          <a:xfrm>
            <a:off x="604838" y="1842450"/>
            <a:ext cx="8081962" cy="3878903"/>
          </a:xfrm>
        </p:spPr>
        <p:txBody>
          <a:bodyPr/>
          <a:lstStyle/>
          <a:p>
            <a:pPr marL="0" indent="0">
              <a:buClr>
                <a:srgbClr val="2E63AC"/>
              </a:buClr>
              <a:buNone/>
            </a:pPr>
            <a:r>
              <a:rPr lang="en-US" dirty="0"/>
              <a:t>2005 to 2008, price of oil in world oil markets skyrocketed</a:t>
            </a:r>
          </a:p>
          <a:p>
            <a:pPr>
              <a:lnSpc>
                <a:spcPct val="120000"/>
              </a:lnSpc>
              <a:spcBef>
                <a:spcPts val="600"/>
              </a:spcBef>
              <a:buClr>
                <a:srgbClr val="2E63AC"/>
              </a:buClr>
              <a:buFont typeface="Wingdings" panose="05000000000000000000" pitchFamily="2" charset="2"/>
              <a:buChar char="§"/>
            </a:pPr>
            <a:r>
              <a:rPr lang="en-US" dirty="0"/>
              <a:t>Limited supplies </a:t>
            </a:r>
          </a:p>
          <a:p>
            <a:pPr>
              <a:lnSpc>
                <a:spcPct val="120000"/>
              </a:lnSpc>
              <a:spcBef>
                <a:spcPts val="600"/>
              </a:spcBef>
              <a:buClr>
                <a:srgbClr val="2E63AC"/>
              </a:buClr>
              <a:buFont typeface="Wingdings" panose="05000000000000000000" pitchFamily="2" charset="2"/>
              <a:buChar char="§"/>
            </a:pPr>
            <a:r>
              <a:rPr lang="en-US" dirty="0"/>
              <a:t>Surging demand from robust world growth</a:t>
            </a:r>
          </a:p>
          <a:p>
            <a:pPr>
              <a:lnSpc>
                <a:spcPct val="120000"/>
              </a:lnSpc>
              <a:spcBef>
                <a:spcPts val="600"/>
              </a:spcBef>
              <a:buClr>
                <a:srgbClr val="2E63AC"/>
              </a:buClr>
              <a:buFont typeface="Wingdings" panose="05000000000000000000" pitchFamily="2" charset="2"/>
              <a:buChar char="§"/>
            </a:pPr>
            <a:r>
              <a:rPr lang="en-US" dirty="0"/>
              <a:t>Price of gasoline in the US rose from about $2 to about $4 a gallon</a:t>
            </a:r>
          </a:p>
          <a:p>
            <a:pPr marL="0" indent="0">
              <a:buClr>
                <a:srgbClr val="2E63AC"/>
              </a:buClr>
              <a:buNone/>
            </a:pPr>
            <a:r>
              <a:rPr lang="en-US" dirty="0"/>
              <a:t>Increased incentive to conserve gas</a:t>
            </a:r>
          </a:p>
          <a:p>
            <a:pPr>
              <a:lnSpc>
                <a:spcPct val="120000"/>
              </a:lnSpc>
              <a:spcBef>
                <a:spcPts val="0"/>
              </a:spcBef>
              <a:buClr>
                <a:srgbClr val="2E63AC"/>
              </a:buClr>
              <a:buFont typeface="Wingdings" panose="05000000000000000000" pitchFamily="2" charset="2"/>
              <a:buChar char="§"/>
            </a:pPr>
            <a:r>
              <a:rPr lang="en-US" sz="1800" dirty="0"/>
              <a:t>Smaller cars, scooters, bicycles, mass transit</a:t>
            </a:r>
          </a:p>
          <a:p>
            <a:pPr>
              <a:lnSpc>
                <a:spcPct val="120000"/>
              </a:lnSpc>
              <a:spcBef>
                <a:spcPts val="0"/>
              </a:spcBef>
              <a:buClr>
                <a:srgbClr val="2E63AC"/>
              </a:buClr>
              <a:buFont typeface="Wingdings" panose="05000000000000000000" pitchFamily="2" charset="2"/>
              <a:buChar char="§"/>
            </a:pPr>
            <a:r>
              <a:rPr lang="en-US" sz="1800" dirty="0"/>
              <a:t>Camels (India)</a:t>
            </a:r>
          </a:p>
          <a:p>
            <a:pPr>
              <a:lnSpc>
                <a:spcPct val="120000"/>
              </a:lnSpc>
              <a:spcBef>
                <a:spcPts val="0"/>
              </a:spcBef>
              <a:buClr>
                <a:srgbClr val="2E63AC"/>
              </a:buClr>
              <a:buFont typeface="Wingdings" panose="05000000000000000000" pitchFamily="2" charset="2"/>
              <a:buChar char="§"/>
            </a:pPr>
            <a:r>
              <a:rPr lang="en-US" sz="1800" dirty="0"/>
              <a:t>New, more fuel-efficient aircraft</a:t>
            </a:r>
          </a:p>
          <a:p>
            <a:pPr>
              <a:lnSpc>
                <a:spcPct val="120000"/>
              </a:lnSpc>
              <a:spcBef>
                <a:spcPts val="0"/>
              </a:spcBef>
              <a:buClr>
                <a:srgbClr val="2E63AC"/>
              </a:buClr>
              <a:buFont typeface="Wingdings" panose="05000000000000000000" pitchFamily="2" charset="2"/>
              <a:buChar char="§"/>
            </a:pPr>
            <a:r>
              <a:rPr lang="en-US" sz="1800" dirty="0"/>
              <a:t>Airbus A320 and Boeing 737</a:t>
            </a:r>
          </a:p>
          <a:p>
            <a:pPr>
              <a:lnSpc>
                <a:spcPct val="120000"/>
              </a:lnSpc>
              <a:spcBef>
                <a:spcPts val="0"/>
              </a:spcBef>
              <a:buClr>
                <a:srgbClr val="2E63AC"/>
              </a:buClr>
              <a:buFont typeface="Wingdings" panose="05000000000000000000" pitchFamily="2" charset="2"/>
              <a:buChar char="§"/>
            </a:pPr>
            <a:r>
              <a:rPr lang="en-US" sz="1800" dirty="0"/>
              <a:t>Moving near an Amtrak station </a:t>
            </a:r>
          </a:p>
          <a:p>
            <a:pPr>
              <a:lnSpc>
                <a:spcPct val="120000"/>
              </a:lnSpc>
              <a:spcBef>
                <a:spcPts val="0"/>
              </a:spcBef>
              <a:buClr>
                <a:srgbClr val="2E63AC"/>
              </a:buClr>
              <a:buFont typeface="Wingdings" panose="05000000000000000000" pitchFamily="2" charset="2"/>
              <a:buChar char="§"/>
            </a:pPr>
            <a:r>
              <a:rPr lang="en-US" sz="1800" dirty="0"/>
              <a:t>Online courses</a:t>
            </a:r>
          </a:p>
          <a:p>
            <a:pPr>
              <a:lnSpc>
                <a:spcPct val="120000"/>
              </a:lnSpc>
              <a:spcBef>
                <a:spcPts val="0"/>
              </a:spcBef>
              <a:buClr>
                <a:srgbClr val="2E63AC"/>
              </a:buClr>
              <a:buFont typeface="Wingdings" panose="05000000000000000000" pitchFamily="2" charset="2"/>
              <a:buChar char="§"/>
            </a:pPr>
            <a:r>
              <a:rPr lang="en-US" sz="1800" dirty="0"/>
              <a:t>Sean “Diddy” Combs - flying on commercial airlines </a:t>
            </a:r>
          </a:p>
          <a:p>
            <a:pPr>
              <a:lnSpc>
                <a:spcPct val="120000"/>
              </a:lnSpc>
              <a:buClr>
                <a:srgbClr val="2E63AC"/>
              </a:buClr>
              <a:buFont typeface="Wingdings" panose="05000000000000000000" pitchFamily="2" charset="2"/>
              <a:buChar char="§"/>
            </a:pPr>
            <a:endParaRPr lang="en-US" dirty="0"/>
          </a:p>
          <a:p>
            <a:pPr marL="0" indent="0">
              <a:buClr>
                <a:srgbClr val="2E63AC"/>
              </a:buClr>
              <a:buNone/>
            </a:pPr>
            <a:endParaRPr lang="de-DE" dirty="0"/>
          </a:p>
        </p:txBody>
      </p:sp>
      <p:sp>
        <p:nvSpPr>
          <p:cNvPr id="11" name="Titel 4"/>
          <p:cNvSpPr txBox="1">
            <a:spLocks/>
          </p:cNvSpPr>
          <p:nvPr/>
        </p:nvSpPr>
        <p:spPr>
          <a:xfrm>
            <a:off x="604838" y="310778"/>
            <a:ext cx="8282656" cy="1264025"/>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lang="en-US" sz="2400" b="0" kern="1200" cap="all" baseline="0">
                <a:solidFill>
                  <a:srgbClr val="2E63AC"/>
                </a:solidFill>
                <a:latin typeface="Frutiger 45 light" pitchFamily="34" charset="0"/>
                <a:ea typeface="+mj-ea"/>
                <a:cs typeface="+mj-cs"/>
              </a:defRPr>
            </a:lvl1pPr>
          </a:lstStyle>
          <a:p>
            <a:r>
              <a:rPr lang="en-US" dirty="0"/>
              <a:t>Principle 4: </a:t>
            </a:r>
          </a:p>
          <a:p>
            <a:r>
              <a:rPr lang="en-US" dirty="0"/>
              <a:t>People respond to incentives  </a:t>
            </a:r>
          </a:p>
          <a:p>
            <a:r>
              <a:rPr lang="en-US" dirty="0"/>
              <a:t>The Incentive Effects of Gasoline Prices</a:t>
            </a:r>
            <a:endParaRPr lang="en-US" altLang="en-US" dirty="0">
              <a:solidFill>
                <a:srgbClr val="86A315"/>
              </a:solidFill>
            </a:endParaRPr>
          </a:p>
        </p:txBody>
      </p:sp>
    </p:spTree>
    <p:extLst>
      <p:ext uri="{BB962C8B-B14F-4D97-AF65-F5344CB8AC3E}">
        <p14:creationId xmlns:p14="http://schemas.microsoft.com/office/powerpoint/2010/main" val="654058306"/>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quarter" idx="12"/>
          </p:nvPr>
        </p:nvSpPr>
        <p:spPr>
          <a:xfrm>
            <a:off x="604838" y="1842451"/>
            <a:ext cx="8158162" cy="1357950"/>
          </a:xfrm>
        </p:spPr>
        <p:txBody>
          <a:bodyPr/>
          <a:lstStyle/>
          <a:p>
            <a:pPr marL="0" indent="0">
              <a:lnSpc>
                <a:spcPts val="2000"/>
              </a:lnSpc>
              <a:buClr>
                <a:srgbClr val="2E63AC"/>
              </a:buClr>
              <a:buNone/>
            </a:pPr>
            <a:r>
              <a:rPr lang="en-US" altLang="en-US" dirty="0">
                <a:latin typeface="+mn-lt"/>
              </a:rPr>
              <a:t>By early 2011, with over 600 million users, Facebook became the world’s second most visited website (after Google). A strong positive network externality was central to Facebook’s success</a:t>
            </a:r>
          </a:p>
          <a:p>
            <a:pPr marL="6191250" indent="0">
              <a:lnSpc>
                <a:spcPts val="2000"/>
              </a:lnSpc>
              <a:buClr>
                <a:srgbClr val="2E63AC"/>
              </a:buClr>
              <a:buNone/>
            </a:pPr>
            <a:endParaRPr lang="en-US" altLang="en-US" dirty="0">
              <a:latin typeface="+mn-lt"/>
            </a:endParaRPr>
          </a:p>
          <a:p>
            <a:pPr marL="6191250" indent="0">
              <a:lnSpc>
                <a:spcPts val="2000"/>
              </a:lnSpc>
              <a:buClr>
                <a:srgbClr val="2E63AC"/>
              </a:buClr>
              <a:buNone/>
            </a:pPr>
            <a:endParaRPr lang="en-US" altLang="en-US" dirty="0">
              <a:latin typeface="+mn-lt"/>
            </a:endParaRPr>
          </a:p>
          <a:p>
            <a:pPr marL="6191250" indent="0">
              <a:lnSpc>
                <a:spcPts val="2000"/>
              </a:lnSpc>
              <a:buClr>
                <a:srgbClr val="2E63AC"/>
              </a:buClr>
              <a:buNone/>
            </a:pPr>
            <a:r>
              <a:rPr lang="en-US" dirty="0">
                <a:latin typeface="+mn-lt"/>
              </a:rPr>
              <a:t>Network externalities have been crucial drivers for many modern technologies over many years</a:t>
            </a:r>
          </a:p>
          <a:p>
            <a:pPr marL="0" indent="0">
              <a:lnSpc>
                <a:spcPts val="2000"/>
              </a:lnSpc>
              <a:buClr>
                <a:srgbClr val="2E63AC"/>
              </a:buClr>
              <a:buNone/>
            </a:pPr>
            <a:endParaRPr lang="en-US" altLang="en-US" dirty="0">
              <a:latin typeface="+mn-lt"/>
            </a:endParaRPr>
          </a:p>
        </p:txBody>
      </p:sp>
      <p:sp>
        <p:nvSpPr>
          <p:cNvPr id="5" name="Titel 4"/>
          <p:cNvSpPr>
            <a:spLocks noGrp="1"/>
          </p:cNvSpPr>
          <p:nvPr>
            <p:ph type="title"/>
          </p:nvPr>
        </p:nvSpPr>
        <p:spPr>
          <a:xfrm>
            <a:off x="604838" y="310778"/>
            <a:ext cx="6545262" cy="1264025"/>
          </a:xfrm>
        </p:spPr>
        <p:txBody>
          <a:bodyPr/>
          <a:lstStyle/>
          <a:p>
            <a:r>
              <a:rPr lang="de-DE" dirty="0"/>
              <a:t>Facebook</a:t>
            </a:r>
          </a:p>
        </p:txBody>
      </p:sp>
      <p:graphicFrame>
        <p:nvGraphicFramePr>
          <p:cNvPr id="18" name="Group 83"/>
          <p:cNvGraphicFramePr>
            <a:graphicFrameLocks noGrp="1"/>
          </p:cNvGraphicFramePr>
          <p:nvPr/>
        </p:nvGraphicFramePr>
        <p:xfrm>
          <a:off x="704850" y="2857500"/>
          <a:ext cx="5873886" cy="3345498"/>
        </p:xfrm>
        <a:graphic>
          <a:graphicData uri="http://schemas.openxmlformats.org/drawingml/2006/table">
            <a:tbl>
              <a:tblPr/>
              <a:tblGrid>
                <a:gridCol w="259570">
                  <a:extLst>
                    <a:ext uri="{9D8B030D-6E8A-4147-A177-3AD203B41FA5}">
                      <a16:colId xmlns:a16="http://schemas.microsoft.com/office/drawing/2014/main" val="20000"/>
                    </a:ext>
                  </a:extLst>
                </a:gridCol>
                <a:gridCol w="1025335">
                  <a:extLst>
                    <a:ext uri="{9D8B030D-6E8A-4147-A177-3AD203B41FA5}">
                      <a16:colId xmlns:a16="http://schemas.microsoft.com/office/drawing/2014/main" val="20001"/>
                    </a:ext>
                  </a:extLst>
                </a:gridCol>
                <a:gridCol w="2252851">
                  <a:extLst>
                    <a:ext uri="{9D8B030D-6E8A-4147-A177-3AD203B41FA5}">
                      <a16:colId xmlns:a16="http://schemas.microsoft.com/office/drawing/2014/main" val="20002"/>
                    </a:ext>
                  </a:extLst>
                </a:gridCol>
                <a:gridCol w="2336130">
                  <a:extLst>
                    <a:ext uri="{9D8B030D-6E8A-4147-A177-3AD203B41FA5}">
                      <a16:colId xmlns:a16="http://schemas.microsoft.com/office/drawing/2014/main" val="20003"/>
                    </a:ext>
                  </a:extLst>
                </a:gridCol>
              </a:tblGrid>
              <a:tr h="388938">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dirty="0">
                        <a:ln>
                          <a:noFill/>
                        </a:ln>
                        <a:solidFill>
                          <a:schemeClr val="bg1"/>
                        </a:solidFill>
                        <a:effectLst/>
                        <a:latin typeface="Arial" charset="0"/>
                      </a:endParaRPr>
                    </a:p>
                  </a:txBody>
                  <a:tcPr anchor="ctr" horzOverflow="overflow">
                    <a:lnL w="28575" cap="flat" cmpd="sng" algn="ctr">
                      <a:solidFill>
                        <a:srgbClr val="00AB4E"/>
                      </a:solidFill>
                      <a:prstDash val="solid"/>
                      <a:round/>
                      <a:headEnd type="none" w="med" len="med"/>
                      <a:tailEnd type="none" w="med" len="med"/>
                    </a:lnL>
                    <a:lnR w="28575" cap="flat" cmpd="sng" algn="ctr">
                      <a:solidFill>
                        <a:srgbClr val="950057"/>
                      </a:solidFill>
                      <a:prstDash val="solid"/>
                      <a:round/>
                      <a:headEnd type="none" w="med" len="med"/>
                      <a:tailEnd type="none" w="med" len="med"/>
                    </a:lnR>
                    <a:lnT w="28575" cap="flat" cmpd="sng" algn="ctr">
                      <a:solidFill>
                        <a:srgbClr val="00AB4E"/>
                      </a:solidFill>
                      <a:prstDash val="solid"/>
                      <a:round/>
                      <a:headEnd type="none" w="med" len="med"/>
                      <a:tailEnd type="none" w="med" len="med"/>
                    </a:lnT>
                    <a:lnB w="12700" cap="flat" cmpd="sng" algn="ctr">
                      <a:solidFill>
                        <a:srgbClr val="00AB4E"/>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dirty="0">
                        <a:ln>
                          <a:noFill/>
                        </a:ln>
                        <a:solidFill>
                          <a:schemeClr val="bg1"/>
                        </a:solidFill>
                        <a:effectLst/>
                        <a:latin typeface="Arial" charset="0"/>
                      </a:endParaRPr>
                    </a:p>
                  </a:txBody>
                  <a:tcPr horzOverflow="overflow">
                    <a:lnL w="28575"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00AB4E"/>
                      </a:solidFill>
                      <a:prstDash val="solid"/>
                      <a:round/>
                      <a:headEnd type="none" w="med" len="med"/>
                      <a:tailEnd type="none" w="med" len="med"/>
                    </a:lnT>
                    <a:lnB w="12700" cap="flat" cmpd="sng" algn="ctr">
                      <a:solidFill>
                        <a:srgbClr val="00AB4E"/>
                      </a:solidFill>
                      <a:prstDash val="solid"/>
                      <a:round/>
                      <a:headEnd type="none" w="med" len="med"/>
                      <a:tailEnd type="none" w="med" len="med"/>
                    </a:lnB>
                    <a:lnTlToBr>
                      <a:noFill/>
                    </a:lnTlToBr>
                    <a:lnBlToTr>
                      <a:noFill/>
                    </a:lnBlToTr>
                    <a:solidFill>
                      <a:srgbClr val="950057"/>
                    </a:solidFill>
                  </a:tcPr>
                </a:tc>
                <a:tc gridSpan="2">
                  <a:txBody>
                    <a:bodyPr/>
                    <a:lstStyle/>
                    <a:p>
                      <a:r>
                        <a:rPr lang="en-US" sz="1600" b="1" dirty="0">
                          <a:solidFill>
                            <a:srgbClr val="FFFFFF"/>
                          </a:solidFill>
                        </a:rPr>
                        <a:t>FACEBOOK USERS</a:t>
                      </a:r>
                    </a:p>
                  </a:txBody>
                  <a:tcPr anchor="ctr" horzOverflow="overflow">
                    <a:lnL w="28575" cap="flat" cmpd="sng" algn="ctr">
                      <a:solidFill>
                        <a:srgbClr val="950057"/>
                      </a:solidFill>
                      <a:prstDash val="solid"/>
                      <a:round/>
                      <a:headEnd type="none" w="med" len="med"/>
                      <a:tailEnd type="none" w="med" len="med"/>
                    </a:lnL>
                    <a:lnR w="28575" cap="flat" cmpd="sng" algn="ctr">
                      <a:solidFill>
                        <a:srgbClr val="00AB4E"/>
                      </a:solidFill>
                      <a:prstDash val="solid"/>
                      <a:round/>
                      <a:headEnd type="none" w="med" len="med"/>
                      <a:tailEnd type="none" w="med" len="med"/>
                    </a:lnR>
                    <a:lnT w="28575" cap="flat" cmpd="sng" algn="ctr">
                      <a:solidFill>
                        <a:srgbClr val="00AB4E"/>
                      </a:solidFill>
                      <a:prstDash val="solid"/>
                      <a:round/>
                      <a:headEnd type="none" w="med" len="med"/>
                      <a:tailEnd type="none" w="med" len="med"/>
                    </a:lnT>
                    <a:lnB w="12700" cap="flat" cmpd="sng" algn="ctr">
                      <a:solidFill>
                        <a:srgbClr val="00AB4E"/>
                      </a:solidFill>
                      <a:prstDash val="solid"/>
                      <a:round/>
                      <a:headEnd type="none" w="med" len="med"/>
                      <a:tailEnd type="none" w="med" len="med"/>
                    </a:lnB>
                    <a:lnTlToBr>
                      <a:noFill/>
                    </a:lnTlToBr>
                    <a:lnBlToTr>
                      <a:noFill/>
                    </a:lnBlToTr>
                    <a:solidFill>
                      <a:srgbClr val="00AB4E"/>
                    </a:solidFill>
                  </a:tcPr>
                </a:tc>
                <a:tc hMerge="1">
                  <a:txBody>
                    <a:bodyPr/>
                    <a:lstStyle/>
                    <a:p>
                      <a:endParaRPr lang="en-US"/>
                    </a:p>
                  </a:txBody>
                  <a:tcPr/>
                </a:tc>
                <a:extLst>
                  <a:ext uri="{0D108BD9-81ED-4DB2-BD59-A6C34878D82A}">
                    <a16:rowId xmlns:a16="http://schemas.microsoft.com/office/drawing/2014/main" val="10000"/>
                  </a:ext>
                </a:extLst>
              </a:tr>
              <a:tr h="3968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1600" b="1" i="0" u="none" strike="noStrike" cap="none" normalizeH="0" baseline="0" dirty="0">
                        <a:ln>
                          <a:noFill/>
                        </a:ln>
                        <a:solidFill>
                          <a:schemeClr val="tx1"/>
                        </a:solidFill>
                        <a:effectLst/>
                        <a:latin typeface="Arial" charset="0"/>
                      </a:endParaRPr>
                    </a:p>
                  </a:txBody>
                  <a:tcPr horzOverflow="overflow">
                    <a:lnL w="28575" cap="flat" cmpd="sng" algn="ctr">
                      <a:solidFill>
                        <a:srgbClr val="00AB4E"/>
                      </a:solidFill>
                      <a:prstDash val="solid"/>
                      <a:round/>
                      <a:headEnd type="none" w="med" len="med"/>
                      <a:tailEnd type="none" w="med" len="med"/>
                    </a:lnL>
                    <a:lnR>
                      <a:noFill/>
                    </a:lnR>
                    <a:lnT w="12700"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cap="none" normalizeH="0" baseline="0" dirty="0">
                          <a:ln>
                            <a:noFill/>
                          </a:ln>
                          <a:solidFill>
                            <a:schemeClr val="tx1"/>
                          </a:solidFill>
                          <a:effectLst/>
                          <a:latin typeface="Arial" charset="0"/>
                        </a:rPr>
                        <a:t>YEAR</a:t>
                      </a:r>
                    </a:p>
                  </a:txBody>
                  <a:tcPr horzOverflow="overflow">
                    <a:lnL w="28575" cap="flat" cmpd="sng" algn="ctr">
                      <a:noFill/>
                      <a:prstDash val="solid"/>
                      <a:round/>
                      <a:headEnd type="none" w="med" len="med"/>
                      <a:tailEnd type="none" w="med" len="med"/>
                    </a:lnL>
                    <a:lnR>
                      <a:noFill/>
                    </a:lnR>
                    <a:lnT w="12700"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cap="none" normalizeH="0" baseline="0" dirty="0">
                          <a:ln>
                            <a:noFill/>
                          </a:ln>
                          <a:solidFill>
                            <a:schemeClr val="tx1"/>
                          </a:solidFill>
                          <a:effectLst/>
                          <a:latin typeface="Arial" charset="0"/>
                        </a:rPr>
                        <a:t>FACEBOOK USERS (MILLIONS)</a:t>
                      </a:r>
                    </a:p>
                  </a:txBody>
                  <a:tcPr horzOverflow="overflow">
                    <a:lnL>
                      <a:noFill/>
                    </a:lnL>
                    <a:lnR>
                      <a:noFill/>
                    </a:lnR>
                    <a:lnT w="12700"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cap="none" normalizeH="0" baseline="0" dirty="0">
                          <a:ln>
                            <a:noFill/>
                          </a:ln>
                          <a:solidFill>
                            <a:schemeClr val="tx1"/>
                          </a:solidFill>
                          <a:effectLst/>
                          <a:latin typeface="Arial" charset="0"/>
                        </a:rPr>
                        <a:t>HOURS PER USER PER MONTH</a:t>
                      </a:r>
                    </a:p>
                  </a:txBody>
                  <a:tcPr horzOverflow="overflow">
                    <a:lnL>
                      <a:noFill/>
                    </a:lnL>
                    <a:lnR w="28575" cap="flat" cmpd="sng" algn="ctr">
                      <a:solidFill>
                        <a:srgbClr val="00AB4E"/>
                      </a:solidFill>
                      <a:prstDash val="solid"/>
                      <a:round/>
                      <a:headEnd type="none" w="med" len="med"/>
                      <a:tailEnd type="none" w="med" len="med"/>
                    </a:lnR>
                    <a:lnT w="12700"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33528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ndParaRPr>
                    </a:p>
                  </a:txBody>
                  <a:tcPr horzOverflow="overflow">
                    <a:lnL w="28575" cap="flat" cmpd="sng" algn="ctr">
                      <a:solidFill>
                        <a:srgbClr val="00AB4E"/>
                      </a:solidFill>
                      <a:prstDash val="solid"/>
                      <a:round/>
                      <a:headEnd type="none" w="med" len="med"/>
                      <a:tailEnd type="none" w="med" len="med"/>
                    </a:lnL>
                    <a:lnR>
                      <a:noFill/>
                    </a:ln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2004</a:t>
                      </a:r>
                    </a:p>
                  </a:txBody>
                  <a:tcPr horzOverflow="overflow">
                    <a:lnL w="28575" cap="flat" cmpd="sng" algn="ctr">
                      <a:noFill/>
                      <a:prstDash val="solid"/>
                      <a:round/>
                      <a:headEnd type="none" w="med" len="med"/>
                      <a:tailEnd type="none" w="med" len="med"/>
                    </a:lnL>
                    <a:lnR>
                      <a:noFill/>
                    </a:ln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1</a:t>
                      </a:r>
                    </a:p>
                  </a:txBody>
                  <a:tcPr horzOverflow="overflow">
                    <a:lnL>
                      <a:noFill/>
                    </a:lnL>
                    <a:lnR>
                      <a:noFill/>
                    </a:ln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lnTlToBr>
                      <a:noFill/>
                    </a:lnTlToBr>
                    <a:lnBlToTr>
                      <a:noFill/>
                    </a:lnBlToTr>
                    <a:solidFill>
                      <a:schemeClr val="bg1"/>
                    </a:solidFill>
                  </a:tcPr>
                </a:tc>
                <a:tc>
                  <a:txBody>
                    <a:bodyPr/>
                    <a:lstStyle/>
                    <a:p>
                      <a:pPr marL="628650" marR="0" lvl="2"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ndParaRPr>
                    </a:p>
                  </a:txBody>
                  <a:tcPr horzOverflow="overflow">
                    <a:lnL>
                      <a:noFill/>
                    </a:lnL>
                    <a:lnR w="28575" cap="flat" cmpd="sng" algn="ctr">
                      <a:solidFill>
                        <a:srgbClr val="00AB4E"/>
                      </a:solidFill>
                      <a:prstDash val="solid"/>
                      <a:round/>
                      <a:headEnd type="none" w="med" len="med"/>
                      <a:tailEnd type="none" w="med" len="med"/>
                    </a:ln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36576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ndParaRPr>
                    </a:p>
                  </a:txBody>
                  <a:tcPr horzOverflow="overflow">
                    <a:lnL w="28575" cap="flat" cmpd="sng" algn="ctr">
                      <a:solidFill>
                        <a:srgbClr val="00AB4E"/>
                      </a:solidFill>
                      <a:prstDash val="solid"/>
                      <a:round/>
                      <a:headEnd type="none" w="med" len="med"/>
                      <a:tailEnd type="none" w="med" len="med"/>
                    </a:lnL>
                    <a:lnR>
                      <a:noFill/>
                    </a:ln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2005</a:t>
                      </a:r>
                    </a:p>
                  </a:txBody>
                  <a:tcPr horzOverflow="overflow">
                    <a:lnL w="28575" cap="flat" cmpd="sng" algn="ctr">
                      <a:noFill/>
                      <a:prstDash val="solid"/>
                      <a:round/>
                      <a:headEnd type="none" w="med" len="med"/>
                      <a:tailEnd type="none" w="med" len="med"/>
                    </a:lnL>
                    <a:lnR>
                      <a:noFill/>
                    </a:ln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5.5</a:t>
                      </a:r>
                    </a:p>
                  </a:txBody>
                  <a:tcPr horzOverflow="overflow">
                    <a:lnL>
                      <a:noFill/>
                    </a:lnL>
                    <a:lnR>
                      <a:noFill/>
                    </a:ln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lnTlToBr>
                      <a:noFill/>
                    </a:lnTlToBr>
                    <a:lnBlToTr>
                      <a:noFill/>
                    </a:lnBlToTr>
                    <a:solidFill>
                      <a:schemeClr val="bg1"/>
                    </a:solidFill>
                  </a:tcPr>
                </a:tc>
                <a:tc>
                  <a:txBody>
                    <a:bodyPr/>
                    <a:lstStyle/>
                    <a:p>
                      <a:pPr marL="628650" marR="0" lvl="2"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ndParaRPr>
                    </a:p>
                  </a:txBody>
                  <a:tcPr horzOverflow="overflow">
                    <a:lnL>
                      <a:noFill/>
                    </a:lnL>
                    <a:lnR w="28575" cap="flat" cmpd="sng" algn="ctr">
                      <a:solidFill>
                        <a:srgbClr val="00AB4E"/>
                      </a:solidFill>
                      <a:prstDash val="solid"/>
                      <a:round/>
                      <a:headEnd type="none" w="med" len="med"/>
                      <a:tailEnd type="none" w="med" len="med"/>
                    </a:ln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33528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ndParaRPr>
                    </a:p>
                  </a:txBody>
                  <a:tcPr horzOverflow="overflow">
                    <a:lnL w="28575" cap="flat" cmpd="sng" algn="ctr">
                      <a:solidFill>
                        <a:srgbClr val="00AB4E"/>
                      </a:solidFill>
                      <a:prstDash val="solid"/>
                      <a:round/>
                      <a:headEnd type="none" w="med" len="med"/>
                      <a:tailEnd type="none" w="med" len="med"/>
                    </a:lnL>
                    <a:lnR>
                      <a:noFill/>
                    </a:ln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2006</a:t>
                      </a:r>
                    </a:p>
                  </a:txBody>
                  <a:tcPr horzOverflow="overflow">
                    <a:lnL w="28575" cap="flat" cmpd="sng" algn="ctr">
                      <a:noFill/>
                      <a:prstDash val="solid"/>
                      <a:round/>
                      <a:headEnd type="none" w="med" len="med"/>
                      <a:tailEnd type="none" w="med" len="med"/>
                    </a:lnL>
                    <a:lnR>
                      <a:noFill/>
                    </a:ln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12</a:t>
                      </a:r>
                    </a:p>
                  </a:txBody>
                  <a:tcPr horzOverflow="overflow">
                    <a:lnL>
                      <a:noFill/>
                    </a:lnL>
                    <a:lnR>
                      <a:noFill/>
                    </a:ln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lnTlToBr>
                      <a:noFill/>
                    </a:lnTlToBr>
                    <a:lnBlToTr>
                      <a:noFill/>
                    </a:lnBlToTr>
                    <a:solidFill>
                      <a:schemeClr val="bg1"/>
                    </a:solidFill>
                  </a:tcPr>
                </a:tc>
                <a:tc>
                  <a:txBody>
                    <a:bodyPr/>
                    <a:lstStyle/>
                    <a:p>
                      <a:pPr marL="0" marR="0" lvl="0" indent="-28575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&lt;1</a:t>
                      </a:r>
                    </a:p>
                  </a:txBody>
                  <a:tcPr horzOverflow="overflow">
                    <a:lnL>
                      <a:noFill/>
                    </a:lnL>
                    <a:lnR w="28575" cap="flat" cmpd="sng" algn="ctr">
                      <a:solidFill>
                        <a:srgbClr val="00AB4E"/>
                      </a:solidFill>
                      <a:prstDash val="solid"/>
                      <a:round/>
                      <a:headEnd type="none" w="med" len="med"/>
                      <a:tailEnd type="none" w="med" len="med"/>
                    </a:ln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33528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ndParaRPr>
                    </a:p>
                  </a:txBody>
                  <a:tcPr horzOverflow="overflow">
                    <a:lnL w="28575" cap="flat" cmpd="sng" algn="ctr">
                      <a:solidFill>
                        <a:srgbClr val="00AB4E"/>
                      </a:solidFill>
                      <a:prstDash val="solid"/>
                      <a:round/>
                      <a:headEnd type="none" w="med" len="med"/>
                      <a:tailEnd type="none" w="med" len="med"/>
                    </a:lnL>
                    <a:lnR>
                      <a:noFill/>
                    </a:ln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2007</a:t>
                      </a:r>
                    </a:p>
                  </a:txBody>
                  <a:tcPr horzOverflow="overflow">
                    <a:lnL w="28575" cap="flat" cmpd="sng" algn="ctr">
                      <a:noFill/>
                      <a:prstDash val="solid"/>
                      <a:round/>
                      <a:headEnd type="none" w="med" len="med"/>
                      <a:tailEnd type="none" w="med" len="med"/>
                    </a:lnL>
                    <a:lnR>
                      <a:noFill/>
                    </a:ln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50</a:t>
                      </a:r>
                    </a:p>
                  </a:txBody>
                  <a:tcPr horzOverflow="overflow">
                    <a:lnL>
                      <a:noFill/>
                    </a:lnL>
                    <a:lnR>
                      <a:noFill/>
                    </a:ln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lnTlToBr>
                      <a:noFill/>
                    </a:lnTlToBr>
                    <a:lnBlToTr>
                      <a:noFill/>
                    </a:lnBlToTr>
                    <a:solidFill>
                      <a:schemeClr val="bg1"/>
                    </a:solidFill>
                  </a:tcPr>
                </a:tc>
                <a:tc>
                  <a:txBody>
                    <a:bodyPr/>
                    <a:lstStyle/>
                    <a:p>
                      <a:pPr marL="0" marR="0" lvl="0" indent="-28575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2</a:t>
                      </a:r>
                    </a:p>
                  </a:txBody>
                  <a:tcPr horzOverflow="overflow">
                    <a:lnL>
                      <a:noFill/>
                    </a:lnL>
                    <a:lnR w="28575" cap="flat" cmpd="sng" algn="ctr">
                      <a:solidFill>
                        <a:srgbClr val="00AB4E"/>
                      </a:solidFill>
                      <a:prstDash val="solid"/>
                      <a:round/>
                      <a:headEnd type="none" w="med" len="med"/>
                      <a:tailEnd type="none" w="med" len="med"/>
                    </a:ln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33528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ndParaRPr>
                    </a:p>
                  </a:txBody>
                  <a:tcPr horzOverflow="overflow">
                    <a:lnL w="28575" cap="flat" cmpd="sng" algn="ctr">
                      <a:solidFill>
                        <a:srgbClr val="00AB4E"/>
                      </a:solidFill>
                      <a:prstDash val="solid"/>
                      <a:round/>
                      <a:headEnd type="none" w="med" len="med"/>
                      <a:tailEnd type="none" w="med" len="med"/>
                    </a:lnL>
                    <a:lnR>
                      <a:noFill/>
                    </a:ln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2008</a:t>
                      </a:r>
                    </a:p>
                  </a:txBody>
                  <a:tcPr horzOverflow="overflow">
                    <a:lnL w="28575" cap="flat" cmpd="sng" algn="ctr">
                      <a:noFill/>
                      <a:prstDash val="solid"/>
                      <a:round/>
                      <a:headEnd type="none" w="med" len="med"/>
                      <a:tailEnd type="none" w="med" len="med"/>
                    </a:lnL>
                    <a:lnR>
                      <a:noFill/>
                    </a:ln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100</a:t>
                      </a:r>
                    </a:p>
                  </a:txBody>
                  <a:tcPr horzOverflow="overflow">
                    <a:lnL>
                      <a:noFill/>
                    </a:lnL>
                    <a:lnR>
                      <a:noFill/>
                    </a:ln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lnTlToBr>
                      <a:noFill/>
                    </a:lnTlToBr>
                    <a:lnBlToTr>
                      <a:noFill/>
                    </a:lnBlToTr>
                    <a:solidFill>
                      <a:schemeClr val="bg1"/>
                    </a:solidFill>
                  </a:tcPr>
                </a:tc>
                <a:tc>
                  <a:txBody>
                    <a:bodyPr/>
                    <a:lstStyle/>
                    <a:p>
                      <a:pPr marL="0" marR="0" lvl="0" indent="-28575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3</a:t>
                      </a:r>
                    </a:p>
                  </a:txBody>
                  <a:tcPr horzOverflow="overflow">
                    <a:lnL>
                      <a:noFill/>
                    </a:lnL>
                    <a:lnR w="28575" cap="flat" cmpd="sng" algn="ctr">
                      <a:solidFill>
                        <a:srgbClr val="00AB4E"/>
                      </a:solidFill>
                      <a:prstDash val="solid"/>
                      <a:round/>
                      <a:headEnd type="none" w="med" len="med"/>
                      <a:tailEnd type="none" w="med" len="med"/>
                    </a:ln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33528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ndParaRPr>
                    </a:p>
                  </a:txBody>
                  <a:tcPr horzOverflow="overflow">
                    <a:lnL w="28575" cap="flat" cmpd="sng" algn="ctr">
                      <a:solidFill>
                        <a:srgbClr val="00AB4E"/>
                      </a:solidFill>
                      <a:prstDash val="solid"/>
                      <a:round/>
                      <a:headEnd type="none" w="med" len="med"/>
                      <a:tailEnd type="none" w="med" len="med"/>
                    </a:lnL>
                    <a:lnR>
                      <a:noFill/>
                    </a:ln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2009</a:t>
                      </a:r>
                    </a:p>
                  </a:txBody>
                  <a:tcPr horzOverflow="overflow">
                    <a:lnL w="28575" cap="flat" cmpd="sng" algn="ctr">
                      <a:noFill/>
                      <a:prstDash val="solid"/>
                      <a:round/>
                      <a:headEnd type="none" w="med" len="med"/>
                      <a:tailEnd type="none" w="med" len="med"/>
                    </a:lnL>
                    <a:lnR>
                      <a:noFill/>
                    </a:ln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350</a:t>
                      </a:r>
                    </a:p>
                  </a:txBody>
                  <a:tcPr horzOverflow="overflow">
                    <a:lnL>
                      <a:noFill/>
                    </a:lnL>
                    <a:lnR>
                      <a:noFill/>
                    </a:ln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lnTlToBr>
                      <a:noFill/>
                    </a:lnTlToBr>
                    <a:lnBlToTr>
                      <a:noFill/>
                    </a:lnBlToTr>
                    <a:solidFill>
                      <a:schemeClr val="bg1"/>
                    </a:solidFill>
                  </a:tcPr>
                </a:tc>
                <a:tc>
                  <a:txBody>
                    <a:bodyPr/>
                    <a:lstStyle/>
                    <a:p>
                      <a:pPr marL="0" marR="0" lvl="0" indent="-28575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5.5</a:t>
                      </a:r>
                    </a:p>
                  </a:txBody>
                  <a:tcPr horzOverflow="overflow">
                    <a:lnL>
                      <a:noFill/>
                    </a:lnL>
                    <a:lnR w="28575" cap="flat" cmpd="sng" algn="ctr">
                      <a:solidFill>
                        <a:srgbClr val="00AB4E"/>
                      </a:solidFill>
                      <a:prstDash val="solid"/>
                      <a:round/>
                      <a:headEnd type="none" w="med" len="med"/>
                      <a:tailEnd type="none" w="med" len="med"/>
                    </a:ln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7"/>
                  </a:ext>
                </a:extLst>
              </a:tr>
              <a:tr h="33528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ndParaRPr>
                    </a:p>
                  </a:txBody>
                  <a:tcPr horzOverflow="overflow">
                    <a:lnL w="28575" cap="flat" cmpd="sng" algn="ctr">
                      <a:solidFill>
                        <a:srgbClr val="00AB4E"/>
                      </a:solidFill>
                      <a:prstDash val="solid"/>
                      <a:round/>
                      <a:headEnd type="none" w="med" len="med"/>
                      <a:tailEnd type="none" w="med" len="med"/>
                    </a:lnL>
                    <a:lnR>
                      <a:noFill/>
                    </a:ln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2010</a:t>
                      </a:r>
                    </a:p>
                  </a:txBody>
                  <a:tcPr horzOverflow="overflow">
                    <a:lnL w="28575" cap="flat" cmpd="sng" algn="ctr">
                      <a:noFill/>
                      <a:prstDash val="solid"/>
                      <a:round/>
                      <a:headEnd type="none" w="med" len="med"/>
                      <a:tailEnd type="none" w="med" len="med"/>
                    </a:lnL>
                    <a:lnR>
                      <a:noFill/>
                    </a:ln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500</a:t>
                      </a:r>
                    </a:p>
                  </a:txBody>
                  <a:tcPr horzOverflow="overflow">
                    <a:lnL>
                      <a:noFill/>
                    </a:lnL>
                    <a:lnR>
                      <a:noFill/>
                    </a:ln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lnTlToBr>
                      <a:noFill/>
                    </a:lnTlToBr>
                    <a:lnBlToTr>
                      <a:noFill/>
                    </a:lnBlToTr>
                    <a:solidFill>
                      <a:schemeClr val="bg1"/>
                    </a:solidFill>
                  </a:tcPr>
                </a:tc>
                <a:tc>
                  <a:txBody>
                    <a:bodyPr/>
                    <a:lstStyle/>
                    <a:p>
                      <a:pPr marL="0" marR="0" lvl="0" indent="-28575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7</a:t>
                      </a:r>
                    </a:p>
                  </a:txBody>
                  <a:tcPr horzOverflow="overflow">
                    <a:lnL>
                      <a:noFill/>
                    </a:lnL>
                    <a:lnR w="28575" cap="flat" cmpd="sng" algn="ctr">
                      <a:solidFill>
                        <a:srgbClr val="00AB4E"/>
                      </a:solidFill>
                      <a:prstDash val="solid"/>
                      <a:round/>
                      <a:headEnd type="none" w="med" len="med"/>
                      <a:tailEnd type="none" w="med" len="med"/>
                    </a:ln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8"/>
                  </a:ext>
                </a:extLst>
              </a:tr>
            </a:tbl>
          </a:graphicData>
        </a:graphic>
      </p:graphicFrame>
      <p:sp>
        <p:nvSpPr>
          <p:cNvPr id="2" name="AutoShape 2" descr="Image result for facebook"/>
          <p:cNvSpPr>
            <a:spLocks noChangeAspect="1" noChangeArrowheads="1"/>
          </p:cNvSpPr>
          <p:nvPr/>
        </p:nvSpPr>
        <p:spPr bwMode="auto">
          <a:xfrm>
            <a:off x="155575" y="-190500"/>
            <a:ext cx="1162050" cy="4000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Image result for facebook"/>
          <p:cNvSpPr>
            <a:spLocks noChangeAspect="1" noChangeArrowheads="1"/>
          </p:cNvSpPr>
          <p:nvPr/>
        </p:nvSpPr>
        <p:spPr bwMode="auto">
          <a:xfrm>
            <a:off x="307975" y="-38100"/>
            <a:ext cx="1162050" cy="4000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Image result for facebook"/>
          <p:cNvSpPr>
            <a:spLocks noChangeAspect="1" noChangeArrowheads="1"/>
          </p:cNvSpPr>
          <p:nvPr/>
        </p:nvSpPr>
        <p:spPr bwMode="auto">
          <a:xfrm>
            <a:off x="460375" y="114300"/>
            <a:ext cx="1162050" cy="4000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8" descr="Image result for faceboo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10" descr="Image result for faceboo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66923"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775" y="312738"/>
            <a:ext cx="3600450" cy="1266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31349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a:xfrm>
            <a:off x="3884400" y="694803"/>
            <a:ext cx="4654800" cy="990015"/>
          </a:xfrm>
        </p:spPr>
        <p:txBody>
          <a:bodyPr/>
          <a:lstStyle/>
          <a:p>
            <a:r>
              <a:rPr lang="de-DE" dirty="0" err="1"/>
              <a:t>Firms</a:t>
            </a:r>
            <a:r>
              <a:rPr lang="de-DE" dirty="0"/>
              <a:t> in </a:t>
            </a:r>
            <a:r>
              <a:rPr lang="de-DE" dirty="0" err="1"/>
              <a:t>competitive</a:t>
            </a:r>
            <a:r>
              <a:rPr lang="de-DE" dirty="0"/>
              <a:t> </a:t>
            </a:r>
            <a:r>
              <a:rPr lang="de-DE" dirty="0" err="1"/>
              <a:t>markets</a:t>
            </a:r>
            <a:r>
              <a:rPr lang="de-DE" dirty="0"/>
              <a:t> </a:t>
            </a:r>
          </a:p>
        </p:txBody>
      </p:sp>
      <p:graphicFrame>
        <p:nvGraphicFramePr>
          <p:cNvPr id="7" name="Tabelle 6"/>
          <p:cNvGraphicFramePr>
            <a:graphicFrameLocks noGrp="1"/>
          </p:cNvGraphicFramePr>
          <p:nvPr/>
        </p:nvGraphicFramePr>
        <p:xfrm>
          <a:off x="3900270" y="1904832"/>
          <a:ext cx="4087021" cy="1842058"/>
        </p:xfrm>
        <a:graphic>
          <a:graphicData uri="http://schemas.openxmlformats.org/drawingml/2006/table">
            <a:tbl>
              <a:tblPr firstRow="1" bandRow="1">
                <a:tableStyleId>{5C22544A-7EE6-4342-B048-85BDC9FD1C3A}</a:tableStyleId>
              </a:tblPr>
              <a:tblGrid>
                <a:gridCol w="667021">
                  <a:extLst>
                    <a:ext uri="{9D8B030D-6E8A-4147-A177-3AD203B41FA5}">
                      <a16:colId xmlns:a16="http://schemas.microsoft.com/office/drawing/2014/main" val="20000"/>
                    </a:ext>
                  </a:extLst>
                </a:gridCol>
                <a:gridCol w="3420000">
                  <a:extLst>
                    <a:ext uri="{9D8B030D-6E8A-4147-A177-3AD203B41FA5}">
                      <a16:colId xmlns:a16="http://schemas.microsoft.com/office/drawing/2014/main" val="20001"/>
                    </a:ext>
                  </a:extLst>
                </a:gridCol>
              </a:tblGrid>
              <a:tr h="8540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00" b="1" dirty="0">
                        <a:solidFill>
                          <a:srgbClr val="6E86D4"/>
                        </a:solidFill>
                        <a:latin typeface="Arial Black" pitchFamily="34" charset="0"/>
                        <a:cs typeface="Arial" pitchFamily="34" charset="0"/>
                      </a:endParaRPr>
                    </a:p>
                  </a:txBody>
                  <a:tcPr marL="36000" marR="3600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b="1" dirty="0">
                        <a:solidFill>
                          <a:schemeClr val="tx1"/>
                        </a:solidFill>
                        <a:latin typeface="Arial" pitchFamily="34" charset="0"/>
                        <a:cs typeface="Arial" pitchFamily="34" charset="0"/>
                      </a:endParaRPr>
                    </a:p>
                  </a:txBody>
                  <a:tcPr marL="36000" marR="3600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3542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a:solidFill>
                            <a:schemeClr val="bg1"/>
                          </a:solidFill>
                          <a:latin typeface="+mn-lt"/>
                          <a:cs typeface="Arial" pitchFamily="34" charset="0"/>
                        </a:rPr>
                        <a:t>5.1</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sz="1600" b="0" dirty="0" err="1">
                          <a:solidFill>
                            <a:schemeClr val="bg1"/>
                          </a:solidFill>
                          <a:latin typeface="+mn-lt"/>
                          <a:cs typeface="Arial" pitchFamily="34" charset="0"/>
                        </a:rPr>
                        <a:t>Firms</a:t>
                      </a:r>
                      <a:r>
                        <a:rPr lang="de-DE" sz="1600" b="0" dirty="0">
                          <a:solidFill>
                            <a:schemeClr val="bg1"/>
                          </a:solidFill>
                          <a:latin typeface="+mn-lt"/>
                          <a:cs typeface="Arial" pitchFamily="34" charset="0"/>
                        </a:rPr>
                        <a:t> </a:t>
                      </a:r>
                      <a:r>
                        <a:rPr lang="de-DE" sz="1600" b="0" dirty="0" err="1">
                          <a:solidFill>
                            <a:schemeClr val="bg1"/>
                          </a:solidFill>
                          <a:latin typeface="+mn-lt"/>
                          <a:cs typeface="Arial" pitchFamily="34" charset="0"/>
                        </a:rPr>
                        <a:t>and</a:t>
                      </a:r>
                      <a:r>
                        <a:rPr lang="de-DE" sz="1600" b="0" dirty="0">
                          <a:solidFill>
                            <a:schemeClr val="bg1"/>
                          </a:solidFill>
                          <a:latin typeface="+mn-lt"/>
                          <a:cs typeface="Arial" pitchFamily="34" charset="0"/>
                        </a:rPr>
                        <a:t> </a:t>
                      </a:r>
                      <a:r>
                        <a:rPr lang="de-DE" sz="1600" b="0" dirty="0" err="1">
                          <a:solidFill>
                            <a:schemeClr val="bg1"/>
                          </a:solidFill>
                          <a:latin typeface="+mn-lt"/>
                          <a:cs typeface="Arial" pitchFamily="34" charset="0"/>
                        </a:rPr>
                        <a:t>their</a:t>
                      </a:r>
                      <a:r>
                        <a:rPr lang="de-DE" sz="1600" b="0" dirty="0">
                          <a:solidFill>
                            <a:schemeClr val="bg1"/>
                          </a:solidFill>
                          <a:latin typeface="+mn-lt"/>
                          <a:cs typeface="Arial" pitchFamily="34" charset="0"/>
                        </a:rPr>
                        <a:t> </a:t>
                      </a:r>
                      <a:r>
                        <a:rPr lang="de-DE" sz="1600" b="0" dirty="0" err="1">
                          <a:solidFill>
                            <a:schemeClr val="bg1"/>
                          </a:solidFill>
                          <a:latin typeface="+mn-lt"/>
                          <a:cs typeface="Arial" pitchFamily="34" charset="0"/>
                        </a:rPr>
                        <a:t>Production</a:t>
                      </a:r>
                      <a:r>
                        <a:rPr lang="de-DE" sz="1600" b="0" dirty="0">
                          <a:solidFill>
                            <a:schemeClr val="bg1"/>
                          </a:solidFill>
                          <a:latin typeface="+mn-lt"/>
                          <a:cs typeface="Arial" pitchFamily="34" charset="0"/>
                        </a:rPr>
                        <a:t> </a:t>
                      </a:r>
                      <a:r>
                        <a:rPr lang="de-DE" sz="1600" b="0" dirty="0" err="1">
                          <a:solidFill>
                            <a:schemeClr val="bg1"/>
                          </a:solidFill>
                          <a:latin typeface="+mn-lt"/>
                          <a:cs typeface="Arial" pitchFamily="34" charset="0"/>
                        </a:rPr>
                        <a:t>Decision</a:t>
                      </a:r>
                      <a:endParaRPr lang="en-US" sz="1600" b="0" dirty="0">
                        <a:solidFill>
                          <a:schemeClr val="bg1"/>
                        </a:solidFill>
                        <a:latin typeface="+mn-lt"/>
                        <a:cs typeface="Arial"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3542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mn-lt"/>
                          <a:ea typeface="+mn-ea"/>
                          <a:cs typeface="Arial" pitchFamily="34" charset="0"/>
                        </a:rPr>
                        <a:t>5.2</a:t>
                      </a:r>
                      <a:endParaRPr lang="en-US" sz="2400" b="1" dirty="0">
                        <a:solidFill>
                          <a:schemeClr val="bg1"/>
                        </a:solidFill>
                        <a:latin typeface="+mn-lt"/>
                        <a:cs typeface="Arial"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600" b="0" dirty="0" err="1">
                          <a:solidFill>
                            <a:schemeClr val="bg1"/>
                          </a:solidFill>
                          <a:latin typeface="+mn-lt"/>
                          <a:cs typeface="Arial" pitchFamily="34" charset="0"/>
                        </a:rPr>
                        <a:t>Costs</a:t>
                      </a:r>
                      <a:endParaRPr lang="en-US" sz="1600" b="0" dirty="0">
                        <a:solidFill>
                          <a:schemeClr val="bg1"/>
                        </a:solidFill>
                        <a:latin typeface="+mn-lt"/>
                        <a:cs typeface="Arial"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3542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2400" b="1" dirty="0">
                          <a:solidFill>
                            <a:schemeClr val="bg1"/>
                          </a:solidFill>
                          <a:latin typeface="+mn-lt"/>
                          <a:cs typeface="Arial" pitchFamily="34" charset="0"/>
                        </a:rPr>
                        <a:t>5.3</a:t>
                      </a:r>
                      <a:endParaRPr lang="en-US" sz="2400" b="1" dirty="0">
                        <a:solidFill>
                          <a:schemeClr val="bg1"/>
                        </a:solidFill>
                        <a:latin typeface="+mn-lt"/>
                        <a:cs typeface="Arial"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dirty="0">
                          <a:solidFill>
                            <a:schemeClr val="bg1"/>
                          </a:solidFill>
                          <a:latin typeface="+mn-lt"/>
                          <a:cs typeface="Arial" pitchFamily="34" charset="0"/>
                        </a:rPr>
                        <a:t>Profit Maximization</a:t>
                      </a:r>
                      <a:br>
                        <a:rPr lang="en-US" sz="1600" b="0" dirty="0">
                          <a:solidFill>
                            <a:schemeClr val="bg1"/>
                          </a:solidFill>
                          <a:latin typeface="+mn-lt"/>
                          <a:cs typeface="Arial" pitchFamily="34" charset="0"/>
                        </a:rPr>
                      </a:br>
                      <a:r>
                        <a:rPr lang="en-US" sz="1600" b="0" dirty="0">
                          <a:solidFill>
                            <a:schemeClr val="bg1"/>
                          </a:solidFill>
                          <a:latin typeface="+mn-lt"/>
                          <a:cs typeface="Arial" pitchFamily="34" charset="0"/>
                        </a:rPr>
                        <a:t>and Competitive Supply</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1016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700" b="1" dirty="0">
                        <a:solidFill>
                          <a:schemeClr val="tx1">
                            <a:lumMod val="50000"/>
                            <a:lumOff val="50000"/>
                          </a:schemeClr>
                        </a:solidFill>
                        <a:latin typeface="Arial Black" pitchFamily="34" charset="0"/>
                        <a:cs typeface="Arial" pitchFamily="34" charset="0"/>
                      </a:endParaRPr>
                    </a:p>
                  </a:txBody>
                  <a:tcPr marL="36000" marR="3600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700" b="0" dirty="0">
                        <a:solidFill>
                          <a:schemeClr val="tx1">
                            <a:lumMod val="50000"/>
                            <a:lumOff val="50000"/>
                          </a:schemeClr>
                        </a:solidFill>
                        <a:latin typeface="Arial" pitchFamily="34" charset="0"/>
                        <a:cs typeface="Arial" pitchFamily="34" charset="0"/>
                      </a:endParaRPr>
                    </a:p>
                  </a:txBody>
                  <a:tcPr marL="36000" marR="3600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
        <p:nvSpPr>
          <p:cNvPr id="6" name="Textfeld 5"/>
          <p:cNvSpPr txBox="1"/>
          <p:nvPr/>
        </p:nvSpPr>
        <p:spPr>
          <a:xfrm>
            <a:off x="-171448" y="1305618"/>
            <a:ext cx="4124325" cy="4524315"/>
          </a:xfrm>
          <a:prstGeom prst="rect">
            <a:avLst/>
          </a:prstGeom>
          <a:noFill/>
        </p:spPr>
        <p:txBody>
          <a:bodyPr wrap="square" rtlCol="0">
            <a:spAutoFit/>
          </a:bodyPr>
          <a:lstStyle/>
          <a:p>
            <a:r>
              <a:rPr lang="de-DE" sz="28800" spc="-1500" dirty="0">
                <a:solidFill>
                  <a:schemeClr val="bg1"/>
                </a:solidFill>
              </a:rPr>
              <a:t>05</a:t>
            </a:r>
          </a:p>
        </p:txBody>
      </p:sp>
    </p:spTree>
    <p:extLst>
      <p:ext uri="{BB962C8B-B14F-4D97-AF65-F5344CB8AC3E}">
        <p14:creationId xmlns:p14="http://schemas.microsoft.com/office/powerpoint/2010/main" val="3935125041"/>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0"/>
          <p:cNvSpPr txBox="1">
            <a:spLocks/>
          </p:cNvSpPr>
          <p:nvPr/>
        </p:nvSpPr>
        <p:spPr>
          <a:xfrm>
            <a:off x="727200" y="287367"/>
            <a:ext cx="8042400" cy="993600"/>
          </a:xfrm>
          <a:prstGeom prst="rect">
            <a:avLst/>
          </a:prstGeom>
        </p:spPr>
        <p:txBody>
          <a:bodyPr vert="horz" lIns="91440" tIns="45720" rIns="91440" bIns="45720" rtlCol="0" anchor="t" anchorCtr="0">
            <a:noAutofit/>
          </a:bodyPr>
          <a:lstStyle>
            <a:lvl1pPr algn="l" defTabSz="914400" rtl="0" eaLnBrk="1" latinLnBrk="0" hangingPunct="1">
              <a:lnSpc>
                <a:spcPts val="3500"/>
              </a:lnSpc>
              <a:spcBef>
                <a:spcPct val="0"/>
              </a:spcBef>
              <a:buNone/>
              <a:defRPr lang="en-US" sz="3000" b="0" kern="1200" cap="all" baseline="0">
                <a:solidFill>
                  <a:schemeClr val="bg1"/>
                </a:solidFill>
                <a:latin typeface="Frutiger 45 light" pitchFamily="34" charset="0"/>
                <a:ea typeface="+mj-ea"/>
                <a:cs typeface="+mj-cs"/>
              </a:defRPr>
            </a:lvl1pPr>
          </a:lstStyle>
          <a:p>
            <a:r>
              <a:rPr lang="de-DE" dirty="0"/>
              <a:t>             </a:t>
            </a:r>
          </a:p>
        </p:txBody>
      </p:sp>
      <p:sp>
        <p:nvSpPr>
          <p:cNvPr id="13" name="Titel 10"/>
          <p:cNvSpPr>
            <a:spLocks noGrp="1"/>
          </p:cNvSpPr>
          <p:nvPr>
            <p:ph type="title" idx="4294967295"/>
          </p:nvPr>
        </p:nvSpPr>
        <p:spPr>
          <a:xfrm>
            <a:off x="979488" y="14288"/>
            <a:ext cx="8164512" cy="1436687"/>
          </a:xfrm>
        </p:spPr>
        <p:txBody>
          <a:bodyPr anchor="ctr"/>
          <a:lstStyle>
            <a:lvl1pPr>
              <a:lnSpc>
                <a:spcPts val="3500"/>
              </a:lnSpc>
              <a:defRPr b="0">
                <a:solidFill>
                  <a:schemeClr val="bg1"/>
                </a:solidFill>
              </a:defRPr>
            </a:lvl1pPr>
          </a:lstStyle>
          <a:p>
            <a:r>
              <a:rPr lang="en-US" dirty="0">
                <a:cs typeface="Arial" pitchFamily="34" charset="0"/>
              </a:rPr>
              <a:t>“Economics…</a:t>
            </a:r>
          </a:p>
        </p:txBody>
      </p:sp>
      <p:sp>
        <p:nvSpPr>
          <p:cNvPr id="8" name="Titel 10"/>
          <p:cNvSpPr txBox="1">
            <a:spLocks/>
          </p:cNvSpPr>
          <p:nvPr/>
        </p:nvSpPr>
        <p:spPr>
          <a:xfrm>
            <a:off x="321574" y="1193800"/>
            <a:ext cx="8500852" cy="5664200"/>
          </a:xfrm>
          <a:prstGeom prst="rect">
            <a:avLst/>
          </a:prstGeom>
        </p:spPr>
        <p:txBody>
          <a:bodyPr vert="horz" lIns="91440" tIns="45720" rIns="91440" bIns="45720" rtlCol="0" anchor="ctr" anchorCtr="0">
            <a:noAutofit/>
          </a:bodyPr>
          <a:lstStyle>
            <a:lvl1pPr algn="l" defTabSz="914400" rtl="0" eaLnBrk="1" latinLnBrk="0" hangingPunct="1">
              <a:lnSpc>
                <a:spcPts val="3500"/>
              </a:lnSpc>
              <a:spcBef>
                <a:spcPct val="0"/>
              </a:spcBef>
              <a:buNone/>
              <a:defRPr lang="en-US" sz="2400" b="0" kern="1200" cap="all" baseline="0">
                <a:solidFill>
                  <a:schemeClr val="bg1"/>
                </a:solidFill>
                <a:latin typeface="Frutiger 45 light" pitchFamily="34" charset="0"/>
                <a:ea typeface="+mj-ea"/>
                <a:cs typeface="+mj-cs"/>
              </a:defRPr>
            </a:lvl1pPr>
          </a:lstStyle>
          <a:p>
            <a:pPr>
              <a:lnSpc>
                <a:spcPct val="120000"/>
              </a:lnSpc>
              <a:spcBef>
                <a:spcPts val="1200"/>
              </a:spcBef>
              <a:spcAft>
                <a:spcPts val="1200"/>
              </a:spcAft>
            </a:pPr>
            <a:r>
              <a:rPr lang="en-US" sz="2000" cap="none" dirty="0">
                <a:solidFill>
                  <a:schemeClr val="tx1"/>
                </a:solidFill>
                <a:cs typeface="Arial" pitchFamily="34" charset="0"/>
              </a:rPr>
              <a:t>The main lesson of this part is that firms are not black boxes that mysteriously transform inputs into outputs. Economic theory explains how firms make decisions about production processes, types of inputs and the volume of output to produce. </a:t>
            </a:r>
          </a:p>
          <a:p>
            <a:pPr>
              <a:lnSpc>
                <a:spcPct val="120000"/>
              </a:lnSpc>
              <a:spcBef>
                <a:spcPts val="1200"/>
              </a:spcBef>
              <a:spcAft>
                <a:spcPts val="1200"/>
              </a:spcAft>
            </a:pPr>
            <a:r>
              <a:rPr lang="en-US" sz="2000" cap="none" dirty="0">
                <a:solidFill>
                  <a:schemeClr val="tx1"/>
                </a:solidFill>
                <a:cs typeface="Arial" pitchFamily="34" charset="0"/>
              </a:rPr>
              <a:t>The process of transforming inputs into output is described by the production function. Using the production function, the firm‘s cost function can be determined. This plays an important role for profit </a:t>
            </a:r>
            <a:r>
              <a:rPr lang="en-US" sz="2000" cap="none" dirty="0" err="1">
                <a:solidFill>
                  <a:schemeClr val="tx1"/>
                </a:solidFill>
                <a:cs typeface="Arial" pitchFamily="34" charset="0"/>
              </a:rPr>
              <a:t>maximiziation</a:t>
            </a:r>
            <a:r>
              <a:rPr lang="en-US" sz="2000" cap="none" dirty="0">
                <a:solidFill>
                  <a:schemeClr val="tx1"/>
                </a:solidFill>
                <a:cs typeface="Arial" pitchFamily="34" charset="0"/>
              </a:rPr>
              <a:t> of the firm. Finally, one of the major questions firms face is „how much should we produce“ and will be addressed. The answer to this question crucially depends on the market structure: the ease with which firms can enter and leave the market and the ability of firms to differentiate their products from those of their rivals. </a:t>
            </a:r>
          </a:p>
        </p:txBody>
      </p:sp>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1320" b="34340"/>
          <a:stretch/>
        </p:blipFill>
        <p:spPr bwMode="auto">
          <a:xfrm>
            <a:off x="-3175" y="-692"/>
            <a:ext cx="9150350" cy="1486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el 10"/>
          <p:cNvSpPr txBox="1">
            <a:spLocks/>
          </p:cNvSpPr>
          <p:nvPr/>
        </p:nvSpPr>
        <p:spPr>
          <a:xfrm>
            <a:off x="321574" y="562623"/>
            <a:ext cx="8708126" cy="1436687"/>
          </a:xfrm>
          <a:prstGeom prst="rect">
            <a:avLst/>
          </a:prstGeom>
        </p:spPr>
        <p:txBody>
          <a:bodyPr anchor="ctr"/>
          <a:lstStyle>
            <a:lvl1pPr algn="l" defTabSz="914400" rtl="0" eaLnBrk="1" latinLnBrk="0" hangingPunct="1">
              <a:lnSpc>
                <a:spcPts val="3500"/>
              </a:lnSpc>
              <a:spcBef>
                <a:spcPct val="0"/>
              </a:spcBef>
              <a:buNone/>
              <a:defRPr lang="en-US" sz="2400" b="0" kern="1200" cap="all" baseline="0">
                <a:solidFill>
                  <a:schemeClr val="bg1"/>
                </a:solidFill>
                <a:latin typeface="Frutiger 45 light" pitchFamily="34" charset="0"/>
                <a:ea typeface="+mj-ea"/>
                <a:cs typeface="+mj-cs"/>
              </a:defRPr>
            </a:lvl1pPr>
          </a:lstStyle>
          <a:p>
            <a:r>
              <a:rPr lang="de-DE" sz="4000" dirty="0">
                <a:cs typeface="Arial" pitchFamily="34" charset="0"/>
              </a:rPr>
              <a:t>05 					                   </a:t>
            </a:r>
            <a:r>
              <a:rPr lang="de-DE" sz="4000" dirty="0" err="1">
                <a:cs typeface="Arial" pitchFamily="34" charset="0"/>
              </a:rPr>
              <a:t>IDEa</a:t>
            </a:r>
            <a:endParaRPr lang="de-DE" sz="4000" dirty="0">
              <a:cs typeface="Arial" pitchFamily="34" charset="0"/>
            </a:endParaRPr>
          </a:p>
        </p:txBody>
      </p:sp>
    </p:spTree>
    <p:extLst>
      <p:ext uri="{BB962C8B-B14F-4D97-AF65-F5344CB8AC3E}">
        <p14:creationId xmlns:p14="http://schemas.microsoft.com/office/powerpoint/2010/main" val="397181583"/>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604838" y="310777"/>
            <a:ext cx="6545262" cy="1264025"/>
          </a:xfrm>
        </p:spPr>
        <p:txBody>
          <a:bodyPr/>
          <a:lstStyle/>
          <a:p>
            <a:r>
              <a:rPr lang="de-DE" dirty="0"/>
              <a:t>05 Learning </a:t>
            </a:r>
            <a:r>
              <a:rPr lang="de-DE" dirty="0" err="1"/>
              <a:t>Objectives</a:t>
            </a:r>
            <a:endParaRPr lang="de-DE" dirty="0"/>
          </a:p>
        </p:txBody>
      </p:sp>
      <p:sp>
        <p:nvSpPr>
          <p:cNvPr id="12" name="Rechteck 11"/>
          <p:cNvSpPr/>
          <p:nvPr/>
        </p:nvSpPr>
        <p:spPr>
          <a:xfrm>
            <a:off x="0" y="1623848"/>
            <a:ext cx="9144000" cy="4741032"/>
          </a:xfrm>
          <a:prstGeom prst="rect">
            <a:avLst/>
          </a:prstGeom>
          <a:blipFill dpi="0" rotWithShape="1">
            <a:blip r:embed="rId2">
              <a:alphaModFix amt="1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Inhaltsplatzhalter 2"/>
          <p:cNvSpPr>
            <a:spLocks noGrp="1"/>
          </p:cNvSpPr>
          <p:nvPr>
            <p:ph sz="quarter" idx="12"/>
          </p:nvPr>
        </p:nvSpPr>
        <p:spPr>
          <a:xfrm>
            <a:off x="604838" y="1842448"/>
            <a:ext cx="8081962" cy="4774432"/>
          </a:xfrm>
        </p:spPr>
        <p:txBody>
          <a:bodyPr/>
          <a:lstStyle/>
          <a:p>
            <a:pPr>
              <a:lnSpc>
                <a:spcPct val="100000"/>
              </a:lnSpc>
              <a:spcBef>
                <a:spcPts val="0"/>
              </a:spcBef>
              <a:buClr>
                <a:srgbClr val="2E63AC"/>
              </a:buClr>
              <a:buFont typeface="Wingdings" panose="05000000000000000000" pitchFamily="2" charset="2"/>
              <a:buChar char="§"/>
            </a:pPr>
            <a:r>
              <a:rPr lang="en-US" dirty="0"/>
              <a:t>Explain why firms exist</a:t>
            </a:r>
          </a:p>
          <a:p>
            <a:pPr>
              <a:lnSpc>
                <a:spcPct val="100000"/>
              </a:lnSpc>
              <a:spcBef>
                <a:spcPts val="0"/>
              </a:spcBef>
              <a:buClr>
                <a:srgbClr val="2E63AC"/>
              </a:buClr>
              <a:buFont typeface="Wingdings" panose="05000000000000000000" pitchFamily="2" charset="2"/>
              <a:buChar char="§"/>
            </a:pPr>
            <a:r>
              <a:rPr lang="en-US" dirty="0"/>
              <a:t>Illustrate the production function</a:t>
            </a:r>
          </a:p>
          <a:p>
            <a:pPr>
              <a:lnSpc>
                <a:spcPct val="100000"/>
              </a:lnSpc>
              <a:spcBef>
                <a:spcPts val="0"/>
              </a:spcBef>
              <a:buClr>
                <a:srgbClr val="2E63AC"/>
              </a:buClr>
              <a:buFont typeface="Wingdings" panose="05000000000000000000" pitchFamily="2" charset="2"/>
              <a:buChar char="§"/>
            </a:pPr>
            <a:r>
              <a:rPr lang="en-US" dirty="0"/>
              <a:t>Discuss the law of diminishing marginal returns</a:t>
            </a:r>
          </a:p>
          <a:p>
            <a:pPr>
              <a:lnSpc>
                <a:spcPct val="100000"/>
              </a:lnSpc>
              <a:spcBef>
                <a:spcPts val="0"/>
              </a:spcBef>
              <a:buClr>
                <a:srgbClr val="2E63AC"/>
              </a:buClr>
              <a:buFont typeface="Wingdings" panose="05000000000000000000" pitchFamily="2" charset="2"/>
              <a:buChar char="§"/>
            </a:pPr>
            <a:r>
              <a:rPr lang="en-US" dirty="0"/>
              <a:t>Graphically analyze the substitution of inputs along the possible range of  input substitution </a:t>
            </a:r>
          </a:p>
          <a:p>
            <a:pPr>
              <a:lnSpc>
                <a:spcPct val="100000"/>
              </a:lnSpc>
              <a:spcBef>
                <a:spcPts val="0"/>
              </a:spcBef>
              <a:buClr>
                <a:srgbClr val="2E63AC"/>
              </a:buClr>
              <a:buFont typeface="Wingdings" panose="05000000000000000000" pitchFamily="2" charset="2"/>
              <a:buChar char="§"/>
            </a:pPr>
            <a:r>
              <a:rPr lang="en-US" dirty="0"/>
              <a:t>Interpret the economic consequences of returns to scale</a:t>
            </a:r>
          </a:p>
          <a:p>
            <a:pPr>
              <a:lnSpc>
                <a:spcPct val="100000"/>
              </a:lnSpc>
              <a:spcBef>
                <a:spcPts val="0"/>
              </a:spcBef>
              <a:buClr>
                <a:srgbClr val="2E63AC"/>
              </a:buClr>
              <a:buFont typeface="Wingdings" panose="05000000000000000000" pitchFamily="2" charset="2"/>
              <a:buChar char="§"/>
            </a:pPr>
            <a:r>
              <a:rPr lang="en-US" dirty="0"/>
              <a:t>Define and interpret the different cost types </a:t>
            </a:r>
          </a:p>
          <a:p>
            <a:pPr>
              <a:lnSpc>
                <a:spcPct val="100000"/>
              </a:lnSpc>
              <a:spcBef>
                <a:spcPts val="0"/>
              </a:spcBef>
              <a:buClr>
                <a:srgbClr val="2E63AC"/>
              </a:buClr>
              <a:buFont typeface="Wingdings" panose="05000000000000000000" pitchFamily="2" charset="2"/>
              <a:buChar char="§"/>
            </a:pPr>
            <a:r>
              <a:rPr lang="en-US" dirty="0"/>
              <a:t>Differentiate between economic and accounting costs</a:t>
            </a:r>
          </a:p>
          <a:p>
            <a:pPr>
              <a:lnSpc>
                <a:spcPct val="100000"/>
              </a:lnSpc>
              <a:spcBef>
                <a:spcPts val="0"/>
              </a:spcBef>
              <a:buClr>
                <a:srgbClr val="2E63AC"/>
              </a:buClr>
              <a:buFont typeface="Wingdings" panose="05000000000000000000" pitchFamily="2" charset="2"/>
              <a:buChar char="§"/>
            </a:pPr>
            <a:r>
              <a:rPr lang="en-US" dirty="0"/>
              <a:t>Interpret sunk costs and  assign it to the short versus long term  view</a:t>
            </a:r>
          </a:p>
          <a:p>
            <a:pPr>
              <a:lnSpc>
                <a:spcPct val="100000"/>
              </a:lnSpc>
              <a:spcBef>
                <a:spcPts val="0"/>
              </a:spcBef>
              <a:buClr>
                <a:srgbClr val="2E63AC"/>
              </a:buClr>
              <a:buFont typeface="Wingdings" panose="05000000000000000000" pitchFamily="2" charset="2"/>
              <a:buChar char="§"/>
            </a:pPr>
            <a:r>
              <a:rPr lang="en-US" dirty="0"/>
              <a:t>Find the cost minimizing inputs</a:t>
            </a:r>
          </a:p>
          <a:p>
            <a:pPr>
              <a:lnSpc>
                <a:spcPct val="100000"/>
              </a:lnSpc>
              <a:spcBef>
                <a:spcPts val="0"/>
              </a:spcBef>
              <a:buClr>
                <a:srgbClr val="2E63AC"/>
              </a:buClr>
              <a:buFont typeface="Wingdings" panose="05000000000000000000" pitchFamily="2" charset="2"/>
              <a:buChar char="§"/>
            </a:pPr>
            <a:r>
              <a:rPr lang="en-US" dirty="0"/>
              <a:t>Define perfect competition</a:t>
            </a:r>
          </a:p>
          <a:p>
            <a:pPr>
              <a:lnSpc>
                <a:spcPct val="100000"/>
              </a:lnSpc>
              <a:spcBef>
                <a:spcPts val="0"/>
              </a:spcBef>
              <a:buClr>
                <a:srgbClr val="2E63AC"/>
              </a:buClr>
              <a:buFont typeface="Wingdings" panose="05000000000000000000" pitchFamily="2" charset="2"/>
              <a:buChar char="§"/>
            </a:pPr>
            <a:r>
              <a:rPr lang="en-US" dirty="0"/>
              <a:t>Explain profit maximization in case of perfect competition</a:t>
            </a:r>
          </a:p>
          <a:p>
            <a:pPr>
              <a:lnSpc>
                <a:spcPct val="100000"/>
              </a:lnSpc>
              <a:spcBef>
                <a:spcPts val="0"/>
              </a:spcBef>
              <a:buClr>
                <a:srgbClr val="2E63AC"/>
              </a:buClr>
              <a:buFont typeface="Wingdings" panose="05000000000000000000" pitchFamily="2" charset="2"/>
              <a:buChar char="§"/>
            </a:pPr>
            <a:r>
              <a:rPr lang="en-US" dirty="0"/>
              <a:t>Derive the supply case in case of perfect competition</a:t>
            </a:r>
          </a:p>
          <a:p>
            <a:pPr>
              <a:buClr>
                <a:srgbClr val="2E63AC"/>
              </a:buClr>
              <a:buFont typeface="Wingdings" panose="05000000000000000000" pitchFamily="2" charset="2"/>
              <a:buChar char="§"/>
            </a:pPr>
            <a:endParaRPr lang="en-US" dirty="0"/>
          </a:p>
          <a:p>
            <a:pPr>
              <a:buClr>
                <a:srgbClr val="2E63AC"/>
              </a:buClr>
              <a:buFont typeface="Wingdings" panose="05000000000000000000" pitchFamily="2" charset="2"/>
              <a:buChar char="§"/>
            </a:pPr>
            <a:endParaRPr lang="en-US" dirty="0"/>
          </a:p>
        </p:txBody>
      </p:sp>
    </p:spTree>
    <p:extLst>
      <p:ext uri="{BB962C8B-B14F-4D97-AF65-F5344CB8AC3E}">
        <p14:creationId xmlns:p14="http://schemas.microsoft.com/office/powerpoint/2010/main" val="1409307536"/>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Wallpaper breaking bad, walter white, jesse pinkman, laboratory, chemists, methamphetamine, production, colleagu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385"/>
            <a:ext cx="9144000" cy="5149196"/>
          </a:xfrm>
          <a:prstGeom prst="rect">
            <a:avLst/>
          </a:prstGeom>
          <a:noFill/>
          <a:extLst>
            <a:ext uri="{909E8E84-426E-40DD-AFC4-6F175D3DCCD1}">
              <a14:hiddenFill xmlns:a14="http://schemas.microsoft.com/office/drawing/2010/main">
                <a:solidFill>
                  <a:srgbClr val="FFFFFF"/>
                </a:solidFill>
              </a14:hiddenFill>
            </a:ext>
          </a:extLst>
        </p:spPr>
      </p:pic>
      <p:sp>
        <p:nvSpPr>
          <p:cNvPr id="7" name="Titel 10"/>
          <p:cNvSpPr txBox="1">
            <a:spLocks/>
          </p:cNvSpPr>
          <p:nvPr/>
        </p:nvSpPr>
        <p:spPr>
          <a:xfrm>
            <a:off x="727200" y="3957667"/>
            <a:ext cx="8042400" cy="993600"/>
          </a:xfrm>
          <a:prstGeom prst="rect">
            <a:avLst/>
          </a:prstGeom>
        </p:spPr>
        <p:txBody>
          <a:bodyPr vert="horz" lIns="91440" tIns="45720" rIns="91440" bIns="45720" rtlCol="0" anchor="t" anchorCtr="0">
            <a:noAutofit/>
          </a:bodyPr>
          <a:lstStyle>
            <a:lvl1pPr algn="l" defTabSz="914400" rtl="0" eaLnBrk="1" latinLnBrk="0" hangingPunct="1">
              <a:lnSpc>
                <a:spcPts val="3500"/>
              </a:lnSpc>
              <a:spcBef>
                <a:spcPct val="0"/>
              </a:spcBef>
              <a:buNone/>
              <a:defRPr lang="en-US" sz="3000" b="0" kern="1200" cap="all" baseline="0">
                <a:solidFill>
                  <a:schemeClr val="bg1"/>
                </a:solidFill>
                <a:latin typeface="Frutiger 45 light" pitchFamily="34" charset="0"/>
                <a:ea typeface="+mj-ea"/>
                <a:cs typeface="+mj-cs"/>
              </a:defRPr>
            </a:lvl1pPr>
          </a:lstStyle>
          <a:p>
            <a:r>
              <a:rPr lang="de-DE" dirty="0"/>
              <a:t>             </a:t>
            </a:r>
          </a:p>
        </p:txBody>
      </p:sp>
      <p:sp>
        <p:nvSpPr>
          <p:cNvPr id="11" name="Rechteck 10"/>
          <p:cNvSpPr/>
          <p:nvPr/>
        </p:nvSpPr>
        <p:spPr>
          <a:xfrm>
            <a:off x="0" y="3648105"/>
            <a:ext cx="9144000" cy="1514475"/>
          </a:xfrm>
          <a:prstGeom prst="rect">
            <a:avLst/>
          </a:prstGeom>
          <a:solidFill>
            <a:srgbClr val="2E63A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itel 10"/>
          <p:cNvSpPr>
            <a:spLocks noGrp="1"/>
          </p:cNvSpPr>
          <p:nvPr>
            <p:ph type="title"/>
          </p:nvPr>
        </p:nvSpPr>
        <p:spPr>
          <a:xfrm>
            <a:off x="604838" y="3683955"/>
            <a:ext cx="8164762" cy="1436687"/>
          </a:xfrm>
        </p:spPr>
        <p:txBody>
          <a:bodyPr anchor="ctr"/>
          <a:lstStyle>
            <a:lvl1pPr>
              <a:lnSpc>
                <a:spcPts val="3500"/>
              </a:lnSpc>
              <a:defRPr b="0">
                <a:solidFill>
                  <a:schemeClr val="bg1"/>
                </a:solidFill>
              </a:defRPr>
            </a:lvl1pPr>
          </a:lstStyle>
          <a:p>
            <a:pPr marL="627063" indent="-627063"/>
            <a:r>
              <a:rPr lang="en-US" dirty="0">
                <a:cs typeface="Arial" pitchFamily="34" charset="0"/>
              </a:rPr>
              <a:t>5.1 Firms &amp; Their Production Decision</a:t>
            </a:r>
          </a:p>
        </p:txBody>
      </p:sp>
    </p:spTree>
    <p:extLst>
      <p:ext uri="{BB962C8B-B14F-4D97-AF65-F5344CB8AC3E}">
        <p14:creationId xmlns:p14="http://schemas.microsoft.com/office/powerpoint/2010/main" val="931492723"/>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5"/>
          <p:cNvSpPr>
            <a:spLocks noChangeArrowheads="1"/>
          </p:cNvSpPr>
          <p:nvPr/>
        </p:nvSpPr>
        <p:spPr bwMode="auto">
          <a:xfrm>
            <a:off x="457200" y="1269798"/>
            <a:ext cx="8229600" cy="2739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20000"/>
              </a:spcBef>
              <a:spcAft>
                <a:spcPct val="20000"/>
              </a:spcAft>
            </a:pPr>
            <a:r>
              <a:rPr lang="en-US" sz="2000" dirty="0"/>
              <a:t>Explanation of how a firm makes </a:t>
            </a:r>
            <a:r>
              <a:rPr lang="en-US" sz="2000" dirty="0">
                <a:solidFill>
                  <a:srgbClr val="135CBD"/>
                </a:solidFill>
              </a:rPr>
              <a:t>cost-minimizing production decisions </a:t>
            </a:r>
            <a:r>
              <a:rPr lang="en-US" sz="2000" dirty="0"/>
              <a:t>and how its cost varies with its output.</a:t>
            </a:r>
          </a:p>
          <a:p>
            <a:pPr>
              <a:spcBef>
                <a:spcPct val="20000"/>
              </a:spcBef>
              <a:spcAft>
                <a:spcPct val="20000"/>
              </a:spcAft>
              <a:buFontTx/>
              <a:buNone/>
            </a:pPr>
            <a:r>
              <a:rPr lang="en-US" sz="2000" dirty="0"/>
              <a:t>The production decisions of firms are analogous to the purchasing decisions of consumers, and can likewise be understood in three steps:</a:t>
            </a:r>
          </a:p>
          <a:p>
            <a:pPr marL="566738" lvl="1" indent="-452438">
              <a:spcBef>
                <a:spcPct val="20000"/>
              </a:spcBef>
              <a:spcAft>
                <a:spcPct val="20000"/>
              </a:spcAft>
              <a:buFontTx/>
              <a:buAutoNum type="arabicPeriod"/>
            </a:pPr>
            <a:r>
              <a:rPr lang="en-US" sz="2000" b="1" dirty="0"/>
              <a:t>Production Technology</a:t>
            </a:r>
          </a:p>
          <a:p>
            <a:pPr marL="566738" lvl="1" indent="-452438">
              <a:spcBef>
                <a:spcPct val="20000"/>
              </a:spcBef>
              <a:spcAft>
                <a:spcPct val="20000"/>
              </a:spcAft>
              <a:buFontTx/>
              <a:buAutoNum type="arabicPeriod"/>
            </a:pPr>
            <a:r>
              <a:rPr lang="en-US" sz="2000" b="1" dirty="0"/>
              <a:t>Cost Constraints</a:t>
            </a:r>
          </a:p>
          <a:p>
            <a:pPr marL="566738" lvl="1" indent="-452438">
              <a:spcBef>
                <a:spcPct val="20000"/>
              </a:spcBef>
              <a:spcAft>
                <a:spcPct val="20000"/>
              </a:spcAft>
              <a:buFontTx/>
              <a:buAutoNum type="arabicPeriod"/>
            </a:pPr>
            <a:r>
              <a:rPr lang="en-US" sz="2000" b="1" dirty="0"/>
              <a:t>Input Choices</a:t>
            </a:r>
          </a:p>
        </p:txBody>
      </p:sp>
      <p:sp>
        <p:nvSpPr>
          <p:cNvPr id="10" name="Titel 1"/>
          <p:cNvSpPr>
            <a:spLocks noGrp="1"/>
          </p:cNvSpPr>
          <p:nvPr>
            <p:ph type="title"/>
          </p:nvPr>
        </p:nvSpPr>
        <p:spPr>
          <a:xfrm>
            <a:off x="557540" y="-97595"/>
            <a:ext cx="6545262" cy="1132540"/>
          </a:xfrm>
        </p:spPr>
        <p:txBody>
          <a:bodyPr/>
          <a:lstStyle/>
          <a:p>
            <a:r>
              <a:rPr lang="en-US" dirty="0">
                <a:solidFill>
                  <a:srgbClr val="2E63AC"/>
                </a:solidFill>
                <a:latin typeface="+mn-lt"/>
              </a:rPr>
              <a:t>Firms </a:t>
            </a:r>
            <a:br>
              <a:rPr lang="en-US" dirty="0">
                <a:solidFill>
                  <a:srgbClr val="2E63AC"/>
                </a:solidFill>
                <a:latin typeface="+mn-lt"/>
              </a:rPr>
            </a:br>
            <a:r>
              <a:rPr lang="en-US" dirty="0">
                <a:solidFill>
                  <a:srgbClr val="2E63AC"/>
                </a:solidFill>
                <a:latin typeface="+mn-lt"/>
              </a:rPr>
              <a:t>and their Production Decision</a:t>
            </a:r>
          </a:p>
        </p:txBody>
      </p:sp>
      <p:pic>
        <p:nvPicPr>
          <p:cNvPr id="6" name="Picture 2" descr="Wallpaper breaking bad, walter white, jesse pinkman, laboratory, chemists, methamphetamine, production, colleagues"/>
          <p:cNvPicPr>
            <a:picLocks noChangeAspect="1" noChangeArrowheads="1"/>
          </p:cNvPicPr>
          <p:nvPr/>
        </p:nvPicPr>
        <p:blipFill rotWithShape="1">
          <a:blip r:embed="rId3">
            <a:extLst>
              <a:ext uri="{28A0092B-C50C-407E-A947-70E740481C1C}">
                <a14:useLocalDpi xmlns:a14="http://schemas.microsoft.com/office/drawing/2010/main" val="0"/>
              </a:ext>
            </a:extLst>
          </a:blip>
          <a:srcRect l="-173" t="30222" r="173" b="26859"/>
          <a:stretch/>
        </p:blipFill>
        <p:spPr bwMode="auto">
          <a:xfrm>
            <a:off x="0" y="4135137"/>
            <a:ext cx="9144000" cy="22099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1130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wipe(left)">
                                      <p:cBhvr>
                                        <p:cTn id="11" dur="500"/>
                                        <p:tgtEl>
                                          <p:spTgt spid="5">
                                            <p:txEl>
                                              <p:pRg st="1" end="1"/>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wipe(left)">
                                      <p:cBhvr>
                                        <p:cTn id="15" dur="500"/>
                                        <p:tgtEl>
                                          <p:spTgt spid="5">
                                            <p:txEl>
                                              <p:pRg st="2" end="2"/>
                                            </p:txEl>
                                          </p:spTgt>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wipe(left)">
                                      <p:cBhvr>
                                        <p:cTn id="19" dur="500"/>
                                        <p:tgtEl>
                                          <p:spTgt spid="5">
                                            <p:txEl>
                                              <p:pRg st="3" end="3"/>
                                            </p:txEl>
                                          </p:spTgt>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wipe(left)">
                                      <p:cBhvr>
                                        <p:cTn id="23"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2"/>
    </p:bld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p:cNvSpPr>
            <a:spLocks noGrp="1"/>
          </p:cNvSpPr>
          <p:nvPr>
            <p:ph sz="quarter" idx="12"/>
          </p:nvPr>
        </p:nvSpPr>
        <p:spPr>
          <a:xfrm>
            <a:off x="604838" y="1855649"/>
            <a:ext cx="8081962" cy="3865703"/>
          </a:xfrm>
        </p:spPr>
        <p:txBody>
          <a:bodyPr/>
          <a:lstStyle/>
          <a:p>
            <a:pPr marL="0" indent="0">
              <a:buNone/>
            </a:pPr>
            <a:r>
              <a:rPr lang="en-US" b="1" cap="all" dirty="0">
                <a:solidFill>
                  <a:srgbClr val="86A315"/>
                </a:solidFill>
              </a:rPr>
              <a:t>production function     </a:t>
            </a:r>
          </a:p>
          <a:p>
            <a:pPr marL="0" indent="0">
              <a:lnSpc>
                <a:spcPts val="2000"/>
              </a:lnSpc>
              <a:buNone/>
            </a:pPr>
            <a:r>
              <a:rPr lang="en-US" dirty="0"/>
              <a:t>Function showing the highest output that a firm can produce for every specified combination of inputs.</a:t>
            </a:r>
          </a:p>
          <a:p>
            <a:pPr marL="0" indent="0">
              <a:lnSpc>
                <a:spcPts val="2000"/>
              </a:lnSpc>
              <a:buNone/>
            </a:pPr>
            <a:r>
              <a:rPr lang="en-US" dirty="0"/>
              <a:t>Production functions describe what is technically feasible when the firm operates efficiently—that is, when the firm uses each combination of inputs as effectively as possible.</a:t>
            </a:r>
          </a:p>
          <a:p>
            <a:pPr marL="0" indent="0">
              <a:buNone/>
            </a:pPr>
            <a:r>
              <a:rPr lang="en-US" sz="2400" dirty="0">
                <a:solidFill>
                  <a:srgbClr val="2E63AC"/>
                </a:solidFill>
              </a:rPr>
              <a:t>The Short Run versus the Long Run</a:t>
            </a:r>
          </a:p>
          <a:p>
            <a:pPr marL="0" indent="0">
              <a:lnSpc>
                <a:spcPts val="2000"/>
              </a:lnSpc>
              <a:buNone/>
            </a:pPr>
            <a:r>
              <a:rPr lang="en-US" b="1" cap="all" dirty="0">
                <a:solidFill>
                  <a:srgbClr val="86A315"/>
                </a:solidFill>
              </a:rPr>
              <a:t>short run</a:t>
            </a:r>
            <a:r>
              <a:rPr lang="en-US" dirty="0"/>
              <a:t>: Period of time in which quantities of one or more production factors cannot be changed</a:t>
            </a:r>
          </a:p>
          <a:p>
            <a:pPr marL="0" indent="0">
              <a:lnSpc>
                <a:spcPts val="2000"/>
              </a:lnSpc>
              <a:buNone/>
            </a:pPr>
            <a:r>
              <a:rPr lang="en-US" b="1" cap="all" dirty="0">
                <a:solidFill>
                  <a:srgbClr val="86A315"/>
                </a:solidFill>
              </a:rPr>
              <a:t>fixed input: </a:t>
            </a:r>
            <a:r>
              <a:rPr lang="en-US" dirty="0"/>
              <a:t>Production factor that cannot be varied</a:t>
            </a:r>
          </a:p>
          <a:p>
            <a:pPr marL="0" indent="0">
              <a:lnSpc>
                <a:spcPts val="2000"/>
              </a:lnSpc>
              <a:buNone/>
            </a:pPr>
            <a:r>
              <a:rPr lang="en-US" b="1" cap="all" dirty="0">
                <a:solidFill>
                  <a:srgbClr val="86A315"/>
                </a:solidFill>
              </a:rPr>
              <a:t>long run</a:t>
            </a:r>
            <a:r>
              <a:rPr lang="en-US" dirty="0"/>
              <a:t>: Amount of time needed to make all production inputs variable</a:t>
            </a:r>
          </a:p>
          <a:p>
            <a:pPr marL="0" indent="0">
              <a:buNone/>
            </a:pPr>
            <a:endParaRPr lang="en-US" dirty="0"/>
          </a:p>
          <a:p>
            <a:pPr marL="0" indent="0">
              <a:buNone/>
            </a:pPr>
            <a:endParaRPr lang="en-US" dirty="0"/>
          </a:p>
          <a:p>
            <a:pPr marL="0" indent="0">
              <a:buNone/>
            </a:pPr>
            <a:endParaRPr lang="en-US" dirty="0"/>
          </a:p>
          <a:p>
            <a:endParaRPr lang="en-US" dirty="0"/>
          </a:p>
        </p:txBody>
      </p:sp>
      <p:sp>
        <p:nvSpPr>
          <p:cNvPr id="10" name="Text Box 53"/>
          <p:cNvSpPr txBox="1">
            <a:spLocks noChangeArrowheads="1"/>
          </p:cNvSpPr>
          <p:nvPr/>
        </p:nvSpPr>
        <p:spPr bwMode="auto">
          <a:xfrm>
            <a:off x="-5686425" y="-135375"/>
            <a:ext cx="8153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31775" indent="-231775">
              <a:defRPr>
                <a:solidFill>
                  <a:schemeClr val="tx1"/>
                </a:solidFill>
                <a:latin typeface="Arial" charset="0"/>
              </a:defRPr>
            </a:lvl1pPr>
            <a:lvl2pPr marL="804863" indent="-342900">
              <a:defRPr>
                <a:solidFill>
                  <a:schemeClr val="tx1"/>
                </a:solidFill>
                <a:latin typeface="Arial" charset="0"/>
              </a:defRPr>
            </a:lvl2pPr>
            <a:lvl3pPr marL="1262063" indent="-342900">
              <a:defRPr>
                <a:solidFill>
                  <a:schemeClr val="tx1"/>
                </a:solidFill>
                <a:latin typeface="Arial" charset="0"/>
              </a:defRPr>
            </a:lvl3pPr>
            <a:lvl4pPr marL="1719263" indent="-342900">
              <a:defRPr>
                <a:solidFill>
                  <a:schemeClr val="tx1"/>
                </a:solidFill>
                <a:latin typeface="Arial" charset="0"/>
              </a:defRPr>
            </a:lvl4pPr>
            <a:lvl5pPr marL="2176463" indent="-342900">
              <a:defRPr>
                <a:solidFill>
                  <a:schemeClr val="tx1"/>
                </a:solidFill>
                <a:latin typeface="Arial" charset="0"/>
              </a:defRPr>
            </a:lvl5pPr>
            <a:lvl6pPr marL="2633663" indent="-342900" fontAlgn="base">
              <a:spcBef>
                <a:spcPct val="0"/>
              </a:spcBef>
              <a:spcAft>
                <a:spcPct val="0"/>
              </a:spcAft>
              <a:defRPr>
                <a:solidFill>
                  <a:schemeClr val="tx1"/>
                </a:solidFill>
                <a:latin typeface="Arial" charset="0"/>
              </a:defRPr>
            </a:lvl6pPr>
            <a:lvl7pPr marL="3090863" indent="-342900" fontAlgn="base">
              <a:spcBef>
                <a:spcPct val="0"/>
              </a:spcBef>
              <a:spcAft>
                <a:spcPct val="0"/>
              </a:spcAft>
              <a:defRPr>
                <a:solidFill>
                  <a:schemeClr val="tx1"/>
                </a:solidFill>
                <a:latin typeface="Arial" charset="0"/>
              </a:defRPr>
            </a:lvl7pPr>
            <a:lvl8pPr marL="3548063" indent="-342900" fontAlgn="base">
              <a:spcBef>
                <a:spcPct val="0"/>
              </a:spcBef>
              <a:spcAft>
                <a:spcPct val="0"/>
              </a:spcAft>
              <a:defRPr>
                <a:solidFill>
                  <a:schemeClr val="tx1"/>
                </a:solidFill>
                <a:latin typeface="Arial" charset="0"/>
              </a:defRPr>
            </a:lvl8pPr>
            <a:lvl9pPr marL="4005263" indent="-342900" fontAlgn="base">
              <a:spcBef>
                <a:spcPct val="0"/>
              </a:spcBef>
              <a:spcAft>
                <a:spcPct val="0"/>
              </a:spcAft>
              <a:defRPr>
                <a:solidFill>
                  <a:schemeClr val="tx1"/>
                </a:solidFill>
                <a:latin typeface="Arial" charset="0"/>
              </a:defRPr>
            </a:lvl9pPr>
          </a:lstStyle>
          <a:p>
            <a:pPr marL="0" indent="0">
              <a:buClr>
                <a:schemeClr val="bg2"/>
              </a:buClr>
              <a:buFontTx/>
              <a:buNone/>
            </a:pPr>
            <a:r>
              <a:rPr lang="en-US" b="1" dirty="0">
                <a:solidFill>
                  <a:schemeClr val="bg2"/>
                </a:solidFill>
                <a:latin typeface="Palatino" pitchFamily="2" charset="0"/>
              </a:rPr>
              <a:t>●</a:t>
            </a:r>
            <a:endParaRPr lang="en-US" dirty="0">
              <a:solidFill>
                <a:srgbClr val="2A5CAA"/>
              </a:solidFill>
            </a:endParaRPr>
          </a:p>
        </p:txBody>
      </p:sp>
      <mc:AlternateContent xmlns:mc="http://schemas.openxmlformats.org/markup-compatibility/2006" xmlns:a14="http://schemas.microsoft.com/office/drawing/2010/main">
        <mc:Choice Requires="a14">
          <p:sp>
            <p:nvSpPr>
              <p:cNvPr id="12" name="TextBox 11"/>
              <p:cNvSpPr txBox="1"/>
              <p:nvPr/>
            </p:nvSpPr>
            <p:spPr>
              <a:xfrm>
                <a:off x="4570316" y="2657642"/>
                <a:ext cx="140185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a:rPr>
                        <m:t>𝑞</m:t>
                      </m:r>
                      <m:r>
                        <a:rPr lang="en-US" b="0" i="1" smtClean="0">
                          <a:latin typeface="Cambria Math"/>
                        </a:rPr>
                        <m:t>=</m:t>
                      </m:r>
                      <m:r>
                        <a:rPr lang="en-US" b="0" i="1" smtClean="0">
                          <a:latin typeface="Cambria Math"/>
                        </a:rPr>
                        <m:t>𝐹</m:t>
                      </m:r>
                      <m:r>
                        <a:rPr lang="en-US" b="0" i="1" smtClean="0">
                          <a:latin typeface="Cambria Math"/>
                        </a:rPr>
                        <m:t>(</m:t>
                      </m:r>
                      <m:r>
                        <a:rPr lang="en-US" b="0" i="1" smtClean="0">
                          <a:latin typeface="Cambria Math"/>
                        </a:rPr>
                        <m:t>𝐾</m:t>
                      </m:r>
                      <m:r>
                        <a:rPr lang="en-US" b="0" i="1" smtClean="0">
                          <a:latin typeface="Cambria Math"/>
                        </a:rPr>
                        <m:t>,</m:t>
                      </m:r>
                      <m:r>
                        <a:rPr lang="en-US" b="0" i="1" smtClean="0">
                          <a:latin typeface="Cambria Math"/>
                        </a:rPr>
                        <m:t>𝐿</m:t>
                      </m:r>
                      <m:r>
                        <a:rPr lang="en-US" b="0" i="1" smtClean="0">
                          <a:latin typeface="Cambria Math"/>
                        </a:rPr>
                        <m:t>)</m:t>
                      </m:r>
                    </m:oMath>
                  </m:oMathPara>
                </a14:m>
                <a:endParaRPr lang="en-US" dirty="0"/>
              </a:p>
            </p:txBody>
          </p:sp>
        </mc:Choice>
        <mc:Fallback xmlns="">
          <p:sp>
            <p:nvSpPr>
              <p:cNvPr id="12" name="TextBox 11"/>
              <p:cNvSpPr txBox="1">
                <a:spLocks noRot="1" noChangeAspect="1" noMove="1" noResize="1" noEditPoints="1" noAdjustHandles="1" noChangeArrowheads="1" noChangeShapeType="1" noTextEdit="1"/>
              </p:cNvSpPr>
              <p:nvPr/>
            </p:nvSpPr>
            <p:spPr>
              <a:xfrm>
                <a:off x="4570316" y="2657642"/>
                <a:ext cx="1401859" cy="369332"/>
              </a:xfrm>
              <a:prstGeom prst="rect">
                <a:avLst/>
              </a:prstGeom>
              <a:blipFill rotWithShape="1">
                <a:blip r:embed="rId2"/>
                <a:stretch>
                  <a:fillRect b="-13115"/>
                </a:stretch>
              </a:blipFill>
            </p:spPr>
            <p:txBody>
              <a:bodyPr/>
              <a:lstStyle/>
              <a:p>
                <a:r>
                  <a:rPr lang="en-US">
                    <a:noFill/>
                  </a:rPr>
                  <a:t> </a:t>
                </a:r>
              </a:p>
            </p:txBody>
          </p:sp>
        </mc:Fallback>
      </mc:AlternateContent>
      <p:sp>
        <p:nvSpPr>
          <p:cNvPr id="2" name="Titel 1"/>
          <p:cNvSpPr>
            <a:spLocks noGrp="1"/>
          </p:cNvSpPr>
          <p:nvPr>
            <p:ph type="title"/>
          </p:nvPr>
        </p:nvSpPr>
        <p:spPr/>
        <p:txBody>
          <a:bodyPr/>
          <a:lstStyle/>
          <a:p>
            <a:r>
              <a:rPr lang="en-US" dirty="0">
                <a:solidFill>
                  <a:srgbClr val="2E63AC"/>
                </a:solidFill>
              </a:rPr>
              <a:t>The Production Function</a:t>
            </a:r>
          </a:p>
        </p:txBody>
      </p:sp>
    </p:spTree>
    <p:extLst>
      <p:ext uri="{BB962C8B-B14F-4D97-AF65-F5344CB8AC3E}">
        <p14:creationId xmlns:p14="http://schemas.microsoft.com/office/powerpoint/2010/main" val="20199089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4"/>
          <p:cNvGraphicFramePr>
            <a:graphicFrameLocks noGrp="1"/>
          </p:cNvGraphicFramePr>
          <p:nvPr/>
        </p:nvGraphicFramePr>
        <p:xfrm>
          <a:off x="746235" y="1676400"/>
          <a:ext cx="7420303" cy="4489210"/>
        </p:xfrm>
        <a:graphic>
          <a:graphicData uri="http://schemas.openxmlformats.org/drawingml/2006/table">
            <a:tbl>
              <a:tblPr firstRow="1" bandRow="1">
                <a:tableStyleId>{5C22544A-7EE6-4342-B048-85BDC9FD1C3A}</a:tableStyleId>
              </a:tblPr>
              <a:tblGrid>
                <a:gridCol w="1285765">
                  <a:extLst>
                    <a:ext uri="{9D8B030D-6E8A-4147-A177-3AD203B41FA5}">
                      <a16:colId xmlns:a16="http://schemas.microsoft.com/office/drawing/2014/main" val="20000"/>
                    </a:ext>
                  </a:extLst>
                </a:gridCol>
                <a:gridCol w="1295400">
                  <a:extLst>
                    <a:ext uri="{9D8B030D-6E8A-4147-A177-3AD203B41FA5}">
                      <a16:colId xmlns:a16="http://schemas.microsoft.com/office/drawing/2014/main" val="20001"/>
                    </a:ext>
                  </a:extLst>
                </a:gridCol>
                <a:gridCol w="1128988">
                  <a:extLst>
                    <a:ext uri="{9D8B030D-6E8A-4147-A177-3AD203B41FA5}">
                      <a16:colId xmlns:a16="http://schemas.microsoft.com/office/drawing/2014/main" val="20002"/>
                    </a:ext>
                  </a:extLst>
                </a:gridCol>
                <a:gridCol w="1498330">
                  <a:extLst>
                    <a:ext uri="{9D8B030D-6E8A-4147-A177-3AD203B41FA5}">
                      <a16:colId xmlns:a16="http://schemas.microsoft.com/office/drawing/2014/main" val="20003"/>
                    </a:ext>
                  </a:extLst>
                </a:gridCol>
                <a:gridCol w="2211820">
                  <a:extLst>
                    <a:ext uri="{9D8B030D-6E8A-4147-A177-3AD203B41FA5}">
                      <a16:colId xmlns:a16="http://schemas.microsoft.com/office/drawing/2014/main" val="20004"/>
                    </a:ext>
                  </a:extLst>
                </a:gridCol>
              </a:tblGrid>
              <a:tr h="208701">
                <a:tc>
                  <a:txBody>
                    <a:bodyPr/>
                    <a:lstStyle/>
                    <a:p>
                      <a:pPr algn="ctr"/>
                      <a:endParaRPr lang="en-US" sz="1600" dirty="0"/>
                    </a:p>
                  </a:txBody>
                  <a:tcPr marT="45711" marB="45711" anchor="ctr">
                    <a:lnL w="28575" cap="flat" cmpd="sng" algn="ctr">
                      <a:solidFill>
                        <a:srgbClr val="00AB4E"/>
                      </a:solidFill>
                      <a:prstDash val="solid"/>
                      <a:round/>
                      <a:headEnd type="none" w="med" len="med"/>
                      <a:tailEnd type="none" w="med" len="med"/>
                    </a:lnL>
                    <a:lnR w="12700" cap="flat" cmpd="sng" algn="ctr">
                      <a:solidFill>
                        <a:srgbClr val="950057"/>
                      </a:solidFill>
                      <a:prstDash val="solid"/>
                      <a:round/>
                      <a:headEnd type="none" w="med" len="med"/>
                      <a:tailEnd type="none" w="med" len="med"/>
                    </a:lnR>
                    <a:lnT w="28575" cap="flat" cmpd="sng" algn="ctr">
                      <a:solidFill>
                        <a:srgbClr val="00AB4E"/>
                      </a:solidFill>
                      <a:prstDash val="solid"/>
                      <a:round/>
                      <a:headEnd type="none" w="med" len="med"/>
                      <a:tailEnd type="none" w="med" len="med"/>
                    </a:lnT>
                    <a:lnB w="28575" cap="flat" cmpd="sng" algn="ctr">
                      <a:solidFill>
                        <a:srgbClr val="950057"/>
                      </a:solidFill>
                      <a:prstDash val="solid"/>
                      <a:round/>
                      <a:headEnd type="none" w="med" len="med"/>
                      <a:tailEnd type="none" w="med" len="med"/>
                    </a:lnB>
                    <a:noFill/>
                  </a:tcPr>
                </a:tc>
                <a:tc gridSpan="4">
                  <a:txBody>
                    <a:bodyPr/>
                    <a:lstStyle/>
                    <a:p>
                      <a:r>
                        <a:rPr lang="en-US" sz="1600" dirty="0"/>
                        <a:t>PRODUCTION WITH ONE VARIABLE INPUT</a:t>
                      </a:r>
                    </a:p>
                  </a:txBody>
                  <a:tcPr marT="45711" marB="45711" anchor="ctr">
                    <a:lnL w="12700" cap="flat" cmpd="sng" algn="ctr">
                      <a:solidFill>
                        <a:srgbClr val="950057"/>
                      </a:solidFill>
                      <a:prstDash val="solid"/>
                      <a:round/>
                      <a:headEnd type="none" w="med" len="med"/>
                      <a:tailEnd type="none" w="med" len="med"/>
                    </a:lnL>
                    <a:lnR w="28575" cap="flat" cmpd="sng" algn="ctr">
                      <a:solidFill>
                        <a:srgbClr val="00AB4E"/>
                      </a:solidFill>
                      <a:prstDash val="solid"/>
                      <a:round/>
                      <a:headEnd type="none" w="med" len="med"/>
                      <a:tailEnd type="none" w="med" len="med"/>
                    </a:ln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solidFill>
                      <a:srgbClr val="00AB4E"/>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0"/>
                  </a:ext>
                </a:extLst>
              </a:tr>
              <a:tr h="700014">
                <a:tc>
                  <a:txBody>
                    <a:bodyPr/>
                    <a:lstStyle/>
                    <a:p>
                      <a:r>
                        <a:rPr lang="en-US" sz="1400" b="1" dirty="0"/>
                        <a:t>AMOUNT OF LABOR (</a:t>
                      </a:r>
                      <a:r>
                        <a:rPr lang="en-US" sz="1400" b="1" i="1" dirty="0"/>
                        <a:t>L</a:t>
                      </a:r>
                      <a:r>
                        <a:rPr lang="en-US" sz="1400" b="1" dirty="0"/>
                        <a:t>)</a:t>
                      </a:r>
                    </a:p>
                  </a:txBody>
                  <a:tcPr marT="45711" marB="45711" anchor="ctr">
                    <a:lnL w="28575" cap="flat" cmpd="sng" algn="ctr">
                      <a:solidFill>
                        <a:srgbClr val="00AB4E"/>
                      </a:solidFill>
                      <a:prstDash val="solid"/>
                      <a:round/>
                      <a:headEnd type="none" w="med" len="med"/>
                      <a:tailEnd type="none" w="med" len="med"/>
                    </a:lnL>
                    <a:lnR w="12700" cmpd="sng">
                      <a:noFill/>
                    </a:lnR>
                    <a:lnT w="28575" cap="flat" cmpd="sng" algn="ctr">
                      <a:solidFill>
                        <a:srgbClr val="950057"/>
                      </a:solidFill>
                      <a:prstDash val="solid"/>
                      <a:round/>
                      <a:headEnd type="none" w="med" len="med"/>
                      <a:tailEnd type="none" w="med" len="med"/>
                    </a:lnT>
                    <a:lnB w="28575" cap="flat" cmpd="sng" algn="ctr">
                      <a:solidFill>
                        <a:srgbClr val="00AB4E"/>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t>AMOUNT OF CAPITAL (</a:t>
                      </a:r>
                      <a:r>
                        <a:rPr lang="en-US" sz="1400" b="1" i="1" dirty="0"/>
                        <a:t>K</a:t>
                      </a:r>
                      <a:r>
                        <a:rPr lang="en-US" sz="1400" b="1" dirty="0"/>
                        <a:t>)</a:t>
                      </a:r>
                    </a:p>
                  </a:txBody>
                  <a:tcPr marT="45711" marB="45711" anchor="ctr">
                    <a:lnL w="12700" cmpd="sng">
                      <a:noFill/>
                    </a:lnL>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noFill/>
                  </a:tcPr>
                </a:tc>
                <a:tc>
                  <a:txBody>
                    <a:bodyPr/>
                    <a:lstStyle/>
                    <a:p>
                      <a:pPr algn="ctr"/>
                      <a:r>
                        <a:rPr lang="en-US" sz="1400" b="1" i="0" dirty="0"/>
                        <a:t>TOTAL OUTPUT (</a:t>
                      </a:r>
                      <a:r>
                        <a:rPr lang="en-US" sz="1400" b="1" i="1" dirty="0"/>
                        <a:t>q</a:t>
                      </a:r>
                      <a:r>
                        <a:rPr lang="en-US" sz="1400" b="1" i="0" dirty="0"/>
                        <a:t>)</a:t>
                      </a:r>
                    </a:p>
                  </a:txBody>
                  <a:tcPr marL="0" marT="45711" marB="45711" anchor="ct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t>AVERAGE PRODUCT (</a:t>
                      </a:r>
                      <a:r>
                        <a:rPr lang="en-US" sz="1400" b="1" i="1" dirty="0"/>
                        <a:t>q</a:t>
                      </a:r>
                      <a:r>
                        <a:rPr lang="en-US" sz="1400" b="1" dirty="0"/>
                        <a:t>/</a:t>
                      </a:r>
                      <a:r>
                        <a:rPr lang="en-US" sz="1400" b="1" i="1" dirty="0"/>
                        <a:t>L</a:t>
                      </a:r>
                      <a:r>
                        <a:rPr lang="en-US" sz="1400" b="1" dirty="0"/>
                        <a:t>)</a:t>
                      </a:r>
                    </a:p>
                  </a:txBody>
                  <a:tcPr marT="45711" marB="45711" anchor="ct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noFill/>
                  </a:tcPr>
                </a:tc>
                <a:tc>
                  <a:txBody>
                    <a:bodyPr/>
                    <a:lstStyle/>
                    <a:p>
                      <a:pPr algn="ctr"/>
                      <a:r>
                        <a:rPr lang="en-US" sz="1400" b="1" dirty="0"/>
                        <a:t>MARGINAL PRODUCT (</a:t>
                      </a:r>
                      <a:r>
                        <a:rPr lang="en-US" sz="1400" b="1" dirty="0" err="1">
                          <a:sym typeface="WP Greek Century"/>
                        </a:rPr>
                        <a:t>d</a:t>
                      </a:r>
                      <a:r>
                        <a:rPr lang="en-US" sz="1400" b="1" i="1" dirty="0" err="1">
                          <a:sym typeface="WP Greek Century"/>
                        </a:rPr>
                        <a:t>q</a:t>
                      </a:r>
                      <a:r>
                        <a:rPr lang="en-US" sz="1400" b="1" dirty="0">
                          <a:sym typeface="WP Greek Century"/>
                        </a:rPr>
                        <a:t>/</a:t>
                      </a:r>
                      <a:r>
                        <a:rPr lang="en-US" sz="1400" b="1" dirty="0" err="1">
                          <a:sym typeface="WP Greek Century"/>
                        </a:rPr>
                        <a:t>d</a:t>
                      </a:r>
                      <a:r>
                        <a:rPr lang="en-US" sz="1400" b="1" i="1" dirty="0" err="1">
                          <a:sym typeface="WP Greek Century"/>
                        </a:rPr>
                        <a:t>L</a:t>
                      </a:r>
                      <a:r>
                        <a:rPr lang="en-US" sz="1400" b="1" dirty="0">
                          <a:sym typeface="WP Greek Century"/>
                        </a:rPr>
                        <a:t>)</a:t>
                      </a:r>
                      <a:endParaRPr lang="en-US" sz="1400" b="1" dirty="0"/>
                    </a:p>
                  </a:txBody>
                  <a:tcPr marL="0" marT="45711" marB="45711" anchor="ctr">
                    <a:lnR w="28575" cap="flat" cmpd="sng" algn="ctr">
                      <a:solidFill>
                        <a:srgbClr val="00AB4E"/>
                      </a:solidFill>
                      <a:prstDash val="solid"/>
                      <a:round/>
                      <a:headEnd type="none" w="med" len="med"/>
                      <a:tailEnd type="none" w="med" len="med"/>
                    </a:ln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noFill/>
                  </a:tcPr>
                </a:tc>
                <a:extLst>
                  <a:ext uri="{0D108BD9-81ED-4DB2-BD59-A6C34878D82A}">
                    <a16:rowId xmlns:a16="http://schemas.microsoft.com/office/drawing/2014/main" val="10001"/>
                  </a:ext>
                </a:extLst>
              </a:tr>
              <a:tr h="313994">
                <a:tc>
                  <a:txBody>
                    <a:bodyPr/>
                    <a:lstStyle/>
                    <a:p>
                      <a:pPr algn="ctr"/>
                      <a:r>
                        <a:rPr lang="en-US" sz="1400" dirty="0"/>
                        <a:t>0</a:t>
                      </a:r>
                    </a:p>
                  </a:txBody>
                  <a:tcPr marT="45711" marB="45711" anchor="ctr">
                    <a:lnL w="28575" cap="flat" cmpd="sng" algn="ctr">
                      <a:solidFill>
                        <a:srgbClr val="00AB4E"/>
                      </a:solidFill>
                      <a:prstDash val="solid"/>
                      <a:round/>
                      <a:headEnd type="none" w="med" len="med"/>
                      <a:tailEnd type="none" w="med" len="med"/>
                    </a:lnL>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solidFill>
                      <a:schemeClr val="bg1"/>
                    </a:solidFill>
                  </a:tcPr>
                </a:tc>
                <a:tc>
                  <a:txBody>
                    <a:bodyPr/>
                    <a:lstStyle/>
                    <a:p>
                      <a:pPr algn="ctr"/>
                      <a:r>
                        <a:rPr lang="en-US" sz="1400" dirty="0"/>
                        <a:t>10</a:t>
                      </a:r>
                    </a:p>
                  </a:txBody>
                  <a:tcPr marT="45711" marB="45711" anchor="ct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solidFill>
                      <a:schemeClr val="bg1"/>
                    </a:solidFill>
                  </a:tcPr>
                </a:tc>
                <a:tc>
                  <a:txBody>
                    <a:bodyPr/>
                    <a:lstStyle/>
                    <a:p>
                      <a:pPr algn="ctr"/>
                      <a:r>
                        <a:rPr lang="en-US" sz="1400" dirty="0"/>
                        <a:t>0</a:t>
                      </a:r>
                    </a:p>
                  </a:txBody>
                  <a:tcPr marL="182880" marT="45711" marB="45711" anchor="ct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solidFill>
                      <a:schemeClr val="bg1"/>
                    </a:solidFill>
                  </a:tcPr>
                </a:tc>
                <a:tc>
                  <a:txBody>
                    <a:bodyPr/>
                    <a:lstStyle/>
                    <a:p>
                      <a:pPr algn="ctr"/>
                      <a:r>
                        <a:rPr lang="en-US" sz="1400" b="0" i="0" u="none" strike="noStrike" kern="1200" baseline="0" dirty="0">
                          <a:solidFill>
                            <a:schemeClr val="dk1"/>
                          </a:solidFill>
                          <a:latin typeface="+mn-lt"/>
                          <a:ea typeface="+mn-ea"/>
                          <a:cs typeface="+mn-cs"/>
                        </a:rPr>
                        <a:t>—</a:t>
                      </a:r>
                      <a:endParaRPr lang="en-US" sz="1400" dirty="0"/>
                    </a:p>
                  </a:txBody>
                  <a:tcPr marT="45711" marB="45711" anchor="ct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solidFill>
                      <a:schemeClr val="bg1"/>
                    </a:solidFill>
                  </a:tcPr>
                </a:tc>
                <a:tc>
                  <a:txBody>
                    <a:bodyPr/>
                    <a:lstStyle/>
                    <a:p>
                      <a:pPr algn="ctr"/>
                      <a:r>
                        <a:rPr lang="en-US" sz="1400" b="0" i="0" u="none" strike="noStrike" kern="1200" baseline="0" dirty="0">
                          <a:solidFill>
                            <a:schemeClr val="dk1"/>
                          </a:solidFill>
                          <a:latin typeface="+mn-lt"/>
                          <a:ea typeface="+mn-ea"/>
                          <a:cs typeface="+mn-cs"/>
                        </a:rPr>
                        <a:t>—</a:t>
                      </a:r>
                      <a:endParaRPr lang="en-US" sz="1400" dirty="0"/>
                    </a:p>
                  </a:txBody>
                  <a:tcPr marT="45711" marB="45711" anchor="ctr">
                    <a:lnR w="28575" cap="flat" cmpd="sng" algn="ctr">
                      <a:solidFill>
                        <a:srgbClr val="00AB4E"/>
                      </a:solidFill>
                      <a:prstDash val="solid"/>
                      <a:round/>
                      <a:headEnd type="none" w="med" len="med"/>
                      <a:tailEnd type="none" w="med" len="med"/>
                    </a:ln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13994">
                <a:tc>
                  <a:txBody>
                    <a:bodyPr/>
                    <a:lstStyle/>
                    <a:p>
                      <a:pPr algn="ctr"/>
                      <a:r>
                        <a:rPr lang="en-US" sz="1400" dirty="0"/>
                        <a:t>1</a:t>
                      </a:r>
                    </a:p>
                  </a:txBody>
                  <a:tcPr marT="45711" marB="45711" anchor="ctr">
                    <a:lnL w="28575" cap="flat" cmpd="sng" algn="ctr">
                      <a:solidFill>
                        <a:srgbClr val="00AB4E"/>
                      </a:solidFill>
                      <a:prstDash val="solid"/>
                      <a:round/>
                      <a:headEnd type="none" w="med" len="med"/>
                      <a:tailEnd type="none" w="med" len="med"/>
                    </a:lnL>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solidFill>
                      <a:schemeClr val="bg1"/>
                    </a:solidFill>
                  </a:tcPr>
                </a:tc>
                <a:tc>
                  <a:txBody>
                    <a:bodyPr/>
                    <a:lstStyle/>
                    <a:p>
                      <a:pPr algn="ctr"/>
                      <a:r>
                        <a:rPr lang="en-US" sz="1400" dirty="0"/>
                        <a:t>10</a:t>
                      </a:r>
                    </a:p>
                  </a:txBody>
                  <a:tcPr marT="45711" marB="45711" anchor="ct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solidFill>
                      <a:schemeClr val="bg1"/>
                    </a:solidFill>
                  </a:tcPr>
                </a:tc>
                <a:tc>
                  <a:txBody>
                    <a:bodyPr/>
                    <a:lstStyle/>
                    <a:p>
                      <a:pPr algn="ctr"/>
                      <a:r>
                        <a:rPr lang="en-US" sz="1400" dirty="0"/>
                        <a:t>10</a:t>
                      </a:r>
                    </a:p>
                  </a:txBody>
                  <a:tcPr marL="0" marR="0" marT="45711" marB="45711" anchor="ct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solidFill>
                      <a:schemeClr val="bg1"/>
                    </a:solidFill>
                  </a:tcPr>
                </a:tc>
                <a:tc>
                  <a:txBody>
                    <a:bodyPr/>
                    <a:lstStyle/>
                    <a:p>
                      <a:pPr algn="ctr"/>
                      <a:r>
                        <a:rPr lang="en-US" sz="1400" dirty="0"/>
                        <a:t>10</a:t>
                      </a:r>
                    </a:p>
                  </a:txBody>
                  <a:tcPr marT="45711" marB="45711" anchor="ct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solidFill>
                      <a:schemeClr val="bg1"/>
                    </a:solidFill>
                  </a:tcPr>
                </a:tc>
                <a:tc>
                  <a:txBody>
                    <a:bodyPr/>
                    <a:lstStyle/>
                    <a:p>
                      <a:pPr algn="r"/>
                      <a:r>
                        <a:rPr lang="en-US" sz="1400" dirty="0"/>
                        <a:t>10</a:t>
                      </a:r>
                    </a:p>
                  </a:txBody>
                  <a:tcPr marL="0" marR="1097280" marT="45711" marB="45711" anchor="ctr">
                    <a:lnR w="28575" cap="flat" cmpd="sng" algn="ctr">
                      <a:solidFill>
                        <a:srgbClr val="00AB4E"/>
                      </a:solidFill>
                      <a:prstDash val="solid"/>
                      <a:round/>
                      <a:headEnd type="none" w="med" len="med"/>
                      <a:tailEnd type="none" w="med" len="med"/>
                    </a:ln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13994">
                <a:tc>
                  <a:txBody>
                    <a:bodyPr/>
                    <a:lstStyle/>
                    <a:p>
                      <a:pPr algn="ctr"/>
                      <a:r>
                        <a:rPr lang="en-US" sz="1400" dirty="0"/>
                        <a:t>2</a:t>
                      </a:r>
                    </a:p>
                  </a:txBody>
                  <a:tcPr marT="45711" marB="45711" anchor="ctr">
                    <a:lnL w="28575" cap="flat" cmpd="sng" algn="ctr">
                      <a:solidFill>
                        <a:srgbClr val="00AB4E"/>
                      </a:solidFill>
                      <a:prstDash val="solid"/>
                      <a:round/>
                      <a:headEnd type="none" w="med" len="med"/>
                      <a:tailEnd type="none" w="med" len="med"/>
                    </a:lnL>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solidFill>
                      <a:schemeClr val="bg1"/>
                    </a:solidFill>
                  </a:tcPr>
                </a:tc>
                <a:tc>
                  <a:txBody>
                    <a:bodyPr/>
                    <a:lstStyle/>
                    <a:p>
                      <a:pPr algn="ctr"/>
                      <a:r>
                        <a:rPr lang="en-US" sz="1400" dirty="0"/>
                        <a:t>10</a:t>
                      </a:r>
                    </a:p>
                  </a:txBody>
                  <a:tcPr marT="45711" marB="45711" anchor="ct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solidFill>
                      <a:schemeClr val="bg1"/>
                    </a:solidFill>
                  </a:tcPr>
                </a:tc>
                <a:tc>
                  <a:txBody>
                    <a:bodyPr/>
                    <a:lstStyle/>
                    <a:p>
                      <a:pPr algn="ctr"/>
                      <a:r>
                        <a:rPr lang="en-US" sz="1400" dirty="0"/>
                        <a:t>30</a:t>
                      </a:r>
                    </a:p>
                  </a:txBody>
                  <a:tcPr marL="0" marR="0" marT="45711" marB="45711" anchor="ct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solidFill>
                      <a:schemeClr val="bg1"/>
                    </a:solidFill>
                  </a:tcPr>
                </a:tc>
                <a:tc>
                  <a:txBody>
                    <a:bodyPr/>
                    <a:lstStyle/>
                    <a:p>
                      <a:pPr algn="ctr"/>
                      <a:r>
                        <a:rPr lang="en-US" sz="1400" dirty="0"/>
                        <a:t>15</a:t>
                      </a:r>
                    </a:p>
                  </a:txBody>
                  <a:tcPr marT="45711" marB="45711" anchor="ct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solidFill>
                      <a:schemeClr val="bg1"/>
                    </a:solidFill>
                  </a:tcPr>
                </a:tc>
                <a:tc>
                  <a:txBody>
                    <a:bodyPr/>
                    <a:lstStyle/>
                    <a:p>
                      <a:pPr algn="r"/>
                      <a:r>
                        <a:rPr lang="en-US" sz="1400" dirty="0"/>
                        <a:t>20</a:t>
                      </a:r>
                    </a:p>
                  </a:txBody>
                  <a:tcPr marL="0" marR="1097280" marT="45711" marB="45711" anchor="ctr">
                    <a:lnR w="28575" cap="flat" cmpd="sng" algn="ctr">
                      <a:solidFill>
                        <a:srgbClr val="00AB4E"/>
                      </a:solidFill>
                      <a:prstDash val="solid"/>
                      <a:round/>
                      <a:headEnd type="none" w="med" len="med"/>
                      <a:tailEnd type="none" w="med" len="med"/>
                    </a:ln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13994">
                <a:tc>
                  <a:txBody>
                    <a:bodyPr/>
                    <a:lstStyle/>
                    <a:p>
                      <a:pPr algn="ctr"/>
                      <a:r>
                        <a:rPr lang="en-US" sz="1400" dirty="0"/>
                        <a:t>3</a:t>
                      </a:r>
                    </a:p>
                  </a:txBody>
                  <a:tcPr marT="45711" marB="45711" anchor="ctr">
                    <a:lnL w="28575" cap="flat" cmpd="sng" algn="ctr">
                      <a:solidFill>
                        <a:srgbClr val="00AB4E"/>
                      </a:solidFill>
                      <a:prstDash val="solid"/>
                      <a:round/>
                      <a:headEnd type="none" w="med" len="med"/>
                      <a:tailEnd type="none" w="med" len="med"/>
                    </a:lnL>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solidFill>
                      <a:schemeClr val="bg1"/>
                    </a:solidFill>
                  </a:tcPr>
                </a:tc>
                <a:tc>
                  <a:txBody>
                    <a:bodyPr/>
                    <a:lstStyle/>
                    <a:p>
                      <a:pPr algn="ctr"/>
                      <a:r>
                        <a:rPr lang="en-US" sz="1400" dirty="0"/>
                        <a:t>10</a:t>
                      </a:r>
                    </a:p>
                  </a:txBody>
                  <a:tcPr marT="45711" marB="45711" anchor="ct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solidFill>
                      <a:schemeClr val="bg1"/>
                    </a:solidFill>
                  </a:tcPr>
                </a:tc>
                <a:tc>
                  <a:txBody>
                    <a:bodyPr/>
                    <a:lstStyle/>
                    <a:p>
                      <a:pPr algn="ctr"/>
                      <a:r>
                        <a:rPr lang="en-US" sz="1400" dirty="0"/>
                        <a:t>60</a:t>
                      </a:r>
                    </a:p>
                  </a:txBody>
                  <a:tcPr marL="0" marR="0" marT="45711" marB="45711" anchor="ct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solidFill>
                      <a:schemeClr val="bg1"/>
                    </a:solidFill>
                  </a:tcPr>
                </a:tc>
                <a:tc>
                  <a:txBody>
                    <a:bodyPr/>
                    <a:lstStyle/>
                    <a:p>
                      <a:pPr algn="ctr"/>
                      <a:r>
                        <a:rPr lang="en-US" sz="1400" dirty="0"/>
                        <a:t>20</a:t>
                      </a:r>
                    </a:p>
                  </a:txBody>
                  <a:tcPr marT="45711" marB="45711" anchor="ct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solidFill>
                      <a:schemeClr val="bg1"/>
                    </a:solidFill>
                  </a:tcPr>
                </a:tc>
                <a:tc>
                  <a:txBody>
                    <a:bodyPr/>
                    <a:lstStyle/>
                    <a:p>
                      <a:pPr algn="r"/>
                      <a:r>
                        <a:rPr lang="en-US" sz="1400" dirty="0"/>
                        <a:t>30</a:t>
                      </a:r>
                    </a:p>
                  </a:txBody>
                  <a:tcPr marL="0" marR="1097280" marT="45711" marB="45711" anchor="ctr">
                    <a:lnR w="28575" cap="flat" cmpd="sng" algn="ctr">
                      <a:solidFill>
                        <a:srgbClr val="00AB4E"/>
                      </a:solidFill>
                      <a:prstDash val="solid"/>
                      <a:round/>
                      <a:headEnd type="none" w="med" len="med"/>
                      <a:tailEnd type="none" w="med" len="med"/>
                    </a:ln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313994">
                <a:tc>
                  <a:txBody>
                    <a:bodyPr/>
                    <a:lstStyle/>
                    <a:p>
                      <a:pPr algn="ctr"/>
                      <a:r>
                        <a:rPr lang="en-US" sz="1400" dirty="0"/>
                        <a:t>4</a:t>
                      </a:r>
                    </a:p>
                  </a:txBody>
                  <a:tcPr marT="45711" marB="45711" anchor="ctr">
                    <a:lnL w="28575" cap="flat" cmpd="sng" algn="ctr">
                      <a:solidFill>
                        <a:srgbClr val="00AB4E"/>
                      </a:solidFill>
                      <a:prstDash val="solid"/>
                      <a:round/>
                      <a:headEnd type="none" w="med" len="med"/>
                      <a:tailEnd type="none" w="med" len="med"/>
                    </a:lnL>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solidFill>
                      <a:schemeClr val="bg1"/>
                    </a:solidFill>
                  </a:tcPr>
                </a:tc>
                <a:tc>
                  <a:txBody>
                    <a:bodyPr/>
                    <a:lstStyle/>
                    <a:p>
                      <a:pPr algn="ctr"/>
                      <a:r>
                        <a:rPr lang="en-US" sz="1400" dirty="0"/>
                        <a:t>10</a:t>
                      </a:r>
                    </a:p>
                  </a:txBody>
                  <a:tcPr marT="45711" marB="45711" anchor="ct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solidFill>
                      <a:schemeClr val="bg1"/>
                    </a:solidFill>
                  </a:tcPr>
                </a:tc>
                <a:tc>
                  <a:txBody>
                    <a:bodyPr/>
                    <a:lstStyle/>
                    <a:p>
                      <a:pPr algn="ctr"/>
                      <a:r>
                        <a:rPr lang="en-US" sz="1400" dirty="0"/>
                        <a:t>80</a:t>
                      </a:r>
                    </a:p>
                  </a:txBody>
                  <a:tcPr marL="0" marR="0" marT="45711" marB="45711" anchor="ct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solidFill>
                      <a:schemeClr val="bg1"/>
                    </a:solidFill>
                  </a:tcPr>
                </a:tc>
                <a:tc>
                  <a:txBody>
                    <a:bodyPr/>
                    <a:lstStyle/>
                    <a:p>
                      <a:pPr algn="ctr"/>
                      <a:r>
                        <a:rPr lang="en-US" sz="1400" dirty="0"/>
                        <a:t>20</a:t>
                      </a:r>
                    </a:p>
                  </a:txBody>
                  <a:tcPr marT="45711" marB="45711" anchor="ct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solidFill>
                      <a:schemeClr val="bg1"/>
                    </a:solidFill>
                  </a:tcPr>
                </a:tc>
                <a:tc>
                  <a:txBody>
                    <a:bodyPr/>
                    <a:lstStyle/>
                    <a:p>
                      <a:pPr algn="r"/>
                      <a:r>
                        <a:rPr lang="en-US" sz="1400" dirty="0"/>
                        <a:t>20</a:t>
                      </a:r>
                    </a:p>
                  </a:txBody>
                  <a:tcPr marL="0" marR="1097280" marT="45711" marB="45711" anchor="ctr">
                    <a:lnR w="28575" cap="flat" cmpd="sng" algn="ctr">
                      <a:solidFill>
                        <a:srgbClr val="00AB4E"/>
                      </a:solidFill>
                      <a:prstDash val="solid"/>
                      <a:round/>
                      <a:headEnd type="none" w="med" len="med"/>
                      <a:tailEnd type="none" w="med" len="med"/>
                    </a:ln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313994">
                <a:tc>
                  <a:txBody>
                    <a:bodyPr/>
                    <a:lstStyle/>
                    <a:p>
                      <a:pPr algn="ctr"/>
                      <a:r>
                        <a:rPr lang="en-US" sz="1400" dirty="0"/>
                        <a:t>5</a:t>
                      </a:r>
                    </a:p>
                  </a:txBody>
                  <a:tcPr marT="45711" marB="45711" anchor="ctr">
                    <a:lnL w="28575" cap="flat" cmpd="sng" algn="ctr">
                      <a:solidFill>
                        <a:srgbClr val="00AB4E"/>
                      </a:solidFill>
                      <a:prstDash val="solid"/>
                      <a:round/>
                      <a:headEnd type="none" w="med" len="med"/>
                      <a:tailEnd type="none" w="med" len="med"/>
                    </a:lnL>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solidFill>
                      <a:schemeClr val="bg1"/>
                    </a:solidFill>
                  </a:tcPr>
                </a:tc>
                <a:tc>
                  <a:txBody>
                    <a:bodyPr/>
                    <a:lstStyle/>
                    <a:p>
                      <a:pPr algn="ctr"/>
                      <a:r>
                        <a:rPr lang="en-US" sz="1400" dirty="0"/>
                        <a:t>10</a:t>
                      </a:r>
                    </a:p>
                  </a:txBody>
                  <a:tcPr marT="45711" marB="45711" anchor="ct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solidFill>
                      <a:schemeClr val="bg1"/>
                    </a:solidFill>
                  </a:tcPr>
                </a:tc>
                <a:tc>
                  <a:txBody>
                    <a:bodyPr/>
                    <a:lstStyle/>
                    <a:p>
                      <a:pPr algn="ctr"/>
                      <a:r>
                        <a:rPr lang="en-US" sz="1400" dirty="0"/>
                        <a:t>95</a:t>
                      </a:r>
                    </a:p>
                  </a:txBody>
                  <a:tcPr marL="0" marR="0" marT="45711" marB="45711" anchor="ct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solidFill>
                      <a:schemeClr val="bg1"/>
                    </a:solidFill>
                  </a:tcPr>
                </a:tc>
                <a:tc>
                  <a:txBody>
                    <a:bodyPr/>
                    <a:lstStyle/>
                    <a:p>
                      <a:pPr algn="ctr"/>
                      <a:r>
                        <a:rPr lang="en-US" sz="1400" dirty="0"/>
                        <a:t>19</a:t>
                      </a:r>
                    </a:p>
                  </a:txBody>
                  <a:tcPr marT="45711" marB="45711" anchor="ct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solidFill>
                      <a:schemeClr val="bg1"/>
                    </a:solidFill>
                  </a:tcPr>
                </a:tc>
                <a:tc>
                  <a:txBody>
                    <a:bodyPr/>
                    <a:lstStyle/>
                    <a:p>
                      <a:pPr algn="r"/>
                      <a:r>
                        <a:rPr lang="en-US" sz="1400" dirty="0"/>
                        <a:t>15</a:t>
                      </a:r>
                    </a:p>
                  </a:txBody>
                  <a:tcPr marL="0" marR="1097280" marT="45711" marB="45711" anchor="ctr">
                    <a:lnR w="28575" cap="flat" cmpd="sng" algn="ctr">
                      <a:solidFill>
                        <a:srgbClr val="00AB4E"/>
                      </a:solidFill>
                      <a:prstDash val="solid"/>
                      <a:round/>
                      <a:headEnd type="none" w="med" len="med"/>
                      <a:tailEnd type="none" w="med" len="med"/>
                    </a:ln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313994">
                <a:tc>
                  <a:txBody>
                    <a:bodyPr/>
                    <a:lstStyle/>
                    <a:p>
                      <a:pPr algn="ctr"/>
                      <a:r>
                        <a:rPr lang="en-US" sz="1400" dirty="0"/>
                        <a:t>6</a:t>
                      </a:r>
                    </a:p>
                  </a:txBody>
                  <a:tcPr marT="45711" marB="45711" anchor="ctr">
                    <a:lnL w="28575" cap="flat" cmpd="sng" algn="ctr">
                      <a:solidFill>
                        <a:srgbClr val="00AB4E"/>
                      </a:solidFill>
                      <a:prstDash val="solid"/>
                      <a:round/>
                      <a:headEnd type="none" w="med" len="med"/>
                      <a:tailEnd type="none" w="med" len="med"/>
                    </a:lnL>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solidFill>
                      <a:schemeClr val="bg1"/>
                    </a:solidFill>
                  </a:tcPr>
                </a:tc>
                <a:tc>
                  <a:txBody>
                    <a:bodyPr/>
                    <a:lstStyle/>
                    <a:p>
                      <a:pPr algn="ctr"/>
                      <a:r>
                        <a:rPr lang="en-US" sz="1400" dirty="0"/>
                        <a:t>10</a:t>
                      </a:r>
                    </a:p>
                  </a:txBody>
                  <a:tcPr marT="45711" marB="45711" anchor="ct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solidFill>
                      <a:schemeClr val="bg1"/>
                    </a:solidFill>
                  </a:tcPr>
                </a:tc>
                <a:tc>
                  <a:txBody>
                    <a:bodyPr/>
                    <a:lstStyle/>
                    <a:p>
                      <a:pPr algn="ctr"/>
                      <a:r>
                        <a:rPr lang="en-US" sz="1400" dirty="0"/>
                        <a:t>108</a:t>
                      </a:r>
                    </a:p>
                  </a:txBody>
                  <a:tcPr marL="0" marT="45711" marB="45711" anchor="ct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solidFill>
                      <a:schemeClr val="bg1"/>
                    </a:solidFill>
                  </a:tcPr>
                </a:tc>
                <a:tc>
                  <a:txBody>
                    <a:bodyPr/>
                    <a:lstStyle/>
                    <a:p>
                      <a:pPr algn="ctr"/>
                      <a:r>
                        <a:rPr lang="en-US" sz="1400" dirty="0"/>
                        <a:t>18</a:t>
                      </a:r>
                    </a:p>
                  </a:txBody>
                  <a:tcPr marT="45711" marB="45711" anchor="ct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solidFill>
                      <a:schemeClr val="bg1"/>
                    </a:solidFill>
                  </a:tcPr>
                </a:tc>
                <a:tc>
                  <a:txBody>
                    <a:bodyPr/>
                    <a:lstStyle/>
                    <a:p>
                      <a:pPr algn="r"/>
                      <a:r>
                        <a:rPr lang="en-US" sz="1400" dirty="0"/>
                        <a:t>13</a:t>
                      </a:r>
                    </a:p>
                  </a:txBody>
                  <a:tcPr marL="0" marR="1097280" marT="45711" marB="45711" anchor="ctr">
                    <a:lnR w="28575" cap="flat" cmpd="sng" algn="ctr">
                      <a:solidFill>
                        <a:srgbClr val="00AB4E"/>
                      </a:solidFill>
                      <a:prstDash val="solid"/>
                      <a:round/>
                      <a:headEnd type="none" w="med" len="med"/>
                      <a:tailEnd type="none" w="med" len="med"/>
                    </a:ln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313994">
                <a:tc>
                  <a:txBody>
                    <a:bodyPr/>
                    <a:lstStyle/>
                    <a:p>
                      <a:pPr algn="ctr"/>
                      <a:r>
                        <a:rPr lang="en-US" sz="1400" dirty="0"/>
                        <a:t>7</a:t>
                      </a:r>
                    </a:p>
                  </a:txBody>
                  <a:tcPr marT="45711" marB="45711" anchor="ctr">
                    <a:lnL w="28575" cap="flat" cmpd="sng" algn="ctr">
                      <a:solidFill>
                        <a:srgbClr val="00AB4E"/>
                      </a:solidFill>
                      <a:prstDash val="solid"/>
                      <a:round/>
                      <a:headEnd type="none" w="med" len="med"/>
                      <a:tailEnd type="none" w="med" len="med"/>
                    </a:lnL>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solidFill>
                      <a:schemeClr val="bg1"/>
                    </a:solidFill>
                  </a:tcPr>
                </a:tc>
                <a:tc>
                  <a:txBody>
                    <a:bodyPr/>
                    <a:lstStyle/>
                    <a:p>
                      <a:pPr algn="ctr"/>
                      <a:r>
                        <a:rPr lang="en-US" sz="1400" dirty="0"/>
                        <a:t>10</a:t>
                      </a:r>
                    </a:p>
                  </a:txBody>
                  <a:tcPr marT="45711" marB="45711" anchor="ct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solidFill>
                      <a:schemeClr val="bg1"/>
                    </a:solidFill>
                  </a:tcPr>
                </a:tc>
                <a:tc>
                  <a:txBody>
                    <a:bodyPr/>
                    <a:lstStyle/>
                    <a:p>
                      <a:pPr algn="ctr"/>
                      <a:r>
                        <a:rPr lang="en-US" sz="1400" dirty="0"/>
                        <a:t>112</a:t>
                      </a:r>
                    </a:p>
                  </a:txBody>
                  <a:tcPr marL="0" marT="45711" marB="45711" anchor="ct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solidFill>
                      <a:schemeClr val="bg1"/>
                    </a:solidFill>
                  </a:tcPr>
                </a:tc>
                <a:tc>
                  <a:txBody>
                    <a:bodyPr/>
                    <a:lstStyle/>
                    <a:p>
                      <a:pPr algn="ctr"/>
                      <a:r>
                        <a:rPr lang="en-US" sz="1400" dirty="0"/>
                        <a:t>16</a:t>
                      </a:r>
                    </a:p>
                  </a:txBody>
                  <a:tcPr marT="45711" marB="45711" anchor="ct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solidFill>
                      <a:schemeClr val="bg1"/>
                    </a:solidFill>
                  </a:tcPr>
                </a:tc>
                <a:tc>
                  <a:txBody>
                    <a:bodyPr/>
                    <a:lstStyle/>
                    <a:p>
                      <a:pPr algn="r"/>
                      <a:r>
                        <a:rPr lang="en-US" sz="1400" dirty="0"/>
                        <a:t>4</a:t>
                      </a:r>
                    </a:p>
                  </a:txBody>
                  <a:tcPr marL="0" marR="1097280" marT="45711" marB="45711" anchor="ctr">
                    <a:lnR w="28575" cap="flat" cmpd="sng" algn="ctr">
                      <a:solidFill>
                        <a:srgbClr val="00AB4E"/>
                      </a:solidFill>
                      <a:prstDash val="solid"/>
                      <a:round/>
                      <a:headEnd type="none" w="med" len="med"/>
                      <a:tailEnd type="none" w="med" len="med"/>
                    </a:ln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313994">
                <a:tc>
                  <a:txBody>
                    <a:bodyPr/>
                    <a:lstStyle/>
                    <a:p>
                      <a:pPr algn="ctr"/>
                      <a:r>
                        <a:rPr lang="en-US" sz="1400" dirty="0"/>
                        <a:t>8</a:t>
                      </a:r>
                    </a:p>
                  </a:txBody>
                  <a:tcPr marT="45711" marB="45711" anchor="ctr">
                    <a:lnL w="28575" cap="flat" cmpd="sng" algn="ctr">
                      <a:solidFill>
                        <a:srgbClr val="00AB4E"/>
                      </a:solidFill>
                      <a:prstDash val="solid"/>
                      <a:round/>
                      <a:headEnd type="none" w="med" len="med"/>
                      <a:tailEnd type="none" w="med" len="med"/>
                    </a:lnL>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solidFill>
                      <a:schemeClr val="bg1"/>
                    </a:solidFill>
                  </a:tcPr>
                </a:tc>
                <a:tc>
                  <a:txBody>
                    <a:bodyPr/>
                    <a:lstStyle/>
                    <a:p>
                      <a:pPr algn="ctr"/>
                      <a:r>
                        <a:rPr lang="en-US" sz="1400" dirty="0"/>
                        <a:t>10</a:t>
                      </a:r>
                    </a:p>
                  </a:txBody>
                  <a:tcPr marT="45711" marB="45711" anchor="ct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solidFill>
                      <a:schemeClr val="bg1"/>
                    </a:solidFill>
                  </a:tcPr>
                </a:tc>
                <a:tc>
                  <a:txBody>
                    <a:bodyPr/>
                    <a:lstStyle/>
                    <a:p>
                      <a:pPr algn="ctr"/>
                      <a:r>
                        <a:rPr lang="en-US" sz="1400" dirty="0"/>
                        <a:t>112</a:t>
                      </a:r>
                    </a:p>
                  </a:txBody>
                  <a:tcPr marL="0" marT="45711" marB="45711" anchor="ct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solidFill>
                      <a:schemeClr val="bg1"/>
                    </a:solidFill>
                  </a:tcPr>
                </a:tc>
                <a:tc>
                  <a:txBody>
                    <a:bodyPr/>
                    <a:lstStyle/>
                    <a:p>
                      <a:pPr algn="ctr"/>
                      <a:r>
                        <a:rPr lang="en-US" sz="1400" dirty="0"/>
                        <a:t>14</a:t>
                      </a:r>
                    </a:p>
                  </a:txBody>
                  <a:tcPr marT="45711" marB="45711" anchor="ct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solidFill>
                      <a:schemeClr val="bg1"/>
                    </a:solidFill>
                  </a:tcPr>
                </a:tc>
                <a:tc>
                  <a:txBody>
                    <a:bodyPr/>
                    <a:lstStyle/>
                    <a:p>
                      <a:pPr algn="r"/>
                      <a:r>
                        <a:rPr lang="en-US" sz="1400" dirty="0"/>
                        <a:t>0</a:t>
                      </a:r>
                    </a:p>
                  </a:txBody>
                  <a:tcPr marL="0" marR="1097280" marT="45711" marB="45711" anchor="ctr">
                    <a:lnR w="28575" cap="flat" cmpd="sng" algn="ctr">
                      <a:solidFill>
                        <a:srgbClr val="00AB4E"/>
                      </a:solidFill>
                      <a:prstDash val="solid"/>
                      <a:round/>
                      <a:headEnd type="none" w="med" len="med"/>
                      <a:tailEnd type="none" w="med" len="med"/>
                    </a:ln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r h="313994">
                <a:tc>
                  <a:txBody>
                    <a:bodyPr/>
                    <a:lstStyle/>
                    <a:p>
                      <a:pPr algn="ctr"/>
                      <a:r>
                        <a:rPr lang="en-US" sz="1400" dirty="0"/>
                        <a:t>9</a:t>
                      </a:r>
                    </a:p>
                  </a:txBody>
                  <a:tcPr marT="45711" marB="45711" anchor="ctr">
                    <a:lnL w="28575" cap="flat" cmpd="sng" algn="ctr">
                      <a:solidFill>
                        <a:srgbClr val="00AB4E"/>
                      </a:solidFill>
                      <a:prstDash val="solid"/>
                      <a:round/>
                      <a:headEnd type="none" w="med" len="med"/>
                      <a:tailEnd type="none" w="med" len="med"/>
                    </a:lnL>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solidFill>
                      <a:schemeClr val="bg1"/>
                    </a:solidFill>
                  </a:tcPr>
                </a:tc>
                <a:tc>
                  <a:txBody>
                    <a:bodyPr/>
                    <a:lstStyle/>
                    <a:p>
                      <a:pPr algn="ctr"/>
                      <a:r>
                        <a:rPr lang="en-US" sz="1400" dirty="0"/>
                        <a:t>10</a:t>
                      </a:r>
                    </a:p>
                  </a:txBody>
                  <a:tcPr marT="45711" marB="45711" anchor="ct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solidFill>
                      <a:schemeClr val="bg1"/>
                    </a:solidFill>
                  </a:tcPr>
                </a:tc>
                <a:tc>
                  <a:txBody>
                    <a:bodyPr/>
                    <a:lstStyle/>
                    <a:p>
                      <a:pPr algn="ctr"/>
                      <a:r>
                        <a:rPr lang="en-US" sz="1400" dirty="0"/>
                        <a:t>108</a:t>
                      </a:r>
                    </a:p>
                  </a:txBody>
                  <a:tcPr marL="0" marT="45711" marB="45711" anchor="ct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solidFill>
                      <a:schemeClr val="bg1"/>
                    </a:solidFill>
                  </a:tcPr>
                </a:tc>
                <a:tc>
                  <a:txBody>
                    <a:bodyPr/>
                    <a:lstStyle/>
                    <a:p>
                      <a:pPr algn="ctr"/>
                      <a:r>
                        <a:rPr lang="en-US" sz="1400" dirty="0"/>
                        <a:t>12</a:t>
                      </a:r>
                    </a:p>
                  </a:txBody>
                  <a:tcPr marT="45711" marB="45711" anchor="ct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solidFill>
                      <a:schemeClr val="bg1"/>
                    </a:solidFill>
                  </a:tcPr>
                </a:tc>
                <a:tc>
                  <a:txBody>
                    <a:bodyPr/>
                    <a:lstStyle/>
                    <a:p>
                      <a:pPr algn="r"/>
                      <a:r>
                        <a:rPr lang="en-US" sz="1400" b="0" i="0" u="none" strike="noStrike" kern="1200" baseline="0" dirty="0">
                          <a:solidFill>
                            <a:schemeClr val="dk1"/>
                          </a:solidFill>
                          <a:latin typeface="Symbol" pitchFamily="18" charset="2"/>
                          <a:ea typeface="+mn-ea"/>
                          <a:cs typeface="+mn-cs"/>
                        </a:rPr>
                        <a:t>-</a:t>
                      </a:r>
                      <a:r>
                        <a:rPr lang="en-US" sz="1400" b="0" i="0" u="none" strike="noStrike" kern="1200" baseline="0" dirty="0">
                          <a:solidFill>
                            <a:schemeClr val="dk1"/>
                          </a:solidFill>
                          <a:latin typeface="+mn-lt"/>
                          <a:ea typeface="+mn-ea"/>
                          <a:cs typeface="+mn-cs"/>
                        </a:rPr>
                        <a:t>4</a:t>
                      </a:r>
                      <a:endParaRPr lang="en-US" sz="1400" dirty="0"/>
                    </a:p>
                  </a:txBody>
                  <a:tcPr marL="0" marR="1097280" marT="45711" marB="45711" anchor="ctr">
                    <a:lnR w="28575" cap="flat" cmpd="sng" algn="ctr">
                      <a:solidFill>
                        <a:srgbClr val="00AB4E"/>
                      </a:solidFill>
                      <a:prstDash val="solid"/>
                      <a:round/>
                      <a:headEnd type="none" w="med" len="med"/>
                      <a:tailEnd type="none" w="med" len="med"/>
                    </a:ln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solidFill>
                      <a:schemeClr val="bg1"/>
                    </a:solidFill>
                  </a:tcPr>
                </a:tc>
                <a:extLst>
                  <a:ext uri="{0D108BD9-81ED-4DB2-BD59-A6C34878D82A}">
                    <a16:rowId xmlns:a16="http://schemas.microsoft.com/office/drawing/2014/main" val="10011"/>
                  </a:ext>
                </a:extLst>
              </a:tr>
              <a:tr h="313994">
                <a:tc>
                  <a:txBody>
                    <a:bodyPr/>
                    <a:lstStyle/>
                    <a:p>
                      <a:pPr algn="ctr"/>
                      <a:r>
                        <a:rPr lang="en-US" sz="1400" dirty="0"/>
                        <a:t>10</a:t>
                      </a:r>
                    </a:p>
                  </a:txBody>
                  <a:tcPr marR="182880" marT="45711" marB="45711" anchor="ctr">
                    <a:lnL w="28575" cap="flat" cmpd="sng" algn="ctr">
                      <a:solidFill>
                        <a:srgbClr val="00AB4E"/>
                      </a:solidFill>
                      <a:prstDash val="solid"/>
                      <a:round/>
                      <a:headEnd type="none" w="med" len="med"/>
                      <a:tailEnd type="none" w="med" len="med"/>
                    </a:lnL>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solidFill>
                      <a:schemeClr val="bg1"/>
                    </a:solidFill>
                  </a:tcPr>
                </a:tc>
                <a:tc>
                  <a:txBody>
                    <a:bodyPr/>
                    <a:lstStyle/>
                    <a:p>
                      <a:pPr algn="ctr"/>
                      <a:r>
                        <a:rPr lang="en-US" sz="1400" dirty="0"/>
                        <a:t>10</a:t>
                      </a:r>
                    </a:p>
                  </a:txBody>
                  <a:tcPr marT="45711" marB="45711" anchor="ct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solidFill>
                      <a:schemeClr val="bg1"/>
                    </a:solidFill>
                  </a:tcPr>
                </a:tc>
                <a:tc>
                  <a:txBody>
                    <a:bodyPr/>
                    <a:lstStyle/>
                    <a:p>
                      <a:pPr algn="ctr"/>
                      <a:r>
                        <a:rPr lang="en-US" sz="1400" dirty="0"/>
                        <a:t>100</a:t>
                      </a:r>
                    </a:p>
                  </a:txBody>
                  <a:tcPr marL="0" marT="45711" marB="45711" anchor="ct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solidFill>
                      <a:schemeClr val="bg1"/>
                    </a:solidFill>
                  </a:tcPr>
                </a:tc>
                <a:tc>
                  <a:txBody>
                    <a:bodyPr/>
                    <a:lstStyle/>
                    <a:p>
                      <a:pPr algn="ctr"/>
                      <a:r>
                        <a:rPr lang="en-US" sz="1400" dirty="0"/>
                        <a:t>10</a:t>
                      </a:r>
                    </a:p>
                  </a:txBody>
                  <a:tcPr marT="45711" marB="45711" anchor="ct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solidFill>
                      <a:schemeClr val="bg1"/>
                    </a:solid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dk1"/>
                          </a:solidFill>
                          <a:latin typeface="Symbol" pitchFamily="18" charset="2"/>
                          <a:ea typeface="+mn-ea"/>
                          <a:cs typeface="+mn-cs"/>
                        </a:rPr>
                        <a:t>-</a:t>
                      </a:r>
                      <a:r>
                        <a:rPr lang="en-US" sz="1400" b="0" i="0" u="none" strike="noStrike" kern="1200" baseline="0" dirty="0">
                          <a:solidFill>
                            <a:schemeClr val="dk1"/>
                          </a:solidFill>
                          <a:latin typeface="+mn-lt"/>
                          <a:ea typeface="+mn-ea"/>
                          <a:cs typeface="+mn-cs"/>
                        </a:rPr>
                        <a:t>8</a:t>
                      </a:r>
                      <a:endParaRPr lang="en-US" sz="1400" dirty="0"/>
                    </a:p>
                  </a:txBody>
                  <a:tcPr marL="0" marR="1097280" marT="45711" marB="45711" anchor="ctr">
                    <a:lnR w="28575" cap="flat" cmpd="sng" algn="ctr">
                      <a:solidFill>
                        <a:srgbClr val="00AB4E"/>
                      </a:solidFill>
                      <a:prstDash val="solid"/>
                      <a:round/>
                      <a:headEnd type="none" w="med" len="med"/>
                      <a:tailEnd type="none" w="med" len="med"/>
                    </a:ln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solidFill>
                      <a:schemeClr val="bg1"/>
                    </a:solidFill>
                  </a:tcPr>
                </a:tc>
                <a:extLst>
                  <a:ext uri="{0D108BD9-81ED-4DB2-BD59-A6C34878D82A}">
                    <a16:rowId xmlns:a16="http://schemas.microsoft.com/office/drawing/2014/main" val="10012"/>
                  </a:ext>
                </a:extLst>
              </a:tr>
            </a:tbl>
          </a:graphicData>
        </a:graphic>
      </p:graphicFrame>
      <p:sp>
        <p:nvSpPr>
          <p:cNvPr id="4" name="Titel 3"/>
          <p:cNvSpPr>
            <a:spLocks noGrp="1"/>
          </p:cNvSpPr>
          <p:nvPr>
            <p:ph type="title"/>
          </p:nvPr>
        </p:nvSpPr>
        <p:spPr/>
        <p:txBody>
          <a:bodyPr/>
          <a:lstStyle/>
          <a:p>
            <a:r>
              <a:rPr lang="en-US" dirty="0">
                <a:solidFill>
                  <a:srgbClr val="2E63AC"/>
                </a:solidFill>
              </a:rPr>
              <a:t>Production with One Variable Input (Labor)</a:t>
            </a:r>
          </a:p>
        </p:txBody>
      </p:sp>
    </p:spTree>
    <p:extLst>
      <p:ext uri="{BB962C8B-B14F-4D97-AF65-F5344CB8AC3E}">
        <p14:creationId xmlns:p14="http://schemas.microsoft.com/office/powerpoint/2010/main" val="8791853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7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4"/>
          <p:cNvSpPr>
            <a:spLocks noGrp="1"/>
          </p:cNvSpPr>
          <p:nvPr>
            <p:ph sz="quarter" idx="12"/>
          </p:nvPr>
        </p:nvSpPr>
        <p:spPr/>
        <p:txBody>
          <a:bodyPr wrap="square"/>
          <a:lstStyle/>
          <a:p>
            <a:pPr>
              <a:lnSpc>
                <a:spcPts val="2400"/>
              </a:lnSpc>
              <a:spcBef>
                <a:spcPts val="600"/>
              </a:spcBef>
            </a:pPr>
            <a:r>
              <a:rPr lang="en-US" sz="1800" b="1" cap="all" dirty="0">
                <a:solidFill>
                  <a:srgbClr val="86A315"/>
                </a:solidFill>
                <a:latin typeface="+mn-lt"/>
              </a:rPr>
              <a:t>Production function</a:t>
            </a:r>
            <a:endParaRPr lang="en-US" sz="1800" dirty="0">
              <a:solidFill>
                <a:srgbClr val="86A315"/>
              </a:solidFill>
              <a:latin typeface="+mn-lt"/>
            </a:endParaRPr>
          </a:p>
          <a:p>
            <a:pPr>
              <a:lnSpc>
                <a:spcPts val="2400"/>
              </a:lnSpc>
              <a:spcBef>
                <a:spcPts val="600"/>
              </a:spcBef>
            </a:pPr>
            <a:r>
              <a:rPr lang="en-US" sz="1800" dirty="0">
                <a:solidFill>
                  <a:schemeClr val="tx1"/>
                </a:solidFill>
                <a:latin typeface="+mn-lt"/>
              </a:rPr>
              <a:t>Output produced for different amounts of labor input </a:t>
            </a:r>
          </a:p>
          <a:p>
            <a:pPr>
              <a:lnSpc>
                <a:spcPts val="2400"/>
              </a:lnSpc>
              <a:spcBef>
                <a:spcPts val="600"/>
              </a:spcBef>
            </a:pPr>
            <a:r>
              <a:rPr lang="en-US" sz="1800" b="1" cap="all" dirty="0">
                <a:solidFill>
                  <a:srgbClr val="86A315"/>
                </a:solidFill>
                <a:latin typeface="+mn-lt"/>
              </a:rPr>
              <a:t>Law of diminishing marginal returns</a:t>
            </a:r>
            <a:r>
              <a:rPr lang="en-US" sz="1800" b="1" cap="all" dirty="0">
                <a:latin typeface="+mn-lt"/>
              </a:rPr>
              <a:t>	</a:t>
            </a:r>
          </a:p>
          <a:p>
            <a:pPr>
              <a:lnSpc>
                <a:spcPts val="2400"/>
              </a:lnSpc>
              <a:spcBef>
                <a:spcPts val="600"/>
              </a:spcBef>
            </a:pPr>
            <a:r>
              <a:rPr lang="en-US" sz="1800" dirty="0">
                <a:solidFill>
                  <a:schemeClr val="tx1"/>
                </a:solidFill>
                <a:latin typeface="+mn-lt"/>
              </a:rPr>
              <a:t>If the use of an input increases with other inputs fixed, the resulting additions to output will eventually decrease</a:t>
            </a:r>
          </a:p>
          <a:p>
            <a:pPr>
              <a:lnSpc>
                <a:spcPts val="2400"/>
              </a:lnSpc>
              <a:spcBef>
                <a:spcPts val="600"/>
              </a:spcBef>
              <a:spcAft>
                <a:spcPct val="20000"/>
              </a:spcAft>
            </a:pPr>
            <a:r>
              <a:rPr lang="en-US" sz="1800" dirty="0">
                <a:solidFill>
                  <a:srgbClr val="2E63AC"/>
                </a:solidFill>
                <a:latin typeface="+mn-lt"/>
              </a:rPr>
              <a:t>THE EFFECT OF TECHNOLOGICAL </a:t>
            </a:r>
          </a:p>
          <a:p>
            <a:pPr>
              <a:lnSpc>
                <a:spcPts val="2400"/>
              </a:lnSpc>
              <a:spcAft>
                <a:spcPct val="20000"/>
              </a:spcAft>
            </a:pPr>
            <a:r>
              <a:rPr lang="en-US" sz="1800" dirty="0">
                <a:solidFill>
                  <a:srgbClr val="2E63AC"/>
                </a:solidFill>
                <a:latin typeface="+mn-lt"/>
              </a:rPr>
              <a:t>IMPROVEMENT</a:t>
            </a:r>
          </a:p>
          <a:p>
            <a:pPr>
              <a:lnSpc>
                <a:spcPts val="2000"/>
              </a:lnSpc>
              <a:spcAft>
                <a:spcPct val="20000"/>
              </a:spcAft>
            </a:pPr>
            <a:r>
              <a:rPr lang="en-US" sz="1600" dirty="0">
                <a:solidFill>
                  <a:schemeClr val="tx1"/>
                </a:solidFill>
                <a:latin typeface="+mn-lt"/>
              </a:rPr>
              <a:t>Labor productivity (output per unit of labor) can </a:t>
            </a:r>
          </a:p>
          <a:p>
            <a:pPr>
              <a:lnSpc>
                <a:spcPts val="2000"/>
              </a:lnSpc>
              <a:spcAft>
                <a:spcPct val="20000"/>
              </a:spcAft>
            </a:pPr>
            <a:r>
              <a:rPr lang="en-US" sz="1600" dirty="0">
                <a:solidFill>
                  <a:schemeClr val="tx1"/>
                </a:solidFill>
                <a:latin typeface="+mn-lt"/>
              </a:rPr>
              <a:t>increase if there are improvements in technology, </a:t>
            </a:r>
          </a:p>
          <a:p>
            <a:pPr>
              <a:lnSpc>
                <a:spcPts val="2000"/>
              </a:lnSpc>
              <a:spcAft>
                <a:spcPct val="20000"/>
              </a:spcAft>
            </a:pPr>
            <a:r>
              <a:rPr lang="en-US" sz="1600" dirty="0">
                <a:solidFill>
                  <a:schemeClr val="tx1"/>
                </a:solidFill>
                <a:latin typeface="+mn-lt"/>
              </a:rPr>
              <a:t>even though any given production process </a:t>
            </a:r>
          </a:p>
          <a:p>
            <a:pPr>
              <a:lnSpc>
                <a:spcPts val="2000"/>
              </a:lnSpc>
              <a:spcAft>
                <a:spcPct val="20000"/>
              </a:spcAft>
            </a:pPr>
            <a:r>
              <a:rPr lang="en-US" sz="1600" dirty="0">
                <a:solidFill>
                  <a:schemeClr val="tx1"/>
                </a:solidFill>
                <a:latin typeface="+mn-lt"/>
              </a:rPr>
              <a:t>exhibits diminishing returns to labor. As we move </a:t>
            </a:r>
          </a:p>
          <a:p>
            <a:pPr>
              <a:lnSpc>
                <a:spcPts val="2000"/>
              </a:lnSpc>
              <a:spcAft>
                <a:spcPct val="20000"/>
              </a:spcAft>
            </a:pPr>
            <a:r>
              <a:rPr lang="en-US" sz="1600" dirty="0">
                <a:solidFill>
                  <a:schemeClr val="tx1"/>
                </a:solidFill>
                <a:latin typeface="+mn-lt"/>
              </a:rPr>
              <a:t>from point </a:t>
            </a:r>
            <a:r>
              <a:rPr lang="en-US" sz="1600" i="1" dirty="0">
                <a:solidFill>
                  <a:schemeClr val="tx1"/>
                </a:solidFill>
                <a:latin typeface="+mn-lt"/>
              </a:rPr>
              <a:t>A</a:t>
            </a:r>
            <a:r>
              <a:rPr lang="en-US" sz="1600" dirty="0">
                <a:solidFill>
                  <a:schemeClr val="tx1"/>
                </a:solidFill>
                <a:latin typeface="+mn-lt"/>
              </a:rPr>
              <a:t> on curve </a:t>
            </a:r>
            <a:r>
              <a:rPr lang="en-US" sz="1600" i="1" dirty="0">
                <a:solidFill>
                  <a:schemeClr val="tx1"/>
                </a:solidFill>
                <a:latin typeface="+mn-lt"/>
              </a:rPr>
              <a:t>O</a:t>
            </a:r>
            <a:r>
              <a:rPr lang="en-US" sz="1600" baseline="-25000" dirty="0">
                <a:solidFill>
                  <a:schemeClr val="tx1"/>
                </a:solidFill>
                <a:latin typeface="+mn-lt"/>
              </a:rPr>
              <a:t>1</a:t>
            </a:r>
            <a:r>
              <a:rPr lang="en-US" sz="1600" dirty="0">
                <a:solidFill>
                  <a:schemeClr val="tx1"/>
                </a:solidFill>
                <a:latin typeface="+mn-lt"/>
              </a:rPr>
              <a:t> to </a:t>
            </a:r>
            <a:r>
              <a:rPr lang="en-US" sz="1600" i="1" dirty="0">
                <a:solidFill>
                  <a:schemeClr val="tx1"/>
                </a:solidFill>
                <a:latin typeface="+mn-lt"/>
              </a:rPr>
              <a:t>B</a:t>
            </a:r>
            <a:r>
              <a:rPr lang="en-US" sz="1600" dirty="0">
                <a:solidFill>
                  <a:schemeClr val="tx1"/>
                </a:solidFill>
                <a:latin typeface="+mn-lt"/>
              </a:rPr>
              <a:t> on curve </a:t>
            </a:r>
            <a:r>
              <a:rPr lang="en-US" sz="1600" i="1" dirty="0">
                <a:solidFill>
                  <a:schemeClr val="tx1"/>
                </a:solidFill>
                <a:latin typeface="+mn-lt"/>
              </a:rPr>
              <a:t>O</a:t>
            </a:r>
            <a:r>
              <a:rPr lang="en-US" sz="1600" baseline="-25000" dirty="0">
                <a:solidFill>
                  <a:schemeClr val="tx1"/>
                </a:solidFill>
                <a:latin typeface="+mn-lt"/>
              </a:rPr>
              <a:t>2</a:t>
            </a:r>
            <a:r>
              <a:rPr lang="en-US" sz="1600" dirty="0">
                <a:solidFill>
                  <a:schemeClr val="tx1"/>
                </a:solidFill>
                <a:latin typeface="+mn-lt"/>
              </a:rPr>
              <a:t> to </a:t>
            </a:r>
            <a:r>
              <a:rPr lang="en-US" sz="1600" i="1" dirty="0">
                <a:solidFill>
                  <a:schemeClr val="tx1"/>
                </a:solidFill>
                <a:latin typeface="+mn-lt"/>
              </a:rPr>
              <a:t>C</a:t>
            </a:r>
            <a:r>
              <a:rPr lang="en-US" sz="1600" dirty="0">
                <a:solidFill>
                  <a:schemeClr val="tx1"/>
                </a:solidFill>
                <a:latin typeface="+mn-lt"/>
              </a:rPr>
              <a:t> </a:t>
            </a:r>
          </a:p>
          <a:p>
            <a:pPr>
              <a:lnSpc>
                <a:spcPts val="2000"/>
              </a:lnSpc>
              <a:spcAft>
                <a:spcPct val="20000"/>
              </a:spcAft>
            </a:pPr>
            <a:r>
              <a:rPr lang="en-US" sz="1600" dirty="0">
                <a:solidFill>
                  <a:schemeClr val="tx1"/>
                </a:solidFill>
                <a:latin typeface="+mn-lt"/>
              </a:rPr>
              <a:t>on curve </a:t>
            </a:r>
            <a:r>
              <a:rPr lang="en-US" sz="1600" i="1" dirty="0">
                <a:solidFill>
                  <a:schemeClr val="tx1"/>
                </a:solidFill>
                <a:latin typeface="+mn-lt"/>
              </a:rPr>
              <a:t>O</a:t>
            </a:r>
            <a:r>
              <a:rPr lang="en-US" sz="1600" baseline="-25000" dirty="0">
                <a:solidFill>
                  <a:schemeClr val="tx1"/>
                </a:solidFill>
                <a:latin typeface="+mn-lt"/>
              </a:rPr>
              <a:t>3</a:t>
            </a:r>
            <a:r>
              <a:rPr lang="en-US" sz="1600" dirty="0">
                <a:solidFill>
                  <a:schemeClr val="tx1"/>
                </a:solidFill>
                <a:latin typeface="+mn-lt"/>
              </a:rPr>
              <a:t> over time, labor productivity increases.</a:t>
            </a:r>
          </a:p>
          <a:p>
            <a:endParaRPr lang="en-US" sz="1800" dirty="0">
              <a:solidFill>
                <a:schemeClr val="tx1"/>
              </a:solidFill>
              <a:latin typeface="+mn-lt"/>
            </a:endParaRPr>
          </a:p>
        </p:txBody>
      </p:sp>
      <p:grpSp>
        <p:nvGrpSpPr>
          <p:cNvPr id="7" name="Gruppieren 6"/>
          <p:cNvGrpSpPr/>
          <p:nvPr/>
        </p:nvGrpSpPr>
        <p:grpSpPr>
          <a:xfrm>
            <a:off x="5454870" y="3515712"/>
            <a:ext cx="3522442" cy="2873941"/>
            <a:chOff x="4373781" y="2422648"/>
            <a:chExt cx="4572000" cy="3714750"/>
          </a:xfrm>
        </p:grpSpPr>
        <p:pic>
          <p:nvPicPr>
            <p:cNvPr id="39" name="Picture 13" descr="fig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73781" y="2422648"/>
              <a:ext cx="4572000" cy="371475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4" descr="fig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3781" y="2422648"/>
              <a:ext cx="4572000" cy="371475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5" descr="fig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73781" y="2422648"/>
              <a:ext cx="4572000" cy="371475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6" descr="fig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73781" y="2422648"/>
              <a:ext cx="4572000" cy="371475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7" descr="fig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73781" y="2422648"/>
              <a:ext cx="4572000" cy="371475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9" descr="fig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73781" y="2422648"/>
              <a:ext cx="4572000" cy="371475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0" descr="fig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73781" y="2422648"/>
              <a:ext cx="4572000" cy="3714750"/>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itel 3"/>
          <p:cNvSpPr>
            <a:spLocks noGrp="1"/>
          </p:cNvSpPr>
          <p:nvPr>
            <p:ph type="title"/>
          </p:nvPr>
        </p:nvSpPr>
        <p:spPr/>
        <p:txBody>
          <a:bodyPr/>
          <a:lstStyle/>
          <a:p>
            <a:r>
              <a:rPr lang="en-US" dirty="0">
                <a:solidFill>
                  <a:srgbClr val="2E63AC"/>
                </a:solidFill>
              </a:rPr>
              <a:t>Production with One Variable Input (Labor)</a:t>
            </a:r>
          </a:p>
        </p:txBody>
      </p:sp>
    </p:spTree>
    <p:extLst>
      <p:ext uri="{BB962C8B-B14F-4D97-AF65-F5344CB8AC3E}">
        <p14:creationId xmlns:p14="http://schemas.microsoft.com/office/powerpoint/2010/main" val="607741309"/>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Inhaltsplatzhalter 9"/>
          <p:cNvSpPr>
            <a:spLocks noGrp="1"/>
          </p:cNvSpPr>
          <p:nvPr>
            <p:ph sz="quarter" idx="12"/>
          </p:nvPr>
        </p:nvSpPr>
        <p:spPr>
          <a:xfrm>
            <a:off x="604837" y="1828800"/>
            <a:ext cx="8318445" cy="3924000"/>
          </a:xfrm>
        </p:spPr>
        <p:txBody>
          <a:bodyPr/>
          <a:lstStyle/>
          <a:p>
            <a:pPr>
              <a:lnSpc>
                <a:spcPts val="2800"/>
              </a:lnSpc>
              <a:spcBef>
                <a:spcPts val="1200"/>
              </a:spcBef>
            </a:pPr>
            <a:r>
              <a:rPr lang="en-US" sz="2000" b="1" cap="all" dirty="0">
                <a:solidFill>
                  <a:srgbClr val="86A315"/>
                </a:solidFill>
                <a:latin typeface="+mn-lt"/>
              </a:rPr>
              <a:t>Average product    </a:t>
            </a:r>
          </a:p>
          <a:p>
            <a:pPr>
              <a:lnSpc>
                <a:spcPts val="2800"/>
              </a:lnSpc>
              <a:spcBef>
                <a:spcPts val="1200"/>
              </a:spcBef>
            </a:pPr>
            <a:r>
              <a:rPr lang="en-US" sz="2000" dirty="0">
                <a:solidFill>
                  <a:schemeClr val="tx1"/>
                </a:solidFill>
                <a:latin typeface="+mn-lt"/>
              </a:rPr>
              <a:t>Output per unit of a particular input</a:t>
            </a:r>
          </a:p>
          <a:p>
            <a:pPr>
              <a:lnSpc>
                <a:spcPts val="2800"/>
              </a:lnSpc>
              <a:spcBef>
                <a:spcPts val="1200"/>
              </a:spcBef>
            </a:pPr>
            <a:r>
              <a:rPr lang="en-US" sz="2000" b="1" cap="all" dirty="0">
                <a:solidFill>
                  <a:srgbClr val="86A315"/>
                </a:solidFill>
                <a:latin typeface="+mn-lt"/>
              </a:rPr>
              <a:t>Marginal product    </a:t>
            </a:r>
          </a:p>
          <a:p>
            <a:pPr>
              <a:lnSpc>
                <a:spcPts val="2800"/>
              </a:lnSpc>
              <a:spcBef>
                <a:spcPts val="1200"/>
              </a:spcBef>
            </a:pPr>
            <a:r>
              <a:rPr lang="en-US" sz="2000" dirty="0">
                <a:solidFill>
                  <a:schemeClr val="tx1"/>
                </a:solidFill>
                <a:latin typeface="+mn-lt"/>
              </a:rPr>
              <a:t>Additional output produced as an input is increased by one unit</a:t>
            </a:r>
          </a:p>
          <a:p>
            <a:pPr lvl="0">
              <a:lnSpc>
                <a:spcPts val="2000"/>
              </a:lnSpc>
              <a:spcBef>
                <a:spcPts val="1200"/>
              </a:spcBef>
              <a:buClrTx/>
            </a:pPr>
            <a:r>
              <a:rPr lang="en-US" sz="1600" dirty="0">
                <a:solidFill>
                  <a:prstClr val="black"/>
                </a:solidFill>
                <a:latin typeface="+mn-lt"/>
              </a:rPr>
              <a:t>Remember that the marginal product of labor depends on the amount of capital used. If the capital input increased from 10 to 20, the marginal product of labor most likely would increase.</a:t>
            </a:r>
          </a:p>
          <a:p>
            <a:pPr lvl="0">
              <a:lnSpc>
                <a:spcPct val="100000"/>
              </a:lnSpc>
              <a:spcBef>
                <a:spcPts val="1200"/>
              </a:spcBef>
              <a:buClrTx/>
              <a:tabLst>
                <a:tab pos="441325" algn="l"/>
              </a:tabLst>
            </a:pPr>
            <a:r>
              <a:rPr lang="en-US" sz="1800" dirty="0">
                <a:solidFill>
                  <a:prstClr val="black"/>
                </a:solidFill>
                <a:latin typeface="+mn-lt"/>
              </a:rPr>
              <a:t>	Average product of labor = Output/labor input = </a:t>
            </a:r>
            <a:r>
              <a:rPr lang="en-US" sz="1800" i="1" dirty="0">
                <a:solidFill>
                  <a:prstClr val="black"/>
                </a:solidFill>
                <a:latin typeface="+mn-lt"/>
              </a:rPr>
              <a:t>q </a:t>
            </a:r>
            <a:r>
              <a:rPr lang="en-US" sz="1800" dirty="0">
                <a:solidFill>
                  <a:prstClr val="black"/>
                </a:solidFill>
                <a:latin typeface="+mn-lt"/>
              </a:rPr>
              <a:t>/</a:t>
            </a:r>
            <a:r>
              <a:rPr lang="en-US" sz="1800" i="1" dirty="0">
                <a:solidFill>
                  <a:prstClr val="black"/>
                </a:solidFill>
                <a:latin typeface="+mn-lt"/>
              </a:rPr>
              <a:t>L</a:t>
            </a:r>
          </a:p>
          <a:p>
            <a:pPr lvl="0">
              <a:lnSpc>
                <a:spcPct val="100000"/>
              </a:lnSpc>
              <a:spcBef>
                <a:spcPts val="1200"/>
              </a:spcBef>
              <a:buClrTx/>
              <a:tabLst>
                <a:tab pos="441325" algn="l"/>
              </a:tabLst>
            </a:pPr>
            <a:r>
              <a:rPr lang="en-US" sz="1800" dirty="0">
                <a:solidFill>
                  <a:prstClr val="black"/>
                </a:solidFill>
                <a:latin typeface="+mn-lt"/>
              </a:rPr>
              <a:t>	Marginal product of labor = Change in output/change in labor input = </a:t>
            </a:r>
            <a:r>
              <a:rPr lang="en-US" sz="1800" dirty="0" err="1">
                <a:solidFill>
                  <a:prstClr val="black"/>
                </a:solidFill>
                <a:latin typeface="+mn-lt"/>
                <a:sym typeface="WP Greek Century"/>
              </a:rPr>
              <a:t>d</a:t>
            </a:r>
            <a:r>
              <a:rPr lang="en-US" sz="1800" i="1" dirty="0" err="1">
                <a:solidFill>
                  <a:prstClr val="black"/>
                </a:solidFill>
                <a:latin typeface="+mn-lt"/>
                <a:sym typeface="WP Greek Century"/>
              </a:rPr>
              <a:t>q</a:t>
            </a:r>
            <a:r>
              <a:rPr lang="en-US" sz="1800" i="1" dirty="0">
                <a:solidFill>
                  <a:prstClr val="black"/>
                </a:solidFill>
                <a:latin typeface="+mn-lt"/>
                <a:sym typeface="WP Greek Century"/>
              </a:rPr>
              <a:t> </a:t>
            </a:r>
            <a:r>
              <a:rPr lang="en-US" sz="1800" dirty="0">
                <a:solidFill>
                  <a:prstClr val="black"/>
                </a:solidFill>
                <a:latin typeface="+mn-lt"/>
                <a:sym typeface="WP Greek Century"/>
              </a:rPr>
              <a:t>/</a:t>
            </a:r>
            <a:r>
              <a:rPr lang="en-US" sz="1800" dirty="0" err="1">
                <a:solidFill>
                  <a:prstClr val="black"/>
                </a:solidFill>
                <a:latin typeface="+mn-lt"/>
                <a:sym typeface="WP Greek Century"/>
              </a:rPr>
              <a:t>d</a:t>
            </a:r>
            <a:r>
              <a:rPr lang="en-US" sz="1800" i="1" dirty="0" err="1">
                <a:solidFill>
                  <a:prstClr val="black"/>
                </a:solidFill>
                <a:latin typeface="+mn-lt"/>
                <a:sym typeface="WP Greek Century"/>
              </a:rPr>
              <a:t>L</a:t>
            </a:r>
            <a:endParaRPr lang="en-US" sz="1800" i="1" dirty="0">
              <a:solidFill>
                <a:prstClr val="black"/>
              </a:solidFill>
              <a:latin typeface="+mn-lt"/>
            </a:endParaRPr>
          </a:p>
          <a:p>
            <a:pPr lvl="0">
              <a:lnSpc>
                <a:spcPts val="2800"/>
              </a:lnSpc>
              <a:spcBef>
                <a:spcPts val="1200"/>
              </a:spcBef>
              <a:buClrTx/>
            </a:pPr>
            <a:endParaRPr lang="en-US" sz="1800" dirty="0">
              <a:solidFill>
                <a:prstClr val="black"/>
              </a:solidFill>
              <a:latin typeface="+mn-lt"/>
            </a:endParaRPr>
          </a:p>
          <a:p>
            <a:pPr>
              <a:lnSpc>
                <a:spcPts val="2800"/>
              </a:lnSpc>
              <a:spcBef>
                <a:spcPts val="1200"/>
              </a:spcBef>
            </a:pPr>
            <a:endParaRPr lang="en-US" sz="2000" dirty="0">
              <a:solidFill>
                <a:schemeClr val="tx1"/>
              </a:solidFill>
              <a:latin typeface="Arial" pitchFamily="34" charset="0"/>
            </a:endParaRPr>
          </a:p>
          <a:p>
            <a:endParaRPr lang="en-US" dirty="0"/>
          </a:p>
        </p:txBody>
      </p:sp>
      <p:sp>
        <p:nvSpPr>
          <p:cNvPr id="5" name="Titel 4"/>
          <p:cNvSpPr>
            <a:spLocks noGrp="1"/>
          </p:cNvSpPr>
          <p:nvPr>
            <p:ph type="title"/>
          </p:nvPr>
        </p:nvSpPr>
        <p:spPr/>
        <p:txBody>
          <a:bodyPr/>
          <a:lstStyle/>
          <a:p>
            <a:r>
              <a:rPr lang="en-US" dirty="0">
                <a:solidFill>
                  <a:srgbClr val="2E63AC"/>
                </a:solidFill>
              </a:rPr>
              <a:t>Average and Marginal Products</a:t>
            </a:r>
          </a:p>
        </p:txBody>
      </p:sp>
    </p:spTree>
    <p:extLst>
      <p:ext uri="{BB962C8B-B14F-4D97-AF65-F5344CB8AC3E}">
        <p14:creationId xmlns:p14="http://schemas.microsoft.com/office/powerpoint/2010/main" val="23855186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quarter" idx="12"/>
          </p:nvPr>
        </p:nvSpPr>
        <p:spPr>
          <a:xfrm>
            <a:off x="604838" y="1860331"/>
            <a:ext cx="3611562" cy="4243165"/>
          </a:xfrm>
        </p:spPr>
        <p:txBody>
          <a:bodyPr/>
          <a:lstStyle/>
          <a:p>
            <a:pPr marL="0" indent="0">
              <a:buClr>
                <a:srgbClr val="2E63AC"/>
              </a:buClr>
              <a:buNone/>
            </a:pPr>
            <a:r>
              <a:rPr lang="en-US" dirty="0">
                <a:solidFill>
                  <a:srgbClr val="2E63AC"/>
                </a:solidFill>
              </a:rPr>
              <a:t>Incentive:</a:t>
            </a:r>
          </a:p>
          <a:p>
            <a:pPr>
              <a:buClr>
                <a:srgbClr val="2E63AC"/>
              </a:buClr>
              <a:buFont typeface="Wingdings" panose="05000000000000000000" pitchFamily="2" charset="2"/>
              <a:buChar char="§"/>
            </a:pPr>
            <a:r>
              <a:rPr lang="en-US" dirty="0"/>
              <a:t>Something that induces a person to act</a:t>
            </a:r>
          </a:p>
          <a:p>
            <a:pPr>
              <a:buClr>
                <a:srgbClr val="2E63AC"/>
              </a:buClr>
              <a:buFont typeface="Wingdings" panose="05000000000000000000" pitchFamily="2" charset="2"/>
              <a:buChar char="§"/>
            </a:pPr>
            <a:r>
              <a:rPr lang="en-US" dirty="0"/>
              <a:t>Higher price: buyers - consume less; sellers - produce more</a:t>
            </a:r>
          </a:p>
          <a:p>
            <a:pPr>
              <a:buClr>
                <a:srgbClr val="2E63AC"/>
              </a:buClr>
              <a:buFont typeface="Wingdings" panose="05000000000000000000" pitchFamily="2" charset="2"/>
              <a:buChar char="§"/>
            </a:pPr>
            <a:r>
              <a:rPr lang="en-US" dirty="0"/>
              <a:t>Public policy: change costs or benefits; change people’s behavior</a:t>
            </a:r>
          </a:p>
          <a:p>
            <a:pPr marL="0" indent="0">
              <a:buClr>
                <a:srgbClr val="2E63AC"/>
              </a:buClr>
              <a:buNone/>
            </a:pPr>
            <a:endParaRPr lang="en-US" dirty="0"/>
          </a:p>
          <a:p>
            <a:pPr marL="0" indent="0">
              <a:buClr>
                <a:srgbClr val="2E63AC"/>
              </a:buClr>
              <a:buNone/>
            </a:pPr>
            <a:endParaRPr lang="en-US" dirty="0"/>
          </a:p>
        </p:txBody>
      </p:sp>
      <p:sp>
        <p:nvSpPr>
          <p:cNvPr id="7" name="Textfeld 6"/>
          <p:cNvSpPr txBox="1"/>
          <p:nvPr/>
        </p:nvSpPr>
        <p:spPr>
          <a:xfrm>
            <a:off x="5735459" y="1098666"/>
            <a:ext cx="1132764" cy="461665"/>
          </a:xfrm>
          <a:prstGeom prst="rect">
            <a:avLst/>
          </a:prstGeom>
          <a:noFill/>
        </p:spPr>
        <p:txBody>
          <a:bodyPr wrap="square" rtlCol="0">
            <a:spAutoFit/>
          </a:bodyPr>
          <a:lstStyle/>
          <a:p>
            <a:r>
              <a:rPr lang="en-US" altLang="en-US" sz="2400" dirty="0">
                <a:solidFill>
                  <a:schemeClr val="bg1"/>
                </a:solidFill>
              </a:rPr>
              <a:t>#4</a:t>
            </a:r>
            <a:endParaRPr lang="en-US" sz="2400" dirty="0">
              <a:solidFill>
                <a:schemeClr val="bg1"/>
              </a:solidFill>
            </a:endParaRPr>
          </a:p>
        </p:txBody>
      </p:sp>
      <p:sp>
        <p:nvSpPr>
          <p:cNvPr id="8" name="Titel 4"/>
          <p:cNvSpPr txBox="1">
            <a:spLocks/>
          </p:cNvSpPr>
          <p:nvPr/>
        </p:nvSpPr>
        <p:spPr>
          <a:xfrm>
            <a:off x="604838" y="310778"/>
            <a:ext cx="8282656" cy="1264025"/>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lang="en-US" sz="2400" b="0" kern="1200" cap="all" baseline="0">
                <a:solidFill>
                  <a:srgbClr val="2E63AC"/>
                </a:solidFill>
                <a:latin typeface="Frutiger 45 light" pitchFamily="34" charset="0"/>
                <a:ea typeface="+mj-ea"/>
                <a:cs typeface="+mj-cs"/>
              </a:defRPr>
            </a:lvl1pPr>
          </a:lstStyle>
          <a:p>
            <a:r>
              <a:rPr lang="en-US" dirty="0"/>
              <a:t>Principle 4: </a:t>
            </a:r>
          </a:p>
          <a:p>
            <a:r>
              <a:rPr lang="en-US" dirty="0"/>
              <a:t>People respond to incentives  </a:t>
            </a:r>
          </a:p>
          <a:p>
            <a:r>
              <a:rPr lang="en-US" dirty="0"/>
              <a:t>                                         </a:t>
            </a:r>
            <a:r>
              <a:rPr lang="en-US" altLang="en-US" sz="2000" dirty="0">
                <a:solidFill>
                  <a:srgbClr val="86A315"/>
                </a:solidFill>
              </a:rPr>
              <a:t>How people make decisions </a:t>
            </a:r>
            <a:endParaRPr lang="en-US" altLang="en-US" dirty="0">
              <a:solidFill>
                <a:srgbClr val="86A315"/>
              </a:solidFill>
            </a:endParaRPr>
          </a:p>
        </p:txBody>
      </p:sp>
      <p:pic>
        <p:nvPicPr>
          <p:cNvPr id="9" name="Picture 7"/>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14792" y="1019547"/>
            <a:ext cx="720000" cy="7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feld 9"/>
          <p:cNvSpPr txBox="1"/>
          <p:nvPr/>
        </p:nvSpPr>
        <p:spPr>
          <a:xfrm>
            <a:off x="8321083" y="1145964"/>
            <a:ext cx="1132764" cy="461665"/>
          </a:xfrm>
          <a:prstGeom prst="rect">
            <a:avLst/>
          </a:prstGeom>
          <a:noFill/>
        </p:spPr>
        <p:txBody>
          <a:bodyPr wrap="square" rtlCol="0">
            <a:spAutoFit/>
          </a:bodyPr>
          <a:lstStyle/>
          <a:p>
            <a:r>
              <a:rPr lang="en-US" altLang="en-US" sz="2400" dirty="0">
                <a:solidFill>
                  <a:schemeClr val="bg1"/>
                </a:solidFill>
              </a:rPr>
              <a:t>#7</a:t>
            </a:r>
            <a:endParaRPr lang="en-US" sz="2400" dirty="0">
              <a:solidFill>
                <a:schemeClr val="bg1"/>
              </a:solidFill>
            </a:endParaRPr>
          </a:p>
        </p:txBody>
      </p:sp>
      <p:pic>
        <p:nvPicPr>
          <p:cNvPr id="147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1740" y="1993900"/>
            <a:ext cx="3943052" cy="4256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02033118"/>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hteck 31"/>
          <p:cNvSpPr/>
          <p:nvPr/>
        </p:nvSpPr>
        <p:spPr>
          <a:xfrm>
            <a:off x="-1" y="-94596"/>
            <a:ext cx="9144001" cy="6454820"/>
          </a:xfrm>
          <a:prstGeom prst="rect">
            <a:avLst/>
          </a:prstGeom>
          <a:blipFill dpi="0" rotWithShape="1">
            <a:blip r:embed="rId2">
              <a:alphaModFix amt="1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 name="Picture 10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498" y="2766851"/>
            <a:ext cx="4067175" cy="3429000"/>
          </a:xfrm>
          <a:prstGeom prst="rect">
            <a:avLst/>
          </a:prstGeom>
        </p:spPr>
      </p:pic>
      <p:pic>
        <p:nvPicPr>
          <p:cNvPr id="1025" name="Picture 10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498" y="2766851"/>
            <a:ext cx="4067175" cy="3429000"/>
          </a:xfrm>
          <a:prstGeom prst="rect">
            <a:avLst/>
          </a:prstGeom>
        </p:spPr>
      </p:pic>
      <p:pic>
        <p:nvPicPr>
          <p:cNvPr id="1027" name="Picture 102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498" y="2766851"/>
            <a:ext cx="4067175" cy="3429000"/>
          </a:xfrm>
          <a:prstGeom prst="rect">
            <a:avLst/>
          </a:prstGeom>
        </p:spPr>
      </p:pic>
      <p:pic>
        <p:nvPicPr>
          <p:cNvPr id="1028" name="Picture 10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498" y="2766851"/>
            <a:ext cx="4067175" cy="3429000"/>
          </a:xfrm>
          <a:prstGeom prst="rect">
            <a:avLst/>
          </a:prstGeom>
        </p:spPr>
      </p:pic>
      <p:pic>
        <p:nvPicPr>
          <p:cNvPr id="1029" name="Picture 102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498" y="2766851"/>
            <a:ext cx="4067175" cy="3429000"/>
          </a:xfrm>
          <a:prstGeom prst="rect">
            <a:avLst/>
          </a:prstGeom>
        </p:spPr>
      </p:pic>
      <p:pic>
        <p:nvPicPr>
          <p:cNvPr id="1030" name="Picture 102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498" y="2766851"/>
            <a:ext cx="4067175" cy="3429000"/>
          </a:xfrm>
          <a:prstGeom prst="rect">
            <a:avLst/>
          </a:prstGeom>
        </p:spPr>
      </p:pic>
      <p:sp>
        <p:nvSpPr>
          <p:cNvPr id="5" name="Titel 4"/>
          <p:cNvSpPr>
            <a:spLocks noGrp="1"/>
          </p:cNvSpPr>
          <p:nvPr>
            <p:ph type="title"/>
          </p:nvPr>
        </p:nvSpPr>
        <p:spPr/>
        <p:txBody>
          <a:bodyPr/>
          <a:lstStyle/>
          <a:p>
            <a:r>
              <a:rPr lang="en-US" dirty="0">
                <a:solidFill>
                  <a:srgbClr val="2E63AC"/>
                </a:solidFill>
              </a:rPr>
              <a:t>A PRODUCTION FUNCTION FOR HEALTH CARE</a:t>
            </a:r>
          </a:p>
        </p:txBody>
      </p:sp>
      <p:sp>
        <p:nvSpPr>
          <p:cNvPr id="6" name="Inhaltsplatzhalter 5"/>
          <p:cNvSpPr>
            <a:spLocks noGrp="1"/>
          </p:cNvSpPr>
          <p:nvPr>
            <p:ph sz="quarter" idx="12"/>
          </p:nvPr>
        </p:nvSpPr>
        <p:spPr>
          <a:xfrm>
            <a:off x="604838" y="1828800"/>
            <a:ext cx="8367710" cy="3924000"/>
          </a:xfrm>
        </p:spPr>
        <p:txBody>
          <a:bodyPr/>
          <a:lstStyle/>
          <a:p>
            <a:pPr>
              <a:lnSpc>
                <a:spcPts val="2400"/>
              </a:lnSpc>
              <a:spcBef>
                <a:spcPts val="600"/>
              </a:spcBef>
            </a:pPr>
            <a:r>
              <a:rPr lang="en-US" sz="2000" dirty="0">
                <a:solidFill>
                  <a:srgbClr val="2E63AC"/>
                </a:solidFill>
              </a:rPr>
              <a:t>Do increases in health care expenditures reflect increases in output or do they reflect inefficiencies in the production process?</a:t>
            </a:r>
          </a:p>
          <a:p>
            <a:pPr marL="3232150">
              <a:lnSpc>
                <a:spcPts val="2000"/>
              </a:lnSpc>
              <a:spcBef>
                <a:spcPts val="600"/>
              </a:spcBef>
              <a:tabLst>
                <a:tab pos="3232150" algn="l"/>
              </a:tabLst>
            </a:pPr>
            <a:endParaRPr lang="en-US" sz="1800" dirty="0">
              <a:solidFill>
                <a:schemeClr val="tx1"/>
              </a:solidFill>
            </a:endParaRPr>
          </a:p>
          <a:p>
            <a:pPr marL="3594100">
              <a:lnSpc>
                <a:spcPts val="2000"/>
              </a:lnSpc>
              <a:spcBef>
                <a:spcPts val="600"/>
              </a:spcBef>
              <a:tabLst>
                <a:tab pos="3232150" algn="l"/>
              </a:tabLst>
            </a:pPr>
            <a:r>
              <a:rPr lang="en-US" sz="1600" dirty="0">
                <a:solidFill>
                  <a:schemeClr val="tx1"/>
                </a:solidFill>
              </a:rPr>
              <a:t>The US is relatively wealthy, and it is natural for consumer preferences to shift toward more health care as incomes grow. However, it may be that the production of health care in the United States is inefficient. Additional expenditures on health care (inputs) increase life expectancy (output) along the production frontier.</a:t>
            </a:r>
          </a:p>
          <a:p>
            <a:pPr marL="3594100">
              <a:lnSpc>
                <a:spcPts val="2000"/>
              </a:lnSpc>
              <a:spcBef>
                <a:spcPts val="600"/>
              </a:spcBef>
              <a:tabLst>
                <a:tab pos="3232150" algn="l"/>
              </a:tabLst>
            </a:pPr>
            <a:r>
              <a:rPr lang="en-US" sz="1600" dirty="0">
                <a:solidFill>
                  <a:schemeClr val="tx1"/>
                </a:solidFill>
              </a:rPr>
              <a:t>Points A, B, and C represent points at which inputs are efficiently utilized, although there are diminishing returns when moving from B to C. </a:t>
            </a:r>
          </a:p>
          <a:p>
            <a:pPr marL="3594100">
              <a:lnSpc>
                <a:spcPts val="2000"/>
              </a:lnSpc>
              <a:spcBef>
                <a:spcPts val="600"/>
              </a:spcBef>
              <a:tabLst>
                <a:tab pos="3232150" algn="l"/>
              </a:tabLst>
            </a:pPr>
            <a:r>
              <a:rPr lang="en-US" sz="1600" dirty="0">
                <a:solidFill>
                  <a:schemeClr val="tx1"/>
                </a:solidFill>
              </a:rPr>
              <a:t>Point D is a point of input inefficiency</a:t>
            </a:r>
          </a:p>
          <a:p>
            <a:pPr marL="3594100">
              <a:lnSpc>
                <a:spcPts val="2000"/>
              </a:lnSpc>
              <a:spcBef>
                <a:spcPts val="600"/>
              </a:spcBef>
            </a:pPr>
            <a:endParaRPr lang="en-US" sz="1600" dirty="0">
              <a:solidFill>
                <a:schemeClr val="tx1"/>
              </a:solidFill>
            </a:endParaRPr>
          </a:p>
          <a:p>
            <a:pPr marL="3594100">
              <a:lnSpc>
                <a:spcPts val="2000"/>
              </a:lnSpc>
              <a:spcBef>
                <a:spcPts val="600"/>
              </a:spcBef>
            </a:pPr>
            <a:endParaRPr lang="en-US" sz="1600" dirty="0">
              <a:solidFill>
                <a:schemeClr val="tx1"/>
              </a:solidFill>
            </a:endParaRPr>
          </a:p>
        </p:txBody>
      </p:sp>
      <p:sp>
        <p:nvSpPr>
          <p:cNvPr id="33" name="Rechteck 32"/>
          <p:cNvSpPr/>
          <p:nvPr/>
        </p:nvSpPr>
        <p:spPr>
          <a:xfrm>
            <a:off x="0" y="5249963"/>
            <a:ext cx="9144000" cy="1103587"/>
          </a:xfrm>
          <a:prstGeom prst="rect">
            <a:avLst/>
          </a:prstGeom>
          <a:gradFill>
            <a:gsLst>
              <a:gs pos="6000">
                <a:srgbClr val="2E63AC">
                  <a:lumMod val="100000"/>
                </a:srgbClr>
              </a:gs>
              <a:gs pos="4000">
                <a:srgbClr val="2E63AC"/>
              </a:gs>
              <a:gs pos="54000">
                <a:srgbClr val="2E63AC">
                  <a:alpha val="0"/>
                </a:srgb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feld 33"/>
          <p:cNvSpPr txBox="1"/>
          <p:nvPr/>
        </p:nvSpPr>
        <p:spPr>
          <a:xfrm>
            <a:off x="-236490" y="5439157"/>
            <a:ext cx="9144000" cy="1015663"/>
          </a:xfrm>
          <a:prstGeom prst="rect">
            <a:avLst/>
          </a:prstGeom>
          <a:noFill/>
        </p:spPr>
        <p:txBody>
          <a:bodyPr wrap="square" rtlCol="0">
            <a:spAutoFit/>
          </a:bodyPr>
          <a:lstStyle/>
          <a:p>
            <a:pPr algn="r"/>
            <a:endParaRPr lang="de-DE" dirty="0">
              <a:solidFill>
                <a:schemeClr val="bg1"/>
              </a:solidFill>
              <a:latin typeface="+mj-lt"/>
            </a:endParaRPr>
          </a:p>
          <a:p>
            <a:pPr algn="r"/>
            <a:r>
              <a:rPr lang="de-DE" sz="2400" cap="all" dirty="0" err="1">
                <a:solidFill>
                  <a:schemeClr val="bg1"/>
                </a:solidFill>
                <a:latin typeface="+mj-lt"/>
              </a:rPr>
              <a:t>Example</a:t>
            </a:r>
            <a:endParaRPr lang="de-DE" sz="2400" cap="all" dirty="0">
              <a:solidFill>
                <a:schemeClr val="bg1"/>
              </a:solidFill>
              <a:latin typeface="+mj-lt"/>
            </a:endParaRPr>
          </a:p>
          <a:p>
            <a:pPr algn="r"/>
            <a:r>
              <a:rPr lang="de-DE" dirty="0">
                <a:solidFill>
                  <a:schemeClr val="bg1"/>
                </a:solidFill>
                <a:latin typeface="+mj-lt"/>
              </a:rPr>
              <a:t>       </a:t>
            </a:r>
            <a:endParaRPr lang="en-US" dirty="0">
              <a:solidFill>
                <a:schemeClr val="bg1"/>
              </a:solidFill>
              <a:latin typeface="+mj-lt"/>
            </a:endParaRPr>
          </a:p>
        </p:txBody>
      </p:sp>
    </p:spTree>
    <p:extLst>
      <p:ext uri="{BB962C8B-B14F-4D97-AF65-F5344CB8AC3E}">
        <p14:creationId xmlns:p14="http://schemas.microsoft.com/office/powerpoint/2010/main" val="25677463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24"/>
                                        </p:tgtEl>
                                        <p:attrNameLst>
                                          <p:attrName>style.visibility</p:attrName>
                                        </p:attrNameLst>
                                      </p:cBhvr>
                                      <p:to>
                                        <p:strVal val="visible"/>
                                      </p:to>
                                    </p:set>
                                    <p:animEffect transition="in" filter="wipe(left)">
                                      <p:cBhvr>
                                        <p:cTn id="7" dur="750"/>
                                        <p:tgtEl>
                                          <p:spTgt spid="1024"/>
                                        </p:tgtEl>
                                      </p:cBhvr>
                                    </p:animEffect>
                                  </p:childTnLst>
                                </p:cTn>
                              </p:par>
                            </p:childTnLst>
                          </p:cTn>
                        </p:par>
                        <p:par>
                          <p:cTn id="8" fill="hold">
                            <p:stCondLst>
                              <p:cond delay="750"/>
                            </p:stCondLst>
                            <p:childTnLst>
                              <p:par>
                                <p:cTn id="9" presetID="22" presetClass="entr" presetSubtype="8" fill="hold" nodeType="afterEffect">
                                  <p:stCondLst>
                                    <p:cond delay="0"/>
                                  </p:stCondLst>
                                  <p:childTnLst>
                                    <p:set>
                                      <p:cBhvr>
                                        <p:cTn id="10" dur="1" fill="hold">
                                          <p:stCondLst>
                                            <p:cond delay="0"/>
                                          </p:stCondLst>
                                        </p:cTn>
                                        <p:tgtEl>
                                          <p:spTgt spid="1025"/>
                                        </p:tgtEl>
                                        <p:attrNameLst>
                                          <p:attrName>style.visibility</p:attrName>
                                        </p:attrNameLst>
                                      </p:cBhvr>
                                      <p:to>
                                        <p:strVal val="visible"/>
                                      </p:to>
                                    </p:set>
                                    <p:animEffect transition="in" filter="wipe(left)">
                                      <p:cBhvr>
                                        <p:cTn id="11" dur="750"/>
                                        <p:tgtEl>
                                          <p:spTgt spid="102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027"/>
                                        </p:tgtEl>
                                        <p:attrNameLst>
                                          <p:attrName>style.visibility</p:attrName>
                                        </p:attrNameLst>
                                      </p:cBhvr>
                                      <p:to>
                                        <p:strVal val="visible"/>
                                      </p:to>
                                    </p:set>
                                    <p:animEffect transition="in" filter="wipe(left)">
                                      <p:cBhvr>
                                        <p:cTn id="16" dur="750"/>
                                        <p:tgtEl>
                                          <p:spTgt spid="1027"/>
                                        </p:tgtEl>
                                      </p:cBhvr>
                                    </p:animEffect>
                                  </p:childTnLst>
                                </p:cTn>
                              </p:par>
                            </p:childTnLst>
                          </p:cTn>
                        </p:par>
                        <p:par>
                          <p:cTn id="17" fill="hold">
                            <p:stCondLst>
                              <p:cond delay="750"/>
                            </p:stCondLst>
                            <p:childTnLst>
                              <p:par>
                                <p:cTn id="18" presetID="22" presetClass="entr" presetSubtype="8" fill="hold" nodeType="afterEffect">
                                  <p:stCondLst>
                                    <p:cond delay="0"/>
                                  </p:stCondLst>
                                  <p:childTnLst>
                                    <p:set>
                                      <p:cBhvr>
                                        <p:cTn id="19" dur="1" fill="hold">
                                          <p:stCondLst>
                                            <p:cond delay="0"/>
                                          </p:stCondLst>
                                        </p:cTn>
                                        <p:tgtEl>
                                          <p:spTgt spid="1028"/>
                                        </p:tgtEl>
                                        <p:attrNameLst>
                                          <p:attrName>style.visibility</p:attrName>
                                        </p:attrNameLst>
                                      </p:cBhvr>
                                      <p:to>
                                        <p:strVal val="visible"/>
                                      </p:to>
                                    </p:set>
                                    <p:animEffect transition="in" filter="wipe(left)">
                                      <p:cBhvr>
                                        <p:cTn id="20" dur="750"/>
                                        <p:tgtEl>
                                          <p:spTgt spid="1028"/>
                                        </p:tgtEl>
                                      </p:cBhvr>
                                    </p:animEffect>
                                  </p:childTnLst>
                                </p:cTn>
                              </p:par>
                            </p:childTnLst>
                          </p:cTn>
                        </p:par>
                        <p:par>
                          <p:cTn id="21" fill="hold">
                            <p:stCondLst>
                              <p:cond delay="1500"/>
                            </p:stCondLst>
                            <p:childTnLst>
                              <p:par>
                                <p:cTn id="22" presetID="22" presetClass="entr" presetSubtype="8" fill="hold" nodeType="afterEffect">
                                  <p:stCondLst>
                                    <p:cond delay="0"/>
                                  </p:stCondLst>
                                  <p:childTnLst>
                                    <p:set>
                                      <p:cBhvr>
                                        <p:cTn id="23" dur="1" fill="hold">
                                          <p:stCondLst>
                                            <p:cond delay="0"/>
                                          </p:stCondLst>
                                        </p:cTn>
                                        <p:tgtEl>
                                          <p:spTgt spid="1029"/>
                                        </p:tgtEl>
                                        <p:attrNameLst>
                                          <p:attrName>style.visibility</p:attrName>
                                        </p:attrNameLst>
                                      </p:cBhvr>
                                      <p:to>
                                        <p:strVal val="visible"/>
                                      </p:to>
                                    </p:set>
                                    <p:animEffect transition="in" filter="wipe(left)">
                                      <p:cBhvr>
                                        <p:cTn id="24" dur="750"/>
                                        <p:tgtEl>
                                          <p:spTgt spid="102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030"/>
                                        </p:tgtEl>
                                        <p:attrNameLst>
                                          <p:attrName>style.visibility</p:attrName>
                                        </p:attrNameLst>
                                      </p:cBhvr>
                                      <p:to>
                                        <p:strVal val="visible"/>
                                      </p:to>
                                    </p:set>
                                    <p:animEffect transition="in" filter="wipe(left)">
                                      <p:cBhvr>
                                        <p:cTn id="29" dur="75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612" name="Rectangle 52"/>
          <p:cNvSpPr>
            <a:spLocks noGrp="1" noChangeArrowheads="1"/>
          </p:cNvSpPr>
          <p:nvPr>
            <p:ph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2000" b="1" cap="all" dirty="0"/>
          </a:p>
          <a:p>
            <a:endParaRPr lang="en-US" sz="2000" b="1" cap="all" dirty="0"/>
          </a:p>
          <a:p>
            <a:endParaRPr lang="en-US" sz="2000" b="1" cap="all" dirty="0"/>
          </a:p>
          <a:p>
            <a:endParaRPr lang="en-US" sz="2000" b="1" cap="all" dirty="0"/>
          </a:p>
          <a:p>
            <a:endParaRPr lang="en-US" sz="2000" b="1" cap="all" dirty="0"/>
          </a:p>
          <a:p>
            <a:endParaRPr lang="en-US" sz="2000" b="1" cap="all" dirty="0"/>
          </a:p>
          <a:p>
            <a:endParaRPr lang="en-US" sz="2000" b="1" cap="all" dirty="0"/>
          </a:p>
          <a:p>
            <a:endParaRPr lang="en-US" sz="2000" b="1" cap="all" dirty="0"/>
          </a:p>
          <a:p>
            <a:endParaRPr lang="en-US" sz="2000" b="1" cap="all" dirty="0"/>
          </a:p>
          <a:p>
            <a:endParaRPr lang="en-US" sz="2000" b="1" cap="all" dirty="0"/>
          </a:p>
          <a:p>
            <a:r>
              <a:rPr lang="en-US" sz="2000" b="1" cap="all" dirty="0">
                <a:solidFill>
                  <a:srgbClr val="86A315"/>
                </a:solidFill>
              </a:rPr>
              <a:t>isoquant</a:t>
            </a:r>
            <a:r>
              <a:rPr lang="en-US" sz="2000" b="1" dirty="0">
                <a:solidFill>
                  <a:srgbClr val="86A315"/>
                </a:solidFill>
              </a:rPr>
              <a:t>	</a:t>
            </a:r>
          </a:p>
          <a:p>
            <a:r>
              <a:rPr lang="en-US" sz="2000" dirty="0">
                <a:solidFill>
                  <a:schemeClr val="tx1"/>
                </a:solidFill>
              </a:rPr>
              <a:t>Curve showing all possible combinations of inputs that yield the same output.</a:t>
            </a:r>
          </a:p>
          <a:p>
            <a:endParaRPr lang="en-US" sz="2000" b="1" dirty="0">
              <a:solidFill>
                <a:srgbClr val="950057"/>
              </a:solidFill>
            </a:endParaRPr>
          </a:p>
          <a:p>
            <a:pPr eaLnBrk="1" hangingPunct="1">
              <a:buFontTx/>
              <a:buNone/>
            </a:pPr>
            <a:endParaRPr lang="en-US" sz="2000" b="1" dirty="0">
              <a:solidFill>
                <a:srgbClr val="950057"/>
              </a:solidFill>
            </a:endParaRPr>
          </a:p>
        </p:txBody>
      </p:sp>
      <p:graphicFrame>
        <p:nvGraphicFramePr>
          <p:cNvPr id="15" name="Group 83"/>
          <p:cNvGraphicFramePr>
            <a:graphicFrameLocks noGrp="1"/>
          </p:cNvGraphicFramePr>
          <p:nvPr/>
        </p:nvGraphicFramePr>
        <p:xfrm>
          <a:off x="722592" y="1907616"/>
          <a:ext cx="7419981" cy="2735898"/>
        </p:xfrm>
        <a:graphic>
          <a:graphicData uri="http://schemas.openxmlformats.org/drawingml/2006/table">
            <a:tbl>
              <a:tblPr/>
              <a:tblGrid>
                <a:gridCol w="1336578">
                  <a:extLst>
                    <a:ext uri="{9D8B030D-6E8A-4147-A177-3AD203B41FA5}">
                      <a16:colId xmlns:a16="http://schemas.microsoft.com/office/drawing/2014/main" val="20000"/>
                    </a:ext>
                  </a:extLst>
                </a:gridCol>
                <a:gridCol w="393112">
                  <a:extLst>
                    <a:ext uri="{9D8B030D-6E8A-4147-A177-3AD203B41FA5}">
                      <a16:colId xmlns:a16="http://schemas.microsoft.com/office/drawing/2014/main" val="20001"/>
                    </a:ext>
                  </a:extLst>
                </a:gridCol>
                <a:gridCol w="980483">
                  <a:extLst>
                    <a:ext uri="{9D8B030D-6E8A-4147-A177-3AD203B41FA5}">
                      <a16:colId xmlns:a16="http://schemas.microsoft.com/office/drawing/2014/main" val="20002"/>
                    </a:ext>
                  </a:extLst>
                </a:gridCol>
                <a:gridCol w="974443">
                  <a:extLst>
                    <a:ext uri="{9D8B030D-6E8A-4147-A177-3AD203B41FA5}">
                      <a16:colId xmlns:a16="http://schemas.microsoft.com/office/drawing/2014/main" val="20003"/>
                    </a:ext>
                  </a:extLst>
                </a:gridCol>
                <a:gridCol w="1136850">
                  <a:extLst>
                    <a:ext uri="{9D8B030D-6E8A-4147-A177-3AD203B41FA5}">
                      <a16:colId xmlns:a16="http://schemas.microsoft.com/office/drawing/2014/main" val="20004"/>
                    </a:ext>
                  </a:extLst>
                </a:gridCol>
                <a:gridCol w="1334432">
                  <a:extLst>
                    <a:ext uri="{9D8B030D-6E8A-4147-A177-3AD203B41FA5}">
                      <a16:colId xmlns:a16="http://schemas.microsoft.com/office/drawing/2014/main" val="20005"/>
                    </a:ext>
                  </a:extLst>
                </a:gridCol>
                <a:gridCol w="1264083">
                  <a:extLst>
                    <a:ext uri="{9D8B030D-6E8A-4147-A177-3AD203B41FA5}">
                      <a16:colId xmlns:a16="http://schemas.microsoft.com/office/drawing/2014/main" val="20006"/>
                    </a:ext>
                  </a:extLst>
                </a:gridCol>
              </a:tblGrid>
              <a:tr h="3889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dirty="0">
                        <a:ln>
                          <a:noFill/>
                        </a:ln>
                        <a:solidFill>
                          <a:schemeClr val="bg1"/>
                        </a:solidFill>
                        <a:effectLst/>
                        <a:latin typeface="Arial" charset="0"/>
                      </a:endParaRPr>
                    </a:p>
                  </a:txBody>
                  <a:tcPr anchor="ctr" horzOverflow="overflow">
                    <a:lnL w="28575" cap="flat" cmpd="sng" algn="ctr">
                      <a:solidFill>
                        <a:srgbClr val="00AB4E"/>
                      </a:solidFill>
                      <a:prstDash val="solid"/>
                      <a:round/>
                      <a:headEnd type="none" w="med" len="med"/>
                      <a:tailEnd type="none" w="med" len="med"/>
                    </a:lnL>
                    <a:lnR w="28575" cap="flat" cmpd="sng" algn="ctr">
                      <a:solidFill>
                        <a:srgbClr val="00AB4E"/>
                      </a:solidFill>
                      <a:prstDash val="solid"/>
                      <a:round/>
                      <a:headEnd type="none" w="med" len="med"/>
                      <a:tailEnd type="none" w="med" len="med"/>
                    </a:lnR>
                    <a:lnT w="28575" cap="flat" cmpd="sng" algn="ctr">
                      <a:solidFill>
                        <a:srgbClr val="00AB4E"/>
                      </a:solidFill>
                      <a:prstDash val="solid"/>
                      <a:round/>
                      <a:headEnd type="none" w="med" len="med"/>
                      <a:tailEnd type="none" w="med" len="med"/>
                    </a:lnT>
                    <a:lnB w="28575" cap="flat" cmpd="sng" algn="ctr">
                      <a:solidFill>
                        <a:srgbClr val="950057"/>
                      </a:solidFill>
                      <a:prstDash val="solid"/>
                      <a:round/>
                      <a:headEnd type="none" w="med" len="med"/>
                      <a:tailEnd type="none" w="med" len="med"/>
                    </a:lnB>
                    <a:lnTlToBr>
                      <a:noFill/>
                    </a:lnTlToBr>
                    <a:lnBlToTr>
                      <a:noFill/>
                    </a:lnBlToTr>
                    <a:noFill/>
                  </a:tcPr>
                </a:tc>
                <a:tc gridSpan="6">
                  <a:txBody>
                    <a:bodyPr/>
                    <a:lstStyle/>
                    <a:p>
                      <a:r>
                        <a:rPr lang="en-US" sz="1600" b="1" dirty="0">
                          <a:solidFill>
                            <a:srgbClr val="FFFFFF"/>
                          </a:solidFill>
                        </a:rPr>
                        <a:t>PRODUCTION WITH TWO VARIABLE INPUTS</a:t>
                      </a:r>
                    </a:p>
                  </a:txBody>
                  <a:tcPr anchor="ctr" horzOverflow="overflow">
                    <a:lnL w="28575" cap="flat" cmpd="sng" algn="ctr">
                      <a:solidFill>
                        <a:srgbClr val="00AB4E"/>
                      </a:solidFill>
                      <a:prstDash val="solid"/>
                      <a:round/>
                      <a:headEnd type="none" w="med" len="med"/>
                      <a:tailEnd type="none" w="med" len="med"/>
                    </a:lnL>
                    <a:lnR w="28575" cap="flat" cmpd="sng" algn="ctr">
                      <a:solidFill>
                        <a:srgbClr val="00AB4E"/>
                      </a:solidFill>
                      <a:prstDash val="solid"/>
                      <a:round/>
                      <a:headEnd type="none" w="med" len="med"/>
                      <a:tailEnd type="none" w="med" len="med"/>
                    </a:ln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lnTlToBr>
                      <a:noFill/>
                    </a:lnTlToBr>
                    <a:lnBlToTr>
                      <a:noFill/>
                    </a:lnBlToTr>
                    <a:solidFill>
                      <a:srgbClr val="00AB4E"/>
                    </a:solidFill>
                  </a:tcPr>
                </a:tc>
                <a:tc hMerge="1">
                  <a:txBody>
                    <a:bodyPr/>
                    <a:lstStyle/>
                    <a:p>
                      <a:endParaRPr lang="en-US" sz="1600" b="1" dirty="0">
                        <a:solidFill>
                          <a:srgbClr val="FFFFFF"/>
                        </a:solidFill>
                      </a:endParaRPr>
                    </a:p>
                  </a:txBody>
                  <a:tcPr anchor="ctr" horzOverflow="overflow">
                    <a:lnL w="28575" cap="flat" cmpd="sng" algn="ctr">
                      <a:solidFill>
                        <a:srgbClr val="00AB4E"/>
                      </a:solidFill>
                      <a:prstDash val="solid"/>
                      <a:round/>
                      <a:headEnd type="none" w="med" len="med"/>
                      <a:tailEnd type="none" w="med" len="med"/>
                    </a:lnL>
                    <a:lnR w="28575" cap="flat" cmpd="sng" algn="ctr">
                      <a:solidFill>
                        <a:srgbClr val="00AB4E"/>
                      </a:solidFill>
                      <a:prstDash val="solid"/>
                      <a:round/>
                      <a:headEnd type="none" w="med" len="med"/>
                      <a:tailEnd type="none" w="med" len="med"/>
                    </a:ln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lnTlToBr>
                      <a:noFill/>
                    </a:lnTlToBr>
                    <a:lnBlToTr>
                      <a:noFill/>
                    </a:lnBlToTr>
                    <a:solidFill>
                      <a:srgbClr val="00AB4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35280">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ndParaRPr>
                    </a:p>
                  </a:txBody>
                  <a:tcPr horzOverflow="overflow">
                    <a:lnL w="28575" cap="flat" cmpd="sng" algn="ctr">
                      <a:solidFill>
                        <a:srgbClr val="00AB4E"/>
                      </a:solidFill>
                      <a:prstDash val="solid"/>
                      <a:round/>
                      <a:headEnd type="none" w="med" len="med"/>
                      <a:tailEnd type="none" w="med" len="med"/>
                    </a:lnL>
                    <a:lnR>
                      <a:noFill/>
                    </a:lnR>
                    <a:lnT w="28575" cap="flat" cmpd="sng" algn="ctr">
                      <a:solidFill>
                        <a:srgbClr val="950057"/>
                      </a:solidFill>
                      <a:prstDash val="solid"/>
                      <a:round/>
                      <a:headEnd type="none" w="med" len="med"/>
                      <a:tailEnd type="none" w="med" len="med"/>
                    </a:lnT>
                    <a:lnB w="28575" cap="flat" cmpd="sng" algn="ctr">
                      <a:solidFill>
                        <a:srgbClr val="00AB4E"/>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gridSpan="5">
                  <a:txBody>
                    <a:bodyPr/>
                    <a:lstStyle/>
                    <a:p>
                      <a:pPr algn="ctr"/>
                      <a:r>
                        <a:rPr lang="en-US" sz="1600" b="1" dirty="0"/>
                        <a:t>LABOR</a:t>
                      </a:r>
                      <a:r>
                        <a:rPr lang="en-US" sz="1600" dirty="0"/>
                        <a:t> </a:t>
                      </a:r>
                      <a:r>
                        <a:rPr lang="en-US" sz="1600" b="1" dirty="0"/>
                        <a:t>INPUT</a:t>
                      </a:r>
                    </a:p>
                  </a:txBody>
                  <a:tcPr horzOverflow="overflow">
                    <a:lnL w="28575" cap="flat" cmpd="sng" algn="ctr">
                      <a:noFill/>
                      <a:prstDash val="solid"/>
                      <a:round/>
                      <a:headEnd type="none" w="med" len="med"/>
                      <a:tailEnd type="none" w="med" len="med"/>
                    </a:lnL>
                    <a:lnR w="28575" cap="flat" cmpd="sng" algn="ctr">
                      <a:solidFill>
                        <a:srgbClr val="00AB4E"/>
                      </a:solidFill>
                      <a:prstDash val="solid"/>
                      <a:round/>
                      <a:headEnd type="none" w="med" len="med"/>
                      <a:tailEnd type="none" w="med" len="med"/>
                    </a:ln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ndParaRPr>
                    </a:p>
                  </a:txBody>
                  <a:tcPr horzOverflow="overflow">
                    <a:lnL>
                      <a:noFill/>
                    </a:lnL>
                    <a:lnR>
                      <a:noFill/>
                    </a:ln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ndParaRPr>
                    </a:p>
                  </a:txBody>
                  <a:tcPr horzOverflow="overflow">
                    <a:lnL>
                      <a:noFill/>
                    </a:lnL>
                    <a:lnR>
                      <a:noFill/>
                    </a:ln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ndParaRPr>
                    </a:p>
                  </a:txBody>
                  <a:tcPr horzOverflow="overflow">
                    <a:lnL>
                      <a:noFill/>
                    </a:lnL>
                    <a:lnR>
                      <a:noFill/>
                    </a:ln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ndParaRPr>
                    </a:p>
                  </a:txBody>
                  <a:tcPr horzOverflow="overflow">
                    <a:lnL>
                      <a:noFill/>
                    </a:lnL>
                    <a:lnR>
                      <a:noFill/>
                    </a:ln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335280">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rPr>
                        <a:t>CAPITAL INPUT</a:t>
                      </a:r>
                    </a:p>
                  </a:txBody>
                  <a:tcPr horzOverflow="overflow">
                    <a:lnL w="28575" cap="flat" cmpd="sng" algn="ctr">
                      <a:solidFill>
                        <a:srgbClr val="00AB4E"/>
                      </a:solidFill>
                      <a:prstDash val="solid"/>
                      <a:round/>
                      <a:headEnd type="none" w="med" len="med"/>
                      <a:tailEnd type="none" w="med" len="med"/>
                    </a:lnL>
                    <a:lnR>
                      <a:noFill/>
                    </a:ln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algn="ctr"/>
                      <a:r>
                        <a:rPr lang="en-US" sz="1600" dirty="0"/>
                        <a:t>1</a:t>
                      </a:r>
                    </a:p>
                  </a:txBody>
                  <a:tcPr horzOverflow="overflow">
                    <a:lnL w="28575" cap="flat" cmpd="sng" algn="ctr">
                      <a:noFill/>
                      <a:prstDash val="solid"/>
                      <a:round/>
                      <a:headEnd type="none" w="med" len="med"/>
                      <a:tailEnd type="none" w="med" len="med"/>
                    </a:lnL>
                    <a:lnR>
                      <a:noFill/>
                    </a:ln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2</a:t>
                      </a:r>
                    </a:p>
                  </a:txBody>
                  <a:tcPr horzOverflow="overflow">
                    <a:lnL>
                      <a:noFill/>
                    </a:lnL>
                    <a:lnR>
                      <a:noFill/>
                    </a:ln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3</a:t>
                      </a:r>
                    </a:p>
                  </a:txBody>
                  <a:tcPr horzOverflow="overflow">
                    <a:lnL>
                      <a:noFill/>
                    </a:lnL>
                    <a:lnR>
                      <a:noFill/>
                    </a:ln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4</a:t>
                      </a:r>
                    </a:p>
                  </a:txBody>
                  <a:tcPr horzOverflow="overflow">
                    <a:lnL>
                      <a:noFill/>
                    </a:lnL>
                    <a:lnR>
                      <a:noFill/>
                    </a:ln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5</a:t>
                      </a:r>
                    </a:p>
                  </a:txBody>
                  <a:tcPr horzOverflow="overflow">
                    <a:lnL>
                      <a:noFill/>
                    </a:lnL>
                    <a:lnR w="28575" cap="flat" cmpd="sng" algn="ctr">
                      <a:solidFill>
                        <a:srgbClr val="00AB4E"/>
                      </a:solidFill>
                      <a:prstDash val="solid"/>
                      <a:round/>
                      <a:headEnd type="none" w="med" len="med"/>
                      <a:tailEnd type="none" w="med" len="med"/>
                    </a:ln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335280">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1</a:t>
                      </a:r>
                    </a:p>
                  </a:txBody>
                  <a:tcPr horzOverflow="overflow">
                    <a:lnL w="28575" cap="flat" cmpd="sng" algn="ctr">
                      <a:solidFill>
                        <a:srgbClr val="00AB4E"/>
                      </a:solidFill>
                      <a:prstDash val="solid"/>
                      <a:round/>
                      <a:headEnd type="none" w="med" len="med"/>
                      <a:tailEnd type="none" w="med" len="med"/>
                    </a:lnL>
                    <a:lnR>
                      <a:noFill/>
                    </a:ln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algn="ctr"/>
                      <a:r>
                        <a:rPr lang="en-US" sz="1600" dirty="0"/>
                        <a:t>20</a:t>
                      </a:r>
                    </a:p>
                  </a:txBody>
                  <a:tcPr horzOverflow="overflow">
                    <a:lnL w="28575" cap="flat" cmpd="sng" algn="ctr">
                      <a:noFill/>
                      <a:prstDash val="solid"/>
                      <a:round/>
                      <a:headEnd type="none" w="med" len="med"/>
                      <a:tailEnd type="none" w="med" len="med"/>
                    </a:lnL>
                    <a:lnR>
                      <a:noFill/>
                    </a:ln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40</a:t>
                      </a:r>
                    </a:p>
                  </a:txBody>
                  <a:tcPr horzOverflow="overflow">
                    <a:lnL>
                      <a:noFill/>
                    </a:lnL>
                    <a:lnR>
                      <a:noFill/>
                    </a:ln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55</a:t>
                      </a:r>
                    </a:p>
                  </a:txBody>
                  <a:tcPr horzOverflow="overflow">
                    <a:lnL>
                      <a:noFill/>
                    </a:lnL>
                    <a:lnR>
                      <a:noFill/>
                    </a:ln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65</a:t>
                      </a:r>
                    </a:p>
                  </a:txBody>
                  <a:tcPr horzOverflow="overflow">
                    <a:lnL>
                      <a:noFill/>
                    </a:lnL>
                    <a:lnR>
                      <a:noFill/>
                    </a:ln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75</a:t>
                      </a:r>
                    </a:p>
                  </a:txBody>
                  <a:tcPr horzOverflow="overflow">
                    <a:lnL>
                      <a:noFill/>
                    </a:lnL>
                    <a:lnR w="28575" cap="flat" cmpd="sng" algn="ctr">
                      <a:solidFill>
                        <a:srgbClr val="00AB4E"/>
                      </a:solidFill>
                      <a:prstDash val="solid"/>
                      <a:round/>
                      <a:headEnd type="none" w="med" len="med"/>
                      <a:tailEnd type="none" w="med" len="med"/>
                    </a:ln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335280">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2</a:t>
                      </a:r>
                    </a:p>
                  </a:txBody>
                  <a:tcPr horzOverflow="overflow">
                    <a:lnL w="28575" cap="flat" cmpd="sng" algn="ctr">
                      <a:solidFill>
                        <a:srgbClr val="00AB4E"/>
                      </a:solidFill>
                      <a:prstDash val="solid"/>
                      <a:round/>
                      <a:headEnd type="none" w="med" len="med"/>
                      <a:tailEnd type="none" w="med" len="med"/>
                    </a:lnL>
                    <a:lnR>
                      <a:noFill/>
                    </a:ln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algn="ctr"/>
                      <a:r>
                        <a:rPr lang="en-US" sz="1600" dirty="0"/>
                        <a:t>40</a:t>
                      </a:r>
                    </a:p>
                  </a:txBody>
                  <a:tcPr horzOverflow="overflow">
                    <a:lnL w="28575" cap="flat" cmpd="sng" algn="ctr">
                      <a:noFill/>
                      <a:prstDash val="solid"/>
                      <a:round/>
                      <a:headEnd type="none" w="med" len="med"/>
                      <a:tailEnd type="none" w="med" len="med"/>
                    </a:lnL>
                    <a:lnR>
                      <a:noFill/>
                    </a:ln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60</a:t>
                      </a:r>
                    </a:p>
                  </a:txBody>
                  <a:tcPr horzOverflow="overflow">
                    <a:lnL>
                      <a:noFill/>
                    </a:lnL>
                    <a:lnR>
                      <a:noFill/>
                    </a:ln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75</a:t>
                      </a:r>
                    </a:p>
                  </a:txBody>
                  <a:tcPr horzOverflow="overflow">
                    <a:lnL>
                      <a:noFill/>
                    </a:lnL>
                    <a:lnR>
                      <a:noFill/>
                    </a:ln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85</a:t>
                      </a:r>
                    </a:p>
                  </a:txBody>
                  <a:tcPr horzOverflow="overflow">
                    <a:lnL>
                      <a:noFill/>
                    </a:lnL>
                    <a:lnR>
                      <a:noFill/>
                    </a:ln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90</a:t>
                      </a:r>
                    </a:p>
                  </a:txBody>
                  <a:tcPr horzOverflow="overflow">
                    <a:lnL>
                      <a:noFill/>
                    </a:lnL>
                    <a:lnR w="28575" cap="flat" cmpd="sng" algn="ctr">
                      <a:solidFill>
                        <a:srgbClr val="00AB4E"/>
                      </a:solidFill>
                      <a:prstDash val="solid"/>
                      <a:round/>
                      <a:headEnd type="none" w="med" len="med"/>
                      <a:tailEnd type="none" w="med" len="med"/>
                    </a:ln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335280">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3</a:t>
                      </a:r>
                    </a:p>
                  </a:txBody>
                  <a:tcPr horzOverflow="overflow">
                    <a:lnL w="28575" cap="flat" cmpd="sng" algn="ctr">
                      <a:solidFill>
                        <a:srgbClr val="00AB4E"/>
                      </a:solidFill>
                      <a:prstDash val="solid"/>
                      <a:round/>
                      <a:headEnd type="none" w="med" len="med"/>
                      <a:tailEnd type="none" w="med" len="med"/>
                    </a:lnL>
                    <a:lnR>
                      <a:noFill/>
                    </a:ln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algn="ctr"/>
                      <a:r>
                        <a:rPr lang="en-US" sz="1600" dirty="0"/>
                        <a:t>55</a:t>
                      </a:r>
                    </a:p>
                  </a:txBody>
                  <a:tcPr horzOverflow="overflow">
                    <a:lnL w="28575" cap="flat" cmpd="sng" algn="ctr">
                      <a:noFill/>
                      <a:prstDash val="solid"/>
                      <a:round/>
                      <a:headEnd type="none" w="med" len="med"/>
                      <a:tailEnd type="none" w="med" len="med"/>
                    </a:lnL>
                    <a:lnR>
                      <a:noFill/>
                    </a:ln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75</a:t>
                      </a:r>
                    </a:p>
                  </a:txBody>
                  <a:tcPr horzOverflow="overflow">
                    <a:lnL>
                      <a:noFill/>
                    </a:lnL>
                    <a:lnR>
                      <a:noFill/>
                    </a:ln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90</a:t>
                      </a:r>
                    </a:p>
                  </a:txBody>
                  <a:tcPr horzOverflow="overflow">
                    <a:lnL>
                      <a:noFill/>
                    </a:lnL>
                    <a:lnR>
                      <a:noFill/>
                    </a:ln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100</a:t>
                      </a:r>
                    </a:p>
                  </a:txBody>
                  <a:tcPr horzOverflow="overflow">
                    <a:lnL>
                      <a:noFill/>
                    </a:lnL>
                    <a:lnR>
                      <a:noFill/>
                    </a:ln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105</a:t>
                      </a:r>
                    </a:p>
                  </a:txBody>
                  <a:tcPr horzOverflow="overflow">
                    <a:lnL>
                      <a:noFill/>
                    </a:lnL>
                    <a:lnR w="28575" cap="flat" cmpd="sng" algn="ctr">
                      <a:solidFill>
                        <a:srgbClr val="00AB4E"/>
                      </a:solidFill>
                      <a:prstDash val="solid"/>
                      <a:round/>
                      <a:headEnd type="none" w="med" len="med"/>
                      <a:tailEnd type="none" w="med" len="med"/>
                    </a:ln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335280">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4</a:t>
                      </a:r>
                    </a:p>
                  </a:txBody>
                  <a:tcPr horzOverflow="overflow">
                    <a:lnL w="28575" cap="flat" cmpd="sng" algn="ctr">
                      <a:solidFill>
                        <a:srgbClr val="00AB4E"/>
                      </a:solidFill>
                      <a:prstDash val="solid"/>
                      <a:round/>
                      <a:headEnd type="none" w="med" len="med"/>
                      <a:tailEnd type="none" w="med" len="med"/>
                    </a:lnL>
                    <a:lnR>
                      <a:noFill/>
                    </a:ln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algn="ctr"/>
                      <a:r>
                        <a:rPr lang="en-US" sz="1600" dirty="0"/>
                        <a:t>65</a:t>
                      </a:r>
                    </a:p>
                  </a:txBody>
                  <a:tcPr horzOverflow="overflow">
                    <a:lnL w="28575" cap="flat" cmpd="sng" algn="ctr">
                      <a:noFill/>
                      <a:prstDash val="solid"/>
                      <a:round/>
                      <a:headEnd type="none" w="med" len="med"/>
                      <a:tailEnd type="none" w="med" len="med"/>
                    </a:lnL>
                    <a:lnR>
                      <a:noFill/>
                    </a:ln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85</a:t>
                      </a:r>
                    </a:p>
                  </a:txBody>
                  <a:tcPr horzOverflow="overflow">
                    <a:lnL>
                      <a:noFill/>
                    </a:lnL>
                    <a:lnR>
                      <a:noFill/>
                    </a:ln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100</a:t>
                      </a:r>
                    </a:p>
                  </a:txBody>
                  <a:tcPr horzOverflow="overflow">
                    <a:lnL>
                      <a:noFill/>
                    </a:lnL>
                    <a:lnR>
                      <a:noFill/>
                    </a:ln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110</a:t>
                      </a:r>
                    </a:p>
                  </a:txBody>
                  <a:tcPr horzOverflow="overflow">
                    <a:lnL>
                      <a:noFill/>
                    </a:lnL>
                    <a:lnR>
                      <a:noFill/>
                    </a:ln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115</a:t>
                      </a:r>
                    </a:p>
                  </a:txBody>
                  <a:tcPr horzOverflow="overflow">
                    <a:lnL>
                      <a:noFill/>
                    </a:lnL>
                    <a:lnR w="28575" cap="flat" cmpd="sng" algn="ctr">
                      <a:solidFill>
                        <a:srgbClr val="00AB4E"/>
                      </a:solidFill>
                      <a:prstDash val="solid"/>
                      <a:round/>
                      <a:headEnd type="none" w="med" len="med"/>
                      <a:tailEnd type="none" w="med" len="med"/>
                    </a:ln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335280">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5</a:t>
                      </a:r>
                    </a:p>
                  </a:txBody>
                  <a:tcPr horzOverflow="overflow">
                    <a:lnL w="28575" cap="flat" cmpd="sng" algn="ctr">
                      <a:solidFill>
                        <a:srgbClr val="00AB4E"/>
                      </a:solidFill>
                      <a:prstDash val="solid"/>
                      <a:round/>
                      <a:headEnd type="none" w="med" len="med"/>
                      <a:tailEnd type="none" w="med" len="med"/>
                    </a:lnL>
                    <a:lnR>
                      <a:noFill/>
                    </a:ln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algn="ctr"/>
                      <a:r>
                        <a:rPr lang="en-US" sz="1600" dirty="0"/>
                        <a:t>75</a:t>
                      </a:r>
                    </a:p>
                  </a:txBody>
                  <a:tcPr horzOverflow="overflow">
                    <a:lnL w="28575" cap="flat" cmpd="sng" algn="ctr">
                      <a:noFill/>
                      <a:prstDash val="solid"/>
                      <a:round/>
                      <a:headEnd type="none" w="med" len="med"/>
                      <a:tailEnd type="none" w="med" len="med"/>
                    </a:lnL>
                    <a:lnR>
                      <a:noFill/>
                    </a:ln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90</a:t>
                      </a:r>
                    </a:p>
                  </a:txBody>
                  <a:tcPr horzOverflow="overflow">
                    <a:lnL>
                      <a:noFill/>
                    </a:lnL>
                    <a:lnR>
                      <a:noFill/>
                    </a:ln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105</a:t>
                      </a:r>
                    </a:p>
                  </a:txBody>
                  <a:tcPr horzOverflow="overflow">
                    <a:lnL>
                      <a:noFill/>
                    </a:lnL>
                    <a:lnR>
                      <a:noFill/>
                    </a:ln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115</a:t>
                      </a:r>
                    </a:p>
                  </a:txBody>
                  <a:tcPr horzOverflow="overflow">
                    <a:lnL>
                      <a:noFill/>
                    </a:lnL>
                    <a:lnR>
                      <a:noFill/>
                    </a:ln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120</a:t>
                      </a:r>
                    </a:p>
                  </a:txBody>
                  <a:tcPr horzOverflow="overflow">
                    <a:lnL>
                      <a:noFill/>
                    </a:lnL>
                    <a:lnR w="28575" cap="flat" cmpd="sng" algn="ctr">
                      <a:solidFill>
                        <a:srgbClr val="00AB4E"/>
                      </a:solidFill>
                      <a:prstDash val="solid"/>
                      <a:round/>
                      <a:headEnd type="none" w="med" len="med"/>
                      <a:tailEnd type="none" w="med" len="med"/>
                    </a:ln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7"/>
                  </a:ext>
                </a:extLst>
              </a:tr>
            </a:tbl>
          </a:graphicData>
        </a:graphic>
      </p:graphicFrame>
      <p:sp>
        <p:nvSpPr>
          <p:cNvPr id="2" name="Oval 1"/>
          <p:cNvSpPr/>
          <p:nvPr/>
        </p:nvSpPr>
        <p:spPr bwMode="auto">
          <a:xfrm>
            <a:off x="2773751" y="4342732"/>
            <a:ext cx="285750" cy="285750"/>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290513" algn="l" defTabSz="914400" rtl="0" eaLnBrk="1" fontAlgn="base" latinLnBrk="0" hangingPunct="1">
              <a:lnSpc>
                <a:spcPct val="100000"/>
              </a:lnSpc>
              <a:spcBef>
                <a:spcPct val="0"/>
              </a:spcBef>
              <a:spcAft>
                <a:spcPct val="0"/>
              </a:spcAft>
              <a:buClrTx/>
              <a:buSzTx/>
              <a:buFontTx/>
              <a:buAutoNum type="arabicPeriod"/>
              <a:tabLst/>
            </a:pPr>
            <a:endParaRPr kumimoji="0" lang="en-US" sz="1800" b="0" i="0" u="none" strike="noStrike" cap="none" normalizeH="0" baseline="0">
              <a:ln>
                <a:noFill/>
              </a:ln>
              <a:solidFill>
                <a:schemeClr val="tx1"/>
              </a:solidFill>
              <a:effectLst/>
              <a:latin typeface="Palatino" pitchFamily="2" charset="0"/>
            </a:endParaRPr>
          </a:p>
        </p:txBody>
      </p:sp>
      <p:sp>
        <p:nvSpPr>
          <p:cNvPr id="9" name="Oval 8"/>
          <p:cNvSpPr/>
          <p:nvPr/>
        </p:nvSpPr>
        <p:spPr bwMode="auto">
          <a:xfrm>
            <a:off x="3754826" y="3675982"/>
            <a:ext cx="285750" cy="285750"/>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290513" algn="l" defTabSz="914400" rtl="0" eaLnBrk="1" fontAlgn="base" latinLnBrk="0" hangingPunct="1">
              <a:lnSpc>
                <a:spcPct val="100000"/>
              </a:lnSpc>
              <a:spcBef>
                <a:spcPct val="0"/>
              </a:spcBef>
              <a:spcAft>
                <a:spcPct val="0"/>
              </a:spcAft>
              <a:buClrTx/>
              <a:buSzTx/>
              <a:buFontTx/>
              <a:buAutoNum type="arabicPeriod"/>
              <a:tabLst/>
            </a:pPr>
            <a:endParaRPr kumimoji="0" lang="en-US" sz="1800" b="0" i="0" u="none" strike="noStrike" cap="none" normalizeH="0" baseline="0">
              <a:ln>
                <a:noFill/>
              </a:ln>
              <a:solidFill>
                <a:schemeClr val="tx1"/>
              </a:solidFill>
              <a:effectLst/>
              <a:latin typeface="Palatino" pitchFamily="2" charset="0"/>
            </a:endParaRPr>
          </a:p>
        </p:txBody>
      </p:sp>
      <p:sp>
        <p:nvSpPr>
          <p:cNvPr id="10" name="Oval 9"/>
          <p:cNvSpPr/>
          <p:nvPr/>
        </p:nvSpPr>
        <p:spPr bwMode="auto">
          <a:xfrm>
            <a:off x="4812101" y="3342607"/>
            <a:ext cx="285750" cy="285750"/>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290513" algn="l" defTabSz="914400" rtl="0" eaLnBrk="1" fontAlgn="base" latinLnBrk="0" hangingPunct="1">
              <a:lnSpc>
                <a:spcPct val="100000"/>
              </a:lnSpc>
              <a:spcBef>
                <a:spcPct val="0"/>
              </a:spcBef>
              <a:spcAft>
                <a:spcPct val="0"/>
              </a:spcAft>
              <a:buClrTx/>
              <a:buSzTx/>
              <a:buFontTx/>
              <a:buAutoNum type="arabicPeriod"/>
              <a:tabLst/>
            </a:pPr>
            <a:endParaRPr kumimoji="0" lang="en-US" sz="1800" b="0" i="0" u="none" strike="noStrike" cap="none" normalizeH="0" baseline="0">
              <a:ln>
                <a:noFill/>
              </a:ln>
              <a:solidFill>
                <a:schemeClr val="tx1"/>
              </a:solidFill>
              <a:effectLst/>
              <a:latin typeface="Palatino" pitchFamily="2" charset="0"/>
            </a:endParaRPr>
          </a:p>
        </p:txBody>
      </p:sp>
      <p:sp>
        <p:nvSpPr>
          <p:cNvPr id="11" name="Oval 10"/>
          <p:cNvSpPr/>
          <p:nvPr/>
        </p:nvSpPr>
        <p:spPr bwMode="auto">
          <a:xfrm>
            <a:off x="7345751" y="2999707"/>
            <a:ext cx="285750" cy="285750"/>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290513" algn="l" defTabSz="914400" rtl="0" eaLnBrk="1" fontAlgn="base" latinLnBrk="0" hangingPunct="1">
              <a:lnSpc>
                <a:spcPct val="100000"/>
              </a:lnSpc>
              <a:spcBef>
                <a:spcPct val="0"/>
              </a:spcBef>
              <a:spcAft>
                <a:spcPct val="0"/>
              </a:spcAft>
              <a:buClrTx/>
              <a:buSzTx/>
              <a:buFontTx/>
              <a:buAutoNum type="arabicPeriod"/>
              <a:tabLst/>
            </a:pPr>
            <a:endParaRPr kumimoji="0" lang="en-US" sz="1800" b="0" i="0" u="none" strike="noStrike" cap="none" normalizeH="0" baseline="0">
              <a:ln>
                <a:noFill/>
              </a:ln>
              <a:solidFill>
                <a:schemeClr val="tx1"/>
              </a:solidFill>
              <a:effectLst/>
              <a:latin typeface="Palatino" pitchFamily="2" charset="0"/>
            </a:endParaRPr>
          </a:p>
        </p:txBody>
      </p:sp>
      <p:sp>
        <p:nvSpPr>
          <p:cNvPr id="16" name="Titel 3"/>
          <p:cNvSpPr txBox="1">
            <a:spLocks/>
          </p:cNvSpPr>
          <p:nvPr/>
        </p:nvSpPr>
        <p:spPr>
          <a:xfrm>
            <a:off x="599578" y="464721"/>
            <a:ext cx="6545262" cy="1132540"/>
          </a:xfrm>
          <a:prstGeom prst="rect">
            <a:avLst/>
          </a:prstGeom>
        </p:spPr>
        <p:txBody>
          <a:bodyPr vert="horz" lIns="91440" tIns="45720" rIns="91440" bIns="45720" rtlCol="0" anchor="b" anchorCtr="0">
            <a:noAutofit/>
          </a:bodyPr>
          <a:lstStyle>
            <a:lvl1pPr marL="0" marR="0" indent="0" algn="l" defTabSz="914400" rtl="0" eaLnBrk="1" fontAlgn="auto" latinLnBrk="0" hangingPunct="1">
              <a:lnSpc>
                <a:spcPct val="100000"/>
              </a:lnSpc>
              <a:spcBef>
                <a:spcPct val="0"/>
              </a:spcBef>
              <a:spcAft>
                <a:spcPts val="0"/>
              </a:spcAft>
              <a:buClrTx/>
              <a:buSzTx/>
              <a:buFontTx/>
              <a:buNone/>
              <a:tabLst/>
              <a:defRPr lang="en-US" sz="2400" b="0" kern="1200" cap="all" baseline="0">
                <a:solidFill>
                  <a:srgbClr val="86A315"/>
                </a:solidFill>
                <a:latin typeface="Frutiger 45 light" pitchFamily="34" charset="0"/>
                <a:ea typeface="+mj-ea"/>
                <a:cs typeface="+mj-cs"/>
              </a:defRPr>
            </a:lvl1pPr>
          </a:lstStyle>
          <a:p>
            <a:r>
              <a:rPr lang="en-US" dirty="0">
                <a:solidFill>
                  <a:srgbClr val="2E63AC"/>
                </a:solidFill>
                <a:latin typeface="+mj-lt"/>
              </a:rPr>
              <a:t>PRODUCTION WITH TWO VARIABLE INPUTS</a:t>
            </a:r>
          </a:p>
        </p:txBody>
      </p:sp>
    </p:spTree>
    <p:extLst>
      <p:ext uri="{BB962C8B-B14F-4D97-AF65-F5344CB8AC3E}">
        <p14:creationId xmlns:p14="http://schemas.microsoft.com/office/powerpoint/2010/main" val="1648723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78612">
                                            <p:txEl>
                                              <p:pRg st="10" end="10"/>
                                            </p:txEl>
                                          </p:spTgt>
                                        </p:tgtEl>
                                        <p:attrNameLst>
                                          <p:attrName>style.visibility</p:attrName>
                                        </p:attrNameLst>
                                      </p:cBhvr>
                                      <p:to>
                                        <p:strVal val="visible"/>
                                      </p:to>
                                    </p:set>
                                    <p:animEffect transition="in" filter="wipe(left)">
                                      <p:cBhvr>
                                        <p:cTn id="7" dur="500"/>
                                        <p:tgtEl>
                                          <p:spTgt spid="578612">
                                            <p:txEl>
                                              <p:pRg st="10" end="1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78612">
                                            <p:txEl>
                                              <p:pRg st="11" end="11"/>
                                            </p:txEl>
                                          </p:spTgt>
                                        </p:tgtEl>
                                        <p:attrNameLst>
                                          <p:attrName>style.visibility</p:attrName>
                                        </p:attrNameLst>
                                      </p:cBhvr>
                                      <p:to>
                                        <p:strVal val="visible"/>
                                      </p:to>
                                    </p:set>
                                    <p:animEffect transition="in" filter="wipe(left)">
                                      <p:cBhvr>
                                        <p:cTn id="11" dur="500"/>
                                        <p:tgtEl>
                                          <p:spTgt spid="578612">
                                            <p:txEl>
                                              <p:pRg st="11" end="11"/>
                                            </p:txEl>
                                          </p:spTgt>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up)">
                                      <p:cBhvr>
                                        <p:cTn id="15" dur="750"/>
                                        <p:tgtEl>
                                          <p:spTgt spid="15"/>
                                        </p:tgtEl>
                                      </p:cBhvr>
                                    </p:animEffect>
                                  </p:childTnLst>
                                </p:cTn>
                              </p:par>
                            </p:childTnLst>
                          </p:cTn>
                        </p:par>
                        <p:par>
                          <p:cTn id="16" fill="hold">
                            <p:stCondLst>
                              <p:cond delay="1750"/>
                            </p:stCondLst>
                            <p:childTnLst>
                              <p:par>
                                <p:cTn id="17" presetID="10" presetClass="entr" presetSubtype="0"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250"/>
                                        <p:tgtEl>
                                          <p:spTgt spid="2"/>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250"/>
                                        <p:tgtEl>
                                          <p:spTgt spid="9"/>
                                        </p:tgtEl>
                                      </p:cBhvr>
                                    </p:animEffect>
                                  </p:childTnLst>
                                </p:cTn>
                              </p:par>
                            </p:childTnLst>
                          </p:cTn>
                        </p:par>
                        <p:par>
                          <p:cTn id="24" fill="hold">
                            <p:stCondLst>
                              <p:cond delay="2250"/>
                            </p:stCondLst>
                            <p:childTnLst>
                              <p:par>
                                <p:cTn id="25" presetID="10" presetClass="entr" presetSubtype="0"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250"/>
                                        <p:tgtEl>
                                          <p:spTgt spid="10"/>
                                        </p:tgtEl>
                                      </p:cBhvr>
                                    </p:animEffect>
                                  </p:childTnLst>
                                </p:cTn>
                              </p:par>
                            </p:childTnLst>
                          </p:cTn>
                        </p:par>
                        <p:par>
                          <p:cTn id="28" fill="hold">
                            <p:stCondLst>
                              <p:cond delay="2500"/>
                            </p:stCondLst>
                            <p:childTnLst>
                              <p:par>
                                <p:cTn id="29" presetID="10" presetClass="entr" presetSubtype="0"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8612" grpId="0" build="p"/>
      <p:bldP spid="2" grpId="0" animBg="1"/>
      <p:bldP spid="9" grpId="0" animBg="1"/>
      <p:bldP spid="10" grpId="0" animBg="1"/>
      <p:bldP spid="11" grpId="0" animBg="1"/>
    </p:bld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3"/>
          <p:cNvSpPr txBox="1">
            <a:spLocks/>
          </p:cNvSpPr>
          <p:nvPr/>
        </p:nvSpPr>
        <p:spPr>
          <a:xfrm>
            <a:off x="599578" y="464721"/>
            <a:ext cx="6545262" cy="1132540"/>
          </a:xfrm>
          <a:prstGeom prst="rect">
            <a:avLst/>
          </a:prstGeom>
        </p:spPr>
        <p:txBody>
          <a:bodyPr vert="horz" lIns="91440" tIns="45720" rIns="91440" bIns="45720" rtlCol="0" anchor="b" anchorCtr="0">
            <a:noAutofit/>
          </a:bodyPr>
          <a:lstStyle>
            <a:lvl1pPr marL="0" marR="0" indent="0" algn="l" defTabSz="914400" rtl="0" eaLnBrk="1" fontAlgn="auto" latinLnBrk="0" hangingPunct="1">
              <a:lnSpc>
                <a:spcPct val="100000"/>
              </a:lnSpc>
              <a:spcBef>
                <a:spcPct val="0"/>
              </a:spcBef>
              <a:spcAft>
                <a:spcPts val="0"/>
              </a:spcAft>
              <a:buClrTx/>
              <a:buSzTx/>
              <a:buFontTx/>
              <a:buNone/>
              <a:tabLst/>
              <a:defRPr lang="en-US" sz="2400" b="0" kern="1200" cap="all" baseline="0">
                <a:solidFill>
                  <a:srgbClr val="86A315"/>
                </a:solidFill>
                <a:latin typeface="Frutiger 45 light" pitchFamily="34" charset="0"/>
                <a:ea typeface="+mj-ea"/>
                <a:cs typeface="+mj-cs"/>
              </a:defRPr>
            </a:lvl1pPr>
          </a:lstStyle>
          <a:p>
            <a:r>
              <a:rPr lang="en-US" dirty="0">
                <a:solidFill>
                  <a:srgbClr val="2E63AC"/>
                </a:solidFill>
                <a:latin typeface="+mj-lt"/>
              </a:rPr>
              <a:t>PRODUCTION WITH TWO VARIABLE INPUTS</a:t>
            </a:r>
          </a:p>
        </p:txBody>
      </p:sp>
      <p:pic>
        <p:nvPicPr>
          <p:cNvPr id="167938" name="Picture 2" descr="C:\Users\stefanie.schubert\Desktop\Dateien\Lehre\01 Aktuelle Lehrveranstaltungen\SRH MakroWS 2016\slides\ertragsgebir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4090" y="1574662"/>
            <a:ext cx="6545262" cy="4717404"/>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p:cNvSpPr txBox="1"/>
          <p:nvPr/>
        </p:nvSpPr>
        <p:spPr>
          <a:xfrm>
            <a:off x="1245475" y="2087770"/>
            <a:ext cx="835566" cy="369332"/>
          </a:xfrm>
          <a:prstGeom prst="rect">
            <a:avLst/>
          </a:prstGeom>
          <a:solidFill>
            <a:schemeClr val="bg1"/>
          </a:solidFill>
        </p:spPr>
        <p:txBody>
          <a:bodyPr wrap="square" lIns="36000" rIns="36000" rtlCol="0">
            <a:spAutoFit/>
          </a:bodyPr>
          <a:lstStyle/>
          <a:p>
            <a:r>
              <a:rPr lang="en-US" dirty="0"/>
              <a:t>Output</a:t>
            </a:r>
          </a:p>
        </p:txBody>
      </p:sp>
      <p:sp>
        <p:nvSpPr>
          <p:cNvPr id="13" name="Textfeld 12"/>
          <p:cNvSpPr txBox="1"/>
          <p:nvPr/>
        </p:nvSpPr>
        <p:spPr>
          <a:xfrm>
            <a:off x="3227180" y="3123039"/>
            <a:ext cx="1008483" cy="369332"/>
          </a:xfrm>
          <a:prstGeom prst="rect">
            <a:avLst/>
          </a:prstGeom>
          <a:solidFill>
            <a:schemeClr val="bg1"/>
          </a:solidFill>
        </p:spPr>
        <p:txBody>
          <a:bodyPr wrap="square" rtlCol="0">
            <a:spAutoFit/>
          </a:bodyPr>
          <a:lstStyle/>
          <a:p>
            <a:r>
              <a:rPr lang="en-US" dirty="0" err="1"/>
              <a:t>Labour</a:t>
            </a:r>
            <a:endParaRPr lang="en-US" dirty="0"/>
          </a:p>
        </p:txBody>
      </p:sp>
      <p:sp>
        <p:nvSpPr>
          <p:cNvPr id="14" name="Textfeld 13"/>
          <p:cNvSpPr txBox="1"/>
          <p:nvPr/>
        </p:nvSpPr>
        <p:spPr>
          <a:xfrm>
            <a:off x="6012421" y="5734860"/>
            <a:ext cx="1008483" cy="369332"/>
          </a:xfrm>
          <a:prstGeom prst="rect">
            <a:avLst/>
          </a:prstGeom>
          <a:solidFill>
            <a:schemeClr val="bg1"/>
          </a:solidFill>
        </p:spPr>
        <p:txBody>
          <a:bodyPr wrap="square" rtlCol="0">
            <a:spAutoFit/>
          </a:bodyPr>
          <a:lstStyle/>
          <a:p>
            <a:r>
              <a:rPr lang="en-US" dirty="0"/>
              <a:t>Capital</a:t>
            </a:r>
          </a:p>
        </p:txBody>
      </p:sp>
    </p:spTree>
    <p:extLst>
      <p:ext uri="{BB962C8B-B14F-4D97-AF65-F5344CB8AC3E}">
        <p14:creationId xmlns:p14="http://schemas.microsoft.com/office/powerpoint/2010/main" val="3337651258"/>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3097" y="1174546"/>
            <a:ext cx="5172075" cy="4095750"/>
          </a:xfrm>
          <a:prstGeom prst="rect">
            <a:avLst/>
          </a:prstGeom>
        </p:spPr>
      </p:pic>
      <p:pic>
        <p:nvPicPr>
          <p:cNvPr id="50"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32948" y="1174546"/>
            <a:ext cx="5172075" cy="4095750"/>
          </a:xfrm>
          <a:prstGeom prst="rect">
            <a:avLst/>
          </a:prstGeom>
        </p:spPr>
      </p:pic>
      <p:pic>
        <p:nvPicPr>
          <p:cNvPr id="51"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23097" y="1174546"/>
            <a:ext cx="5172075" cy="4095750"/>
          </a:xfrm>
          <a:prstGeom prst="rect">
            <a:avLst/>
          </a:prstGeom>
        </p:spPr>
      </p:pic>
      <p:pic>
        <p:nvPicPr>
          <p:cNvPr id="52" name="Pictur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23097" y="1174546"/>
            <a:ext cx="5172075" cy="4095750"/>
          </a:xfrm>
          <a:prstGeom prst="rect">
            <a:avLst/>
          </a:prstGeom>
        </p:spPr>
      </p:pic>
      <p:sp>
        <p:nvSpPr>
          <p:cNvPr id="54" name="Titel 3"/>
          <p:cNvSpPr txBox="1">
            <a:spLocks/>
          </p:cNvSpPr>
          <p:nvPr/>
        </p:nvSpPr>
        <p:spPr>
          <a:xfrm>
            <a:off x="586878" y="375821"/>
            <a:ext cx="6545262" cy="1132540"/>
          </a:xfrm>
          <a:prstGeom prst="rect">
            <a:avLst/>
          </a:prstGeom>
        </p:spPr>
        <p:txBody>
          <a:bodyPr vert="horz" lIns="91440" tIns="45720" rIns="91440" bIns="45720" rtlCol="0" anchor="b" anchorCtr="0">
            <a:noAutofit/>
          </a:bodyPr>
          <a:lstStyle>
            <a:lvl1pPr marL="0" marR="0" indent="0" algn="l" defTabSz="914400" rtl="0" eaLnBrk="1" fontAlgn="auto" latinLnBrk="0" hangingPunct="1">
              <a:lnSpc>
                <a:spcPct val="100000"/>
              </a:lnSpc>
              <a:spcBef>
                <a:spcPct val="0"/>
              </a:spcBef>
              <a:spcAft>
                <a:spcPts val="0"/>
              </a:spcAft>
              <a:buClrTx/>
              <a:buSzTx/>
              <a:buFontTx/>
              <a:buNone/>
              <a:tabLst/>
              <a:defRPr lang="en-US" sz="2400" b="0" kern="1200" cap="all" baseline="0">
                <a:solidFill>
                  <a:srgbClr val="86A315"/>
                </a:solidFill>
                <a:latin typeface="Frutiger 45 light" pitchFamily="34" charset="0"/>
                <a:ea typeface="+mj-ea"/>
                <a:cs typeface="+mj-cs"/>
              </a:defRPr>
            </a:lvl1pPr>
          </a:lstStyle>
          <a:p>
            <a:r>
              <a:rPr lang="en-US" dirty="0">
                <a:solidFill>
                  <a:srgbClr val="2E63AC"/>
                </a:solidFill>
                <a:latin typeface="+mj-lt"/>
              </a:rPr>
              <a:t>PRODUCTION WITH TWO VARIABLE INPUTS</a:t>
            </a:r>
          </a:p>
          <a:p>
            <a:endParaRPr lang="en-US" dirty="0">
              <a:solidFill>
                <a:srgbClr val="2E63AC"/>
              </a:solidFill>
              <a:latin typeface="+mj-lt"/>
            </a:endParaRPr>
          </a:p>
        </p:txBody>
      </p:sp>
      <p:pic>
        <p:nvPicPr>
          <p:cNvPr id="53" name="Picture 3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23097" y="1174546"/>
            <a:ext cx="5172075" cy="4095750"/>
          </a:xfrm>
          <a:prstGeom prst="rect">
            <a:avLst/>
          </a:prstGeom>
        </p:spPr>
      </p:pic>
      <p:sp>
        <p:nvSpPr>
          <p:cNvPr id="11" name="Rectangle 71"/>
          <p:cNvSpPr>
            <a:spLocks noChangeArrowheads="1"/>
          </p:cNvSpPr>
          <p:nvPr/>
        </p:nvSpPr>
        <p:spPr bwMode="auto">
          <a:xfrm>
            <a:off x="457199" y="1681156"/>
            <a:ext cx="3578773" cy="3505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20000"/>
              </a:spcBef>
              <a:spcAft>
                <a:spcPct val="20000"/>
              </a:spcAft>
              <a:buFontTx/>
              <a:buNone/>
            </a:pPr>
            <a:r>
              <a:rPr lang="en-US" dirty="0"/>
              <a:t>A set of isoquants, or isoquant map, describes the firm’s production function.</a:t>
            </a:r>
          </a:p>
          <a:p>
            <a:pPr>
              <a:spcBef>
                <a:spcPct val="20000"/>
              </a:spcBef>
              <a:spcAft>
                <a:spcPct val="20000"/>
              </a:spcAft>
              <a:buFontTx/>
              <a:buNone/>
            </a:pPr>
            <a:r>
              <a:rPr lang="en-US" dirty="0"/>
              <a:t>Output increases as we move from isoquant </a:t>
            </a:r>
            <a:r>
              <a:rPr lang="en-US" i="1" dirty="0"/>
              <a:t>q</a:t>
            </a:r>
            <a:r>
              <a:rPr lang="en-US" baseline="-25000" dirty="0"/>
              <a:t>1</a:t>
            </a:r>
            <a:r>
              <a:rPr lang="en-US" dirty="0"/>
              <a:t> (at which 55 units per year are produced at points such as </a:t>
            </a:r>
            <a:r>
              <a:rPr lang="en-US" i="1" dirty="0"/>
              <a:t>A</a:t>
            </a:r>
            <a:r>
              <a:rPr lang="en-US" dirty="0"/>
              <a:t> and </a:t>
            </a:r>
            <a:r>
              <a:rPr lang="en-US" i="1" dirty="0"/>
              <a:t>D</a:t>
            </a:r>
            <a:r>
              <a:rPr lang="en-US" dirty="0"/>
              <a:t>),</a:t>
            </a:r>
          </a:p>
          <a:p>
            <a:pPr>
              <a:spcBef>
                <a:spcPct val="20000"/>
              </a:spcBef>
              <a:spcAft>
                <a:spcPct val="20000"/>
              </a:spcAft>
              <a:buFontTx/>
              <a:buNone/>
            </a:pPr>
            <a:r>
              <a:rPr lang="en-US" dirty="0"/>
              <a:t>to isoquant </a:t>
            </a:r>
            <a:r>
              <a:rPr lang="en-US" i="1" dirty="0"/>
              <a:t>q</a:t>
            </a:r>
            <a:r>
              <a:rPr lang="en-US" baseline="-25000" dirty="0"/>
              <a:t>2</a:t>
            </a:r>
            <a:r>
              <a:rPr lang="en-US" dirty="0"/>
              <a:t> (75 units per year at points such as </a:t>
            </a:r>
            <a:r>
              <a:rPr lang="en-US" i="1" dirty="0"/>
              <a:t>B</a:t>
            </a:r>
            <a:r>
              <a:rPr lang="en-US" dirty="0"/>
              <a:t>), and</a:t>
            </a:r>
          </a:p>
          <a:p>
            <a:pPr>
              <a:spcBef>
                <a:spcPct val="20000"/>
              </a:spcBef>
              <a:spcAft>
                <a:spcPct val="20000"/>
              </a:spcAft>
              <a:buFontTx/>
              <a:buNone/>
            </a:pPr>
            <a:r>
              <a:rPr lang="en-US" dirty="0"/>
              <a:t>to isoquant </a:t>
            </a:r>
            <a:r>
              <a:rPr lang="en-US" i="1" dirty="0"/>
              <a:t>q</a:t>
            </a:r>
            <a:r>
              <a:rPr lang="en-US" baseline="-25000" dirty="0"/>
              <a:t>3</a:t>
            </a:r>
            <a:r>
              <a:rPr lang="en-US" dirty="0"/>
              <a:t> (90 units per year at points such as </a:t>
            </a:r>
            <a:r>
              <a:rPr lang="en-US" i="1" dirty="0"/>
              <a:t>C</a:t>
            </a:r>
            <a:r>
              <a:rPr lang="en-US" dirty="0"/>
              <a:t> and </a:t>
            </a:r>
            <a:r>
              <a:rPr lang="en-US" i="1" dirty="0"/>
              <a:t>E</a:t>
            </a:r>
            <a:r>
              <a:rPr lang="en-US" dirty="0"/>
              <a:t>)</a:t>
            </a:r>
          </a:p>
        </p:txBody>
      </p:sp>
      <p:sp>
        <p:nvSpPr>
          <p:cNvPr id="3" name="Rectangle 2"/>
          <p:cNvSpPr/>
          <p:nvPr/>
        </p:nvSpPr>
        <p:spPr>
          <a:xfrm>
            <a:off x="457199" y="5202626"/>
            <a:ext cx="8610601" cy="82532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20000"/>
              </a:spcBef>
              <a:spcAft>
                <a:spcPct val="20000"/>
              </a:spcAft>
            </a:pPr>
            <a:r>
              <a:rPr lang="en-US" dirty="0"/>
              <a:t>By drawing a horizontal line at a particular level of capital—say 3, we can observe diminishing marginal returns. Reading the levels of output from each isoquant as labor is increased, we note that each additional unit of labor generates less and less additional output</a:t>
            </a:r>
          </a:p>
        </p:txBody>
      </p:sp>
      <p:pic>
        <p:nvPicPr>
          <p:cNvPr id="38" name="Picture 3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23097" y="1174546"/>
            <a:ext cx="5172075" cy="4095750"/>
          </a:xfrm>
          <a:prstGeom prst="rect">
            <a:avLst/>
          </a:prstGeom>
        </p:spPr>
      </p:pic>
      <p:pic>
        <p:nvPicPr>
          <p:cNvPr id="45" name="Picture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23097" y="1174546"/>
            <a:ext cx="5172075" cy="4095750"/>
          </a:xfrm>
          <a:prstGeom prst="rect">
            <a:avLst/>
          </a:prstGeom>
        </p:spPr>
      </p:pic>
      <p:pic>
        <p:nvPicPr>
          <p:cNvPr id="46" name="Picture 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23097" y="1174546"/>
            <a:ext cx="5172075" cy="4095750"/>
          </a:xfrm>
          <a:prstGeom prst="rect">
            <a:avLst/>
          </a:prstGeom>
        </p:spPr>
      </p:pic>
      <p:pic>
        <p:nvPicPr>
          <p:cNvPr id="47" name="Picture 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23097" y="1174546"/>
            <a:ext cx="5172075" cy="4095750"/>
          </a:xfrm>
          <a:prstGeom prst="rect">
            <a:avLst/>
          </a:prstGeom>
        </p:spPr>
      </p:pic>
      <p:pic>
        <p:nvPicPr>
          <p:cNvPr id="48" name="Picture 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23097" y="1174546"/>
            <a:ext cx="5172075" cy="4095750"/>
          </a:xfrm>
          <a:prstGeom prst="rect">
            <a:avLst/>
          </a:prstGeom>
        </p:spPr>
      </p:pic>
    </p:spTree>
    <p:extLst>
      <p:ext uri="{BB962C8B-B14F-4D97-AF65-F5344CB8AC3E}">
        <p14:creationId xmlns:p14="http://schemas.microsoft.com/office/powerpoint/2010/main" val="1417024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bg/>
                                          </p:spTgt>
                                        </p:tgtEl>
                                        <p:attrNameLst>
                                          <p:attrName>style.visibility</p:attrName>
                                        </p:attrNameLst>
                                      </p:cBhvr>
                                      <p:to>
                                        <p:strVal val="visible"/>
                                      </p:to>
                                    </p:set>
                                    <p:animEffect transition="in" filter="wipe(left)">
                                      <p:cBhvr>
                                        <p:cTn id="7" dur="500"/>
                                        <p:tgtEl>
                                          <p:spTgt spid="11">
                                            <p:bg/>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wipe(left)">
                                      <p:cBhvr>
                                        <p:cTn id="15" dur="750"/>
                                        <p:tgtEl>
                                          <p:spTgt spid="45"/>
                                        </p:tgtEl>
                                      </p:cBhvr>
                                    </p:animEffect>
                                  </p:childTnLst>
                                </p:cTn>
                              </p:par>
                            </p:childTnLst>
                          </p:cTn>
                        </p:par>
                        <p:par>
                          <p:cTn id="16" fill="hold">
                            <p:stCondLst>
                              <p:cond delay="1750"/>
                            </p:stCondLst>
                            <p:childTnLst>
                              <p:par>
                                <p:cTn id="17" presetID="22" presetClass="entr" presetSubtype="1" fill="hold" nodeType="after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wipe(up)">
                                      <p:cBhvr>
                                        <p:cTn id="19" dur="750"/>
                                        <p:tgtEl>
                                          <p:spTgt spid="46"/>
                                        </p:tgtEl>
                                      </p:cBhvr>
                                    </p:animEffect>
                                  </p:childTnLst>
                                </p:cTn>
                              </p:par>
                            </p:childTnLst>
                          </p:cTn>
                        </p:par>
                        <p:par>
                          <p:cTn id="20" fill="hold">
                            <p:stCondLst>
                              <p:cond delay="2500"/>
                            </p:stCondLst>
                            <p:childTnLst>
                              <p:par>
                                <p:cTn id="21" presetID="22" presetClass="entr" presetSubtype="1" fill="hold" nodeType="after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wipe(up)">
                                      <p:cBhvr>
                                        <p:cTn id="23" dur="750"/>
                                        <p:tgtEl>
                                          <p:spTgt spid="47"/>
                                        </p:tgtEl>
                                      </p:cBhvr>
                                    </p:animEffect>
                                  </p:childTnLst>
                                </p:cTn>
                              </p:par>
                            </p:childTnLst>
                          </p:cTn>
                        </p:par>
                        <p:par>
                          <p:cTn id="24" fill="hold">
                            <p:stCondLst>
                              <p:cond delay="3250"/>
                            </p:stCondLst>
                            <p:childTnLst>
                              <p:par>
                                <p:cTn id="25" presetID="22" presetClass="entr" presetSubtype="8" fill="hold" nodeType="after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wipe(left)">
                                      <p:cBhvr>
                                        <p:cTn id="27" dur="750"/>
                                        <p:tgtEl>
                                          <p:spTgt spid="4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wipe(up)">
                                      <p:cBhvr>
                                        <p:cTn id="32" dur="750"/>
                                        <p:tgtEl>
                                          <p:spTgt spid="49"/>
                                        </p:tgtEl>
                                      </p:cBhvr>
                                    </p:animEffect>
                                  </p:childTnLst>
                                </p:cTn>
                              </p:par>
                            </p:childTnLst>
                          </p:cTn>
                        </p:par>
                        <p:par>
                          <p:cTn id="33" fill="hold">
                            <p:stCondLst>
                              <p:cond delay="750"/>
                            </p:stCondLst>
                            <p:childTnLst>
                              <p:par>
                                <p:cTn id="34" presetID="22" presetClass="entr" presetSubtype="1" fill="hold" nodeType="afterEffect">
                                  <p:stCondLst>
                                    <p:cond delay="0"/>
                                  </p:stCondLst>
                                  <p:childTnLst>
                                    <p:set>
                                      <p:cBhvr>
                                        <p:cTn id="35" dur="1" fill="hold">
                                          <p:stCondLst>
                                            <p:cond delay="0"/>
                                          </p:stCondLst>
                                        </p:cTn>
                                        <p:tgtEl>
                                          <p:spTgt spid="50"/>
                                        </p:tgtEl>
                                        <p:attrNameLst>
                                          <p:attrName>style.visibility</p:attrName>
                                        </p:attrNameLst>
                                      </p:cBhvr>
                                      <p:to>
                                        <p:strVal val="visible"/>
                                      </p:to>
                                    </p:set>
                                    <p:animEffect transition="in" filter="wipe(up)">
                                      <p:cBhvr>
                                        <p:cTn id="36" dur="750"/>
                                        <p:tgtEl>
                                          <p:spTgt spid="50"/>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51"/>
                                        </p:tgtEl>
                                        <p:attrNameLst>
                                          <p:attrName>style.visibility</p:attrName>
                                        </p:attrNameLst>
                                      </p:cBhvr>
                                      <p:to>
                                        <p:strVal val="visible"/>
                                      </p:to>
                                    </p:set>
                                    <p:animEffect transition="in" filter="wipe(up)">
                                      <p:cBhvr>
                                        <p:cTn id="41" dur="750"/>
                                        <p:tgtEl>
                                          <p:spTgt spid="51"/>
                                        </p:tgtEl>
                                      </p:cBhvr>
                                    </p:animEffect>
                                  </p:childTnLst>
                                </p:cTn>
                              </p:par>
                            </p:childTnLst>
                          </p:cTn>
                        </p:par>
                        <p:par>
                          <p:cTn id="42" fill="hold">
                            <p:stCondLst>
                              <p:cond delay="750"/>
                            </p:stCondLst>
                            <p:childTnLst>
                              <p:par>
                                <p:cTn id="43" presetID="22" presetClass="entr" presetSubtype="1" fill="hold" nodeType="afterEffect">
                                  <p:stCondLst>
                                    <p:cond delay="0"/>
                                  </p:stCondLst>
                                  <p:childTnLst>
                                    <p:set>
                                      <p:cBhvr>
                                        <p:cTn id="44" dur="1" fill="hold">
                                          <p:stCondLst>
                                            <p:cond delay="0"/>
                                          </p:stCondLst>
                                        </p:cTn>
                                        <p:tgtEl>
                                          <p:spTgt spid="52"/>
                                        </p:tgtEl>
                                        <p:attrNameLst>
                                          <p:attrName>style.visibility</p:attrName>
                                        </p:attrNameLst>
                                      </p:cBhvr>
                                      <p:to>
                                        <p:strVal val="visible"/>
                                      </p:to>
                                    </p:set>
                                    <p:animEffect transition="in" filter="wipe(up)">
                                      <p:cBhvr>
                                        <p:cTn id="45" dur="750"/>
                                        <p:tgtEl>
                                          <p:spTgt spid="52"/>
                                        </p:tgtEl>
                                      </p:cBhvr>
                                    </p:animEffect>
                                  </p:childTnLst>
                                </p:cTn>
                              </p:par>
                            </p:childTnLst>
                          </p:cTn>
                        </p:par>
                        <p:par>
                          <p:cTn id="46" fill="hold">
                            <p:stCondLst>
                              <p:cond delay="1500"/>
                            </p:stCondLst>
                            <p:childTnLst>
                              <p:par>
                                <p:cTn id="47" presetID="22" presetClass="entr" presetSubtype="1" fill="hold" nodeType="afterEffect">
                                  <p:stCondLst>
                                    <p:cond delay="0"/>
                                  </p:stCondLst>
                                  <p:childTnLst>
                                    <p:set>
                                      <p:cBhvr>
                                        <p:cTn id="48" dur="1" fill="hold">
                                          <p:stCondLst>
                                            <p:cond delay="0"/>
                                          </p:stCondLst>
                                        </p:cTn>
                                        <p:tgtEl>
                                          <p:spTgt spid="53"/>
                                        </p:tgtEl>
                                        <p:attrNameLst>
                                          <p:attrName>style.visibility</p:attrName>
                                        </p:attrNameLst>
                                      </p:cBhvr>
                                      <p:to>
                                        <p:strVal val="visible"/>
                                      </p:to>
                                    </p:set>
                                    <p:animEffect transition="in" filter="wipe(up)">
                                      <p:cBhvr>
                                        <p:cTn id="49" dur="750"/>
                                        <p:tgtEl>
                                          <p:spTgt spid="53"/>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wipe(left)">
                                      <p:cBhvr>
                                        <p:cTn id="54" dur="75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animBg="1"/>
      <p:bldP spid="3" grpId="0" animBg="1"/>
    </p:bld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4"/>
          <p:cNvSpPr>
            <a:spLocks noGrp="1"/>
          </p:cNvSpPr>
          <p:nvPr>
            <p:ph sz="quarter" idx="12"/>
          </p:nvPr>
        </p:nvSpPr>
        <p:spPr/>
        <p:txBody>
          <a:bodyPr/>
          <a:lstStyle/>
          <a:p>
            <a:pPr lvl="0">
              <a:lnSpc>
                <a:spcPct val="100000"/>
              </a:lnSpc>
              <a:buClrTx/>
            </a:pPr>
            <a:r>
              <a:rPr lang="en-US" sz="1800" dirty="0">
                <a:solidFill>
                  <a:prstClr val="black"/>
                </a:solidFill>
                <a:latin typeface="Frutiger 45 light"/>
              </a:rPr>
              <a:t>Isoquants show the flexibility that firms have when making production decisions: They can usually obtain </a:t>
            </a:r>
            <a:r>
              <a:rPr lang="en-US" sz="1800" dirty="0">
                <a:solidFill>
                  <a:srgbClr val="2E63AC"/>
                </a:solidFill>
                <a:latin typeface="Frutiger 45 light"/>
              </a:rPr>
              <a:t>a particular output by substituting one input for another</a:t>
            </a:r>
            <a:r>
              <a:rPr lang="en-US" sz="1800" dirty="0">
                <a:solidFill>
                  <a:prstClr val="black"/>
                </a:solidFill>
                <a:latin typeface="Frutiger 45 light"/>
              </a:rPr>
              <a:t>. It is important for managers to understand the nature of this flexibility</a:t>
            </a:r>
          </a:p>
          <a:p>
            <a:pPr lvl="0">
              <a:lnSpc>
                <a:spcPct val="100000"/>
              </a:lnSpc>
              <a:buClrTx/>
            </a:pPr>
            <a:endParaRPr lang="en-US" sz="1800" dirty="0">
              <a:solidFill>
                <a:prstClr val="black"/>
              </a:solidFill>
              <a:latin typeface="Frutiger 45 light"/>
            </a:endParaRPr>
          </a:p>
          <a:p>
            <a:pPr lvl="0">
              <a:lnSpc>
                <a:spcPct val="100000"/>
              </a:lnSpc>
              <a:buClrTx/>
            </a:pPr>
            <a:r>
              <a:rPr lang="en-US" sz="1800" b="1" cap="all" dirty="0">
                <a:solidFill>
                  <a:srgbClr val="86A315"/>
                </a:solidFill>
                <a:latin typeface="Frutiger 45 light"/>
              </a:rPr>
              <a:t>Diminishing Marginal Returns</a:t>
            </a:r>
          </a:p>
          <a:p>
            <a:pPr lvl="0">
              <a:lnSpc>
                <a:spcPct val="100000"/>
              </a:lnSpc>
              <a:spcBef>
                <a:spcPts val="600"/>
              </a:spcBef>
              <a:buClrTx/>
            </a:pPr>
            <a:r>
              <a:rPr lang="en-US" sz="1800" dirty="0">
                <a:solidFill>
                  <a:prstClr val="black"/>
                </a:solidFill>
                <a:latin typeface="Frutiger 45 light"/>
              </a:rPr>
              <a:t>Even though both labor and capital are variable in the long run, it is useful for a firm that is choosing the </a:t>
            </a:r>
            <a:r>
              <a:rPr lang="en-US" sz="1800" dirty="0">
                <a:solidFill>
                  <a:srgbClr val="2E63AC"/>
                </a:solidFill>
                <a:latin typeface="Frutiger 45 light"/>
              </a:rPr>
              <a:t>optimal mix of inputs </a:t>
            </a:r>
            <a:r>
              <a:rPr lang="en-US" sz="1800" dirty="0">
                <a:solidFill>
                  <a:prstClr val="black"/>
                </a:solidFill>
                <a:latin typeface="Frutiger 45 light"/>
              </a:rPr>
              <a:t>to ask what happens to output as each input is increased, with the other input held fixed</a:t>
            </a:r>
          </a:p>
          <a:p>
            <a:pPr lvl="0">
              <a:lnSpc>
                <a:spcPct val="100000"/>
              </a:lnSpc>
              <a:buClrTx/>
            </a:pPr>
            <a:endParaRPr lang="en-US" sz="1800" dirty="0">
              <a:solidFill>
                <a:prstClr val="black"/>
              </a:solidFill>
              <a:latin typeface="Frutiger 45 light"/>
            </a:endParaRPr>
          </a:p>
          <a:p>
            <a:pPr lvl="0">
              <a:lnSpc>
                <a:spcPct val="100000"/>
              </a:lnSpc>
              <a:buClrTx/>
            </a:pPr>
            <a:r>
              <a:rPr lang="en-US" sz="1800" dirty="0">
                <a:solidFill>
                  <a:prstClr val="black"/>
                </a:solidFill>
                <a:latin typeface="Frutiger 45 light"/>
              </a:rPr>
              <a:t>Because adding one factor while holding the other factor constant eventually leads to lower and lower incremental output, the isoquant must become steeper as more capital is added in place of labor and flatter when labor is added in place of capital (</a:t>
            </a:r>
            <a:r>
              <a:rPr lang="en-US" sz="1800" dirty="0">
                <a:solidFill>
                  <a:srgbClr val="2E63AC"/>
                </a:solidFill>
                <a:latin typeface="Frutiger 45 light"/>
              </a:rPr>
              <a:t>isoquants are convex</a:t>
            </a:r>
            <a:r>
              <a:rPr lang="en-US" sz="1800" dirty="0">
                <a:solidFill>
                  <a:prstClr val="black"/>
                </a:solidFill>
                <a:latin typeface="Frutiger 45 light"/>
              </a:rPr>
              <a:t>)</a:t>
            </a:r>
          </a:p>
          <a:p>
            <a:pPr lvl="0">
              <a:lnSpc>
                <a:spcPct val="100000"/>
              </a:lnSpc>
              <a:buClrTx/>
            </a:pPr>
            <a:r>
              <a:rPr lang="en-US" sz="1800" dirty="0">
                <a:solidFill>
                  <a:prstClr val="black"/>
                </a:solidFill>
                <a:latin typeface="Frutiger 45 light"/>
              </a:rPr>
              <a:t>There are </a:t>
            </a:r>
            <a:r>
              <a:rPr lang="en-US" sz="1800" dirty="0">
                <a:solidFill>
                  <a:srgbClr val="2E63AC"/>
                </a:solidFill>
                <a:latin typeface="Frutiger 45 light"/>
              </a:rPr>
              <a:t>also diminishing marginal returns to capital</a:t>
            </a:r>
            <a:r>
              <a:rPr lang="en-US" sz="1800" dirty="0">
                <a:solidFill>
                  <a:prstClr val="black"/>
                </a:solidFill>
                <a:latin typeface="Frutiger 45 light"/>
              </a:rPr>
              <a:t>. With labor fixed, the marginal product of capital decreases as capital is increased</a:t>
            </a:r>
          </a:p>
        </p:txBody>
      </p:sp>
      <p:sp>
        <p:nvSpPr>
          <p:cNvPr id="4" name="Titel 3"/>
          <p:cNvSpPr>
            <a:spLocks noGrp="1"/>
          </p:cNvSpPr>
          <p:nvPr>
            <p:ph type="title"/>
          </p:nvPr>
        </p:nvSpPr>
        <p:spPr/>
        <p:txBody>
          <a:bodyPr/>
          <a:lstStyle/>
          <a:p>
            <a:r>
              <a:rPr lang="en-US" dirty="0">
                <a:solidFill>
                  <a:srgbClr val="2E63AC"/>
                </a:solidFill>
                <a:latin typeface="+mj-lt"/>
              </a:rPr>
              <a:t>Input Flexibility</a:t>
            </a:r>
          </a:p>
        </p:txBody>
      </p:sp>
    </p:spTree>
    <p:extLst>
      <p:ext uri="{BB962C8B-B14F-4D97-AF65-F5344CB8AC3E}">
        <p14:creationId xmlns:p14="http://schemas.microsoft.com/office/powerpoint/2010/main" val="3354077393"/>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7" descr="fig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8906" y="1571312"/>
            <a:ext cx="5162550" cy="424815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8" descr="fig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8906" y="1571312"/>
            <a:ext cx="5162550" cy="4248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9" descr="fig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8906" y="1571312"/>
            <a:ext cx="5162550" cy="424815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30" descr="fig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8906" y="1571312"/>
            <a:ext cx="5162550" cy="424815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33" descr="fig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28906" y="1571312"/>
            <a:ext cx="5162550" cy="424815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4" descr="fig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28906" y="1571312"/>
            <a:ext cx="5162550" cy="424815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5" descr="fig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28906" y="1571312"/>
            <a:ext cx="5162550" cy="424815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6" descr="fig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28906" y="1571312"/>
            <a:ext cx="5162550" cy="424815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7" descr="fig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28906" y="1571312"/>
            <a:ext cx="5162550" cy="424815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8" descr="fig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28906" y="1571312"/>
            <a:ext cx="5162550" cy="424815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9" descr="fig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928906" y="1571312"/>
            <a:ext cx="5162550" cy="424815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0" descr="fig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928906" y="1571312"/>
            <a:ext cx="5162550" cy="424815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1" descr="fig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928906" y="1571312"/>
            <a:ext cx="5162550" cy="424815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8" name="Text Box 25"/>
              <p:cNvSpPr txBox="1">
                <a:spLocks noChangeArrowheads="1"/>
              </p:cNvSpPr>
              <p:nvPr/>
            </p:nvSpPr>
            <p:spPr bwMode="auto">
              <a:xfrm>
                <a:off x="4151580" y="5607927"/>
                <a:ext cx="5102771" cy="683264"/>
              </a:xfrm>
              <a:prstGeom prst="rect">
                <a:avLst/>
              </a:prstGeom>
              <a:noFill/>
              <a:ln>
                <a:noFill/>
              </a:ln>
              <a:effectLst/>
              <a:extLst>
                <a:ext uri="{909E8E84-426E-40DD-AFC4-6F175D3DCCD1}">
                  <a14:hiddenFill>
                    <a:solidFill>
                      <a:schemeClr val="accent1"/>
                    </a:solidFill>
                  </a14:hiddenFill>
                </a:ext>
                <a:ext uri="{91240B29-F687-4F45-9708-019B960494DF}">
                  <a14:hiddenLine w="9525" algn="ctr">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algn="ctr">
                  <a:lnSpc>
                    <a:spcPct val="120000"/>
                  </a:lnSpc>
                  <a:buFontTx/>
                  <a:buNone/>
                </a:pPr>
                <a:r>
                  <a:rPr lang="en-US" sz="1600" dirty="0"/>
                  <a:t>MRTS =</a:t>
                </a:r>
                <a:r>
                  <a:rPr lang="en-US" sz="1400" dirty="0"/>
                  <a:t> −Change in capital input/change in labor input</a:t>
                </a:r>
              </a:p>
              <a:p>
                <a:pPr algn="ctr">
                  <a:lnSpc>
                    <a:spcPct val="120000"/>
                  </a:lnSpc>
                  <a:buFontTx/>
                  <a:buNone/>
                </a:pPr>
                <a:r>
                  <a:rPr lang="en-US" sz="1600" dirty="0"/>
                  <a:t>= </a:t>
                </a:r>
                <a14:m>
                  <m:oMath xmlns:m="http://schemas.openxmlformats.org/officeDocument/2006/math">
                    <m:r>
                      <a:rPr lang="en-US" sz="1600" i="1" smtClean="0">
                        <a:latin typeface="Cambria Math"/>
                        <a:ea typeface="Cambria Math"/>
                      </a:rPr>
                      <m:t>−</m:t>
                    </m:r>
                    <m:f>
                      <m:fPr>
                        <m:type m:val="lin"/>
                        <m:ctrlPr>
                          <a:rPr lang="en-US" sz="1600" i="1" smtClean="0">
                            <a:latin typeface="Cambria Math" panose="02040503050406030204" pitchFamily="18" charset="0"/>
                            <a:ea typeface="Cambria Math"/>
                          </a:rPr>
                        </m:ctrlPr>
                      </m:fPr>
                      <m:num>
                        <m:r>
                          <a:rPr lang="en-US" sz="1600" i="1" smtClean="0">
                            <a:latin typeface="Cambria Math"/>
                            <a:ea typeface="Cambria Math"/>
                          </a:rPr>
                          <m:t>∆</m:t>
                        </m:r>
                        <m:r>
                          <a:rPr lang="en-US" sz="1600" b="0" i="1" smtClean="0">
                            <a:latin typeface="Cambria Math"/>
                            <a:ea typeface="Cambria Math"/>
                          </a:rPr>
                          <m:t>𝐾</m:t>
                        </m:r>
                      </m:num>
                      <m:den>
                        <m:r>
                          <a:rPr lang="en-US" sz="1600" i="1" smtClean="0">
                            <a:latin typeface="Cambria Math"/>
                            <a:ea typeface="Cambria Math"/>
                          </a:rPr>
                          <m:t>∆</m:t>
                        </m:r>
                        <m:r>
                          <a:rPr lang="en-US" sz="1600" b="0" i="1" smtClean="0">
                            <a:latin typeface="Cambria Math"/>
                            <a:ea typeface="Cambria Math"/>
                          </a:rPr>
                          <m:t>𝐿</m:t>
                        </m:r>
                      </m:den>
                    </m:f>
                  </m:oMath>
                </a14:m>
                <a:r>
                  <a:rPr lang="en-US" sz="1600" dirty="0"/>
                  <a:t> (for a fixed level of </a:t>
                </a:r>
                <a:r>
                  <a:rPr lang="en-US" sz="1600" i="1" dirty="0"/>
                  <a:t>q</a:t>
                </a:r>
                <a:r>
                  <a:rPr lang="en-US" sz="1600" dirty="0"/>
                  <a:t>)</a:t>
                </a:r>
              </a:p>
            </p:txBody>
          </p:sp>
        </mc:Choice>
        <mc:Fallback xmlns="">
          <p:sp>
            <p:nvSpPr>
              <p:cNvPr id="48" name="Text Box 25"/>
              <p:cNvSpPr txBox="1">
                <a:spLocks noRot="1" noChangeAspect="1" noMove="1" noResize="1" noEditPoints="1" noAdjustHandles="1" noChangeArrowheads="1" noChangeShapeType="1" noTextEdit="1"/>
              </p:cNvSpPr>
              <p:nvPr/>
            </p:nvSpPr>
            <p:spPr bwMode="auto">
              <a:xfrm>
                <a:off x="4151580" y="5607927"/>
                <a:ext cx="5102771" cy="683264"/>
              </a:xfrm>
              <a:prstGeom prst="rect">
                <a:avLst/>
              </a:prstGeom>
              <a:blipFill rotWithShape="1">
                <a:blip r:embed="rId15"/>
                <a:stretch>
                  <a:fillRect t="-3571" b="-78571"/>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3" name="Titel 2"/>
          <p:cNvSpPr>
            <a:spLocks noGrp="1"/>
          </p:cNvSpPr>
          <p:nvPr>
            <p:ph type="title"/>
          </p:nvPr>
        </p:nvSpPr>
        <p:spPr/>
        <p:txBody>
          <a:bodyPr/>
          <a:lstStyle/>
          <a:p>
            <a:r>
              <a:rPr lang="en-US" dirty="0">
                <a:solidFill>
                  <a:srgbClr val="2E63AC"/>
                </a:solidFill>
                <a:latin typeface="+mj-lt"/>
              </a:rPr>
              <a:t>Substitution Among Inputs</a:t>
            </a:r>
          </a:p>
        </p:txBody>
      </p:sp>
      <p:sp>
        <p:nvSpPr>
          <p:cNvPr id="4" name="Inhaltsplatzhalter 3"/>
          <p:cNvSpPr>
            <a:spLocks noGrp="1"/>
          </p:cNvSpPr>
          <p:nvPr>
            <p:ph sz="quarter" idx="12"/>
          </p:nvPr>
        </p:nvSpPr>
        <p:spPr>
          <a:xfrm>
            <a:off x="604838" y="1828800"/>
            <a:ext cx="3667617" cy="3924000"/>
          </a:xfrm>
        </p:spPr>
        <p:txBody>
          <a:bodyPr/>
          <a:lstStyle/>
          <a:p>
            <a:pPr lvl="0" defTabSz="285750">
              <a:lnSpc>
                <a:spcPct val="100000"/>
              </a:lnSpc>
              <a:buClr>
                <a:srgbClr val="F08300"/>
              </a:buClr>
              <a:tabLst>
                <a:tab pos="5715000" algn="l"/>
              </a:tabLst>
            </a:pPr>
            <a:r>
              <a:rPr lang="en-US" sz="1600" b="1" cap="all" dirty="0">
                <a:solidFill>
                  <a:srgbClr val="86A315"/>
                </a:solidFill>
                <a:latin typeface="+mn-lt"/>
              </a:rPr>
              <a:t>marginal rate of technical substitution (MRTS) </a:t>
            </a:r>
            <a:endParaRPr lang="en-US" sz="1600" b="1" dirty="0">
              <a:solidFill>
                <a:srgbClr val="86A315"/>
              </a:solidFill>
              <a:latin typeface="+mn-lt"/>
            </a:endParaRPr>
          </a:p>
          <a:p>
            <a:pPr lvl="0" defTabSz="285750">
              <a:lnSpc>
                <a:spcPct val="100000"/>
              </a:lnSpc>
              <a:spcBef>
                <a:spcPts val="600"/>
              </a:spcBef>
              <a:buClr>
                <a:srgbClr val="F08300"/>
              </a:buClr>
              <a:tabLst>
                <a:tab pos="5715000" algn="l"/>
              </a:tabLst>
            </a:pPr>
            <a:r>
              <a:rPr lang="en-US" sz="1800" dirty="0">
                <a:solidFill>
                  <a:prstClr val="black"/>
                </a:solidFill>
                <a:latin typeface="+mn-lt"/>
              </a:rPr>
              <a:t>Amount by which the quantity of one input can be reduced when one extra unit of another input is used, so that output remains constant.</a:t>
            </a:r>
          </a:p>
          <a:p>
            <a:pPr lvl="0">
              <a:lnSpc>
                <a:spcPct val="100000"/>
              </a:lnSpc>
              <a:spcBef>
                <a:spcPct val="20000"/>
              </a:spcBef>
              <a:spcAft>
                <a:spcPct val="20000"/>
              </a:spcAft>
              <a:buClrTx/>
            </a:pPr>
            <a:r>
              <a:rPr lang="en-US" sz="1600" dirty="0">
                <a:solidFill>
                  <a:prstClr val="black"/>
                </a:solidFill>
                <a:latin typeface="+mn-lt"/>
              </a:rPr>
              <a:t>Like indifference curves, isoquants are downward sloping and convex. The slope of the isoquant at any point measures the marginal rate of tech-</a:t>
            </a:r>
            <a:r>
              <a:rPr lang="en-US" sz="1600" dirty="0" err="1">
                <a:solidFill>
                  <a:prstClr val="black"/>
                </a:solidFill>
                <a:latin typeface="+mn-lt"/>
              </a:rPr>
              <a:t>nical</a:t>
            </a:r>
            <a:r>
              <a:rPr lang="en-US" sz="1600" dirty="0">
                <a:solidFill>
                  <a:prstClr val="black"/>
                </a:solidFill>
                <a:latin typeface="+mn-lt"/>
              </a:rPr>
              <a:t> substitution—the ability of the firm to replace capital with labor while maintaining the same level of output.</a:t>
            </a:r>
          </a:p>
          <a:p>
            <a:pPr lvl="0">
              <a:lnSpc>
                <a:spcPct val="100000"/>
              </a:lnSpc>
              <a:spcBef>
                <a:spcPct val="20000"/>
              </a:spcBef>
              <a:spcAft>
                <a:spcPct val="20000"/>
              </a:spcAft>
              <a:buClrTx/>
            </a:pPr>
            <a:r>
              <a:rPr lang="en-US" sz="1600" dirty="0">
                <a:solidFill>
                  <a:prstClr val="black"/>
                </a:solidFill>
                <a:latin typeface="+mn-lt"/>
              </a:rPr>
              <a:t>On isoquant </a:t>
            </a:r>
            <a:r>
              <a:rPr lang="en-US" sz="1600" i="1" dirty="0">
                <a:solidFill>
                  <a:prstClr val="black"/>
                </a:solidFill>
                <a:latin typeface="+mn-lt"/>
              </a:rPr>
              <a:t>q</a:t>
            </a:r>
            <a:r>
              <a:rPr lang="en-US" sz="1600" baseline="-25000" dirty="0">
                <a:solidFill>
                  <a:prstClr val="black"/>
                </a:solidFill>
                <a:latin typeface="+mn-lt"/>
              </a:rPr>
              <a:t>2</a:t>
            </a:r>
            <a:r>
              <a:rPr lang="en-US" sz="1600" dirty="0">
                <a:solidFill>
                  <a:prstClr val="black"/>
                </a:solidFill>
                <a:latin typeface="+mn-lt"/>
              </a:rPr>
              <a:t>, the MRTS falls from 2 to 1 to 2/3 to 1/3.</a:t>
            </a:r>
          </a:p>
          <a:p>
            <a:endParaRPr lang="en-US" dirty="0">
              <a:latin typeface="+mn-lt"/>
            </a:endParaRPr>
          </a:p>
        </p:txBody>
      </p:sp>
    </p:spTree>
    <p:extLst>
      <p:ext uri="{BB962C8B-B14F-4D97-AF65-F5344CB8AC3E}">
        <p14:creationId xmlns:p14="http://schemas.microsoft.com/office/powerpoint/2010/main" val="1966348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left)">
                                      <p:cBhvr>
                                        <p:cTn id="11" dur="1000"/>
                                        <p:tgtEl>
                                          <p:spTgt spid="27"/>
                                        </p:tgtEl>
                                      </p:cBhvr>
                                    </p:animEffect>
                                  </p:childTnLst>
                                </p:cTn>
                              </p:par>
                            </p:childTnLst>
                          </p:cTn>
                        </p:par>
                        <p:par>
                          <p:cTn id="12" fill="hold">
                            <p:stCondLst>
                              <p:cond delay="1500"/>
                            </p:stCondLst>
                            <p:childTnLst>
                              <p:par>
                                <p:cTn id="13" presetID="22" presetClass="entr" presetSubtype="8" fill="hold"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left)">
                                      <p:cBhvr>
                                        <p:cTn id="15" dur="1000"/>
                                        <p:tgtEl>
                                          <p:spTgt spid="28"/>
                                        </p:tgtEl>
                                      </p:cBhvr>
                                    </p:animEffect>
                                  </p:childTnLst>
                                </p:cTn>
                              </p:par>
                            </p:childTnLst>
                          </p:cTn>
                        </p:par>
                        <p:par>
                          <p:cTn id="16" fill="hold">
                            <p:stCondLst>
                              <p:cond delay="2500"/>
                            </p:stCondLst>
                            <p:childTnLst>
                              <p:par>
                                <p:cTn id="17" presetID="22" presetClass="entr" presetSubtype="8" fill="hold"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ipe(left)">
                                      <p:cBhvr>
                                        <p:cTn id="19" dur="10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wipe(left)">
                                      <p:cBhvr>
                                        <p:cTn id="24" dur="1000"/>
                                        <p:tgtEl>
                                          <p:spTgt spid="30"/>
                                        </p:tgtEl>
                                      </p:cBhvr>
                                    </p:animEffect>
                                  </p:childTnLst>
                                </p:cTn>
                              </p:par>
                            </p:childTnLst>
                          </p:cTn>
                        </p:par>
                        <p:par>
                          <p:cTn id="25" fill="hold">
                            <p:stCondLst>
                              <p:cond delay="1000"/>
                            </p:stCondLst>
                            <p:childTnLst>
                              <p:par>
                                <p:cTn id="26" presetID="22" presetClass="entr" presetSubtype="8" fill="hold" nodeType="after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wipe(left)">
                                      <p:cBhvr>
                                        <p:cTn id="28" dur="1000"/>
                                        <p:tgtEl>
                                          <p:spTgt spid="31"/>
                                        </p:tgtEl>
                                      </p:cBhvr>
                                    </p:animEffect>
                                  </p:childTnLst>
                                </p:cTn>
                              </p:par>
                            </p:childTnLst>
                          </p:cTn>
                        </p:par>
                        <p:par>
                          <p:cTn id="29" fill="hold">
                            <p:stCondLst>
                              <p:cond delay="2000"/>
                            </p:stCondLst>
                            <p:childTnLst>
                              <p:par>
                                <p:cTn id="30" presetID="22" presetClass="entr" presetSubtype="8" fill="hold" nodeType="after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wipe(left)">
                                      <p:cBhvr>
                                        <p:cTn id="32" dur="1000"/>
                                        <p:tgtEl>
                                          <p:spTgt spid="32"/>
                                        </p:tgtEl>
                                      </p:cBhvr>
                                    </p:animEffect>
                                  </p:childTnLst>
                                </p:cTn>
                              </p:par>
                            </p:childTnLst>
                          </p:cTn>
                        </p:par>
                        <p:par>
                          <p:cTn id="33" fill="hold">
                            <p:stCondLst>
                              <p:cond delay="3000"/>
                            </p:stCondLst>
                            <p:childTnLst>
                              <p:par>
                                <p:cTn id="34" presetID="22" presetClass="entr" presetSubtype="8" fill="hold" nodeType="after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wipe(left)">
                                      <p:cBhvr>
                                        <p:cTn id="36" dur="1000"/>
                                        <p:tgtEl>
                                          <p:spTgt spid="33"/>
                                        </p:tgtEl>
                                      </p:cBhvr>
                                    </p:animEffect>
                                  </p:childTnLst>
                                </p:cTn>
                              </p:par>
                            </p:childTnLst>
                          </p:cTn>
                        </p:par>
                        <p:par>
                          <p:cTn id="37" fill="hold">
                            <p:stCondLst>
                              <p:cond delay="4000"/>
                            </p:stCondLst>
                            <p:childTnLst>
                              <p:par>
                                <p:cTn id="38" presetID="22" presetClass="entr" presetSubtype="8" fill="hold" nodeType="after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wipe(left)">
                                      <p:cBhvr>
                                        <p:cTn id="40" dur="1000"/>
                                        <p:tgtEl>
                                          <p:spTgt spid="34"/>
                                        </p:tgtEl>
                                      </p:cBhvr>
                                    </p:animEffect>
                                  </p:childTnLst>
                                </p:cTn>
                              </p:par>
                            </p:childTnLst>
                          </p:cTn>
                        </p:par>
                        <p:par>
                          <p:cTn id="41" fill="hold">
                            <p:stCondLst>
                              <p:cond delay="5000"/>
                            </p:stCondLst>
                            <p:childTnLst>
                              <p:par>
                                <p:cTn id="42" presetID="22" presetClass="entr" presetSubtype="8" fill="hold" nodeType="after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wipe(left)">
                                      <p:cBhvr>
                                        <p:cTn id="44" dur="1000"/>
                                        <p:tgtEl>
                                          <p:spTgt spid="35"/>
                                        </p:tgtEl>
                                      </p:cBhvr>
                                    </p:animEffect>
                                  </p:childTnLst>
                                </p:cTn>
                              </p:par>
                            </p:childTnLst>
                          </p:cTn>
                        </p:par>
                        <p:par>
                          <p:cTn id="45" fill="hold">
                            <p:stCondLst>
                              <p:cond delay="6000"/>
                            </p:stCondLst>
                            <p:childTnLst>
                              <p:par>
                                <p:cTn id="46" presetID="22" presetClass="entr" presetSubtype="8" fill="hold" nodeType="after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wipe(left)">
                                      <p:cBhvr>
                                        <p:cTn id="48" dur="1000"/>
                                        <p:tgtEl>
                                          <p:spTgt spid="36"/>
                                        </p:tgtEl>
                                      </p:cBhvr>
                                    </p:animEffect>
                                  </p:childTnLst>
                                </p:cTn>
                              </p:par>
                            </p:childTnLst>
                          </p:cTn>
                        </p:par>
                        <p:par>
                          <p:cTn id="49" fill="hold">
                            <p:stCondLst>
                              <p:cond delay="7000"/>
                            </p:stCondLst>
                            <p:childTnLst>
                              <p:par>
                                <p:cTn id="50" presetID="22" presetClass="entr" presetSubtype="8" fill="hold" nodeType="afterEffect">
                                  <p:stCondLst>
                                    <p:cond delay="0"/>
                                  </p:stCondLst>
                                  <p:childTnLst>
                                    <p:set>
                                      <p:cBhvr>
                                        <p:cTn id="51" dur="1" fill="hold">
                                          <p:stCondLst>
                                            <p:cond delay="0"/>
                                          </p:stCondLst>
                                        </p:cTn>
                                        <p:tgtEl>
                                          <p:spTgt spid="37"/>
                                        </p:tgtEl>
                                        <p:attrNameLst>
                                          <p:attrName>style.visibility</p:attrName>
                                        </p:attrNameLst>
                                      </p:cBhvr>
                                      <p:to>
                                        <p:strVal val="visible"/>
                                      </p:to>
                                    </p:set>
                                    <p:animEffect transition="in" filter="wipe(left)">
                                      <p:cBhvr>
                                        <p:cTn id="52" dur="1000"/>
                                        <p:tgtEl>
                                          <p:spTgt spid="37"/>
                                        </p:tgtEl>
                                      </p:cBhvr>
                                    </p:animEffect>
                                  </p:childTnLst>
                                </p:cTn>
                              </p:par>
                            </p:childTnLst>
                          </p:cTn>
                        </p:par>
                        <p:par>
                          <p:cTn id="53" fill="hold">
                            <p:stCondLst>
                              <p:cond delay="8000"/>
                            </p:stCondLst>
                            <p:childTnLst>
                              <p:par>
                                <p:cTn id="54" presetID="22" presetClass="entr" presetSubtype="8" fill="hold" nodeType="afterEffect">
                                  <p:stCondLst>
                                    <p:cond delay="0"/>
                                  </p:stCondLst>
                                  <p:childTnLst>
                                    <p:set>
                                      <p:cBhvr>
                                        <p:cTn id="55" dur="1" fill="hold">
                                          <p:stCondLst>
                                            <p:cond delay="0"/>
                                          </p:stCondLst>
                                        </p:cTn>
                                        <p:tgtEl>
                                          <p:spTgt spid="38"/>
                                        </p:tgtEl>
                                        <p:attrNameLst>
                                          <p:attrName>style.visibility</p:attrName>
                                        </p:attrNameLst>
                                      </p:cBhvr>
                                      <p:to>
                                        <p:strVal val="visible"/>
                                      </p:to>
                                    </p:set>
                                    <p:animEffect transition="in" filter="wipe(left)">
                                      <p:cBhvr>
                                        <p:cTn id="56" dur="1000"/>
                                        <p:tgtEl>
                                          <p:spTgt spid="38"/>
                                        </p:tgtEl>
                                      </p:cBhvr>
                                    </p:animEffect>
                                  </p:childTnLst>
                                </p:cTn>
                              </p:par>
                            </p:childTnLst>
                          </p:cTn>
                        </p:par>
                        <p:par>
                          <p:cTn id="57" fill="hold">
                            <p:stCondLst>
                              <p:cond delay="9000"/>
                            </p:stCondLst>
                            <p:childTnLst>
                              <p:par>
                                <p:cTn id="58" presetID="22" presetClass="entr" presetSubtype="8" fill="hold" grpId="0" nodeType="afterEffect">
                                  <p:stCondLst>
                                    <p:cond delay="0"/>
                                  </p:stCondLst>
                                  <p:childTnLst>
                                    <p:set>
                                      <p:cBhvr>
                                        <p:cTn id="59" dur="1" fill="hold">
                                          <p:stCondLst>
                                            <p:cond delay="0"/>
                                          </p:stCondLst>
                                        </p:cTn>
                                        <p:tgtEl>
                                          <p:spTgt spid="48"/>
                                        </p:tgtEl>
                                        <p:attrNameLst>
                                          <p:attrName>style.visibility</p:attrName>
                                        </p:attrNameLst>
                                      </p:cBhvr>
                                      <p:to>
                                        <p:strVal val="visible"/>
                                      </p:to>
                                    </p:set>
                                    <p:animEffect transition="in" filter="wipe(left)">
                                      <p:cBhvr>
                                        <p:cTn id="60"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Inhaltsplatzhalter 2"/>
          <p:cNvSpPr>
            <a:spLocks noGrp="1"/>
          </p:cNvSpPr>
          <p:nvPr>
            <p:ph sz="quarter" idx="12"/>
          </p:nvPr>
        </p:nvSpPr>
        <p:spPr>
          <a:xfrm>
            <a:off x="604838" y="1842450"/>
            <a:ext cx="8081962" cy="3878903"/>
          </a:xfrm>
        </p:spPr>
        <p:txBody>
          <a:bodyPr/>
          <a:lstStyle/>
          <a:p>
            <a:pPr>
              <a:lnSpc>
                <a:spcPts val="2400"/>
              </a:lnSpc>
              <a:spcBef>
                <a:spcPts val="1200"/>
              </a:spcBef>
              <a:buClr>
                <a:srgbClr val="2E63AC"/>
              </a:buClr>
            </a:pPr>
            <a:r>
              <a:rPr lang="en-US" altLang="en-US" sz="2000" dirty="0">
                <a:solidFill>
                  <a:srgbClr val="2E63AC"/>
                </a:solidFill>
                <a:latin typeface="+mn-lt"/>
              </a:rPr>
              <a:t>Two extreme cases of production functions </a:t>
            </a:r>
            <a:r>
              <a:rPr lang="en-US" altLang="en-US" sz="2000" dirty="0">
                <a:solidFill>
                  <a:schemeClr val="tx1"/>
                </a:solidFill>
                <a:latin typeface="+mn-lt"/>
              </a:rPr>
              <a:t>show the possible range of</a:t>
            </a:r>
            <a:br>
              <a:rPr lang="en-US" altLang="en-US" sz="2000" dirty="0">
                <a:solidFill>
                  <a:schemeClr val="tx1"/>
                </a:solidFill>
                <a:latin typeface="+mn-lt"/>
              </a:rPr>
            </a:br>
            <a:r>
              <a:rPr lang="en-US" altLang="en-US" sz="2000" dirty="0">
                <a:solidFill>
                  <a:schemeClr val="tx1"/>
                </a:solidFill>
                <a:latin typeface="+mn-lt"/>
              </a:rPr>
              <a:t>input substitution in the production process: the case of perfect substitutes and the case of perfect complements</a:t>
            </a:r>
          </a:p>
          <a:p>
            <a:pPr>
              <a:lnSpc>
                <a:spcPts val="2400"/>
              </a:lnSpc>
              <a:spcBef>
                <a:spcPts val="1200"/>
              </a:spcBef>
              <a:buClr>
                <a:srgbClr val="2E63AC"/>
              </a:buClr>
            </a:pPr>
            <a:r>
              <a:rPr lang="en-US" altLang="en-US" sz="2000" b="1" cap="all" dirty="0">
                <a:solidFill>
                  <a:srgbClr val="86A315"/>
                </a:solidFill>
              </a:rPr>
              <a:t>Leontief production function </a:t>
            </a:r>
          </a:p>
          <a:p>
            <a:pPr marL="342900" indent="-342900">
              <a:lnSpc>
                <a:spcPts val="2000"/>
              </a:lnSpc>
              <a:spcBef>
                <a:spcPts val="600"/>
              </a:spcBef>
              <a:buClr>
                <a:srgbClr val="2E63AC"/>
              </a:buClr>
              <a:buFont typeface="Wingdings" panose="05000000000000000000" pitchFamily="2" charset="2"/>
              <a:buChar char="§"/>
            </a:pPr>
            <a:r>
              <a:rPr lang="en-US" altLang="en-US" sz="2000" dirty="0">
                <a:solidFill>
                  <a:schemeClr val="tx1"/>
                </a:solidFill>
              </a:rPr>
              <a:t>Inputs are perfect complements </a:t>
            </a:r>
          </a:p>
          <a:p>
            <a:pPr marL="342900" indent="-342900">
              <a:lnSpc>
                <a:spcPts val="2000"/>
              </a:lnSpc>
              <a:spcBef>
                <a:spcPts val="600"/>
              </a:spcBef>
              <a:buClr>
                <a:srgbClr val="2E63AC"/>
              </a:buClr>
              <a:buFont typeface="Wingdings" panose="05000000000000000000" pitchFamily="2" charset="2"/>
              <a:buChar char="§"/>
            </a:pPr>
            <a:r>
              <a:rPr lang="en-US" sz="2000" dirty="0">
                <a:solidFill>
                  <a:schemeClr val="tx1"/>
                </a:solidFill>
                <a:latin typeface="+mn-lt"/>
              </a:rPr>
              <a:t>L-shaped isoquants, so that only one combination of labor and capital can be used to produce each level of output </a:t>
            </a:r>
            <a:r>
              <a:rPr lang="en-US" altLang="en-US" sz="2000" dirty="0">
                <a:solidFill>
                  <a:schemeClr val="tx1"/>
                </a:solidFill>
              </a:rPr>
              <a:t>(“fixed proportions production function”)</a:t>
            </a:r>
          </a:p>
          <a:p>
            <a:pPr marL="342900" indent="-342900">
              <a:lnSpc>
                <a:spcPts val="2000"/>
              </a:lnSpc>
              <a:spcBef>
                <a:spcPts val="600"/>
              </a:spcBef>
              <a:buFont typeface="Wingdings" panose="05000000000000000000" pitchFamily="2" charset="2"/>
              <a:buChar char="§"/>
            </a:pPr>
            <a:r>
              <a:rPr lang="en-US" sz="2000" dirty="0">
                <a:solidFill>
                  <a:schemeClr val="tx1"/>
                </a:solidFill>
                <a:latin typeface="+mn-lt"/>
              </a:rPr>
              <a:t>Describes situations in which methods of production are limited</a:t>
            </a:r>
          </a:p>
          <a:p>
            <a:pPr>
              <a:lnSpc>
                <a:spcPts val="2400"/>
              </a:lnSpc>
              <a:spcBef>
                <a:spcPts val="1200"/>
              </a:spcBef>
              <a:buClr>
                <a:srgbClr val="2E63AC"/>
              </a:buClr>
            </a:pPr>
            <a:r>
              <a:rPr lang="en-US" altLang="en-US" sz="2000" b="1" cap="all" dirty="0">
                <a:solidFill>
                  <a:srgbClr val="86A315"/>
                </a:solidFill>
              </a:rPr>
              <a:t>Production function with perfect substitutes  </a:t>
            </a:r>
          </a:p>
          <a:p>
            <a:pPr marL="342900" indent="-342900">
              <a:lnSpc>
                <a:spcPts val="2000"/>
              </a:lnSpc>
              <a:spcBef>
                <a:spcPts val="600"/>
              </a:spcBef>
              <a:buClr>
                <a:srgbClr val="2E63AC"/>
              </a:buClr>
              <a:buFont typeface="Wingdings" panose="05000000000000000000" pitchFamily="2" charset="2"/>
              <a:buChar char="§"/>
            </a:pPr>
            <a:r>
              <a:rPr lang="en-US" sz="2000" dirty="0">
                <a:solidFill>
                  <a:schemeClr val="tx1"/>
                </a:solidFill>
              </a:rPr>
              <a:t>Isoquants are straight lines, so that every combination of labor and capital can be used to produce each level of output </a:t>
            </a:r>
            <a:endParaRPr lang="en-US" altLang="en-US" sz="2000" dirty="0">
              <a:solidFill>
                <a:schemeClr val="tx1"/>
              </a:solidFill>
            </a:endParaRPr>
          </a:p>
          <a:p>
            <a:pPr>
              <a:lnSpc>
                <a:spcPts val="2000"/>
              </a:lnSpc>
              <a:spcBef>
                <a:spcPts val="600"/>
              </a:spcBef>
            </a:pPr>
            <a:endParaRPr lang="en-US" sz="2000" dirty="0">
              <a:solidFill>
                <a:schemeClr val="tx1"/>
              </a:solidFill>
              <a:latin typeface="+mn-lt"/>
            </a:endParaRPr>
          </a:p>
          <a:p>
            <a:pPr>
              <a:lnSpc>
                <a:spcPts val="2400"/>
              </a:lnSpc>
              <a:spcBef>
                <a:spcPts val="1200"/>
              </a:spcBef>
              <a:buClr>
                <a:srgbClr val="2E63AC"/>
              </a:buClr>
            </a:pPr>
            <a:endParaRPr lang="en-US" dirty="0">
              <a:solidFill>
                <a:srgbClr val="2A5CAA"/>
              </a:solidFill>
              <a:latin typeface="Arial" pitchFamily="34" charset="0"/>
            </a:endParaRPr>
          </a:p>
          <a:p>
            <a:pPr>
              <a:buClr>
                <a:srgbClr val="2E63AC"/>
              </a:buClr>
            </a:pPr>
            <a:endParaRPr lang="en-US" altLang="en-US" dirty="0">
              <a:solidFill>
                <a:srgbClr val="2E63AC"/>
              </a:solidFill>
            </a:endParaRPr>
          </a:p>
          <a:p>
            <a:pPr>
              <a:buClr>
                <a:srgbClr val="2E63AC"/>
              </a:buClr>
            </a:pPr>
            <a:endParaRPr lang="en-US" altLang="en-US" dirty="0">
              <a:solidFill>
                <a:srgbClr val="2E63AC"/>
              </a:solidFill>
            </a:endParaRPr>
          </a:p>
          <a:p>
            <a:pPr marL="0" indent="0">
              <a:buNone/>
            </a:pPr>
            <a:r>
              <a:rPr lang="en-US" dirty="0">
                <a:latin typeface="+mn-lt"/>
              </a:rPr>
              <a:t>.</a:t>
            </a:r>
          </a:p>
        </p:txBody>
      </p:sp>
      <p:sp>
        <p:nvSpPr>
          <p:cNvPr id="9" name="Titel 1"/>
          <p:cNvSpPr txBox="1">
            <a:spLocks/>
          </p:cNvSpPr>
          <p:nvPr/>
        </p:nvSpPr>
        <p:spPr>
          <a:xfrm>
            <a:off x="604838" y="454215"/>
            <a:ext cx="6545262" cy="1132540"/>
          </a:xfrm>
          <a:prstGeom prst="rect">
            <a:avLst/>
          </a:prstGeom>
        </p:spPr>
        <p:txBody>
          <a:bodyPr vert="horz" lIns="91440" tIns="45720" rIns="91440" bIns="45720" rtlCol="0" anchor="b" anchorCtr="0">
            <a:noAutofit/>
          </a:bodyPr>
          <a:lstStyle>
            <a:lvl1pPr marL="0" marR="0" indent="0" algn="l" defTabSz="914400" rtl="0" eaLnBrk="1" fontAlgn="auto" latinLnBrk="0" hangingPunct="1">
              <a:lnSpc>
                <a:spcPct val="100000"/>
              </a:lnSpc>
              <a:spcBef>
                <a:spcPct val="0"/>
              </a:spcBef>
              <a:spcAft>
                <a:spcPts val="0"/>
              </a:spcAft>
              <a:buClrTx/>
              <a:buSzTx/>
              <a:buFontTx/>
              <a:buNone/>
              <a:tabLst/>
              <a:defRPr lang="en-US" sz="2400" b="0" kern="1200" cap="all" baseline="0">
                <a:solidFill>
                  <a:srgbClr val="86A315"/>
                </a:solidFill>
                <a:latin typeface="Frutiger 45 light" pitchFamily="34" charset="0"/>
                <a:ea typeface="+mj-ea"/>
                <a:cs typeface="+mj-cs"/>
              </a:defRPr>
            </a:lvl1pPr>
          </a:lstStyle>
          <a:p>
            <a:r>
              <a:rPr lang="en-US" dirty="0">
                <a:solidFill>
                  <a:srgbClr val="2E63AC"/>
                </a:solidFill>
              </a:rPr>
              <a:t>Production Functions</a:t>
            </a:r>
          </a:p>
          <a:p>
            <a:r>
              <a:rPr lang="en-US" dirty="0">
                <a:solidFill>
                  <a:srgbClr val="2E63AC"/>
                </a:solidFill>
              </a:rPr>
              <a:t>Two Special Cases</a:t>
            </a:r>
          </a:p>
        </p:txBody>
      </p:sp>
    </p:spTree>
    <p:extLst>
      <p:ext uri="{BB962C8B-B14F-4D97-AF65-F5344CB8AC3E}">
        <p14:creationId xmlns:p14="http://schemas.microsoft.com/office/powerpoint/2010/main" val="3092122951"/>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2" descr="Isometrische Vektor-Illustration eines thermischen thermischen Kraftwerks läuft auf alternative Energiequellen. Kostenlose Vektor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966400">
            <a:off x="5302251" y="-320485"/>
            <a:ext cx="5962650" cy="5962650"/>
          </a:xfrm>
          <a:prstGeom prst="rect">
            <a:avLst/>
          </a:prstGeom>
          <a:noFill/>
          <a:extLst>
            <a:ext uri="{909E8E84-426E-40DD-AFC4-6F175D3DCCD1}">
              <a14:hiddenFill xmlns:a14="http://schemas.microsoft.com/office/drawing/2010/main">
                <a:solidFill>
                  <a:srgbClr val="FFFFFF"/>
                </a:solidFill>
              </a14:hiddenFill>
            </a:ext>
          </a:extLst>
        </p:spPr>
      </p:pic>
      <p:sp>
        <p:nvSpPr>
          <p:cNvPr id="3" name="Inhaltsplatzhalter 2"/>
          <p:cNvSpPr>
            <a:spLocks noGrp="1"/>
          </p:cNvSpPr>
          <p:nvPr>
            <p:ph sz="quarter" idx="12"/>
          </p:nvPr>
        </p:nvSpPr>
        <p:spPr>
          <a:xfrm>
            <a:off x="604838" y="1828800"/>
            <a:ext cx="3446900" cy="3924000"/>
          </a:xfrm>
        </p:spPr>
        <p:txBody>
          <a:bodyPr/>
          <a:lstStyle/>
          <a:p>
            <a:pPr lvl="0">
              <a:lnSpc>
                <a:spcPct val="100000"/>
              </a:lnSpc>
              <a:spcBef>
                <a:spcPct val="20000"/>
              </a:spcBef>
              <a:spcAft>
                <a:spcPct val="20000"/>
              </a:spcAft>
              <a:buClrTx/>
            </a:pPr>
            <a:r>
              <a:rPr lang="en-US" sz="2000" dirty="0">
                <a:solidFill>
                  <a:srgbClr val="2E63AC"/>
                </a:solidFill>
              </a:rPr>
              <a:t>Production Function with Perfect Substitutes</a:t>
            </a:r>
          </a:p>
          <a:p>
            <a:pPr lvl="0">
              <a:lnSpc>
                <a:spcPct val="100000"/>
              </a:lnSpc>
              <a:spcBef>
                <a:spcPct val="20000"/>
              </a:spcBef>
              <a:spcAft>
                <a:spcPct val="20000"/>
              </a:spcAft>
              <a:buClrTx/>
            </a:pPr>
            <a:r>
              <a:rPr lang="en-US" sz="2000" dirty="0">
                <a:solidFill>
                  <a:prstClr val="black"/>
                </a:solidFill>
                <a:latin typeface="+mn-lt"/>
              </a:rPr>
              <a:t>When the isoquants are straight lines, the MRTS is constant. Thus the rate at which capital and labor can be substituted for each other is the same no matter what level of inputs is being used. </a:t>
            </a:r>
          </a:p>
          <a:p>
            <a:pPr lvl="0">
              <a:lnSpc>
                <a:spcPct val="100000"/>
              </a:lnSpc>
              <a:spcBef>
                <a:spcPct val="20000"/>
              </a:spcBef>
              <a:spcAft>
                <a:spcPct val="20000"/>
              </a:spcAft>
              <a:buClrTx/>
            </a:pPr>
            <a:r>
              <a:rPr lang="en-US" sz="2000" dirty="0">
                <a:solidFill>
                  <a:prstClr val="black"/>
                </a:solidFill>
                <a:latin typeface="+mn-lt"/>
              </a:rPr>
              <a:t>Points A, B, and C represent three different capital-labor combinations that generate the same output q</a:t>
            </a:r>
            <a:r>
              <a:rPr lang="en-US" sz="2000" baseline="-25000" dirty="0">
                <a:solidFill>
                  <a:prstClr val="black"/>
                </a:solidFill>
                <a:latin typeface="+mn-lt"/>
              </a:rPr>
              <a:t>3</a:t>
            </a:r>
          </a:p>
        </p:txBody>
      </p:sp>
      <p:pic>
        <p:nvPicPr>
          <p:cNvPr id="12" name="Picture 28" descr="fig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1806675"/>
            <a:ext cx="5172075" cy="42862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9" descr="fig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1806675"/>
            <a:ext cx="5172075" cy="428625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0" descr="fig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0" y="1806675"/>
            <a:ext cx="5172075" cy="428625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31" descr="fig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0" y="1806675"/>
            <a:ext cx="5172075" cy="428625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33" descr="fig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000" y="1806675"/>
            <a:ext cx="5172075" cy="428625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34" descr="fig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10000" y="1806675"/>
            <a:ext cx="5172075" cy="428625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35" descr="fig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10000" y="1806675"/>
            <a:ext cx="5172075" cy="4286250"/>
          </a:xfrm>
          <a:prstGeom prst="rect">
            <a:avLst/>
          </a:prstGeom>
          <a:noFill/>
          <a:extLst>
            <a:ext uri="{909E8E84-426E-40DD-AFC4-6F175D3DCCD1}">
              <a14:hiddenFill xmlns:a14="http://schemas.microsoft.com/office/drawing/2010/main">
                <a:solidFill>
                  <a:srgbClr val="FFFFFF"/>
                </a:solidFill>
              </a14:hiddenFill>
            </a:ext>
          </a:extLst>
        </p:spPr>
      </p:pic>
      <p:sp>
        <p:nvSpPr>
          <p:cNvPr id="26" name="Titel 1"/>
          <p:cNvSpPr txBox="1">
            <a:spLocks/>
          </p:cNvSpPr>
          <p:nvPr/>
        </p:nvSpPr>
        <p:spPr>
          <a:xfrm>
            <a:off x="604838" y="454215"/>
            <a:ext cx="6545262" cy="1132540"/>
          </a:xfrm>
          <a:prstGeom prst="rect">
            <a:avLst/>
          </a:prstGeom>
        </p:spPr>
        <p:txBody>
          <a:bodyPr vert="horz" lIns="91440" tIns="45720" rIns="91440" bIns="45720" rtlCol="0" anchor="b" anchorCtr="0">
            <a:noAutofit/>
          </a:bodyPr>
          <a:lstStyle>
            <a:lvl1pPr marL="0" marR="0" indent="0" algn="l" defTabSz="914400" rtl="0" eaLnBrk="1" fontAlgn="auto" latinLnBrk="0" hangingPunct="1">
              <a:lnSpc>
                <a:spcPct val="100000"/>
              </a:lnSpc>
              <a:spcBef>
                <a:spcPct val="0"/>
              </a:spcBef>
              <a:spcAft>
                <a:spcPts val="0"/>
              </a:spcAft>
              <a:buClrTx/>
              <a:buSzTx/>
              <a:buFontTx/>
              <a:buNone/>
              <a:tabLst/>
              <a:defRPr lang="en-US" sz="2400" b="0" kern="1200" cap="all" baseline="0">
                <a:solidFill>
                  <a:srgbClr val="86A315"/>
                </a:solidFill>
                <a:latin typeface="Frutiger 45 light" pitchFamily="34" charset="0"/>
                <a:ea typeface="+mj-ea"/>
                <a:cs typeface="+mj-cs"/>
              </a:defRPr>
            </a:lvl1pPr>
          </a:lstStyle>
          <a:p>
            <a:r>
              <a:rPr lang="en-US" dirty="0">
                <a:solidFill>
                  <a:srgbClr val="2E63AC"/>
                </a:solidFill>
              </a:rPr>
              <a:t>Production Functions</a:t>
            </a:r>
          </a:p>
          <a:p>
            <a:r>
              <a:rPr lang="en-US" dirty="0">
                <a:solidFill>
                  <a:srgbClr val="2E63AC"/>
                </a:solidFill>
              </a:rPr>
              <a:t>Two Special Cases</a:t>
            </a:r>
          </a:p>
        </p:txBody>
      </p:sp>
    </p:spTree>
    <p:extLst>
      <p:ext uri="{BB962C8B-B14F-4D97-AF65-F5344CB8AC3E}">
        <p14:creationId xmlns:p14="http://schemas.microsoft.com/office/powerpoint/2010/main" val="1348299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1000"/>
                                        <p:tgtEl>
                                          <p:spTgt spid="13"/>
                                        </p:tgtEl>
                                      </p:cBhvr>
                                    </p:animEffect>
                                  </p:childTnLst>
                                </p:cTn>
                              </p:par>
                            </p:childTnLst>
                          </p:cTn>
                        </p:par>
                        <p:par>
                          <p:cTn id="12" fill="hold">
                            <p:stCondLst>
                              <p:cond delay="1500"/>
                            </p:stCondLst>
                            <p:childTnLst>
                              <p:par>
                                <p:cTn id="13" presetID="22" presetClass="entr" presetSubtype="8"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left)">
                                      <p:cBhvr>
                                        <p:cTn id="15" dur="1000"/>
                                        <p:tgtEl>
                                          <p:spTgt spid="19"/>
                                        </p:tgtEl>
                                      </p:cBhvr>
                                    </p:animEffect>
                                  </p:childTnLst>
                                </p:cTn>
                              </p:par>
                            </p:childTnLst>
                          </p:cTn>
                        </p:par>
                        <p:par>
                          <p:cTn id="16" fill="hold">
                            <p:stCondLst>
                              <p:cond delay="2500"/>
                            </p:stCondLst>
                            <p:childTnLst>
                              <p:par>
                                <p:cTn id="17" presetID="22" presetClass="entr" presetSubtype="8"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left)">
                                      <p:cBhvr>
                                        <p:cTn id="19" dur="10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left)">
                                      <p:cBhvr>
                                        <p:cTn id="24" dur="750"/>
                                        <p:tgtEl>
                                          <p:spTgt spid="23"/>
                                        </p:tgtEl>
                                      </p:cBhvr>
                                    </p:animEffect>
                                  </p:childTnLst>
                                </p:cTn>
                              </p:par>
                            </p:childTnLst>
                          </p:cTn>
                        </p:par>
                        <p:par>
                          <p:cTn id="25" fill="hold">
                            <p:stCondLst>
                              <p:cond delay="750"/>
                            </p:stCondLst>
                            <p:childTnLst>
                              <p:par>
                                <p:cTn id="26" presetID="22" presetClass="entr" presetSubtype="8" fill="hold" nodeType="after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wipe(left)">
                                      <p:cBhvr>
                                        <p:cTn id="28" dur="750"/>
                                        <p:tgtEl>
                                          <p:spTgt spid="24"/>
                                        </p:tgtEl>
                                      </p:cBhvr>
                                    </p:animEffect>
                                  </p:childTnLst>
                                </p:cTn>
                              </p:par>
                            </p:childTnLst>
                          </p:cTn>
                        </p:par>
                        <p:par>
                          <p:cTn id="29" fill="hold">
                            <p:stCondLst>
                              <p:cond delay="1500"/>
                            </p:stCondLst>
                            <p:childTnLst>
                              <p:par>
                                <p:cTn id="30" presetID="22" presetClass="entr" presetSubtype="8" fill="hold" nodeType="after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left)">
                                      <p:cBhvr>
                                        <p:cTn id="32"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2" descr="fig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0737" y="1800907"/>
            <a:ext cx="4686300" cy="393382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3" descr="fig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0737" y="1800907"/>
            <a:ext cx="4686300" cy="393382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4" descr="fig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0737" y="1800907"/>
            <a:ext cx="4686300" cy="393382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5" descr="fig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80737" y="1800907"/>
            <a:ext cx="4686300" cy="393382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6" descr="fig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80737" y="1800907"/>
            <a:ext cx="4686300" cy="393382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7" descr="fig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80737" y="1800907"/>
            <a:ext cx="4686300" cy="393382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8" descr="fig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80737" y="1800907"/>
            <a:ext cx="4686300" cy="393382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9" descr="fig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93437" y="1800907"/>
            <a:ext cx="4686300" cy="3933825"/>
          </a:xfrm>
          <a:prstGeom prst="rect">
            <a:avLst/>
          </a:prstGeom>
          <a:noFill/>
          <a:extLst>
            <a:ext uri="{909E8E84-426E-40DD-AFC4-6F175D3DCCD1}">
              <a14:hiddenFill xmlns:a14="http://schemas.microsoft.com/office/drawing/2010/main">
                <a:solidFill>
                  <a:srgbClr val="FFFFFF"/>
                </a:solidFill>
              </a14:hiddenFill>
            </a:ext>
          </a:extLst>
        </p:spPr>
      </p:pic>
      <p:sp>
        <p:nvSpPr>
          <p:cNvPr id="3" name="Inhaltsplatzhalter 2"/>
          <p:cNvSpPr>
            <a:spLocks noGrp="1"/>
          </p:cNvSpPr>
          <p:nvPr>
            <p:ph sz="quarter" idx="12"/>
          </p:nvPr>
        </p:nvSpPr>
        <p:spPr>
          <a:xfrm>
            <a:off x="393700" y="1447800"/>
            <a:ext cx="4114800" cy="4063700"/>
          </a:xfrm>
        </p:spPr>
        <p:txBody>
          <a:bodyPr/>
          <a:lstStyle/>
          <a:p>
            <a:pPr lvl="0">
              <a:lnSpc>
                <a:spcPct val="100000"/>
              </a:lnSpc>
              <a:spcBef>
                <a:spcPct val="20000"/>
              </a:spcBef>
              <a:spcAft>
                <a:spcPct val="20000"/>
              </a:spcAft>
              <a:buClrTx/>
            </a:pPr>
            <a:r>
              <a:rPr lang="en-US" sz="2000" dirty="0">
                <a:solidFill>
                  <a:srgbClr val="2E63AC"/>
                </a:solidFill>
              </a:rPr>
              <a:t>Leontief </a:t>
            </a:r>
            <a:r>
              <a:rPr lang="en-US" dirty="0">
                <a:solidFill>
                  <a:srgbClr val="2E63AC"/>
                </a:solidFill>
              </a:rPr>
              <a:t>P</a:t>
            </a:r>
            <a:r>
              <a:rPr lang="en-US" sz="2000" dirty="0">
                <a:solidFill>
                  <a:srgbClr val="2E63AC"/>
                </a:solidFill>
              </a:rPr>
              <a:t>roduction Function</a:t>
            </a:r>
          </a:p>
          <a:p>
            <a:pPr lvl="0">
              <a:lnSpc>
                <a:spcPct val="100000"/>
              </a:lnSpc>
              <a:spcBef>
                <a:spcPct val="20000"/>
              </a:spcBef>
              <a:spcAft>
                <a:spcPct val="20000"/>
              </a:spcAft>
              <a:buClrTx/>
            </a:pPr>
            <a:r>
              <a:rPr lang="en-US" sz="1800" dirty="0">
                <a:solidFill>
                  <a:prstClr val="black"/>
                </a:solidFill>
                <a:latin typeface="+mn-lt"/>
              </a:rPr>
              <a:t>When the isoquants are L-shaped, only one combination of labor and capital can be used to produce a given output (as at point </a:t>
            </a:r>
            <a:r>
              <a:rPr lang="en-US" sz="1800" i="1" dirty="0">
                <a:solidFill>
                  <a:prstClr val="black"/>
                </a:solidFill>
                <a:latin typeface="+mn-lt"/>
              </a:rPr>
              <a:t>A</a:t>
            </a:r>
            <a:r>
              <a:rPr lang="en-US" sz="1800" dirty="0">
                <a:solidFill>
                  <a:prstClr val="black"/>
                </a:solidFill>
                <a:latin typeface="+mn-lt"/>
              </a:rPr>
              <a:t> on isoquant </a:t>
            </a:r>
            <a:r>
              <a:rPr lang="en-US" sz="1800" i="1" dirty="0">
                <a:solidFill>
                  <a:prstClr val="black"/>
                </a:solidFill>
                <a:latin typeface="+mn-lt"/>
              </a:rPr>
              <a:t>q</a:t>
            </a:r>
            <a:r>
              <a:rPr lang="en-US" sz="1800" baseline="-25000" dirty="0">
                <a:solidFill>
                  <a:prstClr val="black"/>
                </a:solidFill>
                <a:latin typeface="+mn-lt"/>
              </a:rPr>
              <a:t>1</a:t>
            </a:r>
            <a:r>
              <a:rPr lang="en-US" sz="1800" dirty="0">
                <a:solidFill>
                  <a:prstClr val="black"/>
                </a:solidFill>
                <a:latin typeface="+mn-lt"/>
              </a:rPr>
              <a:t>, point </a:t>
            </a:r>
            <a:r>
              <a:rPr lang="en-US" sz="1800" i="1" dirty="0">
                <a:solidFill>
                  <a:prstClr val="black"/>
                </a:solidFill>
                <a:latin typeface="+mn-lt"/>
              </a:rPr>
              <a:t>B</a:t>
            </a:r>
            <a:r>
              <a:rPr lang="en-US" sz="1800" dirty="0">
                <a:solidFill>
                  <a:prstClr val="black"/>
                </a:solidFill>
                <a:latin typeface="+mn-lt"/>
              </a:rPr>
              <a:t> on isoquant </a:t>
            </a:r>
            <a:r>
              <a:rPr lang="en-US" sz="1800" i="1" dirty="0">
                <a:solidFill>
                  <a:prstClr val="black"/>
                </a:solidFill>
                <a:latin typeface="+mn-lt"/>
              </a:rPr>
              <a:t>q</a:t>
            </a:r>
            <a:r>
              <a:rPr lang="en-US" sz="1800" baseline="-25000" dirty="0">
                <a:solidFill>
                  <a:prstClr val="black"/>
                </a:solidFill>
                <a:latin typeface="+mn-lt"/>
              </a:rPr>
              <a:t>2</a:t>
            </a:r>
            <a:r>
              <a:rPr lang="en-US" sz="1800" dirty="0">
                <a:solidFill>
                  <a:prstClr val="black"/>
                </a:solidFill>
                <a:latin typeface="+mn-lt"/>
              </a:rPr>
              <a:t>, and point </a:t>
            </a:r>
            <a:r>
              <a:rPr lang="en-US" sz="1800" i="1" dirty="0">
                <a:solidFill>
                  <a:prstClr val="black"/>
                </a:solidFill>
                <a:latin typeface="+mn-lt"/>
              </a:rPr>
              <a:t>C</a:t>
            </a:r>
            <a:r>
              <a:rPr lang="en-US" sz="1800" dirty="0">
                <a:solidFill>
                  <a:prstClr val="black"/>
                </a:solidFill>
                <a:latin typeface="+mn-lt"/>
              </a:rPr>
              <a:t> on isoquant </a:t>
            </a:r>
            <a:r>
              <a:rPr lang="en-US" sz="1800" i="1" dirty="0">
                <a:solidFill>
                  <a:prstClr val="black"/>
                </a:solidFill>
                <a:latin typeface="+mn-lt"/>
              </a:rPr>
              <a:t>q</a:t>
            </a:r>
            <a:r>
              <a:rPr lang="en-US" sz="1800" baseline="-25000" dirty="0">
                <a:solidFill>
                  <a:prstClr val="black"/>
                </a:solidFill>
                <a:latin typeface="+mn-lt"/>
              </a:rPr>
              <a:t>3</a:t>
            </a:r>
            <a:r>
              <a:rPr lang="en-US" sz="1800" dirty="0">
                <a:solidFill>
                  <a:prstClr val="black"/>
                </a:solidFill>
                <a:latin typeface="+mn-lt"/>
              </a:rPr>
              <a:t>). Adding more labor alone does not increase output, nor does adding more capital alone</a:t>
            </a:r>
          </a:p>
          <a:p>
            <a:endParaRPr lang="en-US" sz="2000" dirty="0"/>
          </a:p>
        </p:txBody>
      </p:sp>
      <p:sp>
        <p:nvSpPr>
          <p:cNvPr id="25" name="Titel 1"/>
          <p:cNvSpPr txBox="1">
            <a:spLocks/>
          </p:cNvSpPr>
          <p:nvPr/>
        </p:nvSpPr>
        <p:spPr>
          <a:xfrm>
            <a:off x="604838" y="403415"/>
            <a:ext cx="6545262" cy="1132540"/>
          </a:xfrm>
          <a:prstGeom prst="rect">
            <a:avLst/>
          </a:prstGeom>
        </p:spPr>
        <p:txBody>
          <a:bodyPr vert="horz" lIns="91440" tIns="45720" rIns="91440" bIns="45720" rtlCol="0" anchor="b" anchorCtr="0">
            <a:noAutofit/>
          </a:bodyPr>
          <a:lstStyle>
            <a:lvl1pPr marL="0" marR="0" indent="0" algn="l" defTabSz="914400" rtl="0" eaLnBrk="1" fontAlgn="auto" latinLnBrk="0" hangingPunct="1">
              <a:lnSpc>
                <a:spcPct val="100000"/>
              </a:lnSpc>
              <a:spcBef>
                <a:spcPct val="0"/>
              </a:spcBef>
              <a:spcAft>
                <a:spcPts val="0"/>
              </a:spcAft>
              <a:buClrTx/>
              <a:buSzTx/>
              <a:buFontTx/>
              <a:buNone/>
              <a:tabLst/>
              <a:defRPr lang="en-US" sz="2400" b="0" kern="1200" cap="all" baseline="0">
                <a:solidFill>
                  <a:srgbClr val="86A315"/>
                </a:solidFill>
                <a:latin typeface="Frutiger 45 light" pitchFamily="34" charset="0"/>
                <a:ea typeface="+mj-ea"/>
                <a:cs typeface="+mj-cs"/>
              </a:defRPr>
            </a:lvl1pPr>
          </a:lstStyle>
          <a:p>
            <a:r>
              <a:rPr lang="en-US" dirty="0">
                <a:solidFill>
                  <a:srgbClr val="2E63AC"/>
                </a:solidFill>
              </a:rPr>
              <a:t>Production Functions: Two Special Cases</a:t>
            </a:r>
          </a:p>
          <a:p>
            <a:endParaRPr lang="en-US" dirty="0">
              <a:solidFill>
                <a:srgbClr val="2E63AC"/>
              </a:solidFill>
            </a:endParaRPr>
          </a:p>
        </p:txBody>
      </p:sp>
      <p:pic>
        <p:nvPicPr>
          <p:cNvPr id="147458" name="Picture 2" descr="Hintergrund der Roboterarm Kostenlose Vektoren"/>
          <p:cNvPicPr>
            <a:picLocks noChangeAspect="1" noChangeArrowheads="1"/>
          </p:cNvPicPr>
          <p:nvPr/>
        </p:nvPicPr>
        <p:blipFill rotWithShape="1">
          <a:blip r:embed="rId10">
            <a:extLst>
              <a:ext uri="{28A0092B-C50C-407E-A947-70E740481C1C}">
                <a14:useLocalDpi xmlns:a14="http://schemas.microsoft.com/office/drawing/2010/main" val="0"/>
              </a:ext>
            </a:extLst>
          </a:blip>
          <a:srcRect l="692" t="13378" r="-692" b="28942"/>
          <a:stretch/>
        </p:blipFill>
        <p:spPr bwMode="auto">
          <a:xfrm>
            <a:off x="588169" y="4310445"/>
            <a:ext cx="3602068" cy="2077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2304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1000"/>
                                        <p:tgtEl>
                                          <p:spTgt spid="15"/>
                                        </p:tgtEl>
                                      </p:cBhvr>
                                    </p:animEffect>
                                  </p:childTnLst>
                                </p:cTn>
                              </p:par>
                            </p:childTnLst>
                          </p:cTn>
                        </p:par>
                        <p:par>
                          <p:cTn id="12" fill="hold">
                            <p:stCondLst>
                              <p:cond delay="1500"/>
                            </p:stCondLst>
                            <p:childTnLst>
                              <p:par>
                                <p:cTn id="13" presetID="22" presetClass="entr" presetSubtype="8"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1000"/>
                                        <p:tgtEl>
                                          <p:spTgt spid="16"/>
                                        </p:tgtEl>
                                      </p:cBhvr>
                                    </p:animEffect>
                                  </p:childTnLst>
                                </p:cTn>
                              </p:par>
                            </p:childTnLst>
                          </p:cTn>
                        </p:par>
                        <p:par>
                          <p:cTn id="16" fill="hold">
                            <p:stCondLst>
                              <p:cond delay="2500"/>
                            </p:stCondLst>
                            <p:childTnLst>
                              <p:par>
                                <p:cTn id="17" presetID="22" presetClass="entr" presetSubtype="8"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1000"/>
                                        <p:tgtEl>
                                          <p:spTgt spid="17"/>
                                        </p:tgtEl>
                                      </p:cBhvr>
                                    </p:animEffect>
                                  </p:childTnLst>
                                </p:cTn>
                              </p:par>
                            </p:childTnLst>
                          </p:cTn>
                        </p:par>
                        <p:par>
                          <p:cTn id="20" fill="hold">
                            <p:stCondLst>
                              <p:cond delay="3500"/>
                            </p:stCondLst>
                            <p:childTnLst>
                              <p:par>
                                <p:cTn id="21" presetID="22" presetClass="entr" presetSubtype="8"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1000"/>
                                        <p:tgtEl>
                                          <p:spTgt spid="18"/>
                                        </p:tgtEl>
                                      </p:cBhvr>
                                    </p:animEffect>
                                  </p:childTnLst>
                                </p:cTn>
                              </p:par>
                            </p:childTnLst>
                          </p:cTn>
                        </p:par>
                        <p:par>
                          <p:cTn id="24" fill="hold">
                            <p:stCondLst>
                              <p:cond delay="4500"/>
                            </p:stCondLst>
                            <p:childTnLst>
                              <p:par>
                                <p:cTn id="25" presetID="22" presetClass="entr" presetSubtype="8" fill="hold"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left)">
                                      <p:cBhvr>
                                        <p:cTn id="27" dur="1000"/>
                                        <p:tgtEl>
                                          <p:spTgt spid="20"/>
                                        </p:tgtEl>
                                      </p:cBhvr>
                                    </p:animEffect>
                                  </p:childTnLst>
                                </p:cTn>
                              </p:par>
                            </p:childTnLst>
                          </p:cTn>
                        </p:par>
                        <p:par>
                          <p:cTn id="28" fill="hold">
                            <p:stCondLst>
                              <p:cond delay="5500"/>
                            </p:stCondLst>
                            <p:childTnLst>
                              <p:par>
                                <p:cTn id="29" presetID="22" presetClass="entr" presetSubtype="8"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left)">
                                      <p:cBhvr>
                                        <p:cTn id="31" dur="1000"/>
                                        <p:tgtEl>
                                          <p:spTgt spid="21"/>
                                        </p:tgtEl>
                                      </p:cBhvr>
                                    </p:animEffect>
                                  </p:childTnLst>
                                </p:cTn>
                              </p:par>
                            </p:childTnLst>
                          </p:cTn>
                        </p:par>
                        <p:par>
                          <p:cTn id="32" fill="hold">
                            <p:stCondLst>
                              <p:cond delay="6500"/>
                            </p:stCondLst>
                            <p:childTnLst>
                              <p:par>
                                <p:cTn id="33" presetID="22" presetClass="entr" presetSubtype="8" fill="hold" nodeType="after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wipe(left)">
                                      <p:cBhvr>
                                        <p:cTn id="35"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bwMode="auto">
          <a:xfrm>
            <a:off x="3910183" y="1679647"/>
            <a:ext cx="5043241" cy="414745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290513" algn="l" defTabSz="914400" rtl="0" eaLnBrk="1" fontAlgn="base" latinLnBrk="0" hangingPunct="1">
              <a:lnSpc>
                <a:spcPct val="100000"/>
              </a:lnSpc>
              <a:spcBef>
                <a:spcPct val="0"/>
              </a:spcBef>
              <a:spcAft>
                <a:spcPct val="0"/>
              </a:spcAft>
              <a:buClrTx/>
              <a:buSzTx/>
              <a:buFontTx/>
              <a:buAutoNum type="arabicPeriod"/>
              <a:tabLst/>
            </a:pPr>
            <a:endParaRPr kumimoji="0" lang="en-US" sz="1800" b="0" i="0" u="none" strike="noStrike" cap="none" normalizeH="0" baseline="0">
              <a:ln>
                <a:noFill/>
              </a:ln>
              <a:solidFill>
                <a:schemeClr val="tx1"/>
              </a:solidFill>
              <a:effectLst/>
              <a:latin typeface="Palatino" pitchFamily="2" charset="0"/>
            </a:endParaRPr>
          </a:p>
        </p:txBody>
      </p:sp>
      <p:sp>
        <p:nvSpPr>
          <p:cNvPr id="36" name="Rechteck 35"/>
          <p:cNvSpPr/>
          <p:nvPr/>
        </p:nvSpPr>
        <p:spPr>
          <a:xfrm>
            <a:off x="-1" y="-94596"/>
            <a:ext cx="9144001" cy="6454820"/>
          </a:xfrm>
          <a:prstGeom prst="rect">
            <a:avLst/>
          </a:prstGeom>
          <a:blipFill dpi="0" rotWithShape="1">
            <a:blip r:embed="rId2">
              <a:alphaModFix amt="2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5"/>
          <p:cNvSpPr>
            <a:spLocks noChangeArrowheads="1"/>
          </p:cNvSpPr>
          <p:nvPr/>
        </p:nvSpPr>
        <p:spPr bwMode="auto">
          <a:xfrm>
            <a:off x="457200" y="1357990"/>
            <a:ext cx="3048000" cy="627966"/>
          </a:xfrm>
          <a:prstGeom prst="rect">
            <a:avLst/>
          </a:prstGeom>
          <a:noFill/>
          <a:ln>
            <a:noFill/>
          </a:ln>
        </p:spPr>
        <p:txBody>
          <a:bodyPr lIns="45720" rIns="45720" anchor="ctr"/>
          <a:lstStyle/>
          <a:p>
            <a:pPr>
              <a:spcBef>
                <a:spcPct val="20000"/>
              </a:spcBef>
            </a:pPr>
            <a:endParaRPr lang="en-US" sz="1600" b="1" dirty="0">
              <a:latin typeface="Arial" pitchFamily="34" charset="0"/>
            </a:endParaRPr>
          </a:p>
        </p:txBody>
      </p:sp>
      <p:sp>
        <p:nvSpPr>
          <p:cNvPr id="16" name="Rectangle 23"/>
          <p:cNvSpPr>
            <a:spLocks noChangeArrowheads="1"/>
          </p:cNvSpPr>
          <p:nvPr/>
        </p:nvSpPr>
        <p:spPr bwMode="auto">
          <a:xfrm>
            <a:off x="457199" y="1985956"/>
            <a:ext cx="8150773" cy="3576644"/>
          </a:xfrm>
          <a:prstGeom prst="rect">
            <a:avLst/>
          </a:prstGeom>
          <a:noFill/>
          <a:ln>
            <a:noFill/>
          </a:ln>
          <a:effectLst/>
          <a:extLst>
            <a:ext uri="{909E8E84-426E-40DD-AFC4-6F175D3DCCD1}">
              <a14:hiddenFill xmlns:a14="http://schemas.microsoft.com/office/drawing/2010/main">
                <a:solidFill>
                  <a:srgbClr val="F7F4E8"/>
                </a:solidFill>
              </a14:hiddenFill>
            </a:ext>
            <a:ext uri="{91240B29-F687-4F45-9708-019B960494DF}">
              <a14:hiddenLine xmlns:a14="http://schemas.microsoft.com/office/drawing/2010/main" w="9525">
                <a:solidFill>
                  <a:srgbClr val="F1E3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ts val="2800"/>
              </a:lnSpc>
              <a:spcBef>
                <a:spcPts val="1200"/>
              </a:spcBef>
              <a:spcAft>
                <a:spcPct val="20000"/>
              </a:spcAft>
              <a:buFontTx/>
              <a:buNone/>
            </a:pPr>
            <a:r>
              <a:rPr lang="en-US" sz="2000" dirty="0"/>
              <a:t>Food grown on large farms in the United States is usually produced with a </a:t>
            </a:r>
            <a:r>
              <a:rPr lang="en-US" sz="2000" dirty="0">
                <a:solidFill>
                  <a:srgbClr val="2E63AC"/>
                </a:solidFill>
              </a:rPr>
              <a:t>capital-intensive technology</a:t>
            </a:r>
            <a:r>
              <a:rPr lang="en-US" sz="2000" dirty="0"/>
              <a:t>. However, food can also be produced using </a:t>
            </a:r>
            <a:r>
              <a:rPr lang="en-US" sz="2000" dirty="0">
                <a:solidFill>
                  <a:srgbClr val="2E63AC"/>
                </a:solidFill>
              </a:rPr>
              <a:t>very little capital </a:t>
            </a:r>
            <a:r>
              <a:rPr lang="en-US" sz="2000" dirty="0"/>
              <a:t>(a hoe) </a:t>
            </a:r>
            <a:r>
              <a:rPr lang="en-US" sz="2000" dirty="0">
                <a:solidFill>
                  <a:srgbClr val="2E63AC"/>
                </a:solidFill>
              </a:rPr>
              <a:t>and a lot of labor</a:t>
            </a:r>
            <a:br>
              <a:rPr lang="en-US" sz="2000" dirty="0"/>
            </a:br>
            <a:r>
              <a:rPr lang="en-US" sz="2000" dirty="0"/>
              <a:t>(several people with the patience and stamina to work the soil)</a:t>
            </a:r>
          </a:p>
          <a:p>
            <a:pPr>
              <a:lnSpc>
                <a:spcPts val="2800"/>
              </a:lnSpc>
              <a:spcBef>
                <a:spcPts val="1200"/>
              </a:spcBef>
              <a:spcAft>
                <a:spcPct val="20000"/>
              </a:spcAft>
              <a:buFontTx/>
              <a:buNone/>
            </a:pPr>
            <a:r>
              <a:rPr lang="en-US" sz="2000" dirty="0"/>
              <a:t>Most farms in the United States and Canada, where labor is relatively expensive, operate in the range of production in which the MRTS is relatively high (with a high capital-to-labor ratio), whereas farms in developing countries, in which labor is cheap, operate with a lower MRTS (and a lower capital-to-labor ratio)</a:t>
            </a:r>
          </a:p>
          <a:p>
            <a:pPr>
              <a:spcBef>
                <a:spcPct val="20000"/>
              </a:spcBef>
              <a:spcAft>
                <a:spcPct val="20000"/>
              </a:spcAft>
              <a:buFontTx/>
              <a:buNone/>
            </a:pPr>
            <a:endParaRPr lang="en-US" dirty="0"/>
          </a:p>
        </p:txBody>
      </p:sp>
      <p:sp>
        <p:nvSpPr>
          <p:cNvPr id="2" name="Titel 1"/>
          <p:cNvSpPr>
            <a:spLocks noGrp="1"/>
          </p:cNvSpPr>
          <p:nvPr>
            <p:ph type="title"/>
          </p:nvPr>
        </p:nvSpPr>
        <p:spPr>
          <a:xfrm>
            <a:off x="604838" y="454215"/>
            <a:ext cx="6773424" cy="1132540"/>
          </a:xfrm>
        </p:spPr>
        <p:txBody>
          <a:bodyPr/>
          <a:lstStyle/>
          <a:p>
            <a:r>
              <a:rPr lang="en-US" dirty="0">
                <a:solidFill>
                  <a:srgbClr val="2E63AC"/>
                </a:solidFill>
              </a:rPr>
              <a:t>A PRODUCTION FUNCTION FOR WHEAT (1/2)</a:t>
            </a:r>
          </a:p>
        </p:txBody>
      </p:sp>
      <p:sp>
        <p:nvSpPr>
          <p:cNvPr id="34" name="Rechteck 33"/>
          <p:cNvSpPr/>
          <p:nvPr/>
        </p:nvSpPr>
        <p:spPr>
          <a:xfrm>
            <a:off x="0" y="5249963"/>
            <a:ext cx="9144000" cy="1103587"/>
          </a:xfrm>
          <a:prstGeom prst="rect">
            <a:avLst/>
          </a:prstGeom>
          <a:gradFill>
            <a:gsLst>
              <a:gs pos="6000">
                <a:srgbClr val="2E63AC">
                  <a:lumMod val="100000"/>
                </a:srgbClr>
              </a:gs>
              <a:gs pos="4000">
                <a:srgbClr val="2E63AC"/>
              </a:gs>
              <a:gs pos="54000">
                <a:srgbClr val="2E63AC">
                  <a:alpha val="0"/>
                </a:srgb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feld 34"/>
          <p:cNvSpPr txBox="1"/>
          <p:nvPr/>
        </p:nvSpPr>
        <p:spPr>
          <a:xfrm>
            <a:off x="-236490" y="5439157"/>
            <a:ext cx="9144000" cy="1015663"/>
          </a:xfrm>
          <a:prstGeom prst="rect">
            <a:avLst/>
          </a:prstGeom>
          <a:noFill/>
        </p:spPr>
        <p:txBody>
          <a:bodyPr wrap="square" rtlCol="0">
            <a:spAutoFit/>
          </a:bodyPr>
          <a:lstStyle/>
          <a:p>
            <a:pPr algn="r"/>
            <a:endParaRPr lang="de-DE" dirty="0">
              <a:solidFill>
                <a:schemeClr val="bg1"/>
              </a:solidFill>
              <a:latin typeface="+mj-lt"/>
            </a:endParaRPr>
          </a:p>
          <a:p>
            <a:pPr algn="r"/>
            <a:r>
              <a:rPr lang="de-DE" sz="2400" cap="all" dirty="0" err="1">
                <a:solidFill>
                  <a:schemeClr val="bg1"/>
                </a:solidFill>
                <a:latin typeface="+mj-lt"/>
              </a:rPr>
              <a:t>Example</a:t>
            </a:r>
            <a:endParaRPr lang="de-DE" sz="2400" cap="all" dirty="0">
              <a:solidFill>
                <a:schemeClr val="bg1"/>
              </a:solidFill>
              <a:latin typeface="+mj-lt"/>
            </a:endParaRPr>
          </a:p>
          <a:p>
            <a:pPr algn="r"/>
            <a:r>
              <a:rPr lang="de-DE" dirty="0">
                <a:solidFill>
                  <a:schemeClr val="bg1"/>
                </a:solidFill>
                <a:latin typeface="+mj-lt"/>
              </a:rPr>
              <a:t>       </a:t>
            </a:r>
            <a:endParaRPr lang="en-US" dirty="0">
              <a:solidFill>
                <a:schemeClr val="bg1"/>
              </a:solidFill>
              <a:latin typeface="+mj-lt"/>
            </a:endParaRPr>
          </a:p>
        </p:txBody>
      </p:sp>
    </p:spTree>
    <p:extLst>
      <p:ext uri="{BB962C8B-B14F-4D97-AF65-F5344CB8AC3E}">
        <p14:creationId xmlns:p14="http://schemas.microsoft.com/office/powerpoint/2010/main" val="26722597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6">
                                            <p:txEl>
                                              <p:pRg st="0" end="0"/>
                                            </p:txEl>
                                          </p:spTgt>
                                        </p:tgtEl>
                                        <p:attrNameLst>
                                          <p:attrName>style.visibility</p:attrName>
                                        </p:attrNameLst>
                                      </p:cBhvr>
                                      <p:to>
                                        <p:strVal val="visible"/>
                                      </p:to>
                                    </p:set>
                                    <p:animEffect transition="in" filter="wipe(left)">
                                      <p:cBhvr>
                                        <p:cTn id="15" dur="500"/>
                                        <p:tgtEl>
                                          <p:spTgt spid="16">
                                            <p:txEl>
                                              <p:pRg st="0" end="0"/>
                                            </p:txEl>
                                          </p:spTgt>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6">
                                            <p:txEl>
                                              <p:pRg st="1" end="1"/>
                                            </p:txEl>
                                          </p:spTgt>
                                        </p:tgtEl>
                                        <p:attrNameLst>
                                          <p:attrName>style.visibility</p:attrName>
                                        </p:attrNameLst>
                                      </p:cBhvr>
                                      <p:to>
                                        <p:strVal val="visible"/>
                                      </p:to>
                                    </p:set>
                                    <p:animEffect transition="in" filter="wipe(left)">
                                      <p:cBhvr>
                                        <p:cTn id="19"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0" grpId="0" animBg="1"/>
      <p:bldP spid="16"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p:nvPr/>
        </p:nvSpPr>
        <p:spPr>
          <a:xfrm>
            <a:off x="0" y="5262663"/>
            <a:ext cx="9144000" cy="1103587"/>
          </a:xfrm>
          <a:prstGeom prst="rect">
            <a:avLst/>
          </a:prstGeom>
          <a:gradFill>
            <a:gsLst>
              <a:gs pos="6000">
                <a:srgbClr val="2E63AC">
                  <a:lumMod val="100000"/>
                </a:srgbClr>
              </a:gs>
              <a:gs pos="4000">
                <a:srgbClr val="2E63AC"/>
              </a:gs>
              <a:gs pos="54000">
                <a:srgbClr val="2E63AC">
                  <a:alpha val="0"/>
                </a:srgb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feld 6"/>
          <p:cNvSpPr txBox="1"/>
          <p:nvPr/>
        </p:nvSpPr>
        <p:spPr>
          <a:xfrm>
            <a:off x="-236490" y="5439157"/>
            <a:ext cx="9144000" cy="1015663"/>
          </a:xfrm>
          <a:prstGeom prst="rect">
            <a:avLst/>
          </a:prstGeom>
          <a:noFill/>
        </p:spPr>
        <p:txBody>
          <a:bodyPr wrap="square" rtlCol="0">
            <a:spAutoFit/>
          </a:bodyPr>
          <a:lstStyle/>
          <a:p>
            <a:pPr algn="r"/>
            <a:endParaRPr lang="de-DE" dirty="0">
              <a:solidFill>
                <a:schemeClr val="bg1"/>
              </a:solidFill>
              <a:latin typeface="+mj-lt"/>
            </a:endParaRPr>
          </a:p>
          <a:p>
            <a:pPr algn="r"/>
            <a:r>
              <a:rPr lang="de-DE" sz="2400" cap="all" dirty="0">
                <a:solidFill>
                  <a:schemeClr val="bg1"/>
                </a:solidFill>
                <a:latin typeface="+mj-lt"/>
              </a:rPr>
              <a:t>Case Study</a:t>
            </a:r>
          </a:p>
          <a:p>
            <a:pPr algn="r"/>
            <a:r>
              <a:rPr lang="de-DE" dirty="0">
                <a:solidFill>
                  <a:schemeClr val="bg1"/>
                </a:solidFill>
                <a:latin typeface="+mj-lt"/>
              </a:rPr>
              <a:t>       </a:t>
            </a:r>
            <a:endParaRPr lang="en-US" dirty="0">
              <a:solidFill>
                <a:schemeClr val="bg1"/>
              </a:solidFill>
              <a:latin typeface="+mj-lt"/>
            </a:endParaRPr>
          </a:p>
        </p:txBody>
      </p:sp>
      <p:pic>
        <p:nvPicPr>
          <p:cNvPr id="3584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6153" y="3739896"/>
            <a:ext cx="6551371" cy="2038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Inhaltsplatzhalter 2"/>
          <p:cNvSpPr>
            <a:spLocks noGrp="1"/>
          </p:cNvSpPr>
          <p:nvPr>
            <p:ph sz="quarter" idx="12"/>
          </p:nvPr>
        </p:nvSpPr>
        <p:spPr>
          <a:xfrm>
            <a:off x="604838" y="1842450"/>
            <a:ext cx="8081962" cy="3878903"/>
          </a:xfrm>
        </p:spPr>
        <p:txBody>
          <a:bodyPr/>
          <a:lstStyle/>
          <a:p>
            <a:pPr marL="0" indent="0">
              <a:buClr>
                <a:srgbClr val="2E63AC"/>
              </a:buClr>
              <a:buNone/>
            </a:pPr>
            <a:r>
              <a:rPr lang="en-US" dirty="0"/>
              <a:t>EU countries are trying to cut spending but find themselves having to spend more on unemployment benefits</a:t>
            </a:r>
          </a:p>
          <a:p>
            <a:pPr>
              <a:lnSpc>
                <a:spcPts val="2000"/>
              </a:lnSpc>
              <a:buClr>
                <a:srgbClr val="2E63AC"/>
              </a:buClr>
              <a:buFont typeface="Wingdings" panose="05000000000000000000" pitchFamily="2" charset="2"/>
              <a:buChar char="§"/>
            </a:pPr>
            <a:r>
              <a:rPr lang="en-US" sz="1800" dirty="0"/>
              <a:t>What sort of incentives might governments put in place to </a:t>
            </a:r>
            <a:r>
              <a:rPr lang="en-US" sz="1800" dirty="0">
                <a:solidFill>
                  <a:srgbClr val="2E63AC"/>
                </a:solidFill>
              </a:rPr>
              <a:t>encourage workers </a:t>
            </a:r>
            <a:r>
              <a:rPr lang="en-US" sz="1800" dirty="0"/>
              <a:t>off welfare and into work? </a:t>
            </a:r>
          </a:p>
          <a:p>
            <a:pPr>
              <a:lnSpc>
                <a:spcPts val="2000"/>
              </a:lnSpc>
              <a:buClr>
                <a:srgbClr val="2E63AC"/>
              </a:buClr>
              <a:buFont typeface="Wingdings" panose="05000000000000000000" pitchFamily="2" charset="2"/>
              <a:buChar char="§"/>
            </a:pPr>
            <a:r>
              <a:rPr lang="en-US" sz="1800" dirty="0"/>
              <a:t>What might be </a:t>
            </a:r>
            <a:r>
              <a:rPr lang="en-US" sz="1800" dirty="0">
                <a:solidFill>
                  <a:srgbClr val="2E63AC"/>
                </a:solidFill>
              </a:rPr>
              <a:t>unintended consequences </a:t>
            </a:r>
            <a:r>
              <a:rPr lang="en-US" sz="1800" dirty="0"/>
              <a:t>of the incentives you identify?</a:t>
            </a:r>
          </a:p>
        </p:txBody>
      </p:sp>
      <p:pic>
        <p:nvPicPr>
          <p:cNvPr id="8" name="Picture 7"/>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14792" y="1019547"/>
            <a:ext cx="720000" cy="7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feld 8"/>
          <p:cNvSpPr txBox="1"/>
          <p:nvPr/>
        </p:nvSpPr>
        <p:spPr>
          <a:xfrm>
            <a:off x="8321083" y="1145964"/>
            <a:ext cx="1132764" cy="461665"/>
          </a:xfrm>
          <a:prstGeom prst="rect">
            <a:avLst/>
          </a:prstGeom>
          <a:noFill/>
        </p:spPr>
        <p:txBody>
          <a:bodyPr wrap="square" rtlCol="0">
            <a:spAutoFit/>
          </a:bodyPr>
          <a:lstStyle/>
          <a:p>
            <a:r>
              <a:rPr lang="en-US" altLang="en-US" sz="2400" dirty="0">
                <a:solidFill>
                  <a:schemeClr val="bg1"/>
                </a:solidFill>
              </a:rPr>
              <a:t>#8</a:t>
            </a:r>
            <a:endParaRPr lang="en-US" sz="2400" dirty="0">
              <a:solidFill>
                <a:schemeClr val="bg1"/>
              </a:solidFill>
            </a:endParaRPr>
          </a:p>
        </p:txBody>
      </p:sp>
      <p:sp>
        <p:nvSpPr>
          <p:cNvPr id="12" name="Titel 4"/>
          <p:cNvSpPr txBox="1">
            <a:spLocks/>
          </p:cNvSpPr>
          <p:nvPr/>
        </p:nvSpPr>
        <p:spPr>
          <a:xfrm>
            <a:off x="604838" y="310778"/>
            <a:ext cx="8282656" cy="1264025"/>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lang="en-US" sz="2400" b="0" kern="1200" cap="all" baseline="0">
                <a:solidFill>
                  <a:srgbClr val="2E63AC"/>
                </a:solidFill>
                <a:latin typeface="Frutiger 45 light" pitchFamily="34" charset="0"/>
                <a:ea typeface="+mj-ea"/>
                <a:cs typeface="+mj-cs"/>
              </a:defRPr>
            </a:lvl1pPr>
          </a:lstStyle>
          <a:p>
            <a:r>
              <a:rPr lang="en-US" dirty="0"/>
              <a:t>Principle 4: </a:t>
            </a:r>
          </a:p>
          <a:p>
            <a:r>
              <a:rPr lang="en-US" dirty="0"/>
              <a:t>People respond to incentives  </a:t>
            </a:r>
          </a:p>
          <a:p>
            <a:r>
              <a:rPr lang="de-DE" dirty="0" err="1"/>
              <a:t>Unemployment</a:t>
            </a:r>
            <a:r>
              <a:rPr lang="de-DE" dirty="0"/>
              <a:t> </a:t>
            </a:r>
            <a:r>
              <a:rPr lang="de-DE" dirty="0" err="1"/>
              <a:t>benefits</a:t>
            </a:r>
            <a:endParaRPr lang="en-US" altLang="en-US" dirty="0">
              <a:solidFill>
                <a:srgbClr val="86A315"/>
              </a:solidFill>
            </a:endParaRPr>
          </a:p>
        </p:txBody>
      </p:sp>
    </p:spTree>
    <p:extLst>
      <p:ext uri="{BB962C8B-B14F-4D97-AF65-F5344CB8AC3E}">
        <p14:creationId xmlns:p14="http://schemas.microsoft.com/office/powerpoint/2010/main" val="2404123938"/>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bwMode="auto">
          <a:xfrm>
            <a:off x="3910183" y="1679647"/>
            <a:ext cx="5043241" cy="414745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290513" algn="l" defTabSz="914400" rtl="0" eaLnBrk="1" fontAlgn="base" latinLnBrk="0" hangingPunct="1">
              <a:lnSpc>
                <a:spcPct val="100000"/>
              </a:lnSpc>
              <a:spcBef>
                <a:spcPct val="0"/>
              </a:spcBef>
              <a:spcAft>
                <a:spcPct val="0"/>
              </a:spcAft>
              <a:buClrTx/>
              <a:buSzTx/>
              <a:buFontTx/>
              <a:buAutoNum type="arabicPeriod"/>
              <a:tabLst/>
            </a:pPr>
            <a:endParaRPr kumimoji="0" lang="en-US" sz="1800" b="0" i="0" u="none" strike="noStrike" cap="none" normalizeH="0" baseline="0">
              <a:ln>
                <a:noFill/>
              </a:ln>
              <a:solidFill>
                <a:schemeClr val="tx1"/>
              </a:solidFill>
              <a:effectLst/>
              <a:latin typeface="Palatino" pitchFamily="2" charset="0"/>
            </a:endParaRPr>
          </a:p>
        </p:txBody>
      </p:sp>
      <p:sp>
        <p:nvSpPr>
          <p:cNvPr id="36" name="Rechteck 35"/>
          <p:cNvSpPr/>
          <p:nvPr/>
        </p:nvSpPr>
        <p:spPr>
          <a:xfrm>
            <a:off x="-1" y="-94596"/>
            <a:ext cx="9144001" cy="6454820"/>
          </a:xfrm>
          <a:prstGeom prst="rect">
            <a:avLst/>
          </a:prstGeom>
          <a:blipFill dpi="0" rotWithShape="1">
            <a:blip r:embed="rId2">
              <a:alphaModFix amt="2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5"/>
          <p:cNvSpPr>
            <a:spLocks noChangeArrowheads="1"/>
          </p:cNvSpPr>
          <p:nvPr/>
        </p:nvSpPr>
        <p:spPr bwMode="auto">
          <a:xfrm>
            <a:off x="457200" y="1357990"/>
            <a:ext cx="3048000" cy="627966"/>
          </a:xfrm>
          <a:prstGeom prst="rect">
            <a:avLst/>
          </a:prstGeom>
          <a:noFill/>
          <a:ln>
            <a:noFill/>
          </a:ln>
        </p:spPr>
        <p:txBody>
          <a:bodyPr lIns="45720" rIns="45720" anchor="ctr"/>
          <a:lstStyle/>
          <a:p>
            <a:pPr>
              <a:spcBef>
                <a:spcPct val="20000"/>
              </a:spcBef>
            </a:pPr>
            <a:endParaRPr lang="en-US" sz="1600" b="1" dirty="0">
              <a:latin typeface="Arial" pitchFamily="34" charset="0"/>
            </a:endParaRPr>
          </a:p>
        </p:txBody>
      </p:sp>
      <p:sp>
        <p:nvSpPr>
          <p:cNvPr id="16" name="Rectangle 23"/>
          <p:cNvSpPr>
            <a:spLocks noChangeArrowheads="1"/>
          </p:cNvSpPr>
          <p:nvPr/>
        </p:nvSpPr>
        <p:spPr bwMode="auto">
          <a:xfrm>
            <a:off x="457199" y="1985956"/>
            <a:ext cx="3767309" cy="3576644"/>
          </a:xfrm>
          <a:prstGeom prst="rect">
            <a:avLst/>
          </a:prstGeom>
          <a:noFill/>
          <a:ln>
            <a:noFill/>
          </a:ln>
          <a:effectLst/>
          <a:extLst>
            <a:ext uri="{909E8E84-426E-40DD-AFC4-6F175D3DCCD1}">
              <a14:hiddenFill xmlns:a14="http://schemas.microsoft.com/office/drawing/2010/main">
                <a:solidFill>
                  <a:srgbClr val="F7F4E8"/>
                </a:solidFill>
              </a14:hiddenFill>
            </a:ext>
            <a:ext uri="{91240B29-F687-4F45-9708-019B960494DF}">
              <a14:hiddenLine xmlns:a14="http://schemas.microsoft.com/office/drawing/2010/main" w="9525">
                <a:solidFill>
                  <a:srgbClr val="F1E3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20000"/>
              </a:spcBef>
              <a:spcAft>
                <a:spcPct val="20000"/>
              </a:spcAft>
              <a:buFontTx/>
              <a:buNone/>
            </a:pPr>
            <a:r>
              <a:rPr lang="en-US" dirty="0"/>
              <a:t>ISOQUANT DESCRIBING THE PRODUCTION OF WHEAT</a:t>
            </a:r>
          </a:p>
          <a:p>
            <a:pPr>
              <a:spcBef>
                <a:spcPct val="20000"/>
              </a:spcBef>
              <a:spcAft>
                <a:spcPct val="20000"/>
              </a:spcAft>
              <a:buFontTx/>
              <a:buNone/>
            </a:pPr>
            <a:r>
              <a:rPr lang="en-US" dirty="0"/>
              <a:t>A wheat output of 13,800 bushels per year can be produced with different combinations of labor and capital. </a:t>
            </a:r>
          </a:p>
          <a:p>
            <a:pPr>
              <a:spcBef>
                <a:spcPct val="20000"/>
              </a:spcBef>
              <a:spcAft>
                <a:spcPct val="20000"/>
              </a:spcAft>
              <a:buFontTx/>
              <a:buNone/>
            </a:pPr>
            <a:r>
              <a:rPr lang="en-US" dirty="0"/>
              <a:t>The more capital-intensive production process is shown as point </a:t>
            </a:r>
            <a:r>
              <a:rPr lang="en-US" i="1" dirty="0"/>
              <a:t>A</a:t>
            </a:r>
            <a:r>
              <a:rPr lang="en-US" dirty="0"/>
              <a:t>, the more labor- intensive process as point </a:t>
            </a:r>
            <a:r>
              <a:rPr lang="en-US" i="1" dirty="0"/>
              <a:t>B</a:t>
            </a:r>
            <a:r>
              <a:rPr lang="en-US" dirty="0"/>
              <a:t>. </a:t>
            </a:r>
          </a:p>
          <a:p>
            <a:pPr>
              <a:spcBef>
                <a:spcPct val="20000"/>
              </a:spcBef>
              <a:spcAft>
                <a:spcPct val="20000"/>
              </a:spcAft>
              <a:buFontTx/>
              <a:buNone/>
            </a:pPr>
            <a:r>
              <a:rPr lang="en-US" dirty="0"/>
              <a:t>The marginal rate of technical substitution between </a:t>
            </a:r>
            <a:r>
              <a:rPr lang="en-US" i="1" dirty="0"/>
              <a:t>A</a:t>
            </a:r>
            <a:r>
              <a:rPr lang="en-US" dirty="0"/>
              <a:t> and </a:t>
            </a:r>
            <a:r>
              <a:rPr lang="en-US" i="1" dirty="0"/>
              <a:t>B</a:t>
            </a:r>
            <a:r>
              <a:rPr lang="en-US" dirty="0"/>
              <a:t> is 10/260 = 0.04.</a:t>
            </a:r>
          </a:p>
        </p:txBody>
      </p:sp>
      <p:pic>
        <p:nvPicPr>
          <p:cNvPr id="18" name="Picture 37" descr="fig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4508" y="1940906"/>
            <a:ext cx="4514850" cy="35718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8" descr="fig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4508" y="1940906"/>
            <a:ext cx="4514850" cy="357187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9" descr="fig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24508" y="1940906"/>
            <a:ext cx="4514850" cy="357187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0" descr="fig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24508" y="1940906"/>
            <a:ext cx="4514850" cy="357187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1" descr="fig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24508" y="1940906"/>
            <a:ext cx="4514850" cy="357187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2" descr="fig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24508" y="1940906"/>
            <a:ext cx="4514850" cy="3571875"/>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a:xfrm>
            <a:off x="604837" y="454215"/>
            <a:ext cx="6883783" cy="1132540"/>
          </a:xfrm>
        </p:spPr>
        <p:txBody>
          <a:bodyPr/>
          <a:lstStyle/>
          <a:p>
            <a:r>
              <a:rPr lang="en-US" dirty="0">
                <a:solidFill>
                  <a:srgbClr val="2E63AC"/>
                </a:solidFill>
              </a:rPr>
              <a:t>A PRODUCTION FUNCTION FOR WHEAT (2/2)</a:t>
            </a:r>
          </a:p>
        </p:txBody>
      </p:sp>
      <p:sp>
        <p:nvSpPr>
          <p:cNvPr id="34" name="Rechteck 33"/>
          <p:cNvSpPr/>
          <p:nvPr/>
        </p:nvSpPr>
        <p:spPr>
          <a:xfrm>
            <a:off x="0" y="5249963"/>
            <a:ext cx="9144000" cy="1103587"/>
          </a:xfrm>
          <a:prstGeom prst="rect">
            <a:avLst/>
          </a:prstGeom>
          <a:gradFill>
            <a:gsLst>
              <a:gs pos="6000">
                <a:srgbClr val="2E63AC">
                  <a:lumMod val="100000"/>
                </a:srgbClr>
              </a:gs>
              <a:gs pos="4000">
                <a:srgbClr val="2E63AC"/>
              </a:gs>
              <a:gs pos="54000">
                <a:srgbClr val="2E63AC">
                  <a:alpha val="0"/>
                </a:srgb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feld 34"/>
          <p:cNvSpPr txBox="1"/>
          <p:nvPr/>
        </p:nvSpPr>
        <p:spPr>
          <a:xfrm>
            <a:off x="-236490" y="5439157"/>
            <a:ext cx="9144000" cy="1015663"/>
          </a:xfrm>
          <a:prstGeom prst="rect">
            <a:avLst/>
          </a:prstGeom>
          <a:noFill/>
        </p:spPr>
        <p:txBody>
          <a:bodyPr wrap="square" rtlCol="0">
            <a:spAutoFit/>
          </a:bodyPr>
          <a:lstStyle/>
          <a:p>
            <a:pPr algn="r"/>
            <a:endParaRPr lang="de-DE" dirty="0">
              <a:solidFill>
                <a:schemeClr val="bg1"/>
              </a:solidFill>
              <a:latin typeface="+mj-lt"/>
            </a:endParaRPr>
          </a:p>
          <a:p>
            <a:pPr algn="r"/>
            <a:r>
              <a:rPr lang="de-DE" sz="2400" cap="all" dirty="0" err="1">
                <a:solidFill>
                  <a:schemeClr val="bg1"/>
                </a:solidFill>
                <a:latin typeface="+mj-lt"/>
              </a:rPr>
              <a:t>Example</a:t>
            </a:r>
            <a:endParaRPr lang="de-DE" sz="2400" cap="all" dirty="0">
              <a:solidFill>
                <a:schemeClr val="bg1"/>
              </a:solidFill>
              <a:latin typeface="+mj-lt"/>
            </a:endParaRPr>
          </a:p>
          <a:p>
            <a:pPr algn="r"/>
            <a:r>
              <a:rPr lang="de-DE" dirty="0">
                <a:solidFill>
                  <a:schemeClr val="bg1"/>
                </a:solidFill>
                <a:latin typeface="+mj-lt"/>
              </a:rPr>
              <a:t>       </a:t>
            </a:r>
            <a:endParaRPr lang="en-US" dirty="0">
              <a:solidFill>
                <a:schemeClr val="bg1"/>
              </a:solidFill>
              <a:latin typeface="+mj-lt"/>
            </a:endParaRPr>
          </a:p>
        </p:txBody>
      </p:sp>
    </p:spTree>
    <p:extLst>
      <p:ext uri="{BB962C8B-B14F-4D97-AF65-F5344CB8AC3E}">
        <p14:creationId xmlns:p14="http://schemas.microsoft.com/office/powerpoint/2010/main" val="39718911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left)">
                                      <p:cBhvr>
                                        <p:cTn id="15" dur="500"/>
                                        <p:tgtEl>
                                          <p:spTgt spid="18"/>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left)">
                                      <p:cBhvr>
                                        <p:cTn id="19" dur="750"/>
                                        <p:tgtEl>
                                          <p:spTgt spid="19"/>
                                        </p:tgtEl>
                                      </p:cBhvr>
                                    </p:animEffect>
                                  </p:childTnLst>
                                </p:cTn>
                              </p:par>
                            </p:childTnLst>
                          </p:cTn>
                        </p:par>
                        <p:par>
                          <p:cTn id="20" fill="hold">
                            <p:stCondLst>
                              <p:cond delay="2250"/>
                            </p:stCondLst>
                            <p:childTnLst>
                              <p:par>
                                <p:cTn id="21" presetID="22" presetClass="entr" presetSubtype="8" fill="hold" grpId="0" nodeType="afterEffect">
                                  <p:stCondLst>
                                    <p:cond delay="0"/>
                                  </p:stCondLst>
                                  <p:childTnLst>
                                    <p:set>
                                      <p:cBhvr>
                                        <p:cTn id="22" dur="1" fill="hold">
                                          <p:stCondLst>
                                            <p:cond delay="0"/>
                                          </p:stCondLst>
                                        </p:cTn>
                                        <p:tgtEl>
                                          <p:spTgt spid="16">
                                            <p:txEl>
                                              <p:pRg st="0" end="0"/>
                                            </p:txEl>
                                          </p:spTgt>
                                        </p:tgtEl>
                                        <p:attrNameLst>
                                          <p:attrName>style.visibility</p:attrName>
                                        </p:attrNameLst>
                                      </p:cBhvr>
                                      <p:to>
                                        <p:strVal val="visible"/>
                                      </p:to>
                                    </p:set>
                                    <p:animEffect transition="in" filter="wipe(left)">
                                      <p:cBhvr>
                                        <p:cTn id="23" dur="500"/>
                                        <p:tgtEl>
                                          <p:spTgt spid="16">
                                            <p:txEl>
                                              <p:pRg st="0" end="0"/>
                                            </p:txEl>
                                          </p:spTgt>
                                        </p:tgtEl>
                                      </p:cBhvr>
                                    </p:animEffect>
                                  </p:childTnLst>
                                </p:cTn>
                              </p:par>
                            </p:childTnLst>
                          </p:cTn>
                        </p:par>
                        <p:par>
                          <p:cTn id="24" fill="hold">
                            <p:stCondLst>
                              <p:cond delay="2750"/>
                            </p:stCondLst>
                            <p:childTnLst>
                              <p:par>
                                <p:cTn id="25" presetID="22" presetClass="entr" presetSubtype="8" fill="hold" grpId="0" nodeType="afterEffect">
                                  <p:stCondLst>
                                    <p:cond delay="0"/>
                                  </p:stCondLst>
                                  <p:childTnLst>
                                    <p:set>
                                      <p:cBhvr>
                                        <p:cTn id="26" dur="1" fill="hold">
                                          <p:stCondLst>
                                            <p:cond delay="0"/>
                                          </p:stCondLst>
                                        </p:cTn>
                                        <p:tgtEl>
                                          <p:spTgt spid="16">
                                            <p:txEl>
                                              <p:pRg st="1" end="1"/>
                                            </p:txEl>
                                          </p:spTgt>
                                        </p:tgtEl>
                                        <p:attrNameLst>
                                          <p:attrName>style.visibility</p:attrName>
                                        </p:attrNameLst>
                                      </p:cBhvr>
                                      <p:to>
                                        <p:strVal val="visible"/>
                                      </p:to>
                                    </p:set>
                                    <p:animEffect transition="in" filter="wipe(left)">
                                      <p:cBhvr>
                                        <p:cTn id="27" dur="500"/>
                                        <p:tgtEl>
                                          <p:spTgt spid="16">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left)">
                                      <p:cBhvr>
                                        <p:cTn id="32" dur="1000"/>
                                        <p:tgtEl>
                                          <p:spTgt spid="20"/>
                                        </p:tgtEl>
                                      </p:cBhvr>
                                    </p:animEffect>
                                  </p:childTnLst>
                                </p:cTn>
                              </p:par>
                            </p:childTnLst>
                          </p:cTn>
                        </p:par>
                        <p:par>
                          <p:cTn id="33" fill="hold">
                            <p:stCondLst>
                              <p:cond delay="1000"/>
                            </p:stCondLst>
                            <p:childTnLst>
                              <p:par>
                                <p:cTn id="34" presetID="22" presetClass="entr" presetSubtype="8" fill="hold" grpId="0" nodeType="afterEffect">
                                  <p:stCondLst>
                                    <p:cond delay="0"/>
                                  </p:stCondLst>
                                  <p:childTnLst>
                                    <p:set>
                                      <p:cBhvr>
                                        <p:cTn id="35" dur="1" fill="hold">
                                          <p:stCondLst>
                                            <p:cond delay="0"/>
                                          </p:stCondLst>
                                        </p:cTn>
                                        <p:tgtEl>
                                          <p:spTgt spid="16">
                                            <p:txEl>
                                              <p:pRg st="2" end="2"/>
                                            </p:txEl>
                                          </p:spTgt>
                                        </p:tgtEl>
                                        <p:attrNameLst>
                                          <p:attrName>style.visibility</p:attrName>
                                        </p:attrNameLst>
                                      </p:cBhvr>
                                      <p:to>
                                        <p:strVal val="visible"/>
                                      </p:to>
                                    </p:set>
                                    <p:animEffect transition="in" filter="wipe(left)">
                                      <p:cBhvr>
                                        <p:cTn id="36" dur="500"/>
                                        <p:tgtEl>
                                          <p:spTgt spid="16">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wipe(left)">
                                      <p:cBhvr>
                                        <p:cTn id="41" dur="750"/>
                                        <p:tgtEl>
                                          <p:spTgt spid="21"/>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wipe(left)">
                                      <p:cBhvr>
                                        <p:cTn id="46" dur="750"/>
                                        <p:tgtEl>
                                          <p:spTgt spid="22"/>
                                        </p:tgtEl>
                                      </p:cBhvr>
                                    </p:animEffect>
                                  </p:childTnLst>
                                </p:cTn>
                              </p:par>
                            </p:childTnLst>
                          </p:cTn>
                        </p:par>
                        <p:par>
                          <p:cTn id="47" fill="hold">
                            <p:stCondLst>
                              <p:cond delay="750"/>
                            </p:stCondLst>
                            <p:childTnLst>
                              <p:par>
                                <p:cTn id="48" presetID="22" presetClass="entr" presetSubtype="8" fill="hold" nodeType="after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wipe(left)">
                                      <p:cBhvr>
                                        <p:cTn id="50" dur="750"/>
                                        <p:tgtEl>
                                          <p:spTgt spid="23"/>
                                        </p:tgtEl>
                                      </p:cBhvr>
                                    </p:animEffect>
                                  </p:childTnLst>
                                </p:cTn>
                              </p:par>
                            </p:childTnLst>
                          </p:cTn>
                        </p:par>
                        <p:par>
                          <p:cTn id="51" fill="hold">
                            <p:stCondLst>
                              <p:cond delay="1500"/>
                            </p:stCondLst>
                            <p:childTnLst>
                              <p:par>
                                <p:cTn id="52" presetID="22" presetClass="entr" presetSubtype="8" fill="hold" grpId="0" nodeType="afterEffect">
                                  <p:stCondLst>
                                    <p:cond delay="0"/>
                                  </p:stCondLst>
                                  <p:childTnLst>
                                    <p:set>
                                      <p:cBhvr>
                                        <p:cTn id="53" dur="1" fill="hold">
                                          <p:stCondLst>
                                            <p:cond delay="0"/>
                                          </p:stCondLst>
                                        </p:cTn>
                                        <p:tgtEl>
                                          <p:spTgt spid="16">
                                            <p:txEl>
                                              <p:pRg st="3" end="3"/>
                                            </p:txEl>
                                          </p:spTgt>
                                        </p:tgtEl>
                                        <p:attrNameLst>
                                          <p:attrName>style.visibility</p:attrName>
                                        </p:attrNameLst>
                                      </p:cBhvr>
                                      <p:to>
                                        <p:strVal val="visible"/>
                                      </p:to>
                                    </p:set>
                                    <p:animEffect transition="in" filter="wipe(left)">
                                      <p:cBhvr>
                                        <p:cTn id="54" dur="1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0" grpId="0" animBg="1"/>
      <p:bldP spid="16" grpId="0" build="p"/>
    </p:bld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53"/>
          <p:cNvSpPr txBox="1">
            <a:spLocks noChangeArrowheads="1"/>
          </p:cNvSpPr>
          <p:nvPr/>
        </p:nvSpPr>
        <p:spPr bwMode="auto">
          <a:xfrm>
            <a:off x="457200" y="1066800"/>
            <a:ext cx="7365668"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31775" indent="-231775">
              <a:defRPr>
                <a:solidFill>
                  <a:schemeClr val="tx1"/>
                </a:solidFill>
                <a:latin typeface="Arial" charset="0"/>
              </a:defRPr>
            </a:lvl1pPr>
            <a:lvl2pPr marL="804863" indent="-342900">
              <a:defRPr>
                <a:solidFill>
                  <a:schemeClr val="tx1"/>
                </a:solidFill>
                <a:latin typeface="Arial" charset="0"/>
              </a:defRPr>
            </a:lvl2pPr>
            <a:lvl3pPr marL="1262063" indent="-342900">
              <a:defRPr>
                <a:solidFill>
                  <a:schemeClr val="tx1"/>
                </a:solidFill>
                <a:latin typeface="Arial" charset="0"/>
              </a:defRPr>
            </a:lvl3pPr>
            <a:lvl4pPr marL="1719263" indent="-342900">
              <a:defRPr>
                <a:solidFill>
                  <a:schemeClr val="tx1"/>
                </a:solidFill>
                <a:latin typeface="Arial" charset="0"/>
              </a:defRPr>
            </a:lvl4pPr>
            <a:lvl5pPr marL="2176463" indent="-342900">
              <a:defRPr>
                <a:solidFill>
                  <a:schemeClr val="tx1"/>
                </a:solidFill>
                <a:latin typeface="Arial" charset="0"/>
              </a:defRPr>
            </a:lvl5pPr>
            <a:lvl6pPr marL="2633663" indent="-342900" fontAlgn="base">
              <a:spcBef>
                <a:spcPct val="0"/>
              </a:spcBef>
              <a:spcAft>
                <a:spcPct val="0"/>
              </a:spcAft>
              <a:defRPr>
                <a:solidFill>
                  <a:schemeClr val="tx1"/>
                </a:solidFill>
                <a:latin typeface="Arial" charset="0"/>
              </a:defRPr>
            </a:lvl6pPr>
            <a:lvl7pPr marL="3090863" indent="-342900" fontAlgn="base">
              <a:spcBef>
                <a:spcPct val="0"/>
              </a:spcBef>
              <a:spcAft>
                <a:spcPct val="0"/>
              </a:spcAft>
              <a:defRPr>
                <a:solidFill>
                  <a:schemeClr val="tx1"/>
                </a:solidFill>
                <a:latin typeface="Arial" charset="0"/>
              </a:defRPr>
            </a:lvl7pPr>
            <a:lvl8pPr marL="3548063" indent="-342900" fontAlgn="base">
              <a:spcBef>
                <a:spcPct val="0"/>
              </a:spcBef>
              <a:spcAft>
                <a:spcPct val="0"/>
              </a:spcAft>
              <a:defRPr>
                <a:solidFill>
                  <a:schemeClr val="tx1"/>
                </a:solidFill>
                <a:latin typeface="Arial" charset="0"/>
              </a:defRPr>
            </a:lvl8pPr>
            <a:lvl9pPr marL="4005263" indent="-342900" fontAlgn="base">
              <a:spcBef>
                <a:spcPct val="0"/>
              </a:spcBef>
              <a:spcAft>
                <a:spcPct val="0"/>
              </a:spcAft>
              <a:defRPr>
                <a:solidFill>
                  <a:schemeClr val="tx1"/>
                </a:solidFill>
                <a:latin typeface="Arial" charset="0"/>
              </a:defRPr>
            </a:lvl9pPr>
          </a:lstStyle>
          <a:p>
            <a:pPr marL="0" indent="0">
              <a:buClr>
                <a:schemeClr val="bg2"/>
              </a:buClr>
            </a:pPr>
            <a:endParaRPr lang="en-US" dirty="0">
              <a:solidFill>
                <a:srgbClr val="2A5CAA"/>
              </a:solidFill>
            </a:endParaRPr>
          </a:p>
          <a:p>
            <a:pPr marL="0" indent="0">
              <a:buClr>
                <a:schemeClr val="bg2"/>
              </a:buClr>
            </a:pPr>
            <a:endParaRPr lang="en-US" dirty="0">
              <a:solidFill>
                <a:srgbClr val="2A5CAA"/>
              </a:solidFill>
            </a:endParaRPr>
          </a:p>
          <a:p>
            <a:pPr marL="0" indent="0">
              <a:buClr>
                <a:schemeClr val="bg2"/>
              </a:buClr>
              <a:buFontTx/>
              <a:buNone/>
            </a:pPr>
            <a:endParaRPr lang="en-US" dirty="0">
              <a:solidFill>
                <a:srgbClr val="2A5CAA"/>
              </a:solidFill>
            </a:endParaRPr>
          </a:p>
        </p:txBody>
      </p:sp>
      <p:sp>
        <p:nvSpPr>
          <p:cNvPr id="3" name="Inhaltsplatzhalter 2"/>
          <p:cNvSpPr>
            <a:spLocks noGrp="1"/>
          </p:cNvSpPr>
          <p:nvPr>
            <p:ph sz="quarter" idx="12"/>
          </p:nvPr>
        </p:nvSpPr>
        <p:spPr/>
        <p:txBody>
          <a:bodyPr/>
          <a:lstStyle/>
          <a:p>
            <a:pPr lvl="0">
              <a:lnSpc>
                <a:spcPct val="120000"/>
              </a:lnSpc>
              <a:spcBef>
                <a:spcPts val="600"/>
              </a:spcBef>
              <a:buClr>
                <a:srgbClr val="F08300"/>
              </a:buClr>
            </a:pPr>
            <a:r>
              <a:rPr lang="en-US" sz="2000" b="1" cap="all" dirty="0">
                <a:solidFill>
                  <a:srgbClr val="86A315"/>
                </a:solidFill>
                <a:latin typeface="Frutiger 45 light"/>
              </a:rPr>
              <a:t>returns to scale    </a:t>
            </a:r>
          </a:p>
          <a:p>
            <a:pPr lvl="0">
              <a:lnSpc>
                <a:spcPct val="120000"/>
              </a:lnSpc>
              <a:spcBef>
                <a:spcPts val="600"/>
              </a:spcBef>
              <a:buClr>
                <a:srgbClr val="F08300"/>
              </a:buClr>
            </a:pPr>
            <a:r>
              <a:rPr lang="en-US" sz="1800" dirty="0">
                <a:solidFill>
                  <a:prstClr val="black"/>
                </a:solidFill>
                <a:latin typeface="Frutiger 45 light"/>
              </a:rPr>
              <a:t>Rate at which output increases as inputs are increased proportionately</a:t>
            </a:r>
            <a:endParaRPr lang="en-US" sz="1800" dirty="0">
              <a:solidFill>
                <a:srgbClr val="2A5CAA"/>
              </a:solidFill>
              <a:latin typeface="Frutiger 45 light"/>
            </a:endParaRPr>
          </a:p>
          <a:p>
            <a:pPr marL="285750" lvl="0" indent="-285750">
              <a:lnSpc>
                <a:spcPct val="120000"/>
              </a:lnSpc>
              <a:spcBef>
                <a:spcPts val="600"/>
              </a:spcBef>
              <a:buClr>
                <a:srgbClr val="2E63AC"/>
              </a:buClr>
              <a:buFont typeface="Wingdings" panose="05000000000000000000" pitchFamily="2" charset="2"/>
              <a:buChar char="§"/>
            </a:pPr>
            <a:r>
              <a:rPr lang="en-US" sz="1800" dirty="0">
                <a:solidFill>
                  <a:srgbClr val="2E63AC"/>
                </a:solidFill>
                <a:latin typeface="Frutiger 45 light"/>
              </a:rPr>
              <a:t>Increasing returns to scale    </a:t>
            </a:r>
          </a:p>
          <a:p>
            <a:pPr lvl="0">
              <a:lnSpc>
                <a:spcPct val="120000"/>
              </a:lnSpc>
              <a:spcBef>
                <a:spcPts val="600"/>
              </a:spcBef>
              <a:buClr>
                <a:srgbClr val="F08300"/>
              </a:buClr>
            </a:pPr>
            <a:r>
              <a:rPr lang="en-US" sz="1800" dirty="0">
                <a:solidFill>
                  <a:prstClr val="black"/>
                </a:solidFill>
                <a:latin typeface="Frutiger 45 light"/>
              </a:rPr>
              <a:t>Situation in which output more than doubles when all inputs are doubled</a:t>
            </a:r>
            <a:endParaRPr lang="en-US" sz="1800" dirty="0">
              <a:solidFill>
                <a:srgbClr val="2A5CAA"/>
              </a:solidFill>
              <a:latin typeface="Frutiger 45 light"/>
            </a:endParaRPr>
          </a:p>
          <a:p>
            <a:pPr marL="285750" lvl="0" indent="-285750">
              <a:lnSpc>
                <a:spcPct val="120000"/>
              </a:lnSpc>
              <a:spcBef>
                <a:spcPts val="600"/>
              </a:spcBef>
              <a:buClr>
                <a:srgbClr val="2E63AC"/>
              </a:buClr>
              <a:buFont typeface="Wingdings" panose="05000000000000000000" pitchFamily="2" charset="2"/>
              <a:buChar char="§"/>
            </a:pPr>
            <a:r>
              <a:rPr lang="en-US" sz="1800" dirty="0">
                <a:solidFill>
                  <a:srgbClr val="2E63AC"/>
                </a:solidFill>
                <a:latin typeface="Frutiger 45 light"/>
              </a:rPr>
              <a:t>Constant returns to scale    </a:t>
            </a:r>
          </a:p>
          <a:p>
            <a:pPr lvl="0">
              <a:lnSpc>
                <a:spcPct val="120000"/>
              </a:lnSpc>
              <a:spcBef>
                <a:spcPts val="600"/>
              </a:spcBef>
              <a:buClr>
                <a:srgbClr val="F08300"/>
              </a:buClr>
            </a:pPr>
            <a:r>
              <a:rPr lang="en-US" sz="1800" dirty="0">
                <a:solidFill>
                  <a:prstClr val="black"/>
                </a:solidFill>
                <a:latin typeface="Frutiger 45 light"/>
              </a:rPr>
              <a:t>Situation in which output doubles when all inputs are doubled</a:t>
            </a:r>
            <a:endParaRPr lang="en-US" sz="1800" dirty="0">
              <a:solidFill>
                <a:srgbClr val="2E63AC"/>
              </a:solidFill>
              <a:latin typeface="Frutiger 45 light"/>
            </a:endParaRPr>
          </a:p>
          <a:p>
            <a:pPr marL="285750" lvl="0" indent="-285750">
              <a:lnSpc>
                <a:spcPct val="120000"/>
              </a:lnSpc>
              <a:spcBef>
                <a:spcPts val="600"/>
              </a:spcBef>
              <a:buClr>
                <a:srgbClr val="2E63AC"/>
              </a:buClr>
              <a:buFont typeface="Wingdings" panose="05000000000000000000" pitchFamily="2" charset="2"/>
              <a:buChar char="§"/>
            </a:pPr>
            <a:r>
              <a:rPr lang="en-US" sz="1800" dirty="0">
                <a:solidFill>
                  <a:srgbClr val="2E63AC"/>
                </a:solidFill>
                <a:latin typeface="Frutiger 45 light"/>
              </a:rPr>
              <a:t>Decreasing returns to scale    </a:t>
            </a:r>
          </a:p>
          <a:p>
            <a:pPr lvl="0">
              <a:lnSpc>
                <a:spcPct val="120000"/>
              </a:lnSpc>
              <a:spcBef>
                <a:spcPts val="600"/>
              </a:spcBef>
              <a:buClr>
                <a:srgbClr val="F08300"/>
              </a:buClr>
            </a:pPr>
            <a:r>
              <a:rPr lang="en-US" sz="1800" dirty="0">
                <a:solidFill>
                  <a:prstClr val="black"/>
                </a:solidFill>
                <a:latin typeface="Frutiger 45 light"/>
              </a:rPr>
              <a:t>Situation in which output less than doubles when all inputs are doubled</a:t>
            </a:r>
          </a:p>
          <a:p>
            <a:pPr>
              <a:lnSpc>
                <a:spcPct val="120000"/>
              </a:lnSpc>
              <a:spcBef>
                <a:spcPts val="600"/>
              </a:spcBef>
            </a:pPr>
            <a:endParaRPr lang="en-US" dirty="0"/>
          </a:p>
        </p:txBody>
      </p:sp>
      <p:sp>
        <p:nvSpPr>
          <p:cNvPr id="14" name="Titel 2"/>
          <p:cNvSpPr>
            <a:spLocks noGrp="1"/>
          </p:cNvSpPr>
          <p:nvPr>
            <p:ph type="title"/>
          </p:nvPr>
        </p:nvSpPr>
        <p:spPr>
          <a:xfrm>
            <a:off x="604838" y="454215"/>
            <a:ext cx="6545262" cy="1132540"/>
          </a:xfrm>
        </p:spPr>
        <p:txBody>
          <a:bodyPr/>
          <a:lstStyle/>
          <a:p>
            <a:r>
              <a:rPr lang="en-US" dirty="0">
                <a:solidFill>
                  <a:srgbClr val="2E63AC"/>
                </a:solidFill>
              </a:rPr>
              <a:t>Returns to Scale</a:t>
            </a:r>
          </a:p>
        </p:txBody>
      </p:sp>
    </p:spTree>
    <p:extLst>
      <p:ext uri="{BB962C8B-B14F-4D97-AF65-F5344CB8AC3E}">
        <p14:creationId xmlns:p14="http://schemas.microsoft.com/office/powerpoint/2010/main" val="31584660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11"/>
          <p:cNvSpPr>
            <a:spLocks noChangeArrowheads="1"/>
          </p:cNvSpPr>
          <p:nvPr/>
        </p:nvSpPr>
        <p:spPr bwMode="auto">
          <a:xfrm>
            <a:off x="441435" y="4724400"/>
            <a:ext cx="4546640" cy="1219200"/>
          </a:xfrm>
          <a:prstGeom prst="rect">
            <a:avLst/>
          </a:prstGeom>
          <a:noFill/>
          <a:ln>
            <a:noFill/>
          </a:ln>
          <a:effectLst/>
          <a:extLst>
            <a:ext uri="{909E8E84-426E-40DD-AFC4-6F175D3DCCD1}">
              <a14:hiddenFill xmlns:a14="http://schemas.microsoft.com/office/drawing/2010/main">
                <a:solidFill>
                  <a:srgbClr val="F7F4E8"/>
                </a:solidFill>
              </a14:hiddenFill>
            </a:ext>
            <a:ext uri="{91240B29-F687-4F45-9708-019B960494DF}">
              <a14:hiddenLine xmlns:a14="http://schemas.microsoft.com/office/drawing/2010/main" w="9525">
                <a:solidFill>
                  <a:srgbClr val="F1E3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20000"/>
              </a:spcBef>
              <a:spcAft>
                <a:spcPct val="20000"/>
              </a:spcAft>
              <a:buFontTx/>
              <a:buNone/>
            </a:pPr>
            <a:r>
              <a:rPr lang="en-US" dirty="0"/>
              <a:t>When a firm’s production process exhibits constant returns to scale as shown by a movement along line 0</a:t>
            </a:r>
            <a:r>
              <a:rPr lang="en-US" i="1" dirty="0"/>
              <a:t>A</a:t>
            </a:r>
            <a:r>
              <a:rPr lang="en-US" dirty="0"/>
              <a:t> in part </a:t>
            </a:r>
            <a:r>
              <a:rPr lang="en-US" b="1" dirty="0"/>
              <a:t>(a), </a:t>
            </a:r>
            <a:r>
              <a:rPr lang="en-US" dirty="0"/>
              <a:t>the isoquants are equally spaced as output increases proportionally.</a:t>
            </a:r>
          </a:p>
        </p:txBody>
      </p:sp>
      <p:sp>
        <p:nvSpPr>
          <p:cNvPr id="24" name="Rectangle 14"/>
          <p:cNvSpPr>
            <a:spLocks noChangeArrowheads="1"/>
          </p:cNvSpPr>
          <p:nvPr/>
        </p:nvSpPr>
        <p:spPr bwMode="auto">
          <a:xfrm>
            <a:off x="4826658" y="4740166"/>
            <a:ext cx="4159692" cy="1066800"/>
          </a:xfrm>
          <a:prstGeom prst="rect">
            <a:avLst/>
          </a:prstGeom>
          <a:noFill/>
          <a:ln>
            <a:noFill/>
          </a:ln>
          <a:effectLst/>
          <a:extLst>
            <a:ext uri="{909E8E84-426E-40DD-AFC4-6F175D3DCCD1}">
              <a14:hiddenFill xmlns:a14="http://schemas.microsoft.com/office/drawing/2010/main">
                <a:solidFill>
                  <a:srgbClr val="F7F4E8"/>
                </a:solidFill>
              </a14:hiddenFill>
            </a:ext>
            <a:ext uri="{91240B29-F687-4F45-9708-019B960494DF}">
              <a14:hiddenLine xmlns:a14="http://schemas.microsoft.com/office/drawing/2010/main" w="9525">
                <a:solidFill>
                  <a:srgbClr val="F1E3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20000"/>
              </a:spcBef>
              <a:spcAft>
                <a:spcPct val="20000"/>
              </a:spcAft>
              <a:buFontTx/>
              <a:buNone/>
            </a:pPr>
            <a:r>
              <a:rPr lang="en-US" dirty="0"/>
              <a:t>However, when there are increasing returns to scale as shown in </a:t>
            </a:r>
            <a:r>
              <a:rPr lang="en-US" b="1" dirty="0"/>
              <a:t>(b),</a:t>
            </a:r>
            <a:r>
              <a:rPr lang="en-US" dirty="0"/>
              <a:t> the isoquants move closer together as inputs are increased along the line.</a:t>
            </a:r>
          </a:p>
        </p:txBody>
      </p:sp>
      <p:pic>
        <p:nvPicPr>
          <p:cNvPr id="25" name="Picture 18" descr="fig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1862" y="1665894"/>
            <a:ext cx="3390900" cy="319087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3" descr="fig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862" y="1665894"/>
            <a:ext cx="3390900" cy="319087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4" descr="fig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862" y="1665894"/>
            <a:ext cx="3390900" cy="319087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5" descr="fig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1862" y="1665894"/>
            <a:ext cx="3390900" cy="319087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7" descr="fig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1862" y="1665894"/>
            <a:ext cx="3390900" cy="3190875"/>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9" descr="fig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1862" y="1665894"/>
            <a:ext cx="3390900" cy="319087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30" descr="fig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1862" y="1665894"/>
            <a:ext cx="3390900" cy="3190875"/>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31" descr="fig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29962" y="1665894"/>
            <a:ext cx="3124200" cy="3190875"/>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32" descr="fig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29962" y="1665894"/>
            <a:ext cx="3124200" cy="3190875"/>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33" descr="fig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29962" y="1665894"/>
            <a:ext cx="3124200" cy="3190875"/>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34" descr="fig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29962" y="1665894"/>
            <a:ext cx="3124200" cy="3190875"/>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35" descr="fig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529962" y="1665894"/>
            <a:ext cx="3124200" cy="3190875"/>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36" descr="fig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529962" y="1665894"/>
            <a:ext cx="3124200" cy="3190875"/>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37" descr="fig6"/>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529962" y="1665894"/>
            <a:ext cx="3124200" cy="3190875"/>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38" descr="fig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81862" y="1665894"/>
            <a:ext cx="3390900" cy="3190875"/>
          </a:xfrm>
          <a:prstGeom prst="rect">
            <a:avLst/>
          </a:prstGeom>
          <a:noFill/>
          <a:extLst>
            <a:ext uri="{909E8E84-426E-40DD-AFC4-6F175D3DCCD1}">
              <a14:hiddenFill xmlns:a14="http://schemas.microsoft.com/office/drawing/2010/main">
                <a:solidFill>
                  <a:srgbClr val="FFFFFF"/>
                </a:solidFill>
              </a14:hiddenFill>
            </a:ext>
          </a:extLst>
        </p:spPr>
      </p:pic>
      <p:sp>
        <p:nvSpPr>
          <p:cNvPr id="32" name="Titel 2"/>
          <p:cNvSpPr txBox="1">
            <a:spLocks/>
          </p:cNvSpPr>
          <p:nvPr/>
        </p:nvSpPr>
        <p:spPr>
          <a:xfrm>
            <a:off x="604838" y="454215"/>
            <a:ext cx="6545262" cy="1132540"/>
          </a:xfrm>
          <a:prstGeom prst="rect">
            <a:avLst/>
          </a:prstGeom>
        </p:spPr>
        <p:txBody>
          <a:bodyPr vert="horz" lIns="91440" tIns="45720" rIns="91440" bIns="45720" rtlCol="0" anchor="b" anchorCtr="0">
            <a:noAutofit/>
          </a:bodyPr>
          <a:lstStyle>
            <a:lvl1pPr marL="0" marR="0" indent="0" algn="l" defTabSz="914400" rtl="0" eaLnBrk="1" fontAlgn="auto" latinLnBrk="0" hangingPunct="1">
              <a:lnSpc>
                <a:spcPct val="100000"/>
              </a:lnSpc>
              <a:spcBef>
                <a:spcPct val="0"/>
              </a:spcBef>
              <a:spcAft>
                <a:spcPts val="0"/>
              </a:spcAft>
              <a:buClrTx/>
              <a:buSzTx/>
              <a:buFontTx/>
              <a:buNone/>
              <a:tabLst/>
              <a:defRPr lang="en-US" sz="2400" b="0" kern="1200" cap="all" baseline="0">
                <a:solidFill>
                  <a:srgbClr val="86A315"/>
                </a:solidFill>
                <a:latin typeface="Frutiger 45 light" pitchFamily="34" charset="0"/>
                <a:ea typeface="+mj-ea"/>
                <a:cs typeface="+mj-cs"/>
              </a:defRPr>
            </a:lvl1pPr>
          </a:lstStyle>
          <a:p>
            <a:r>
              <a:rPr lang="en-US">
                <a:solidFill>
                  <a:srgbClr val="2E63AC"/>
                </a:solidFill>
              </a:rPr>
              <a:t>Returns to Scale</a:t>
            </a:r>
            <a:endParaRPr lang="en-US" dirty="0">
              <a:solidFill>
                <a:srgbClr val="2E63AC"/>
              </a:solidFill>
            </a:endParaRPr>
          </a:p>
        </p:txBody>
      </p:sp>
    </p:spTree>
    <p:extLst>
      <p:ext uri="{BB962C8B-B14F-4D97-AF65-F5344CB8AC3E}">
        <p14:creationId xmlns:p14="http://schemas.microsoft.com/office/powerpoint/2010/main" val="106985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wipe(left)">
                                      <p:cBhvr>
                                        <p:cTn id="7" dur="500"/>
                                        <p:tgtEl>
                                          <p:spTgt spid="5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left)">
                                      <p:cBhvr>
                                        <p:cTn id="11" dur="1000"/>
                                        <p:tgtEl>
                                          <p:spTgt spid="25"/>
                                        </p:tgtEl>
                                      </p:cBhvr>
                                    </p:animEffect>
                                  </p:childTnLst>
                                </p:cTn>
                              </p:par>
                            </p:childTnLst>
                          </p:cTn>
                        </p:par>
                        <p:par>
                          <p:cTn id="12" fill="hold">
                            <p:stCondLst>
                              <p:cond delay="1500"/>
                            </p:stCondLst>
                            <p:childTnLst>
                              <p:par>
                                <p:cTn id="13" presetID="22" presetClass="entr" presetSubtype="8" fill="hold" nodeType="after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left)">
                                      <p:cBhvr>
                                        <p:cTn id="15" dur="1000"/>
                                        <p:tgtEl>
                                          <p:spTgt spid="37"/>
                                        </p:tgtEl>
                                      </p:cBhvr>
                                    </p:animEffect>
                                  </p:childTnLst>
                                </p:cTn>
                              </p:par>
                            </p:childTnLst>
                          </p:cTn>
                        </p:par>
                        <p:par>
                          <p:cTn id="16" fill="hold">
                            <p:stCondLst>
                              <p:cond delay="2500"/>
                            </p:stCondLst>
                            <p:childTnLst>
                              <p:par>
                                <p:cTn id="17" presetID="22" presetClass="entr" presetSubtype="8" fill="hold" nodeType="after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wipe(left)">
                                      <p:cBhvr>
                                        <p:cTn id="19" dur="1000"/>
                                        <p:tgtEl>
                                          <p:spTgt spid="38"/>
                                        </p:tgtEl>
                                      </p:cBhvr>
                                    </p:animEffect>
                                  </p:childTnLst>
                                </p:cTn>
                              </p:par>
                            </p:childTnLst>
                          </p:cTn>
                        </p:par>
                        <p:par>
                          <p:cTn id="20" fill="hold">
                            <p:stCondLst>
                              <p:cond delay="3500"/>
                            </p:stCondLst>
                            <p:childTnLst>
                              <p:par>
                                <p:cTn id="21" presetID="22" presetClass="entr" presetSubtype="8" fill="hold" nodeType="after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wipe(left)">
                                      <p:cBhvr>
                                        <p:cTn id="23" dur="1000"/>
                                        <p:tgtEl>
                                          <p:spTgt spid="39"/>
                                        </p:tgtEl>
                                      </p:cBhvr>
                                    </p:animEffect>
                                  </p:childTnLst>
                                </p:cTn>
                              </p:par>
                            </p:childTnLst>
                          </p:cTn>
                        </p:par>
                        <p:par>
                          <p:cTn id="24" fill="hold">
                            <p:stCondLst>
                              <p:cond delay="4500"/>
                            </p:stCondLst>
                            <p:childTnLst>
                              <p:par>
                                <p:cTn id="25" presetID="22" presetClass="entr" presetSubtype="8" fill="hold" nodeType="after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wipe(left)">
                                      <p:cBhvr>
                                        <p:cTn id="27" dur="1000"/>
                                        <p:tgtEl>
                                          <p:spTgt spid="40"/>
                                        </p:tgtEl>
                                      </p:cBhvr>
                                    </p:animEffect>
                                  </p:childTnLst>
                                </p:cTn>
                              </p:par>
                            </p:childTnLst>
                          </p:cTn>
                        </p:par>
                        <p:par>
                          <p:cTn id="28" fill="hold">
                            <p:stCondLst>
                              <p:cond delay="5500"/>
                            </p:stCondLst>
                            <p:childTnLst>
                              <p:par>
                                <p:cTn id="29" presetID="22" presetClass="entr" presetSubtype="8" fill="hold" nodeType="after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wipe(left)">
                                      <p:cBhvr>
                                        <p:cTn id="31" dur="1000"/>
                                        <p:tgtEl>
                                          <p:spTgt spid="41"/>
                                        </p:tgtEl>
                                      </p:cBhvr>
                                    </p:animEffect>
                                  </p:childTnLst>
                                </p:cTn>
                              </p:par>
                            </p:childTnLst>
                          </p:cTn>
                        </p:par>
                        <p:par>
                          <p:cTn id="32" fill="hold">
                            <p:stCondLst>
                              <p:cond delay="6500"/>
                            </p:stCondLst>
                            <p:childTnLst>
                              <p:par>
                                <p:cTn id="33" presetID="22" presetClass="entr" presetSubtype="8" fill="hold" nodeType="after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wipe(left)">
                                      <p:cBhvr>
                                        <p:cTn id="35" dur="1000"/>
                                        <p:tgtEl>
                                          <p:spTgt spid="42"/>
                                        </p:tgtEl>
                                      </p:cBhvr>
                                    </p:animEffect>
                                  </p:childTnLst>
                                </p:cTn>
                              </p:par>
                            </p:childTnLst>
                          </p:cTn>
                        </p:par>
                        <p:par>
                          <p:cTn id="36" fill="hold">
                            <p:stCondLst>
                              <p:cond delay="7500"/>
                            </p:stCondLst>
                            <p:childTnLst>
                              <p:par>
                                <p:cTn id="37" presetID="22" presetClass="entr" presetSubtype="8" fill="hold" grpId="0" nodeType="afterEffect">
                                  <p:stCondLst>
                                    <p:cond delay="0"/>
                                  </p:stCondLst>
                                  <p:childTnLst>
                                    <p:set>
                                      <p:cBhvr>
                                        <p:cTn id="38" dur="1" fill="hold">
                                          <p:stCondLst>
                                            <p:cond delay="0"/>
                                          </p:stCondLst>
                                        </p:cTn>
                                        <p:tgtEl>
                                          <p:spTgt spid="23">
                                            <p:txEl>
                                              <p:pRg st="0" end="0"/>
                                            </p:txEl>
                                          </p:spTgt>
                                        </p:tgtEl>
                                        <p:attrNameLst>
                                          <p:attrName>style.visibility</p:attrName>
                                        </p:attrNameLst>
                                      </p:cBhvr>
                                      <p:to>
                                        <p:strVal val="visible"/>
                                      </p:to>
                                    </p:set>
                                    <p:animEffect transition="in" filter="wipe(left)">
                                      <p:cBhvr>
                                        <p:cTn id="39" dur="500"/>
                                        <p:tgtEl>
                                          <p:spTgt spid="23">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43"/>
                                        </p:tgtEl>
                                        <p:attrNameLst>
                                          <p:attrName>style.visibility</p:attrName>
                                        </p:attrNameLst>
                                      </p:cBhvr>
                                      <p:to>
                                        <p:strVal val="visible"/>
                                      </p:to>
                                    </p:set>
                                    <p:animEffect transition="in" filter="wipe(left)">
                                      <p:cBhvr>
                                        <p:cTn id="44" dur="500"/>
                                        <p:tgtEl>
                                          <p:spTgt spid="43"/>
                                        </p:tgtEl>
                                      </p:cBhvr>
                                    </p:animEffect>
                                  </p:childTnLst>
                                </p:cTn>
                              </p:par>
                            </p:childTnLst>
                          </p:cTn>
                        </p:par>
                        <p:par>
                          <p:cTn id="45" fill="hold">
                            <p:stCondLst>
                              <p:cond delay="500"/>
                            </p:stCondLst>
                            <p:childTnLst>
                              <p:par>
                                <p:cTn id="46" presetID="22" presetClass="entr" presetSubtype="8" fill="hold" nodeType="afterEffect">
                                  <p:stCondLst>
                                    <p:cond delay="0"/>
                                  </p:stCondLst>
                                  <p:childTnLst>
                                    <p:set>
                                      <p:cBhvr>
                                        <p:cTn id="47" dur="1" fill="hold">
                                          <p:stCondLst>
                                            <p:cond delay="0"/>
                                          </p:stCondLst>
                                        </p:cTn>
                                        <p:tgtEl>
                                          <p:spTgt spid="44"/>
                                        </p:tgtEl>
                                        <p:attrNameLst>
                                          <p:attrName>style.visibility</p:attrName>
                                        </p:attrNameLst>
                                      </p:cBhvr>
                                      <p:to>
                                        <p:strVal val="visible"/>
                                      </p:to>
                                    </p:set>
                                    <p:animEffect transition="in" filter="wipe(left)">
                                      <p:cBhvr>
                                        <p:cTn id="48" dur="1000"/>
                                        <p:tgtEl>
                                          <p:spTgt spid="44"/>
                                        </p:tgtEl>
                                      </p:cBhvr>
                                    </p:animEffect>
                                  </p:childTnLst>
                                </p:cTn>
                              </p:par>
                            </p:childTnLst>
                          </p:cTn>
                        </p:par>
                        <p:par>
                          <p:cTn id="49" fill="hold">
                            <p:stCondLst>
                              <p:cond delay="1500"/>
                            </p:stCondLst>
                            <p:childTnLst>
                              <p:par>
                                <p:cTn id="50" presetID="22" presetClass="entr" presetSubtype="8" fill="hold" nodeType="afterEffect">
                                  <p:stCondLst>
                                    <p:cond delay="0"/>
                                  </p:stCondLst>
                                  <p:childTnLst>
                                    <p:set>
                                      <p:cBhvr>
                                        <p:cTn id="51" dur="1" fill="hold">
                                          <p:stCondLst>
                                            <p:cond delay="0"/>
                                          </p:stCondLst>
                                        </p:cTn>
                                        <p:tgtEl>
                                          <p:spTgt spid="45"/>
                                        </p:tgtEl>
                                        <p:attrNameLst>
                                          <p:attrName>style.visibility</p:attrName>
                                        </p:attrNameLst>
                                      </p:cBhvr>
                                      <p:to>
                                        <p:strVal val="visible"/>
                                      </p:to>
                                    </p:set>
                                    <p:animEffect transition="in" filter="wipe(left)">
                                      <p:cBhvr>
                                        <p:cTn id="52" dur="1000"/>
                                        <p:tgtEl>
                                          <p:spTgt spid="45"/>
                                        </p:tgtEl>
                                      </p:cBhvr>
                                    </p:animEffect>
                                  </p:childTnLst>
                                </p:cTn>
                              </p:par>
                            </p:childTnLst>
                          </p:cTn>
                        </p:par>
                        <p:par>
                          <p:cTn id="53" fill="hold">
                            <p:stCondLst>
                              <p:cond delay="2500"/>
                            </p:stCondLst>
                            <p:childTnLst>
                              <p:par>
                                <p:cTn id="54" presetID="22" presetClass="entr" presetSubtype="8" fill="hold" nodeType="afterEffect">
                                  <p:stCondLst>
                                    <p:cond delay="0"/>
                                  </p:stCondLst>
                                  <p:childTnLst>
                                    <p:set>
                                      <p:cBhvr>
                                        <p:cTn id="55" dur="1" fill="hold">
                                          <p:stCondLst>
                                            <p:cond delay="0"/>
                                          </p:stCondLst>
                                        </p:cTn>
                                        <p:tgtEl>
                                          <p:spTgt spid="46"/>
                                        </p:tgtEl>
                                        <p:attrNameLst>
                                          <p:attrName>style.visibility</p:attrName>
                                        </p:attrNameLst>
                                      </p:cBhvr>
                                      <p:to>
                                        <p:strVal val="visible"/>
                                      </p:to>
                                    </p:set>
                                    <p:animEffect transition="in" filter="wipe(left)">
                                      <p:cBhvr>
                                        <p:cTn id="56" dur="1000"/>
                                        <p:tgtEl>
                                          <p:spTgt spid="46"/>
                                        </p:tgtEl>
                                      </p:cBhvr>
                                    </p:animEffect>
                                  </p:childTnLst>
                                </p:cTn>
                              </p:par>
                            </p:childTnLst>
                          </p:cTn>
                        </p:par>
                        <p:par>
                          <p:cTn id="57" fill="hold">
                            <p:stCondLst>
                              <p:cond delay="3500"/>
                            </p:stCondLst>
                            <p:childTnLst>
                              <p:par>
                                <p:cTn id="58" presetID="22" presetClass="entr" presetSubtype="8" fill="hold" nodeType="afterEffect">
                                  <p:stCondLst>
                                    <p:cond delay="0"/>
                                  </p:stCondLst>
                                  <p:childTnLst>
                                    <p:set>
                                      <p:cBhvr>
                                        <p:cTn id="59" dur="1" fill="hold">
                                          <p:stCondLst>
                                            <p:cond delay="0"/>
                                          </p:stCondLst>
                                        </p:cTn>
                                        <p:tgtEl>
                                          <p:spTgt spid="47"/>
                                        </p:tgtEl>
                                        <p:attrNameLst>
                                          <p:attrName>style.visibility</p:attrName>
                                        </p:attrNameLst>
                                      </p:cBhvr>
                                      <p:to>
                                        <p:strVal val="visible"/>
                                      </p:to>
                                    </p:set>
                                    <p:animEffect transition="in" filter="wipe(left)">
                                      <p:cBhvr>
                                        <p:cTn id="60" dur="1000"/>
                                        <p:tgtEl>
                                          <p:spTgt spid="47"/>
                                        </p:tgtEl>
                                      </p:cBhvr>
                                    </p:animEffect>
                                  </p:childTnLst>
                                </p:cTn>
                              </p:par>
                            </p:childTnLst>
                          </p:cTn>
                        </p:par>
                        <p:par>
                          <p:cTn id="61" fill="hold">
                            <p:stCondLst>
                              <p:cond delay="4500"/>
                            </p:stCondLst>
                            <p:childTnLst>
                              <p:par>
                                <p:cTn id="62" presetID="22" presetClass="entr" presetSubtype="8" fill="hold" nodeType="afterEffect">
                                  <p:stCondLst>
                                    <p:cond delay="0"/>
                                  </p:stCondLst>
                                  <p:childTnLst>
                                    <p:set>
                                      <p:cBhvr>
                                        <p:cTn id="63" dur="1" fill="hold">
                                          <p:stCondLst>
                                            <p:cond delay="0"/>
                                          </p:stCondLst>
                                        </p:cTn>
                                        <p:tgtEl>
                                          <p:spTgt spid="48"/>
                                        </p:tgtEl>
                                        <p:attrNameLst>
                                          <p:attrName>style.visibility</p:attrName>
                                        </p:attrNameLst>
                                      </p:cBhvr>
                                      <p:to>
                                        <p:strVal val="visible"/>
                                      </p:to>
                                    </p:set>
                                    <p:animEffect transition="in" filter="wipe(left)">
                                      <p:cBhvr>
                                        <p:cTn id="64" dur="1000"/>
                                        <p:tgtEl>
                                          <p:spTgt spid="48"/>
                                        </p:tgtEl>
                                      </p:cBhvr>
                                    </p:animEffect>
                                  </p:childTnLst>
                                </p:cTn>
                              </p:par>
                            </p:childTnLst>
                          </p:cTn>
                        </p:par>
                        <p:par>
                          <p:cTn id="65" fill="hold">
                            <p:stCondLst>
                              <p:cond delay="5500"/>
                            </p:stCondLst>
                            <p:childTnLst>
                              <p:par>
                                <p:cTn id="66" presetID="22" presetClass="entr" presetSubtype="8" fill="hold" nodeType="afterEffect">
                                  <p:stCondLst>
                                    <p:cond delay="0"/>
                                  </p:stCondLst>
                                  <p:childTnLst>
                                    <p:set>
                                      <p:cBhvr>
                                        <p:cTn id="67" dur="1" fill="hold">
                                          <p:stCondLst>
                                            <p:cond delay="0"/>
                                          </p:stCondLst>
                                        </p:cTn>
                                        <p:tgtEl>
                                          <p:spTgt spid="49"/>
                                        </p:tgtEl>
                                        <p:attrNameLst>
                                          <p:attrName>style.visibility</p:attrName>
                                        </p:attrNameLst>
                                      </p:cBhvr>
                                      <p:to>
                                        <p:strVal val="visible"/>
                                      </p:to>
                                    </p:set>
                                    <p:animEffect transition="in" filter="wipe(left)">
                                      <p:cBhvr>
                                        <p:cTn id="68" dur="1000"/>
                                        <p:tgtEl>
                                          <p:spTgt spid="49"/>
                                        </p:tgtEl>
                                      </p:cBhvr>
                                    </p:animEffect>
                                  </p:childTnLst>
                                </p:cTn>
                              </p:par>
                            </p:childTnLst>
                          </p:cTn>
                        </p:par>
                        <p:par>
                          <p:cTn id="69" fill="hold">
                            <p:stCondLst>
                              <p:cond delay="6500"/>
                            </p:stCondLst>
                            <p:childTnLst>
                              <p:par>
                                <p:cTn id="70" presetID="22" presetClass="entr" presetSubtype="8" fill="hold" grpId="0" nodeType="afterEffect">
                                  <p:stCondLst>
                                    <p:cond delay="0"/>
                                  </p:stCondLst>
                                  <p:childTnLst>
                                    <p:set>
                                      <p:cBhvr>
                                        <p:cTn id="71" dur="1" fill="hold">
                                          <p:stCondLst>
                                            <p:cond delay="0"/>
                                          </p:stCondLst>
                                        </p:cTn>
                                        <p:tgtEl>
                                          <p:spTgt spid="24">
                                            <p:txEl>
                                              <p:pRg st="0" end="0"/>
                                            </p:txEl>
                                          </p:spTgt>
                                        </p:tgtEl>
                                        <p:attrNameLst>
                                          <p:attrName>style.visibility</p:attrName>
                                        </p:attrNameLst>
                                      </p:cBhvr>
                                      <p:to>
                                        <p:strVal val="visible"/>
                                      </p:to>
                                    </p:set>
                                    <p:animEffect transition="in" filter="wipe(left)">
                                      <p:cBhvr>
                                        <p:cTn id="72"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bldP spid="24" grpId="0" build="p"/>
    </p:bld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52"/>
          <p:cNvSpPr txBox="1">
            <a:spLocks noChangeArrowheads="1"/>
          </p:cNvSpPr>
          <p:nvPr/>
        </p:nvSpPr>
        <p:spPr bwMode="auto">
          <a:xfrm>
            <a:off x="457200" y="1"/>
            <a:ext cx="7375193"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marL="342900" indent="-342900" eaLnBrk="0" hangingPunct="0">
              <a:defRPr>
                <a:solidFill>
                  <a:schemeClr val="tx1"/>
                </a:solidFill>
                <a:latin typeface="Palatino" pitchFamily="2" charset="0"/>
                <a:cs typeface="Arial" pitchFamily="34" charset="0"/>
              </a:defRPr>
            </a:lvl1pPr>
            <a:lvl2pPr marL="742950" indent="-285750" eaLnBrk="0" hangingPunct="0">
              <a:defRPr>
                <a:solidFill>
                  <a:schemeClr val="tx1"/>
                </a:solidFill>
                <a:latin typeface="Palatino" pitchFamily="2" charset="0"/>
                <a:cs typeface="Arial" pitchFamily="34" charset="0"/>
              </a:defRPr>
            </a:lvl2pPr>
            <a:lvl3pPr marL="1143000" indent="-228600" eaLnBrk="0" hangingPunct="0">
              <a:defRPr>
                <a:solidFill>
                  <a:schemeClr val="tx1"/>
                </a:solidFill>
                <a:latin typeface="Palatino" pitchFamily="2" charset="0"/>
                <a:cs typeface="Arial" pitchFamily="34" charset="0"/>
              </a:defRPr>
            </a:lvl3pPr>
            <a:lvl4pPr marL="1600200" indent="-228600" eaLnBrk="0" hangingPunct="0">
              <a:defRPr>
                <a:solidFill>
                  <a:schemeClr val="tx1"/>
                </a:solidFill>
                <a:latin typeface="Palatino" pitchFamily="2" charset="0"/>
                <a:cs typeface="Arial" pitchFamily="34" charset="0"/>
              </a:defRPr>
            </a:lvl4pPr>
            <a:lvl5pPr marL="2057400" indent="-228600" eaLnBrk="0" hangingPunct="0">
              <a:defRPr>
                <a:solidFill>
                  <a:schemeClr val="tx1"/>
                </a:solidFill>
                <a:latin typeface="Palatino" pitchFamily="2" charset="0"/>
                <a:cs typeface="Arial" pitchFamily="34" charset="0"/>
              </a:defRPr>
            </a:lvl5pPr>
            <a:lvl6pPr marL="2514600" indent="-228600" eaLnBrk="0" fontAlgn="base" hangingPunct="0">
              <a:spcBef>
                <a:spcPct val="0"/>
              </a:spcBef>
              <a:spcAft>
                <a:spcPct val="0"/>
              </a:spcAft>
              <a:defRPr>
                <a:solidFill>
                  <a:schemeClr val="tx1"/>
                </a:solidFill>
                <a:latin typeface="Palatino" pitchFamily="2" charset="0"/>
                <a:cs typeface="Arial" pitchFamily="34" charset="0"/>
              </a:defRPr>
            </a:lvl6pPr>
            <a:lvl7pPr marL="2971800" indent="-228600" eaLnBrk="0" fontAlgn="base" hangingPunct="0">
              <a:spcBef>
                <a:spcPct val="0"/>
              </a:spcBef>
              <a:spcAft>
                <a:spcPct val="0"/>
              </a:spcAft>
              <a:defRPr>
                <a:solidFill>
                  <a:schemeClr val="tx1"/>
                </a:solidFill>
                <a:latin typeface="Palatino" pitchFamily="2" charset="0"/>
                <a:cs typeface="Arial" pitchFamily="34" charset="0"/>
              </a:defRPr>
            </a:lvl7pPr>
            <a:lvl8pPr marL="3429000" indent="-228600" eaLnBrk="0" fontAlgn="base" hangingPunct="0">
              <a:spcBef>
                <a:spcPct val="0"/>
              </a:spcBef>
              <a:spcAft>
                <a:spcPct val="0"/>
              </a:spcAft>
              <a:defRPr>
                <a:solidFill>
                  <a:schemeClr val="tx1"/>
                </a:solidFill>
                <a:latin typeface="Palatino" pitchFamily="2" charset="0"/>
                <a:cs typeface="Arial" pitchFamily="34" charset="0"/>
              </a:defRPr>
            </a:lvl8pPr>
            <a:lvl9pPr marL="3886200" indent="-228600" eaLnBrk="0" fontAlgn="base" hangingPunct="0">
              <a:spcBef>
                <a:spcPct val="0"/>
              </a:spcBef>
              <a:spcAft>
                <a:spcPct val="0"/>
              </a:spcAft>
              <a:defRPr>
                <a:solidFill>
                  <a:schemeClr val="tx1"/>
                </a:solidFill>
                <a:latin typeface="Palatino" pitchFamily="2" charset="0"/>
                <a:cs typeface="Arial" pitchFamily="34" charset="0"/>
              </a:defRPr>
            </a:lvl9pPr>
          </a:lstStyle>
          <a:p>
            <a:pPr eaLnBrk="1" hangingPunct="1">
              <a:spcBef>
                <a:spcPct val="20000"/>
              </a:spcBef>
            </a:pPr>
            <a:endParaRPr lang="en-US" sz="2000" b="1" dirty="0">
              <a:solidFill>
                <a:srgbClr val="950057"/>
              </a:solidFill>
              <a:latin typeface="Arial" pitchFamily="34" charset="0"/>
            </a:endParaRPr>
          </a:p>
        </p:txBody>
      </p:sp>
      <p:sp>
        <p:nvSpPr>
          <p:cNvPr id="2" name="Rectangle 1"/>
          <p:cNvSpPr/>
          <p:nvPr/>
        </p:nvSpPr>
        <p:spPr>
          <a:xfrm>
            <a:off x="614860" y="1828828"/>
            <a:ext cx="8229600" cy="4154984"/>
          </a:xfrm>
          <a:prstGeom prst="rect">
            <a:avLst/>
          </a:prstGeom>
        </p:spPr>
        <p:txBody>
          <a:bodyPr wrap="square">
            <a:spAutoFit/>
          </a:bodyPr>
          <a:lstStyle/>
          <a:p>
            <a:pPr marL="285750" indent="-285750">
              <a:spcBef>
                <a:spcPts val="1200"/>
              </a:spcBef>
              <a:buClr>
                <a:srgbClr val="2E63AC"/>
              </a:buClr>
              <a:buFont typeface="Wingdings" panose="05000000000000000000" pitchFamily="2" charset="2"/>
              <a:buChar char="§"/>
            </a:pPr>
            <a:r>
              <a:rPr lang="en-US" dirty="0">
                <a:latin typeface="+mn-lt"/>
              </a:rPr>
              <a:t>Need </a:t>
            </a:r>
            <a:r>
              <a:rPr lang="en-US" dirty="0">
                <a:solidFill>
                  <a:srgbClr val="2E63AC"/>
                </a:solidFill>
                <a:latin typeface="+mn-lt"/>
              </a:rPr>
              <a:t>not be uniform across all possible levels</a:t>
            </a:r>
            <a:r>
              <a:rPr lang="en-US" dirty="0">
                <a:latin typeface="+mn-lt"/>
              </a:rPr>
              <a:t> of output. For example, at lower levels of output, the firm could have increasing returns to scale, but constant and eventually decreasing returns at higher levels of output</a:t>
            </a:r>
            <a:endParaRPr lang="en-US" dirty="0"/>
          </a:p>
          <a:p>
            <a:pPr marL="285750" indent="-285750">
              <a:spcBef>
                <a:spcPts val="1200"/>
              </a:spcBef>
              <a:buClr>
                <a:srgbClr val="2E63AC"/>
              </a:buClr>
              <a:buFont typeface="Wingdings" panose="05000000000000000000" pitchFamily="2" charset="2"/>
              <a:buChar char="§"/>
            </a:pPr>
            <a:r>
              <a:rPr lang="en-US" dirty="0">
                <a:latin typeface="+mn-lt"/>
              </a:rPr>
              <a:t>In the previous </a:t>
            </a:r>
            <a:r>
              <a:rPr lang="en-US" dirty="0">
                <a:solidFill>
                  <a:srgbClr val="2E63AC"/>
                </a:solidFill>
                <a:latin typeface="+mn-lt"/>
              </a:rPr>
              <a:t>figure (a)</a:t>
            </a:r>
            <a:r>
              <a:rPr lang="en-US" dirty="0">
                <a:latin typeface="+mn-lt"/>
              </a:rPr>
              <a:t>, the firm’s production function exhibits </a:t>
            </a:r>
            <a:r>
              <a:rPr lang="en-US" dirty="0">
                <a:solidFill>
                  <a:srgbClr val="2E63AC"/>
                </a:solidFill>
                <a:latin typeface="+mn-lt"/>
              </a:rPr>
              <a:t>constant returns</a:t>
            </a:r>
            <a:r>
              <a:rPr lang="en-US" dirty="0">
                <a:latin typeface="+mn-lt"/>
              </a:rPr>
              <a:t>.  Twice as much of both inputs is needed to produce 20 units, and three times as much is needed to produce 30 units</a:t>
            </a:r>
            <a:endParaRPr lang="en-US" dirty="0"/>
          </a:p>
          <a:p>
            <a:pPr marL="285750" indent="-285750">
              <a:spcBef>
                <a:spcPts val="1200"/>
              </a:spcBef>
              <a:buClr>
                <a:srgbClr val="2E63AC"/>
              </a:buClr>
              <a:buFont typeface="Wingdings" panose="05000000000000000000" pitchFamily="2" charset="2"/>
              <a:buChar char="§"/>
            </a:pPr>
            <a:r>
              <a:rPr lang="en-US" dirty="0">
                <a:latin typeface="+mn-lt"/>
              </a:rPr>
              <a:t>In </a:t>
            </a:r>
            <a:r>
              <a:rPr lang="en-US" dirty="0"/>
              <a:t>the previous </a:t>
            </a:r>
            <a:r>
              <a:rPr lang="en-US" dirty="0">
                <a:solidFill>
                  <a:srgbClr val="2E63AC"/>
                </a:solidFill>
              </a:rPr>
              <a:t>figure (</a:t>
            </a:r>
            <a:r>
              <a:rPr lang="en-US" dirty="0">
                <a:solidFill>
                  <a:srgbClr val="2E63AC"/>
                </a:solidFill>
                <a:latin typeface="+mn-lt"/>
              </a:rPr>
              <a:t>b)</a:t>
            </a:r>
            <a:r>
              <a:rPr lang="en-US" dirty="0">
                <a:latin typeface="+mn-lt"/>
              </a:rPr>
              <a:t>, the firm’s production function exhibits</a:t>
            </a:r>
            <a:r>
              <a:rPr lang="en-US" dirty="0">
                <a:solidFill>
                  <a:srgbClr val="2E63AC"/>
                </a:solidFill>
                <a:latin typeface="+mn-lt"/>
              </a:rPr>
              <a:t> increasing returns</a:t>
            </a:r>
            <a:r>
              <a:rPr lang="en-US" dirty="0">
                <a:latin typeface="+mn-lt"/>
              </a:rPr>
              <a:t> to scale. </a:t>
            </a:r>
            <a:r>
              <a:rPr lang="en-US" i="1" dirty="0">
                <a:latin typeface="+mn-lt"/>
              </a:rPr>
              <a:t>Less </a:t>
            </a:r>
            <a:r>
              <a:rPr lang="en-US" dirty="0">
                <a:latin typeface="+mn-lt"/>
              </a:rPr>
              <a:t>than twice the amount of both inputs is needed to increase production from 10 units to 20; substantially less than three times the inputs are needed to produce 30 units</a:t>
            </a:r>
            <a:endParaRPr lang="en-US" dirty="0"/>
          </a:p>
          <a:p>
            <a:pPr marL="285750" indent="-285750">
              <a:spcBef>
                <a:spcPts val="1200"/>
              </a:spcBef>
              <a:buClr>
                <a:srgbClr val="2E63AC"/>
              </a:buClr>
              <a:buFont typeface="Wingdings" panose="05000000000000000000" pitchFamily="2" charset="2"/>
              <a:buChar char="§"/>
            </a:pPr>
            <a:r>
              <a:rPr lang="en-US" dirty="0">
                <a:latin typeface="+mn-lt"/>
              </a:rPr>
              <a:t>Returns to scale </a:t>
            </a:r>
            <a:r>
              <a:rPr lang="en-US" dirty="0">
                <a:solidFill>
                  <a:srgbClr val="2E63AC"/>
                </a:solidFill>
                <a:latin typeface="+mn-lt"/>
              </a:rPr>
              <a:t>vary considerably </a:t>
            </a:r>
            <a:r>
              <a:rPr lang="en-US" dirty="0">
                <a:latin typeface="+mn-lt"/>
              </a:rPr>
              <a:t>across firms and industries. Other things being equal, the greater the returns to scale, the larger the firms in an industry are likely to be</a:t>
            </a:r>
          </a:p>
        </p:txBody>
      </p:sp>
      <p:sp>
        <p:nvSpPr>
          <p:cNvPr id="3" name="Titel 2"/>
          <p:cNvSpPr>
            <a:spLocks noGrp="1"/>
          </p:cNvSpPr>
          <p:nvPr>
            <p:ph type="title"/>
          </p:nvPr>
        </p:nvSpPr>
        <p:spPr/>
        <p:txBody>
          <a:bodyPr/>
          <a:lstStyle/>
          <a:p>
            <a:r>
              <a:rPr lang="en-US" dirty="0">
                <a:solidFill>
                  <a:srgbClr val="2E63AC"/>
                </a:solidFill>
              </a:rPr>
              <a:t>Returns to Scale</a:t>
            </a:r>
          </a:p>
        </p:txBody>
      </p:sp>
    </p:spTree>
    <p:extLst>
      <p:ext uri="{BB962C8B-B14F-4D97-AF65-F5344CB8AC3E}">
        <p14:creationId xmlns:p14="http://schemas.microsoft.com/office/powerpoint/2010/main" val="2229010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wipe(left)">
                                      <p:cBhvr>
                                        <p:cTn id="11" dur="500"/>
                                        <p:tgtEl>
                                          <p:spTgt spid="2">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wipe(left)">
                                      <p:cBhvr>
                                        <p:cTn id="15" dur="500"/>
                                        <p:tgtEl>
                                          <p:spTgt spid="2">
                                            <p:txEl>
                                              <p:pRg st="1" end="1"/>
                                            </p:txEl>
                                          </p:spTgt>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wipe(left)">
                                      <p:cBhvr>
                                        <p:cTn id="19" dur="500"/>
                                        <p:tgtEl>
                                          <p:spTgt spid="2">
                                            <p:txEl>
                                              <p:pRg st="2" end="2"/>
                                            </p:txEl>
                                          </p:spTgt>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animEffect transition="in" filter="wipe(left)">
                                      <p:cBhvr>
                                        <p:cTn id="23"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build="p" bldLvl="2"/>
    </p:bld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quarter" idx="12"/>
          </p:nvPr>
        </p:nvSpPr>
        <p:spPr/>
        <p:txBody>
          <a:bodyPr/>
          <a:lstStyle/>
          <a:p>
            <a:pPr lvl="0">
              <a:lnSpc>
                <a:spcPts val="2000"/>
              </a:lnSpc>
              <a:buClrTx/>
            </a:pPr>
            <a:r>
              <a:rPr lang="en-US" sz="1800" dirty="0">
                <a:solidFill>
                  <a:prstClr val="black"/>
                </a:solidFill>
                <a:latin typeface="Frutiger 45 light"/>
              </a:rPr>
              <a:t>Innovations have reduced costs and greatly increased carpet production.  Innovation along with competition have worked together to reduce real carpet prices</a:t>
            </a:r>
          </a:p>
          <a:p>
            <a:pPr lvl="0">
              <a:lnSpc>
                <a:spcPct val="100000"/>
              </a:lnSpc>
              <a:buClrTx/>
            </a:pPr>
            <a:endParaRPr lang="en-US" sz="1800" dirty="0">
              <a:solidFill>
                <a:prstClr val="black"/>
              </a:solidFill>
              <a:latin typeface="Frutiger 45 light"/>
            </a:endParaRPr>
          </a:p>
          <a:p>
            <a:pPr lvl="0">
              <a:lnSpc>
                <a:spcPct val="100000"/>
              </a:lnSpc>
              <a:buClrTx/>
            </a:pPr>
            <a:endParaRPr lang="en-US" sz="1800" dirty="0">
              <a:solidFill>
                <a:prstClr val="black"/>
              </a:solidFill>
              <a:latin typeface="Frutiger 45 light"/>
            </a:endParaRPr>
          </a:p>
          <a:p>
            <a:pPr lvl="0">
              <a:lnSpc>
                <a:spcPct val="100000"/>
              </a:lnSpc>
              <a:buClrTx/>
            </a:pPr>
            <a:endParaRPr lang="en-US" sz="1800" dirty="0">
              <a:solidFill>
                <a:prstClr val="black"/>
              </a:solidFill>
              <a:latin typeface="Frutiger 45 light"/>
            </a:endParaRPr>
          </a:p>
          <a:p>
            <a:pPr lvl="0">
              <a:lnSpc>
                <a:spcPct val="100000"/>
              </a:lnSpc>
              <a:buClrTx/>
            </a:pPr>
            <a:endParaRPr lang="en-US" sz="1800" dirty="0">
              <a:solidFill>
                <a:prstClr val="black"/>
              </a:solidFill>
              <a:latin typeface="Frutiger 45 light"/>
            </a:endParaRPr>
          </a:p>
          <a:p>
            <a:pPr lvl="0">
              <a:lnSpc>
                <a:spcPct val="100000"/>
              </a:lnSpc>
              <a:buClrTx/>
            </a:pPr>
            <a:endParaRPr lang="en-US" sz="1800" dirty="0">
              <a:solidFill>
                <a:prstClr val="black"/>
              </a:solidFill>
              <a:latin typeface="Frutiger 45 light"/>
            </a:endParaRPr>
          </a:p>
          <a:p>
            <a:pPr lvl="0">
              <a:lnSpc>
                <a:spcPct val="100000"/>
              </a:lnSpc>
              <a:buClrTx/>
            </a:pPr>
            <a:endParaRPr lang="en-US" sz="1800" dirty="0">
              <a:solidFill>
                <a:prstClr val="black"/>
              </a:solidFill>
              <a:latin typeface="Frutiger 45 light"/>
            </a:endParaRPr>
          </a:p>
          <a:p>
            <a:pPr lvl="0">
              <a:lnSpc>
                <a:spcPct val="100000"/>
              </a:lnSpc>
              <a:buClrTx/>
            </a:pPr>
            <a:endParaRPr lang="en-US" sz="1800" dirty="0">
              <a:solidFill>
                <a:prstClr val="black"/>
              </a:solidFill>
              <a:latin typeface="Frutiger 45 light"/>
            </a:endParaRPr>
          </a:p>
          <a:p>
            <a:pPr lvl="0">
              <a:lnSpc>
                <a:spcPct val="100000"/>
              </a:lnSpc>
              <a:buClrTx/>
            </a:pPr>
            <a:endParaRPr lang="en-US" sz="900" dirty="0">
              <a:solidFill>
                <a:prstClr val="black"/>
              </a:solidFill>
              <a:latin typeface="Frutiger 45 light"/>
            </a:endParaRPr>
          </a:p>
          <a:p>
            <a:pPr lvl="0">
              <a:lnSpc>
                <a:spcPts val="2000"/>
              </a:lnSpc>
              <a:buClrTx/>
            </a:pPr>
            <a:r>
              <a:rPr lang="en-US" sz="1800" dirty="0">
                <a:solidFill>
                  <a:prstClr val="black"/>
                </a:solidFill>
                <a:latin typeface="Frutiger 45 light"/>
              </a:rPr>
              <a:t>Carpet production is capital intensive. Over time, the major carpet manufacturers have increased the scale of their operations by putting larger and more efficient tufting machines into larger plants. At the same time,</a:t>
            </a:r>
            <a:br>
              <a:rPr lang="en-US" sz="1800" dirty="0">
                <a:solidFill>
                  <a:prstClr val="black"/>
                </a:solidFill>
                <a:latin typeface="Frutiger 45 light"/>
              </a:rPr>
            </a:br>
            <a:r>
              <a:rPr lang="en-US" sz="1800" dirty="0">
                <a:solidFill>
                  <a:prstClr val="black"/>
                </a:solidFill>
                <a:latin typeface="Frutiger 45 light"/>
              </a:rPr>
              <a:t>the use of labor in these plants has also increased significantly. The result? Proportional increases in inputs have resulted in a more than </a:t>
            </a:r>
          </a:p>
          <a:p>
            <a:pPr lvl="0">
              <a:lnSpc>
                <a:spcPts val="2000"/>
              </a:lnSpc>
              <a:buClrTx/>
            </a:pPr>
            <a:r>
              <a:rPr lang="en-US" sz="1800" dirty="0">
                <a:solidFill>
                  <a:prstClr val="black"/>
                </a:solidFill>
                <a:latin typeface="Frutiger 45 light"/>
              </a:rPr>
              <a:t>Proportional increase in output for these larger plants. </a:t>
            </a:r>
            <a:endParaRPr lang="en-US" dirty="0"/>
          </a:p>
        </p:txBody>
      </p:sp>
      <p:graphicFrame>
        <p:nvGraphicFramePr>
          <p:cNvPr id="9" name="Group 88"/>
          <p:cNvGraphicFramePr>
            <a:graphicFrameLocks noGrp="1"/>
          </p:cNvGraphicFramePr>
          <p:nvPr/>
        </p:nvGraphicFramePr>
        <p:xfrm>
          <a:off x="2188779" y="2427891"/>
          <a:ext cx="5334000" cy="2174875"/>
        </p:xfrm>
        <a:graphic>
          <a:graphicData uri="http://schemas.openxmlformats.org/drawingml/2006/table">
            <a:tbl>
              <a:tblPr/>
              <a:tblGrid>
                <a:gridCol w="705971">
                  <a:extLst>
                    <a:ext uri="{9D8B030D-6E8A-4147-A177-3AD203B41FA5}">
                      <a16:colId xmlns:a16="http://schemas.microsoft.com/office/drawing/2014/main" val="20000"/>
                    </a:ext>
                  </a:extLst>
                </a:gridCol>
                <a:gridCol w="549088">
                  <a:extLst>
                    <a:ext uri="{9D8B030D-6E8A-4147-A177-3AD203B41FA5}">
                      <a16:colId xmlns:a16="http://schemas.microsoft.com/office/drawing/2014/main" val="20001"/>
                    </a:ext>
                  </a:extLst>
                </a:gridCol>
                <a:gridCol w="1647265">
                  <a:extLst>
                    <a:ext uri="{9D8B030D-6E8A-4147-A177-3AD203B41FA5}">
                      <a16:colId xmlns:a16="http://schemas.microsoft.com/office/drawing/2014/main" val="20002"/>
                    </a:ext>
                  </a:extLst>
                </a:gridCol>
                <a:gridCol w="2431676">
                  <a:extLst>
                    <a:ext uri="{9D8B030D-6E8A-4147-A177-3AD203B41FA5}">
                      <a16:colId xmlns:a16="http://schemas.microsoft.com/office/drawing/2014/main" val="20003"/>
                    </a:ext>
                  </a:extLst>
                </a:gridCol>
              </a:tblGrid>
              <a:tr h="277813">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b="1" i="0" u="none" strike="noStrike" cap="none" normalizeH="0" baseline="0" dirty="0">
                        <a:ln>
                          <a:noFill/>
                        </a:ln>
                        <a:solidFill>
                          <a:schemeClr val="bg1"/>
                        </a:solidFill>
                        <a:effectLst/>
                        <a:latin typeface="Arial" charset="0"/>
                      </a:endParaRPr>
                    </a:p>
                  </a:txBody>
                  <a:tcPr horzOverflow="overflow">
                    <a:lnL w="28575" cap="flat" cmpd="sng" algn="ctr">
                      <a:solidFill>
                        <a:srgbClr val="00AB4E"/>
                      </a:solidFill>
                      <a:prstDash val="solid"/>
                      <a:round/>
                      <a:headEnd type="none" w="med" len="med"/>
                      <a:tailEnd type="none" w="med" len="med"/>
                    </a:lnL>
                    <a:lnR w="28575" cap="flat" cmpd="sng" algn="ctr">
                      <a:solidFill>
                        <a:srgbClr val="00AB4E"/>
                      </a:solidFill>
                      <a:prstDash val="solid"/>
                      <a:round/>
                      <a:headEnd type="none" w="med" len="med"/>
                      <a:tailEnd type="none" w="med" len="med"/>
                    </a:lnR>
                    <a:lnT w="28575" cap="flat" cmpd="sng" algn="ctr">
                      <a:solidFill>
                        <a:srgbClr val="00AB4E"/>
                      </a:solidFill>
                      <a:prstDash val="solid"/>
                      <a:round/>
                      <a:headEnd type="none" w="med" len="med"/>
                      <a:tailEnd type="none" w="med" len="med"/>
                    </a:lnT>
                    <a:lnB w="28575" cap="flat" cmpd="sng" algn="ctr">
                      <a:solidFill>
                        <a:srgbClr val="950057"/>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cap="none" normalizeH="0" baseline="0" dirty="0">
                          <a:ln>
                            <a:noFill/>
                          </a:ln>
                          <a:solidFill>
                            <a:schemeClr val="bg1"/>
                          </a:solidFill>
                          <a:effectLst/>
                          <a:latin typeface="Arial" charset="0"/>
                        </a:rPr>
                        <a:t>THE U.S. CARPET INDUSTRY</a:t>
                      </a:r>
                    </a:p>
                  </a:txBody>
                  <a:tcPr horzOverflow="overflow">
                    <a:lnL w="28575" cap="flat" cmpd="sng" algn="ctr">
                      <a:solidFill>
                        <a:srgbClr val="00AB4E"/>
                      </a:solidFill>
                      <a:prstDash val="solid"/>
                      <a:round/>
                      <a:headEnd type="none" w="med" len="med"/>
                      <a:tailEnd type="none" w="med" len="med"/>
                    </a:lnL>
                    <a:lnR w="28575" cap="flat" cmpd="sng" algn="ctr">
                      <a:solidFill>
                        <a:srgbClr val="00AB4E"/>
                      </a:solidFill>
                      <a:prstDash val="solid"/>
                      <a:round/>
                      <a:headEnd type="none" w="med" len="med"/>
                      <a:tailEnd type="none" w="med" len="med"/>
                    </a:ln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lnTlToBr>
                      <a:noFill/>
                    </a:lnTlToBr>
                    <a:lnBlToTr>
                      <a:noFill/>
                    </a:lnBlToTr>
                    <a:solidFill>
                      <a:srgbClr val="00AB4E"/>
                    </a:solidFill>
                  </a:tcPr>
                </a:tc>
                <a:tc hMerge="1">
                  <a:txBody>
                    <a:bodyPr/>
                    <a:lstStyle/>
                    <a:p>
                      <a:endParaRPr lang="en-US"/>
                    </a:p>
                  </a:txBody>
                  <a:tcPr/>
                </a:tc>
                <a:extLst>
                  <a:ext uri="{0D108BD9-81ED-4DB2-BD59-A6C34878D82A}">
                    <a16:rowId xmlns:a16="http://schemas.microsoft.com/office/drawing/2014/main" val="10000"/>
                  </a:ext>
                </a:extLst>
              </a:tr>
              <a:tr h="247650">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rPr>
                        <a:t>CARPET SALES, 2005 (MILLIONS OF DOLLARS PER YEAR)</a:t>
                      </a:r>
                    </a:p>
                  </a:txBody>
                  <a:tcPr horzOverflow="overflow">
                    <a:lnL w="28575" cap="flat" cmpd="sng" algn="ctr">
                      <a:solidFill>
                        <a:srgbClr val="00AB4E"/>
                      </a:solidFill>
                      <a:prstDash val="solid"/>
                      <a:round/>
                      <a:headEnd type="none" w="med" len="med"/>
                      <a:tailEnd type="none" w="med" len="med"/>
                    </a:lnL>
                    <a:lnR w="28575" cap="flat" cmpd="sng" algn="ctr">
                      <a:solidFill>
                        <a:srgbClr val="00AB4E"/>
                      </a:solidFill>
                      <a:prstDash val="solid"/>
                      <a:round/>
                      <a:headEnd type="none" w="med" len="med"/>
                      <a:tailEnd type="none" w="med" len="med"/>
                    </a:lnR>
                    <a:lnT w="28575" cap="flat" cmpd="sng" algn="ctr">
                      <a:solidFill>
                        <a:srgbClr val="950057"/>
                      </a:solidFill>
                      <a:prstDash val="solid"/>
                      <a:round/>
                      <a:headEnd type="none" w="med" len="med"/>
                      <a:tailEnd type="none" w="med" len="med"/>
                    </a:lnT>
                    <a:lnB w="28575" cap="flat" cmpd="sng" algn="ctr">
                      <a:solidFill>
                        <a:srgbClr val="00AB4E"/>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277813">
                <a:tc>
                  <a:txBody>
                    <a:bodyPr/>
                    <a:lstStyle/>
                    <a:p>
                      <a:pPr marL="381000" marR="0" lvl="0" indent="-381000" algn="ctr" defTabSz="914400" rtl="0" eaLnBrk="1" fontAlgn="base" latinLnBrk="0" hangingPunct="1">
                        <a:lnSpc>
                          <a:spcPct val="100000"/>
                        </a:lnSpc>
                        <a:spcBef>
                          <a:spcPct val="20000"/>
                        </a:spcBef>
                        <a:spcAft>
                          <a:spcPct val="0"/>
                        </a:spcAft>
                        <a:buClrTx/>
                        <a:buSzTx/>
                        <a:buFontTx/>
                        <a:buAutoNum type="arabicPeriod"/>
                        <a:tabLst/>
                      </a:pPr>
                      <a:endParaRPr kumimoji="0" lang="en-US" sz="1400" b="0" i="0" u="none" strike="noStrike" cap="none" normalizeH="0" baseline="0" dirty="0">
                        <a:ln>
                          <a:noFill/>
                        </a:ln>
                        <a:solidFill>
                          <a:schemeClr val="tx1"/>
                        </a:solidFill>
                        <a:effectLst/>
                        <a:latin typeface="Arial" charset="0"/>
                      </a:endParaRPr>
                    </a:p>
                  </a:txBody>
                  <a:tcPr horzOverflow="overflow">
                    <a:lnL w="28575" cap="flat" cmpd="sng" algn="ctr">
                      <a:solidFill>
                        <a:srgbClr val="00AB4E"/>
                      </a:solidFill>
                      <a:prstDash val="solid"/>
                      <a:round/>
                      <a:headEnd type="none" w="med" len="med"/>
                      <a:tailEnd type="none" w="med" len="med"/>
                    </a:lnL>
                    <a:lnR>
                      <a:noFill/>
                    </a:ln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lnTlToBr>
                      <a:noFill/>
                    </a:lnTlToBr>
                    <a:lnBlToTr>
                      <a:noFill/>
                    </a:lnBlToTr>
                    <a:solidFill>
                      <a:schemeClr val="bg1"/>
                    </a:solidFill>
                  </a:tcPr>
                </a:tc>
                <a:tc gridSpan="2">
                  <a:txBody>
                    <a:bodyPr/>
                    <a:lstStyle/>
                    <a:p>
                      <a:pPr marL="381000" marR="0" lvl="0" indent="-381000" algn="l" defTabSz="914400" rtl="0" eaLnBrk="1" fontAlgn="base" latinLnBrk="0" hangingPunct="1">
                        <a:lnSpc>
                          <a:spcPct val="100000"/>
                        </a:lnSpc>
                        <a:spcBef>
                          <a:spcPct val="20000"/>
                        </a:spcBef>
                        <a:spcAft>
                          <a:spcPct val="0"/>
                        </a:spcAft>
                        <a:buClrTx/>
                        <a:buSzTx/>
                        <a:buFontTx/>
                        <a:buAutoNum type="arabicPeriod"/>
                        <a:tabLst/>
                      </a:pPr>
                      <a:r>
                        <a:rPr kumimoji="0" lang="en-US" sz="1400" b="0" i="0" u="none" strike="noStrike" cap="none" normalizeH="0" baseline="0" dirty="0">
                          <a:ln>
                            <a:noFill/>
                          </a:ln>
                          <a:solidFill>
                            <a:schemeClr val="tx1"/>
                          </a:solidFill>
                          <a:effectLst/>
                          <a:latin typeface="Arial" charset="0"/>
                        </a:rPr>
                        <a:t>Shaw</a:t>
                      </a:r>
                    </a:p>
                  </a:txBody>
                  <a:tcPr horzOverflow="overflow">
                    <a:lnL>
                      <a:noFill/>
                    </a:lnL>
                    <a:lnR>
                      <a:noFill/>
                    </a:ln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rPr>
                        <a:t>4346</a:t>
                      </a:r>
                    </a:p>
                  </a:txBody>
                  <a:tcPr horzOverflow="overflow">
                    <a:lnL>
                      <a:noFill/>
                    </a:lnL>
                    <a:lnR w="28575" cap="flat" cmpd="sng" algn="ctr">
                      <a:solidFill>
                        <a:srgbClr val="00AB4E"/>
                      </a:solidFill>
                      <a:prstDash val="solid"/>
                      <a:round/>
                      <a:headEnd type="none" w="med" len="med"/>
                      <a:tailEnd type="none" w="med" len="med"/>
                    </a:ln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277813">
                <a:tc>
                  <a:txBody>
                    <a:bodyPr/>
                    <a:lstStyle/>
                    <a:p>
                      <a:pPr marL="381000" marR="0" lvl="0" indent="-381000" algn="ctr" defTabSz="914400" rtl="0" eaLnBrk="1" fontAlgn="base" latinLnBrk="0" hangingPunct="1">
                        <a:lnSpc>
                          <a:spcPct val="100000"/>
                        </a:lnSpc>
                        <a:spcBef>
                          <a:spcPct val="20000"/>
                        </a:spcBef>
                        <a:spcAft>
                          <a:spcPct val="0"/>
                        </a:spcAft>
                        <a:buClrTx/>
                        <a:buSzTx/>
                        <a:buFontTx/>
                        <a:buAutoNum type="arabicPeriod"/>
                        <a:tabLst/>
                      </a:pPr>
                      <a:endParaRPr kumimoji="0" lang="en-US" sz="1400" b="0" i="0" u="none" strike="noStrike" cap="none" normalizeH="0" baseline="0" dirty="0">
                        <a:ln>
                          <a:noFill/>
                        </a:ln>
                        <a:solidFill>
                          <a:schemeClr val="tx1"/>
                        </a:solidFill>
                        <a:effectLst/>
                        <a:latin typeface="Arial" charset="0"/>
                      </a:endParaRPr>
                    </a:p>
                  </a:txBody>
                  <a:tcPr horzOverflow="overflow">
                    <a:lnL w="28575" cap="flat" cmpd="sng" algn="ctr">
                      <a:solidFill>
                        <a:srgbClr val="00AB4E"/>
                      </a:solidFill>
                      <a:prstDash val="solid"/>
                      <a:round/>
                      <a:headEnd type="none" w="med" len="med"/>
                      <a:tailEnd type="none" w="med" len="med"/>
                    </a:lnL>
                    <a:lnR>
                      <a:noFill/>
                    </a:ln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lnTlToBr>
                      <a:noFill/>
                    </a:lnTlToBr>
                    <a:lnBlToTr>
                      <a:noFill/>
                    </a:lnBlToTr>
                    <a:solidFill>
                      <a:schemeClr val="bg1"/>
                    </a:solidFill>
                  </a:tcPr>
                </a:tc>
                <a:tc gridSpan="2">
                  <a:txBody>
                    <a:bodyPr/>
                    <a:lstStyle/>
                    <a:p>
                      <a:pPr marL="381000" marR="0" lvl="0" indent="-381000" algn="l" defTabSz="914400" rtl="0" eaLnBrk="1" fontAlgn="base" latinLnBrk="0" hangingPunct="1">
                        <a:lnSpc>
                          <a:spcPct val="100000"/>
                        </a:lnSpc>
                        <a:spcBef>
                          <a:spcPct val="20000"/>
                        </a:spcBef>
                        <a:spcAft>
                          <a:spcPct val="0"/>
                        </a:spcAft>
                        <a:buClrTx/>
                        <a:buSzTx/>
                        <a:buFontTx/>
                        <a:buAutoNum type="arabicPeriod" startAt="2"/>
                        <a:tabLst/>
                      </a:pPr>
                      <a:r>
                        <a:rPr kumimoji="0" lang="en-US" sz="1400" b="0" i="0" u="none" strike="noStrike" cap="none" normalizeH="0" baseline="0" dirty="0">
                          <a:ln>
                            <a:noFill/>
                          </a:ln>
                          <a:solidFill>
                            <a:schemeClr val="tx1"/>
                          </a:solidFill>
                          <a:effectLst/>
                          <a:latin typeface="Arial" charset="0"/>
                        </a:rPr>
                        <a:t>Mohawk</a:t>
                      </a:r>
                    </a:p>
                  </a:txBody>
                  <a:tcPr horzOverflow="overflow">
                    <a:lnL>
                      <a:noFill/>
                    </a:lnL>
                    <a:lnR>
                      <a:noFill/>
                    </a:ln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rPr>
                        <a:t>3779</a:t>
                      </a:r>
                    </a:p>
                  </a:txBody>
                  <a:tcPr horzOverflow="overflow">
                    <a:lnL>
                      <a:noFill/>
                    </a:lnL>
                    <a:lnR w="28575" cap="flat" cmpd="sng" algn="ctr">
                      <a:solidFill>
                        <a:srgbClr val="00AB4E"/>
                      </a:solidFill>
                      <a:prstDash val="solid"/>
                      <a:round/>
                      <a:headEnd type="none" w="med" len="med"/>
                      <a:tailEnd type="none" w="med" len="med"/>
                    </a:ln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346075">
                <a:tc>
                  <a:txBody>
                    <a:bodyPr/>
                    <a:lstStyle/>
                    <a:p>
                      <a:pPr marL="381000" marR="0" lvl="0" indent="-381000" algn="ctr" defTabSz="914400" rtl="0" eaLnBrk="1" fontAlgn="base" latinLnBrk="0" hangingPunct="1">
                        <a:lnSpc>
                          <a:spcPct val="100000"/>
                        </a:lnSpc>
                        <a:spcBef>
                          <a:spcPct val="20000"/>
                        </a:spcBef>
                        <a:spcAft>
                          <a:spcPct val="0"/>
                        </a:spcAft>
                        <a:buClrTx/>
                        <a:buSzTx/>
                        <a:buFontTx/>
                        <a:buAutoNum type="arabicPeriod"/>
                        <a:tabLst/>
                      </a:pPr>
                      <a:endParaRPr kumimoji="0" lang="en-US" sz="1400" b="0" i="0" u="none" strike="noStrike" cap="none" normalizeH="0" baseline="0" dirty="0">
                        <a:ln>
                          <a:noFill/>
                        </a:ln>
                        <a:solidFill>
                          <a:schemeClr val="tx1"/>
                        </a:solidFill>
                        <a:effectLst/>
                        <a:latin typeface="Arial" charset="0"/>
                      </a:endParaRPr>
                    </a:p>
                  </a:txBody>
                  <a:tcPr horzOverflow="overflow">
                    <a:lnL w="28575" cap="flat" cmpd="sng" algn="ctr">
                      <a:solidFill>
                        <a:srgbClr val="00AB4E"/>
                      </a:solidFill>
                      <a:prstDash val="solid"/>
                      <a:round/>
                      <a:headEnd type="none" w="med" len="med"/>
                      <a:tailEnd type="none" w="med" len="med"/>
                    </a:lnL>
                    <a:lnR>
                      <a:noFill/>
                    </a:ln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lnTlToBr>
                      <a:noFill/>
                    </a:lnTlToBr>
                    <a:lnBlToTr>
                      <a:noFill/>
                    </a:lnBlToTr>
                    <a:solidFill>
                      <a:schemeClr val="bg1"/>
                    </a:solidFill>
                  </a:tcPr>
                </a:tc>
                <a:tc gridSpan="2">
                  <a:txBody>
                    <a:bodyPr/>
                    <a:lstStyle/>
                    <a:p>
                      <a:pPr marL="381000" marR="0" lvl="0" indent="-381000" algn="l" defTabSz="914400" rtl="0" eaLnBrk="1" fontAlgn="base" latinLnBrk="0" hangingPunct="1">
                        <a:lnSpc>
                          <a:spcPct val="100000"/>
                        </a:lnSpc>
                        <a:spcBef>
                          <a:spcPct val="20000"/>
                        </a:spcBef>
                        <a:spcAft>
                          <a:spcPct val="0"/>
                        </a:spcAft>
                        <a:buClrTx/>
                        <a:buSzTx/>
                        <a:buFontTx/>
                        <a:buAutoNum type="arabicPeriod" startAt="3"/>
                        <a:tabLst/>
                      </a:pPr>
                      <a:r>
                        <a:rPr kumimoji="0" lang="en-US" sz="1400" b="0" i="0" u="none" strike="noStrike" cap="none" normalizeH="0" baseline="0" dirty="0">
                          <a:ln>
                            <a:noFill/>
                          </a:ln>
                          <a:solidFill>
                            <a:schemeClr val="tx1"/>
                          </a:solidFill>
                          <a:effectLst/>
                          <a:latin typeface="Arial" charset="0"/>
                        </a:rPr>
                        <a:t>Beaulieu</a:t>
                      </a:r>
                    </a:p>
                  </a:txBody>
                  <a:tcPr horzOverflow="overflow">
                    <a:lnL>
                      <a:noFill/>
                    </a:lnL>
                    <a:lnR>
                      <a:noFill/>
                    </a:ln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a:ln>
                            <a:noFill/>
                          </a:ln>
                          <a:solidFill>
                            <a:schemeClr val="tx1"/>
                          </a:solidFill>
                          <a:effectLst/>
                          <a:latin typeface="Arial" charset="0"/>
                        </a:rPr>
                        <a:t>1115</a:t>
                      </a:r>
                    </a:p>
                  </a:txBody>
                  <a:tcPr horzOverflow="overflow">
                    <a:lnL>
                      <a:noFill/>
                    </a:lnL>
                    <a:lnR w="28575" cap="flat" cmpd="sng" algn="ctr">
                      <a:solidFill>
                        <a:srgbClr val="00AB4E"/>
                      </a:solidFill>
                      <a:prstDash val="solid"/>
                      <a:round/>
                      <a:headEnd type="none" w="med" len="med"/>
                      <a:tailEnd type="none" w="med" len="med"/>
                    </a:ln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277813">
                <a:tc>
                  <a:txBody>
                    <a:bodyPr/>
                    <a:lstStyle/>
                    <a:p>
                      <a:pPr marL="381000" marR="0" lvl="0" indent="-381000" algn="ctr" defTabSz="914400" rtl="0" eaLnBrk="1" fontAlgn="base" latinLnBrk="0" hangingPunct="1">
                        <a:lnSpc>
                          <a:spcPct val="100000"/>
                        </a:lnSpc>
                        <a:spcBef>
                          <a:spcPct val="20000"/>
                        </a:spcBef>
                        <a:spcAft>
                          <a:spcPct val="0"/>
                        </a:spcAft>
                        <a:buClrTx/>
                        <a:buSzTx/>
                        <a:buFontTx/>
                        <a:buAutoNum type="arabicPeriod"/>
                        <a:tabLst/>
                      </a:pPr>
                      <a:endParaRPr kumimoji="0" lang="en-US" sz="1400" b="0" i="0" u="none" strike="noStrike" cap="none" normalizeH="0" baseline="0" dirty="0">
                        <a:ln>
                          <a:noFill/>
                        </a:ln>
                        <a:solidFill>
                          <a:schemeClr val="tx1"/>
                        </a:solidFill>
                        <a:effectLst/>
                        <a:latin typeface="Arial" charset="0"/>
                      </a:endParaRPr>
                    </a:p>
                  </a:txBody>
                  <a:tcPr horzOverflow="overflow">
                    <a:lnL w="28575" cap="flat" cmpd="sng" algn="ctr">
                      <a:solidFill>
                        <a:srgbClr val="00AB4E"/>
                      </a:solidFill>
                      <a:prstDash val="solid"/>
                      <a:round/>
                      <a:headEnd type="none" w="med" len="med"/>
                      <a:tailEnd type="none" w="med" len="med"/>
                    </a:lnL>
                    <a:lnR>
                      <a:noFill/>
                    </a:ln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lnTlToBr>
                      <a:noFill/>
                    </a:lnTlToBr>
                    <a:lnBlToTr>
                      <a:noFill/>
                    </a:lnBlToTr>
                    <a:solidFill>
                      <a:schemeClr val="bg1"/>
                    </a:solidFill>
                  </a:tcPr>
                </a:tc>
                <a:tc gridSpan="2">
                  <a:txBody>
                    <a:bodyPr/>
                    <a:lstStyle/>
                    <a:p>
                      <a:pPr marL="381000" marR="0" lvl="0" indent="-381000" algn="l" defTabSz="914400" rtl="0" eaLnBrk="1" fontAlgn="base" latinLnBrk="0" hangingPunct="1">
                        <a:lnSpc>
                          <a:spcPct val="100000"/>
                        </a:lnSpc>
                        <a:spcBef>
                          <a:spcPct val="20000"/>
                        </a:spcBef>
                        <a:spcAft>
                          <a:spcPct val="0"/>
                        </a:spcAft>
                        <a:buClrTx/>
                        <a:buSzTx/>
                        <a:buFontTx/>
                        <a:buAutoNum type="arabicPeriod" startAt="4"/>
                        <a:tabLst/>
                      </a:pPr>
                      <a:r>
                        <a:rPr kumimoji="0" lang="en-US" sz="1400" b="0" i="0" u="none" strike="noStrike" cap="none" normalizeH="0" baseline="0">
                          <a:ln>
                            <a:noFill/>
                          </a:ln>
                          <a:solidFill>
                            <a:schemeClr val="tx1"/>
                          </a:solidFill>
                          <a:effectLst/>
                          <a:latin typeface="Arial" charset="0"/>
                        </a:rPr>
                        <a:t>Interface</a:t>
                      </a:r>
                    </a:p>
                  </a:txBody>
                  <a:tcPr horzOverflow="overflow">
                    <a:lnL>
                      <a:noFill/>
                    </a:lnL>
                    <a:lnR>
                      <a:noFill/>
                    </a:ln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a:ln>
                            <a:noFill/>
                          </a:ln>
                          <a:solidFill>
                            <a:schemeClr val="tx1"/>
                          </a:solidFill>
                          <a:effectLst/>
                          <a:latin typeface="Arial" charset="0"/>
                        </a:rPr>
                        <a:t>421</a:t>
                      </a:r>
                    </a:p>
                  </a:txBody>
                  <a:tcPr marL="182880" horzOverflow="overflow">
                    <a:lnL>
                      <a:noFill/>
                    </a:lnL>
                    <a:lnR w="28575" cap="flat" cmpd="sng" algn="ctr">
                      <a:solidFill>
                        <a:srgbClr val="00AB4E"/>
                      </a:solidFill>
                      <a:prstDash val="solid"/>
                      <a:round/>
                      <a:headEnd type="none" w="med" len="med"/>
                      <a:tailEnd type="none" w="med" len="med"/>
                    </a:ln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282575">
                <a:tc>
                  <a:txBody>
                    <a:bodyPr/>
                    <a:lstStyle/>
                    <a:p>
                      <a:pPr marL="381000" marR="0" lvl="0" indent="-381000" algn="ctr" defTabSz="914400" rtl="0" eaLnBrk="1" fontAlgn="base" latinLnBrk="0" hangingPunct="1">
                        <a:lnSpc>
                          <a:spcPct val="100000"/>
                        </a:lnSpc>
                        <a:spcBef>
                          <a:spcPct val="20000"/>
                        </a:spcBef>
                        <a:spcAft>
                          <a:spcPct val="0"/>
                        </a:spcAft>
                        <a:buClrTx/>
                        <a:buSzTx/>
                        <a:buFontTx/>
                        <a:buAutoNum type="arabicPeriod"/>
                        <a:tabLst/>
                      </a:pPr>
                      <a:endParaRPr kumimoji="0" lang="en-US" sz="1400" b="0" i="0" u="none" strike="noStrike" cap="none" normalizeH="0" baseline="0" dirty="0">
                        <a:ln>
                          <a:noFill/>
                        </a:ln>
                        <a:solidFill>
                          <a:schemeClr val="tx1"/>
                        </a:solidFill>
                        <a:effectLst/>
                        <a:latin typeface="Arial" charset="0"/>
                      </a:endParaRPr>
                    </a:p>
                  </a:txBody>
                  <a:tcPr horzOverflow="overflow">
                    <a:lnL w="28575" cap="flat" cmpd="sng" algn="ctr">
                      <a:solidFill>
                        <a:srgbClr val="00AB4E"/>
                      </a:solidFill>
                      <a:prstDash val="solid"/>
                      <a:round/>
                      <a:headEnd type="none" w="med" len="med"/>
                      <a:tailEnd type="none" w="med" len="med"/>
                    </a:lnL>
                    <a:lnR>
                      <a:noFill/>
                    </a:ln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lnTlToBr>
                      <a:noFill/>
                    </a:lnTlToBr>
                    <a:lnBlToTr>
                      <a:noFill/>
                    </a:lnBlToTr>
                    <a:solidFill>
                      <a:schemeClr val="bg1"/>
                    </a:solidFill>
                  </a:tcPr>
                </a:tc>
                <a:tc gridSpan="2">
                  <a:txBody>
                    <a:bodyPr/>
                    <a:lstStyle/>
                    <a:p>
                      <a:pPr marL="381000" marR="0" lvl="0" indent="-381000" algn="l" defTabSz="914400" rtl="0" eaLnBrk="1" fontAlgn="base" latinLnBrk="0" hangingPunct="1">
                        <a:lnSpc>
                          <a:spcPct val="100000"/>
                        </a:lnSpc>
                        <a:spcBef>
                          <a:spcPct val="20000"/>
                        </a:spcBef>
                        <a:spcAft>
                          <a:spcPct val="0"/>
                        </a:spcAft>
                        <a:buClrTx/>
                        <a:buSzTx/>
                        <a:buFontTx/>
                        <a:buAutoNum type="arabicPeriod" startAt="5"/>
                        <a:tabLst/>
                      </a:pPr>
                      <a:r>
                        <a:rPr kumimoji="0" lang="en-US" sz="1400" b="0" i="0" u="none" strike="noStrike" cap="none" normalizeH="0" baseline="0">
                          <a:ln>
                            <a:noFill/>
                          </a:ln>
                          <a:solidFill>
                            <a:schemeClr val="tx1"/>
                          </a:solidFill>
                          <a:effectLst/>
                          <a:latin typeface="Arial" charset="0"/>
                        </a:rPr>
                        <a:t>Royalty</a:t>
                      </a:r>
                    </a:p>
                  </a:txBody>
                  <a:tcPr horzOverflow="overflow">
                    <a:lnL>
                      <a:noFill/>
                    </a:lnL>
                    <a:lnR>
                      <a:noFill/>
                    </a:ln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a:ln>
                            <a:noFill/>
                          </a:ln>
                          <a:solidFill>
                            <a:schemeClr val="tx1"/>
                          </a:solidFill>
                          <a:effectLst/>
                          <a:latin typeface="Arial" charset="0"/>
                        </a:rPr>
                        <a:t>298</a:t>
                      </a:r>
                    </a:p>
                  </a:txBody>
                  <a:tcPr marL="182880" horzOverflow="overflow">
                    <a:lnL>
                      <a:noFill/>
                    </a:lnL>
                    <a:lnR w="28575" cap="flat" cmpd="sng" algn="ctr">
                      <a:solidFill>
                        <a:srgbClr val="00AB4E"/>
                      </a:solidFill>
                      <a:prstDash val="solid"/>
                      <a:round/>
                      <a:headEnd type="none" w="med" len="med"/>
                      <a:tailEnd type="none" w="med" len="med"/>
                    </a:lnR>
                    <a:lnT w="28575" cap="flat" cmpd="sng" algn="ctr">
                      <a:solidFill>
                        <a:srgbClr val="00AB4E"/>
                      </a:solidFill>
                      <a:prstDash val="solid"/>
                      <a:round/>
                      <a:headEnd type="none" w="med" len="med"/>
                      <a:tailEnd type="none" w="med" len="med"/>
                    </a:lnT>
                    <a:lnB w="28575" cap="flat" cmpd="sng" algn="ctr">
                      <a:solidFill>
                        <a:srgbClr val="00AB4E"/>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bl>
          </a:graphicData>
        </a:graphic>
      </p:graphicFrame>
      <p:sp>
        <p:nvSpPr>
          <p:cNvPr id="2" name="Titel 1"/>
          <p:cNvSpPr>
            <a:spLocks noGrp="1"/>
          </p:cNvSpPr>
          <p:nvPr>
            <p:ph type="title"/>
          </p:nvPr>
        </p:nvSpPr>
        <p:spPr/>
        <p:txBody>
          <a:bodyPr/>
          <a:lstStyle/>
          <a:p>
            <a:r>
              <a:rPr lang="en-US" dirty="0">
                <a:solidFill>
                  <a:srgbClr val="2E63AC"/>
                </a:solidFill>
              </a:rPr>
              <a:t>RETURNS TO SCALE IN THE CARPET INDUSTRY</a:t>
            </a:r>
          </a:p>
        </p:txBody>
      </p:sp>
      <p:sp>
        <p:nvSpPr>
          <p:cNvPr id="16" name="Rechteck 15"/>
          <p:cNvSpPr/>
          <p:nvPr/>
        </p:nvSpPr>
        <p:spPr>
          <a:xfrm>
            <a:off x="0" y="5249963"/>
            <a:ext cx="9144000" cy="1103587"/>
          </a:xfrm>
          <a:prstGeom prst="rect">
            <a:avLst/>
          </a:prstGeom>
          <a:gradFill>
            <a:gsLst>
              <a:gs pos="6000">
                <a:srgbClr val="2E63AC">
                  <a:lumMod val="100000"/>
                </a:srgbClr>
              </a:gs>
              <a:gs pos="4000">
                <a:srgbClr val="2E63AC"/>
              </a:gs>
              <a:gs pos="54000">
                <a:srgbClr val="2E63AC">
                  <a:alpha val="0"/>
                </a:srgb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feld 17"/>
          <p:cNvSpPr txBox="1"/>
          <p:nvPr/>
        </p:nvSpPr>
        <p:spPr>
          <a:xfrm>
            <a:off x="-236490" y="5439157"/>
            <a:ext cx="9144000" cy="1015663"/>
          </a:xfrm>
          <a:prstGeom prst="rect">
            <a:avLst/>
          </a:prstGeom>
          <a:noFill/>
        </p:spPr>
        <p:txBody>
          <a:bodyPr wrap="square" rtlCol="0">
            <a:spAutoFit/>
          </a:bodyPr>
          <a:lstStyle/>
          <a:p>
            <a:pPr algn="r"/>
            <a:endParaRPr lang="de-DE" dirty="0">
              <a:solidFill>
                <a:schemeClr val="bg1"/>
              </a:solidFill>
              <a:latin typeface="+mj-lt"/>
            </a:endParaRPr>
          </a:p>
          <a:p>
            <a:pPr algn="r"/>
            <a:r>
              <a:rPr lang="de-DE" sz="2400" cap="all" dirty="0" err="1">
                <a:solidFill>
                  <a:schemeClr val="bg1"/>
                </a:solidFill>
                <a:latin typeface="+mj-lt"/>
              </a:rPr>
              <a:t>Example</a:t>
            </a:r>
            <a:endParaRPr lang="de-DE" sz="2400" cap="all" dirty="0">
              <a:solidFill>
                <a:schemeClr val="bg1"/>
              </a:solidFill>
              <a:latin typeface="+mj-lt"/>
            </a:endParaRPr>
          </a:p>
          <a:p>
            <a:pPr algn="r"/>
            <a:r>
              <a:rPr lang="de-DE" dirty="0">
                <a:solidFill>
                  <a:schemeClr val="bg1"/>
                </a:solidFill>
                <a:latin typeface="+mj-lt"/>
              </a:rPr>
              <a:t>       </a:t>
            </a:r>
            <a:endParaRPr lang="en-US" dirty="0">
              <a:solidFill>
                <a:schemeClr val="bg1"/>
              </a:solidFill>
              <a:latin typeface="+mj-lt"/>
            </a:endParaRPr>
          </a:p>
        </p:txBody>
      </p:sp>
      <p:sp>
        <p:nvSpPr>
          <p:cNvPr id="19" name="Rechteck 18"/>
          <p:cNvSpPr/>
          <p:nvPr/>
        </p:nvSpPr>
        <p:spPr>
          <a:xfrm>
            <a:off x="-993227" y="-94596"/>
            <a:ext cx="11477296" cy="6454820"/>
          </a:xfrm>
          <a:prstGeom prst="rect">
            <a:avLst/>
          </a:prstGeom>
          <a:blipFill dpi="0" rotWithShape="1">
            <a:blip r:embed="rId2">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6911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ände, Greifen, Dollar, Finger, Gewinn, Wirtschaf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09646"/>
            <a:ext cx="9144000" cy="6372226"/>
          </a:xfrm>
          <a:prstGeom prst="rect">
            <a:avLst/>
          </a:prstGeom>
          <a:noFill/>
          <a:extLst>
            <a:ext uri="{909E8E84-426E-40DD-AFC4-6F175D3DCCD1}">
              <a14:hiddenFill xmlns:a14="http://schemas.microsoft.com/office/drawing/2010/main">
                <a:solidFill>
                  <a:srgbClr val="FFFFFF"/>
                </a:solidFill>
              </a14:hiddenFill>
            </a:ext>
          </a:extLst>
        </p:spPr>
      </p:pic>
      <p:sp>
        <p:nvSpPr>
          <p:cNvPr id="7" name="Titel 10"/>
          <p:cNvSpPr txBox="1">
            <a:spLocks/>
          </p:cNvSpPr>
          <p:nvPr/>
        </p:nvSpPr>
        <p:spPr>
          <a:xfrm>
            <a:off x="727200" y="3957667"/>
            <a:ext cx="8042400" cy="993600"/>
          </a:xfrm>
          <a:prstGeom prst="rect">
            <a:avLst/>
          </a:prstGeom>
        </p:spPr>
        <p:txBody>
          <a:bodyPr vert="horz" lIns="91440" tIns="45720" rIns="91440" bIns="45720" rtlCol="0" anchor="t" anchorCtr="0">
            <a:noAutofit/>
          </a:bodyPr>
          <a:lstStyle>
            <a:lvl1pPr algn="l" defTabSz="914400" rtl="0" eaLnBrk="1" latinLnBrk="0" hangingPunct="1">
              <a:lnSpc>
                <a:spcPts val="3500"/>
              </a:lnSpc>
              <a:spcBef>
                <a:spcPct val="0"/>
              </a:spcBef>
              <a:buNone/>
              <a:defRPr lang="en-US" sz="3000" b="0" kern="1200" cap="all" baseline="0">
                <a:solidFill>
                  <a:schemeClr val="bg1"/>
                </a:solidFill>
                <a:latin typeface="Frutiger 45 light" pitchFamily="34" charset="0"/>
                <a:ea typeface="+mj-ea"/>
                <a:cs typeface="+mj-cs"/>
              </a:defRPr>
            </a:lvl1pPr>
          </a:lstStyle>
          <a:p>
            <a:r>
              <a:rPr lang="de-DE" dirty="0"/>
              <a:t>             </a:t>
            </a:r>
          </a:p>
        </p:txBody>
      </p:sp>
      <p:sp>
        <p:nvSpPr>
          <p:cNvPr id="11" name="Rechteck 10"/>
          <p:cNvSpPr/>
          <p:nvPr/>
        </p:nvSpPr>
        <p:spPr>
          <a:xfrm>
            <a:off x="0" y="3648105"/>
            <a:ext cx="9144000" cy="1514475"/>
          </a:xfrm>
          <a:prstGeom prst="rect">
            <a:avLst/>
          </a:prstGeom>
          <a:solidFill>
            <a:srgbClr val="2E63A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itel 10"/>
          <p:cNvSpPr>
            <a:spLocks noGrp="1"/>
          </p:cNvSpPr>
          <p:nvPr>
            <p:ph type="title"/>
          </p:nvPr>
        </p:nvSpPr>
        <p:spPr>
          <a:xfrm>
            <a:off x="604838" y="3683955"/>
            <a:ext cx="8164762" cy="1436687"/>
          </a:xfrm>
        </p:spPr>
        <p:txBody>
          <a:bodyPr anchor="ctr"/>
          <a:lstStyle>
            <a:lvl1pPr>
              <a:lnSpc>
                <a:spcPts val="3500"/>
              </a:lnSpc>
              <a:defRPr b="0">
                <a:solidFill>
                  <a:schemeClr val="bg1"/>
                </a:solidFill>
              </a:defRPr>
            </a:lvl1pPr>
          </a:lstStyle>
          <a:p>
            <a:r>
              <a:rPr lang="en-US" dirty="0">
                <a:cs typeface="Arial" pitchFamily="34" charset="0"/>
              </a:rPr>
              <a:t>5.2 Costs</a:t>
            </a:r>
          </a:p>
        </p:txBody>
      </p:sp>
    </p:spTree>
    <p:extLst>
      <p:ext uri="{BB962C8B-B14F-4D97-AF65-F5344CB8AC3E}">
        <p14:creationId xmlns:p14="http://schemas.microsoft.com/office/powerpoint/2010/main" val="1164077541"/>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wrap="square" anchor="b" anchorCtr="0"/>
          <a:lstStyle/>
          <a:p>
            <a:r>
              <a:rPr lang="en-US" altLang="en-US" dirty="0">
                <a:solidFill>
                  <a:srgbClr val="2E63AC"/>
                </a:solidFill>
              </a:rPr>
              <a:t>What are Costs?</a:t>
            </a:r>
          </a:p>
        </p:txBody>
      </p:sp>
      <p:sp>
        <p:nvSpPr>
          <p:cNvPr id="10243" name="Content Placeholder 2"/>
          <p:cNvSpPr>
            <a:spLocks noGrp="1"/>
          </p:cNvSpPr>
          <p:nvPr>
            <p:ph sz="quarter" idx="12"/>
          </p:nvPr>
        </p:nvSpPr>
        <p:spPr/>
        <p:txBody>
          <a:bodyPr/>
          <a:lstStyle/>
          <a:p>
            <a:r>
              <a:rPr lang="en-US" altLang="en-US" dirty="0">
                <a:solidFill>
                  <a:srgbClr val="2E63AC"/>
                </a:solidFill>
              </a:rPr>
              <a:t>Assumption</a:t>
            </a:r>
          </a:p>
          <a:p>
            <a:pPr lvl="1">
              <a:spcBef>
                <a:spcPts val="1200"/>
              </a:spcBef>
              <a:buClr>
                <a:srgbClr val="2E63AC"/>
              </a:buClr>
              <a:buFont typeface="Wingdings" panose="05000000000000000000" pitchFamily="2" charset="2"/>
              <a:buChar char="§"/>
            </a:pPr>
            <a:r>
              <a:rPr lang="en-US" altLang="en-US" dirty="0"/>
              <a:t>The goal of a firm is to maximize profit</a:t>
            </a:r>
          </a:p>
          <a:p>
            <a:pPr>
              <a:spcBef>
                <a:spcPts val="1200"/>
              </a:spcBef>
            </a:pPr>
            <a:r>
              <a:rPr lang="en-US" altLang="en-US" dirty="0">
                <a:solidFill>
                  <a:srgbClr val="2E63AC"/>
                </a:solidFill>
              </a:rPr>
              <a:t>Profit: </a:t>
            </a:r>
            <a:r>
              <a:rPr lang="en-US" altLang="en-US" dirty="0"/>
              <a:t>Total revenue minus total cost</a:t>
            </a:r>
          </a:p>
          <a:p>
            <a:pPr>
              <a:spcBef>
                <a:spcPts val="1200"/>
              </a:spcBef>
            </a:pPr>
            <a:r>
              <a:rPr lang="en-US" altLang="en-US" dirty="0">
                <a:solidFill>
                  <a:srgbClr val="2E63AC"/>
                </a:solidFill>
              </a:rPr>
              <a:t>Total revenue</a:t>
            </a:r>
            <a:r>
              <a:rPr lang="en-US" altLang="en-US" dirty="0"/>
              <a:t>, TR = P × Q</a:t>
            </a:r>
          </a:p>
          <a:p>
            <a:pPr lvl="1">
              <a:spcBef>
                <a:spcPts val="1200"/>
              </a:spcBef>
              <a:buClr>
                <a:srgbClr val="2E63AC"/>
              </a:buClr>
              <a:buFont typeface="Wingdings" panose="05000000000000000000" pitchFamily="2" charset="2"/>
              <a:buChar char="§"/>
            </a:pPr>
            <a:r>
              <a:rPr lang="en-US" altLang="en-US" dirty="0"/>
              <a:t>Amount a firm receives for the sale of its output</a:t>
            </a:r>
          </a:p>
          <a:p>
            <a:pPr lvl="1">
              <a:spcBef>
                <a:spcPts val="1200"/>
              </a:spcBef>
              <a:buClr>
                <a:srgbClr val="2E63AC"/>
              </a:buClr>
              <a:buFont typeface="Wingdings" panose="05000000000000000000" pitchFamily="2" charset="2"/>
              <a:buChar char="§"/>
            </a:pPr>
            <a:r>
              <a:rPr lang="en-US" altLang="en-US" dirty="0"/>
              <a:t>Quantity of output the firm produces times the price at which it sells its output</a:t>
            </a:r>
          </a:p>
          <a:p>
            <a:pPr>
              <a:spcBef>
                <a:spcPts val="1200"/>
              </a:spcBef>
            </a:pPr>
            <a:r>
              <a:rPr lang="en-US" altLang="en-US" dirty="0">
                <a:solidFill>
                  <a:srgbClr val="2E63AC"/>
                </a:solidFill>
              </a:rPr>
              <a:t>Total cost</a:t>
            </a:r>
            <a:r>
              <a:rPr lang="en-US" altLang="en-US" dirty="0"/>
              <a:t>, TC</a:t>
            </a:r>
          </a:p>
          <a:p>
            <a:pPr lvl="1">
              <a:spcBef>
                <a:spcPts val="1200"/>
              </a:spcBef>
              <a:buClr>
                <a:srgbClr val="2E63AC"/>
              </a:buClr>
              <a:buFont typeface="Wingdings" panose="05000000000000000000" pitchFamily="2" charset="2"/>
              <a:buChar char="§"/>
            </a:pPr>
            <a:r>
              <a:rPr lang="en-US" altLang="en-US" dirty="0"/>
              <a:t>Market value of the inputs a firm uses in production</a:t>
            </a:r>
          </a:p>
          <a:p>
            <a:pPr lvl="1"/>
            <a:endParaRPr lang="en-US" altLang="en-US" dirty="0"/>
          </a:p>
        </p:txBody>
      </p:sp>
      <p:pic>
        <p:nvPicPr>
          <p:cNvPr id="3" name="Bild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5931" y="949334"/>
            <a:ext cx="606027" cy="606027"/>
          </a:xfrm>
          <a:prstGeom prst="rect">
            <a:avLst/>
          </a:prstGeom>
        </p:spPr>
      </p:pic>
      <p:sp>
        <p:nvSpPr>
          <p:cNvPr id="4" name="Textfeld 3"/>
          <p:cNvSpPr txBox="1"/>
          <p:nvPr/>
        </p:nvSpPr>
        <p:spPr>
          <a:xfrm>
            <a:off x="3851920" y="1021514"/>
            <a:ext cx="576064" cy="461665"/>
          </a:xfrm>
          <a:prstGeom prst="rect">
            <a:avLst/>
          </a:prstGeom>
          <a:noFill/>
        </p:spPr>
        <p:txBody>
          <a:bodyPr wrap="square" rtlCol="0">
            <a:spAutoFit/>
          </a:bodyPr>
          <a:lstStyle/>
          <a:p>
            <a:r>
              <a:rPr lang="en-US" sz="2400">
                <a:solidFill>
                  <a:schemeClr val="bg1"/>
                </a:solidFill>
              </a:rPr>
              <a:t>#1</a:t>
            </a:r>
          </a:p>
        </p:txBody>
      </p:sp>
    </p:spTree>
    <p:extLst>
      <p:ext uri="{BB962C8B-B14F-4D97-AF65-F5344CB8AC3E}">
        <p14:creationId xmlns:p14="http://schemas.microsoft.com/office/powerpoint/2010/main" val="12138496"/>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wrap="square" anchor="b" anchorCtr="0"/>
          <a:lstStyle/>
          <a:p>
            <a:r>
              <a:rPr lang="en-US" altLang="en-US" dirty="0">
                <a:solidFill>
                  <a:srgbClr val="2E63AC"/>
                </a:solidFill>
              </a:rPr>
              <a:t>What are Costs?</a:t>
            </a:r>
          </a:p>
        </p:txBody>
      </p:sp>
      <p:sp>
        <p:nvSpPr>
          <p:cNvPr id="12291" name="Content Placeholder 2"/>
          <p:cNvSpPr>
            <a:spLocks noGrp="1"/>
          </p:cNvSpPr>
          <p:nvPr>
            <p:ph sz="quarter" idx="12"/>
          </p:nvPr>
        </p:nvSpPr>
        <p:spPr/>
        <p:txBody>
          <a:bodyPr/>
          <a:lstStyle/>
          <a:p>
            <a:r>
              <a:rPr lang="en-US" altLang="en-US" dirty="0">
                <a:solidFill>
                  <a:srgbClr val="2E63AC"/>
                </a:solidFill>
              </a:rPr>
              <a:t>Costs as opportunity costs</a:t>
            </a:r>
          </a:p>
          <a:p>
            <a:pPr lvl="1">
              <a:buClr>
                <a:srgbClr val="2E63AC"/>
              </a:buClr>
              <a:buFont typeface="Wingdings" panose="05000000000000000000" pitchFamily="2" charset="2"/>
              <a:buChar char="§"/>
            </a:pPr>
            <a:r>
              <a:rPr lang="en-US" altLang="en-US" dirty="0"/>
              <a:t>The cost of something is what you give up to get it</a:t>
            </a:r>
          </a:p>
          <a:p>
            <a:pPr lvl="1"/>
            <a:endParaRPr lang="en-US" altLang="en-US" dirty="0"/>
          </a:p>
          <a:p>
            <a:r>
              <a:rPr lang="en-US" altLang="en-US" dirty="0">
                <a:solidFill>
                  <a:srgbClr val="2E63AC"/>
                </a:solidFill>
              </a:rPr>
              <a:t>Firm’s cost of production</a:t>
            </a:r>
          </a:p>
          <a:p>
            <a:pPr lvl="1">
              <a:buClr>
                <a:srgbClr val="2E63AC"/>
              </a:buClr>
              <a:buFont typeface="Wingdings" panose="05000000000000000000" pitchFamily="2" charset="2"/>
              <a:buChar char="§"/>
            </a:pPr>
            <a:r>
              <a:rPr lang="en-US" altLang="en-US" dirty="0"/>
              <a:t>Include all the opportunity costs of making its output of goods and services</a:t>
            </a:r>
          </a:p>
          <a:p>
            <a:pPr lvl="1">
              <a:buClr>
                <a:srgbClr val="2E63AC"/>
              </a:buClr>
              <a:buFont typeface="Wingdings" panose="05000000000000000000" pitchFamily="2" charset="2"/>
              <a:buChar char="§"/>
            </a:pPr>
            <a:r>
              <a:rPr lang="en-US" altLang="en-US" dirty="0"/>
              <a:t>Explicit costs</a:t>
            </a:r>
          </a:p>
          <a:p>
            <a:pPr lvl="1">
              <a:buClr>
                <a:srgbClr val="2E63AC"/>
              </a:buClr>
              <a:buFont typeface="Wingdings" panose="05000000000000000000" pitchFamily="2" charset="2"/>
              <a:buChar char="§"/>
            </a:pPr>
            <a:r>
              <a:rPr lang="en-US" altLang="en-US" dirty="0"/>
              <a:t>Implicit costs</a:t>
            </a:r>
          </a:p>
          <a:p>
            <a:pPr lvl="1">
              <a:buClr>
                <a:srgbClr val="2E63AC"/>
              </a:buClr>
              <a:buFont typeface="Wingdings" panose="05000000000000000000" pitchFamily="2" charset="2"/>
              <a:buChar char="§"/>
            </a:pPr>
            <a:r>
              <a:rPr lang="en-US" dirty="0">
                <a:solidFill>
                  <a:srgbClr val="2E63AC"/>
                </a:solidFill>
              </a:rPr>
              <a:t>Total costs</a:t>
            </a:r>
            <a:r>
              <a:rPr lang="en-US" dirty="0"/>
              <a:t> = </a:t>
            </a:r>
          </a:p>
          <a:p>
            <a:pPr marL="723900" lvl="1" indent="0">
              <a:buClr>
                <a:srgbClr val="2E63AC"/>
              </a:buClr>
              <a:buNone/>
            </a:pPr>
            <a:r>
              <a:rPr lang="en-US" dirty="0"/>
              <a:t>Explicit costs + </a:t>
            </a:r>
          </a:p>
          <a:p>
            <a:pPr marL="723900" lvl="1" indent="0">
              <a:buClr>
                <a:srgbClr val="2E63AC"/>
              </a:buClr>
              <a:buNone/>
            </a:pPr>
            <a:r>
              <a:rPr lang="en-US" dirty="0"/>
              <a:t>Implicit costs</a:t>
            </a:r>
          </a:p>
          <a:p>
            <a:pPr lvl="1">
              <a:buClr>
                <a:srgbClr val="2E63AC"/>
              </a:buClr>
              <a:buFont typeface="Wingdings" panose="05000000000000000000" pitchFamily="2" charset="2"/>
              <a:buChar char="§"/>
            </a:pPr>
            <a:endParaRPr lang="en-US" altLang="en-US" dirty="0"/>
          </a:p>
          <a:p>
            <a:pPr marL="457200" lvl="1" indent="0">
              <a:buClr>
                <a:srgbClr val="2E63AC"/>
              </a:buClr>
              <a:buNone/>
            </a:pPr>
            <a:endParaRPr lang="en-US" altLang="en-US" dirty="0"/>
          </a:p>
        </p:txBody>
      </p:sp>
      <p:pic>
        <p:nvPicPr>
          <p:cNvPr id="4" name="Bild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5931" y="949334"/>
            <a:ext cx="606027" cy="606027"/>
          </a:xfrm>
          <a:prstGeom prst="rect">
            <a:avLst/>
          </a:prstGeom>
        </p:spPr>
      </p:pic>
      <p:sp>
        <p:nvSpPr>
          <p:cNvPr id="5" name="Textfeld 4"/>
          <p:cNvSpPr txBox="1"/>
          <p:nvPr/>
        </p:nvSpPr>
        <p:spPr>
          <a:xfrm>
            <a:off x="3851920" y="1021514"/>
            <a:ext cx="576064" cy="461665"/>
          </a:xfrm>
          <a:prstGeom prst="rect">
            <a:avLst/>
          </a:prstGeom>
          <a:noFill/>
        </p:spPr>
        <p:txBody>
          <a:bodyPr wrap="square" rtlCol="0">
            <a:spAutoFit/>
          </a:bodyPr>
          <a:lstStyle/>
          <a:p>
            <a:r>
              <a:rPr lang="en-US" sz="2400" dirty="0">
                <a:solidFill>
                  <a:schemeClr val="bg1"/>
                </a:solidFill>
              </a:rPr>
              <a:t>#2</a:t>
            </a:r>
          </a:p>
        </p:txBody>
      </p:sp>
      <p:pic>
        <p:nvPicPr>
          <p:cNvPr id="6" name="Bild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8068" y="3879980"/>
            <a:ext cx="5688632" cy="1805915"/>
          </a:xfrm>
          <a:prstGeom prst="rect">
            <a:avLst/>
          </a:prstGeom>
        </p:spPr>
      </p:pic>
    </p:spTree>
    <p:extLst>
      <p:ext uri="{BB962C8B-B14F-4D97-AF65-F5344CB8AC3E}">
        <p14:creationId xmlns:p14="http://schemas.microsoft.com/office/powerpoint/2010/main" val="2573968442"/>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5966311" y="4187056"/>
            <a:ext cx="2597578" cy="2158876"/>
          </a:xfrm>
          <a:prstGeom prst="rect">
            <a:avLst/>
          </a:prstGeom>
        </p:spPr>
      </p:pic>
      <p:sp>
        <p:nvSpPr>
          <p:cNvPr id="15363" name="Content Placeholder 2"/>
          <p:cNvSpPr>
            <a:spLocks noGrp="1"/>
          </p:cNvSpPr>
          <p:nvPr>
            <p:ph sz="quarter" idx="12"/>
          </p:nvPr>
        </p:nvSpPr>
        <p:spPr>
          <a:xfrm>
            <a:off x="730966" y="1883552"/>
            <a:ext cx="8128800" cy="3924000"/>
          </a:xfrm>
        </p:spPr>
        <p:txBody>
          <a:bodyPr/>
          <a:lstStyle/>
          <a:p>
            <a:r>
              <a:rPr lang="en-US" altLang="en-US" dirty="0">
                <a:solidFill>
                  <a:srgbClr val="2E63AC"/>
                </a:solidFill>
                <a:latin typeface="Calibri" panose="020F0502020204030204" pitchFamily="34" charset="0"/>
                <a:cs typeface="Calibri" panose="020F0502020204030204" pitchFamily="34" charset="0"/>
              </a:rPr>
              <a:t>Economic profit</a:t>
            </a:r>
          </a:p>
          <a:p>
            <a:pPr marL="457200" lvl="1" indent="0">
              <a:buNone/>
            </a:pPr>
            <a:r>
              <a:rPr lang="en-US" altLang="en-US" dirty="0">
                <a:latin typeface="Calibri" panose="020F0502020204030204" pitchFamily="34" charset="0"/>
                <a:cs typeface="Calibri" panose="020F0502020204030204" pitchFamily="34" charset="0"/>
              </a:rPr>
              <a:t>Total revenue minus total cost: total costs includes both explicit and implicit costs</a:t>
            </a:r>
          </a:p>
          <a:p>
            <a:pPr marL="1085850" lvl="1" indent="-342900">
              <a:spcBef>
                <a:spcPts val="600"/>
              </a:spcBef>
              <a:buFont typeface="Wingdings" panose="05000000000000000000" pitchFamily="2" charset="2"/>
              <a:buChar char="§"/>
              <a:defRPr/>
            </a:pPr>
            <a:r>
              <a:rPr lang="en-US" dirty="0">
                <a:solidFill>
                  <a:srgbClr val="2E63AC"/>
                </a:solidFill>
                <a:latin typeface="Calibri" panose="020F0502020204030204" pitchFamily="34" charset="0"/>
                <a:cs typeface="Calibri" panose="020F0502020204030204" pitchFamily="34" charset="0"/>
              </a:rPr>
              <a:t>Explicit costs: </a:t>
            </a:r>
            <a:r>
              <a:rPr lang="en-US" dirty="0">
                <a:latin typeface="Calibri" panose="020F0502020204030204" pitchFamily="34" charset="0"/>
                <a:cs typeface="Calibri" panose="020F0502020204030204" pitchFamily="34" charset="0"/>
              </a:rPr>
              <a:t>Input costs that require an outlay of money by the firm</a:t>
            </a:r>
          </a:p>
          <a:p>
            <a:pPr marL="1085850" lvl="1" indent="-342900">
              <a:spcBef>
                <a:spcPts val="600"/>
              </a:spcBef>
              <a:buFont typeface="Wingdings" panose="05000000000000000000" pitchFamily="2" charset="2"/>
              <a:buChar char="§"/>
              <a:defRPr/>
            </a:pPr>
            <a:r>
              <a:rPr lang="en-US" dirty="0">
                <a:solidFill>
                  <a:srgbClr val="2E63AC"/>
                </a:solidFill>
                <a:latin typeface="Calibri" panose="020F0502020204030204" pitchFamily="34" charset="0"/>
                <a:cs typeface="Calibri" panose="020F0502020204030204" pitchFamily="34" charset="0"/>
              </a:rPr>
              <a:t>Implicit costs: </a:t>
            </a:r>
          </a:p>
          <a:p>
            <a:pPr lvl="2">
              <a:spcBef>
                <a:spcPts val="600"/>
              </a:spcBef>
              <a:buClr>
                <a:srgbClr val="2E63AC"/>
              </a:buClr>
              <a:buFont typeface="Wingdings" panose="05000000000000000000" pitchFamily="2" charset="2"/>
              <a:buChar char="§"/>
              <a:defRPr/>
            </a:pPr>
            <a:r>
              <a:rPr lang="en-US" dirty="0">
                <a:latin typeface="Calibri" panose="020F0502020204030204" pitchFamily="34" charset="0"/>
                <a:cs typeface="Calibri" panose="020F0502020204030204" pitchFamily="34" charset="0"/>
              </a:rPr>
              <a:t>Input costs that do not require an outlay of money by the firm</a:t>
            </a:r>
          </a:p>
          <a:p>
            <a:pPr lvl="2">
              <a:spcBef>
                <a:spcPts val="600"/>
              </a:spcBef>
              <a:buClr>
                <a:srgbClr val="2E63AC"/>
              </a:buClr>
              <a:buFont typeface="Wingdings" panose="05000000000000000000" pitchFamily="2" charset="2"/>
              <a:buChar char="§"/>
              <a:defRPr/>
            </a:pPr>
            <a:r>
              <a:rPr lang="en-US" dirty="0">
                <a:latin typeface="Calibri" panose="020F0502020204030204" pitchFamily="34" charset="0"/>
                <a:cs typeface="Calibri" panose="020F0502020204030204" pitchFamily="34" charset="0"/>
              </a:rPr>
              <a:t>Ignored by accountants</a:t>
            </a:r>
          </a:p>
          <a:p>
            <a:pPr marL="914400" lvl="2" indent="0">
              <a:buNone/>
            </a:pPr>
            <a:endParaRPr lang="en-US" altLang="en-US" dirty="0">
              <a:latin typeface="Calibri" panose="020F0502020204030204" pitchFamily="34" charset="0"/>
              <a:cs typeface="Calibri" panose="020F0502020204030204" pitchFamily="34" charset="0"/>
            </a:endParaRPr>
          </a:p>
          <a:p>
            <a:r>
              <a:rPr lang="en-US" altLang="en-US" dirty="0">
                <a:solidFill>
                  <a:srgbClr val="2E63AC"/>
                </a:solidFill>
                <a:latin typeface="Calibri" panose="020F0502020204030204" pitchFamily="34" charset="0"/>
                <a:cs typeface="Calibri" panose="020F0502020204030204" pitchFamily="34" charset="0"/>
              </a:rPr>
              <a:t>Accounting profit</a:t>
            </a:r>
          </a:p>
          <a:p>
            <a:pPr marL="457200" lvl="1" indent="0">
              <a:buNone/>
            </a:pPr>
            <a:r>
              <a:rPr lang="en-US" altLang="en-US" dirty="0">
                <a:latin typeface="Calibri" panose="020F0502020204030204" pitchFamily="34" charset="0"/>
                <a:cs typeface="Calibri" panose="020F0502020204030204" pitchFamily="34" charset="0"/>
              </a:rPr>
              <a:t>Total revenue minus total explicit cost</a:t>
            </a:r>
          </a:p>
          <a:p>
            <a:pPr marL="457200" lvl="1" indent="0">
              <a:buNone/>
            </a:pPr>
            <a:r>
              <a:rPr lang="en-US" altLang="en-US" dirty="0">
                <a:latin typeface="Calibri" panose="020F0502020204030204" pitchFamily="34" charset="0"/>
                <a:cs typeface="Calibri" panose="020F0502020204030204" pitchFamily="34" charset="0"/>
              </a:rPr>
              <a:t>Usually larger than economic profit</a:t>
            </a:r>
          </a:p>
          <a:p>
            <a:pPr lvl="1">
              <a:buFont typeface="Arial" charset="0"/>
              <a:buNone/>
            </a:pPr>
            <a:endParaRPr lang="en-US" altLang="en-US" dirty="0">
              <a:latin typeface="Calibri" panose="020F0502020204030204" pitchFamily="34" charset="0"/>
              <a:cs typeface="Calibri" panose="020F0502020204030204" pitchFamily="34" charset="0"/>
            </a:endParaRPr>
          </a:p>
        </p:txBody>
      </p:sp>
      <p:sp>
        <p:nvSpPr>
          <p:cNvPr id="6" name="Titel 1"/>
          <p:cNvSpPr txBox="1">
            <a:spLocks/>
          </p:cNvSpPr>
          <p:nvPr/>
        </p:nvSpPr>
        <p:spPr>
          <a:xfrm>
            <a:off x="757238" y="527785"/>
            <a:ext cx="6545262" cy="1132540"/>
          </a:xfrm>
          <a:prstGeom prst="rect">
            <a:avLst/>
          </a:prstGeom>
        </p:spPr>
        <p:txBody>
          <a:bodyPr vert="horz" lIns="91440" tIns="45720" rIns="91440" bIns="45720" rtlCol="0" anchor="b" anchorCtr="0">
            <a:noAutofit/>
          </a:bodyPr>
          <a:lstStyle>
            <a:lvl1pPr marL="0" marR="0" indent="0" algn="l" defTabSz="914400" rtl="0" eaLnBrk="1" fontAlgn="auto" latinLnBrk="0" hangingPunct="1">
              <a:lnSpc>
                <a:spcPct val="100000"/>
              </a:lnSpc>
              <a:spcBef>
                <a:spcPct val="0"/>
              </a:spcBef>
              <a:spcAft>
                <a:spcPts val="0"/>
              </a:spcAft>
              <a:buClrTx/>
              <a:buSzTx/>
              <a:buFontTx/>
              <a:buNone/>
              <a:tabLst/>
              <a:defRPr lang="en-US" sz="2400" b="0" kern="1200" cap="all" baseline="0">
                <a:solidFill>
                  <a:srgbClr val="2E63AC"/>
                </a:solidFill>
                <a:latin typeface="Frutiger 45 light" pitchFamily="34" charset="0"/>
                <a:ea typeface="+mj-ea"/>
                <a:cs typeface="+mj-cs"/>
              </a:defRPr>
            </a:lvl1pPr>
          </a:lstStyle>
          <a:p>
            <a:pPr algn="just"/>
            <a:r>
              <a:rPr lang="en-US" dirty="0"/>
              <a:t>Economists versus Accountants #1</a:t>
            </a:r>
          </a:p>
        </p:txBody>
      </p:sp>
    </p:spTree>
    <p:extLst>
      <p:ext uri="{BB962C8B-B14F-4D97-AF65-F5344CB8AC3E}">
        <p14:creationId xmlns:p14="http://schemas.microsoft.com/office/powerpoint/2010/main" val="2573191162"/>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just"/>
            <a:r>
              <a:rPr lang="en-US" dirty="0">
                <a:solidFill>
                  <a:srgbClr val="2E63AC"/>
                </a:solidFill>
              </a:rPr>
              <a:t>Economists versus Accountants #2</a:t>
            </a:r>
            <a:endParaRPr lang="de-DE" dirty="0">
              <a:solidFill>
                <a:srgbClr val="2E63AC"/>
              </a:solidFill>
            </a:endParaRPr>
          </a:p>
        </p:txBody>
      </p:sp>
      <p:pic>
        <p:nvPicPr>
          <p:cNvPr id="4" name="Picture 2"/>
          <p:cNvPicPr>
            <a:picLocks noGrp="1" noChangeAspect="1" noChangeArrowheads="1"/>
          </p:cNvPicPr>
          <p:nvPr>
            <p:ph sz="quarter" idx="12"/>
          </p:nvPr>
        </p:nvPicPr>
        <p:blipFill>
          <a:blip r:embed="rId3">
            <a:extLst>
              <a:ext uri="{28A0092B-C50C-407E-A947-70E740481C1C}">
                <a14:useLocalDpi xmlns:a14="http://schemas.microsoft.com/office/drawing/2010/main" val="0"/>
              </a:ext>
            </a:extLst>
          </a:blip>
          <a:srcRect/>
          <a:stretch>
            <a:fillRect/>
          </a:stretch>
        </p:blipFill>
        <p:spPr bwMode="auto">
          <a:xfrm>
            <a:off x="1547664" y="1696425"/>
            <a:ext cx="6146970" cy="3924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5" name="Rechteck 4"/>
          <p:cNvSpPr/>
          <p:nvPr/>
        </p:nvSpPr>
        <p:spPr>
          <a:xfrm>
            <a:off x="604838" y="5667950"/>
            <a:ext cx="8215634" cy="679032"/>
          </a:xfrm>
          <a:prstGeom prst="rect">
            <a:avLst/>
          </a:prstGeom>
        </p:spPr>
        <p:txBody>
          <a:bodyPr wrap="square">
            <a:spAutoFit/>
          </a:bodyPr>
          <a:lstStyle/>
          <a:p>
            <a:pPr>
              <a:lnSpc>
                <a:spcPts val="2400"/>
              </a:lnSpc>
            </a:pPr>
            <a:r>
              <a:rPr lang="en-US" sz="1600" dirty="0">
                <a:latin typeface="Calibri" panose="020F0502020204030204" pitchFamily="34" charset="0"/>
                <a:cs typeface="Calibri" panose="020F0502020204030204" pitchFamily="34" charset="0"/>
              </a:rPr>
              <a:t>Economists include all opportunity costs when analyzing a firm, whereas accountants measure only explicit costs. Therefore, economic profit is smaller than accounting profit</a:t>
            </a:r>
          </a:p>
        </p:txBody>
      </p:sp>
    </p:spTree>
    <p:extLst>
      <p:ext uri="{BB962C8B-B14F-4D97-AF65-F5344CB8AC3E}">
        <p14:creationId xmlns:p14="http://schemas.microsoft.com/office/powerpoint/2010/main" val="879084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quarter" idx="12"/>
          </p:nvPr>
        </p:nvSpPr>
        <p:spPr>
          <a:xfrm>
            <a:off x="604838" y="2126693"/>
            <a:ext cx="5454768" cy="3216275"/>
          </a:xfrm>
        </p:spPr>
        <p:txBody>
          <a:bodyPr/>
          <a:lstStyle/>
          <a:p>
            <a:pPr marL="0" indent="0">
              <a:buClr>
                <a:srgbClr val="2E63AC"/>
              </a:buClr>
              <a:buNone/>
            </a:pPr>
            <a:r>
              <a:rPr lang="en-US" dirty="0"/>
              <a:t>Trade </a:t>
            </a:r>
          </a:p>
          <a:p>
            <a:pPr>
              <a:buClr>
                <a:srgbClr val="2E63AC"/>
              </a:buClr>
              <a:buFont typeface="Wingdings" panose="05000000000000000000" pitchFamily="2" charset="2"/>
              <a:buChar char="§"/>
            </a:pPr>
            <a:r>
              <a:rPr lang="en-US" dirty="0"/>
              <a:t>Allows each person to </a:t>
            </a:r>
            <a:r>
              <a:rPr lang="en-US" dirty="0">
                <a:solidFill>
                  <a:srgbClr val="2E63AC"/>
                </a:solidFill>
              </a:rPr>
              <a:t>specialize</a:t>
            </a:r>
            <a:r>
              <a:rPr lang="en-US" dirty="0"/>
              <a:t> in the activities he or she does best</a:t>
            </a:r>
          </a:p>
          <a:p>
            <a:pPr>
              <a:buClr>
                <a:srgbClr val="2E63AC"/>
              </a:buClr>
              <a:buFont typeface="Wingdings" panose="05000000000000000000" pitchFamily="2" charset="2"/>
              <a:buChar char="§"/>
            </a:pPr>
            <a:r>
              <a:rPr lang="en-US" dirty="0"/>
              <a:t>Enjoy a greater </a:t>
            </a:r>
            <a:r>
              <a:rPr lang="en-US" dirty="0">
                <a:solidFill>
                  <a:srgbClr val="2E63AC"/>
                </a:solidFill>
              </a:rPr>
              <a:t>variety</a:t>
            </a:r>
            <a:r>
              <a:rPr lang="en-US" dirty="0"/>
              <a:t> of goods and services at lower </a:t>
            </a:r>
            <a:r>
              <a:rPr lang="en-US" dirty="0">
                <a:solidFill>
                  <a:srgbClr val="2E63AC"/>
                </a:solidFill>
              </a:rPr>
              <a:t>cost</a:t>
            </a:r>
          </a:p>
        </p:txBody>
      </p:sp>
      <p:sp>
        <p:nvSpPr>
          <p:cNvPr id="6" name="TextBox 1"/>
          <p:cNvSpPr txBox="1">
            <a:spLocks noChangeArrowheads="1"/>
          </p:cNvSpPr>
          <p:nvPr/>
        </p:nvSpPr>
        <p:spPr bwMode="auto">
          <a:xfrm>
            <a:off x="1154719" y="5057770"/>
            <a:ext cx="5377526" cy="810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defRPr sz="3400">
                <a:solidFill>
                  <a:srgbClr val="005EA4"/>
                </a:solidFill>
                <a:latin typeface="Arial" pitchFamily="34" charset="0"/>
              </a:defRPr>
            </a:lvl1pPr>
            <a:lvl2pPr marL="742950" indent="-285750" algn="l" eaLnBrk="0" hangingPunct="0">
              <a:buFont typeface="Arial" pitchFamily="34" charset="0"/>
              <a:buChar char="–"/>
              <a:defRPr sz="3200">
                <a:solidFill>
                  <a:schemeClr val="tx1"/>
                </a:solidFill>
                <a:latin typeface="Arial" pitchFamily="34" charset="0"/>
              </a:defRPr>
            </a:lvl2pPr>
            <a:lvl3pPr marL="1143000" indent="-228600" algn="l" eaLnBrk="0" hangingPunct="0">
              <a:buSzPct val="90000"/>
              <a:defRPr sz="2800">
                <a:solidFill>
                  <a:schemeClr val="tx1"/>
                </a:solidFill>
                <a:latin typeface="Arial" pitchFamily="34" charset="0"/>
              </a:defRPr>
            </a:lvl3pPr>
            <a:lvl4pPr marL="1600200" indent="-228600" algn="l" eaLnBrk="0" hangingPunct="0">
              <a:buChar char="–"/>
              <a:defRPr sz="2400">
                <a:solidFill>
                  <a:schemeClr val="tx1"/>
                </a:solidFill>
                <a:latin typeface="Arial" pitchFamily="34" charset="0"/>
              </a:defRPr>
            </a:lvl4pPr>
            <a:lvl5pPr marL="2057400" indent="-228600" algn="l" eaLnBrk="0" hangingPunct="0">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lnSpc>
                <a:spcPts val="2800"/>
              </a:lnSpc>
              <a:buFontTx/>
              <a:buNone/>
            </a:pPr>
            <a:r>
              <a:rPr lang="en-US" altLang="en-US" sz="2000" i="1" dirty="0">
                <a:solidFill>
                  <a:srgbClr val="002060"/>
                </a:solidFill>
                <a:latin typeface="+mn-lt"/>
              </a:rPr>
              <a:t>“For $5 a week you can watch baseball without being nagged to cut the grass!”</a:t>
            </a:r>
            <a:endParaRPr lang="en-US" altLang="en-US" sz="2000" dirty="0">
              <a:solidFill>
                <a:srgbClr val="002060"/>
              </a:solidFill>
              <a:latin typeface="+mn-lt"/>
            </a:endParaRPr>
          </a:p>
        </p:txBody>
      </p:sp>
      <p:pic>
        <p:nvPicPr>
          <p:cNvPr id="7"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6850" y="2787726"/>
            <a:ext cx="2597150" cy="29797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8" name="Rechteck 7"/>
          <p:cNvSpPr/>
          <p:nvPr/>
        </p:nvSpPr>
        <p:spPr>
          <a:xfrm>
            <a:off x="7433126" y="1119809"/>
            <a:ext cx="720000" cy="720000"/>
          </a:xfrm>
          <a:prstGeom prst="rect">
            <a:avLst/>
          </a:prstGeom>
          <a:blipFill dpi="0" rotWithShape="1">
            <a:blip r:embed="rId3">
              <a:alphaModFix amt="6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feld 8"/>
          <p:cNvSpPr txBox="1"/>
          <p:nvPr/>
        </p:nvSpPr>
        <p:spPr>
          <a:xfrm>
            <a:off x="7550917" y="1254208"/>
            <a:ext cx="1132764" cy="461665"/>
          </a:xfrm>
          <a:prstGeom prst="rect">
            <a:avLst/>
          </a:prstGeom>
          <a:noFill/>
        </p:spPr>
        <p:txBody>
          <a:bodyPr wrap="square" rtlCol="0">
            <a:spAutoFit/>
          </a:bodyPr>
          <a:lstStyle/>
          <a:p>
            <a:r>
              <a:rPr lang="en-US" altLang="en-US" sz="2400" dirty="0">
                <a:solidFill>
                  <a:schemeClr val="bg1"/>
                </a:solidFill>
              </a:rPr>
              <a:t>#1</a:t>
            </a:r>
            <a:endParaRPr lang="en-US" sz="2400" dirty="0">
              <a:solidFill>
                <a:schemeClr val="bg1"/>
              </a:solidFill>
            </a:endParaRPr>
          </a:p>
        </p:txBody>
      </p:sp>
      <p:sp>
        <p:nvSpPr>
          <p:cNvPr id="10" name="Titel 4"/>
          <p:cNvSpPr txBox="1">
            <a:spLocks/>
          </p:cNvSpPr>
          <p:nvPr/>
        </p:nvSpPr>
        <p:spPr>
          <a:xfrm>
            <a:off x="604838" y="310778"/>
            <a:ext cx="8282656" cy="1264025"/>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lang="en-US" sz="2400" b="0" kern="1200" cap="all" baseline="0">
                <a:solidFill>
                  <a:srgbClr val="2E63AC"/>
                </a:solidFill>
                <a:latin typeface="Frutiger 45 light" pitchFamily="34" charset="0"/>
                <a:ea typeface="+mj-ea"/>
                <a:cs typeface="+mj-cs"/>
              </a:defRPr>
            </a:lvl1pPr>
          </a:lstStyle>
          <a:p>
            <a:r>
              <a:rPr lang="en-US" dirty="0"/>
              <a:t>Principle </a:t>
            </a:r>
            <a:r>
              <a:rPr lang="de-DE" dirty="0"/>
              <a:t>5: </a:t>
            </a:r>
            <a:r>
              <a:rPr lang="en-US" dirty="0"/>
              <a:t>Trade </a:t>
            </a:r>
          </a:p>
          <a:p>
            <a:r>
              <a:rPr lang="en-US" dirty="0"/>
              <a:t>can make everyone better off </a:t>
            </a:r>
          </a:p>
          <a:p>
            <a:r>
              <a:rPr lang="en-US" dirty="0">
                <a:solidFill>
                  <a:schemeClr val="bg1">
                    <a:lumMod val="50000"/>
                  </a:schemeClr>
                </a:solidFill>
              </a:rPr>
              <a:t>                                         </a:t>
            </a:r>
            <a:r>
              <a:rPr lang="en-US" altLang="en-US" sz="2000" dirty="0">
                <a:solidFill>
                  <a:schemeClr val="bg1">
                    <a:lumMod val="50000"/>
                  </a:schemeClr>
                </a:solidFill>
              </a:rPr>
              <a:t>How people Interact</a:t>
            </a:r>
            <a:endParaRPr lang="en-US" altLang="en-US" dirty="0">
              <a:solidFill>
                <a:schemeClr val="bg1">
                  <a:lumMod val="50000"/>
                </a:schemeClr>
              </a:solidFill>
            </a:endParaRPr>
          </a:p>
        </p:txBody>
      </p:sp>
    </p:spTree>
    <p:extLst>
      <p:ext uri="{BB962C8B-B14F-4D97-AF65-F5344CB8AC3E}">
        <p14:creationId xmlns:p14="http://schemas.microsoft.com/office/powerpoint/2010/main" val="2918954145"/>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Text Box 10"/>
          <p:cNvSpPr txBox="1">
            <a:spLocks noChangeArrowheads="1"/>
          </p:cNvSpPr>
          <p:nvPr/>
        </p:nvSpPr>
        <p:spPr bwMode="auto">
          <a:xfrm>
            <a:off x="73112" y="1307152"/>
            <a:ext cx="5074960" cy="4755148"/>
          </a:xfrm>
          <a:prstGeom prst="rect">
            <a:avLst/>
          </a:prstGeom>
          <a:noFill/>
          <a:ln w="9525">
            <a:noFill/>
            <a:miter lim="800000"/>
            <a:headEnd/>
            <a:tailEnd/>
          </a:ln>
        </p:spPr>
        <p:txBody>
          <a:bodyPr wrap="square">
            <a:prstTxWarp prst="textNoShape">
              <a:avLst/>
            </a:prstTxWarp>
            <a:spAutoFit/>
          </a:bodyPr>
          <a:lstStyle/>
          <a:p>
            <a:pPr marL="342900" indent="-342900">
              <a:lnSpc>
                <a:spcPct val="120000"/>
              </a:lnSpc>
              <a:spcBef>
                <a:spcPts val="600"/>
              </a:spcBef>
              <a:buClr>
                <a:srgbClr val="2E63AC"/>
              </a:buClr>
              <a:buFont typeface="Wingdings" panose="05000000000000000000" pitchFamily="2" charset="2"/>
              <a:buChar char="§"/>
            </a:pPr>
            <a:r>
              <a:rPr lang="en-US" sz="2000" dirty="0">
                <a:cs typeface="Calibri"/>
              </a:rPr>
              <a:t>To calculate </a:t>
            </a:r>
            <a:r>
              <a:rPr lang="en-US" sz="2000" b="1" i="1" dirty="0">
                <a:cs typeface="Calibri"/>
              </a:rPr>
              <a:t>accounting profit</a:t>
            </a:r>
            <a:r>
              <a:rPr lang="en-US" sz="2000" dirty="0">
                <a:cs typeface="Calibri"/>
              </a:rPr>
              <a:t>, subtract the explicit costs from total revenue.</a:t>
            </a:r>
          </a:p>
          <a:p>
            <a:pPr marL="342900" indent="-342900">
              <a:lnSpc>
                <a:spcPct val="120000"/>
              </a:lnSpc>
              <a:spcBef>
                <a:spcPts val="600"/>
              </a:spcBef>
              <a:buClr>
                <a:srgbClr val="2E63AC"/>
              </a:buClr>
              <a:buFont typeface="Wingdings" panose="05000000000000000000" pitchFamily="2" charset="2"/>
              <a:buChar char="§"/>
            </a:pPr>
            <a:r>
              <a:rPr lang="en-US" sz="2000" dirty="0">
                <a:cs typeface="Calibri"/>
              </a:rPr>
              <a:t>To calculate </a:t>
            </a:r>
            <a:r>
              <a:rPr lang="en-US" sz="2000" b="1" i="1" dirty="0">
                <a:cs typeface="Calibri"/>
              </a:rPr>
              <a:t>economic profit</a:t>
            </a:r>
            <a:r>
              <a:rPr lang="en-US" sz="2000" dirty="0">
                <a:cs typeface="Calibri"/>
              </a:rPr>
              <a:t>, subtract both the explicit and implicit costs from total revenue.</a:t>
            </a:r>
          </a:p>
          <a:p>
            <a:pPr marL="342900" indent="-342900">
              <a:lnSpc>
                <a:spcPct val="120000"/>
              </a:lnSpc>
              <a:spcBef>
                <a:spcPts val="600"/>
              </a:spcBef>
              <a:buClr>
                <a:srgbClr val="2E63AC"/>
              </a:buClr>
              <a:buFont typeface="Wingdings" panose="05000000000000000000" pitchFamily="2" charset="2"/>
              <a:buChar char="§"/>
            </a:pPr>
            <a:r>
              <a:rPr lang="en-US" sz="2000" dirty="0">
                <a:cs typeface="Calibri"/>
              </a:rPr>
              <a:t>Notice how economic profits are less than the accounting profits (because of the implicit costs).</a:t>
            </a:r>
          </a:p>
          <a:p>
            <a:pPr marL="342900" indent="-342900">
              <a:lnSpc>
                <a:spcPct val="120000"/>
              </a:lnSpc>
              <a:spcBef>
                <a:spcPts val="600"/>
              </a:spcBef>
              <a:buClr>
                <a:srgbClr val="2E63AC"/>
              </a:buClr>
              <a:buFont typeface="Wingdings" panose="05000000000000000000" pitchFamily="2" charset="2"/>
              <a:buChar char="§"/>
            </a:pPr>
            <a:r>
              <a:rPr lang="en-US" sz="2000" dirty="0">
                <a:cs typeface="Calibri"/>
              </a:rPr>
              <a:t>What does it mean for economic profits to be negative (as in this example) when accounting profits </a:t>
            </a:r>
            <a:br>
              <a:rPr lang="en-US" sz="2000" dirty="0">
                <a:cs typeface="Calibri"/>
              </a:rPr>
            </a:br>
            <a:r>
              <a:rPr lang="en-US" sz="2000" dirty="0">
                <a:cs typeface="Calibri"/>
              </a:rPr>
              <a:t>are positive?</a:t>
            </a:r>
          </a:p>
        </p:txBody>
      </p:sp>
      <p:sp>
        <p:nvSpPr>
          <p:cNvPr id="132" name="Rectangle 3"/>
          <p:cNvSpPr>
            <a:spLocks noChangeArrowheads="1"/>
          </p:cNvSpPr>
          <p:nvPr/>
        </p:nvSpPr>
        <p:spPr bwMode="auto">
          <a:xfrm>
            <a:off x="5148072" y="1261872"/>
            <a:ext cx="3785201" cy="4879121"/>
          </a:xfrm>
          <a:prstGeom prst="rect">
            <a:avLst/>
          </a:prstGeom>
          <a:solidFill>
            <a:schemeClr val="bg1"/>
          </a:solidFill>
          <a:ln w="12700">
            <a:solidFill>
              <a:schemeClr val="tx1"/>
            </a:solidFill>
            <a:miter lim="800000"/>
            <a:headEnd/>
            <a:tailEnd/>
          </a:ln>
          <a:effectLst>
            <a:outerShdw blurRad="63500" dist="38099" dir="2700000" algn="ctr" rotWithShape="0">
              <a:srgbClr val="000000">
                <a:alpha val="74998"/>
              </a:srgbClr>
            </a:outerShdw>
          </a:effectLst>
        </p:spPr>
        <p:txBody>
          <a:bodyPr wrap="none" anchor="ctr">
            <a:prstTxWarp prst="textNoShape">
              <a:avLst/>
            </a:prstTxWarp>
          </a:bodyPr>
          <a:lstStyle/>
          <a:p>
            <a:pPr>
              <a:defRPr/>
            </a:pPr>
            <a:endParaRPr lang="en-US">
              <a:latin typeface="Calibri"/>
              <a:cs typeface="Calibri"/>
            </a:endParaRPr>
          </a:p>
        </p:txBody>
      </p:sp>
      <p:sp>
        <p:nvSpPr>
          <p:cNvPr id="2" name="Title 1"/>
          <p:cNvSpPr>
            <a:spLocks noGrp="1"/>
          </p:cNvSpPr>
          <p:nvPr>
            <p:ph type="title"/>
          </p:nvPr>
        </p:nvSpPr>
        <p:spPr>
          <a:xfrm>
            <a:off x="363538" y="-53785"/>
            <a:ext cx="6545262" cy="1132540"/>
          </a:xfrm>
        </p:spPr>
        <p:txBody>
          <a:bodyPr/>
          <a:lstStyle/>
          <a:p>
            <a:r>
              <a:rPr lang="en-US" dirty="0">
                <a:solidFill>
                  <a:srgbClr val="2E63AC"/>
                </a:solidFill>
                <a:latin typeface="+mn-lt"/>
                <a:cs typeface="Calibri"/>
              </a:rPr>
              <a:t>Accounting versus Economic Profit</a:t>
            </a:r>
          </a:p>
        </p:txBody>
      </p:sp>
      <p:sp>
        <p:nvSpPr>
          <p:cNvPr id="53" name="Rectangle 138"/>
          <p:cNvSpPr>
            <a:spLocks noChangeArrowheads="1"/>
          </p:cNvSpPr>
          <p:nvPr/>
        </p:nvSpPr>
        <p:spPr bwMode="auto">
          <a:xfrm>
            <a:off x="5433497" y="1870075"/>
            <a:ext cx="1287212" cy="246221"/>
          </a:xfrm>
          <a:prstGeom prst="rect">
            <a:avLst/>
          </a:prstGeom>
          <a:noFill/>
          <a:ln w="9525">
            <a:noFill/>
            <a:miter lim="800000"/>
            <a:headEnd/>
            <a:tailEnd/>
          </a:ln>
        </p:spPr>
        <p:txBody>
          <a:bodyPr wrap="none" lIns="0" tIns="0" rIns="0" bIns="0">
            <a:prstTxWarp prst="textNoShape">
              <a:avLst/>
            </a:prstTxWarp>
            <a:spAutoFit/>
          </a:bodyPr>
          <a:lstStyle/>
          <a:p>
            <a:r>
              <a:rPr lang="en-US" sz="1600" i="1" dirty="0">
                <a:solidFill>
                  <a:srgbClr val="000000"/>
                </a:solidFill>
                <a:latin typeface="Calibri"/>
                <a:cs typeface="Calibri"/>
              </a:rPr>
              <a:t>Costs (Explicit)</a:t>
            </a:r>
            <a:endParaRPr lang="en-US" sz="1600" i="1" dirty="0">
              <a:latin typeface="Calibri"/>
              <a:cs typeface="Calibri"/>
            </a:endParaRPr>
          </a:p>
        </p:txBody>
      </p:sp>
      <p:grpSp>
        <p:nvGrpSpPr>
          <p:cNvPr id="69" name="Group 184"/>
          <p:cNvGrpSpPr>
            <a:grpSpLocks/>
          </p:cNvGrpSpPr>
          <p:nvPr/>
        </p:nvGrpSpPr>
        <p:grpSpPr bwMode="auto">
          <a:xfrm>
            <a:off x="5817545" y="2062166"/>
            <a:ext cx="2947988" cy="265113"/>
            <a:chOff x="1200" y="925"/>
            <a:chExt cx="1857" cy="167"/>
          </a:xfrm>
        </p:grpSpPr>
        <p:sp>
          <p:nvSpPr>
            <p:cNvPr id="91" name="Rectangle 139"/>
            <p:cNvSpPr>
              <a:spLocks noChangeArrowheads="1"/>
            </p:cNvSpPr>
            <p:nvPr/>
          </p:nvSpPr>
          <p:spPr bwMode="auto">
            <a:xfrm>
              <a:off x="1200" y="937"/>
              <a:ext cx="1141" cy="155"/>
            </a:xfrm>
            <a:prstGeom prst="rect">
              <a:avLst/>
            </a:prstGeom>
            <a:noFill/>
            <a:ln w="9525">
              <a:noFill/>
              <a:miter lim="800000"/>
              <a:headEnd/>
              <a:tailEnd/>
            </a:ln>
          </p:spPr>
          <p:txBody>
            <a:bodyPr wrap="none" lIns="0" tIns="0" rIns="0" bIns="0">
              <a:prstTxWarp prst="textNoShape">
                <a:avLst/>
              </a:prstTxWarp>
              <a:spAutoFit/>
            </a:bodyPr>
            <a:lstStyle/>
            <a:p>
              <a:r>
                <a:rPr lang="en-US" sz="1600" b="0">
                  <a:solidFill>
                    <a:srgbClr val="000000"/>
                  </a:solidFill>
                  <a:latin typeface="Calibri"/>
                  <a:cs typeface="Calibri"/>
                </a:rPr>
                <a:t>Groceries (wholesale)</a:t>
              </a:r>
              <a:endParaRPr lang="en-US" sz="1600">
                <a:latin typeface="Calibri"/>
                <a:cs typeface="Calibri"/>
              </a:endParaRPr>
            </a:p>
          </p:txBody>
        </p:sp>
        <p:sp>
          <p:nvSpPr>
            <p:cNvPr id="92" name="Rectangle 140"/>
            <p:cNvSpPr>
              <a:spLocks noChangeArrowheads="1"/>
            </p:cNvSpPr>
            <p:nvPr/>
          </p:nvSpPr>
          <p:spPr bwMode="auto">
            <a:xfrm>
              <a:off x="2632" y="925"/>
              <a:ext cx="425" cy="155"/>
            </a:xfrm>
            <a:prstGeom prst="rect">
              <a:avLst/>
            </a:prstGeom>
            <a:noFill/>
            <a:ln w="9525">
              <a:noFill/>
              <a:miter lim="800000"/>
              <a:headEnd/>
              <a:tailEnd/>
            </a:ln>
          </p:spPr>
          <p:txBody>
            <a:bodyPr wrap="none" lIns="0" tIns="0" rIns="0" bIns="0">
              <a:prstTxWarp prst="textNoShape">
                <a:avLst/>
              </a:prstTxWarp>
              <a:spAutoFit/>
            </a:bodyPr>
            <a:lstStyle/>
            <a:p>
              <a:r>
                <a:rPr lang="en-US" sz="1600" b="0" dirty="0">
                  <a:solidFill>
                    <a:srgbClr val="000000"/>
                  </a:solidFill>
                  <a:latin typeface="Calibri"/>
                  <a:cs typeface="Calibri"/>
                </a:rPr>
                <a:t>$76,000</a:t>
              </a:r>
              <a:endParaRPr lang="en-US" sz="1600" dirty="0">
                <a:latin typeface="Calibri"/>
                <a:cs typeface="Calibri"/>
              </a:endParaRPr>
            </a:p>
          </p:txBody>
        </p:sp>
      </p:grpSp>
      <p:grpSp>
        <p:nvGrpSpPr>
          <p:cNvPr id="93" name="Group 185"/>
          <p:cNvGrpSpPr>
            <a:grpSpLocks/>
          </p:cNvGrpSpPr>
          <p:nvPr/>
        </p:nvGrpSpPr>
        <p:grpSpPr bwMode="auto">
          <a:xfrm>
            <a:off x="5817545" y="2273303"/>
            <a:ext cx="2936876" cy="265113"/>
            <a:chOff x="1200" y="1058"/>
            <a:chExt cx="1850" cy="167"/>
          </a:xfrm>
        </p:grpSpPr>
        <p:sp>
          <p:nvSpPr>
            <p:cNvPr id="94" name="Rectangle 141"/>
            <p:cNvSpPr>
              <a:spLocks noChangeArrowheads="1"/>
            </p:cNvSpPr>
            <p:nvPr/>
          </p:nvSpPr>
          <p:spPr bwMode="auto">
            <a:xfrm>
              <a:off x="1200" y="1070"/>
              <a:ext cx="401" cy="155"/>
            </a:xfrm>
            <a:prstGeom prst="rect">
              <a:avLst/>
            </a:prstGeom>
            <a:noFill/>
            <a:ln w="9525">
              <a:noFill/>
              <a:miter lim="800000"/>
              <a:headEnd/>
              <a:tailEnd/>
            </a:ln>
          </p:spPr>
          <p:txBody>
            <a:bodyPr wrap="none" lIns="0" tIns="0" rIns="0" bIns="0">
              <a:prstTxWarp prst="textNoShape">
                <a:avLst/>
              </a:prstTxWarp>
              <a:spAutoFit/>
            </a:bodyPr>
            <a:lstStyle/>
            <a:p>
              <a:r>
                <a:rPr lang="en-US" sz="1600" b="0">
                  <a:solidFill>
                    <a:srgbClr val="000000"/>
                  </a:solidFill>
                  <a:latin typeface="Calibri"/>
                  <a:cs typeface="Calibri"/>
                </a:rPr>
                <a:t>Utilities</a:t>
              </a:r>
              <a:endParaRPr lang="en-US" sz="1600">
                <a:latin typeface="Calibri"/>
                <a:cs typeface="Calibri"/>
              </a:endParaRPr>
            </a:p>
          </p:txBody>
        </p:sp>
        <p:sp>
          <p:nvSpPr>
            <p:cNvPr id="95" name="Rectangle 142"/>
            <p:cNvSpPr>
              <a:spLocks noChangeArrowheads="1"/>
            </p:cNvSpPr>
            <p:nvPr/>
          </p:nvSpPr>
          <p:spPr bwMode="auto">
            <a:xfrm>
              <a:off x="2756" y="1058"/>
              <a:ext cx="294" cy="155"/>
            </a:xfrm>
            <a:prstGeom prst="rect">
              <a:avLst/>
            </a:prstGeom>
            <a:noFill/>
            <a:ln w="9525">
              <a:noFill/>
              <a:miter lim="800000"/>
              <a:headEnd/>
              <a:tailEnd/>
            </a:ln>
          </p:spPr>
          <p:txBody>
            <a:bodyPr wrap="none" lIns="0" tIns="0" rIns="0" bIns="0">
              <a:prstTxWarp prst="textNoShape">
                <a:avLst/>
              </a:prstTxWarp>
              <a:spAutoFit/>
            </a:bodyPr>
            <a:lstStyle/>
            <a:p>
              <a:r>
                <a:rPr lang="en-US" sz="1600" b="0" dirty="0">
                  <a:solidFill>
                    <a:srgbClr val="000000"/>
                  </a:solidFill>
                  <a:latin typeface="Calibri"/>
                  <a:cs typeface="Calibri"/>
                </a:rPr>
                <a:t>4,000</a:t>
              </a:r>
              <a:endParaRPr lang="en-US" sz="1600" dirty="0">
                <a:latin typeface="Calibri"/>
                <a:cs typeface="Calibri"/>
              </a:endParaRPr>
            </a:p>
          </p:txBody>
        </p:sp>
      </p:grpSp>
      <p:grpSp>
        <p:nvGrpSpPr>
          <p:cNvPr id="96" name="Group 186"/>
          <p:cNvGrpSpPr>
            <a:grpSpLocks/>
          </p:cNvGrpSpPr>
          <p:nvPr/>
        </p:nvGrpSpPr>
        <p:grpSpPr bwMode="auto">
          <a:xfrm>
            <a:off x="5817545" y="2474917"/>
            <a:ext cx="2946401" cy="265113"/>
            <a:chOff x="1200" y="1185"/>
            <a:chExt cx="1856" cy="167"/>
          </a:xfrm>
        </p:grpSpPr>
        <p:sp>
          <p:nvSpPr>
            <p:cNvPr id="97" name="Rectangle 143"/>
            <p:cNvSpPr>
              <a:spLocks noChangeArrowheads="1"/>
            </p:cNvSpPr>
            <p:nvPr/>
          </p:nvSpPr>
          <p:spPr bwMode="auto">
            <a:xfrm>
              <a:off x="1200" y="1197"/>
              <a:ext cx="300" cy="155"/>
            </a:xfrm>
            <a:prstGeom prst="rect">
              <a:avLst/>
            </a:prstGeom>
            <a:noFill/>
            <a:ln w="9525">
              <a:noFill/>
              <a:miter lim="800000"/>
              <a:headEnd/>
              <a:tailEnd/>
            </a:ln>
          </p:spPr>
          <p:txBody>
            <a:bodyPr wrap="none" lIns="0" tIns="0" rIns="0" bIns="0">
              <a:prstTxWarp prst="textNoShape">
                <a:avLst/>
              </a:prstTxWarp>
              <a:spAutoFit/>
            </a:bodyPr>
            <a:lstStyle/>
            <a:p>
              <a:r>
                <a:rPr lang="en-US" sz="1600" b="0">
                  <a:solidFill>
                    <a:srgbClr val="000000"/>
                  </a:solidFill>
                  <a:latin typeface="Calibri"/>
                  <a:cs typeface="Calibri"/>
                </a:rPr>
                <a:t>Taxes</a:t>
              </a:r>
              <a:endParaRPr lang="en-US" sz="1600">
                <a:latin typeface="Calibri"/>
                <a:cs typeface="Calibri"/>
              </a:endParaRPr>
            </a:p>
          </p:txBody>
        </p:sp>
        <p:sp>
          <p:nvSpPr>
            <p:cNvPr id="98" name="Rectangle 144"/>
            <p:cNvSpPr>
              <a:spLocks noChangeArrowheads="1"/>
            </p:cNvSpPr>
            <p:nvPr/>
          </p:nvSpPr>
          <p:spPr bwMode="auto">
            <a:xfrm>
              <a:off x="2762" y="1185"/>
              <a:ext cx="294" cy="155"/>
            </a:xfrm>
            <a:prstGeom prst="rect">
              <a:avLst/>
            </a:prstGeom>
            <a:noFill/>
            <a:ln w="9525">
              <a:noFill/>
              <a:miter lim="800000"/>
              <a:headEnd/>
              <a:tailEnd/>
            </a:ln>
          </p:spPr>
          <p:txBody>
            <a:bodyPr wrap="none" lIns="0" tIns="0" rIns="0" bIns="0">
              <a:prstTxWarp prst="textNoShape">
                <a:avLst/>
              </a:prstTxWarp>
              <a:spAutoFit/>
            </a:bodyPr>
            <a:lstStyle/>
            <a:p>
              <a:r>
                <a:rPr lang="en-US" sz="1600" b="0" dirty="0">
                  <a:solidFill>
                    <a:srgbClr val="000000"/>
                  </a:solidFill>
                  <a:latin typeface="Calibri"/>
                  <a:cs typeface="Calibri"/>
                </a:rPr>
                <a:t>6,000</a:t>
              </a:r>
              <a:endParaRPr lang="en-US" sz="1600" dirty="0">
                <a:latin typeface="Calibri"/>
                <a:cs typeface="Calibri"/>
              </a:endParaRPr>
            </a:p>
          </p:txBody>
        </p:sp>
      </p:grpSp>
      <p:grpSp>
        <p:nvGrpSpPr>
          <p:cNvPr id="99" name="Group 187"/>
          <p:cNvGrpSpPr>
            <a:grpSpLocks/>
          </p:cNvGrpSpPr>
          <p:nvPr/>
        </p:nvGrpSpPr>
        <p:grpSpPr bwMode="auto">
          <a:xfrm>
            <a:off x="5817545" y="2687642"/>
            <a:ext cx="2927351" cy="265113"/>
            <a:chOff x="1200" y="1319"/>
            <a:chExt cx="1844" cy="167"/>
          </a:xfrm>
        </p:grpSpPr>
        <p:sp>
          <p:nvSpPr>
            <p:cNvPr id="100" name="Rectangle 145"/>
            <p:cNvSpPr>
              <a:spLocks noChangeArrowheads="1"/>
            </p:cNvSpPr>
            <p:nvPr/>
          </p:nvSpPr>
          <p:spPr bwMode="auto">
            <a:xfrm>
              <a:off x="1200" y="1331"/>
              <a:ext cx="612" cy="155"/>
            </a:xfrm>
            <a:prstGeom prst="rect">
              <a:avLst/>
            </a:prstGeom>
            <a:noFill/>
            <a:ln w="9525">
              <a:noFill/>
              <a:miter lim="800000"/>
              <a:headEnd/>
              <a:tailEnd/>
            </a:ln>
          </p:spPr>
          <p:txBody>
            <a:bodyPr wrap="none" lIns="0" tIns="0" rIns="0" bIns="0">
              <a:prstTxWarp prst="textNoShape">
                <a:avLst/>
              </a:prstTxWarp>
              <a:spAutoFit/>
            </a:bodyPr>
            <a:lstStyle/>
            <a:p>
              <a:r>
                <a:rPr lang="en-US" sz="1600" b="0">
                  <a:solidFill>
                    <a:srgbClr val="000000"/>
                  </a:solidFill>
                  <a:latin typeface="Calibri"/>
                  <a:cs typeface="Calibri"/>
                </a:rPr>
                <a:t>Advertising</a:t>
              </a:r>
              <a:endParaRPr lang="en-US" sz="1600">
                <a:latin typeface="Calibri"/>
                <a:cs typeface="Calibri"/>
              </a:endParaRPr>
            </a:p>
          </p:txBody>
        </p:sp>
        <p:sp>
          <p:nvSpPr>
            <p:cNvPr id="101" name="Rectangle 146"/>
            <p:cNvSpPr>
              <a:spLocks noChangeArrowheads="1"/>
            </p:cNvSpPr>
            <p:nvPr/>
          </p:nvSpPr>
          <p:spPr bwMode="auto">
            <a:xfrm>
              <a:off x="2750" y="1319"/>
              <a:ext cx="294" cy="155"/>
            </a:xfrm>
            <a:prstGeom prst="rect">
              <a:avLst/>
            </a:prstGeom>
            <a:noFill/>
            <a:ln w="9525">
              <a:noFill/>
              <a:miter lim="800000"/>
              <a:headEnd/>
              <a:tailEnd/>
            </a:ln>
          </p:spPr>
          <p:txBody>
            <a:bodyPr wrap="none" lIns="0" tIns="0" rIns="0" bIns="0">
              <a:prstTxWarp prst="textNoShape">
                <a:avLst/>
              </a:prstTxWarp>
              <a:spAutoFit/>
            </a:bodyPr>
            <a:lstStyle/>
            <a:p>
              <a:r>
                <a:rPr lang="en-US" sz="1600" b="0" dirty="0">
                  <a:solidFill>
                    <a:srgbClr val="000000"/>
                  </a:solidFill>
                  <a:latin typeface="Calibri"/>
                  <a:cs typeface="Calibri"/>
                </a:rPr>
                <a:t>2,000</a:t>
              </a:r>
              <a:endParaRPr lang="en-US" sz="1600" dirty="0">
                <a:latin typeface="Calibri"/>
                <a:cs typeface="Calibri"/>
              </a:endParaRPr>
            </a:p>
          </p:txBody>
        </p:sp>
      </p:grpSp>
      <p:grpSp>
        <p:nvGrpSpPr>
          <p:cNvPr id="102" name="Group 190"/>
          <p:cNvGrpSpPr>
            <a:grpSpLocks/>
          </p:cNvGrpSpPr>
          <p:nvPr/>
        </p:nvGrpSpPr>
        <p:grpSpPr bwMode="auto">
          <a:xfrm>
            <a:off x="5417495" y="3513018"/>
            <a:ext cx="3360738" cy="246063"/>
            <a:chOff x="948" y="2029"/>
            <a:chExt cx="2117" cy="155"/>
          </a:xfrm>
        </p:grpSpPr>
        <p:sp>
          <p:nvSpPr>
            <p:cNvPr id="103" name="Rectangle 151"/>
            <p:cNvSpPr>
              <a:spLocks noChangeArrowheads="1"/>
            </p:cNvSpPr>
            <p:nvPr/>
          </p:nvSpPr>
          <p:spPr bwMode="auto">
            <a:xfrm>
              <a:off x="948" y="2029"/>
              <a:ext cx="1004" cy="155"/>
            </a:xfrm>
            <a:prstGeom prst="rect">
              <a:avLst/>
            </a:prstGeom>
            <a:noFill/>
            <a:ln w="9525">
              <a:noFill/>
              <a:miter lim="800000"/>
              <a:headEnd/>
              <a:tailEnd/>
            </a:ln>
          </p:spPr>
          <p:txBody>
            <a:bodyPr wrap="none" lIns="0" tIns="0" rIns="0" bIns="0">
              <a:prstTxWarp prst="textNoShape">
                <a:avLst/>
              </a:prstTxWarp>
              <a:spAutoFit/>
            </a:bodyPr>
            <a:lstStyle/>
            <a:p>
              <a:r>
                <a:rPr lang="en-US" sz="1600" b="1" i="1" dirty="0">
                  <a:solidFill>
                    <a:srgbClr val="000000"/>
                  </a:solidFill>
                  <a:latin typeface="Calibri"/>
                  <a:cs typeface="Calibri"/>
                </a:rPr>
                <a:t>Accounting Profit:</a:t>
              </a:r>
              <a:endParaRPr lang="en-US" sz="1600" b="1" i="1" dirty="0">
                <a:latin typeface="Calibri"/>
                <a:cs typeface="Calibri"/>
              </a:endParaRPr>
            </a:p>
          </p:txBody>
        </p:sp>
        <p:sp>
          <p:nvSpPr>
            <p:cNvPr id="104" name="Rectangle 152"/>
            <p:cNvSpPr>
              <a:spLocks noChangeArrowheads="1"/>
            </p:cNvSpPr>
            <p:nvPr/>
          </p:nvSpPr>
          <p:spPr bwMode="auto">
            <a:xfrm>
              <a:off x="2608" y="2029"/>
              <a:ext cx="457" cy="155"/>
            </a:xfrm>
            <a:prstGeom prst="rect">
              <a:avLst/>
            </a:prstGeom>
            <a:noFill/>
            <a:ln w="9525">
              <a:noFill/>
              <a:miter lim="800000"/>
              <a:headEnd/>
              <a:tailEnd/>
            </a:ln>
          </p:spPr>
          <p:txBody>
            <a:bodyPr wrap="none" lIns="0" tIns="0" rIns="0" bIns="0">
              <a:prstTxWarp prst="textNoShape">
                <a:avLst/>
              </a:prstTxWarp>
              <a:spAutoFit/>
            </a:bodyPr>
            <a:lstStyle/>
            <a:p>
              <a:r>
                <a:rPr lang="en-US" sz="1600" b="1" i="1" dirty="0">
                  <a:solidFill>
                    <a:srgbClr val="000000"/>
                  </a:solidFill>
                  <a:latin typeface="Calibri"/>
                  <a:cs typeface="Calibri"/>
                </a:rPr>
                <a:t>$70,000</a:t>
              </a:r>
              <a:endParaRPr lang="en-US" sz="1600" b="1" i="1" dirty="0">
                <a:latin typeface="Calibri"/>
                <a:cs typeface="Calibri"/>
              </a:endParaRPr>
            </a:p>
          </p:txBody>
        </p:sp>
      </p:grpSp>
      <p:grpSp>
        <p:nvGrpSpPr>
          <p:cNvPr id="105" name="Group 183"/>
          <p:cNvGrpSpPr>
            <a:grpSpLocks/>
          </p:cNvGrpSpPr>
          <p:nvPr/>
        </p:nvGrpSpPr>
        <p:grpSpPr bwMode="auto">
          <a:xfrm>
            <a:off x="5427020" y="1349375"/>
            <a:ext cx="3330577" cy="447675"/>
            <a:chOff x="954" y="476"/>
            <a:chExt cx="2098" cy="282"/>
          </a:xfrm>
        </p:grpSpPr>
        <p:sp>
          <p:nvSpPr>
            <p:cNvPr id="106" name="Rectangle 135"/>
            <p:cNvSpPr>
              <a:spLocks noChangeArrowheads="1"/>
            </p:cNvSpPr>
            <p:nvPr/>
          </p:nvSpPr>
          <p:spPr bwMode="auto">
            <a:xfrm>
              <a:off x="954" y="476"/>
              <a:ext cx="775" cy="155"/>
            </a:xfrm>
            <a:prstGeom prst="rect">
              <a:avLst/>
            </a:prstGeom>
            <a:noFill/>
            <a:ln w="9525">
              <a:noFill/>
              <a:miter lim="800000"/>
              <a:headEnd/>
              <a:tailEnd/>
            </a:ln>
          </p:spPr>
          <p:txBody>
            <a:bodyPr wrap="none" lIns="0" tIns="0" rIns="0" bIns="0">
              <a:prstTxWarp prst="textNoShape">
                <a:avLst/>
              </a:prstTxWarp>
              <a:spAutoFit/>
            </a:bodyPr>
            <a:lstStyle/>
            <a:p>
              <a:r>
                <a:rPr lang="en-US" sz="1600" i="1" dirty="0">
                  <a:solidFill>
                    <a:srgbClr val="000000"/>
                  </a:solidFill>
                  <a:latin typeface="Calibri"/>
                  <a:cs typeface="Calibri"/>
                </a:rPr>
                <a:t>Total Revenue</a:t>
              </a:r>
              <a:endParaRPr lang="en-US" sz="1600" i="1" dirty="0">
                <a:latin typeface="Calibri"/>
                <a:cs typeface="Calibri"/>
              </a:endParaRPr>
            </a:p>
          </p:txBody>
        </p:sp>
        <p:sp>
          <p:nvSpPr>
            <p:cNvPr id="107" name="Rectangle 136"/>
            <p:cNvSpPr>
              <a:spLocks noChangeArrowheads="1"/>
            </p:cNvSpPr>
            <p:nvPr/>
          </p:nvSpPr>
          <p:spPr bwMode="auto">
            <a:xfrm>
              <a:off x="1200" y="603"/>
              <a:ext cx="868" cy="155"/>
            </a:xfrm>
            <a:prstGeom prst="rect">
              <a:avLst/>
            </a:prstGeom>
            <a:noFill/>
            <a:ln w="9525">
              <a:noFill/>
              <a:miter lim="800000"/>
              <a:headEnd/>
              <a:tailEnd/>
            </a:ln>
          </p:spPr>
          <p:txBody>
            <a:bodyPr wrap="none" lIns="0" tIns="0" rIns="0" bIns="0">
              <a:prstTxWarp prst="textNoShape">
                <a:avLst/>
              </a:prstTxWarp>
              <a:spAutoFit/>
            </a:bodyPr>
            <a:lstStyle/>
            <a:p>
              <a:r>
                <a:rPr lang="en-US" sz="1600" b="0">
                  <a:solidFill>
                    <a:srgbClr val="000000"/>
                  </a:solidFill>
                  <a:latin typeface="Calibri"/>
                  <a:cs typeface="Calibri"/>
                </a:rPr>
                <a:t>Sales (groceries)</a:t>
              </a:r>
              <a:endParaRPr lang="en-US" sz="1600">
                <a:latin typeface="Calibri"/>
                <a:cs typeface="Calibri"/>
              </a:endParaRPr>
            </a:p>
          </p:txBody>
        </p:sp>
        <p:sp>
          <p:nvSpPr>
            <p:cNvPr id="108" name="Rectangle 137"/>
            <p:cNvSpPr>
              <a:spLocks noChangeArrowheads="1"/>
            </p:cNvSpPr>
            <p:nvPr/>
          </p:nvSpPr>
          <p:spPr bwMode="auto">
            <a:xfrm>
              <a:off x="2561" y="591"/>
              <a:ext cx="491" cy="155"/>
            </a:xfrm>
            <a:prstGeom prst="rect">
              <a:avLst/>
            </a:prstGeom>
            <a:noFill/>
            <a:ln w="9525">
              <a:noFill/>
              <a:miter lim="800000"/>
              <a:headEnd/>
              <a:tailEnd/>
            </a:ln>
          </p:spPr>
          <p:txBody>
            <a:bodyPr wrap="none" lIns="0" tIns="0" rIns="0" bIns="0">
              <a:prstTxWarp prst="textNoShape">
                <a:avLst/>
              </a:prstTxWarp>
              <a:spAutoFit/>
            </a:bodyPr>
            <a:lstStyle/>
            <a:p>
              <a:r>
                <a:rPr lang="en-US" sz="1600" b="0" dirty="0">
                  <a:solidFill>
                    <a:srgbClr val="000000"/>
                  </a:solidFill>
                  <a:latin typeface="Calibri"/>
                  <a:cs typeface="Calibri"/>
                </a:rPr>
                <a:t>$170,000</a:t>
              </a:r>
              <a:endParaRPr lang="en-US" sz="1600" dirty="0">
                <a:latin typeface="Calibri"/>
                <a:cs typeface="Calibri"/>
              </a:endParaRPr>
            </a:p>
          </p:txBody>
        </p:sp>
        <p:sp>
          <p:nvSpPr>
            <p:cNvPr id="109" name="Line 168"/>
            <p:cNvSpPr>
              <a:spLocks noChangeShapeType="1"/>
            </p:cNvSpPr>
            <p:nvPr/>
          </p:nvSpPr>
          <p:spPr bwMode="auto">
            <a:xfrm>
              <a:off x="2553" y="752"/>
              <a:ext cx="483" cy="0"/>
            </a:xfrm>
            <a:prstGeom prst="line">
              <a:avLst/>
            </a:prstGeom>
            <a:noFill/>
            <a:ln w="19050">
              <a:solidFill>
                <a:schemeClr val="tx1"/>
              </a:solidFill>
              <a:round/>
              <a:headEnd/>
              <a:tailEnd/>
            </a:ln>
            <a:effectLst/>
          </p:spPr>
          <p:txBody>
            <a:bodyPr wrap="none">
              <a:prstTxWarp prst="textNoShape">
                <a:avLst/>
              </a:prstTxWarp>
              <a:spAutoFit/>
            </a:bodyPr>
            <a:lstStyle/>
            <a:p>
              <a:endParaRPr lang="en-US" sz="2000">
                <a:latin typeface="Calibri"/>
                <a:cs typeface="Calibri"/>
              </a:endParaRPr>
            </a:p>
          </p:txBody>
        </p:sp>
      </p:grpSp>
      <p:grpSp>
        <p:nvGrpSpPr>
          <p:cNvPr id="110" name="Group 188"/>
          <p:cNvGrpSpPr>
            <a:grpSpLocks/>
          </p:cNvGrpSpPr>
          <p:nvPr/>
        </p:nvGrpSpPr>
        <p:grpSpPr bwMode="auto">
          <a:xfrm>
            <a:off x="5817545" y="2889254"/>
            <a:ext cx="2928940" cy="265113"/>
            <a:chOff x="1200" y="1446"/>
            <a:chExt cx="1845" cy="167"/>
          </a:xfrm>
        </p:grpSpPr>
        <p:sp>
          <p:nvSpPr>
            <p:cNvPr id="111" name="Rectangle 147"/>
            <p:cNvSpPr>
              <a:spLocks noChangeArrowheads="1"/>
            </p:cNvSpPr>
            <p:nvPr/>
          </p:nvSpPr>
          <p:spPr bwMode="auto">
            <a:xfrm>
              <a:off x="1200" y="1458"/>
              <a:ext cx="983" cy="155"/>
            </a:xfrm>
            <a:prstGeom prst="rect">
              <a:avLst/>
            </a:prstGeom>
            <a:noFill/>
            <a:ln w="9525">
              <a:noFill/>
              <a:miter lim="800000"/>
              <a:headEnd/>
              <a:tailEnd/>
            </a:ln>
          </p:spPr>
          <p:txBody>
            <a:bodyPr wrap="none" lIns="0" tIns="0" rIns="0" bIns="0">
              <a:prstTxWarp prst="textNoShape">
                <a:avLst/>
              </a:prstTxWarp>
              <a:spAutoFit/>
            </a:bodyPr>
            <a:lstStyle/>
            <a:p>
              <a:r>
                <a:rPr lang="en-US" sz="1600" b="0">
                  <a:solidFill>
                    <a:srgbClr val="000000"/>
                  </a:solidFill>
                  <a:latin typeface="Calibri"/>
                  <a:cs typeface="Calibri"/>
                </a:rPr>
                <a:t>Labor (employees)</a:t>
              </a:r>
              <a:endParaRPr lang="en-US" sz="1600">
                <a:latin typeface="Calibri"/>
                <a:cs typeface="Calibri"/>
              </a:endParaRPr>
            </a:p>
          </p:txBody>
        </p:sp>
        <p:sp>
          <p:nvSpPr>
            <p:cNvPr id="112" name="Rectangle 148"/>
            <p:cNvSpPr>
              <a:spLocks noChangeArrowheads="1"/>
            </p:cNvSpPr>
            <p:nvPr/>
          </p:nvSpPr>
          <p:spPr bwMode="auto">
            <a:xfrm>
              <a:off x="2685" y="1446"/>
              <a:ext cx="360" cy="155"/>
            </a:xfrm>
            <a:prstGeom prst="rect">
              <a:avLst/>
            </a:prstGeom>
            <a:noFill/>
            <a:ln w="9525">
              <a:noFill/>
              <a:miter lim="800000"/>
              <a:headEnd/>
              <a:tailEnd/>
            </a:ln>
          </p:spPr>
          <p:txBody>
            <a:bodyPr wrap="none" lIns="0" tIns="0" rIns="0" bIns="0">
              <a:prstTxWarp prst="textNoShape">
                <a:avLst/>
              </a:prstTxWarp>
              <a:spAutoFit/>
            </a:bodyPr>
            <a:lstStyle/>
            <a:p>
              <a:r>
                <a:rPr lang="en-US" sz="1600" b="0" dirty="0">
                  <a:solidFill>
                    <a:srgbClr val="000000"/>
                  </a:solidFill>
                  <a:latin typeface="Calibri"/>
                  <a:cs typeface="Calibri"/>
                </a:rPr>
                <a:t>12,000</a:t>
              </a:r>
              <a:endParaRPr lang="en-US" sz="1600" dirty="0">
                <a:latin typeface="Calibri"/>
                <a:cs typeface="Calibri"/>
              </a:endParaRPr>
            </a:p>
          </p:txBody>
        </p:sp>
        <p:sp>
          <p:nvSpPr>
            <p:cNvPr id="113" name="Line 169"/>
            <p:cNvSpPr>
              <a:spLocks noChangeShapeType="1"/>
            </p:cNvSpPr>
            <p:nvPr/>
          </p:nvSpPr>
          <p:spPr bwMode="auto">
            <a:xfrm>
              <a:off x="2544" y="1604"/>
              <a:ext cx="483" cy="0"/>
            </a:xfrm>
            <a:prstGeom prst="line">
              <a:avLst/>
            </a:prstGeom>
            <a:noFill/>
            <a:ln w="19050">
              <a:solidFill>
                <a:schemeClr val="tx1"/>
              </a:solidFill>
              <a:round/>
              <a:headEnd/>
              <a:tailEnd/>
            </a:ln>
            <a:effectLst/>
          </p:spPr>
          <p:txBody>
            <a:bodyPr wrap="none">
              <a:prstTxWarp prst="textNoShape">
                <a:avLst/>
              </a:prstTxWarp>
              <a:spAutoFit/>
            </a:bodyPr>
            <a:lstStyle/>
            <a:p>
              <a:endParaRPr lang="en-US" sz="2000">
                <a:latin typeface="Calibri"/>
                <a:cs typeface="Calibri"/>
              </a:endParaRPr>
            </a:p>
          </p:txBody>
        </p:sp>
      </p:grpSp>
      <p:grpSp>
        <p:nvGrpSpPr>
          <p:cNvPr id="114" name="Group 189"/>
          <p:cNvGrpSpPr>
            <a:grpSpLocks/>
          </p:cNvGrpSpPr>
          <p:nvPr/>
        </p:nvGrpSpPr>
        <p:grpSpPr bwMode="auto">
          <a:xfrm>
            <a:off x="5417495" y="3197235"/>
            <a:ext cx="3340102" cy="257176"/>
            <a:chOff x="948" y="1640"/>
            <a:chExt cx="2104" cy="162"/>
          </a:xfrm>
        </p:grpSpPr>
        <p:sp>
          <p:nvSpPr>
            <p:cNvPr id="115" name="Rectangle 149"/>
            <p:cNvSpPr>
              <a:spLocks noChangeArrowheads="1"/>
            </p:cNvSpPr>
            <p:nvPr/>
          </p:nvSpPr>
          <p:spPr bwMode="auto">
            <a:xfrm>
              <a:off x="948" y="1640"/>
              <a:ext cx="1070" cy="155"/>
            </a:xfrm>
            <a:prstGeom prst="rect">
              <a:avLst/>
            </a:prstGeom>
            <a:noFill/>
            <a:ln w="9525">
              <a:noFill/>
              <a:miter lim="800000"/>
              <a:headEnd/>
              <a:tailEnd/>
            </a:ln>
          </p:spPr>
          <p:txBody>
            <a:bodyPr wrap="none" lIns="0" tIns="0" rIns="0" bIns="0">
              <a:prstTxWarp prst="textNoShape">
                <a:avLst/>
              </a:prstTxWarp>
              <a:spAutoFit/>
            </a:bodyPr>
            <a:lstStyle/>
            <a:p>
              <a:r>
                <a:rPr lang="en-US" sz="1600" i="1" dirty="0">
                  <a:solidFill>
                    <a:srgbClr val="000000"/>
                  </a:solidFill>
                  <a:latin typeface="Calibri"/>
                  <a:cs typeface="Calibri"/>
                </a:rPr>
                <a:t>Total (explicit) costs</a:t>
              </a:r>
              <a:endParaRPr lang="en-US" sz="1600" i="1" dirty="0">
                <a:latin typeface="Calibri"/>
                <a:cs typeface="Calibri"/>
              </a:endParaRPr>
            </a:p>
          </p:txBody>
        </p:sp>
        <p:sp>
          <p:nvSpPr>
            <p:cNvPr id="116" name="Rectangle 150"/>
            <p:cNvSpPr>
              <a:spLocks noChangeArrowheads="1"/>
            </p:cNvSpPr>
            <p:nvPr/>
          </p:nvSpPr>
          <p:spPr bwMode="auto">
            <a:xfrm>
              <a:off x="2561" y="1640"/>
              <a:ext cx="491" cy="155"/>
            </a:xfrm>
            <a:prstGeom prst="rect">
              <a:avLst/>
            </a:prstGeom>
            <a:noFill/>
            <a:ln w="9525">
              <a:noFill/>
              <a:miter lim="800000"/>
              <a:headEnd/>
              <a:tailEnd/>
            </a:ln>
          </p:spPr>
          <p:txBody>
            <a:bodyPr wrap="none" lIns="0" tIns="0" rIns="0" bIns="0">
              <a:prstTxWarp prst="textNoShape">
                <a:avLst/>
              </a:prstTxWarp>
              <a:spAutoFit/>
            </a:bodyPr>
            <a:lstStyle/>
            <a:p>
              <a:r>
                <a:rPr lang="en-US" sz="1600" b="0" dirty="0">
                  <a:solidFill>
                    <a:srgbClr val="000000"/>
                  </a:solidFill>
                  <a:latin typeface="Calibri"/>
                  <a:cs typeface="Calibri"/>
                </a:rPr>
                <a:t>$100,000</a:t>
              </a:r>
              <a:endParaRPr lang="en-US" sz="1600" dirty="0">
                <a:latin typeface="Calibri"/>
                <a:cs typeface="Calibri"/>
              </a:endParaRPr>
            </a:p>
          </p:txBody>
        </p:sp>
        <p:sp>
          <p:nvSpPr>
            <p:cNvPr id="117" name="Line 170"/>
            <p:cNvSpPr>
              <a:spLocks noChangeShapeType="1"/>
            </p:cNvSpPr>
            <p:nvPr/>
          </p:nvSpPr>
          <p:spPr bwMode="auto">
            <a:xfrm>
              <a:off x="2538" y="1802"/>
              <a:ext cx="483" cy="0"/>
            </a:xfrm>
            <a:prstGeom prst="line">
              <a:avLst/>
            </a:prstGeom>
            <a:noFill/>
            <a:ln w="19050">
              <a:solidFill>
                <a:schemeClr val="tx1"/>
              </a:solidFill>
              <a:round/>
              <a:headEnd/>
              <a:tailEnd/>
            </a:ln>
            <a:effectLst/>
          </p:spPr>
          <p:txBody>
            <a:bodyPr wrap="none">
              <a:prstTxWarp prst="textNoShape">
                <a:avLst/>
              </a:prstTxWarp>
              <a:spAutoFit/>
            </a:bodyPr>
            <a:lstStyle/>
            <a:p>
              <a:endParaRPr lang="en-US" sz="2000">
                <a:latin typeface="Calibri"/>
                <a:cs typeface="Calibri"/>
              </a:endParaRPr>
            </a:p>
          </p:txBody>
        </p:sp>
      </p:grpSp>
      <p:sp>
        <p:nvSpPr>
          <p:cNvPr id="118" name="Rectangle 155"/>
          <p:cNvSpPr>
            <a:spLocks noChangeArrowheads="1"/>
          </p:cNvSpPr>
          <p:nvPr/>
        </p:nvSpPr>
        <p:spPr bwMode="auto">
          <a:xfrm>
            <a:off x="5418924" y="4219728"/>
            <a:ext cx="2151230" cy="246221"/>
          </a:xfrm>
          <a:prstGeom prst="rect">
            <a:avLst/>
          </a:prstGeom>
          <a:noFill/>
          <a:ln w="9525">
            <a:noFill/>
            <a:miter lim="800000"/>
            <a:headEnd/>
            <a:tailEnd/>
          </a:ln>
        </p:spPr>
        <p:txBody>
          <a:bodyPr wrap="none" lIns="0" tIns="0" rIns="0" bIns="0">
            <a:prstTxWarp prst="textNoShape">
              <a:avLst/>
            </a:prstTxWarp>
            <a:spAutoFit/>
          </a:bodyPr>
          <a:lstStyle/>
          <a:p>
            <a:r>
              <a:rPr lang="en-US" sz="1600" i="1" dirty="0">
                <a:solidFill>
                  <a:srgbClr val="000000"/>
                </a:solidFill>
                <a:latin typeface="Calibri"/>
                <a:cs typeface="Calibri"/>
              </a:rPr>
              <a:t>Additional (implicit) costs</a:t>
            </a:r>
            <a:endParaRPr lang="en-US" sz="1600" i="1" dirty="0">
              <a:latin typeface="Calibri"/>
              <a:cs typeface="Calibri"/>
            </a:endParaRPr>
          </a:p>
        </p:txBody>
      </p:sp>
      <p:grpSp>
        <p:nvGrpSpPr>
          <p:cNvPr id="119" name="Group 191"/>
          <p:cNvGrpSpPr>
            <a:grpSpLocks/>
          </p:cNvGrpSpPr>
          <p:nvPr/>
        </p:nvGrpSpPr>
        <p:grpSpPr bwMode="auto">
          <a:xfrm>
            <a:off x="5657432" y="4459444"/>
            <a:ext cx="3109914" cy="246063"/>
            <a:chOff x="3530" y="1216"/>
            <a:chExt cx="1959" cy="155"/>
          </a:xfrm>
        </p:grpSpPr>
        <p:sp>
          <p:nvSpPr>
            <p:cNvPr id="120" name="Rectangle 156"/>
            <p:cNvSpPr>
              <a:spLocks noChangeArrowheads="1"/>
            </p:cNvSpPr>
            <p:nvPr/>
          </p:nvSpPr>
          <p:spPr bwMode="auto">
            <a:xfrm>
              <a:off x="3530" y="1216"/>
              <a:ext cx="1596" cy="155"/>
            </a:xfrm>
            <a:prstGeom prst="rect">
              <a:avLst/>
            </a:prstGeom>
            <a:noFill/>
            <a:ln w="9525">
              <a:noFill/>
              <a:miter lim="800000"/>
              <a:headEnd/>
              <a:tailEnd/>
            </a:ln>
          </p:spPr>
          <p:txBody>
            <a:bodyPr wrap="none" lIns="0" tIns="0" rIns="0" bIns="0">
              <a:prstTxWarp prst="textNoShape">
                <a:avLst/>
              </a:prstTxWarp>
              <a:spAutoFit/>
            </a:bodyPr>
            <a:lstStyle/>
            <a:p>
              <a:r>
                <a:rPr lang="en-US" sz="1600" b="0">
                  <a:solidFill>
                    <a:srgbClr val="000000"/>
                  </a:solidFill>
                  <a:latin typeface="Calibri"/>
                  <a:cs typeface="Calibri"/>
                </a:rPr>
                <a:t>Interest (personal investment)</a:t>
              </a:r>
              <a:endParaRPr lang="en-US" sz="1600">
                <a:latin typeface="Calibri"/>
                <a:cs typeface="Calibri"/>
              </a:endParaRPr>
            </a:p>
          </p:txBody>
        </p:sp>
        <p:sp>
          <p:nvSpPr>
            <p:cNvPr id="121" name="Rectangle 157"/>
            <p:cNvSpPr>
              <a:spLocks noChangeArrowheads="1"/>
            </p:cNvSpPr>
            <p:nvPr/>
          </p:nvSpPr>
          <p:spPr bwMode="auto">
            <a:xfrm>
              <a:off x="5129" y="1216"/>
              <a:ext cx="360" cy="155"/>
            </a:xfrm>
            <a:prstGeom prst="rect">
              <a:avLst/>
            </a:prstGeom>
            <a:noFill/>
            <a:ln w="9525">
              <a:noFill/>
              <a:miter lim="800000"/>
              <a:headEnd/>
              <a:tailEnd/>
            </a:ln>
          </p:spPr>
          <p:txBody>
            <a:bodyPr wrap="none" lIns="0" tIns="0" rIns="0" bIns="0">
              <a:prstTxWarp prst="textNoShape">
                <a:avLst/>
              </a:prstTxWarp>
              <a:spAutoFit/>
            </a:bodyPr>
            <a:lstStyle/>
            <a:p>
              <a:r>
                <a:rPr lang="en-US" sz="1600" b="0" dirty="0">
                  <a:solidFill>
                    <a:srgbClr val="000000"/>
                  </a:solidFill>
                  <a:latin typeface="Calibri"/>
                  <a:cs typeface="Calibri"/>
                </a:rPr>
                <a:t>$7,000</a:t>
              </a:r>
              <a:endParaRPr lang="en-US" sz="1600" dirty="0">
                <a:latin typeface="Calibri"/>
                <a:cs typeface="Calibri"/>
              </a:endParaRPr>
            </a:p>
          </p:txBody>
        </p:sp>
      </p:grpSp>
      <p:grpSp>
        <p:nvGrpSpPr>
          <p:cNvPr id="122" name="Group 192"/>
          <p:cNvGrpSpPr>
            <a:grpSpLocks/>
          </p:cNvGrpSpPr>
          <p:nvPr/>
        </p:nvGrpSpPr>
        <p:grpSpPr bwMode="auto">
          <a:xfrm>
            <a:off x="5657432" y="4670582"/>
            <a:ext cx="3119439" cy="246063"/>
            <a:chOff x="3530" y="1349"/>
            <a:chExt cx="1965" cy="155"/>
          </a:xfrm>
        </p:grpSpPr>
        <p:sp>
          <p:nvSpPr>
            <p:cNvPr id="123" name="Rectangle 158"/>
            <p:cNvSpPr>
              <a:spLocks noChangeArrowheads="1"/>
            </p:cNvSpPr>
            <p:nvPr/>
          </p:nvSpPr>
          <p:spPr bwMode="auto">
            <a:xfrm>
              <a:off x="3530" y="1349"/>
              <a:ext cx="1225" cy="155"/>
            </a:xfrm>
            <a:prstGeom prst="rect">
              <a:avLst/>
            </a:prstGeom>
            <a:noFill/>
            <a:ln w="9525">
              <a:noFill/>
              <a:miter lim="800000"/>
              <a:headEnd/>
              <a:tailEnd/>
            </a:ln>
          </p:spPr>
          <p:txBody>
            <a:bodyPr wrap="none" lIns="0" tIns="0" rIns="0" bIns="0">
              <a:prstTxWarp prst="textNoShape">
                <a:avLst/>
              </a:prstTxWarp>
              <a:spAutoFit/>
            </a:bodyPr>
            <a:lstStyle/>
            <a:p>
              <a:r>
                <a:rPr lang="en-US" sz="1600" b="0">
                  <a:solidFill>
                    <a:srgbClr val="000000"/>
                  </a:solidFill>
                  <a:latin typeface="Calibri"/>
                  <a:cs typeface="Calibri"/>
                </a:rPr>
                <a:t>Rent (owner's building)</a:t>
              </a:r>
              <a:endParaRPr lang="en-US" sz="1600">
                <a:latin typeface="Calibri"/>
                <a:cs typeface="Calibri"/>
              </a:endParaRPr>
            </a:p>
          </p:txBody>
        </p:sp>
        <p:sp>
          <p:nvSpPr>
            <p:cNvPr id="124" name="Rectangle 159"/>
            <p:cNvSpPr>
              <a:spLocks noChangeArrowheads="1"/>
            </p:cNvSpPr>
            <p:nvPr/>
          </p:nvSpPr>
          <p:spPr bwMode="auto">
            <a:xfrm>
              <a:off x="5135" y="1349"/>
              <a:ext cx="360" cy="155"/>
            </a:xfrm>
            <a:prstGeom prst="rect">
              <a:avLst/>
            </a:prstGeom>
            <a:noFill/>
            <a:ln w="9525">
              <a:noFill/>
              <a:miter lim="800000"/>
              <a:headEnd/>
              <a:tailEnd/>
            </a:ln>
          </p:spPr>
          <p:txBody>
            <a:bodyPr wrap="none" lIns="0" tIns="0" rIns="0" bIns="0">
              <a:prstTxWarp prst="textNoShape">
                <a:avLst/>
              </a:prstTxWarp>
              <a:spAutoFit/>
            </a:bodyPr>
            <a:lstStyle/>
            <a:p>
              <a:r>
                <a:rPr lang="en-US" sz="1600" b="0">
                  <a:solidFill>
                    <a:srgbClr val="000000"/>
                  </a:solidFill>
                  <a:latin typeface="Calibri"/>
                  <a:cs typeface="Calibri"/>
                </a:rPr>
                <a:t>18,000</a:t>
              </a:r>
              <a:endParaRPr lang="en-US" sz="1600">
                <a:latin typeface="Calibri"/>
                <a:cs typeface="Calibri"/>
              </a:endParaRPr>
            </a:p>
          </p:txBody>
        </p:sp>
      </p:grpSp>
      <p:grpSp>
        <p:nvGrpSpPr>
          <p:cNvPr id="125" name="Group 196"/>
          <p:cNvGrpSpPr>
            <a:grpSpLocks/>
          </p:cNvGrpSpPr>
          <p:nvPr/>
        </p:nvGrpSpPr>
        <p:grpSpPr bwMode="auto">
          <a:xfrm>
            <a:off x="5416640" y="5750085"/>
            <a:ext cx="3375026" cy="246063"/>
            <a:chOff x="3338" y="2029"/>
            <a:chExt cx="2126" cy="155"/>
          </a:xfrm>
        </p:grpSpPr>
        <p:sp>
          <p:nvSpPr>
            <p:cNvPr id="126" name="Rectangle 166"/>
            <p:cNvSpPr>
              <a:spLocks noChangeArrowheads="1"/>
            </p:cNvSpPr>
            <p:nvPr/>
          </p:nvSpPr>
          <p:spPr bwMode="auto">
            <a:xfrm>
              <a:off x="3338" y="2029"/>
              <a:ext cx="925" cy="155"/>
            </a:xfrm>
            <a:prstGeom prst="rect">
              <a:avLst/>
            </a:prstGeom>
            <a:noFill/>
            <a:ln w="9525">
              <a:noFill/>
              <a:miter lim="800000"/>
              <a:headEnd/>
              <a:tailEnd/>
            </a:ln>
          </p:spPr>
          <p:txBody>
            <a:bodyPr wrap="none" lIns="0" tIns="0" rIns="0" bIns="0">
              <a:prstTxWarp prst="textNoShape">
                <a:avLst/>
              </a:prstTxWarp>
              <a:spAutoFit/>
            </a:bodyPr>
            <a:lstStyle/>
            <a:p>
              <a:r>
                <a:rPr lang="en-US" sz="1600" b="1" i="1" dirty="0">
                  <a:solidFill>
                    <a:srgbClr val="000000"/>
                  </a:solidFill>
                  <a:latin typeface="Calibri"/>
                  <a:cs typeface="Calibri"/>
                </a:rPr>
                <a:t>Economic Profit</a:t>
              </a:r>
              <a:r>
                <a:rPr lang="en-US" sz="1600" i="1" dirty="0">
                  <a:solidFill>
                    <a:srgbClr val="000000"/>
                  </a:solidFill>
                  <a:latin typeface="Calibri"/>
                  <a:cs typeface="Calibri"/>
                </a:rPr>
                <a:t>:</a:t>
              </a:r>
              <a:endParaRPr lang="en-US" sz="1600" i="1" dirty="0">
                <a:latin typeface="Calibri"/>
                <a:cs typeface="Calibri"/>
              </a:endParaRPr>
            </a:p>
          </p:txBody>
        </p:sp>
        <p:sp>
          <p:nvSpPr>
            <p:cNvPr id="127" name="Rectangle 167"/>
            <p:cNvSpPr>
              <a:spLocks noChangeArrowheads="1"/>
            </p:cNvSpPr>
            <p:nvPr/>
          </p:nvSpPr>
          <p:spPr bwMode="auto">
            <a:xfrm>
              <a:off x="5033" y="2029"/>
              <a:ext cx="431" cy="155"/>
            </a:xfrm>
            <a:prstGeom prst="rect">
              <a:avLst/>
            </a:prstGeom>
            <a:noFill/>
            <a:ln w="9525">
              <a:noFill/>
              <a:miter lim="800000"/>
              <a:headEnd/>
              <a:tailEnd/>
            </a:ln>
          </p:spPr>
          <p:txBody>
            <a:bodyPr wrap="none" lIns="0" tIns="0" rIns="0" bIns="0">
              <a:prstTxWarp prst="textNoShape">
                <a:avLst/>
              </a:prstTxWarp>
              <a:spAutoFit/>
            </a:bodyPr>
            <a:lstStyle/>
            <a:p>
              <a:r>
                <a:rPr lang="en-US" sz="1600" b="1" i="1" dirty="0">
                  <a:solidFill>
                    <a:srgbClr val="000000"/>
                  </a:solidFill>
                  <a:latin typeface="Calibri"/>
                  <a:cs typeface="Calibri"/>
                </a:rPr>
                <a:t>-$5,000</a:t>
              </a:r>
              <a:endParaRPr lang="en-US" sz="1600" b="1" i="1" dirty="0">
                <a:latin typeface="Calibri"/>
                <a:cs typeface="Calibri"/>
              </a:endParaRPr>
            </a:p>
          </p:txBody>
        </p:sp>
      </p:grpSp>
      <p:grpSp>
        <p:nvGrpSpPr>
          <p:cNvPr id="128" name="Group 193"/>
          <p:cNvGrpSpPr>
            <a:grpSpLocks/>
          </p:cNvGrpSpPr>
          <p:nvPr/>
        </p:nvGrpSpPr>
        <p:grpSpPr bwMode="auto">
          <a:xfrm>
            <a:off x="5657431" y="4862675"/>
            <a:ext cx="3119438" cy="250826"/>
            <a:chOff x="3530" y="1470"/>
            <a:chExt cx="1965" cy="158"/>
          </a:xfrm>
        </p:grpSpPr>
        <p:sp>
          <p:nvSpPr>
            <p:cNvPr id="129" name="Rectangle 160"/>
            <p:cNvSpPr>
              <a:spLocks noChangeArrowheads="1"/>
            </p:cNvSpPr>
            <p:nvPr/>
          </p:nvSpPr>
          <p:spPr bwMode="auto">
            <a:xfrm>
              <a:off x="3530" y="1470"/>
              <a:ext cx="1146" cy="155"/>
            </a:xfrm>
            <a:prstGeom prst="rect">
              <a:avLst/>
            </a:prstGeom>
            <a:noFill/>
            <a:ln w="9525">
              <a:noFill/>
              <a:miter lim="800000"/>
              <a:headEnd/>
              <a:tailEnd/>
            </a:ln>
          </p:spPr>
          <p:txBody>
            <a:bodyPr wrap="none" lIns="0" tIns="0" rIns="0" bIns="0">
              <a:prstTxWarp prst="textNoShape">
                <a:avLst/>
              </a:prstTxWarp>
              <a:spAutoFit/>
            </a:bodyPr>
            <a:lstStyle/>
            <a:p>
              <a:r>
                <a:rPr lang="en-US" sz="1600" b="0">
                  <a:solidFill>
                    <a:srgbClr val="000000"/>
                  </a:solidFill>
                  <a:latin typeface="Calibri"/>
                  <a:cs typeface="Calibri"/>
                </a:rPr>
                <a:t>Salary (owner's labor)</a:t>
              </a:r>
              <a:endParaRPr lang="en-US" sz="1600">
                <a:latin typeface="Calibri"/>
                <a:cs typeface="Calibri"/>
              </a:endParaRPr>
            </a:p>
          </p:txBody>
        </p:sp>
        <p:sp>
          <p:nvSpPr>
            <p:cNvPr id="130" name="Rectangle 161"/>
            <p:cNvSpPr>
              <a:spLocks noChangeArrowheads="1"/>
            </p:cNvSpPr>
            <p:nvPr/>
          </p:nvSpPr>
          <p:spPr bwMode="auto">
            <a:xfrm>
              <a:off x="5135" y="1470"/>
              <a:ext cx="360" cy="155"/>
            </a:xfrm>
            <a:prstGeom prst="rect">
              <a:avLst/>
            </a:prstGeom>
            <a:noFill/>
            <a:ln w="9525">
              <a:noFill/>
              <a:miter lim="800000"/>
              <a:headEnd/>
              <a:tailEnd/>
            </a:ln>
          </p:spPr>
          <p:txBody>
            <a:bodyPr wrap="none" lIns="0" tIns="0" rIns="0" bIns="0">
              <a:prstTxWarp prst="textNoShape">
                <a:avLst/>
              </a:prstTxWarp>
              <a:spAutoFit/>
            </a:bodyPr>
            <a:lstStyle/>
            <a:p>
              <a:r>
                <a:rPr lang="en-US" sz="1600" b="0">
                  <a:solidFill>
                    <a:srgbClr val="000000"/>
                  </a:solidFill>
                  <a:latin typeface="Calibri"/>
                  <a:cs typeface="Calibri"/>
                </a:rPr>
                <a:t>50,000</a:t>
              </a:r>
              <a:endParaRPr lang="en-US" sz="1600">
                <a:latin typeface="Calibri"/>
                <a:cs typeface="Calibri"/>
              </a:endParaRPr>
            </a:p>
          </p:txBody>
        </p:sp>
        <p:sp>
          <p:nvSpPr>
            <p:cNvPr id="133" name="Line 171"/>
            <p:cNvSpPr>
              <a:spLocks noChangeShapeType="1"/>
            </p:cNvSpPr>
            <p:nvPr/>
          </p:nvSpPr>
          <p:spPr bwMode="auto">
            <a:xfrm>
              <a:off x="4983" y="1628"/>
              <a:ext cx="489" cy="0"/>
            </a:xfrm>
            <a:prstGeom prst="line">
              <a:avLst/>
            </a:prstGeom>
            <a:noFill/>
            <a:ln w="19050">
              <a:solidFill>
                <a:schemeClr val="tx1"/>
              </a:solidFill>
              <a:round/>
              <a:headEnd/>
              <a:tailEnd/>
            </a:ln>
            <a:effectLst/>
          </p:spPr>
          <p:txBody>
            <a:bodyPr wrap="none">
              <a:prstTxWarp prst="textNoShape">
                <a:avLst/>
              </a:prstTxWarp>
              <a:spAutoFit/>
            </a:bodyPr>
            <a:lstStyle/>
            <a:p>
              <a:endParaRPr lang="en-US" sz="2000">
                <a:latin typeface="Calibri"/>
                <a:cs typeface="Calibri"/>
              </a:endParaRPr>
            </a:p>
          </p:txBody>
        </p:sp>
      </p:grpSp>
      <p:grpSp>
        <p:nvGrpSpPr>
          <p:cNvPr id="138" name="Group 194"/>
          <p:cNvGrpSpPr>
            <a:grpSpLocks/>
          </p:cNvGrpSpPr>
          <p:nvPr/>
        </p:nvGrpSpPr>
        <p:grpSpPr bwMode="auto">
          <a:xfrm>
            <a:off x="5391112" y="5142075"/>
            <a:ext cx="3376613" cy="257176"/>
            <a:chOff x="3368" y="1646"/>
            <a:chExt cx="2127" cy="162"/>
          </a:xfrm>
        </p:grpSpPr>
        <p:sp>
          <p:nvSpPr>
            <p:cNvPr id="139" name="Rectangle 162"/>
            <p:cNvSpPr>
              <a:spLocks noChangeArrowheads="1"/>
            </p:cNvSpPr>
            <p:nvPr/>
          </p:nvSpPr>
          <p:spPr bwMode="auto">
            <a:xfrm>
              <a:off x="3368" y="1646"/>
              <a:ext cx="1085" cy="155"/>
            </a:xfrm>
            <a:prstGeom prst="rect">
              <a:avLst/>
            </a:prstGeom>
            <a:noFill/>
            <a:ln w="9525">
              <a:noFill/>
              <a:miter lim="800000"/>
              <a:headEnd/>
              <a:tailEnd/>
            </a:ln>
          </p:spPr>
          <p:txBody>
            <a:bodyPr wrap="none" lIns="0" tIns="0" rIns="0" bIns="0">
              <a:prstTxWarp prst="textNoShape">
                <a:avLst/>
              </a:prstTxWarp>
              <a:spAutoFit/>
            </a:bodyPr>
            <a:lstStyle/>
            <a:p>
              <a:r>
                <a:rPr lang="en-US" sz="1600" i="1" dirty="0">
                  <a:solidFill>
                    <a:srgbClr val="000000"/>
                  </a:solidFill>
                  <a:latin typeface="Calibri"/>
                  <a:cs typeface="Calibri"/>
                </a:rPr>
                <a:t>Total (implicit) costs</a:t>
              </a:r>
              <a:endParaRPr lang="en-US" sz="1600" i="1" dirty="0">
                <a:latin typeface="Calibri"/>
                <a:cs typeface="Calibri"/>
              </a:endParaRPr>
            </a:p>
          </p:txBody>
        </p:sp>
        <p:sp>
          <p:nvSpPr>
            <p:cNvPr id="140" name="Rectangle 163"/>
            <p:cNvSpPr>
              <a:spLocks noChangeArrowheads="1"/>
            </p:cNvSpPr>
            <p:nvPr/>
          </p:nvSpPr>
          <p:spPr bwMode="auto">
            <a:xfrm>
              <a:off x="5070" y="1646"/>
              <a:ext cx="425" cy="155"/>
            </a:xfrm>
            <a:prstGeom prst="rect">
              <a:avLst/>
            </a:prstGeom>
            <a:noFill/>
            <a:ln w="9525">
              <a:noFill/>
              <a:miter lim="800000"/>
              <a:headEnd/>
              <a:tailEnd/>
            </a:ln>
          </p:spPr>
          <p:txBody>
            <a:bodyPr wrap="none" lIns="0" tIns="0" rIns="0" bIns="0">
              <a:prstTxWarp prst="textNoShape">
                <a:avLst/>
              </a:prstTxWarp>
              <a:spAutoFit/>
            </a:bodyPr>
            <a:lstStyle/>
            <a:p>
              <a:r>
                <a:rPr lang="en-US" sz="1600" b="0" dirty="0">
                  <a:solidFill>
                    <a:srgbClr val="000000"/>
                  </a:solidFill>
                  <a:latin typeface="Calibri"/>
                  <a:cs typeface="Calibri"/>
                </a:rPr>
                <a:t>$75,000</a:t>
              </a:r>
              <a:endParaRPr lang="en-US" sz="1600" dirty="0">
                <a:latin typeface="Calibri"/>
                <a:cs typeface="Calibri"/>
              </a:endParaRPr>
            </a:p>
          </p:txBody>
        </p:sp>
        <p:sp>
          <p:nvSpPr>
            <p:cNvPr id="141" name="Line 172"/>
            <p:cNvSpPr>
              <a:spLocks noChangeShapeType="1"/>
            </p:cNvSpPr>
            <p:nvPr/>
          </p:nvSpPr>
          <p:spPr bwMode="auto">
            <a:xfrm>
              <a:off x="4983" y="1808"/>
              <a:ext cx="489" cy="0"/>
            </a:xfrm>
            <a:prstGeom prst="line">
              <a:avLst/>
            </a:prstGeom>
            <a:noFill/>
            <a:ln w="19050">
              <a:solidFill>
                <a:schemeClr val="tx1"/>
              </a:solidFill>
              <a:round/>
              <a:headEnd/>
              <a:tailEnd/>
            </a:ln>
            <a:effectLst/>
          </p:spPr>
          <p:txBody>
            <a:bodyPr wrap="none">
              <a:prstTxWarp prst="textNoShape">
                <a:avLst/>
              </a:prstTxWarp>
              <a:spAutoFit/>
            </a:bodyPr>
            <a:lstStyle/>
            <a:p>
              <a:endParaRPr lang="en-US" sz="2000">
                <a:latin typeface="Calibri"/>
                <a:cs typeface="Calibri"/>
              </a:endParaRPr>
            </a:p>
          </p:txBody>
        </p:sp>
      </p:grpSp>
      <p:grpSp>
        <p:nvGrpSpPr>
          <p:cNvPr id="142" name="Group 195"/>
          <p:cNvGrpSpPr>
            <a:grpSpLocks/>
          </p:cNvGrpSpPr>
          <p:nvPr/>
        </p:nvGrpSpPr>
        <p:grpSpPr bwMode="auto">
          <a:xfrm>
            <a:off x="5382729" y="5451628"/>
            <a:ext cx="3397250" cy="252412"/>
            <a:chOff x="3380" y="1841"/>
            <a:chExt cx="2140" cy="159"/>
          </a:xfrm>
        </p:grpSpPr>
        <p:sp>
          <p:nvSpPr>
            <p:cNvPr id="143" name="Rectangle 164"/>
            <p:cNvSpPr>
              <a:spLocks noChangeArrowheads="1"/>
            </p:cNvSpPr>
            <p:nvPr/>
          </p:nvSpPr>
          <p:spPr bwMode="auto">
            <a:xfrm>
              <a:off x="3380" y="1841"/>
              <a:ext cx="1603" cy="155"/>
            </a:xfrm>
            <a:prstGeom prst="rect">
              <a:avLst/>
            </a:prstGeom>
            <a:noFill/>
            <a:ln w="9525">
              <a:noFill/>
              <a:miter lim="800000"/>
              <a:headEnd/>
              <a:tailEnd/>
            </a:ln>
          </p:spPr>
          <p:txBody>
            <a:bodyPr wrap="none" lIns="0" tIns="0" rIns="0" bIns="0">
              <a:prstTxWarp prst="textNoShape">
                <a:avLst/>
              </a:prstTxWarp>
              <a:spAutoFit/>
            </a:bodyPr>
            <a:lstStyle/>
            <a:p>
              <a:r>
                <a:rPr lang="en-US" sz="1600" i="1" dirty="0">
                  <a:solidFill>
                    <a:srgbClr val="000000"/>
                  </a:solidFill>
                  <a:latin typeface="Calibri"/>
                  <a:cs typeface="Calibri"/>
                </a:rPr>
                <a:t>Total Explicit &amp; Implicit costs:</a:t>
              </a:r>
              <a:endParaRPr lang="en-US" sz="1600" i="1" dirty="0">
                <a:latin typeface="Calibri"/>
                <a:cs typeface="Calibri"/>
              </a:endParaRPr>
            </a:p>
          </p:txBody>
        </p:sp>
        <p:sp>
          <p:nvSpPr>
            <p:cNvPr id="144" name="Rectangle 165"/>
            <p:cNvSpPr>
              <a:spLocks noChangeArrowheads="1"/>
            </p:cNvSpPr>
            <p:nvPr/>
          </p:nvSpPr>
          <p:spPr bwMode="auto">
            <a:xfrm>
              <a:off x="5029" y="1841"/>
              <a:ext cx="491" cy="155"/>
            </a:xfrm>
            <a:prstGeom prst="rect">
              <a:avLst/>
            </a:prstGeom>
            <a:noFill/>
            <a:ln w="9525">
              <a:noFill/>
              <a:miter lim="800000"/>
              <a:headEnd/>
              <a:tailEnd/>
            </a:ln>
          </p:spPr>
          <p:txBody>
            <a:bodyPr wrap="none" lIns="0" tIns="0" rIns="0" bIns="0">
              <a:prstTxWarp prst="textNoShape">
                <a:avLst/>
              </a:prstTxWarp>
              <a:spAutoFit/>
            </a:bodyPr>
            <a:lstStyle/>
            <a:p>
              <a:r>
                <a:rPr lang="en-US" sz="1600" b="0">
                  <a:solidFill>
                    <a:srgbClr val="000000"/>
                  </a:solidFill>
                  <a:latin typeface="Calibri"/>
                  <a:cs typeface="Calibri"/>
                </a:rPr>
                <a:t>$175,000</a:t>
              </a:r>
              <a:endParaRPr lang="en-US" sz="1600">
                <a:latin typeface="Calibri"/>
                <a:cs typeface="Calibri"/>
              </a:endParaRPr>
            </a:p>
          </p:txBody>
        </p:sp>
        <p:sp>
          <p:nvSpPr>
            <p:cNvPr id="145" name="Line 173"/>
            <p:cNvSpPr>
              <a:spLocks noChangeShapeType="1"/>
            </p:cNvSpPr>
            <p:nvPr/>
          </p:nvSpPr>
          <p:spPr bwMode="auto">
            <a:xfrm>
              <a:off x="5001" y="2000"/>
              <a:ext cx="489" cy="0"/>
            </a:xfrm>
            <a:prstGeom prst="line">
              <a:avLst/>
            </a:prstGeom>
            <a:noFill/>
            <a:ln w="19050">
              <a:solidFill>
                <a:schemeClr val="tx1"/>
              </a:solidFill>
              <a:round/>
              <a:headEnd/>
              <a:tailEnd/>
            </a:ln>
            <a:effectLst/>
          </p:spPr>
          <p:txBody>
            <a:bodyPr wrap="none">
              <a:prstTxWarp prst="textNoShape">
                <a:avLst/>
              </a:prstTxWarp>
              <a:spAutoFit/>
            </a:bodyPr>
            <a:lstStyle/>
            <a:p>
              <a:endParaRPr lang="en-US" sz="2000">
                <a:latin typeface="Calibri"/>
                <a:cs typeface="Calibri"/>
              </a:endParaRPr>
            </a:p>
          </p:txBody>
        </p:sp>
      </p:grpSp>
      <p:cxnSp>
        <p:nvCxnSpPr>
          <p:cNvPr id="6" name="Straight Connector 5"/>
          <p:cNvCxnSpPr/>
          <p:nvPr/>
        </p:nvCxnSpPr>
        <p:spPr>
          <a:xfrm>
            <a:off x="5312664" y="3936596"/>
            <a:ext cx="3450425" cy="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9461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1">
                                            <p:txEl>
                                              <p:pRg st="0" end="0"/>
                                            </p:txEl>
                                          </p:spTgt>
                                        </p:tgtEl>
                                        <p:attrNameLst>
                                          <p:attrName>style.visibility</p:attrName>
                                        </p:attrNameLst>
                                      </p:cBhvr>
                                      <p:to>
                                        <p:strVal val="visible"/>
                                      </p:to>
                                    </p:set>
                                    <p:animEffect transition="in" filter="fade">
                                      <p:cBhvr>
                                        <p:cTn id="7" dur="500"/>
                                        <p:tgtEl>
                                          <p:spTgt spid="61">
                                            <p:txEl>
                                              <p:pRg st="0" end="0"/>
                                            </p:txEl>
                                          </p:spTgt>
                                        </p:tgtEl>
                                      </p:cBhvr>
                                    </p:animEffect>
                                    <p:anim calcmode="lin" valueType="num">
                                      <p:cBhvr>
                                        <p:cTn id="8" dur="500" fill="hold"/>
                                        <p:tgtEl>
                                          <p:spTgt spid="61">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61">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9" presetClass="entr" presetSubtype="0" fill="hold" nodeType="afterEffect">
                                  <p:stCondLst>
                                    <p:cond delay="0"/>
                                  </p:stCondLst>
                                  <p:childTnLst>
                                    <p:set>
                                      <p:cBhvr>
                                        <p:cTn id="12" dur="1" fill="hold">
                                          <p:stCondLst>
                                            <p:cond delay="0"/>
                                          </p:stCondLst>
                                        </p:cTn>
                                        <p:tgtEl>
                                          <p:spTgt spid="105"/>
                                        </p:tgtEl>
                                        <p:attrNameLst>
                                          <p:attrName>style.visibility</p:attrName>
                                        </p:attrNameLst>
                                      </p:cBhvr>
                                      <p:to>
                                        <p:strVal val="visible"/>
                                      </p:to>
                                    </p:set>
                                    <p:animEffect transition="in" filter="dissolve">
                                      <p:cBhvr>
                                        <p:cTn id="13" dur="500"/>
                                        <p:tgtEl>
                                          <p:spTgt spid="105"/>
                                        </p:tgtEl>
                                      </p:cBhvr>
                                    </p:animEffect>
                                  </p:childTnLst>
                                </p:cTn>
                              </p:par>
                            </p:childTnLst>
                          </p:cTn>
                        </p:par>
                        <p:par>
                          <p:cTn id="14" fill="hold">
                            <p:stCondLst>
                              <p:cond delay="1000"/>
                            </p:stCondLst>
                            <p:childTnLst>
                              <p:par>
                                <p:cTn id="15" presetID="23" presetClass="entr" presetSubtype="272" fill="hold" grpId="0" nodeType="afterEffect">
                                  <p:stCondLst>
                                    <p:cond delay="0"/>
                                  </p:stCondLst>
                                  <p:childTnLst>
                                    <p:set>
                                      <p:cBhvr>
                                        <p:cTn id="16" dur="1" fill="hold">
                                          <p:stCondLst>
                                            <p:cond delay="0"/>
                                          </p:stCondLst>
                                        </p:cTn>
                                        <p:tgtEl>
                                          <p:spTgt spid="53"/>
                                        </p:tgtEl>
                                        <p:attrNameLst>
                                          <p:attrName>style.visibility</p:attrName>
                                        </p:attrNameLst>
                                      </p:cBhvr>
                                      <p:to>
                                        <p:strVal val="visible"/>
                                      </p:to>
                                    </p:set>
                                    <p:anim calcmode="lin" valueType="num">
                                      <p:cBhvr>
                                        <p:cTn id="17" dur="500" fill="hold"/>
                                        <p:tgtEl>
                                          <p:spTgt spid="53"/>
                                        </p:tgtEl>
                                        <p:attrNameLst>
                                          <p:attrName>ppt_w</p:attrName>
                                        </p:attrNameLst>
                                      </p:cBhvr>
                                      <p:tavLst>
                                        <p:tav tm="0">
                                          <p:val>
                                            <p:strVal val="2/3*#ppt_w"/>
                                          </p:val>
                                        </p:tav>
                                        <p:tav tm="100000">
                                          <p:val>
                                            <p:strVal val="#ppt_w"/>
                                          </p:val>
                                        </p:tav>
                                      </p:tavLst>
                                    </p:anim>
                                    <p:anim calcmode="lin" valueType="num">
                                      <p:cBhvr>
                                        <p:cTn id="18" dur="500" fill="hold"/>
                                        <p:tgtEl>
                                          <p:spTgt spid="53"/>
                                        </p:tgtEl>
                                        <p:attrNameLst>
                                          <p:attrName>ppt_h</p:attrName>
                                        </p:attrNameLst>
                                      </p:cBhvr>
                                      <p:tavLst>
                                        <p:tav tm="0">
                                          <p:val>
                                            <p:strVal val="2/3*#ppt_h"/>
                                          </p:val>
                                        </p:tav>
                                        <p:tav tm="100000">
                                          <p:val>
                                            <p:strVal val="#ppt_h"/>
                                          </p:val>
                                        </p:tav>
                                      </p:tavLst>
                                    </p:anim>
                                  </p:childTnLst>
                                </p:cTn>
                              </p:par>
                            </p:childTnLst>
                          </p:cTn>
                        </p:par>
                        <p:par>
                          <p:cTn id="19" fill="hold">
                            <p:stCondLst>
                              <p:cond delay="1500"/>
                            </p:stCondLst>
                            <p:childTnLst>
                              <p:par>
                                <p:cTn id="20" presetID="23" presetClass="entr" presetSubtype="288" fill="hold" nodeType="afterEffect">
                                  <p:stCondLst>
                                    <p:cond delay="0"/>
                                  </p:stCondLst>
                                  <p:childTnLst>
                                    <p:set>
                                      <p:cBhvr>
                                        <p:cTn id="21" dur="1" fill="hold">
                                          <p:stCondLst>
                                            <p:cond delay="0"/>
                                          </p:stCondLst>
                                        </p:cTn>
                                        <p:tgtEl>
                                          <p:spTgt spid="69"/>
                                        </p:tgtEl>
                                        <p:attrNameLst>
                                          <p:attrName>style.visibility</p:attrName>
                                        </p:attrNameLst>
                                      </p:cBhvr>
                                      <p:to>
                                        <p:strVal val="visible"/>
                                      </p:to>
                                    </p:set>
                                    <p:anim calcmode="lin" valueType="num">
                                      <p:cBhvr>
                                        <p:cTn id="22" dur="500" fill="hold"/>
                                        <p:tgtEl>
                                          <p:spTgt spid="69"/>
                                        </p:tgtEl>
                                        <p:attrNameLst>
                                          <p:attrName>ppt_w</p:attrName>
                                        </p:attrNameLst>
                                      </p:cBhvr>
                                      <p:tavLst>
                                        <p:tav tm="0">
                                          <p:val>
                                            <p:strVal val="4/3*#ppt_w"/>
                                          </p:val>
                                        </p:tav>
                                        <p:tav tm="100000">
                                          <p:val>
                                            <p:strVal val="#ppt_w"/>
                                          </p:val>
                                        </p:tav>
                                      </p:tavLst>
                                    </p:anim>
                                    <p:anim calcmode="lin" valueType="num">
                                      <p:cBhvr>
                                        <p:cTn id="23" dur="500" fill="hold"/>
                                        <p:tgtEl>
                                          <p:spTgt spid="69"/>
                                        </p:tgtEl>
                                        <p:attrNameLst>
                                          <p:attrName>ppt_h</p:attrName>
                                        </p:attrNameLst>
                                      </p:cBhvr>
                                      <p:tavLst>
                                        <p:tav tm="0">
                                          <p:val>
                                            <p:strVal val="4/3*#ppt_h"/>
                                          </p:val>
                                        </p:tav>
                                        <p:tav tm="100000">
                                          <p:val>
                                            <p:strVal val="#ppt_h"/>
                                          </p:val>
                                        </p:tav>
                                      </p:tavLst>
                                    </p:anim>
                                  </p:childTnLst>
                                </p:cTn>
                              </p:par>
                            </p:childTnLst>
                          </p:cTn>
                        </p:par>
                        <p:par>
                          <p:cTn id="24" fill="hold">
                            <p:stCondLst>
                              <p:cond delay="2000"/>
                            </p:stCondLst>
                            <p:childTnLst>
                              <p:par>
                                <p:cTn id="25" presetID="23" presetClass="entr" presetSubtype="288" fill="hold" nodeType="afterEffect">
                                  <p:stCondLst>
                                    <p:cond delay="0"/>
                                  </p:stCondLst>
                                  <p:childTnLst>
                                    <p:set>
                                      <p:cBhvr>
                                        <p:cTn id="26" dur="1" fill="hold">
                                          <p:stCondLst>
                                            <p:cond delay="0"/>
                                          </p:stCondLst>
                                        </p:cTn>
                                        <p:tgtEl>
                                          <p:spTgt spid="93"/>
                                        </p:tgtEl>
                                        <p:attrNameLst>
                                          <p:attrName>style.visibility</p:attrName>
                                        </p:attrNameLst>
                                      </p:cBhvr>
                                      <p:to>
                                        <p:strVal val="visible"/>
                                      </p:to>
                                    </p:set>
                                    <p:anim calcmode="lin" valueType="num">
                                      <p:cBhvr>
                                        <p:cTn id="27" dur="500" fill="hold"/>
                                        <p:tgtEl>
                                          <p:spTgt spid="93"/>
                                        </p:tgtEl>
                                        <p:attrNameLst>
                                          <p:attrName>ppt_w</p:attrName>
                                        </p:attrNameLst>
                                      </p:cBhvr>
                                      <p:tavLst>
                                        <p:tav tm="0">
                                          <p:val>
                                            <p:strVal val="4/3*#ppt_w"/>
                                          </p:val>
                                        </p:tav>
                                        <p:tav tm="100000">
                                          <p:val>
                                            <p:strVal val="#ppt_w"/>
                                          </p:val>
                                        </p:tav>
                                      </p:tavLst>
                                    </p:anim>
                                    <p:anim calcmode="lin" valueType="num">
                                      <p:cBhvr>
                                        <p:cTn id="28" dur="500" fill="hold"/>
                                        <p:tgtEl>
                                          <p:spTgt spid="93"/>
                                        </p:tgtEl>
                                        <p:attrNameLst>
                                          <p:attrName>ppt_h</p:attrName>
                                        </p:attrNameLst>
                                      </p:cBhvr>
                                      <p:tavLst>
                                        <p:tav tm="0">
                                          <p:val>
                                            <p:strVal val="4/3*#ppt_h"/>
                                          </p:val>
                                        </p:tav>
                                        <p:tav tm="100000">
                                          <p:val>
                                            <p:strVal val="#ppt_h"/>
                                          </p:val>
                                        </p:tav>
                                      </p:tavLst>
                                    </p:anim>
                                  </p:childTnLst>
                                </p:cTn>
                              </p:par>
                            </p:childTnLst>
                          </p:cTn>
                        </p:par>
                        <p:par>
                          <p:cTn id="29" fill="hold">
                            <p:stCondLst>
                              <p:cond delay="2500"/>
                            </p:stCondLst>
                            <p:childTnLst>
                              <p:par>
                                <p:cTn id="30" presetID="23" presetClass="entr" presetSubtype="288" fill="hold" nodeType="afterEffect">
                                  <p:stCondLst>
                                    <p:cond delay="0"/>
                                  </p:stCondLst>
                                  <p:childTnLst>
                                    <p:set>
                                      <p:cBhvr>
                                        <p:cTn id="31" dur="1" fill="hold">
                                          <p:stCondLst>
                                            <p:cond delay="0"/>
                                          </p:stCondLst>
                                        </p:cTn>
                                        <p:tgtEl>
                                          <p:spTgt spid="96"/>
                                        </p:tgtEl>
                                        <p:attrNameLst>
                                          <p:attrName>style.visibility</p:attrName>
                                        </p:attrNameLst>
                                      </p:cBhvr>
                                      <p:to>
                                        <p:strVal val="visible"/>
                                      </p:to>
                                    </p:set>
                                    <p:anim calcmode="lin" valueType="num">
                                      <p:cBhvr>
                                        <p:cTn id="32" dur="500" fill="hold"/>
                                        <p:tgtEl>
                                          <p:spTgt spid="96"/>
                                        </p:tgtEl>
                                        <p:attrNameLst>
                                          <p:attrName>ppt_w</p:attrName>
                                        </p:attrNameLst>
                                      </p:cBhvr>
                                      <p:tavLst>
                                        <p:tav tm="0">
                                          <p:val>
                                            <p:strVal val="4/3*#ppt_w"/>
                                          </p:val>
                                        </p:tav>
                                        <p:tav tm="100000">
                                          <p:val>
                                            <p:strVal val="#ppt_w"/>
                                          </p:val>
                                        </p:tav>
                                      </p:tavLst>
                                    </p:anim>
                                    <p:anim calcmode="lin" valueType="num">
                                      <p:cBhvr>
                                        <p:cTn id="33" dur="500" fill="hold"/>
                                        <p:tgtEl>
                                          <p:spTgt spid="96"/>
                                        </p:tgtEl>
                                        <p:attrNameLst>
                                          <p:attrName>ppt_h</p:attrName>
                                        </p:attrNameLst>
                                      </p:cBhvr>
                                      <p:tavLst>
                                        <p:tav tm="0">
                                          <p:val>
                                            <p:strVal val="4/3*#ppt_h"/>
                                          </p:val>
                                        </p:tav>
                                        <p:tav tm="100000">
                                          <p:val>
                                            <p:strVal val="#ppt_h"/>
                                          </p:val>
                                        </p:tav>
                                      </p:tavLst>
                                    </p:anim>
                                  </p:childTnLst>
                                </p:cTn>
                              </p:par>
                            </p:childTnLst>
                          </p:cTn>
                        </p:par>
                        <p:par>
                          <p:cTn id="34" fill="hold">
                            <p:stCondLst>
                              <p:cond delay="3000"/>
                            </p:stCondLst>
                            <p:childTnLst>
                              <p:par>
                                <p:cTn id="35" presetID="23" presetClass="entr" presetSubtype="288" fill="hold" nodeType="afterEffect">
                                  <p:stCondLst>
                                    <p:cond delay="0"/>
                                  </p:stCondLst>
                                  <p:childTnLst>
                                    <p:set>
                                      <p:cBhvr>
                                        <p:cTn id="36" dur="1" fill="hold">
                                          <p:stCondLst>
                                            <p:cond delay="0"/>
                                          </p:stCondLst>
                                        </p:cTn>
                                        <p:tgtEl>
                                          <p:spTgt spid="99"/>
                                        </p:tgtEl>
                                        <p:attrNameLst>
                                          <p:attrName>style.visibility</p:attrName>
                                        </p:attrNameLst>
                                      </p:cBhvr>
                                      <p:to>
                                        <p:strVal val="visible"/>
                                      </p:to>
                                    </p:set>
                                    <p:anim calcmode="lin" valueType="num">
                                      <p:cBhvr>
                                        <p:cTn id="37" dur="500" fill="hold"/>
                                        <p:tgtEl>
                                          <p:spTgt spid="99"/>
                                        </p:tgtEl>
                                        <p:attrNameLst>
                                          <p:attrName>ppt_w</p:attrName>
                                        </p:attrNameLst>
                                      </p:cBhvr>
                                      <p:tavLst>
                                        <p:tav tm="0">
                                          <p:val>
                                            <p:strVal val="4/3*#ppt_w"/>
                                          </p:val>
                                        </p:tav>
                                        <p:tav tm="100000">
                                          <p:val>
                                            <p:strVal val="#ppt_w"/>
                                          </p:val>
                                        </p:tav>
                                      </p:tavLst>
                                    </p:anim>
                                    <p:anim calcmode="lin" valueType="num">
                                      <p:cBhvr>
                                        <p:cTn id="38" dur="500" fill="hold"/>
                                        <p:tgtEl>
                                          <p:spTgt spid="99"/>
                                        </p:tgtEl>
                                        <p:attrNameLst>
                                          <p:attrName>ppt_h</p:attrName>
                                        </p:attrNameLst>
                                      </p:cBhvr>
                                      <p:tavLst>
                                        <p:tav tm="0">
                                          <p:val>
                                            <p:strVal val="4/3*#ppt_h"/>
                                          </p:val>
                                        </p:tav>
                                        <p:tav tm="100000">
                                          <p:val>
                                            <p:strVal val="#ppt_h"/>
                                          </p:val>
                                        </p:tav>
                                      </p:tavLst>
                                    </p:anim>
                                  </p:childTnLst>
                                </p:cTn>
                              </p:par>
                            </p:childTnLst>
                          </p:cTn>
                        </p:par>
                        <p:par>
                          <p:cTn id="39" fill="hold">
                            <p:stCondLst>
                              <p:cond delay="3500"/>
                            </p:stCondLst>
                            <p:childTnLst>
                              <p:par>
                                <p:cTn id="40" presetID="23" presetClass="entr" presetSubtype="288" fill="hold" nodeType="afterEffect">
                                  <p:stCondLst>
                                    <p:cond delay="0"/>
                                  </p:stCondLst>
                                  <p:childTnLst>
                                    <p:set>
                                      <p:cBhvr>
                                        <p:cTn id="41" dur="1" fill="hold">
                                          <p:stCondLst>
                                            <p:cond delay="0"/>
                                          </p:stCondLst>
                                        </p:cTn>
                                        <p:tgtEl>
                                          <p:spTgt spid="110"/>
                                        </p:tgtEl>
                                        <p:attrNameLst>
                                          <p:attrName>style.visibility</p:attrName>
                                        </p:attrNameLst>
                                      </p:cBhvr>
                                      <p:to>
                                        <p:strVal val="visible"/>
                                      </p:to>
                                    </p:set>
                                    <p:anim calcmode="lin" valueType="num">
                                      <p:cBhvr>
                                        <p:cTn id="42" dur="500" fill="hold"/>
                                        <p:tgtEl>
                                          <p:spTgt spid="110"/>
                                        </p:tgtEl>
                                        <p:attrNameLst>
                                          <p:attrName>ppt_w</p:attrName>
                                        </p:attrNameLst>
                                      </p:cBhvr>
                                      <p:tavLst>
                                        <p:tav tm="0">
                                          <p:val>
                                            <p:strVal val="4/3*#ppt_w"/>
                                          </p:val>
                                        </p:tav>
                                        <p:tav tm="100000">
                                          <p:val>
                                            <p:strVal val="#ppt_w"/>
                                          </p:val>
                                        </p:tav>
                                      </p:tavLst>
                                    </p:anim>
                                    <p:anim calcmode="lin" valueType="num">
                                      <p:cBhvr>
                                        <p:cTn id="43" dur="500" fill="hold"/>
                                        <p:tgtEl>
                                          <p:spTgt spid="110"/>
                                        </p:tgtEl>
                                        <p:attrNameLst>
                                          <p:attrName>ppt_h</p:attrName>
                                        </p:attrNameLst>
                                      </p:cBhvr>
                                      <p:tavLst>
                                        <p:tav tm="0">
                                          <p:val>
                                            <p:strVal val="4/3*#ppt_h"/>
                                          </p:val>
                                        </p:tav>
                                        <p:tav tm="100000">
                                          <p:val>
                                            <p:strVal val="#ppt_h"/>
                                          </p:val>
                                        </p:tav>
                                      </p:tavLst>
                                    </p:anim>
                                  </p:childTnLst>
                                </p:cTn>
                              </p:par>
                            </p:childTnLst>
                          </p:cTn>
                        </p:par>
                        <p:par>
                          <p:cTn id="44" fill="hold">
                            <p:stCondLst>
                              <p:cond delay="4000"/>
                            </p:stCondLst>
                            <p:childTnLst>
                              <p:par>
                                <p:cTn id="45" presetID="23" presetClass="entr" presetSubtype="272" fill="hold" nodeType="afterEffect">
                                  <p:stCondLst>
                                    <p:cond delay="0"/>
                                  </p:stCondLst>
                                  <p:childTnLst>
                                    <p:set>
                                      <p:cBhvr>
                                        <p:cTn id="46" dur="1" fill="hold">
                                          <p:stCondLst>
                                            <p:cond delay="0"/>
                                          </p:stCondLst>
                                        </p:cTn>
                                        <p:tgtEl>
                                          <p:spTgt spid="114"/>
                                        </p:tgtEl>
                                        <p:attrNameLst>
                                          <p:attrName>style.visibility</p:attrName>
                                        </p:attrNameLst>
                                      </p:cBhvr>
                                      <p:to>
                                        <p:strVal val="visible"/>
                                      </p:to>
                                    </p:set>
                                    <p:anim calcmode="lin" valueType="num">
                                      <p:cBhvr>
                                        <p:cTn id="47" dur="500" fill="hold"/>
                                        <p:tgtEl>
                                          <p:spTgt spid="114"/>
                                        </p:tgtEl>
                                        <p:attrNameLst>
                                          <p:attrName>ppt_w</p:attrName>
                                        </p:attrNameLst>
                                      </p:cBhvr>
                                      <p:tavLst>
                                        <p:tav tm="0">
                                          <p:val>
                                            <p:strVal val="2/3*#ppt_w"/>
                                          </p:val>
                                        </p:tav>
                                        <p:tav tm="100000">
                                          <p:val>
                                            <p:strVal val="#ppt_w"/>
                                          </p:val>
                                        </p:tav>
                                      </p:tavLst>
                                    </p:anim>
                                    <p:anim calcmode="lin" valueType="num">
                                      <p:cBhvr>
                                        <p:cTn id="48" dur="500" fill="hold"/>
                                        <p:tgtEl>
                                          <p:spTgt spid="114"/>
                                        </p:tgtEl>
                                        <p:attrNameLst>
                                          <p:attrName>ppt_h</p:attrName>
                                        </p:attrNameLst>
                                      </p:cBhvr>
                                      <p:tavLst>
                                        <p:tav tm="0">
                                          <p:val>
                                            <p:strVal val="2/3*#ppt_h"/>
                                          </p:val>
                                        </p:tav>
                                        <p:tav tm="100000">
                                          <p:val>
                                            <p:strVal val="#ppt_h"/>
                                          </p:val>
                                        </p:tav>
                                      </p:tavLst>
                                    </p:anim>
                                  </p:childTnLst>
                                </p:cTn>
                              </p:par>
                            </p:childTnLst>
                          </p:cTn>
                        </p:par>
                        <p:par>
                          <p:cTn id="49" fill="hold">
                            <p:stCondLst>
                              <p:cond delay="4500"/>
                            </p:stCondLst>
                            <p:childTnLst>
                              <p:par>
                                <p:cTn id="50" presetID="23" presetClass="entr" presetSubtype="32" fill="hold" nodeType="afterEffect">
                                  <p:stCondLst>
                                    <p:cond delay="0"/>
                                  </p:stCondLst>
                                  <p:childTnLst>
                                    <p:set>
                                      <p:cBhvr>
                                        <p:cTn id="51" dur="1" fill="hold">
                                          <p:stCondLst>
                                            <p:cond delay="0"/>
                                          </p:stCondLst>
                                        </p:cTn>
                                        <p:tgtEl>
                                          <p:spTgt spid="102"/>
                                        </p:tgtEl>
                                        <p:attrNameLst>
                                          <p:attrName>style.visibility</p:attrName>
                                        </p:attrNameLst>
                                      </p:cBhvr>
                                      <p:to>
                                        <p:strVal val="visible"/>
                                      </p:to>
                                    </p:set>
                                    <p:anim calcmode="lin" valueType="num">
                                      <p:cBhvr>
                                        <p:cTn id="52" dur="500" fill="hold"/>
                                        <p:tgtEl>
                                          <p:spTgt spid="102"/>
                                        </p:tgtEl>
                                        <p:attrNameLst>
                                          <p:attrName>ppt_w</p:attrName>
                                        </p:attrNameLst>
                                      </p:cBhvr>
                                      <p:tavLst>
                                        <p:tav tm="0">
                                          <p:val>
                                            <p:strVal val="4*#ppt_w"/>
                                          </p:val>
                                        </p:tav>
                                        <p:tav tm="100000">
                                          <p:val>
                                            <p:strVal val="#ppt_w"/>
                                          </p:val>
                                        </p:tav>
                                      </p:tavLst>
                                    </p:anim>
                                    <p:anim calcmode="lin" valueType="num">
                                      <p:cBhvr>
                                        <p:cTn id="53" dur="500" fill="hold"/>
                                        <p:tgtEl>
                                          <p:spTgt spid="102"/>
                                        </p:tgtEl>
                                        <p:attrNameLst>
                                          <p:attrName>ppt_h</p:attrName>
                                        </p:attrNameLst>
                                      </p:cBhvr>
                                      <p:tavLst>
                                        <p:tav tm="0">
                                          <p:val>
                                            <p:strVal val="4*#ppt_h"/>
                                          </p:val>
                                        </p:tav>
                                        <p:tav tm="100000">
                                          <p:val>
                                            <p:strVal val="#ppt_h"/>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61">
                                            <p:txEl>
                                              <p:pRg st="1" end="1"/>
                                            </p:txEl>
                                          </p:spTgt>
                                        </p:tgtEl>
                                        <p:attrNameLst>
                                          <p:attrName>style.visibility</p:attrName>
                                        </p:attrNameLst>
                                      </p:cBhvr>
                                      <p:to>
                                        <p:strVal val="visible"/>
                                      </p:to>
                                    </p:set>
                                    <p:animEffect transition="in" filter="fade">
                                      <p:cBhvr>
                                        <p:cTn id="58" dur="500"/>
                                        <p:tgtEl>
                                          <p:spTgt spid="61">
                                            <p:txEl>
                                              <p:pRg st="1" end="1"/>
                                            </p:txEl>
                                          </p:spTgt>
                                        </p:tgtEl>
                                      </p:cBhvr>
                                    </p:animEffect>
                                    <p:anim calcmode="lin" valueType="num">
                                      <p:cBhvr>
                                        <p:cTn id="59" dur="500" fill="hold"/>
                                        <p:tgtEl>
                                          <p:spTgt spid="61">
                                            <p:txEl>
                                              <p:pRg st="1" end="1"/>
                                            </p:txEl>
                                          </p:spTgt>
                                        </p:tgtEl>
                                        <p:attrNameLst>
                                          <p:attrName>ppt_x</p:attrName>
                                        </p:attrNameLst>
                                      </p:cBhvr>
                                      <p:tavLst>
                                        <p:tav tm="0">
                                          <p:val>
                                            <p:strVal val="#ppt_x"/>
                                          </p:val>
                                        </p:tav>
                                        <p:tav tm="100000">
                                          <p:val>
                                            <p:strVal val="#ppt_x"/>
                                          </p:val>
                                        </p:tav>
                                      </p:tavLst>
                                    </p:anim>
                                    <p:anim calcmode="lin" valueType="num">
                                      <p:cBhvr>
                                        <p:cTn id="60" dur="500" fill="hold"/>
                                        <p:tgtEl>
                                          <p:spTgt spid="61">
                                            <p:txEl>
                                              <p:pRg st="1" end="1"/>
                                            </p:txEl>
                                          </p:spTgt>
                                        </p:tgtEl>
                                        <p:attrNameLst>
                                          <p:attrName>ppt_y</p:attrName>
                                        </p:attrNameLst>
                                      </p:cBhvr>
                                      <p:tavLst>
                                        <p:tav tm="0">
                                          <p:val>
                                            <p:strVal val="#ppt_y+.1"/>
                                          </p:val>
                                        </p:tav>
                                        <p:tav tm="100000">
                                          <p:val>
                                            <p:strVal val="#ppt_y"/>
                                          </p:val>
                                        </p:tav>
                                      </p:tavLst>
                                    </p:anim>
                                  </p:childTnLst>
                                </p:cTn>
                              </p:par>
                            </p:childTnLst>
                          </p:cTn>
                        </p:par>
                        <p:par>
                          <p:cTn id="61" fill="hold">
                            <p:stCondLst>
                              <p:cond delay="500"/>
                            </p:stCondLst>
                            <p:childTnLst>
                              <p:par>
                                <p:cTn id="62" presetID="23" presetClass="entr" presetSubtype="272" fill="hold" grpId="0" nodeType="afterEffect">
                                  <p:stCondLst>
                                    <p:cond delay="0"/>
                                  </p:stCondLst>
                                  <p:childTnLst>
                                    <p:set>
                                      <p:cBhvr>
                                        <p:cTn id="63" dur="1" fill="hold">
                                          <p:stCondLst>
                                            <p:cond delay="0"/>
                                          </p:stCondLst>
                                        </p:cTn>
                                        <p:tgtEl>
                                          <p:spTgt spid="118"/>
                                        </p:tgtEl>
                                        <p:attrNameLst>
                                          <p:attrName>style.visibility</p:attrName>
                                        </p:attrNameLst>
                                      </p:cBhvr>
                                      <p:to>
                                        <p:strVal val="visible"/>
                                      </p:to>
                                    </p:set>
                                    <p:anim calcmode="lin" valueType="num">
                                      <p:cBhvr>
                                        <p:cTn id="64" dur="500" fill="hold"/>
                                        <p:tgtEl>
                                          <p:spTgt spid="118"/>
                                        </p:tgtEl>
                                        <p:attrNameLst>
                                          <p:attrName>ppt_w</p:attrName>
                                        </p:attrNameLst>
                                      </p:cBhvr>
                                      <p:tavLst>
                                        <p:tav tm="0">
                                          <p:val>
                                            <p:strVal val="2/3*#ppt_w"/>
                                          </p:val>
                                        </p:tav>
                                        <p:tav tm="100000">
                                          <p:val>
                                            <p:strVal val="#ppt_w"/>
                                          </p:val>
                                        </p:tav>
                                      </p:tavLst>
                                    </p:anim>
                                    <p:anim calcmode="lin" valueType="num">
                                      <p:cBhvr>
                                        <p:cTn id="65" dur="500" fill="hold"/>
                                        <p:tgtEl>
                                          <p:spTgt spid="118"/>
                                        </p:tgtEl>
                                        <p:attrNameLst>
                                          <p:attrName>ppt_h</p:attrName>
                                        </p:attrNameLst>
                                      </p:cBhvr>
                                      <p:tavLst>
                                        <p:tav tm="0">
                                          <p:val>
                                            <p:strVal val="2/3*#ppt_h"/>
                                          </p:val>
                                        </p:tav>
                                        <p:tav tm="100000">
                                          <p:val>
                                            <p:strVal val="#ppt_h"/>
                                          </p:val>
                                        </p:tav>
                                      </p:tavLst>
                                    </p:anim>
                                  </p:childTnLst>
                                </p:cTn>
                              </p:par>
                            </p:childTnLst>
                          </p:cTn>
                        </p:par>
                        <p:par>
                          <p:cTn id="66" fill="hold">
                            <p:stCondLst>
                              <p:cond delay="1000"/>
                            </p:stCondLst>
                            <p:childTnLst>
                              <p:par>
                                <p:cTn id="67" presetID="23" presetClass="entr" presetSubtype="288" fill="hold" nodeType="afterEffect">
                                  <p:stCondLst>
                                    <p:cond delay="0"/>
                                  </p:stCondLst>
                                  <p:childTnLst>
                                    <p:set>
                                      <p:cBhvr>
                                        <p:cTn id="68" dur="1" fill="hold">
                                          <p:stCondLst>
                                            <p:cond delay="0"/>
                                          </p:stCondLst>
                                        </p:cTn>
                                        <p:tgtEl>
                                          <p:spTgt spid="119"/>
                                        </p:tgtEl>
                                        <p:attrNameLst>
                                          <p:attrName>style.visibility</p:attrName>
                                        </p:attrNameLst>
                                      </p:cBhvr>
                                      <p:to>
                                        <p:strVal val="visible"/>
                                      </p:to>
                                    </p:set>
                                    <p:anim calcmode="lin" valueType="num">
                                      <p:cBhvr>
                                        <p:cTn id="69" dur="500" fill="hold"/>
                                        <p:tgtEl>
                                          <p:spTgt spid="119"/>
                                        </p:tgtEl>
                                        <p:attrNameLst>
                                          <p:attrName>ppt_w</p:attrName>
                                        </p:attrNameLst>
                                      </p:cBhvr>
                                      <p:tavLst>
                                        <p:tav tm="0">
                                          <p:val>
                                            <p:strVal val="4/3*#ppt_w"/>
                                          </p:val>
                                        </p:tav>
                                        <p:tav tm="100000">
                                          <p:val>
                                            <p:strVal val="#ppt_w"/>
                                          </p:val>
                                        </p:tav>
                                      </p:tavLst>
                                    </p:anim>
                                    <p:anim calcmode="lin" valueType="num">
                                      <p:cBhvr>
                                        <p:cTn id="70" dur="500" fill="hold"/>
                                        <p:tgtEl>
                                          <p:spTgt spid="119"/>
                                        </p:tgtEl>
                                        <p:attrNameLst>
                                          <p:attrName>ppt_h</p:attrName>
                                        </p:attrNameLst>
                                      </p:cBhvr>
                                      <p:tavLst>
                                        <p:tav tm="0">
                                          <p:val>
                                            <p:strVal val="4/3*#ppt_h"/>
                                          </p:val>
                                        </p:tav>
                                        <p:tav tm="100000">
                                          <p:val>
                                            <p:strVal val="#ppt_h"/>
                                          </p:val>
                                        </p:tav>
                                      </p:tavLst>
                                    </p:anim>
                                  </p:childTnLst>
                                </p:cTn>
                              </p:par>
                            </p:childTnLst>
                          </p:cTn>
                        </p:par>
                        <p:par>
                          <p:cTn id="71" fill="hold">
                            <p:stCondLst>
                              <p:cond delay="1500"/>
                            </p:stCondLst>
                            <p:childTnLst>
                              <p:par>
                                <p:cTn id="72" presetID="23" presetClass="entr" presetSubtype="288" fill="hold" nodeType="afterEffect">
                                  <p:stCondLst>
                                    <p:cond delay="0"/>
                                  </p:stCondLst>
                                  <p:childTnLst>
                                    <p:set>
                                      <p:cBhvr>
                                        <p:cTn id="73" dur="1" fill="hold">
                                          <p:stCondLst>
                                            <p:cond delay="0"/>
                                          </p:stCondLst>
                                        </p:cTn>
                                        <p:tgtEl>
                                          <p:spTgt spid="122"/>
                                        </p:tgtEl>
                                        <p:attrNameLst>
                                          <p:attrName>style.visibility</p:attrName>
                                        </p:attrNameLst>
                                      </p:cBhvr>
                                      <p:to>
                                        <p:strVal val="visible"/>
                                      </p:to>
                                    </p:set>
                                    <p:anim calcmode="lin" valueType="num">
                                      <p:cBhvr>
                                        <p:cTn id="74" dur="500" fill="hold"/>
                                        <p:tgtEl>
                                          <p:spTgt spid="122"/>
                                        </p:tgtEl>
                                        <p:attrNameLst>
                                          <p:attrName>ppt_w</p:attrName>
                                        </p:attrNameLst>
                                      </p:cBhvr>
                                      <p:tavLst>
                                        <p:tav tm="0">
                                          <p:val>
                                            <p:strVal val="4/3*#ppt_w"/>
                                          </p:val>
                                        </p:tav>
                                        <p:tav tm="100000">
                                          <p:val>
                                            <p:strVal val="#ppt_w"/>
                                          </p:val>
                                        </p:tav>
                                      </p:tavLst>
                                    </p:anim>
                                    <p:anim calcmode="lin" valueType="num">
                                      <p:cBhvr>
                                        <p:cTn id="75" dur="500" fill="hold"/>
                                        <p:tgtEl>
                                          <p:spTgt spid="122"/>
                                        </p:tgtEl>
                                        <p:attrNameLst>
                                          <p:attrName>ppt_h</p:attrName>
                                        </p:attrNameLst>
                                      </p:cBhvr>
                                      <p:tavLst>
                                        <p:tav tm="0">
                                          <p:val>
                                            <p:strVal val="4/3*#ppt_h"/>
                                          </p:val>
                                        </p:tav>
                                        <p:tav tm="100000">
                                          <p:val>
                                            <p:strVal val="#ppt_h"/>
                                          </p:val>
                                        </p:tav>
                                      </p:tavLst>
                                    </p:anim>
                                  </p:childTnLst>
                                </p:cTn>
                              </p:par>
                            </p:childTnLst>
                          </p:cTn>
                        </p:par>
                        <p:par>
                          <p:cTn id="76" fill="hold">
                            <p:stCondLst>
                              <p:cond delay="2000"/>
                            </p:stCondLst>
                            <p:childTnLst>
                              <p:par>
                                <p:cTn id="77" presetID="23" presetClass="entr" presetSubtype="288" fill="hold" nodeType="afterEffect">
                                  <p:stCondLst>
                                    <p:cond delay="0"/>
                                  </p:stCondLst>
                                  <p:childTnLst>
                                    <p:set>
                                      <p:cBhvr>
                                        <p:cTn id="78" dur="1" fill="hold">
                                          <p:stCondLst>
                                            <p:cond delay="0"/>
                                          </p:stCondLst>
                                        </p:cTn>
                                        <p:tgtEl>
                                          <p:spTgt spid="128"/>
                                        </p:tgtEl>
                                        <p:attrNameLst>
                                          <p:attrName>style.visibility</p:attrName>
                                        </p:attrNameLst>
                                      </p:cBhvr>
                                      <p:to>
                                        <p:strVal val="visible"/>
                                      </p:to>
                                    </p:set>
                                    <p:anim calcmode="lin" valueType="num">
                                      <p:cBhvr>
                                        <p:cTn id="79" dur="500" fill="hold"/>
                                        <p:tgtEl>
                                          <p:spTgt spid="128"/>
                                        </p:tgtEl>
                                        <p:attrNameLst>
                                          <p:attrName>ppt_w</p:attrName>
                                        </p:attrNameLst>
                                      </p:cBhvr>
                                      <p:tavLst>
                                        <p:tav tm="0">
                                          <p:val>
                                            <p:strVal val="4/3*#ppt_w"/>
                                          </p:val>
                                        </p:tav>
                                        <p:tav tm="100000">
                                          <p:val>
                                            <p:strVal val="#ppt_w"/>
                                          </p:val>
                                        </p:tav>
                                      </p:tavLst>
                                    </p:anim>
                                    <p:anim calcmode="lin" valueType="num">
                                      <p:cBhvr>
                                        <p:cTn id="80" dur="500" fill="hold"/>
                                        <p:tgtEl>
                                          <p:spTgt spid="128"/>
                                        </p:tgtEl>
                                        <p:attrNameLst>
                                          <p:attrName>ppt_h</p:attrName>
                                        </p:attrNameLst>
                                      </p:cBhvr>
                                      <p:tavLst>
                                        <p:tav tm="0">
                                          <p:val>
                                            <p:strVal val="4/3*#ppt_h"/>
                                          </p:val>
                                        </p:tav>
                                        <p:tav tm="100000">
                                          <p:val>
                                            <p:strVal val="#ppt_h"/>
                                          </p:val>
                                        </p:tav>
                                      </p:tavLst>
                                    </p:anim>
                                  </p:childTnLst>
                                </p:cTn>
                              </p:par>
                            </p:childTnLst>
                          </p:cTn>
                        </p:par>
                        <p:par>
                          <p:cTn id="81" fill="hold">
                            <p:stCondLst>
                              <p:cond delay="2500"/>
                            </p:stCondLst>
                            <p:childTnLst>
                              <p:par>
                                <p:cTn id="82" presetID="23" presetClass="entr" presetSubtype="272" fill="hold" nodeType="afterEffect">
                                  <p:stCondLst>
                                    <p:cond delay="0"/>
                                  </p:stCondLst>
                                  <p:childTnLst>
                                    <p:set>
                                      <p:cBhvr>
                                        <p:cTn id="83" dur="1" fill="hold">
                                          <p:stCondLst>
                                            <p:cond delay="0"/>
                                          </p:stCondLst>
                                        </p:cTn>
                                        <p:tgtEl>
                                          <p:spTgt spid="138"/>
                                        </p:tgtEl>
                                        <p:attrNameLst>
                                          <p:attrName>style.visibility</p:attrName>
                                        </p:attrNameLst>
                                      </p:cBhvr>
                                      <p:to>
                                        <p:strVal val="visible"/>
                                      </p:to>
                                    </p:set>
                                    <p:anim calcmode="lin" valueType="num">
                                      <p:cBhvr>
                                        <p:cTn id="84" dur="500" fill="hold"/>
                                        <p:tgtEl>
                                          <p:spTgt spid="138"/>
                                        </p:tgtEl>
                                        <p:attrNameLst>
                                          <p:attrName>ppt_w</p:attrName>
                                        </p:attrNameLst>
                                      </p:cBhvr>
                                      <p:tavLst>
                                        <p:tav tm="0">
                                          <p:val>
                                            <p:strVal val="2/3*#ppt_w"/>
                                          </p:val>
                                        </p:tav>
                                        <p:tav tm="100000">
                                          <p:val>
                                            <p:strVal val="#ppt_w"/>
                                          </p:val>
                                        </p:tav>
                                      </p:tavLst>
                                    </p:anim>
                                    <p:anim calcmode="lin" valueType="num">
                                      <p:cBhvr>
                                        <p:cTn id="85" dur="500" fill="hold"/>
                                        <p:tgtEl>
                                          <p:spTgt spid="138"/>
                                        </p:tgtEl>
                                        <p:attrNameLst>
                                          <p:attrName>ppt_h</p:attrName>
                                        </p:attrNameLst>
                                      </p:cBhvr>
                                      <p:tavLst>
                                        <p:tav tm="0">
                                          <p:val>
                                            <p:strVal val="2/3*#ppt_h"/>
                                          </p:val>
                                        </p:tav>
                                        <p:tav tm="100000">
                                          <p:val>
                                            <p:strVal val="#ppt_h"/>
                                          </p:val>
                                        </p:tav>
                                      </p:tavLst>
                                    </p:anim>
                                  </p:childTnLst>
                                </p:cTn>
                              </p:par>
                            </p:childTnLst>
                          </p:cTn>
                        </p:par>
                        <p:par>
                          <p:cTn id="86" fill="hold">
                            <p:stCondLst>
                              <p:cond delay="3000"/>
                            </p:stCondLst>
                            <p:childTnLst>
                              <p:par>
                                <p:cTn id="87" presetID="23" presetClass="entr" presetSubtype="272" fill="hold" nodeType="afterEffect">
                                  <p:stCondLst>
                                    <p:cond delay="0"/>
                                  </p:stCondLst>
                                  <p:childTnLst>
                                    <p:set>
                                      <p:cBhvr>
                                        <p:cTn id="88" dur="1" fill="hold">
                                          <p:stCondLst>
                                            <p:cond delay="0"/>
                                          </p:stCondLst>
                                        </p:cTn>
                                        <p:tgtEl>
                                          <p:spTgt spid="142"/>
                                        </p:tgtEl>
                                        <p:attrNameLst>
                                          <p:attrName>style.visibility</p:attrName>
                                        </p:attrNameLst>
                                      </p:cBhvr>
                                      <p:to>
                                        <p:strVal val="visible"/>
                                      </p:to>
                                    </p:set>
                                    <p:anim calcmode="lin" valueType="num">
                                      <p:cBhvr>
                                        <p:cTn id="89" dur="500" fill="hold"/>
                                        <p:tgtEl>
                                          <p:spTgt spid="142"/>
                                        </p:tgtEl>
                                        <p:attrNameLst>
                                          <p:attrName>ppt_w</p:attrName>
                                        </p:attrNameLst>
                                      </p:cBhvr>
                                      <p:tavLst>
                                        <p:tav tm="0">
                                          <p:val>
                                            <p:strVal val="2/3*#ppt_w"/>
                                          </p:val>
                                        </p:tav>
                                        <p:tav tm="100000">
                                          <p:val>
                                            <p:strVal val="#ppt_w"/>
                                          </p:val>
                                        </p:tav>
                                      </p:tavLst>
                                    </p:anim>
                                    <p:anim calcmode="lin" valueType="num">
                                      <p:cBhvr>
                                        <p:cTn id="90" dur="500" fill="hold"/>
                                        <p:tgtEl>
                                          <p:spTgt spid="142"/>
                                        </p:tgtEl>
                                        <p:attrNameLst>
                                          <p:attrName>ppt_h</p:attrName>
                                        </p:attrNameLst>
                                      </p:cBhvr>
                                      <p:tavLst>
                                        <p:tav tm="0">
                                          <p:val>
                                            <p:strVal val="2/3*#ppt_h"/>
                                          </p:val>
                                        </p:tav>
                                        <p:tav tm="100000">
                                          <p:val>
                                            <p:strVal val="#ppt_h"/>
                                          </p:val>
                                        </p:tav>
                                      </p:tavLst>
                                    </p:anim>
                                  </p:childTnLst>
                                </p:cTn>
                              </p:par>
                            </p:childTnLst>
                          </p:cTn>
                        </p:par>
                        <p:par>
                          <p:cTn id="91" fill="hold">
                            <p:stCondLst>
                              <p:cond delay="3500"/>
                            </p:stCondLst>
                            <p:childTnLst>
                              <p:par>
                                <p:cTn id="92" presetID="23" presetClass="entr" presetSubtype="32" fill="hold" nodeType="afterEffect">
                                  <p:stCondLst>
                                    <p:cond delay="0"/>
                                  </p:stCondLst>
                                  <p:childTnLst>
                                    <p:set>
                                      <p:cBhvr>
                                        <p:cTn id="93" dur="1" fill="hold">
                                          <p:stCondLst>
                                            <p:cond delay="0"/>
                                          </p:stCondLst>
                                        </p:cTn>
                                        <p:tgtEl>
                                          <p:spTgt spid="125"/>
                                        </p:tgtEl>
                                        <p:attrNameLst>
                                          <p:attrName>style.visibility</p:attrName>
                                        </p:attrNameLst>
                                      </p:cBhvr>
                                      <p:to>
                                        <p:strVal val="visible"/>
                                      </p:to>
                                    </p:set>
                                    <p:anim calcmode="lin" valueType="num">
                                      <p:cBhvr>
                                        <p:cTn id="94" dur="500" fill="hold"/>
                                        <p:tgtEl>
                                          <p:spTgt spid="125"/>
                                        </p:tgtEl>
                                        <p:attrNameLst>
                                          <p:attrName>ppt_w</p:attrName>
                                        </p:attrNameLst>
                                      </p:cBhvr>
                                      <p:tavLst>
                                        <p:tav tm="0">
                                          <p:val>
                                            <p:strVal val="4*#ppt_w"/>
                                          </p:val>
                                        </p:tav>
                                        <p:tav tm="100000">
                                          <p:val>
                                            <p:strVal val="#ppt_w"/>
                                          </p:val>
                                        </p:tav>
                                      </p:tavLst>
                                    </p:anim>
                                    <p:anim calcmode="lin" valueType="num">
                                      <p:cBhvr>
                                        <p:cTn id="95" dur="500" fill="hold"/>
                                        <p:tgtEl>
                                          <p:spTgt spid="125"/>
                                        </p:tgtEl>
                                        <p:attrNameLst>
                                          <p:attrName>ppt_h</p:attrName>
                                        </p:attrNameLst>
                                      </p:cBhvr>
                                      <p:tavLst>
                                        <p:tav tm="0">
                                          <p:val>
                                            <p:strVal val="4*#ppt_h"/>
                                          </p:val>
                                        </p:tav>
                                        <p:tav tm="100000">
                                          <p:val>
                                            <p:strVal val="#ppt_h"/>
                                          </p:val>
                                        </p:tav>
                                      </p:tavLst>
                                    </p:anim>
                                  </p:childTnLst>
                                </p:cTn>
                              </p:par>
                            </p:childTnLst>
                          </p:cTn>
                        </p:par>
                        <p:par>
                          <p:cTn id="96" fill="hold">
                            <p:stCondLst>
                              <p:cond delay="4000"/>
                            </p:stCondLst>
                            <p:childTnLst>
                              <p:par>
                                <p:cTn id="97" presetID="42" presetClass="entr" presetSubtype="0" fill="hold" grpId="0" nodeType="afterEffect">
                                  <p:stCondLst>
                                    <p:cond delay="0"/>
                                  </p:stCondLst>
                                  <p:childTnLst>
                                    <p:set>
                                      <p:cBhvr>
                                        <p:cTn id="98" dur="1" fill="hold">
                                          <p:stCondLst>
                                            <p:cond delay="0"/>
                                          </p:stCondLst>
                                        </p:cTn>
                                        <p:tgtEl>
                                          <p:spTgt spid="61">
                                            <p:txEl>
                                              <p:pRg st="2" end="2"/>
                                            </p:txEl>
                                          </p:spTgt>
                                        </p:tgtEl>
                                        <p:attrNameLst>
                                          <p:attrName>style.visibility</p:attrName>
                                        </p:attrNameLst>
                                      </p:cBhvr>
                                      <p:to>
                                        <p:strVal val="visible"/>
                                      </p:to>
                                    </p:set>
                                    <p:animEffect transition="in" filter="fade">
                                      <p:cBhvr>
                                        <p:cTn id="99" dur="500"/>
                                        <p:tgtEl>
                                          <p:spTgt spid="61">
                                            <p:txEl>
                                              <p:pRg st="2" end="2"/>
                                            </p:txEl>
                                          </p:spTgt>
                                        </p:tgtEl>
                                      </p:cBhvr>
                                    </p:animEffect>
                                    <p:anim calcmode="lin" valueType="num">
                                      <p:cBhvr>
                                        <p:cTn id="100" dur="500" fill="hold"/>
                                        <p:tgtEl>
                                          <p:spTgt spid="61">
                                            <p:txEl>
                                              <p:pRg st="2" end="2"/>
                                            </p:txEl>
                                          </p:spTgt>
                                        </p:tgtEl>
                                        <p:attrNameLst>
                                          <p:attrName>ppt_x</p:attrName>
                                        </p:attrNameLst>
                                      </p:cBhvr>
                                      <p:tavLst>
                                        <p:tav tm="0">
                                          <p:val>
                                            <p:strVal val="#ppt_x"/>
                                          </p:val>
                                        </p:tav>
                                        <p:tav tm="100000">
                                          <p:val>
                                            <p:strVal val="#ppt_x"/>
                                          </p:val>
                                        </p:tav>
                                      </p:tavLst>
                                    </p:anim>
                                    <p:anim calcmode="lin" valueType="num">
                                      <p:cBhvr>
                                        <p:cTn id="101" dur="500" fill="hold"/>
                                        <p:tgtEl>
                                          <p:spTgt spid="61">
                                            <p:txEl>
                                              <p:pRg st="2" end="2"/>
                                            </p:txEl>
                                          </p:spTgt>
                                        </p:tgtEl>
                                        <p:attrNameLst>
                                          <p:attrName>ppt_y</p:attrName>
                                        </p:attrNameLst>
                                      </p:cBhvr>
                                      <p:tavLst>
                                        <p:tav tm="0">
                                          <p:val>
                                            <p:strVal val="#ppt_y+.1"/>
                                          </p:val>
                                        </p:tav>
                                        <p:tav tm="100000">
                                          <p:val>
                                            <p:strVal val="#ppt_y"/>
                                          </p:val>
                                        </p:tav>
                                      </p:tavLst>
                                    </p:anim>
                                  </p:childTnLst>
                                </p:cTn>
                              </p:par>
                            </p:childTnLst>
                          </p:cTn>
                        </p:par>
                        <p:par>
                          <p:cTn id="102" fill="hold">
                            <p:stCondLst>
                              <p:cond delay="4500"/>
                            </p:stCondLst>
                            <p:childTnLst>
                              <p:par>
                                <p:cTn id="103" presetID="42" presetClass="entr" presetSubtype="0" fill="hold" grpId="0" nodeType="afterEffect">
                                  <p:stCondLst>
                                    <p:cond delay="0"/>
                                  </p:stCondLst>
                                  <p:childTnLst>
                                    <p:set>
                                      <p:cBhvr>
                                        <p:cTn id="104" dur="1" fill="hold">
                                          <p:stCondLst>
                                            <p:cond delay="0"/>
                                          </p:stCondLst>
                                        </p:cTn>
                                        <p:tgtEl>
                                          <p:spTgt spid="61">
                                            <p:txEl>
                                              <p:pRg st="3" end="3"/>
                                            </p:txEl>
                                          </p:spTgt>
                                        </p:tgtEl>
                                        <p:attrNameLst>
                                          <p:attrName>style.visibility</p:attrName>
                                        </p:attrNameLst>
                                      </p:cBhvr>
                                      <p:to>
                                        <p:strVal val="visible"/>
                                      </p:to>
                                    </p:set>
                                    <p:animEffect transition="in" filter="fade">
                                      <p:cBhvr>
                                        <p:cTn id="105" dur="500"/>
                                        <p:tgtEl>
                                          <p:spTgt spid="61">
                                            <p:txEl>
                                              <p:pRg st="3" end="3"/>
                                            </p:txEl>
                                          </p:spTgt>
                                        </p:tgtEl>
                                      </p:cBhvr>
                                    </p:animEffect>
                                    <p:anim calcmode="lin" valueType="num">
                                      <p:cBhvr>
                                        <p:cTn id="106" dur="500" fill="hold"/>
                                        <p:tgtEl>
                                          <p:spTgt spid="61">
                                            <p:txEl>
                                              <p:pRg st="3" end="3"/>
                                            </p:txEl>
                                          </p:spTgt>
                                        </p:tgtEl>
                                        <p:attrNameLst>
                                          <p:attrName>ppt_x</p:attrName>
                                        </p:attrNameLst>
                                      </p:cBhvr>
                                      <p:tavLst>
                                        <p:tav tm="0">
                                          <p:val>
                                            <p:strVal val="#ppt_x"/>
                                          </p:val>
                                        </p:tav>
                                        <p:tav tm="100000">
                                          <p:val>
                                            <p:strVal val="#ppt_x"/>
                                          </p:val>
                                        </p:tav>
                                      </p:tavLst>
                                    </p:anim>
                                    <p:anim calcmode="lin" valueType="num">
                                      <p:cBhvr>
                                        <p:cTn id="107" dur="500" fill="hold"/>
                                        <p:tgtEl>
                                          <p:spTgt spid="61">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build="p"/>
      <p:bldP spid="53" grpId="0"/>
      <p:bldP spid="118" grpId="0"/>
    </p:bld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ltLang="en-US" dirty="0">
                <a:solidFill>
                  <a:srgbClr val="2E63AC"/>
                </a:solidFill>
              </a:rPr>
              <a:t>The Various Measures of Cost</a:t>
            </a:r>
            <a:endParaRPr lang="de-DE" dirty="0">
              <a:solidFill>
                <a:srgbClr val="2E63AC"/>
              </a:solidFill>
            </a:endParaRPr>
          </a:p>
        </p:txBody>
      </p:sp>
      <p:sp>
        <p:nvSpPr>
          <p:cNvPr id="9" name="Content Placeholder 2"/>
          <p:cNvSpPr>
            <a:spLocks noGrp="1"/>
          </p:cNvSpPr>
          <p:nvPr>
            <p:ph idx="4294967295"/>
          </p:nvPr>
        </p:nvSpPr>
        <p:spPr>
          <a:xfrm>
            <a:off x="604838" y="1828800"/>
            <a:ext cx="8229600" cy="4525963"/>
          </a:xfrm>
          <a:prstGeom prst="rect">
            <a:avLst/>
          </a:prstGeom>
        </p:spPr>
        <p:txBody>
          <a:bodyPr/>
          <a:lstStyle/>
          <a:p>
            <a:pPr>
              <a:spcBef>
                <a:spcPts val="1200"/>
              </a:spcBef>
              <a:buClr>
                <a:srgbClr val="2E63AC"/>
              </a:buClr>
              <a:buFont typeface="Wingdings" panose="05000000000000000000" pitchFamily="2" charset="2"/>
              <a:buChar char="§"/>
              <a:defRPr/>
            </a:pPr>
            <a:r>
              <a:rPr lang="en-US" sz="1800" dirty="0">
                <a:solidFill>
                  <a:srgbClr val="2E63AC"/>
                </a:solidFill>
              </a:rPr>
              <a:t>Total cost: </a:t>
            </a:r>
            <a:r>
              <a:rPr lang="en-US" sz="1800" dirty="0"/>
              <a:t>Fixed cost + Variable cost</a:t>
            </a:r>
          </a:p>
          <a:p>
            <a:pPr>
              <a:spcBef>
                <a:spcPts val="1200"/>
              </a:spcBef>
              <a:buClr>
                <a:srgbClr val="2E63AC"/>
              </a:buClr>
              <a:buFont typeface="Wingdings" panose="05000000000000000000" pitchFamily="2" charset="2"/>
              <a:buChar char="§"/>
              <a:defRPr/>
            </a:pPr>
            <a:r>
              <a:rPr lang="en-US" sz="1800" dirty="0">
                <a:solidFill>
                  <a:srgbClr val="2E63AC"/>
                </a:solidFill>
              </a:rPr>
              <a:t>Fixed costs: </a:t>
            </a:r>
            <a:r>
              <a:rPr lang="en-US" sz="1800" dirty="0"/>
              <a:t>Costs that do not vary with the quantity of output produced</a:t>
            </a:r>
          </a:p>
          <a:p>
            <a:pPr>
              <a:spcBef>
                <a:spcPts val="1200"/>
              </a:spcBef>
              <a:buClr>
                <a:srgbClr val="2E63AC"/>
              </a:buClr>
              <a:buFont typeface="Wingdings" panose="05000000000000000000" pitchFamily="2" charset="2"/>
              <a:buChar char="§"/>
              <a:defRPr/>
            </a:pPr>
            <a:r>
              <a:rPr lang="en-US" sz="1800" dirty="0">
                <a:solidFill>
                  <a:srgbClr val="2E63AC"/>
                </a:solidFill>
              </a:rPr>
              <a:t>Variable costs: </a:t>
            </a:r>
            <a:r>
              <a:rPr lang="en-US" sz="1800" dirty="0"/>
              <a:t>Costs that vary with the quantity of output produced</a:t>
            </a:r>
          </a:p>
          <a:p>
            <a:pPr>
              <a:spcBef>
                <a:spcPts val="1200"/>
              </a:spcBef>
              <a:buClr>
                <a:srgbClr val="2E63AC"/>
              </a:buClr>
              <a:buFont typeface="Wingdings" panose="05000000000000000000" pitchFamily="2" charset="2"/>
              <a:buChar char="§"/>
              <a:defRPr/>
            </a:pPr>
            <a:r>
              <a:rPr lang="en-US" altLang="en-US" sz="1800" dirty="0">
                <a:solidFill>
                  <a:srgbClr val="2E63AC"/>
                </a:solidFill>
              </a:rPr>
              <a:t>Marginal cost, MC: </a:t>
            </a:r>
            <a:r>
              <a:rPr lang="en-US" altLang="en-US" sz="1800" dirty="0"/>
              <a:t>Increase in total cost from producing an additional unit of output</a:t>
            </a:r>
          </a:p>
          <a:p>
            <a:pPr>
              <a:spcBef>
                <a:spcPts val="1200"/>
              </a:spcBef>
              <a:buClr>
                <a:srgbClr val="2E63AC"/>
              </a:buClr>
              <a:buFont typeface="Wingdings" panose="05000000000000000000" pitchFamily="2" charset="2"/>
              <a:buChar char="§"/>
              <a:defRPr/>
            </a:pPr>
            <a:endParaRPr lang="en-US" altLang="en-US" sz="1800" dirty="0">
              <a:solidFill>
                <a:srgbClr val="2E63AC"/>
              </a:solidFill>
            </a:endParaRPr>
          </a:p>
          <a:p>
            <a:pPr>
              <a:spcBef>
                <a:spcPts val="1200"/>
              </a:spcBef>
              <a:buClr>
                <a:srgbClr val="2E63AC"/>
              </a:buClr>
              <a:buFont typeface="Wingdings" panose="05000000000000000000" pitchFamily="2" charset="2"/>
              <a:buChar char="§"/>
              <a:defRPr/>
            </a:pPr>
            <a:r>
              <a:rPr lang="en-US" altLang="en-US" sz="1800" dirty="0">
                <a:solidFill>
                  <a:srgbClr val="2E63AC"/>
                </a:solidFill>
              </a:rPr>
              <a:t>Average total cost, ATC: </a:t>
            </a:r>
            <a:r>
              <a:rPr lang="en-US" altLang="en-US" sz="1800" dirty="0"/>
              <a:t>Total cost divided by the quantity of output</a:t>
            </a:r>
          </a:p>
          <a:p>
            <a:pPr>
              <a:spcBef>
                <a:spcPts val="1200"/>
              </a:spcBef>
              <a:buClr>
                <a:srgbClr val="2E63AC"/>
              </a:buClr>
              <a:buFont typeface="Wingdings" panose="05000000000000000000" pitchFamily="2" charset="2"/>
              <a:buChar char="§"/>
            </a:pPr>
            <a:r>
              <a:rPr lang="en-US" altLang="en-US" sz="1800" dirty="0">
                <a:solidFill>
                  <a:srgbClr val="2E63AC"/>
                </a:solidFill>
              </a:rPr>
              <a:t>Average fixed cost, AFC: </a:t>
            </a:r>
            <a:r>
              <a:rPr lang="en-US" altLang="en-US" sz="1800" dirty="0"/>
              <a:t>Fixed cost divided by the quantity of output</a:t>
            </a:r>
          </a:p>
          <a:p>
            <a:pPr>
              <a:spcBef>
                <a:spcPts val="1200"/>
              </a:spcBef>
              <a:buClr>
                <a:srgbClr val="2E63AC"/>
              </a:buClr>
              <a:buFont typeface="Wingdings" panose="05000000000000000000" pitchFamily="2" charset="2"/>
              <a:buChar char="§"/>
            </a:pPr>
            <a:r>
              <a:rPr lang="en-US" altLang="en-US" sz="1800" dirty="0">
                <a:solidFill>
                  <a:srgbClr val="2E63AC"/>
                </a:solidFill>
              </a:rPr>
              <a:t>Average variable cost, AVC: </a:t>
            </a:r>
            <a:r>
              <a:rPr lang="en-US" altLang="en-US" sz="1800" dirty="0"/>
              <a:t>Variable cost divided by the quantity of output</a:t>
            </a:r>
          </a:p>
          <a:p>
            <a:pPr lvl="1">
              <a:buClr>
                <a:srgbClr val="2E63AC"/>
              </a:buClr>
              <a:buFont typeface="Wingdings" panose="05000000000000000000" pitchFamily="2" charset="2"/>
              <a:buChar char="§"/>
              <a:defRPr/>
            </a:pPr>
            <a:endParaRPr lang="en-US" sz="1800" dirty="0"/>
          </a:p>
        </p:txBody>
      </p:sp>
    </p:spTree>
    <p:extLst>
      <p:ext uri="{BB962C8B-B14F-4D97-AF65-F5344CB8AC3E}">
        <p14:creationId xmlns:p14="http://schemas.microsoft.com/office/powerpoint/2010/main" val="3395387642"/>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4940667" y="3007158"/>
            <a:ext cx="3994862" cy="3282462"/>
          </a:xfrm>
          <a:prstGeom prst="roundRect">
            <a:avLst>
              <a:gd name="adj" fmla="val 3590"/>
            </a:avLst>
          </a:prstGeom>
          <a:solidFill>
            <a:schemeClr val="bg1"/>
          </a:solidFill>
          <a:ln>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b="1">
              <a:latin typeface="+mj-lt"/>
            </a:endParaRPr>
          </a:p>
        </p:txBody>
      </p:sp>
      <p:sp>
        <p:nvSpPr>
          <p:cNvPr id="5" name="Rounded Rectangle 4"/>
          <p:cNvSpPr/>
          <p:nvPr/>
        </p:nvSpPr>
        <p:spPr>
          <a:xfrm>
            <a:off x="254994" y="2993416"/>
            <a:ext cx="3994862" cy="3282462"/>
          </a:xfrm>
          <a:prstGeom prst="roundRect">
            <a:avLst>
              <a:gd name="adj" fmla="val 3590"/>
            </a:avLst>
          </a:prstGeom>
          <a:solidFill>
            <a:schemeClr val="bg1"/>
          </a:solidFill>
          <a:ln>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b="1">
              <a:latin typeface="+mj-lt"/>
            </a:endParaRPr>
          </a:p>
        </p:txBody>
      </p:sp>
      <p:sp>
        <p:nvSpPr>
          <p:cNvPr id="61" name="Text Box 10"/>
          <p:cNvSpPr txBox="1">
            <a:spLocks noChangeArrowheads="1"/>
          </p:cNvSpPr>
          <p:nvPr/>
        </p:nvSpPr>
        <p:spPr bwMode="auto">
          <a:xfrm>
            <a:off x="450347" y="1488633"/>
            <a:ext cx="4507904" cy="1089529"/>
          </a:xfrm>
          <a:prstGeom prst="rect">
            <a:avLst/>
          </a:prstGeom>
          <a:noFill/>
          <a:ln w="9525">
            <a:noFill/>
            <a:miter lim="800000"/>
            <a:headEnd/>
            <a:tailEnd/>
          </a:ln>
        </p:spPr>
        <p:txBody>
          <a:bodyPr wrap="square">
            <a:prstTxWarp prst="textNoShape">
              <a:avLst/>
            </a:prstTxWarp>
            <a:spAutoFit/>
          </a:bodyPr>
          <a:lstStyle/>
          <a:p>
            <a:pPr marL="115888" indent="-115888">
              <a:lnSpc>
                <a:spcPct val="90000"/>
              </a:lnSpc>
              <a:spcBef>
                <a:spcPct val="50000"/>
              </a:spcBef>
              <a:buFontTx/>
              <a:buChar char="•"/>
            </a:pPr>
            <a:r>
              <a:rPr lang="en-US" b="1" i="1" dirty="0">
                <a:solidFill>
                  <a:schemeClr val="accent2">
                    <a:lumMod val="75000"/>
                  </a:schemeClr>
                </a:solidFill>
                <a:cs typeface="Times New Roman" pitchFamily="18" charset="0"/>
              </a:rPr>
              <a:t>Total Fixed Costs</a:t>
            </a:r>
            <a:r>
              <a:rPr lang="en-US" dirty="0">
                <a:cs typeface="Times New Roman" pitchFamily="18" charset="0"/>
              </a:rPr>
              <a:t>:</a:t>
            </a:r>
            <a:br>
              <a:rPr lang="en-US" dirty="0">
                <a:cs typeface="Times New Roman" pitchFamily="18" charset="0"/>
              </a:rPr>
            </a:br>
            <a:r>
              <a:rPr lang="en-US" dirty="0">
                <a:cs typeface="Times New Roman" pitchFamily="18" charset="0"/>
              </a:rPr>
              <a:t>do not vary with output; hence, they </a:t>
            </a:r>
            <a:br>
              <a:rPr lang="en-US" dirty="0">
                <a:cs typeface="Times New Roman" pitchFamily="18" charset="0"/>
              </a:rPr>
            </a:br>
            <a:r>
              <a:rPr lang="en-US" dirty="0">
                <a:cs typeface="Times New Roman" pitchFamily="18" charset="0"/>
              </a:rPr>
              <a:t>are the same whether output is set </a:t>
            </a:r>
            <a:br>
              <a:rPr lang="en-US" dirty="0">
                <a:cs typeface="Times New Roman" pitchFamily="18" charset="0"/>
              </a:rPr>
            </a:br>
            <a:r>
              <a:rPr lang="en-US" dirty="0">
                <a:cs typeface="Times New Roman" pitchFamily="18" charset="0"/>
              </a:rPr>
              <a:t>to 100,000 units or 0.</a:t>
            </a:r>
          </a:p>
        </p:txBody>
      </p:sp>
      <p:grpSp>
        <p:nvGrpSpPr>
          <p:cNvPr id="4" name="Group 3"/>
          <p:cNvGrpSpPr/>
          <p:nvPr/>
        </p:nvGrpSpPr>
        <p:grpSpPr>
          <a:xfrm>
            <a:off x="538118" y="3211827"/>
            <a:ext cx="3459161" cy="2900846"/>
            <a:chOff x="561938" y="3218695"/>
            <a:chExt cx="3459161" cy="2332003"/>
          </a:xfrm>
        </p:grpSpPr>
        <p:sp>
          <p:nvSpPr>
            <p:cNvPr id="74" name="Rectangle 226"/>
            <p:cNvSpPr>
              <a:spLocks noChangeArrowheads="1"/>
            </p:cNvSpPr>
            <p:nvPr/>
          </p:nvSpPr>
          <p:spPr bwMode="auto">
            <a:xfrm rot="21565703">
              <a:off x="561938" y="3218695"/>
              <a:ext cx="440826" cy="247423"/>
            </a:xfrm>
            <a:prstGeom prst="rect">
              <a:avLst/>
            </a:prstGeom>
            <a:noFill/>
            <a:ln w="9525">
              <a:noFill/>
              <a:miter lim="800000"/>
              <a:headEnd/>
              <a:tailEnd/>
            </a:ln>
          </p:spPr>
          <p:txBody>
            <a:bodyPr wrap="none" lIns="0" tIns="0" rIns="0" bIns="0">
              <a:prstTxWarp prst="textNoShape">
                <a:avLst/>
              </a:prstTxWarp>
              <a:spAutoFit/>
            </a:bodyPr>
            <a:lstStyle/>
            <a:p>
              <a:r>
                <a:rPr lang="en-US" sz="2000" b="0" dirty="0">
                  <a:solidFill>
                    <a:srgbClr val="000000"/>
                  </a:solidFill>
                  <a:latin typeface="+mj-lt"/>
                  <a:cs typeface="Times New Roman" pitchFamily="18" charset="0"/>
                </a:rPr>
                <a:t>P</a:t>
              </a:r>
              <a:r>
                <a:rPr lang="en-US" sz="1600" b="0" dirty="0">
                  <a:solidFill>
                    <a:srgbClr val="000000"/>
                  </a:solidFill>
                  <a:latin typeface="+mj-lt"/>
                  <a:cs typeface="Times New Roman" pitchFamily="18" charset="0"/>
                </a:rPr>
                <a:t>rice</a:t>
              </a:r>
              <a:endParaRPr lang="en-US" sz="1600" b="0" dirty="0">
                <a:solidFill>
                  <a:schemeClr val="tx1"/>
                </a:solidFill>
                <a:latin typeface="+mj-lt"/>
                <a:cs typeface="Times New Roman" pitchFamily="18" charset="0"/>
              </a:endParaRPr>
            </a:p>
          </p:txBody>
        </p:sp>
        <p:sp>
          <p:nvSpPr>
            <p:cNvPr id="75" name="Rectangle 227"/>
            <p:cNvSpPr>
              <a:spLocks noChangeArrowheads="1"/>
            </p:cNvSpPr>
            <p:nvPr/>
          </p:nvSpPr>
          <p:spPr bwMode="auto">
            <a:xfrm>
              <a:off x="3262878" y="5372501"/>
              <a:ext cx="758221" cy="178197"/>
            </a:xfrm>
            <a:prstGeom prst="rect">
              <a:avLst/>
            </a:prstGeom>
            <a:noFill/>
            <a:ln w="9525">
              <a:noFill/>
              <a:miter lim="800000"/>
              <a:headEnd/>
              <a:tailEnd/>
            </a:ln>
          </p:spPr>
          <p:txBody>
            <a:bodyPr wrap="none" lIns="0" tIns="0" rIns="0" bIns="0">
              <a:prstTxWarp prst="textNoShape">
                <a:avLst/>
              </a:prstTxWarp>
              <a:spAutoFit/>
            </a:bodyPr>
            <a:lstStyle/>
            <a:p>
              <a:pPr algn="ctr">
                <a:lnSpc>
                  <a:spcPct val="70000"/>
                </a:lnSpc>
              </a:pPr>
              <a:r>
                <a:rPr lang="en-US" sz="2000" b="0" dirty="0">
                  <a:solidFill>
                    <a:srgbClr val="000000"/>
                  </a:solidFill>
                  <a:latin typeface="+mj-lt"/>
                  <a:cs typeface="Times New Roman" pitchFamily="18" charset="0"/>
                </a:rPr>
                <a:t>Q</a:t>
              </a:r>
              <a:r>
                <a:rPr lang="en-US" sz="1600" b="0" dirty="0">
                  <a:solidFill>
                    <a:srgbClr val="000000"/>
                  </a:solidFill>
                  <a:latin typeface="+mj-lt"/>
                  <a:cs typeface="Times New Roman" pitchFamily="18" charset="0"/>
                </a:rPr>
                <a:t>uantity</a:t>
              </a:r>
              <a:endParaRPr lang="en-US" sz="1600" b="0" dirty="0">
                <a:solidFill>
                  <a:schemeClr val="tx1"/>
                </a:solidFill>
                <a:latin typeface="+mj-lt"/>
                <a:cs typeface="Times New Roman" pitchFamily="18" charset="0"/>
              </a:endParaRPr>
            </a:p>
          </p:txBody>
        </p:sp>
        <p:sp>
          <p:nvSpPr>
            <p:cNvPr id="76" name="Line 246"/>
            <p:cNvSpPr>
              <a:spLocks noChangeShapeType="1"/>
            </p:cNvSpPr>
            <p:nvPr/>
          </p:nvSpPr>
          <p:spPr bwMode="auto">
            <a:xfrm>
              <a:off x="718344" y="3479260"/>
              <a:ext cx="0" cy="1979739"/>
            </a:xfrm>
            <a:prstGeom prst="line">
              <a:avLst/>
            </a:prstGeom>
            <a:noFill/>
            <a:ln w="28575">
              <a:solidFill>
                <a:schemeClr val="tx1"/>
              </a:solidFill>
              <a:round/>
              <a:headEnd/>
              <a:tailEnd type="none" w="lg" len="lg"/>
            </a:ln>
          </p:spPr>
          <p:txBody>
            <a:bodyPr wrap="none" anchor="ctr">
              <a:prstTxWarp prst="textNoShape">
                <a:avLst/>
              </a:prstTxWarp>
            </a:bodyPr>
            <a:lstStyle/>
            <a:p>
              <a:endParaRPr lang="en-US">
                <a:latin typeface="+mj-lt"/>
              </a:endParaRPr>
            </a:p>
          </p:txBody>
        </p:sp>
        <p:sp>
          <p:nvSpPr>
            <p:cNvPr id="77" name="Line 247"/>
            <p:cNvSpPr>
              <a:spLocks noChangeShapeType="1"/>
            </p:cNvSpPr>
            <p:nvPr/>
          </p:nvSpPr>
          <p:spPr bwMode="auto">
            <a:xfrm>
              <a:off x="718344" y="5459000"/>
              <a:ext cx="2482056" cy="0"/>
            </a:xfrm>
            <a:prstGeom prst="line">
              <a:avLst/>
            </a:prstGeom>
            <a:noFill/>
            <a:ln w="28575">
              <a:solidFill>
                <a:schemeClr val="tx1"/>
              </a:solidFill>
              <a:round/>
              <a:headEnd/>
              <a:tailEnd type="none" w="lg" len="lg"/>
            </a:ln>
          </p:spPr>
          <p:txBody>
            <a:bodyPr wrap="none" anchor="ctr">
              <a:prstTxWarp prst="textNoShape">
                <a:avLst/>
              </a:prstTxWarp>
            </a:bodyPr>
            <a:lstStyle/>
            <a:p>
              <a:endParaRPr lang="en-US">
                <a:latin typeface="+mj-lt"/>
              </a:endParaRPr>
            </a:p>
          </p:txBody>
        </p:sp>
      </p:grpSp>
      <p:sp>
        <p:nvSpPr>
          <p:cNvPr id="78" name="Freeform 244"/>
          <p:cNvSpPr>
            <a:spLocks/>
          </p:cNvSpPr>
          <p:nvPr/>
        </p:nvSpPr>
        <p:spPr bwMode="auto">
          <a:xfrm>
            <a:off x="504024" y="3544930"/>
            <a:ext cx="2590800" cy="2434820"/>
          </a:xfrm>
          <a:custGeom>
            <a:avLst/>
            <a:gdLst/>
            <a:ahLst/>
            <a:cxnLst>
              <a:cxn ang="0">
                <a:pos x="0" y="0"/>
              </a:cxn>
              <a:cxn ang="0">
                <a:pos x="3790" y="0"/>
              </a:cxn>
              <a:cxn ang="0">
                <a:pos x="3790" y="2816"/>
              </a:cxn>
              <a:cxn ang="0">
                <a:pos x="0" y="2816"/>
              </a:cxn>
              <a:cxn ang="0">
                <a:pos x="0" y="0"/>
              </a:cxn>
              <a:cxn ang="0">
                <a:pos x="0" y="0"/>
              </a:cxn>
            </a:cxnLst>
            <a:rect l="0" t="0" r="r" b="b"/>
            <a:pathLst>
              <a:path w="3790" h="2816">
                <a:moveTo>
                  <a:pt x="0" y="0"/>
                </a:moveTo>
                <a:lnTo>
                  <a:pt x="3790" y="0"/>
                </a:lnTo>
                <a:lnTo>
                  <a:pt x="3790" y="2816"/>
                </a:lnTo>
                <a:lnTo>
                  <a:pt x="0" y="2816"/>
                </a:lnTo>
                <a:lnTo>
                  <a:pt x="0" y="0"/>
                </a:lnTo>
                <a:lnTo>
                  <a:pt x="0" y="0"/>
                </a:lnTo>
                <a:close/>
              </a:path>
            </a:pathLst>
          </a:custGeom>
          <a:noFill/>
          <a:ln w="9525">
            <a:noFill/>
            <a:round/>
            <a:headEnd/>
            <a:tailEnd/>
          </a:ln>
        </p:spPr>
        <p:txBody>
          <a:bodyPr>
            <a:prstTxWarp prst="textNoShape">
              <a:avLst/>
            </a:prstTxWarp>
          </a:bodyPr>
          <a:lstStyle/>
          <a:p>
            <a:endParaRPr lang="en-US">
              <a:latin typeface="+mj-lt"/>
            </a:endParaRPr>
          </a:p>
        </p:txBody>
      </p:sp>
      <p:sp>
        <p:nvSpPr>
          <p:cNvPr id="85" name="Text Box 10"/>
          <p:cNvSpPr txBox="1">
            <a:spLocks noChangeArrowheads="1"/>
          </p:cNvSpPr>
          <p:nvPr/>
        </p:nvSpPr>
        <p:spPr bwMode="auto">
          <a:xfrm>
            <a:off x="4725889" y="1248872"/>
            <a:ext cx="4336640" cy="1588127"/>
          </a:xfrm>
          <a:prstGeom prst="rect">
            <a:avLst/>
          </a:prstGeom>
          <a:noFill/>
          <a:ln w="9525">
            <a:noFill/>
            <a:miter lim="800000"/>
            <a:headEnd/>
            <a:tailEnd/>
          </a:ln>
        </p:spPr>
        <p:txBody>
          <a:bodyPr wrap="square">
            <a:prstTxWarp prst="textNoShape">
              <a:avLst/>
            </a:prstTxWarp>
            <a:spAutoFit/>
          </a:bodyPr>
          <a:lstStyle/>
          <a:p>
            <a:pPr marL="115888" indent="-115888">
              <a:lnSpc>
                <a:spcPct val="90000"/>
              </a:lnSpc>
              <a:spcBef>
                <a:spcPct val="50000"/>
              </a:spcBef>
              <a:buFontTx/>
              <a:buChar char="•"/>
            </a:pPr>
            <a:r>
              <a:rPr lang="en-US" b="1" i="1" dirty="0">
                <a:solidFill>
                  <a:srgbClr val="FFC000"/>
                </a:solidFill>
                <a:cs typeface="Times New Roman" pitchFamily="18" charset="0"/>
              </a:rPr>
              <a:t>Average Fixed Costs</a:t>
            </a:r>
            <a:r>
              <a:rPr lang="en-US" dirty="0">
                <a:solidFill>
                  <a:srgbClr val="FFC000"/>
                </a:solidFill>
                <a:cs typeface="Times New Roman" pitchFamily="18" charset="0"/>
              </a:rPr>
              <a:t>:</a:t>
            </a:r>
            <a:br>
              <a:rPr lang="en-US" dirty="0">
                <a:cs typeface="Times New Roman" pitchFamily="18" charset="0"/>
              </a:rPr>
            </a:br>
            <a:r>
              <a:rPr lang="en-US" dirty="0">
                <a:cs typeface="Times New Roman" pitchFamily="18" charset="0"/>
              </a:rPr>
              <a:t>will be high for small rates of output (as total fixed costs are divided by few units), but will always decline with output (as total fixed costs are divided by more and more units).</a:t>
            </a:r>
          </a:p>
        </p:txBody>
      </p:sp>
      <p:grpSp>
        <p:nvGrpSpPr>
          <p:cNvPr id="86" name="Group 85"/>
          <p:cNvGrpSpPr/>
          <p:nvPr/>
        </p:nvGrpSpPr>
        <p:grpSpPr>
          <a:xfrm>
            <a:off x="5109569" y="3209635"/>
            <a:ext cx="3466113" cy="2882810"/>
            <a:chOff x="561938" y="3223234"/>
            <a:chExt cx="3466113" cy="2308110"/>
          </a:xfrm>
        </p:grpSpPr>
        <p:sp>
          <p:nvSpPr>
            <p:cNvPr id="87" name="Rectangle 226"/>
            <p:cNvSpPr>
              <a:spLocks noChangeArrowheads="1"/>
            </p:cNvSpPr>
            <p:nvPr/>
          </p:nvSpPr>
          <p:spPr bwMode="auto">
            <a:xfrm rot="21565703">
              <a:off x="561938" y="3223234"/>
              <a:ext cx="440826" cy="238344"/>
            </a:xfrm>
            <a:prstGeom prst="rect">
              <a:avLst/>
            </a:prstGeom>
            <a:noFill/>
            <a:ln w="9525">
              <a:noFill/>
              <a:miter lim="800000"/>
              <a:headEnd/>
              <a:tailEnd/>
            </a:ln>
          </p:spPr>
          <p:txBody>
            <a:bodyPr wrap="none" lIns="0" tIns="0" rIns="0" bIns="0">
              <a:prstTxWarp prst="textNoShape">
                <a:avLst/>
              </a:prstTxWarp>
              <a:spAutoFit/>
            </a:bodyPr>
            <a:lstStyle/>
            <a:p>
              <a:r>
                <a:rPr lang="en-US" sz="2000" b="0" dirty="0">
                  <a:solidFill>
                    <a:srgbClr val="000000"/>
                  </a:solidFill>
                  <a:latin typeface="+mj-lt"/>
                  <a:cs typeface="Times New Roman" pitchFamily="18" charset="0"/>
                </a:rPr>
                <a:t>P</a:t>
              </a:r>
              <a:r>
                <a:rPr lang="en-US" sz="1600" b="0" dirty="0">
                  <a:solidFill>
                    <a:srgbClr val="000000"/>
                  </a:solidFill>
                  <a:latin typeface="+mj-lt"/>
                  <a:cs typeface="Times New Roman" pitchFamily="18" charset="0"/>
                </a:rPr>
                <a:t>rice</a:t>
              </a:r>
              <a:endParaRPr lang="en-US" sz="1600" b="0" dirty="0">
                <a:solidFill>
                  <a:schemeClr val="tx1"/>
                </a:solidFill>
                <a:latin typeface="+mj-lt"/>
                <a:cs typeface="Times New Roman" pitchFamily="18" charset="0"/>
              </a:endParaRPr>
            </a:p>
          </p:txBody>
        </p:sp>
        <p:sp>
          <p:nvSpPr>
            <p:cNvPr id="88" name="Rectangle 227"/>
            <p:cNvSpPr>
              <a:spLocks noChangeArrowheads="1"/>
            </p:cNvSpPr>
            <p:nvPr/>
          </p:nvSpPr>
          <p:spPr bwMode="auto">
            <a:xfrm>
              <a:off x="3269830" y="5359686"/>
              <a:ext cx="758221" cy="171658"/>
            </a:xfrm>
            <a:prstGeom prst="rect">
              <a:avLst/>
            </a:prstGeom>
            <a:noFill/>
            <a:ln w="9525">
              <a:noFill/>
              <a:miter lim="800000"/>
              <a:headEnd/>
              <a:tailEnd/>
            </a:ln>
          </p:spPr>
          <p:txBody>
            <a:bodyPr wrap="none" lIns="0" tIns="0" rIns="0" bIns="0">
              <a:prstTxWarp prst="textNoShape">
                <a:avLst/>
              </a:prstTxWarp>
              <a:spAutoFit/>
            </a:bodyPr>
            <a:lstStyle/>
            <a:p>
              <a:pPr algn="ctr">
                <a:lnSpc>
                  <a:spcPct val="70000"/>
                </a:lnSpc>
              </a:pPr>
              <a:r>
                <a:rPr lang="en-US" sz="2000" b="0" dirty="0">
                  <a:solidFill>
                    <a:srgbClr val="000000"/>
                  </a:solidFill>
                  <a:latin typeface="+mj-lt"/>
                  <a:cs typeface="Times New Roman" pitchFamily="18" charset="0"/>
                </a:rPr>
                <a:t>Q</a:t>
              </a:r>
              <a:r>
                <a:rPr lang="en-US" sz="1600" b="0" dirty="0">
                  <a:solidFill>
                    <a:srgbClr val="000000"/>
                  </a:solidFill>
                  <a:latin typeface="+mj-lt"/>
                  <a:cs typeface="Times New Roman" pitchFamily="18" charset="0"/>
                </a:rPr>
                <a:t>uantity</a:t>
              </a:r>
              <a:endParaRPr lang="en-US" sz="1600" b="0" dirty="0">
                <a:solidFill>
                  <a:schemeClr val="tx1"/>
                </a:solidFill>
                <a:latin typeface="+mj-lt"/>
                <a:cs typeface="Times New Roman" pitchFamily="18" charset="0"/>
              </a:endParaRPr>
            </a:p>
          </p:txBody>
        </p:sp>
        <p:sp>
          <p:nvSpPr>
            <p:cNvPr id="89" name="Line 246"/>
            <p:cNvSpPr>
              <a:spLocks noChangeShapeType="1"/>
            </p:cNvSpPr>
            <p:nvPr/>
          </p:nvSpPr>
          <p:spPr bwMode="auto">
            <a:xfrm>
              <a:off x="718344" y="3479260"/>
              <a:ext cx="0" cy="1979739"/>
            </a:xfrm>
            <a:prstGeom prst="line">
              <a:avLst/>
            </a:prstGeom>
            <a:noFill/>
            <a:ln w="28575">
              <a:solidFill>
                <a:schemeClr val="tx1"/>
              </a:solidFill>
              <a:round/>
              <a:headEnd/>
              <a:tailEnd type="none" w="lg" len="lg"/>
            </a:ln>
          </p:spPr>
          <p:txBody>
            <a:bodyPr wrap="none" anchor="ctr">
              <a:prstTxWarp prst="textNoShape">
                <a:avLst/>
              </a:prstTxWarp>
            </a:bodyPr>
            <a:lstStyle/>
            <a:p>
              <a:endParaRPr lang="en-US">
                <a:latin typeface="+mj-lt"/>
              </a:endParaRPr>
            </a:p>
          </p:txBody>
        </p:sp>
        <p:sp>
          <p:nvSpPr>
            <p:cNvPr id="90" name="Line 247"/>
            <p:cNvSpPr>
              <a:spLocks noChangeShapeType="1"/>
            </p:cNvSpPr>
            <p:nvPr/>
          </p:nvSpPr>
          <p:spPr bwMode="auto">
            <a:xfrm>
              <a:off x="718344" y="5459000"/>
              <a:ext cx="2482056" cy="0"/>
            </a:xfrm>
            <a:prstGeom prst="line">
              <a:avLst/>
            </a:prstGeom>
            <a:noFill/>
            <a:ln w="28575">
              <a:solidFill>
                <a:schemeClr val="tx1"/>
              </a:solidFill>
              <a:round/>
              <a:headEnd/>
              <a:tailEnd type="none" w="lg" len="lg"/>
            </a:ln>
          </p:spPr>
          <p:txBody>
            <a:bodyPr wrap="none" anchor="ctr">
              <a:prstTxWarp prst="textNoShape">
                <a:avLst/>
              </a:prstTxWarp>
            </a:bodyPr>
            <a:lstStyle/>
            <a:p>
              <a:endParaRPr lang="en-US">
                <a:latin typeface="+mj-lt"/>
              </a:endParaRPr>
            </a:p>
          </p:txBody>
        </p:sp>
      </p:grpSp>
      <p:grpSp>
        <p:nvGrpSpPr>
          <p:cNvPr id="29" name="Group 70"/>
          <p:cNvGrpSpPr>
            <a:grpSpLocks/>
          </p:cNvGrpSpPr>
          <p:nvPr/>
        </p:nvGrpSpPr>
        <p:grpSpPr bwMode="auto">
          <a:xfrm>
            <a:off x="694524" y="4468318"/>
            <a:ext cx="2590800" cy="400050"/>
            <a:chOff x="1248" y="1530"/>
            <a:chExt cx="1632" cy="252"/>
          </a:xfrm>
        </p:grpSpPr>
        <p:sp>
          <p:nvSpPr>
            <p:cNvPr id="30" name="Text Box 43"/>
            <p:cNvSpPr txBox="1">
              <a:spLocks noChangeArrowheads="1"/>
            </p:cNvSpPr>
            <p:nvPr/>
          </p:nvSpPr>
          <p:spPr bwMode="auto">
            <a:xfrm>
              <a:off x="2514" y="1530"/>
              <a:ext cx="352" cy="252"/>
            </a:xfrm>
            <a:prstGeom prst="rect">
              <a:avLst/>
            </a:prstGeom>
            <a:noFill/>
            <a:ln w="19050" cap="rnd">
              <a:noFill/>
              <a:prstDash val="sysDot"/>
              <a:miter lim="800000"/>
              <a:headEnd/>
              <a:tailEnd type="none" w="lg" len="lg"/>
            </a:ln>
          </p:spPr>
          <p:txBody>
            <a:bodyPr wrap="none">
              <a:prstTxWarp prst="textNoShape">
                <a:avLst/>
              </a:prstTxWarp>
              <a:spAutoFit/>
            </a:bodyPr>
            <a:lstStyle/>
            <a:p>
              <a:r>
                <a:rPr kumimoji="0" lang="en-US" sz="2000" b="1" i="1" dirty="0">
                  <a:solidFill>
                    <a:schemeClr val="accent2">
                      <a:lumMod val="75000"/>
                    </a:schemeClr>
                  </a:solidFill>
                  <a:latin typeface="+mj-lt"/>
                  <a:cs typeface="Times New Roman" pitchFamily="18" charset="0"/>
                </a:rPr>
                <a:t>TFC</a:t>
              </a:r>
              <a:endParaRPr kumimoji="0" lang="en-US" sz="1600" b="1" dirty="0">
                <a:solidFill>
                  <a:schemeClr val="accent2">
                    <a:lumMod val="75000"/>
                  </a:schemeClr>
                </a:solidFill>
                <a:latin typeface="+mj-lt"/>
                <a:cs typeface="Times New Roman" pitchFamily="18" charset="0"/>
              </a:endParaRPr>
            </a:p>
          </p:txBody>
        </p:sp>
        <p:sp>
          <p:nvSpPr>
            <p:cNvPr id="31" name="Line 65"/>
            <p:cNvSpPr>
              <a:spLocks noChangeShapeType="1"/>
            </p:cNvSpPr>
            <p:nvPr/>
          </p:nvSpPr>
          <p:spPr bwMode="auto">
            <a:xfrm>
              <a:off x="1248" y="1776"/>
              <a:ext cx="1632" cy="0"/>
            </a:xfrm>
            <a:prstGeom prst="line">
              <a:avLst/>
            </a:prstGeom>
            <a:noFill/>
            <a:ln w="76200">
              <a:solidFill>
                <a:schemeClr val="accent2">
                  <a:lumMod val="75000"/>
                </a:schemeClr>
              </a:solidFill>
              <a:round/>
              <a:headEnd/>
              <a:tailEnd/>
            </a:ln>
            <a:effectLst/>
          </p:spPr>
          <p:txBody>
            <a:bodyPr wrap="none">
              <a:prstTxWarp prst="textNoShape">
                <a:avLst/>
              </a:prstTxWarp>
            </a:bodyPr>
            <a:lstStyle/>
            <a:p>
              <a:endParaRPr lang="en-US">
                <a:latin typeface="+mj-lt"/>
                <a:cs typeface="Times New Roman" pitchFamily="18" charset="0"/>
              </a:endParaRPr>
            </a:p>
          </p:txBody>
        </p:sp>
      </p:grpSp>
      <p:grpSp>
        <p:nvGrpSpPr>
          <p:cNvPr id="32" name="Group 72"/>
          <p:cNvGrpSpPr>
            <a:grpSpLocks/>
          </p:cNvGrpSpPr>
          <p:nvPr/>
        </p:nvGrpSpPr>
        <p:grpSpPr bwMode="auto">
          <a:xfrm>
            <a:off x="5672724" y="3675030"/>
            <a:ext cx="2536825" cy="1955800"/>
            <a:chOff x="3846" y="2432"/>
            <a:chExt cx="1598" cy="1232"/>
          </a:xfrm>
        </p:grpSpPr>
        <p:sp>
          <p:nvSpPr>
            <p:cNvPr id="33" name="Freeform 63"/>
            <p:cNvSpPr>
              <a:spLocks/>
            </p:cNvSpPr>
            <p:nvPr/>
          </p:nvSpPr>
          <p:spPr bwMode="auto">
            <a:xfrm>
              <a:off x="3846" y="2432"/>
              <a:ext cx="1316" cy="1232"/>
            </a:xfrm>
            <a:custGeom>
              <a:avLst/>
              <a:gdLst/>
              <a:ahLst/>
              <a:cxnLst>
                <a:cxn ang="0">
                  <a:pos x="8" y="0"/>
                </a:cxn>
                <a:cxn ang="0">
                  <a:pos x="8" y="48"/>
                </a:cxn>
                <a:cxn ang="0">
                  <a:pos x="8" y="192"/>
                </a:cxn>
                <a:cxn ang="0">
                  <a:pos x="56" y="432"/>
                </a:cxn>
                <a:cxn ang="0">
                  <a:pos x="152" y="576"/>
                </a:cxn>
                <a:cxn ang="0">
                  <a:pos x="296" y="672"/>
                </a:cxn>
                <a:cxn ang="0">
                  <a:pos x="536" y="768"/>
                </a:cxn>
                <a:cxn ang="0">
                  <a:pos x="776" y="816"/>
                </a:cxn>
                <a:cxn ang="0">
                  <a:pos x="1064" y="864"/>
                </a:cxn>
              </a:cxnLst>
              <a:rect l="0" t="0" r="r" b="b"/>
              <a:pathLst>
                <a:path w="1064" h="864">
                  <a:moveTo>
                    <a:pt x="8" y="0"/>
                  </a:moveTo>
                  <a:cubicBezTo>
                    <a:pt x="8" y="8"/>
                    <a:pt x="8" y="16"/>
                    <a:pt x="8" y="48"/>
                  </a:cubicBezTo>
                  <a:cubicBezTo>
                    <a:pt x="8" y="80"/>
                    <a:pt x="0" y="128"/>
                    <a:pt x="8" y="192"/>
                  </a:cubicBezTo>
                  <a:cubicBezTo>
                    <a:pt x="16" y="256"/>
                    <a:pt x="32" y="368"/>
                    <a:pt x="56" y="432"/>
                  </a:cubicBezTo>
                  <a:cubicBezTo>
                    <a:pt x="80" y="496"/>
                    <a:pt x="112" y="536"/>
                    <a:pt x="152" y="576"/>
                  </a:cubicBezTo>
                  <a:cubicBezTo>
                    <a:pt x="192" y="616"/>
                    <a:pt x="232" y="640"/>
                    <a:pt x="296" y="672"/>
                  </a:cubicBezTo>
                  <a:cubicBezTo>
                    <a:pt x="360" y="704"/>
                    <a:pt x="456" y="744"/>
                    <a:pt x="536" y="768"/>
                  </a:cubicBezTo>
                  <a:cubicBezTo>
                    <a:pt x="616" y="792"/>
                    <a:pt x="688" y="800"/>
                    <a:pt x="776" y="816"/>
                  </a:cubicBezTo>
                  <a:cubicBezTo>
                    <a:pt x="864" y="832"/>
                    <a:pt x="1016" y="856"/>
                    <a:pt x="1064" y="864"/>
                  </a:cubicBezTo>
                </a:path>
              </a:pathLst>
            </a:custGeom>
            <a:noFill/>
            <a:ln w="76200" cap="flat" cmpd="sng">
              <a:solidFill>
                <a:schemeClr val="accent1">
                  <a:lumMod val="40000"/>
                  <a:lumOff val="60000"/>
                </a:schemeClr>
              </a:solidFill>
              <a:prstDash val="solid"/>
              <a:round/>
              <a:headEnd type="none" w="med" len="med"/>
              <a:tailEnd type="none" w="lg" len="lg"/>
            </a:ln>
          </p:spPr>
          <p:txBody>
            <a:bodyPr wrap="none" anchor="ctr">
              <a:prstTxWarp prst="textNoShape">
                <a:avLst/>
              </a:prstTxWarp>
            </a:bodyPr>
            <a:lstStyle/>
            <a:p>
              <a:endParaRPr lang="en-US">
                <a:latin typeface="+mj-lt"/>
              </a:endParaRPr>
            </a:p>
          </p:txBody>
        </p:sp>
        <p:sp>
          <p:nvSpPr>
            <p:cNvPr id="34" name="Text Box 64"/>
            <p:cNvSpPr txBox="1">
              <a:spLocks noChangeArrowheads="1"/>
            </p:cNvSpPr>
            <p:nvPr/>
          </p:nvSpPr>
          <p:spPr bwMode="auto">
            <a:xfrm>
              <a:off x="5073" y="3412"/>
              <a:ext cx="371" cy="252"/>
            </a:xfrm>
            <a:prstGeom prst="rect">
              <a:avLst/>
            </a:prstGeom>
            <a:noFill/>
            <a:ln w="19050" cap="rnd">
              <a:noFill/>
              <a:prstDash val="sysDot"/>
              <a:miter lim="800000"/>
              <a:headEnd/>
              <a:tailEnd type="none" w="lg" len="lg"/>
            </a:ln>
          </p:spPr>
          <p:txBody>
            <a:bodyPr wrap="none">
              <a:prstTxWarp prst="textNoShape">
                <a:avLst/>
              </a:prstTxWarp>
              <a:spAutoFit/>
            </a:bodyPr>
            <a:lstStyle/>
            <a:p>
              <a:r>
                <a:rPr kumimoji="0" lang="en-US" sz="2000" b="1" i="1" dirty="0">
                  <a:solidFill>
                    <a:schemeClr val="accent1">
                      <a:lumMod val="40000"/>
                      <a:lumOff val="60000"/>
                    </a:schemeClr>
                  </a:solidFill>
                  <a:latin typeface="+mj-lt"/>
                  <a:cs typeface="Times New Roman" pitchFamily="18" charset="0"/>
                </a:rPr>
                <a:t>AFC</a:t>
              </a:r>
              <a:endParaRPr kumimoji="0" lang="en-US" sz="1600" b="1" dirty="0">
                <a:solidFill>
                  <a:schemeClr val="accent1">
                    <a:lumMod val="40000"/>
                    <a:lumOff val="60000"/>
                  </a:schemeClr>
                </a:solidFill>
                <a:latin typeface="+mj-lt"/>
                <a:cs typeface="Times New Roman" pitchFamily="18" charset="0"/>
              </a:endParaRPr>
            </a:p>
          </p:txBody>
        </p:sp>
      </p:grpSp>
      <p:sp>
        <p:nvSpPr>
          <p:cNvPr id="26" name="TextBox 4"/>
          <p:cNvSpPr txBox="1">
            <a:spLocks noChangeArrowheads="1"/>
          </p:cNvSpPr>
          <p:nvPr/>
        </p:nvSpPr>
        <p:spPr bwMode="auto">
          <a:xfrm>
            <a:off x="604800" y="154045"/>
            <a:ext cx="6544800" cy="11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nchorCtr="0">
            <a:no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r>
              <a:rPr lang="en-US" altLang="en-US" sz="2400" dirty="0">
                <a:solidFill>
                  <a:srgbClr val="2E63AC"/>
                </a:solidFill>
                <a:latin typeface="+mj-lt"/>
              </a:rPr>
              <a:t>TYPICAL AVERAGE AND MARGINAL </a:t>
            </a:r>
          </a:p>
          <a:p>
            <a:r>
              <a:rPr lang="en-US" altLang="en-US" sz="2400" dirty="0">
                <a:solidFill>
                  <a:srgbClr val="2E63AC"/>
                </a:solidFill>
                <a:latin typeface="+mj-lt"/>
              </a:rPr>
              <a:t>COST CURVES IN THE SHORT RUN #1 </a:t>
            </a:r>
          </a:p>
        </p:txBody>
      </p:sp>
    </p:spTree>
    <p:extLst>
      <p:ext uri="{BB962C8B-B14F-4D97-AF65-F5344CB8AC3E}">
        <p14:creationId xmlns:p14="http://schemas.microsoft.com/office/powerpoint/2010/main" val="2643764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1">
                                            <p:txEl>
                                              <p:pRg st="0" end="0"/>
                                            </p:txEl>
                                          </p:spTgt>
                                        </p:tgtEl>
                                        <p:attrNameLst>
                                          <p:attrName>style.visibility</p:attrName>
                                        </p:attrNameLst>
                                      </p:cBhvr>
                                      <p:to>
                                        <p:strVal val="visible"/>
                                      </p:to>
                                    </p:set>
                                    <p:animEffect transition="in" filter="fade">
                                      <p:cBhvr>
                                        <p:cTn id="7" dur="500"/>
                                        <p:tgtEl>
                                          <p:spTgt spid="61">
                                            <p:txEl>
                                              <p:pRg st="0" end="0"/>
                                            </p:txEl>
                                          </p:spTgt>
                                        </p:tgtEl>
                                      </p:cBhvr>
                                    </p:animEffect>
                                    <p:anim calcmode="lin" valueType="num">
                                      <p:cBhvr>
                                        <p:cTn id="8" dur="500" fill="hold"/>
                                        <p:tgtEl>
                                          <p:spTgt spid="61">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61">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9"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dissolve">
                                      <p:cBhvr>
                                        <p:cTn id="13" dur="500"/>
                                        <p:tgtEl>
                                          <p:spTgt spid="5"/>
                                        </p:tgtEl>
                                      </p:cBhvr>
                                    </p:animEffect>
                                  </p:childTnLst>
                                </p:cTn>
                              </p:par>
                            </p:childTnLst>
                          </p:cTn>
                        </p:par>
                        <p:par>
                          <p:cTn id="14" fill="hold">
                            <p:stCondLst>
                              <p:cond delay="1000"/>
                            </p:stCondLst>
                            <p:childTnLst>
                              <p:par>
                                <p:cTn id="15" presetID="9"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500"/>
                                        <p:tgtEl>
                                          <p:spTgt spid="4"/>
                                        </p:tgtEl>
                                      </p:cBhvr>
                                    </p:animEffect>
                                  </p:childTnLst>
                                </p:cTn>
                              </p:par>
                            </p:childTnLst>
                          </p:cTn>
                        </p:par>
                        <p:par>
                          <p:cTn id="18" fill="hold">
                            <p:stCondLst>
                              <p:cond delay="1500"/>
                            </p:stCondLst>
                            <p:childTnLst>
                              <p:par>
                                <p:cTn id="19" presetID="9" presetClass="entr" presetSubtype="0" fill="hold" nodeType="after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dissolve">
                                      <p:cBhvr>
                                        <p:cTn id="21" dur="500"/>
                                        <p:tgtEl>
                                          <p:spTgt spid="29"/>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85">
                                            <p:txEl>
                                              <p:pRg st="0" end="0"/>
                                            </p:txEl>
                                          </p:spTgt>
                                        </p:tgtEl>
                                        <p:attrNameLst>
                                          <p:attrName>style.visibility</p:attrName>
                                        </p:attrNameLst>
                                      </p:cBhvr>
                                      <p:to>
                                        <p:strVal val="visible"/>
                                      </p:to>
                                    </p:set>
                                    <p:animEffect transition="in" filter="fade">
                                      <p:cBhvr>
                                        <p:cTn id="26" dur="500"/>
                                        <p:tgtEl>
                                          <p:spTgt spid="85">
                                            <p:txEl>
                                              <p:pRg st="0" end="0"/>
                                            </p:txEl>
                                          </p:spTgt>
                                        </p:tgtEl>
                                      </p:cBhvr>
                                    </p:animEffect>
                                    <p:anim calcmode="lin" valueType="num">
                                      <p:cBhvr>
                                        <p:cTn id="27" dur="500" fill="hold"/>
                                        <p:tgtEl>
                                          <p:spTgt spid="85">
                                            <p:txEl>
                                              <p:pRg st="0" end="0"/>
                                            </p:txEl>
                                          </p:spTgt>
                                        </p:tgtEl>
                                        <p:attrNameLst>
                                          <p:attrName>ppt_x</p:attrName>
                                        </p:attrNameLst>
                                      </p:cBhvr>
                                      <p:tavLst>
                                        <p:tav tm="0">
                                          <p:val>
                                            <p:strVal val="#ppt_x"/>
                                          </p:val>
                                        </p:tav>
                                        <p:tav tm="100000">
                                          <p:val>
                                            <p:strVal val="#ppt_x"/>
                                          </p:val>
                                        </p:tav>
                                      </p:tavLst>
                                    </p:anim>
                                    <p:anim calcmode="lin" valueType="num">
                                      <p:cBhvr>
                                        <p:cTn id="28" dur="500" fill="hold"/>
                                        <p:tgtEl>
                                          <p:spTgt spid="85">
                                            <p:txEl>
                                              <p:pRg st="0" end="0"/>
                                            </p:txEl>
                                          </p:spTgt>
                                        </p:tgtEl>
                                        <p:attrNameLst>
                                          <p:attrName>ppt_y</p:attrName>
                                        </p:attrNameLst>
                                      </p:cBhvr>
                                      <p:tavLst>
                                        <p:tav tm="0">
                                          <p:val>
                                            <p:strVal val="#ppt_y+.1"/>
                                          </p:val>
                                        </p:tav>
                                        <p:tav tm="100000">
                                          <p:val>
                                            <p:strVal val="#ppt_y"/>
                                          </p:val>
                                        </p:tav>
                                      </p:tavLst>
                                    </p:anim>
                                  </p:childTnLst>
                                </p:cTn>
                              </p:par>
                            </p:childTnLst>
                          </p:cTn>
                        </p:par>
                        <p:par>
                          <p:cTn id="29" fill="hold">
                            <p:stCondLst>
                              <p:cond delay="500"/>
                            </p:stCondLst>
                            <p:childTnLst>
                              <p:par>
                                <p:cTn id="30" presetID="9" presetClass="entr" presetSubtype="0" fill="hold" grpId="0" nodeType="after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dissolve">
                                      <p:cBhvr>
                                        <p:cTn id="32" dur="500"/>
                                        <p:tgtEl>
                                          <p:spTgt spid="24"/>
                                        </p:tgtEl>
                                      </p:cBhvr>
                                    </p:animEffect>
                                  </p:childTnLst>
                                </p:cTn>
                              </p:par>
                            </p:childTnLst>
                          </p:cTn>
                        </p:par>
                        <p:par>
                          <p:cTn id="33" fill="hold">
                            <p:stCondLst>
                              <p:cond delay="1000"/>
                            </p:stCondLst>
                            <p:childTnLst>
                              <p:par>
                                <p:cTn id="34" presetID="9" presetClass="entr" presetSubtype="0" fill="hold" nodeType="afterEffect">
                                  <p:stCondLst>
                                    <p:cond delay="0"/>
                                  </p:stCondLst>
                                  <p:childTnLst>
                                    <p:set>
                                      <p:cBhvr>
                                        <p:cTn id="35" dur="1" fill="hold">
                                          <p:stCondLst>
                                            <p:cond delay="0"/>
                                          </p:stCondLst>
                                        </p:cTn>
                                        <p:tgtEl>
                                          <p:spTgt spid="86"/>
                                        </p:tgtEl>
                                        <p:attrNameLst>
                                          <p:attrName>style.visibility</p:attrName>
                                        </p:attrNameLst>
                                      </p:cBhvr>
                                      <p:to>
                                        <p:strVal val="visible"/>
                                      </p:to>
                                    </p:set>
                                    <p:animEffect transition="in" filter="dissolve">
                                      <p:cBhvr>
                                        <p:cTn id="36" dur="500"/>
                                        <p:tgtEl>
                                          <p:spTgt spid="86"/>
                                        </p:tgtEl>
                                      </p:cBhvr>
                                    </p:animEffect>
                                  </p:childTnLst>
                                </p:cTn>
                              </p:par>
                            </p:childTnLst>
                          </p:cTn>
                        </p:par>
                        <p:par>
                          <p:cTn id="37" fill="hold">
                            <p:stCondLst>
                              <p:cond delay="1500"/>
                            </p:stCondLst>
                            <p:childTnLst>
                              <p:par>
                                <p:cTn id="38" presetID="9" presetClass="entr" presetSubtype="0" fill="hold" nodeType="after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dissolve">
                                      <p:cBhvr>
                                        <p:cTn id="4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5" grpId="0" animBg="1"/>
      <p:bldP spid="61" grpId="0" build="p"/>
      <p:bldP spid="85" grpId="0" build="p"/>
    </p:bld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ounded Rectangle 42"/>
          <p:cNvSpPr/>
          <p:nvPr/>
        </p:nvSpPr>
        <p:spPr>
          <a:xfrm>
            <a:off x="4794539" y="3036256"/>
            <a:ext cx="3994862" cy="3282462"/>
          </a:xfrm>
          <a:prstGeom prst="roundRect">
            <a:avLst>
              <a:gd name="adj" fmla="val 3590"/>
            </a:avLst>
          </a:prstGeom>
          <a:solidFill>
            <a:schemeClr val="bg1"/>
          </a:solidFill>
          <a:ln>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b="1">
              <a:latin typeface="+mj-lt"/>
            </a:endParaRPr>
          </a:p>
        </p:txBody>
      </p:sp>
      <p:sp>
        <p:nvSpPr>
          <p:cNvPr id="44" name="Rounded Rectangle 43"/>
          <p:cNvSpPr/>
          <p:nvPr/>
        </p:nvSpPr>
        <p:spPr>
          <a:xfrm>
            <a:off x="242293" y="3036256"/>
            <a:ext cx="4134321" cy="3282462"/>
          </a:xfrm>
          <a:prstGeom prst="roundRect">
            <a:avLst>
              <a:gd name="adj" fmla="val 3590"/>
            </a:avLst>
          </a:prstGeom>
          <a:solidFill>
            <a:schemeClr val="bg1"/>
          </a:solidFill>
          <a:ln>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b="1">
              <a:latin typeface="+mj-lt"/>
            </a:endParaRPr>
          </a:p>
        </p:txBody>
      </p:sp>
      <p:sp>
        <p:nvSpPr>
          <p:cNvPr id="61" name="Text Box 10"/>
          <p:cNvSpPr txBox="1">
            <a:spLocks noChangeArrowheads="1"/>
          </p:cNvSpPr>
          <p:nvPr/>
        </p:nvSpPr>
        <p:spPr bwMode="auto">
          <a:xfrm>
            <a:off x="174712" y="1726705"/>
            <a:ext cx="4507904" cy="840230"/>
          </a:xfrm>
          <a:prstGeom prst="rect">
            <a:avLst/>
          </a:prstGeom>
          <a:noFill/>
          <a:ln w="9525">
            <a:noFill/>
            <a:miter lim="800000"/>
            <a:headEnd/>
            <a:tailEnd/>
          </a:ln>
        </p:spPr>
        <p:txBody>
          <a:bodyPr wrap="square">
            <a:prstTxWarp prst="textNoShape">
              <a:avLst/>
            </a:prstTxWarp>
            <a:spAutoFit/>
          </a:bodyPr>
          <a:lstStyle/>
          <a:p>
            <a:pPr marL="115888" indent="-115888">
              <a:lnSpc>
                <a:spcPct val="90000"/>
              </a:lnSpc>
              <a:spcBef>
                <a:spcPct val="50000"/>
              </a:spcBef>
              <a:buFontTx/>
              <a:buChar char="•"/>
            </a:pPr>
            <a:r>
              <a:rPr lang="en-US" b="1" i="1" dirty="0">
                <a:latin typeface="+mj-lt"/>
                <a:cs typeface="Times New Roman" pitchFamily="18" charset="0"/>
              </a:rPr>
              <a:t> </a:t>
            </a:r>
            <a:r>
              <a:rPr lang="en-US" b="1" i="1" dirty="0">
                <a:solidFill>
                  <a:srgbClr val="2E63AC"/>
                </a:solidFill>
                <a:latin typeface="+mj-lt"/>
                <a:cs typeface="Times New Roman" pitchFamily="18" charset="0"/>
              </a:rPr>
              <a:t>Marginal Costs</a:t>
            </a:r>
            <a:r>
              <a:rPr lang="en-US" dirty="0">
                <a:solidFill>
                  <a:srgbClr val="2E63AC"/>
                </a:solidFill>
                <a:latin typeface="+mj-lt"/>
                <a:cs typeface="Times New Roman" pitchFamily="18" charset="0"/>
              </a:rPr>
              <a:t>:</a:t>
            </a:r>
            <a:br>
              <a:rPr lang="en-US" b="1" i="1" dirty="0">
                <a:solidFill>
                  <a:srgbClr val="2E63AC"/>
                </a:solidFill>
                <a:latin typeface="+mj-lt"/>
                <a:cs typeface="Times New Roman" pitchFamily="18" charset="0"/>
              </a:rPr>
            </a:br>
            <a:r>
              <a:rPr lang="en-US" dirty="0">
                <a:latin typeface="+mj-lt"/>
                <a:cs typeface="Times New Roman" pitchFamily="18" charset="0"/>
              </a:rPr>
              <a:t>rise sharply as the plant’s production capacity (</a:t>
            </a:r>
            <a:r>
              <a:rPr lang="en-US" b="1" i="1" dirty="0">
                <a:latin typeface="+mj-lt"/>
                <a:cs typeface="Times New Roman" pitchFamily="18" charset="0"/>
              </a:rPr>
              <a:t>q</a:t>
            </a:r>
            <a:r>
              <a:rPr lang="en-US" dirty="0">
                <a:latin typeface="+mj-lt"/>
                <a:cs typeface="Times New Roman" pitchFamily="18" charset="0"/>
              </a:rPr>
              <a:t>) is approached.</a:t>
            </a:r>
          </a:p>
        </p:txBody>
      </p:sp>
      <p:grpSp>
        <p:nvGrpSpPr>
          <p:cNvPr id="4" name="Group 3"/>
          <p:cNvGrpSpPr/>
          <p:nvPr/>
        </p:nvGrpSpPr>
        <p:grpSpPr>
          <a:xfrm>
            <a:off x="553748" y="3141492"/>
            <a:ext cx="3660329" cy="2900846"/>
            <a:chOff x="561938" y="3218695"/>
            <a:chExt cx="3660329" cy="2332003"/>
          </a:xfrm>
        </p:grpSpPr>
        <p:sp>
          <p:nvSpPr>
            <p:cNvPr id="74" name="Rectangle 226"/>
            <p:cNvSpPr>
              <a:spLocks noChangeArrowheads="1"/>
            </p:cNvSpPr>
            <p:nvPr/>
          </p:nvSpPr>
          <p:spPr bwMode="auto">
            <a:xfrm rot="21565703">
              <a:off x="561938" y="3218695"/>
              <a:ext cx="440826" cy="247423"/>
            </a:xfrm>
            <a:prstGeom prst="rect">
              <a:avLst/>
            </a:prstGeom>
            <a:noFill/>
            <a:ln w="9525">
              <a:noFill/>
              <a:miter lim="800000"/>
              <a:headEnd/>
              <a:tailEnd/>
            </a:ln>
          </p:spPr>
          <p:txBody>
            <a:bodyPr wrap="none" lIns="0" tIns="0" rIns="0" bIns="0">
              <a:prstTxWarp prst="textNoShape">
                <a:avLst/>
              </a:prstTxWarp>
              <a:spAutoFit/>
            </a:bodyPr>
            <a:lstStyle/>
            <a:p>
              <a:r>
                <a:rPr lang="en-US" sz="2000" b="0" dirty="0">
                  <a:solidFill>
                    <a:srgbClr val="000000"/>
                  </a:solidFill>
                  <a:latin typeface="+mj-lt"/>
                  <a:cs typeface="Times New Roman" pitchFamily="18" charset="0"/>
                </a:rPr>
                <a:t>P</a:t>
              </a:r>
              <a:r>
                <a:rPr lang="en-US" sz="1600" b="0" dirty="0">
                  <a:solidFill>
                    <a:srgbClr val="000000"/>
                  </a:solidFill>
                  <a:latin typeface="+mj-lt"/>
                  <a:cs typeface="Times New Roman" pitchFamily="18" charset="0"/>
                </a:rPr>
                <a:t>rice</a:t>
              </a:r>
              <a:endParaRPr lang="en-US" sz="1600" b="0" dirty="0">
                <a:solidFill>
                  <a:schemeClr val="tx1"/>
                </a:solidFill>
                <a:latin typeface="+mj-lt"/>
                <a:cs typeface="Times New Roman" pitchFamily="18" charset="0"/>
              </a:endParaRPr>
            </a:p>
          </p:txBody>
        </p:sp>
        <p:sp>
          <p:nvSpPr>
            <p:cNvPr id="75" name="Rectangle 227"/>
            <p:cNvSpPr>
              <a:spLocks noChangeArrowheads="1"/>
            </p:cNvSpPr>
            <p:nvPr/>
          </p:nvSpPr>
          <p:spPr bwMode="auto">
            <a:xfrm>
              <a:off x="3464046" y="5372501"/>
              <a:ext cx="758221" cy="178197"/>
            </a:xfrm>
            <a:prstGeom prst="rect">
              <a:avLst/>
            </a:prstGeom>
            <a:noFill/>
            <a:ln w="9525">
              <a:noFill/>
              <a:miter lim="800000"/>
              <a:headEnd/>
              <a:tailEnd/>
            </a:ln>
          </p:spPr>
          <p:txBody>
            <a:bodyPr wrap="none" lIns="0" tIns="0" rIns="0" bIns="0">
              <a:prstTxWarp prst="textNoShape">
                <a:avLst/>
              </a:prstTxWarp>
              <a:spAutoFit/>
            </a:bodyPr>
            <a:lstStyle/>
            <a:p>
              <a:pPr algn="ctr">
                <a:lnSpc>
                  <a:spcPct val="70000"/>
                </a:lnSpc>
              </a:pPr>
              <a:r>
                <a:rPr lang="en-US" sz="2000" b="0" dirty="0">
                  <a:solidFill>
                    <a:srgbClr val="000000"/>
                  </a:solidFill>
                  <a:latin typeface="+mj-lt"/>
                  <a:cs typeface="Times New Roman" pitchFamily="18" charset="0"/>
                </a:rPr>
                <a:t>Q</a:t>
              </a:r>
              <a:r>
                <a:rPr lang="en-US" sz="1600" b="0" dirty="0">
                  <a:solidFill>
                    <a:srgbClr val="000000"/>
                  </a:solidFill>
                  <a:latin typeface="+mj-lt"/>
                  <a:cs typeface="Times New Roman" pitchFamily="18" charset="0"/>
                </a:rPr>
                <a:t>uantity</a:t>
              </a:r>
              <a:endParaRPr lang="en-US" sz="1600" b="0" dirty="0">
                <a:solidFill>
                  <a:schemeClr val="tx1"/>
                </a:solidFill>
                <a:latin typeface="+mj-lt"/>
                <a:cs typeface="Times New Roman" pitchFamily="18" charset="0"/>
              </a:endParaRPr>
            </a:p>
          </p:txBody>
        </p:sp>
        <p:sp>
          <p:nvSpPr>
            <p:cNvPr id="76" name="Line 246"/>
            <p:cNvSpPr>
              <a:spLocks noChangeShapeType="1"/>
            </p:cNvSpPr>
            <p:nvPr/>
          </p:nvSpPr>
          <p:spPr bwMode="auto">
            <a:xfrm>
              <a:off x="718344" y="3479260"/>
              <a:ext cx="0" cy="1979739"/>
            </a:xfrm>
            <a:prstGeom prst="line">
              <a:avLst/>
            </a:prstGeom>
            <a:noFill/>
            <a:ln w="28575">
              <a:solidFill>
                <a:schemeClr val="tx1"/>
              </a:solidFill>
              <a:round/>
              <a:headEnd/>
              <a:tailEnd type="none" w="lg" len="lg"/>
            </a:ln>
          </p:spPr>
          <p:txBody>
            <a:bodyPr wrap="none" anchor="ctr">
              <a:prstTxWarp prst="textNoShape">
                <a:avLst/>
              </a:prstTxWarp>
            </a:bodyPr>
            <a:lstStyle/>
            <a:p>
              <a:endParaRPr lang="en-US">
                <a:latin typeface="+mj-lt"/>
              </a:endParaRPr>
            </a:p>
          </p:txBody>
        </p:sp>
        <p:sp>
          <p:nvSpPr>
            <p:cNvPr id="77" name="Line 247"/>
            <p:cNvSpPr>
              <a:spLocks noChangeShapeType="1"/>
            </p:cNvSpPr>
            <p:nvPr/>
          </p:nvSpPr>
          <p:spPr bwMode="auto">
            <a:xfrm>
              <a:off x="718343" y="5459000"/>
              <a:ext cx="2702989" cy="0"/>
            </a:xfrm>
            <a:prstGeom prst="line">
              <a:avLst/>
            </a:prstGeom>
            <a:noFill/>
            <a:ln w="28575">
              <a:solidFill>
                <a:schemeClr val="tx1"/>
              </a:solidFill>
              <a:round/>
              <a:headEnd/>
              <a:tailEnd type="none" w="lg" len="lg"/>
            </a:ln>
          </p:spPr>
          <p:txBody>
            <a:bodyPr wrap="none" anchor="ctr">
              <a:prstTxWarp prst="textNoShape">
                <a:avLst/>
              </a:prstTxWarp>
            </a:bodyPr>
            <a:lstStyle/>
            <a:p>
              <a:endParaRPr lang="en-US">
                <a:latin typeface="+mj-lt"/>
              </a:endParaRPr>
            </a:p>
          </p:txBody>
        </p:sp>
      </p:grpSp>
      <p:sp>
        <p:nvSpPr>
          <p:cNvPr id="78" name="Freeform 244"/>
          <p:cNvSpPr>
            <a:spLocks/>
          </p:cNvSpPr>
          <p:nvPr/>
        </p:nvSpPr>
        <p:spPr bwMode="auto">
          <a:xfrm>
            <a:off x="519654" y="3474595"/>
            <a:ext cx="2590800" cy="2434820"/>
          </a:xfrm>
          <a:custGeom>
            <a:avLst/>
            <a:gdLst/>
            <a:ahLst/>
            <a:cxnLst>
              <a:cxn ang="0">
                <a:pos x="0" y="0"/>
              </a:cxn>
              <a:cxn ang="0">
                <a:pos x="3790" y="0"/>
              </a:cxn>
              <a:cxn ang="0">
                <a:pos x="3790" y="2816"/>
              </a:cxn>
              <a:cxn ang="0">
                <a:pos x="0" y="2816"/>
              </a:cxn>
              <a:cxn ang="0">
                <a:pos x="0" y="0"/>
              </a:cxn>
              <a:cxn ang="0">
                <a:pos x="0" y="0"/>
              </a:cxn>
            </a:cxnLst>
            <a:rect l="0" t="0" r="r" b="b"/>
            <a:pathLst>
              <a:path w="3790" h="2816">
                <a:moveTo>
                  <a:pt x="0" y="0"/>
                </a:moveTo>
                <a:lnTo>
                  <a:pt x="3790" y="0"/>
                </a:lnTo>
                <a:lnTo>
                  <a:pt x="3790" y="2816"/>
                </a:lnTo>
                <a:lnTo>
                  <a:pt x="0" y="2816"/>
                </a:lnTo>
                <a:lnTo>
                  <a:pt x="0" y="0"/>
                </a:lnTo>
                <a:lnTo>
                  <a:pt x="0" y="0"/>
                </a:lnTo>
                <a:close/>
              </a:path>
            </a:pathLst>
          </a:custGeom>
          <a:noFill/>
          <a:ln w="9525">
            <a:noFill/>
            <a:round/>
            <a:headEnd/>
            <a:tailEnd/>
          </a:ln>
        </p:spPr>
        <p:txBody>
          <a:bodyPr>
            <a:prstTxWarp prst="textNoShape">
              <a:avLst/>
            </a:prstTxWarp>
          </a:bodyPr>
          <a:lstStyle/>
          <a:p>
            <a:endParaRPr lang="en-US">
              <a:latin typeface="+mj-lt"/>
            </a:endParaRPr>
          </a:p>
        </p:txBody>
      </p:sp>
      <p:sp>
        <p:nvSpPr>
          <p:cNvPr id="85" name="Text Box 10"/>
          <p:cNvSpPr txBox="1">
            <a:spLocks noChangeArrowheads="1"/>
          </p:cNvSpPr>
          <p:nvPr/>
        </p:nvSpPr>
        <p:spPr bwMode="auto">
          <a:xfrm>
            <a:off x="4572000" y="1304557"/>
            <a:ext cx="4452424" cy="1588127"/>
          </a:xfrm>
          <a:prstGeom prst="rect">
            <a:avLst/>
          </a:prstGeom>
          <a:noFill/>
          <a:ln w="9525">
            <a:noFill/>
            <a:miter lim="800000"/>
            <a:headEnd/>
            <a:tailEnd/>
          </a:ln>
        </p:spPr>
        <p:txBody>
          <a:bodyPr wrap="square">
            <a:prstTxWarp prst="textNoShape">
              <a:avLst/>
            </a:prstTxWarp>
            <a:spAutoFit/>
          </a:bodyPr>
          <a:lstStyle/>
          <a:p>
            <a:pPr marL="115888" indent="-115888">
              <a:lnSpc>
                <a:spcPct val="90000"/>
              </a:lnSpc>
              <a:spcBef>
                <a:spcPct val="50000"/>
              </a:spcBef>
              <a:buFontTx/>
              <a:buChar char="•"/>
            </a:pPr>
            <a:r>
              <a:rPr lang="en-US" b="1" i="1" dirty="0">
                <a:solidFill>
                  <a:srgbClr val="8A8A64"/>
                </a:solidFill>
                <a:latin typeface="+mj-lt"/>
                <a:cs typeface="Times New Roman" pitchFamily="18" charset="0"/>
              </a:rPr>
              <a:t>Average Total Costs</a:t>
            </a:r>
            <a:r>
              <a:rPr lang="en-US" dirty="0">
                <a:solidFill>
                  <a:srgbClr val="8A8A64"/>
                </a:solidFill>
                <a:latin typeface="+mj-lt"/>
                <a:cs typeface="Times New Roman" pitchFamily="18" charset="0"/>
              </a:rPr>
              <a:t>:</a:t>
            </a:r>
            <a:br>
              <a:rPr lang="en-US" dirty="0">
                <a:latin typeface="+mj-lt"/>
                <a:cs typeface="Times New Roman" pitchFamily="18" charset="0"/>
              </a:rPr>
            </a:br>
            <a:r>
              <a:rPr lang="en-US" dirty="0">
                <a:latin typeface="+mj-lt"/>
                <a:cs typeface="Times New Roman" pitchFamily="18" charset="0"/>
              </a:rPr>
              <a:t>will be a U-shaped curve since </a:t>
            </a:r>
            <a:r>
              <a:rPr lang="en-US" b="1" i="1" dirty="0">
                <a:solidFill>
                  <a:srgbClr val="FFC000"/>
                </a:solidFill>
                <a:latin typeface="+mj-lt"/>
                <a:cs typeface="Times New Roman" pitchFamily="18" charset="0"/>
              </a:rPr>
              <a:t>AFC </a:t>
            </a:r>
            <a:r>
              <a:rPr lang="en-US" dirty="0">
                <a:latin typeface="+mj-lt"/>
                <a:cs typeface="Times New Roman" pitchFamily="18" charset="0"/>
              </a:rPr>
              <a:t>will be high for small rates of output and </a:t>
            </a:r>
            <a:r>
              <a:rPr lang="en-US" b="1" i="1" dirty="0">
                <a:solidFill>
                  <a:srgbClr val="2E63AC"/>
                </a:solidFill>
                <a:latin typeface="+mj-lt"/>
                <a:cs typeface="Times New Roman" pitchFamily="18" charset="0"/>
              </a:rPr>
              <a:t>MC</a:t>
            </a:r>
            <a:r>
              <a:rPr lang="en-US" b="1" i="1" dirty="0">
                <a:solidFill>
                  <a:schemeClr val="accent5">
                    <a:lumMod val="75000"/>
                  </a:schemeClr>
                </a:solidFill>
                <a:latin typeface="+mj-lt"/>
                <a:cs typeface="Times New Roman" pitchFamily="18" charset="0"/>
              </a:rPr>
              <a:t> </a:t>
            </a:r>
            <a:r>
              <a:rPr lang="en-US" dirty="0">
                <a:latin typeface="+mj-lt"/>
                <a:cs typeface="Times New Roman" pitchFamily="18" charset="0"/>
              </a:rPr>
              <a:t>will be high as the plant’s production capacity (</a:t>
            </a:r>
            <a:r>
              <a:rPr lang="en-US" i="1" dirty="0">
                <a:latin typeface="+mj-lt"/>
                <a:cs typeface="Times New Roman" pitchFamily="18" charset="0"/>
              </a:rPr>
              <a:t>q</a:t>
            </a:r>
            <a:r>
              <a:rPr lang="en-US" dirty="0">
                <a:latin typeface="+mj-lt"/>
                <a:cs typeface="Times New Roman" pitchFamily="18" charset="0"/>
              </a:rPr>
              <a:t>) is approached.</a:t>
            </a:r>
          </a:p>
        </p:txBody>
      </p:sp>
      <p:grpSp>
        <p:nvGrpSpPr>
          <p:cNvPr id="86" name="Group 85"/>
          <p:cNvGrpSpPr/>
          <p:nvPr/>
        </p:nvGrpSpPr>
        <p:grpSpPr>
          <a:xfrm>
            <a:off x="5086124" y="3139300"/>
            <a:ext cx="3466113" cy="2874995"/>
            <a:chOff x="561938" y="3223234"/>
            <a:chExt cx="3466113" cy="2308110"/>
          </a:xfrm>
        </p:grpSpPr>
        <p:sp>
          <p:nvSpPr>
            <p:cNvPr id="87" name="Rectangle 226"/>
            <p:cNvSpPr>
              <a:spLocks noChangeArrowheads="1"/>
            </p:cNvSpPr>
            <p:nvPr/>
          </p:nvSpPr>
          <p:spPr bwMode="auto">
            <a:xfrm rot="21565703">
              <a:off x="561938" y="3223234"/>
              <a:ext cx="440826" cy="238344"/>
            </a:xfrm>
            <a:prstGeom prst="rect">
              <a:avLst/>
            </a:prstGeom>
            <a:noFill/>
            <a:ln w="9525">
              <a:noFill/>
              <a:miter lim="800000"/>
              <a:headEnd/>
              <a:tailEnd/>
            </a:ln>
          </p:spPr>
          <p:txBody>
            <a:bodyPr wrap="none" lIns="0" tIns="0" rIns="0" bIns="0">
              <a:prstTxWarp prst="textNoShape">
                <a:avLst/>
              </a:prstTxWarp>
              <a:spAutoFit/>
            </a:bodyPr>
            <a:lstStyle/>
            <a:p>
              <a:r>
                <a:rPr lang="en-US" sz="2000" b="0" dirty="0">
                  <a:solidFill>
                    <a:srgbClr val="000000"/>
                  </a:solidFill>
                  <a:latin typeface="+mj-lt"/>
                  <a:cs typeface="Times New Roman" pitchFamily="18" charset="0"/>
                </a:rPr>
                <a:t>P</a:t>
              </a:r>
              <a:r>
                <a:rPr lang="en-US" sz="1600" b="0" dirty="0">
                  <a:solidFill>
                    <a:srgbClr val="000000"/>
                  </a:solidFill>
                  <a:latin typeface="+mj-lt"/>
                  <a:cs typeface="Times New Roman" pitchFamily="18" charset="0"/>
                </a:rPr>
                <a:t>rice</a:t>
              </a:r>
              <a:endParaRPr lang="en-US" sz="1600" b="0" dirty="0">
                <a:solidFill>
                  <a:schemeClr val="tx1"/>
                </a:solidFill>
                <a:latin typeface="+mj-lt"/>
                <a:cs typeface="Times New Roman" pitchFamily="18" charset="0"/>
              </a:endParaRPr>
            </a:p>
          </p:txBody>
        </p:sp>
        <p:sp>
          <p:nvSpPr>
            <p:cNvPr id="88" name="Rectangle 227"/>
            <p:cNvSpPr>
              <a:spLocks noChangeArrowheads="1"/>
            </p:cNvSpPr>
            <p:nvPr/>
          </p:nvSpPr>
          <p:spPr bwMode="auto">
            <a:xfrm>
              <a:off x="3269830" y="5359686"/>
              <a:ext cx="758221" cy="171658"/>
            </a:xfrm>
            <a:prstGeom prst="rect">
              <a:avLst/>
            </a:prstGeom>
            <a:noFill/>
            <a:ln w="9525">
              <a:noFill/>
              <a:miter lim="800000"/>
              <a:headEnd/>
              <a:tailEnd/>
            </a:ln>
          </p:spPr>
          <p:txBody>
            <a:bodyPr wrap="none" lIns="0" tIns="0" rIns="0" bIns="0">
              <a:prstTxWarp prst="textNoShape">
                <a:avLst/>
              </a:prstTxWarp>
              <a:spAutoFit/>
            </a:bodyPr>
            <a:lstStyle/>
            <a:p>
              <a:pPr algn="ctr">
                <a:lnSpc>
                  <a:spcPct val="70000"/>
                </a:lnSpc>
              </a:pPr>
              <a:r>
                <a:rPr lang="en-US" sz="2000" b="0" dirty="0">
                  <a:solidFill>
                    <a:srgbClr val="000000"/>
                  </a:solidFill>
                  <a:latin typeface="+mj-lt"/>
                  <a:cs typeface="Times New Roman" pitchFamily="18" charset="0"/>
                </a:rPr>
                <a:t>Q</a:t>
              </a:r>
              <a:r>
                <a:rPr lang="en-US" sz="1600" b="0" dirty="0">
                  <a:solidFill>
                    <a:srgbClr val="000000"/>
                  </a:solidFill>
                  <a:latin typeface="+mj-lt"/>
                  <a:cs typeface="Times New Roman" pitchFamily="18" charset="0"/>
                </a:rPr>
                <a:t>uantity</a:t>
              </a:r>
              <a:endParaRPr lang="en-US" sz="1600" b="0" dirty="0">
                <a:solidFill>
                  <a:schemeClr val="tx1"/>
                </a:solidFill>
                <a:latin typeface="+mj-lt"/>
                <a:cs typeface="Times New Roman" pitchFamily="18" charset="0"/>
              </a:endParaRPr>
            </a:p>
          </p:txBody>
        </p:sp>
        <p:sp>
          <p:nvSpPr>
            <p:cNvPr id="89" name="Line 246"/>
            <p:cNvSpPr>
              <a:spLocks noChangeShapeType="1"/>
            </p:cNvSpPr>
            <p:nvPr/>
          </p:nvSpPr>
          <p:spPr bwMode="auto">
            <a:xfrm>
              <a:off x="718344" y="3479260"/>
              <a:ext cx="0" cy="1979739"/>
            </a:xfrm>
            <a:prstGeom prst="line">
              <a:avLst/>
            </a:prstGeom>
            <a:noFill/>
            <a:ln w="28575">
              <a:solidFill>
                <a:schemeClr val="tx1"/>
              </a:solidFill>
              <a:round/>
              <a:headEnd/>
              <a:tailEnd type="none" w="lg" len="lg"/>
            </a:ln>
          </p:spPr>
          <p:txBody>
            <a:bodyPr wrap="none" anchor="ctr">
              <a:prstTxWarp prst="textNoShape">
                <a:avLst/>
              </a:prstTxWarp>
            </a:bodyPr>
            <a:lstStyle/>
            <a:p>
              <a:endParaRPr lang="en-US">
                <a:latin typeface="+mj-lt"/>
              </a:endParaRPr>
            </a:p>
          </p:txBody>
        </p:sp>
        <p:sp>
          <p:nvSpPr>
            <p:cNvPr id="90" name="Line 247"/>
            <p:cNvSpPr>
              <a:spLocks noChangeShapeType="1"/>
            </p:cNvSpPr>
            <p:nvPr/>
          </p:nvSpPr>
          <p:spPr bwMode="auto">
            <a:xfrm>
              <a:off x="718344" y="5459000"/>
              <a:ext cx="2482056" cy="0"/>
            </a:xfrm>
            <a:prstGeom prst="line">
              <a:avLst/>
            </a:prstGeom>
            <a:noFill/>
            <a:ln w="28575">
              <a:solidFill>
                <a:schemeClr val="tx1"/>
              </a:solidFill>
              <a:round/>
              <a:headEnd/>
              <a:tailEnd type="none" w="lg" len="lg"/>
            </a:ln>
          </p:spPr>
          <p:txBody>
            <a:bodyPr wrap="none" anchor="ctr">
              <a:prstTxWarp prst="textNoShape">
                <a:avLst/>
              </a:prstTxWarp>
            </a:bodyPr>
            <a:lstStyle/>
            <a:p>
              <a:endParaRPr lang="en-US">
                <a:latin typeface="+mj-lt"/>
              </a:endParaRPr>
            </a:p>
          </p:txBody>
        </p:sp>
      </p:grpSp>
      <p:grpSp>
        <p:nvGrpSpPr>
          <p:cNvPr id="29" name="Group 37"/>
          <p:cNvGrpSpPr>
            <a:grpSpLocks/>
          </p:cNvGrpSpPr>
          <p:nvPr/>
        </p:nvGrpSpPr>
        <p:grpSpPr bwMode="auto">
          <a:xfrm>
            <a:off x="786966" y="3585671"/>
            <a:ext cx="2703513" cy="2124075"/>
            <a:chOff x="1248" y="672"/>
            <a:chExt cx="1703" cy="1338"/>
          </a:xfrm>
        </p:grpSpPr>
        <p:sp>
          <p:nvSpPr>
            <p:cNvPr id="30" name="Freeform 24"/>
            <p:cNvSpPr>
              <a:spLocks/>
            </p:cNvSpPr>
            <p:nvPr/>
          </p:nvSpPr>
          <p:spPr bwMode="auto">
            <a:xfrm>
              <a:off x="1248" y="906"/>
              <a:ext cx="1536" cy="1104"/>
            </a:xfrm>
            <a:custGeom>
              <a:avLst/>
              <a:gdLst/>
              <a:ahLst/>
              <a:cxnLst>
                <a:cxn ang="0">
                  <a:pos x="0" y="432"/>
                </a:cxn>
                <a:cxn ang="0">
                  <a:pos x="96" y="480"/>
                </a:cxn>
                <a:cxn ang="0">
                  <a:pos x="288" y="576"/>
                </a:cxn>
                <a:cxn ang="0">
                  <a:pos x="576" y="576"/>
                </a:cxn>
                <a:cxn ang="0">
                  <a:pos x="768" y="480"/>
                </a:cxn>
                <a:cxn ang="0">
                  <a:pos x="1008" y="192"/>
                </a:cxn>
                <a:cxn ang="0">
                  <a:pos x="1104" y="0"/>
                </a:cxn>
              </a:cxnLst>
              <a:rect l="0" t="0" r="r" b="b"/>
              <a:pathLst>
                <a:path w="1104" h="592">
                  <a:moveTo>
                    <a:pt x="0" y="432"/>
                  </a:moveTo>
                  <a:cubicBezTo>
                    <a:pt x="24" y="444"/>
                    <a:pt x="48" y="456"/>
                    <a:pt x="96" y="480"/>
                  </a:cubicBezTo>
                  <a:cubicBezTo>
                    <a:pt x="144" y="504"/>
                    <a:pt x="208" y="560"/>
                    <a:pt x="288" y="576"/>
                  </a:cubicBezTo>
                  <a:cubicBezTo>
                    <a:pt x="368" y="592"/>
                    <a:pt x="496" y="592"/>
                    <a:pt x="576" y="576"/>
                  </a:cubicBezTo>
                  <a:cubicBezTo>
                    <a:pt x="656" y="560"/>
                    <a:pt x="696" y="544"/>
                    <a:pt x="768" y="480"/>
                  </a:cubicBezTo>
                  <a:cubicBezTo>
                    <a:pt x="840" y="416"/>
                    <a:pt x="952" y="272"/>
                    <a:pt x="1008" y="192"/>
                  </a:cubicBezTo>
                  <a:cubicBezTo>
                    <a:pt x="1064" y="112"/>
                    <a:pt x="1084" y="56"/>
                    <a:pt x="1104" y="0"/>
                  </a:cubicBezTo>
                </a:path>
              </a:pathLst>
            </a:custGeom>
            <a:noFill/>
            <a:ln w="57150" cap="flat" cmpd="sng">
              <a:solidFill>
                <a:srgbClr val="2D5AB3"/>
              </a:solidFill>
              <a:prstDash val="solid"/>
              <a:round/>
              <a:headEnd type="none" w="med" len="med"/>
              <a:tailEnd type="none" w="lg" len="lg"/>
            </a:ln>
          </p:spPr>
          <p:txBody>
            <a:bodyPr wrap="none" anchor="ctr">
              <a:prstTxWarp prst="textNoShape">
                <a:avLst/>
              </a:prstTxWarp>
            </a:bodyPr>
            <a:lstStyle/>
            <a:p>
              <a:endParaRPr lang="en-US">
                <a:latin typeface="+mj-lt"/>
              </a:endParaRPr>
            </a:p>
          </p:txBody>
        </p:sp>
        <p:sp>
          <p:nvSpPr>
            <p:cNvPr id="31" name="Text Box 25"/>
            <p:cNvSpPr txBox="1">
              <a:spLocks noChangeArrowheads="1"/>
            </p:cNvSpPr>
            <p:nvPr/>
          </p:nvSpPr>
          <p:spPr bwMode="auto">
            <a:xfrm>
              <a:off x="2609" y="672"/>
              <a:ext cx="342" cy="252"/>
            </a:xfrm>
            <a:prstGeom prst="rect">
              <a:avLst/>
            </a:prstGeom>
            <a:noFill/>
            <a:ln w="19050" cap="rnd">
              <a:noFill/>
              <a:prstDash val="sysDot"/>
              <a:miter lim="800000"/>
              <a:headEnd/>
              <a:tailEnd type="none" w="lg" len="lg"/>
            </a:ln>
          </p:spPr>
          <p:txBody>
            <a:bodyPr wrap="none">
              <a:prstTxWarp prst="textNoShape">
                <a:avLst/>
              </a:prstTxWarp>
              <a:spAutoFit/>
            </a:bodyPr>
            <a:lstStyle/>
            <a:p>
              <a:r>
                <a:rPr kumimoji="0" lang="en-US" sz="2000" b="1" i="1" dirty="0">
                  <a:solidFill>
                    <a:srgbClr val="2D5AB3"/>
                  </a:solidFill>
                  <a:latin typeface="+mj-lt"/>
                  <a:cs typeface="Times New Roman" pitchFamily="18" charset="0"/>
                </a:rPr>
                <a:t>MC</a:t>
              </a:r>
              <a:endParaRPr kumimoji="0" lang="en-US" sz="2000" b="1" dirty="0">
                <a:solidFill>
                  <a:srgbClr val="2D5AB3"/>
                </a:solidFill>
                <a:latin typeface="+mj-lt"/>
                <a:cs typeface="Times New Roman" pitchFamily="18" charset="0"/>
              </a:endParaRPr>
            </a:p>
          </p:txBody>
        </p:sp>
      </p:grpSp>
      <p:grpSp>
        <p:nvGrpSpPr>
          <p:cNvPr id="32" name="Group 43"/>
          <p:cNvGrpSpPr>
            <a:grpSpLocks/>
          </p:cNvGrpSpPr>
          <p:nvPr/>
        </p:nvGrpSpPr>
        <p:grpSpPr bwMode="auto">
          <a:xfrm>
            <a:off x="3100405" y="3957146"/>
            <a:ext cx="319088" cy="2277176"/>
            <a:chOff x="2688" y="942"/>
            <a:chExt cx="201" cy="1424"/>
          </a:xfrm>
        </p:grpSpPr>
        <p:sp>
          <p:nvSpPr>
            <p:cNvPr id="33" name="Line 27"/>
            <p:cNvSpPr>
              <a:spLocks noChangeShapeType="1"/>
            </p:cNvSpPr>
            <p:nvPr/>
          </p:nvSpPr>
          <p:spPr bwMode="auto">
            <a:xfrm flipV="1">
              <a:off x="2808" y="942"/>
              <a:ext cx="0" cy="1235"/>
            </a:xfrm>
            <a:prstGeom prst="line">
              <a:avLst/>
            </a:prstGeom>
            <a:noFill/>
            <a:ln w="31750" cap="rnd">
              <a:solidFill>
                <a:schemeClr val="tx1"/>
              </a:solidFill>
              <a:prstDash val="sysDot"/>
              <a:round/>
              <a:headEnd/>
              <a:tailEnd type="none" w="lg" len="lg"/>
            </a:ln>
          </p:spPr>
          <p:txBody>
            <a:bodyPr wrap="none" anchor="ctr">
              <a:prstTxWarp prst="textNoShape">
                <a:avLst/>
              </a:prstTxWarp>
            </a:bodyPr>
            <a:lstStyle/>
            <a:p>
              <a:endParaRPr lang="en-US">
                <a:latin typeface="+mj-lt"/>
              </a:endParaRPr>
            </a:p>
          </p:txBody>
        </p:sp>
        <p:sp>
          <p:nvSpPr>
            <p:cNvPr id="34" name="Text Box 28"/>
            <p:cNvSpPr txBox="1">
              <a:spLocks noChangeArrowheads="1"/>
            </p:cNvSpPr>
            <p:nvPr/>
          </p:nvSpPr>
          <p:spPr bwMode="auto">
            <a:xfrm>
              <a:off x="2688" y="2116"/>
              <a:ext cx="201" cy="250"/>
            </a:xfrm>
            <a:prstGeom prst="rect">
              <a:avLst/>
            </a:prstGeom>
            <a:noFill/>
            <a:ln w="19050" cap="rnd">
              <a:noFill/>
              <a:prstDash val="sysDot"/>
              <a:miter lim="800000"/>
              <a:headEnd/>
              <a:tailEnd type="none" w="lg" len="lg"/>
            </a:ln>
          </p:spPr>
          <p:txBody>
            <a:bodyPr wrap="none">
              <a:prstTxWarp prst="textNoShape">
                <a:avLst/>
              </a:prstTxWarp>
              <a:spAutoFit/>
            </a:bodyPr>
            <a:lstStyle/>
            <a:p>
              <a:r>
                <a:rPr kumimoji="0" lang="en-US" sz="2000" b="1" i="1" dirty="0">
                  <a:latin typeface="+mj-lt"/>
                  <a:cs typeface="Times New Roman" pitchFamily="18" charset="0"/>
                </a:rPr>
                <a:t>q</a:t>
              </a:r>
            </a:p>
          </p:txBody>
        </p:sp>
      </p:grpSp>
      <p:grpSp>
        <p:nvGrpSpPr>
          <p:cNvPr id="35" name="Group 39"/>
          <p:cNvGrpSpPr>
            <a:grpSpLocks/>
          </p:cNvGrpSpPr>
          <p:nvPr/>
        </p:nvGrpSpPr>
        <p:grpSpPr bwMode="auto">
          <a:xfrm>
            <a:off x="5356291" y="3873657"/>
            <a:ext cx="2422526" cy="1577975"/>
            <a:chOff x="3840" y="2412"/>
            <a:chExt cx="1526" cy="994"/>
          </a:xfrm>
        </p:grpSpPr>
        <p:sp>
          <p:nvSpPr>
            <p:cNvPr id="36" name="Freeform 30"/>
            <p:cNvSpPr>
              <a:spLocks/>
            </p:cNvSpPr>
            <p:nvPr/>
          </p:nvSpPr>
          <p:spPr bwMode="auto">
            <a:xfrm>
              <a:off x="3840" y="2412"/>
              <a:ext cx="1416" cy="994"/>
            </a:xfrm>
            <a:custGeom>
              <a:avLst/>
              <a:gdLst/>
              <a:ahLst/>
              <a:cxnLst>
                <a:cxn ang="0">
                  <a:pos x="0" y="0"/>
                </a:cxn>
                <a:cxn ang="0">
                  <a:pos x="48" y="144"/>
                </a:cxn>
                <a:cxn ang="0">
                  <a:pos x="96" y="240"/>
                </a:cxn>
                <a:cxn ang="0">
                  <a:pos x="192" y="384"/>
                </a:cxn>
                <a:cxn ang="0">
                  <a:pos x="288" y="480"/>
                </a:cxn>
                <a:cxn ang="0">
                  <a:pos x="432" y="576"/>
                </a:cxn>
                <a:cxn ang="0">
                  <a:pos x="672" y="624"/>
                </a:cxn>
                <a:cxn ang="0">
                  <a:pos x="912" y="528"/>
                </a:cxn>
                <a:cxn ang="0">
                  <a:pos x="1056" y="384"/>
                </a:cxn>
                <a:cxn ang="0">
                  <a:pos x="1104" y="192"/>
                </a:cxn>
              </a:cxnLst>
              <a:rect l="0" t="0" r="r" b="b"/>
              <a:pathLst>
                <a:path w="1104" h="632">
                  <a:moveTo>
                    <a:pt x="0" y="0"/>
                  </a:moveTo>
                  <a:cubicBezTo>
                    <a:pt x="16" y="52"/>
                    <a:pt x="32" y="104"/>
                    <a:pt x="48" y="144"/>
                  </a:cubicBezTo>
                  <a:cubicBezTo>
                    <a:pt x="64" y="184"/>
                    <a:pt x="72" y="200"/>
                    <a:pt x="96" y="240"/>
                  </a:cubicBezTo>
                  <a:cubicBezTo>
                    <a:pt x="120" y="280"/>
                    <a:pt x="160" y="344"/>
                    <a:pt x="192" y="384"/>
                  </a:cubicBezTo>
                  <a:cubicBezTo>
                    <a:pt x="224" y="424"/>
                    <a:pt x="248" y="448"/>
                    <a:pt x="288" y="480"/>
                  </a:cubicBezTo>
                  <a:cubicBezTo>
                    <a:pt x="328" y="512"/>
                    <a:pt x="368" y="552"/>
                    <a:pt x="432" y="576"/>
                  </a:cubicBezTo>
                  <a:cubicBezTo>
                    <a:pt x="496" y="600"/>
                    <a:pt x="592" y="632"/>
                    <a:pt x="672" y="624"/>
                  </a:cubicBezTo>
                  <a:cubicBezTo>
                    <a:pt x="752" y="616"/>
                    <a:pt x="848" y="568"/>
                    <a:pt x="912" y="528"/>
                  </a:cubicBezTo>
                  <a:cubicBezTo>
                    <a:pt x="976" y="488"/>
                    <a:pt x="1024" y="440"/>
                    <a:pt x="1056" y="384"/>
                  </a:cubicBezTo>
                  <a:cubicBezTo>
                    <a:pt x="1088" y="328"/>
                    <a:pt x="1096" y="224"/>
                    <a:pt x="1104" y="192"/>
                  </a:cubicBezTo>
                </a:path>
              </a:pathLst>
            </a:custGeom>
            <a:noFill/>
            <a:ln w="57150" cap="flat" cmpd="sng">
              <a:solidFill>
                <a:srgbClr val="006600"/>
              </a:solidFill>
              <a:prstDash val="solid"/>
              <a:round/>
              <a:headEnd type="none" w="med" len="med"/>
              <a:tailEnd type="none" w="lg" len="lg"/>
            </a:ln>
          </p:spPr>
          <p:txBody>
            <a:bodyPr wrap="none" anchor="ctr">
              <a:prstTxWarp prst="textNoShape">
                <a:avLst/>
              </a:prstTxWarp>
            </a:bodyPr>
            <a:lstStyle/>
            <a:p>
              <a:endParaRPr lang="en-US">
                <a:latin typeface="+mj-lt"/>
              </a:endParaRPr>
            </a:p>
          </p:txBody>
        </p:sp>
        <p:sp>
          <p:nvSpPr>
            <p:cNvPr id="37" name="Text Box 31"/>
            <p:cNvSpPr txBox="1">
              <a:spLocks noChangeArrowheads="1"/>
            </p:cNvSpPr>
            <p:nvPr/>
          </p:nvSpPr>
          <p:spPr bwMode="auto">
            <a:xfrm>
              <a:off x="5004" y="2442"/>
              <a:ext cx="362" cy="252"/>
            </a:xfrm>
            <a:prstGeom prst="rect">
              <a:avLst/>
            </a:prstGeom>
            <a:noFill/>
            <a:ln w="19050" cap="rnd">
              <a:noFill/>
              <a:prstDash val="sysDot"/>
              <a:miter lim="800000"/>
              <a:headEnd/>
              <a:tailEnd type="none" w="lg" len="lg"/>
            </a:ln>
          </p:spPr>
          <p:txBody>
            <a:bodyPr wrap="none">
              <a:prstTxWarp prst="textNoShape">
                <a:avLst/>
              </a:prstTxWarp>
              <a:spAutoFit/>
            </a:bodyPr>
            <a:lstStyle/>
            <a:p>
              <a:r>
                <a:rPr kumimoji="0" lang="en-US" sz="2000" b="1" i="1" dirty="0">
                  <a:solidFill>
                    <a:schemeClr val="accent3">
                      <a:lumMod val="75000"/>
                    </a:schemeClr>
                  </a:solidFill>
                  <a:latin typeface="+mj-lt"/>
                  <a:cs typeface="Times New Roman" pitchFamily="18" charset="0"/>
                </a:rPr>
                <a:t>ATC</a:t>
              </a:r>
              <a:endParaRPr kumimoji="0" lang="en-US" sz="1600" b="1" dirty="0">
                <a:solidFill>
                  <a:schemeClr val="accent3">
                    <a:lumMod val="75000"/>
                  </a:schemeClr>
                </a:solidFill>
                <a:latin typeface="+mj-lt"/>
                <a:cs typeface="Times New Roman" pitchFamily="18" charset="0"/>
              </a:endParaRPr>
            </a:p>
          </p:txBody>
        </p:sp>
      </p:grpSp>
      <p:grpSp>
        <p:nvGrpSpPr>
          <p:cNvPr id="38" name="Group 44"/>
          <p:cNvGrpSpPr>
            <a:grpSpLocks/>
          </p:cNvGrpSpPr>
          <p:nvPr/>
        </p:nvGrpSpPr>
        <p:grpSpPr bwMode="auto">
          <a:xfrm>
            <a:off x="7480378" y="4266849"/>
            <a:ext cx="319088" cy="1952625"/>
            <a:chOff x="5178" y="2700"/>
            <a:chExt cx="201" cy="1230"/>
          </a:xfrm>
        </p:grpSpPr>
        <p:sp>
          <p:nvSpPr>
            <p:cNvPr id="39" name="Line 33"/>
            <p:cNvSpPr>
              <a:spLocks noChangeShapeType="1"/>
            </p:cNvSpPr>
            <p:nvPr/>
          </p:nvSpPr>
          <p:spPr bwMode="auto">
            <a:xfrm flipV="1">
              <a:off x="5288" y="2700"/>
              <a:ext cx="0" cy="1026"/>
            </a:xfrm>
            <a:prstGeom prst="line">
              <a:avLst/>
            </a:prstGeom>
            <a:noFill/>
            <a:ln w="31750" cap="rnd">
              <a:solidFill>
                <a:schemeClr val="tx1"/>
              </a:solidFill>
              <a:prstDash val="sysDot"/>
              <a:round/>
              <a:headEnd/>
              <a:tailEnd type="none" w="lg" len="lg"/>
            </a:ln>
          </p:spPr>
          <p:txBody>
            <a:bodyPr wrap="none" anchor="ctr">
              <a:prstTxWarp prst="textNoShape">
                <a:avLst/>
              </a:prstTxWarp>
            </a:bodyPr>
            <a:lstStyle/>
            <a:p>
              <a:endParaRPr lang="en-US">
                <a:latin typeface="+mj-lt"/>
              </a:endParaRPr>
            </a:p>
          </p:txBody>
        </p:sp>
        <p:sp>
          <p:nvSpPr>
            <p:cNvPr id="40" name="Text Box 34"/>
            <p:cNvSpPr txBox="1">
              <a:spLocks noChangeArrowheads="1"/>
            </p:cNvSpPr>
            <p:nvPr/>
          </p:nvSpPr>
          <p:spPr bwMode="auto">
            <a:xfrm>
              <a:off x="5178" y="3678"/>
              <a:ext cx="201" cy="252"/>
            </a:xfrm>
            <a:prstGeom prst="rect">
              <a:avLst/>
            </a:prstGeom>
            <a:noFill/>
            <a:ln w="19050" cap="rnd">
              <a:noFill/>
              <a:prstDash val="sysDot"/>
              <a:miter lim="800000"/>
              <a:headEnd/>
              <a:tailEnd type="none" w="lg" len="lg"/>
            </a:ln>
          </p:spPr>
          <p:txBody>
            <a:bodyPr wrap="none">
              <a:prstTxWarp prst="textNoShape">
                <a:avLst/>
              </a:prstTxWarp>
              <a:spAutoFit/>
            </a:bodyPr>
            <a:lstStyle/>
            <a:p>
              <a:r>
                <a:rPr kumimoji="0" lang="en-US" sz="2000" b="1" i="1" dirty="0">
                  <a:latin typeface="+mj-lt"/>
                  <a:cs typeface="Times New Roman" pitchFamily="18" charset="0"/>
                </a:rPr>
                <a:t>q</a:t>
              </a:r>
            </a:p>
          </p:txBody>
        </p:sp>
      </p:grpSp>
      <p:sp>
        <p:nvSpPr>
          <p:cNvPr id="41" name="TextBox 4"/>
          <p:cNvSpPr txBox="1">
            <a:spLocks noChangeArrowheads="1"/>
          </p:cNvSpPr>
          <p:nvPr/>
        </p:nvSpPr>
        <p:spPr bwMode="auto">
          <a:xfrm>
            <a:off x="604800" y="154045"/>
            <a:ext cx="6544800" cy="11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nchorCtr="0">
            <a:no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r>
              <a:rPr lang="en-US" altLang="en-US" sz="2400" dirty="0">
                <a:solidFill>
                  <a:srgbClr val="2E63AC"/>
                </a:solidFill>
                <a:latin typeface="+mj-lt"/>
              </a:rPr>
              <a:t>TYPICAL AVERAGE AND MARGINAL </a:t>
            </a:r>
          </a:p>
          <a:p>
            <a:r>
              <a:rPr lang="en-US" altLang="en-US" sz="2400" dirty="0">
                <a:solidFill>
                  <a:srgbClr val="2E63AC"/>
                </a:solidFill>
                <a:latin typeface="+mj-lt"/>
              </a:rPr>
              <a:t>COST CURVES IN THE SHORT RUN #2 </a:t>
            </a:r>
          </a:p>
        </p:txBody>
      </p:sp>
    </p:spTree>
    <p:extLst>
      <p:ext uri="{BB962C8B-B14F-4D97-AF65-F5344CB8AC3E}">
        <p14:creationId xmlns:p14="http://schemas.microsoft.com/office/powerpoint/2010/main" val="311680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1">
                                            <p:txEl>
                                              <p:pRg st="0" end="0"/>
                                            </p:txEl>
                                          </p:spTgt>
                                        </p:tgtEl>
                                        <p:attrNameLst>
                                          <p:attrName>style.visibility</p:attrName>
                                        </p:attrNameLst>
                                      </p:cBhvr>
                                      <p:to>
                                        <p:strVal val="visible"/>
                                      </p:to>
                                    </p:set>
                                    <p:animEffect transition="in" filter="fade">
                                      <p:cBhvr>
                                        <p:cTn id="7" dur="500"/>
                                        <p:tgtEl>
                                          <p:spTgt spid="61">
                                            <p:txEl>
                                              <p:pRg st="0" end="0"/>
                                            </p:txEl>
                                          </p:spTgt>
                                        </p:tgtEl>
                                      </p:cBhvr>
                                    </p:animEffect>
                                    <p:anim calcmode="lin" valueType="num">
                                      <p:cBhvr>
                                        <p:cTn id="8" dur="500" fill="hold"/>
                                        <p:tgtEl>
                                          <p:spTgt spid="61">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61">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9" presetClass="entr" presetSubtype="0" fill="hold" grpId="0" nodeType="after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dissolve">
                                      <p:cBhvr>
                                        <p:cTn id="13" dur="500"/>
                                        <p:tgtEl>
                                          <p:spTgt spid="44"/>
                                        </p:tgtEl>
                                      </p:cBhvr>
                                    </p:animEffect>
                                  </p:childTnLst>
                                </p:cTn>
                              </p:par>
                            </p:childTnLst>
                          </p:cTn>
                        </p:par>
                        <p:par>
                          <p:cTn id="14" fill="hold">
                            <p:stCondLst>
                              <p:cond delay="1000"/>
                            </p:stCondLst>
                            <p:childTnLst>
                              <p:par>
                                <p:cTn id="15" presetID="9"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500"/>
                                        <p:tgtEl>
                                          <p:spTgt spid="4"/>
                                        </p:tgtEl>
                                      </p:cBhvr>
                                    </p:animEffect>
                                  </p:childTnLst>
                                </p:cTn>
                              </p:par>
                            </p:childTnLst>
                          </p:cTn>
                        </p:par>
                        <p:par>
                          <p:cTn id="18" fill="hold">
                            <p:stCondLst>
                              <p:cond delay="1500"/>
                            </p:stCondLst>
                            <p:childTnLst>
                              <p:par>
                                <p:cTn id="19" presetID="9" presetClass="entr" presetSubtype="0" fill="hold" nodeType="after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dissolve">
                                      <p:cBhvr>
                                        <p:cTn id="21" dur="500"/>
                                        <p:tgtEl>
                                          <p:spTgt spid="29"/>
                                        </p:tgtEl>
                                      </p:cBhvr>
                                    </p:animEffect>
                                  </p:childTnLst>
                                </p:cTn>
                              </p:par>
                            </p:childTnLst>
                          </p:cTn>
                        </p:par>
                        <p:par>
                          <p:cTn id="22" fill="hold">
                            <p:stCondLst>
                              <p:cond delay="2000"/>
                            </p:stCondLst>
                            <p:childTnLst>
                              <p:par>
                                <p:cTn id="23" presetID="9" presetClass="entr" presetSubtype="0" fill="hold" nodeType="after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dissolve">
                                      <p:cBhvr>
                                        <p:cTn id="25" dur="500"/>
                                        <p:tgtEl>
                                          <p:spTgt spid="32"/>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85">
                                            <p:txEl>
                                              <p:pRg st="0" end="0"/>
                                            </p:txEl>
                                          </p:spTgt>
                                        </p:tgtEl>
                                        <p:attrNameLst>
                                          <p:attrName>style.visibility</p:attrName>
                                        </p:attrNameLst>
                                      </p:cBhvr>
                                      <p:to>
                                        <p:strVal val="visible"/>
                                      </p:to>
                                    </p:set>
                                    <p:animEffect transition="in" filter="fade">
                                      <p:cBhvr>
                                        <p:cTn id="30" dur="500"/>
                                        <p:tgtEl>
                                          <p:spTgt spid="85">
                                            <p:txEl>
                                              <p:pRg st="0" end="0"/>
                                            </p:txEl>
                                          </p:spTgt>
                                        </p:tgtEl>
                                      </p:cBhvr>
                                    </p:animEffect>
                                    <p:anim calcmode="lin" valueType="num">
                                      <p:cBhvr>
                                        <p:cTn id="31" dur="500" fill="hold"/>
                                        <p:tgtEl>
                                          <p:spTgt spid="85">
                                            <p:txEl>
                                              <p:pRg st="0" end="0"/>
                                            </p:txEl>
                                          </p:spTgt>
                                        </p:tgtEl>
                                        <p:attrNameLst>
                                          <p:attrName>ppt_x</p:attrName>
                                        </p:attrNameLst>
                                      </p:cBhvr>
                                      <p:tavLst>
                                        <p:tav tm="0">
                                          <p:val>
                                            <p:strVal val="#ppt_x"/>
                                          </p:val>
                                        </p:tav>
                                        <p:tav tm="100000">
                                          <p:val>
                                            <p:strVal val="#ppt_x"/>
                                          </p:val>
                                        </p:tav>
                                      </p:tavLst>
                                    </p:anim>
                                    <p:anim calcmode="lin" valueType="num">
                                      <p:cBhvr>
                                        <p:cTn id="32" dur="500" fill="hold"/>
                                        <p:tgtEl>
                                          <p:spTgt spid="85">
                                            <p:txEl>
                                              <p:pRg st="0" end="0"/>
                                            </p:txEl>
                                          </p:spTgt>
                                        </p:tgtEl>
                                        <p:attrNameLst>
                                          <p:attrName>ppt_y</p:attrName>
                                        </p:attrNameLst>
                                      </p:cBhvr>
                                      <p:tavLst>
                                        <p:tav tm="0">
                                          <p:val>
                                            <p:strVal val="#ppt_y+.1"/>
                                          </p:val>
                                        </p:tav>
                                        <p:tav tm="100000">
                                          <p:val>
                                            <p:strVal val="#ppt_y"/>
                                          </p:val>
                                        </p:tav>
                                      </p:tavLst>
                                    </p:anim>
                                  </p:childTnLst>
                                </p:cTn>
                              </p:par>
                            </p:childTnLst>
                          </p:cTn>
                        </p:par>
                        <p:par>
                          <p:cTn id="33" fill="hold">
                            <p:stCondLst>
                              <p:cond delay="500"/>
                            </p:stCondLst>
                            <p:childTnLst>
                              <p:par>
                                <p:cTn id="34" presetID="9" presetClass="entr" presetSubtype="0" fill="hold" grpId="0" nodeType="after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dissolve">
                                      <p:cBhvr>
                                        <p:cTn id="36" dur="500"/>
                                        <p:tgtEl>
                                          <p:spTgt spid="43"/>
                                        </p:tgtEl>
                                      </p:cBhvr>
                                    </p:animEffect>
                                  </p:childTnLst>
                                </p:cTn>
                              </p:par>
                            </p:childTnLst>
                          </p:cTn>
                        </p:par>
                        <p:par>
                          <p:cTn id="37" fill="hold">
                            <p:stCondLst>
                              <p:cond delay="1000"/>
                            </p:stCondLst>
                            <p:childTnLst>
                              <p:par>
                                <p:cTn id="38" presetID="9" presetClass="entr" presetSubtype="0" fill="hold" nodeType="afterEffect">
                                  <p:stCondLst>
                                    <p:cond delay="0"/>
                                  </p:stCondLst>
                                  <p:childTnLst>
                                    <p:set>
                                      <p:cBhvr>
                                        <p:cTn id="39" dur="1" fill="hold">
                                          <p:stCondLst>
                                            <p:cond delay="0"/>
                                          </p:stCondLst>
                                        </p:cTn>
                                        <p:tgtEl>
                                          <p:spTgt spid="86"/>
                                        </p:tgtEl>
                                        <p:attrNameLst>
                                          <p:attrName>style.visibility</p:attrName>
                                        </p:attrNameLst>
                                      </p:cBhvr>
                                      <p:to>
                                        <p:strVal val="visible"/>
                                      </p:to>
                                    </p:set>
                                    <p:animEffect transition="in" filter="dissolve">
                                      <p:cBhvr>
                                        <p:cTn id="40" dur="500"/>
                                        <p:tgtEl>
                                          <p:spTgt spid="86"/>
                                        </p:tgtEl>
                                      </p:cBhvr>
                                    </p:animEffect>
                                  </p:childTnLst>
                                </p:cTn>
                              </p:par>
                            </p:childTnLst>
                          </p:cTn>
                        </p:par>
                        <p:par>
                          <p:cTn id="41" fill="hold">
                            <p:stCondLst>
                              <p:cond delay="1500"/>
                            </p:stCondLst>
                            <p:childTnLst>
                              <p:par>
                                <p:cTn id="42" presetID="9" presetClass="entr" presetSubtype="0" fill="hold" nodeType="after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dissolve">
                                      <p:cBhvr>
                                        <p:cTn id="44" dur="500"/>
                                        <p:tgtEl>
                                          <p:spTgt spid="35"/>
                                        </p:tgtEl>
                                      </p:cBhvr>
                                    </p:animEffect>
                                  </p:childTnLst>
                                </p:cTn>
                              </p:par>
                            </p:childTnLst>
                          </p:cTn>
                        </p:par>
                        <p:par>
                          <p:cTn id="45" fill="hold">
                            <p:stCondLst>
                              <p:cond delay="2000"/>
                            </p:stCondLst>
                            <p:childTnLst>
                              <p:par>
                                <p:cTn id="46" presetID="9" presetClass="entr" presetSubtype="0" fill="hold" nodeType="afterEffect">
                                  <p:stCondLst>
                                    <p:cond delay="0"/>
                                  </p:stCondLst>
                                  <p:childTnLst>
                                    <p:set>
                                      <p:cBhvr>
                                        <p:cTn id="47" dur="1" fill="hold">
                                          <p:stCondLst>
                                            <p:cond delay="0"/>
                                          </p:stCondLst>
                                        </p:cTn>
                                        <p:tgtEl>
                                          <p:spTgt spid="38"/>
                                        </p:tgtEl>
                                        <p:attrNameLst>
                                          <p:attrName>style.visibility</p:attrName>
                                        </p:attrNameLst>
                                      </p:cBhvr>
                                      <p:to>
                                        <p:strVal val="visible"/>
                                      </p:to>
                                    </p:set>
                                    <p:animEffect transition="in" filter="dissolve">
                                      <p:cBhvr>
                                        <p:cTn id="48"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P spid="61" grpId="0" build="p"/>
      <p:bldP spid="85" grpId="0" build="p"/>
    </p:bld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3" name="TextBox 4"/>
          <p:cNvSpPr txBox="1">
            <a:spLocks noChangeArrowheads="1"/>
          </p:cNvSpPr>
          <p:nvPr/>
        </p:nvSpPr>
        <p:spPr bwMode="auto">
          <a:xfrm>
            <a:off x="604800" y="154045"/>
            <a:ext cx="6544800" cy="11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nchorCtr="0">
            <a:no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r>
              <a:rPr lang="en-US" altLang="en-US" sz="2400" dirty="0">
                <a:solidFill>
                  <a:srgbClr val="2E63AC"/>
                </a:solidFill>
                <a:latin typeface="+mj-lt"/>
              </a:rPr>
              <a:t>TYPICAL AVERAGE AND MARGINAL </a:t>
            </a:r>
          </a:p>
          <a:p>
            <a:r>
              <a:rPr lang="en-US" altLang="en-US" sz="2400" dirty="0">
                <a:solidFill>
                  <a:srgbClr val="2E63AC"/>
                </a:solidFill>
                <a:latin typeface="+mj-lt"/>
              </a:rPr>
              <a:t>COST CURVES IN THE SHORT RUN </a:t>
            </a:r>
          </a:p>
        </p:txBody>
      </p:sp>
      <p:grpSp>
        <p:nvGrpSpPr>
          <p:cNvPr id="2" name="Group 195"/>
          <p:cNvGrpSpPr>
            <a:grpSpLocks/>
          </p:cNvGrpSpPr>
          <p:nvPr/>
        </p:nvGrpSpPr>
        <p:grpSpPr bwMode="auto">
          <a:xfrm>
            <a:off x="208795" y="1828800"/>
            <a:ext cx="6234500" cy="3832585"/>
            <a:chOff x="1008757" y="1239246"/>
            <a:chExt cx="6638951" cy="4136685"/>
          </a:xfrm>
        </p:grpSpPr>
        <p:grpSp>
          <p:nvGrpSpPr>
            <p:cNvPr id="32821" name="Group 90"/>
            <p:cNvGrpSpPr>
              <a:grpSpLocks/>
            </p:cNvGrpSpPr>
            <p:nvPr/>
          </p:nvGrpSpPr>
          <p:grpSpPr bwMode="auto">
            <a:xfrm>
              <a:off x="1008757" y="1239246"/>
              <a:ext cx="6638951" cy="4136685"/>
              <a:chOff x="-48373" y="625759"/>
              <a:chExt cx="6639873" cy="4135466"/>
            </a:xfrm>
          </p:grpSpPr>
          <p:sp>
            <p:nvSpPr>
              <p:cNvPr id="32" name="Rectangle 4"/>
              <p:cNvSpPr/>
              <p:nvPr/>
            </p:nvSpPr>
            <p:spPr>
              <a:xfrm>
                <a:off x="753621" y="692434"/>
                <a:ext cx="5837879" cy="40576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solidFill>
                    <a:prstClr val="black"/>
                  </a:solidFill>
                </a:endParaRPr>
              </a:p>
            </p:txBody>
          </p:sp>
          <p:grpSp>
            <p:nvGrpSpPr>
              <p:cNvPr id="32847" name="Group 5"/>
              <p:cNvGrpSpPr>
                <a:grpSpLocks/>
              </p:cNvGrpSpPr>
              <p:nvPr/>
            </p:nvGrpSpPr>
            <p:grpSpPr bwMode="auto">
              <a:xfrm>
                <a:off x="-48373" y="625759"/>
                <a:ext cx="807568" cy="4135466"/>
                <a:chOff x="1028731" y="436618"/>
                <a:chExt cx="807568" cy="4135382"/>
              </a:xfrm>
            </p:grpSpPr>
            <p:cxnSp>
              <p:nvCxnSpPr>
                <p:cNvPr id="34" name="Straight Connector 6"/>
                <p:cNvCxnSpPr/>
                <p:nvPr/>
              </p:nvCxnSpPr>
              <p:spPr>
                <a:xfrm rot="5400000">
                  <a:off x="-213947" y="2520975"/>
                  <a:ext cx="4092521" cy="952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2849" name="TextBox 7"/>
                <p:cNvSpPr txBox="1">
                  <a:spLocks noChangeArrowheads="1"/>
                </p:cNvSpPr>
                <p:nvPr/>
              </p:nvSpPr>
              <p:spPr bwMode="auto">
                <a:xfrm>
                  <a:off x="1028731" y="436618"/>
                  <a:ext cx="774759" cy="369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800" dirty="0">
                      <a:solidFill>
                        <a:prstClr val="black"/>
                      </a:solidFill>
                    </a:rPr>
                    <a:t>Costs</a:t>
                  </a:r>
                </a:p>
              </p:txBody>
            </p:sp>
          </p:grpSp>
        </p:grpSp>
        <p:cxnSp>
          <p:nvCxnSpPr>
            <p:cNvPr id="8" name="Straight Connector 7"/>
            <p:cNvCxnSpPr/>
            <p:nvPr/>
          </p:nvCxnSpPr>
          <p:spPr bwMode="auto">
            <a:xfrm flipV="1">
              <a:off x="1810640" y="3851471"/>
              <a:ext cx="106388" cy="1588"/>
            </a:xfrm>
            <a:prstGeom prst="line">
              <a:avLst/>
            </a:prstGeom>
            <a:ln w="9525">
              <a:solidFill>
                <a:schemeClr val="tx1"/>
              </a:solidFill>
              <a:prstDash val="solid"/>
            </a:ln>
          </p:spPr>
          <p:style>
            <a:lnRef idx="1">
              <a:schemeClr val="accent1"/>
            </a:lnRef>
            <a:fillRef idx="0">
              <a:schemeClr val="accent1"/>
            </a:fillRef>
            <a:effectRef idx="0">
              <a:schemeClr val="accent1"/>
            </a:effectRef>
            <a:fontRef idx="minor">
              <a:schemeClr val="tx1"/>
            </a:fontRef>
          </p:style>
        </p:cxnSp>
        <p:grpSp>
          <p:nvGrpSpPr>
            <p:cNvPr id="32823" name="Group 76"/>
            <p:cNvGrpSpPr>
              <a:grpSpLocks/>
            </p:cNvGrpSpPr>
            <p:nvPr/>
          </p:nvGrpSpPr>
          <p:grpSpPr bwMode="auto">
            <a:xfrm>
              <a:off x="1196550" y="3985496"/>
              <a:ext cx="719697" cy="369444"/>
              <a:chOff x="1227447" y="3038014"/>
              <a:chExt cx="719643" cy="369676"/>
            </a:xfrm>
          </p:grpSpPr>
          <p:cxnSp>
            <p:nvCxnSpPr>
              <p:cNvPr id="30" name="Straight Connector 30"/>
              <p:cNvCxnSpPr/>
              <p:nvPr/>
            </p:nvCxnSpPr>
            <p:spPr>
              <a:xfrm flipV="1">
                <a:off x="1841491" y="3197866"/>
                <a:ext cx="106380" cy="1588"/>
              </a:xfrm>
              <a:prstGeom prst="line">
                <a:avLst/>
              </a:prstGeom>
              <a:ln w="9525">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2845" name="TextBox 78"/>
              <p:cNvSpPr txBox="1">
                <a:spLocks noChangeArrowheads="1"/>
              </p:cNvSpPr>
              <p:nvPr/>
            </p:nvSpPr>
            <p:spPr bwMode="auto">
              <a:xfrm>
                <a:off x="1227447" y="3038014"/>
                <a:ext cx="633525" cy="369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800">
                    <a:solidFill>
                      <a:prstClr val="black"/>
                    </a:solidFill>
                  </a:rPr>
                  <a:t>1.00</a:t>
                </a:r>
              </a:p>
            </p:txBody>
          </p:sp>
        </p:grpSp>
        <p:cxnSp>
          <p:nvCxnSpPr>
            <p:cNvPr id="10" name="Straight Connector 28"/>
            <p:cNvCxnSpPr/>
            <p:nvPr/>
          </p:nvCxnSpPr>
          <p:spPr bwMode="auto">
            <a:xfrm flipV="1">
              <a:off x="1810640" y="4454903"/>
              <a:ext cx="106388" cy="1588"/>
            </a:xfrm>
            <a:prstGeom prst="line">
              <a:avLst/>
            </a:prstGeom>
            <a:ln w="9525">
              <a:solidFill>
                <a:schemeClr val="tx1"/>
              </a:solidFill>
              <a:prstDash val="solid"/>
            </a:ln>
          </p:spPr>
          <p:style>
            <a:lnRef idx="1">
              <a:schemeClr val="accent1"/>
            </a:lnRef>
            <a:fillRef idx="0">
              <a:schemeClr val="accent1"/>
            </a:fillRef>
            <a:effectRef idx="0">
              <a:schemeClr val="accent1"/>
            </a:effectRef>
            <a:fontRef idx="minor">
              <a:schemeClr val="tx1"/>
            </a:fontRef>
          </p:style>
        </p:cxnSp>
        <p:grpSp>
          <p:nvGrpSpPr>
            <p:cNvPr id="32825" name="Group 76"/>
            <p:cNvGrpSpPr>
              <a:grpSpLocks/>
            </p:cNvGrpSpPr>
            <p:nvPr/>
          </p:nvGrpSpPr>
          <p:grpSpPr bwMode="auto">
            <a:xfrm>
              <a:off x="1196550" y="4599182"/>
              <a:ext cx="719697" cy="369444"/>
              <a:chOff x="1227447" y="3038014"/>
              <a:chExt cx="719643" cy="369676"/>
            </a:xfrm>
          </p:grpSpPr>
          <p:cxnSp>
            <p:nvCxnSpPr>
              <p:cNvPr id="28" name="Straight Connector 26"/>
              <p:cNvCxnSpPr/>
              <p:nvPr/>
            </p:nvCxnSpPr>
            <p:spPr>
              <a:xfrm flipV="1">
                <a:off x="1841491" y="3198728"/>
                <a:ext cx="106380" cy="1589"/>
              </a:xfrm>
              <a:prstGeom prst="line">
                <a:avLst/>
              </a:prstGeom>
              <a:ln w="9525">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2843" name="TextBox 78"/>
              <p:cNvSpPr txBox="1">
                <a:spLocks noChangeArrowheads="1"/>
              </p:cNvSpPr>
              <p:nvPr/>
            </p:nvSpPr>
            <p:spPr bwMode="auto">
              <a:xfrm>
                <a:off x="1227447" y="3038014"/>
                <a:ext cx="633525" cy="369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800">
                    <a:solidFill>
                      <a:prstClr val="black"/>
                    </a:solidFill>
                  </a:rPr>
                  <a:t>0.50</a:t>
                </a:r>
              </a:p>
            </p:txBody>
          </p:sp>
        </p:grpSp>
        <p:cxnSp>
          <p:nvCxnSpPr>
            <p:cNvPr id="12" name="Straight Connector 24"/>
            <p:cNvCxnSpPr/>
            <p:nvPr/>
          </p:nvCxnSpPr>
          <p:spPr bwMode="auto">
            <a:xfrm flipV="1">
              <a:off x="1810640" y="5055159"/>
              <a:ext cx="106388" cy="1588"/>
            </a:xfrm>
            <a:prstGeom prst="line">
              <a:avLst/>
            </a:prstGeom>
            <a:ln w="9525">
              <a:solidFill>
                <a:schemeClr val="tx1"/>
              </a:solidFill>
              <a:prstDash val="solid"/>
            </a:ln>
          </p:spPr>
          <p:style>
            <a:lnRef idx="1">
              <a:schemeClr val="accent1"/>
            </a:lnRef>
            <a:fillRef idx="0">
              <a:schemeClr val="accent1"/>
            </a:fillRef>
            <a:effectRef idx="0">
              <a:schemeClr val="accent1"/>
            </a:effectRef>
            <a:fontRef idx="minor">
              <a:schemeClr val="tx1"/>
            </a:fontRef>
          </p:style>
        </p:cxnSp>
        <p:grpSp>
          <p:nvGrpSpPr>
            <p:cNvPr id="32827" name="Group 76"/>
            <p:cNvGrpSpPr>
              <a:grpSpLocks/>
            </p:cNvGrpSpPr>
            <p:nvPr/>
          </p:nvGrpSpPr>
          <p:grpSpPr bwMode="auto">
            <a:xfrm>
              <a:off x="1196550" y="2762065"/>
              <a:ext cx="719697" cy="369444"/>
              <a:chOff x="1227440" y="3038014"/>
              <a:chExt cx="719643" cy="369676"/>
            </a:xfrm>
          </p:grpSpPr>
          <p:cxnSp>
            <p:nvCxnSpPr>
              <p:cNvPr id="26" name="Straight Connector 22"/>
              <p:cNvCxnSpPr/>
              <p:nvPr/>
            </p:nvCxnSpPr>
            <p:spPr>
              <a:xfrm flipV="1">
                <a:off x="1841484" y="3200141"/>
                <a:ext cx="106380" cy="1589"/>
              </a:xfrm>
              <a:prstGeom prst="line">
                <a:avLst/>
              </a:prstGeom>
              <a:ln w="9525">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2841" name="TextBox 78"/>
              <p:cNvSpPr txBox="1">
                <a:spLocks noChangeArrowheads="1"/>
              </p:cNvSpPr>
              <p:nvPr/>
            </p:nvSpPr>
            <p:spPr bwMode="auto">
              <a:xfrm>
                <a:off x="1227440" y="3038014"/>
                <a:ext cx="633525" cy="369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800" dirty="0">
                    <a:solidFill>
                      <a:prstClr val="black"/>
                    </a:solidFill>
                  </a:rPr>
                  <a:t>2.00</a:t>
                </a:r>
              </a:p>
            </p:txBody>
          </p:sp>
        </p:grpSp>
        <p:cxnSp>
          <p:nvCxnSpPr>
            <p:cNvPr id="14" name="Straight Connector 20"/>
            <p:cNvCxnSpPr/>
            <p:nvPr/>
          </p:nvCxnSpPr>
          <p:spPr bwMode="auto">
            <a:xfrm flipV="1">
              <a:off x="1810640" y="3241687"/>
              <a:ext cx="106388" cy="1588"/>
            </a:xfrm>
            <a:prstGeom prst="line">
              <a:avLst/>
            </a:prstGeom>
            <a:ln w="9525">
              <a:solidFill>
                <a:schemeClr val="tx1"/>
              </a:solidFill>
              <a:prstDash val="solid"/>
            </a:ln>
          </p:spPr>
          <p:style>
            <a:lnRef idx="1">
              <a:schemeClr val="accent1"/>
            </a:lnRef>
            <a:fillRef idx="0">
              <a:schemeClr val="accent1"/>
            </a:fillRef>
            <a:effectRef idx="0">
              <a:schemeClr val="accent1"/>
            </a:effectRef>
            <a:fontRef idx="minor">
              <a:schemeClr val="tx1"/>
            </a:fontRef>
          </p:style>
        </p:cxnSp>
        <p:grpSp>
          <p:nvGrpSpPr>
            <p:cNvPr id="32829" name="Group 76"/>
            <p:cNvGrpSpPr>
              <a:grpSpLocks/>
            </p:cNvGrpSpPr>
            <p:nvPr/>
          </p:nvGrpSpPr>
          <p:grpSpPr bwMode="auto">
            <a:xfrm>
              <a:off x="1196550" y="3375763"/>
              <a:ext cx="719697" cy="369444"/>
              <a:chOff x="1227439" y="3038014"/>
              <a:chExt cx="719643" cy="369676"/>
            </a:xfrm>
          </p:grpSpPr>
          <p:cxnSp>
            <p:nvCxnSpPr>
              <p:cNvPr id="24" name="Straight Connector 18"/>
              <p:cNvCxnSpPr/>
              <p:nvPr/>
            </p:nvCxnSpPr>
            <p:spPr>
              <a:xfrm flipV="1">
                <a:off x="1841483" y="3197815"/>
                <a:ext cx="106380" cy="1588"/>
              </a:xfrm>
              <a:prstGeom prst="line">
                <a:avLst/>
              </a:prstGeom>
              <a:ln w="9525">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2839" name="TextBox 78"/>
              <p:cNvSpPr txBox="1">
                <a:spLocks noChangeArrowheads="1"/>
              </p:cNvSpPr>
              <p:nvPr/>
            </p:nvSpPr>
            <p:spPr bwMode="auto">
              <a:xfrm>
                <a:off x="1227439" y="3038014"/>
                <a:ext cx="633525" cy="369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800">
                    <a:solidFill>
                      <a:prstClr val="black"/>
                    </a:solidFill>
                  </a:rPr>
                  <a:t>1.50</a:t>
                </a:r>
              </a:p>
            </p:txBody>
          </p:sp>
        </p:grpSp>
        <p:cxnSp>
          <p:nvCxnSpPr>
            <p:cNvPr id="16" name="Straight Connector 16"/>
            <p:cNvCxnSpPr/>
            <p:nvPr/>
          </p:nvCxnSpPr>
          <p:spPr bwMode="auto">
            <a:xfrm flipV="1">
              <a:off x="1796348" y="2612847"/>
              <a:ext cx="106389" cy="1588"/>
            </a:xfrm>
            <a:prstGeom prst="line">
              <a:avLst/>
            </a:prstGeom>
            <a:ln w="9525">
              <a:solidFill>
                <a:schemeClr val="tx1"/>
              </a:solidFill>
              <a:prstDash val="solid"/>
            </a:ln>
          </p:spPr>
          <p:style>
            <a:lnRef idx="1">
              <a:schemeClr val="accent1"/>
            </a:lnRef>
            <a:fillRef idx="0">
              <a:schemeClr val="accent1"/>
            </a:fillRef>
            <a:effectRef idx="0">
              <a:schemeClr val="accent1"/>
            </a:effectRef>
            <a:fontRef idx="minor">
              <a:schemeClr val="tx1"/>
            </a:fontRef>
          </p:style>
        </p:cxnSp>
        <p:grpSp>
          <p:nvGrpSpPr>
            <p:cNvPr id="32831" name="Group 76"/>
            <p:cNvGrpSpPr>
              <a:grpSpLocks/>
            </p:cNvGrpSpPr>
            <p:nvPr/>
          </p:nvGrpSpPr>
          <p:grpSpPr bwMode="auto">
            <a:xfrm>
              <a:off x="1196539" y="2152331"/>
              <a:ext cx="719698" cy="369444"/>
              <a:chOff x="1227441" y="3038014"/>
              <a:chExt cx="719657" cy="369676"/>
            </a:xfrm>
          </p:grpSpPr>
          <p:cxnSp>
            <p:nvCxnSpPr>
              <p:cNvPr id="22" name="Straight Connector 21"/>
              <p:cNvCxnSpPr/>
              <p:nvPr/>
            </p:nvCxnSpPr>
            <p:spPr>
              <a:xfrm flipV="1">
                <a:off x="1839919" y="3200091"/>
                <a:ext cx="107970" cy="1589"/>
              </a:xfrm>
              <a:prstGeom prst="line">
                <a:avLst/>
              </a:prstGeom>
              <a:ln w="9525">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2837" name="TextBox 78"/>
              <p:cNvSpPr txBox="1">
                <a:spLocks noChangeArrowheads="1"/>
              </p:cNvSpPr>
              <p:nvPr/>
            </p:nvSpPr>
            <p:spPr bwMode="auto">
              <a:xfrm>
                <a:off x="1227441" y="3038014"/>
                <a:ext cx="633537" cy="369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800" dirty="0">
                    <a:solidFill>
                      <a:prstClr val="black"/>
                    </a:solidFill>
                  </a:rPr>
                  <a:t>2.50</a:t>
                </a:r>
              </a:p>
            </p:txBody>
          </p:sp>
        </p:grpSp>
        <p:cxnSp>
          <p:nvCxnSpPr>
            <p:cNvPr id="18" name="Straight Connector 17"/>
            <p:cNvCxnSpPr/>
            <p:nvPr/>
          </p:nvCxnSpPr>
          <p:spPr bwMode="auto">
            <a:xfrm flipV="1">
              <a:off x="1809051" y="2026884"/>
              <a:ext cx="107976" cy="1587"/>
            </a:xfrm>
            <a:prstGeom prst="line">
              <a:avLst/>
            </a:prstGeom>
            <a:ln w="9525">
              <a:solidFill>
                <a:schemeClr val="tx1"/>
              </a:solidFill>
              <a:prstDash val="solid"/>
            </a:ln>
          </p:spPr>
          <p:style>
            <a:lnRef idx="1">
              <a:schemeClr val="accent1"/>
            </a:lnRef>
            <a:fillRef idx="0">
              <a:schemeClr val="accent1"/>
            </a:fillRef>
            <a:effectRef idx="0">
              <a:schemeClr val="accent1"/>
            </a:effectRef>
            <a:fontRef idx="minor">
              <a:schemeClr val="tx1"/>
            </a:fontRef>
          </p:style>
        </p:cxnSp>
        <p:grpSp>
          <p:nvGrpSpPr>
            <p:cNvPr id="32833" name="Group 76"/>
            <p:cNvGrpSpPr>
              <a:grpSpLocks/>
            </p:cNvGrpSpPr>
            <p:nvPr/>
          </p:nvGrpSpPr>
          <p:grpSpPr bwMode="auto">
            <a:xfrm>
              <a:off x="1082731" y="1542601"/>
              <a:ext cx="833512" cy="369444"/>
              <a:chOff x="1113634" y="3038015"/>
              <a:chExt cx="833464" cy="369676"/>
            </a:xfrm>
          </p:grpSpPr>
          <p:cxnSp>
            <p:nvCxnSpPr>
              <p:cNvPr id="20" name="Straight Connector 19"/>
              <p:cNvCxnSpPr/>
              <p:nvPr/>
            </p:nvCxnSpPr>
            <p:spPr>
              <a:xfrm flipV="1">
                <a:off x="1839913" y="3200039"/>
                <a:ext cx="107970" cy="1589"/>
              </a:xfrm>
              <a:prstGeom prst="line">
                <a:avLst/>
              </a:prstGeom>
              <a:ln w="9525">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2835" name="TextBox 78"/>
              <p:cNvSpPr txBox="1">
                <a:spLocks noChangeArrowheads="1"/>
              </p:cNvSpPr>
              <p:nvPr/>
            </p:nvSpPr>
            <p:spPr bwMode="auto">
              <a:xfrm>
                <a:off x="1113634" y="3038015"/>
                <a:ext cx="761782" cy="369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800">
                    <a:solidFill>
                      <a:prstClr val="black"/>
                    </a:solidFill>
                  </a:rPr>
                  <a:t>$3.00</a:t>
                </a:r>
              </a:p>
            </p:txBody>
          </p:sp>
        </p:grpSp>
      </p:grpSp>
      <p:sp>
        <p:nvSpPr>
          <p:cNvPr id="36" name="TextBox 35"/>
          <p:cNvSpPr txBox="1">
            <a:spLocks noChangeArrowheads="1"/>
          </p:cNvSpPr>
          <p:nvPr/>
        </p:nvSpPr>
        <p:spPr bwMode="auto">
          <a:xfrm>
            <a:off x="6872288" y="1528544"/>
            <a:ext cx="2193925"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spcBef>
                <a:spcPct val="0"/>
              </a:spcBef>
            </a:pPr>
            <a:r>
              <a:rPr lang="en-US" altLang="en-US" sz="1800" dirty="0">
                <a:solidFill>
                  <a:prstClr val="black"/>
                </a:solidFill>
                <a:latin typeface="+mn-lt"/>
              </a:rPr>
              <a:t>Many firms experience increasing marginal product before diminishing marginal product. As a result, they have cost curves shaped like those in this figure. Notice that marginal cost and average variable cost fall for a while before starting to rise.</a:t>
            </a:r>
          </a:p>
        </p:txBody>
      </p:sp>
      <p:grpSp>
        <p:nvGrpSpPr>
          <p:cNvPr id="15" name="Group 175"/>
          <p:cNvGrpSpPr>
            <a:grpSpLocks/>
          </p:cNvGrpSpPr>
          <p:nvPr/>
        </p:nvGrpSpPr>
        <p:grpSpPr bwMode="auto">
          <a:xfrm>
            <a:off x="808077" y="5528182"/>
            <a:ext cx="6061075" cy="798513"/>
            <a:chOff x="1609725" y="4873605"/>
            <a:chExt cx="6061736" cy="796672"/>
          </a:xfrm>
        </p:grpSpPr>
        <p:grpSp>
          <p:nvGrpSpPr>
            <p:cNvPr id="32789" name="Group 8"/>
            <p:cNvGrpSpPr>
              <a:grpSpLocks/>
            </p:cNvGrpSpPr>
            <p:nvPr/>
          </p:nvGrpSpPr>
          <p:grpSpPr bwMode="auto">
            <a:xfrm>
              <a:off x="1609725" y="4999053"/>
              <a:ext cx="6061736" cy="671224"/>
              <a:chOff x="1676400" y="5174268"/>
              <a:chExt cx="6062754" cy="669108"/>
            </a:xfrm>
          </p:grpSpPr>
          <p:cxnSp>
            <p:nvCxnSpPr>
              <p:cNvPr id="67" name="Straight Connector 9"/>
              <p:cNvCxnSpPr/>
              <p:nvPr/>
            </p:nvCxnSpPr>
            <p:spPr>
              <a:xfrm flipV="1">
                <a:off x="1889184" y="5173945"/>
                <a:ext cx="5849970" cy="631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2819" name="TextBox 10"/>
              <p:cNvSpPr txBox="1">
                <a:spLocks noChangeArrowheads="1"/>
              </p:cNvSpPr>
              <p:nvPr/>
            </p:nvSpPr>
            <p:spPr bwMode="auto">
              <a:xfrm>
                <a:off x="3569376" y="5475541"/>
                <a:ext cx="2057543" cy="367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800">
                    <a:solidFill>
                      <a:prstClr val="black"/>
                    </a:solidFill>
                  </a:rPr>
                  <a:t>Quantity of Output</a:t>
                </a:r>
              </a:p>
            </p:txBody>
          </p:sp>
          <p:sp>
            <p:nvSpPr>
              <p:cNvPr id="32820" name="TextBox 11"/>
              <p:cNvSpPr txBox="1">
                <a:spLocks noChangeArrowheads="1"/>
              </p:cNvSpPr>
              <p:nvPr/>
            </p:nvSpPr>
            <p:spPr bwMode="auto">
              <a:xfrm>
                <a:off x="1676400" y="5181598"/>
                <a:ext cx="312993" cy="367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800" dirty="0">
                    <a:solidFill>
                      <a:prstClr val="black"/>
                    </a:solidFill>
                  </a:rPr>
                  <a:t>0</a:t>
                </a:r>
              </a:p>
            </p:txBody>
          </p:sp>
        </p:grpSp>
        <p:cxnSp>
          <p:nvCxnSpPr>
            <p:cNvPr id="39" name="Straight Connector 78"/>
            <p:cNvCxnSpPr/>
            <p:nvPr/>
          </p:nvCxnSpPr>
          <p:spPr bwMode="auto">
            <a:xfrm rot="5400000">
              <a:off x="2154455" y="4938541"/>
              <a:ext cx="131459" cy="1587"/>
            </a:xfrm>
            <a:prstGeom prst="line">
              <a:avLst/>
            </a:prstGeom>
            <a:ln w="9525">
              <a:solidFill>
                <a:schemeClr val="tx1"/>
              </a:solidFill>
              <a:prstDash val="solid"/>
            </a:ln>
          </p:spPr>
          <p:style>
            <a:lnRef idx="1">
              <a:schemeClr val="accent1"/>
            </a:lnRef>
            <a:fillRef idx="0">
              <a:schemeClr val="accent1"/>
            </a:fillRef>
            <a:effectRef idx="0">
              <a:schemeClr val="accent1"/>
            </a:effectRef>
            <a:fontRef idx="minor">
              <a:schemeClr val="tx1"/>
            </a:fontRef>
          </p:style>
        </p:cxnSp>
        <p:grpSp>
          <p:nvGrpSpPr>
            <p:cNvPr id="32791" name="Group 22"/>
            <p:cNvGrpSpPr>
              <a:grpSpLocks/>
            </p:cNvGrpSpPr>
            <p:nvPr/>
          </p:nvGrpSpPr>
          <p:grpSpPr bwMode="auto">
            <a:xfrm>
              <a:off x="2456760" y="4873627"/>
              <a:ext cx="312941" cy="501475"/>
              <a:chOff x="2909138" y="4439663"/>
              <a:chExt cx="312941" cy="500923"/>
            </a:xfrm>
          </p:grpSpPr>
          <p:cxnSp>
            <p:nvCxnSpPr>
              <p:cNvPr id="65" name="Straight Connector 76"/>
              <p:cNvCxnSpPr/>
              <p:nvPr/>
            </p:nvCxnSpPr>
            <p:spPr>
              <a:xfrm rot="5400000">
                <a:off x="2982389" y="4505299"/>
                <a:ext cx="131314" cy="0"/>
              </a:xfrm>
              <a:prstGeom prst="line">
                <a:avLst/>
              </a:prstGeom>
              <a:ln w="9525">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2817" name="TextBox 24"/>
              <p:cNvSpPr txBox="1">
                <a:spLocks noChangeArrowheads="1"/>
              </p:cNvSpPr>
              <p:nvPr/>
            </p:nvSpPr>
            <p:spPr bwMode="auto">
              <a:xfrm>
                <a:off x="2909138" y="4571993"/>
                <a:ext cx="312941" cy="368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800">
                    <a:solidFill>
                      <a:prstClr val="black"/>
                    </a:solidFill>
                  </a:rPr>
                  <a:t>2</a:t>
                </a:r>
              </a:p>
            </p:txBody>
          </p:sp>
        </p:grpSp>
        <p:cxnSp>
          <p:nvCxnSpPr>
            <p:cNvPr id="41" name="Straight Connector 74"/>
            <p:cNvCxnSpPr/>
            <p:nvPr/>
          </p:nvCxnSpPr>
          <p:spPr bwMode="auto">
            <a:xfrm rot="5400000">
              <a:off x="2904630" y="4939335"/>
              <a:ext cx="131459" cy="0"/>
            </a:xfrm>
            <a:prstGeom prst="line">
              <a:avLst/>
            </a:prstGeom>
            <a:ln w="9525">
              <a:solidFill>
                <a:schemeClr val="tx1"/>
              </a:solidFill>
              <a:prstDash val="solid"/>
            </a:ln>
          </p:spPr>
          <p:style>
            <a:lnRef idx="1">
              <a:schemeClr val="accent1"/>
            </a:lnRef>
            <a:fillRef idx="0">
              <a:schemeClr val="accent1"/>
            </a:fillRef>
            <a:effectRef idx="0">
              <a:schemeClr val="accent1"/>
            </a:effectRef>
            <a:fontRef idx="minor">
              <a:schemeClr val="tx1"/>
            </a:fontRef>
          </p:style>
        </p:cxnSp>
        <p:grpSp>
          <p:nvGrpSpPr>
            <p:cNvPr id="32793" name="Group 22"/>
            <p:cNvGrpSpPr>
              <a:grpSpLocks/>
            </p:cNvGrpSpPr>
            <p:nvPr/>
          </p:nvGrpSpPr>
          <p:grpSpPr bwMode="auto">
            <a:xfrm>
              <a:off x="3214161" y="4873627"/>
              <a:ext cx="312941" cy="501475"/>
              <a:chOff x="2904022" y="4439663"/>
              <a:chExt cx="312941" cy="500923"/>
            </a:xfrm>
          </p:grpSpPr>
          <p:cxnSp>
            <p:nvCxnSpPr>
              <p:cNvPr id="63" name="Straight Connector 72"/>
              <p:cNvCxnSpPr/>
              <p:nvPr/>
            </p:nvCxnSpPr>
            <p:spPr>
              <a:xfrm rot="5400000">
                <a:off x="2981956" y="4505299"/>
                <a:ext cx="131314" cy="0"/>
              </a:xfrm>
              <a:prstGeom prst="line">
                <a:avLst/>
              </a:prstGeom>
              <a:ln w="9525">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2815" name="TextBox 24"/>
              <p:cNvSpPr txBox="1">
                <a:spLocks noChangeArrowheads="1"/>
              </p:cNvSpPr>
              <p:nvPr/>
            </p:nvSpPr>
            <p:spPr bwMode="auto">
              <a:xfrm>
                <a:off x="2904022" y="4571993"/>
                <a:ext cx="312941" cy="368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800">
                    <a:solidFill>
                      <a:prstClr val="black"/>
                    </a:solidFill>
                  </a:rPr>
                  <a:t>4</a:t>
                </a:r>
              </a:p>
            </p:txBody>
          </p:sp>
        </p:grpSp>
        <p:cxnSp>
          <p:nvCxnSpPr>
            <p:cNvPr id="43" name="Straight Connector 70"/>
            <p:cNvCxnSpPr/>
            <p:nvPr/>
          </p:nvCxnSpPr>
          <p:spPr bwMode="auto">
            <a:xfrm rot="5400000">
              <a:off x="3674652" y="4939335"/>
              <a:ext cx="131459" cy="0"/>
            </a:xfrm>
            <a:prstGeom prst="line">
              <a:avLst/>
            </a:prstGeom>
            <a:ln w="9525">
              <a:solidFill>
                <a:schemeClr val="tx1"/>
              </a:solidFill>
              <a:prstDash val="solid"/>
            </a:ln>
          </p:spPr>
          <p:style>
            <a:lnRef idx="1">
              <a:schemeClr val="accent1"/>
            </a:lnRef>
            <a:fillRef idx="0">
              <a:schemeClr val="accent1"/>
            </a:fillRef>
            <a:effectRef idx="0">
              <a:schemeClr val="accent1"/>
            </a:effectRef>
            <a:fontRef idx="minor">
              <a:schemeClr val="tx1"/>
            </a:fontRef>
          </p:style>
        </p:cxnSp>
        <p:grpSp>
          <p:nvGrpSpPr>
            <p:cNvPr id="32795" name="Group 22"/>
            <p:cNvGrpSpPr>
              <a:grpSpLocks/>
            </p:cNvGrpSpPr>
            <p:nvPr/>
          </p:nvGrpSpPr>
          <p:grpSpPr bwMode="auto">
            <a:xfrm>
              <a:off x="3974245" y="4873627"/>
              <a:ext cx="312941" cy="501475"/>
              <a:chOff x="2904211" y="4439663"/>
              <a:chExt cx="313335" cy="500923"/>
            </a:xfrm>
          </p:grpSpPr>
          <p:cxnSp>
            <p:nvCxnSpPr>
              <p:cNvPr id="61" name="Straight Connector 68"/>
              <p:cNvCxnSpPr/>
              <p:nvPr/>
            </p:nvCxnSpPr>
            <p:spPr>
              <a:xfrm rot="5400000">
                <a:off x="2980354" y="4504504"/>
                <a:ext cx="131314" cy="1589"/>
              </a:xfrm>
              <a:prstGeom prst="line">
                <a:avLst/>
              </a:prstGeom>
              <a:ln w="9525">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2813" name="TextBox 24"/>
              <p:cNvSpPr txBox="1">
                <a:spLocks noChangeArrowheads="1"/>
              </p:cNvSpPr>
              <p:nvPr/>
            </p:nvSpPr>
            <p:spPr bwMode="auto">
              <a:xfrm>
                <a:off x="2904211" y="4571993"/>
                <a:ext cx="313335" cy="368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800">
                    <a:solidFill>
                      <a:prstClr val="black"/>
                    </a:solidFill>
                  </a:rPr>
                  <a:t>6</a:t>
                </a:r>
              </a:p>
            </p:txBody>
          </p:sp>
        </p:grpSp>
        <p:cxnSp>
          <p:nvCxnSpPr>
            <p:cNvPr id="45" name="Straight Connector 66"/>
            <p:cNvCxnSpPr/>
            <p:nvPr/>
          </p:nvCxnSpPr>
          <p:spPr bwMode="auto">
            <a:xfrm rot="5400000">
              <a:off x="4436735" y="4939335"/>
              <a:ext cx="131459" cy="0"/>
            </a:xfrm>
            <a:prstGeom prst="line">
              <a:avLst/>
            </a:prstGeom>
            <a:ln w="9525">
              <a:solidFill>
                <a:schemeClr val="tx1"/>
              </a:solidFill>
              <a:prstDash val="solid"/>
            </a:ln>
          </p:spPr>
          <p:style>
            <a:lnRef idx="1">
              <a:schemeClr val="accent1"/>
            </a:lnRef>
            <a:fillRef idx="0">
              <a:schemeClr val="accent1"/>
            </a:fillRef>
            <a:effectRef idx="0">
              <a:schemeClr val="accent1"/>
            </a:effectRef>
            <a:fontRef idx="minor">
              <a:schemeClr val="tx1"/>
            </a:fontRef>
          </p:style>
        </p:cxnSp>
        <p:grpSp>
          <p:nvGrpSpPr>
            <p:cNvPr id="32797" name="Group 22"/>
            <p:cNvGrpSpPr>
              <a:grpSpLocks/>
            </p:cNvGrpSpPr>
            <p:nvPr/>
          </p:nvGrpSpPr>
          <p:grpSpPr bwMode="auto">
            <a:xfrm>
              <a:off x="4741991" y="4873627"/>
              <a:ext cx="312941" cy="501475"/>
              <a:chOff x="2904211" y="4439663"/>
              <a:chExt cx="312941" cy="500923"/>
            </a:xfrm>
          </p:grpSpPr>
          <p:cxnSp>
            <p:nvCxnSpPr>
              <p:cNvPr id="59" name="Straight Connector 64"/>
              <p:cNvCxnSpPr/>
              <p:nvPr/>
            </p:nvCxnSpPr>
            <p:spPr>
              <a:xfrm rot="5400000">
                <a:off x="2981657" y="4505299"/>
                <a:ext cx="131314" cy="0"/>
              </a:xfrm>
              <a:prstGeom prst="line">
                <a:avLst/>
              </a:prstGeom>
              <a:ln w="9525">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2811" name="TextBox 24"/>
              <p:cNvSpPr txBox="1">
                <a:spLocks noChangeArrowheads="1"/>
              </p:cNvSpPr>
              <p:nvPr/>
            </p:nvSpPr>
            <p:spPr bwMode="auto">
              <a:xfrm>
                <a:off x="2904211" y="4571993"/>
                <a:ext cx="312941" cy="368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800">
                    <a:solidFill>
                      <a:prstClr val="black"/>
                    </a:solidFill>
                  </a:rPr>
                  <a:t>8</a:t>
                </a:r>
              </a:p>
            </p:txBody>
          </p:sp>
        </p:grpSp>
        <p:cxnSp>
          <p:nvCxnSpPr>
            <p:cNvPr id="47" name="Straight Connector 46"/>
            <p:cNvCxnSpPr/>
            <p:nvPr/>
          </p:nvCxnSpPr>
          <p:spPr bwMode="auto">
            <a:xfrm rot="5400000">
              <a:off x="5197230" y="4939335"/>
              <a:ext cx="131459" cy="0"/>
            </a:xfrm>
            <a:prstGeom prst="line">
              <a:avLst/>
            </a:prstGeom>
            <a:ln w="9525">
              <a:solidFill>
                <a:schemeClr val="tx1"/>
              </a:solidFill>
              <a:prstDash val="solid"/>
            </a:ln>
          </p:spPr>
          <p:style>
            <a:lnRef idx="1">
              <a:schemeClr val="accent1"/>
            </a:lnRef>
            <a:fillRef idx="0">
              <a:schemeClr val="accent1"/>
            </a:fillRef>
            <a:effectRef idx="0">
              <a:schemeClr val="accent1"/>
            </a:effectRef>
            <a:fontRef idx="minor">
              <a:schemeClr val="tx1"/>
            </a:fontRef>
          </p:style>
        </p:cxnSp>
        <p:grpSp>
          <p:nvGrpSpPr>
            <p:cNvPr id="32799" name="Group 22"/>
            <p:cNvGrpSpPr>
              <a:grpSpLocks/>
            </p:cNvGrpSpPr>
            <p:nvPr/>
          </p:nvGrpSpPr>
          <p:grpSpPr bwMode="auto">
            <a:xfrm>
              <a:off x="5461373" y="4873627"/>
              <a:ext cx="441194" cy="501475"/>
              <a:chOff x="2857033" y="4439663"/>
              <a:chExt cx="441194" cy="500923"/>
            </a:xfrm>
          </p:grpSpPr>
          <p:cxnSp>
            <p:nvCxnSpPr>
              <p:cNvPr id="57" name="Straight Connector 56"/>
              <p:cNvCxnSpPr/>
              <p:nvPr/>
            </p:nvCxnSpPr>
            <p:spPr>
              <a:xfrm rot="5400000">
                <a:off x="2981943" y="4505299"/>
                <a:ext cx="131314" cy="0"/>
              </a:xfrm>
              <a:prstGeom prst="line">
                <a:avLst/>
              </a:prstGeom>
              <a:ln w="9525">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2809" name="TextBox 24"/>
              <p:cNvSpPr txBox="1">
                <a:spLocks noChangeArrowheads="1"/>
              </p:cNvSpPr>
              <p:nvPr/>
            </p:nvSpPr>
            <p:spPr bwMode="auto">
              <a:xfrm>
                <a:off x="2857033" y="4571993"/>
                <a:ext cx="441194" cy="368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800">
                    <a:solidFill>
                      <a:prstClr val="black"/>
                    </a:solidFill>
                  </a:rPr>
                  <a:t>10</a:t>
                </a:r>
              </a:p>
            </p:txBody>
          </p:sp>
        </p:grpSp>
        <p:cxnSp>
          <p:nvCxnSpPr>
            <p:cNvPr id="49" name="Straight Connector 48"/>
            <p:cNvCxnSpPr/>
            <p:nvPr/>
          </p:nvCxnSpPr>
          <p:spPr bwMode="auto">
            <a:xfrm rot="5400000">
              <a:off x="5967252" y="4939335"/>
              <a:ext cx="131459" cy="0"/>
            </a:xfrm>
            <a:prstGeom prst="line">
              <a:avLst/>
            </a:prstGeom>
            <a:ln w="9525">
              <a:solidFill>
                <a:schemeClr val="tx1"/>
              </a:solidFill>
              <a:prstDash val="solid"/>
            </a:ln>
          </p:spPr>
          <p:style>
            <a:lnRef idx="1">
              <a:schemeClr val="accent1"/>
            </a:lnRef>
            <a:fillRef idx="0">
              <a:schemeClr val="accent1"/>
            </a:fillRef>
            <a:effectRef idx="0">
              <a:schemeClr val="accent1"/>
            </a:effectRef>
            <a:fontRef idx="minor">
              <a:schemeClr val="tx1"/>
            </a:fontRef>
          </p:style>
        </p:cxnSp>
        <p:grpSp>
          <p:nvGrpSpPr>
            <p:cNvPr id="32801" name="Group 22"/>
            <p:cNvGrpSpPr>
              <a:grpSpLocks/>
            </p:cNvGrpSpPr>
            <p:nvPr/>
          </p:nvGrpSpPr>
          <p:grpSpPr bwMode="auto">
            <a:xfrm>
              <a:off x="6231292" y="4873605"/>
              <a:ext cx="441194" cy="502058"/>
              <a:chOff x="2857036" y="4439089"/>
              <a:chExt cx="441194" cy="501508"/>
            </a:xfrm>
          </p:grpSpPr>
          <p:cxnSp>
            <p:nvCxnSpPr>
              <p:cNvPr id="55" name="Straight Connector 54"/>
              <p:cNvCxnSpPr/>
              <p:nvPr/>
            </p:nvCxnSpPr>
            <p:spPr>
              <a:xfrm rot="5400000">
                <a:off x="2982048" y="4504747"/>
                <a:ext cx="131315" cy="0"/>
              </a:xfrm>
              <a:prstGeom prst="line">
                <a:avLst/>
              </a:prstGeom>
              <a:ln w="9525">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2807" name="TextBox 24"/>
              <p:cNvSpPr txBox="1">
                <a:spLocks noChangeArrowheads="1"/>
              </p:cNvSpPr>
              <p:nvPr/>
            </p:nvSpPr>
            <p:spPr bwMode="auto">
              <a:xfrm>
                <a:off x="2857036" y="4572003"/>
                <a:ext cx="441194" cy="368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800">
                    <a:solidFill>
                      <a:prstClr val="black"/>
                    </a:solidFill>
                  </a:rPr>
                  <a:t>12</a:t>
                </a:r>
              </a:p>
            </p:txBody>
          </p:sp>
        </p:grpSp>
        <p:cxnSp>
          <p:nvCxnSpPr>
            <p:cNvPr id="51" name="Straight Connector 50"/>
            <p:cNvCxnSpPr/>
            <p:nvPr/>
          </p:nvCxnSpPr>
          <p:spPr bwMode="auto">
            <a:xfrm rot="5400000">
              <a:off x="6761089" y="4939335"/>
              <a:ext cx="131459" cy="0"/>
            </a:xfrm>
            <a:prstGeom prst="line">
              <a:avLst/>
            </a:prstGeom>
            <a:ln w="9525">
              <a:solidFill>
                <a:schemeClr val="tx1"/>
              </a:solidFill>
              <a:prstDash val="solid"/>
            </a:ln>
          </p:spPr>
          <p:style>
            <a:lnRef idx="1">
              <a:schemeClr val="accent1"/>
            </a:lnRef>
            <a:fillRef idx="0">
              <a:schemeClr val="accent1"/>
            </a:fillRef>
            <a:effectRef idx="0">
              <a:schemeClr val="accent1"/>
            </a:effectRef>
            <a:fontRef idx="minor">
              <a:schemeClr val="tx1"/>
            </a:fontRef>
          </p:style>
        </p:cxnSp>
        <p:grpSp>
          <p:nvGrpSpPr>
            <p:cNvPr id="32803" name="Group 22"/>
            <p:cNvGrpSpPr>
              <a:grpSpLocks/>
            </p:cNvGrpSpPr>
            <p:nvPr/>
          </p:nvGrpSpPr>
          <p:grpSpPr bwMode="auto">
            <a:xfrm>
              <a:off x="7024961" y="4873605"/>
              <a:ext cx="441194" cy="502058"/>
              <a:chOff x="2857036" y="4439089"/>
              <a:chExt cx="441194" cy="501508"/>
            </a:xfrm>
          </p:grpSpPr>
          <p:cxnSp>
            <p:nvCxnSpPr>
              <p:cNvPr id="53" name="Straight Connector 52"/>
              <p:cNvCxnSpPr/>
              <p:nvPr/>
            </p:nvCxnSpPr>
            <p:spPr>
              <a:xfrm rot="5400000">
                <a:off x="2982216" y="4504747"/>
                <a:ext cx="131315" cy="0"/>
              </a:xfrm>
              <a:prstGeom prst="line">
                <a:avLst/>
              </a:prstGeom>
              <a:ln w="9525">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2805" name="TextBox 24"/>
              <p:cNvSpPr txBox="1">
                <a:spLocks noChangeArrowheads="1"/>
              </p:cNvSpPr>
              <p:nvPr/>
            </p:nvSpPr>
            <p:spPr bwMode="auto">
              <a:xfrm>
                <a:off x="2857036" y="4572003"/>
                <a:ext cx="441194" cy="368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800">
                    <a:solidFill>
                      <a:prstClr val="black"/>
                    </a:solidFill>
                  </a:rPr>
                  <a:t>14</a:t>
                </a:r>
              </a:p>
            </p:txBody>
          </p:sp>
        </p:grpSp>
      </p:grpSp>
      <p:grpSp>
        <p:nvGrpSpPr>
          <p:cNvPr id="31808" name="Group 185"/>
          <p:cNvGrpSpPr>
            <a:grpSpLocks/>
          </p:cNvGrpSpPr>
          <p:nvPr/>
        </p:nvGrpSpPr>
        <p:grpSpPr bwMode="auto">
          <a:xfrm>
            <a:off x="1263689" y="2545270"/>
            <a:ext cx="5330825" cy="3663950"/>
            <a:chOff x="2054430" y="2436674"/>
            <a:chExt cx="5330354" cy="3663287"/>
          </a:xfrm>
        </p:grpSpPr>
        <p:sp>
          <p:nvSpPr>
            <p:cNvPr id="71" name="Freeform 70"/>
            <p:cNvSpPr/>
            <p:nvPr/>
          </p:nvSpPr>
          <p:spPr>
            <a:xfrm>
              <a:off x="2054430" y="2790622"/>
              <a:ext cx="5117648" cy="3309339"/>
            </a:xfrm>
            <a:custGeom>
              <a:avLst/>
              <a:gdLst>
                <a:gd name="connsiteX0" fmla="*/ 0 w 4880758"/>
                <a:gd name="connsiteY0" fmla="*/ 1626920 h 1626920"/>
                <a:gd name="connsiteX1" fmla="*/ 4880758 w 4880758"/>
                <a:gd name="connsiteY1" fmla="*/ 0 h 1626920"/>
                <a:gd name="connsiteX0" fmla="*/ 0 w 4880758"/>
                <a:gd name="connsiteY0" fmla="*/ 1626920 h 1626920"/>
                <a:gd name="connsiteX1" fmla="*/ 4880758 w 4880758"/>
                <a:gd name="connsiteY1" fmla="*/ 0 h 1626920"/>
                <a:gd name="connsiteX0" fmla="*/ 0 w 4880758"/>
                <a:gd name="connsiteY0" fmla="*/ 1626920 h 1884591"/>
                <a:gd name="connsiteX1" fmla="*/ 4880758 w 4880758"/>
                <a:gd name="connsiteY1" fmla="*/ 0 h 1884591"/>
                <a:gd name="connsiteX0" fmla="*/ 0 w 4880758"/>
                <a:gd name="connsiteY0" fmla="*/ 1626920 h 1983465"/>
                <a:gd name="connsiteX1" fmla="*/ 4880758 w 4880758"/>
                <a:gd name="connsiteY1" fmla="*/ 0 h 1983465"/>
                <a:gd name="connsiteX0" fmla="*/ 0 w 4880758"/>
                <a:gd name="connsiteY0" fmla="*/ 1186483 h 1620928"/>
                <a:gd name="connsiteX1" fmla="*/ 4880758 w 4880758"/>
                <a:gd name="connsiteY1" fmla="*/ 0 h 1620928"/>
                <a:gd name="connsiteX0" fmla="*/ 0 w 4880758"/>
                <a:gd name="connsiteY0" fmla="*/ 1186483 h 2504798"/>
                <a:gd name="connsiteX1" fmla="*/ 4880758 w 4880758"/>
                <a:gd name="connsiteY1" fmla="*/ 0 h 2504798"/>
                <a:gd name="connsiteX0" fmla="*/ 0 w 4880758"/>
                <a:gd name="connsiteY0" fmla="*/ 1186483 h 2504798"/>
                <a:gd name="connsiteX1" fmla="*/ 4880758 w 4880758"/>
                <a:gd name="connsiteY1" fmla="*/ 0 h 2504798"/>
              </a:gdLst>
              <a:ahLst/>
              <a:cxnLst>
                <a:cxn ang="0">
                  <a:pos x="connsiteX0" y="connsiteY0"/>
                </a:cxn>
                <a:cxn ang="0">
                  <a:pos x="connsiteX1" y="connsiteY1"/>
                </a:cxn>
              </a:cxnLst>
              <a:rect l="l" t="t" r="r" b="b"/>
              <a:pathLst>
                <a:path w="4880758" h="2504798">
                  <a:moveTo>
                    <a:pt x="0" y="1186483"/>
                  </a:moveTo>
                  <a:cubicBezTo>
                    <a:pt x="856870" y="2504798"/>
                    <a:pt x="2438492" y="1764744"/>
                    <a:pt x="4880758" y="0"/>
                  </a:cubicBezTo>
                </a:path>
              </a:pathLst>
            </a:custGeom>
            <a:ln w="38100">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defRPr/>
              </a:pPr>
              <a:endParaRPr lang="en-US">
                <a:solidFill>
                  <a:prstClr val="black"/>
                </a:solidFill>
              </a:endParaRPr>
            </a:p>
          </p:txBody>
        </p:sp>
        <p:sp>
          <p:nvSpPr>
            <p:cNvPr id="32788" name="TextBox 7"/>
            <p:cNvSpPr txBox="1">
              <a:spLocks noChangeArrowheads="1"/>
            </p:cNvSpPr>
            <p:nvPr/>
          </p:nvSpPr>
          <p:spPr bwMode="auto">
            <a:xfrm>
              <a:off x="6841047" y="2436674"/>
              <a:ext cx="543737" cy="369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800">
                  <a:solidFill>
                    <a:prstClr val="black"/>
                  </a:solidFill>
                </a:rPr>
                <a:t>MC</a:t>
              </a:r>
            </a:p>
          </p:txBody>
        </p:sp>
      </p:grpSp>
      <p:grpSp>
        <p:nvGrpSpPr>
          <p:cNvPr id="31809" name="Group 186"/>
          <p:cNvGrpSpPr>
            <a:grpSpLocks/>
          </p:cNvGrpSpPr>
          <p:nvPr/>
        </p:nvGrpSpPr>
        <p:grpSpPr bwMode="auto">
          <a:xfrm>
            <a:off x="1368464" y="2065845"/>
            <a:ext cx="5395913" cy="3736975"/>
            <a:chOff x="1911926" y="2873830"/>
            <a:chExt cx="5394093" cy="3736771"/>
          </a:xfrm>
        </p:grpSpPr>
        <p:sp>
          <p:nvSpPr>
            <p:cNvPr id="74" name="Freeform 73"/>
            <p:cNvSpPr/>
            <p:nvPr/>
          </p:nvSpPr>
          <p:spPr>
            <a:xfrm>
              <a:off x="1911926" y="2873830"/>
              <a:ext cx="5095744" cy="3736771"/>
            </a:xfrm>
            <a:custGeom>
              <a:avLst/>
              <a:gdLst>
                <a:gd name="connsiteX0" fmla="*/ 0 w 4880758"/>
                <a:gd name="connsiteY0" fmla="*/ 1626920 h 1626920"/>
                <a:gd name="connsiteX1" fmla="*/ 4880758 w 4880758"/>
                <a:gd name="connsiteY1" fmla="*/ 0 h 1626920"/>
                <a:gd name="connsiteX0" fmla="*/ 0 w 4880758"/>
                <a:gd name="connsiteY0" fmla="*/ 1626920 h 1626920"/>
                <a:gd name="connsiteX1" fmla="*/ 4880758 w 4880758"/>
                <a:gd name="connsiteY1" fmla="*/ 0 h 1626920"/>
                <a:gd name="connsiteX0" fmla="*/ 0 w 4880758"/>
                <a:gd name="connsiteY0" fmla="*/ 1626920 h 1884591"/>
                <a:gd name="connsiteX1" fmla="*/ 4880758 w 4880758"/>
                <a:gd name="connsiteY1" fmla="*/ 0 h 1884591"/>
                <a:gd name="connsiteX0" fmla="*/ 0 w 4880758"/>
                <a:gd name="connsiteY0" fmla="*/ 1626920 h 1983465"/>
                <a:gd name="connsiteX1" fmla="*/ 4880758 w 4880758"/>
                <a:gd name="connsiteY1" fmla="*/ 0 h 1983465"/>
                <a:gd name="connsiteX0" fmla="*/ 0 w 4880758"/>
                <a:gd name="connsiteY0" fmla="*/ 1186483 h 1620928"/>
                <a:gd name="connsiteX1" fmla="*/ 4880758 w 4880758"/>
                <a:gd name="connsiteY1" fmla="*/ 0 h 1620928"/>
                <a:gd name="connsiteX0" fmla="*/ 0 w 4880758"/>
                <a:gd name="connsiteY0" fmla="*/ 1186483 h 2504798"/>
                <a:gd name="connsiteX1" fmla="*/ 4880758 w 4880758"/>
                <a:gd name="connsiteY1" fmla="*/ 0 h 2504798"/>
                <a:gd name="connsiteX0" fmla="*/ 0 w 4880758"/>
                <a:gd name="connsiteY0" fmla="*/ 1186483 h 2504798"/>
                <a:gd name="connsiteX1" fmla="*/ 4880758 w 4880758"/>
                <a:gd name="connsiteY1" fmla="*/ 0 h 2504798"/>
                <a:gd name="connsiteX0" fmla="*/ 0 w 5016649"/>
                <a:gd name="connsiteY0" fmla="*/ 62920 h 1764744"/>
                <a:gd name="connsiteX1" fmla="*/ 5016649 w 5016649"/>
                <a:gd name="connsiteY1" fmla="*/ 0 h 1764744"/>
                <a:gd name="connsiteX0" fmla="*/ 0 w 4858110"/>
                <a:gd name="connsiteY0" fmla="*/ 0 h 3319755"/>
                <a:gd name="connsiteX1" fmla="*/ 4858110 w 4858110"/>
                <a:gd name="connsiteY1" fmla="*/ 1555011 h 3319755"/>
                <a:gd name="connsiteX0" fmla="*/ 0 w 4858110"/>
                <a:gd name="connsiteY0" fmla="*/ 0 h 2645616"/>
                <a:gd name="connsiteX1" fmla="*/ 4858110 w 4858110"/>
                <a:gd name="connsiteY1" fmla="*/ 1555011 h 2645616"/>
                <a:gd name="connsiteX0" fmla="*/ 0 w 4858110"/>
                <a:gd name="connsiteY0" fmla="*/ 0 h 2645616"/>
                <a:gd name="connsiteX1" fmla="*/ 4858110 w 4858110"/>
                <a:gd name="connsiteY1" fmla="*/ 1555011 h 2645616"/>
                <a:gd name="connsiteX0" fmla="*/ 0 w 4858110"/>
                <a:gd name="connsiteY0" fmla="*/ 0 h 2456857"/>
                <a:gd name="connsiteX1" fmla="*/ 4858110 w 4858110"/>
                <a:gd name="connsiteY1" fmla="*/ 1555011 h 2456857"/>
                <a:gd name="connsiteX0" fmla="*/ 0 w 4858110"/>
                <a:gd name="connsiteY0" fmla="*/ 0 h 2441879"/>
                <a:gd name="connsiteX1" fmla="*/ 4858110 w 4858110"/>
                <a:gd name="connsiteY1" fmla="*/ 1555011 h 2441879"/>
                <a:gd name="connsiteX0" fmla="*/ 0 w 4858110"/>
                <a:gd name="connsiteY0" fmla="*/ 0 h 2441879"/>
                <a:gd name="connsiteX1" fmla="*/ 4858110 w 4858110"/>
                <a:gd name="connsiteY1" fmla="*/ 1555011 h 2441879"/>
                <a:gd name="connsiteX0" fmla="*/ 0 w 4858110"/>
                <a:gd name="connsiteY0" fmla="*/ 0 h 2828385"/>
                <a:gd name="connsiteX1" fmla="*/ 4858110 w 4858110"/>
                <a:gd name="connsiteY1" fmla="*/ 1555011 h 2828385"/>
              </a:gdLst>
              <a:ahLst/>
              <a:cxnLst>
                <a:cxn ang="0">
                  <a:pos x="connsiteX0" y="connsiteY0"/>
                </a:cxn>
                <a:cxn ang="0">
                  <a:pos x="connsiteX1" y="connsiteY1"/>
                </a:cxn>
              </a:cxnLst>
              <a:rect l="l" t="t" r="r" b="b"/>
              <a:pathLst>
                <a:path w="4858110" h="2828385">
                  <a:moveTo>
                    <a:pt x="0" y="0"/>
                  </a:moveTo>
                  <a:cubicBezTo>
                    <a:pt x="1038059" y="2828385"/>
                    <a:pt x="3502974" y="1899569"/>
                    <a:pt x="4858110" y="1555011"/>
                  </a:cubicBezTo>
                </a:path>
              </a:pathLst>
            </a:custGeom>
            <a:ln w="38100">
              <a:solidFill>
                <a:srgbClr val="005EA4"/>
              </a:solidFill>
            </a:ln>
          </p:spPr>
          <p:style>
            <a:lnRef idx="1">
              <a:schemeClr val="accent1"/>
            </a:lnRef>
            <a:fillRef idx="0">
              <a:schemeClr val="accent1"/>
            </a:fillRef>
            <a:effectRef idx="0">
              <a:schemeClr val="accent1"/>
            </a:effectRef>
            <a:fontRef idx="minor">
              <a:schemeClr val="tx1"/>
            </a:fontRef>
          </p:style>
          <p:txBody>
            <a:bodyPr anchor="ctr"/>
            <a:lstStyle/>
            <a:p>
              <a:pPr>
                <a:defRPr/>
              </a:pPr>
              <a:endParaRPr lang="en-US">
                <a:solidFill>
                  <a:prstClr val="black"/>
                </a:solidFill>
              </a:endParaRPr>
            </a:p>
          </p:txBody>
        </p:sp>
        <p:sp>
          <p:nvSpPr>
            <p:cNvPr id="32786" name="TextBox 7"/>
            <p:cNvSpPr txBox="1">
              <a:spLocks noChangeArrowheads="1"/>
            </p:cNvSpPr>
            <p:nvPr/>
          </p:nvSpPr>
          <p:spPr bwMode="auto">
            <a:xfrm>
              <a:off x="6676902" y="4579548"/>
              <a:ext cx="629117" cy="36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800">
                  <a:solidFill>
                    <a:prstClr val="black"/>
                  </a:solidFill>
                </a:rPr>
                <a:t>ATC</a:t>
              </a:r>
            </a:p>
          </p:txBody>
        </p:sp>
      </p:grpSp>
      <p:grpSp>
        <p:nvGrpSpPr>
          <p:cNvPr id="31810" name="Group 189"/>
          <p:cNvGrpSpPr>
            <a:grpSpLocks/>
          </p:cNvGrpSpPr>
          <p:nvPr/>
        </p:nvGrpSpPr>
        <p:grpSpPr bwMode="auto">
          <a:xfrm>
            <a:off x="1377989" y="4355020"/>
            <a:ext cx="5413375" cy="1255712"/>
            <a:chOff x="2054430" y="4892030"/>
            <a:chExt cx="5412889" cy="1255434"/>
          </a:xfrm>
        </p:grpSpPr>
        <p:sp>
          <p:nvSpPr>
            <p:cNvPr id="77" name="Freeform 76"/>
            <p:cNvSpPr/>
            <p:nvPr/>
          </p:nvSpPr>
          <p:spPr>
            <a:xfrm>
              <a:off x="2054430" y="4892030"/>
              <a:ext cx="4952555" cy="1255434"/>
            </a:xfrm>
            <a:custGeom>
              <a:avLst/>
              <a:gdLst>
                <a:gd name="connsiteX0" fmla="*/ 0 w 4880758"/>
                <a:gd name="connsiteY0" fmla="*/ 1626920 h 1626920"/>
                <a:gd name="connsiteX1" fmla="*/ 4880758 w 4880758"/>
                <a:gd name="connsiteY1" fmla="*/ 0 h 1626920"/>
                <a:gd name="connsiteX0" fmla="*/ 0 w 4880758"/>
                <a:gd name="connsiteY0" fmla="*/ 1626920 h 1626920"/>
                <a:gd name="connsiteX1" fmla="*/ 4880758 w 4880758"/>
                <a:gd name="connsiteY1" fmla="*/ 0 h 1626920"/>
                <a:gd name="connsiteX0" fmla="*/ 0 w 4880758"/>
                <a:gd name="connsiteY0" fmla="*/ 1626920 h 1884591"/>
                <a:gd name="connsiteX1" fmla="*/ 4880758 w 4880758"/>
                <a:gd name="connsiteY1" fmla="*/ 0 h 1884591"/>
                <a:gd name="connsiteX0" fmla="*/ 0 w 4880758"/>
                <a:gd name="connsiteY0" fmla="*/ 1626920 h 1983465"/>
                <a:gd name="connsiteX1" fmla="*/ 4880758 w 4880758"/>
                <a:gd name="connsiteY1" fmla="*/ 0 h 1983465"/>
                <a:gd name="connsiteX0" fmla="*/ 0 w 4880758"/>
                <a:gd name="connsiteY0" fmla="*/ 1186483 h 1620928"/>
                <a:gd name="connsiteX1" fmla="*/ 4880758 w 4880758"/>
                <a:gd name="connsiteY1" fmla="*/ 0 h 1620928"/>
                <a:gd name="connsiteX0" fmla="*/ 0 w 4880758"/>
                <a:gd name="connsiteY0" fmla="*/ 1186483 h 2504798"/>
                <a:gd name="connsiteX1" fmla="*/ 4880758 w 4880758"/>
                <a:gd name="connsiteY1" fmla="*/ 0 h 2504798"/>
                <a:gd name="connsiteX0" fmla="*/ 0 w 4880758"/>
                <a:gd name="connsiteY0" fmla="*/ 1186483 h 2504798"/>
                <a:gd name="connsiteX1" fmla="*/ 4880758 w 4880758"/>
                <a:gd name="connsiteY1" fmla="*/ 0 h 2504798"/>
                <a:gd name="connsiteX0" fmla="*/ 0 w 5016649"/>
                <a:gd name="connsiteY0" fmla="*/ 62920 h 1764744"/>
                <a:gd name="connsiteX1" fmla="*/ 5016649 w 5016649"/>
                <a:gd name="connsiteY1" fmla="*/ 0 h 1764744"/>
                <a:gd name="connsiteX0" fmla="*/ 0 w 4858110"/>
                <a:gd name="connsiteY0" fmla="*/ 0 h 3319755"/>
                <a:gd name="connsiteX1" fmla="*/ 4858110 w 4858110"/>
                <a:gd name="connsiteY1" fmla="*/ 1555011 h 3319755"/>
                <a:gd name="connsiteX0" fmla="*/ 0 w 4858110"/>
                <a:gd name="connsiteY0" fmla="*/ 0 h 2645616"/>
                <a:gd name="connsiteX1" fmla="*/ 4858110 w 4858110"/>
                <a:gd name="connsiteY1" fmla="*/ 1555011 h 2645616"/>
                <a:gd name="connsiteX0" fmla="*/ 0 w 4858110"/>
                <a:gd name="connsiteY0" fmla="*/ 0 h 2645616"/>
                <a:gd name="connsiteX1" fmla="*/ 4858110 w 4858110"/>
                <a:gd name="connsiteY1" fmla="*/ 1555011 h 2645616"/>
                <a:gd name="connsiteX0" fmla="*/ 0 w 4858110"/>
                <a:gd name="connsiteY0" fmla="*/ 0 h 2456857"/>
                <a:gd name="connsiteX1" fmla="*/ 4858110 w 4858110"/>
                <a:gd name="connsiteY1" fmla="*/ 1555011 h 2456857"/>
                <a:gd name="connsiteX0" fmla="*/ 0 w 4858110"/>
                <a:gd name="connsiteY0" fmla="*/ 0 h 2441879"/>
                <a:gd name="connsiteX1" fmla="*/ 4858110 w 4858110"/>
                <a:gd name="connsiteY1" fmla="*/ 1555011 h 2441879"/>
                <a:gd name="connsiteX0" fmla="*/ 0 w 4858110"/>
                <a:gd name="connsiteY0" fmla="*/ 0 h 2441879"/>
                <a:gd name="connsiteX1" fmla="*/ 4858110 w 4858110"/>
                <a:gd name="connsiteY1" fmla="*/ 1555011 h 2441879"/>
                <a:gd name="connsiteX0" fmla="*/ 0 w 4858110"/>
                <a:gd name="connsiteY0" fmla="*/ 0 h 2828385"/>
                <a:gd name="connsiteX1" fmla="*/ 4858110 w 4858110"/>
                <a:gd name="connsiteY1" fmla="*/ 1555011 h 2828385"/>
                <a:gd name="connsiteX0" fmla="*/ 0 w 4858110"/>
                <a:gd name="connsiteY0" fmla="*/ 0 h 2828385"/>
                <a:gd name="connsiteX1" fmla="*/ 4858110 w 4858110"/>
                <a:gd name="connsiteY1" fmla="*/ 26965 h 2828385"/>
                <a:gd name="connsiteX0" fmla="*/ 0 w 4722219"/>
                <a:gd name="connsiteY0" fmla="*/ 0 h 2828385"/>
                <a:gd name="connsiteX1" fmla="*/ 4722219 w 4722219"/>
                <a:gd name="connsiteY1" fmla="*/ 26965 h 2828385"/>
                <a:gd name="connsiteX0" fmla="*/ 0 w 4722219"/>
                <a:gd name="connsiteY0" fmla="*/ 0 h 949787"/>
                <a:gd name="connsiteX1" fmla="*/ 4722219 w 4722219"/>
                <a:gd name="connsiteY1" fmla="*/ 26965 h 949787"/>
                <a:gd name="connsiteX0" fmla="*/ 0 w 4722219"/>
                <a:gd name="connsiteY0" fmla="*/ 0 h 949787"/>
                <a:gd name="connsiteX1" fmla="*/ 4722219 w 4722219"/>
                <a:gd name="connsiteY1" fmla="*/ 26965 h 949787"/>
              </a:gdLst>
              <a:ahLst/>
              <a:cxnLst>
                <a:cxn ang="0">
                  <a:pos x="connsiteX0" y="connsiteY0"/>
                </a:cxn>
                <a:cxn ang="0">
                  <a:pos x="connsiteX1" y="connsiteY1"/>
                </a:cxn>
              </a:cxnLst>
              <a:rect l="l" t="t" r="r" b="b"/>
              <a:pathLst>
                <a:path w="4722219" h="949787">
                  <a:moveTo>
                    <a:pt x="0" y="0"/>
                  </a:moveTo>
                  <a:cubicBezTo>
                    <a:pt x="1309841" y="949787"/>
                    <a:pt x="3525623" y="470396"/>
                    <a:pt x="4722219" y="26965"/>
                  </a:cubicBezTo>
                </a:path>
              </a:pathLst>
            </a:custGeom>
            <a:ln w="38100">
              <a:solidFill>
                <a:srgbClr val="005EA4"/>
              </a:solidFill>
            </a:ln>
          </p:spPr>
          <p:style>
            <a:lnRef idx="1">
              <a:schemeClr val="accent1"/>
            </a:lnRef>
            <a:fillRef idx="0">
              <a:schemeClr val="accent1"/>
            </a:fillRef>
            <a:effectRef idx="0">
              <a:schemeClr val="accent1"/>
            </a:effectRef>
            <a:fontRef idx="minor">
              <a:schemeClr val="tx1"/>
            </a:fontRef>
          </p:style>
          <p:txBody>
            <a:bodyPr anchor="ctr"/>
            <a:lstStyle/>
            <a:p>
              <a:pPr>
                <a:defRPr/>
              </a:pPr>
              <a:endParaRPr lang="en-US">
                <a:solidFill>
                  <a:prstClr val="black"/>
                </a:solidFill>
              </a:endParaRPr>
            </a:p>
          </p:txBody>
        </p:sp>
        <p:sp>
          <p:nvSpPr>
            <p:cNvPr id="32784" name="TextBox 7"/>
            <p:cNvSpPr txBox="1">
              <a:spLocks noChangeArrowheads="1"/>
            </p:cNvSpPr>
            <p:nvPr/>
          </p:nvSpPr>
          <p:spPr bwMode="auto">
            <a:xfrm>
              <a:off x="6825373" y="4902457"/>
              <a:ext cx="641946" cy="36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800">
                  <a:solidFill>
                    <a:prstClr val="black"/>
                  </a:solidFill>
                </a:rPr>
                <a:t>AVC</a:t>
              </a:r>
            </a:p>
          </p:txBody>
        </p:sp>
      </p:grpSp>
      <p:grpSp>
        <p:nvGrpSpPr>
          <p:cNvPr id="31812" name="Group 192"/>
          <p:cNvGrpSpPr>
            <a:grpSpLocks/>
          </p:cNvGrpSpPr>
          <p:nvPr/>
        </p:nvGrpSpPr>
        <p:grpSpPr bwMode="auto">
          <a:xfrm>
            <a:off x="1222414" y="3250120"/>
            <a:ext cx="5399088" cy="2465387"/>
            <a:chOff x="1840674" y="2790704"/>
            <a:chExt cx="5397766" cy="2465828"/>
          </a:xfrm>
        </p:grpSpPr>
        <p:sp>
          <p:nvSpPr>
            <p:cNvPr id="80" name="Freeform 79"/>
            <p:cNvSpPr/>
            <p:nvPr/>
          </p:nvSpPr>
          <p:spPr>
            <a:xfrm>
              <a:off x="1840674" y="2790704"/>
              <a:ext cx="4608971" cy="2465828"/>
            </a:xfrm>
            <a:custGeom>
              <a:avLst/>
              <a:gdLst>
                <a:gd name="connsiteX0" fmla="*/ 0 w 4880758"/>
                <a:gd name="connsiteY0" fmla="*/ 1626920 h 1626920"/>
                <a:gd name="connsiteX1" fmla="*/ 4880758 w 4880758"/>
                <a:gd name="connsiteY1" fmla="*/ 0 h 1626920"/>
                <a:gd name="connsiteX0" fmla="*/ 0 w 4880758"/>
                <a:gd name="connsiteY0" fmla="*/ 1626920 h 1626920"/>
                <a:gd name="connsiteX1" fmla="*/ 4880758 w 4880758"/>
                <a:gd name="connsiteY1" fmla="*/ 0 h 1626920"/>
                <a:gd name="connsiteX0" fmla="*/ 0 w 4880758"/>
                <a:gd name="connsiteY0" fmla="*/ 1626920 h 1884591"/>
                <a:gd name="connsiteX1" fmla="*/ 4880758 w 4880758"/>
                <a:gd name="connsiteY1" fmla="*/ 0 h 1884591"/>
                <a:gd name="connsiteX0" fmla="*/ 0 w 4880758"/>
                <a:gd name="connsiteY0" fmla="*/ 1626920 h 1983465"/>
                <a:gd name="connsiteX1" fmla="*/ 4880758 w 4880758"/>
                <a:gd name="connsiteY1" fmla="*/ 0 h 1983465"/>
                <a:gd name="connsiteX0" fmla="*/ 0 w 4880758"/>
                <a:gd name="connsiteY0" fmla="*/ 1186483 h 1620928"/>
                <a:gd name="connsiteX1" fmla="*/ 4880758 w 4880758"/>
                <a:gd name="connsiteY1" fmla="*/ 0 h 1620928"/>
                <a:gd name="connsiteX0" fmla="*/ 0 w 4880758"/>
                <a:gd name="connsiteY0" fmla="*/ 1186483 h 2504798"/>
                <a:gd name="connsiteX1" fmla="*/ 4880758 w 4880758"/>
                <a:gd name="connsiteY1" fmla="*/ 0 h 2504798"/>
                <a:gd name="connsiteX0" fmla="*/ 0 w 4880758"/>
                <a:gd name="connsiteY0" fmla="*/ 1186483 h 2504798"/>
                <a:gd name="connsiteX1" fmla="*/ 4880758 w 4880758"/>
                <a:gd name="connsiteY1" fmla="*/ 0 h 2504798"/>
                <a:gd name="connsiteX0" fmla="*/ 0 w 5016649"/>
                <a:gd name="connsiteY0" fmla="*/ 62920 h 1764744"/>
                <a:gd name="connsiteX1" fmla="*/ 5016649 w 5016649"/>
                <a:gd name="connsiteY1" fmla="*/ 0 h 1764744"/>
                <a:gd name="connsiteX0" fmla="*/ 0 w 4858110"/>
                <a:gd name="connsiteY0" fmla="*/ 0 h 3319755"/>
                <a:gd name="connsiteX1" fmla="*/ 4858110 w 4858110"/>
                <a:gd name="connsiteY1" fmla="*/ 1555011 h 3319755"/>
                <a:gd name="connsiteX0" fmla="*/ 0 w 4858110"/>
                <a:gd name="connsiteY0" fmla="*/ 0 h 2645616"/>
                <a:gd name="connsiteX1" fmla="*/ 4858110 w 4858110"/>
                <a:gd name="connsiteY1" fmla="*/ 1555011 h 2645616"/>
                <a:gd name="connsiteX0" fmla="*/ 0 w 4858110"/>
                <a:gd name="connsiteY0" fmla="*/ 0 h 2645616"/>
                <a:gd name="connsiteX1" fmla="*/ 4858110 w 4858110"/>
                <a:gd name="connsiteY1" fmla="*/ 1555011 h 2645616"/>
                <a:gd name="connsiteX0" fmla="*/ 0 w 4858110"/>
                <a:gd name="connsiteY0" fmla="*/ 0 h 2456857"/>
                <a:gd name="connsiteX1" fmla="*/ 4858110 w 4858110"/>
                <a:gd name="connsiteY1" fmla="*/ 1555011 h 2456857"/>
                <a:gd name="connsiteX0" fmla="*/ 0 w 4858110"/>
                <a:gd name="connsiteY0" fmla="*/ 0 h 2441879"/>
                <a:gd name="connsiteX1" fmla="*/ 4858110 w 4858110"/>
                <a:gd name="connsiteY1" fmla="*/ 1555011 h 2441879"/>
                <a:gd name="connsiteX0" fmla="*/ 0 w 4858110"/>
                <a:gd name="connsiteY0" fmla="*/ 0 h 2441879"/>
                <a:gd name="connsiteX1" fmla="*/ 4858110 w 4858110"/>
                <a:gd name="connsiteY1" fmla="*/ 1555011 h 2441879"/>
                <a:gd name="connsiteX0" fmla="*/ 0 w 4858110"/>
                <a:gd name="connsiteY0" fmla="*/ 0 h 2828385"/>
                <a:gd name="connsiteX1" fmla="*/ 4858110 w 4858110"/>
                <a:gd name="connsiteY1" fmla="*/ 1555011 h 2828385"/>
                <a:gd name="connsiteX0" fmla="*/ 0 w 4858110"/>
                <a:gd name="connsiteY0" fmla="*/ 0 h 2828385"/>
                <a:gd name="connsiteX1" fmla="*/ 4858110 w 4858110"/>
                <a:gd name="connsiteY1" fmla="*/ 26965 h 2828385"/>
                <a:gd name="connsiteX0" fmla="*/ 0 w 4722219"/>
                <a:gd name="connsiteY0" fmla="*/ 0 h 2828385"/>
                <a:gd name="connsiteX1" fmla="*/ 4722219 w 4722219"/>
                <a:gd name="connsiteY1" fmla="*/ 26965 h 2828385"/>
                <a:gd name="connsiteX0" fmla="*/ 0 w 4722219"/>
                <a:gd name="connsiteY0" fmla="*/ 0 h 949787"/>
                <a:gd name="connsiteX1" fmla="*/ 4722219 w 4722219"/>
                <a:gd name="connsiteY1" fmla="*/ 26965 h 949787"/>
                <a:gd name="connsiteX0" fmla="*/ 0 w 4722219"/>
                <a:gd name="connsiteY0" fmla="*/ 0 h 949787"/>
                <a:gd name="connsiteX1" fmla="*/ 4722219 w 4722219"/>
                <a:gd name="connsiteY1" fmla="*/ 26965 h 949787"/>
                <a:gd name="connsiteX0" fmla="*/ 0 w 4926055"/>
                <a:gd name="connsiteY0" fmla="*/ 0 h 2061361"/>
                <a:gd name="connsiteX1" fmla="*/ 4926055 w 4926055"/>
                <a:gd name="connsiteY1" fmla="*/ 1617930 h 2061361"/>
                <a:gd name="connsiteX0" fmla="*/ 0 w 4926055"/>
                <a:gd name="connsiteY0" fmla="*/ 0 h 2061361"/>
                <a:gd name="connsiteX1" fmla="*/ 4926055 w 4926055"/>
                <a:gd name="connsiteY1" fmla="*/ 1617930 h 2061361"/>
                <a:gd name="connsiteX0" fmla="*/ 0 w 4926055"/>
                <a:gd name="connsiteY0" fmla="*/ 0 h 1692833"/>
                <a:gd name="connsiteX1" fmla="*/ 4926055 w 4926055"/>
                <a:gd name="connsiteY1" fmla="*/ 1617930 h 1692833"/>
                <a:gd name="connsiteX0" fmla="*/ 0 w 4926055"/>
                <a:gd name="connsiteY0" fmla="*/ 0 h 2073350"/>
                <a:gd name="connsiteX1" fmla="*/ 4926055 w 4926055"/>
                <a:gd name="connsiteY1" fmla="*/ 1617930 h 2073350"/>
                <a:gd name="connsiteX0" fmla="*/ 0 w 4926055"/>
                <a:gd name="connsiteY0" fmla="*/ 0 h 2073350"/>
                <a:gd name="connsiteX1" fmla="*/ 4926055 w 4926055"/>
                <a:gd name="connsiteY1" fmla="*/ 1617930 h 2073350"/>
                <a:gd name="connsiteX0" fmla="*/ 0 w 4926055"/>
                <a:gd name="connsiteY0" fmla="*/ 0 h 2073350"/>
                <a:gd name="connsiteX1" fmla="*/ 4926055 w 4926055"/>
                <a:gd name="connsiteY1" fmla="*/ 1617930 h 2073350"/>
                <a:gd name="connsiteX0" fmla="*/ 0 w 4926055"/>
                <a:gd name="connsiteY0" fmla="*/ 0 h 2073350"/>
                <a:gd name="connsiteX1" fmla="*/ 4926055 w 4926055"/>
                <a:gd name="connsiteY1" fmla="*/ 1617930 h 2073350"/>
                <a:gd name="connsiteX0" fmla="*/ 0 w 4926055"/>
                <a:gd name="connsiteY0" fmla="*/ 0 h 2073350"/>
                <a:gd name="connsiteX1" fmla="*/ 4926055 w 4926055"/>
                <a:gd name="connsiteY1" fmla="*/ 1617930 h 2073350"/>
                <a:gd name="connsiteX0" fmla="*/ 0 w 4926055"/>
                <a:gd name="connsiteY0" fmla="*/ 0 h 1893580"/>
                <a:gd name="connsiteX1" fmla="*/ 4926055 w 4926055"/>
                <a:gd name="connsiteY1" fmla="*/ 1617930 h 1893580"/>
                <a:gd name="connsiteX0" fmla="*/ 0 w 4926055"/>
                <a:gd name="connsiteY0" fmla="*/ 0 h 1902568"/>
                <a:gd name="connsiteX1" fmla="*/ 4926055 w 4926055"/>
                <a:gd name="connsiteY1" fmla="*/ 1617930 h 1902568"/>
                <a:gd name="connsiteX0" fmla="*/ 0 w 4926055"/>
                <a:gd name="connsiteY0" fmla="*/ 0 h 1902568"/>
                <a:gd name="connsiteX1" fmla="*/ 4926055 w 4926055"/>
                <a:gd name="connsiteY1" fmla="*/ 1617930 h 1902568"/>
                <a:gd name="connsiteX0" fmla="*/ 0 w 4995627"/>
                <a:gd name="connsiteY0" fmla="*/ 0 h 1902568"/>
                <a:gd name="connsiteX1" fmla="*/ 4995627 w 4995627"/>
                <a:gd name="connsiteY1" fmla="*/ 1662107 h 1902568"/>
                <a:gd name="connsiteX0" fmla="*/ 0 w 4995627"/>
                <a:gd name="connsiteY0" fmla="*/ 0 h 1902568"/>
                <a:gd name="connsiteX1" fmla="*/ 4995627 w 4995627"/>
                <a:gd name="connsiteY1" fmla="*/ 1662107 h 1902568"/>
                <a:gd name="connsiteX0" fmla="*/ 0 w 4995627"/>
                <a:gd name="connsiteY0" fmla="*/ 0 h 1974476"/>
                <a:gd name="connsiteX1" fmla="*/ 4995627 w 4995627"/>
                <a:gd name="connsiteY1" fmla="*/ 1662107 h 1974476"/>
                <a:gd name="connsiteX0" fmla="*/ 0 w 4395950"/>
                <a:gd name="connsiteY0" fmla="*/ 0 h 1974476"/>
                <a:gd name="connsiteX1" fmla="*/ 4395950 w 4395950"/>
                <a:gd name="connsiteY1" fmla="*/ 1713572 h 1974476"/>
                <a:gd name="connsiteX0" fmla="*/ 0 w 4395950"/>
                <a:gd name="connsiteY0" fmla="*/ 0 h 1974476"/>
                <a:gd name="connsiteX1" fmla="*/ 4395950 w 4395950"/>
                <a:gd name="connsiteY1" fmla="*/ 1713572 h 1974476"/>
                <a:gd name="connsiteX0" fmla="*/ 0 w 4395950"/>
                <a:gd name="connsiteY0" fmla="*/ 0 h 1974476"/>
                <a:gd name="connsiteX1" fmla="*/ 4395950 w 4395950"/>
                <a:gd name="connsiteY1" fmla="*/ 1713572 h 1974476"/>
                <a:gd name="connsiteX0" fmla="*/ 0 w 4395950"/>
                <a:gd name="connsiteY0" fmla="*/ 0 h 1866399"/>
                <a:gd name="connsiteX1" fmla="*/ 4395950 w 4395950"/>
                <a:gd name="connsiteY1" fmla="*/ 1713572 h 1866399"/>
              </a:gdLst>
              <a:ahLst/>
              <a:cxnLst>
                <a:cxn ang="0">
                  <a:pos x="connsiteX0" y="connsiteY0"/>
                </a:cxn>
                <a:cxn ang="0">
                  <a:pos x="connsiteX1" y="connsiteY1"/>
                </a:cxn>
              </a:cxnLst>
              <a:rect l="l" t="t" r="r" b="b"/>
              <a:pathLst>
                <a:path w="4395950" h="1866399">
                  <a:moveTo>
                    <a:pt x="0" y="0"/>
                  </a:moveTo>
                  <a:cubicBezTo>
                    <a:pt x="233785" y="1866399"/>
                    <a:pt x="4048291" y="1687525"/>
                    <a:pt x="4395950" y="1713572"/>
                  </a:cubicBezTo>
                </a:path>
              </a:pathLst>
            </a:custGeom>
            <a:ln w="38100">
              <a:solidFill>
                <a:srgbClr val="005EA4"/>
              </a:solidFill>
            </a:ln>
          </p:spPr>
          <p:style>
            <a:lnRef idx="1">
              <a:schemeClr val="accent1"/>
            </a:lnRef>
            <a:fillRef idx="0">
              <a:schemeClr val="accent1"/>
            </a:fillRef>
            <a:effectRef idx="0">
              <a:schemeClr val="accent1"/>
            </a:effectRef>
            <a:fontRef idx="minor">
              <a:schemeClr val="tx1"/>
            </a:fontRef>
          </p:style>
          <p:txBody>
            <a:bodyPr anchor="ctr"/>
            <a:lstStyle/>
            <a:p>
              <a:pPr>
                <a:defRPr/>
              </a:pPr>
              <a:endParaRPr lang="en-US">
                <a:solidFill>
                  <a:prstClr val="black"/>
                </a:solidFill>
              </a:endParaRPr>
            </a:p>
          </p:txBody>
        </p:sp>
        <p:sp>
          <p:nvSpPr>
            <p:cNvPr id="32782" name="TextBox 7"/>
            <p:cNvSpPr txBox="1">
              <a:spLocks noChangeArrowheads="1"/>
            </p:cNvSpPr>
            <p:nvPr/>
          </p:nvSpPr>
          <p:spPr bwMode="auto">
            <a:xfrm>
              <a:off x="6592173" y="4754078"/>
              <a:ext cx="646267" cy="369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800">
                  <a:solidFill>
                    <a:prstClr val="black"/>
                  </a:solidFill>
                </a:rPr>
                <a:t>AFC</a:t>
              </a:r>
            </a:p>
          </p:txBody>
        </p:sp>
      </p:grpSp>
    </p:spTree>
    <p:extLst>
      <p:ext uri="{BB962C8B-B14F-4D97-AF65-F5344CB8AC3E}">
        <p14:creationId xmlns:p14="http://schemas.microsoft.com/office/powerpoint/2010/main" val="18418457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par>
                          <p:cTn id="11" fill="hold" nodeType="afterGroup">
                            <p:stCondLst>
                              <p:cond delay="500"/>
                            </p:stCondLst>
                            <p:childTnLst>
                              <p:par>
                                <p:cTn id="12" presetID="22" presetClass="entr" presetSubtype="8" fill="hold" nodeType="afterEffect">
                                  <p:stCondLst>
                                    <p:cond delay="0"/>
                                  </p:stCondLst>
                                  <p:childTnLst>
                                    <p:set>
                                      <p:cBhvr>
                                        <p:cTn id="13" dur="1" fill="hold">
                                          <p:stCondLst>
                                            <p:cond delay="0"/>
                                          </p:stCondLst>
                                        </p:cTn>
                                        <p:tgtEl>
                                          <p:spTgt spid="31809"/>
                                        </p:tgtEl>
                                        <p:attrNameLst>
                                          <p:attrName>style.visibility</p:attrName>
                                        </p:attrNameLst>
                                      </p:cBhvr>
                                      <p:to>
                                        <p:strVal val="visible"/>
                                      </p:to>
                                    </p:set>
                                    <p:animEffect transition="in" filter="wipe(left)">
                                      <p:cBhvr>
                                        <p:cTn id="14" dur="1000"/>
                                        <p:tgtEl>
                                          <p:spTgt spid="31809"/>
                                        </p:tgtEl>
                                      </p:cBhvr>
                                    </p:animEffect>
                                  </p:childTnLst>
                                </p:cTn>
                              </p:par>
                            </p:childTnLst>
                          </p:cTn>
                        </p:par>
                        <p:par>
                          <p:cTn id="15" fill="hold" nodeType="afterGroup">
                            <p:stCondLst>
                              <p:cond delay="1500"/>
                            </p:stCondLst>
                            <p:childTnLst>
                              <p:par>
                                <p:cTn id="16" presetID="22" presetClass="entr" presetSubtype="8" fill="hold" nodeType="afterEffect">
                                  <p:stCondLst>
                                    <p:cond delay="0"/>
                                  </p:stCondLst>
                                  <p:childTnLst>
                                    <p:set>
                                      <p:cBhvr>
                                        <p:cTn id="17" dur="1" fill="hold">
                                          <p:stCondLst>
                                            <p:cond delay="0"/>
                                          </p:stCondLst>
                                        </p:cTn>
                                        <p:tgtEl>
                                          <p:spTgt spid="31810"/>
                                        </p:tgtEl>
                                        <p:attrNameLst>
                                          <p:attrName>style.visibility</p:attrName>
                                        </p:attrNameLst>
                                      </p:cBhvr>
                                      <p:to>
                                        <p:strVal val="visible"/>
                                      </p:to>
                                    </p:set>
                                    <p:animEffect transition="in" filter="wipe(left)">
                                      <p:cBhvr>
                                        <p:cTn id="18" dur="1000"/>
                                        <p:tgtEl>
                                          <p:spTgt spid="31810"/>
                                        </p:tgtEl>
                                      </p:cBhvr>
                                    </p:animEffect>
                                  </p:childTnLst>
                                </p:cTn>
                              </p:par>
                            </p:childTnLst>
                          </p:cTn>
                        </p:par>
                        <p:par>
                          <p:cTn id="19" fill="hold" nodeType="afterGroup">
                            <p:stCondLst>
                              <p:cond delay="2500"/>
                            </p:stCondLst>
                            <p:childTnLst>
                              <p:par>
                                <p:cTn id="20" presetID="22" presetClass="entr" presetSubtype="8" fill="hold" nodeType="afterEffect">
                                  <p:stCondLst>
                                    <p:cond delay="0"/>
                                  </p:stCondLst>
                                  <p:childTnLst>
                                    <p:set>
                                      <p:cBhvr>
                                        <p:cTn id="21" dur="1" fill="hold">
                                          <p:stCondLst>
                                            <p:cond delay="0"/>
                                          </p:stCondLst>
                                        </p:cTn>
                                        <p:tgtEl>
                                          <p:spTgt spid="31812"/>
                                        </p:tgtEl>
                                        <p:attrNameLst>
                                          <p:attrName>style.visibility</p:attrName>
                                        </p:attrNameLst>
                                      </p:cBhvr>
                                      <p:to>
                                        <p:strVal val="visible"/>
                                      </p:to>
                                    </p:set>
                                    <p:animEffect transition="in" filter="wipe(left)">
                                      <p:cBhvr>
                                        <p:cTn id="22" dur="1000"/>
                                        <p:tgtEl>
                                          <p:spTgt spid="31812"/>
                                        </p:tgtEl>
                                      </p:cBhvr>
                                    </p:animEffect>
                                  </p:childTnLst>
                                </p:cTn>
                              </p:par>
                            </p:childTnLst>
                          </p:cTn>
                        </p:par>
                        <p:par>
                          <p:cTn id="23" fill="hold" nodeType="afterGroup">
                            <p:stCondLst>
                              <p:cond delay="3500"/>
                            </p:stCondLst>
                            <p:childTnLst>
                              <p:par>
                                <p:cTn id="24" presetID="22" presetClass="entr" presetSubtype="8" fill="hold" nodeType="afterEffect">
                                  <p:stCondLst>
                                    <p:cond delay="0"/>
                                  </p:stCondLst>
                                  <p:childTnLst>
                                    <p:set>
                                      <p:cBhvr>
                                        <p:cTn id="25" dur="1" fill="hold">
                                          <p:stCondLst>
                                            <p:cond delay="0"/>
                                          </p:stCondLst>
                                        </p:cTn>
                                        <p:tgtEl>
                                          <p:spTgt spid="31808"/>
                                        </p:tgtEl>
                                        <p:attrNameLst>
                                          <p:attrName>style.visibility</p:attrName>
                                        </p:attrNameLst>
                                      </p:cBhvr>
                                      <p:to>
                                        <p:strVal val="visible"/>
                                      </p:to>
                                    </p:set>
                                    <p:animEffect transition="in" filter="wipe(left)">
                                      <p:cBhvr>
                                        <p:cTn id="26" dur="1000"/>
                                        <p:tgtEl>
                                          <p:spTgt spid="31808"/>
                                        </p:tgtEl>
                                      </p:cBhvr>
                                    </p:animEffect>
                                  </p:childTnLst>
                                </p:cTn>
                              </p:par>
                            </p:childTnLst>
                          </p:cTn>
                        </p:par>
                        <p:par>
                          <p:cTn id="27" fill="hold" nodeType="afterGroup">
                            <p:stCondLst>
                              <p:cond delay="4500"/>
                            </p:stCondLst>
                            <p:childTnLst>
                              <p:par>
                                <p:cTn id="28" presetID="22" presetClass="entr" presetSubtype="8" fill="hold" grpId="0" nodeType="after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wipe(left)">
                                      <p:cBhvr>
                                        <p:cTn id="3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 4"/>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252536" y="-99392"/>
            <a:ext cx="9696180" cy="6467277"/>
          </a:xfrm>
          <a:prstGeom prst="rect">
            <a:avLst/>
          </a:prstGeom>
        </p:spPr>
      </p:pic>
      <p:sp>
        <p:nvSpPr>
          <p:cNvPr id="20" name="Rectangle 4"/>
          <p:cNvSpPr>
            <a:spLocks noChangeArrowheads="1"/>
          </p:cNvSpPr>
          <p:nvPr/>
        </p:nvSpPr>
        <p:spPr bwMode="auto">
          <a:xfrm>
            <a:off x="604800" y="2442590"/>
            <a:ext cx="3031096" cy="3381375"/>
          </a:xfrm>
          <a:prstGeom prst="rect">
            <a:avLst/>
          </a:prstGeom>
          <a:noFill/>
          <a:ln>
            <a:noFill/>
          </a:ln>
        </p:spPr>
        <p:txBody>
          <a:bodyPr/>
          <a:lstStyle/>
          <a:p>
            <a:pPr>
              <a:spcBef>
                <a:spcPct val="20000"/>
              </a:spcBef>
            </a:pPr>
            <a:r>
              <a:rPr lang="en-US" dirty="0">
                <a:solidFill>
                  <a:prstClr val="black"/>
                </a:solidFill>
              </a:rPr>
              <a:t>An empirical estimate of the variable cost curve can be obtained by using data for individual firms in an industry. </a:t>
            </a:r>
          </a:p>
          <a:p>
            <a:pPr>
              <a:spcBef>
                <a:spcPct val="20000"/>
              </a:spcBef>
            </a:pPr>
            <a:r>
              <a:rPr lang="en-US" dirty="0">
                <a:solidFill>
                  <a:prstClr val="black"/>
                </a:solidFill>
              </a:rPr>
              <a:t>The variable cost curve for </a:t>
            </a:r>
            <a:r>
              <a:rPr lang="en-US">
                <a:solidFill>
                  <a:prstClr val="black"/>
                </a:solidFill>
              </a:rPr>
              <a:t>automobile production </a:t>
            </a:r>
            <a:r>
              <a:rPr lang="en-US" dirty="0">
                <a:solidFill>
                  <a:prstClr val="black"/>
                </a:solidFill>
              </a:rPr>
              <a:t>is obtained </a:t>
            </a:r>
            <a:r>
              <a:rPr lang="en-US">
                <a:solidFill>
                  <a:prstClr val="black"/>
                </a:solidFill>
              </a:rPr>
              <a:t>by determining </a:t>
            </a:r>
            <a:r>
              <a:rPr lang="en-US" dirty="0">
                <a:solidFill>
                  <a:prstClr val="black"/>
                </a:solidFill>
              </a:rPr>
              <a:t>statistically the curve that best fits the points that relate the output of each firm to the firm’s variable cost of production.</a:t>
            </a:r>
          </a:p>
        </p:txBody>
      </p:sp>
      <p:sp>
        <p:nvSpPr>
          <p:cNvPr id="578564" name="Rectangle 4"/>
          <p:cNvSpPr>
            <a:spLocks noGrp="1" noChangeArrowheads="1"/>
          </p:cNvSpPr>
          <p:nvPr>
            <p:ph type="title"/>
          </p:nvPr>
        </p:nvSpPr>
        <p:spPr>
          <a:prstGeom prst="rect">
            <a:avLst/>
          </a:prstGeom>
          <a:noFill/>
        </p:spPr>
        <p:txBody>
          <a:bodyPr anchor="b"/>
          <a:lstStyle/>
          <a:p>
            <a:pPr eaLnBrk="1" hangingPunct="1"/>
            <a:r>
              <a:rPr lang="en-US" dirty="0">
                <a:solidFill>
                  <a:srgbClr val="2E63AC"/>
                </a:solidFill>
                <a:latin typeface="+mj-lt"/>
              </a:rPr>
              <a:t>Estimating and Predicting Cost</a:t>
            </a:r>
          </a:p>
        </p:txBody>
      </p:sp>
      <p:sp>
        <p:nvSpPr>
          <p:cNvPr id="7" name="Rectangle 4"/>
          <p:cNvSpPr>
            <a:spLocks noChangeArrowheads="1"/>
          </p:cNvSpPr>
          <p:nvPr/>
        </p:nvSpPr>
        <p:spPr bwMode="auto">
          <a:xfrm>
            <a:off x="604800" y="1637728"/>
            <a:ext cx="3031096" cy="804862"/>
          </a:xfrm>
          <a:prstGeom prst="rect">
            <a:avLst/>
          </a:prstGeom>
          <a:noFill/>
          <a:ln w="9525">
            <a:noFill/>
            <a:miter lim="800000"/>
            <a:headEnd/>
            <a:tailEnd/>
          </a:ln>
        </p:spPr>
        <p:txBody>
          <a:bodyPr lIns="90000" rIns="45720" anchor="ctr"/>
          <a:lstStyle/>
          <a:p>
            <a:pPr>
              <a:spcBef>
                <a:spcPct val="20000"/>
              </a:spcBef>
            </a:pPr>
            <a:r>
              <a:rPr lang="en-US" b="1" dirty="0">
                <a:solidFill>
                  <a:prstClr val="black"/>
                </a:solidFill>
              </a:rPr>
              <a:t>VARIABLE COST CURVE FOR THE AUTOMOBILE INDUSTRY</a:t>
            </a:r>
          </a:p>
        </p:txBody>
      </p:sp>
      <p:pic>
        <p:nvPicPr>
          <p:cNvPr id="21" name="Picture 2" descr="C:\Documents and Settings\Kyle M. Thiel\Desktop\pindyckDone\ch07\fig7.14\fig7.14_01.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86150" y="1828800"/>
            <a:ext cx="5200650" cy="385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3" descr="C:\Documents and Settings\Kyle M. Thiel\Desktop\pindyckDone\ch07\fig7.14\fig7.14_02.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86150" y="1828800"/>
            <a:ext cx="5200650" cy="385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4" descr="C:\Documents and Settings\Kyle M. Thiel\Desktop\pindyckDone\ch07\fig7.14\fig7.14_03.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86150" y="1828800"/>
            <a:ext cx="5200650" cy="385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hteck 11"/>
          <p:cNvSpPr/>
          <p:nvPr/>
        </p:nvSpPr>
        <p:spPr>
          <a:xfrm>
            <a:off x="0" y="5295560"/>
            <a:ext cx="9144000" cy="1103587"/>
          </a:xfrm>
          <a:prstGeom prst="rect">
            <a:avLst/>
          </a:prstGeom>
          <a:gradFill>
            <a:gsLst>
              <a:gs pos="6000">
                <a:srgbClr val="2E63AC">
                  <a:lumMod val="100000"/>
                </a:srgbClr>
              </a:gs>
              <a:gs pos="4000">
                <a:srgbClr val="2E63AC"/>
              </a:gs>
              <a:gs pos="54000">
                <a:srgbClr val="2E63AC">
                  <a:alpha val="0"/>
                </a:srgb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feld 12"/>
          <p:cNvSpPr txBox="1"/>
          <p:nvPr/>
        </p:nvSpPr>
        <p:spPr>
          <a:xfrm>
            <a:off x="25273" y="5961676"/>
            <a:ext cx="9144000" cy="738664"/>
          </a:xfrm>
          <a:prstGeom prst="rect">
            <a:avLst/>
          </a:prstGeom>
          <a:noFill/>
        </p:spPr>
        <p:txBody>
          <a:bodyPr wrap="square" rtlCol="0" anchor="b" anchorCtr="0">
            <a:spAutoFit/>
          </a:bodyPr>
          <a:lstStyle/>
          <a:p>
            <a:pPr algn="r"/>
            <a:r>
              <a:rPr lang="de-DE" sz="2400" cap="all" dirty="0" err="1">
                <a:solidFill>
                  <a:schemeClr val="bg1"/>
                </a:solidFill>
                <a:latin typeface="+mj-lt"/>
              </a:rPr>
              <a:t>Example</a:t>
            </a:r>
            <a:endParaRPr lang="de-DE" sz="2400" cap="all" dirty="0">
              <a:solidFill>
                <a:schemeClr val="bg1"/>
              </a:solidFill>
              <a:latin typeface="+mj-lt"/>
            </a:endParaRPr>
          </a:p>
          <a:p>
            <a:pPr algn="r"/>
            <a:r>
              <a:rPr lang="de-DE" dirty="0">
                <a:solidFill>
                  <a:schemeClr val="bg1"/>
                </a:solidFill>
                <a:latin typeface="+mj-lt"/>
              </a:rPr>
              <a:t>       </a:t>
            </a:r>
            <a:endParaRPr lang="en-US" dirty="0">
              <a:solidFill>
                <a:schemeClr val="bg1"/>
              </a:solidFill>
              <a:latin typeface="+mj-lt"/>
            </a:endParaRPr>
          </a:p>
        </p:txBody>
      </p:sp>
    </p:spTree>
    <p:extLst>
      <p:ext uri="{BB962C8B-B14F-4D97-AF65-F5344CB8AC3E}">
        <p14:creationId xmlns:p14="http://schemas.microsoft.com/office/powerpoint/2010/main" val="6342817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78564"/>
                                        </p:tgtEl>
                                        <p:attrNameLst>
                                          <p:attrName>style.visibility</p:attrName>
                                        </p:attrNameLst>
                                      </p:cBhvr>
                                      <p:to>
                                        <p:strVal val="visible"/>
                                      </p:to>
                                    </p:set>
                                    <p:animEffect transition="in" filter="wipe(left)">
                                      <p:cBhvr>
                                        <p:cTn id="7" dur="500"/>
                                        <p:tgtEl>
                                          <p:spTgt spid="57856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0">
                                            <p:txEl>
                                              <p:pRg st="0" end="0"/>
                                            </p:txEl>
                                          </p:spTgt>
                                        </p:tgtEl>
                                        <p:attrNameLst>
                                          <p:attrName>style.visibility</p:attrName>
                                        </p:attrNameLst>
                                      </p:cBhvr>
                                      <p:to>
                                        <p:strVal val="visible"/>
                                      </p:to>
                                    </p:set>
                                    <p:animEffect transition="in" filter="wipe(left)">
                                      <p:cBhvr>
                                        <p:cTn id="15" dur="500"/>
                                        <p:tgtEl>
                                          <p:spTgt spid="20">
                                            <p:txEl>
                                              <p:pRg st="0" end="0"/>
                                            </p:txEl>
                                          </p:spTgt>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left)">
                                      <p:cBhvr>
                                        <p:cTn id="19" dur="500"/>
                                        <p:tgtEl>
                                          <p:spTgt spid="21"/>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left)">
                                      <p:cBhvr>
                                        <p:cTn id="23" dur="10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0">
                                            <p:txEl>
                                              <p:pRg st="1" end="1"/>
                                            </p:txEl>
                                          </p:spTgt>
                                        </p:tgtEl>
                                        <p:attrNameLst>
                                          <p:attrName>style.visibility</p:attrName>
                                        </p:attrNameLst>
                                      </p:cBhvr>
                                      <p:to>
                                        <p:strVal val="visible"/>
                                      </p:to>
                                    </p:set>
                                    <p:animEffect transition="in" filter="wipe(left)">
                                      <p:cBhvr>
                                        <p:cTn id="28" dur="500"/>
                                        <p:tgtEl>
                                          <p:spTgt spid="20">
                                            <p:txEl>
                                              <p:pRg st="1" end="1"/>
                                            </p:txEl>
                                          </p:spTgt>
                                        </p:tgtEl>
                                      </p:cBhvr>
                                    </p:animEffect>
                                  </p:childTnLst>
                                </p:cTn>
                              </p:par>
                            </p:childTnLst>
                          </p:cTn>
                        </p:par>
                        <p:par>
                          <p:cTn id="29" fill="hold">
                            <p:stCondLst>
                              <p:cond delay="500"/>
                            </p:stCondLst>
                            <p:childTnLst>
                              <p:par>
                                <p:cTn id="30" presetID="22" presetClass="entr" presetSubtype="8" fill="hold" nodeType="after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wipe(left)">
                                      <p:cBhvr>
                                        <p:cTn id="32"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bldP spid="578564" grpId="0"/>
      <p:bldP spid="7" grpId="0"/>
    </p:bld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4839" y="2242983"/>
            <a:ext cx="8128799" cy="4001095"/>
          </a:xfrm>
          <a:prstGeom prst="rect">
            <a:avLst/>
          </a:prstGeom>
        </p:spPr>
        <p:txBody>
          <a:bodyPr wrap="square">
            <a:spAutoFit/>
          </a:bodyPr>
          <a:lstStyle/>
          <a:p>
            <a:r>
              <a:rPr lang="en-US" sz="2400" b="1" cap="all" dirty="0">
                <a:solidFill>
                  <a:srgbClr val="86A415"/>
                </a:solidFill>
              </a:rPr>
              <a:t>Sunk cost:</a:t>
            </a:r>
            <a:r>
              <a:rPr lang="en-US" sz="2400" b="1" dirty="0"/>
              <a:t>  </a:t>
            </a:r>
            <a:r>
              <a:rPr lang="en-US" sz="2400" dirty="0"/>
              <a:t>Expenditure that has been made and </a:t>
            </a:r>
            <a:r>
              <a:rPr lang="en-US" sz="2400" dirty="0">
                <a:solidFill>
                  <a:srgbClr val="135CBD"/>
                </a:solidFill>
              </a:rPr>
              <a:t>cannot be recovered</a:t>
            </a:r>
          </a:p>
          <a:p>
            <a:endParaRPr lang="en-US" sz="2000" dirty="0">
              <a:solidFill>
                <a:prstClr val="black"/>
              </a:solidFill>
            </a:endParaRPr>
          </a:p>
          <a:p>
            <a:r>
              <a:rPr lang="en-US" dirty="0">
                <a:solidFill>
                  <a:prstClr val="black"/>
                </a:solidFill>
              </a:rPr>
              <a:t>Because a sunk cost cannot be recovered, it </a:t>
            </a:r>
            <a:r>
              <a:rPr lang="en-US" dirty="0">
                <a:solidFill>
                  <a:srgbClr val="135CBD"/>
                </a:solidFill>
              </a:rPr>
              <a:t>should not influence the firm’s decisions</a:t>
            </a:r>
          </a:p>
          <a:p>
            <a:r>
              <a:rPr lang="en-US" dirty="0">
                <a:solidFill>
                  <a:prstClr val="black"/>
                </a:solidFill>
              </a:rPr>
              <a:t>For example, consider the purchase of specialized equipment for a plant. Suppose the equipment can be used to do only what it was originally designed for and cannot be converted for alternative use. The expenditure on this equipment is a sunk cost. </a:t>
            </a:r>
            <a:r>
              <a:rPr lang="en-US" i="1" dirty="0">
                <a:solidFill>
                  <a:prstClr val="black"/>
                </a:solidFill>
              </a:rPr>
              <a:t>Because it has no alternative use, its opportunity cost is zero. </a:t>
            </a:r>
            <a:r>
              <a:rPr lang="en-US" dirty="0">
                <a:solidFill>
                  <a:prstClr val="black"/>
                </a:solidFill>
              </a:rPr>
              <a:t>Thus it should not be included as part of the firm’s economic costs.</a:t>
            </a:r>
          </a:p>
          <a:p>
            <a:r>
              <a:rPr lang="en-US" dirty="0">
                <a:solidFill>
                  <a:prstClr val="black"/>
                </a:solidFill>
              </a:rPr>
              <a:t>A </a:t>
            </a:r>
            <a:r>
              <a:rPr lang="en-US" i="1" dirty="0">
                <a:solidFill>
                  <a:prstClr val="black"/>
                </a:solidFill>
              </a:rPr>
              <a:t>prospective</a:t>
            </a:r>
            <a:r>
              <a:rPr lang="en-US" dirty="0">
                <a:solidFill>
                  <a:prstClr val="black"/>
                </a:solidFill>
              </a:rPr>
              <a:t> sunk cost is an </a:t>
            </a:r>
            <a:r>
              <a:rPr lang="en-US" i="1" dirty="0">
                <a:solidFill>
                  <a:prstClr val="black"/>
                </a:solidFill>
              </a:rPr>
              <a:t>investment. </a:t>
            </a:r>
            <a:r>
              <a:rPr lang="en-US" dirty="0">
                <a:solidFill>
                  <a:prstClr val="black"/>
                </a:solidFill>
              </a:rPr>
              <a:t>Here the firm must decide whether that investment in specialized equipment is </a:t>
            </a:r>
            <a:r>
              <a:rPr lang="en-US" i="1" dirty="0">
                <a:solidFill>
                  <a:prstClr val="black"/>
                </a:solidFill>
              </a:rPr>
              <a:t>economical</a:t>
            </a:r>
            <a:r>
              <a:rPr lang="en-US" sz="2000" i="1" dirty="0">
                <a:solidFill>
                  <a:prstClr val="black"/>
                </a:solidFill>
              </a:rPr>
              <a:t>.</a:t>
            </a:r>
            <a:endParaRPr lang="en-US" sz="2000" dirty="0">
              <a:solidFill>
                <a:prstClr val="black"/>
              </a:solidFill>
            </a:endParaRPr>
          </a:p>
        </p:txBody>
      </p:sp>
      <p:sp>
        <p:nvSpPr>
          <p:cNvPr id="7" name="Rectangle 52"/>
          <p:cNvSpPr txBox="1">
            <a:spLocks noGrp="1" noChangeArrowheads="1"/>
          </p:cNvSpPr>
          <p:nvPr>
            <p:ph type="title"/>
          </p:nvPr>
        </p:nvSpPr>
        <p:spPr>
          <a:xfrm>
            <a:off x="3919538" y="25007"/>
            <a:ext cx="6545262" cy="1132540"/>
          </a:xfrm>
          <a:prstGeom prst="rect">
            <a:avLst/>
          </a:prstGeom>
          <a:noFill/>
        </p:spPr>
        <p:txBody>
          <a:bodyPr/>
          <a:lstStyle>
            <a:lvl1pPr marL="342900" indent="-342900" algn="l" rtl="0" eaLnBrk="0" fontAlgn="base" hangingPunct="0">
              <a:spcBef>
                <a:spcPct val="20000"/>
              </a:spcBef>
              <a:spcAft>
                <a:spcPct val="0"/>
              </a:spcAft>
              <a:defRPr sz="2400">
                <a:solidFill>
                  <a:srgbClr val="0066B3"/>
                </a:solidFill>
                <a:latin typeface="+mn-lt"/>
                <a:ea typeface="+mn-ea"/>
                <a:cs typeface="+mn-cs"/>
              </a:defRPr>
            </a:lvl1pPr>
            <a:lvl2pPr marL="742950" indent="-285750" algn="l" rtl="0" eaLnBrk="0" fontAlgn="base" hangingPunct="0">
              <a:spcBef>
                <a:spcPct val="20000"/>
              </a:spcBef>
              <a:spcAft>
                <a:spcPct val="0"/>
              </a:spcAft>
              <a:defRPr sz="2000" b="1" i="1">
                <a:solidFill>
                  <a:srgbClr val="F7955A"/>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r>
              <a:rPr lang="en-US" dirty="0">
                <a:solidFill>
                  <a:srgbClr val="2E63AC"/>
                </a:solidFill>
                <a:latin typeface="+mj-lt"/>
              </a:rPr>
              <a:t>Sunk Costs</a:t>
            </a:r>
          </a:p>
        </p:txBody>
      </p:sp>
      <p:pic>
        <p:nvPicPr>
          <p:cNvPr id="174082" name="Picture 2" descr="sunken boat Free Pho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3818728" cy="2090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5958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wipe(left)">
                                      <p:cBhvr>
                                        <p:cTn id="11" dur="500"/>
                                        <p:tgtEl>
                                          <p:spTgt spid="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animEffect transition="in" filter="wipe(left)">
                                      <p:cBhvr>
                                        <p:cTn id="16" dur="500"/>
                                        <p:tgtEl>
                                          <p:spTgt spid="4">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Effect transition="in" filter="wipe(left)">
                                      <p:cBhvr>
                                        <p:cTn id="21" dur="500"/>
                                        <p:tgtEl>
                                          <p:spTgt spid="4">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4" end="4"/>
                                            </p:txEl>
                                          </p:spTgt>
                                        </p:tgtEl>
                                        <p:attrNameLst>
                                          <p:attrName>style.visibility</p:attrName>
                                        </p:attrNameLst>
                                      </p:cBhvr>
                                      <p:to>
                                        <p:strVal val="visible"/>
                                      </p:to>
                                    </p:set>
                                    <p:animEffect transition="in" filter="wipe(left)">
                                      <p:cBhvr>
                                        <p:cTn id="26"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7" grpId="0" build="p"/>
    </p:bld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p:cNvSpPr>
            <a:spLocks noGrp="1" noChangeArrowheads="1"/>
          </p:cNvSpPr>
          <p:nvPr>
            <p:ph type="title"/>
          </p:nvPr>
        </p:nvSpPr>
        <p:spPr bwMode="auto">
          <a:prstGeom prst="rect">
            <a:avLst/>
          </a:prstGeom>
          <a:noFill/>
          <a:ln w="9525">
            <a:noFill/>
            <a:miter lim="800000"/>
            <a:headEnd/>
            <a:tailEnd/>
          </a:ln>
        </p:spPr>
        <p:txBody>
          <a:bodyPr anchor="b" anchorCtr="0"/>
          <a:lstStyle/>
          <a:p>
            <a:r>
              <a:rPr lang="en-US" dirty="0">
                <a:latin typeface="+mj-lt"/>
              </a:rPr>
              <a:t>CHOOSING THE LOCATION </a:t>
            </a:r>
            <a:br>
              <a:rPr lang="en-US" dirty="0">
                <a:latin typeface="+mj-lt"/>
              </a:rPr>
            </a:br>
            <a:r>
              <a:rPr lang="en-US" dirty="0">
                <a:latin typeface="+mj-lt"/>
              </a:rPr>
              <a:t>FOR A NEW LAW SCHOOL BUILDING</a:t>
            </a:r>
          </a:p>
        </p:txBody>
      </p:sp>
      <p:sp>
        <p:nvSpPr>
          <p:cNvPr id="598023" name="Rectangle 7"/>
          <p:cNvSpPr>
            <a:spLocks noChangeArrowheads="1"/>
          </p:cNvSpPr>
          <p:nvPr/>
        </p:nvSpPr>
        <p:spPr bwMode="auto">
          <a:xfrm>
            <a:off x="604839" y="1828800"/>
            <a:ext cx="8128799" cy="5257800"/>
          </a:xfrm>
          <a:prstGeom prst="rect">
            <a:avLst/>
          </a:prstGeom>
          <a:noFill/>
          <a:ln w="9525">
            <a:noFill/>
            <a:miter lim="800000"/>
            <a:headEnd/>
            <a:tailEnd/>
          </a:ln>
        </p:spPr>
        <p:txBody>
          <a:bodyPr/>
          <a:lstStyle/>
          <a:p>
            <a:pPr>
              <a:spcBef>
                <a:spcPct val="20000"/>
              </a:spcBef>
              <a:spcAft>
                <a:spcPct val="20000"/>
              </a:spcAft>
            </a:pPr>
            <a:r>
              <a:rPr lang="en-US" sz="1600" dirty="0">
                <a:solidFill>
                  <a:prstClr val="black"/>
                </a:solidFill>
              </a:rPr>
              <a:t>The Northwestern University Law School has long been located in Chicago, along the shores of Lake Michigan. However, the main campus of the university is located in the suburb of Evanston. In the mid-1970s, the law school began </a:t>
            </a:r>
            <a:r>
              <a:rPr lang="en-US" sz="1600" dirty="0">
                <a:solidFill>
                  <a:srgbClr val="2E63AC"/>
                </a:solidFill>
              </a:rPr>
              <a:t>planning the construction of a new building</a:t>
            </a:r>
            <a:r>
              <a:rPr lang="en-US" sz="1600" dirty="0">
                <a:solidFill>
                  <a:prstClr val="black"/>
                </a:solidFill>
              </a:rPr>
              <a:t>. </a:t>
            </a:r>
          </a:p>
          <a:p>
            <a:pPr>
              <a:spcBef>
                <a:spcPct val="20000"/>
              </a:spcBef>
              <a:spcAft>
                <a:spcPct val="20000"/>
              </a:spcAft>
            </a:pPr>
            <a:r>
              <a:rPr lang="en-US" sz="1600" dirty="0">
                <a:solidFill>
                  <a:prstClr val="black"/>
                </a:solidFill>
              </a:rPr>
              <a:t>The downtown location had many prominent supporters. They argued in part that it was </a:t>
            </a:r>
            <a:r>
              <a:rPr lang="en-US" sz="1600" dirty="0">
                <a:solidFill>
                  <a:srgbClr val="2E63AC"/>
                </a:solidFill>
              </a:rPr>
              <a:t>cost-effective to locate the new building in the city because the university already owned the land</a:t>
            </a:r>
            <a:r>
              <a:rPr lang="en-US" sz="1600" dirty="0">
                <a:solidFill>
                  <a:prstClr val="black"/>
                </a:solidFill>
              </a:rPr>
              <a:t>. A large parcel of land would have to be purchased in Evanston if the building were to be built there. </a:t>
            </a:r>
          </a:p>
          <a:p>
            <a:pPr>
              <a:spcBef>
                <a:spcPct val="20000"/>
              </a:spcBef>
              <a:spcAft>
                <a:spcPct val="20000"/>
              </a:spcAft>
            </a:pPr>
            <a:r>
              <a:rPr lang="en-US" sz="1600" dirty="0">
                <a:solidFill>
                  <a:prstClr val="black"/>
                </a:solidFill>
              </a:rPr>
              <a:t>Does this argument make </a:t>
            </a:r>
            <a:r>
              <a:rPr lang="en-US" sz="1600" dirty="0">
                <a:solidFill>
                  <a:srgbClr val="2E63AC"/>
                </a:solidFill>
              </a:rPr>
              <a:t>economic sense</a:t>
            </a:r>
            <a:r>
              <a:rPr lang="en-US" sz="1600" dirty="0">
                <a:solidFill>
                  <a:prstClr val="black"/>
                </a:solidFill>
              </a:rPr>
              <a:t>? No. It makes the common mistake of </a:t>
            </a:r>
            <a:r>
              <a:rPr lang="en-US" sz="1600" dirty="0">
                <a:solidFill>
                  <a:srgbClr val="2E63AC"/>
                </a:solidFill>
              </a:rPr>
              <a:t>failing to appreciate opportunity cost</a:t>
            </a:r>
            <a:r>
              <a:rPr lang="en-US" sz="1600" dirty="0">
                <a:solidFill>
                  <a:prstClr val="black"/>
                </a:solidFill>
              </a:rPr>
              <a:t>. From an economic point of view, it is very expensive to locate downtown because the opportunity cost of the valuable lakeshore location is high: That property could have been sold for enough money to buy the Evanston land with substantial funds left over.</a:t>
            </a:r>
          </a:p>
          <a:p>
            <a:pPr>
              <a:spcBef>
                <a:spcPct val="20000"/>
              </a:spcBef>
              <a:spcAft>
                <a:spcPct val="20000"/>
              </a:spcAft>
            </a:pPr>
            <a:r>
              <a:rPr lang="en-US" sz="1600" dirty="0">
                <a:solidFill>
                  <a:prstClr val="black"/>
                </a:solidFill>
              </a:rPr>
              <a:t>In the end, </a:t>
            </a:r>
            <a:r>
              <a:rPr lang="en-US" sz="1600" dirty="0">
                <a:solidFill>
                  <a:srgbClr val="2E63AC"/>
                </a:solidFill>
              </a:rPr>
              <a:t>Northwestern decided to keep the law school in Chicago</a:t>
            </a:r>
            <a:r>
              <a:rPr lang="en-US" sz="1600" dirty="0">
                <a:solidFill>
                  <a:prstClr val="black"/>
                </a:solidFill>
              </a:rPr>
              <a:t>. This was a costly decision. It may have been appropriate if the Chicago location was particularly valuable to the law school, but it was inappropriate if it was made on the presumption that the downtown land had no cost.</a:t>
            </a:r>
          </a:p>
        </p:txBody>
      </p:sp>
      <p:pic>
        <p:nvPicPr>
          <p:cNvPr id="6" name="Bild 5"/>
          <p:cNvPicPr>
            <a:picLocks noChangeAspect="1"/>
          </p:cNvPicPr>
          <p:nvPr/>
        </p:nvPicPr>
        <p:blipFill rotWithShape="1">
          <a:blip r:embed="rId3">
            <a:alphaModFix amt="20000"/>
            <a:extLst>
              <a:ext uri="{28A0092B-C50C-407E-A947-70E740481C1C}">
                <a14:useLocalDpi xmlns:a14="http://schemas.microsoft.com/office/drawing/2010/main" val="0"/>
              </a:ext>
            </a:extLst>
          </a:blip>
          <a:srcRect l="13541"/>
          <a:stretch/>
        </p:blipFill>
        <p:spPr>
          <a:xfrm>
            <a:off x="-847994" y="0"/>
            <a:ext cx="11034464" cy="6381328"/>
          </a:xfrm>
          <a:prstGeom prst="rect">
            <a:avLst/>
          </a:prstGeom>
        </p:spPr>
      </p:pic>
      <p:sp>
        <p:nvSpPr>
          <p:cNvPr id="11" name="Rechteck 10"/>
          <p:cNvSpPr/>
          <p:nvPr/>
        </p:nvSpPr>
        <p:spPr>
          <a:xfrm>
            <a:off x="0" y="5295560"/>
            <a:ext cx="9144000" cy="1103587"/>
          </a:xfrm>
          <a:prstGeom prst="rect">
            <a:avLst/>
          </a:prstGeom>
          <a:gradFill>
            <a:gsLst>
              <a:gs pos="6000">
                <a:srgbClr val="2E63AC">
                  <a:lumMod val="100000"/>
                </a:srgbClr>
              </a:gs>
              <a:gs pos="4000">
                <a:srgbClr val="2E63AC"/>
              </a:gs>
              <a:gs pos="54000">
                <a:srgbClr val="2E63AC">
                  <a:alpha val="0"/>
                </a:srgb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feld 11"/>
          <p:cNvSpPr txBox="1"/>
          <p:nvPr/>
        </p:nvSpPr>
        <p:spPr>
          <a:xfrm>
            <a:off x="25273" y="6119336"/>
            <a:ext cx="9144000" cy="738664"/>
          </a:xfrm>
          <a:prstGeom prst="rect">
            <a:avLst/>
          </a:prstGeom>
          <a:noFill/>
        </p:spPr>
        <p:txBody>
          <a:bodyPr wrap="square" rtlCol="0" anchor="b" anchorCtr="0">
            <a:spAutoFit/>
          </a:bodyPr>
          <a:lstStyle/>
          <a:p>
            <a:pPr algn="r"/>
            <a:r>
              <a:rPr lang="de-DE" sz="2400" cap="all" dirty="0" err="1">
                <a:solidFill>
                  <a:schemeClr val="bg1"/>
                </a:solidFill>
                <a:latin typeface="+mj-lt"/>
              </a:rPr>
              <a:t>Example</a:t>
            </a:r>
            <a:endParaRPr lang="de-DE" sz="2400" cap="all" dirty="0">
              <a:solidFill>
                <a:schemeClr val="bg1"/>
              </a:solidFill>
              <a:latin typeface="+mj-lt"/>
            </a:endParaRPr>
          </a:p>
          <a:p>
            <a:pPr algn="r"/>
            <a:r>
              <a:rPr lang="de-DE" dirty="0">
                <a:solidFill>
                  <a:schemeClr val="bg1"/>
                </a:solidFill>
                <a:latin typeface="+mj-lt"/>
              </a:rPr>
              <a:t>       </a:t>
            </a:r>
            <a:endParaRPr lang="en-US" dirty="0">
              <a:solidFill>
                <a:schemeClr val="bg1"/>
              </a:solidFill>
              <a:latin typeface="+mj-lt"/>
            </a:endParaRPr>
          </a:p>
        </p:txBody>
      </p:sp>
    </p:spTree>
    <p:extLst>
      <p:ext uri="{BB962C8B-B14F-4D97-AF65-F5344CB8AC3E}">
        <p14:creationId xmlns:p14="http://schemas.microsoft.com/office/powerpoint/2010/main" val="23268213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98023">
                                            <p:txEl>
                                              <p:pRg st="0" end="0"/>
                                            </p:txEl>
                                          </p:spTgt>
                                        </p:tgtEl>
                                        <p:attrNameLst>
                                          <p:attrName>style.visibility</p:attrName>
                                        </p:attrNameLst>
                                      </p:cBhvr>
                                      <p:to>
                                        <p:strVal val="visible"/>
                                      </p:to>
                                    </p:set>
                                    <p:animEffect transition="in" filter="wipe(left)">
                                      <p:cBhvr>
                                        <p:cTn id="7" dur="500"/>
                                        <p:tgtEl>
                                          <p:spTgt spid="5980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98023">
                                            <p:txEl>
                                              <p:pRg st="1" end="1"/>
                                            </p:txEl>
                                          </p:spTgt>
                                        </p:tgtEl>
                                        <p:attrNameLst>
                                          <p:attrName>style.visibility</p:attrName>
                                        </p:attrNameLst>
                                      </p:cBhvr>
                                      <p:to>
                                        <p:strVal val="visible"/>
                                      </p:to>
                                    </p:set>
                                    <p:animEffect transition="in" filter="wipe(left)">
                                      <p:cBhvr>
                                        <p:cTn id="12" dur="500"/>
                                        <p:tgtEl>
                                          <p:spTgt spid="59802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98023">
                                            <p:txEl>
                                              <p:pRg st="2" end="2"/>
                                            </p:txEl>
                                          </p:spTgt>
                                        </p:tgtEl>
                                        <p:attrNameLst>
                                          <p:attrName>style.visibility</p:attrName>
                                        </p:attrNameLst>
                                      </p:cBhvr>
                                      <p:to>
                                        <p:strVal val="visible"/>
                                      </p:to>
                                    </p:set>
                                    <p:animEffect transition="in" filter="wipe(left)">
                                      <p:cBhvr>
                                        <p:cTn id="17" dur="500"/>
                                        <p:tgtEl>
                                          <p:spTgt spid="59802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98023">
                                            <p:txEl>
                                              <p:pRg st="3" end="3"/>
                                            </p:txEl>
                                          </p:spTgt>
                                        </p:tgtEl>
                                        <p:attrNameLst>
                                          <p:attrName>style.visibility</p:attrName>
                                        </p:attrNameLst>
                                      </p:cBhvr>
                                      <p:to>
                                        <p:strVal val="visible"/>
                                      </p:to>
                                    </p:set>
                                    <p:animEffect transition="in" filter="wipe(left)">
                                      <p:cBhvr>
                                        <p:cTn id="22" dur="500"/>
                                        <p:tgtEl>
                                          <p:spTgt spid="59802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8023" grpId="0" build="p"/>
    </p:bld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53"/>
          <p:cNvSpPr txBox="1">
            <a:spLocks noChangeArrowheads="1"/>
          </p:cNvSpPr>
          <p:nvPr/>
        </p:nvSpPr>
        <p:spPr bwMode="auto">
          <a:xfrm>
            <a:off x="604839" y="1651376"/>
            <a:ext cx="8128799" cy="4539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31775" indent="-231775" eaLnBrk="0" hangingPunct="0">
              <a:defRPr>
                <a:solidFill>
                  <a:schemeClr val="tx1"/>
                </a:solidFill>
                <a:latin typeface="Palatino" pitchFamily="2" charset="0"/>
              </a:defRPr>
            </a:lvl1pPr>
            <a:lvl2pPr marL="742950" indent="-285750" eaLnBrk="0" hangingPunct="0">
              <a:defRPr>
                <a:solidFill>
                  <a:schemeClr val="tx1"/>
                </a:solidFill>
                <a:latin typeface="Palatino" pitchFamily="2" charset="0"/>
              </a:defRPr>
            </a:lvl2pPr>
            <a:lvl3pPr marL="1143000" indent="-228600" eaLnBrk="0" hangingPunct="0">
              <a:defRPr>
                <a:solidFill>
                  <a:schemeClr val="tx1"/>
                </a:solidFill>
                <a:latin typeface="Palatino" pitchFamily="2" charset="0"/>
              </a:defRPr>
            </a:lvl3pPr>
            <a:lvl4pPr marL="1600200" indent="-228600" eaLnBrk="0" hangingPunct="0">
              <a:defRPr>
                <a:solidFill>
                  <a:schemeClr val="tx1"/>
                </a:solidFill>
                <a:latin typeface="Palatino" pitchFamily="2" charset="0"/>
              </a:defRPr>
            </a:lvl4pPr>
            <a:lvl5pPr marL="2057400" indent="-228600" eaLnBrk="0" hangingPunct="0">
              <a:defRPr>
                <a:solidFill>
                  <a:schemeClr val="tx1"/>
                </a:solidFill>
                <a:latin typeface="Palatino" pitchFamily="2" charset="0"/>
              </a:defRPr>
            </a:lvl5pPr>
            <a:lvl6pPr marL="2514600" indent="-228600" eaLnBrk="0" fontAlgn="base" hangingPunct="0">
              <a:spcBef>
                <a:spcPct val="0"/>
              </a:spcBef>
              <a:spcAft>
                <a:spcPct val="0"/>
              </a:spcAft>
              <a:defRPr>
                <a:solidFill>
                  <a:schemeClr val="tx1"/>
                </a:solidFill>
                <a:latin typeface="Palatino" pitchFamily="2" charset="0"/>
              </a:defRPr>
            </a:lvl6pPr>
            <a:lvl7pPr marL="2971800" indent="-228600" eaLnBrk="0" fontAlgn="base" hangingPunct="0">
              <a:spcBef>
                <a:spcPct val="0"/>
              </a:spcBef>
              <a:spcAft>
                <a:spcPct val="0"/>
              </a:spcAft>
              <a:defRPr>
                <a:solidFill>
                  <a:schemeClr val="tx1"/>
                </a:solidFill>
                <a:latin typeface="Palatino" pitchFamily="2" charset="0"/>
              </a:defRPr>
            </a:lvl7pPr>
            <a:lvl8pPr marL="3429000" indent="-228600" eaLnBrk="0" fontAlgn="base" hangingPunct="0">
              <a:spcBef>
                <a:spcPct val="0"/>
              </a:spcBef>
              <a:spcAft>
                <a:spcPct val="0"/>
              </a:spcAft>
              <a:defRPr>
                <a:solidFill>
                  <a:schemeClr val="tx1"/>
                </a:solidFill>
                <a:latin typeface="Palatino" pitchFamily="2" charset="0"/>
              </a:defRPr>
            </a:lvl8pPr>
            <a:lvl9pPr marL="3886200" indent="-228600" eaLnBrk="0" fontAlgn="base" hangingPunct="0">
              <a:spcBef>
                <a:spcPct val="0"/>
              </a:spcBef>
              <a:spcAft>
                <a:spcPct val="0"/>
              </a:spcAft>
              <a:defRPr>
                <a:solidFill>
                  <a:schemeClr val="tx1"/>
                </a:solidFill>
                <a:latin typeface="Palatino" pitchFamily="2" charset="0"/>
              </a:defRPr>
            </a:lvl9pPr>
          </a:lstStyle>
          <a:p>
            <a:pPr marL="342900" indent="-342900">
              <a:lnSpc>
                <a:spcPct val="120000"/>
              </a:lnSpc>
              <a:spcBef>
                <a:spcPts val="600"/>
              </a:spcBef>
              <a:buClr>
                <a:srgbClr val="2E63AC"/>
              </a:buClr>
              <a:buFont typeface="Wingdings" panose="05000000000000000000" pitchFamily="2" charset="2"/>
              <a:buChar char="§"/>
            </a:pPr>
            <a:r>
              <a:rPr lang="en-US" sz="2000" dirty="0">
                <a:latin typeface="+mn-lt"/>
                <a:cs typeface="Arial" charset="0"/>
              </a:rPr>
              <a:t>In the long run, firms adjust all their inputs so that the cost of production is as low as possible</a:t>
            </a:r>
          </a:p>
          <a:p>
            <a:pPr marL="342900" indent="-342900">
              <a:lnSpc>
                <a:spcPct val="120000"/>
              </a:lnSpc>
              <a:spcBef>
                <a:spcPts val="600"/>
              </a:spcBef>
              <a:buClr>
                <a:srgbClr val="2E63AC"/>
              </a:buClr>
              <a:buFont typeface="Wingdings" panose="05000000000000000000" pitchFamily="2" charset="2"/>
              <a:buChar char="§"/>
            </a:pPr>
            <a:r>
              <a:rPr lang="en-US" sz="2000" dirty="0">
                <a:latin typeface="+mn-lt"/>
                <a:cs typeface="Arial" charset="0"/>
              </a:rPr>
              <a:t>Fixed costs: are sunk in the short run but avoidable in the long run</a:t>
            </a:r>
          </a:p>
          <a:p>
            <a:pPr marL="342900" indent="-342900">
              <a:lnSpc>
                <a:spcPct val="120000"/>
              </a:lnSpc>
              <a:spcBef>
                <a:spcPts val="600"/>
              </a:spcBef>
              <a:buClr>
                <a:srgbClr val="2E63AC"/>
              </a:buClr>
              <a:buFont typeface="Wingdings" panose="05000000000000000000" pitchFamily="2" charset="2"/>
              <a:buChar char="§"/>
            </a:pPr>
            <a:r>
              <a:rPr lang="en-US" sz="2000" dirty="0">
                <a:latin typeface="+mn-lt"/>
                <a:cs typeface="Arial" charset="0"/>
              </a:rPr>
              <a:t>Example: the rent per month a restaurant pas is fixed In the short run but avoidable in the long run if it shuts down; the long run is determined by the length of the rental contract</a:t>
            </a:r>
          </a:p>
          <a:p>
            <a:pPr marL="342900" indent="-342900">
              <a:lnSpc>
                <a:spcPct val="120000"/>
              </a:lnSpc>
              <a:spcBef>
                <a:spcPts val="600"/>
              </a:spcBef>
              <a:buClr>
                <a:srgbClr val="2E63AC"/>
              </a:buClr>
              <a:buFont typeface="Wingdings" panose="05000000000000000000" pitchFamily="2" charset="2"/>
              <a:buChar char="§"/>
            </a:pPr>
            <a:r>
              <a:rPr lang="en-US" sz="2000" dirty="0">
                <a:latin typeface="+mn-lt"/>
                <a:cs typeface="Arial" charset="0"/>
              </a:rPr>
              <a:t>Assumption</a:t>
            </a:r>
            <a:r>
              <a:rPr lang="en-US" sz="2000" b="1" dirty="0">
                <a:solidFill>
                  <a:srgbClr val="2E63AC"/>
                </a:solidFill>
                <a:latin typeface="+mn-lt"/>
                <a:cs typeface="Arial" charset="0"/>
              </a:rPr>
              <a:t>: all inputs can be varied in the long run so that there are no long-run fixed costs </a:t>
            </a:r>
          </a:p>
          <a:p>
            <a:pPr marL="342900" indent="-342900">
              <a:lnSpc>
                <a:spcPct val="120000"/>
              </a:lnSpc>
              <a:spcBef>
                <a:spcPts val="600"/>
              </a:spcBef>
              <a:buClr>
                <a:srgbClr val="2E63AC"/>
              </a:buClr>
              <a:buFont typeface="Wingdings" panose="05000000000000000000" pitchFamily="2" charset="2"/>
              <a:buChar char="§"/>
            </a:pPr>
            <a:r>
              <a:rPr lang="en-US" sz="2000" dirty="0">
                <a:latin typeface="+mn-lt"/>
                <a:cs typeface="Arial" charset="0"/>
              </a:rPr>
              <a:t>In the long run, a firm is concerned about only three cost concepts: TC, ATC and MC (instead of seven cost concepts in the short run) </a:t>
            </a:r>
            <a:endParaRPr lang="en-US" sz="2000" b="1" cap="all" dirty="0">
              <a:solidFill>
                <a:srgbClr val="86A415"/>
              </a:solidFill>
              <a:latin typeface="+mn-lt"/>
            </a:endParaRPr>
          </a:p>
          <a:p>
            <a:pPr marL="0" indent="0" defTabSz="857250" eaLnBrk="1" hangingPunct="1">
              <a:lnSpc>
                <a:spcPct val="120000"/>
              </a:lnSpc>
              <a:spcBef>
                <a:spcPts val="600"/>
              </a:spcBef>
              <a:buClr>
                <a:srgbClr val="F08300"/>
              </a:buClr>
            </a:pPr>
            <a:endParaRPr lang="en-US" sz="2000" dirty="0">
              <a:solidFill>
                <a:prstClr val="black"/>
              </a:solidFill>
              <a:latin typeface="+mn-lt"/>
              <a:cs typeface="Arial" charset="0"/>
            </a:endParaRPr>
          </a:p>
        </p:txBody>
      </p:sp>
      <p:sp>
        <p:nvSpPr>
          <p:cNvPr id="12" name="Rectangle 52"/>
          <p:cNvSpPr>
            <a:spLocks noGrp="1" noChangeArrowheads="1"/>
          </p:cNvSpPr>
          <p:nvPr>
            <p:ph type="title"/>
          </p:nvPr>
        </p:nvSpPr>
        <p:spPr>
          <a:prstGeom prst="rect">
            <a:avLst/>
          </a:prstGeom>
          <a:noFill/>
        </p:spPr>
        <p:txBody>
          <a:bodyPr anchor="b"/>
          <a:lstStyle/>
          <a:p>
            <a:r>
              <a:rPr lang="en-US" dirty="0">
                <a:solidFill>
                  <a:srgbClr val="2E63AC"/>
                </a:solidFill>
                <a:latin typeface="+mj-lt"/>
              </a:rPr>
              <a:t>Costs in the long run</a:t>
            </a:r>
          </a:p>
        </p:txBody>
      </p:sp>
    </p:spTree>
    <p:extLst>
      <p:ext uri="{BB962C8B-B14F-4D97-AF65-F5344CB8AC3E}">
        <p14:creationId xmlns:p14="http://schemas.microsoft.com/office/powerpoint/2010/main" val="37068075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wipe(left)">
                                      <p:cBhvr>
                                        <p:cTn id="7" dur="500"/>
                                        <p:tgtEl>
                                          <p:spTgt spid="12">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53"/>
          <p:cNvSpPr txBox="1">
            <a:spLocks noChangeArrowheads="1"/>
          </p:cNvSpPr>
          <p:nvPr/>
        </p:nvSpPr>
        <p:spPr bwMode="auto">
          <a:xfrm>
            <a:off x="604839" y="1760560"/>
            <a:ext cx="8128799" cy="4616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31775" indent="-231775" eaLnBrk="0" hangingPunct="0">
              <a:defRPr>
                <a:solidFill>
                  <a:schemeClr val="tx1"/>
                </a:solidFill>
                <a:latin typeface="Palatino" pitchFamily="2" charset="0"/>
              </a:defRPr>
            </a:lvl1pPr>
            <a:lvl2pPr marL="742950" indent="-285750" eaLnBrk="0" hangingPunct="0">
              <a:defRPr>
                <a:solidFill>
                  <a:schemeClr val="tx1"/>
                </a:solidFill>
                <a:latin typeface="Palatino" pitchFamily="2" charset="0"/>
              </a:defRPr>
            </a:lvl2pPr>
            <a:lvl3pPr marL="1143000" indent="-228600" eaLnBrk="0" hangingPunct="0">
              <a:defRPr>
                <a:solidFill>
                  <a:schemeClr val="tx1"/>
                </a:solidFill>
                <a:latin typeface="Palatino" pitchFamily="2" charset="0"/>
              </a:defRPr>
            </a:lvl3pPr>
            <a:lvl4pPr marL="1600200" indent="-228600" eaLnBrk="0" hangingPunct="0">
              <a:defRPr>
                <a:solidFill>
                  <a:schemeClr val="tx1"/>
                </a:solidFill>
                <a:latin typeface="Palatino" pitchFamily="2" charset="0"/>
              </a:defRPr>
            </a:lvl4pPr>
            <a:lvl5pPr marL="2057400" indent="-228600" eaLnBrk="0" hangingPunct="0">
              <a:defRPr>
                <a:solidFill>
                  <a:schemeClr val="tx1"/>
                </a:solidFill>
                <a:latin typeface="Palatino" pitchFamily="2" charset="0"/>
              </a:defRPr>
            </a:lvl5pPr>
            <a:lvl6pPr marL="2514600" indent="-228600" eaLnBrk="0" fontAlgn="base" hangingPunct="0">
              <a:spcBef>
                <a:spcPct val="0"/>
              </a:spcBef>
              <a:spcAft>
                <a:spcPct val="0"/>
              </a:spcAft>
              <a:defRPr>
                <a:solidFill>
                  <a:schemeClr val="tx1"/>
                </a:solidFill>
                <a:latin typeface="Palatino" pitchFamily="2" charset="0"/>
              </a:defRPr>
            </a:lvl6pPr>
            <a:lvl7pPr marL="2971800" indent="-228600" eaLnBrk="0" fontAlgn="base" hangingPunct="0">
              <a:spcBef>
                <a:spcPct val="0"/>
              </a:spcBef>
              <a:spcAft>
                <a:spcPct val="0"/>
              </a:spcAft>
              <a:defRPr>
                <a:solidFill>
                  <a:schemeClr val="tx1"/>
                </a:solidFill>
                <a:latin typeface="Palatino" pitchFamily="2" charset="0"/>
              </a:defRPr>
            </a:lvl7pPr>
            <a:lvl8pPr marL="3429000" indent="-228600" eaLnBrk="0" fontAlgn="base" hangingPunct="0">
              <a:spcBef>
                <a:spcPct val="0"/>
              </a:spcBef>
              <a:spcAft>
                <a:spcPct val="0"/>
              </a:spcAft>
              <a:defRPr>
                <a:solidFill>
                  <a:schemeClr val="tx1"/>
                </a:solidFill>
                <a:latin typeface="Palatino" pitchFamily="2" charset="0"/>
              </a:defRPr>
            </a:lvl8pPr>
            <a:lvl9pPr marL="3886200" indent="-228600" eaLnBrk="0" fontAlgn="base" hangingPunct="0">
              <a:spcBef>
                <a:spcPct val="0"/>
              </a:spcBef>
              <a:spcAft>
                <a:spcPct val="0"/>
              </a:spcAft>
              <a:defRPr>
                <a:solidFill>
                  <a:schemeClr val="tx1"/>
                </a:solidFill>
                <a:latin typeface="Palatino" pitchFamily="2" charset="0"/>
              </a:defRPr>
            </a:lvl9pPr>
          </a:lstStyle>
          <a:p>
            <a:pPr marL="0" indent="0">
              <a:lnSpc>
                <a:spcPct val="120000"/>
              </a:lnSpc>
              <a:spcBef>
                <a:spcPts val="600"/>
              </a:spcBef>
              <a:buNone/>
            </a:pPr>
            <a:r>
              <a:rPr lang="en-US" sz="2000" dirty="0">
                <a:solidFill>
                  <a:srgbClr val="2E63AC"/>
                </a:solidFill>
                <a:latin typeface="+mn-lt"/>
                <a:cs typeface="Arial" charset="0"/>
              </a:rPr>
              <a:t>How do firms select inputs to produce a given output at minimum cost?</a:t>
            </a:r>
          </a:p>
          <a:p>
            <a:pPr marL="342900" indent="-342900">
              <a:lnSpc>
                <a:spcPct val="120000"/>
              </a:lnSpc>
              <a:spcBef>
                <a:spcPts val="600"/>
              </a:spcBef>
              <a:buClr>
                <a:srgbClr val="2E63AC"/>
              </a:buClr>
              <a:buFont typeface="Wingdings" panose="05000000000000000000" pitchFamily="2" charset="2"/>
              <a:buChar char="§"/>
            </a:pPr>
            <a:r>
              <a:rPr lang="en-US" sz="2000" dirty="0">
                <a:latin typeface="+mn-lt"/>
                <a:cs typeface="Arial" charset="0"/>
              </a:rPr>
              <a:t>Assume two variable inputs: labor (measured in hours of work per year) and capital (measured in hours of use of machinery per year)</a:t>
            </a:r>
          </a:p>
          <a:p>
            <a:pPr marL="342900" indent="-342900">
              <a:lnSpc>
                <a:spcPct val="120000"/>
              </a:lnSpc>
              <a:spcBef>
                <a:spcPts val="600"/>
              </a:spcBef>
              <a:buClr>
                <a:srgbClr val="2E63AC"/>
              </a:buClr>
              <a:buFont typeface="Wingdings" panose="05000000000000000000" pitchFamily="2" charset="2"/>
              <a:buChar char="§"/>
            </a:pPr>
            <a:r>
              <a:rPr lang="en-US" sz="2000" dirty="0">
                <a:latin typeface="+mn-lt"/>
                <a:cs typeface="Arial" charset="0"/>
              </a:rPr>
              <a:t>Total cost C of producing any particular output:  C = </a:t>
            </a:r>
            <a:r>
              <a:rPr lang="en-US" sz="2000" dirty="0" err="1">
                <a:latin typeface="+mn-lt"/>
                <a:cs typeface="Arial" charset="0"/>
              </a:rPr>
              <a:t>wl</a:t>
            </a:r>
            <a:r>
              <a:rPr lang="en-US" sz="2000" dirty="0">
                <a:latin typeface="+mn-lt"/>
                <a:cs typeface="Arial" charset="0"/>
              </a:rPr>
              <a:t> + </a:t>
            </a:r>
            <a:r>
              <a:rPr lang="en-US" sz="2000" dirty="0" err="1">
                <a:latin typeface="+mn-lt"/>
                <a:cs typeface="Arial" charset="0"/>
              </a:rPr>
              <a:t>rK</a:t>
            </a:r>
            <a:endParaRPr lang="en-US" sz="2000" dirty="0">
              <a:latin typeface="+mn-lt"/>
              <a:cs typeface="Arial" charset="0"/>
            </a:endParaRPr>
          </a:p>
          <a:p>
            <a:pPr marL="342900" indent="-342900">
              <a:lnSpc>
                <a:spcPct val="120000"/>
              </a:lnSpc>
              <a:spcBef>
                <a:spcPts val="600"/>
              </a:spcBef>
              <a:buClr>
                <a:srgbClr val="2E63AC"/>
              </a:buClr>
              <a:buFont typeface="Wingdings" panose="05000000000000000000" pitchFamily="2" charset="2"/>
              <a:buChar char="§"/>
            </a:pPr>
            <a:endParaRPr lang="en-US" sz="2000" b="1" cap="all" dirty="0">
              <a:solidFill>
                <a:srgbClr val="86A415"/>
              </a:solidFill>
              <a:latin typeface="+mn-lt"/>
            </a:endParaRPr>
          </a:p>
          <a:p>
            <a:pPr marL="0" indent="0" defTabSz="857250" eaLnBrk="1" hangingPunct="1">
              <a:lnSpc>
                <a:spcPct val="120000"/>
              </a:lnSpc>
              <a:spcBef>
                <a:spcPts val="600"/>
              </a:spcBef>
              <a:buClr>
                <a:srgbClr val="F08300"/>
              </a:buClr>
            </a:pPr>
            <a:r>
              <a:rPr lang="en-US" sz="2000" b="1" cap="all" dirty="0" err="1">
                <a:solidFill>
                  <a:srgbClr val="86A415"/>
                </a:solidFill>
                <a:latin typeface="+mn-lt"/>
              </a:rPr>
              <a:t>Isocost</a:t>
            </a:r>
            <a:r>
              <a:rPr lang="en-US" sz="2000" b="1" cap="all" dirty="0">
                <a:solidFill>
                  <a:srgbClr val="86A415"/>
                </a:solidFill>
                <a:latin typeface="+mn-lt"/>
              </a:rPr>
              <a:t> line: </a:t>
            </a:r>
            <a:r>
              <a:rPr lang="en-US" sz="2000" dirty="0">
                <a:latin typeface="+mn-lt"/>
              </a:rPr>
              <a:t>Graph showing all possible combinations of labor and capital that can be purchased for a given total cost</a:t>
            </a:r>
            <a:endParaRPr lang="en-US" sz="2000" dirty="0">
              <a:solidFill>
                <a:prstClr val="black"/>
              </a:solidFill>
              <a:latin typeface="+mn-lt"/>
              <a:cs typeface="Arial" charset="0"/>
            </a:endParaRPr>
          </a:p>
          <a:p>
            <a:pPr marL="0" indent="0" algn="ctr" defTabSz="857250" eaLnBrk="1" hangingPunct="1">
              <a:lnSpc>
                <a:spcPct val="120000"/>
              </a:lnSpc>
              <a:spcBef>
                <a:spcPts val="600"/>
              </a:spcBef>
              <a:buClr>
                <a:srgbClr val="F08300"/>
              </a:buClr>
            </a:pPr>
            <a:r>
              <a:rPr lang="en-US" sz="2000" i="1" dirty="0">
                <a:solidFill>
                  <a:prstClr val="black"/>
                </a:solidFill>
                <a:latin typeface="+mn-lt"/>
                <a:cs typeface="Arial" charset="0"/>
              </a:rPr>
              <a:t>K = C/r – (w/r)L</a:t>
            </a:r>
            <a:endParaRPr lang="en-US" sz="2000" dirty="0">
              <a:solidFill>
                <a:prstClr val="black"/>
              </a:solidFill>
              <a:latin typeface="+mn-lt"/>
              <a:cs typeface="Arial" charset="0"/>
            </a:endParaRPr>
          </a:p>
          <a:p>
            <a:pPr marL="342900" indent="-342900" defTabSz="857250" eaLnBrk="1" hangingPunct="1">
              <a:lnSpc>
                <a:spcPct val="120000"/>
              </a:lnSpc>
              <a:spcBef>
                <a:spcPts val="600"/>
              </a:spcBef>
              <a:buClr>
                <a:srgbClr val="2E63AC"/>
              </a:buClr>
              <a:buFont typeface="Wingdings" panose="05000000000000000000" pitchFamily="2" charset="2"/>
              <a:buChar char="§"/>
            </a:pPr>
            <a:r>
              <a:rPr lang="en-US" sz="2000" dirty="0">
                <a:solidFill>
                  <a:prstClr val="black"/>
                </a:solidFill>
                <a:latin typeface="+mn-lt"/>
                <a:cs typeface="Arial" charset="0"/>
              </a:rPr>
              <a:t>Slope of </a:t>
            </a:r>
            <a:r>
              <a:rPr lang="en-US" sz="2000" i="1" dirty="0">
                <a:solidFill>
                  <a:prstClr val="black"/>
                </a:solidFill>
                <a:latin typeface="+mn-lt"/>
                <a:cs typeface="Arial" charset="0"/>
              </a:rPr>
              <a:t>ΔK/ΔL = −(w/r)</a:t>
            </a:r>
            <a:endParaRPr lang="en-US" sz="2000" dirty="0">
              <a:solidFill>
                <a:prstClr val="black"/>
              </a:solidFill>
              <a:latin typeface="+mn-lt"/>
              <a:cs typeface="Arial" charset="0"/>
            </a:endParaRPr>
          </a:p>
        </p:txBody>
      </p:sp>
      <p:sp>
        <p:nvSpPr>
          <p:cNvPr id="12" name="Rectangle 52"/>
          <p:cNvSpPr>
            <a:spLocks noGrp="1" noChangeArrowheads="1"/>
          </p:cNvSpPr>
          <p:nvPr>
            <p:ph type="title"/>
          </p:nvPr>
        </p:nvSpPr>
        <p:spPr>
          <a:prstGeom prst="rect">
            <a:avLst/>
          </a:prstGeom>
          <a:noFill/>
        </p:spPr>
        <p:txBody>
          <a:bodyPr anchor="b"/>
          <a:lstStyle/>
          <a:p>
            <a:r>
              <a:rPr lang="en-US" dirty="0">
                <a:solidFill>
                  <a:srgbClr val="2E63AC"/>
                </a:solidFill>
                <a:latin typeface="+mj-lt"/>
              </a:rPr>
              <a:t>The Cost-Minimizing Input Choice #1</a:t>
            </a:r>
          </a:p>
        </p:txBody>
      </p:sp>
    </p:spTree>
    <p:extLst>
      <p:ext uri="{BB962C8B-B14F-4D97-AF65-F5344CB8AC3E}">
        <p14:creationId xmlns:p14="http://schemas.microsoft.com/office/powerpoint/2010/main" val="19902978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wipe(left)">
                                      <p:cBhvr>
                                        <p:cTn id="7" dur="500"/>
                                        <p:tgtEl>
                                          <p:spTgt spid="12">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1"/>
          <p:cNvSpPr txBox="1">
            <a:spLocks noChangeArrowheads="1"/>
          </p:cNvSpPr>
          <p:nvPr/>
        </p:nvSpPr>
        <p:spPr bwMode="auto">
          <a:xfrm>
            <a:off x="7024688" y="6548438"/>
            <a:ext cx="1103435" cy="195814"/>
          </a:xfrm>
          <a:prstGeom prst="rect">
            <a:avLst/>
          </a:prstGeom>
          <a:noFill/>
          <a:ln w="9525">
            <a:noFill/>
            <a:round/>
            <a:headEnd/>
            <a:tailEnd/>
          </a:ln>
        </p:spPr>
        <p:txBody>
          <a:bodyPr wrap="none" lIns="36000" tIns="36000" rIns="36000" bIns="36000">
            <a:spAutoFit/>
          </a:bodyPr>
          <a:lstStyle/>
          <a:p>
            <a:pPr algn="l">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sz="800" dirty="0">
                <a:solidFill>
                  <a:srgbClr val="808080"/>
                </a:solidFill>
                <a:latin typeface="Arial" charset="0"/>
              </a:rPr>
              <a:t>Markus Heilig / Seite </a:t>
            </a:r>
            <a:fld id="{80CDC2B5-5A04-488F-9907-4A0980161438}" type="slidenum">
              <a:rPr lang="de-DE" sz="800" smtClean="0">
                <a:solidFill>
                  <a:srgbClr val="808080"/>
                </a:solidFill>
                <a:latin typeface="Arial" charset="0"/>
              </a:rPr>
              <a:pPr algn="l">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3</a:t>
            </a:fld>
            <a:endParaRPr lang="de-DE" sz="800" dirty="0">
              <a:solidFill>
                <a:srgbClr val="808080"/>
              </a:solidFill>
              <a:latin typeface="Arial" charset="0"/>
            </a:endParaRPr>
          </a:p>
        </p:txBody>
      </p:sp>
      <p:sp>
        <p:nvSpPr>
          <p:cNvPr id="10243" name="Text Box 2"/>
          <p:cNvSpPr txBox="1">
            <a:spLocks noChangeArrowheads="1"/>
          </p:cNvSpPr>
          <p:nvPr/>
        </p:nvSpPr>
        <p:spPr bwMode="auto">
          <a:xfrm>
            <a:off x="358775" y="552450"/>
            <a:ext cx="2341563" cy="457200"/>
          </a:xfrm>
          <a:prstGeom prst="rect">
            <a:avLst/>
          </a:prstGeom>
          <a:noFill/>
          <a:ln w="9525">
            <a:noFill/>
            <a:round/>
            <a:headEnd/>
            <a:tailEnd/>
          </a:ln>
        </p:spPr>
        <p:txBody>
          <a:bodyPr wrap="none" anchor="ctr"/>
          <a:lstStyle/>
          <a:p>
            <a:endParaRPr lang="de-DE"/>
          </a:p>
        </p:txBody>
      </p:sp>
      <p:sp>
        <p:nvSpPr>
          <p:cNvPr id="10244" name="Text Box 3"/>
          <p:cNvSpPr txBox="1">
            <a:spLocks noChangeArrowheads="1"/>
          </p:cNvSpPr>
          <p:nvPr/>
        </p:nvSpPr>
        <p:spPr bwMode="auto">
          <a:xfrm>
            <a:off x="358775" y="552450"/>
            <a:ext cx="7561262" cy="4471988"/>
          </a:xfrm>
          <a:prstGeom prst="rect">
            <a:avLst/>
          </a:prstGeom>
          <a:noFill/>
          <a:ln w="9525">
            <a:noFill/>
            <a:round/>
            <a:headEnd/>
            <a:tailEnd/>
          </a:ln>
        </p:spPr>
        <p:txBody>
          <a:bodyPr lIns="68400" rIns="68400"/>
          <a:lstStyle/>
          <a:p>
            <a:pPr marL="177800" indent="-177800" algn="l">
              <a:lnSpc>
                <a:spcPct val="135000"/>
              </a:lnSpc>
              <a:spcBef>
                <a:spcPts val="1000"/>
              </a:spcBef>
              <a:tabLst>
                <a:tab pos="177800" algn="l"/>
                <a:tab pos="625475" algn="l"/>
                <a:tab pos="1074738" algn="l"/>
                <a:tab pos="1524000" algn="l"/>
                <a:tab pos="1973263" algn="l"/>
                <a:tab pos="2422525" algn="l"/>
                <a:tab pos="2871788" algn="l"/>
                <a:tab pos="3321050" algn="l"/>
                <a:tab pos="3770313" algn="l"/>
                <a:tab pos="4219575" algn="l"/>
                <a:tab pos="4668838" algn="l"/>
                <a:tab pos="5118100" algn="l"/>
                <a:tab pos="5567363" algn="l"/>
                <a:tab pos="6016625" algn="l"/>
                <a:tab pos="6465888" algn="l"/>
                <a:tab pos="6915150" algn="l"/>
                <a:tab pos="7364413" algn="l"/>
                <a:tab pos="7813675" algn="l"/>
                <a:tab pos="8262938" algn="l"/>
                <a:tab pos="8712200" algn="l"/>
                <a:tab pos="9161463" algn="l"/>
              </a:tabLst>
            </a:pPr>
            <a:r>
              <a:rPr lang="de-DE" dirty="0">
                <a:solidFill>
                  <a:srgbClr val="000000"/>
                </a:solidFill>
                <a:latin typeface="Arial" panose="020B0604020202020204" pitchFamily="34" charset="0"/>
                <a:cs typeface="Arial" panose="020B0604020202020204" pitchFamily="34" charset="0"/>
              </a:rPr>
              <a:t>Literatur:</a:t>
            </a:r>
          </a:p>
          <a:p>
            <a:pPr algn="l">
              <a:lnSpc>
                <a:spcPct val="135000"/>
              </a:lnSpc>
              <a:spcBef>
                <a:spcPts val="1000"/>
              </a:spcBef>
              <a:tabLst>
                <a:tab pos="177800" algn="l"/>
                <a:tab pos="625475" algn="l"/>
                <a:tab pos="1074738" algn="l"/>
                <a:tab pos="1524000" algn="l"/>
                <a:tab pos="1973263" algn="l"/>
                <a:tab pos="2422525" algn="l"/>
                <a:tab pos="2871788" algn="l"/>
                <a:tab pos="3321050" algn="l"/>
                <a:tab pos="3770313" algn="l"/>
                <a:tab pos="4219575" algn="l"/>
                <a:tab pos="4668838" algn="l"/>
                <a:tab pos="5118100" algn="l"/>
                <a:tab pos="5567363" algn="l"/>
                <a:tab pos="6016625" algn="l"/>
                <a:tab pos="6465888" algn="l"/>
                <a:tab pos="6915150" algn="l"/>
                <a:tab pos="7364413" algn="l"/>
                <a:tab pos="7813675" algn="l"/>
                <a:tab pos="8262938" algn="l"/>
                <a:tab pos="8712200" algn="l"/>
                <a:tab pos="9161463" algn="l"/>
              </a:tabLst>
            </a:pPr>
            <a:r>
              <a:rPr lang="de-DE" sz="1600" dirty="0">
                <a:solidFill>
                  <a:srgbClr val="FF0000"/>
                </a:solidFill>
                <a:latin typeface="Arial" panose="020B0604020202020204" pitchFamily="34" charset="0"/>
                <a:cs typeface="Arial" panose="020B0604020202020204" pitchFamily="34" charset="0"/>
              </a:rPr>
              <a:t>Must </a:t>
            </a:r>
            <a:r>
              <a:rPr lang="de-DE" sz="1600" dirty="0" err="1">
                <a:solidFill>
                  <a:srgbClr val="FF0000"/>
                </a:solidFill>
                <a:latin typeface="Arial" panose="020B0604020202020204" pitchFamily="34" charset="0"/>
                <a:cs typeface="Arial" panose="020B0604020202020204" pitchFamily="34" charset="0"/>
              </a:rPr>
              <a:t>read</a:t>
            </a:r>
            <a:r>
              <a:rPr lang="de-DE" sz="1600" dirty="0">
                <a:solidFill>
                  <a:srgbClr val="FF0000"/>
                </a:solidFill>
                <a:latin typeface="Arial" panose="020B0604020202020204" pitchFamily="34" charset="0"/>
                <a:cs typeface="Arial" panose="020B0604020202020204" pitchFamily="34" charset="0"/>
              </a:rPr>
              <a:t> </a:t>
            </a:r>
            <a:r>
              <a:rPr lang="de-DE" sz="1600" dirty="0">
                <a:solidFill>
                  <a:srgbClr val="000000"/>
                </a:solidFill>
                <a:latin typeface="Arial" panose="020B0604020202020204" pitchFamily="34" charset="0"/>
                <a:cs typeface="Arial" panose="020B0604020202020204" pitchFamily="34" charset="0"/>
              </a:rPr>
              <a:t>(</a:t>
            </a:r>
            <a:r>
              <a:rPr lang="de-DE" sz="1600" dirty="0" err="1">
                <a:solidFill>
                  <a:srgbClr val="000000"/>
                </a:solidFill>
                <a:latin typeface="Arial" panose="020B0604020202020204" pitchFamily="34" charset="0"/>
                <a:cs typeface="Arial" panose="020B0604020202020204" pitchFamily="34" charset="0"/>
              </a:rPr>
              <a:t>or</a:t>
            </a:r>
            <a:r>
              <a:rPr lang="de-DE" sz="1600" dirty="0">
                <a:solidFill>
                  <a:srgbClr val="000000"/>
                </a:solidFill>
                <a:latin typeface="Arial" panose="020B0604020202020204" pitchFamily="34" charset="0"/>
                <a:cs typeface="Arial" panose="020B0604020202020204" pitchFamily="34" charset="0"/>
              </a:rPr>
              <a:t> </a:t>
            </a:r>
            <a:r>
              <a:rPr lang="de-DE" sz="1600" dirty="0" err="1">
                <a:solidFill>
                  <a:srgbClr val="000000"/>
                </a:solidFill>
                <a:latin typeface="Arial" panose="020B0604020202020204" pitchFamily="34" charset="0"/>
                <a:cs typeface="Arial" panose="020B0604020202020204" pitchFamily="34" charset="0"/>
              </a:rPr>
              <a:t>you</a:t>
            </a:r>
            <a:r>
              <a:rPr lang="de-DE" sz="1600" dirty="0">
                <a:solidFill>
                  <a:srgbClr val="000000"/>
                </a:solidFill>
                <a:latin typeface="Arial" panose="020B0604020202020204" pitchFamily="34" charset="0"/>
                <a:cs typeface="Arial" panose="020B0604020202020204" pitchFamily="34" charset="0"/>
              </a:rPr>
              <a:t> </a:t>
            </a:r>
            <a:r>
              <a:rPr lang="de-DE" sz="1600" dirty="0" err="1">
                <a:solidFill>
                  <a:srgbClr val="000000"/>
                </a:solidFill>
                <a:latin typeface="Arial" panose="020B0604020202020204" pitchFamily="34" charset="0"/>
                <a:cs typeface="Arial" panose="020B0604020202020204" pitchFamily="34" charset="0"/>
              </a:rPr>
              <a:t>understood</a:t>
            </a:r>
            <a:r>
              <a:rPr lang="de-DE" sz="1600" dirty="0">
                <a:solidFill>
                  <a:srgbClr val="000000"/>
                </a:solidFill>
                <a:latin typeface="Arial" panose="020B0604020202020204" pitchFamily="34" charset="0"/>
                <a:cs typeface="Arial" panose="020B0604020202020204" pitchFamily="34" charset="0"/>
              </a:rPr>
              <a:t> all </a:t>
            </a:r>
            <a:r>
              <a:rPr lang="de-DE" sz="1600" dirty="0" err="1">
                <a:solidFill>
                  <a:srgbClr val="000000"/>
                </a:solidFill>
                <a:latin typeface="Arial" panose="020B0604020202020204" pitchFamily="34" charset="0"/>
                <a:cs typeface="Arial" panose="020B0604020202020204" pitchFamily="34" charset="0"/>
              </a:rPr>
              <a:t>topics</a:t>
            </a:r>
            <a:r>
              <a:rPr lang="de-DE" sz="1600" dirty="0">
                <a:solidFill>
                  <a:srgbClr val="000000"/>
                </a:solidFill>
                <a:latin typeface="Arial" panose="020B0604020202020204" pitchFamily="34" charset="0"/>
                <a:cs typeface="Arial" panose="020B0604020202020204" pitchFamily="34" charset="0"/>
              </a:rPr>
              <a:t> in </a:t>
            </a:r>
            <a:r>
              <a:rPr lang="de-DE" sz="1600" dirty="0" err="1">
                <a:solidFill>
                  <a:srgbClr val="000000"/>
                </a:solidFill>
                <a:latin typeface="Arial" panose="020B0604020202020204" pitchFamily="34" charset="0"/>
                <a:cs typeface="Arial" panose="020B0604020202020204" pitchFamily="34" charset="0"/>
              </a:rPr>
              <a:t>lecture</a:t>
            </a:r>
            <a:r>
              <a:rPr lang="de-DE" sz="1600" dirty="0">
                <a:solidFill>
                  <a:srgbClr val="000000"/>
                </a:solidFill>
                <a:latin typeface="Arial" panose="020B0604020202020204" pitchFamily="34" charset="0"/>
                <a:cs typeface="Arial" panose="020B0604020202020204" pitchFamily="34" charset="0"/>
              </a:rPr>
              <a:t>):</a:t>
            </a:r>
          </a:p>
          <a:p>
            <a:pPr marL="285750" indent="-285750">
              <a:lnSpc>
                <a:spcPct val="135000"/>
              </a:lnSpc>
              <a:spcBef>
                <a:spcPts val="1000"/>
              </a:spcBef>
              <a:buFont typeface="Arial" panose="020B0604020202020204" pitchFamily="34" charset="0"/>
              <a:buChar char="•"/>
              <a:tabLst>
                <a:tab pos="177800" algn="l"/>
                <a:tab pos="625475" algn="l"/>
                <a:tab pos="1074738" algn="l"/>
                <a:tab pos="1524000" algn="l"/>
                <a:tab pos="1973263" algn="l"/>
                <a:tab pos="2422525" algn="l"/>
                <a:tab pos="2871788" algn="l"/>
                <a:tab pos="3321050" algn="l"/>
                <a:tab pos="3770313" algn="l"/>
                <a:tab pos="4219575" algn="l"/>
                <a:tab pos="4668838" algn="l"/>
                <a:tab pos="5118100" algn="l"/>
                <a:tab pos="5567363" algn="l"/>
                <a:tab pos="6016625" algn="l"/>
                <a:tab pos="6465888" algn="l"/>
                <a:tab pos="6915150" algn="l"/>
                <a:tab pos="7364413" algn="l"/>
                <a:tab pos="7813675" algn="l"/>
                <a:tab pos="8262938" algn="l"/>
                <a:tab pos="8712200" algn="l"/>
                <a:tab pos="9161463" algn="l"/>
              </a:tabLst>
            </a:pPr>
            <a:r>
              <a:rPr lang="en-GB" sz="1400" dirty="0">
                <a:latin typeface="Arial" panose="020B0604020202020204" pitchFamily="34" charset="0"/>
                <a:cs typeface="Arial" panose="020B0604020202020204" pitchFamily="34" charset="0"/>
              </a:rPr>
              <a:t>Mankiw, N. Gregory/Taylor Mark P. (2021), </a:t>
            </a:r>
            <a:r>
              <a:rPr lang="en-GB" sz="1400" dirty="0" err="1">
                <a:latin typeface="Arial" panose="020B0604020202020204" pitchFamily="34" charset="0"/>
                <a:cs typeface="Arial" panose="020B0604020202020204" pitchFamily="34" charset="0"/>
              </a:rPr>
              <a:t>Grundzüge</a:t>
            </a:r>
            <a:r>
              <a:rPr lang="en-GB" sz="1400" dirty="0">
                <a:latin typeface="Arial" panose="020B0604020202020204" pitchFamily="34" charset="0"/>
                <a:cs typeface="Arial" panose="020B0604020202020204" pitchFamily="34" charset="0"/>
              </a:rPr>
              <a:t> der </a:t>
            </a:r>
            <a:br>
              <a:rPr lang="en-GB" sz="1400" dirty="0">
                <a:latin typeface="Arial" panose="020B0604020202020204" pitchFamily="34" charset="0"/>
                <a:cs typeface="Arial" panose="020B0604020202020204" pitchFamily="34" charset="0"/>
              </a:rPr>
            </a:br>
            <a:r>
              <a:rPr lang="en-GB" sz="1400" dirty="0" err="1">
                <a:latin typeface="Arial" panose="020B0604020202020204" pitchFamily="34" charset="0"/>
                <a:cs typeface="Arial" panose="020B0604020202020204" pitchFamily="34" charset="0"/>
              </a:rPr>
              <a:t>Volkswirtschaftslehre</a:t>
            </a:r>
            <a:r>
              <a:rPr lang="en-GB" sz="1400" dirty="0">
                <a:latin typeface="Arial" panose="020B0604020202020204" pitchFamily="34" charset="0"/>
                <a:cs typeface="Arial" panose="020B0604020202020204" pitchFamily="34" charset="0"/>
              </a:rPr>
              <a:t>, 8. </a:t>
            </a:r>
            <a:r>
              <a:rPr lang="en-GB" sz="1400" dirty="0" err="1">
                <a:latin typeface="Arial" panose="020B0604020202020204" pitchFamily="34" charset="0"/>
                <a:cs typeface="Arial" panose="020B0604020202020204" pitchFamily="34" charset="0"/>
              </a:rPr>
              <a:t>Aufl</a:t>
            </a:r>
            <a:r>
              <a:rPr lang="en-GB" sz="1400" dirty="0">
                <a:latin typeface="Arial" panose="020B0604020202020204" pitchFamily="34" charset="0"/>
                <a:cs typeface="Arial" panose="020B0604020202020204" pitchFamily="34" charset="0"/>
              </a:rPr>
              <a:t>., </a:t>
            </a:r>
            <a:r>
              <a:rPr lang="en-GB" sz="1400" dirty="0" err="1">
                <a:latin typeface="Arial" panose="020B0604020202020204" pitchFamily="34" charset="0"/>
                <a:cs typeface="Arial" panose="020B0604020202020204" pitchFamily="34" charset="0"/>
              </a:rPr>
              <a:t>Schäffer-Poeschel</a:t>
            </a:r>
            <a:r>
              <a:rPr lang="en-GB" sz="1400" dirty="0">
                <a:latin typeface="Arial" panose="020B0604020202020204" pitchFamily="34" charset="0"/>
                <a:cs typeface="Arial" panose="020B0604020202020204" pitchFamily="34" charset="0"/>
              </a:rPr>
              <a:t>, Stuttgart. </a:t>
            </a:r>
          </a:p>
          <a:p>
            <a:pPr>
              <a:lnSpc>
                <a:spcPct val="135000"/>
              </a:lnSpc>
              <a:spcBef>
                <a:spcPts val="1000"/>
              </a:spcBef>
              <a:tabLst>
                <a:tab pos="177800" algn="l"/>
                <a:tab pos="625475" algn="l"/>
                <a:tab pos="1074738" algn="l"/>
                <a:tab pos="1524000" algn="l"/>
                <a:tab pos="1973263" algn="l"/>
                <a:tab pos="2422525" algn="l"/>
                <a:tab pos="2871788" algn="l"/>
                <a:tab pos="3321050" algn="l"/>
                <a:tab pos="3770313" algn="l"/>
                <a:tab pos="4219575" algn="l"/>
                <a:tab pos="4668838" algn="l"/>
                <a:tab pos="5118100" algn="l"/>
                <a:tab pos="5567363" algn="l"/>
                <a:tab pos="6016625" algn="l"/>
                <a:tab pos="6465888" algn="l"/>
                <a:tab pos="6915150" algn="l"/>
                <a:tab pos="7364413" algn="l"/>
                <a:tab pos="7813675" algn="l"/>
                <a:tab pos="8262938" algn="l"/>
                <a:tab pos="8712200" algn="l"/>
                <a:tab pos="9161463" algn="l"/>
              </a:tabLst>
            </a:pPr>
            <a:r>
              <a:rPr lang="de-DE" sz="1600" dirty="0">
                <a:solidFill>
                  <a:srgbClr val="FF0000"/>
                </a:solidFill>
                <a:latin typeface="Arial" panose="020B0604020202020204" pitchFamily="34" charset="0"/>
                <a:cs typeface="Arial" panose="020B0604020202020204" pitchFamily="34" charset="0"/>
              </a:rPr>
              <a:t>Nice </a:t>
            </a:r>
            <a:r>
              <a:rPr lang="de-DE" sz="1600" dirty="0" err="1">
                <a:solidFill>
                  <a:srgbClr val="FF0000"/>
                </a:solidFill>
                <a:latin typeface="Arial" panose="020B0604020202020204" pitchFamily="34" charset="0"/>
                <a:cs typeface="Arial" panose="020B0604020202020204" pitchFamily="34" charset="0"/>
              </a:rPr>
              <a:t>to</a:t>
            </a:r>
            <a:r>
              <a:rPr lang="de-DE" sz="1600" dirty="0">
                <a:solidFill>
                  <a:srgbClr val="FF0000"/>
                </a:solidFill>
                <a:latin typeface="Arial" panose="020B0604020202020204" pitchFamily="34" charset="0"/>
                <a:cs typeface="Arial" panose="020B0604020202020204" pitchFamily="34" charset="0"/>
              </a:rPr>
              <a:t> </a:t>
            </a:r>
            <a:r>
              <a:rPr lang="de-DE" sz="1600" dirty="0" err="1">
                <a:solidFill>
                  <a:srgbClr val="FF0000"/>
                </a:solidFill>
                <a:latin typeface="Arial" panose="020B0604020202020204" pitchFamily="34" charset="0"/>
                <a:cs typeface="Arial" panose="020B0604020202020204" pitchFamily="34" charset="0"/>
              </a:rPr>
              <a:t>read</a:t>
            </a:r>
            <a:r>
              <a:rPr lang="de-DE" sz="1600" dirty="0">
                <a:solidFill>
                  <a:srgbClr val="FF0000"/>
                </a:solidFill>
                <a:latin typeface="Arial" panose="020B0604020202020204" pitchFamily="34" charset="0"/>
                <a:cs typeface="Arial" panose="020B0604020202020204" pitchFamily="34" charset="0"/>
              </a:rPr>
              <a:t>:</a:t>
            </a:r>
          </a:p>
          <a:p>
            <a:pPr marL="285750" indent="-285750" algn="l">
              <a:spcBef>
                <a:spcPts val="1000"/>
              </a:spcBef>
              <a:buFont typeface="Arial" panose="020B0604020202020204" pitchFamily="34" charset="0"/>
              <a:buChar char="•"/>
              <a:tabLst>
                <a:tab pos="177800" algn="l"/>
                <a:tab pos="625475" algn="l"/>
                <a:tab pos="1074738" algn="l"/>
                <a:tab pos="1524000" algn="l"/>
                <a:tab pos="1973263" algn="l"/>
                <a:tab pos="2422525" algn="l"/>
                <a:tab pos="2871788" algn="l"/>
                <a:tab pos="3321050" algn="l"/>
                <a:tab pos="3770313" algn="l"/>
                <a:tab pos="4219575" algn="l"/>
                <a:tab pos="4668838" algn="l"/>
                <a:tab pos="5118100" algn="l"/>
                <a:tab pos="5567363" algn="l"/>
                <a:tab pos="6016625" algn="l"/>
                <a:tab pos="6465888" algn="l"/>
                <a:tab pos="6915150" algn="l"/>
                <a:tab pos="7364413" algn="l"/>
                <a:tab pos="7813675" algn="l"/>
                <a:tab pos="8262938" algn="l"/>
                <a:tab pos="8712200" algn="l"/>
                <a:tab pos="9161463" algn="l"/>
              </a:tabLst>
            </a:pPr>
            <a:r>
              <a:rPr lang="de-DE" sz="1400" dirty="0" err="1">
                <a:solidFill>
                  <a:srgbClr val="000000"/>
                </a:solidFill>
                <a:latin typeface="Arial" panose="020B0604020202020204" pitchFamily="34" charset="0"/>
                <a:cs typeface="Arial" panose="020B0604020202020204" pitchFamily="34" charset="0"/>
              </a:rPr>
              <a:t>Freakonomics</a:t>
            </a:r>
            <a:r>
              <a:rPr lang="de-DE" sz="1400" dirty="0">
                <a:solidFill>
                  <a:srgbClr val="000000"/>
                </a:solidFill>
                <a:latin typeface="Arial" panose="020B0604020202020204" pitchFamily="34" charset="0"/>
                <a:cs typeface="Arial" panose="020B0604020202020204" pitchFamily="34" charset="0"/>
              </a:rPr>
              <a:t>; </a:t>
            </a:r>
            <a:r>
              <a:rPr lang="de-DE" sz="1400" dirty="0" err="1">
                <a:solidFill>
                  <a:srgbClr val="000000"/>
                </a:solidFill>
                <a:latin typeface="Arial" panose="020B0604020202020204" pitchFamily="34" charset="0"/>
                <a:cs typeface="Arial" panose="020B0604020202020204" pitchFamily="34" charset="0"/>
              </a:rPr>
              <a:t>Levitt</a:t>
            </a:r>
            <a:r>
              <a:rPr lang="de-DE" sz="1400" dirty="0">
                <a:solidFill>
                  <a:srgbClr val="000000"/>
                </a:solidFill>
                <a:latin typeface="Arial" panose="020B0604020202020204" pitchFamily="34" charset="0"/>
                <a:cs typeface="Arial" panose="020B0604020202020204" pitchFamily="34" charset="0"/>
              </a:rPr>
              <a:t>, </a:t>
            </a:r>
            <a:r>
              <a:rPr lang="de-DE" sz="1400" dirty="0" err="1">
                <a:solidFill>
                  <a:srgbClr val="000000"/>
                </a:solidFill>
                <a:latin typeface="Arial" panose="020B0604020202020204" pitchFamily="34" charset="0"/>
                <a:cs typeface="Arial" panose="020B0604020202020204" pitchFamily="34" charset="0"/>
              </a:rPr>
              <a:t>Dubner</a:t>
            </a:r>
            <a:r>
              <a:rPr lang="de-DE" sz="1400" dirty="0">
                <a:solidFill>
                  <a:srgbClr val="000000"/>
                </a:solidFill>
                <a:latin typeface="Arial" panose="020B0604020202020204" pitchFamily="34" charset="0"/>
                <a:cs typeface="Arial" panose="020B0604020202020204" pitchFamily="34" charset="0"/>
              </a:rPr>
              <a:t> 2005</a:t>
            </a:r>
          </a:p>
          <a:p>
            <a:pPr marL="285750" indent="-285750" algn="l">
              <a:spcBef>
                <a:spcPts val="1000"/>
              </a:spcBef>
              <a:buFont typeface="Arial" panose="020B0604020202020204" pitchFamily="34" charset="0"/>
              <a:buChar char="•"/>
              <a:tabLst>
                <a:tab pos="177800" algn="l"/>
                <a:tab pos="625475" algn="l"/>
                <a:tab pos="1074738" algn="l"/>
                <a:tab pos="1524000" algn="l"/>
                <a:tab pos="1973263" algn="l"/>
                <a:tab pos="2422525" algn="l"/>
                <a:tab pos="2871788" algn="l"/>
                <a:tab pos="3321050" algn="l"/>
                <a:tab pos="3770313" algn="l"/>
                <a:tab pos="4219575" algn="l"/>
                <a:tab pos="4668838" algn="l"/>
                <a:tab pos="5118100" algn="l"/>
                <a:tab pos="5567363" algn="l"/>
                <a:tab pos="6016625" algn="l"/>
                <a:tab pos="6465888" algn="l"/>
                <a:tab pos="6915150" algn="l"/>
                <a:tab pos="7364413" algn="l"/>
                <a:tab pos="7813675" algn="l"/>
                <a:tab pos="8262938" algn="l"/>
                <a:tab pos="8712200" algn="l"/>
                <a:tab pos="9161463" algn="l"/>
              </a:tabLst>
            </a:pPr>
            <a:r>
              <a:rPr lang="de-DE" sz="1400" dirty="0" err="1">
                <a:solidFill>
                  <a:srgbClr val="000000"/>
                </a:solidFill>
                <a:latin typeface="Arial" panose="020B0604020202020204" pitchFamily="34" charset="0"/>
                <a:cs typeface="Arial" panose="020B0604020202020204" pitchFamily="34" charset="0"/>
              </a:rPr>
              <a:t>Outliers</a:t>
            </a:r>
            <a:r>
              <a:rPr lang="de-DE" sz="1400" dirty="0">
                <a:solidFill>
                  <a:srgbClr val="000000"/>
                </a:solidFill>
                <a:latin typeface="Arial" panose="020B0604020202020204" pitchFamily="34" charset="0"/>
                <a:cs typeface="Arial" panose="020B0604020202020204" pitchFamily="34" charset="0"/>
              </a:rPr>
              <a:t>; </a:t>
            </a:r>
            <a:r>
              <a:rPr lang="de-DE" sz="1400" dirty="0" err="1">
                <a:solidFill>
                  <a:srgbClr val="000000"/>
                </a:solidFill>
                <a:latin typeface="Arial" panose="020B0604020202020204" pitchFamily="34" charset="0"/>
                <a:cs typeface="Arial" panose="020B0604020202020204" pitchFamily="34" charset="0"/>
              </a:rPr>
              <a:t>Gladwell</a:t>
            </a:r>
            <a:r>
              <a:rPr lang="de-DE" sz="1400" dirty="0">
                <a:solidFill>
                  <a:srgbClr val="000000"/>
                </a:solidFill>
                <a:latin typeface="Arial" panose="020B0604020202020204" pitchFamily="34" charset="0"/>
                <a:cs typeface="Arial" panose="020B0604020202020204" pitchFamily="34" charset="0"/>
              </a:rPr>
              <a:t> 2008</a:t>
            </a:r>
          </a:p>
          <a:p>
            <a:pPr marL="285750" indent="-285750" algn="l">
              <a:spcBef>
                <a:spcPts val="1000"/>
              </a:spcBef>
              <a:buFont typeface="Arial" panose="020B0604020202020204" pitchFamily="34" charset="0"/>
              <a:buChar char="•"/>
              <a:tabLst>
                <a:tab pos="177800" algn="l"/>
                <a:tab pos="625475" algn="l"/>
                <a:tab pos="1074738" algn="l"/>
                <a:tab pos="1524000" algn="l"/>
                <a:tab pos="1973263" algn="l"/>
                <a:tab pos="2422525" algn="l"/>
                <a:tab pos="2871788" algn="l"/>
                <a:tab pos="3321050" algn="l"/>
                <a:tab pos="3770313" algn="l"/>
                <a:tab pos="4219575" algn="l"/>
                <a:tab pos="4668838" algn="l"/>
                <a:tab pos="5118100" algn="l"/>
                <a:tab pos="5567363" algn="l"/>
                <a:tab pos="6016625" algn="l"/>
                <a:tab pos="6465888" algn="l"/>
                <a:tab pos="6915150" algn="l"/>
                <a:tab pos="7364413" algn="l"/>
                <a:tab pos="7813675" algn="l"/>
                <a:tab pos="8262938" algn="l"/>
                <a:tab pos="8712200" algn="l"/>
                <a:tab pos="9161463" algn="l"/>
              </a:tabLst>
            </a:pPr>
            <a:r>
              <a:rPr lang="de-DE" sz="1400" dirty="0">
                <a:solidFill>
                  <a:srgbClr val="000000"/>
                </a:solidFill>
                <a:latin typeface="Arial" panose="020B0604020202020204" pitchFamily="34" charset="0"/>
                <a:cs typeface="Arial" panose="020B0604020202020204" pitchFamily="34" charset="0"/>
              </a:rPr>
              <a:t>1493; Charles C. Mann 2011</a:t>
            </a:r>
          </a:p>
          <a:p>
            <a:pPr marL="285750" indent="-285750" algn="l">
              <a:spcBef>
                <a:spcPts val="1000"/>
              </a:spcBef>
              <a:buFont typeface="Arial" panose="020B0604020202020204" pitchFamily="34" charset="0"/>
              <a:buChar char="•"/>
              <a:tabLst>
                <a:tab pos="177800" algn="l"/>
                <a:tab pos="625475" algn="l"/>
                <a:tab pos="1074738" algn="l"/>
                <a:tab pos="1524000" algn="l"/>
                <a:tab pos="1973263" algn="l"/>
                <a:tab pos="2422525" algn="l"/>
                <a:tab pos="2871788" algn="l"/>
                <a:tab pos="3321050" algn="l"/>
                <a:tab pos="3770313" algn="l"/>
                <a:tab pos="4219575" algn="l"/>
                <a:tab pos="4668838" algn="l"/>
                <a:tab pos="5118100" algn="l"/>
                <a:tab pos="5567363" algn="l"/>
                <a:tab pos="6016625" algn="l"/>
                <a:tab pos="6465888" algn="l"/>
                <a:tab pos="6915150" algn="l"/>
                <a:tab pos="7364413" algn="l"/>
                <a:tab pos="7813675" algn="l"/>
                <a:tab pos="8262938" algn="l"/>
                <a:tab pos="8712200" algn="l"/>
                <a:tab pos="9161463" algn="l"/>
              </a:tabLst>
            </a:pPr>
            <a:r>
              <a:rPr lang="de-DE" sz="1400" dirty="0">
                <a:solidFill>
                  <a:srgbClr val="000000"/>
                </a:solidFill>
                <a:latin typeface="Arial" panose="020B0604020202020204" pitchFamily="34" charset="0"/>
                <a:cs typeface="Arial" panose="020B0604020202020204" pitchFamily="34" charset="0"/>
              </a:rPr>
              <a:t>Hillbilly </a:t>
            </a:r>
            <a:r>
              <a:rPr lang="de-DE" sz="1400" dirty="0" err="1">
                <a:solidFill>
                  <a:srgbClr val="000000"/>
                </a:solidFill>
                <a:latin typeface="Arial" panose="020B0604020202020204" pitchFamily="34" charset="0"/>
                <a:cs typeface="Arial" panose="020B0604020202020204" pitchFamily="34" charset="0"/>
              </a:rPr>
              <a:t>Elegy</a:t>
            </a:r>
            <a:r>
              <a:rPr lang="de-DE" sz="1400" dirty="0">
                <a:solidFill>
                  <a:srgbClr val="000000"/>
                </a:solidFill>
                <a:latin typeface="Arial" panose="020B0604020202020204" pitchFamily="34" charset="0"/>
                <a:cs typeface="Arial" panose="020B0604020202020204" pitchFamily="34" charset="0"/>
              </a:rPr>
              <a:t>; J.D. Vance 2016</a:t>
            </a:r>
          </a:p>
          <a:p>
            <a:pPr marL="285750" indent="-285750" algn="l">
              <a:spcBef>
                <a:spcPts val="1000"/>
              </a:spcBef>
              <a:buFont typeface="Arial" panose="020B0604020202020204" pitchFamily="34" charset="0"/>
              <a:buChar char="•"/>
              <a:tabLst>
                <a:tab pos="177800" algn="l"/>
                <a:tab pos="625475" algn="l"/>
                <a:tab pos="1074738" algn="l"/>
                <a:tab pos="1524000" algn="l"/>
                <a:tab pos="1973263" algn="l"/>
                <a:tab pos="2422525" algn="l"/>
                <a:tab pos="2871788" algn="l"/>
                <a:tab pos="3321050" algn="l"/>
                <a:tab pos="3770313" algn="l"/>
                <a:tab pos="4219575" algn="l"/>
                <a:tab pos="4668838" algn="l"/>
                <a:tab pos="5118100" algn="l"/>
                <a:tab pos="5567363" algn="l"/>
                <a:tab pos="6016625" algn="l"/>
                <a:tab pos="6465888" algn="l"/>
                <a:tab pos="6915150" algn="l"/>
                <a:tab pos="7364413" algn="l"/>
                <a:tab pos="7813675" algn="l"/>
                <a:tab pos="8262938" algn="l"/>
                <a:tab pos="8712200" algn="l"/>
                <a:tab pos="9161463" algn="l"/>
              </a:tabLst>
            </a:pPr>
            <a:r>
              <a:rPr lang="de-DE" sz="1400" dirty="0" err="1">
                <a:solidFill>
                  <a:srgbClr val="000000"/>
                </a:solidFill>
                <a:latin typeface="Arial" panose="020B0604020202020204" pitchFamily="34" charset="0"/>
                <a:cs typeface="Arial" panose="020B0604020202020204" pitchFamily="34" charset="0"/>
              </a:rPr>
              <a:t>Inequality</a:t>
            </a:r>
            <a:r>
              <a:rPr lang="de-DE" sz="1400" dirty="0">
                <a:solidFill>
                  <a:srgbClr val="000000"/>
                </a:solidFill>
                <a:latin typeface="Arial" panose="020B0604020202020204" pitchFamily="34" charset="0"/>
                <a:cs typeface="Arial" panose="020B0604020202020204" pitchFamily="34" charset="0"/>
              </a:rPr>
              <a:t>; Atkinson, A.B. 2015 </a:t>
            </a:r>
          </a:p>
          <a:p>
            <a:pPr marL="285750" indent="-285750" algn="l">
              <a:spcBef>
                <a:spcPts val="1000"/>
              </a:spcBef>
              <a:buFont typeface="Arial" panose="020B0604020202020204" pitchFamily="34" charset="0"/>
              <a:buChar char="•"/>
              <a:tabLst>
                <a:tab pos="177800" algn="l"/>
                <a:tab pos="625475" algn="l"/>
                <a:tab pos="1074738" algn="l"/>
                <a:tab pos="1524000" algn="l"/>
                <a:tab pos="1973263" algn="l"/>
                <a:tab pos="2422525" algn="l"/>
                <a:tab pos="2871788" algn="l"/>
                <a:tab pos="3321050" algn="l"/>
                <a:tab pos="3770313" algn="l"/>
                <a:tab pos="4219575" algn="l"/>
                <a:tab pos="4668838" algn="l"/>
                <a:tab pos="5118100" algn="l"/>
                <a:tab pos="5567363" algn="l"/>
                <a:tab pos="6016625" algn="l"/>
                <a:tab pos="6465888" algn="l"/>
                <a:tab pos="6915150" algn="l"/>
                <a:tab pos="7364413" algn="l"/>
                <a:tab pos="7813675" algn="l"/>
                <a:tab pos="8262938" algn="l"/>
                <a:tab pos="8712200" algn="l"/>
                <a:tab pos="9161463" algn="l"/>
              </a:tabLst>
            </a:pPr>
            <a:r>
              <a:rPr lang="de-DE" sz="1400" dirty="0" err="1">
                <a:solidFill>
                  <a:srgbClr val="000000"/>
                </a:solidFill>
                <a:latin typeface="Arial" panose="020B0604020202020204" pitchFamily="34" charset="0"/>
                <a:cs typeface="Arial" panose="020B0604020202020204" pitchFamily="34" charset="0"/>
              </a:rPr>
              <a:t>Guns</a:t>
            </a:r>
            <a:r>
              <a:rPr lang="de-DE" sz="1400" dirty="0">
                <a:solidFill>
                  <a:srgbClr val="000000"/>
                </a:solidFill>
                <a:latin typeface="Arial" panose="020B0604020202020204" pitchFamily="34" charset="0"/>
                <a:cs typeface="Arial" panose="020B0604020202020204" pitchFamily="34" charset="0"/>
              </a:rPr>
              <a:t> Germs and Steel; and </a:t>
            </a:r>
            <a:r>
              <a:rPr lang="de-DE" sz="1400" dirty="0" err="1">
                <a:solidFill>
                  <a:srgbClr val="000000"/>
                </a:solidFill>
                <a:latin typeface="Arial" panose="020B0604020202020204" pitchFamily="34" charset="0"/>
                <a:cs typeface="Arial" panose="020B0604020202020204" pitchFamily="34" charset="0"/>
              </a:rPr>
              <a:t>Upheaval</a:t>
            </a:r>
            <a:r>
              <a:rPr lang="de-DE" sz="1400" dirty="0">
                <a:solidFill>
                  <a:srgbClr val="000000"/>
                </a:solidFill>
                <a:latin typeface="Arial" panose="020B0604020202020204" pitchFamily="34" charset="0"/>
                <a:cs typeface="Arial" panose="020B0604020202020204" pitchFamily="34" charset="0"/>
              </a:rPr>
              <a:t>; Diamonds J.;1997, 1999, 2017</a:t>
            </a:r>
          </a:p>
          <a:p>
            <a:pPr marL="285750" indent="-285750" algn="l">
              <a:spcBef>
                <a:spcPts val="1000"/>
              </a:spcBef>
              <a:buFont typeface="Arial" panose="020B0604020202020204" pitchFamily="34" charset="0"/>
              <a:buChar char="•"/>
              <a:tabLst>
                <a:tab pos="177800" algn="l"/>
                <a:tab pos="625475" algn="l"/>
                <a:tab pos="1074738" algn="l"/>
                <a:tab pos="1524000" algn="l"/>
                <a:tab pos="1973263" algn="l"/>
                <a:tab pos="2422525" algn="l"/>
                <a:tab pos="2871788" algn="l"/>
                <a:tab pos="3321050" algn="l"/>
                <a:tab pos="3770313" algn="l"/>
                <a:tab pos="4219575" algn="l"/>
                <a:tab pos="4668838" algn="l"/>
                <a:tab pos="5118100" algn="l"/>
                <a:tab pos="5567363" algn="l"/>
                <a:tab pos="6016625" algn="l"/>
                <a:tab pos="6465888" algn="l"/>
                <a:tab pos="6915150" algn="l"/>
                <a:tab pos="7364413" algn="l"/>
                <a:tab pos="7813675" algn="l"/>
                <a:tab pos="8262938" algn="l"/>
                <a:tab pos="8712200" algn="l"/>
                <a:tab pos="9161463" algn="l"/>
              </a:tabLst>
            </a:pPr>
            <a:r>
              <a:rPr lang="de-DE" sz="1400" dirty="0">
                <a:solidFill>
                  <a:srgbClr val="000000"/>
                </a:solidFill>
                <a:latin typeface="Arial" panose="020B0604020202020204" pitchFamily="34" charset="0"/>
                <a:cs typeface="Arial" panose="020B0604020202020204" pitchFamily="34" charset="0"/>
              </a:rPr>
              <a:t>Human </a:t>
            </a:r>
            <a:r>
              <a:rPr lang="de-DE" sz="1400" dirty="0" err="1">
                <a:solidFill>
                  <a:srgbClr val="000000"/>
                </a:solidFill>
                <a:latin typeface="Arial" panose="020B0604020202020204" pitchFamily="34" charset="0"/>
                <a:cs typeface="Arial" panose="020B0604020202020204" pitchFamily="34" charset="0"/>
              </a:rPr>
              <a:t>Race</a:t>
            </a:r>
            <a:r>
              <a:rPr lang="de-DE" sz="1400" dirty="0">
                <a:solidFill>
                  <a:srgbClr val="000000"/>
                </a:solidFill>
                <a:latin typeface="Arial" panose="020B0604020202020204" pitchFamily="34" charset="0"/>
                <a:cs typeface="Arial" panose="020B0604020202020204" pitchFamily="34" charset="0"/>
              </a:rPr>
              <a:t>; Mortimer I. 2014</a:t>
            </a:r>
          </a:p>
          <a:p>
            <a:pPr marL="285750" indent="-285750" algn="l">
              <a:spcBef>
                <a:spcPts val="1000"/>
              </a:spcBef>
              <a:buFont typeface="Arial" panose="020B0604020202020204" pitchFamily="34" charset="0"/>
              <a:buChar char="•"/>
              <a:tabLst>
                <a:tab pos="177800" algn="l"/>
                <a:tab pos="625475" algn="l"/>
                <a:tab pos="1074738" algn="l"/>
                <a:tab pos="1524000" algn="l"/>
                <a:tab pos="1973263" algn="l"/>
                <a:tab pos="2422525" algn="l"/>
                <a:tab pos="2871788" algn="l"/>
                <a:tab pos="3321050" algn="l"/>
                <a:tab pos="3770313" algn="l"/>
                <a:tab pos="4219575" algn="l"/>
                <a:tab pos="4668838" algn="l"/>
                <a:tab pos="5118100" algn="l"/>
                <a:tab pos="5567363" algn="l"/>
                <a:tab pos="6016625" algn="l"/>
                <a:tab pos="6465888" algn="l"/>
                <a:tab pos="6915150" algn="l"/>
                <a:tab pos="7364413" algn="l"/>
                <a:tab pos="7813675" algn="l"/>
                <a:tab pos="8262938" algn="l"/>
                <a:tab pos="8712200" algn="l"/>
                <a:tab pos="9161463" algn="l"/>
              </a:tabLst>
            </a:pPr>
            <a:r>
              <a:rPr lang="de-DE" sz="1400" dirty="0">
                <a:solidFill>
                  <a:srgbClr val="000000"/>
                </a:solidFill>
                <a:latin typeface="Arial" panose="020B0604020202020204" pitchFamily="34" charset="0"/>
                <a:cs typeface="Arial" panose="020B0604020202020204" pitchFamily="34" charset="0"/>
              </a:rPr>
              <a:t>Living </a:t>
            </a:r>
            <a:r>
              <a:rPr lang="de-DE" sz="1400" dirty="0" err="1">
                <a:solidFill>
                  <a:srgbClr val="000000"/>
                </a:solidFill>
                <a:latin typeface="Arial" panose="020B0604020202020204" pitchFamily="34" charset="0"/>
                <a:cs typeface="Arial" panose="020B0604020202020204" pitchFamily="34" charset="0"/>
              </a:rPr>
              <a:t>with</a:t>
            </a:r>
            <a:r>
              <a:rPr lang="de-DE" sz="1400" dirty="0">
                <a:solidFill>
                  <a:srgbClr val="000000"/>
                </a:solidFill>
                <a:latin typeface="Arial" panose="020B0604020202020204" pitchFamily="34" charset="0"/>
                <a:cs typeface="Arial" panose="020B0604020202020204" pitchFamily="34" charset="0"/>
              </a:rPr>
              <a:t> </a:t>
            </a:r>
            <a:r>
              <a:rPr lang="de-DE" sz="1400" dirty="0" err="1">
                <a:solidFill>
                  <a:srgbClr val="000000"/>
                </a:solidFill>
                <a:latin typeface="Arial" panose="020B0604020202020204" pitchFamily="34" charset="0"/>
                <a:cs typeface="Arial" panose="020B0604020202020204" pitchFamily="34" charset="0"/>
              </a:rPr>
              <a:t>the</a:t>
            </a:r>
            <a:r>
              <a:rPr lang="de-DE" sz="1400" dirty="0">
                <a:solidFill>
                  <a:srgbClr val="000000"/>
                </a:solidFill>
                <a:latin typeface="Arial" panose="020B0604020202020204" pitchFamily="34" charset="0"/>
                <a:cs typeface="Arial" panose="020B0604020202020204" pitchFamily="34" charset="0"/>
              </a:rPr>
              <a:t> Gods; Mac Gregor N.; 2017</a:t>
            </a:r>
          </a:p>
          <a:p>
            <a:pPr marL="285750" indent="-285750" algn="l">
              <a:spcBef>
                <a:spcPts val="1000"/>
              </a:spcBef>
              <a:buFont typeface="Arial" panose="020B0604020202020204" pitchFamily="34" charset="0"/>
              <a:buChar char="•"/>
              <a:tabLst>
                <a:tab pos="177800" algn="l"/>
                <a:tab pos="625475" algn="l"/>
                <a:tab pos="1074738" algn="l"/>
                <a:tab pos="1524000" algn="l"/>
                <a:tab pos="1973263" algn="l"/>
                <a:tab pos="2422525" algn="l"/>
                <a:tab pos="2871788" algn="l"/>
                <a:tab pos="3321050" algn="l"/>
                <a:tab pos="3770313" algn="l"/>
                <a:tab pos="4219575" algn="l"/>
                <a:tab pos="4668838" algn="l"/>
                <a:tab pos="5118100" algn="l"/>
                <a:tab pos="5567363" algn="l"/>
                <a:tab pos="6016625" algn="l"/>
                <a:tab pos="6465888" algn="l"/>
                <a:tab pos="6915150" algn="l"/>
                <a:tab pos="7364413" algn="l"/>
                <a:tab pos="7813675" algn="l"/>
                <a:tab pos="8262938" algn="l"/>
                <a:tab pos="8712200" algn="l"/>
                <a:tab pos="9161463" algn="l"/>
              </a:tabLst>
            </a:pPr>
            <a:r>
              <a:rPr lang="de-DE" sz="1400" dirty="0">
                <a:solidFill>
                  <a:srgbClr val="000000"/>
                </a:solidFill>
                <a:latin typeface="Arial" panose="020B0604020202020204" pitchFamily="34" charset="0"/>
                <a:cs typeface="Arial" panose="020B0604020202020204" pitchFamily="34" charset="0"/>
              </a:rPr>
              <a:t>The </a:t>
            </a:r>
            <a:r>
              <a:rPr lang="de-DE" sz="1400" dirty="0" err="1">
                <a:solidFill>
                  <a:srgbClr val="000000"/>
                </a:solidFill>
                <a:latin typeface="Arial" panose="020B0604020202020204" pitchFamily="34" charset="0"/>
                <a:cs typeface="Arial" panose="020B0604020202020204" pitchFamily="34" charset="0"/>
              </a:rPr>
              <a:t>Weirdest</a:t>
            </a:r>
            <a:r>
              <a:rPr lang="de-DE" sz="1400" dirty="0">
                <a:solidFill>
                  <a:srgbClr val="000000"/>
                </a:solidFill>
                <a:latin typeface="Arial" panose="020B0604020202020204" pitchFamily="34" charset="0"/>
                <a:cs typeface="Arial" panose="020B0604020202020204" pitchFamily="34" charset="0"/>
              </a:rPr>
              <a:t> People in </a:t>
            </a:r>
            <a:r>
              <a:rPr lang="de-DE" sz="1400" dirty="0" err="1">
                <a:solidFill>
                  <a:srgbClr val="000000"/>
                </a:solidFill>
                <a:latin typeface="Arial" panose="020B0604020202020204" pitchFamily="34" charset="0"/>
                <a:cs typeface="Arial" panose="020B0604020202020204" pitchFamily="34" charset="0"/>
              </a:rPr>
              <a:t>the</a:t>
            </a:r>
            <a:r>
              <a:rPr lang="de-DE" sz="1400" dirty="0">
                <a:solidFill>
                  <a:srgbClr val="000000"/>
                </a:solidFill>
                <a:latin typeface="Arial" panose="020B0604020202020204" pitchFamily="34" charset="0"/>
                <a:cs typeface="Arial" panose="020B0604020202020204" pitchFamily="34" charset="0"/>
              </a:rPr>
              <a:t> World; Henrich J.; 2020</a:t>
            </a:r>
          </a:p>
          <a:p>
            <a:pPr marL="285750" indent="-285750" algn="l">
              <a:spcBef>
                <a:spcPts val="1000"/>
              </a:spcBef>
              <a:buFont typeface="Arial" panose="020B0604020202020204" pitchFamily="34" charset="0"/>
              <a:buChar char="•"/>
              <a:tabLst>
                <a:tab pos="177800" algn="l"/>
                <a:tab pos="625475" algn="l"/>
                <a:tab pos="1074738" algn="l"/>
                <a:tab pos="1524000" algn="l"/>
                <a:tab pos="1973263" algn="l"/>
                <a:tab pos="2422525" algn="l"/>
                <a:tab pos="2871788" algn="l"/>
                <a:tab pos="3321050" algn="l"/>
                <a:tab pos="3770313" algn="l"/>
                <a:tab pos="4219575" algn="l"/>
                <a:tab pos="4668838" algn="l"/>
                <a:tab pos="5118100" algn="l"/>
                <a:tab pos="5567363" algn="l"/>
                <a:tab pos="6016625" algn="l"/>
                <a:tab pos="6465888" algn="l"/>
                <a:tab pos="6915150" algn="l"/>
                <a:tab pos="7364413" algn="l"/>
                <a:tab pos="7813675" algn="l"/>
                <a:tab pos="8262938" algn="l"/>
                <a:tab pos="8712200" algn="l"/>
                <a:tab pos="9161463" algn="l"/>
              </a:tabLst>
            </a:pPr>
            <a:r>
              <a:rPr lang="de-DE" sz="1400" dirty="0">
                <a:solidFill>
                  <a:srgbClr val="000000"/>
                </a:solidFill>
                <a:latin typeface="Arial" panose="020B0604020202020204" pitchFamily="34" charset="0"/>
                <a:cs typeface="Arial" panose="020B0604020202020204" pitchFamily="34" charset="0"/>
              </a:rPr>
              <a:t>Die Protestantische Ethik und der Geist des Kapitalismus, Weber M. 1904/ 05</a:t>
            </a:r>
          </a:p>
          <a:p>
            <a:pPr marL="285750" indent="-285750" algn="l">
              <a:spcBef>
                <a:spcPts val="1000"/>
              </a:spcBef>
              <a:buFont typeface="Arial" panose="020B0604020202020204" pitchFamily="34" charset="0"/>
              <a:buChar char="•"/>
              <a:tabLst>
                <a:tab pos="177800" algn="l"/>
                <a:tab pos="625475" algn="l"/>
                <a:tab pos="1074738" algn="l"/>
                <a:tab pos="1524000" algn="l"/>
                <a:tab pos="1973263" algn="l"/>
                <a:tab pos="2422525" algn="l"/>
                <a:tab pos="2871788" algn="l"/>
                <a:tab pos="3321050" algn="l"/>
                <a:tab pos="3770313" algn="l"/>
                <a:tab pos="4219575" algn="l"/>
                <a:tab pos="4668838" algn="l"/>
                <a:tab pos="5118100" algn="l"/>
                <a:tab pos="5567363" algn="l"/>
                <a:tab pos="6016625" algn="l"/>
                <a:tab pos="6465888" algn="l"/>
                <a:tab pos="6915150" algn="l"/>
                <a:tab pos="7364413" algn="l"/>
                <a:tab pos="7813675" algn="l"/>
                <a:tab pos="8262938" algn="l"/>
                <a:tab pos="8712200" algn="l"/>
                <a:tab pos="9161463" algn="l"/>
              </a:tabLst>
            </a:pPr>
            <a:r>
              <a:rPr lang="de-DE" sz="1400" dirty="0">
                <a:solidFill>
                  <a:srgbClr val="000000"/>
                </a:solidFill>
                <a:latin typeface="Arial" panose="020B0604020202020204" pitchFamily="34" charset="0"/>
                <a:cs typeface="Arial" panose="020B0604020202020204" pitchFamily="34" charset="0"/>
              </a:rPr>
              <a:t>…</a:t>
            </a:r>
          </a:p>
          <a:p>
            <a:pPr algn="l">
              <a:spcBef>
                <a:spcPts val="1000"/>
              </a:spcBef>
              <a:tabLst>
                <a:tab pos="177800" algn="l"/>
                <a:tab pos="625475" algn="l"/>
                <a:tab pos="1074738" algn="l"/>
                <a:tab pos="1524000" algn="l"/>
                <a:tab pos="1973263" algn="l"/>
                <a:tab pos="2422525" algn="l"/>
                <a:tab pos="2871788" algn="l"/>
                <a:tab pos="3321050" algn="l"/>
                <a:tab pos="3770313" algn="l"/>
                <a:tab pos="4219575" algn="l"/>
                <a:tab pos="4668838" algn="l"/>
                <a:tab pos="5118100" algn="l"/>
                <a:tab pos="5567363" algn="l"/>
                <a:tab pos="6016625" algn="l"/>
                <a:tab pos="6465888" algn="l"/>
                <a:tab pos="6915150" algn="l"/>
                <a:tab pos="7364413" algn="l"/>
                <a:tab pos="7813675" algn="l"/>
                <a:tab pos="8262938" algn="l"/>
                <a:tab pos="8712200" algn="l"/>
                <a:tab pos="9161463" algn="l"/>
              </a:tabLst>
            </a:pPr>
            <a:endParaRPr lang="de-DE" sz="1600" b="1" dirty="0">
              <a:solidFill>
                <a:srgbClr val="000000"/>
              </a:solidFill>
              <a:latin typeface="Arial" panose="020B0604020202020204" pitchFamily="34" charset="0"/>
              <a:cs typeface="Arial" panose="020B0604020202020204" pitchFamily="34" charset="0"/>
            </a:endParaRPr>
          </a:p>
          <a:p>
            <a:pPr marL="177800" indent="-177800" algn="l">
              <a:lnSpc>
                <a:spcPct val="135000"/>
              </a:lnSpc>
              <a:spcBef>
                <a:spcPts val="1000"/>
              </a:spcBef>
              <a:tabLst>
                <a:tab pos="177800" algn="l"/>
                <a:tab pos="625475" algn="l"/>
                <a:tab pos="1074738" algn="l"/>
                <a:tab pos="1524000" algn="l"/>
                <a:tab pos="1973263" algn="l"/>
                <a:tab pos="2422525" algn="l"/>
                <a:tab pos="2871788" algn="l"/>
                <a:tab pos="3321050" algn="l"/>
                <a:tab pos="3770313" algn="l"/>
                <a:tab pos="4219575" algn="l"/>
                <a:tab pos="4668838" algn="l"/>
                <a:tab pos="5118100" algn="l"/>
                <a:tab pos="5567363" algn="l"/>
                <a:tab pos="6016625" algn="l"/>
                <a:tab pos="6465888" algn="l"/>
                <a:tab pos="6915150" algn="l"/>
                <a:tab pos="7364413" algn="l"/>
                <a:tab pos="7813675" algn="l"/>
                <a:tab pos="8262938" algn="l"/>
                <a:tab pos="8712200" algn="l"/>
                <a:tab pos="9161463" algn="l"/>
              </a:tabLst>
            </a:pPr>
            <a:endParaRPr lang="de-DE" sz="1600" b="1" dirty="0">
              <a:solidFill>
                <a:srgbClr val="000000"/>
              </a:solidFill>
              <a:latin typeface="Arial" panose="020B0604020202020204" pitchFamily="34" charset="0"/>
              <a:cs typeface="Arial" panose="020B0604020202020204" pitchFamily="34" charset="0"/>
            </a:endParaRPr>
          </a:p>
        </p:txBody>
      </p:sp>
      <p:pic>
        <p:nvPicPr>
          <p:cNvPr id="175106" name="Picture 2">
            <a:extLst>
              <a:ext uri="{FF2B5EF4-FFF2-40B4-BE49-F238E27FC236}">
                <a16:creationId xmlns:a16="http://schemas.microsoft.com/office/drawing/2014/main" id="{74C4CAAC-C775-A046-8728-2BB0E4249A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5888" y="781050"/>
            <a:ext cx="3521034" cy="35210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8395389"/>
      </p:ext>
    </p:extLst>
  </p:cSld>
  <p:clrMapOvr>
    <a:masterClrMapping/>
  </p:clrMapOvr>
  <p:transition>
    <p:wipe dir="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quarter" idx="12"/>
          </p:nvPr>
        </p:nvSpPr>
        <p:spPr>
          <a:xfrm>
            <a:off x="604838" y="1839809"/>
            <a:ext cx="8081962" cy="4318279"/>
          </a:xfrm>
        </p:spPr>
        <p:txBody>
          <a:bodyPr/>
          <a:lstStyle/>
          <a:p>
            <a:pPr marL="0" indent="0">
              <a:buClr>
                <a:srgbClr val="2E63AC"/>
              </a:buClr>
              <a:buNone/>
            </a:pPr>
            <a:r>
              <a:rPr lang="en-US" dirty="0"/>
              <a:t>Market economy: </a:t>
            </a:r>
            <a:r>
              <a:rPr lang="en-US" dirty="0">
                <a:solidFill>
                  <a:srgbClr val="2E63AC"/>
                </a:solidFill>
              </a:rPr>
              <a:t>allocation of resources </a:t>
            </a:r>
          </a:p>
          <a:p>
            <a:pPr lvl="1">
              <a:buClr>
                <a:srgbClr val="2E63AC"/>
              </a:buClr>
              <a:buFont typeface="Wingdings" panose="05000000000000000000" pitchFamily="2" charset="2"/>
              <a:buChar char="§"/>
            </a:pPr>
            <a:r>
              <a:rPr lang="en-US" dirty="0"/>
              <a:t>Through decentralized decisions of many firms and households</a:t>
            </a:r>
          </a:p>
          <a:p>
            <a:pPr lvl="1">
              <a:buClr>
                <a:srgbClr val="2E63AC"/>
              </a:buClr>
              <a:buFont typeface="Wingdings" panose="05000000000000000000" pitchFamily="2" charset="2"/>
              <a:buChar char="§"/>
            </a:pPr>
            <a:r>
              <a:rPr lang="en-US" dirty="0"/>
              <a:t>As they interact in markets for goods and services </a:t>
            </a:r>
          </a:p>
          <a:p>
            <a:pPr lvl="1">
              <a:buClr>
                <a:srgbClr val="2E63AC"/>
              </a:buClr>
              <a:buFont typeface="Wingdings" panose="05000000000000000000" pitchFamily="2" charset="2"/>
              <a:buChar char="§"/>
            </a:pPr>
            <a:r>
              <a:rPr lang="en-US" dirty="0"/>
              <a:t>Guided by prices and self-interest</a:t>
            </a:r>
          </a:p>
          <a:p>
            <a:pPr marL="0" indent="0">
              <a:buClr>
                <a:srgbClr val="2E63AC"/>
              </a:buClr>
              <a:buNone/>
            </a:pPr>
            <a:r>
              <a:rPr lang="en-US" dirty="0"/>
              <a:t>Adam Smith’s </a:t>
            </a:r>
            <a:r>
              <a:rPr lang="en-US" b="1" cap="all" dirty="0">
                <a:solidFill>
                  <a:srgbClr val="86A315"/>
                </a:solidFill>
              </a:rPr>
              <a:t>invisible hand</a:t>
            </a:r>
            <a:endParaRPr lang="en-US" dirty="0">
              <a:solidFill>
                <a:srgbClr val="86A315"/>
              </a:solidFill>
            </a:endParaRPr>
          </a:p>
          <a:p>
            <a:pPr lvl="2">
              <a:lnSpc>
                <a:spcPct val="120000"/>
              </a:lnSpc>
              <a:spcBef>
                <a:spcPts val="0"/>
              </a:spcBef>
              <a:buClr>
                <a:srgbClr val="86A315"/>
              </a:buClr>
              <a:buFont typeface="Wingdings" panose="05000000000000000000" pitchFamily="2" charset="2"/>
              <a:buChar char="§"/>
            </a:pPr>
            <a:r>
              <a:rPr lang="en-US" dirty="0"/>
              <a:t>Households and firms interacting in markets act as if they are guided by an “invisible hand” </a:t>
            </a:r>
          </a:p>
          <a:p>
            <a:pPr lvl="2">
              <a:lnSpc>
                <a:spcPct val="120000"/>
              </a:lnSpc>
              <a:spcBef>
                <a:spcPts val="0"/>
              </a:spcBef>
              <a:buClr>
                <a:srgbClr val="86A315"/>
              </a:buClr>
              <a:buFont typeface="Wingdings" panose="05000000000000000000" pitchFamily="2" charset="2"/>
              <a:buChar char="§"/>
            </a:pPr>
            <a:r>
              <a:rPr lang="en-US" dirty="0"/>
              <a:t>An efficient outcome is achieved through individuals’ seeking to maximize their self-interest</a:t>
            </a:r>
          </a:p>
          <a:p>
            <a:pPr>
              <a:spcBef>
                <a:spcPts val="600"/>
              </a:spcBef>
              <a:buClr>
                <a:srgbClr val="2E63AC"/>
              </a:buClr>
              <a:buFont typeface="Wingdings" panose="05000000000000000000" pitchFamily="2" charset="2"/>
              <a:buChar char="§"/>
            </a:pPr>
            <a:r>
              <a:rPr lang="en-US" dirty="0"/>
              <a:t>Corollary: Government intervention</a:t>
            </a:r>
          </a:p>
          <a:p>
            <a:pPr lvl="1">
              <a:buClr>
                <a:srgbClr val="2E63AC"/>
              </a:buClr>
              <a:buFont typeface="Wingdings" panose="05000000000000000000" pitchFamily="2" charset="2"/>
              <a:buChar char="§"/>
            </a:pPr>
            <a:r>
              <a:rPr lang="en-US" dirty="0"/>
              <a:t>Prevents the invisible hand’s ability to coordinate the decisions of the households and firms that make up the economy</a:t>
            </a:r>
          </a:p>
          <a:p>
            <a:pPr marL="457200" lvl="1" indent="0">
              <a:buClr>
                <a:srgbClr val="2E63AC"/>
              </a:buClr>
              <a:buNone/>
            </a:pPr>
            <a:endParaRPr lang="en-US" dirty="0"/>
          </a:p>
        </p:txBody>
      </p:sp>
      <p:sp>
        <p:nvSpPr>
          <p:cNvPr id="8" name="Rechteck 7"/>
          <p:cNvSpPr/>
          <p:nvPr/>
        </p:nvSpPr>
        <p:spPr>
          <a:xfrm>
            <a:off x="7433126" y="1119809"/>
            <a:ext cx="720000" cy="720000"/>
          </a:xfrm>
          <a:prstGeom prst="rect">
            <a:avLst/>
          </a:prstGeom>
          <a:blipFill dpi="0" rotWithShape="1">
            <a:blip r:embed="rId2">
              <a:alphaModFix amt="6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feld 8"/>
          <p:cNvSpPr txBox="1"/>
          <p:nvPr/>
        </p:nvSpPr>
        <p:spPr>
          <a:xfrm>
            <a:off x="7550917" y="1254208"/>
            <a:ext cx="1132764" cy="461665"/>
          </a:xfrm>
          <a:prstGeom prst="rect">
            <a:avLst/>
          </a:prstGeom>
          <a:noFill/>
        </p:spPr>
        <p:txBody>
          <a:bodyPr wrap="square" rtlCol="0">
            <a:spAutoFit/>
          </a:bodyPr>
          <a:lstStyle/>
          <a:p>
            <a:r>
              <a:rPr lang="en-US" altLang="en-US" sz="2400" dirty="0">
                <a:solidFill>
                  <a:schemeClr val="bg1"/>
                </a:solidFill>
              </a:rPr>
              <a:t>#2</a:t>
            </a:r>
            <a:endParaRPr lang="en-US" sz="2400" dirty="0">
              <a:solidFill>
                <a:schemeClr val="bg1"/>
              </a:solidFill>
            </a:endParaRPr>
          </a:p>
        </p:txBody>
      </p:sp>
      <p:sp>
        <p:nvSpPr>
          <p:cNvPr id="10" name="Titel 4"/>
          <p:cNvSpPr txBox="1">
            <a:spLocks/>
          </p:cNvSpPr>
          <p:nvPr/>
        </p:nvSpPr>
        <p:spPr>
          <a:xfrm>
            <a:off x="604838" y="499970"/>
            <a:ext cx="8282656" cy="1264025"/>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lang="en-US" sz="2400" b="0" kern="1200" cap="all" baseline="0">
                <a:solidFill>
                  <a:srgbClr val="2E63AC"/>
                </a:solidFill>
                <a:latin typeface="Frutiger 45 light" pitchFamily="34" charset="0"/>
                <a:ea typeface="+mj-ea"/>
                <a:cs typeface="+mj-cs"/>
              </a:defRPr>
            </a:lvl1pPr>
          </a:lstStyle>
          <a:p>
            <a:r>
              <a:rPr lang="en-US" dirty="0"/>
              <a:t>Principle 6: Markets are </a:t>
            </a:r>
          </a:p>
          <a:p>
            <a:r>
              <a:rPr lang="en-US" dirty="0"/>
              <a:t>usually a good way to </a:t>
            </a:r>
          </a:p>
          <a:p>
            <a:r>
              <a:rPr lang="en-US" dirty="0"/>
              <a:t>organize economic activity </a:t>
            </a:r>
            <a:r>
              <a:rPr lang="en-US" dirty="0">
                <a:solidFill>
                  <a:schemeClr val="bg1">
                    <a:lumMod val="50000"/>
                  </a:schemeClr>
                </a:solidFill>
              </a:rPr>
              <a:t>                                          </a:t>
            </a:r>
          </a:p>
          <a:p>
            <a:r>
              <a:rPr lang="en-US" altLang="en-US" sz="2000" dirty="0">
                <a:solidFill>
                  <a:schemeClr val="bg1">
                    <a:lumMod val="50000"/>
                  </a:schemeClr>
                </a:solidFill>
              </a:rPr>
              <a:t>                                                 How people Interact</a:t>
            </a:r>
            <a:endParaRPr lang="en-US" altLang="en-US" dirty="0">
              <a:solidFill>
                <a:schemeClr val="bg1">
                  <a:lumMod val="50000"/>
                </a:schemeClr>
              </a:solidFill>
            </a:endParaRPr>
          </a:p>
        </p:txBody>
      </p:sp>
    </p:spTree>
    <p:extLst>
      <p:ext uri="{BB962C8B-B14F-4D97-AF65-F5344CB8AC3E}">
        <p14:creationId xmlns:p14="http://schemas.microsoft.com/office/powerpoint/2010/main" val="3321202569"/>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5" descr="C:\Documents and Settings\Kyle M. Thiel\Desktop\pindyckDone\ch07\fig7.03\fig7.03_0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2825" y="1735200"/>
            <a:ext cx="5286375" cy="442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 descr="C:\Documents and Settings\Kyle M. Thiel\Desktop\pindyckDone\ch07\fig7.03\fig7.03_03.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2825" y="1735200"/>
            <a:ext cx="5286375" cy="442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7" descr="C:\Documents and Settings\Kyle M. Thiel\Desktop\pindyckDone\ch07\fig7.03\fig7.03_04.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52825" y="1735200"/>
            <a:ext cx="5286375" cy="442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4" descr="C:\Documents and Settings\Kyle M. Thiel\Desktop\pindyckDone\ch07\fig7.03\fig7.03_01.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52825" y="1735200"/>
            <a:ext cx="5286375" cy="442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 descr="C:\Documents and Settings\Kyle M. Thiel\Desktop\pindyckDone\ch07\fig7.03\fig7.03_05.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52825" y="1735200"/>
            <a:ext cx="5286375" cy="442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11" descr="C:\Documents and Settings\Kyle M. Thiel\Desktop\pindyckDone\ch07\fig7.03\fig7.03_08.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52825" y="1735200"/>
            <a:ext cx="5286375" cy="442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10" descr="C:\Documents and Settings\Kyle M. Thiel\Desktop\pindyckDone\ch07\fig7.03\fig7.03_07.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52825" y="1735200"/>
            <a:ext cx="5286375" cy="442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9" descr="C:\Documents and Settings\Kyle M. Thiel\Desktop\pindyckDone\ch07\fig7.03\fig7.03_06.gif"/>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52824" y="1736179"/>
            <a:ext cx="5286375" cy="442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Rectangle 4"/>
          <p:cNvSpPr>
            <a:spLocks noChangeArrowheads="1"/>
          </p:cNvSpPr>
          <p:nvPr/>
        </p:nvSpPr>
        <p:spPr bwMode="auto">
          <a:xfrm>
            <a:off x="604800" y="1569488"/>
            <a:ext cx="2819400" cy="3955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20000"/>
              </a:spcBef>
            </a:pPr>
            <a:r>
              <a:rPr lang="en-US" dirty="0">
                <a:solidFill>
                  <a:prstClr val="black"/>
                </a:solidFill>
              </a:rPr>
              <a:t>Isocost curves describe the combination of inputs to production that cost the same amount to the firm. </a:t>
            </a:r>
          </a:p>
          <a:p>
            <a:pPr>
              <a:spcBef>
                <a:spcPct val="20000"/>
              </a:spcBef>
            </a:pPr>
            <a:r>
              <a:rPr lang="en-US" dirty="0">
                <a:solidFill>
                  <a:prstClr val="black"/>
                </a:solidFill>
              </a:rPr>
              <a:t>Isocost curve </a:t>
            </a:r>
            <a:r>
              <a:rPr lang="en-US" i="1" dirty="0">
                <a:solidFill>
                  <a:prstClr val="black"/>
                </a:solidFill>
              </a:rPr>
              <a:t>C</a:t>
            </a:r>
            <a:r>
              <a:rPr lang="en-US" baseline="-25000" dirty="0">
                <a:solidFill>
                  <a:prstClr val="black"/>
                </a:solidFill>
              </a:rPr>
              <a:t>1</a:t>
            </a:r>
            <a:r>
              <a:rPr lang="en-US" dirty="0">
                <a:solidFill>
                  <a:prstClr val="black"/>
                </a:solidFill>
              </a:rPr>
              <a:t> is tangent to isoquant </a:t>
            </a:r>
            <a:r>
              <a:rPr lang="en-US" i="1" dirty="0">
                <a:solidFill>
                  <a:prstClr val="black"/>
                </a:solidFill>
              </a:rPr>
              <a:t>q</a:t>
            </a:r>
            <a:r>
              <a:rPr lang="en-US" baseline="-25000" dirty="0">
                <a:solidFill>
                  <a:prstClr val="black"/>
                </a:solidFill>
              </a:rPr>
              <a:t>1</a:t>
            </a:r>
            <a:r>
              <a:rPr lang="en-US" dirty="0">
                <a:solidFill>
                  <a:prstClr val="black"/>
                </a:solidFill>
              </a:rPr>
              <a:t> at </a:t>
            </a:r>
            <a:r>
              <a:rPr lang="en-US" i="1" dirty="0">
                <a:solidFill>
                  <a:prstClr val="black"/>
                </a:solidFill>
              </a:rPr>
              <a:t>A</a:t>
            </a:r>
            <a:r>
              <a:rPr lang="en-US" dirty="0">
                <a:solidFill>
                  <a:prstClr val="black"/>
                </a:solidFill>
              </a:rPr>
              <a:t> and shows that output </a:t>
            </a:r>
            <a:r>
              <a:rPr lang="en-US" i="1" dirty="0">
                <a:solidFill>
                  <a:prstClr val="black"/>
                </a:solidFill>
              </a:rPr>
              <a:t>q</a:t>
            </a:r>
            <a:r>
              <a:rPr lang="en-US" baseline="-25000" dirty="0">
                <a:solidFill>
                  <a:prstClr val="black"/>
                </a:solidFill>
              </a:rPr>
              <a:t>1</a:t>
            </a:r>
            <a:r>
              <a:rPr lang="en-US" dirty="0">
                <a:solidFill>
                  <a:prstClr val="black"/>
                </a:solidFill>
              </a:rPr>
              <a:t> can be produced at minimum cost with labor input </a:t>
            </a:r>
            <a:r>
              <a:rPr lang="en-US" i="1" dirty="0">
                <a:solidFill>
                  <a:prstClr val="black"/>
                </a:solidFill>
              </a:rPr>
              <a:t>L</a:t>
            </a:r>
            <a:r>
              <a:rPr lang="en-US" baseline="-25000" dirty="0">
                <a:solidFill>
                  <a:prstClr val="black"/>
                </a:solidFill>
              </a:rPr>
              <a:t>1</a:t>
            </a:r>
            <a:r>
              <a:rPr lang="en-US" dirty="0">
                <a:solidFill>
                  <a:prstClr val="black"/>
                </a:solidFill>
              </a:rPr>
              <a:t> and capital input </a:t>
            </a:r>
            <a:r>
              <a:rPr lang="en-US" i="1" dirty="0">
                <a:solidFill>
                  <a:prstClr val="black"/>
                </a:solidFill>
              </a:rPr>
              <a:t>K</a:t>
            </a:r>
            <a:r>
              <a:rPr lang="en-US" baseline="-25000" dirty="0">
                <a:solidFill>
                  <a:prstClr val="black"/>
                </a:solidFill>
              </a:rPr>
              <a:t>1</a:t>
            </a:r>
            <a:r>
              <a:rPr lang="en-US" dirty="0">
                <a:solidFill>
                  <a:prstClr val="black"/>
                </a:solidFill>
              </a:rPr>
              <a:t>. </a:t>
            </a:r>
          </a:p>
          <a:p>
            <a:pPr>
              <a:spcBef>
                <a:spcPct val="20000"/>
              </a:spcBef>
            </a:pPr>
            <a:r>
              <a:rPr lang="en-US" dirty="0">
                <a:solidFill>
                  <a:prstClr val="black"/>
                </a:solidFill>
              </a:rPr>
              <a:t>Other input combinations— </a:t>
            </a:r>
            <a:r>
              <a:rPr lang="en-US" i="1" dirty="0">
                <a:solidFill>
                  <a:prstClr val="black"/>
                </a:solidFill>
              </a:rPr>
              <a:t>L</a:t>
            </a:r>
            <a:r>
              <a:rPr lang="en-US" baseline="-25000" dirty="0">
                <a:solidFill>
                  <a:prstClr val="black"/>
                </a:solidFill>
              </a:rPr>
              <a:t>2</a:t>
            </a:r>
            <a:r>
              <a:rPr lang="en-US" dirty="0">
                <a:solidFill>
                  <a:prstClr val="black"/>
                </a:solidFill>
              </a:rPr>
              <a:t>, </a:t>
            </a:r>
            <a:r>
              <a:rPr lang="en-US" i="1" dirty="0">
                <a:solidFill>
                  <a:prstClr val="black"/>
                </a:solidFill>
              </a:rPr>
              <a:t>K</a:t>
            </a:r>
            <a:r>
              <a:rPr lang="en-US" baseline="-25000" dirty="0">
                <a:solidFill>
                  <a:prstClr val="black"/>
                </a:solidFill>
              </a:rPr>
              <a:t>2</a:t>
            </a:r>
            <a:r>
              <a:rPr lang="en-US" dirty="0">
                <a:solidFill>
                  <a:prstClr val="black"/>
                </a:solidFill>
              </a:rPr>
              <a:t> and </a:t>
            </a:r>
            <a:r>
              <a:rPr lang="en-US" i="1" dirty="0">
                <a:solidFill>
                  <a:prstClr val="black"/>
                </a:solidFill>
              </a:rPr>
              <a:t>L</a:t>
            </a:r>
            <a:r>
              <a:rPr lang="en-US" baseline="-25000" dirty="0">
                <a:solidFill>
                  <a:prstClr val="black"/>
                </a:solidFill>
              </a:rPr>
              <a:t>3</a:t>
            </a:r>
            <a:r>
              <a:rPr lang="en-US" dirty="0">
                <a:solidFill>
                  <a:prstClr val="black"/>
                </a:solidFill>
              </a:rPr>
              <a:t>, </a:t>
            </a:r>
            <a:r>
              <a:rPr lang="en-US" i="1" dirty="0">
                <a:solidFill>
                  <a:prstClr val="black"/>
                </a:solidFill>
              </a:rPr>
              <a:t>K</a:t>
            </a:r>
            <a:r>
              <a:rPr lang="en-US" baseline="-25000" dirty="0">
                <a:solidFill>
                  <a:prstClr val="black"/>
                </a:solidFill>
              </a:rPr>
              <a:t>3</a:t>
            </a:r>
            <a:r>
              <a:rPr lang="en-US" dirty="0">
                <a:solidFill>
                  <a:prstClr val="black"/>
                </a:solidFill>
              </a:rPr>
              <a:t>-yield the same output but at higher cost.</a:t>
            </a:r>
          </a:p>
        </p:txBody>
      </p:sp>
      <p:sp>
        <p:nvSpPr>
          <p:cNvPr id="39" name="Rectangle 52"/>
          <p:cNvSpPr txBox="1">
            <a:spLocks noChangeArrowheads="1"/>
          </p:cNvSpPr>
          <p:nvPr/>
        </p:nvSpPr>
        <p:spPr>
          <a:xfrm>
            <a:off x="604800" y="453600"/>
            <a:ext cx="6544800" cy="1134000"/>
          </a:xfrm>
          <a:prstGeom prst="rect">
            <a:avLst/>
          </a:prstGeom>
          <a:noFill/>
        </p:spPr>
        <p:txBody>
          <a:bodyPr anchor="b"/>
          <a:lstStyle>
            <a:lvl1pPr marL="342900" indent="-342900" algn="l" rtl="0" eaLnBrk="0" fontAlgn="base" hangingPunct="0">
              <a:spcBef>
                <a:spcPct val="20000"/>
              </a:spcBef>
              <a:spcAft>
                <a:spcPct val="0"/>
              </a:spcAft>
              <a:defRPr sz="2400">
                <a:solidFill>
                  <a:srgbClr val="0066B3"/>
                </a:solidFill>
                <a:latin typeface="+mn-lt"/>
                <a:ea typeface="+mn-ea"/>
                <a:cs typeface="+mn-cs"/>
              </a:defRPr>
            </a:lvl1pPr>
            <a:lvl2pPr marL="742950" indent="-285750" algn="l" rtl="0" eaLnBrk="0" fontAlgn="base" hangingPunct="0">
              <a:spcBef>
                <a:spcPct val="20000"/>
              </a:spcBef>
              <a:spcAft>
                <a:spcPct val="0"/>
              </a:spcAft>
              <a:defRPr sz="2000" b="1" i="1">
                <a:solidFill>
                  <a:srgbClr val="F7955A"/>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spcBef>
                <a:spcPts val="0"/>
              </a:spcBef>
            </a:pPr>
            <a:r>
              <a:rPr lang="en-US" cap="all" dirty="0">
                <a:solidFill>
                  <a:srgbClr val="2E63AC"/>
                </a:solidFill>
                <a:ea typeface="+mj-ea"/>
                <a:cs typeface="+mj-cs"/>
              </a:rPr>
              <a:t>The Cost-Minimizing Input Choice #2</a:t>
            </a:r>
            <a:endParaRPr lang="en-US" dirty="0">
              <a:solidFill>
                <a:srgbClr val="2E63AC"/>
              </a:solidFill>
              <a:latin typeface="+mj-lt"/>
            </a:endParaRPr>
          </a:p>
        </p:txBody>
      </p:sp>
    </p:spTree>
    <p:extLst>
      <p:ext uri="{BB962C8B-B14F-4D97-AF65-F5344CB8AC3E}">
        <p14:creationId xmlns:p14="http://schemas.microsoft.com/office/powerpoint/2010/main" val="1200317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nodeType="after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9">
                                            <p:txEl>
                                              <p:pRg st="0" end="0"/>
                                            </p:txEl>
                                          </p:spTgt>
                                        </p:tgtEl>
                                        <p:attrNameLst>
                                          <p:attrName>style.visibility</p:attrName>
                                        </p:attrNameLst>
                                      </p:cBhvr>
                                      <p:to>
                                        <p:strVal val="visible"/>
                                      </p:to>
                                    </p:set>
                                    <p:animEffect transition="in" filter="wipe(left)">
                                      <p:cBhvr>
                                        <p:cTn id="7" dur="500"/>
                                        <p:tgtEl>
                                          <p:spTgt spid="39">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wipe(left)">
                                      <p:cBhvr>
                                        <p:cTn id="11" dur="500"/>
                                        <p:tgtEl>
                                          <p:spTgt spid="31"/>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left)">
                                      <p:cBhvr>
                                        <p:cTn id="15" dur="1000"/>
                                        <p:tgtEl>
                                          <p:spTgt spid="26"/>
                                        </p:tgtEl>
                                      </p:cBhvr>
                                    </p:animEffect>
                                  </p:childTnLst>
                                </p:cTn>
                              </p:par>
                            </p:childTnLst>
                          </p:cTn>
                        </p:par>
                        <p:par>
                          <p:cTn id="16" fill="hold">
                            <p:stCondLst>
                              <p:cond delay="2000"/>
                            </p:stCondLst>
                            <p:childTnLst>
                              <p:par>
                                <p:cTn id="17" presetID="22" presetClass="entr" presetSubtype="8"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left)">
                                      <p:cBhvr>
                                        <p:cTn id="19" dur="1000"/>
                                        <p:tgtEl>
                                          <p:spTgt spid="27"/>
                                        </p:tgtEl>
                                      </p:cBhvr>
                                    </p:animEffect>
                                  </p:childTnLst>
                                </p:cTn>
                              </p:par>
                            </p:childTnLst>
                          </p:cTn>
                        </p:par>
                        <p:par>
                          <p:cTn id="20" fill="hold">
                            <p:stCondLst>
                              <p:cond delay="3000"/>
                            </p:stCondLst>
                            <p:childTnLst>
                              <p:par>
                                <p:cTn id="21" presetID="22" presetClass="entr" presetSubtype="8" fill="hold" nodeType="after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left)">
                                      <p:cBhvr>
                                        <p:cTn id="23" dur="1000"/>
                                        <p:tgtEl>
                                          <p:spTgt spid="30"/>
                                        </p:tgtEl>
                                      </p:cBhvr>
                                    </p:animEffect>
                                  </p:childTnLst>
                                </p:cTn>
                              </p:par>
                            </p:childTnLst>
                          </p:cTn>
                        </p:par>
                        <p:par>
                          <p:cTn id="24" fill="hold">
                            <p:stCondLst>
                              <p:cond delay="4000"/>
                            </p:stCondLst>
                            <p:childTnLst>
                              <p:par>
                                <p:cTn id="25" presetID="22" presetClass="entr" presetSubtype="8" fill="hold" grpId="0" nodeType="afterEffect">
                                  <p:stCondLst>
                                    <p:cond delay="0"/>
                                  </p:stCondLst>
                                  <p:childTnLst>
                                    <p:set>
                                      <p:cBhvr>
                                        <p:cTn id="26" dur="1" fill="hold">
                                          <p:stCondLst>
                                            <p:cond delay="0"/>
                                          </p:stCondLst>
                                        </p:cTn>
                                        <p:tgtEl>
                                          <p:spTgt spid="38">
                                            <p:txEl>
                                              <p:pRg st="0" end="0"/>
                                            </p:txEl>
                                          </p:spTgt>
                                        </p:tgtEl>
                                        <p:attrNameLst>
                                          <p:attrName>style.visibility</p:attrName>
                                        </p:attrNameLst>
                                      </p:cBhvr>
                                      <p:to>
                                        <p:strVal val="visible"/>
                                      </p:to>
                                    </p:set>
                                    <p:animEffect transition="in" filter="wipe(left)">
                                      <p:cBhvr>
                                        <p:cTn id="27" dur="500"/>
                                        <p:tgtEl>
                                          <p:spTgt spid="38">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wipe(left)">
                                      <p:cBhvr>
                                        <p:cTn id="32" dur="1000"/>
                                        <p:tgtEl>
                                          <p:spTgt spid="33"/>
                                        </p:tgtEl>
                                      </p:cBhvr>
                                    </p:animEffect>
                                  </p:childTnLst>
                                </p:cTn>
                              </p:par>
                            </p:childTnLst>
                          </p:cTn>
                        </p:par>
                        <p:par>
                          <p:cTn id="33" fill="hold">
                            <p:stCondLst>
                              <p:cond delay="1000"/>
                            </p:stCondLst>
                            <p:childTnLst>
                              <p:par>
                                <p:cTn id="34" presetID="22" presetClass="entr" presetSubtype="8" fill="hold" nodeType="after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wipe(left)">
                                      <p:cBhvr>
                                        <p:cTn id="36" dur="1000"/>
                                        <p:tgtEl>
                                          <p:spTgt spid="37"/>
                                        </p:tgtEl>
                                      </p:cBhvr>
                                    </p:animEffect>
                                  </p:childTnLst>
                                </p:cTn>
                              </p:par>
                            </p:childTnLst>
                          </p:cTn>
                        </p:par>
                        <p:par>
                          <p:cTn id="37" fill="hold">
                            <p:stCondLst>
                              <p:cond delay="2000"/>
                            </p:stCondLst>
                            <p:childTnLst>
                              <p:par>
                                <p:cTn id="38" presetID="22" presetClass="entr" presetSubtype="8" fill="hold" grpId="0" nodeType="afterEffect">
                                  <p:stCondLst>
                                    <p:cond delay="0"/>
                                  </p:stCondLst>
                                  <p:childTnLst>
                                    <p:set>
                                      <p:cBhvr>
                                        <p:cTn id="39" dur="1" fill="hold">
                                          <p:stCondLst>
                                            <p:cond delay="0"/>
                                          </p:stCondLst>
                                        </p:cTn>
                                        <p:tgtEl>
                                          <p:spTgt spid="38">
                                            <p:txEl>
                                              <p:pRg st="1" end="1"/>
                                            </p:txEl>
                                          </p:spTgt>
                                        </p:tgtEl>
                                        <p:attrNameLst>
                                          <p:attrName>style.visibility</p:attrName>
                                        </p:attrNameLst>
                                      </p:cBhvr>
                                      <p:to>
                                        <p:strVal val="visible"/>
                                      </p:to>
                                    </p:set>
                                    <p:animEffect transition="in" filter="wipe(left)">
                                      <p:cBhvr>
                                        <p:cTn id="40" dur="500"/>
                                        <p:tgtEl>
                                          <p:spTgt spid="38">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wipe(left)">
                                      <p:cBhvr>
                                        <p:cTn id="45" dur="1000"/>
                                        <p:tgtEl>
                                          <p:spTgt spid="36"/>
                                        </p:tgtEl>
                                      </p:cBhvr>
                                    </p:animEffect>
                                  </p:childTnLst>
                                </p:cTn>
                              </p:par>
                            </p:childTnLst>
                          </p:cTn>
                        </p:par>
                        <p:par>
                          <p:cTn id="46" fill="hold">
                            <p:stCondLst>
                              <p:cond delay="1000"/>
                            </p:stCondLst>
                            <p:childTnLst>
                              <p:par>
                                <p:cTn id="47" presetID="22" presetClass="entr" presetSubtype="8" fill="hold" nodeType="after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wipe(left)">
                                      <p:cBhvr>
                                        <p:cTn id="49" dur="1000"/>
                                        <p:tgtEl>
                                          <p:spTgt spid="34"/>
                                        </p:tgtEl>
                                      </p:cBhvr>
                                    </p:animEffect>
                                  </p:childTnLst>
                                </p:cTn>
                              </p:par>
                            </p:childTnLst>
                          </p:cTn>
                        </p:par>
                        <p:par>
                          <p:cTn id="50" fill="hold">
                            <p:stCondLst>
                              <p:cond delay="2000"/>
                            </p:stCondLst>
                            <p:childTnLst>
                              <p:par>
                                <p:cTn id="51" presetID="22" presetClass="entr" presetSubtype="8" fill="hold" grpId="0" nodeType="afterEffect">
                                  <p:stCondLst>
                                    <p:cond delay="0"/>
                                  </p:stCondLst>
                                  <p:childTnLst>
                                    <p:set>
                                      <p:cBhvr>
                                        <p:cTn id="52" dur="1" fill="hold">
                                          <p:stCondLst>
                                            <p:cond delay="0"/>
                                          </p:stCondLst>
                                        </p:cTn>
                                        <p:tgtEl>
                                          <p:spTgt spid="38">
                                            <p:txEl>
                                              <p:pRg st="2" end="2"/>
                                            </p:txEl>
                                          </p:spTgt>
                                        </p:tgtEl>
                                        <p:attrNameLst>
                                          <p:attrName>style.visibility</p:attrName>
                                        </p:attrNameLst>
                                      </p:cBhvr>
                                      <p:to>
                                        <p:strVal val="visible"/>
                                      </p:to>
                                    </p:set>
                                    <p:animEffect transition="in" filter="wipe(left)">
                                      <p:cBhvr>
                                        <p:cTn id="53" dur="500"/>
                                        <p:tgtEl>
                                          <p:spTgt spid="3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build="p"/>
      <p:bldP spid="39" grpId="0" build="p"/>
    </p:bld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0"/>
          <p:cNvSpPr txBox="1">
            <a:spLocks/>
          </p:cNvSpPr>
          <p:nvPr/>
        </p:nvSpPr>
        <p:spPr>
          <a:xfrm>
            <a:off x="727200" y="3957667"/>
            <a:ext cx="8042400" cy="993600"/>
          </a:xfrm>
          <a:prstGeom prst="rect">
            <a:avLst/>
          </a:prstGeom>
        </p:spPr>
        <p:txBody>
          <a:bodyPr vert="horz" lIns="91440" tIns="45720" rIns="91440" bIns="45720" rtlCol="0" anchor="t" anchorCtr="0">
            <a:noAutofit/>
          </a:bodyPr>
          <a:lstStyle>
            <a:lvl1pPr algn="l" defTabSz="914400" rtl="0" eaLnBrk="1" latinLnBrk="0" hangingPunct="1">
              <a:lnSpc>
                <a:spcPts val="3500"/>
              </a:lnSpc>
              <a:spcBef>
                <a:spcPct val="0"/>
              </a:spcBef>
              <a:buNone/>
              <a:defRPr lang="en-US" sz="3000" b="0" kern="1200" cap="all" baseline="0">
                <a:solidFill>
                  <a:schemeClr val="bg1"/>
                </a:solidFill>
                <a:latin typeface="Frutiger 45 light" pitchFamily="34" charset="0"/>
                <a:ea typeface="+mj-ea"/>
                <a:cs typeface="+mj-cs"/>
              </a:defRPr>
            </a:lvl1pPr>
          </a:lstStyle>
          <a:p>
            <a:r>
              <a:rPr lang="de-DE" dirty="0">
                <a:solidFill>
                  <a:prstClr val="white"/>
                </a:solidFill>
              </a:rPr>
              <a:t>             </a:t>
            </a:r>
          </a:p>
        </p:txBody>
      </p:sp>
      <p:sp>
        <p:nvSpPr>
          <p:cNvPr id="11" name="Rechteck 10"/>
          <p:cNvSpPr/>
          <p:nvPr/>
        </p:nvSpPr>
        <p:spPr>
          <a:xfrm>
            <a:off x="0" y="3648105"/>
            <a:ext cx="9144000" cy="1514475"/>
          </a:xfrm>
          <a:prstGeom prst="rect">
            <a:avLst/>
          </a:prstGeom>
          <a:solidFill>
            <a:srgbClr val="2E63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13" name="Titel 10"/>
          <p:cNvSpPr>
            <a:spLocks noGrp="1"/>
          </p:cNvSpPr>
          <p:nvPr>
            <p:ph type="title"/>
          </p:nvPr>
        </p:nvSpPr>
        <p:spPr>
          <a:xfrm>
            <a:off x="604838" y="3683955"/>
            <a:ext cx="8164762" cy="1436687"/>
          </a:xfrm>
        </p:spPr>
        <p:txBody>
          <a:bodyPr anchor="ctr"/>
          <a:lstStyle>
            <a:lvl1pPr>
              <a:lnSpc>
                <a:spcPts val="3500"/>
              </a:lnSpc>
              <a:defRPr b="0">
                <a:solidFill>
                  <a:schemeClr val="bg1"/>
                </a:solidFill>
              </a:defRPr>
            </a:lvl1pPr>
          </a:lstStyle>
          <a:p>
            <a:pPr marL="627063" indent="-627063"/>
            <a:r>
              <a:rPr lang="en-US" dirty="0">
                <a:latin typeface="Arial" panose="020B0604020202020204" pitchFamily="34" charset="0"/>
                <a:cs typeface="Arial" panose="020B0604020202020204" pitchFamily="34" charset="0"/>
              </a:rPr>
              <a:t>5.3 Profit Maximization</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and Competitive Supply</a:t>
            </a:r>
          </a:p>
        </p:txBody>
      </p:sp>
      <p:pic>
        <p:nvPicPr>
          <p:cNvPr id="16386" name="Picture 2" descr="Geld, Beutel, Gewinn, Gold, Münzen, Reicht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9333" y="0"/>
            <a:ext cx="4620281" cy="4237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6132448"/>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solidFill>
                  <a:srgbClr val="3163AC"/>
                </a:solidFill>
                <a:latin typeface="+mn-lt"/>
                <a:cs typeface="Arial" panose="020B0604020202020204" pitchFamily="34" charset="0"/>
              </a:rPr>
              <a:t>Assumption: Perfectly </a:t>
            </a:r>
            <a:br>
              <a:rPr lang="en-US" dirty="0">
                <a:solidFill>
                  <a:srgbClr val="3163AC"/>
                </a:solidFill>
                <a:latin typeface="+mn-lt"/>
                <a:cs typeface="Arial" panose="020B0604020202020204" pitchFamily="34" charset="0"/>
              </a:rPr>
            </a:br>
            <a:r>
              <a:rPr lang="en-US" dirty="0">
                <a:solidFill>
                  <a:srgbClr val="3163AC"/>
                </a:solidFill>
                <a:latin typeface="+mn-lt"/>
                <a:cs typeface="Arial" panose="020B0604020202020204" pitchFamily="34" charset="0"/>
              </a:rPr>
              <a:t>Competitive Markets (1/2)</a:t>
            </a:r>
            <a:endParaRPr lang="de-DE" dirty="0">
              <a:solidFill>
                <a:srgbClr val="3163AC"/>
              </a:solidFill>
              <a:latin typeface="+mn-lt"/>
              <a:cs typeface="Arial" panose="020B0604020202020204" pitchFamily="34" charset="0"/>
            </a:endParaRPr>
          </a:p>
        </p:txBody>
      </p:sp>
      <p:sp>
        <p:nvSpPr>
          <p:cNvPr id="4" name="Inhaltsplatzhalter 3"/>
          <p:cNvSpPr>
            <a:spLocks noGrp="1"/>
          </p:cNvSpPr>
          <p:nvPr>
            <p:ph sz="quarter" idx="12"/>
          </p:nvPr>
        </p:nvSpPr>
        <p:spPr>
          <a:xfrm>
            <a:off x="611134" y="1527152"/>
            <a:ext cx="8081962" cy="4752528"/>
          </a:xfrm>
        </p:spPr>
        <p:txBody>
          <a:bodyPr/>
          <a:lstStyle/>
          <a:p>
            <a:pPr defTabSz="742950">
              <a:lnSpc>
                <a:spcPct val="100000"/>
              </a:lnSpc>
              <a:spcBef>
                <a:spcPts val="600"/>
              </a:spcBef>
              <a:buClr>
                <a:srgbClr val="2E63AC"/>
              </a:buClr>
              <a:buFont typeface="Wingdings" panose="05000000000000000000" pitchFamily="2" charset="2"/>
              <a:buChar char="§"/>
              <a:tabLst>
                <a:tab pos="1600200" algn="l"/>
              </a:tabLst>
            </a:pPr>
            <a:r>
              <a:rPr lang="en-US" sz="1800" b="1" cap="all" dirty="0">
                <a:solidFill>
                  <a:srgbClr val="86A315"/>
                </a:solidFill>
                <a:latin typeface="+mn-lt"/>
                <a:cs typeface="Arial" panose="020B0604020202020204" pitchFamily="34" charset="0"/>
              </a:rPr>
              <a:t>Price taking </a:t>
            </a:r>
          </a:p>
          <a:p>
            <a:pPr marL="0" indent="0" defTabSz="742950">
              <a:lnSpc>
                <a:spcPct val="100000"/>
              </a:lnSpc>
              <a:spcBef>
                <a:spcPts val="600"/>
              </a:spcBef>
              <a:buClr>
                <a:srgbClr val="3163AC"/>
              </a:buClr>
              <a:buNone/>
              <a:tabLst>
                <a:tab pos="1600200" algn="l"/>
              </a:tabLst>
            </a:pPr>
            <a:r>
              <a:rPr lang="en-US" sz="1800" dirty="0">
                <a:solidFill>
                  <a:prstClr val="black"/>
                </a:solidFill>
                <a:latin typeface="+mn-lt"/>
                <a:cs typeface="Arial" panose="020B0604020202020204" pitchFamily="34" charset="0"/>
              </a:rPr>
              <a:t>Firm that has no influence over market price and thus takes the price as given</a:t>
            </a:r>
          </a:p>
          <a:p>
            <a:pPr marL="0" indent="0" defTabSz="742950">
              <a:lnSpc>
                <a:spcPct val="100000"/>
              </a:lnSpc>
              <a:spcBef>
                <a:spcPts val="600"/>
              </a:spcBef>
              <a:buClr>
                <a:srgbClr val="3163AC"/>
              </a:buClr>
              <a:buNone/>
              <a:tabLst>
                <a:tab pos="1600200" algn="l"/>
              </a:tabLst>
            </a:pPr>
            <a:r>
              <a:rPr lang="en-US" sz="1800" dirty="0">
                <a:solidFill>
                  <a:prstClr val="black"/>
                </a:solidFill>
                <a:latin typeface="+mn-lt"/>
                <a:cs typeface="Arial" panose="020B0604020202020204" pitchFamily="34" charset="0"/>
              </a:rPr>
              <a:t>Because each individual firm sells a sufficiently small proportion of total market output, its decisions have no impact on market price</a:t>
            </a:r>
          </a:p>
          <a:p>
            <a:pPr defTabSz="742950">
              <a:lnSpc>
                <a:spcPct val="100000"/>
              </a:lnSpc>
              <a:spcBef>
                <a:spcPts val="600"/>
              </a:spcBef>
              <a:buClr>
                <a:srgbClr val="2E63AC"/>
              </a:buClr>
              <a:buFont typeface="Wingdings" panose="05000000000000000000" pitchFamily="2" charset="2"/>
              <a:buChar char="§"/>
              <a:tabLst>
                <a:tab pos="1600200" algn="l"/>
              </a:tabLst>
            </a:pPr>
            <a:r>
              <a:rPr lang="en-US" sz="1800" b="1" cap="all" dirty="0">
                <a:solidFill>
                  <a:srgbClr val="86A315"/>
                </a:solidFill>
                <a:latin typeface="+mn-lt"/>
                <a:cs typeface="Arial" panose="020B0604020202020204" pitchFamily="34" charset="0"/>
              </a:rPr>
              <a:t>Product homogeneity</a:t>
            </a:r>
          </a:p>
          <a:p>
            <a:pPr marL="0" indent="0" defTabSz="742950">
              <a:lnSpc>
                <a:spcPct val="100000"/>
              </a:lnSpc>
              <a:spcBef>
                <a:spcPts val="600"/>
              </a:spcBef>
              <a:buClr>
                <a:srgbClr val="3163AC"/>
              </a:buClr>
              <a:buNone/>
              <a:tabLst>
                <a:tab pos="1600200" algn="l"/>
              </a:tabLst>
            </a:pPr>
            <a:r>
              <a:rPr lang="en-US" sz="1800" dirty="0">
                <a:solidFill>
                  <a:prstClr val="black"/>
                </a:solidFill>
                <a:latin typeface="+mn-lt"/>
                <a:cs typeface="Arial" panose="020B0604020202020204" pitchFamily="34" charset="0"/>
              </a:rPr>
              <a:t>When the products of all of the firms in a market are perfectly substitutable with one another—that is, when they are homogeneous—no firm can raise the price of its product above the price of other firms without losing most or all of its business.</a:t>
            </a:r>
          </a:p>
          <a:p>
            <a:pPr marL="0" indent="0" defTabSz="742950">
              <a:lnSpc>
                <a:spcPct val="100000"/>
              </a:lnSpc>
              <a:spcBef>
                <a:spcPts val="600"/>
              </a:spcBef>
              <a:buClr>
                <a:srgbClr val="3163AC"/>
              </a:buClr>
              <a:buNone/>
              <a:tabLst>
                <a:tab pos="1600200" algn="l"/>
              </a:tabLst>
            </a:pPr>
            <a:r>
              <a:rPr lang="en-US" sz="1800" dirty="0">
                <a:solidFill>
                  <a:prstClr val="black"/>
                </a:solidFill>
                <a:latin typeface="+mn-lt"/>
                <a:cs typeface="Arial" panose="020B0604020202020204" pitchFamily="34" charset="0"/>
              </a:rPr>
              <a:t>In contrast, when products are heterogeneous, each firm has the opportunity to raise its price above that of its competitors without losing all of its sales.</a:t>
            </a:r>
          </a:p>
          <a:p>
            <a:pPr marL="0" indent="0" defTabSz="742950">
              <a:lnSpc>
                <a:spcPct val="100000"/>
              </a:lnSpc>
              <a:spcBef>
                <a:spcPts val="600"/>
              </a:spcBef>
              <a:buClr>
                <a:srgbClr val="3163AC"/>
              </a:buClr>
              <a:buNone/>
              <a:tabLst>
                <a:tab pos="1600200" algn="l"/>
              </a:tabLst>
            </a:pPr>
            <a:r>
              <a:rPr lang="en-US" sz="1800" dirty="0">
                <a:solidFill>
                  <a:prstClr val="black"/>
                </a:solidFill>
                <a:latin typeface="+mn-lt"/>
                <a:cs typeface="Arial" panose="020B0604020202020204" pitchFamily="34" charset="0"/>
              </a:rPr>
              <a:t>The assumption of product homogeneity is important because it ensures that there is a single market price, consistent with supply-demand analysis.</a:t>
            </a:r>
          </a:p>
          <a:p>
            <a:pPr marL="0" indent="0" defTabSz="742950">
              <a:buClr>
                <a:srgbClr val="F08300"/>
              </a:buClr>
              <a:buNone/>
              <a:tabLst>
                <a:tab pos="1600200" algn="l"/>
              </a:tabLst>
            </a:pPr>
            <a:endParaRPr lang="en-US" sz="1800" dirty="0">
              <a:solidFill>
                <a:srgbClr val="3163AC"/>
              </a:solidFill>
              <a:latin typeface="+mn-lt"/>
            </a:endParaRPr>
          </a:p>
        </p:txBody>
      </p:sp>
    </p:spTree>
    <p:extLst>
      <p:ext uri="{BB962C8B-B14F-4D97-AF65-F5344CB8AC3E}">
        <p14:creationId xmlns:p14="http://schemas.microsoft.com/office/powerpoint/2010/main" val="631075986"/>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bwMode="auto">
          <a:xfrm>
            <a:off x="2032000" y="5118957"/>
            <a:ext cx="2311400" cy="914045"/>
          </a:xfrm>
          <a:prstGeom prst="rect">
            <a:avLst/>
          </a:prstGeom>
          <a:solidFill>
            <a:schemeClr val="accent5">
              <a:lumMod val="60000"/>
              <a:lumOff val="40000"/>
            </a:schemeClr>
          </a:solidFill>
          <a:ln w="25400" algn="ctr">
            <a:noFill/>
            <a:round/>
            <a:headEnd/>
            <a:tailEnd/>
          </a:ln>
        </p:spPr>
        <p:txBody>
          <a:bodyPr lIns="108000" tIns="108000" rIns="90000" bIns="46800" rtlCol="0" anchor="ctr"/>
          <a:lstStyle/>
          <a:p>
            <a:pPr marL="171450" indent="-171450" algn="ctr">
              <a:buClr>
                <a:srgbClr val="2C4592"/>
              </a:buClr>
              <a:buFont typeface="Wingdings" pitchFamily="2" charset="2"/>
              <a:buChar char="§"/>
            </a:pPr>
            <a:endParaRPr lang="de-DE" sz="1200" kern="0" dirty="0">
              <a:solidFill>
                <a:prstClr val="black"/>
              </a:solidFill>
            </a:endParaRPr>
          </a:p>
        </p:txBody>
      </p:sp>
      <p:sp>
        <p:nvSpPr>
          <p:cNvPr id="9" name="Inhaltsplatzhalter 8"/>
          <p:cNvSpPr>
            <a:spLocks noGrp="1"/>
          </p:cNvSpPr>
          <p:nvPr>
            <p:ph sz="quarter" idx="12"/>
          </p:nvPr>
        </p:nvSpPr>
        <p:spPr>
          <a:xfrm>
            <a:off x="598488" y="1497127"/>
            <a:ext cx="8081962" cy="3216275"/>
          </a:xfrm>
        </p:spPr>
        <p:txBody>
          <a:bodyPr/>
          <a:lstStyle/>
          <a:p>
            <a:pPr>
              <a:buClr>
                <a:srgbClr val="3163AC"/>
              </a:buClr>
              <a:buFont typeface="Wingdings" panose="05000000000000000000" pitchFamily="2" charset="2"/>
              <a:buChar char="§"/>
            </a:pPr>
            <a:r>
              <a:rPr lang="en-US" altLang="en-US" dirty="0">
                <a:latin typeface="+mn-lt"/>
                <a:cs typeface="Arial" panose="020B0604020202020204" pitchFamily="34" charset="0"/>
              </a:rPr>
              <a:t>Produce quantity where total revenue minus total cost is greatest</a:t>
            </a:r>
          </a:p>
          <a:p>
            <a:pPr>
              <a:buClr>
                <a:srgbClr val="3163AC"/>
              </a:buClr>
              <a:buFont typeface="Wingdings" panose="05000000000000000000" pitchFamily="2" charset="2"/>
              <a:buChar char="§"/>
            </a:pPr>
            <a:r>
              <a:rPr lang="en-US" altLang="en-US" dirty="0">
                <a:latin typeface="+mn-lt"/>
                <a:cs typeface="Arial" panose="020B0604020202020204" pitchFamily="34" charset="0"/>
              </a:rPr>
              <a:t>Optimality condition: MR = MC</a:t>
            </a:r>
          </a:p>
          <a:p>
            <a:pPr>
              <a:buClr>
                <a:srgbClr val="3163AC"/>
              </a:buClr>
              <a:buFont typeface="Wingdings" panose="05000000000000000000" pitchFamily="2" charset="2"/>
              <a:buChar char="§"/>
            </a:pPr>
            <a:r>
              <a:rPr lang="en-US" altLang="en-US" dirty="0">
                <a:latin typeface="+mn-lt"/>
                <a:cs typeface="Arial" panose="020B0604020202020204" pitchFamily="34" charset="0"/>
              </a:rPr>
              <a:t>Compare marginal revenue with marginal cost</a:t>
            </a:r>
          </a:p>
          <a:p>
            <a:pPr lvl="1">
              <a:buClr>
                <a:srgbClr val="3163AC"/>
              </a:buClr>
              <a:buFont typeface="Wingdings" panose="05000000000000000000" pitchFamily="2" charset="2"/>
              <a:buChar char="§"/>
            </a:pPr>
            <a:r>
              <a:rPr lang="en-US" altLang="en-US" dirty="0">
                <a:cs typeface="Arial" panose="020B0604020202020204" pitchFamily="34" charset="0"/>
              </a:rPr>
              <a:t>If MR &gt; MC: increase production</a:t>
            </a:r>
          </a:p>
          <a:p>
            <a:pPr lvl="1">
              <a:buClr>
                <a:srgbClr val="3163AC"/>
              </a:buClr>
              <a:buFont typeface="Wingdings" panose="05000000000000000000" pitchFamily="2" charset="2"/>
              <a:buChar char="§"/>
            </a:pPr>
            <a:r>
              <a:rPr lang="en-US" altLang="en-US" dirty="0">
                <a:cs typeface="Arial" panose="020B0604020202020204" pitchFamily="34" charset="0"/>
              </a:rPr>
              <a:t>If MR &lt; MC: decrease production</a:t>
            </a:r>
          </a:p>
          <a:p>
            <a:pPr lvl="1">
              <a:buClr>
                <a:srgbClr val="3163AC"/>
              </a:buClr>
              <a:buFont typeface="Wingdings" panose="05000000000000000000" pitchFamily="2" charset="2"/>
              <a:buChar char="§"/>
            </a:pPr>
            <a:r>
              <a:rPr lang="en-US" altLang="en-US" dirty="0">
                <a:cs typeface="Arial" panose="020B0604020202020204" pitchFamily="34" charset="0"/>
              </a:rPr>
              <a:t>Maximize profit where MR = MC</a:t>
            </a:r>
          </a:p>
          <a:p>
            <a:pPr>
              <a:buClr>
                <a:srgbClr val="3163AC"/>
              </a:buClr>
              <a:buFont typeface="Wingdings" panose="05000000000000000000" pitchFamily="2" charset="2"/>
              <a:buChar char="§"/>
            </a:pPr>
            <a:r>
              <a:rPr lang="en-US" altLang="en-US" dirty="0">
                <a:cs typeface="Arial" panose="020B0604020202020204" pitchFamily="34" charset="0"/>
              </a:rPr>
              <a:t>For competitive firms: MR = P so that the optimality condition reads             </a:t>
            </a:r>
          </a:p>
          <a:p>
            <a:pPr marL="0" indent="0">
              <a:buClr>
                <a:srgbClr val="3163AC"/>
              </a:buClr>
              <a:buNone/>
            </a:pPr>
            <a:r>
              <a:rPr lang="en-US" altLang="en-US" sz="2800" dirty="0">
                <a:solidFill>
                  <a:srgbClr val="FF0000"/>
                </a:solidFill>
                <a:cs typeface="Arial" panose="020B0604020202020204" pitchFamily="34" charset="0"/>
              </a:rPr>
              <a:t>		</a:t>
            </a:r>
          </a:p>
          <a:p>
            <a:pPr marL="1828800" lvl="4" indent="0">
              <a:buNone/>
            </a:pPr>
            <a:r>
              <a:rPr lang="en-US" altLang="en-US" sz="4000" dirty="0">
                <a:solidFill>
                  <a:srgbClr val="FF0000"/>
                </a:solidFill>
                <a:cs typeface="Arial" panose="020B0604020202020204" pitchFamily="34" charset="0"/>
              </a:rPr>
              <a:t>P=MC</a:t>
            </a:r>
            <a:endParaRPr lang="de-DE" sz="4000" dirty="0"/>
          </a:p>
        </p:txBody>
      </p:sp>
      <p:sp>
        <p:nvSpPr>
          <p:cNvPr id="5" name="Titel 4"/>
          <p:cNvSpPr>
            <a:spLocks noGrp="1"/>
          </p:cNvSpPr>
          <p:nvPr>
            <p:ph type="title"/>
          </p:nvPr>
        </p:nvSpPr>
        <p:spPr/>
        <p:txBody>
          <a:bodyPr/>
          <a:lstStyle/>
          <a:p>
            <a:r>
              <a:rPr lang="de-DE" dirty="0">
                <a:solidFill>
                  <a:srgbClr val="3163AC"/>
                </a:solidFill>
                <a:latin typeface="+mj-lt"/>
                <a:cs typeface="Arial" panose="020B0604020202020204" pitchFamily="34" charset="0"/>
              </a:rPr>
              <a:t>Profit </a:t>
            </a:r>
            <a:r>
              <a:rPr lang="de-DE" dirty="0" err="1">
                <a:solidFill>
                  <a:srgbClr val="3163AC"/>
                </a:solidFill>
                <a:latin typeface="+mj-lt"/>
                <a:cs typeface="Arial" panose="020B0604020202020204" pitchFamily="34" charset="0"/>
              </a:rPr>
              <a:t>Maximization</a:t>
            </a:r>
            <a:r>
              <a:rPr lang="de-DE" dirty="0">
                <a:solidFill>
                  <a:srgbClr val="3163AC"/>
                </a:solidFill>
                <a:latin typeface="+mj-lt"/>
                <a:cs typeface="Arial" panose="020B0604020202020204" pitchFamily="34" charset="0"/>
              </a:rPr>
              <a:t> </a:t>
            </a:r>
          </a:p>
        </p:txBody>
      </p:sp>
    </p:spTree>
    <p:extLst>
      <p:ext uri="{BB962C8B-B14F-4D97-AF65-F5344CB8AC3E}">
        <p14:creationId xmlns:p14="http://schemas.microsoft.com/office/powerpoint/2010/main" val="2219539491"/>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en-US" altLang="en-US" dirty="0">
                <a:solidFill>
                  <a:srgbClr val="3163AC"/>
                </a:solidFill>
                <a:latin typeface="+mj-lt"/>
                <a:cs typeface="Arial" panose="020B0604020202020204" pitchFamily="34" charset="0"/>
              </a:rPr>
              <a:t>Profit Maximization: </a:t>
            </a:r>
            <a:br>
              <a:rPr lang="en-US" altLang="en-US" dirty="0">
                <a:solidFill>
                  <a:srgbClr val="3163AC"/>
                </a:solidFill>
                <a:latin typeface="+mj-lt"/>
                <a:cs typeface="Arial" panose="020B0604020202020204" pitchFamily="34" charset="0"/>
              </a:rPr>
            </a:br>
            <a:r>
              <a:rPr lang="en-US" altLang="en-US" dirty="0">
                <a:solidFill>
                  <a:srgbClr val="3163AC"/>
                </a:solidFill>
                <a:latin typeface="+mj-lt"/>
                <a:cs typeface="Arial" panose="020B0604020202020204" pitchFamily="34" charset="0"/>
              </a:rPr>
              <a:t>A Numerical Example</a:t>
            </a:r>
            <a:endParaRPr lang="de-DE" dirty="0">
              <a:solidFill>
                <a:srgbClr val="3163AC"/>
              </a:solidFill>
              <a:latin typeface="+mj-lt"/>
              <a:cs typeface="Arial" panose="020B0604020202020204" pitchFamily="34" charset="0"/>
            </a:endParaRP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6369" y="1586755"/>
            <a:ext cx="6250085" cy="4719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2600322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467544" y="-161735"/>
            <a:ext cx="6545262" cy="1132540"/>
          </a:xfrm>
        </p:spPr>
        <p:txBody>
          <a:bodyPr/>
          <a:lstStyle/>
          <a:p>
            <a:r>
              <a:rPr lang="en-US" altLang="en-US" dirty="0">
                <a:solidFill>
                  <a:srgbClr val="3163AC"/>
                </a:solidFill>
                <a:latin typeface="+mj-lt"/>
                <a:cs typeface="Arial" panose="020B0604020202020204" pitchFamily="34" charset="0"/>
              </a:rPr>
              <a:t>Profit Maximization for a </a:t>
            </a:r>
            <a:br>
              <a:rPr lang="en-US" altLang="en-US" dirty="0">
                <a:solidFill>
                  <a:srgbClr val="3163AC"/>
                </a:solidFill>
                <a:latin typeface="+mj-lt"/>
                <a:cs typeface="Arial" panose="020B0604020202020204" pitchFamily="34" charset="0"/>
              </a:rPr>
            </a:br>
            <a:r>
              <a:rPr lang="en-US" altLang="en-US" dirty="0">
                <a:solidFill>
                  <a:srgbClr val="3163AC"/>
                </a:solidFill>
                <a:latin typeface="+mj-lt"/>
                <a:cs typeface="Arial" panose="020B0604020202020204" pitchFamily="34" charset="0"/>
              </a:rPr>
              <a:t>Competitive Firm</a:t>
            </a:r>
            <a:endParaRPr lang="de-DE" dirty="0">
              <a:solidFill>
                <a:srgbClr val="3163AC"/>
              </a:solidFill>
              <a:latin typeface="+mj-lt"/>
              <a:cs typeface="Arial" panose="020B0604020202020204" pitchFamily="34" charset="0"/>
            </a:endParaRPr>
          </a:p>
        </p:txBody>
      </p:sp>
      <p:grpSp>
        <p:nvGrpSpPr>
          <p:cNvPr id="44" name="Group 17"/>
          <p:cNvGrpSpPr>
            <a:grpSpLocks/>
          </p:cNvGrpSpPr>
          <p:nvPr/>
        </p:nvGrpSpPr>
        <p:grpSpPr bwMode="auto">
          <a:xfrm>
            <a:off x="467529" y="1106752"/>
            <a:ext cx="7829565" cy="3564000"/>
            <a:chOff x="778976" y="1102425"/>
            <a:chExt cx="7830613" cy="3553495"/>
          </a:xfrm>
        </p:grpSpPr>
        <p:sp>
          <p:nvSpPr>
            <p:cNvPr id="45" name="Rectangle 6"/>
            <p:cNvSpPr/>
            <p:nvPr/>
          </p:nvSpPr>
          <p:spPr>
            <a:xfrm>
              <a:off x="1828469" y="1199238"/>
              <a:ext cx="6781120" cy="34439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600">
                <a:solidFill>
                  <a:prstClr val="black"/>
                </a:solidFill>
              </a:endParaRPr>
            </a:p>
          </p:txBody>
        </p:sp>
        <p:grpSp>
          <p:nvGrpSpPr>
            <p:cNvPr id="46" name="Group 16"/>
            <p:cNvGrpSpPr>
              <a:grpSpLocks/>
            </p:cNvGrpSpPr>
            <p:nvPr/>
          </p:nvGrpSpPr>
          <p:grpSpPr bwMode="auto">
            <a:xfrm>
              <a:off x="778976" y="1102425"/>
              <a:ext cx="1038380" cy="3553495"/>
              <a:chOff x="778976" y="1102425"/>
              <a:chExt cx="1038380" cy="3553495"/>
            </a:xfrm>
          </p:grpSpPr>
          <p:cxnSp>
            <p:nvCxnSpPr>
              <p:cNvPr id="47" name="Straight Connector 8"/>
              <p:cNvCxnSpPr/>
              <p:nvPr/>
            </p:nvCxnSpPr>
            <p:spPr>
              <a:xfrm rot="5400000">
                <a:off x="83460" y="2922024"/>
                <a:ext cx="346779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TextBox 11"/>
              <p:cNvSpPr txBox="1">
                <a:spLocks noChangeArrowheads="1"/>
              </p:cNvSpPr>
              <p:nvPr/>
            </p:nvSpPr>
            <p:spPr bwMode="auto">
              <a:xfrm>
                <a:off x="778976" y="1102425"/>
                <a:ext cx="1003934" cy="828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algn="r" eaLnBrk="1" hangingPunct="1"/>
                <a:r>
                  <a:rPr lang="en-US" altLang="en-US" sz="1600" dirty="0">
                    <a:solidFill>
                      <a:prstClr val="black"/>
                    </a:solidFill>
                    <a:latin typeface="+mn-lt"/>
                  </a:rPr>
                  <a:t>Costs</a:t>
                </a:r>
              </a:p>
              <a:p>
                <a:pPr algn="r" eaLnBrk="1" hangingPunct="1"/>
                <a:r>
                  <a:rPr lang="en-US" altLang="en-US" sz="1600" dirty="0">
                    <a:solidFill>
                      <a:prstClr val="black"/>
                    </a:solidFill>
                    <a:latin typeface="+mn-lt"/>
                  </a:rPr>
                  <a:t>and</a:t>
                </a:r>
              </a:p>
              <a:p>
                <a:pPr algn="r" eaLnBrk="1" hangingPunct="1"/>
                <a:r>
                  <a:rPr lang="en-US" altLang="en-US" sz="1600" dirty="0">
                    <a:solidFill>
                      <a:prstClr val="black"/>
                    </a:solidFill>
                    <a:latin typeface="+mn-lt"/>
                  </a:rPr>
                  <a:t>Revenue</a:t>
                </a:r>
              </a:p>
            </p:txBody>
          </p:sp>
        </p:grpSp>
      </p:grpSp>
      <p:grpSp>
        <p:nvGrpSpPr>
          <p:cNvPr id="49" name="Group 14"/>
          <p:cNvGrpSpPr>
            <a:grpSpLocks/>
          </p:cNvGrpSpPr>
          <p:nvPr/>
        </p:nvGrpSpPr>
        <p:grpSpPr bwMode="auto">
          <a:xfrm>
            <a:off x="1359719" y="4648465"/>
            <a:ext cx="7137400" cy="360362"/>
            <a:chOff x="1672457" y="4643257"/>
            <a:chExt cx="7136585" cy="360290"/>
          </a:xfrm>
        </p:grpSpPr>
        <p:cxnSp>
          <p:nvCxnSpPr>
            <p:cNvPr id="50" name="Straight Connector 12"/>
            <p:cNvCxnSpPr/>
            <p:nvPr/>
          </p:nvCxnSpPr>
          <p:spPr>
            <a:xfrm flipV="1">
              <a:off x="1816904" y="4643257"/>
              <a:ext cx="6828645" cy="1111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TextBox 10"/>
            <p:cNvSpPr txBox="1">
              <a:spLocks noChangeArrowheads="1"/>
            </p:cNvSpPr>
            <p:nvPr/>
          </p:nvSpPr>
          <p:spPr bwMode="auto">
            <a:xfrm>
              <a:off x="7802141" y="4665028"/>
              <a:ext cx="1006901" cy="338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latin typeface="+mn-lt"/>
                </a:rPr>
                <a:t>Quantity </a:t>
              </a:r>
            </a:p>
          </p:txBody>
        </p:sp>
        <p:sp>
          <p:nvSpPr>
            <p:cNvPr id="52" name="TextBox 13"/>
            <p:cNvSpPr txBox="1">
              <a:spLocks noChangeArrowheads="1"/>
            </p:cNvSpPr>
            <p:nvPr/>
          </p:nvSpPr>
          <p:spPr bwMode="auto">
            <a:xfrm>
              <a:off x="1672457" y="4665026"/>
              <a:ext cx="298448" cy="338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latin typeface="+mn-lt"/>
                </a:rPr>
                <a:t>0</a:t>
              </a:r>
            </a:p>
          </p:txBody>
        </p:sp>
      </p:grpSp>
      <p:grpSp>
        <p:nvGrpSpPr>
          <p:cNvPr id="53" name="Group 22"/>
          <p:cNvGrpSpPr>
            <a:grpSpLocks/>
          </p:cNvGrpSpPr>
          <p:nvPr/>
        </p:nvGrpSpPr>
        <p:grpSpPr bwMode="auto">
          <a:xfrm>
            <a:off x="2134419" y="1821127"/>
            <a:ext cx="5599115" cy="1868488"/>
            <a:chOff x="1805050" y="2006930"/>
            <a:chExt cx="5599492" cy="1868385"/>
          </a:xfrm>
        </p:grpSpPr>
        <p:sp>
          <p:nvSpPr>
            <p:cNvPr id="54" name="Freeform 16"/>
            <p:cNvSpPr/>
            <p:nvPr/>
          </p:nvSpPr>
          <p:spPr>
            <a:xfrm>
              <a:off x="1805050" y="2006930"/>
              <a:ext cx="4988261" cy="1868385"/>
            </a:xfrm>
            <a:custGeom>
              <a:avLst/>
              <a:gdLst>
                <a:gd name="connsiteX0" fmla="*/ 0 w 4488873"/>
                <a:gd name="connsiteY0" fmla="*/ 0 h 1021278"/>
                <a:gd name="connsiteX1" fmla="*/ 4488873 w 4488873"/>
                <a:gd name="connsiteY1" fmla="*/ 1021278 h 1021278"/>
                <a:gd name="connsiteX0" fmla="*/ 0 w 4488873"/>
                <a:gd name="connsiteY0" fmla="*/ 0 h 1717964"/>
                <a:gd name="connsiteX1" fmla="*/ 4488873 w 4488873"/>
                <a:gd name="connsiteY1" fmla="*/ 1021278 h 1717964"/>
                <a:gd name="connsiteX0" fmla="*/ 0 w 4488873"/>
                <a:gd name="connsiteY0" fmla="*/ 0 h 1785258"/>
                <a:gd name="connsiteX1" fmla="*/ 4488873 w 4488873"/>
                <a:gd name="connsiteY1" fmla="*/ 1021278 h 1785258"/>
                <a:gd name="connsiteX0" fmla="*/ 0 w 4987636"/>
                <a:gd name="connsiteY0" fmla="*/ 0 h 1717964"/>
                <a:gd name="connsiteX1" fmla="*/ 4987636 w 4987636"/>
                <a:gd name="connsiteY1" fmla="*/ 665018 h 1717964"/>
                <a:gd name="connsiteX0" fmla="*/ 0 w 4987636"/>
                <a:gd name="connsiteY0" fmla="*/ 0 h 1868385"/>
                <a:gd name="connsiteX1" fmla="*/ 4987636 w 4987636"/>
                <a:gd name="connsiteY1" fmla="*/ 665018 h 1868385"/>
              </a:gdLst>
              <a:ahLst/>
              <a:cxnLst>
                <a:cxn ang="0">
                  <a:pos x="connsiteX0" y="connsiteY0"/>
                </a:cxn>
                <a:cxn ang="0">
                  <a:pos x="connsiteX1" y="connsiteY1"/>
                </a:cxn>
              </a:cxnLst>
              <a:rect l="l" t="t" r="r" b="b"/>
              <a:pathLst>
                <a:path w="4987636" h="1868385">
                  <a:moveTo>
                    <a:pt x="0" y="0"/>
                  </a:moveTo>
                  <a:cubicBezTo>
                    <a:pt x="1009402" y="1717964"/>
                    <a:pt x="3087584" y="1868385"/>
                    <a:pt x="4987636" y="665018"/>
                  </a:cubicBezTo>
                </a:path>
              </a:pathLst>
            </a:custGeom>
            <a:ln w="38100">
              <a:solidFill>
                <a:srgbClr val="005EA4"/>
              </a:solidFill>
            </a:ln>
          </p:spPr>
          <p:style>
            <a:lnRef idx="1">
              <a:schemeClr val="accent1"/>
            </a:lnRef>
            <a:fillRef idx="0">
              <a:schemeClr val="accent1"/>
            </a:fillRef>
            <a:effectRef idx="0">
              <a:schemeClr val="accent1"/>
            </a:effectRef>
            <a:fontRef idx="minor">
              <a:schemeClr val="tx1"/>
            </a:fontRef>
          </p:style>
          <p:txBody>
            <a:bodyPr anchor="ctr"/>
            <a:lstStyle/>
            <a:p>
              <a:pPr>
                <a:defRPr/>
              </a:pPr>
              <a:endParaRPr lang="en-US" sz="1600">
                <a:solidFill>
                  <a:prstClr val="black"/>
                </a:solidFill>
              </a:endParaRPr>
            </a:p>
          </p:txBody>
        </p:sp>
        <p:sp>
          <p:nvSpPr>
            <p:cNvPr id="55" name="TextBox 21"/>
            <p:cNvSpPr txBox="1">
              <a:spLocks noChangeArrowheads="1"/>
            </p:cNvSpPr>
            <p:nvPr/>
          </p:nvSpPr>
          <p:spPr bwMode="auto">
            <a:xfrm>
              <a:off x="6826331" y="2418607"/>
              <a:ext cx="578211" cy="338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latin typeface="+mn-lt"/>
                </a:rPr>
                <a:t>ATC</a:t>
              </a:r>
            </a:p>
          </p:txBody>
        </p:sp>
      </p:grpSp>
      <p:grpSp>
        <p:nvGrpSpPr>
          <p:cNvPr id="56" name="Group 23"/>
          <p:cNvGrpSpPr>
            <a:grpSpLocks/>
          </p:cNvGrpSpPr>
          <p:nvPr/>
        </p:nvGrpSpPr>
        <p:grpSpPr bwMode="auto">
          <a:xfrm>
            <a:off x="1788344" y="3049852"/>
            <a:ext cx="5408614" cy="1611313"/>
            <a:chOff x="1805050" y="2608612"/>
            <a:chExt cx="5408824" cy="1611088"/>
          </a:xfrm>
        </p:grpSpPr>
        <p:sp>
          <p:nvSpPr>
            <p:cNvPr id="57" name="Freeform 19"/>
            <p:cNvSpPr/>
            <p:nvPr/>
          </p:nvSpPr>
          <p:spPr>
            <a:xfrm>
              <a:off x="1805050" y="2672103"/>
              <a:ext cx="4788086" cy="1547597"/>
            </a:xfrm>
            <a:custGeom>
              <a:avLst/>
              <a:gdLst>
                <a:gd name="connsiteX0" fmla="*/ 0 w 4488873"/>
                <a:gd name="connsiteY0" fmla="*/ 0 h 1021278"/>
                <a:gd name="connsiteX1" fmla="*/ 4488873 w 4488873"/>
                <a:gd name="connsiteY1" fmla="*/ 1021278 h 1021278"/>
                <a:gd name="connsiteX0" fmla="*/ 0 w 4488873"/>
                <a:gd name="connsiteY0" fmla="*/ 0 h 1717964"/>
                <a:gd name="connsiteX1" fmla="*/ 4488873 w 4488873"/>
                <a:gd name="connsiteY1" fmla="*/ 1021278 h 1717964"/>
                <a:gd name="connsiteX0" fmla="*/ 0 w 4488873"/>
                <a:gd name="connsiteY0" fmla="*/ 0 h 1785258"/>
                <a:gd name="connsiteX1" fmla="*/ 4488873 w 4488873"/>
                <a:gd name="connsiteY1" fmla="*/ 1021278 h 1785258"/>
                <a:gd name="connsiteX0" fmla="*/ 0 w 4987636"/>
                <a:gd name="connsiteY0" fmla="*/ 0 h 1717964"/>
                <a:gd name="connsiteX1" fmla="*/ 4987636 w 4987636"/>
                <a:gd name="connsiteY1" fmla="*/ 665018 h 1717964"/>
                <a:gd name="connsiteX0" fmla="*/ 0 w 4987636"/>
                <a:gd name="connsiteY0" fmla="*/ 0 h 1868385"/>
                <a:gd name="connsiteX1" fmla="*/ 4987636 w 4987636"/>
                <a:gd name="connsiteY1" fmla="*/ 665018 h 1868385"/>
                <a:gd name="connsiteX0" fmla="*/ 0 w 4987636"/>
                <a:gd name="connsiteY0" fmla="*/ 0 h 1717964"/>
                <a:gd name="connsiteX1" fmla="*/ 4987636 w 4987636"/>
                <a:gd name="connsiteY1" fmla="*/ 47501 h 1717964"/>
                <a:gd name="connsiteX0" fmla="*/ 0 w 4987636"/>
                <a:gd name="connsiteY0" fmla="*/ 0 h 1250868"/>
                <a:gd name="connsiteX1" fmla="*/ 4987636 w 4987636"/>
                <a:gd name="connsiteY1" fmla="*/ 47501 h 1250868"/>
                <a:gd name="connsiteX0" fmla="*/ 0 w 4987636"/>
                <a:gd name="connsiteY0" fmla="*/ 0 h 1250868"/>
                <a:gd name="connsiteX1" fmla="*/ 4987636 w 4987636"/>
                <a:gd name="connsiteY1" fmla="*/ 47501 h 1250868"/>
                <a:gd name="connsiteX0" fmla="*/ 0 w 4987636"/>
                <a:gd name="connsiteY0" fmla="*/ 0 h 1464623"/>
                <a:gd name="connsiteX1" fmla="*/ 4987636 w 4987636"/>
                <a:gd name="connsiteY1" fmla="*/ 47501 h 1464623"/>
                <a:gd name="connsiteX0" fmla="*/ 0 w 4987636"/>
                <a:gd name="connsiteY0" fmla="*/ 178130 h 1417122"/>
                <a:gd name="connsiteX1" fmla="*/ 4987636 w 4987636"/>
                <a:gd name="connsiteY1" fmla="*/ 0 h 1417122"/>
                <a:gd name="connsiteX0" fmla="*/ 0 w 4987636"/>
                <a:gd name="connsiteY0" fmla="*/ 178130 h 1421081"/>
                <a:gd name="connsiteX1" fmla="*/ 4987636 w 4987636"/>
                <a:gd name="connsiteY1" fmla="*/ 0 h 1421081"/>
                <a:gd name="connsiteX0" fmla="*/ 0 w 4987636"/>
                <a:gd name="connsiteY0" fmla="*/ 178130 h 1417122"/>
                <a:gd name="connsiteX1" fmla="*/ 4987636 w 4987636"/>
                <a:gd name="connsiteY1" fmla="*/ 0 h 1417122"/>
                <a:gd name="connsiteX0" fmla="*/ 0 w 4987636"/>
                <a:gd name="connsiteY0" fmla="*/ 178130 h 1417122"/>
                <a:gd name="connsiteX1" fmla="*/ 4987636 w 4987636"/>
                <a:gd name="connsiteY1" fmla="*/ 0 h 1417122"/>
                <a:gd name="connsiteX0" fmla="*/ 0 w 4987636"/>
                <a:gd name="connsiteY0" fmla="*/ 178130 h 1547750"/>
                <a:gd name="connsiteX1" fmla="*/ 4987636 w 4987636"/>
                <a:gd name="connsiteY1" fmla="*/ 0 h 1547750"/>
              </a:gdLst>
              <a:ahLst/>
              <a:cxnLst>
                <a:cxn ang="0">
                  <a:pos x="connsiteX0" y="connsiteY0"/>
                </a:cxn>
                <a:cxn ang="0">
                  <a:pos x="connsiteX1" y="connsiteY1"/>
                </a:cxn>
              </a:cxnLst>
              <a:rect l="l" t="t" r="r" b="b"/>
              <a:pathLst>
                <a:path w="4987636" h="1547750">
                  <a:moveTo>
                    <a:pt x="0" y="178130"/>
                  </a:moveTo>
                  <a:cubicBezTo>
                    <a:pt x="489813" y="1278577"/>
                    <a:pt x="959746" y="1547750"/>
                    <a:pt x="4987636" y="0"/>
                  </a:cubicBezTo>
                </a:path>
              </a:pathLst>
            </a:custGeom>
            <a:ln w="38100">
              <a:solidFill>
                <a:srgbClr val="005EA4"/>
              </a:solidFill>
            </a:ln>
          </p:spPr>
          <p:style>
            <a:lnRef idx="1">
              <a:schemeClr val="accent1"/>
            </a:lnRef>
            <a:fillRef idx="0">
              <a:schemeClr val="accent1"/>
            </a:fillRef>
            <a:effectRef idx="0">
              <a:schemeClr val="accent1"/>
            </a:effectRef>
            <a:fontRef idx="minor">
              <a:schemeClr val="tx1"/>
            </a:fontRef>
          </p:style>
          <p:txBody>
            <a:bodyPr anchor="ctr"/>
            <a:lstStyle/>
            <a:p>
              <a:pPr>
                <a:defRPr/>
              </a:pPr>
              <a:endParaRPr lang="en-US" sz="1600">
                <a:solidFill>
                  <a:prstClr val="black"/>
                </a:solidFill>
              </a:endParaRPr>
            </a:p>
          </p:txBody>
        </p:sp>
        <p:sp>
          <p:nvSpPr>
            <p:cNvPr id="58" name="TextBox 25"/>
            <p:cNvSpPr txBox="1">
              <a:spLocks noChangeArrowheads="1"/>
            </p:cNvSpPr>
            <p:nvPr/>
          </p:nvSpPr>
          <p:spPr bwMode="auto">
            <a:xfrm>
              <a:off x="6624459" y="2608612"/>
              <a:ext cx="589415" cy="338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dirty="0">
                  <a:solidFill>
                    <a:prstClr val="black"/>
                  </a:solidFill>
                  <a:latin typeface="+mn-lt"/>
                </a:rPr>
                <a:t>AVC</a:t>
              </a:r>
            </a:p>
          </p:txBody>
        </p:sp>
      </p:grpSp>
      <p:grpSp>
        <p:nvGrpSpPr>
          <p:cNvPr id="59" name="Group 37"/>
          <p:cNvGrpSpPr>
            <a:grpSpLocks/>
          </p:cNvGrpSpPr>
          <p:nvPr/>
        </p:nvGrpSpPr>
        <p:grpSpPr bwMode="auto">
          <a:xfrm>
            <a:off x="210369" y="2603765"/>
            <a:ext cx="8142287" cy="474663"/>
            <a:chOff x="23694" y="2789022"/>
            <a:chExt cx="8143260" cy="474805"/>
          </a:xfrm>
        </p:grpSpPr>
        <p:grpSp>
          <p:nvGrpSpPr>
            <p:cNvPr id="60" name="Group 31"/>
            <p:cNvGrpSpPr>
              <a:grpSpLocks/>
            </p:cNvGrpSpPr>
            <p:nvPr/>
          </p:nvGrpSpPr>
          <p:grpSpPr bwMode="auto">
            <a:xfrm>
              <a:off x="1341476" y="2789022"/>
              <a:ext cx="6825478" cy="338538"/>
              <a:chOff x="1198976" y="2789022"/>
              <a:chExt cx="6825478" cy="338538"/>
            </a:xfrm>
          </p:grpSpPr>
          <p:cxnSp>
            <p:nvCxnSpPr>
              <p:cNvPr id="62" name="Straight Connector 24"/>
              <p:cNvCxnSpPr/>
              <p:nvPr/>
            </p:nvCxnSpPr>
            <p:spPr>
              <a:xfrm flipV="1">
                <a:off x="1198976" y="3124084"/>
                <a:ext cx="6176113"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63" name="TextBox 30"/>
              <p:cNvSpPr txBox="1">
                <a:spLocks noChangeArrowheads="1"/>
              </p:cNvSpPr>
              <p:nvPr/>
            </p:nvSpPr>
            <p:spPr bwMode="auto">
              <a:xfrm>
                <a:off x="6860256" y="2789022"/>
                <a:ext cx="1164198" cy="33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dirty="0">
                    <a:solidFill>
                      <a:prstClr val="black"/>
                    </a:solidFill>
                    <a:latin typeface="+mn-lt"/>
                  </a:rPr>
                  <a:t>P=AR=MR</a:t>
                </a:r>
              </a:p>
            </p:txBody>
          </p:sp>
        </p:grpSp>
        <p:sp>
          <p:nvSpPr>
            <p:cNvPr id="61" name="TextBox 32"/>
            <p:cNvSpPr txBox="1">
              <a:spLocks noChangeArrowheads="1"/>
            </p:cNvSpPr>
            <p:nvPr/>
          </p:nvSpPr>
          <p:spPr bwMode="auto">
            <a:xfrm>
              <a:off x="23694" y="2925288"/>
              <a:ext cx="1350163" cy="338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latin typeface="+mn-lt"/>
                </a:rPr>
                <a:t>P=MR</a:t>
              </a:r>
              <a:r>
                <a:rPr lang="en-US" altLang="en-US" sz="1600" baseline="-25000">
                  <a:solidFill>
                    <a:prstClr val="black"/>
                  </a:solidFill>
                  <a:latin typeface="+mn-lt"/>
                </a:rPr>
                <a:t>1</a:t>
              </a:r>
              <a:r>
                <a:rPr lang="en-US" altLang="en-US" sz="1600">
                  <a:solidFill>
                    <a:prstClr val="black"/>
                  </a:solidFill>
                  <a:latin typeface="+mn-lt"/>
                </a:rPr>
                <a:t>=MR</a:t>
              </a:r>
              <a:r>
                <a:rPr lang="en-US" altLang="en-US" sz="1600" baseline="-25000">
                  <a:solidFill>
                    <a:prstClr val="black"/>
                  </a:solidFill>
                  <a:latin typeface="+mn-lt"/>
                </a:rPr>
                <a:t>2</a:t>
              </a:r>
            </a:p>
          </p:txBody>
        </p:sp>
      </p:grpSp>
      <p:grpSp>
        <p:nvGrpSpPr>
          <p:cNvPr id="64" name="Group 34"/>
          <p:cNvGrpSpPr>
            <a:grpSpLocks/>
          </p:cNvGrpSpPr>
          <p:nvPr/>
        </p:nvGrpSpPr>
        <p:grpSpPr bwMode="auto">
          <a:xfrm>
            <a:off x="2312219" y="1825890"/>
            <a:ext cx="5057774" cy="2667000"/>
            <a:chOff x="1723905" y="1288472"/>
            <a:chExt cx="5057868" cy="2667990"/>
          </a:xfrm>
        </p:grpSpPr>
        <p:cxnSp>
          <p:nvCxnSpPr>
            <p:cNvPr id="65" name="Straight Connector 27"/>
            <p:cNvCxnSpPr/>
            <p:nvPr/>
          </p:nvCxnSpPr>
          <p:spPr>
            <a:xfrm flipV="1">
              <a:off x="1723905" y="1604501"/>
              <a:ext cx="4572085" cy="2351961"/>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66" name="TextBox 36"/>
            <p:cNvSpPr txBox="1">
              <a:spLocks noChangeArrowheads="1"/>
            </p:cNvSpPr>
            <p:nvPr/>
          </p:nvSpPr>
          <p:spPr bwMode="auto">
            <a:xfrm>
              <a:off x="6278100" y="1288472"/>
              <a:ext cx="503673" cy="338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latin typeface="+mn-lt"/>
                </a:rPr>
                <a:t>MC</a:t>
              </a:r>
            </a:p>
          </p:txBody>
        </p:sp>
      </p:grpSp>
      <p:grpSp>
        <p:nvGrpSpPr>
          <p:cNvPr id="67" name="Group 43"/>
          <p:cNvGrpSpPr>
            <a:grpSpLocks/>
          </p:cNvGrpSpPr>
          <p:nvPr/>
        </p:nvGrpSpPr>
        <p:grpSpPr bwMode="auto">
          <a:xfrm>
            <a:off x="908869" y="3735650"/>
            <a:ext cx="2484438" cy="338554"/>
            <a:chOff x="724433" y="2925289"/>
            <a:chExt cx="2483880" cy="339388"/>
          </a:xfrm>
        </p:grpSpPr>
        <p:cxnSp>
          <p:nvCxnSpPr>
            <p:cNvPr id="68" name="Straight Connector 30"/>
            <p:cNvCxnSpPr/>
            <p:nvPr/>
          </p:nvCxnSpPr>
          <p:spPr>
            <a:xfrm>
              <a:off x="1341832" y="3124218"/>
              <a:ext cx="1866481" cy="1591"/>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69" name="TextBox 45"/>
            <p:cNvSpPr txBox="1">
              <a:spLocks noChangeArrowheads="1"/>
            </p:cNvSpPr>
            <p:nvPr/>
          </p:nvSpPr>
          <p:spPr bwMode="auto">
            <a:xfrm>
              <a:off x="724433" y="2925289"/>
              <a:ext cx="578875" cy="33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latin typeface="+mn-lt"/>
                </a:rPr>
                <a:t>MC</a:t>
              </a:r>
              <a:r>
                <a:rPr lang="en-US" altLang="en-US" sz="1600" baseline="-25000">
                  <a:solidFill>
                    <a:prstClr val="black"/>
                  </a:solidFill>
                  <a:latin typeface="+mn-lt"/>
                </a:rPr>
                <a:t>1</a:t>
              </a:r>
            </a:p>
          </p:txBody>
        </p:sp>
      </p:grpSp>
      <p:grpSp>
        <p:nvGrpSpPr>
          <p:cNvPr id="70" name="Group 48"/>
          <p:cNvGrpSpPr>
            <a:grpSpLocks/>
          </p:cNvGrpSpPr>
          <p:nvPr/>
        </p:nvGrpSpPr>
        <p:grpSpPr bwMode="auto">
          <a:xfrm>
            <a:off x="918394" y="2237050"/>
            <a:ext cx="5407025" cy="338554"/>
            <a:chOff x="724362" y="2925289"/>
            <a:chExt cx="5407256" cy="339388"/>
          </a:xfrm>
        </p:grpSpPr>
        <p:cxnSp>
          <p:nvCxnSpPr>
            <p:cNvPr id="71" name="Straight Connector 33"/>
            <p:cNvCxnSpPr/>
            <p:nvPr/>
          </p:nvCxnSpPr>
          <p:spPr>
            <a:xfrm>
              <a:off x="1341926" y="3124218"/>
              <a:ext cx="4789692" cy="3183"/>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72" name="TextBox 50"/>
            <p:cNvSpPr txBox="1">
              <a:spLocks noChangeArrowheads="1"/>
            </p:cNvSpPr>
            <p:nvPr/>
          </p:nvSpPr>
          <p:spPr bwMode="auto">
            <a:xfrm>
              <a:off x="724362" y="2925289"/>
              <a:ext cx="579030" cy="33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dirty="0">
                  <a:solidFill>
                    <a:prstClr val="black"/>
                  </a:solidFill>
                  <a:latin typeface="+mn-lt"/>
                </a:rPr>
                <a:t>MC</a:t>
              </a:r>
              <a:r>
                <a:rPr lang="en-US" altLang="en-US" sz="1600" baseline="-25000" dirty="0">
                  <a:solidFill>
                    <a:prstClr val="black"/>
                  </a:solidFill>
                  <a:latin typeface="+mn-lt"/>
                </a:rPr>
                <a:t>2</a:t>
              </a:r>
            </a:p>
          </p:txBody>
        </p:sp>
      </p:grpSp>
      <p:grpSp>
        <p:nvGrpSpPr>
          <p:cNvPr id="73" name="Group 62"/>
          <p:cNvGrpSpPr>
            <a:grpSpLocks/>
          </p:cNvGrpSpPr>
          <p:nvPr/>
        </p:nvGrpSpPr>
        <p:grpSpPr bwMode="auto">
          <a:xfrm>
            <a:off x="6106348" y="2440252"/>
            <a:ext cx="420688" cy="2533650"/>
            <a:chOff x="5314382" y="2624446"/>
            <a:chExt cx="419929" cy="2533464"/>
          </a:xfrm>
        </p:grpSpPr>
        <p:sp>
          <p:nvSpPr>
            <p:cNvPr id="74" name="TextBox 55"/>
            <p:cNvSpPr txBox="1">
              <a:spLocks noChangeArrowheads="1"/>
            </p:cNvSpPr>
            <p:nvPr/>
          </p:nvSpPr>
          <p:spPr bwMode="auto">
            <a:xfrm>
              <a:off x="5314382" y="4819378"/>
              <a:ext cx="419929" cy="33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latin typeface="+mn-lt"/>
                </a:rPr>
                <a:t>Q</a:t>
              </a:r>
              <a:r>
                <a:rPr lang="en-US" altLang="en-US" sz="1600" baseline="-25000">
                  <a:solidFill>
                    <a:prstClr val="black"/>
                  </a:solidFill>
                  <a:latin typeface="+mn-lt"/>
                </a:rPr>
                <a:t>2</a:t>
              </a:r>
            </a:p>
          </p:txBody>
        </p:sp>
        <p:cxnSp>
          <p:nvCxnSpPr>
            <p:cNvPr id="75" name="Straight Connector 37"/>
            <p:cNvCxnSpPr/>
            <p:nvPr/>
          </p:nvCxnSpPr>
          <p:spPr>
            <a:xfrm rot="5400000">
              <a:off x="4399708" y="3732442"/>
              <a:ext cx="2219162" cy="3169"/>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76" name="Group 60"/>
          <p:cNvGrpSpPr>
            <a:grpSpLocks/>
          </p:cNvGrpSpPr>
          <p:nvPr/>
        </p:nvGrpSpPr>
        <p:grpSpPr bwMode="auto">
          <a:xfrm>
            <a:off x="3175821" y="3929327"/>
            <a:ext cx="420688" cy="1044574"/>
            <a:chOff x="2989354" y="4114803"/>
            <a:chExt cx="419929" cy="1045280"/>
          </a:xfrm>
        </p:grpSpPr>
        <p:sp>
          <p:nvSpPr>
            <p:cNvPr id="77" name="TextBox 54"/>
            <p:cNvSpPr txBox="1">
              <a:spLocks noChangeArrowheads="1"/>
            </p:cNvSpPr>
            <p:nvPr/>
          </p:nvSpPr>
          <p:spPr bwMode="auto">
            <a:xfrm>
              <a:off x="2989354" y="4821356"/>
              <a:ext cx="419929" cy="338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dirty="0">
                  <a:solidFill>
                    <a:prstClr val="black"/>
                  </a:solidFill>
                  <a:latin typeface="+mn-lt"/>
                </a:rPr>
                <a:t>Q</a:t>
              </a:r>
              <a:r>
                <a:rPr lang="en-US" altLang="en-US" sz="1600" baseline="-25000" dirty="0">
                  <a:solidFill>
                    <a:prstClr val="black"/>
                  </a:solidFill>
                  <a:latin typeface="+mn-lt"/>
                </a:rPr>
                <a:t>1</a:t>
              </a:r>
            </a:p>
          </p:txBody>
        </p:sp>
        <p:cxnSp>
          <p:nvCxnSpPr>
            <p:cNvPr id="78" name="Straight Connector 40"/>
            <p:cNvCxnSpPr/>
            <p:nvPr/>
          </p:nvCxnSpPr>
          <p:spPr>
            <a:xfrm rot="16200000" flipH="1">
              <a:off x="2832358" y="4477800"/>
              <a:ext cx="732333" cy="6339"/>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79" name="Group 64"/>
          <p:cNvGrpSpPr>
            <a:grpSpLocks/>
          </p:cNvGrpSpPr>
          <p:nvPr/>
        </p:nvGrpSpPr>
        <p:grpSpPr bwMode="auto">
          <a:xfrm>
            <a:off x="5023668" y="2938726"/>
            <a:ext cx="641350" cy="2070099"/>
            <a:chOff x="4837114" y="3124002"/>
            <a:chExt cx="641694" cy="2069465"/>
          </a:xfrm>
        </p:grpSpPr>
        <p:cxnSp>
          <p:nvCxnSpPr>
            <p:cNvPr id="80" name="Straight Connector 42"/>
            <p:cNvCxnSpPr/>
            <p:nvPr/>
          </p:nvCxnSpPr>
          <p:spPr>
            <a:xfrm rot="5400000">
              <a:off x="4287482" y="3989718"/>
              <a:ext cx="1733019" cy="1588"/>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81" name="TextBox 63"/>
            <p:cNvSpPr txBox="1">
              <a:spLocks noChangeArrowheads="1"/>
            </p:cNvSpPr>
            <p:nvPr/>
          </p:nvSpPr>
          <p:spPr bwMode="auto">
            <a:xfrm>
              <a:off x="4837114" y="4855002"/>
              <a:ext cx="641694" cy="338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latin typeface="+mn-lt"/>
                </a:rPr>
                <a:t>Q</a:t>
              </a:r>
              <a:r>
                <a:rPr lang="en-US" altLang="en-US" sz="1600" baseline="-25000">
                  <a:solidFill>
                    <a:prstClr val="black"/>
                  </a:solidFill>
                  <a:latin typeface="+mn-lt"/>
                </a:rPr>
                <a:t>MAX</a:t>
              </a:r>
            </a:p>
          </p:txBody>
        </p:sp>
      </p:grpSp>
      <p:sp>
        <p:nvSpPr>
          <p:cNvPr id="82" name="Freeform 183"/>
          <p:cNvSpPr>
            <a:spLocks/>
          </p:cNvSpPr>
          <p:nvPr/>
        </p:nvSpPr>
        <p:spPr bwMode="auto">
          <a:xfrm>
            <a:off x="5264969" y="2870465"/>
            <a:ext cx="146050" cy="136525"/>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prstClr val="black"/>
              </a:solidFill>
            </a:endParaRPr>
          </a:p>
        </p:txBody>
      </p:sp>
      <p:grpSp>
        <p:nvGrpSpPr>
          <p:cNvPr id="83" name="Group 69"/>
          <p:cNvGrpSpPr>
            <a:grpSpLocks/>
          </p:cNvGrpSpPr>
          <p:nvPr/>
        </p:nvGrpSpPr>
        <p:grpSpPr bwMode="auto">
          <a:xfrm>
            <a:off x="2478909" y="1232165"/>
            <a:ext cx="3713165" cy="1693862"/>
            <a:chOff x="2292818" y="1417741"/>
            <a:chExt cx="3712015" cy="1693596"/>
          </a:xfrm>
        </p:grpSpPr>
        <p:sp>
          <p:nvSpPr>
            <p:cNvPr id="84" name="TextBox 65"/>
            <p:cNvSpPr txBox="1">
              <a:spLocks noChangeArrowheads="1"/>
            </p:cNvSpPr>
            <p:nvPr/>
          </p:nvSpPr>
          <p:spPr bwMode="auto">
            <a:xfrm>
              <a:off x="2292818" y="1417741"/>
              <a:ext cx="3712015" cy="830867"/>
            </a:xfrm>
            <a:prstGeom prst="rect">
              <a:avLst/>
            </a:prstGeom>
            <a:solidFill>
              <a:srgbClr val="F2D698"/>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dirty="0">
                  <a:solidFill>
                    <a:prstClr val="black"/>
                  </a:solidFill>
                  <a:latin typeface="Calibri" panose="020F0502020204030204" pitchFamily="34" charset="0"/>
                  <a:cs typeface="Calibri" panose="020F0502020204030204" pitchFamily="34" charset="0"/>
                </a:rPr>
                <a:t>The firm maximizes profit by producing the quantity at which marginal cost equals marginal revenue.</a:t>
              </a:r>
            </a:p>
          </p:txBody>
        </p:sp>
        <p:cxnSp>
          <p:nvCxnSpPr>
            <p:cNvPr id="85" name="Straight Connector 47"/>
            <p:cNvCxnSpPr/>
            <p:nvPr/>
          </p:nvCxnSpPr>
          <p:spPr>
            <a:xfrm rot="16200000" flipV="1">
              <a:off x="4503456" y="2484402"/>
              <a:ext cx="872988" cy="3808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6" name="TextBox 10"/>
          <p:cNvSpPr txBox="1">
            <a:spLocks noChangeArrowheads="1"/>
          </p:cNvSpPr>
          <p:nvPr/>
        </p:nvSpPr>
        <p:spPr bwMode="auto">
          <a:xfrm>
            <a:off x="60350" y="4925929"/>
            <a:ext cx="9075737"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400">
                <a:solidFill>
                  <a:schemeClr val="tx1"/>
                </a:solidFill>
                <a:latin typeface="Arial" pitchFamily="34" charset="0"/>
              </a:defRPr>
            </a:lvl1pPr>
            <a:lvl2pPr marL="742950" indent="-285750" eaLnBrk="0" hangingPunct="0">
              <a:defRPr sz="3400">
                <a:solidFill>
                  <a:schemeClr val="tx1"/>
                </a:solidFill>
                <a:latin typeface="Arial" pitchFamily="34" charset="0"/>
              </a:defRPr>
            </a:lvl2pPr>
            <a:lvl3pPr marL="1143000" indent="-228600" eaLnBrk="0" hangingPunct="0">
              <a:defRPr sz="3400">
                <a:solidFill>
                  <a:schemeClr val="tx1"/>
                </a:solidFill>
                <a:latin typeface="Arial" pitchFamily="34" charset="0"/>
              </a:defRPr>
            </a:lvl3pPr>
            <a:lvl4pPr marL="1600200" indent="-228600" eaLnBrk="0" hangingPunct="0">
              <a:defRPr sz="3400">
                <a:solidFill>
                  <a:schemeClr val="tx1"/>
                </a:solidFill>
                <a:latin typeface="Arial" pitchFamily="34" charset="0"/>
              </a:defRPr>
            </a:lvl4pPr>
            <a:lvl5pPr marL="2057400" indent="-228600" eaLnBrk="0" hangingPunct="0">
              <a:defRPr sz="3400">
                <a:solidFill>
                  <a:schemeClr val="tx1"/>
                </a:solidFill>
                <a:latin typeface="Arial" pitchFamily="34" charset="0"/>
              </a:defRPr>
            </a:lvl5pPr>
            <a:lvl6pPr marL="2514600" indent="-228600" algn="ctr" eaLnBrk="0" fontAlgn="base" hangingPunct="0">
              <a:spcBef>
                <a:spcPct val="20000"/>
              </a:spcBef>
              <a:spcAft>
                <a:spcPct val="0"/>
              </a:spcAft>
              <a:buChar char="•"/>
              <a:defRPr sz="3400">
                <a:solidFill>
                  <a:schemeClr val="tx1"/>
                </a:solidFill>
                <a:latin typeface="Arial" pitchFamily="34" charset="0"/>
              </a:defRPr>
            </a:lvl6pPr>
            <a:lvl7pPr marL="2971800" indent="-228600" algn="ctr" eaLnBrk="0" fontAlgn="base" hangingPunct="0">
              <a:spcBef>
                <a:spcPct val="20000"/>
              </a:spcBef>
              <a:spcAft>
                <a:spcPct val="0"/>
              </a:spcAft>
              <a:buChar char="•"/>
              <a:defRPr sz="3400">
                <a:solidFill>
                  <a:schemeClr val="tx1"/>
                </a:solidFill>
                <a:latin typeface="Arial" pitchFamily="34" charset="0"/>
              </a:defRPr>
            </a:lvl7pPr>
            <a:lvl8pPr marL="3429000" indent="-228600" algn="ctr" eaLnBrk="0" fontAlgn="base" hangingPunct="0">
              <a:spcBef>
                <a:spcPct val="20000"/>
              </a:spcBef>
              <a:spcAft>
                <a:spcPct val="0"/>
              </a:spcAft>
              <a:buChar char="•"/>
              <a:defRPr sz="3400">
                <a:solidFill>
                  <a:schemeClr val="tx1"/>
                </a:solidFill>
                <a:latin typeface="Arial" pitchFamily="34" charset="0"/>
              </a:defRPr>
            </a:lvl8pPr>
            <a:lvl9pPr marL="3886200" indent="-228600" algn="ctr" eaLnBrk="0" fontAlgn="base" hangingPunct="0">
              <a:spcBef>
                <a:spcPct val="20000"/>
              </a:spcBef>
              <a:spcAft>
                <a:spcPct val="0"/>
              </a:spcAft>
              <a:buChar char="•"/>
              <a:defRPr sz="3400">
                <a:solidFill>
                  <a:schemeClr val="tx1"/>
                </a:solidFill>
                <a:latin typeface="Arial" pitchFamily="34" charset="0"/>
              </a:defRPr>
            </a:lvl9pPr>
          </a:lstStyle>
          <a:p>
            <a:pPr eaLnBrk="1" hangingPunct="1">
              <a:defRPr/>
            </a:pPr>
            <a:r>
              <a:rPr lang="en-US" sz="1400" dirty="0">
                <a:solidFill>
                  <a:prstClr val="black"/>
                </a:solidFill>
                <a:latin typeface="+mn-lt"/>
              </a:rPr>
              <a:t>This figure shows the marginal-cost curve (MC), the average-total-cost curve (ATC), and the average-variable-cost curve (AVC). It also shows the market price (P), which for a competitive firm equals both marginal revenue (MR) and average revenue (AR). At the quantity Q</a:t>
            </a:r>
            <a:r>
              <a:rPr lang="en-US" sz="1400" baseline="-25000" dirty="0">
                <a:solidFill>
                  <a:prstClr val="black"/>
                </a:solidFill>
                <a:latin typeface="+mn-lt"/>
              </a:rPr>
              <a:t>1</a:t>
            </a:r>
            <a:r>
              <a:rPr lang="en-US" sz="1400" dirty="0">
                <a:solidFill>
                  <a:prstClr val="black"/>
                </a:solidFill>
                <a:latin typeface="+mn-lt"/>
              </a:rPr>
              <a:t>, marginal revenue MR</a:t>
            </a:r>
            <a:r>
              <a:rPr lang="en-US" sz="1400" baseline="-25000" dirty="0">
                <a:solidFill>
                  <a:prstClr val="black"/>
                </a:solidFill>
                <a:latin typeface="+mn-lt"/>
              </a:rPr>
              <a:t>1</a:t>
            </a:r>
            <a:r>
              <a:rPr lang="en-US" sz="1400" dirty="0">
                <a:solidFill>
                  <a:prstClr val="black"/>
                </a:solidFill>
                <a:latin typeface="+mn-lt"/>
              </a:rPr>
              <a:t> exceeds marginal cost MC</a:t>
            </a:r>
            <a:r>
              <a:rPr lang="en-US" sz="1400" baseline="-25000" dirty="0">
                <a:solidFill>
                  <a:prstClr val="black"/>
                </a:solidFill>
                <a:latin typeface="+mn-lt"/>
              </a:rPr>
              <a:t>1</a:t>
            </a:r>
            <a:r>
              <a:rPr lang="en-US" sz="1400" dirty="0">
                <a:solidFill>
                  <a:prstClr val="black"/>
                </a:solidFill>
                <a:latin typeface="+mn-lt"/>
              </a:rPr>
              <a:t>, so raising production increases profit. At the quantity Q</a:t>
            </a:r>
            <a:r>
              <a:rPr lang="en-US" sz="1400" baseline="-25000" dirty="0">
                <a:solidFill>
                  <a:prstClr val="black"/>
                </a:solidFill>
                <a:latin typeface="+mn-lt"/>
              </a:rPr>
              <a:t>2</a:t>
            </a:r>
            <a:r>
              <a:rPr lang="en-US" sz="1400" dirty="0">
                <a:solidFill>
                  <a:prstClr val="black"/>
                </a:solidFill>
                <a:latin typeface="+mn-lt"/>
              </a:rPr>
              <a:t>, marginal cost MC</a:t>
            </a:r>
            <a:r>
              <a:rPr lang="en-US" sz="1400" baseline="-25000" dirty="0">
                <a:solidFill>
                  <a:prstClr val="black"/>
                </a:solidFill>
                <a:latin typeface="+mn-lt"/>
              </a:rPr>
              <a:t>2</a:t>
            </a:r>
            <a:r>
              <a:rPr lang="en-US" sz="1400" dirty="0">
                <a:solidFill>
                  <a:prstClr val="black"/>
                </a:solidFill>
                <a:latin typeface="+mn-lt"/>
              </a:rPr>
              <a:t> is above marginal revenue MR</a:t>
            </a:r>
            <a:r>
              <a:rPr lang="en-US" sz="1400" baseline="-25000" dirty="0">
                <a:solidFill>
                  <a:prstClr val="black"/>
                </a:solidFill>
                <a:latin typeface="+mn-lt"/>
              </a:rPr>
              <a:t>2</a:t>
            </a:r>
            <a:r>
              <a:rPr lang="en-US" sz="1400" dirty="0">
                <a:solidFill>
                  <a:prstClr val="black"/>
                </a:solidFill>
                <a:latin typeface="+mn-lt"/>
              </a:rPr>
              <a:t>, so reducing production increases profit. The profit-maximizing quantity Q</a:t>
            </a:r>
            <a:r>
              <a:rPr lang="en-US" sz="1400" baseline="-25000" dirty="0">
                <a:solidFill>
                  <a:prstClr val="black"/>
                </a:solidFill>
                <a:latin typeface="+mn-lt"/>
              </a:rPr>
              <a:t>MAX</a:t>
            </a:r>
            <a:r>
              <a:rPr lang="en-US" sz="1400" dirty="0">
                <a:solidFill>
                  <a:prstClr val="black"/>
                </a:solidFill>
                <a:latin typeface="+mn-lt"/>
              </a:rPr>
              <a:t> is found where the horizontal line representing the price intersects the marginal-cost curve.</a:t>
            </a:r>
          </a:p>
        </p:txBody>
      </p:sp>
    </p:spTree>
    <p:extLst>
      <p:ext uri="{BB962C8B-B14F-4D97-AF65-F5344CB8AC3E}">
        <p14:creationId xmlns:p14="http://schemas.microsoft.com/office/powerpoint/2010/main" val="199194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left)">
                                      <p:cBhvr>
                                        <p:cTn id="7" dur="500"/>
                                        <p:tgtEl>
                                          <p:spTgt spid="49"/>
                                        </p:tgtEl>
                                      </p:cBhvr>
                                    </p:animEffect>
                                  </p:childTnLst>
                                </p:cTn>
                              </p:par>
                              <p:par>
                                <p:cTn id="8" presetID="22" presetClass="entr" presetSubtype="4" fill="hold"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wipe(down)">
                                      <p:cBhvr>
                                        <p:cTn id="10" dur="500"/>
                                        <p:tgtEl>
                                          <p:spTgt spid="44"/>
                                        </p:tgtEl>
                                      </p:cBhvr>
                                    </p:animEffect>
                                  </p:childTnLst>
                                </p:cTn>
                              </p:par>
                            </p:childTnLst>
                          </p:cTn>
                        </p:par>
                        <p:par>
                          <p:cTn id="11" fill="hold">
                            <p:stCondLst>
                              <p:cond delay="500"/>
                            </p:stCondLst>
                            <p:childTnLst>
                              <p:par>
                                <p:cTn id="12" presetID="22" presetClass="entr" presetSubtype="8" fill="hold" nodeType="afterEffect">
                                  <p:stCondLst>
                                    <p:cond delay="500"/>
                                  </p:stCondLst>
                                  <p:childTnLst>
                                    <p:set>
                                      <p:cBhvr>
                                        <p:cTn id="13" dur="1" fill="hold">
                                          <p:stCondLst>
                                            <p:cond delay="0"/>
                                          </p:stCondLst>
                                        </p:cTn>
                                        <p:tgtEl>
                                          <p:spTgt spid="53"/>
                                        </p:tgtEl>
                                        <p:attrNameLst>
                                          <p:attrName>style.visibility</p:attrName>
                                        </p:attrNameLst>
                                      </p:cBhvr>
                                      <p:to>
                                        <p:strVal val="visible"/>
                                      </p:to>
                                    </p:set>
                                    <p:animEffect transition="in" filter="wipe(left)">
                                      <p:cBhvr>
                                        <p:cTn id="14" dur="1000"/>
                                        <p:tgtEl>
                                          <p:spTgt spid="53"/>
                                        </p:tgtEl>
                                      </p:cBhvr>
                                    </p:animEffect>
                                  </p:childTnLst>
                                </p:cTn>
                              </p:par>
                            </p:childTnLst>
                          </p:cTn>
                        </p:par>
                        <p:par>
                          <p:cTn id="15" fill="hold">
                            <p:stCondLst>
                              <p:cond delay="2000"/>
                            </p:stCondLst>
                            <p:childTnLst>
                              <p:par>
                                <p:cTn id="16" presetID="22" presetClass="entr" presetSubtype="8" fill="hold" nodeType="afterEffect">
                                  <p:stCondLst>
                                    <p:cond delay="500"/>
                                  </p:stCondLst>
                                  <p:childTnLst>
                                    <p:set>
                                      <p:cBhvr>
                                        <p:cTn id="17" dur="1" fill="hold">
                                          <p:stCondLst>
                                            <p:cond delay="0"/>
                                          </p:stCondLst>
                                        </p:cTn>
                                        <p:tgtEl>
                                          <p:spTgt spid="56"/>
                                        </p:tgtEl>
                                        <p:attrNameLst>
                                          <p:attrName>style.visibility</p:attrName>
                                        </p:attrNameLst>
                                      </p:cBhvr>
                                      <p:to>
                                        <p:strVal val="visible"/>
                                      </p:to>
                                    </p:set>
                                    <p:animEffect transition="in" filter="wipe(left)">
                                      <p:cBhvr>
                                        <p:cTn id="18" dur="1000"/>
                                        <p:tgtEl>
                                          <p:spTgt spid="56"/>
                                        </p:tgtEl>
                                      </p:cBhvr>
                                    </p:animEffect>
                                  </p:childTnLst>
                                </p:cTn>
                              </p:par>
                            </p:childTnLst>
                          </p:cTn>
                        </p:par>
                        <p:par>
                          <p:cTn id="19" fill="hold">
                            <p:stCondLst>
                              <p:cond delay="3500"/>
                            </p:stCondLst>
                            <p:childTnLst>
                              <p:par>
                                <p:cTn id="20" presetID="22" presetClass="entr" presetSubtype="8" fill="hold" nodeType="afterEffect">
                                  <p:stCondLst>
                                    <p:cond delay="500"/>
                                  </p:stCondLst>
                                  <p:childTnLst>
                                    <p:set>
                                      <p:cBhvr>
                                        <p:cTn id="21" dur="1" fill="hold">
                                          <p:stCondLst>
                                            <p:cond delay="0"/>
                                          </p:stCondLst>
                                        </p:cTn>
                                        <p:tgtEl>
                                          <p:spTgt spid="64"/>
                                        </p:tgtEl>
                                        <p:attrNameLst>
                                          <p:attrName>style.visibility</p:attrName>
                                        </p:attrNameLst>
                                      </p:cBhvr>
                                      <p:to>
                                        <p:strVal val="visible"/>
                                      </p:to>
                                    </p:set>
                                    <p:animEffect transition="in" filter="wipe(left)">
                                      <p:cBhvr>
                                        <p:cTn id="22" dur="1000"/>
                                        <p:tgtEl>
                                          <p:spTgt spid="64"/>
                                        </p:tgtEl>
                                      </p:cBhvr>
                                    </p:animEffect>
                                  </p:childTnLst>
                                </p:cTn>
                              </p:par>
                            </p:childTnLst>
                          </p:cTn>
                        </p:par>
                        <p:par>
                          <p:cTn id="23" fill="hold">
                            <p:stCondLst>
                              <p:cond delay="5000"/>
                            </p:stCondLst>
                            <p:childTnLst>
                              <p:par>
                                <p:cTn id="24" presetID="22" presetClass="entr" presetSubtype="8" fill="hold" nodeType="afterEffect">
                                  <p:stCondLst>
                                    <p:cond delay="500"/>
                                  </p:stCondLst>
                                  <p:childTnLst>
                                    <p:set>
                                      <p:cBhvr>
                                        <p:cTn id="25" dur="1" fill="hold">
                                          <p:stCondLst>
                                            <p:cond delay="0"/>
                                          </p:stCondLst>
                                        </p:cTn>
                                        <p:tgtEl>
                                          <p:spTgt spid="59"/>
                                        </p:tgtEl>
                                        <p:attrNameLst>
                                          <p:attrName>style.visibility</p:attrName>
                                        </p:attrNameLst>
                                      </p:cBhvr>
                                      <p:to>
                                        <p:strVal val="visible"/>
                                      </p:to>
                                    </p:set>
                                    <p:animEffect transition="in" filter="wipe(left)">
                                      <p:cBhvr>
                                        <p:cTn id="26" dur="1000"/>
                                        <p:tgtEl>
                                          <p:spTgt spid="59"/>
                                        </p:tgtEl>
                                      </p:cBhvr>
                                    </p:animEffect>
                                  </p:childTnLst>
                                </p:cTn>
                              </p:par>
                            </p:childTnLst>
                          </p:cTn>
                        </p:par>
                        <p:par>
                          <p:cTn id="27" fill="hold">
                            <p:stCondLst>
                              <p:cond delay="6500"/>
                            </p:stCondLst>
                            <p:childTnLst>
                              <p:par>
                                <p:cTn id="28" presetID="22" presetClass="entr" presetSubtype="4" fill="hold" nodeType="afterEffect">
                                  <p:stCondLst>
                                    <p:cond delay="500"/>
                                  </p:stCondLst>
                                  <p:childTnLst>
                                    <p:set>
                                      <p:cBhvr>
                                        <p:cTn id="29" dur="1" fill="hold">
                                          <p:stCondLst>
                                            <p:cond delay="0"/>
                                          </p:stCondLst>
                                        </p:cTn>
                                        <p:tgtEl>
                                          <p:spTgt spid="76"/>
                                        </p:tgtEl>
                                        <p:attrNameLst>
                                          <p:attrName>style.visibility</p:attrName>
                                        </p:attrNameLst>
                                      </p:cBhvr>
                                      <p:to>
                                        <p:strVal val="visible"/>
                                      </p:to>
                                    </p:set>
                                    <p:animEffect transition="in" filter="wipe(down)">
                                      <p:cBhvr>
                                        <p:cTn id="30" dur="1000"/>
                                        <p:tgtEl>
                                          <p:spTgt spid="76"/>
                                        </p:tgtEl>
                                      </p:cBhvr>
                                    </p:animEffect>
                                  </p:childTnLst>
                                </p:cTn>
                              </p:par>
                            </p:childTnLst>
                          </p:cTn>
                        </p:par>
                        <p:par>
                          <p:cTn id="31" fill="hold">
                            <p:stCondLst>
                              <p:cond delay="8000"/>
                            </p:stCondLst>
                            <p:childTnLst>
                              <p:par>
                                <p:cTn id="32" presetID="22" presetClass="entr" presetSubtype="8" fill="hold" nodeType="afterEffect">
                                  <p:stCondLst>
                                    <p:cond delay="0"/>
                                  </p:stCondLst>
                                  <p:childTnLst>
                                    <p:set>
                                      <p:cBhvr>
                                        <p:cTn id="33" dur="1" fill="hold">
                                          <p:stCondLst>
                                            <p:cond delay="0"/>
                                          </p:stCondLst>
                                        </p:cTn>
                                        <p:tgtEl>
                                          <p:spTgt spid="67"/>
                                        </p:tgtEl>
                                        <p:attrNameLst>
                                          <p:attrName>style.visibility</p:attrName>
                                        </p:attrNameLst>
                                      </p:cBhvr>
                                      <p:to>
                                        <p:strVal val="visible"/>
                                      </p:to>
                                    </p:set>
                                    <p:animEffect transition="in" filter="wipe(left)">
                                      <p:cBhvr>
                                        <p:cTn id="34" dur="500"/>
                                        <p:tgtEl>
                                          <p:spTgt spid="67"/>
                                        </p:tgtEl>
                                      </p:cBhvr>
                                    </p:animEffect>
                                  </p:childTnLst>
                                </p:cTn>
                              </p:par>
                            </p:childTnLst>
                          </p:cTn>
                        </p:par>
                        <p:par>
                          <p:cTn id="35" fill="hold">
                            <p:stCondLst>
                              <p:cond delay="8500"/>
                            </p:stCondLst>
                            <p:childTnLst>
                              <p:par>
                                <p:cTn id="36" presetID="22" presetClass="entr" presetSubtype="4" fill="hold" nodeType="afterEffect">
                                  <p:stCondLst>
                                    <p:cond delay="500"/>
                                  </p:stCondLst>
                                  <p:childTnLst>
                                    <p:set>
                                      <p:cBhvr>
                                        <p:cTn id="37" dur="1" fill="hold">
                                          <p:stCondLst>
                                            <p:cond delay="0"/>
                                          </p:stCondLst>
                                        </p:cTn>
                                        <p:tgtEl>
                                          <p:spTgt spid="73"/>
                                        </p:tgtEl>
                                        <p:attrNameLst>
                                          <p:attrName>style.visibility</p:attrName>
                                        </p:attrNameLst>
                                      </p:cBhvr>
                                      <p:to>
                                        <p:strVal val="visible"/>
                                      </p:to>
                                    </p:set>
                                    <p:animEffect transition="in" filter="wipe(down)">
                                      <p:cBhvr>
                                        <p:cTn id="38" dur="1000"/>
                                        <p:tgtEl>
                                          <p:spTgt spid="73"/>
                                        </p:tgtEl>
                                      </p:cBhvr>
                                    </p:animEffect>
                                  </p:childTnLst>
                                </p:cTn>
                              </p:par>
                            </p:childTnLst>
                          </p:cTn>
                        </p:par>
                        <p:par>
                          <p:cTn id="39" fill="hold">
                            <p:stCondLst>
                              <p:cond delay="10000"/>
                            </p:stCondLst>
                            <p:childTnLst>
                              <p:par>
                                <p:cTn id="40" presetID="22" presetClass="entr" presetSubtype="8" fill="hold" nodeType="afterEffect">
                                  <p:stCondLst>
                                    <p:cond delay="0"/>
                                  </p:stCondLst>
                                  <p:childTnLst>
                                    <p:set>
                                      <p:cBhvr>
                                        <p:cTn id="41" dur="1" fill="hold">
                                          <p:stCondLst>
                                            <p:cond delay="0"/>
                                          </p:stCondLst>
                                        </p:cTn>
                                        <p:tgtEl>
                                          <p:spTgt spid="70"/>
                                        </p:tgtEl>
                                        <p:attrNameLst>
                                          <p:attrName>style.visibility</p:attrName>
                                        </p:attrNameLst>
                                      </p:cBhvr>
                                      <p:to>
                                        <p:strVal val="visible"/>
                                      </p:to>
                                    </p:set>
                                    <p:animEffect transition="in" filter="wipe(left)">
                                      <p:cBhvr>
                                        <p:cTn id="42" dur="500"/>
                                        <p:tgtEl>
                                          <p:spTgt spid="70"/>
                                        </p:tgtEl>
                                      </p:cBhvr>
                                    </p:animEffect>
                                  </p:childTnLst>
                                </p:cTn>
                              </p:par>
                            </p:childTnLst>
                          </p:cTn>
                        </p:par>
                        <p:par>
                          <p:cTn id="43" fill="hold">
                            <p:stCondLst>
                              <p:cond delay="10500"/>
                            </p:stCondLst>
                            <p:childTnLst>
                              <p:par>
                                <p:cTn id="44" presetID="22" presetClass="entr" presetSubtype="8" fill="hold" grpId="0" nodeType="afterEffect">
                                  <p:stCondLst>
                                    <p:cond delay="0"/>
                                  </p:stCondLst>
                                  <p:childTnLst>
                                    <p:set>
                                      <p:cBhvr>
                                        <p:cTn id="45" dur="1" fill="hold">
                                          <p:stCondLst>
                                            <p:cond delay="0"/>
                                          </p:stCondLst>
                                        </p:cTn>
                                        <p:tgtEl>
                                          <p:spTgt spid="82"/>
                                        </p:tgtEl>
                                        <p:attrNameLst>
                                          <p:attrName>style.visibility</p:attrName>
                                        </p:attrNameLst>
                                      </p:cBhvr>
                                      <p:to>
                                        <p:strVal val="visible"/>
                                      </p:to>
                                    </p:set>
                                    <p:animEffect transition="in" filter="wipe(left)">
                                      <p:cBhvr>
                                        <p:cTn id="46" dur="500"/>
                                        <p:tgtEl>
                                          <p:spTgt spid="82"/>
                                        </p:tgtEl>
                                      </p:cBhvr>
                                    </p:animEffect>
                                  </p:childTnLst>
                                </p:cTn>
                              </p:par>
                            </p:childTnLst>
                          </p:cTn>
                        </p:par>
                        <p:par>
                          <p:cTn id="47" fill="hold">
                            <p:stCondLst>
                              <p:cond delay="11000"/>
                            </p:stCondLst>
                            <p:childTnLst>
                              <p:par>
                                <p:cTn id="48" presetID="22" presetClass="entr" presetSubtype="1" fill="hold" nodeType="afterEffect">
                                  <p:stCondLst>
                                    <p:cond delay="0"/>
                                  </p:stCondLst>
                                  <p:childTnLst>
                                    <p:set>
                                      <p:cBhvr>
                                        <p:cTn id="49" dur="1" fill="hold">
                                          <p:stCondLst>
                                            <p:cond delay="0"/>
                                          </p:stCondLst>
                                        </p:cTn>
                                        <p:tgtEl>
                                          <p:spTgt spid="79"/>
                                        </p:tgtEl>
                                        <p:attrNameLst>
                                          <p:attrName>style.visibility</p:attrName>
                                        </p:attrNameLst>
                                      </p:cBhvr>
                                      <p:to>
                                        <p:strVal val="visible"/>
                                      </p:to>
                                    </p:set>
                                    <p:animEffect transition="in" filter="wipe(up)">
                                      <p:cBhvr>
                                        <p:cTn id="50" dur="500"/>
                                        <p:tgtEl>
                                          <p:spTgt spid="79"/>
                                        </p:tgtEl>
                                      </p:cBhvr>
                                    </p:animEffect>
                                  </p:childTnLst>
                                </p:cTn>
                              </p:par>
                            </p:childTnLst>
                          </p:cTn>
                        </p:par>
                        <p:par>
                          <p:cTn id="51" fill="hold">
                            <p:stCondLst>
                              <p:cond delay="11500"/>
                            </p:stCondLst>
                            <p:childTnLst>
                              <p:par>
                                <p:cTn id="52" presetID="22" presetClass="entr" presetSubtype="8" fill="hold" nodeType="afterEffect">
                                  <p:stCondLst>
                                    <p:cond delay="0"/>
                                  </p:stCondLst>
                                  <p:childTnLst>
                                    <p:set>
                                      <p:cBhvr>
                                        <p:cTn id="53" dur="1" fill="hold">
                                          <p:stCondLst>
                                            <p:cond delay="0"/>
                                          </p:stCondLst>
                                        </p:cTn>
                                        <p:tgtEl>
                                          <p:spTgt spid="83"/>
                                        </p:tgtEl>
                                        <p:attrNameLst>
                                          <p:attrName>style.visibility</p:attrName>
                                        </p:attrNameLst>
                                      </p:cBhvr>
                                      <p:to>
                                        <p:strVal val="visible"/>
                                      </p:to>
                                    </p:set>
                                    <p:animEffect transition="in" filter="wipe(left)">
                                      <p:cBhvr>
                                        <p:cTn id="54" dur="500"/>
                                        <p:tgtEl>
                                          <p:spTgt spid="83"/>
                                        </p:tgtEl>
                                      </p:cBhvr>
                                    </p:animEffect>
                                  </p:childTnLst>
                                </p:cTn>
                              </p:par>
                            </p:childTnLst>
                          </p:cTn>
                        </p:par>
                        <p:par>
                          <p:cTn id="55" fill="hold">
                            <p:stCondLst>
                              <p:cond delay="12000"/>
                            </p:stCondLst>
                            <p:childTnLst>
                              <p:par>
                                <p:cTn id="56" presetID="22" presetClass="entr" presetSubtype="8" fill="hold" grpId="0" nodeType="afterEffect">
                                  <p:stCondLst>
                                    <p:cond delay="0"/>
                                  </p:stCondLst>
                                  <p:childTnLst>
                                    <p:set>
                                      <p:cBhvr>
                                        <p:cTn id="57" dur="1" fill="hold">
                                          <p:stCondLst>
                                            <p:cond delay="0"/>
                                          </p:stCondLst>
                                        </p:cTn>
                                        <p:tgtEl>
                                          <p:spTgt spid="86"/>
                                        </p:tgtEl>
                                        <p:attrNameLst>
                                          <p:attrName>style.visibility</p:attrName>
                                        </p:attrNameLst>
                                      </p:cBhvr>
                                      <p:to>
                                        <p:strVal val="visible"/>
                                      </p:to>
                                    </p:set>
                                    <p:animEffect transition="in" filter="wipe(left)">
                                      <p:cBhvr>
                                        <p:cTn id="58"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86" grpId="0"/>
    </p:bld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5"/>
          <p:cNvSpPr>
            <a:spLocks noGrp="1"/>
          </p:cNvSpPr>
          <p:nvPr>
            <p:ph sz="quarter" idx="12"/>
          </p:nvPr>
        </p:nvSpPr>
        <p:spPr>
          <a:xfrm>
            <a:off x="577439" y="5335564"/>
            <a:ext cx="8081962" cy="924200"/>
          </a:xfrm>
        </p:spPr>
        <p:txBody>
          <a:bodyPr/>
          <a:lstStyle/>
          <a:p>
            <a:pPr marL="0" indent="0">
              <a:lnSpc>
                <a:spcPct val="100000"/>
              </a:lnSpc>
              <a:spcBef>
                <a:spcPts val="0"/>
              </a:spcBef>
              <a:buNone/>
            </a:pPr>
            <a:r>
              <a:rPr lang="en-US" altLang="en-US" sz="1600" dirty="0">
                <a:solidFill>
                  <a:prstClr val="black"/>
                </a:solidFill>
                <a:latin typeface="+mn-lt"/>
                <a:cs typeface="Arial" panose="020B0604020202020204" pitchFamily="34" charset="0"/>
              </a:rPr>
              <a:t>An increase in the price from P</a:t>
            </a:r>
            <a:r>
              <a:rPr lang="en-US" altLang="en-US" sz="1600" baseline="-25000" dirty="0">
                <a:solidFill>
                  <a:prstClr val="black"/>
                </a:solidFill>
                <a:latin typeface="+mn-lt"/>
                <a:cs typeface="Arial" panose="020B0604020202020204" pitchFamily="34" charset="0"/>
              </a:rPr>
              <a:t>1</a:t>
            </a:r>
            <a:r>
              <a:rPr lang="en-US" altLang="en-US" sz="1600" dirty="0">
                <a:solidFill>
                  <a:prstClr val="black"/>
                </a:solidFill>
                <a:latin typeface="+mn-lt"/>
                <a:cs typeface="Arial" panose="020B0604020202020204" pitchFamily="34" charset="0"/>
              </a:rPr>
              <a:t> to P</a:t>
            </a:r>
            <a:r>
              <a:rPr lang="en-US" altLang="en-US" sz="1600" baseline="-25000" dirty="0">
                <a:solidFill>
                  <a:prstClr val="black"/>
                </a:solidFill>
                <a:latin typeface="+mn-lt"/>
                <a:cs typeface="Arial" panose="020B0604020202020204" pitchFamily="34" charset="0"/>
              </a:rPr>
              <a:t>2</a:t>
            </a:r>
            <a:r>
              <a:rPr lang="en-US" altLang="en-US" sz="1600" dirty="0">
                <a:solidFill>
                  <a:prstClr val="black"/>
                </a:solidFill>
                <a:latin typeface="+mn-lt"/>
                <a:cs typeface="Arial" panose="020B0604020202020204" pitchFamily="34" charset="0"/>
              </a:rPr>
              <a:t> leads to an increase in the firm’s profit-maximizing quantity from Q</a:t>
            </a:r>
            <a:r>
              <a:rPr lang="en-US" altLang="en-US" sz="1600" baseline="-25000" dirty="0">
                <a:solidFill>
                  <a:prstClr val="black"/>
                </a:solidFill>
                <a:latin typeface="+mn-lt"/>
                <a:cs typeface="Arial" panose="020B0604020202020204" pitchFamily="34" charset="0"/>
              </a:rPr>
              <a:t>1</a:t>
            </a:r>
            <a:r>
              <a:rPr lang="en-US" altLang="en-US" sz="1600" dirty="0">
                <a:solidFill>
                  <a:prstClr val="black"/>
                </a:solidFill>
                <a:latin typeface="+mn-lt"/>
                <a:cs typeface="Arial" panose="020B0604020202020204" pitchFamily="34" charset="0"/>
              </a:rPr>
              <a:t> to Q</a:t>
            </a:r>
            <a:r>
              <a:rPr lang="en-US" altLang="en-US" sz="1600" baseline="-25000" dirty="0">
                <a:solidFill>
                  <a:prstClr val="black"/>
                </a:solidFill>
                <a:latin typeface="+mn-lt"/>
                <a:cs typeface="Arial" panose="020B0604020202020204" pitchFamily="34" charset="0"/>
              </a:rPr>
              <a:t>2</a:t>
            </a:r>
            <a:r>
              <a:rPr lang="en-US" altLang="en-US" sz="1600" dirty="0">
                <a:solidFill>
                  <a:prstClr val="black"/>
                </a:solidFill>
                <a:latin typeface="+mn-lt"/>
                <a:cs typeface="Arial" panose="020B0604020202020204" pitchFamily="34" charset="0"/>
              </a:rPr>
              <a:t>. Because the marginal-cost curve shows the quantity supplied by the firm at any given price, it is the firm’s supply curve</a:t>
            </a:r>
          </a:p>
          <a:p>
            <a:endParaRPr lang="de-DE" sz="1600" dirty="0">
              <a:latin typeface="+mn-lt"/>
            </a:endParaRPr>
          </a:p>
        </p:txBody>
      </p:sp>
      <p:sp>
        <p:nvSpPr>
          <p:cNvPr id="4" name="Titel 3"/>
          <p:cNvSpPr>
            <a:spLocks noGrp="1"/>
          </p:cNvSpPr>
          <p:nvPr>
            <p:ph type="title"/>
          </p:nvPr>
        </p:nvSpPr>
        <p:spPr>
          <a:xfrm>
            <a:off x="222575" y="56021"/>
            <a:ext cx="6545262" cy="1132540"/>
          </a:xfrm>
        </p:spPr>
        <p:txBody>
          <a:bodyPr/>
          <a:lstStyle/>
          <a:p>
            <a:r>
              <a:rPr lang="en-US" altLang="en-US" dirty="0">
                <a:solidFill>
                  <a:srgbClr val="3163AC"/>
                </a:solidFill>
                <a:latin typeface="+mj-lt"/>
                <a:cs typeface="Arial" panose="020B0604020202020204" pitchFamily="34" charset="0"/>
              </a:rPr>
              <a:t>Marginal Cost as the Competitive </a:t>
            </a:r>
            <a:br>
              <a:rPr lang="en-US" altLang="en-US" dirty="0">
                <a:solidFill>
                  <a:srgbClr val="3163AC"/>
                </a:solidFill>
                <a:latin typeface="+mj-lt"/>
                <a:cs typeface="Arial" panose="020B0604020202020204" pitchFamily="34" charset="0"/>
              </a:rPr>
            </a:br>
            <a:r>
              <a:rPr lang="en-US" altLang="en-US" dirty="0">
                <a:solidFill>
                  <a:srgbClr val="3163AC"/>
                </a:solidFill>
                <a:latin typeface="+mj-lt"/>
                <a:cs typeface="Arial" panose="020B0604020202020204" pitchFamily="34" charset="0"/>
              </a:rPr>
              <a:t>Firm’s Supply Curve</a:t>
            </a:r>
            <a:endParaRPr lang="de-DE" dirty="0">
              <a:solidFill>
                <a:srgbClr val="3163AC"/>
              </a:solidFill>
              <a:latin typeface="+mj-lt"/>
              <a:cs typeface="Arial" panose="020B0604020202020204" pitchFamily="34" charset="0"/>
            </a:endParaRPr>
          </a:p>
        </p:txBody>
      </p:sp>
      <p:grpSp>
        <p:nvGrpSpPr>
          <p:cNvPr id="7" name="Group 4"/>
          <p:cNvGrpSpPr>
            <a:grpSpLocks/>
          </p:cNvGrpSpPr>
          <p:nvPr/>
        </p:nvGrpSpPr>
        <p:grpSpPr bwMode="auto">
          <a:xfrm>
            <a:off x="577439" y="1386459"/>
            <a:ext cx="6770687" cy="3558891"/>
            <a:chOff x="1008502" y="1102425"/>
            <a:chExt cx="6769821" cy="3553495"/>
          </a:xfrm>
        </p:grpSpPr>
        <p:sp>
          <p:nvSpPr>
            <p:cNvPr id="8" name="Rectangle 6"/>
            <p:cNvSpPr/>
            <p:nvPr/>
          </p:nvSpPr>
          <p:spPr>
            <a:xfrm>
              <a:off x="1829134" y="1199237"/>
              <a:ext cx="5949189" cy="34439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black"/>
                </a:solidFill>
              </a:endParaRPr>
            </a:p>
          </p:txBody>
        </p:sp>
        <p:grpSp>
          <p:nvGrpSpPr>
            <p:cNvPr id="9" name="Group 16"/>
            <p:cNvGrpSpPr>
              <a:grpSpLocks/>
            </p:cNvGrpSpPr>
            <p:nvPr/>
          </p:nvGrpSpPr>
          <p:grpSpPr bwMode="auto">
            <a:xfrm>
              <a:off x="1008502" y="1102425"/>
              <a:ext cx="808371" cy="3553495"/>
              <a:chOff x="1008502" y="1102425"/>
              <a:chExt cx="808371" cy="3553495"/>
            </a:xfrm>
          </p:grpSpPr>
          <p:cxnSp>
            <p:nvCxnSpPr>
              <p:cNvPr id="10" name="Straight Connector 8"/>
              <p:cNvCxnSpPr/>
              <p:nvPr/>
            </p:nvCxnSpPr>
            <p:spPr>
              <a:xfrm rot="5400000">
                <a:off x="82539" y="2922024"/>
                <a:ext cx="346779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8"/>
              <p:cNvSpPr txBox="1">
                <a:spLocks noChangeArrowheads="1"/>
              </p:cNvSpPr>
              <p:nvPr/>
            </p:nvSpPr>
            <p:spPr bwMode="auto">
              <a:xfrm>
                <a:off x="1008502" y="1102425"/>
                <a:ext cx="774416" cy="36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algn="r" eaLnBrk="1" hangingPunct="1"/>
                <a:r>
                  <a:rPr lang="en-US" altLang="en-US" sz="1800">
                    <a:solidFill>
                      <a:prstClr val="black"/>
                    </a:solidFill>
                    <a:latin typeface="+mn-lt"/>
                  </a:rPr>
                  <a:t>Price </a:t>
                </a:r>
              </a:p>
            </p:txBody>
          </p:sp>
        </p:grpSp>
      </p:grpSp>
      <p:grpSp>
        <p:nvGrpSpPr>
          <p:cNvPr id="12" name="Group 10"/>
          <p:cNvGrpSpPr>
            <a:grpSpLocks/>
          </p:cNvGrpSpPr>
          <p:nvPr/>
        </p:nvGrpSpPr>
        <p:grpSpPr bwMode="auto">
          <a:xfrm>
            <a:off x="1233076" y="4928170"/>
            <a:ext cx="6424613" cy="391017"/>
            <a:chOff x="1665255" y="4643257"/>
            <a:chExt cx="6422365" cy="391067"/>
          </a:xfrm>
        </p:grpSpPr>
        <p:cxnSp>
          <p:nvCxnSpPr>
            <p:cNvPr id="13" name="Straight Connector 12"/>
            <p:cNvCxnSpPr/>
            <p:nvPr/>
          </p:nvCxnSpPr>
          <p:spPr>
            <a:xfrm flipV="1">
              <a:off x="1817602" y="4643257"/>
              <a:ext cx="5984368" cy="1112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2"/>
            <p:cNvSpPr txBox="1">
              <a:spLocks noChangeArrowheads="1"/>
            </p:cNvSpPr>
            <p:nvPr/>
          </p:nvSpPr>
          <p:spPr bwMode="auto">
            <a:xfrm>
              <a:off x="6979815" y="4665028"/>
              <a:ext cx="1107805" cy="369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800">
                  <a:solidFill>
                    <a:prstClr val="black"/>
                  </a:solidFill>
                  <a:latin typeface="+mn-lt"/>
                </a:rPr>
                <a:t>Quantity </a:t>
              </a:r>
            </a:p>
          </p:txBody>
        </p:sp>
        <p:sp>
          <p:nvSpPr>
            <p:cNvPr id="15" name="TextBox 13"/>
            <p:cNvSpPr txBox="1">
              <a:spLocks noChangeArrowheads="1"/>
            </p:cNvSpPr>
            <p:nvPr/>
          </p:nvSpPr>
          <p:spPr bwMode="auto">
            <a:xfrm>
              <a:off x="1665255" y="4665030"/>
              <a:ext cx="312852" cy="369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800">
                  <a:solidFill>
                    <a:prstClr val="black"/>
                  </a:solidFill>
                  <a:latin typeface="+mn-lt"/>
                </a:rPr>
                <a:t>0</a:t>
              </a:r>
            </a:p>
          </p:txBody>
        </p:sp>
      </p:grpSp>
      <p:grpSp>
        <p:nvGrpSpPr>
          <p:cNvPr id="16" name="Group 14"/>
          <p:cNvGrpSpPr>
            <a:grpSpLocks/>
          </p:cNvGrpSpPr>
          <p:nvPr/>
        </p:nvGrpSpPr>
        <p:grpSpPr bwMode="auto">
          <a:xfrm>
            <a:off x="1610901" y="2386583"/>
            <a:ext cx="5446713" cy="1786598"/>
            <a:chOff x="2327567" y="2006930"/>
            <a:chExt cx="5446861" cy="1785258"/>
          </a:xfrm>
        </p:grpSpPr>
        <p:sp>
          <p:nvSpPr>
            <p:cNvPr id="17" name="Freeform 16"/>
            <p:cNvSpPr/>
            <p:nvPr/>
          </p:nvSpPr>
          <p:spPr>
            <a:xfrm>
              <a:off x="2327567" y="2006930"/>
              <a:ext cx="4738817" cy="1785258"/>
            </a:xfrm>
            <a:custGeom>
              <a:avLst/>
              <a:gdLst>
                <a:gd name="connsiteX0" fmla="*/ 0 w 4488873"/>
                <a:gd name="connsiteY0" fmla="*/ 0 h 1021278"/>
                <a:gd name="connsiteX1" fmla="*/ 4488873 w 4488873"/>
                <a:gd name="connsiteY1" fmla="*/ 1021278 h 1021278"/>
                <a:gd name="connsiteX0" fmla="*/ 0 w 4488873"/>
                <a:gd name="connsiteY0" fmla="*/ 0 h 1717964"/>
                <a:gd name="connsiteX1" fmla="*/ 4488873 w 4488873"/>
                <a:gd name="connsiteY1" fmla="*/ 1021278 h 1717964"/>
                <a:gd name="connsiteX0" fmla="*/ 0 w 4488873"/>
                <a:gd name="connsiteY0" fmla="*/ 0 h 1785258"/>
                <a:gd name="connsiteX1" fmla="*/ 4488873 w 4488873"/>
                <a:gd name="connsiteY1" fmla="*/ 1021278 h 1785258"/>
                <a:gd name="connsiteX0" fmla="*/ 0 w 4987636"/>
                <a:gd name="connsiteY0" fmla="*/ 0 h 1717964"/>
                <a:gd name="connsiteX1" fmla="*/ 4987636 w 4987636"/>
                <a:gd name="connsiteY1" fmla="*/ 665018 h 1717964"/>
                <a:gd name="connsiteX0" fmla="*/ 0 w 4987636"/>
                <a:gd name="connsiteY0" fmla="*/ 0 h 1868385"/>
                <a:gd name="connsiteX1" fmla="*/ 4987636 w 4987636"/>
                <a:gd name="connsiteY1" fmla="*/ 665018 h 1868385"/>
                <a:gd name="connsiteX0" fmla="*/ 0 w 4987636"/>
                <a:gd name="connsiteY0" fmla="*/ 0 h 1868385"/>
                <a:gd name="connsiteX1" fmla="*/ 4987636 w 4987636"/>
                <a:gd name="connsiteY1" fmla="*/ 665018 h 1868385"/>
                <a:gd name="connsiteX0" fmla="*/ 0 w 4987636"/>
                <a:gd name="connsiteY0" fmla="*/ 0 h 1717964"/>
                <a:gd name="connsiteX1" fmla="*/ 4987636 w 4987636"/>
                <a:gd name="connsiteY1" fmla="*/ 665018 h 1717964"/>
                <a:gd name="connsiteX0" fmla="*/ 0 w 4987636"/>
                <a:gd name="connsiteY0" fmla="*/ 0 h 1785258"/>
                <a:gd name="connsiteX1" fmla="*/ 4987636 w 4987636"/>
                <a:gd name="connsiteY1" fmla="*/ 665018 h 1785258"/>
              </a:gdLst>
              <a:ahLst/>
              <a:cxnLst>
                <a:cxn ang="0">
                  <a:pos x="connsiteX0" y="connsiteY0"/>
                </a:cxn>
                <a:cxn ang="0">
                  <a:pos x="connsiteX1" y="connsiteY1"/>
                </a:cxn>
              </a:cxnLst>
              <a:rect l="l" t="t" r="r" b="b"/>
              <a:pathLst>
                <a:path w="4987636" h="1785258">
                  <a:moveTo>
                    <a:pt x="0" y="0"/>
                  </a:moveTo>
                  <a:cubicBezTo>
                    <a:pt x="1009402" y="1717964"/>
                    <a:pt x="2168182" y="1785258"/>
                    <a:pt x="4987636" y="665018"/>
                  </a:cubicBezTo>
                </a:path>
              </a:pathLst>
            </a:custGeom>
            <a:ln w="38100">
              <a:solidFill>
                <a:srgbClr val="005EA4"/>
              </a:solidFill>
            </a:ln>
          </p:spPr>
          <p:style>
            <a:lnRef idx="1">
              <a:schemeClr val="accent1"/>
            </a:lnRef>
            <a:fillRef idx="0">
              <a:schemeClr val="accent1"/>
            </a:fillRef>
            <a:effectRef idx="0">
              <a:schemeClr val="accent1"/>
            </a:effectRef>
            <a:fontRef idx="minor">
              <a:schemeClr val="tx1"/>
            </a:fontRef>
          </p:style>
          <p:txBody>
            <a:bodyPr anchor="ctr"/>
            <a:lstStyle/>
            <a:p>
              <a:pPr>
                <a:defRPr/>
              </a:pPr>
              <a:endParaRPr lang="en-US">
                <a:solidFill>
                  <a:prstClr val="black"/>
                </a:solidFill>
              </a:endParaRPr>
            </a:p>
          </p:txBody>
        </p:sp>
        <p:sp>
          <p:nvSpPr>
            <p:cNvPr id="18" name="TextBox 16"/>
            <p:cNvSpPr txBox="1">
              <a:spLocks noChangeArrowheads="1"/>
            </p:cNvSpPr>
            <p:nvPr/>
          </p:nvSpPr>
          <p:spPr bwMode="auto">
            <a:xfrm>
              <a:off x="7145214" y="2335480"/>
              <a:ext cx="629214" cy="369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800">
                  <a:solidFill>
                    <a:prstClr val="black"/>
                  </a:solidFill>
                  <a:latin typeface="+mn-lt"/>
                </a:rPr>
                <a:t>ATC</a:t>
              </a:r>
            </a:p>
          </p:txBody>
        </p:sp>
      </p:grpSp>
      <p:grpSp>
        <p:nvGrpSpPr>
          <p:cNvPr id="19" name="Group 17"/>
          <p:cNvGrpSpPr>
            <a:grpSpLocks/>
          </p:cNvGrpSpPr>
          <p:nvPr/>
        </p:nvGrpSpPr>
        <p:grpSpPr bwMode="auto">
          <a:xfrm>
            <a:off x="1561689" y="3353369"/>
            <a:ext cx="5435600" cy="1613344"/>
            <a:chOff x="1805050" y="2608612"/>
            <a:chExt cx="5435146" cy="1611088"/>
          </a:xfrm>
        </p:grpSpPr>
        <p:sp>
          <p:nvSpPr>
            <p:cNvPr id="20" name="Freeform 19"/>
            <p:cNvSpPr/>
            <p:nvPr/>
          </p:nvSpPr>
          <p:spPr>
            <a:xfrm>
              <a:off x="1805050" y="2672103"/>
              <a:ext cx="4787500" cy="1547597"/>
            </a:xfrm>
            <a:custGeom>
              <a:avLst/>
              <a:gdLst>
                <a:gd name="connsiteX0" fmla="*/ 0 w 4488873"/>
                <a:gd name="connsiteY0" fmla="*/ 0 h 1021278"/>
                <a:gd name="connsiteX1" fmla="*/ 4488873 w 4488873"/>
                <a:gd name="connsiteY1" fmla="*/ 1021278 h 1021278"/>
                <a:gd name="connsiteX0" fmla="*/ 0 w 4488873"/>
                <a:gd name="connsiteY0" fmla="*/ 0 h 1717964"/>
                <a:gd name="connsiteX1" fmla="*/ 4488873 w 4488873"/>
                <a:gd name="connsiteY1" fmla="*/ 1021278 h 1717964"/>
                <a:gd name="connsiteX0" fmla="*/ 0 w 4488873"/>
                <a:gd name="connsiteY0" fmla="*/ 0 h 1785258"/>
                <a:gd name="connsiteX1" fmla="*/ 4488873 w 4488873"/>
                <a:gd name="connsiteY1" fmla="*/ 1021278 h 1785258"/>
                <a:gd name="connsiteX0" fmla="*/ 0 w 4987636"/>
                <a:gd name="connsiteY0" fmla="*/ 0 h 1717964"/>
                <a:gd name="connsiteX1" fmla="*/ 4987636 w 4987636"/>
                <a:gd name="connsiteY1" fmla="*/ 665018 h 1717964"/>
                <a:gd name="connsiteX0" fmla="*/ 0 w 4987636"/>
                <a:gd name="connsiteY0" fmla="*/ 0 h 1868385"/>
                <a:gd name="connsiteX1" fmla="*/ 4987636 w 4987636"/>
                <a:gd name="connsiteY1" fmla="*/ 665018 h 1868385"/>
                <a:gd name="connsiteX0" fmla="*/ 0 w 4987636"/>
                <a:gd name="connsiteY0" fmla="*/ 0 h 1717964"/>
                <a:gd name="connsiteX1" fmla="*/ 4987636 w 4987636"/>
                <a:gd name="connsiteY1" fmla="*/ 47501 h 1717964"/>
                <a:gd name="connsiteX0" fmla="*/ 0 w 4987636"/>
                <a:gd name="connsiteY0" fmla="*/ 0 h 1250868"/>
                <a:gd name="connsiteX1" fmla="*/ 4987636 w 4987636"/>
                <a:gd name="connsiteY1" fmla="*/ 47501 h 1250868"/>
                <a:gd name="connsiteX0" fmla="*/ 0 w 4987636"/>
                <a:gd name="connsiteY0" fmla="*/ 0 h 1250868"/>
                <a:gd name="connsiteX1" fmla="*/ 4987636 w 4987636"/>
                <a:gd name="connsiteY1" fmla="*/ 47501 h 1250868"/>
                <a:gd name="connsiteX0" fmla="*/ 0 w 4987636"/>
                <a:gd name="connsiteY0" fmla="*/ 0 h 1464623"/>
                <a:gd name="connsiteX1" fmla="*/ 4987636 w 4987636"/>
                <a:gd name="connsiteY1" fmla="*/ 47501 h 1464623"/>
                <a:gd name="connsiteX0" fmla="*/ 0 w 4987636"/>
                <a:gd name="connsiteY0" fmla="*/ 178130 h 1417122"/>
                <a:gd name="connsiteX1" fmla="*/ 4987636 w 4987636"/>
                <a:gd name="connsiteY1" fmla="*/ 0 h 1417122"/>
                <a:gd name="connsiteX0" fmla="*/ 0 w 4987636"/>
                <a:gd name="connsiteY0" fmla="*/ 178130 h 1421081"/>
                <a:gd name="connsiteX1" fmla="*/ 4987636 w 4987636"/>
                <a:gd name="connsiteY1" fmla="*/ 0 h 1421081"/>
                <a:gd name="connsiteX0" fmla="*/ 0 w 4987636"/>
                <a:gd name="connsiteY0" fmla="*/ 178130 h 1417122"/>
                <a:gd name="connsiteX1" fmla="*/ 4987636 w 4987636"/>
                <a:gd name="connsiteY1" fmla="*/ 0 h 1417122"/>
                <a:gd name="connsiteX0" fmla="*/ 0 w 4987636"/>
                <a:gd name="connsiteY0" fmla="*/ 178130 h 1417122"/>
                <a:gd name="connsiteX1" fmla="*/ 4987636 w 4987636"/>
                <a:gd name="connsiteY1" fmla="*/ 0 h 1417122"/>
                <a:gd name="connsiteX0" fmla="*/ 0 w 4987636"/>
                <a:gd name="connsiteY0" fmla="*/ 178130 h 1547750"/>
                <a:gd name="connsiteX1" fmla="*/ 4987636 w 4987636"/>
                <a:gd name="connsiteY1" fmla="*/ 0 h 1547750"/>
              </a:gdLst>
              <a:ahLst/>
              <a:cxnLst>
                <a:cxn ang="0">
                  <a:pos x="connsiteX0" y="connsiteY0"/>
                </a:cxn>
                <a:cxn ang="0">
                  <a:pos x="connsiteX1" y="connsiteY1"/>
                </a:cxn>
              </a:cxnLst>
              <a:rect l="l" t="t" r="r" b="b"/>
              <a:pathLst>
                <a:path w="4987636" h="1547750">
                  <a:moveTo>
                    <a:pt x="0" y="178130"/>
                  </a:moveTo>
                  <a:cubicBezTo>
                    <a:pt x="489813" y="1278577"/>
                    <a:pt x="959746" y="1547750"/>
                    <a:pt x="4987636" y="0"/>
                  </a:cubicBezTo>
                </a:path>
              </a:pathLst>
            </a:custGeom>
            <a:ln w="38100">
              <a:solidFill>
                <a:srgbClr val="005EA4"/>
              </a:solidFill>
            </a:ln>
          </p:spPr>
          <p:style>
            <a:lnRef idx="1">
              <a:schemeClr val="accent1"/>
            </a:lnRef>
            <a:fillRef idx="0">
              <a:schemeClr val="accent1"/>
            </a:fillRef>
            <a:effectRef idx="0">
              <a:schemeClr val="accent1"/>
            </a:effectRef>
            <a:fontRef idx="minor">
              <a:schemeClr val="tx1"/>
            </a:fontRef>
          </p:style>
          <p:txBody>
            <a:bodyPr anchor="ctr"/>
            <a:lstStyle/>
            <a:p>
              <a:pPr>
                <a:defRPr/>
              </a:pPr>
              <a:endParaRPr lang="en-US">
                <a:solidFill>
                  <a:prstClr val="black"/>
                </a:solidFill>
              </a:endParaRPr>
            </a:p>
          </p:txBody>
        </p:sp>
        <p:sp>
          <p:nvSpPr>
            <p:cNvPr id="21" name="TextBox 19"/>
            <p:cNvSpPr txBox="1">
              <a:spLocks noChangeArrowheads="1"/>
            </p:cNvSpPr>
            <p:nvPr/>
          </p:nvSpPr>
          <p:spPr bwMode="auto">
            <a:xfrm>
              <a:off x="6598137" y="2608612"/>
              <a:ext cx="642059" cy="369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800">
                  <a:solidFill>
                    <a:prstClr val="black"/>
                  </a:solidFill>
                  <a:latin typeface="+mn-lt"/>
                </a:rPr>
                <a:t>AVC</a:t>
              </a:r>
            </a:p>
          </p:txBody>
        </p:sp>
      </p:grpSp>
      <p:grpSp>
        <p:nvGrpSpPr>
          <p:cNvPr id="22" name="Group 25"/>
          <p:cNvGrpSpPr>
            <a:grpSpLocks/>
          </p:cNvGrpSpPr>
          <p:nvPr/>
        </p:nvGrpSpPr>
        <p:grpSpPr bwMode="auto">
          <a:xfrm>
            <a:off x="2299876" y="1629345"/>
            <a:ext cx="4259263" cy="3112241"/>
            <a:chOff x="1723905" y="849085"/>
            <a:chExt cx="4258495" cy="3107377"/>
          </a:xfrm>
        </p:grpSpPr>
        <p:cxnSp>
          <p:nvCxnSpPr>
            <p:cNvPr id="23" name="Straight Connector 22"/>
            <p:cNvCxnSpPr/>
            <p:nvPr/>
          </p:nvCxnSpPr>
          <p:spPr>
            <a:xfrm flipV="1">
              <a:off x="1723905" y="1260123"/>
              <a:ext cx="3810901" cy="2696339"/>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4" name="TextBox 27"/>
            <p:cNvSpPr txBox="1">
              <a:spLocks noChangeArrowheads="1"/>
            </p:cNvSpPr>
            <p:nvPr/>
          </p:nvSpPr>
          <p:spPr bwMode="auto">
            <a:xfrm>
              <a:off x="5438680" y="849085"/>
              <a:ext cx="543720" cy="369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800">
                  <a:solidFill>
                    <a:prstClr val="black"/>
                  </a:solidFill>
                  <a:latin typeface="+mn-lt"/>
                </a:rPr>
                <a:t>MC</a:t>
              </a:r>
            </a:p>
          </p:txBody>
        </p:sp>
      </p:grpSp>
      <p:grpSp>
        <p:nvGrpSpPr>
          <p:cNvPr id="25" name="Group 28"/>
          <p:cNvGrpSpPr>
            <a:grpSpLocks/>
          </p:cNvGrpSpPr>
          <p:nvPr/>
        </p:nvGrpSpPr>
        <p:grpSpPr bwMode="auto">
          <a:xfrm>
            <a:off x="953676" y="3313684"/>
            <a:ext cx="3057525" cy="368765"/>
            <a:chOff x="888954" y="2925287"/>
            <a:chExt cx="3055629" cy="368059"/>
          </a:xfrm>
        </p:grpSpPr>
        <p:cxnSp>
          <p:nvCxnSpPr>
            <p:cNvPr id="26" name="Straight Connector 25"/>
            <p:cNvCxnSpPr/>
            <p:nvPr/>
          </p:nvCxnSpPr>
          <p:spPr>
            <a:xfrm>
              <a:off x="1342697" y="3123594"/>
              <a:ext cx="2601886" cy="1587"/>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7" name="TextBox 30"/>
            <p:cNvSpPr txBox="1">
              <a:spLocks noChangeArrowheads="1"/>
            </p:cNvSpPr>
            <p:nvPr/>
          </p:nvSpPr>
          <p:spPr bwMode="auto">
            <a:xfrm>
              <a:off x="888954" y="2925287"/>
              <a:ext cx="423353" cy="368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800">
                  <a:solidFill>
                    <a:prstClr val="black"/>
                  </a:solidFill>
                  <a:latin typeface="+mn-lt"/>
                </a:rPr>
                <a:t>P</a:t>
              </a:r>
              <a:r>
                <a:rPr lang="en-US" altLang="en-US" sz="1800" baseline="-25000">
                  <a:solidFill>
                    <a:prstClr val="black"/>
                  </a:solidFill>
                  <a:latin typeface="+mn-lt"/>
                </a:rPr>
                <a:t>1</a:t>
              </a:r>
            </a:p>
          </p:txBody>
        </p:sp>
      </p:grpSp>
      <p:grpSp>
        <p:nvGrpSpPr>
          <p:cNvPr id="28" name="Group 31"/>
          <p:cNvGrpSpPr>
            <a:grpSpLocks/>
          </p:cNvGrpSpPr>
          <p:nvPr/>
        </p:nvGrpSpPr>
        <p:grpSpPr bwMode="auto">
          <a:xfrm>
            <a:off x="963201" y="2481834"/>
            <a:ext cx="4246563" cy="368765"/>
            <a:chOff x="888908" y="2925291"/>
            <a:chExt cx="4245183" cy="369787"/>
          </a:xfrm>
        </p:grpSpPr>
        <p:cxnSp>
          <p:nvCxnSpPr>
            <p:cNvPr id="29" name="Straight Connector 28"/>
            <p:cNvCxnSpPr/>
            <p:nvPr/>
          </p:nvCxnSpPr>
          <p:spPr>
            <a:xfrm>
              <a:off x="1342785" y="3124529"/>
              <a:ext cx="3791306" cy="3188"/>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0" name="TextBox 33"/>
            <p:cNvSpPr txBox="1">
              <a:spLocks noChangeArrowheads="1"/>
            </p:cNvSpPr>
            <p:nvPr/>
          </p:nvSpPr>
          <p:spPr bwMode="auto">
            <a:xfrm>
              <a:off x="888908" y="2925291"/>
              <a:ext cx="423446" cy="36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800">
                  <a:solidFill>
                    <a:prstClr val="black"/>
                  </a:solidFill>
                  <a:latin typeface="+mn-lt"/>
                </a:rPr>
                <a:t>P</a:t>
              </a:r>
              <a:r>
                <a:rPr lang="en-US" altLang="en-US" sz="1800" baseline="-25000">
                  <a:solidFill>
                    <a:prstClr val="black"/>
                  </a:solidFill>
                  <a:latin typeface="+mn-lt"/>
                </a:rPr>
                <a:t>2</a:t>
              </a:r>
            </a:p>
          </p:txBody>
        </p:sp>
      </p:grpSp>
      <p:grpSp>
        <p:nvGrpSpPr>
          <p:cNvPr id="31" name="Group 34"/>
          <p:cNvGrpSpPr>
            <a:grpSpLocks/>
          </p:cNvGrpSpPr>
          <p:nvPr/>
        </p:nvGrpSpPr>
        <p:grpSpPr bwMode="auto">
          <a:xfrm>
            <a:off x="4987514" y="2719958"/>
            <a:ext cx="449262" cy="2567043"/>
            <a:chOff x="5299966" y="2624446"/>
            <a:chExt cx="448756" cy="2564240"/>
          </a:xfrm>
        </p:grpSpPr>
        <p:sp>
          <p:nvSpPr>
            <p:cNvPr id="32" name="TextBox 35"/>
            <p:cNvSpPr txBox="1">
              <a:spLocks noChangeArrowheads="1"/>
            </p:cNvSpPr>
            <p:nvPr/>
          </p:nvSpPr>
          <p:spPr bwMode="auto">
            <a:xfrm>
              <a:off x="5299966" y="4819378"/>
              <a:ext cx="448756" cy="369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800">
                  <a:solidFill>
                    <a:prstClr val="black"/>
                  </a:solidFill>
                  <a:latin typeface="+mn-lt"/>
                </a:rPr>
                <a:t>Q</a:t>
              </a:r>
              <a:r>
                <a:rPr lang="en-US" altLang="en-US" sz="1800" baseline="-25000">
                  <a:solidFill>
                    <a:prstClr val="black"/>
                  </a:solidFill>
                  <a:latin typeface="+mn-lt"/>
                </a:rPr>
                <a:t>2</a:t>
              </a:r>
            </a:p>
          </p:txBody>
        </p:sp>
        <p:cxnSp>
          <p:nvCxnSpPr>
            <p:cNvPr id="33" name="Straight Connector 32"/>
            <p:cNvCxnSpPr/>
            <p:nvPr/>
          </p:nvCxnSpPr>
          <p:spPr>
            <a:xfrm rot="5400000">
              <a:off x="4399432" y="3732708"/>
              <a:ext cx="2219695" cy="3171"/>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4" name="Group 37"/>
          <p:cNvGrpSpPr>
            <a:grpSpLocks/>
          </p:cNvGrpSpPr>
          <p:nvPr/>
        </p:nvGrpSpPr>
        <p:grpSpPr bwMode="auto">
          <a:xfrm>
            <a:off x="3779426" y="3526409"/>
            <a:ext cx="447675" cy="1759577"/>
            <a:chOff x="2974088" y="3431973"/>
            <a:chExt cx="450456" cy="1758874"/>
          </a:xfrm>
        </p:grpSpPr>
        <p:sp>
          <p:nvSpPr>
            <p:cNvPr id="35" name="TextBox 38"/>
            <p:cNvSpPr txBox="1">
              <a:spLocks noChangeArrowheads="1"/>
            </p:cNvSpPr>
            <p:nvPr/>
          </p:nvSpPr>
          <p:spPr bwMode="auto">
            <a:xfrm>
              <a:off x="2974088" y="4821357"/>
              <a:ext cx="450456" cy="369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800">
                  <a:solidFill>
                    <a:prstClr val="black"/>
                  </a:solidFill>
                  <a:latin typeface="+mn-lt"/>
                </a:rPr>
                <a:t>Q</a:t>
              </a:r>
              <a:r>
                <a:rPr lang="en-US" altLang="en-US" sz="1800" baseline="-25000">
                  <a:solidFill>
                    <a:prstClr val="black"/>
                  </a:solidFill>
                  <a:latin typeface="+mn-lt"/>
                </a:rPr>
                <a:t>1</a:t>
              </a:r>
            </a:p>
          </p:txBody>
        </p:sp>
        <p:cxnSp>
          <p:nvCxnSpPr>
            <p:cNvPr id="36" name="Straight Connector 35"/>
            <p:cNvCxnSpPr/>
            <p:nvPr/>
          </p:nvCxnSpPr>
          <p:spPr>
            <a:xfrm rot="5400000">
              <a:off x="2495471" y="4137416"/>
              <a:ext cx="1415679" cy="4793"/>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sp>
        <p:nvSpPr>
          <p:cNvPr id="37" name="Freeform 183"/>
          <p:cNvSpPr>
            <a:spLocks/>
          </p:cNvSpPr>
          <p:nvPr/>
        </p:nvSpPr>
        <p:spPr bwMode="auto">
          <a:xfrm>
            <a:off x="5124039" y="2638995"/>
            <a:ext cx="146050" cy="136697"/>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prstClr val="black"/>
              </a:solidFill>
            </a:endParaRPr>
          </a:p>
        </p:txBody>
      </p:sp>
      <p:sp>
        <p:nvSpPr>
          <p:cNvPr id="38" name="Freeform 183"/>
          <p:cNvSpPr>
            <a:spLocks/>
          </p:cNvSpPr>
          <p:nvPr/>
        </p:nvSpPr>
        <p:spPr bwMode="auto">
          <a:xfrm>
            <a:off x="3922301" y="3480370"/>
            <a:ext cx="146050" cy="136697"/>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prstClr val="black"/>
              </a:solidFill>
            </a:endParaRPr>
          </a:p>
        </p:txBody>
      </p:sp>
    </p:spTree>
    <p:extLst>
      <p:ext uri="{BB962C8B-B14F-4D97-AF65-F5344CB8AC3E}">
        <p14:creationId xmlns:p14="http://schemas.microsoft.com/office/powerpoint/2010/main" val="597144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left)">
                                      <p:cBhvr>
                                        <p:cTn id="14" dur="1000"/>
                                        <p:tgtEl>
                                          <p:spTgt spid="16"/>
                                        </p:tgtEl>
                                      </p:cBhvr>
                                    </p:animEffect>
                                  </p:childTnLst>
                                </p:cTn>
                              </p:par>
                            </p:childTnLst>
                          </p:cTn>
                        </p:par>
                        <p:par>
                          <p:cTn id="15" fill="hold">
                            <p:stCondLst>
                              <p:cond delay="1500"/>
                            </p:stCondLst>
                            <p:childTnLst>
                              <p:par>
                                <p:cTn id="16" presetID="22" presetClass="entr" presetSubtype="8" fill="hold" nodeType="after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left)">
                                      <p:cBhvr>
                                        <p:cTn id="18" dur="1000"/>
                                        <p:tgtEl>
                                          <p:spTgt spid="19"/>
                                        </p:tgtEl>
                                      </p:cBhvr>
                                    </p:animEffect>
                                  </p:childTnLst>
                                </p:cTn>
                              </p:par>
                            </p:childTnLst>
                          </p:cTn>
                        </p:par>
                        <p:par>
                          <p:cTn id="19" fill="hold">
                            <p:stCondLst>
                              <p:cond delay="2500"/>
                            </p:stCondLst>
                            <p:childTnLst>
                              <p:par>
                                <p:cTn id="20" presetID="22" presetClass="entr" presetSubtype="8" fill="hold"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left)">
                                      <p:cBhvr>
                                        <p:cTn id="22" dur="1000"/>
                                        <p:tgtEl>
                                          <p:spTgt spid="22"/>
                                        </p:tgtEl>
                                      </p:cBhvr>
                                    </p:animEffect>
                                  </p:childTnLst>
                                </p:cTn>
                              </p:par>
                            </p:childTnLst>
                          </p:cTn>
                        </p:par>
                        <p:par>
                          <p:cTn id="23" fill="hold">
                            <p:stCondLst>
                              <p:cond delay="3500"/>
                            </p:stCondLst>
                            <p:childTnLst>
                              <p:par>
                                <p:cTn id="24" presetID="22" presetClass="entr" presetSubtype="8" fill="hold" nodeType="after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left)">
                                      <p:cBhvr>
                                        <p:cTn id="26" dur="1000"/>
                                        <p:tgtEl>
                                          <p:spTgt spid="25"/>
                                        </p:tgtEl>
                                      </p:cBhvr>
                                    </p:animEffect>
                                  </p:childTnLst>
                                </p:cTn>
                              </p:par>
                            </p:childTnLst>
                          </p:cTn>
                        </p:par>
                        <p:par>
                          <p:cTn id="27" fill="hold">
                            <p:stCondLst>
                              <p:cond delay="4500"/>
                            </p:stCondLst>
                            <p:childTnLst>
                              <p:par>
                                <p:cTn id="28" presetID="22" presetClass="entr" presetSubtype="8" fill="hold" grpId="0" nodeType="after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wipe(left)">
                                      <p:cBhvr>
                                        <p:cTn id="30" dur="500"/>
                                        <p:tgtEl>
                                          <p:spTgt spid="38"/>
                                        </p:tgtEl>
                                      </p:cBhvr>
                                    </p:animEffect>
                                  </p:childTnLst>
                                </p:cTn>
                              </p:par>
                            </p:childTnLst>
                          </p:cTn>
                        </p:par>
                        <p:par>
                          <p:cTn id="31" fill="hold">
                            <p:stCondLst>
                              <p:cond delay="5000"/>
                            </p:stCondLst>
                            <p:childTnLst>
                              <p:par>
                                <p:cTn id="32" presetID="22" presetClass="entr" presetSubtype="1" fill="hold" nodeType="after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wipe(up)">
                                      <p:cBhvr>
                                        <p:cTn id="34" dur="1000"/>
                                        <p:tgtEl>
                                          <p:spTgt spid="34"/>
                                        </p:tgtEl>
                                      </p:cBhvr>
                                    </p:animEffect>
                                  </p:childTnLst>
                                </p:cTn>
                              </p:par>
                            </p:childTnLst>
                          </p:cTn>
                        </p:par>
                        <p:par>
                          <p:cTn id="35" fill="hold">
                            <p:stCondLst>
                              <p:cond delay="6000"/>
                            </p:stCondLst>
                            <p:childTnLst>
                              <p:par>
                                <p:cTn id="36" presetID="22" presetClass="entr" presetSubtype="8" fill="hold" nodeType="after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wipe(left)">
                                      <p:cBhvr>
                                        <p:cTn id="38" dur="1000"/>
                                        <p:tgtEl>
                                          <p:spTgt spid="28"/>
                                        </p:tgtEl>
                                      </p:cBhvr>
                                    </p:animEffect>
                                  </p:childTnLst>
                                </p:cTn>
                              </p:par>
                            </p:childTnLst>
                          </p:cTn>
                        </p:par>
                        <p:par>
                          <p:cTn id="39" fill="hold">
                            <p:stCondLst>
                              <p:cond delay="7000"/>
                            </p:stCondLst>
                            <p:childTnLst>
                              <p:par>
                                <p:cTn id="40" presetID="22" presetClass="entr" presetSubtype="8" fill="hold" grpId="0" nodeType="after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left)">
                                      <p:cBhvr>
                                        <p:cTn id="42" dur="500"/>
                                        <p:tgtEl>
                                          <p:spTgt spid="37"/>
                                        </p:tgtEl>
                                      </p:cBhvr>
                                    </p:animEffect>
                                  </p:childTnLst>
                                </p:cTn>
                              </p:par>
                            </p:childTnLst>
                          </p:cTn>
                        </p:par>
                        <p:par>
                          <p:cTn id="43" fill="hold">
                            <p:stCondLst>
                              <p:cond delay="7500"/>
                            </p:stCondLst>
                            <p:childTnLst>
                              <p:par>
                                <p:cTn id="44" presetID="22" presetClass="entr" presetSubtype="1" fill="hold" nodeType="after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wipe(up)">
                                      <p:cBhvr>
                                        <p:cTn id="46"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p:cNvSpPr>
            <a:spLocks noGrp="1"/>
          </p:cNvSpPr>
          <p:nvPr>
            <p:ph sz="quarter" idx="12"/>
          </p:nvPr>
        </p:nvSpPr>
        <p:spPr>
          <a:xfrm>
            <a:off x="598185" y="1838327"/>
            <a:ext cx="8081962" cy="4182961"/>
          </a:xfrm>
        </p:spPr>
        <p:txBody>
          <a:bodyPr/>
          <a:lstStyle/>
          <a:p>
            <a:pPr marL="0" indent="0">
              <a:buClr>
                <a:srgbClr val="3163AC"/>
              </a:buClr>
              <a:buNone/>
            </a:pPr>
            <a:r>
              <a:rPr lang="en-US" altLang="en-US" dirty="0">
                <a:solidFill>
                  <a:srgbClr val="3163AC"/>
                </a:solidFill>
                <a:latin typeface="+mn-lt"/>
                <a:cs typeface="Arial" panose="020B0604020202020204" pitchFamily="34" charset="0"/>
              </a:rPr>
              <a:t>The firm’s short-run decision to shut down:</a:t>
            </a:r>
          </a:p>
          <a:p>
            <a:pPr>
              <a:buClr>
                <a:srgbClr val="3163AC"/>
              </a:buClr>
              <a:buFont typeface="Wingdings" panose="05000000000000000000" pitchFamily="2" charset="2"/>
              <a:buChar char="§"/>
            </a:pPr>
            <a:r>
              <a:rPr lang="en-US" altLang="en-US" dirty="0">
                <a:latin typeface="+mn-lt"/>
                <a:cs typeface="Arial" panose="020B0604020202020204" pitchFamily="34" charset="0"/>
              </a:rPr>
              <a:t>Short-run decision not to produce anything during a specific period of time; because of current market conditions; firm still has to pay fixed costs</a:t>
            </a:r>
          </a:p>
          <a:p>
            <a:pPr>
              <a:buClr>
                <a:srgbClr val="3163AC"/>
              </a:buClr>
              <a:buFont typeface="Wingdings" panose="05000000000000000000" pitchFamily="2" charset="2"/>
              <a:buChar char="§"/>
            </a:pPr>
            <a:r>
              <a:rPr lang="en-US" altLang="en-US" dirty="0">
                <a:latin typeface="+mn-lt"/>
                <a:cs typeface="Arial" panose="020B0604020202020204" pitchFamily="34" charset="0"/>
              </a:rPr>
              <a:t>Shut down if TR &lt; VC (P &lt; AVC)  </a:t>
            </a:r>
          </a:p>
          <a:p>
            <a:pPr marL="0" indent="0">
              <a:buClr>
                <a:srgbClr val="3163AC"/>
              </a:buClr>
              <a:buNone/>
              <a:tabLst>
                <a:tab pos="361950" algn="l"/>
              </a:tabLst>
            </a:pPr>
            <a:r>
              <a:rPr lang="en-US" altLang="en-US" dirty="0">
                <a:latin typeface="+mn-lt"/>
                <a:cs typeface="Arial" panose="020B0604020202020204" pitchFamily="34" charset="0"/>
              </a:rPr>
              <a:t>	TR = total revenue; VC = variable costs</a:t>
            </a:r>
          </a:p>
          <a:p>
            <a:pPr marL="0" indent="0">
              <a:buNone/>
            </a:pPr>
            <a:r>
              <a:rPr lang="en-US" altLang="en-US" dirty="0">
                <a:solidFill>
                  <a:srgbClr val="3163AC"/>
                </a:solidFill>
                <a:latin typeface="+mn-lt"/>
                <a:cs typeface="Arial" panose="020B0604020202020204" pitchFamily="34" charset="0"/>
              </a:rPr>
              <a:t>Competitive firm’s short-run supply curve</a:t>
            </a:r>
          </a:p>
          <a:p>
            <a:pPr>
              <a:buClr>
                <a:srgbClr val="3163AC"/>
              </a:buClr>
              <a:buFont typeface="Wingdings" panose="05000000000000000000" pitchFamily="2" charset="2"/>
              <a:buChar char="§"/>
            </a:pPr>
            <a:r>
              <a:rPr lang="en-US" altLang="en-US" dirty="0">
                <a:latin typeface="+mn-lt"/>
                <a:cs typeface="Arial" panose="020B0604020202020204" pitchFamily="34" charset="0"/>
              </a:rPr>
              <a:t>The portion of its marginal-cost curve that lies above average variable cost</a:t>
            </a:r>
          </a:p>
          <a:p>
            <a:pPr>
              <a:buClr>
                <a:srgbClr val="3163AC"/>
              </a:buClr>
              <a:buFont typeface="Wingdings" panose="05000000000000000000" pitchFamily="2" charset="2"/>
              <a:buChar char="§"/>
            </a:pPr>
            <a:endParaRPr lang="en-US" altLang="en-US" dirty="0">
              <a:latin typeface="+mn-lt"/>
            </a:endParaRPr>
          </a:p>
          <a:p>
            <a:pPr marL="0" indent="0">
              <a:buClr>
                <a:srgbClr val="3163AC"/>
              </a:buClr>
              <a:buNone/>
            </a:pPr>
            <a:endParaRPr lang="en-US" altLang="en-US" dirty="0">
              <a:solidFill>
                <a:srgbClr val="3163AC"/>
              </a:solidFill>
              <a:latin typeface="+mn-lt"/>
            </a:endParaRPr>
          </a:p>
          <a:p>
            <a:pPr>
              <a:buClr>
                <a:srgbClr val="3163AC"/>
              </a:buClr>
              <a:buFont typeface="Wingdings" panose="05000000000000000000" pitchFamily="2" charset="2"/>
              <a:buChar char="§"/>
            </a:pPr>
            <a:endParaRPr lang="en-US" altLang="en-US" dirty="0">
              <a:latin typeface="+mn-lt"/>
            </a:endParaRPr>
          </a:p>
          <a:p>
            <a:pPr marL="0" indent="0">
              <a:buNone/>
            </a:pPr>
            <a:endParaRPr lang="de-DE" sz="2400" dirty="0">
              <a:solidFill>
                <a:srgbClr val="3163AC"/>
              </a:solidFill>
              <a:latin typeface="+mn-lt"/>
            </a:endParaRPr>
          </a:p>
        </p:txBody>
      </p:sp>
      <p:sp>
        <p:nvSpPr>
          <p:cNvPr id="5" name="Titel 4"/>
          <p:cNvSpPr>
            <a:spLocks noGrp="1"/>
          </p:cNvSpPr>
          <p:nvPr>
            <p:ph type="title"/>
          </p:nvPr>
        </p:nvSpPr>
        <p:spPr/>
        <p:txBody>
          <a:bodyPr/>
          <a:lstStyle/>
          <a:p>
            <a:r>
              <a:rPr lang="en-US" altLang="en-US" dirty="0">
                <a:solidFill>
                  <a:srgbClr val="2E63AC"/>
                </a:solidFill>
                <a:latin typeface="+mj-lt"/>
                <a:cs typeface="Arial" panose="020B0604020202020204" pitchFamily="34" charset="0"/>
              </a:rPr>
              <a:t>Profit Maximization IN THE short run</a:t>
            </a:r>
            <a:endParaRPr lang="de-DE" dirty="0">
              <a:solidFill>
                <a:srgbClr val="2E63AC"/>
              </a:solidFill>
              <a:latin typeface="+mj-lt"/>
              <a:cs typeface="Arial" panose="020B0604020202020204" pitchFamily="34" charset="0"/>
            </a:endParaRPr>
          </a:p>
        </p:txBody>
      </p:sp>
    </p:spTree>
    <p:extLst>
      <p:ext uri="{BB962C8B-B14F-4D97-AF65-F5344CB8AC3E}">
        <p14:creationId xmlns:p14="http://schemas.microsoft.com/office/powerpoint/2010/main" val="3390150361"/>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TextBox 4"/>
          <p:cNvSpPr txBox="1">
            <a:spLocks noChangeArrowheads="1"/>
          </p:cNvSpPr>
          <p:nvPr/>
        </p:nvSpPr>
        <p:spPr bwMode="auto">
          <a:xfrm>
            <a:off x="273050" y="109578"/>
            <a:ext cx="386035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2400" cap="all" dirty="0">
                <a:solidFill>
                  <a:srgbClr val="3163AC"/>
                </a:solidFill>
                <a:latin typeface="+mj-lt"/>
              </a:rPr>
              <a:t>The Competitive Firm’s </a:t>
            </a:r>
            <a:br>
              <a:rPr lang="en-US" altLang="en-US" sz="2400" cap="all" dirty="0">
                <a:solidFill>
                  <a:srgbClr val="3163AC"/>
                </a:solidFill>
                <a:latin typeface="+mj-lt"/>
              </a:rPr>
            </a:br>
            <a:r>
              <a:rPr lang="en-US" altLang="en-US" sz="2400" cap="all" dirty="0">
                <a:solidFill>
                  <a:srgbClr val="3163AC"/>
                </a:solidFill>
                <a:latin typeface="+mj-lt"/>
              </a:rPr>
              <a:t>Short-Run Supply Curve</a:t>
            </a:r>
          </a:p>
        </p:txBody>
      </p:sp>
      <p:grpSp>
        <p:nvGrpSpPr>
          <p:cNvPr id="2" name="Group 4"/>
          <p:cNvGrpSpPr>
            <a:grpSpLocks/>
          </p:cNvGrpSpPr>
          <p:nvPr/>
        </p:nvGrpSpPr>
        <p:grpSpPr bwMode="auto">
          <a:xfrm>
            <a:off x="1000125" y="1319213"/>
            <a:ext cx="6770688" cy="3554412"/>
            <a:chOff x="1008508" y="1102425"/>
            <a:chExt cx="6769817" cy="3553495"/>
          </a:xfrm>
        </p:grpSpPr>
        <p:sp>
          <p:nvSpPr>
            <p:cNvPr id="7" name="Rectangle 6"/>
            <p:cNvSpPr/>
            <p:nvPr/>
          </p:nvSpPr>
          <p:spPr>
            <a:xfrm>
              <a:off x="1829140" y="1199237"/>
              <a:ext cx="5949185" cy="34439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solidFill>
                  <a:prstClr val="black"/>
                </a:solidFill>
              </a:endParaRPr>
            </a:p>
          </p:txBody>
        </p:sp>
        <p:grpSp>
          <p:nvGrpSpPr>
            <p:cNvPr id="22560" name="Group 16"/>
            <p:cNvGrpSpPr>
              <a:grpSpLocks/>
            </p:cNvGrpSpPr>
            <p:nvPr/>
          </p:nvGrpSpPr>
          <p:grpSpPr bwMode="auto">
            <a:xfrm>
              <a:off x="1008508" y="1102425"/>
              <a:ext cx="808368" cy="3553495"/>
              <a:chOff x="1008508" y="1102425"/>
              <a:chExt cx="808368" cy="3553495"/>
            </a:xfrm>
          </p:grpSpPr>
          <p:cxnSp>
            <p:nvCxnSpPr>
              <p:cNvPr id="9" name="Straight Connector 8"/>
              <p:cNvCxnSpPr/>
              <p:nvPr/>
            </p:nvCxnSpPr>
            <p:spPr>
              <a:xfrm rot="5400000">
                <a:off x="82545" y="2922024"/>
                <a:ext cx="346779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2562" name="TextBox 8"/>
              <p:cNvSpPr txBox="1">
                <a:spLocks noChangeArrowheads="1"/>
              </p:cNvSpPr>
              <p:nvPr/>
            </p:nvSpPr>
            <p:spPr bwMode="auto">
              <a:xfrm>
                <a:off x="1008508" y="1102425"/>
                <a:ext cx="774415" cy="36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algn="r" eaLnBrk="1" hangingPunct="1"/>
                <a:r>
                  <a:rPr lang="en-US" altLang="en-US" sz="1800">
                    <a:solidFill>
                      <a:prstClr val="black"/>
                    </a:solidFill>
                    <a:latin typeface="+mn-lt"/>
                  </a:rPr>
                  <a:t>Costs</a:t>
                </a:r>
              </a:p>
            </p:txBody>
          </p:sp>
        </p:grpSp>
      </p:grpSp>
      <p:sp>
        <p:nvSpPr>
          <p:cNvPr id="11" name="TextBox 10"/>
          <p:cNvSpPr txBox="1">
            <a:spLocks noChangeArrowheads="1"/>
          </p:cNvSpPr>
          <p:nvPr/>
        </p:nvSpPr>
        <p:spPr bwMode="auto">
          <a:xfrm>
            <a:off x="124887" y="5295408"/>
            <a:ext cx="89249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800" dirty="0">
                <a:solidFill>
                  <a:prstClr val="black"/>
                </a:solidFill>
                <a:latin typeface="+mn-lt"/>
              </a:rPr>
              <a:t>In the short run, the competitive firm’s supply curve is its marginal-cost curve (MC) above average variable cost (AVC). If the price falls below average variable cost, the firm is better off shutting down temporarily</a:t>
            </a:r>
          </a:p>
        </p:txBody>
      </p:sp>
      <p:grpSp>
        <p:nvGrpSpPr>
          <p:cNvPr id="4" name="Group 10"/>
          <p:cNvGrpSpPr>
            <a:grpSpLocks/>
          </p:cNvGrpSpPr>
          <p:nvPr/>
        </p:nvGrpSpPr>
        <p:grpSpPr bwMode="auto">
          <a:xfrm>
            <a:off x="1657350" y="4860925"/>
            <a:ext cx="6423025" cy="392113"/>
            <a:chOff x="1665255" y="4643257"/>
            <a:chExt cx="6422365" cy="391067"/>
          </a:xfrm>
        </p:grpSpPr>
        <p:cxnSp>
          <p:nvCxnSpPr>
            <p:cNvPr id="13" name="Straight Connector 12"/>
            <p:cNvCxnSpPr/>
            <p:nvPr/>
          </p:nvCxnSpPr>
          <p:spPr>
            <a:xfrm flipV="1">
              <a:off x="1817639" y="4643257"/>
              <a:ext cx="5984260" cy="1108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2557" name="TextBox 12"/>
            <p:cNvSpPr txBox="1">
              <a:spLocks noChangeArrowheads="1"/>
            </p:cNvSpPr>
            <p:nvPr/>
          </p:nvSpPr>
          <p:spPr bwMode="auto">
            <a:xfrm>
              <a:off x="6979815" y="4665030"/>
              <a:ext cx="1107805" cy="369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800">
                  <a:solidFill>
                    <a:prstClr val="black"/>
                  </a:solidFill>
                  <a:latin typeface="+mn-lt"/>
                </a:rPr>
                <a:t>Quantity </a:t>
              </a:r>
            </a:p>
          </p:txBody>
        </p:sp>
        <p:sp>
          <p:nvSpPr>
            <p:cNvPr id="22558" name="TextBox 13"/>
            <p:cNvSpPr txBox="1">
              <a:spLocks noChangeArrowheads="1"/>
            </p:cNvSpPr>
            <p:nvPr/>
          </p:nvSpPr>
          <p:spPr bwMode="auto">
            <a:xfrm>
              <a:off x="1665255" y="4665030"/>
              <a:ext cx="312852" cy="369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800">
                  <a:solidFill>
                    <a:prstClr val="black"/>
                  </a:solidFill>
                  <a:latin typeface="+mn-lt"/>
                </a:rPr>
                <a:t>0</a:t>
              </a:r>
            </a:p>
          </p:txBody>
        </p:sp>
      </p:grpSp>
      <p:grpSp>
        <p:nvGrpSpPr>
          <p:cNvPr id="5" name="Group 14"/>
          <p:cNvGrpSpPr>
            <a:grpSpLocks/>
          </p:cNvGrpSpPr>
          <p:nvPr/>
        </p:nvGrpSpPr>
        <p:grpSpPr bwMode="auto">
          <a:xfrm>
            <a:off x="2509838" y="1962150"/>
            <a:ext cx="5321300" cy="1785938"/>
            <a:chOff x="2327567" y="2006930"/>
            <a:chExt cx="5319890" cy="1785258"/>
          </a:xfrm>
        </p:grpSpPr>
        <p:sp>
          <p:nvSpPr>
            <p:cNvPr id="17" name="Freeform 16"/>
            <p:cNvSpPr/>
            <p:nvPr/>
          </p:nvSpPr>
          <p:spPr>
            <a:xfrm>
              <a:off x="2327567" y="2006930"/>
              <a:ext cx="4739019" cy="1785258"/>
            </a:xfrm>
            <a:custGeom>
              <a:avLst/>
              <a:gdLst>
                <a:gd name="connsiteX0" fmla="*/ 0 w 4488873"/>
                <a:gd name="connsiteY0" fmla="*/ 0 h 1021278"/>
                <a:gd name="connsiteX1" fmla="*/ 4488873 w 4488873"/>
                <a:gd name="connsiteY1" fmla="*/ 1021278 h 1021278"/>
                <a:gd name="connsiteX0" fmla="*/ 0 w 4488873"/>
                <a:gd name="connsiteY0" fmla="*/ 0 h 1717964"/>
                <a:gd name="connsiteX1" fmla="*/ 4488873 w 4488873"/>
                <a:gd name="connsiteY1" fmla="*/ 1021278 h 1717964"/>
                <a:gd name="connsiteX0" fmla="*/ 0 w 4488873"/>
                <a:gd name="connsiteY0" fmla="*/ 0 h 1785258"/>
                <a:gd name="connsiteX1" fmla="*/ 4488873 w 4488873"/>
                <a:gd name="connsiteY1" fmla="*/ 1021278 h 1785258"/>
                <a:gd name="connsiteX0" fmla="*/ 0 w 4987636"/>
                <a:gd name="connsiteY0" fmla="*/ 0 h 1717964"/>
                <a:gd name="connsiteX1" fmla="*/ 4987636 w 4987636"/>
                <a:gd name="connsiteY1" fmla="*/ 665018 h 1717964"/>
                <a:gd name="connsiteX0" fmla="*/ 0 w 4987636"/>
                <a:gd name="connsiteY0" fmla="*/ 0 h 1868385"/>
                <a:gd name="connsiteX1" fmla="*/ 4987636 w 4987636"/>
                <a:gd name="connsiteY1" fmla="*/ 665018 h 1868385"/>
                <a:gd name="connsiteX0" fmla="*/ 0 w 4987636"/>
                <a:gd name="connsiteY0" fmla="*/ 0 h 1868385"/>
                <a:gd name="connsiteX1" fmla="*/ 4987636 w 4987636"/>
                <a:gd name="connsiteY1" fmla="*/ 665018 h 1868385"/>
                <a:gd name="connsiteX0" fmla="*/ 0 w 4987636"/>
                <a:gd name="connsiteY0" fmla="*/ 0 h 1717964"/>
                <a:gd name="connsiteX1" fmla="*/ 4987636 w 4987636"/>
                <a:gd name="connsiteY1" fmla="*/ 665018 h 1717964"/>
                <a:gd name="connsiteX0" fmla="*/ 0 w 4987636"/>
                <a:gd name="connsiteY0" fmla="*/ 0 h 1785258"/>
                <a:gd name="connsiteX1" fmla="*/ 4987636 w 4987636"/>
                <a:gd name="connsiteY1" fmla="*/ 665018 h 1785258"/>
              </a:gdLst>
              <a:ahLst/>
              <a:cxnLst>
                <a:cxn ang="0">
                  <a:pos x="connsiteX0" y="connsiteY0"/>
                </a:cxn>
                <a:cxn ang="0">
                  <a:pos x="connsiteX1" y="connsiteY1"/>
                </a:cxn>
              </a:cxnLst>
              <a:rect l="l" t="t" r="r" b="b"/>
              <a:pathLst>
                <a:path w="4987636" h="1785258">
                  <a:moveTo>
                    <a:pt x="0" y="0"/>
                  </a:moveTo>
                  <a:cubicBezTo>
                    <a:pt x="1009402" y="1717964"/>
                    <a:pt x="2168182" y="1785258"/>
                    <a:pt x="4987636" y="665018"/>
                  </a:cubicBezTo>
                </a:path>
              </a:pathLst>
            </a:custGeom>
            <a:ln w="38100">
              <a:solidFill>
                <a:srgbClr val="005EA4"/>
              </a:solidFill>
            </a:ln>
          </p:spPr>
          <p:style>
            <a:lnRef idx="1">
              <a:schemeClr val="accent1"/>
            </a:lnRef>
            <a:fillRef idx="0">
              <a:schemeClr val="accent1"/>
            </a:fillRef>
            <a:effectRef idx="0">
              <a:schemeClr val="accent1"/>
            </a:effectRef>
            <a:fontRef idx="minor">
              <a:schemeClr val="tx1"/>
            </a:fontRef>
          </p:style>
          <p:txBody>
            <a:bodyPr anchor="ctr"/>
            <a:lstStyle/>
            <a:p>
              <a:pPr>
                <a:defRPr/>
              </a:pPr>
              <a:endParaRPr lang="en-US">
                <a:solidFill>
                  <a:prstClr val="black"/>
                </a:solidFill>
              </a:endParaRPr>
            </a:p>
          </p:txBody>
        </p:sp>
        <p:sp>
          <p:nvSpPr>
            <p:cNvPr id="22555" name="TextBox 16"/>
            <p:cNvSpPr txBox="1">
              <a:spLocks noChangeArrowheads="1"/>
            </p:cNvSpPr>
            <p:nvPr/>
          </p:nvSpPr>
          <p:spPr bwMode="auto">
            <a:xfrm>
              <a:off x="7018245" y="2310090"/>
              <a:ext cx="629212" cy="369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800">
                  <a:solidFill>
                    <a:prstClr val="black"/>
                  </a:solidFill>
                  <a:latin typeface="+mn-lt"/>
                </a:rPr>
                <a:t>ATC</a:t>
              </a:r>
            </a:p>
          </p:txBody>
        </p:sp>
      </p:grpSp>
      <p:grpSp>
        <p:nvGrpSpPr>
          <p:cNvPr id="6" name="Group 40"/>
          <p:cNvGrpSpPr>
            <a:grpSpLocks/>
          </p:cNvGrpSpPr>
          <p:nvPr/>
        </p:nvGrpSpPr>
        <p:grpSpPr bwMode="auto">
          <a:xfrm>
            <a:off x="2768600" y="1562100"/>
            <a:ext cx="4213225" cy="3070225"/>
            <a:chOff x="2278080" y="1535876"/>
            <a:chExt cx="4213004" cy="3069773"/>
          </a:xfrm>
        </p:grpSpPr>
        <p:grpSp>
          <p:nvGrpSpPr>
            <p:cNvPr id="22550" name="Group 20"/>
            <p:cNvGrpSpPr>
              <a:grpSpLocks/>
            </p:cNvGrpSpPr>
            <p:nvPr/>
          </p:nvGrpSpPr>
          <p:grpSpPr bwMode="auto">
            <a:xfrm>
              <a:off x="3075073" y="1535876"/>
              <a:ext cx="3416011" cy="2501533"/>
              <a:chOff x="2566420" y="849085"/>
              <a:chExt cx="3416011" cy="2501533"/>
            </a:xfrm>
          </p:grpSpPr>
          <p:cxnSp>
            <p:nvCxnSpPr>
              <p:cNvPr id="22" name="Straight Connector 21"/>
              <p:cNvCxnSpPr/>
              <p:nvPr/>
            </p:nvCxnSpPr>
            <p:spPr>
              <a:xfrm flipV="1">
                <a:off x="2566310" y="1260188"/>
                <a:ext cx="2968469" cy="2090429"/>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2553" name="TextBox 22"/>
              <p:cNvSpPr txBox="1">
                <a:spLocks noChangeArrowheads="1"/>
              </p:cNvSpPr>
              <p:nvPr/>
            </p:nvSpPr>
            <p:spPr bwMode="auto">
              <a:xfrm>
                <a:off x="5438646" y="849085"/>
                <a:ext cx="543785" cy="369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800">
                    <a:solidFill>
                      <a:prstClr val="black"/>
                    </a:solidFill>
                    <a:latin typeface="+mn-lt"/>
                  </a:rPr>
                  <a:t>MC</a:t>
                </a:r>
              </a:p>
            </p:txBody>
          </p:sp>
        </p:grpSp>
        <p:cxnSp>
          <p:nvCxnSpPr>
            <p:cNvPr id="21" name="Straight Connector 20"/>
            <p:cNvCxnSpPr/>
            <p:nvPr/>
          </p:nvCxnSpPr>
          <p:spPr>
            <a:xfrm flipV="1">
              <a:off x="2278080" y="4037408"/>
              <a:ext cx="809583" cy="568241"/>
            </a:xfrm>
            <a:prstGeom prst="line">
              <a:avLst/>
            </a:prstGeom>
            <a:ln w="57150">
              <a:solidFill>
                <a:srgbClr val="FF66FF"/>
              </a:solidFill>
            </a:ln>
          </p:spPr>
          <p:style>
            <a:lnRef idx="1">
              <a:schemeClr val="accent1"/>
            </a:lnRef>
            <a:fillRef idx="0">
              <a:schemeClr val="accent1"/>
            </a:fillRef>
            <a:effectRef idx="0">
              <a:schemeClr val="accent1"/>
            </a:effectRef>
            <a:fontRef idx="minor">
              <a:schemeClr val="tx1"/>
            </a:fontRef>
          </p:style>
        </p:cxnSp>
      </p:grpSp>
      <p:grpSp>
        <p:nvGrpSpPr>
          <p:cNvPr id="10" name="Group 17"/>
          <p:cNvGrpSpPr>
            <a:grpSpLocks/>
          </p:cNvGrpSpPr>
          <p:nvPr/>
        </p:nvGrpSpPr>
        <p:grpSpPr bwMode="auto">
          <a:xfrm>
            <a:off x="2460625" y="2930525"/>
            <a:ext cx="5435600" cy="1611313"/>
            <a:chOff x="1805050" y="2608612"/>
            <a:chExt cx="5435145" cy="1611088"/>
          </a:xfrm>
        </p:grpSpPr>
        <p:sp>
          <p:nvSpPr>
            <p:cNvPr id="25" name="Freeform 24"/>
            <p:cNvSpPr/>
            <p:nvPr/>
          </p:nvSpPr>
          <p:spPr>
            <a:xfrm>
              <a:off x="1805050" y="2672103"/>
              <a:ext cx="4787499" cy="1547597"/>
            </a:xfrm>
            <a:custGeom>
              <a:avLst/>
              <a:gdLst>
                <a:gd name="connsiteX0" fmla="*/ 0 w 4488873"/>
                <a:gd name="connsiteY0" fmla="*/ 0 h 1021278"/>
                <a:gd name="connsiteX1" fmla="*/ 4488873 w 4488873"/>
                <a:gd name="connsiteY1" fmla="*/ 1021278 h 1021278"/>
                <a:gd name="connsiteX0" fmla="*/ 0 w 4488873"/>
                <a:gd name="connsiteY0" fmla="*/ 0 h 1717964"/>
                <a:gd name="connsiteX1" fmla="*/ 4488873 w 4488873"/>
                <a:gd name="connsiteY1" fmla="*/ 1021278 h 1717964"/>
                <a:gd name="connsiteX0" fmla="*/ 0 w 4488873"/>
                <a:gd name="connsiteY0" fmla="*/ 0 h 1785258"/>
                <a:gd name="connsiteX1" fmla="*/ 4488873 w 4488873"/>
                <a:gd name="connsiteY1" fmla="*/ 1021278 h 1785258"/>
                <a:gd name="connsiteX0" fmla="*/ 0 w 4987636"/>
                <a:gd name="connsiteY0" fmla="*/ 0 h 1717964"/>
                <a:gd name="connsiteX1" fmla="*/ 4987636 w 4987636"/>
                <a:gd name="connsiteY1" fmla="*/ 665018 h 1717964"/>
                <a:gd name="connsiteX0" fmla="*/ 0 w 4987636"/>
                <a:gd name="connsiteY0" fmla="*/ 0 h 1868385"/>
                <a:gd name="connsiteX1" fmla="*/ 4987636 w 4987636"/>
                <a:gd name="connsiteY1" fmla="*/ 665018 h 1868385"/>
                <a:gd name="connsiteX0" fmla="*/ 0 w 4987636"/>
                <a:gd name="connsiteY0" fmla="*/ 0 h 1717964"/>
                <a:gd name="connsiteX1" fmla="*/ 4987636 w 4987636"/>
                <a:gd name="connsiteY1" fmla="*/ 47501 h 1717964"/>
                <a:gd name="connsiteX0" fmla="*/ 0 w 4987636"/>
                <a:gd name="connsiteY0" fmla="*/ 0 h 1250868"/>
                <a:gd name="connsiteX1" fmla="*/ 4987636 w 4987636"/>
                <a:gd name="connsiteY1" fmla="*/ 47501 h 1250868"/>
                <a:gd name="connsiteX0" fmla="*/ 0 w 4987636"/>
                <a:gd name="connsiteY0" fmla="*/ 0 h 1250868"/>
                <a:gd name="connsiteX1" fmla="*/ 4987636 w 4987636"/>
                <a:gd name="connsiteY1" fmla="*/ 47501 h 1250868"/>
                <a:gd name="connsiteX0" fmla="*/ 0 w 4987636"/>
                <a:gd name="connsiteY0" fmla="*/ 0 h 1464623"/>
                <a:gd name="connsiteX1" fmla="*/ 4987636 w 4987636"/>
                <a:gd name="connsiteY1" fmla="*/ 47501 h 1464623"/>
                <a:gd name="connsiteX0" fmla="*/ 0 w 4987636"/>
                <a:gd name="connsiteY0" fmla="*/ 178130 h 1417122"/>
                <a:gd name="connsiteX1" fmla="*/ 4987636 w 4987636"/>
                <a:gd name="connsiteY1" fmla="*/ 0 h 1417122"/>
                <a:gd name="connsiteX0" fmla="*/ 0 w 4987636"/>
                <a:gd name="connsiteY0" fmla="*/ 178130 h 1421081"/>
                <a:gd name="connsiteX1" fmla="*/ 4987636 w 4987636"/>
                <a:gd name="connsiteY1" fmla="*/ 0 h 1421081"/>
                <a:gd name="connsiteX0" fmla="*/ 0 w 4987636"/>
                <a:gd name="connsiteY0" fmla="*/ 178130 h 1417122"/>
                <a:gd name="connsiteX1" fmla="*/ 4987636 w 4987636"/>
                <a:gd name="connsiteY1" fmla="*/ 0 h 1417122"/>
                <a:gd name="connsiteX0" fmla="*/ 0 w 4987636"/>
                <a:gd name="connsiteY0" fmla="*/ 178130 h 1417122"/>
                <a:gd name="connsiteX1" fmla="*/ 4987636 w 4987636"/>
                <a:gd name="connsiteY1" fmla="*/ 0 h 1417122"/>
                <a:gd name="connsiteX0" fmla="*/ 0 w 4987636"/>
                <a:gd name="connsiteY0" fmla="*/ 178130 h 1547750"/>
                <a:gd name="connsiteX1" fmla="*/ 4987636 w 4987636"/>
                <a:gd name="connsiteY1" fmla="*/ 0 h 1547750"/>
              </a:gdLst>
              <a:ahLst/>
              <a:cxnLst>
                <a:cxn ang="0">
                  <a:pos x="connsiteX0" y="connsiteY0"/>
                </a:cxn>
                <a:cxn ang="0">
                  <a:pos x="connsiteX1" y="connsiteY1"/>
                </a:cxn>
              </a:cxnLst>
              <a:rect l="l" t="t" r="r" b="b"/>
              <a:pathLst>
                <a:path w="4987636" h="1547750">
                  <a:moveTo>
                    <a:pt x="0" y="178130"/>
                  </a:moveTo>
                  <a:cubicBezTo>
                    <a:pt x="489813" y="1278577"/>
                    <a:pt x="959746" y="1547750"/>
                    <a:pt x="4987636" y="0"/>
                  </a:cubicBezTo>
                </a:path>
              </a:pathLst>
            </a:custGeom>
            <a:ln w="38100">
              <a:solidFill>
                <a:srgbClr val="005EA4"/>
              </a:solidFill>
            </a:ln>
          </p:spPr>
          <p:style>
            <a:lnRef idx="1">
              <a:schemeClr val="accent1"/>
            </a:lnRef>
            <a:fillRef idx="0">
              <a:schemeClr val="accent1"/>
            </a:fillRef>
            <a:effectRef idx="0">
              <a:schemeClr val="accent1"/>
            </a:effectRef>
            <a:fontRef idx="minor">
              <a:schemeClr val="tx1"/>
            </a:fontRef>
          </p:style>
          <p:txBody>
            <a:bodyPr anchor="ctr"/>
            <a:lstStyle/>
            <a:p>
              <a:pPr>
                <a:defRPr/>
              </a:pPr>
              <a:endParaRPr lang="en-US">
                <a:solidFill>
                  <a:prstClr val="black"/>
                </a:solidFill>
              </a:endParaRPr>
            </a:p>
          </p:txBody>
        </p:sp>
        <p:sp>
          <p:nvSpPr>
            <p:cNvPr id="22549" name="TextBox 19"/>
            <p:cNvSpPr txBox="1">
              <a:spLocks noChangeArrowheads="1"/>
            </p:cNvSpPr>
            <p:nvPr/>
          </p:nvSpPr>
          <p:spPr bwMode="auto">
            <a:xfrm>
              <a:off x="6598137" y="2608612"/>
              <a:ext cx="642058" cy="369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800">
                  <a:solidFill>
                    <a:prstClr val="black"/>
                  </a:solidFill>
                  <a:latin typeface="+mn-lt"/>
                </a:rPr>
                <a:t>AVC</a:t>
              </a:r>
            </a:p>
          </p:txBody>
        </p:sp>
      </p:grpSp>
      <p:cxnSp>
        <p:nvCxnSpPr>
          <p:cNvPr id="27" name="Straight Connector 26"/>
          <p:cNvCxnSpPr/>
          <p:nvPr/>
        </p:nvCxnSpPr>
        <p:spPr>
          <a:xfrm rot="16200000" flipV="1">
            <a:off x="1439862" y="4456113"/>
            <a:ext cx="784225"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1808163" y="4076700"/>
            <a:ext cx="1770062" cy="0"/>
          </a:xfrm>
          <a:prstGeom prst="line">
            <a:avLst/>
          </a:prstGeom>
          <a:ln w="57150">
            <a:solidFill>
              <a:srgbClr val="FF66FF"/>
            </a:solidFill>
          </a:ln>
        </p:spPr>
        <p:style>
          <a:lnRef idx="1">
            <a:schemeClr val="accent1"/>
          </a:lnRef>
          <a:fillRef idx="0">
            <a:schemeClr val="accent1"/>
          </a:fillRef>
          <a:effectRef idx="0">
            <a:schemeClr val="accent1"/>
          </a:effectRef>
          <a:fontRef idx="minor">
            <a:schemeClr val="tx1"/>
          </a:fontRef>
        </p:style>
      </p:cxnSp>
      <p:grpSp>
        <p:nvGrpSpPr>
          <p:cNvPr id="12" name="Group 50"/>
          <p:cNvGrpSpPr>
            <a:grpSpLocks/>
          </p:cNvGrpSpPr>
          <p:nvPr/>
        </p:nvGrpSpPr>
        <p:grpSpPr bwMode="auto">
          <a:xfrm>
            <a:off x="2900363" y="1233488"/>
            <a:ext cx="2736850" cy="1536700"/>
            <a:chOff x="2408462" y="1205942"/>
            <a:chExt cx="2737250" cy="1537257"/>
          </a:xfrm>
        </p:grpSpPr>
        <p:sp>
          <p:nvSpPr>
            <p:cNvPr id="22546" name="TextBox 47"/>
            <p:cNvSpPr txBox="1">
              <a:spLocks noChangeArrowheads="1"/>
            </p:cNvSpPr>
            <p:nvPr/>
          </p:nvSpPr>
          <p:spPr bwMode="auto">
            <a:xfrm>
              <a:off x="2408462" y="1205942"/>
              <a:ext cx="2737250" cy="923922"/>
            </a:xfrm>
            <a:prstGeom prst="rect">
              <a:avLst/>
            </a:prstGeom>
            <a:solidFill>
              <a:srgbClr val="F2D698"/>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800">
                  <a:solidFill>
                    <a:prstClr val="black"/>
                  </a:solidFill>
                  <a:latin typeface="+mn-lt"/>
                </a:rPr>
                <a:t>1. In the short run, the firm produces on the MC curve if P&gt;AVC,...</a:t>
              </a:r>
            </a:p>
          </p:txBody>
        </p:sp>
        <p:cxnSp>
          <p:nvCxnSpPr>
            <p:cNvPr id="31" name="Straight Connector 30"/>
            <p:cNvCxnSpPr/>
            <p:nvPr/>
          </p:nvCxnSpPr>
          <p:spPr>
            <a:xfrm rot="16200000" flipH="1">
              <a:off x="4367656" y="2265226"/>
              <a:ext cx="614586" cy="3413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 name="Group 51"/>
          <p:cNvGrpSpPr>
            <a:grpSpLocks/>
          </p:cNvGrpSpPr>
          <p:nvPr/>
        </p:nvGrpSpPr>
        <p:grpSpPr bwMode="auto">
          <a:xfrm>
            <a:off x="273050" y="3192463"/>
            <a:ext cx="1524000" cy="1289050"/>
            <a:chOff x="2573213" y="1194702"/>
            <a:chExt cx="1523773" cy="1290801"/>
          </a:xfrm>
        </p:grpSpPr>
        <p:sp>
          <p:nvSpPr>
            <p:cNvPr id="22544" name="TextBox 52"/>
            <p:cNvSpPr txBox="1">
              <a:spLocks noChangeArrowheads="1"/>
            </p:cNvSpPr>
            <p:nvPr/>
          </p:nvSpPr>
          <p:spPr bwMode="auto">
            <a:xfrm>
              <a:off x="2573213" y="1194702"/>
              <a:ext cx="1500022" cy="924584"/>
            </a:xfrm>
            <a:prstGeom prst="rect">
              <a:avLst/>
            </a:prstGeom>
            <a:solidFill>
              <a:srgbClr val="F2D698"/>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800">
                  <a:solidFill>
                    <a:prstClr val="black"/>
                  </a:solidFill>
                  <a:latin typeface="+mn-lt"/>
                </a:rPr>
                <a:t>2. ...but</a:t>
              </a:r>
            </a:p>
            <a:p>
              <a:pPr eaLnBrk="1" hangingPunct="1"/>
              <a:r>
                <a:rPr lang="en-US" altLang="en-US" sz="1800">
                  <a:solidFill>
                    <a:prstClr val="black"/>
                  </a:solidFill>
                  <a:latin typeface="+mn-lt"/>
                </a:rPr>
                <a:t>shuts down</a:t>
              </a:r>
            </a:p>
            <a:p>
              <a:pPr eaLnBrk="1" hangingPunct="1"/>
              <a:r>
                <a:rPr lang="en-US" altLang="en-US" sz="1800">
                  <a:solidFill>
                    <a:prstClr val="black"/>
                  </a:solidFill>
                  <a:latin typeface="+mn-lt"/>
                </a:rPr>
                <a:t>if P&lt;AVC.</a:t>
              </a:r>
            </a:p>
          </p:txBody>
        </p:sp>
        <p:cxnSp>
          <p:nvCxnSpPr>
            <p:cNvPr id="34" name="Straight Connector 33"/>
            <p:cNvCxnSpPr/>
            <p:nvPr/>
          </p:nvCxnSpPr>
          <p:spPr>
            <a:xfrm>
              <a:off x="3731915" y="2220030"/>
              <a:ext cx="365071" cy="2654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238053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par>
                          <p:cTn id="11" fill="hold" nodeType="afterGroup">
                            <p:stCondLst>
                              <p:cond delay="500"/>
                            </p:stCondLst>
                            <p:childTnLst>
                              <p:par>
                                <p:cTn id="12" presetID="22" presetClass="entr" presetSubtype="8"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1000"/>
                                        <p:tgtEl>
                                          <p:spTgt spid="5"/>
                                        </p:tgtEl>
                                      </p:cBhvr>
                                    </p:animEffect>
                                  </p:childTnLst>
                                </p:cTn>
                              </p:par>
                            </p:childTnLst>
                          </p:cTn>
                        </p:par>
                        <p:par>
                          <p:cTn id="15" fill="hold" nodeType="afterGroup">
                            <p:stCondLst>
                              <p:cond delay="1500"/>
                            </p:stCondLst>
                            <p:childTnLst>
                              <p:par>
                                <p:cTn id="16" presetID="22" presetClass="entr" presetSubtype="8"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1000"/>
                                        <p:tgtEl>
                                          <p:spTgt spid="10"/>
                                        </p:tgtEl>
                                      </p:cBhvr>
                                    </p:animEffect>
                                  </p:childTnLst>
                                </p:cTn>
                              </p:par>
                            </p:childTnLst>
                          </p:cTn>
                        </p:par>
                        <p:par>
                          <p:cTn id="19" fill="hold" nodeType="afterGroup">
                            <p:stCondLst>
                              <p:cond delay="2500"/>
                            </p:stCondLst>
                            <p:childTnLst>
                              <p:par>
                                <p:cTn id="20" presetID="22" presetClass="entr" presetSubtype="8"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1000"/>
                                        <p:tgtEl>
                                          <p:spTgt spid="6"/>
                                        </p:tgtEl>
                                      </p:cBhvr>
                                    </p:animEffect>
                                  </p:childTnLst>
                                </p:cTn>
                              </p:par>
                            </p:childTnLst>
                          </p:cTn>
                        </p:par>
                        <p:par>
                          <p:cTn id="23" fill="hold" nodeType="afterGroup">
                            <p:stCondLst>
                              <p:cond delay="3500"/>
                            </p:stCondLst>
                            <p:childTnLst>
                              <p:par>
                                <p:cTn id="24" presetID="22" presetClass="entr" presetSubtype="8" fill="hold"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500"/>
                                        <p:tgtEl>
                                          <p:spTgt spid="12"/>
                                        </p:tgtEl>
                                      </p:cBhvr>
                                    </p:animEffect>
                                  </p:childTnLst>
                                </p:cTn>
                              </p:par>
                            </p:childTnLst>
                          </p:cTn>
                        </p:par>
                        <p:par>
                          <p:cTn id="27" fill="hold" nodeType="afterGroup">
                            <p:stCondLst>
                              <p:cond delay="4000"/>
                            </p:stCondLst>
                            <p:childTnLst>
                              <p:par>
                                <p:cTn id="28" presetID="22" presetClass="entr" presetSubtype="4" fill="hold" nodeType="afterEffect">
                                  <p:stCondLst>
                                    <p:cond delay="1000"/>
                                  </p:stCondLst>
                                  <p:childTnLst>
                                    <p:set>
                                      <p:cBhvr>
                                        <p:cTn id="29" dur="1" fill="hold">
                                          <p:stCondLst>
                                            <p:cond delay="0"/>
                                          </p:stCondLst>
                                        </p:cTn>
                                        <p:tgtEl>
                                          <p:spTgt spid="27"/>
                                        </p:tgtEl>
                                        <p:attrNameLst>
                                          <p:attrName>style.visibility</p:attrName>
                                        </p:attrNameLst>
                                      </p:cBhvr>
                                      <p:to>
                                        <p:strVal val="visible"/>
                                      </p:to>
                                    </p:set>
                                    <p:animEffect transition="in" filter="wipe(down)">
                                      <p:cBhvr>
                                        <p:cTn id="30" dur="500"/>
                                        <p:tgtEl>
                                          <p:spTgt spid="27"/>
                                        </p:tgtEl>
                                      </p:cBhvr>
                                    </p:animEffect>
                                  </p:childTnLst>
                                </p:cTn>
                              </p:par>
                            </p:childTnLst>
                          </p:cTn>
                        </p:par>
                        <p:par>
                          <p:cTn id="31" fill="hold" nodeType="afterGroup">
                            <p:stCondLst>
                              <p:cond delay="5500"/>
                            </p:stCondLst>
                            <p:childTnLst>
                              <p:par>
                                <p:cTn id="32" presetID="22" presetClass="entr" presetSubtype="8" fill="hold" nodeType="after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wipe(left)">
                                      <p:cBhvr>
                                        <p:cTn id="34" dur="500"/>
                                        <p:tgtEl>
                                          <p:spTgt spid="28"/>
                                        </p:tgtEl>
                                      </p:cBhvr>
                                    </p:animEffect>
                                  </p:childTnLst>
                                </p:cTn>
                              </p:par>
                            </p:childTnLst>
                          </p:cTn>
                        </p:par>
                        <p:par>
                          <p:cTn id="35" fill="hold" nodeType="afterGroup">
                            <p:stCondLst>
                              <p:cond delay="6000"/>
                            </p:stCondLst>
                            <p:childTnLst>
                              <p:par>
                                <p:cTn id="36" presetID="22" presetClass="entr" presetSubtype="8" fill="hold" nodeType="after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left)">
                                      <p:cBhvr>
                                        <p:cTn id="38" dur="500"/>
                                        <p:tgtEl>
                                          <p:spTgt spid="14"/>
                                        </p:tgtEl>
                                      </p:cBhvr>
                                    </p:animEffect>
                                  </p:childTnLst>
                                </p:cTn>
                              </p:par>
                            </p:childTnLst>
                          </p:cTn>
                        </p:par>
                        <p:par>
                          <p:cTn id="39" fill="hold" nodeType="afterGroup">
                            <p:stCondLst>
                              <p:cond delay="6500"/>
                            </p:stCondLst>
                            <p:childTnLst>
                              <p:par>
                                <p:cTn id="40" presetID="22" presetClass="entr" presetSubtype="8" fill="hold" grpId="0" nodeType="after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left)">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p:cNvSpPr>
            <a:spLocks noGrp="1"/>
          </p:cNvSpPr>
          <p:nvPr>
            <p:ph sz="quarter" idx="12"/>
          </p:nvPr>
        </p:nvSpPr>
        <p:spPr>
          <a:xfrm>
            <a:off x="598185" y="1838327"/>
            <a:ext cx="8081962" cy="4182961"/>
          </a:xfrm>
        </p:spPr>
        <p:txBody>
          <a:bodyPr/>
          <a:lstStyle/>
          <a:p>
            <a:pPr marL="0" indent="0">
              <a:buNone/>
            </a:pPr>
            <a:r>
              <a:rPr lang="en-US" altLang="en-US" dirty="0">
                <a:solidFill>
                  <a:srgbClr val="3163AC"/>
                </a:solidFill>
                <a:latin typeface="+mn-lt"/>
                <a:cs typeface="Arial" panose="020B0604020202020204" pitchFamily="34" charset="0"/>
              </a:rPr>
              <a:t>Restaurant – stay open for lunch?</a:t>
            </a:r>
          </a:p>
          <a:p>
            <a:pPr>
              <a:buClr>
                <a:srgbClr val="3163AC"/>
              </a:buClr>
              <a:buFont typeface="Wingdings" panose="05000000000000000000" pitchFamily="2" charset="2"/>
              <a:buChar char="§"/>
            </a:pPr>
            <a:r>
              <a:rPr lang="en-US" altLang="en-US" dirty="0">
                <a:latin typeface="+mn-lt"/>
                <a:cs typeface="Arial" panose="020B0604020202020204" pitchFamily="34" charset="0"/>
              </a:rPr>
              <a:t>Fixed costs</a:t>
            </a:r>
          </a:p>
          <a:p>
            <a:pPr lvl="1">
              <a:buClr>
                <a:srgbClr val="3163AC"/>
              </a:buClr>
              <a:buFont typeface="Wingdings" panose="05000000000000000000" pitchFamily="2" charset="2"/>
              <a:buChar char="§"/>
            </a:pPr>
            <a:r>
              <a:rPr lang="en-US" altLang="en-US" dirty="0">
                <a:cs typeface="Arial" panose="020B0604020202020204" pitchFamily="34" charset="0"/>
              </a:rPr>
              <a:t>Not relevant</a:t>
            </a:r>
          </a:p>
          <a:p>
            <a:pPr lvl="1">
              <a:buClr>
                <a:srgbClr val="3163AC"/>
              </a:buClr>
              <a:buFont typeface="Wingdings" panose="05000000000000000000" pitchFamily="2" charset="2"/>
              <a:buChar char="§"/>
            </a:pPr>
            <a:r>
              <a:rPr lang="en-US" altLang="en-US" dirty="0">
                <a:cs typeface="Arial" panose="020B0604020202020204" pitchFamily="34" charset="0"/>
              </a:rPr>
              <a:t>Are sunk costs in short run</a:t>
            </a:r>
          </a:p>
          <a:p>
            <a:pPr>
              <a:buClr>
                <a:srgbClr val="3163AC"/>
              </a:buClr>
              <a:buFont typeface="Wingdings" panose="05000000000000000000" pitchFamily="2" charset="2"/>
              <a:buChar char="§"/>
            </a:pPr>
            <a:r>
              <a:rPr lang="en-US" altLang="en-US" dirty="0">
                <a:latin typeface="+mn-lt"/>
                <a:cs typeface="Arial" panose="020B0604020202020204" pitchFamily="34" charset="0"/>
              </a:rPr>
              <a:t>Variable costs – relevant</a:t>
            </a:r>
          </a:p>
          <a:p>
            <a:pPr>
              <a:buClr>
                <a:srgbClr val="3163AC"/>
              </a:buClr>
              <a:buFont typeface="Wingdings" panose="05000000000000000000" pitchFamily="2" charset="2"/>
              <a:buChar char="§"/>
            </a:pPr>
            <a:r>
              <a:rPr lang="en-US" altLang="en-US" dirty="0">
                <a:latin typeface="+mn-lt"/>
                <a:cs typeface="Arial" panose="020B0604020202020204" pitchFamily="34" charset="0"/>
              </a:rPr>
              <a:t>Shut down if revenue from lunch &lt; variable </a:t>
            </a:r>
            <a:br>
              <a:rPr lang="en-US" altLang="en-US" dirty="0">
                <a:latin typeface="+mn-lt"/>
                <a:cs typeface="Arial" panose="020B0604020202020204" pitchFamily="34" charset="0"/>
              </a:rPr>
            </a:br>
            <a:r>
              <a:rPr lang="en-US" altLang="en-US" dirty="0">
                <a:latin typeface="+mn-lt"/>
                <a:cs typeface="Arial" panose="020B0604020202020204" pitchFamily="34" charset="0"/>
              </a:rPr>
              <a:t>costs</a:t>
            </a:r>
          </a:p>
          <a:p>
            <a:pPr>
              <a:buClr>
                <a:srgbClr val="3163AC"/>
              </a:buClr>
              <a:buFont typeface="Wingdings" panose="05000000000000000000" pitchFamily="2" charset="2"/>
              <a:buChar char="§"/>
            </a:pPr>
            <a:r>
              <a:rPr lang="en-US" altLang="en-US" dirty="0">
                <a:latin typeface="+mn-lt"/>
                <a:cs typeface="Arial" panose="020B0604020202020204" pitchFamily="34" charset="0"/>
              </a:rPr>
              <a:t>Stay open if revenue from lunch &gt; variable </a:t>
            </a:r>
            <a:br>
              <a:rPr lang="en-US" altLang="en-US" dirty="0">
                <a:latin typeface="+mn-lt"/>
                <a:cs typeface="Arial" panose="020B0604020202020204" pitchFamily="34" charset="0"/>
              </a:rPr>
            </a:br>
            <a:r>
              <a:rPr lang="en-US" altLang="en-US" dirty="0">
                <a:latin typeface="+mn-lt"/>
                <a:cs typeface="Arial" panose="020B0604020202020204" pitchFamily="34" charset="0"/>
              </a:rPr>
              <a:t>costs</a:t>
            </a:r>
          </a:p>
          <a:p>
            <a:pPr>
              <a:buClr>
                <a:srgbClr val="3163AC"/>
              </a:buClr>
              <a:buFont typeface="Wingdings" panose="05000000000000000000" pitchFamily="2" charset="2"/>
              <a:buChar char="§"/>
            </a:pPr>
            <a:endParaRPr lang="en-US" altLang="en-US" dirty="0">
              <a:latin typeface="+mn-lt"/>
            </a:endParaRPr>
          </a:p>
          <a:p>
            <a:pPr marL="0" indent="0">
              <a:buClr>
                <a:srgbClr val="3163AC"/>
              </a:buClr>
              <a:buNone/>
            </a:pPr>
            <a:endParaRPr lang="en-US" altLang="en-US" dirty="0">
              <a:solidFill>
                <a:srgbClr val="3163AC"/>
              </a:solidFill>
              <a:latin typeface="+mn-lt"/>
            </a:endParaRPr>
          </a:p>
          <a:p>
            <a:pPr>
              <a:buClr>
                <a:srgbClr val="3163AC"/>
              </a:buClr>
              <a:buFont typeface="Wingdings" panose="05000000000000000000" pitchFamily="2" charset="2"/>
              <a:buChar char="§"/>
            </a:pPr>
            <a:endParaRPr lang="en-US" altLang="en-US" dirty="0">
              <a:latin typeface="+mn-lt"/>
            </a:endParaRPr>
          </a:p>
          <a:p>
            <a:pPr marL="0" indent="0">
              <a:buNone/>
            </a:pPr>
            <a:endParaRPr lang="de-DE" sz="2400" dirty="0">
              <a:solidFill>
                <a:srgbClr val="3163AC"/>
              </a:solidFill>
              <a:latin typeface="+mn-lt"/>
            </a:endParaRPr>
          </a:p>
        </p:txBody>
      </p:sp>
      <p:sp>
        <p:nvSpPr>
          <p:cNvPr id="5" name="Titel 4"/>
          <p:cNvSpPr>
            <a:spLocks noGrp="1"/>
          </p:cNvSpPr>
          <p:nvPr>
            <p:ph type="title"/>
          </p:nvPr>
        </p:nvSpPr>
        <p:spPr/>
        <p:txBody>
          <a:bodyPr/>
          <a:lstStyle/>
          <a:p>
            <a:r>
              <a:rPr lang="en-US" altLang="en-US" dirty="0">
                <a:solidFill>
                  <a:srgbClr val="2E63AC"/>
                </a:solidFill>
                <a:latin typeface="+mj-lt"/>
                <a:cs typeface="Arial" panose="020B0604020202020204" pitchFamily="34" charset="0"/>
              </a:rPr>
              <a:t>Near-Empty Restaurants</a:t>
            </a:r>
            <a:endParaRPr lang="de-DE" dirty="0">
              <a:solidFill>
                <a:srgbClr val="2E63AC"/>
              </a:solidFill>
              <a:latin typeface="+mj-lt"/>
              <a:cs typeface="Arial" panose="020B0604020202020204" pitchFamily="34" charset="0"/>
            </a:endParaRPr>
          </a:p>
        </p:txBody>
      </p:sp>
      <p:pic>
        <p:nvPicPr>
          <p:cNvPr id="6"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45830" y="1032965"/>
            <a:ext cx="2441575" cy="3559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9" name="TextBox 2"/>
          <p:cNvSpPr txBox="1">
            <a:spLocks noChangeArrowheads="1"/>
          </p:cNvSpPr>
          <p:nvPr/>
        </p:nvSpPr>
        <p:spPr bwMode="auto">
          <a:xfrm>
            <a:off x="6361597" y="4577853"/>
            <a:ext cx="279817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2000" i="1" dirty="0">
                <a:solidFill>
                  <a:srgbClr val="002060"/>
                </a:solidFill>
                <a:latin typeface="+mn-lt"/>
              </a:rPr>
              <a:t>Staying open can be profitable, even with many tables empty.</a:t>
            </a:r>
            <a:endParaRPr lang="en-US" altLang="en-US" sz="2000" dirty="0">
              <a:solidFill>
                <a:srgbClr val="002060"/>
              </a:solidFill>
              <a:latin typeface="+mn-lt"/>
            </a:endParaRPr>
          </a:p>
        </p:txBody>
      </p:sp>
      <p:sp>
        <p:nvSpPr>
          <p:cNvPr id="8" name="Rechteck 7"/>
          <p:cNvSpPr/>
          <p:nvPr/>
        </p:nvSpPr>
        <p:spPr>
          <a:xfrm>
            <a:off x="0" y="5262663"/>
            <a:ext cx="9144000" cy="1103587"/>
          </a:xfrm>
          <a:prstGeom prst="rect">
            <a:avLst/>
          </a:prstGeom>
          <a:gradFill>
            <a:gsLst>
              <a:gs pos="6000">
                <a:srgbClr val="2E63AC">
                  <a:lumMod val="100000"/>
                </a:srgbClr>
              </a:gs>
              <a:gs pos="4000">
                <a:srgbClr val="2E63AC"/>
              </a:gs>
              <a:gs pos="54000">
                <a:srgbClr val="2E63AC">
                  <a:alpha val="0"/>
                </a:srgb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feld 9"/>
          <p:cNvSpPr txBox="1"/>
          <p:nvPr/>
        </p:nvSpPr>
        <p:spPr>
          <a:xfrm>
            <a:off x="-236490" y="5439157"/>
            <a:ext cx="9144000" cy="1015663"/>
          </a:xfrm>
          <a:prstGeom prst="rect">
            <a:avLst/>
          </a:prstGeom>
          <a:noFill/>
        </p:spPr>
        <p:txBody>
          <a:bodyPr wrap="square" rtlCol="0">
            <a:spAutoFit/>
          </a:bodyPr>
          <a:lstStyle/>
          <a:p>
            <a:pPr algn="r"/>
            <a:endParaRPr lang="de-DE" dirty="0">
              <a:solidFill>
                <a:schemeClr val="bg1"/>
              </a:solidFill>
            </a:endParaRPr>
          </a:p>
          <a:p>
            <a:pPr algn="r"/>
            <a:r>
              <a:rPr lang="de-DE" sz="2400" cap="all" dirty="0">
                <a:solidFill>
                  <a:schemeClr val="bg1"/>
                </a:solidFill>
              </a:rPr>
              <a:t>Case </a:t>
            </a:r>
            <a:r>
              <a:rPr lang="de-DE" sz="2400" cap="all" dirty="0" err="1">
                <a:solidFill>
                  <a:schemeClr val="bg1"/>
                </a:solidFill>
              </a:rPr>
              <a:t>study</a:t>
            </a:r>
            <a:endParaRPr lang="de-DE" sz="2400" cap="all" dirty="0">
              <a:solidFill>
                <a:schemeClr val="bg1"/>
              </a:solidFill>
            </a:endParaRPr>
          </a:p>
          <a:p>
            <a:pPr algn="r"/>
            <a:r>
              <a:rPr lang="de-DE" dirty="0">
                <a:solidFill>
                  <a:schemeClr val="bg1"/>
                </a:solidFill>
              </a:rPr>
              <a:t>       </a:t>
            </a:r>
            <a:endParaRPr lang="en-US" dirty="0">
              <a:solidFill>
                <a:schemeClr val="bg1"/>
              </a:solidFill>
            </a:endParaRPr>
          </a:p>
        </p:txBody>
      </p:sp>
    </p:spTree>
    <p:extLst>
      <p:ext uri="{BB962C8B-B14F-4D97-AF65-F5344CB8AC3E}">
        <p14:creationId xmlns:p14="http://schemas.microsoft.com/office/powerpoint/2010/main" val="4400989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quarter" idx="12"/>
          </p:nvPr>
        </p:nvSpPr>
        <p:spPr>
          <a:xfrm>
            <a:off x="604838" y="1839810"/>
            <a:ext cx="8081962" cy="4345574"/>
          </a:xfrm>
        </p:spPr>
        <p:txBody>
          <a:bodyPr/>
          <a:lstStyle/>
          <a:p>
            <a:pPr marL="0" indent="0">
              <a:buClr>
                <a:srgbClr val="2E63AC"/>
              </a:buClr>
              <a:buNone/>
            </a:pPr>
            <a:r>
              <a:rPr lang="en-US" dirty="0"/>
              <a:t>We need the government</a:t>
            </a:r>
          </a:p>
          <a:p>
            <a:pPr>
              <a:buClr>
                <a:srgbClr val="2E63AC"/>
              </a:buClr>
              <a:buFont typeface="Wingdings" panose="05000000000000000000" pitchFamily="2" charset="2"/>
              <a:buChar char="§"/>
            </a:pPr>
            <a:r>
              <a:rPr lang="en-US" dirty="0"/>
              <a:t>Enforce </a:t>
            </a:r>
            <a:r>
              <a:rPr lang="en-US" dirty="0">
                <a:solidFill>
                  <a:srgbClr val="2E63AC"/>
                </a:solidFill>
              </a:rPr>
              <a:t>rules and</a:t>
            </a:r>
            <a:r>
              <a:rPr lang="en-US" dirty="0"/>
              <a:t> maintain </a:t>
            </a:r>
            <a:r>
              <a:rPr lang="en-US" dirty="0">
                <a:solidFill>
                  <a:srgbClr val="2E63AC"/>
                </a:solidFill>
              </a:rPr>
              <a:t>institutions </a:t>
            </a:r>
            <a:r>
              <a:rPr lang="en-US" dirty="0"/>
              <a:t>that are key to a market economy</a:t>
            </a:r>
          </a:p>
          <a:p>
            <a:pPr>
              <a:buClr>
                <a:srgbClr val="2E63AC"/>
              </a:buClr>
              <a:buFont typeface="Wingdings" panose="05000000000000000000" pitchFamily="2" charset="2"/>
              <a:buChar char="§"/>
            </a:pPr>
            <a:r>
              <a:rPr lang="en-US" dirty="0"/>
              <a:t>Enforce </a:t>
            </a:r>
            <a:r>
              <a:rPr lang="en-US" dirty="0">
                <a:solidFill>
                  <a:srgbClr val="2E63AC"/>
                </a:solidFill>
              </a:rPr>
              <a:t>property rights: </a:t>
            </a:r>
            <a:r>
              <a:rPr lang="en-US" sz="1800" dirty="0"/>
              <a:t>ability of an individual to own &amp; exercise control over scarce resources</a:t>
            </a:r>
          </a:p>
          <a:p>
            <a:pPr>
              <a:lnSpc>
                <a:spcPct val="120000"/>
              </a:lnSpc>
              <a:spcBef>
                <a:spcPts val="600"/>
              </a:spcBef>
              <a:buClr>
                <a:srgbClr val="2E63AC"/>
              </a:buClr>
              <a:buFont typeface="Wingdings" panose="05000000000000000000" pitchFamily="2" charset="2"/>
              <a:buChar char="§"/>
            </a:pPr>
            <a:r>
              <a:rPr lang="en-US" dirty="0"/>
              <a:t>Promote </a:t>
            </a:r>
            <a:r>
              <a:rPr lang="en-US" dirty="0">
                <a:solidFill>
                  <a:srgbClr val="2E63AC"/>
                </a:solidFill>
              </a:rPr>
              <a:t>efficiency</a:t>
            </a:r>
            <a:r>
              <a:rPr lang="en-US" dirty="0"/>
              <a:t>, avoid </a:t>
            </a:r>
            <a:r>
              <a:rPr lang="en-US" dirty="0">
                <a:solidFill>
                  <a:srgbClr val="2E63AC"/>
                </a:solidFill>
              </a:rPr>
              <a:t>market failure: </a:t>
            </a:r>
            <a:r>
              <a:rPr lang="en-US" sz="1800" dirty="0"/>
              <a:t>situation in which the market left on its own fails to allocate resources efficiently, e.g. due to externalities, market power </a:t>
            </a:r>
            <a:endParaRPr lang="en-US" sz="1800" dirty="0">
              <a:solidFill>
                <a:srgbClr val="2E63AC"/>
              </a:solidFill>
            </a:endParaRPr>
          </a:p>
          <a:p>
            <a:pPr>
              <a:buClr>
                <a:srgbClr val="2E63AC"/>
              </a:buClr>
              <a:buFont typeface="Wingdings" panose="05000000000000000000" pitchFamily="2" charset="2"/>
              <a:buChar char="§"/>
            </a:pPr>
            <a:r>
              <a:rPr lang="en-US" dirty="0"/>
              <a:t>Promote </a:t>
            </a:r>
            <a:r>
              <a:rPr lang="en-US" dirty="0">
                <a:solidFill>
                  <a:srgbClr val="2E63AC"/>
                </a:solidFill>
              </a:rPr>
              <a:t>equality</a:t>
            </a:r>
            <a:r>
              <a:rPr lang="en-US" dirty="0"/>
              <a:t>, avoid disparities in economic wellbeing</a:t>
            </a:r>
            <a:endParaRPr lang="en-US" sz="1800" dirty="0"/>
          </a:p>
          <a:p>
            <a:pPr>
              <a:buClr>
                <a:srgbClr val="2E63AC"/>
              </a:buClr>
              <a:buFont typeface="Wingdings" panose="05000000000000000000" pitchFamily="2" charset="2"/>
              <a:buChar char="§"/>
            </a:pPr>
            <a:endParaRPr lang="en-US" sz="1800" dirty="0"/>
          </a:p>
        </p:txBody>
      </p:sp>
      <p:sp>
        <p:nvSpPr>
          <p:cNvPr id="8" name="Rechteck 7"/>
          <p:cNvSpPr/>
          <p:nvPr/>
        </p:nvSpPr>
        <p:spPr>
          <a:xfrm>
            <a:off x="7433126" y="1119809"/>
            <a:ext cx="720000" cy="720000"/>
          </a:xfrm>
          <a:prstGeom prst="rect">
            <a:avLst/>
          </a:prstGeom>
          <a:blipFill dpi="0" rotWithShape="1">
            <a:blip r:embed="rId2">
              <a:alphaModFix amt="6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feld 8"/>
          <p:cNvSpPr txBox="1"/>
          <p:nvPr/>
        </p:nvSpPr>
        <p:spPr>
          <a:xfrm>
            <a:off x="7550917" y="1254208"/>
            <a:ext cx="1132764" cy="461665"/>
          </a:xfrm>
          <a:prstGeom prst="rect">
            <a:avLst/>
          </a:prstGeom>
          <a:noFill/>
        </p:spPr>
        <p:txBody>
          <a:bodyPr wrap="square" rtlCol="0">
            <a:spAutoFit/>
          </a:bodyPr>
          <a:lstStyle/>
          <a:p>
            <a:r>
              <a:rPr lang="en-US" altLang="en-US" sz="2400" dirty="0">
                <a:solidFill>
                  <a:schemeClr val="bg1"/>
                </a:solidFill>
              </a:rPr>
              <a:t>#3</a:t>
            </a:r>
            <a:endParaRPr lang="en-US" sz="2400" dirty="0">
              <a:solidFill>
                <a:schemeClr val="bg1"/>
              </a:solidFill>
            </a:endParaRPr>
          </a:p>
        </p:txBody>
      </p:sp>
      <p:sp>
        <p:nvSpPr>
          <p:cNvPr id="10" name="Titel 4"/>
          <p:cNvSpPr txBox="1">
            <a:spLocks/>
          </p:cNvSpPr>
          <p:nvPr/>
        </p:nvSpPr>
        <p:spPr>
          <a:xfrm>
            <a:off x="604838" y="310778"/>
            <a:ext cx="8282656" cy="1264025"/>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lang="en-US" sz="2400" b="0" kern="1200" cap="all" baseline="0">
                <a:solidFill>
                  <a:srgbClr val="2E63AC"/>
                </a:solidFill>
                <a:latin typeface="Frutiger 45 light" pitchFamily="34" charset="0"/>
                <a:ea typeface="+mj-ea"/>
                <a:cs typeface="+mj-cs"/>
              </a:defRPr>
            </a:lvl1pPr>
          </a:lstStyle>
          <a:p>
            <a:r>
              <a:rPr lang="en-US" dirty="0"/>
              <a:t>Principle 7: Governments can </a:t>
            </a:r>
          </a:p>
          <a:p>
            <a:r>
              <a:rPr lang="en-US" dirty="0"/>
              <a:t>sometimes improve market outcomes </a:t>
            </a:r>
          </a:p>
          <a:p>
            <a:r>
              <a:rPr lang="en-US" dirty="0">
                <a:solidFill>
                  <a:schemeClr val="bg1">
                    <a:lumMod val="50000"/>
                  </a:schemeClr>
                </a:solidFill>
              </a:rPr>
              <a:t>                                         </a:t>
            </a:r>
            <a:r>
              <a:rPr lang="en-US" altLang="en-US" sz="2000" dirty="0">
                <a:solidFill>
                  <a:schemeClr val="bg1">
                    <a:lumMod val="50000"/>
                  </a:schemeClr>
                </a:solidFill>
              </a:rPr>
              <a:t>How people Interact</a:t>
            </a:r>
            <a:endParaRPr lang="en-US" altLang="en-US" dirty="0">
              <a:solidFill>
                <a:schemeClr val="bg1">
                  <a:lumMod val="50000"/>
                </a:schemeClr>
              </a:solidFill>
            </a:endParaRPr>
          </a:p>
        </p:txBody>
      </p:sp>
    </p:spTree>
    <p:extLst>
      <p:ext uri="{BB962C8B-B14F-4D97-AF65-F5344CB8AC3E}">
        <p14:creationId xmlns:p14="http://schemas.microsoft.com/office/powerpoint/2010/main" val="3180666265"/>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p:cNvSpPr>
            <a:spLocks noGrp="1"/>
          </p:cNvSpPr>
          <p:nvPr>
            <p:ph sz="quarter" idx="12"/>
          </p:nvPr>
        </p:nvSpPr>
        <p:spPr>
          <a:xfrm>
            <a:off x="598185" y="1838327"/>
            <a:ext cx="8081962" cy="4182961"/>
          </a:xfrm>
        </p:spPr>
        <p:txBody>
          <a:bodyPr/>
          <a:lstStyle/>
          <a:p>
            <a:pPr marL="0" indent="0">
              <a:buClr>
                <a:srgbClr val="3163AC"/>
              </a:buClr>
              <a:buNone/>
            </a:pPr>
            <a:r>
              <a:rPr lang="en-US" altLang="en-US" dirty="0">
                <a:solidFill>
                  <a:srgbClr val="3163AC"/>
                </a:solidFill>
                <a:latin typeface="+mn-lt"/>
                <a:cs typeface="Arial" panose="020B0604020202020204" pitchFamily="34" charset="0"/>
              </a:rPr>
              <a:t>Firm’s long-run decision: to exit the market</a:t>
            </a:r>
          </a:p>
          <a:p>
            <a:pPr>
              <a:buClr>
                <a:srgbClr val="3163AC"/>
              </a:buClr>
              <a:buFont typeface="Wingdings" panose="05000000000000000000" pitchFamily="2" charset="2"/>
              <a:buChar char="§"/>
            </a:pPr>
            <a:r>
              <a:rPr lang="en-US" altLang="en-US" dirty="0">
                <a:latin typeface="+mn-lt"/>
                <a:cs typeface="Arial" panose="020B0604020202020204" pitchFamily="34" charset="0"/>
              </a:rPr>
              <a:t>Long-run decision to leave the market</a:t>
            </a:r>
          </a:p>
          <a:p>
            <a:pPr>
              <a:buClr>
                <a:srgbClr val="3163AC"/>
              </a:buClr>
              <a:buFont typeface="Wingdings" panose="05000000000000000000" pitchFamily="2" charset="2"/>
              <a:buChar char="§"/>
            </a:pPr>
            <a:r>
              <a:rPr lang="en-US" altLang="en-US" dirty="0">
                <a:latin typeface="+mn-lt"/>
                <a:cs typeface="Arial" panose="020B0604020202020204" pitchFamily="34" charset="0"/>
              </a:rPr>
              <a:t>Firm doesn’t have to pay any costs</a:t>
            </a:r>
          </a:p>
          <a:p>
            <a:pPr>
              <a:buClr>
                <a:srgbClr val="3163AC"/>
              </a:buClr>
              <a:buFont typeface="Wingdings" panose="05000000000000000000" pitchFamily="2" charset="2"/>
              <a:buChar char="§"/>
            </a:pPr>
            <a:r>
              <a:rPr lang="en-US" altLang="en-US" dirty="0">
                <a:latin typeface="+mn-lt"/>
                <a:cs typeface="Arial" panose="020B0604020202020204" pitchFamily="34" charset="0"/>
              </a:rPr>
              <a:t>Exit the market if: total revenue &lt; total costs; TR &lt; TC</a:t>
            </a:r>
          </a:p>
          <a:p>
            <a:pPr marL="914400" lvl="2" indent="0">
              <a:buClr>
                <a:srgbClr val="3163AC"/>
              </a:buClr>
              <a:buNone/>
            </a:pPr>
            <a:r>
              <a:rPr lang="en-US" altLang="en-US" dirty="0">
                <a:cs typeface="Arial" panose="020B0604020202020204" pitchFamily="34" charset="0"/>
              </a:rPr>
              <a:t>Same as: P &lt; ATC</a:t>
            </a:r>
          </a:p>
          <a:p>
            <a:pPr>
              <a:buClr>
                <a:srgbClr val="3163AC"/>
              </a:buClr>
              <a:buFont typeface="Wingdings" panose="05000000000000000000" pitchFamily="2" charset="2"/>
              <a:buChar char="§"/>
            </a:pPr>
            <a:r>
              <a:rPr lang="en-US" altLang="en-US" dirty="0">
                <a:latin typeface="+mn-lt"/>
                <a:cs typeface="Arial" panose="020B0604020202020204" pitchFamily="34" charset="0"/>
              </a:rPr>
              <a:t>Enter the market if: total revenue &gt; total costs; TR &gt; TC</a:t>
            </a:r>
          </a:p>
          <a:p>
            <a:pPr marL="914400" lvl="2" indent="0">
              <a:buClr>
                <a:srgbClr val="3163AC"/>
              </a:buClr>
              <a:buNone/>
            </a:pPr>
            <a:r>
              <a:rPr lang="en-US" altLang="en-US" dirty="0">
                <a:cs typeface="Arial" panose="020B0604020202020204" pitchFamily="34" charset="0"/>
              </a:rPr>
              <a:t>Same as: P &gt; ATC</a:t>
            </a:r>
          </a:p>
          <a:p>
            <a:pPr marL="0" indent="0">
              <a:buClr>
                <a:srgbClr val="3163AC"/>
              </a:buClr>
              <a:buNone/>
            </a:pPr>
            <a:r>
              <a:rPr lang="en-US" altLang="en-US" dirty="0">
                <a:solidFill>
                  <a:srgbClr val="3163AC"/>
                </a:solidFill>
                <a:latin typeface="+mn-lt"/>
                <a:cs typeface="Arial" panose="020B0604020202020204" pitchFamily="34" charset="0"/>
              </a:rPr>
              <a:t>Competitive firm’s long-run supply curve</a:t>
            </a:r>
          </a:p>
          <a:p>
            <a:pPr>
              <a:buClr>
                <a:srgbClr val="3163AC"/>
              </a:buClr>
              <a:buFont typeface="Wingdings" panose="05000000000000000000" pitchFamily="2" charset="2"/>
              <a:buChar char="§"/>
            </a:pPr>
            <a:r>
              <a:rPr lang="en-US" altLang="en-US" dirty="0">
                <a:latin typeface="+mn-lt"/>
                <a:cs typeface="Arial" panose="020B0604020202020204" pitchFamily="34" charset="0"/>
              </a:rPr>
              <a:t>The portion of its marginal-cost curve that lies above ATC</a:t>
            </a:r>
          </a:p>
          <a:p>
            <a:pPr>
              <a:buClr>
                <a:srgbClr val="3163AC"/>
              </a:buClr>
              <a:buFont typeface="Wingdings" panose="05000000000000000000" pitchFamily="2" charset="2"/>
              <a:buChar char="§"/>
            </a:pPr>
            <a:endParaRPr lang="en-US" altLang="en-US" dirty="0">
              <a:latin typeface="+mn-lt"/>
            </a:endParaRPr>
          </a:p>
          <a:p>
            <a:pPr marL="0" indent="0">
              <a:buClr>
                <a:srgbClr val="3163AC"/>
              </a:buClr>
              <a:buNone/>
            </a:pPr>
            <a:endParaRPr lang="en-US" altLang="en-US" dirty="0">
              <a:solidFill>
                <a:srgbClr val="3163AC"/>
              </a:solidFill>
              <a:latin typeface="+mn-lt"/>
            </a:endParaRPr>
          </a:p>
          <a:p>
            <a:pPr>
              <a:buClr>
                <a:srgbClr val="3163AC"/>
              </a:buClr>
              <a:buFont typeface="Wingdings" panose="05000000000000000000" pitchFamily="2" charset="2"/>
              <a:buChar char="§"/>
            </a:pPr>
            <a:endParaRPr lang="en-US" altLang="en-US" dirty="0">
              <a:latin typeface="+mn-lt"/>
            </a:endParaRPr>
          </a:p>
          <a:p>
            <a:pPr marL="0" indent="0">
              <a:buNone/>
            </a:pPr>
            <a:endParaRPr lang="de-DE" sz="2400" dirty="0">
              <a:solidFill>
                <a:srgbClr val="3163AC"/>
              </a:solidFill>
              <a:latin typeface="+mn-lt"/>
            </a:endParaRPr>
          </a:p>
        </p:txBody>
      </p:sp>
      <p:sp>
        <p:nvSpPr>
          <p:cNvPr id="4" name="Titel 4"/>
          <p:cNvSpPr txBox="1">
            <a:spLocks/>
          </p:cNvSpPr>
          <p:nvPr/>
        </p:nvSpPr>
        <p:spPr>
          <a:xfrm>
            <a:off x="615344" y="464721"/>
            <a:ext cx="6545262" cy="1132540"/>
          </a:xfrm>
          <a:prstGeom prst="rect">
            <a:avLst/>
          </a:prstGeom>
        </p:spPr>
        <p:txBody>
          <a:bodyPr vert="horz" lIns="91440" tIns="45720" rIns="91440" bIns="45720" rtlCol="0" anchor="b" anchorCtr="0">
            <a:noAutofit/>
          </a:bodyPr>
          <a:lstStyle>
            <a:lvl1pPr marL="0" marR="0" indent="0" algn="l" defTabSz="914400" rtl="0" eaLnBrk="1" fontAlgn="auto" latinLnBrk="0" hangingPunct="1">
              <a:lnSpc>
                <a:spcPct val="100000"/>
              </a:lnSpc>
              <a:spcBef>
                <a:spcPct val="0"/>
              </a:spcBef>
              <a:spcAft>
                <a:spcPts val="0"/>
              </a:spcAft>
              <a:buClrTx/>
              <a:buSzTx/>
              <a:buFontTx/>
              <a:buNone/>
              <a:tabLst/>
              <a:defRPr lang="en-US" sz="2400" b="0" kern="1200" cap="all" baseline="0">
                <a:solidFill>
                  <a:srgbClr val="86A315"/>
                </a:solidFill>
                <a:latin typeface="Frutiger 45 light" pitchFamily="34" charset="0"/>
                <a:ea typeface="+mj-ea"/>
                <a:cs typeface="+mj-cs"/>
              </a:defRPr>
            </a:lvl1pPr>
          </a:lstStyle>
          <a:p>
            <a:r>
              <a:rPr lang="en-US" altLang="en-US" dirty="0">
                <a:solidFill>
                  <a:srgbClr val="2E63AC"/>
                </a:solidFill>
                <a:latin typeface="+mj-lt"/>
                <a:cs typeface="Arial" panose="020B0604020202020204" pitchFamily="34" charset="0"/>
              </a:rPr>
              <a:t>Profit Maximization IN THE Long run</a:t>
            </a:r>
            <a:endParaRPr lang="en-US" dirty="0">
              <a:solidFill>
                <a:srgbClr val="2E63AC"/>
              </a:solidFill>
              <a:latin typeface="+mj-lt"/>
              <a:cs typeface="Arial" panose="020B0604020202020204" pitchFamily="34" charset="0"/>
            </a:endParaRPr>
          </a:p>
        </p:txBody>
      </p:sp>
    </p:spTree>
    <p:extLst>
      <p:ext uri="{BB962C8B-B14F-4D97-AF65-F5344CB8AC3E}">
        <p14:creationId xmlns:p14="http://schemas.microsoft.com/office/powerpoint/2010/main" val="3643252190"/>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3" name="TextBox 4"/>
          <p:cNvSpPr txBox="1">
            <a:spLocks noChangeArrowheads="1"/>
          </p:cNvSpPr>
          <p:nvPr/>
        </p:nvSpPr>
        <p:spPr bwMode="auto">
          <a:xfrm>
            <a:off x="323528" y="95303"/>
            <a:ext cx="425757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2400" cap="all" dirty="0">
                <a:solidFill>
                  <a:srgbClr val="3163AC"/>
                </a:solidFill>
                <a:latin typeface="+mj-lt"/>
              </a:rPr>
              <a:t>The Competitive Firm’s </a:t>
            </a:r>
            <a:br>
              <a:rPr lang="en-US" altLang="en-US" sz="2400" cap="all" dirty="0">
                <a:solidFill>
                  <a:srgbClr val="3163AC"/>
                </a:solidFill>
                <a:latin typeface="+mj-lt"/>
              </a:rPr>
            </a:br>
            <a:r>
              <a:rPr lang="en-US" altLang="en-US" sz="2400" cap="all" dirty="0">
                <a:solidFill>
                  <a:srgbClr val="3163AC"/>
                </a:solidFill>
                <a:latin typeface="+mj-lt"/>
              </a:rPr>
              <a:t>Long-Run Supply Curve</a:t>
            </a:r>
          </a:p>
        </p:txBody>
      </p:sp>
      <p:grpSp>
        <p:nvGrpSpPr>
          <p:cNvPr id="2" name="Group 4"/>
          <p:cNvGrpSpPr>
            <a:grpSpLocks/>
          </p:cNvGrpSpPr>
          <p:nvPr/>
        </p:nvGrpSpPr>
        <p:grpSpPr bwMode="auto">
          <a:xfrm>
            <a:off x="960438" y="1223963"/>
            <a:ext cx="6770687" cy="3554412"/>
            <a:chOff x="1008508" y="1102425"/>
            <a:chExt cx="6769817" cy="3553495"/>
          </a:xfrm>
        </p:grpSpPr>
        <p:sp>
          <p:nvSpPr>
            <p:cNvPr id="7" name="Rectangle 6"/>
            <p:cNvSpPr/>
            <p:nvPr/>
          </p:nvSpPr>
          <p:spPr>
            <a:xfrm>
              <a:off x="1829140" y="1199237"/>
              <a:ext cx="5949185" cy="34439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solidFill>
                  <a:prstClr val="black"/>
                </a:solidFill>
              </a:endParaRPr>
            </a:p>
          </p:txBody>
        </p:sp>
        <p:grpSp>
          <p:nvGrpSpPr>
            <p:cNvPr id="27677" name="Group 16"/>
            <p:cNvGrpSpPr>
              <a:grpSpLocks/>
            </p:cNvGrpSpPr>
            <p:nvPr/>
          </p:nvGrpSpPr>
          <p:grpSpPr bwMode="auto">
            <a:xfrm>
              <a:off x="1008508" y="1102425"/>
              <a:ext cx="808368" cy="3553495"/>
              <a:chOff x="1008508" y="1102425"/>
              <a:chExt cx="808368" cy="3553495"/>
            </a:xfrm>
          </p:grpSpPr>
          <p:cxnSp>
            <p:nvCxnSpPr>
              <p:cNvPr id="9" name="Straight Connector 8"/>
              <p:cNvCxnSpPr/>
              <p:nvPr/>
            </p:nvCxnSpPr>
            <p:spPr>
              <a:xfrm rot="5400000">
                <a:off x="82544" y="2922024"/>
                <a:ext cx="346779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7679" name="TextBox 8"/>
              <p:cNvSpPr txBox="1">
                <a:spLocks noChangeArrowheads="1"/>
              </p:cNvSpPr>
              <p:nvPr/>
            </p:nvSpPr>
            <p:spPr bwMode="auto">
              <a:xfrm>
                <a:off x="1008508" y="1102425"/>
                <a:ext cx="774415" cy="36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algn="r" eaLnBrk="1" hangingPunct="1"/>
                <a:r>
                  <a:rPr lang="en-US" altLang="en-US" sz="1800">
                    <a:solidFill>
                      <a:prstClr val="black"/>
                    </a:solidFill>
                    <a:latin typeface="+mn-lt"/>
                  </a:rPr>
                  <a:t>Costs</a:t>
                </a:r>
              </a:p>
            </p:txBody>
          </p:sp>
        </p:grpSp>
      </p:grpSp>
      <p:sp>
        <p:nvSpPr>
          <p:cNvPr id="11" name="TextBox 10"/>
          <p:cNvSpPr txBox="1">
            <a:spLocks noChangeArrowheads="1"/>
          </p:cNvSpPr>
          <p:nvPr/>
        </p:nvSpPr>
        <p:spPr bwMode="auto">
          <a:xfrm>
            <a:off x="130175" y="5318125"/>
            <a:ext cx="88836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800" dirty="0">
                <a:solidFill>
                  <a:prstClr val="black"/>
                </a:solidFill>
                <a:latin typeface="+mn-lt"/>
              </a:rPr>
              <a:t>In the long run, the competitive firm’s supply curve is its marginal-cost</a:t>
            </a:r>
          </a:p>
          <a:p>
            <a:pPr eaLnBrk="1" hangingPunct="1"/>
            <a:r>
              <a:rPr lang="en-US" altLang="en-US" sz="1800" dirty="0">
                <a:solidFill>
                  <a:prstClr val="black"/>
                </a:solidFill>
                <a:latin typeface="+mn-lt"/>
              </a:rPr>
              <a:t>curve (MC) above average total cost (ATC). If the price falls below average total cost, the firm is better off exiting the market</a:t>
            </a:r>
          </a:p>
        </p:txBody>
      </p:sp>
      <p:grpSp>
        <p:nvGrpSpPr>
          <p:cNvPr id="4" name="Group 10"/>
          <p:cNvGrpSpPr>
            <a:grpSpLocks/>
          </p:cNvGrpSpPr>
          <p:nvPr/>
        </p:nvGrpSpPr>
        <p:grpSpPr bwMode="auto">
          <a:xfrm>
            <a:off x="1616075" y="4765675"/>
            <a:ext cx="6424613" cy="390525"/>
            <a:chOff x="1665254" y="4643257"/>
            <a:chExt cx="6422365" cy="391067"/>
          </a:xfrm>
        </p:grpSpPr>
        <p:cxnSp>
          <p:nvCxnSpPr>
            <p:cNvPr id="13" name="Straight Connector 12"/>
            <p:cNvCxnSpPr/>
            <p:nvPr/>
          </p:nvCxnSpPr>
          <p:spPr>
            <a:xfrm flipV="1">
              <a:off x="1817601" y="4643257"/>
              <a:ext cx="5984368" cy="1112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7674" name="TextBox 12"/>
            <p:cNvSpPr txBox="1">
              <a:spLocks noChangeArrowheads="1"/>
            </p:cNvSpPr>
            <p:nvPr/>
          </p:nvSpPr>
          <p:spPr bwMode="auto">
            <a:xfrm>
              <a:off x="6979814" y="4665030"/>
              <a:ext cx="1107805" cy="369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800">
                  <a:solidFill>
                    <a:prstClr val="black"/>
                  </a:solidFill>
                  <a:latin typeface="+mn-lt"/>
                </a:rPr>
                <a:t>Quantity </a:t>
              </a:r>
            </a:p>
          </p:txBody>
        </p:sp>
        <p:sp>
          <p:nvSpPr>
            <p:cNvPr id="27675" name="TextBox 13"/>
            <p:cNvSpPr txBox="1">
              <a:spLocks noChangeArrowheads="1"/>
            </p:cNvSpPr>
            <p:nvPr/>
          </p:nvSpPr>
          <p:spPr bwMode="auto">
            <a:xfrm>
              <a:off x="1665254" y="4665030"/>
              <a:ext cx="312852" cy="369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800">
                  <a:solidFill>
                    <a:prstClr val="black"/>
                  </a:solidFill>
                  <a:latin typeface="+mn-lt"/>
                </a:rPr>
                <a:t>0</a:t>
              </a:r>
            </a:p>
          </p:txBody>
        </p:sp>
      </p:grpSp>
      <p:grpSp>
        <p:nvGrpSpPr>
          <p:cNvPr id="5" name="Group 17"/>
          <p:cNvGrpSpPr>
            <a:grpSpLocks/>
          </p:cNvGrpSpPr>
          <p:nvPr/>
        </p:nvGrpSpPr>
        <p:grpSpPr bwMode="auto">
          <a:xfrm>
            <a:off x="2728913" y="1466850"/>
            <a:ext cx="4213225" cy="3070225"/>
            <a:chOff x="2278080" y="1535876"/>
            <a:chExt cx="4213004" cy="3069773"/>
          </a:xfrm>
        </p:grpSpPr>
        <p:grpSp>
          <p:nvGrpSpPr>
            <p:cNvPr id="27669" name="Group 20"/>
            <p:cNvGrpSpPr>
              <a:grpSpLocks/>
            </p:cNvGrpSpPr>
            <p:nvPr/>
          </p:nvGrpSpPr>
          <p:grpSpPr bwMode="auto">
            <a:xfrm>
              <a:off x="4060994" y="1535876"/>
              <a:ext cx="2430090" cy="1801547"/>
              <a:chOff x="3552341" y="849085"/>
              <a:chExt cx="2430090" cy="1801547"/>
            </a:xfrm>
          </p:grpSpPr>
          <p:cxnSp>
            <p:nvCxnSpPr>
              <p:cNvPr id="19" name="Straight Connector 18"/>
              <p:cNvCxnSpPr/>
              <p:nvPr/>
            </p:nvCxnSpPr>
            <p:spPr>
              <a:xfrm flipV="1">
                <a:off x="3552095" y="1260188"/>
                <a:ext cx="1982684" cy="1390445"/>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7672" name="TextBox 21"/>
              <p:cNvSpPr txBox="1">
                <a:spLocks noChangeArrowheads="1"/>
              </p:cNvSpPr>
              <p:nvPr/>
            </p:nvSpPr>
            <p:spPr bwMode="auto">
              <a:xfrm>
                <a:off x="5438646" y="849085"/>
                <a:ext cx="543785" cy="369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800">
                    <a:solidFill>
                      <a:prstClr val="black"/>
                    </a:solidFill>
                    <a:latin typeface="+mn-lt"/>
                  </a:rPr>
                  <a:t>MC</a:t>
                </a:r>
              </a:p>
            </p:txBody>
          </p:sp>
        </p:grpSp>
        <p:cxnSp>
          <p:nvCxnSpPr>
            <p:cNvPr id="18" name="Straight Connector 17"/>
            <p:cNvCxnSpPr/>
            <p:nvPr/>
          </p:nvCxnSpPr>
          <p:spPr>
            <a:xfrm flipV="1">
              <a:off x="2278080" y="3337424"/>
              <a:ext cx="1782668" cy="1268225"/>
            </a:xfrm>
            <a:prstGeom prst="line">
              <a:avLst/>
            </a:prstGeom>
            <a:ln w="57150">
              <a:solidFill>
                <a:srgbClr val="FF66FF"/>
              </a:solidFill>
            </a:ln>
          </p:spPr>
          <p:style>
            <a:lnRef idx="1">
              <a:schemeClr val="accent1"/>
            </a:lnRef>
            <a:fillRef idx="0">
              <a:schemeClr val="accent1"/>
            </a:fillRef>
            <a:effectRef idx="0">
              <a:schemeClr val="accent1"/>
            </a:effectRef>
            <a:fontRef idx="minor">
              <a:schemeClr val="tx1"/>
            </a:fontRef>
          </p:style>
        </p:cxnSp>
      </p:grpSp>
      <p:cxnSp>
        <p:nvCxnSpPr>
          <p:cNvPr id="21" name="Straight Connector 20"/>
          <p:cNvCxnSpPr/>
          <p:nvPr/>
        </p:nvCxnSpPr>
        <p:spPr>
          <a:xfrm rot="16200000" flipV="1">
            <a:off x="1062038" y="4022725"/>
            <a:ext cx="14605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1768475" y="3292475"/>
            <a:ext cx="2708275" cy="0"/>
          </a:xfrm>
          <a:prstGeom prst="line">
            <a:avLst/>
          </a:prstGeom>
          <a:ln w="57150">
            <a:solidFill>
              <a:srgbClr val="FF66FF"/>
            </a:solidFill>
          </a:ln>
        </p:spPr>
        <p:style>
          <a:lnRef idx="1">
            <a:schemeClr val="accent1"/>
          </a:lnRef>
          <a:fillRef idx="0">
            <a:schemeClr val="accent1"/>
          </a:fillRef>
          <a:effectRef idx="0">
            <a:schemeClr val="accent1"/>
          </a:effectRef>
          <a:fontRef idx="minor">
            <a:schemeClr val="tx1"/>
          </a:fontRef>
        </p:style>
      </p:cxnSp>
      <p:grpSp>
        <p:nvGrpSpPr>
          <p:cNvPr id="8" name="Group 27"/>
          <p:cNvGrpSpPr>
            <a:grpSpLocks/>
          </p:cNvGrpSpPr>
          <p:nvPr/>
        </p:nvGrpSpPr>
        <p:grpSpPr bwMode="auto">
          <a:xfrm>
            <a:off x="2879725" y="1289050"/>
            <a:ext cx="3001963" cy="1385888"/>
            <a:chOff x="2428606" y="1356163"/>
            <a:chExt cx="3003319" cy="1387038"/>
          </a:xfrm>
        </p:grpSpPr>
        <p:sp>
          <p:nvSpPr>
            <p:cNvPr id="27667" name="TextBox 28"/>
            <p:cNvSpPr txBox="1">
              <a:spLocks noChangeArrowheads="1"/>
            </p:cNvSpPr>
            <p:nvPr/>
          </p:nvSpPr>
          <p:spPr bwMode="auto">
            <a:xfrm>
              <a:off x="2428606" y="1356163"/>
              <a:ext cx="3003319" cy="923922"/>
            </a:xfrm>
            <a:prstGeom prst="rect">
              <a:avLst/>
            </a:prstGeom>
            <a:solidFill>
              <a:srgbClr val="F2D698"/>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800">
                  <a:solidFill>
                    <a:prstClr val="black"/>
                  </a:solidFill>
                  <a:latin typeface="+mn-lt"/>
                </a:rPr>
                <a:t>1. In the long run, the firm produces on the MC curve if P&gt;ATC,...</a:t>
              </a:r>
            </a:p>
          </p:txBody>
        </p:sp>
        <p:cxnSp>
          <p:nvCxnSpPr>
            <p:cNvPr id="25" name="Straight Connector 24"/>
            <p:cNvCxnSpPr/>
            <p:nvPr/>
          </p:nvCxnSpPr>
          <p:spPr>
            <a:xfrm>
              <a:off x="4312231" y="2291977"/>
              <a:ext cx="533641" cy="4512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 name="Group 30"/>
          <p:cNvGrpSpPr>
            <a:grpSpLocks/>
          </p:cNvGrpSpPr>
          <p:nvPr/>
        </p:nvGrpSpPr>
        <p:grpSpPr bwMode="auto">
          <a:xfrm>
            <a:off x="655638" y="3300413"/>
            <a:ext cx="1101725" cy="1031875"/>
            <a:chOff x="2995822" y="1399514"/>
            <a:chExt cx="1101168" cy="1032142"/>
          </a:xfrm>
        </p:grpSpPr>
        <p:sp>
          <p:nvSpPr>
            <p:cNvPr id="27665" name="TextBox 31"/>
            <p:cNvSpPr txBox="1">
              <a:spLocks noChangeArrowheads="1"/>
            </p:cNvSpPr>
            <p:nvPr/>
          </p:nvSpPr>
          <p:spPr bwMode="auto">
            <a:xfrm>
              <a:off x="2995822" y="1399514"/>
              <a:ext cx="954388" cy="923588"/>
            </a:xfrm>
            <a:prstGeom prst="rect">
              <a:avLst/>
            </a:prstGeom>
            <a:solidFill>
              <a:srgbClr val="F2D698"/>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800">
                  <a:solidFill>
                    <a:prstClr val="black"/>
                  </a:solidFill>
                  <a:latin typeface="+mn-lt"/>
                </a:rPr>
                <a:t>2. ...but exits if P&lt;ATC</a:t>
              </a:r>
            </a:p>
          </p:txBody>
        </p:sp>
        <p:cxnSp>
          <p:nvCxnSpPr>
            <p:cNvPr id="28" name="Straight Connector 27"/>
            <p:cNvCxnSpPr/>
            <p:nvPr/>
          </p:nvCxnSpPr>
          <p:spPr>
            <a:xfrm>
              <a:off x="3773304" y="2315738"/>
              <a:ext cx="323686" cy="11591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 name="Group 14"/>
          <p:cNvGrpSpPr>
            <a:grpSpLocks/>
          </p:cNvGrpSpPr>
          <p:nvPr/>
        </p:nvGrpSpPr>
        <p:grpSpPr bwMode="auto">
          <a:xfrm>
            <a:off x="2470150" y="1866900"/>
            <a:ext cx="5327650" cy="1785938"/>
            <a:chOff x="2327567" y="2006930"/>
            <a:chExt cx="5328125" cy="1785258"/>
          </a:xfrm>
        </p:grpSpPr>
        <p:sp>
          <p:nvSpPr>
            <p:cNvPr id="30" name="Freeform 29"/>
            <p:cNvSpPr/>
            <p:nvPr/>
          </p:nvSpPr>
          <p:spPr>
            <a:xfrm>
              <a:off x="2327567" y="2006930"/>
              <a:ext cx="4739110" cy="1785258"/>
            </a:xfrm>
            <a:custGeom>
              <a:avLst/>
              <a:gdLst>
                <a:gd name="connsiteX0" fmla="*/ 0 w 4488873"/>
                <a:gd name="connsiteY0" fmla="*/ 0 h 1021278"/>
                <a:gd name="connsiteX1" fmla="*/ 4488873 w 4488873"/>
                <a:gd name="connsiteY1" fmla="*/ 1021278 h 1021278"/>
                <a:gd name="connsiteX0" fmla="*/ 0 w 4488873"/>
                <a:gd name="connsiteY0" fmla="*/ 0 h 1717964"/>
                <a:gd name="connsiteX1" fmla="*/ 4488873 w 4488873"/>
                <a:gd name="connsiteY1" fmla="*/ 1021278 h 1717964"/>
                <a:gd name="connsiteX0" fmla="*/ 0 w 4488873"/>
                <a:gd name="connsiteY0" fmla="*/ 0 h 1785258"/>
                <a:gd name="connsiteX1" fmla="*/ 4488873 w 4488873"/>
                <a:gd name="connsiteY1" fmla="*/ 1021278 h 1785258"/>
                <a:gd name="connsiteX0" fmla="*/ 0 w 4987636"/>
                <a:gd name="connsiteY0" fmla="*/ 0 h 1717964"/>
                <a:gd name="connsiteX1" fmla="*/ 4987636 w 4987636"/>
                <a:gd name="connsiteY1" fmla="*/ 665018 h 1717964"/>
                <a:gd name="connsiteX0" fmla="*/ 0 w 4987636"/>
                <a:gd name="connsiteY0" fmla="*/ 0 h 1868385"/>
                <a:gd name="connsiteX1" fmla="*/ 4987636 w 4987636"/>
                <a:gd name="connsiteY1" fmla="*/ 665018 h 1868385"/>
                <a:gd name="connsiteX0" fmla="*/ 0 w 4987636"/>
                <a:gd name="connsiteY0" fmla="*/ 0 h 1868385"/>
                <a:gd name="connsiteX1" fmla="*/ 4987636 w 4987636"/>
                <a:gd name="connsiteY1" fmla="*/ 665018 h 1868385"/>
                <a:gd name="connsiteX0" fmla="*/ 0 w 4987636"/>
                <a:gd name="connsiteY0" fmla="*/ 0 h 1717964"/>
                <a:gd name="connsiteX1" fmla="*/ 4987636 w 4987636"/>
                <a:gd name="connsiteY1" fmla="*/ 665018 h 1717964"/>
                <a:gd name="connsiteX0" fmla="*/ 0 w 4987636"/>
                <a:gd name="connsiteY0" fmla="*/ 0 h 1785258"/>
                <a:gd name="connsiteX1" fmla="*/ 4987636 w 4987636"/>
                <a:gd name="connsiteY1" fmla="*/ 665018 h 1785258"/>
              </a:gdLst>
              <a:ahLst/>
              <a:cxnLst>
                <a:cxn ang="0">
                  <a:pos x="connsiteX0" y="connsiteY0"/>
                </a:cxn>
                <a:cxn ang="0">
                  <a:pos x="connsiteX1" y="connsiteY1"/>
                </a:cxn>
              </a:cxnLst>
              <a:rect l="l" t="t" r="r" b="b"/>
              <a:pathLst>
                <a:path w="4987636" h="1785258">
                  <a:moveTo>
                    <a:pt x="0" y="0"/>
                  </a:moveTo>
                  <a:cubicBezTo>
                    <a:pt x="1009402" y="1717964"/>
                    <a:pt x="2168182" y="1785258"/>
                    <a:pt x="4987636" y="665018"/>
                  </a:cubicBezTo>
                </a:path>
              </a:pathLst>
            </a:custGeom>
            <a:ln w="38100">
              <a:solidFill>
                <a:srgbClr val="005EA4"/>
              </a:solidFill>
            </a:ln>
          </p:spPr>
          <p:style>
            <a:lnRef idx="1">
              <a:schemeClr val="accent1"/>
            </a:lnRef>
            <a:fillRef idx="0">
              <a:schemeClr val="accent1"/>
            </a:fillRef>
            <a:effectRef idx="0">
              <a:schemeClr val="accent1"/>
            </a:effectRef>
            <a:fontRef idx="minor">
              <a:schemeClr val="tx1"/>
            </a:fontRef>
          </p:style>
          <p:txBody>
            <a:bodyPr anchor="ctr"/>
            <a:lstStyle/>
            <a:p>
              <a:pPr>
                <a:defRPr/>
              </a:pPr>
              <a:endParaRPr lang="en-US">
                <a:solidFill>
                  <a:prstClr val="black"/>
                </a:solidFill>
              </a:endParaRPr>
            </a:p>
          </p:txBody>
        </p:sp>
        <p:sp>
          <p:nvSpPr>
            <p:cNvPr id="27664" name="TextBox 16"/>
            <p:cNvSpPr txBox="1">
              <a:spLocks noChangeArrowheads="1"/>
            </p:cNvSpPr>
            <p:nvPr/>
          </p:nvSpPr>
          <p:spPr bwMode="auto">
            <a:xfrm>
              <a:off x="7026442" y="2311730"/>
              <a:ext cx="629250" cy="369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800">
                  <a:solidFill>
                    <a:prstClr val="black"/>
                  </a:solidFill>
                  <a:latin typeface="+mn-lt"/>
                </a:rPr>
                <a:t>ATC</a:t>
              </a:r>
            </a:p>
          </p:txBody>
        </p:sp>
      </p:grpSp>
    </p:spTree>
    <p:extLst>
      <p:ext uri="{BB962C8B-B14F-4D97-AF65-F5344CB8AC3E}">
        <p14:creationId xmlns:p14="http://schemas.microsoft.com/office/powerpoint/2010/main" val="28578906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par>
                          <p:cTn id="11" fill="hold" nodeType="afterGroup">
                            <p:stCondLst>
                              <p:cond delay="500"/>
                            </p:stCondLst>
                            <p:childTnLst>
                              <p:par>
                                <p:cTn id="12" presetID="22" presetClass="entr" presetSubtype="8"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1000"/>
                                        <p:tgtEl>
                                          <p:spTgt spid="12"/>
                                        </p:tgtEl>
                                      </p:cBhvr>
                                    </p:animEffect>
                                  </p:childTnLst>
                                </p:cTn>
                              </p:par>
                            </p:childTnLst>
                          </p:cTn>
                        </p:par>
                        <p:par>
                          <p:cTn id="15" fill="hold" nodeType="afterGroup">
                            <p:stCondLst>
                              <p:cond delay="1500"/>
                            </p:stCondLst>
                            <p:childTnLst>
                              <p:par>
                                <p:cTn id="16" presetID="22" presetClass="entr" presetSubtype="8"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1000"/>
                                        <p:tgtEl>
                                          <p:spTgt spid="5"/>
                                        </p:tgtEl>
                                      </p:cBhvr>
                                    </p:animEffect>
                                  </p:childTnLst>
                                </p:cTn>
                              </p:par>
                            </p:childTnLst>
                          </p:cTn>
                        </p:par>
                        <p:par>
                          <p:cTn id="19" fill="hold" nodeType="afterGroup">
                            <p:stCondLst>
                              <p:cond delay="2500"/>
                            </p:stCondLst>
                            <p:childTnLst>
                              <p:par>
                                <p:cTn id="20" presetID="22" presetClass="entr" presetSubtype="8"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par>
                          <p:cTn id="23" fill="hold" nodeType="afterGroup">
                            <p:stCondLst>
                              <p:cond delay="3000"/>
                            </p:stCondLst>
                            <p:childTnLst>
                              <p:par>
                                <p:cTn id="24" presetID="22" presetClass="entr" presetSubtype="4" fill="hold" nodeType="afterEffect">
                                  <p:stCondLst>
                                    <p:cond delay="1000"/>
                                  </p:stCondLst>
                                  <p:childTnLst>
                                    <p:set>
                                      <p:cBhvr>
                                        <p:cTn id="25" dur="1" fill="hold">
                                          <p:stCondLst>
                                            <p:cond delay="0"/>
                                          </p:stCondLst>
                                        </p:cTn>
                                        <p:tgtEl>
                                          <p:spTgt spid="21"/>
                                        </p:tgtEl>
                                        <p:attrNameLst>
                                          <p:attrName>style.visibility</p:attrName>
                                        </p:attrNameLst>
                                      </p:cBhvr>
                                      <p:to>
                                        <p:strVal val="visible"/>
                                      </p:to>
                                    </p:set>
                                    <p:animEffect transition="in" filter="wipe(down)">
                                      <p:cBhvr>
                                        <p:cTn id="26" dur="500"/>
                                        <p:tgtEl>
                                          <p:spTgt spid="21"/>
                                        </p:tgtEl>
                                      </p:cBhvr>
                                    </p:animEffect>
                                  </p:childTnLst>
                                </p:cTn>
                              </p:par>
                            </p:childTnLst>
                          </p:cTn>
                        </p:par>
                        <p:par>
                          <p:cTn id="27" fill="hold" nodeType="afterGroup">
                            <p:stCondLst>
                              <p:cond delay="4500"/>
                            </p:stCondLst>
                            <p:childTnLst>
                              <p:par>
                                <p:cTn id="28" presetID="22" presetClass="entr" presetSubtype="8" fill="hold" nodeType="after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left)">
                                      <p:cBhvr>
                                        <p:cTn id="30" dur="500"/>
                                        <p:tgtEl>
                                          <p:spTgt spid="22"/>
                                        </p:tgtEl>
                                      </p:cBhvr>
                                    </p:animEffect>
                                  </p:childTnLst>
                                </p:cTn>
                              </p:par>
                            </p:childTnLst>
                          </p:cTn>
                        </p:par>
                        <p:par>
                          <p:cTn id="31" fill="hold" nodeType="afterGroup">
                            <p:stCondLst>
                              <p:cond delay="5000"/>
                            </p:stCondLst>
                            <p:childTnLst>
                              <p:par>
                                <p:cTn id="32" presetID="22" presetClass="entr" presetSubtype="8" fill="hold"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500"/>
                                        <p:tgtEl>
                                          <p:spTgt spid="10"/>
                                        </p:tgtEl>
                                      </p:cBhvr>
                                    </p:animEffect>
                                  </p:childTnLst>
                                </p:cTn>
                              </p:par>
                            </p:childTnLst>
                          </p:cTn>
                        </p:par>
                        <p:par>
                          <p:cTn id="35" fill="hold" nodeType="afterGroup">
                            <p:stCondLst>
                              <p:cond delay="5500"/>
                            </p:stCondLst>
                            <p:childTnLst>
                              <p:par>
                                <p:cTn id="36" presetID="22" presetClass="entr" presetSubtype="8" fill="hold" grpId="0" nodeType="after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ipe(left)">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p:cNvSpPr>
            <a:spLocks noGrp="1"/>
          </p:cNvSpPr>
          <p:nvPr>
            <p:ph sz="quarter" idx="12"/>
          </p:nvPr>
        </p:nvSpPr>
        <p:spPr>
          <a:xfrm>
            <a:off x="598185" y="1838327"/>
            <a:ext cx="8081962" cy="4182961"/>
          </a:xfrm>
        </p:spPr>
        <p:txBody>
          <a:bodyPr/>
          <a:lstStyle/>
          <a:p>
            <a:pPr>
              <a:buClr>
                <a:srgbClr val="3163AC"/>
              </a:buClr>
              <a:buFont typeface="Wingdings" panose="05000000000000000000" pitchFamily="2" charset="2"/>
              <a:buChar char="§"/>
            </a:pPr>
            <a:r>
              <a:rPr lang="en-US" altLang="en-US" dirty="0">
                <a:latin typeface="+mn-lt"/>
                <a:cs typeface="Arial" panose="020B0604020202020204" pitchFamily="34" charset="0"/>
              </a:rPr>
              <a:t>If P &gt; ATC</a:t>
            </a:r>
          </a:p>
          <a:p>
            <a:pPr lvl="1">
              <a:buClr>
                <a:srgbClr val="3163AC"/>
              </a:buClr>
              <a:buFont typeface="Wingdings" panose="05000000000000000000" pitchFamily="2" charset="2"/>
              <a:buChar char="§"/>
            </a:pPr>
            <a:r>
              <a:rPr lang="en-US" altLang="en-US" dirty="0">
                <a:cs typeface="Arial" panose="020B0604020202020204" pitchFamily="34" charset="0"/>
              </a:rPr>
              <a:t>Profit = TR – TC = (P – ATC) ˣ Q</a:t>
            </a:r>
          </a:p>
          <a:p>
            <a:pPr>
              <a:buClr>
                <a:srgbClr val="3163AC"/>
              </a:buClr>
              <a:buFont typeface="Wingdings" panose="05000000000000000000" pitchFamily="2" charset="2"/>
              <a:buChar char="§"/>
            </a:pPr>
            <a:r>
              <a:rPr lang="en-US" altLang="en-US" dirty="0">
                <a:latin typeface="+mn-lt"/>
                <a:cs typeface="Arial" panose="020B0604020202020204" pitchFamily="34" charset="0"/>
              </a:rPr>
              <a:t>If P &lt; ATC</a:t>
            </a:r>
          </a:p>
          <a:p>
            <a:pPr lvl="1">
              <a:buClr>
                <a:srgbClr val="3163AC"/>
              </a:buClr>
              <a:buFont typeface="Wingdings" panose="05000000000000000000" pitchFamily="2" charset="2"/>
              <a:buChar char="§"/>
            </a:pPr>
            <a:r>
              <a:rPr lang="en-US" altLang="en-US" dirty="0">
                <a:cs typeface="Arial" panose="020B0604020202020204" pitchFamily="34" charset="0"/>
              </a:rPr>
              <a:t>Loss = TC - TR = (ATC – P) ˣ Q</a:t>
            </a:r>
          </a:p>
          <a:p>
            <a:pPr lvl="1">
              <a:buClr>
                <a:srgbClr val="3163AC"/>
              </a:buClr>
              <a:buFont typeface="Wingdings" panose="05000000000000000000" pitchFamily="2" charset="2"/>
              <a:buChar char="§"/>
            </a:pPr>
            <a:r>
              <a:rPr lang="en-US" altLang="en-US" dirty="0">
                <a:cs typeface="Arial" panose="020B0604020202020204" pitchFamily="34" charset="0"/>
              </a:rPr>
              <a:t>= Negative profit</a:t>
            </a:r>
          </a:p>
          <a:p>
            <a:pPr>
              <a:buClr>
                <a:srgbClr val="3163AC"/>
              </a:buClr>
              <a:buFont typeface="Wingdings" panose="05000000000000000000" pitchFamily="2" charset="2"/>
              <a:buChar char="§"/>
            </a:pPr>
            <a:endParaRPr lang="en-US" altLang="en-US" dirty="0">
              <a:latin typeface="+mn-lt"/>
            </a:endParaRPr>
          </a:p>
          <a:p>
            <a:pPr marL="0" indent="0">
              <a:buClr>
                <a:srgbClr val="3163AC"/>
              </a:buClr>
              <a:buNone/>
            </a:pPr>
            <a:endParaRPr lang="en-US" altLang="en-US" dirty="0">
              <a:solidFill>
                <a:srgbClr val="3163AC"/>
              </a:solidFill>
              <a:latin typeface="+mn-lt"/>
            </a:endParaRPr>
          </a:p>
          <a:p>
            <a:pPr>
              <a:buClr>
                <a:srgbClr val="3163AC"/>
              </a:buClr>
              <a:buFont typeface="Wingdings" panose="05000000000000000000" pitchFamily="2" charset="2"/>
              <a:buChar char="§"/>
            </a:pPr>
            <a:endParaRPr lang="en-US" altLang="en-US" dirty="0">
              <a:latin typeface="+mn-lt"/>
            </a:endParaRPr>
          </a:p>
          <a:p>
            <a:pPr marL="0" indent="0">
              <a:buNone/>
            </a:pPr>
            <a:endParaRPr lang="de-DE" sz="2400" dirty="0">
              <a:solidFill>
                <a:srgbClr val="3163AC"/>
              </a:solidFill>
              <a:latin typeface="+mn-lt"/>
            </a:endParaRPr>
          </a:p>
        </p:txBody>
      </p:sp>
      <p:sp>
        <p:nvSpPr>
          <p:cNvPr id="5" name="Titel 4"/>
          <p:cNvSpPr>
            <a:spLocks noGrp="1"/>
          </p:cNvSpPr>
          <p:nvPr>
            <p:ph type="title"/>
          </p:nvPr>
        </p:nvSpPr>
        <p:spPr/>
        <p:txBody>
          <a:bodyPr/>
          <a:lstStyle/>
          <a:p>
            <a:r>
              <a:rPr lang="en-US" altLang="en-US" dirty="0">
                <a:solidFill>
                  <a:srgbClr val="2E63AC"/>
                </a:solidFill>
                <a:latin typeface="+mj-lt"/>
                <a:cs typeface="Arial" panose="020B0604020202020204" pitchFamily="34" charset="0"/>
              </a:rPr>
              <a:t>Measuring Profit (1/2)</a:t>
            </a:r>
            <a:endParaRPr lang="de-DE" dirty="0">
              <a:solidFill>
                <a:srgbClr val="2E63AC"/>
              </a:solidFill>
              <a:latin typeface="+mj-lt"/>
              <a:cs typeface="Arial" panose="020B0604020202020204" pitchFamily="34" charset="0"/>
            </a:endParaRPr>
          </a:p>
        </p:txBody>
      </p:sp>
    </p:spTree>
    <p:extLst>
      <p:ext uri="{BB962C8B-B14F-4D97-AF65-F5344CB8AC3E}">
        <p14:creationId xmlns:p14="http://schemas.microsoft.com/office/powerpoint/2010/main" val="2373650203"/>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1" name="TextBox 4"/>
          <p:cNvSpPr txBox="1">
            <a:spLocks noChangeArrowheads="1"/>
          </p:cNvSpPr>
          <p:nvPr/>
        </p:nvSpPr>
        <p:spPr bwMode="auto">
          <a:xfrm>
            <a:off x="419978" y="292141"/>
            <a:ext cx="35205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2400" cap="all" dirty="0">
                <a:solidFill>
                  <a:srgbClr val="2E63AC"/>
                </a:solidFill>
                <a:latin typeface="+mj-lt"/>
              </a:rPr>
              <a:t>Measuring Profit (2/2)</a:t>
            </a:r>
          </a:p>
        </p:txBody>
      </p:sp>
      <p:grpSp>
        <p:nvGrpSpPr>
          <p:cNvPr id="2" name="Group 4"/>
          <p:cNvGrpSpPr>
            <a:grpSpLocks/>
          </p:cNvGrpSpPr>
          <p:nvPr/>
        </p:nvGrpSpPr>
        <p:grpSpPr bwMode="auto">
          <a:xfrm>
            <a:off x="327025" y="1073150"/>
            <a:ext cx="3930650" cy="3322638"/>
            <a:chOff x="1518787" y="1332306"/>
            <a:chExt cx="3929422" cy="3323614"/>
          </a:xfrm>
        </p:grpSpPr>
        <p:sp>
          <p:nvSpPr>
            <p:cNvPr id="7" name="Rectangle 6"/>
            <p:cNvSpPr/>
            <p:nvPr/>
          </p:nvSpPr>
          <p:spPr>
            <a:xfrm>
              <a:off x="1829840" y="1638784"/>
              <a:ext cx="3618369" cy="30044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600" dirty="0">
                <a:solidFill>
                  <a:prstClr val="black"/>
                </a:solidFill>
              </a:endParaRPr>
            </a:p>
          </p:txBody>
        </p:sp>
        <p:grpSp>
          <p:nvGrpSpPr>
            <p:cNvPr id="29768" name="Group 16"/>
            <p:cNvGrpSpPr>
              <a:grpSpLocks/>
            </p:cNvGrpSpPr>
            <p:nvPr/>
          </p:nvGrpSpPr>
          <p:grpSpPr bwMode="auto">
            <a:xfrm>
              <a:off x="1518787" y="1332306"/>
              <a:ext cx="650977" cy="3323614"/>
              <a:chOff x="1518787" y="1332306"/>
              <a:chExt cx="650977" cy="3323614"/>
            </a:xfrm>
          </p:grpSpPr>
          <p:cxnSp>
            <p:nvCxnSpPr>
              <p:cNvPr id="9" name="Straight Connector 8"/>
              <p:cNvCxnSpPr/>
              <p:nvPr/>
            </p:nvCxnSpPr>
            <p:spPr>
              <a:xfrm rot="5400000">
                <a:off x="289521" y="3129885"/>
                <a:ext cx="305207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9770" name="TextBox 8"/>
              <p:cNvSpPr txBox="1">
                <a:spLocks noChangeArrowheads="1"/>
              </p:cNvSpPr>
              <p:nvPr/>
            </p:nvSpPr>
            <p:spPr bwMode="auto">
              <a:xfrm>
                <a:off x="1518787" y="1332306"/>
                <a:ext cx="650977" cy="33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algn="r" eaLnBrk="1" hangingPunct="1"/>
                <a:r>
                  <a:rPr lang="en-US" altLang="en-US" sz="1600">
                    <a:solidFill>
                      <a:prstClr val="black"/>
                    </a:solidFill>
                    <a:latin typeface="+mn-lt"/>
                  </a:rPr>
                  <a:t>Price</a:t>
                </a:r>
              </a:p>
            </p:txBody>
          </p:sp>
        </p:grpSp>
      </p:grpSp>
      <p:sp>
        <p:nvSpPr>
          <p:cNvPr id="11" name="TextBox 10"/>
          <p:cNvSpPr txBox="1">
            <a:spLocks noChangeArrowheads="1"/>
          </p:cNvSpPr>
          <p:nvPr/>
        </p:nvSpPr>
        <p:spPr bwMode="auto">
          <a:xfrm>
            <a:off x="164306" y="5133467"/>
            <a:ext cx="896302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dirty="0">
                <a:solidFill>
                  <a:prstClr val="black"/>
                </a:solidFill>
                <a:latin typeface="+mn-lt"/>
              </a:rPr>
              <a:t>The area of the shaded box between price and average total cost represents the firm’s profit. The height of this box is price minus average total cost (P – ATC), and the width of the box is the quantity of output (Q). In panel (a), price is above average total cost, so the firm has positive profit. In panel (b), price is less than average total cost, so the firm incurs a loss</a:t>
            </a:r>
          </a:p>
        </p:txBody>
      </p:sp>
      <p:grpSp>
        <p:nvGrpSpPr>
          <p:cNvPr id="4" name="Group 10"/>
          <p:cNvGrpSpPr>
            <a:grpSpLocks/>
          </p:cNvGrpSpPr>
          <p:nvPr/>
        </p:nvGrpSpPr>
        <p:grpSpPr bwMode="auto">
          <a:xfrm>
            <a:off x="482600" y="4394200"/>
            <a:ext cx="3883025" cy="360363"/>
            <a:chOff x="1672445" y="4655129"/>
            <a:chExt cx="3882996" cy="360295"/>
          </a:xfrm>
        </p:grpSpPr>
        <p:cxnSp>
          <p:nvCxnSpPr>
            <p:cNvPr id="13" name="Straight Connector 12"/>
            <p:cNvCxnSpPr/>
            <p:nvPr/>
          </p:nvCxnSpPr>
          <p:spPr>
            <a:xfrm>
              <a:off x="1816907" y="4655129"/>
              <a:ext cx="3648048"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9765" name="TextBox 12"/>
            <p:cNvSpPr txBox="1">
              <a:spLocks noChangeArrowheads="1"/>
            </p:cNvSpPr>
            <p:nvPr/>
          </p:nvSpPr>
          <p:spPr bwMode="auto">
            <a:xfrm>
              <a:off x="4548461" y="4676903"/>
              <a:ext cx="1006980" cy="338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latin typeface="+mn-lt"/>
                </a:rPr>
                <a:t>Quantity </a:t>
              </a:r>
            </a:p>
          </p:txBody>
        </p:sp>
        <p:sp>
          <p:nvSpPr>
            <p:cNvPr id="29766" name="TextBox 13"/>
            <p:cNvSpPr txBox="1">
              <a:spLocks noChangeArrowheads="1"/>
            </p:cNvSpPr>
            <p:nvPr/>
          </p:nvSpPr>
          <p:spPr bwMode="auto">
            <a:xfrm>
              <a:off x="1672445" y="4665028"/>
              <a:ext cx="298471" cy="338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latin typeface="+mn-lt"/>
                </a:rPr>
                <a:t>0</a:t>
              </a:r>
            </a:p>
          </p:txBody>
        </p:sp>
      </p:grpSp>
      <p:sp>
        <p:nvSpPr>
          <p:cNvPr id="16" name="TextBox 15"/>
          <p:cNvSpPr txBox="1">
            <a:spLocks noChangeArrowheads="1"/>
          </p:cNvSpPr>
          <p:nvPr/>
        </p:nvSpPr>
        <p:spPr bwMode="auto">
          <a:xfrm>
            <a:off x="1044575" y="868363"/>
            <a:ext cx="27638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800">
                <a:solidFill>
                  <a:prstClr val="black"/>
                </a:solidFill>
                <a:latin typeface="+mn-lt"/>
              </a:rPr>
              <a:t>(a) A firm with profits</a:t>
            </a:r>
          </a:p>
        </p:txBody>
      </p:sp>
      <p:grpSp>
        <p:nvGrpSpPr>
          <p:cNvPr id="5" name="Group 53"/>
          <p:cNvGrpSpPr>
            <a:grpSpLocks/>
          </p:cNvGrpSpPr>
          <p:nvPr/>
        </p:nvGrpSpPr>
        <p:grpSpPr bwMode="auto">
          <a:xfrm>
            <a:off x="646113" y="2090738"/>
            <a:ext cx="2022475" cy="893762"/>
            <a:chOff x="660894" y="2541319"/>
            <a:chExt cx="2022928" cy="894661"/>
          </a:xfrm>
        </p:grpSpPr>
        <p:grpSp>
          <p:nvGrpSpPr>
            <p:cNvPr id="29760" name="Group 21"/>
            <p:cNvGrpSpPr>
              <a:grpSpLocks/>
            </p:cNvGrpSpPr>
            <p:nvPr/>
          </p:nvGrpSpPr>
          <p:grpSpPr bwMode="auto">
            <a:xfrm>
              <a:off x="1341931" y="2541319"/>
              <a:ext cx="700643" cy="759588"/>
              <a:chOff x="2018806" y="2541319"/>
              <a:chExt cx="700643" cy="759588"/>
            </a:xfrm>
          </p:grpSpPr>
          <p:sp>
            <p:nvSpPr>
              <p:cNvPr id="29762" name="TextBox 22"/>
              <p:cNvSpPr txBox="1">
                <a:spLocks noChangeArrowheads="1"/>
              </p:cNvSpPr>
              <p:nvPr/>
            </p:nvSpPr>
            <p:spPr bwMode="auto">
              <a:xfrm>
                <a:off x="2018806" y="2541319"/>
                <a:ext cx="700643" cy="338894"/>
              </a:xfrm>
              <a:prstGeom prst="rect">
                <a:avLst/>
              </a:prstGeom>
              <a:solidFill>
                <a:srgbClr val="F2D698"/>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latin typeface="+mn-lt"/>
                  </a:rPr>
                  <a:t>Profit </a:t>
                </a:r>
              </a:p>
            </p:txBody>
          </p:sp>
          <p:cxnSp>
            <p:nvCxnSpPr>
              <p:cNvPr id="21" name="Straight Connector 20"/>
              <p:cNvCxnSpPr/>
              <p:nvPr/>
            </p:nvCxnSpPr>
            <p:spPr>
              <a:xfrm rot="16200000" flipH="1">
                <a:off x="2274433" y="2986340"/>
                <a:ext cx="438591" cy="1905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9" name="Rectangle 18"/>
            <p:cNvSpPr/>
            <p:nvPr/>
          </p:nvSpPr>
          <p:spPr>
            <a:xfrm>
              <a:off x="660894" y="3127695"/>
              <a:ext cx="2022928" cy="308285"/>
            </a:xfrm>
            <a:prstGeom prst="rect">
              <a:avLst/>
            </a:prstGeom>
            <a:solidFill>
              <a:srgbClr val="99CCFF"/>
            </a:solid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600">
                <a:solidFill>
                  <a:prstClr val="black"/>
                </a:solidFill>
              </a:endParaRPr>
            </a:p>
          </p:txBody>
        </p:sp>
      </p:grpSp>
      <p:grpSp>
        <p:nvGrpSpPr>
          <p:cNvPr id="8" name="Group 20"/>
          <p:cNvGrpSpPr>
            <a:grpSpLocks/>
          </p:cNvGrpSpPr>
          <p:nvPr/>
        </p:nvGrpSpPr>
        <p:grpSpPr bwMode="auto">
          <a:xfrm>
            <a:off x="876300" y="1538288"/>
            <a:ext cx="3157538" cy="2392362"/>
            <a:chOff x="1058890" y="1301441"/>
            <a:chExt cx="3157984" cy="2393763"/>
          </a:xfrm>
        </p:grpSpPr>
        <p:cxnSp>
          <p:nvCxnSpPr>
            <p:cNvPr id="23" name="Straight Connector 22"/>
            <p:cNvCxnSpPr/>
            <p:nvPr/>
          </p:nvCxnSpPr>
          <p:spPr>
            <a:xfrm flipV="1">
              <a:off x="1058890" y="1674721"/>
              <a:ext cx="2903948" cy="2020483"/>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9759" name="TextBox 18"/>
            <p:cNvSpPr txBox="1">
              <a:spLocks noChangeArrowheads="1"/>
            </p:cNvSpPr>
            <p:nvPr/>
          </p:nvSpPr>
          <p:spPr bwMode="auto">
            <a:xfrm>
              <a:off x="3713158" y="1301441"/>
              <a:ext cx="503716" cy="338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latin typeface="+mn-lt"/>
                </a:rPr>
                <a:t>MC</a:t>
              </a:r>
            </a:p>
          </p:txBody>
        </p:sp>
      </p:grpSp>
      <p:grpSp>
        <p:nvGrpSpPr>
          <p:cNvPr id="10" name="Group 14"/>
          <p:cNvGrpSpPr>
            <a:grpSpLocks/>
          </p:cNvGrpSpPr>
          <p:nvPr/>
        </p:nvGrpSpPr>
        <p:grpSpPr bwMode="auto">
          <a:xfrm>
            <a:off x="877888" y="1965325"/>
            <a:ext cx="3270250" cy="1401763"/>
            <a:chOff x="1878605" y="2486643"/>
            <a:chExt cx="3271019" cy="1401279"/>
          </a:xfrm>
        </p:grpSpPr>
        <p:sp>
          <p:nvSpPr>
            <p:cNvPr id="26" name="Freeform 25"/>
            <p:cNvSpPr/>
            <p:nvPr/>
          </p:nvSpPr>
          <p:spPr>
            <a:xfrm>
              <a:off x="1878605" y="2486643"/>
              <a:ext cx="2997905" cy="1401279"/>
            </a:xfrm>
            <a:custGeom>
              <a:avLst/>
              <a:gdLst>
                <a:gd name="connsiteX0" fmla="*/ 0 w 4488873"/>
                <a:gd name="connsiteY0" fmla="*/ 0 h 1021278"/>
                <a:gd name="connsiteX1" fmla="*/ 4488873 w 4488873"/>
                <a:gd name="connsiteY1" fmla="*/ 1021278 h 1021278"/>
                <a:gd name="connsiteX0" fmla="*/ 0 w 4488873"/>
                <a:gd name="connsiteY0" fmla="*/ 0 h 1717964"/>
                <a:gd name="connsiteX1" fmla="*/ 4488873 w 4488873"/>
                <a:gd name="connsiteY1" fmla="*/ 1021278 h 1717964"/>
                <a:gd name="connsiteX0" fmla="*/ 0 w 4488873"/>
                <a:gd name="connsiteY0" fmla="*/ 0 h 1785258"/>
                <a:gd name="connsiteX1" fmla="*/ 4488873 w 4488873"/>
                <a:gd name="connsiteY1" fmla="*/ 1021278 h 1785258"/>
                <a:gd name="connsiteX0" fmla="*/ 0 w 4987636"/>
                <a:gd name="connsiteY0" fmla="*/ 0 h 1717964"/>
                <a:gd name="connsiteX1" fmla="*/ 4987636 w 4987636"/>
                <a:gd name="connsiteY1" fmla="*/ 665018 h 1717964"/>
                <a:gd name="connsiteX0" fmla="*/ 0 w 4987636"/>
                <a:gd name="connsiteY0" fmla="*/ 0 h 1868385"/>
                <a:gd name="connsiteX1" fmla="*/ 4987636 w 4987636"/>
                <a:gd name="connsiteY1" fmla="*/ 665018 h 1868385"/>
                <a:gd name="connsiteX0" fmla="*/ 0 w 4987636"/>
                <a:gd name="connsiteY0" fmla="*/ 0 h 1868385"/>
                <a:gd name="connsiteX1" fmla="*/ 4987636 w 4987636"/>
                <a:gd name="connsiteY1" fmla="*/ 665018 h 1868385"/>
                <a:gd name="connsiteX0" fmla="*/ 0 w 4987636"/>
                <a:gd name="connsiteY0" fmla="*/ 0 h 1717964"/>
                <a:gd name="connsiteX1" fmla="*/ 4987636 w 4987636"/>
                <a:gd name="connsiteY1" fmla="*/ 665018 h 1717964"/>
                <a:gd name="connsiteX0" fmla="*/ 0 w 4987636"/>
                <a:gd name="connsiteY0" fmla="*/ 0 h 1785258"/>
                <a:gd name="connsiteX1" fmla="*/ 4987636 w 4987636"/>
                <a:gd name="connsiteY1" fmla="*/ 665018 h 1785258"/>
              </a:gdLst>
              <a:ahLst/>
              <a:cxnLst>
                <a:cxn ang="0">
                  <a:pos x="connsiteX0" y="connsiteY0"/>
                </a:cxn>
                <a:cxn ang="0">
                  <a:pos x="connsiteX1" y="connsiteY1"/>
                </a:cxn>
              </a:cxnLst>
              <a:rect l="l" t="t" r="r" b="b"/>
              <a:pathLst>
                <a:path w="4987636" h="1785258">
                  <a:moveTo>
                    <a:pt x="0" y="0"/>
                  </a:moveTo>
                  <a:cubicBezTo>
                    <a:pt x="1009402" y="1717964"/>
                    <a:pt x="2168182" y="1785258"/>
                    <a:pt x="4987636" y="665018"/>
                  </a:cubicBezTo>
                </a:path>
              </a:pathLst>
            </a:custGeom>
            <a:ln w="38100">
              <a:solidFill>
                <a:srgbClr val="005EA4"/>
              </a:solidFill>
            </a:ln>
          </p:spPr>
          <p:style>
            <a:lnRef idx="1">
              <a:schemeClr val="accent1"/>
            </a:lnRef>
            <a:fillRef idx="0">
              <a:schemeClr val="accent1"/>
            </a:fillRef>
            <a:effectRef idx="0">
              <a:schemeClr val="accent1"/>
            </a:effectRef>
            <a:fontRef idx="minor">
              <a:schemeClr val="tx1"/>
            </a:fontRef>
          </p:style>
          <p:txBody>
            <a:bodyPr anchor="ctr"/>
            <a:lstStyle/>
            <a:p>
              <a:pPr>
                <a:defRPr/>
              </a:pPr>
              <a:endParaRPr lang="en-US" sz="1600">
                <a:solidFill>
                  <a:prstClr val="black"/>
                </a:solidFill>
              </a:endParaRPr>
            </a:p>
          </p:txBody>
        </p:sp>
        <p:sp>
          <p:nvSpPr>
            <p:cNvPr id="29757" name="TextBox 29"/>
            <p:cNvSpPr txBox="1">
              <a:spLocks noChangeArrowheads="1"/>
            </p:cNvSpPr>
            <p:nvPr/>
          </p:nvSpPr>
          <p:spPr bwMode="auto">
            <a:xfrm>
              <a:off x="4571507" y="2656115"/>
              <a:ext cx="578117" cy="33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latin typeface="+mn-lt"/>
                </a:rPr>
                <a:t>ATC</a:t>
              </a:r>
            </a:p>
          </p:txBody>
        </p:sp>
      </p:grpSp>
      <p:grpSp>
        <p:nvGrpSpPr>
          <p:cNvPr id="12" name="Group 34"/>
          <p:cNvGrpSpPr>
            <a:grpSpLocks/>
          </p:cNvGrpSpPr>
          <p:nvPr/>
        </p:nvGrpSpPr>
        <p:grpSpPr bwMode="auto">
          <a:xfrm>
            <a:off x="258763" y="2474913"/>
            <a:ext cx="4041775" cy="611187"/>
            <a:chOff x="973715" y="2925285"/>
            <a:chExt cx="4042615" cy="611465"/>
          </a:xfrm>
        </p:grpSpPr>
        <p:grpSp>
          <p:nvGrpSpPr>
            <p:cNvPr id="29752" name="Group 31"/>
            <p:cNvGrpSpPr>
              <a:grpSpLocks/>
            </p:cNvGrpSpPr>
            <p:nvPr/>
          </p:nvGrpSpPr>
          <p:grpSpPr bwMode="auto">
            <a:xfrm>
              <a:off x="1342131" y="3122530"/>
              <a:ext cx="3674199" cy="414220"/>
              <a:chOff x="1199631" y="3122530"/>
              <a:chExt cx="3674199" cy="414220"/>
            </a:xfrm>
          </p:grpSpPr>
          <p:cxnSp>
            <p:nvCxnSpPr>
              <p:cNvPr id="31" name="Straight Connector 30"/>
              <p:cNvCxnSpPr/>
              <p:nvPr/>
            </p:nvCxnSpPr>
            <p:spPr>
              <a:xfrm>
                <a:off x="1199592" y="3122225"/>
                <a:ext cx="3199476"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9755" name="TextBox 38"/>
              <p:cNvSpPr txBox="1">
                <a:spLocks noChangeArrowheads="1"/>
              </p:cNvSpPr>
              <p:nvPr/>
            </p:nvSpPr>
            <p:spPr bwMode="auto">
              <a:xfrm>
                <a:off x="3709473" y="3197521"/>
                <a:ext cx="1164357" cy="339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latin typeface="+mn-lt"/>
                  </a:rPr>
                  <a:t>P=AR=MR</a:t>
                </a:r>
              </a:p>
            </p:txBody>
          </p:sp>
        </p:grpSp>
        <p:sp>
          <p:nvSpPr>
            <p:cNvPr id="29753" name="TextBox 36"/>
            <p:cNvSpPr txBox="1">
              <a:spLocks noChangeArrowheads="1"/>
            </p:cNvSpPr>
            <p:nvPr/>
          </p:nvSpPr>
          <p:spPr bwMode="auto">
            <a:xfrm>
              <a:off x="973715" y="2925285"/>
              <a:ext cx="320992" cy="339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latin typeface="+mn-lt"/>
                </a:rPr>
                <a:t>P</a:t>
              </a:r>
              <a:endParaRPr lang="en-US" altLang="en-US" sz="1600" baseline="-25000">
                <a:solidFill>
                  <a:prstClr val="black"/>
                </a:solidFill>
                <a:latin typeface="+mn-lt"/>
              </a:endParaRPr>
            </a:p>
          </p:txBody>
        </p:sp>
      </p:grpSp>
      <p:grpSp>
        <p:nvGrpSpPr>
          <p:cNvPr id="15" name="Group 55"/>
          <p:cNvGrpSpPr>
            <a:grpSpLocks/>
          </p:cNvGrpSpPr>
          <p:nvPr/>
        </p:nvGrpSpPr>
        <p:grpSpPr bwMode="auto">
          <a:xfrm>
            <a:off x="1186657" y="2603500"/>
            <a:ext cx="2989262" cy="2406060"/>
            <a:chOff x="1202610" y="3053976"/>
            <a:chExt cx="2987522" cy="2406319"/>
          </a:xfrm>
        </p:grpSpPr>
        <p:grpSp>
          <p:nvGrpSpPr>
            <p:cNvPr id="29748" name="Group 43"/>
            <p:cNvGrpSpPr>
              <a:grpSpLocks/>
            </p:cNvGrpSpPr>
            <p:nvPr/>
          </p:nvGrpSpPr>
          <p:grpSpPr bwMode="auto">
            <a:xfrm>
              <a:off x="1202610" y="3123834"/>
              <a:ext cx="2987522" cy="2336461"/>
              <a:chOff x="1713235" y="3147584"/>
              <a:chExt cx="2987522" cy="2336461"/>
            </a:xfrm>
          </p:grpSpPr>
          <p:sp>
            <p:nvSpPr>
              <p:cNvPr id="29750" name="TextBox 44"/>
              <p:cNvSpPr txBox="1">
                <a:spLocks noChangeArrowheads="1"/>
              </p:cNvSpPr>
              <p:nvPr/>
            </p:nvSpPr>
            <p:spPr bwMode="auto">
              <a:xfrm>
                <a:off x="1713235" y="4899207"/>
                <a:ext cx="2987522" cy="58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algn="ctr" eaLnBrk="1" hangingPunct="1"/>
                <a:r>
                  <a:rPr lang="en-US" altLang="en-US" sz="1600" dirty="0">
                    <a:solidFill>
                      <a:prstClr val="black"/>
                    </a:solidFill>
                    <a:latin typeface="+mn-lt"/>
                  </a:rPr>
                  <a:t>Q</a:t>
                </a:r>
              </a:p>
              <a:p>
                <a:pPr algn="ctr" eaLnBrk="1" hangingPunct="1"/>
                <a:r>
                  <a:rPr lang="en-US" altLang="en-US" sz="1600" dirty="0">
                    <a:solidFill>
                      <a:prstClr val="black"/>
                    </a:solidFill>
                    <a:latin typeface="+mn-lt"/>
                  </a:rPr>
                  <a:t>(profit-maximizing quantity)</a:t>
                </a:r>
              </a:p>
            </p:txBody>
          </p:sp>
          <p:cxnSp>
            <p:nvCxnSpPr>
              <p:cNvPr id="37" name="Straight Connector 36"/>
              <p:cNvCxnSpPr/>
              <p:nvPr/>
            </p:nvCxnSpPr>
            <p:spPr>
              <a:xfrm rot="16200000" flipH="1">
                <a:off x="2348073" y="3993815"/>
                <a:ext cx="1698807" cy="634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sp>
          <p:nvSpPr>
            <p:cNvPr id="29749" name="Freeform 183"/>
            <p:cNvSpPr>
              <a:spLocks/>
            </p:cNvSpPr>
            <p:nvPr/>
          </p:nvSpPr>
          <p:spPr bwMode="auto">
            <a:xfrm>
              <a:off x="2618986" y="3053976"/>
              <a:ext cx="146046" cy="136679"/>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prstClr val="black"/>
                </a:solidFill>
              </a:endParaRPr>
            </a:p>
          </p:txBody>
        </p:sp>
      </p:grpSp>
      <p:grpSp>
        <p:nvGrpSpPr>
          <p:cNvPr id="18" name="Group 40"/>
          <p:cNvGrpSpPr>
            <a:grpSpLocks/>
          </p:cNvGrpSpPr>
          <p:nvPr/>
        </p:nvGrpSpPr>
        <p:grpSpPr bwMode="auto">
          <a:xfrm>
            <a:off x="77788" y="2792413"/>
            <a:ext cx="2603500" cy="339725"/>
            <a:chOff x="1270724" y="2972788"/>
            <a:chExt cx="2602609" cy="337387"/>
          </a:xfrm>
        </p:grpSpPr>
        <p:cxnSp>
          <p:nvCxnSpPr>
            <p:cNvPr id="39" name="Straight Connector 38"/>
            <p:cNvCxnSpPr/>
            <p:nvPr/>
          </p:nvCxnSpPr>
          <p:spPr>
            <a:xfrm>
              <a:off x="1830919" y="3171436"/>
              <a:ext cx="2042414" cy="1576"/>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9747" name="TextBox 42"/>
            <p:cNvSpPr txBox="1">
              <a:spLocks noChangeArrowheads="1"/>
            </p:cNvSpPr>
            <p:nvPr/>
          </p:nvSpPr>
          <p:spPr bwMode="auto">
            <a:xfrm>
              <a:off x="1270724" y="2972788"/>
              <a:ext cx="577994" cy="33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latin typeface="+mn-lt"/>
                </a:rPr>
                <a:t>ATC</a:t>
              </a:r>
              <a:endParaRPr lang="en-US" altLang="en-US" sz="1600" baseline="-25000">
                <a:solidFill>
                  <a:prstClr val="black"/>
                </a:solidFill>
                <a:latin typeface="+mn-lt"/>
              </a:endParaRPr>
            </a:p>
          </p:txBody>
        </p:sp>
      </p:grpSp>
      <p:grpSp>
        <p:nvGrpSpPr>
          <p:cNvPr id="20" name="Group 56"/>
          <p:cNvGrpSpPr>
            <a:grpSpLocks/>
          </p:cNvGrpSpPr>
          <p:nvPr/>
        </p:nvGrpSpPr>
        <p:grpSpPr bwMode="auto">
          <a:xfrm>
            <a:off x="4643438" y="1082675"/>
            <a:ext cx="4194175" cy="3322638"/>
            <a:chOff x="1505023" y="1332307"/>
            <a:chExt cx="4195101" cy="3323613"/>
          </a:xfrm>
        </p:grpSpPr>
        <p:sp>
          <p:nvSpPr>
            <p:cNvPr id="42" name="Rectangle 41"/>
            <p:cNvSpPr/>
            <p:nvPr/>
          </p:nvSpPr>
          <p:spPr>
            <a:xfrm>
              <a:off x="1828945" y="1638785"/>
              <a:ext cx="3871179" cy="30044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600" dirty="0">
                <a:solidFill>
                  <a:prstClr val="black"/>
                </a:solidFill>
              </a:endParaRPr>
            </a:p>
          </p:txBody>
        </p:sp>
        <p:grpSp>
          <p:nvGrpSpPr>
            <p:cNvPr id="29743" name="Group 16"/>
            <p:cNvGrpSpPr>
              <a:grpSpLocks/>
            </p:cNvGrpSpPr>
            <p:nvPr/>
          </p:nvGrpSpPr>
          <p:grpSpPr bwMode="auto">
            <a:xfrm>
              <a:off x="1505023" y="1332307"/>
              <a:ext cx="651206" cy="3323613"/>
              <a:chOff x="1505023" y="1332307"/>
              <a:chExt cx="651206" cy="3323613"/>
            </a:xfrm>
          </p:grpSpPr>
          <p:cxnSp>
            <p:nvCxnSpPr>
              <p:cNvPr id="44" name="Straight Connector 43"/>
              <p:cNvCxnSpPr/>
              <p:nvPr/>
            </p:nvCxnSpPr>
            <p:spPr>
              <a:xfrm rot="5400000">
                <a:off x="290206" y="3129885"/>
                <a:ext cx="305207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9745" name="TextBox 60"/>
              <p:cNvSpPr txBox="1">
                <a:spLocks noChangeArrowheads="1"/>
              </p:cNvSpPr>
              <p:nvPr/>
            </p:nvSpPr>
            <p:spPr bwMode="auto">
              <a:xfrm>
                <a:off x="1505023" y="1332307"/>
                <a:ext cx="651206" cy="33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algn="r" eaLnBrk="1" hangingPunct="1"/>
                <a:r>
                  <a:rPr lang="en-US" altLang="en-US" sz="1600">
                    <a:solidFill>
                      <a:prstClr val="black"/>
                    </a:solidFill>
                    <a:latin typeface="+mn-lt"/>
                  </a:rPr>
                  <a:t>Price</a:t>
                </a:r>
              </a:p>
            </p:txBody>
          </p:sp>
        </p:grpSp>
      </p:grpSp>
      <p:grpSp>
        <p:nvGrpSpPr>
          <p:cNvPr id="24" name="Group 61"/>
          <p:cNvGrpSpPr>
            <a:grpSpLocks/>
          </p:cNvGrpSpPr>
          <p:nvPr/>
        </p:nvGrpSpPr>
        <p:grpSpPr bwMode="auto">
          <a:xfrm>
            <a:off x="4810125" y="4403725"/>
            <a:ext cx="4156075" cy="360363"/>
            <a:chOff x="1672445" y="4655129"/>
            <a:chExt cx="4155951" cy="360295"/>
          </a:xfrm>
        </p:grpSpPr>
        <p:cxnSp>
          <p:nvCxnSpPr>
            <p:cNvPr id="47" name="Straight Connector 46"/>
            <p:cNvCxnSpPr/>
            <p:nvPr/>
          </p:nvCxnSpPr>
          <p:spPr>
            <a:xfrm>
              <a:off x="1816904" y="4655129"/>
              <a:ext cx="394323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9740" name="TextBox 63"/>
            <p:cNvSpPr txBox="1">
              <a:spLocks noChangeArrowheads="1"/>
            </p:cNvSpPr>
            <p:nvPr/>
          </p:nvSpPr>
          <p:spPr bwMode="auto">
            <a:xfrm>
              <a:off x="4821416" y="4676903"/>
              <a:ext cx="1006980" cy="338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latin typeface="+mn-lt"/>
                </a:rPr>
                <a:t>Quantity </a:t>
              </a:r>
            </a:p>
          </p:txBody>
        </p:sp>
        <p:sp>
          <p:nvSpPr>
            <p:cNvPr id="29741" name="TextBox 64"/>
            <p:cNvSpPr txBox="1">
              <a:spLocks noChangeArrowheads="1"/>
            </p:cNvSpPr>
            <p:nvPr/>
          </p:nvSpPr>
          <p:spPr bwMode="auto">
            <a:xfrm>
              <a:off x="1672445" y="4665028"/>
              <a:ext cx="298471" cy="338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latin typeface="+mn-lt"/>
                </a:rPr>
                <a:t>0</a:t>
              </a:r>
            </a:p>
          </p:txBody>
        </p:sp>
      </p:grpSp>
      <p:sp>
        <p:nvSpPr>
          <p:cNvPr id="50" name="TextBox 49"/>
          <p:cNvSpPr txBox="1">
            <a:spLocks noChangeArrowheads="1"/>
          </p:cNvSpPr>
          <p:nvPr/>
        </p:nvSpPr>
        <p:spPr bwMode="auto">
          <a:xfrm>
            <a:off x="5373688" y="877888"/>
            <a:ext cx="27733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800">
                <a:solidFill>
                  <a:prstClr val="black"/>
                </a:solidFill>
                <a:latin typeface="+mn-lt"/>
              </a:rPr>
              <a:t>(b) A firm with losses</a:t>
            </a:r>
          </a:p>
        </p:txBody>
      </p:sp>
      <p:grpSp>
        <p:nvGrpSpPr>
          <p:cNvPr id="25" name="Group 66"/>
          <p:cNvGrpSpPr>
            <a:grpSpLocks/>
          </p:cNvGrpSpPr>
          <p:nvPr/>
        </p:nvGrpSpPr>
        <p:grpSpPr bwMode="auto">
          <a:xfrm>
            <a:off x="4978400" y="2211388"/>
            <a:ext cx="1289050" cy="1133475"/>
            <a:chOff x="664990" y="2652155"/>
            <a:chExt cx="1288914" cy="1133262"/>
          </a:xfrm>
        </p:grpSpPr>
        <p:grpSp>
          <p:nvGrpSpPr>
            <p:cNvPr id="29735" name="Group 21"/>
            <p:cNvGrpSpPr>
              <a:grpSpLocks/>
            </p:cNvGrpSpPr>
            <p:nvPr/>
          </p:nvGrpSpPr>
          <p:grpSpPr bwMode="auto">
            <a:xfrm>
              <a:off x="1253261" y="2652155"/>
              <a:ext cx="700643" cy="890818"/>
              <a:chOff x="1930136" y="2652155"/>
              <a:chExt cx="700643" cy="890818"/>
            </a:xfrm>
          </p:grpSpPr>
          <p:sp>
            <p:nvSpPr>
              <p:cNvPr id="29737" name="TextBox 69"/>
              <p:cNvSpPr txBox="1">
                <a:spLocks noChangeArrowheads="1"/>
              </p:cNvSpPr>
              <p:nvPr/>
            </p:nvSpPr>
            <p:spPr bwMode="auto">
              <a:xfrm>
                <a:off x="1930136" y="2652155"/>
                <a:ext cx="700643" cy="338554"/>
              </a:xfrm>
              <a:prstGeom prst="rect">
                <a:avLst/>
              </a:prstGeom>
              <a:solidFill>
                <a:srgbClr val="F2D698"/>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latin typeface="+mn-lt"/>
                  </a:rPr>
                  <a:t>Loss</a:t>
                </a:r>
              </a:p>
            </p:txBody>
          </p:sp>
          <p:cxnSp>
            <p:nvCxnSpPr>
              <p:cNvPr id="55" name="Straight Connector 54"/>
              <p:cNvCxnSpPr/>
              <p:nvPr/>
            </p:nvCxnSpPr>
            <p:spPr>
              <a:xfrm rot="5400000">
                <a:off x="1772057" y="3153703"/>
                <a:ext cx="582503" cy="19524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3" name="Rectangle 52"/>
            <p:cNvSpPr/>
            <p:nvPr/>
          </p:nvSpPr>
          <p:spPr>
            <a:xfrm>
              <a:off x="664990" y="3406075"/>
              <a:ext cx="1046053" cy="379342"/>
            </a:xfrm>
            <a:prstGeom prst="rect">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600">
                <a:solidFill>
                  <a:prstClr val="black"/>
                </a:solidFill>
              </a:endParaRPr>
            </a:p>
          </p:txBody>
        </p:sp>
      </p:grpSp>
      <p:grpSp>
        <p:nvGrpSpPr>
          <p:cNvPr id="28" name="Group 20"/>
          <p:cNvGrpSpPr>
            <a:grpSpLocks/>
          </p:cNvGrpSpPr>
          <p:nvPr/>
        </p:nvGrpSpPr>
        <p:grpSpPr bwMode="auto">
          <a:xfrm>
            <a:off x="5203825" y="1355725"/>
            <a:ext cx="3430588" cy="2586038"/>
            <a:chOff x="1058890" y="1110342"/>
            <a:chExt cx="3430967" cy="2584862"/>
          </a:xfrm>
        </p:grpSpPr>
        <p:cxnSp>
          <p:nvCxnSpPr>
            <p:cNvPr id="57" name="Straight Connector 56"/>
            <p:cNvCxnSpPr/>
            <p:nvPr/>
          </p:nvCxnSpPr>
          <p:spPr>
            <a:xfrm flipV="1">
              <a:off x="1058890" y="1486409"/>
              <a:ext cx="3159474" cy="2208795"/>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9734" name="TextBox 73"/>
            <p:cNvSpPr txBox="1">
              <a:spLocks noChangeArrowheads="1"/>
            </p:cNvSpPr>
            <p:nvPr/>
          </p:nvSpPr>
          <p:spPr bwMode="auto">
            <a:xfrm>
              <a:off x="3986141" y="1110342"/>
              <a:ext cx="503716" cy="3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latin typeface="+mn-lt"/>
                </a:rPr>
                <a:t>MC</a:t>
              </a:r>
            </a:p>
          </p:txBody>
        </p:sp>
      </p:grpSp>
      <p:grpSp>
        <p:nvGrpSpPr>
          <p:cNvPr id="29" name="Group 14"/>
          <p:cNvGrpSpPr>
            <a:grpSpLocks/>
          </p:cNvGrpSpPr>
          <p:nvPr/>
        </p:nvGrpSpPr>
        <p:grpSpPr bwMode="auto">
          <a:xfrm>
            <a:off x="5097463" y="1933575"/>
            <a:ext cx="3735387" cy="1401763"/>
            <a:chOff x="1769428" y="2446317"/>
            <a:chExt cx="3735018" cy="1401279"/>
          </a:xfrm>
        </p:grpSpPr>
        <p:sp>
          <p:nvSpPr>
            <p:cNvPr id="60" name="Freeform 59"/>
            <p:cNvSpPr/>
            <p:nvPr/>
          </p:nvSpPr>
          <p:spPr>
            <a:xfrm>
              <a:off x="1769428" y="2446317"/>
              <a:ext cx="3431836" cy="1401279"/>
            </a:xfrm>
            <a:custGeom>
              <a:avLst/>
              <a:gdLst>
                <a:gd name="connsiteX0" fmla="*/ 0 w 4488873"/>
                <a:gd name="connsiteY0" fmla="*/ 0 h 1021278"/>
                <a:gd name="connsiteX1" fmla="*/ 4488873 w 4488873"/>
                <a:gd name="connsiteY1" fmla="*/ 1021278 h 1021278"/>
                <a:gd name="connsiteX0" fmla="*/ 0 w 4488873"/>
                <a:gd name="connsiteY0" fmla="*/ 0 h 1717964"/>
                <a:gd name="connsiteX1" fmla="*/ 4488873 w 4488873"/>
                <a:gd name="connsiteY1" fmla="*/ 1021278 h 1717964"/>
                <a:gd name="connsiteX0" fmla="*/ 0 w 4488873"/>
                <a:gd name="connsiteY0" fmla="*/ 0 h 1785258"/>
                <a:gd name="connsiteX1" fmla="*/ 4488873 w 4488873"/>
                <a:gd name="connsiteY1" fmla="*/ 1021278 h 1785258"/>
                <a:gd name="connsiteX0" fmla="*/ 0 w 4987636"/>
                <a:gd name="connsiteY0" fmla="*/ 0 h 1717964"/>
                <a:gd name="connsiteX1" fmla="*/ 4987636 w 4987636"/>
                <a:gd name="connsiteY1" fmla="*/ 665018 h 1717964"/>
                <a:gd name="connsiteX0" fmla="*/ 0 w 4987636"/>
                <a:gd name="connsiteY0" fmla="*/ 0 h 1868385"/>
                <a:gd name="connsiteX1" fmla="*/ 4987636 w 4987636"/>
                <a:gd name="connsiteY1" fmla="*/ 665018 h 1868385"/>
                <a:gd name="connsiteX0" fmla="*/ 0 w 4987636"/>
                <a:gd name="connsiteY0" fmla="*/ 0 h 1868385"/>
                <a:gd name="connsiteX1" fmla="*/ 4987636 w 4987636"/>
                <a:gd name="connsiteY1" fmla="*/ 665018 h 1868385"/>
                <a:gd name="connsiteX0" fmla="*/ 0 w 4987636"/>
                <a:gd name="connsiteY0" fmla="*/ 0 h 1717964"/>
                <a:gd name="connsiteX1" fmla="*/ 4987636 w 4987636"/>
                <a:gd name="connsiteY1" fmla="*/ 665018 h 1717964"/>
                <a:gd name="connsiteX0" fmla="*/ 0 w 4987636"/>
                <a:gd name="connsiteY0" fmla="*/ 0 h 1785258"/>
                <a:gd name="connsiteX1" fmla="*/ 4987636 w 4987636"/>
                <a:gd name="connsiteY1" fmla="*/ 665018 h 1785258"/>
              </a:gdLst>
              <a:ahLst/>
              <a:cxnLst>
                <a:cxn ang="0">
                  <a:pos x="connsiteX0" y="connsiteY0"/>
                </a:cxn>
                <a:cxn ang="0">
                  <a:pos x="connsiteX1" y="connsiteY1"/>
                </a:cxn>
              </a:cxnLst>
              <a:rect l="l" t="t" r="r" b="b"/>
              <a:pathLst>
                <a:path w="4987636" h="1785258">
                  <a:moveTo>
                    <a:pt x="0" y="0"/>
                  </a:moveTo>
                  <a:cubicBezTo>
                    <a:pt x="1009402" y="1717964"/>
                    <a:pt x="2168182" y="1785258"/>
                    <a:pt x="4987636" y="665018"/>
                  </a:cubicBezTo>
                </a:path>
              </a:pathLst>
            </a:custGeom>
            <a:ln w="38100">
              <a:solidFill>
                <a:srgbClr val="005EA4"/>
              </a:solidFill>
            </a:ln>
          </p:spPr>
          <p:style>
            <a:lnRef idx="1">
              <a:schemeClr val="accent1"/>
            </a:lnRef>
            <a:fillRef idx="0">
              <a:schemeClr val="accent1"/>
            </a:fillRef>
            <a:effectRef idx="0">
              <a:schemeClr val="accent1"/>
            </a:effectRef>
            <a:fontRef idx="minor">
              <a:schemeClr val="tx1"/>
            </a:fontRef>
          </p:style>
          <p:txBody>
            <a:bodyPr anchor="ctr"/>
            <a:lstStyle/>
            <a:p>
              <a:pPr>
                <a:defRPr/>
              </a:pPr>
              <a:endParaRPr lang="en-US" sz="1600">
                <a:solidFill>
                  <a:prstClr val="black"/>
                </a:solidFill>
              </a:endParaRPr>
            </a:p>
          </p:txBody>
        </p:sp>
        <p:sp>
          <p:nvSpPr>
            <p:cNvPr id="29732" name="TextBox 76"/>
            <p:cNvSpPr txBox="1">
              <a:spLocks noChangeArrowheads="1"/>
            </p:cNvSpPr>
            <p:nvPr/>
          </p:nvSpPr>
          <p:spPr bwMode="auto">
            <a:xfrm>
              <a:off x="4926327" y="2656115"/>
              <a:ext cx="578119" cy="33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latin typeface="+mn-lt"/>
                </a:rPr>
                <a:t>ATC</a:t>
              </a:r>
            </a:p>
          </p:txBody>
        </p:sp>
      </p:grpSp>
      <p:grpSp>
        <p:nvGrpSpPr>
          <p:cNvPr id="30" name="Group 77"/>
          <p:cNvGrpSpPr>
            <a:grpSpLocks/>
          </p:cNvGrpSpPr>
          <p:nvPr/>
        </p:nvGrpSpPr>
        <p:grpSpPr bwMode="auto">
          <a:xfrm>
            <a:off x="4586288" y="3160713"/>
            <a:ext cx="4125912" cy="569912"/>
            <a:chOff x="973774" y="2925285"/>
            <a:chExt cx="4124325" cy="569367"/>
          </a:xfrm>
        </p:grpSpPr>
        <p:grpSp>
          <p:nvGrpSpPr>
            <p:cNvPr id="29727" name="Group 31"/>
            <p:cNvGrpSpPr>
              <a:grpSpLocks/>
            </p:cNvGrpSpPr>
            <p:nvPr/>
          </p:nvGrpSpPr>
          <p:grpSpPr bwMode="auto">
            <a:xfrm>
              <a:off x="1341997" y="3123538"/>
              <a:ext cx="3756102" cy="371114"/>
              <a:chOff x="1199497" y="3123538"/>
              <a:chExt cx="3756102" cy="371114"/>
            </a:xfrm>
          </p:grpSpPr>
          <p:cxnSp>
            <p:nvCxnSpPr>
              <p:cNvPr id="65" name="Straight Connector 64"/>
              <p:cNvCxnSpPr/>
              <p:nvPr/>
            </p:nvCxnSpPr>
            <p:spPr>
              <a:xfrm flipV="1">
                <a:off x="1199432" y="3123532"/>
                <a:ext cx="3551459"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9730" name="TextBox 81"/>
              <p:cNvSpPr txBox="1">
                <a:spLocks noChangeArrowheads="1"/>
              </p:cNvSpPr>
              <p:nvPr/>
            </p:nvSpPr>
            <p:spPr bwMode="auto">
              <a:xfrm>
                <a:off x="3791667" y="3156416"/>
                <a:ext cx="1163932" cy="338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latin typeface="+mn-lt"/>
                  </a:rPr>
                  <a:t>P=AR=MR</a:t>
                </a:r>
              </a:p>
            </p:txBody>
          </p:sp>
        </p:grpSp>
        <p:sp>
          <p:nvSpPr>
            <p:cNvPr id="29728" name="TextBox 79"/>
            <p:cNvSpPr txBox="1">
              <a:spLocks noChangeArrowheads="1"/>
            </p:cNvSpPr>
            <p:nvPr/>
          </p:nvSpPr>
          <p:spPr bwMode="auto">
            <a:xfrm>
              <a:off x="973774" y="2925285"/>
              <a:ext cx="320874" cy="338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latin typeface="+mn-lt"/>
                </a:rPr>
                <a:t>P</a:t>
              </a:r>
              <a:endParaRPr lang="en-US" altLang="en-US" sz="1600" baseline="-25000">
                <a:solidFill>
                  <a:prstClr val="black"/>
                </a:solidFill>
                <a:latin typeface="+mn-lt"/>
              </a:endParaRPr>
            </a:p>
          </p:txBody>
        </p:sp>
      </p:grpSp>
      <p:grpSp>
        <p:nvGrpSpPr>
          <p:cNvPr id="33" name="Group 82"/>
          <p:cNvGrpSpPr>
            <a:grpSpLocks/>
          </p:cNvGrpSpPr>
          <p:nvPr/>
        </p:nvGrpSpPr>
        <p:grpSpPr bwMode="auto">
          <a:xfrm>
            <a:off x="4787516" y="2957511"/>
            <a:ext cx="2509020" cy="2053215"/>
            <a:chOff x="1435170" y="3398319"/>
            <a:chExt cx="2510350" cy="2053665"/>
          </a:xfrm>
        </p:grpSpPr>
        <p:grpSp>
          <p:nvGrpSpPr>
            <p:cNvPr id="29723" name="Group 43"/>
            <p:cNvGrpSpPr>
              <a:grpSpLocks/>
            </p:cNvGrpSpPr>
            <p:nvPr/>
          </p:nvGrpSpPr>
          <p:grpSpPr bwMode="auto">
            <a:xfrm>
              <a:off x="1435170" y="3398319"/>
              <a:ext cx="2510350" cy="2053665"/>
              <a:chOff x="1945795" y="3422069"/>
              <a:chExt cx="2510350" cy="2053665"/>
            </a:xfrm>
          </p:grpSpPr>
          <p:sp>
            <p:nvSpPr>
              <p:cNvPr id="29725" name="TextBox 85"/>
              <p:cNvSpPr txBox="1">
                <a:spLocks noChangeArrowheads="1"/>
              </p:cNvSpPr>
              <p:nvPr/>
            </p:nvSpPr>
            <p:spPr bwMode="auto">
              <a:xfrm>
                <a:off x="1945795" y="4890831"/>
                <a:ext cx="2510350" cy="584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algn="ctr" eaLnBrk="1" hangingPunct="1"/>
                <a:r>
                  <a:rPr lang="en-US" altLang="en-US" sz="1600" dirty="0">
                    <a:solidFill>
                      <a:prstClr val="black"/>
                    </a:solidFill>
                    <a:latin typeface="+mn-lt"/>
                  </a:rPr>
                  <a:t>Q</a:t>
                </a:r>
              </a:p>
              <a:p>
                <a:pPr algn="ctr" eaLnBrk="1" hangingPunct="1"/>
                <a:r>
                  <a:rPr lang="en-US" altLang="en-US" sz="1600" dirty="0">
                    <a:solidFill>
                      <a:prstClr val="black"/>
                    </a:solidFill>
                    <a:latin typeface="+mn-lt"/>
                  </a:rPr>
                  <a:t>(loss-minimizing quantity)</a:t>
                </a:r>
              </a:p>
            </p:txBody>
          </p:sp>
          <p:cxnSp>
            <p:nvCxnSpPr>
              <p:cNvPr id="71" name="Straight Connector 70"/>
              <p:cNvCxnSpPr/>
              <p:nvPr/>
            </p:nvCxnSpPr>
            <p:spPr>
              <a:xfrm rot="16200000" flipH="1">
                <a:off x="2484055" y="4129454"/>
                <a:ext cx="1424299" cy="953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sp>
          <p:nvSpPr>
            <p:cNvPr id="29724" name="Freeform 183"/>
            <p:cNvSpPr>
              <a:spLocks/>
            </p:cNvSpPr>
            <p:nvPr/>
          </p:nvSpPr>
          <p:spPr bwMode="auto">
            <a:xfrm>
              <a:off x="2618986" y="3730851"/>
              <a:ext cx="146046" cy="136679"/>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prstClr val="black"/>
                </a:solidFill>
              </a:endParaRPr>
            </a:p>
          </p:txBody>
        </p:sp>
      </p:grpSp>
      <p:grpSp>
        <p:nvGrpSpPr>
          <p:cNvPr id="35" name="Group 87"/>
          <p:cNvGrpSpPr>
            <a:grpSpLocks/>
          </p:cNvGrpSpPr>
          <p:nvPr/>
        </p:nvGrpSpPr>
        <p:grpSpPr bwMode="auto">
          <a:xfrm>
            <a:off x="4414838" y="2755900"/>
            <a:ext cx="1611312" cy="339725"/>
            <a:chOff x="1277430" y="2972792"/>
            <a:chExt cx="1574391" cy="338971"/>
          </a:xfrm>
        </p:grpSpPr>
        <p:cxnSp>
          <p:nvCxnSpPr>
            <p:cNvPr id="73" name="Straight Connector 72"/>
            <p:cNvCxnSpPr/>
            <p:nvPr/>
          </p:nvCxnSpPr>
          <p:spPr>
            <a:xfrm flipV="1">
              <a:off x="1829630" y="3172373"/>
              <a:ext cx="1022191" cy="0"/>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9722" name="TextBox 89"/>
            <p:cNvSpPr txBox="1">
              <a:spLocks noChangeArrowheads="1"/>
            </p:cNvSpPr>
            <p:nvPr/>
          </p:nvSpPr>
          <p:spPr bwMode="auto">
            <a:xfrm>
              <a:off x="1277430" y="2972792"/>
              <a:ext cx="564581" cy="338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a:solidFill>
                    <a:prstClr val="black"/>
                  </a:solidFill>
                  <a:latin typeface="+mn-lt"/>
                </a:rPr>
                <a:t>ATC</a:t>
              </a:r>
              <a:endParaRPr lang="en-US" altLang="en-US" sz="1600" baseline="-25000">
                <a:solidFill>
                  <a:prstClr val="black"/>
                </a:solidFill>
                <a:latin typeface="+mn-lt"/>
              </a:endParaRPr>
            </a:p>
          </p:txBody>
        </p:sp>
      </p:grpSp>
    </p:spTree>
    <p:extLst>
      <p:ext uri="{BB962C8B-B14F-4D97-AF65-F5344CB8AC3E}">
        <p14:creationId xmlns:p14="http://schemas.microsoft.com/office/powerpoint/2010/main" val="41807330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par>
                                <p:cTn id="12" presetID="22" presetClass="entr" presetSubtype="4"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par>
                          <p:cTn id="15" fill="hold" nodeType="afterGroup">
                            <p:stCondLst>
                              <p:cond delay="1000"/>
                            </p:stCondLst>
                            <p:childTnLst>
                              <p:par>
                                <p:cTn id="16" presetID="22" presetClass="entr" presetSubtype="8"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1000"/>
                                        <p:tgtEl>
                                          <p:spTgt spid="10"/>
                                        </p:tgtEl>
                                      </p:cBhvr>
                                    </p:animEffect>
                                  </p:childTnLst>
                                </p:cTn>
                              </p:par>
                            </p:childTnLst>
                          </p:cTn>
                        </p:par>
                        <p:par>
                          <p:cTn id="19" fill="hold" nodeType="afterGroup">
                            <p:stCondLst>
                              <p:cond delay="2000"/>
                            </p:stCondLst>
                            <p:childTnLst>
                              <p:par>
                                <p:cTn id="20" presetID="22" presetClass="entr" presetSubtype="8"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1000"/>
                                        <p:tgtEl>
                                          <p:spTgt spid="8"/>
                                        </p:tgtEl>
                                      </p:cBhvr>
                                    </p:animEffect>
                                  </p:childTnLst>
                                </p:cTn>
                              </p:par>
                            </p:childTnLst>
                          </p:cTn>
                        </p:par>
                        <p:par>
                          <p:cTn id="23" fill="hold" nodeType="afterGroup">
                            <p:stCondLst>
                              <p:cond delay="3000"/>
                            </p:stCondLst>
                            <p:childTnLst>
                              <p:par>
                                <p:cTn id="24" presetID="22" presetClass="entr" presetSubtype="8" fill="hold"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1000"/>
                                        <p:tgtEl>
                                          <p:spTgt spid="12"/>
                                        </p:tgtEl>
                                      </p:cBhvr>
                                    </p:animEffect>
                                  </p:childTnLst>
                                </p:cTn>
                              </p:par>
                            </p:childTnLst>
                          </p:cTn>
                        </p:par>
                        <p:par>
                          <p:cTn id="27" fill="hold" nodeType="afterGroup">
                            <p:stCondLst>
                              <p:cond delay="4000"/>
                            </p:stCondLst>
                            <p:childTnLst>
                              <p:par>
                                <p:cTn id="28" presetID="22" presetClass="entr" presetSubtype="1" fill="hold"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up)">
                                      <p:cBhvr>
                                        <p:cTn id="30" dur="500"/>
                                        <p:tgtEl>
                                          <p:spTgt spid="15"/>
                                        </p:tgtEl>
                                      </p:cBhvr>
                                    </p:animEffect>
                                  </p:childTnLst>
                                </p:cTn>
                              </p:par>
                            </p:childTnLst>
                          </p:cTn>
                        </p:par>
                        <p:par>
                          <p:cTn id="31" fill="hold" nodeType="afterGroup">
                            <p:stCondLst>
                              <p:cond delay="4500"/>
                            </p:stCondLst>
                            <p:childTnLst>
                              <p:par>
                                <p:cTn id="32" presetID="22" presetClass="entr" presetSubtype="8" fill="hold"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left)">
                                      <p:cBhvr>
                                        <p:cTn id="34" dur="1000"/>
                                        <p:tgtEl>
                                          <p:spTgt spid="18"/>
                                        </p:tgtEl>
                                      </p:cBhvr>
                                    </p:animEffect>
                                  </p:childTnLst>
                                </p:cTn>
                              </p:par>
                            </p:childTnLst>
                          </p:cTn>
                        </p:par>
                        <p:par>
                          <p:cTn id="35" fill="hold" nodeType="afterGroup">
                            <p:stCondLst>
                              <p:cond delay="5500"/>
                            </p:stCondLst>
                            <p:childTnLst>
                              <p:par>
                                <p:cTn id="36" presetID="22" presetClass="entr" presetSubtype="8" fill="hold" nodeType="after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ipe(left)">
                                      <p:cBhvr>
                                        <p:cTn id="38" dur="500"/>
                                        <p:tgtEl>
                                          <p:spTgt spid="5"/>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50"/>
                                        </p:tgtEl>
                                        <p:attrNameLst>
                                          <p:attrName>style.visibility</p:attrName>
                                        </p:attrNameLst>
                                      </p:cBhvr>
                                      <p:to>
                                        <p:strVal val="visible"/>
                                      </p:to>
                                    </p:set>
                                    <p:animEffect transition="in" filter="wipe(left)">
                                      <p:cBhvr>
                                        <p:cTn id="43" dur="500"/>
                                        <p:tgtEl>
                                          <p:spTgt spid="50"/>
                                        </p:tgtEl>
                                      </p:cBhvr>
                                    </p:animEffect>
                                  </p:childTnLst>
                                </p:cTn>
                              </p:par>
                            </p:childTnLst>
                          </p:cTn>
                        </p:par>
                        <p:par>
                          <p:cTn id="44" fill="hold" nodeType="afterGroup">
                            <p:stCondLst>
                              <p:cond delay="500"/>
                            </p:stCondLst>
                            <p:childTnLst>
                              <p:par>
                                <p:cTn id="45" presetID="22" presetClass="entr" presetSubtype="8" fill="hold" nodeType="after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left)">
                                      <p:cBhvr>
                                        <p:cTn id="47" dur="500"/>
                                        <p:tgtEl>
                                          <p:spTgt spid="24"/>
                                        </p:tgtEl>
                                      </p:cBhvr>
                                    </p:animEffect>
                                  </p:childTnLst>
                                </p:cTn>
                              </p:par>
                              <p:par>
                                <p:cTn id="48" presetID="22" presetClass="entr" presetSubtype="4" fill="hold" nodeType="with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wipe(down)">
                                      <p:cBhvr>
                                        <p:cTn id="50" dur="500"/>
                                        <p:tgtEl>
                                          <p:spTgt spid="20"/>
                                        </p:tgtEl>
                                      </p:cBhvr>
                                    </p:animEffect>
                                  </p:childTnLst>
                                </p:cTn>
                              </p:par>
                            </p:childTnLst>
                          </p:cTn>
                        </p:par>
                        <p:par>
                          <p:cTn id="51" fill="hold" nodeType="afterGroup">
                            <p:stCondLst>
                              <p:cond delay="1000"/>
                            </p:stCondLst>
                            <p:childTnLst>
                              <p:par>
                                <p:cTn id="52" presetID="22" presetClass="entr" presetSubtype="8" fill="hold" nodeType="after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wipe(left)">
                                      <p:cBhvr>
                                        <p:cTn id="54" dur="1000"/>
                                        <p:tgtEl>
                                          <p:spTgt spid="29"/>
                                        </p:tgtEl>
                                      </p:cBhvr>
                                    </p:animEffect>
                                  </p:childTnLst>
                                </p:cTn>
                              </p:par>
                            </p:childTnLst>
                          </p:cTn>
                        </p:par>
                        <p:par>
                          <p:cTn id="55" fill="hold" nodeType="afterGroup">
                            <p:stCondLst>
                              <p:cond delay="2000"/>
                            </p:stCondLst>
                            <p:childTnLst>
                              <p:par>
                                <p:cTn id="56" presetID="22" presetClass="entr" presetSubtype="8" fill="hold" nodeType="afterEffect">
                                  <p:stCondLst>
                                    <p:cond delay="0"/>
                                  </p:stCondLst>
                                  <p:childTnLst>
                                    <p:set>
                                      <p:cBhvr>
                                        <p:cTn id="57" dur="1" fill="hold">
                                          <p:stCondLst>
                                            <p:cond delay="0"/>
                                          </p:stCondLst>
                                        </p:cTn>
                                        <p:tgtEl>
                                          <p:spTgt spid="28"/>
                                        </p:tgtEl>
                                        <p:attrNameLst>
                                          <p:attrName>style.visibility</p:attrName>
                                        </p:attrNameLst>
                                      </p:cBhvr>
                                      <p:to>
                                        <p:strVal val="visible"/>
                                      </p:to>
                                    </p:set>
                                    <p:animEffect transition="in" filter="wipe(left)">
                                      <p:cBhvr>
                                        <p:cTn id="58" dur="1000"/>
                                        <p:tgtEl>
                                          <p:spTgt spid="28"/>
                                        </p:tgtEl>
                                      </p:cBhvr>
                                    </p:animEffect>
                                  </p:childTnLst>
                                </p:cTn>
                              </p:par>
                            </p:childTnLst>
                          </p:cTn>
                        </p:par>
                        <p:par>
                          <p:cTn id="59" fill="hold" nodeType="afterGroup">
                            <p:stCondLst>
                              <p:cond delay="3000"/>
                            </p:stCondLst>
                            <p:childTnLst>
                              <p:par>
                                <p:cTn id="60" presetID="22" presetClass="entr" presetSubtype="8" fill="hold" nodeType="after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wipe(left)">
                                      <p:cBhvr>
                                        <p:cTn id="62" dur="1000"/>
                                        <p:tgtEl>
                                          <p:spTgt spid="30"/>
                                        </p:tgtEl>
                                      </p:cBhvr>
                                    </p:animEffect>
                                  </p:childTnLst>
                                </p:cTn>
                              </p:par>
                            </p:childTnLst>
                          </p:cTn>
                        </p:par>
                        <p:par>
                          <p:cTn id="63" fill="hold" nodeType="afterGroup">
                            <p:stCondLst>
                              <p:cond delay="4000"/>
                            </p:stCondLst>
                            <p:childTnLst>
                              <p:par>
                                <p:cTn id="64" presetID="22" presetClass="entr" presetSubtype="1" fill="hold" nodeType="afterEffect">
                                  <p:stCondLst>
                                    <p:cond delay="0"/>
                                  </p:stCondLst>
                                  <p:childTnLst>
                                    <p:set>
                                      <p:cBhvr>
                                        <p:cTn id="65" dur="1" fill="hold">
                                          <p:stCondLst>
                                            <p:cond delay="0"/>
                                          </p:stCondLst>
                                        </p:cTn>
                                        <p:tgtEl>
                                          <p:spTgt spid="33"/>
                                        </p:tgtEl>
                                        <p:attrNameLst>
                                          <p:attrName>style.visibility</p:attrName>
                                        </p:attrNameLst>
                                      </p:cBhvr>
                                      <p:to>
                                        <p:strVal val="visible"/>
                                      </p:to>
                                    </p:set>
                                    <p:animEffect transition="in" filter="wipe(up)">
                                      <p:cBhvr>
                                        <p:cTn id="66" dur="500"/>
                                        <p:tgtEl>
                                          <p:spTgt spid="33"/>
                                        </p:tgtEl>
                                      </p:cBhvr>
                                    </p:animEffect>
                                  </p:childTnLst>
                                </p:cTn>
                              </p:par>
                            </p:childTnLst>
                          </p:cTn>
                        </p:par>
                        <p:par>
                          <p:cTn id="67" fill="hold" nodeType="afterGroup">
                            <p:stCondLst>
                              <p:cond delay="4500"/>
                            </p:stCondLst>
                            <p:childTnLst>
                              <p:par>
                                <p:cTn id="68" presetID="22" presetClass="entr" presetSubtype="8" fill="hold" nodeType="afterEffect">
                                  <p:stCondLst>
                                    <p:cond delay="0"/>
                                  </p:stCondLst>
                                  <p:childTnLst>
                                    <p:set>
                                      <p:cBhvr>
                                        <p:cTn id="69" dur="1" fill="hold">
                                          <p:stCondLst>
                                            <p:cond delay="0"/>
                                          </p:stCondLst>
                                        </p:cTn>
                                        <p:tgtEl>
                                          <p:spTgt spid="35"/>
                                        </p:tgtEl>
                                        <p:attrNameLst>
                                          <p:attrName>style.visibility</p:attrName>
                                        </p:attrNameLst>
                                      </p:cBhvr>
                                      <p:to>
                                        <p:strVal val="visible"/>
                                      </p:to>
                                    </p:set>
                                    <p:animEffect transition="in" filter="wipe(left)">
                                      <p:cBhvr>
                                        <p:cTn id="70" dur="1000"/>
                                        <p:tgtEl>
                                          <p:spTgt spid="35"/>
                                        </p:tgtEl>
                                      </p:cBhvr>
                                    </p:animEffect>
                                  </p:childTnLst>
                                </p:cTn>
                              </p:par>
                            </p:childTnLst>
                          </p:cTn>
                        </p:par>
                        <p:par>
                          <p:cTn id="71" fill="hold" nodeType="afterGroup">
                            <p:stCondLst>
                              <p:cond delay="5500"/>
                            </p:stCondLst>
                            <p:childTnLst>
                              <p:par>
                                <p:cTn id="72" presetID="22" presetClass="entr" presetSubtype="8" fill="hold" nodeType="afterEffect">
                                  <p:stCondLst>
                                    <p:cond delay="0"/>
                                  </p:stCondLst>
                                  <p:childTnLst>
                                    <p:set>
                                      <p:cBhvr>
                                        <p:cTn id="73" dur="1" fill="hold">
                                          <p:stCondLst>
                                            <p:cond delay="0"/>
                                          </p:stCondLst>
                                        </p:cTn>
                                        <p:tgtEl>
                                          <p:spTgt spid="25"/>
                                        </p:tgtEl>
                                        <p:attrNameLst>
                                          <p:attrName>style.visibility</p:attrName>
                                        </p:attrNameLst>
                                      </p:cBhvr>
                                      <p:to>
                                        <p:strVal val="visible"/>
                                      </p:to>
                                    </p:set>
                                    <p:animEffect transition="in" filter="wipe(left)">
                                      <p:cBhvr>
                                        <p:cTn id="74" dur="500"/>
                                        <p:tgtEl>
                                          <p:spTgt spid="25"/>
                                        </p:tgtEl>
                                      </p:cBhvr>
                                    </p:animEffect>
                                  </p:childTnLst>
                                </p:cTn>
                              </p:par>
                            </p:childTnLst>
                          </p:cTn>
                        </p:par>
                        <p:par>
                          <p:cTn id="75" fill="hold" nodeType="afterGroup">
                            <p:stCondLst>
                              <p:cond delay="6000"/>
                            </p:stCondLst>
                            <p:childTnLst>
                              <p:par>
                                <p:cTn id="76" presetID="22" presetClass="entr" presetSubtype="8" fill="hold" grpId="0" nodeType="afterEffect">
                                  <p:stCondLst>
                                    <p:cond delay="0"/>
                                  </p:stCondLst>
                                  <p:childTnLst>
                                    <p:set>
                                      <p:cBhvr>
                                        <p:cTn id="77" dur="1" fill="hold">
                                          <p:stCondLst>
                                            <p:cond delay="0"/>
                                          </p:stCondLst>
                                        </p:cTn>
                                        <p:tgtEl>
                                          <p:spTgt spid="11"/>
                                        </p:tgtEl>
                                        <p:attrNameLst>
                                          <p:attrName>style.visibility</p:attrName>
                                        </p:attrNameLst>
                                      </p:cBhvr>
                                      <p:to>
                                        <p:strVal val="visible"/>
                                      </p:to>
                                    </p:set>
                                    <p:animEffect transition="in" filter="wipe(left)">
                                      <p:cBhvr>
                                        <p:cTn id="7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P spid="50" grpId="0"/>
    </p:bld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p:cNvSpPr>
            <a:spLocks noGrp="1"/>
          </p:cNvSpPr>
          <p:nvPr>
            <p:ph sz="quarter" idx="12"/>
          </p:nvPr>
        </p:nvSpPr>
        <p:spPr>
          <a:xfrm>
            <a:off x="598185" y="1838327"/>
            <a:ext cx="8081962" cy="4182961"/>
          </a:xfrm>
        </p:spPr>
        <p:txBody>
          <a:bodyPr/>
          <a:lstStyle/>
          <a:p>
            <a:pPr marL="0" indent="0">
              <a:lnSpc>
                <a:spcPct val="120000"/>
              </a:lnSpc>
              <a:spcBef>
                <a:spcPts val="600"/>
              </a:spcBef>
              <a:buClr>
                <a:srgbClr val="3163AC"/>
              </a:buClr>
              <a:buNone/>
            </a:pPr>
            <a:r>
              <a:rPr lang="en-US" altLang="en-US" dirty="0">
                <a:solidFill>
                  <a:srgbClr val="2E63AC"/>
                </a:solidFill>
                <a:latin typeface="+mn-lt"/>
                <a:cs typeface="Arial" panose="020B0604020202020204" pitchFamily="34" charset="0"/>
              </a:rPr>
              <a:t>Market supply</a:t>
            </a:r>
            <a:r>
              <a:rPr lang="en-US" altLang="en-US" dirty="0">
                <a:latin typeface="+mn-lt"/>
                <a:cs typeface="Arial" panose="020B0604020202020204" pitchFamily="34" charset="0"/>
              </a:rPr>
              <a:t>: add up quantity supplied by each firm</a:t>
            </a:r>
          </a:p>
          <a:p>
            <a:pPr>
              <a:lnSpc>
                <a:spcPct val="120000"/>
              </a:lnSpc>
              <a:spcBef>
                <a:spcPts val="600"/>
              </a:spcBef>
              <a:buClr>
                <a:srgbClr val="3163AC"/>
              </a:buClr>
              <a:buFont typeface="Wingdings" panose="05000000000000000000" pitchFamily="2" charset="2"/>
              <a:buChar char="§"/>
            </a:pPr>
            <a:r>
              <a:rPr lang="en-US" altLang="en-US" dirty="0">
                <a:solidFill>
                  <a:srgbClr val="3163AC"/>
                </a:solidFill>
                <a:latin typeface="+mn-lt"/>
                <a:cs typeface="Arial" panose="020B0604020202020204" pitchFamily="34" charset="0"/>
              </a:rPr>
              <a:t>Short run: </a:t>
            </a:r>
            <a:r>
              <a:rPr lang="en-US" altLang="en-US" dirty="0">
                <a:latin typeface="+mn-lt"/>
                <a:cs typeface="Arial" panose="020B0604020202020204" pitchFamily="34" charset="0"/>
              </a:rPr>
              <a:t>market supply with a fixed number of firms</a:t>
            </a:r>
          </a:p>
          <a:p>
            <a:pPr lvl="1">
              <a:lnSpc>
                <a:spcPct val="120000"/>
              </a:lnSpc>
              <a:spcBef>
                <a:spcPts val="600"/>
              </a:spcBef>
              <a:buClr>
                <a:srgbClr val="3163AC"/>
              </a:buClr>
              <a:buFont typeface="Wingdings" panose="05000000000000000000" pitchFamily="2" charset="2"/>
              <a:buChar char="§"/>
            </a:pPr>
            <a:r>
              <a:rPr lang="en-US" altLang="en-US" sz="1800" dirty="0">
                <a:latin typeface="+mn-lt"/>
                <a:cs typeface="Arial" panose="020B0604020202020204" pitchFamily="34" charset="0"/>
              </a:rPr>
              <a:t>Each firm supplies quantity where P = MC</a:t>
            </a:r>
          </a:p>
          <a:p>
            <a:pPr lvl="1">
              <a:lnSpc>
                <a:spcPct val="120000"/>
              </a:lnSpc>
              <a:spcBef>
                <a:spcPts val="600"/>
              </a:spcBef>
              <a:buClr>
                <a:srgbClr val="3163AC"/>
              </a:buClr>
              <a:buFont typeface="Wingdings" panose="05000000000000000000" pitchFamily="2" charset="2"/>
              <a:buChar char="§"/>
            </a:pPr>
            <a:r>
              <a:rPr lang="en-US" altLang="en-US" sz="1800" dirty="0">
                <a:cs typeface="Arial" panose="020B0604020202020204" pitchFamily="34" charset="0"/>
              </a:rPr>
              <a:t>For P &gt; AVC: supply curve is MC curve</a:t>
            </a:r>
          </a:p>
          <a:p>
            <a:pPr>
              <a:lnSpc>
                <a:spcPct val="120000"/>
              </a:lnSpc>
              <a:spcBef>
                <a:spcPts val="600"/>
              </a:spcBef>
              <a:buClr>
                <a:srgbClr val="3163AC"/>
              </a:buClr>
              <a:buFont typeface="Wingdings" panose="05000000000000000000" pitchFamily="2" charset="2"/>
              <a:buChar char="§"/>
            </a:pPr>
            <a:r>
              <a:rPr lang="en-US" altLang="en-US" dirty="0">
                <a:solidFill>
                  <a:srgbClr val="3163AC"/>
                </a:solidFill>
                <a:latin typeface="+mn-lt"/>
                <a:cs typeface="Arial" panose="020B0604020202020204" pitchFamily="34" charset="0"/>
              </a:rPr>
              <a:t>Long run: f</a:t>
            </a:r>
            <a:r>
              <a:rPr lang="en-US" altLang="en-US" dirty="0">
                <a:latin typeface="+mn-lt"/>
                <a:cs typeface="Arial" panose="020B0604020202020204" pitchFamily="34" charset="0"/>
              </a:rPr>
              <a:t>irms can enter and exit the market</a:t>
            </a:r>
          </a:p>
          <a:p>
            <a:pPr lvl="1">
              <a:lnSpc>
                <a:spcPct val="120000"/>
              </a:lnSpc>
              <a:spcBef>
                <a:spcPts val="600"/>
              </a:spcBef>
              <a:buFont typeface="Wingdings" panose="05000000000000000000" pitchFamily="2" charset="2"/>
              <a:buChar char="§"/>
            </a:pPr>
            <a:r>
              <a:rPr lang="en-US" altLang="en-US" sz="1800" dirty="0">
                <a:cs typeface="Arial" panose="020B0604020202020204" pitchFamily="34" charset="0"/>
              </a:rPr>
              <a:t>If P &gt; ATC, firms make positive profit: new firms enter the market</a:t>
            </a:r>
          </a:p>
          <a:p>
            <a:pPr lvl="1">
              <a:lnSpc>
                <a:spcPct val="120000"/>
              </a:lnSpc>
              <a:spcBef>
                <a:spcPts val="600"/>
              </a:spcBef>
              <a:buFont typeface="Wingdings" panose="05000000000000000000" pitchFamily="2" charset="2"/>
              <a:buChar char="§"/>
            </a:pPr>
            <a:r>
              <a:rPr lang="en-US" altLang="en-US" sz="1800" dirty="0">
                <a:cs typeface="Arial" panose="020B0604020202020204" pitchFamily="34" charset="0"/>
              </a:rPr>
              <a:t>If P &lt; ATC, firms make negative profit: firms exit the market</a:t>
            </a:r>
          </a:p>
          <a:p>
            <a:pPr lvl="1">
              <a:lnSpc>
                <a:spcPct val="120000"/>
              </a:lnSpc>
              <a:spcBef>
                <a:spcPts val="600"/>
              </a:spcBef>
              <a:buFont typeface="Wingdings" panose="05000000000000000000" pitchFamily="2" charset="2"/>
              <a:buChar char="§"/>
            </a:pPr>
            <a:r>
              <a:rPr lang="en-US" altLang="en-US" sz="1800" dirty="0">
                <a:cs typeface="Arial" panose="020B0604020202020204" pitchFamily="34" charset="0"/>
              </a:rPr>
              <a:t>Process of entry and exit ends when firms still in market make zero economic profit (P = ATC)</a:t>
            </a:r>
          </a:p>
          <a:p>
            <a:pPr lvl="1">
              <a:lnSpc>
                <a:spcPct val="120000"/>
              </a:lnSpc>
              <a:spcBef>
                <a:spcPts val="600"/>
              </a:spcBef>
              <a:buFont typeface="Wingdings" panose="05000000000000000000" pitchFamily="2" charset="2"/>
              <a:buChar char="§"/>
            </a:pPr>
            <a:r>
              <a:rPr lang="en-US" altLang="en-US" sz="1800" dirty="0">
                <a:cs typeface="Arial" panose="020B0604020202020204" pitchFamily="34" charset="0"/>
              </a:rPr>
              <a:t>Long run supply curve is perfectly elastic horizontal at minimum ATC</a:t>
            </a:r>
          </a:p>
          <a:p>
            <a:pPr>
              <a:lnSpc>
                <a:spcPct val="120000"/>
              </a:lnSpc>
              <a:spcBef>
                <a:spcPts val="600"/>
              </a:spcBef>
              <a:buClr>
                <a:srgbClr val="3163AC"/>
              </a:buClr>
              <a:buFont typeface="Wingdings" panose="05000000000000000000" pitchFamily="2" charset="2"/>
              <a:buChar char="§"/>
            </a:pPr>
            <a:endParaRPr lang="en-US" altLang="en-US" dirty="0">
              <a:latin typeface="+mn-lt"/>
            </a:endParaRPr>
          </a:p>
          <a:p>
            <a:pPr marL="0" indent="0">
              <a:buClr>
                <a:srgbClr val="3163AC"/>
              </a:buClr>
              <a:buNone/>
            </a:pPr>
            <a:endParaRPr lang="en-US" altLang="en-US" dirty="0">
              <a:solidFill>
                <a:srgbClr val="3163AC"/>
              </a:solidFill>
              <a:latin typeface="+mn-lt"/>
            </a:endParaRPr>
          </a:p>
          <a:p>
            <a:pPr>
              <a:buClr>
                <a:srgbClr val="3163AC"/>
              </a:buClr>
              <a:buFont typeface="Wingdings" panose="05000000000000000000" pitchFamily="2" charset="2"/>
              <a:buChar char="§"/>
            </a:pPr>
            <a:endParaRPr lang="en-US" altLang="en-US" dirty="0">
              <a:latin typeface="+mn-lt"/>
            </a:endParaRPr>
          </a:p>
          <a:p>
            <a:pPr marL="0" indent="0">
              <a:buNone/>
            </a:pPr>
            <a:endParaRPr lang="de-DE" sz="2400" dirty="0">
              <a:solidFill>
                <a:srgbClr val="3163AC"/>
              </a:solidFill>
              <a:latin typeface="+mn-lt"/>
            </a:endParaRPr>
          </a:p>
        </p:txBody>
      </p:sp>
      <p:sp>
        <p:nvSpPr>
          <p:cNvPr id="5" name="Titel 4"/>
          <p:cNvSpPr>
            <a:spLocks noGrp="1"/>
          </p:cNvSpPr>
          <p:nvPr>
            <p:ph type="title"/>
          </p:nvPr>
        </p:nvSpPr>
        <p:spPr/>
        <p:txBody>
          <a:bodyPr/>
          <a:lstStyle/>
          <a:p>
            <a:r>
              <a:rPr lang="en-US" altLang="en-US" dirty="0">
                <a:solidFill>
                  <a:srgbClr val="2E63AC"/>
                </a:solidFill>
                <a:latin typeface="+mj-lt"/>
                <a:cs typeface="Arial" panose="020B0604020202020204" pitchFamily="34" charset="0"/>
              </a:rPr>
              <a:t>Market Supply in the Short-run </a:t>
            </a:r>
            <a:br>
              <a:rPr lang="en-US" altLang="en-US" dirty="0">
                <a:solidFill>
                  <a:srgbClr val="2E63AC"/>
                </a:solidFill>
                <a:latin typeface="+mj-lt"/>
                <a:cs typeface="Arial" panose="020B0604020202020204" pitchFamily="34" charset="0"/>
              </a:rPr>
            </a:br>
            <a:r>
              <a:rPr lang="en-US" altLang="en-US" dirty="0">
                <a:solidFill>
                  <a:srgbClr val="2E63AC"/>
                </a:solidFill>
                <a:latin typeface="+mj-lt"/>
                <a:cs typeface="Arial" panose="020B0604020202020204" pitchFamily="34" charset="0"/>
              </a:rPr>
              <a:t>vs long-run</a:t>
            </a:r>
            <a:endParaRPr lang="de-DE" dirty="0">
              <a:solidFill>
                <a:srgbClr val="2E63AC"/>
              </a:solidFill>
              <a:latin typeface="+mj-lt"/>
              <a:cs typeface="Arial" panose="020B0604020202020204" pitchFamily="34" charset="0"/>
            </a:endParaRPr>
          </a:p>
        </p:txBody>
      </p:sp>
    </p:spTree>
    <p:extLst>
      <p:ext uri="{BB962C8B-B14F-4D97-AF65-F5344CB8AC3E}">
        <p14:creationId xmlns:p14="http://schemas.microsoft.com/office/powerpoint/2010/main" val="4174954123"/>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9" name="TextBox 4"/>
          <p:cNvSpPr txBox="1">
            <a:spLocks noChangeArrowheads="1"/>
          </p:cNvSpPr>
          <p:nvPr/>
        </p:nvSpPr>
        <p:spPr bwMode="auto">
          <a:xfrm>
            <a:off x="218376" y="161926"/>
            <a:ext cx="46493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2400" cap="all" dirty="0">
                <a:solidFill>
                  <a:srgbClr val="3163AC"/>
                </a:solidFill>
                <a:latin typeface="+mj-lt"/>
              </a:rPr>
              <a:t>Short-Run Market Supply</a:t>
            </a:r>
          </a:p>
        </p:txBody>
      </p:sp>
      <p:grpSp>
        <p:nvGrpSpPr>
          <p:cNvPr id="2" name="Group 4"/>
          <p:cNvGrpSpPr>
            <a:grpSpLocks/>
          </p:cNvGrpSpPr>
          <p:nvPr/>
        </p:nvGrpSpPr>
        <p:grpSpPr bwMode="auto">
          <a:xfrm>
            <a:off x="139700" y="1270000"/>
            <a:ext cx="3894138" cy="3173413"/>
            <a:chOff x="1131776" y="1482435"/>
            <a:chExt cx="3895667" cy="3173485"/>
          </a:xfrm>
        </p:grpSpPr>
        <p:sp>
          <p:nvSpPr>
            <p:cNvPr id="7" name="Rectangle 6"/>
            <p:cNvSpPr/>
            <p:nvPr/>
          </p:nvSpPr>
          <p:spPr>
            <a:xfrm>
              <a:off x="1828963" y="1638014"/>
              <a:ext cx="3198480" cy="30052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solidFill>
                  <a:prstClr val="black"/>
                </a:solidFill>
              </a:endParaRPr>
            </a:p>
          </p:txBody>
        </p:sp>
        <p:grpSp>
          <p:nvGrpSpPr>
            <p:cNvPr id="31798" name="Group 16"/>
            <p:cNvGrpSpPr>
              <a:grpSpLocks/>
            </p:cNvGrpSpPr>
            <p:nvPr/>
          </p:nvGrpSpPr>
          <p:grpSpPr bwMode="auto">
            <a:xfrm>
              <a:off x="1131776" y="1482435"/>
              <a:ext cx="710524" cy="3173485"/>
              <a:chOff x="1131776" y="1482435"/>
              <a:chExt cx="710524" cy="3173485"/>
            </a:xfrm>
          </p:grpSpPr>
          <p:cxnSp>
            <p:nvCxnSpPr>
              <p:cNvPr id="9" name="Straight Connector 8"/>
              <p:cNvCxnSpPr/>
              <p:nvPr/>
            </p:nvCxnSpPr>
            <p:spPr>
              <a:xfrm rot="5400000">
                <a:off x="289841" y="3129504"/>
                <a:ext cx="305283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1800" name="TextBox 8"/>
              <p:cNvSpPr txBox="1">
                <a:spLocks noChangeArrowheads="1"/>
              </p:cNvSpPr>
              <p:nvPr/>
            </p:nvSpPr>
            <p:spPr bwMode="auto">
              <a:xfrm>
                <a:off x="1131776" y="1482435"/>
                <a:ext cx="710524" cy="369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algn="r" eaLnBrk="1" hangingPunct="1"/>
                <a:r>
                  <a:rPr lang="en-US" altLang="en-US" sz="1800">
                    <a:solidFill>
                      <a:prstClr val="black"/>
                    </a:solidFill>
                    <a:latin typeface="+mn-lt"/>
                  </a:rPr>
                  <a:t>Price</a:t>
                </a:r>
              </a:p>
            </p:txBody>
          </p:sp>
        </p:grpSp>
      </p:grpSp>
      <p:sp>
        <p:nvSpPr>
          <p:cNvPr id="11" name="TextBox 10"/>
          <p:cNvSpPr txBox="1">
            <a:spLocks noChangeArrowheads="1"/>
          </p:cNvSpPr>
          <p:nvPr/>
        </p:nvSpPr>
        <p:spPr bwMode="auto">
          <a:xfrm>
            <a:off x="187192" y="5110743"/>
            <a:ext cx="88265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dirty="0">
                <a:solidFill>
                  <a:prstClr val="black"/>
                </a:solidFill>
                <a:latin typeface="+mn-lt"/>
              </a:rPr>
              <a:t>In the short run, the number of firms in the market is fixed. As a result, the market supply curve, shown in panel (b), reflects the individual firms’ marginal-cost curves, shown in panel (a). Here, in a market of 1,000 firms, the quantity of output supplied to the market is 1,000 times the quantity supplied by each firm</a:t>
            </a:r>
          </a:p>
        </p:txBody>
      </p:sp>
      <p:grpSp>
        <p:nvGrpSpPr>
          <p:cNvPr id="4" name="Group 10"/>
          <p:cNvGrpSpPr>
            <a:grpSpLocks/>
          </p:cNvGrpSpPr>
          <p:nvPr/>
        </p:nvGrpSpPr>
        <p:grpSpPr bwMode="auto">
          <a:xfrm>
            <a:off x="673100" y="4441828"/>
            <a:ext cx="3371850" cy="668112"/>
            <a:chOff x="1665253" y="4655129"/>
            <a:chExt cx="3371400" cy="667878"/>
          </a:xfrm>
        </p:grpSpPr>
        <p:cxnSp>
          <p:nvCxnSpPr>
            <p:cNvPr id="13" name="Straight Connector 12"/>
            <p:cNvCxnSpPr/>
            <p:nvPr/>
          </p:nvCxnSpPr>
          <p:spPr>
            <a:xfrm>
              <a:off x="1817633" y="4655129"/>
              <a:ext cx="3219020" cy="158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1795" name="TextBox 12"/>
            <p:cNvSpPr txBox="1">
              <a:spLocks noChangeArrowheads="1"/>
            </p:cNvSpPr>
            <p:nvPr/>
          </p:nvSpPr>
          <p:spPr bwMode="auto">
            <a:xfrm>
              <a:off x="3992775" y="4676902"/>
              <a:ext cx="1043737" cy="646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800">
                  <a:solidFill>
                    <a:prstClr val="black"/>
                  </a:solidFill>
                  <a:latin typeface="+mn-lt"/>
                </a:rPr>
                <a:t>Quantity</a:t>
              </a:r>
            </a:p>
            <a:p>
              <a:pPr eaLnBrk="1" hangingPunct="1"/>
              <a:r>
                <a:rPr lang="en-US" altLang="en-US" sz="1800">
                  <a:solidFill>
                    <a:prstClr val="black"/>
                  </a:solidFill>
                  <a:latin typeface="+mn-lt"/>
                </a:rPr>
                <a:t>(firm) </a:t>
              </a:r>
            </a:p>
          </p:txBody>
        </p:sp>
        <p:sp>
          <p:nvSpPr>
            <p:cNvPr id="31796" name="TextBox 13"/>
            <p:cNvSpPr txBox="1">
              <a:spLocks noChangeArrowheads="1"/>
            </p:cNvSpPr>
            <p:nvPr/>
          </p:nvSpPr>
          <p:spPr bwMode="auto">
            <a:xfrm>
              <a:off x="1665253" y="4665028"/>
              <a:ext cx="312855" cy="369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800">
                  <a:solidFill>
                    <a:prstClr val="black"/>
                  </a:solidFill>
                  <a:latin typeface="+mn-lt"/>
                </a:rPr>
                <a:t>0</a:t>
              </a:r>
            </a:p>
          </p:txBody>
        </p:sp>
      </p:grpSp>
      <p:sp>
        <p:nvSpPr>
          <p:cNvPr id="16" name="TextBox 15"/>
          <p:cNvSpPr txBox="1">
            <a:spLocks noChangeArrowheads="1"/>
          </p:cNvSpPr>
          <p:nvPr/>
        </p:nvSpPr>
        <p:spPr bwMode="auto">
          <a:xfrm>
            <a:off x="795338" y="889000"/>
            <a:ext cx="30924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800" dirty="0">
                <a:solidFill>
                  <a:prstClr val="black"/>
                </a:solidFill>
                <a:latin typeface="+mn-lt"/>
              </a:rPr>
              <a:t>(a) Individual firm  supply</a:t>
            </a:r>
          </a:p>
        </p:txBody>
      </p:sp>
      <p:grpSp>
        <p:nvGrpSpPr>
          <p:cNvPr id="5" name="Group 20"/>
          <p:cNvGrpSpPr>
            <a:grpSpLocks/>
          </p:cNvGrpSpPr>
          <p:nvPr/>
        </p:nvGrpSpPr>
        <p:grpSpPr bwMode="auto">
          <a:xfrm>
            <a:off x="1108075" y="1417638"/>
            <a:ext cx="2954338" cy="2644775"/>
            <a:chOff x="1094497" y="1134093"/>
            <a:chExt cx="2952095" cy="2644238"/>
          </a:xfrm>
        </p:grpSpPr>
        <p:cxnSp>
          <p:nvCxnSpPr>
            <p:cNvPr id="18" name="Straight Connector 17"/>
            <p:cNvCxnSpPr/>
            <p:nvPr/>
          </p:nvCxnSpPr>
          <p:spPr>
            <a:xfrm flipV="1">
              <a:off x="1094497" y="1438831"/>
              <a:ext cx="2422273" cy="233950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31793" name="TextBox 22"/>
            <p:cNvSpPr txBox="1">
              <a:spLocks noChangeArrowheads="1"/>
            </p:cNvSpPr>
            <p:nvPr/>
          </p:nvSpPr>
          <p:spPr bwMode="auto">
            <a:xfrm>
              <a:off x="3503131" y="1134093"/>
              <a:ext cx="543461" cy="369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800">
                  <a:solidFill>
                    <a:prstClr val="black"/>
                  </a:solidFill>
                  <a:latin typeface="+mn-lt"/>
                </a:rPr>
                <a:t>MC</a:t>
              </a:r>
            </a:p>
          </p:txBody>
        </p:sp>
      </p:grpSp>
      <p:grpSp>
        <p:nvGrpSpPr>
          <p:cNvPr id="6" name="Group 43"/>
          <p:cNvGrpSpPr>
            <a:grpSpLocks/>
          </p:cNvGrpSpPr>
          <p:nvPr/>
        </p:nvGrpSpPr>
        <p:grpSpPr bwMode="auto">
          <a:xfrm>
            <a:off x="1439863" y="3492500"/>
            <a:ext cx="569912" cy="1317625"/>
            <a:chOff x="2931586" y="3918858"/>
            <a:chExt cx="570084" cy="1319641"/>
          </a:xfrm>
        </p:grpSpPr>
        <p:sp>
          <p:nvSpPr>
            <p:cNvPr id="31790" name="TextBox 34"/>
            <p:cNvSpPr txBox="1">
              <a:spLocks noChangeArrowheads="1"/>
            </p:cNvSpPr>
            <p:nvPr/>
          </p:nvSpPr>
          <p:spPr bwMode="auto">
            <a:xfrm>
              <a:off x="2931586" y="4868855"/>
              <a:ext cx="570084" cy="369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800">
                  <a:solidFill>
                    <a:prstClr val="black"/>
                  </a:solidFill>
                  <a:latin typeface="+mn-lt"/>
                </a:rPr>
                <a:t>100</a:t>
              </a:r>
            </a:p>
          </p:txBody>
        </p:sp>
        <p:cxnSp>
          <p:nvCxnSpPr>
            <p:cNvPr id="22" name="Straight Connector 21"/>
            <p:cNvCxnSpPr/>
            <p:nvPr/>
          </p:nvCxnSpPr>
          <p:spPr>
            <a:xfrm rot="16200000" flipH="1">
              <a:off x="2734107" y="4379941"/>
              <a:ext cx="928518" cy="6352"/>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 name="Group 36"/>
          <p:cNvGrpSpPr>
            <a:grpSpLocks/>
          </p:cNvGrpSpPr>
          <p:nvPr/>
        </p:nvGrpSpPr>
        <p:grpSpPr bwMode="auto">
          <a:xfrm>
            <a:off x="74613" y="2378075"/>
            <a:ext cx="2554287" cy="369888"/>
            <a:chOff x="1079242" y="2972792"/>
            <a:chExt cx="2554585" cy="369787"/>
          </a:xfrm>
        </p:grpSpPr>
        <p:cxnSp>
          <p:nvCxnSpPr>
            <p:cNvPr id="24" name="Straight Connector 23"/>
            <p:cNvCxnSpPr/>
            <p:nvPr/>
          </p:nvCxnSpPr>
          <p:spPr>
            <a:xfrm flipV="1">
              <a:off x="1830217" y="3172762"/>
              <a:ext cx="1803610" cy="0"/>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1789" name="TextBox 38"/>
            <p:cNvSpPr txBox="1">
              <a:spLocks noChangeArrowheads="1"/>
            </p:cNvSpPr>
            <p:nvPr/>
          </p:nvSpPr>
          <p:spPr bwMode="auto">
            <a:xfrm>
              <a:off x="1079242" y="2972792"/>
              <a:ext cx="761740" cy="36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800">
                  <a:solidFill>
                    <a:prstClr val="black"/>
                  </a:solidFill>
                  <a:latin typeface="+mn-lt"/>
                </a:rPr>
                <a:t>$2.00</a:t>
              </a:r>
              <a:endParaRPr lang="en-US" altLang="en-US" sz="1800" baseline="-25000">
                <a:solidFill>
                  <a:prstClr val="black"/>
                </a:solidFill>
                <a:latin typeface="+mn-lt"/>
              </a:endParaRPr>
            </a:p>
          </p:txBody>
        </p:sp>
      </p:grpSp>
      <p:grpSp>
        <p:nvGrpSpPr>
          <p:cNvPr id="10" name="Group 39"/>
          <p:cNvGrpSpPr>
            <a:grpSpLocks/>
          </p:cNvGrpSpPr>
          <p:nvPr/>
        </p:nvGrpSpPr>
        <p:grpSpPr bwMode="auto">
          <a:xfrm>
            <a:off x="4365625" y="1279525"/>
            <a:ext cx="4168775" cy="3173413"/>
            <a:chOff x="1131776" y="1482435"/>
            <a:chExt cx="4168899" cy="3173485"/>
          </a:xfrm>
        </p:grpSpPr>
        <p:sp>
          <p:nvSpPr>
            <p:cNvPr id="27" name="Rectangle 26"/>
            <p:cNvSpPr/>
            <p:nvPr/>
          </p:nvSpPr>
          <p:spPr>
            <a:xfrm>
              <a:off x="1828710" y="1638014"/>
              <a:ext cx="3471965" cy="30052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solidFill>
                  <a:prstClr val="black"/>
                </a:solidFill>
              </a:endParaRPr>
            </a:p>
          </p:txBody>
        </p:sp>
        <p:grpSp>
          <p:nvGrpSpPr>
            <p:cNvPr id="31785" name="Group 16"/>
            <p:cNvGrpSpPr>
              <a:grpSpLocks/>
            </p:cNvGrpSpPr>
            <p:nvPr/>
          </p:nvGrpSpPr>
          <p:grpSpPr bwMode="auto">
            <a:xfrm>
              <a:off x="1131776" y="1482435"/>
              <a:ext cx="710524" cy="3173485"/>
              <a:chOff x="1131776" y="1482435"/>
              <a:chExt cx="710524" cy="3173485"/>
            </a:xfrm>
          </p:grpSpPr>
          <p:cxnSp>
            <p:nvCxnSpPr>
              <p:cNvPr id="29" name="Straight Connector 28"/>
              <p:cNvCxnSpPr/>
              <p:nvPr/>
            </p:nvCxnSpPr>
            <p:spPr>
              <a:xfrm rot="5400000">
                <a:off x="291180" y="3129504"/>
                <a:ext cx="305283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1787" name="TextBox 43"/>
              <p:cNvSpPr txBox="1">
                <a:spLocks noChangeArrowheads="1"/>
              </p:cNvSpPr>
              <p:nvPr/>
            </p:nvSpPr>
            <p:spPr bwMode="auto">
              <a:xfrm>
                <a:off x="1131776" y="1482435"/>
                <a:ext cx="710524" cy="369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algn="r" eaLnBrk="1" hangingPunct="1"/>
                <a:r>
                  <a:rPr lang="en-US" altLang="en-US" sz="1800">
                    <a:solidFill>
                      <a:prstClr val="black"/>
                    </a:solidFill>
                    <a:latin typeface="+mn-lt"/>
                  </a:rPr>
                  <a:t>Price</a:t>
                </a:r>
              </a:p>
            </p:txBody>
          </p:sp>
        </p:grpSp>
      </p:grpSp>
      <p:grpSp>
        <p:nvGrpSpPr>
          <p:cNvPr id="14" name="Group 44"/>
          <p:cNvGrpSpPr>
            <a:grpSpLocks/>
          </p:cNvGrpSpPr>
          <p:nvPr/>
        </p:nvGrpSpPr>
        <p:grpSpPr bwMode="auto">
          <a:xfrm>
            <a:off x="4899025" y="4449764"/>
            <a:ext cx="3654425" cy="669931"/>
            <a:chOff x="1665256" y="4653303"/>
            <a:chExt cx="3653208" cy="669918"/>
          </a:xfrm>
        </p:grpSpPr>
        <p:cxnSp>
          <p:nvCxnSpPr>
            <p:cNvPr id="32" name="Straight Connector 31"/>
            <p:cNvCxnSpPr/>
            <p:nvPr/>
          </p:nvCxnSpPr>
          <p:spPr>
            <a:xfrm flipV="1">
              <a:off x="1817605" y="4653303"/>
              <a:ext cx="3500859" cy="158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1782" name="TextBox 46"/>
            <p:cNvSpPr txBox="1">
              <a:spLocks noChangeArrowheads="1"/>
            </p:cNvSpPr>
            <p:nvPr/>
          </p:nvSpPr>
          <p:spPr bwMode="auto">
            <a:xfrm>
              <a:off x="4203299" y="4676902"/>
              <a:ext cx="1107627" cy="646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800">
                  <a:solidFill>
                    <a:prstClr val="black"/>
                  </a:solidFill>
                  <a:latin typeface="+mn-lt"/>
                </a:rPr>
                <a:t>Quantity</a:t>
              </a:r>
            </a:p>
            <a:p>
              <a:pPr eaLnBrk="1" hangingPunct="1"/>
              <a:r>
                <a:rPr lang="en-US" altLang="en-US" sz="1800">
                  <a:solidFill>
                    <a:prstClr val="black"/>
                  </a:solidFill>
                  <a:latin typeface="+mn-lt"/>
                </a:rPr>
                <a:t>(market) </a:t>
              </a:r>
            </a:p>
          </p:txBody>
        </p:sp>
        <p:sp>
          <p:nvSpPr>
            <p:cNvPr id="31783" name="TextBox 47"/>
            <p:cNvSpPr txBox="1">
              <a:spLocks noChangeArrowheads="1"/>
            </p:cNvSpPr>
            <p:nvPr/>
          </p:nvSpPr>
          <p:spPr bwMode="auto">
            <a:xfrm>
              <a:off x="1665256" y="4665028"/>
              <a:ext cx="312850" cy="369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800">
                  <a:solidFill>
                    <a:prstClr val="black"/>
                  </a:solidFill>
                  <a:latin typeface="+mn-lt"/>
                </a:rPr>
                <a:t>0</a:t>
              </a:r>
            </a:p>
          </p:txBody>
        </p:sp>
      </p:grpSp>
      <p:sp>
        <p:nvSpPr>
          <p:cNvPr id="35" name="TextBox 34"/>
          <p:cNvSpPr txBox="1">
            <a:spLocks noChangeArrowheads="1"/>
          </p:cNvSpPr>
          <p:nvPr/>
        </p:nvSpPr>
        <p:spPr bwMode="auto">
          <a:xfrm>
            <a:off x="5716588" y="898525"/>
            <a:ext cx="21605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800" dirty="0">
                <a:solidFill>
                  <a:prstClr val="black"/>
                </a:solidFill>
                <a:latin typeface="+mn-lt"/>
              </a:rPr>
              <a:t>(b) Market supply</a:t>
            </a:r>
          </a:p>
        </p:txBody>
      </p:sp>
      <p:grpSp>
        <p:nvGrpSpPr>
          <p:cNvPr id="15" name="Group 43"/>
          <p:cNvGrpSpPr>
            <a:grpSpLocks/>
          </p:cNvGrpSpPr>
          <p:nvPr/>
        </p:nvGrpSpPr>
        <p:grpSpPr bwMode="auto">
          <a:xfrm>
            <a:off x="2363788" y="2589213"/>
            <a:ext cx="569912" cy="2220912"/>
            <a:chOff x="2931586" y="3016334"/>
            <a:chExt cx="570084" cy="2221909"/>
          </a:xfrm>
        </p:grpSpPr>
        <p:sp>
          <p:nvSpPr>
            <p:cNvPr id="31779" name="TextBox 74"/>
            <p:cNvSpPr txBox="1">
              <a:spLocks noChangeArrowheads="1"/>
            </p:cNvSpPr>
            <p:nvPr/>
          </p:nvSpPr>
          <p:spPr bwMode="auto">
            <a:xfrm>
              <a:off x="2931586" y="4868856"/>
              <a:ext cx="570084" cy="36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800">
                  <a:solidFill>
                    <a:prstClr val="black"/>
                  </a:solidFill>
                  <a:latin typeface="+mn-lt"/>
                </a:rPr>
                <a:t>200</a:t>
              </a:r>
            </a:p>
          </p:txBody>
        </p:sp>
        <p:cxnSp>
          <p:nvCxnSpPr>
            <p:cNvPr id="38" name="Straight Connector 37"/>
            <p:cNvCxnSpPr/>
            <p:nvPr/>
          </p:nvCxnSpPr>
          <p:spPr>
            <a:xfrm rot="16200000" flipH="1">
              <a:off x="2283556" y="3929556"/>
              <a:ext cx="1831209" cy="4764"/>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 name="Group 76"/>
          <p:cNvGrpSpPr>
            <a:grpSpLocks/>
          </p:cNvGrpSpPr>
          <p:nvPr/>
        </p:nvGrpSpPr>
        <p:grpSpPr bwMode="auto">
          <a:xfrm>
            <a:off x="203200" y="3289300"/>
            <a:ext cx="1500188" cy="369888"/>
            <a:chOff x="1208005" y="2972788"/>
            <a:chExt cx="1499547" cy="368059"/>
          </a:xfrm>
        </p:grpSpPr>
        <p:cxnSp>
          <p:nvCxnSpPr>
            <p:cNvPr id="40" name="Straight Connector 39"/>
            <p:cNvCxnSpPr/>
            <p:nvPr/>
          </p:nvCxnSpPr>
          <p:spPr>
            <a:xfrm>
              <a:off x="1830039" y="3171824"/>
              <a:ext cx="877513" cy="3159"/>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1778" name="TextBox 78"/>
            <p:cNvSpPr txBox="1">
              <a:spLocks noChangeArrowheads="1"/>
            </p:cNvSpPr>
            <p:nvPr/>
          </p:nvSpPr>
          <p:spPr bwMode="auto">
            <a:xfrm>
              <a:off x="1208005" y="2972788"/>
              <a:ext cx="632909" cy="368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800">
                  <a:solidFill>
                    <a:prstClr val="black"/>
                  </a:solidFill>
                  <a:latin typeface="+mn-lt"/>
                </a:rPr>
                <a:t>1.00</a:t>
              </a:r>
              <a:endParaRPr lang="en-US" altLang="en-US" sz="1800" baseline="-25000">
                <a:solidFill>
                  <a:prstClr val="black"/>
                </a:solidFill>
                <a:latin typeface="+mn-lt"/>
              </a:endParaRPr>
            </a:p>
          </p:txBody>
        </p:sp>
      </p:grpSp>
      <p:grpSp>
        <p:nvGrpSpPr>
          <p:cNvPr id="19" name="Group 86"/>
          <p:cNvGrpSpPr>
            <a:grpSpLocks/>
          </p:cNvGrpSpPr>
          <p:nvPr/>
        </p:nvGrpSpPr>
        <p:grpSpPr bwMode="auto">
          <a:xfrm>
            <a:off x="5332413" y="1428750"/>
            <a:ext cx="3198812" cy="2654300"/>
            <a:chOff x="1094497" y="1122799"/>
            <a:chExt cx="3199405" cy="2655532"/>
          </a:xfrm>
        </p:grpSpPr>
        <p:cxnSp>
          <p:nvCxnSpPr>
            <p:cNvPr id="43" name="Straight Connector 42"/>
            <p:cNvCxnSpPr/>
            <p:nvPr/>
          </p:nvCxnSpPr>
          <p:spPr>
            <a:xfrm flipV="1">
              <a:off x="1094497" y="1438859"/>
              <a:ext cx="2422974" cy="233947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31776" name="TextBox 88"/>
            <p:cNvSpPr txBox="1">
              <a:spLocks noChangeArrowheads="1"/>
            </p:cNvSpPr>
            <p:nvPr/>
          </p:nvSpPr>
          <p:spPr bwMode="auto">
            <a:xfrm>
              <a:off x="3403951" y="1122799"/>
              <a:ext cx="889951" cy="369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800">
                  <a:solidFill>
                    <a:prstClr val="black"/>
                  </a:solidFill>
                  <a:latin typeface="+mn-lt"/>
                </a:rPr>
                <a:t>Supply</a:t>
              </a:r>
            </a:p>
          </p:txBody>
        </p:sp>
      </p:grpSp>
      <p:grpSp>
        <p:nvGrpSpPr>
          <p:cNvPr id="20" name="Group 43"/>
          <p:cNvGrpSpPr>
            <a:grpSpLocks/>
          </p:cNvGrpSpPr>
          <p:nvPr/>
        </p:nvGrpSpPr>
        <p:grpSpPr bwMode="auto">
          <a:xfrm>
            <a:off x="5435600" y="3513138"/>
            <a:ext cx="1019175" cy="1319212"/>
            <a:chOff x="2705353" y="3918858"/>
            <a:chExt cx="1017943" cy="1319187"/>
          </a:xfrm>
        </p:grpSpPr>
        <p:sp>
          <p:nvSpPr>
            <p:cNvPr id="31773" name="TextBox 90"/>
            <p:cNvSpPr txBox="1">
              <a:spLocks noChangeArrowheads="1"/>
            </p:cNvSpPr>
            <p:nvPr/>
          </p:nvSpPr>
          <p:spPr bwMode="auto">
            <a:xfrm>
              <a:off x="2705353" y="4868856"/>
              <a:ext cx="1017943" cy="369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800">
                  <a:solidFill>
                    <a:prstClr val="black"/>
                  </a:solidFill>
                  <a:latin typeface="+mn-lt"/>
                </a:rPr>
                <a:t>100,000</a:t>
              </a:r>
            </a:p>
          </p:txBody>
        </p:sp>
        <p:cxnSp>
          <p:nvCxnSpPr>
            <p:cNvPr id="47" name="Straight Connector 46"/>
            <p:cNvCxnSpPr/>
            <p:nvPr/>
          </p:nvCxnSpPr>
          <p:spPr>
            <a:xfrm rot="16200000" flipH="1">
              <a:off x="2732548" y="4380022"/>
              <a:ext cx="928669" cy="6342"/>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 name="Group 92"/>
          <p:cNvGrpSpPr>
            <a:grpSpLocks/>
          </p:cNvGrpSpPr>
          <p:nvPr/>
        </p:nvGrpSpPr>
        <p:grpSpPr bwMode="auto">
          <a:xfrm>
            <a:off x="4308475" y="2398713"/>
            <a:ext cx="2543175" cy="369887"/>
            <a:chOff x="1091988" y="2972788"/>
            <a:chExt cx="2541839" cy="368059"/>
          </a:xfrm>
        </p:grpSpPr>
        <p:cxnSp>
          <p:nvCxnSpPr>
            <p:cNvPr id="49" name="Straight Connector 48"/>
            <p:cNvCxnSpPr/>
            <p:nvPr/>
          </p:nvCxnSpPr>
          <p:spPr>
            <a:xfrm flipV="1">
              <a:off x="1829788" y="3171824"/>
              <a:ext cx="1804039" cy="0"/>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1772" name="TextBox 94"/>
            <p:cNvSpPr txBox="1">
              <a:spLocks noChangeArrowheads="1"/>
            </p:cNvSpPr>
            <p:nvPr/>
          </p:nvSpPr>
          <p:spPr bwMode="auto">
            <a:xfrm>
              <a:off x="1091988" y="2972788"/>
              <a:ext cx="761740" cy="368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800">
                  <a:solidFill>
                    <a:prstClr val="black"/>
                  </a:solidFill>
                  <a:latin typeface="+mn-lt"/>
                </a:rPr>
                <a:t>$2.00</a:t>
              </a:r>
              <a:endParaRPr lang="en-US" altLang="en-US" sz="1800" baseline="-25000">
                <a:solidFill>
                  <a:prstClr val="black"/>
                </a:solidFill>
                <a:latin typeface="+mn-lt"/>
              </a:endParaRPr>
            </a:p>
          </p:txBody>
        </p:sp>
      </p:grpSp>
      <p:grpSp>
        <p:nvGrpSpPr>
          <p:cNvPr id="23" name="Group 43"/>
          <p:cNvGrpSpPr>
            <a:grpSpLocks/>
          </p:cNvGrpSpPr>
          <p:nvPr/>
        </p:nvGrpSpPr>
        <p:grpSpPr bwMode="auto">
          <a:xfrm>
            <a:off x="6359525" y="2611438"/>
            <a:ext cx="1019175" cy="2220912"/>
            <a:chOff x="2705353" y="3016335"/>
            <a:chExt cx="1017943" cy="2221908"/>
          </a:xfrm>
        </p:grpSpPr>
        <p:sp>
          <p:nvSpPr>
            <p:cNvPr id="31769" name="TextBox 96"/>
            <p:cNvSpPr txBox="1">
              <a:spLocks noChangeArrowheads="1"/>
            </p:cNvSpPr>
            <p:nvPr/>
          </p:nvSpPr>
          <p:spPr bwMode="auto">
            <a:xfrm>
              <a:off x="2705353" y="4868856"/>
              <a:ext cx="1017943" cy="36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800">
                  <a:solidFill>
                    <a:prstClr val="black"/>
                  </a:solidFill>
                  <a:latin typeface="+mn-lt"/>
                </a:rPr>
                <a:t>200,000</a:t>
              </a:r>
            </a:p>
          </p:txBody>
        </p:sp>
        <p:cxnSp>
          <p:nvCxnSpPr>
            <p:cNvPr id="53" name="Straight Connector 52"/>
            <p:cNvCxnSpPr/>
            <p:nvPr/>
          </p:nvCxnSpPr>
          <p:spPr>
            <a:xfrm rot="16200000" flipH="1">
              <a:off x="2282072" y="3929561"/>
              <a:ext cx="1831208" cy="475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 name="Group 98"/>
          <p:cNvGrpSpPr>
            <a:grpSpLocks/>
          </p:cNvGrpSpPr>
          <p:nvPr/>
        </p:nvGrpSpPr>
        <p:grpSpPr bwMode="auto">
          <a:xfrm>
            <a:off x="4425950" y="3311525"/>
            <a:ext cx="1500188" cy="369888"/>
            <a:chOff x="1207647" y="2972792"/>
            <a:chExt cx="1499905" cy="369787"/>
          </a:xfrm>
        </p:grpSpPr>
        <p:cxnSp>
          <p:nvCxnSpPr>
            <p:cNvPr id="55" name="Straight Connector 54"/>
            <p:cNvCxnSpPr/>
            <p:nvPr/>
          </p:nvCxnSpPr>
          <p:spPr>
            <a:xfrm>
              <a:off x="1831417" y="3172762"/>
              <a:ext cx="876135" cy="1588"/>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1768" name="TextBox 100"/>
            <p:cNvSpPr txBox="1">
              <a:spLocks noChangeArrowheads="1"/>
            </p:cNvSpPr>
            <p:nvPr/>
          </p:nvSpPr>
          <p:spPr bwMode="auto">
            <a:xfrm>
              <a:off x="1207647" y="2972792"/>
              <a:ext cx="633608" cy="36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800">
                  <a:solidFill>
                    <a:prstClr val="black"/>
                  </a:solidFill>
                  <a:latin typeface="+mn-lt"/>
                </a:rPr>
                <a:t>1.00</a:t>
              </a:r>
              <a:endParaRPr lang="en-US" altLang="en-US" sz="1800" baseline="-25000">
                <a:solidFill>
                  <a:prstClr val="black"/>
                </a:solidFill>
                <a:latin typeface="+mn-lt"/>
              </a:endParaRPr>
            </a:p>
          </p:txBody>
        </p:sp>
      </p:grpSp>
    </p:spTree>
    <p:extLst>
      <p:ext uri="{BB962C8B-B14F-4D97-AF65-F5344CB8AC3E}">
        <p14:creationId xmlns:p14="http://schemas.microsoft.com/office/powerpoint/2010/main" val="17264118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par>
                                <p:cTn id="12" presetID="22" presetClass="entr" presetSubtype="4"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par>
                          <p:cTn id="15" fill="hold" nodeType="afterGroup">
                            <p:stCondLst>
                              <p:cond delay="1000"/>
                            </p:stCondLst>
                            <p:childTnLst>
                              <p:par>
                                <p:cTn id="16" presetID="22" presetClass="entr" presetSubtype="8"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1000"/>
                                        <p:tgtEl>
                                          <p:spTgt spid="5"/>
                                        </p:tgtEl>
                                      </p:cBhvr>
                                    </p:animEffect>
                                  </p:childTnLst>
                                </p:cTn>
                              </p:par>
                            </p:childTnLst>
                          </p:cTn>
                        </p:par>
                        <p:par>
                          <p:cTn id="19" fill="hold" nodeType="afterGroup">
                            <p:stCondLst>
                              <p:cond delay="2000"/>
                            </p:stCondLst>
                            <p:childTnLst>
                              <p:par>
                                <p:cTn id="20" presetID="22" presetClass="entr" presetSubtype="8" fill="hold"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500"/>
                                        <p:tgtEl>
                                          <p:spTgt spid="17"/>
                                        </p:tgtEl>
                                      </p:cBhvr>
                                    </p:animEffect>
                                  </p:childTnLst>
                                </p:cTn>
                              </p:par>
                            </p:childTnLst>
                          </p:cTn>
                        </p:par>
                        <p:par>
                          <p:cTn id="23" fill="hold" nodeType="afterGroup">
                            <p:stCondLst>
                              <p:cond delay="2500"/>
                            </p:stCondLst>
                            <p:childTnLst>
                              <p:par>
                                <p:cTn id="24" presetID="22" presetClass="entr" presetSubtype="1"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up)">
                                      <p:cBhvr>
                                        <p:cTn id="26" dur="500"/>
                                        <p:tgtEl>
                                          <p:spTgt spid="6"/>
                                        </p:tgtEl>
                                      </p:cBhvr>
                                    </p:animEffect>
                                  </p:childTnLst>
                                </p:cTn>
                              </p:par>
                            </p:childTnLst>
                          </p:cTn>
                        </p:par>
                        <p:par>
                          <p:cTn id="27" fill="hold" nodeType="afterGroup">
                            <p:stCondLst>
                              <p:cond delay="3000"/>
                            </p:stCondLst>
                            <p:childTnLst>
                              <p:par>
                                <p:cTn id="28" presetID="22" presetClass="entr" presetSubtype="8" fill="hold"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left)">
                                      <p:cBhvr>
                                        <p:cTn id="30" dur="500"/>
                                        <p:tgtEl>
                                          <p:spTgt spid="8"/>
                                        </p:tgtEl>
                                      </p:cBhvr>
                                    </p:animEffect>
                                  </p:childTnLst>
                                </p:cTn>
                              </p:par>
                            </p:childTnLst>
                          </p:cTn>
                        </p:par>
                        <p:par>
                          <p:cTn id="31" fill="hold" nodeType="afterGroup">
                            <p:stCondLst>
                              <p:cond delay="3500"/>
                            </p:stCondLst>
                            <p:childTnLst>
                              <p:par>
                                <p:cTn id="32" presetID="22" presetClass="entr" presetSubtype="1" fill="hold"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up)">
                                      <p:cBhvr>
                                        <p:cTn id="34" dur="500"/>
                                        <p:tgtEl>
                                          <p:spTgt spid="15"/>
                                        </p:tgtEl>
                                      </p:cBhvr>
                                    </p:animEffect>
                                  </p:childTnLst>
                                </p:cTn>
                              </p:par>
                            </p:childTnLst>
                          </p:cTn>
                        </p:par>
                        <p:par>
                          <p:cTn id="35" fill="hold" nodeType="afterGroup">
                            <p:stCondLst>
                              <p:cond delay="4000"/>
                            </p:stCondLst>
                            <p:childTnLst>
                              <p:par>
                                <p:cTn id="36" presetID="22" presetClass="entr" presetSubtype="8" fill="hold" grpId="0" nodeType="afterEffect">
                                  <p:stCondLst>
                                    <p:cond delay="500"/>
                                  </p:stCondLst>
                                  <p:childTnLst>
                                    <p:set>
                                      <p:cBhvr>
                                        <p:cTn id="37" dur="1" fill="hold">
                                          <p:stCondLst>
                                            <p:cond delay="0"/>
                                          </p:stCondLst>
                                        </p:cTn>
                                        <p:tgtEl>
                                          <p:spTgt spid="35"/>
                                        </p:tgtEl>
                                        <p:attrNameLst>
                                          <p:attrName>style.visibility</p:attrName>
                                        </p:attrNameLst>
                                      </p:cBhvr>
                                      <p:to>
                                        <p:strVal val="visible"/>
                                      </p:to>
                                    </p:set>
                                    <p:animEffect transition="in" filter="wipe(left)">
                                      <p:cBhvr>
                                        <p:cTn id="38" dur="1000"/>
                                        <p:tgtEl>
                                          <p:spTgt spid="35"/>
                                        </p:tgtEl>
                                      </p:cBhvr>
                                    </p:animEffect>
                                  </p:childTnLst>
                                </p:cTn>
                              </p:par>
                            </p:childTnLst>
                          </p:cTn>
                        </p:par>
                        <p:par>
                          <p:cTn id="39" fill="hold" nodeType="afterGroup">
                            <p:stCondLst>
                              <p:cond delay="5500"/>
                            </p:stCondLst>
                            <p:childTnLst>
                              <p:par>
                                <p:cTn id="40" presetID="22" presetClass="entr" presetSubtype="8" fill="hold" nodeType="after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left)">
                                      <p:cBhvr>
                                        <p:cTn id="42" dur="500"/>
                                        <p:tgtEl>
                                          <p:spTgt spid="14"/>
                                        </p:tgtEl>
                                      </p:cBhvr>
                                    </p:animEffect>
                                  </p:childTnLst>
                                </p:cTn>
                              </p:par>
                              <p:par>
                                <p:cTn id="43" presetID="22" presetClass="entr" presetSubtype="4" fill="hold" nodeType="with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down)">
                                      <p:cBhvr>
                                        <p:cTn id="45" dur="500"/>
                                        <p:tgtEl>
                                          <p:spTgt spid="10"/>
                                        </p:tgtEl>
                                      </p:cBhvr>
                                    </p:animEffect>
                                  </p:childTnLst>
                                </p:cTn>
                              </p:par>
                            </p:childTnLst>
                          </p:cTn>
                        </p:par>
                        <p:par>
                          <p:cTn id="46" fill="hold" nodeType="afterGroup">
                            <p:stCondLst>
                              <p:cond delay="6000"/>
                            </p:stCondLst>
                            <p:childTnLst>
                              <p:par>
                                <p:cTn id="47" presetID="22" presetClass="entr" presetSubtype="8" fill="hold" nodeType="after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wipe(left)">
                                      <p:cBhvr>
                                        <p:cTn id="49" dur="500"/>
                                        <p:tgtEl>
                                          <p:spTgt spid="25"/>
                                        </p:tgtEl>
                                      </p:cBhvr>
                                    </p:animEffect>
                                  </p:childTnLst>
                                </p:cTn>
                              </p:par>
                            </p:childTnLst>
                          </p:cTn>
                        </p:par>
                        <p:par>
                          <p:cTn id="50" fill="hold" nodeType="afterGroup">
                            <p:stCondLst>
                              <p:cond delay="6500"/>
                            </p:stCondLst>
                            <p:childTnLst>
                              <p:par>
                                <p:cTn id="51" presetID="22" presetClass="entr" presetSubtype="1" fill="hold" nodeType="after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wipe(up)">
                                      <p:cBhvr>
                                        <p:cTn id="53" dur="500"/>
                                        <p:tgtEl>
                                          <p:spTgt spid="20"/>
                                        </p:tgtEl>
                                      </p:cBhvr>
                                    </p:animEffect>
                                  </p:childTnLst>
                                </p:cTn>
                              </p:par>
                            </p:childTnLst>
                          </p:cTn>
                        </p:par>
                        <p:par>
                          <p:cTn id="54" fill="hold" nodeType="afterGroup">
                            <p:stCondLst>
                              <p:cond delay="7000"/>
                            </p:stCondLst>
                            <p:childTnLst>
                              <p:par>
                                <p:cTn id="55" presetID="22" presetClass="entr" presetSubtype="8" fill="hold" nodeType="after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wipe(left)">
                                      <p:cBhvr>
                                        <p:cTn id="57" dur="500"/>
                                        <p:tgtEl>
                                          <p:spTgt spid="21"/>
                                        </p:tgtEl>
                                      </p:cBhvr>
                                    </p:animEffect>
                                  </p:childTnLst>
                                </p:cTn>
                              </p:par>
                            </p:childTnLst>
                          </p:cTn>
                        </p:par>
                        <p:par>
                          <p:cTn id="58" fill="hold" nodeType="afterGroup">
                            <p:stCondLst>
                              <p:cond delay="7500"/>
                            </p:stCondLst>
                            <p:childTnLst>
                              <p:par>
                                <p:cTn id="59" presetID="22" presetClass="entr" presetSubtype="1" fill="hold" nodeType="after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wipe(up)">
                                      <p:cBhvr>
                                        <p:cTn id="61" dur="500"/>
                                        <p:tgtEl>
                                          <p:spTgt spid="23"/>
                                        </p:tgtEl>
                                      </p:cBhvr>
                                    </p:animEffect>
                                  </p:childTnLst>
                                </p:cTn>
                              </p:par>
                            </p:childTnLst>
                          </p:cTn>
                        </p:par>
                        <p:par>
                          <p:cTn id="62" fill="hold" nodeType="afterGroup">
                            <p:stCondLst>
                              <p:cond delay="8000"/>
                            </p:stCondLst>
                            <p:childTnLst>
                              <p:par>
                                <p:cTn id="63" presetID="22" presetClass="entr" presetSubtype="8" fill="hold" nodeType="after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wipe(left)">
                                      <p:cBhvr>
                                        <p:cTn id="65" dur="1000"/>
                                        <p:tgtEl>
                                          <p:spTgt spid="19"/>
                                        </p:tgtEl>
                                      </p:cBhvr>
                                    </p:animEffect>
                                  </p:childTnLst>
                                </p:cTn>
                              </p:par>
                            </p:childTnLst>
                          </p:cTn>
                        </p:par>
                        <p:par>
                          <p:cTn id="66" fill="hold" nodeType="afterGroup">
                            <p:stCondLst>
                              <p:cond delay="9000"/>
                            </p:stCondLst>
                            <p:childTnLst>
                              <p:par>
                                <p:cTn id="67" presetID="22" presetClass="entr" presetSubtype="8" fill="hold" grpId="0" nodeType="afterEffect">
                                  <p:stCondLst>
                                    <p:cond delay="0"/>
                                  </p:stCondLst>
                                  <p:childTnLst>
                                    <p:set>
                                      <p:cBhvr>
                                        <p:cTn id="68" dur="1" fill="hold">
                                          <p:stCondLst>
                                            <p:cond delay="0"/>
                                          </p:stCondLst>
                                        </p:cTn>
                                        <p:tgtEl>
                                          <p:spTgt spid="11"/>
                                        </p:tgtEl>
                                        <p:attrNameLst>
                                          <p:attrName>style.visibility</p:attrName>
                                        </p:attrNameLst>
                                      </p:cBhvr>
                                      <p:to>
                                        <p:strVal val="visible"/>
                                      </p:to>
                                    </p:set>
                                    <p:animEffect transition="in" filter="wipe(left)">
                                      <p:cBhvr>
                                        <p:cTn id="6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P spid="35" grpId="0"/>
    </p:bld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1" name="TextBox 4"/>
          <p:cNvSpPr txBox="1">
            <a:spLocks noChangeArrowheads="1"/>
          </p:cNvSpPr>
          <p:nvPr/>
        </p:nvSpPr>
        <p:spPr bwMode="auto">
          <a:xfrm>
            <a:off x="175559" y="168275"/>
            <a:ext cx="446673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2400" cap="all" dirty="0">
                <a:solidFill>
                  <a:srgbClr val="3163AC"/>
                </a:solidFill>
                <a:latin typeface="+mj-lt"/>
              </a:rPr>
              <a:t>Long-Run Market Supply</a:t>
            </a:r>
          </a:p>
        </p:txBody>
      </p:sp>
      <p:grpSp>
        <p:nvGrpSpPr>
          <p:cNvPr id="2" name="Group 4"/>
          <p:cNvGrpSpPr>
            <a:grpSpLocks/>
          </p:cNvGrpSpPr>
          <p:nvPr/>
        </p:nvGrpSpPr>
        <p:grpSpPr bwMode="auto">
          <a:xfrm>
            <a:off x="712788" y="1168400"/>
            <a:ext cx="3754437" cy="3351213"/>
            <a:chOff x="1351892" y="1305010"/>
            <a:chExt cx="3754466" cy="3350910"/>
          </a:xfrm>
        </p:grpSpPr>
        <p:sp>
          <p:nvSpPr>
            <p:cNvPr id="7" name="Rectangle 6"/>
            <p:cNvSpPr/>
            <p:nvPr/>
          </p:nvSpPr>
          <p:spPr>
            <a:xfrm>
              <a:off x="1829733" y="1638355"/>
              <a:ext cx="3276625" cy="30048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solidFill>
                  <a:prstClr val="black"/>
                </a:solidFill>
              </a:endParaRPr>
            </a:p>
          </p:txBody>
        </p:sp>
        <p:grpSp>
          <p:nvGrpSpPr>
            <p:cNvPr id="34852" name="Group 16"/>
            <p:cNvGrpSpPr>
              <a:grpSpLocks/>
            </p:cNvGrpSpPr>
            <p:nvPr/>
          </p:nvGrpSpPr>
          <p:grpSpPr bwMode="auto">
            <a:xfrm>
              <a:off x="1351892" y="1305010"/>
              <a:ext cx="710526" cy="3350910"/>
              <a:chOff x="1351892" y="1305010"/>
              <a:chExt cx="710526" cy="3350910"/>
            </a:xfrm>
          </p:grpSpPr>
          <p:cxnSp>
            <p:nvCxnSpPr>
              <p:cNvPr id="9" name="Straight Connector 8"/>
              <p:cNvCxnSpPr/>
              <p:nvPr/>
            </p:nvCxnSpPr>
            <p:spPr>
              <a:xfrm rot="5400000">
                <a:off x="290788" y="3129677"/>
                <a:ext cx="305248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4854" name="TextBox 8"/>
              <p:cNvSpPr txBox="1">
                <a:spLocks noChangeArrowheads="1"/>
              </p:cNvSpPr>
              <p:nvPr/>
            </p:nvSpPr>
            <p:spPr bwMode="auto">
              <a:xfrm>
                <a:off x="1351892" y="1305010"/>
                <a:ext cx="710526" cy="369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800" dirty="0">
                    <a:solidFill>
                      <a:prstClr val="black"/>
                    </a:solidFill>
                    <a:latin typeface="+mn-lt"/>
                  </a:rPr>
                  <a:t>Price</a:t>
                </a:r>
              </a:p>
            </p:txBody>
          </p:sp>
        </p:grpSp>
      </p:grpSp>
      <p:sp>
        <p:nvSpPr>
          <p:cNvPr id="11" name="TextBox 10"/>
          <p:cNvSpPr txBox="1">
            <a:spLocks noChangeArrowheads="1"/>
          </p:cNvSpPr>
          <p:nvPr/>
        </p:nvSpPr>
        <p:spPr bwMode="auto">
          <a:xfrm>
            <a:off x="320675" y="5134490"/>
            <a:ext cx="87757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600" dirty="0">
                <a:solidFill>
                  <a:prstClr val="black"/>
                </a:solidFill>
                <a:latin typeface="+mn-lt"/>
              </a:rPr>
              <a:t>In the long run, firms will enter or exit the market until profit is driven to zero. As a result, price equals the minimum of average total cost, as shown in panel (a). The number of firms adjusts to ensure that all demand is satisfied at this price. The long-run market supply curve is horizontal at this price, as shown in panel (b)</a:t>
            </a:r>
          </a:p>
        </p:txBody>
      </p:sp>
      <p:grpSp>
        <p:nvGrpSpPr>
          <p:cNvPr id="4" name="Group 10"/>
          <p:cNvGrpSpPr>
            <a:grpSpLocks/>
          </p:cNvGrpSpPr>
          <p:nvPr/>
        </p:nvGrpSpPr>
        <p:grpSpPr bwMode="auto">
          <a:xfrm>
            <a:off x="985838" y="4518023"/>
            <a:ext cx="3499022" cy="668064"/>
            <a:chOff x="1625138" y="4655129"/>
            <a:chExt cx="3499863" cy="669300"/>
          </a:xfrm>
        </p:grpSpPr>
        <p:cxnSp>
          <p:nvCxnSpPr>
            <p:cNvPr id="13" name="Straight Connector 12"/>
            <p:cNvCxnSpPr/>
            <p:nvPr/>
          </p:nvCxnSpPr>
          <p:spPr>
            <a:xfrm>
              <a:off x="1817271" y="4655129"/>
              <a:ext cx="328850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4849" name="TextBox 12"/>
            <p:cNvSpPr txBox="1">
              <a:spLocks noChangeArrowheads="1"/>
            </p:cNvSpPr>
            <p:nvPr/>
          </p:nvSpPr>
          <p:spPr bwMode="auto">
            <a:xfrm>
              <a:off x="4080874" y="4676903"/>
              <a:ext cx="1044127" cy="647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800" dirty="0">
                  <a:solidFill>
                    <a:prstClr val="black"/>
                  </a:solidFill>
                  <a:latin typeface="+mn-lt"/>
                </a:rPr>
                <a:t>Quantity</a:t>
              </a:r>
            </a:p>
            <a:p>
              <a:pPr eaLnBrk="1" hangingPunct="1"/>
              <a:r>
                <a:rPr lang="en-US" altLang="en-US" sz="1800" dirty="0">
                  <a:solidFill>
                    <a:prstClr val="black"/>
                  </a:solidFill>
                  <a:latin typeface="+mn-lt"/>
                </a:rPr>
                <a:t>(firm) </a:t>
              </a:r>
            </a:p>
          </p:txBody>
        </p:sp>
        <p:sp>
          <p:nvSpPr>
            <p:cNvPr id="34850" name="TextBox 13"/>
            <p:cNvSpPr txBox="1">
              <a:spLocks noChangeArrowheads="1"/>
            </p:cNvSpPr>
            <p:nvPr/>
          </p:nvSpPr>
          <p:spPr bwMode="auto">
            <a:xfrm>
              <a:off x="1625138" y="4665028"/>
              <a:ext cx="312930" cy="369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800">
                  <a:solidFill>
                    <a:prstClr val="black"/>
                  </a:solidFill>
                  <a:latin typeface="+mn-lt"/>
                </a:rPr>
                <a:t>0</a:t>
              </a:r>
            </a:p>
          </p:txBody>
        </p:sp>
      </p:grpSp>
      <p:sp>
        <p:nvSpPr>
          <p:cNvPr id="16" name="TextBox 15"/>
          <p:cNvSpPr txBox="1">
            <a:spLocks noChangeArrowheads="1"/>
          </p:cNvSpPr>
          <p:nvPr/>
        </p:nvSpPr>
        <p:spPr bwMode="auto">
          <a:xfrm>
            <a:off x="1266982" y="903579"/>
            <a:ext cx="35893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800" dirty="0">
                <a:solidFill>
                  <a:prstClr val="black"/>
                </a:solidFill>
                <a:latin typeface="+mn-lt"/>
              </a:rPr>
              <a:t>(a) Firm’s Zero-Profit Condition</a:t>
            </a:r>
          </a:p>
        </p:txBody>
      </p:sp>
      <p:grpSp>
        <p:nvGrpSpPr>
          <p:cNvPr id="5" name="Group 20"/>
          <p:cNvGrpSpPr>
            <a:grpSpLocks/>
          </p:cNvGrpSpPr>
          <p:nvPr/>
        </p:nvGrpSpPr>
        <p:grpSpPr bwMode="auto">
          <a:xfrm>
            <a:off x="1427163" y="1814513"/>
            <a:ext cx="2330450" cy="2239962"/>
            <a:chOff x="1058890" y="1454727"/>
            <a:chExt cx="2330171" cy="2240477"/>
          </a:xfrm>
        </p:grpSpPr>
        <p:cxnSp>
          <p:nvCxnSpPr>
            <p:cNvPr id="18" name="Straight Connector 17"/>
            <p:cNvCxnSpPr/>
            <p:nvPr/>
          </p:nvCxnSpPr>
          <p:spPr>
            <a:xfrm flipV="1">
              <a:off x="1058890" y="1865984"/>
              <a:ext cx="2114297" cy="182922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34847" name="TextBox 22"/>
            <p:cNvSpPr txBox="1">
              <a:spLocks noChangeArrowheads="1"/>
            </p:cNvSpPr>
            <p:nvPr/>
          </p:nvSpPr>
          <p:spPr bwMode="auto">
            <a:xfrm>
              <a:off x="2845507" y="1454727"/>
              <a:ext cx="543554" cy="36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800">
                  <a:solidFill>
                    <a:prstClr val="black"/>
                  </a:solidFill>
                  <a:latin typeface="+mn-lt"/>
                </a:rPr>
                <a:t>MC</a:t>
              </a:r>
            </a:p>
          </p:txBody>
        </p:sp>
      </p:grpSp>
      <p:grpSp>
        <p:nvGrpSpPr>
          <p:cNvPr id="6" name="Group 14"/>
          <p:cNvGrpSpPr>
            <a:grpSpLocks/>
          </p:cNvGrpSpPr>
          <p:nvPr/>
        </p:nvGrpSpPr>
        <p:grpSpPr bwMode="auto">
          <a:xfrm>
            <a:off x="1320800" y="2047875"/>
            <a:ext cx="3217863" cy="1401763"/>
            <a:chOff x="1769428" y="2446317"/>
            <a:chExt cx="3220101" cy="1401279"/>
          </a:xfrm>
        </p:grpSpPr>
        <p:sp>
          <p:nvSpPr>
            <p:cNvPr id="21" name="Freeform 20"/>
            <p:cNvSpPr/>
            <p:nvPr/>
          </p:nvSpPr>
          <p:spPr>
            <a:xfrm>
              <a:off x="1769428" y="2446317"/>
              <a:ext cx="2765760" cy="1401279"/>
            </a:xfrm>
            <a:custGeom>
              <a:avLst/>
              <a:gdLst>
                <a:gd name="connsiteX0" fmla="*/ 0 w 4488873"/>
                <a:gd name="connsiteY0" fmla="*/ 0 h 1021278"/>
                <a:gd name="connsiteX1" fmla="*/ 4488873 w 4488873"/>
                <a:gd name="connsiteY1" fmla="*/ 1021278 h 1021278"/>
                <a:gd name="connsiteX0" fmla="*/ 0 w 4488873"/>
                <a:gd name="connsiteY0" fmla="*/ 0 h 1717964"/>
                <a:gd name="connsiteX1" fmla="*/ 4488873 w 4488873"/>
                <a:gd name="connsiteY1" fmla="*/ 1021278 h 1717964"/>
                <a:gd name="connsiteX0" fmla="*/ 0 w 4488873"/>
                <a:gd name="connsiteY0" fmla="*/ 0 h 1785258"/>
                <a:gd name="connsiteX1" fmla="*/ 4488873 w 4488873"/>
                <a:gd name="connsiteY1" fmla="*/ 1021278 h 1785258"/>
                <a:gd name="connsiteX0" fmla="*/ 0 w 4987636"/>
                <a:gd name="connsiteY0" fmla="*/ 0 h 1717964"/>
                <a:gd name="connsiteX1" fmla="*/ 4987636 w 4987636"/>
                <a:gd name="connsiteY1" fmla="*/ 665018 h 1717964"/>
                <a:gd name="connsiteX0" fmla="*/ 0 w 4987636"/>
                <a:gd name="connsiteY0" fmla="*/ 0 h 1868385"/>
                <a:gd name="connsiteX1" fmla="*/ 4987636 w 4987636"/>
                <a:gd name="connsiteY1" fmla="*/ 665018 h 1868385"/>
                <a:gd name="connsiteX0" fmla="*/ 0 w 4987636"/>
                <a:gd name="connsiteY0" fmla="*/ 0 h 1868385"/>
                <a:gd name="connsiteX1" fmla="*/ 4987636 w 4987636"/>
                <a:gd name="connsiteY1" fmla="*/ 665018 h 1868385"/>
                <a:gd name="connsiteX0" fmla="*/ 0 w 4987636"/>
                <a:gd name="connsiteY0" fmla="*/ 0 h 1717964"/>
                <a:gd name="connsiteX1" fmla="*/ 4987636 w 4987636"/>
                <a:gd name="connsiteY1" fmla="*/ 665018 h 1717964"/>
                <a:gd name="connsiteX0" fmla="*/ 0 w 4987636"/>
                <a:gd name="connsiteY0" fmla="*/ 0 h 1785258"/>
                <a:gd name="connsiteX1" fmla="*/ 4987636 w 4987636"/>
                <a:gd name="connsiteY1" fmla="*/ 665018 h 1785258"/>
              </a:gdLst>
              <a:ahLst/>
              <a:cxnLst>
                <a:cxn ang="0">
                  <a:pos x="connsiteX0" y="connsiteY0"/>
                </a:cxn>
                <a:cxn ang="0">
                  <a:pos x="connsiteX1" y="connsiteY1"/>
                </a:cxn>
              </a:cxnLst>
              <a:rect l="l" t="t" r="r" b="b"/>
              <a:pathLst>
                <a:path w="4987636" h="1785258">
                  <a:moveTo>
                    <a:pt x="0" y="0"/>
                  </a:moveTo>
                  <a:cubicBezTo>
                    <a:pt x="1009402" y="1717964"/>
                    <a:pt x="2168182" y="1785258"/>
                    <a:pt x="4987636" y="665018"/>
                  </a:cubicBezTo>
                </a:path>
              </a:pathLst>
            </a:custGeom>
            <a:ln w="38100">
              <a:solidFill>
                <a:srgbClr val="005EA4"/>
              </a:solidFill>
            </a:ln>
          </p:spPr>
          <p:style>
            <a:lnRef idx="1">
              <a:schemeClr val="accent1"/>
            </a:lnRef>
            <a:fillRef idx="0">
              <a:schemeClr val="accent1"/>
            </a:fillRef>
            <a:effectRef idx="0">
              <a:schemeClr val="accent1"/>
            </a:effectRef>
            <a:fontRef idx="minor">
              <a:schemeClr val="tx1"/>
            </a:fontRef>
          </p:style>
          <p:txBody>
            <a:bodyPr anchor="ctr"/>
            <a:lstStyle/>
            <a:p>
              <a:pPr>
                <a:defRPr/>
              </a:pPr>
              <a:endParaRPr lang="en-US">
                <a:solidFill>
                  <a:prstClr val="black"/>
                </a:solidFill>
              </a:endParaRPr>
            </a:p>
          </p:txBody>
        </p:sp>
        <p:sp>
          <p:nvSpPr>
            <p:cNvPr id="34845" name="TextBox 25"/>
            <p:cNvSpPr txBox="1">
              <a:spLocks noChangeArrowheads="1"/>
            </p:cNvSpPr>
            <p:nvPr/>
          </p:nvSpPr>
          <p:spPr bwMode="auto">
            <a:xfrm>
              <a:off x="4360120" y="2637537"/>
              <a:ext cx="629409" cy="369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800">
                  <a:solidFill>
                    <a:prstClr val="black"/>
                  </a:solidFill>
                  <a:latin typeface="+mn-lt"/>
                </a:rPr>
                <a:t>ATC</a:t>
              </a:r>
            </a:p>
          </p:txBody>
        </p:sp>
      </p:grpSp>
      <p:grpSp>
        <p:nvGrpSpPr>
          <p:cNvPr id="8" name="Group 39"/>
          <p:cNvGrpSpPr>
            <a:grpSpLocks/>
          </p:cNvGrpSpPr>
          <p:nvPr/>
        </p:nvGrpSpPr>
        <p:grpSpPr bwMode="auto">
          <a:xfrm>
            <a:off x="4708525" y="1192213"/>
            <a:ext cx="3840163" cy="3336925"/>
            <a:chOff x="1379198" y="1318658"/>
            <a:chExt cx="3840904" cy="3337262"/>
          </a:xfrm>
        </p:grpSpPr>
        <p:sp>
          <p:nvSpPr>
            <p:cNvPr id="24" name="Rectangle 23"/>
            <p:cNvSpPr/>
            <p:nvPr/>
          </p:nvSpPr>
          <p:spPr>
            <a:xfrm>
              <a:off x="1830135" y="1637777"/>
              <a:ext cx="3389967" cy="30054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solidFill>
                  <a:prstClr val="black"/>
                </a:solidFill>
              </a:endParaRPr>
            </a:p>
          </p:txBody>
        </p:sp>
        <p:grpSp>
          <p:nvGrpSpPr>
            <p:cNvPr id="34841" name="Group 16"/>
            <p:cNvGrpSpPr>
              <a:grpSpLocks/>
            </p:cNvGrpSpPr>
            <p:nvPr/>
          </p:nvGrpSpPr>
          <p:grpSpPr bwMode="auto">
            <a:xfrm>
              <a:off x="1379198" y="1318658"/>
              <a:ext cx="710524" cy="3337262"/>
              <a:chOff x="1379198" y="1318658"/>
              <a:chExt cx="710524" cy="3337262"/>
            </a:xfrm>
          </p:grpSpPr>
          <p:cxnSp>
            <p:nvCxnSpPr>
              <p:cNvPr id="26" name="Straight Connector 25"/>
              <p:cNvCxnSpPr/>
              <p:nvPr/>
            </p:nvCxnSpPr>
            <p:spPr>
              <a:xfrm rot="5400000">
                <a:off x="289309" y="3129385"/>
                <a:ext cx="305307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4843" name="TextBox 43"/>
              <p:cNvSpPr txBox="1">
                <a:spLocks noChangeArrowheads="1"/>
              </p:cNvSpPr>
              <p:nvPr/>
            </p:nvSpPr>
            <p:spPr bwMode="auto">
              <a:xfrm>
                <a:off x="1379198" y="1318658"/>
                <a:ext cx="710524" cy="369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800">
                    <a:solidFill>
                      <a:prstClr val="black"/>
                    </a:solidFill>
                    <a:latin typeface="+mn-lt"/>
                  </a:rPr>
                  <a:t>Price</a:t>
                </a:r>
              </a:p>
            </p:txBody>
          </p:sp>
        </p:grpSp>
      </p:grpSp>
      <p:grpSp>
        <p:nvGrpSpPr>
          <p:cNvPr id="12" name="Group 44"/>
          <p:cNvGrpSpPr>
            <a:grpSpLocks/>
          </p:cNvGrpSpPr>
          <p:nvPr/>
        </p:nvGrpSpPr>
        <p:grpSpPr bwMode="auto">
          <a:xfrm>
            <a:off x="4954588" y="4527548"/>
            <a:ext cx="3629340" cy="668064"/>
            <a:chOff x="1625157" y="4655129"/>
            <a:chExt cx="3630286" cy="669300"/>
          </a:xfrm>
        </p:grpSpPr>
        <p:cxnSp>
          <p:nvCxnSpPr>
            <p:cNvPr id="29" name="Straight Connector 28"/>
            <p:cNvCxnSpPr/>
            <p:nvPr/>
          </p:nvCxnSpPr>
          <p:spPr>
            <a:xfrm>
              <a:off x="1817294" y="4655129"/>
              <a:ext cx="3407663" cy="159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4838" name="TextBox 46"/>
            <p:cNvSpPr txBox="1">
              <a:spLocks noChangeArrowheads="1"/>
            </p:cNvSpPr>
            <p:nvPr/>
          </p:nvSpPr>
          <p:spPr bwMode="auto">
            <a:xfrm>
              <a:off x="4147158" y="4676903"/>
              <a:ext cx="1108285" cy="647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800">
                  <a:solidFill>
                    <a:prstClr val="black"/>
                  </a:solidFill>
                  <a:latin typeface="+mn-lt"/>
                </a:rPr>
                <a:t>Quantity</a:t>
              </a:r>
            </a:p>
            <a:p>
              <a:pPr eaLnBrk="1" hangingPunct="1"/>
              <a:r>
                <a:rPr lang="en-US" altLang="en-US" sz="1800">
                  <a:solidFill>
                    <a:prstClr val="black"/>
                  </a:solidFill>
                  <a:latin typeface="+mn-lt"/>
                </a:rPr>
                <a:t>(market) </a:t>
              </a:r>
            </a:p>
          </p:txBody>
        </p:sp>
        <p:sp>
          <p:nvSpPr>
            <p:cNvPr id="34839" name="TextBox 47"/>
            <p:cNvSpPr txBox="1">
              <a:spLocks noChangeArrowheads="1"/>
            </p:cNvSpPr>
            <p:nvPr/>
          </p:nvSpPr>
          <p:spPr bwMode="auto">
            <a:xfrm>
              <a:off x="1625157" y="4665028"/>
              <a:ext cx="312899" cy="369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800">
                  <a:solidFill>
                    <a:prstClr val="black"/>
                  </a:solidFill>
                  <a:latin typeface="+mn-lt"/>
                </a:rPr>
                <a:t>0</a:t>
              </a:r>
            </a:p>
          </p:txBody>
        </p:sp>
      </p:grpSp>
      <p:sp>
        <p:nvSpPr>
          <p:cNvPr id="32" name="TextBox 31"/>
          <p:cNvSpPr txBox="1">
            <a:spLocks noChangeArrowheads="1"/>
          </p:cNvSpPr>
          <p:nvPr/>
        </p:nvSpPr>
        <p:spPr bwMode="auto">
          <a:xfrm>
            <a:off x="6004990" y="903579"/>
            <a:ext cx="21605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800" dirty="0">
                <a:solidFill>
                  <a:prstClr val="black"/>
                </a:solidFill>
                <a:latin typeface="+mn-lt"/>
              </a:rPr>
              <a:t>(b) Market supply</a:t>
            </a:r>
          </a:p>
        </p:txBody>
      </p:sp>
      <p:grpSp>
        <p:nvGrpSpPr>
          <p:cNvPr id="14" name="Group 36"/>
          <p:cNvGrpSpPr>
            <a:grpSpLocks/>
          </p:cNvGrpSpPr>
          <p:nvPr/>
        </p:nvGrpSpPr>
        <p:grpSpPr bwMode="auto">
          <a:xfrm>
            <a:off x="90762" y="2819400"/>
            <a:ext cx="5078138" cy="923330"/>
            <a:chOff x="732894" y="2828530"/>
            <a:chExt cx="5076097" cy="922978"/>
          </a:xfrm>
        </p:grpSpPr>
        <p:cxnSp>
          <p:nvCxnSpPr>
            <p:cNvPr id="34" name="Straight Connector 33"/>
            <p:cNvCxnSpPr/>
            <p:nvPr/>
          </p:nvCxnSpPr>
          <p:spPr>
            <a:xfrm>
              <a:off x="1830728" y="3171299"/>
              <a:ext cx="3978263" cy="0"/>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4836" name="TextBox 38"/>
            <p:cNvSpPr txBox="1">
              <a:spLocks noChangeArrowheads="1"/>
            </p:cNvSpPr>
            <p:nvPr/>
          </p:nvSpPr>
          <p:spPr bwMode="auto">
            <a:xfrm>
              <a:off x="732894" y="2828530"/>
              <a:ext cx="1120370" cy="922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algn="r" eaLnBrk="1" hangingPunct="1"/>
              <a:r>
                <a:rPr lang="en-US" altLang="en-US" sz="1800">
                  <a:solidFill>
                    <a:prstClr val="black"/>
                  </a:solidFill>
                  <a:latin typeface="+mn-lt"/>
                </a:rPr>
                <a:t>P=</a:t>
              </a:r>
            </a:p>
            <a:p>
              <a:pPr algn="r" eaLnBrk="1" hangingPunct="1"/>
              <a:r>
                <a:rPr lang="en-US" altLang="en-US" sz="1800">
                  <a:solidFill>
                    <a:prstClr val="black"/>
                  </a:solidFill>
                  <a:latin typeface="+mn-lt"/>
                </a:rPr>
                <a:t>minimum</a:t>
              </a:r>
            </a:p>
            <a:p>
              <a:pPr algn="r" eaLnBrk="1" hangingPunct="1"/>
              <a:r>
                <a:rPr lang="en-US" altLang="en-US" sz="1800">
                  <a:solidFill>
                    <a:prstClr val="black"/>
                  </a:solidFill>
                  <a:latin typeface="+mn-lt"/>
                </a:rPr>
                <a:t>ATC</a:t>
              </a:r>
              <a:endParaRPr lang="en-US" altLang="en-US" sz="1800" baseline="-25000">
                <a:solidFill>
                  <a:prstClr val="black"/>
                </a:solidFill>
                <a:latin typeface="+mn-lt"/>
              </a:endParaRPr>
            </a:p>
          </p:txBody>
        </p:sp>
      </p:grpSp>
      <p:grpSp>
        <p:nvGrpSpPr>
          <p:cNvPr id="15" name="Group 31"/>
          <p:cNvGrpSpPr>
            <a:grpSpLocks/>
          </p:cNvGrpSpPr>
          <p:nvPr/>
        </p:nvGrpSpPr>
        <p:grpSpPr bwMode="auto">
          <a:xfrm>
            <a:off x="5135563" y="3157538"/>
            <a:ext cx="3263900" cy="379412"/>
            <a:chOff x="1199425" y="3118848"/>
            <a:chExt cx="3265494" cy="379634"/>
          </a:xfrm>
        </p:grpSpPr>
        <p:cxnSp>
          <p:nvCxnSpPr>
            <p:cNvPr id="37" name="Straight Connector 36"/>
            <p:cNvCxnSpPr/>
            <p:nvPr/>
          </p:nvCxnSpPr>
          <p:spPr>
            <a:xfrm flipV="1">
              <a:off x="1199425" y="3118848"/>
              <a:ext cx="3213080" cy="4765"/>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34834" name="TextBox 81"/>
            <p:cNvSpPr txBox="1">
              <a:spLocks noChangeArrowheads="1"/>
            </p:cNvSpPr>
            <p:nvPr/>
          </p:nvSpPr>
          <p:spPr bwMode="auto">
            <a:xfrm>
              <a:off x="3574728" y="3129145"/>
              <a:ext cx="890191" cy="36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1800">
                  <a:solidFill>
                    <a:prstClr val="black"/>
                  </a:solidFill>
                  <a:latin typeface="+mn-lt"/>
                </a:rPr>
                <a:t>Supply</a:t>
              </a:r>
            </a:p>
          </p:txBody>
        </p:sp>
      </p:grpSp>
    </p:spTree>
    <p:extLst>
      <p:ext uri="{BB962C8B-B14F-4D97-AF65-F5344CB8AC3E}">
        <p14:creationId xmlns:p14="http://schemas.microsoft.com/office/powerpoint/2010/main" val="26044044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par>
                                <p:cTn id="12" presetID="22" presetClass="entr" presetSubtype="4"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par>
                          <p:cTn id="15" fill="hold" nodeType="afterGroup">
                            <p:stCondLst>
                              <p:cond delay="1000"/>
                            </p:stCondLst>
                            <p:childTnLst>
                              <p:par>
                                <p:cTn id="16" presetID="22" presetClass="entr" presetSubtype="8"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1000"/>
                                        <p:tgtEl>
                                          <p:spTgt spid="6"/>
                                        </p:tgtEl>
                                      </p:cBhvr>
                                    </p:animEffect>
                                  </p:childTnLst>
                                </p:cTn>
                              </p:par>
                            </p:childTnLst>
                          </p:cTn>
                        </p:par>
                        <p:par>
                          <p:cTn id="19" fill="hold" nodeType="afterGroup">
                            <p:stCondLst>
                              <p:cond delay="2000"/>
                            </p:stCondLst>
                            <p:childTnLst>
                              <p:par>
                                <p:cTn id="20" presetID="22" presetClass="entr" presetSubtype="8"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1000"/>
                                        <p:tgtEl>
                                          <p:spTgt spid="5"/>
                                        </p:tgtEl>
                                      </p:cBhvr>
                                    </p:animEffect>
                                  </p:childTnLst>
                                </p:cTn>
                              </p:par>
                            </p:childTnLst>
                          </p:cTn>
                        </p:par>
                        <p:par>
                          <p:cTn id="23" fill="hold" nodeType="afterGroup">
                            <p:stCondLst>
                              <p:cond delay="3000"/>
                            </p:stCondLst>
                            <p:childTnLst>
                              <p:par>
                                <p:cTn id="24" presetID="22" presetClass="entr" presetSubtype="8" fill="hold" grpId="0" nodeType="after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wipe(left)">
                                      <p:cBhvr>
                                        <p:cTn id="26" dur="500"/>
                                        <p:tgtEl>
                                          <p:spTgt spid="32"/>
                                        </p:tgtEl>
                                      </p:cBhvr>
                                    </p:animEffect>
                                  </p:childTnLst>
                                </p:cTn>
                              </p:par>
                            </p:childTnLst>
                          </p:cTn>
                        </p:par>
                        <p:par>
                          <p:cTn id="27" fill="hold" nodeType="afterGroup">
                            <p:stCondLst>
                              <p:cond delay="3500"/>
                            </p:stCondLst>
                            <p:childTnLst>
                              <p:par>
                                <p:cTn id="28" presetID="22" presetClass="entr" presetSubtype="8" fill="hold"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left)">
                                      <p:cBhvr>
                                        <p:cTn id="30" dur="500"/>
                                        <p:tgtEl>
                                          <p:spTgt spid="12"/>
                                        </p:tgtEl>
                                      </p:cBhvr>
                                    </p:animEffect>
                                  </p:childTnLst>
                                </p:cTn>
                              </p:par>
                              <p:par>
                                <p:cTn id="31" presetID="22" presetClass="entr" presetSubtype="4"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down)">
                                      <p:cBhvr>
                                        <p:cTn id="33" dur="500"/>
                                        <p:tgtEl>
                                          <p:spTgt spid="8"/>
                                        </p:tgtEl>
                                      </p:cBhvr>
                                    </p:animEffect>
                                  </p:childTnLst>
                                </p:cTn>
                              </p:par>
                            </p:childTnLst>
                          </p:cTn>
                        </p:par>
                        <p:par>
                          <p:cTn id="34" fill="hold" nodeType="afterGroup">
                            <p:stCondLst>
                              <p:cond delay="4000"/>
                            </p:stCondLst>
                            <p:childTnLst>
                              <p:par>
                                <p:cTn id="35" presetID="22" presetClass="entr" presetSubtype="8" fill="hold"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left)">
                                      <p:cBhvr>
                                        <p:cTn id="37" dur="1000"/>
                                        <p:tgtEl>
                                          <p:spTgt spid="14"/>
                                        </p:tgtEl>
                                      </p:cBhvr>
                                    </p:animEffect>
                                  </p:childTnLst>
                                </p:cTn>
                              </p:par>
                            </p:childTnLst>
                          </p:cTn>
                        </p:par>
                        <p:par>
                          <p:cTn id="38" fill="hold" nodeType="afterGroup">
                            <p:stCondLst>
                              <p:cond delay="5000"/>
                            </p:stCondLst>
                            <p:childTnLst>
                              <p:par>
                                <p:cTn id="39" presetID="22" presetClass="entr" presetSubtype="8" fill="hold" nodeType="after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left)">
                                      <p:cBhvr>
                                        <p:cTn id="41" dur="1000"/>
                                        <p:tgtEl>
                                          <p:spTgt spid="15"/>
                                        </p:tgtEl>
                                      </p:cBhvr>
                                    </p:animEffect>
                                  </p:childTnLst>
                                </p:cTn>
                              </p:par>
                            </p:childTnLst>
                          </p:cTn>
                        </p:par>
                        <p:par>
                          <p:cTn id="42" fill="hold" nodeType="afterGroup">
                            <p:stCondLst>
                              <p:cond delay="6000"/>
                            </p:stCondLst>
                            <p:childTnLst>
                              <p:par>
                                <p:cTn id="43" presetID="22" presetClass="entr" presetSubtype="8" fill="hold" grpId="0" nodeType="after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wipe(left)">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P spid="32" grpId="0"/>
    </p:bldLst>
  </p:timing>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p:cNvSpPr>
            <a:spLocks noGrp="1"/>
          </p:cNvSpPr>
          <p:nvPr>
            <p:ph sz="quarter" idx="12"/>
          </p:nvPr>
        </p:nvSpPr>
        <p:spPr>
          <a:xfrm>
            <a:off x="598185" y="2854327"/>
            <a:ext cx="8081962" cy="4182961"/>
          </a:xfrm>
        </p:spPr>
        <p:txBody>
          <a:bodyPr/>
          <a:lstStyle/>
          <a:p>
            <a:pPr>
              <a:spcBef>
                <a:spcPts val="600"/>
              </a:spcBef>
              <a:buClr>
                <a:srgbClr val="3163AC"/>
              </a:buClr>
              <a:buFont typeface="Wingdings" panose="05000000000000000000" pitchFamily="2" charset="2"/>
              <a:buChar char="§"/>
            </a:pPr>
            <a:r>
              <a:rPr lang="en-US" altLang="en-US" dirty="0">
                <a:latin typeface="+mn-lt"/>
                <a:cs typeface="Arial" panose="020B0604020202020204" pitchFamily="34" charset="0"/>
              </a:rPr>
              <a:t>Profit = total revenue – total cost</a:t>
            </a:r>
          </a:p>
          <a:p>
            <a:pPr>
              <a:spcBef>
                <a:spcPts val="600"/>
              </a:spcBef>
              <a:buClr>
                <a:srgbClr val="3163AC"/>
              </a:buClr>
              <a:buFont typeface="Wingdings" panose="05000000000000000000" pitchFamily="2" charset="2"/>
              <a:buChar char="§"/>
            </a:pPr>
            <a:r>
              <a:rPr lang="en-US" altLang="en-US" dirty="0">
                <a:latin typeface="+mn-lt"/>
                <a:cs typeface="Arial" panose="020B0604020202020204" pitchFamily="34" charset="0"/>
              </a:rPr>
              <a:t>Total cost includes all opportunity costs</a:t>
            </a:r>
          </a:p>
          <a:p>
            <a:pPr>
              <a:spcBef>
                <a:spcPts val="600"/>
              </a:spcBef>
              <a:buClr>
                <a:srgbClr val="3163AC"/>
              </a:buClr>
              <a:buFont typeface="Wingdings" panose="05000000000000000000" pitchFamily="2" charset="2"/>
              <a:buChar char="§"/>
            </a:pPr>
            <a:r>
              <a:rPr lang="en-US" altLang="en-US" dirty="0">
                <a:latin typeface="+mn-lt"/>
                <a:cs typeface="Arial" panose="020B0604020202020204" pitchFamily="34" charset="0"/>
              </a:rPr>
              <a:t>Zero-profit equilibrium</a:t>
            </a:r>
          </a:p>
          <a:p>
            <a:pPr lvl="1">
              <a:spcBef>
                <a:spcPts val="600"/>
              </a:spcBef>
              <a:buClr>
                <a:srgbClr val="3163AC"/>
              </a:buClr>
              <a:buFont typeface="Wingdings" panose="05000000000000000000" pitchFamily="2" charset="2"/>
              <a:buChar char="§"/>
            </a:pPr>
            <a:r>
              <a:rPr lang="en-US" altLang="en-US" dirty="0">
                <a:cs typeface="Arial" panose="020B0604020202020204" pitchFamily="34" charset="0"/>
              </a:rPr>
              <a:t>Economic profit is zero</a:t>
            </a:r>
          </a:p>
          <a:p>
            <a:pPr lvl="1">
              <a:spcBef>
                <a:spcPts val="600"/>
              </a:spcBef>
              <a:buClr>
                <a:srgbClr val="3163AC"/>
              </a:buClr>
              <a:buFont typeface="Wingdings" panose="05000000000000000000" pitchFamily="2" charset="2"/>
              <a:buChar char="§"/>
            </a:pPr>
            <a:r>
              <a:rPr lang="en-US" altLang="en-US" dirty="0">
                <a:cs typeface="Arial" panose="020B0604020202020204" pitchFamily="34" charset="0"/>
              </a:rPr>
              <a:t>Accounting profit is positive</a:t>
            </a:r>
          </a:p>
          <a:p>
            <a:pPr>
              <a:buClr>
                <a:srgbClr val="3163AC"/>
              </a:buClr>
              <a:buFont typeface="Wingdings" panose="05000000000000000000" pitchFamily="2" charset="2"/>
              <a:buChar char="§"/>
            </a:pPr>
            <a:endParaRPr lang="en-US" altLang="en-US" dirty="0">
              <a:latin typeface="+mn-lt"/>
            </a:endParaRPr>
          </a:p>
          <a:p>
            <a:pPr marL="0" indent="0">
              <a:buClr>
                <a:srgbClr val="3163AC"/>
              </a:buClr>
              <a:buNone/>
            </a:pPr>
            <a:endParaRPr lang="en-US" altLang="en-US" dirty="0">
              <a:solidFill>
                <a:srgbClr val="3163AC"/>
              </a:solidFill>
              <a:latin typeface="+mn-lt"/>
            </a:endParaRPr>
          </a:p>
          <a:p>
            <a:pPr>
              <a:buClr>
                <a:srgbClr val="3163AC"/>
              </a:buClr>
              <a:buFont typeface="Wingdings" panose="05000000000000000000" pitchFamily="2" charset="2"/>
              <a:buChar char="§"/>
            </a:pPr>
            <a:endParaRPr lang="en-US" altLang="en-US" dirty="0">
              <a:latin typeface="+mn-lt"/>
            </a:endParaRPr>
          </a:p>
          <a:p>
            <a:pPr marL="0" indent="0">
              <a:buNone/>
            </a:pPr>
            <a:endParaRPr lang="de-DE" sz="2400" dirty="0">
              <a:solidFill>
                <a:srgbClr val="3163AC"/>
              </a:solidFill>
              <a:latin typeface="+mn-lt"/>
            </a:endParaRPr>
          </a:p>
        </p:txBody>
      </p:sp>
      <p:sp>
        <p:nvSpPr>
          <p:cNvPr id="5" name="Titel 4"/>
          <p:cNvSpPr>
            <a:spLocks noGrp="1"/>
          </p:cNvSpPr>
          <p:nvPr>
            <p:ph type="title"/>
          </p:nvPr>
        </p:nvSpPr>
        <p:spPr>
          <a:xfrm>
            <a:off x="604838" y="428815"/>
            <a:ext cx="6545262" cy="1132540"/>
          </a:xfrm>
        </p:spPr>
        <p:txBody>
          <a:bodyPr/>
          <a:lstStyle/>
          <a:p>
            <a:r>
              <a:rPr lang="en-US" altLang="en-US" dirty="0">
                <a:solidFill>
                  <a:srgbClr val="3163AC"/>
                </a:solidFill>
                <a:latin typeface="+mj-lt"/>
                <a:cs typeface="Arial" panose="020B0604020202020204" pitchFamily="34" charset="0"/>
              </a:rPr>
              <a:t>Why do competitive firms stay in business if they make zero profit? </a:t>
            </a:r>
          </a:p>
        </p:txBody>
      </p:sp>
      <p:sp>
        <p:nvSpPr>
          <p:cNvPr id="2" name="AutoShape 2" descr="Bildergebnis für no profits"/>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4848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3224" y="2429349"/>
            <a:ext cx="3241675" cy="29808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7558321"/>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5"/>
          <p:cNvSpPr>
            <a:spLocks noChangeArrowheads="1"/>
          </p:cNvSpPr>
          <p:nvPr/>
        </p:nvSpPr>
        <p:spPr bwMode="auto">
          <a:xfrm>
            <a:off x="716206" y="2979683"/>
            <a:ext cx="3619304" cy="3078375"/>
          </a:xfrm>
          <a:prstGeom prst="rect">
            <a:avLst/>
          </a:prstGeom>
          <a:solidFill>
            <a:srgbClr val="FFFFFF"/>
          </a:solidFill>
          <a:ln w="3175">
            <a:noFill/>
            <a:miter lim="800000"/>
            <a:headEnd/>
            <a:tailEnd/>
          </a:ln>
        </p:spPr>
        <p:txBody>
          <a:bodyPr/>
          <a:lstStyle/>
          <a:p>
            <a:pPr indent="290513">
              <a:buFontTx/>
              <a:buAutoNum type="arabicPeriod"/>
            </a:pPr>
            <a:endParaRPr lang="en-US">
              <a:solidFill>
                <a:prstClr val="black"/>
              </a:solidFill>
              <a:cs typeface="Arial" panose="020B0604020202020204" pitchFamily="34" charset="0"/>
            </a:endParaRPr>
          </a:p>
        </p:txBody>
      </p:sp>
      <p:pic>
        <p:nvPicPr>
          <p:cNvPr id="16"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754" y="2979683"/>
            <a:ext cx="3550756" cy="2920993"/>
          </a:xfrm>
          <a:prstGeom prst="rect">
            <a:avLst/>
          </a:prstGeom>
        </p:spPr>
      </p:pic>
      <p:pic>
        <p:nvPicPr>
          <p:cNvPr id="17"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4754" y="2979683"/>
            <a:ext cx="3550756" cy="2914698"/>
          </a:xfrm>
          <a:prstGeom prst="rect">
            <a:avLst/>
          </a:prstGeom>
        </p:spPr>
      </p:pic>
      <p:pic>
        <p:nvPicPr>
          <p:cNvPr id="18"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4754" y="2979683"/>
            <a:ext cx="3550756" cy="2914698"/>
          </a:xfrm>
          <a:prstGeom prst="rect">
            <a:avLst/>
          </a:prstGeom>
        </p:spPr>
      </p:pic>
      <p:pic>
        <p:nvPicPr>
          <p:cNvPr id="19"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4754" y="2979683"/>
            <a:ext cx="3550756" cy="2914698"/>
          </a:xfrm>
          <a:prstGeom prst="rect">
            <a:avLst/>
          </a:prstGeom>
        </p:spPr>
      </p:pic>
      <p:sp>
        <p:nvSpPr>
          <p:cNvPr id="11" name="Rechteck 10"/>
          <p:cNvSpPr/>
          <p:nvPr/>
        </p:nvSpPr>
        <p:spPr>
          <a:xfrm>
            <a:off x="-2" y="-101270"/>
            <a:ext cx="9144001" cy="6454820"/>
          </a:xfrm>
          <a:prstGeom prst="rect">
            <a:avLst/>
          </a:prstGeom>
          <a:blipFill dpi="0" rotWithShape="1">
            <a:blip r:embed="rId7">
              <a:alphaModFix amt="2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sp>
        <p:nvSpPr>
          <p:cNvPr id="10" name="Fußzeilenplatzhalter 5"/>
          <p:cNvSpPr txBox="1">
            <a:spLocks/>
          </p:cNvSpPr>
          <p:nvPr/>
        </p:nvSpPr>
        <p:spPr>
          <a:xfrm>
            <a:off x="5472752" y="6364880"/>
            <a:ext cx="1678644" cy="504000"/>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bg1"/>
                </a:solidFill>
                <a:latin typeface="Frutiger LT Std 45 Ligh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kern="1000" dirty="0">
                <a:solidFill>
                  <a:prstClr val="white"/>
                </a:solidFill>
                <a:latin typeface="Arial" panose="020B0604020202020204" pitchFamily="34" charset="0"/>
                <a:cs typeface="Arial" panose="020B0604020202020204" pitchFamily="34" charset="0"/>
              </a:rPr>
              <a:t>B.Sc. IB </a:t>
            </a:r>
          </a:p>
        </p:txBody>
      </p:sp>
      <p:sp>
        <p:nvSpPr>
          <p:cNvPr id="4" name="Inhaltsplatzhalter 3"/>
          <p:cNvSpPr>
            <a:spLocks noGrp="1"/>
          </p:cNvSpPr>
          <p:nvPr>
            <p:ph sz="quarter" idx="12"/>
          </p:nvPr>
        </p:nvSpPr>
        <p:spPr>
          <a:xfrm>
            <a:off x="604838" y="1858671"/>
            <a:ext cx="8302672" cy="4179559"/>
          </a:xfrm>
        </p:spPr>
        <p:txBody>
          <a:bodyPr/>
          <a:lstStyle/>
          <a:p>
            <a:pPr marL="0" lvl="2" indent="0">
              <a:spcBef>
                <a:spcPts val="1200"/>
              </a:spcBef>
              <a:buNone/>
            </a:pPr>
            <a:r>
              <a:rPr lang="en-US" altLang="en-US" sz="1800" dirty="0">
                <a:cs typeface="Arial" panose="020B0604020202020204" pitchFamily="34" charset="0"/>
              </a:rPr>
              <a:t>While reducing taxi fares will indeed cause a reduction in the quantity supplied, raising the price will not cause an increase in the quantity supplied. Why not? Because the number of medallions is fixed</a:t>
            </a:r>
            <a:endParaRPr lang="de-DE" altLang="en-US" sz="1800" dirty="0">
              <a:cs typeface="Arial" panose="020B0604020202020204" pitchFamily="34" charset="0"/>
            </a:endParaRPr>
          </a:p>
          <a:p>
            <a:pPr marL="4130675" lvl="2" indent="0">
              <a:lnSpc>
                <a:spcPts val="2000"/>
              </a:lnSpc>
              <a:spcBef>
                <a:spcPts val="0"/>
              </a:spcBef>
              <a:buNone/>
            </a:pPr>
            <a:r>
              <a:rPr lang="en-US" altLang="en-US" sz="1600" dirty="0">
                <a:cs typeface="Arial" panose="020B0604020202020204" pitchFamily="34" charset="0"/>
              </a:rPr>
              <a:t>If there were no restriction on the number of medallions, the supply curve would be highly elastic. Cab drivers work hard and don’t earn much, so a drop in the price P (of a 5-mile ride) would lead many of them to find another job. Likewise, an increase in price would bring many new drivers into the market.</a:t>
            </a:r>
          </a:p>
          <a:p>
            <a:pPr marL="4130675" lvl="2" indent="0">
              <a:lnSpc>
                <a:spcPts val="2000"/>
              </a:lnSpc>
              <a:spcBef>
                <a:spcPts val="0"/>
              </a:spcBef>
              <a:buNone/>
            </a:pPr>
            <a:r>
              <a:rPr lang="en-US" altLang="en-US" sz="1600" dirty="0">
                <a:cs typeface="Arial" panose="020B0604020202020204" pitchFamily="34" charset="0"/>
              </a:rPr>
              <a:t>But the number of medallions—and therefore the number of taxicabs—is limited to 13,150, so the supply curve becomes vertical at this quantity.</a:t>
            </a:r>
          </a:p>
          <a:p>
            <a:pPr marL="0" lvl="2" indent="0">
              <a:spcBef>
                <a:spcPts val="1200"/>
              </a:spcBef>
              <a:buNone/>
            </a:pPr>
            <a:endParaRPr lang="en-US" altLang="en-US" sz="1800" dirty="0">
              <a:cs typeface="Arial" panose="020B0604020202020204" pitchFamily="34" charset="0"/>
            </a:endParaRPr>
          </a:p>
          <a:p>
            <a:pPr marL="441325" lvl="2" indent="-441325">
              <a:buFont typeface="Calibri" pitchFamily="34" charset="0"/>
              <a:buAutoNum type="arabicPeriod"/>
            </a:pPr>
            <a:endParaRPr lang="en-US" altLang="en-US" sz="1800" baseline="-25000" dirty="0">
              <a:cs typeface="Arial" panose="020B0604020202020204" pitchFamily="34" charset="0"/>
            </a:endParaRPr>
          </a:p>
          <a:p>
            <a:pPr marL="441325" lvl="2" indent="-441325">
              <a:buFont typeface="Calibri" pitchFamily="34" charset="0"/>
              <a:buAutoNum type="arabicPeriod"/>
            </a:pPr>
            <a:endParaRPr lang="en-US" altLang="en-US" dirty="0">
              <a:cs typeface="Arial" panose="020B0604020202020204" pitchFamily="34" charset="0"/>
            </a:endParaRPr>
          </a:p>
          <a:p>
            <a:pPr marL="0" indent="0">
              <a:buNone/>
            </a:pPr>
            <a:endParaRPr lang="en-US" dirty="0">
              <a:solidFill>
                <a:srgbClr val="2E63AC"/>
              </a:solidFill>
              <a:latin typeface="+mn-lt"/>
              <a:cs typeface="Arial" panose="020B0604020202020204" pitchFamily="34" charset="0"/>
            </a:endParaRPr>
          </a:p>
        </p:txBody>
      </p:sp>
      <p:sp>
        <p:nvSpPr>
          <p:cNvPr id="13" name="Inhaltsplatzhalter 3"/>
          <p:cNvSpPr txBox="1">
            <a:spLocks/>
          </p:cNvSpPr>
          <p:nvPr/>
        </p:nvSpPr>
        <p:spPr>
          <a:xfrm>
            <a:off x="-3746452" y="3831019"/>
            <a:ext cx="8081962" cy="3216275"/>
          </a:xfrm>
          <a:prstGeom prst="rect">
            <a:avLst/>
          </a:prstGeom>
        </p:spPr>
        <p:txBody>
          <a:bodyPr vert="horz" lIns="91440" tIns="45720" rIns="91440" bIns="45720" numCol="1" rtlCol="0">
            <a:noAutofit/>
          </a:bodyPr>
          <a:lstStyle>
            <a:lvl1pPr marL="342900" indent="-342900" algn="l" defTabSz="914400" rtl="0" eaLnBrk="1" latinLnBrk="0" hangingPunct="1">
              <a:lnSpc>
                <a:spcPts val="2800"/>
              </a:lnSpc>
              <a:spcBef>
                <a:spcPts val="1200"/>
              </a:spcBef>
              <a:buClrTx/>
              <a:buFont typeface="Frutiger 45 light" panose="020B0500000000000000" pitchFamily="34" charset="0"/>
              <a:buChar char="&gt;"/>
              <a:defRPr sz="2000" kern="1200">
                <a:solidFill>
                  <a:schemeClr val="tx1"/>
                </a:solidFill>
                <a:latin typeface="Frutiger 45 light" pitchFamily="34" charset="0"/>
                <a:ea typeface="+mn-ea"/>
                <a:cs typeface="+mn-cs"/>
              </a:defRPr>
            </a:lvl1pPr>
            <a:lvl2pPr marL="742950" indent="-28575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2E63AC"/>
              </a:buClr>
              <a:buFont typeface="Wingdings" panose="05000000000000000000" pitchFamily="2" charset="2"/>
              <a:buChar char="§"/>
            </a:pPr>
            <a:endParaRPr lang="en-US" dirty="0">
              <a:solidFill>
                <a:prstClr val="black"/>
              </a:solidFill>
              <a:latin typeface="Arial" panose="020B0604020202020204" pitchFamily="34" charset="0"/>
              <a:cs typeface="Arial" panose="020B0604020202020204" pitchFamily="34" charset="0"/>
            </a:endParaRPr>
          </a:p>
        </p:txBody>
      </p:sp>
      <p:sp>
        <p:nvSpPr>
          <p:cNvPr id="12" name="Titel 4"/>
          <p:cNvSpPr>
            <a:spLocks noGrp="1"/>
          </p:cNvSpPr>
          <p:nvPr>
            <p:ph type="title"/>
          </p:nvPr>
        </p:nvSpPr>
        <p:spPr>
          <a:xfrm>
            <a:off x="604838" y="310778"/>
            <a:ext cx="6545262" cy="1264025"/>
          </a:xfrm>
        </p:spPr>
        <p:txBody>
          <a:bodyPr/>
          <a:lstStyle/>
          <a:p>
            <a:pPr marL="0" indent="0"/>
            <a:r>
              <a:rPr lang="en-US" dirty="0">
                <a:latin typeface="+mj-lt"/>
                <a:cs typeface="Arial" panose="020B0604020202020204" pitchFamily="34" charset="0"/>
              </a:rPr>
              <a:t>THE SUPPLY OF TAXICABS IN NEW YORK</a:t>
            </a:r>
          </a:p>
        </p:txBody>
      </p:sp>
      <p:sp>
        <p:nvSpPr>
          <p:cNvPr id="8" name="Rechteck 7"/>
          <p:cNvSpPr/>
          <p:nvPr/>
        </p:nvSpPr>
        <p:spPr>
          <a:xfrm>
            <a:off x="0" y="5262663"/>
            <a:ext cx="9144000" cy="1103587"/>
          </a:xfrm>
          <a:prstGeom prst="rect">
            <a:avLst/>
          </a:prstGeom>
          <a:gradFill>
            <a:gsLst>
              <a:gs pos="6000">
                <a:srgbClr val="2E63AC">
                  <a:lumMod val="100000"/>
                </a:srgbClr>
              </a:gs>
              <a:gs pos="4000">
                <a:srgbClr val="2E63AC"/>
              </a:gs>
              <a:gs pos="54000">
                <a:srgbClr val="2E63AC">
                  <a:alpha val="0"/>
                </a:srgb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sp>
        <p:nvSpPr>
          <p:cNvPr id="9" name="Textfeld 8"/>
          <p:cNvSpPr txBox="1"/>
          <p:nvPr/>
        </p:nvSpPr>
        <p:spPr>
          <a:xfrm>
            <a:off x="-236490" y="5439157"/>
            <a:ext cx="9144000" cy="1015663"/>
          </a:xfrm>
          <a:prstGeom prst="rect">
            <a:avLst/>
          </a:prstGeom>
          <a:noFill/>
        </p:spPr>
        <p:txBody>
          <a:bodyPr wrap="square" rtlCol="0">
            <a:spAutoFit/>
          </a:bodyPr>
          <a:lstStyle/>
          <a:p>
            <a:pPr algn="r"/>
            <a:endParaRPr lang="de-DE" dirty="0">
              <a:solidFill>
                <a:prstClr val="white"/>
              </a:solidFill>
              <a:latin typeface="Arial" panose="020B0604020202020204" pitchFamily="34" charset="0"/>
              <a:cs typeface="Arial" panose="020B0604020202020204" pitchFamily="34" charset="0"/>
            </a:endParaRPr>
          </a:p>
          <a:p>
            <a:pPr algn="r"/>
            <a:r>
              <a:rPr lang="de-DE" sz="2400" cap="all" dirty="0" err="1">
                <a:solidFill>
                  <a:prstClr val="white"/>
                </a:solidFill>
                <a:latin typeface="Arial" panose="020B0604020202020204" pitchFamily="34" charset="0"/>
                <a:cs typeface="Arial" panose="020B0604020202020204" pitchFamily="34" charset="0"/>
              </a:rPr>
              <a:t>Example</a:t>
            </a:r>
            <a:endParaRPr lang="de-DE" sz="2400" cap="all" dirty="0">
              <a:solidFill>
                <a:prstClr val="white"/>
              </a:solidFill>
              <a:latin typeface="Arial" panose="020B0604020202020204" pitchFamily="34" charset="0"/>
              <a:cs typeface="Arial" panose="020B0604020202020204" pitchFamily="34" charset="0"/>
            </a:endParaRPr>
          </a:p>
          <a:p>
            <a:pPr algn="r"/>
            <a:r>
              <a:rPr lang="de-DE" dirty="0">
                <a:solidFill>
                  <a:prstClr val="white"/>
                </a:solidFill>
                <a:latin typeface="Arial" panose="020B0604020202020204" pitchFamily="34" charset="0"/>
                <a:cs typeface="Arial" panose="020B0604020202020204" pitchFamily="34" charset="0"/>
              </a:rPr>
              <a:t>       </a:t>
            </a:r>
            <a:endParaRPr lang="en-US"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15154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nodePh="1">
                                  <p:stCondLst>
                                    <p:cond delay="0"/>
                                  </p:stCondLst>
                                  <p:endCondLst>
                                    <p:cond evt="begin" delay="0">
                                      <p:tn val="5"/>
                                    </p:cond>
                                  </p:end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a:xfrm>
            <a:off x="3884400" y="694803"/>
            <a:ext cx="4654800" cy="990015"/>
          </a:xfrm>
        </p:spPr>
        <p:txBody>
          <a:bodyPr/>
          <a:lstStyle/>
          <a:p>
            <a:r>
              <a:rPr lang="en-US" dirty="0">
                <a:cs typeface="Arial" pitchFamily="34" charset="0"/>
              </a:rPr>
              <a:t>Monopoly</a:t>
            </a:r>
            <a:endParaRPr lang="de-DE" dirty="0"/>
          </a:p>
        </p:txBody>
      </p:sp>
      <p:graphicFrame>
        <p:nvGraphicFramePr>
          <p:cNvPr id="7" name="Tabelle 6"/>
          <p:cNvGraphicFramePr>
            <a:graphicFrameLocks noGrp="1"/>
          </p:cNvGraphicFramePr>
          <p:nvPr/>
        </p:nvGraphicFramePr>
        <p:xfrm>
          <a:off x="3900270" y="1904832"/>
          <a:ext cx="4087021" cy="1262938"/>
        </p:xfrm>
        <a:graphic>
          <a:graphicData uri="http://schemas.openxmlformats.org/drawingml/2006/table">
            <a:tbl>
              <a:tblPr firstRow="1" bandRow="1">
                <a:tableStyleId>{5C22544A-7EE6-4342-B048-85BDC9FD1C3A}</a:tableStyleId>
              </a:tblPr>
              <a:tblGrid>
                <a:gridCol w="667021">
                  <a:extLst>
                    <a:ext uri="{9D8B030D-6E8A-4147-A177-3AD203B41FA5}">
                      <a16:colId xmlns:a16="http://schemas.microsoft.com/office/drawing/2014/main" val="20000"/>
                    </a:ext>
                  </a:extLst>
                </a:gridCol>
                <a:gridCol w="3420000">
                  <a:extLst>
                    <a:ext uri="{9D8B030D-6E8A-4147-A177-3AD203B41FA5}">
                      <a16:colId xmlns:a16="http://schemas.microsoft.com/office/drawing/2014/main" val="20001"/>
                    </a:ext>
                  </a:extLst>
                </a:gridCol>
              </a:tblGrid>
              <a:tr h="8540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00" b="1" dirty="0">
                        <a:solidFill>
                          <a:srgbClr val="6E86D4"/>
                        </a:solidFill>
                        <a:latin typeface="Arial Black" pitchFamily="34" charset="0"/>
                        <a:cs typeface="Arial" pitchFamily="34" charset="0"/>
                      </a:endParaRPr>
                    </a:p>
                  </a:txBody>
                  <a:tcPr marL="36000" marR="3600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b="1" dirty="0">
                        <a:solidFill>
                          <a:schemeClr val="tx1"/>
                        </a:solidFill>
                        <a:latin typeface="Arial" pitchFamily="34" charset="0"/>
                        <a:cs typeface="Arial" pitchFamily="34" charset="0"/>
                      </a:endParaRPr>
                    </a:p>
                  </a:txBody>
                  <a:tcPr marL="36000" marR="3600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3542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a:solidFill>
                            <a:schemeClr val="bg1"/>
                          </a:solidFill>
                          <a:latin typeface="+mn-lt"/>
                          <a:cs typeface="Arial" pitchFamily="34" charset="0"/>
                        </a:rPr>
                        <a:t>6.1</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0" dirty="0">
                          <a:solidFill>
                            <a:schemeClr val="bg1"/>
                          </a:solidFill>
                          <a:latin typeface="+mn-lt"/>
                          <a:cs typeface="Arial" pitchFamily="34" charset="0"/>
                        </a:rPr>
                        <a:t>Production and Pricing Decisions</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3542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2400" b="1" dirty="0">
                          <a:solidFill>
                            <a:schemeClr val="bg1"/>
                          </a:solidFill>
                          <a:latin typeface="+mn-lt"/>
                          <a:cs typeface="Arial" pitchFamily="34" charset="0"/>
                        </a:rPr>
                        <a:t>6.2</a:t>
                      </a:r>
                      <a:endParaRPr lang="en-US" sz="2400" b="1" dirty="0">
                        <a:solidFill>
                          <a:schemeClr val="bg1"/>
                        </a:solidFill>
                        <a:latin typeface="+mn-lt"/>
                        <a:cs typeface="Arial"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0" dirty="0">
                          <a:solidFill>
                            <a:schemeClr val="bg1"/>
                          </a:solidFill>
                          <a:latin typeface="+mn-lt"/>
                          <a:cs typeface="Arial" pitchFamily="34" charset="0"/>
                        </a:rPr>
                        <a:t>The Welfare Cost of Monopolies</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016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700" b="1" dirty="0">
                        <a:solidFill>
                          <a:schemeClr val="tx1">
                            <a:lumMod val="50000"/>
                            <a:lumOff val="50000"/>
                          </a:schemeClr>
                        </a:solidFill>
                        <a:latin typeface="Arial Black" pitchFamily="34" charset="0"/>
                        <a:cs typeface="Arial" pitchFamily="34" charset="0"/>
                      </a:endParaRPr>
                    </a:p>
                  </a:txBody>
                  <a:tcPr marL="36000" marR="3600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700" b="0" dirty="0">
                        <a:solidFill>
                          <a:schemeClr val="tx1">
                            <a:lumMod val="50000"/>
                            <a:lumOff val="50000"/>
                          </a:schemeClr>
                        </a:solidFill>
                        <a:latin typeface="Arial" pitchFamily="34" charset="0"/>
                        <a:cs typeface="Arial" pitchFamily="34" charset="0"/>
                      </a:endParaRPr>
                    </a:p>
                  </a:txBody>
                  <a:tcPr marL="36000" marR="3600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6" name="Textfeld 5"/>
          <p:cNvSpPr txBox="1"/>
          <p:nvPr/>
        </p:nvSpPr>
        <p:spPr>
          <a:xfrm>
            <a:off x="-171448" y="1305618"/>
            <a:ext cx="4124325" cy="4524315"/>
          </a:xfrm>
          <a:prstGeom prst="rect">
            <a:avLst/>
          </a:prstGeom>
          <a:noFill/>
        </p:spPr>
        <p:txBody>
          <a:bodyPr wrap="square" rtlCol="0">
            <a:spAutoFit/>
          </a:bodyPr>
          <a:lstStyle/>
          <a:p>
            <a:r>
              <a:rPr lang="de-DE" sz="28800" spc="-1500" dirty="0">
                <a:solidFill>
                  <a:schemeClr val="bg1"/>
                </a:solidFill>
              </a:rPr>
              <a:t>06</a:t>
            </a:r>
          </a:p>
        </p:txBody>
      </p:sp>
    </p:spTree>
    <p:extLst>
      <p:ext uri="{BB962C8B-B14F-4D97-AF65-F5344CB8AC3E}">
        <p14:creationId xmlns:p14="http://schemas.microsoft.com/office/powerpoint/2010/main" val="36093537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quarter" idx="12"/>
          </p:nvPr>
        </p:nvSpPr>
        <p:spPr>
          <a:xfrm>
            <a:off x="604838" y="2115627"/>
            <a:ext cx="8081962" cy="3216275"/>
          </a:xfrm>
        </p:spPr>
        <p:txBody>
          <a:bodyPr/>
          <a:lstStyle/>
          <a:p>
            <a:pPr>
              <a:buClr>
                <a:srgbClr val="2E63AC"/>
              </a:buClr>
              <a:buFont typeface="Wingdings" panose="05000000000000000000" pitchFamily="2" charset="2"/>
              <a:buChar char="§"/>
            </a:pPr>
            <a:r>
              <a:rPr lang="en-US" dirty="0">
                <a:solidFill>
                  <a:srgbClr val="2E63AC"/>
                </a:solidFill>
              </a:rPr>
              <a:t>Large differences in living standards </a:t>
            </a:r>
            <a:r>
              <a:rPr lang="en-US" dirty="0"/>
              <a:t>among countries/over time</a:t>
            </a:r>
          </a:p>
          <a:p>
            <a:pPr>
              <a:buClr>
                <a:srgbClr val="2E63AC"/>
              </a:buClr>
              <a:buFont typeface="Wingdings" panose="05000000000000000000" pitchFamily="2" charset="2"/>
              <a:buChar char="§"/>
            </a:pPr>
            <a:r>
              <a:rPr lang="en-US" dirty="0">
                <a:solidFill>
                  <a:srgbClr val="2E63AC"/>
                </a:solidFill>
              </a:rPr>
              <a:t>Average annual income, 2019ppp</a:t>
            </a:r>
          </a:p>
          <a:p>
            <a:pPr marL="457200" lvl="1" indent="0">
              <a:buClr>
                <a:srgbClr val="2E63AC"/>
              </a:buClr>
              <a:buNone/>
            </a:pPr>
            <a:r>
              <a:rPr lang="en-US" sz="1800" dirty="0"/>
              <a:t>$66,080 (U.S.); $19,990 (Mexico); $16,700 (China); </a:t>
            </a:r>
            <a:r>
              <a:rPr lang="en-US" sz="1800"/>
              <a:t>$5,190 </a:t>
            </a:r>
            <a:r>
              <a:rPr lang="en-US" sz="1800" dirty="0"/>
              <a:t>(Nigeria)</a:t>
            </a:r>
          </a:p>
          <a:p>
            <a:pPr>
              <a:buClr>
                <a:srgbClr val="2E63AC"/>
              </a:buClr>
              <a:buFont typeface="Wingdings" panose="05000000000000000000" pitchFamily="2" charset="2"/>
              <a:buChar char="§"/>
            </a:pPr>
            <a:r>
              <a:rPr lang="en-US" dirty="0"/>
              <a:t>Explanation: differences in </a:t>
            </a:r>
            <a:r>
              <a:rPr lang="en-US" b="1" cap="all" dirty="0">
                <a:solidFill>
                  <a:srgbClr val="86A315"/>
                </a:solidFill>
              </a:rPr>
              <a:t>Productivity</a:t>
            </a:r>
          </a:p>
          <a:p>
            <a:pPr lvl="1">
              <a:buClr>
                <a:srgbClr val="2E63AC"/>
              </a:buClr>
              <a:buFont typeface="Wingdings" panose="05000000000000000000" pitchFamily="2" charset="2"/>
              <a:buChar char="§"/>
            </a:pPr>
            <a:r>
              <a:rPr lang="en-US" dirty="0"/>
              <a:t>Quantity of goods and services </a:t>
            </a:r>
            <a:r>
              <a:rPr lang="en-US" dirty="0">
                <a:solidFill>
                  <a:srgbClr val="2E63AC"/>
                </a:solidFill>
              </a:rPr>
              <a:t>produced from each unit of labor input</a:t>
            </a:r>
          </a:p>
          <a:p>
            <a:pPr lvl="1">
              <a:buClr>
                <a:srgbClr val="2E63AC"/>
              </a:buClr>
              <a:buFont typeface="Wingdings" panose="05000000000000000000" pitchFamily="2" charset="2"/>
              <a:buChar char="§"/>
            </a:pPr>
            <a:r>
              <a:rPr lang="en-US" dirty="0"/>
              <a:t>Higher productivity: higher standard of living</a:t>
            </a:r>
          </a:p>
          <a:p>
            <a:pPr lvl="1">
              <a:buClr>
                <a:srgbClr val="2E63AC"/>
              </a:buClr>
              <a:buFont typeface="Wingdings" panose="05000000000000000000" pitchFamily="2" charset="2"/>
              <a:buChar char="§"/>
            </a:pPr>
            <a:r>
              <a:rPr lang="en-US" dirty="0"/>
              <a:t>Growth rate of nation’s productivity: determines growth rate of its average income</a:t>
            </a:r>
          </a:p>
          <a:p>
            <a:pPr marL="457200" lvl="1" indent="0">
              <a:buClr>
                <a:srgbClr val="2E63AC"/>
              </a:buClr>
              <a:buNone/>
            </a:pPr>
            <a:endParaRPr lang="en-US" dirty="0"/>
          </a:p>
        </p:txBody>
      </p:sp>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99941" y="1128080"/>
            <a:ext cx="720000" cy="69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feld 6"/>
          <p:cNvSpPr txBox="1"/>
          <p:nvPr/>
        </p:nvSpPr>
        <p:spPr>
          <a:xfrm>
            <a:off x="-2490579" y="5461325"/>
            <a:ext cx="1132764" cy="461665"/>
          </a:xfrm>
          <a:prstGeom prst="rect">
            <a:avLst/>
          </a:prstGeom>
          <a:noFill/>
        </p:spPr>
        <p:txBody>
          <a:bodyPr wrap="square" rtlCol="0">
            <a:spAutoFit/>
          </a:bodyPr>
          <a:lstStyle/>
          <a:p>
            <a:r>
              <a:rPr lang="en-US" altLang="en-US" sz="2400" dirty="0">
                <a:solidFill>
                  <a:schemeClr val="bg1"/>
                </a:solidFill>
              </a:rPr>
              <a:t>#1</a:t>
            </a:r>
            <a:endParaRPr lang="en-US" sz="2400" dirty="0">
              <a:solidFill>
                <a:schemeClr val="bg1"/>
              </a:solidFill>
            </a:endParaRPr>
          </a:p>
        </p:txBody>
      </p:sp>
      <p:sp>
        <p:nvSpPr>
          <p:cNvPr id="9" name="Textfeld 8"/>
          <p:cNvSpPr txBox="1"/>
          <p:nvPr/>
        </p:nvSpPr>
        <p:spPr>
          <a:xfrm>
            <a:off x="8323451" y="1254208"/>
            <a:ext cx="1132764" cy="461665"/>
          </a:xfrm>
          <a:prstGeom prst="rect">
            <a:avLst/>
          </a:prstGeom>
          <a:noFill/>
        </p:spPr>
        <p:txBody>
          <a:bodyPr wrap="square" rtlCol="0">
            <a:spAutoFit/>
          </a:bodyPr>
          <a:lstStyle/>
          <a:p>
            <a:r>
              <a:rPr lang="en-US" altLang="en-US" sz="2400" dirty="0">
                <a:solidFill>
                  <a:schemeClr val="bg1"/>
                </a:solidFill>
              </a:rPr>
              <a:t>#1</a:t>
            </a:r>
            <a:endParaRPr lang="en-US" sz="2400" dirty="0">
              <a:solidFill>
                <a:schemeClr val="bg1"/>
              </a:solidFill>
            </a:endParaRPr>
          </a:p>
        </p:txBody>
      </p:sp>
      <p:sp>
        <p:nvSpPr>
          <p:cNvPr id="10" name="Titel 4"/>
          <p:cNvSpPr txBox="1">
            <a:spLocks/>
          </p:cNvSpPr>
          <p:nvPr/>
        </p:nvSpPr>
        <p:spPr>
          <a:xfrm>
            <a:off x="604838" y="310778"/>
            <a:ext cx="8282656" cy="1405095"/>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lang="en-US" sz="2400" b="0" kern="1200" cap="all" baseline="0">
                <a:solidFill>
                  <a:srgbClr val="2E63AC"/>
                </a:solidFill>
                <a:latin typeface="Frutiger 45 light" pitchFamily="34" charset="0"/>
                <a:ea typeface="+mj-ea"/>
                <a:cs typeface="+mj-cs"/>
              </a:defRPr>
            </a:lvl1pPr>
          </a:lstStyle>
          <a:p>
            <a:r>
              <a:rPr lang="en-US" dirty="0"/>
              <a:t>Principle 8: A country’s </a:t>
            </a:r>
          </a:p>
          <a:p>
            <a:r>
              <a:rPr lang="en-US" dirty="0"/>
              <a:t>standard of living depends on </a:t>
            </a:r>
          </a:p>
          <a:p>
            <a:r>
              <a:rPr lang="en-US" dirty="0"/>
              <a:t>its ability to produce goods and services</a:t>
            </a:r>
            <a:r>
              <a:rPr lang="en-US" dirty="0">
                <a:solidFill>
                  <a:schemeClr val="bg1">
                    <a:lumMod val="50000"/>
                  </a:schemeClr>
                </a:solidFill>
              </a:rPr>
              <a:t>                                                           </a:t>
            </a:r>
          </a:p>
          <a:p>
            <a:r>
              <a:rPr lang="en-US" altLang="en-US" sz="2000" dirty="0">
                <a:solidFill>
                  <a:srgbClr val="DE0000"/>
                </a:solidFill>
              </a:rPr>
              <a:t>                             how the Economy as a Whole Works </a:t>
            </a:r>
            <a:endParaRPr lang="en-US" altLang="en-US" dirty="0">
              <a:solidFill>
                <a:srgbClr val="DE0000"/>
              </a:solidFill>
            </a:endParaRPr>
          </a:p>
        </p:txBody>
      </p:sp>
    </p:spTree>
    <p:extLst>
      <p:ext uri="{BB962C8B-B14F-4D97-AF65-F5344CB8AC3E}">
        <p14:creationId xmlns:p14="http://schemas.microsoft.com/office/powerpoint/2010/main" val="640532519"/>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0"/>
          <p:cNvSpPr txBox="1">
            <a:spLocks/>
          </p:cNvSpPr>
          <p:nvPr/>
        </p:nvSpPr>
        <p:spPr>
          <a:xfrm>
            <a:off x="727200" y="287367"/>
            <a:ext cx="8042400" cy="993600"/>
          </a:xfrm>
          <a:prstGeom prst="rect">
            <a:avLst/>
          </a:prstGeom>
        </p:spPr>
        <p:txBody>
          <a:bodyPr vert="horz" lIns="91440" tIns="45720" rIns="91440" bIns="45720" rtlCol="0" anchor="t" anchorCtr="0">
            <a:noAutofit/>
          </a:bodyPr>
          <a:lstStyle>
            <a:lvl1pPr algn="l" defTabSz="914400" rtl="0" eaLnBrk="1" latinLnBrk="0" hangingPunct="1">
              <a:lnSpc>
                <a:spcPts val="3500"/>
              </a:lnSpc>
              <a:spcBef>
                <a:spcPct val="0"/>
              </a:spcBef>
              <a:buNone/>
              <a:defRPr lang="en-US" sz="3000" b="0" kern="1200" cap="all" baseline="0">
                <a:solidFill>
                  <a:schemeClr val="bg1"/>
                </a:solidFill>
                <a:latin typeface="Frutiger 45 light" pitchFamily="34" charset="0"/>
                <a:ea typeface="+mj-ea"/>
                <a:cs typeface="+mj-cs"/>
              </a:defRPr>
            </a:lvl1pPr>
          </a:lstStyle>
          <a:p>
            <a:r>
              <a:rPr lang="de-DE" dirty="0"/>
              <a:t>             </a:t>
            </a:r>
          </a:p>
        </p:txBody>
      </p:sp>
      <p:sp>
        <p:nvSpPr>
          <p:cNvPr id="13" name="Titel 10"/>
          <p:cNvSpPr>
            <a:spLocks noGrp="1"/>
          </p:cNvSpPr>
          <p:nvPr>
            <p:ph type="title" idx="4294967295"/>
          </p:nvPr>
        </p:nvSpPr>
        <p:spPr>
          <a:xfrm>
            <a:off x="979488" y="14288"/>
            <a:ext cx="8164512" cy="1436687"/>
          </a:xfrm>
        </p:spPr>
        <p:txBody>
          <a:bodyPr anchor="ctr"/>
          <a:lstStyle>
            <a:lvl1pPr>
              <a:lnSpc>
                <a:spcPts val="3500"/>
              </a:lnSpc>
              <a:defRPr b="0">
                <a:solidFill>
                  <a:schemeClr val="bg1"/>
                </a:solidFill>
              </a:defRPr>
            </a:lvl1pPr>
          </a:lstStyle>
          <a:p>
            <a:r>
              <a:rPr lang="en-US" dirty="0">
                <a:cs typeface="Arial" pitchFamily="34" charset="0"/>
              </a:rPr>
              <a:t>“Economics…</a:t>
            </a:r>
          </a:p>
        </p:txBody>
      </p:sp>
      <p:sp>
        <p:nvSpPr>
          <p:cNvPr id="8" name="Titel 10"/>
          <p:cNvSpPr txBox="1">
            <a:spLocks/>
          </p:cNvSpPr>
          <p:nvPr/>
        </p:nvSpPr>
        <p:spPr>
          <a:xfrm>
            <a:off x="321574" y="1193800"/>
            <a:ext cx="8500852" cy="5664200"/>
          </a:xfrm>
          <a:prstGeom prst="rect">
            <a:avLst/>
          </a:prstGeom>
        </p:spPr>
        <p:txBody>
          <a:bodyPr vert="horz" lIns="91440" tIns="45720" rIns="91440" bIns="45720" rtlCol="0" anchor="ctr" anchorCtr="0">
            <a:noAutofit/>
          </a:bodyPr>
          <a:lstStyle>
            <a:lvl1pPr algn="l" defTabSz="914400" rtl="0" eaLnBrk="1" latinLnBrk="0" hangingPunct="1">
              <a:lnSpc>
                <a:spcPts val="3500"/>
              </a:lnSpc>
              <a:spcBef>
                <a:spcPct val="0"/>
              </a:spcBef>
              <a:buNone/>
              <a:defRPr lang="en-US" sz="2400" b="0" kern="1200" cap="all" baseline="0">
                <a:solidFill>
                  <a:schemeClr val="bg1"/>
                </a:solidFill>
                <a:latin typeface="Frutiger 45 light" pitchFamily="34" charset="0"/>
                <a:ea typeface="+mj-ea"/>
                <a:cs typeface="+mj-cs"/>
              </a:defRPr>
            </a:lvl1pPr>
          </a:lstStyle>
          <a:p>
            <a:pPr>
              <a:lnSpc>
                <a:spcPct val="120000"/>
              </a:lnSpc>
              <a:spcBef>
                <a:spcPts val="1200"/>
              </a:spcBef>
              <a:spcAft>
                <a:spcPts val="1200"/>
              </a:spcAft>
            </a:pPr>
            <a:r>
              <a:rPr lang="en-US" sz="2000" cap="none" dirty="0">
                <a:solidFill>
                  <a:schemeClr val="tx1"/>
                </a:solidFill>
                <a:cs typeface="Arial" pitchFamily="34" charset="0"/>
              </a:rPr>
              <a:t>A firm that possesses market power, does not take the market price as given. Instead, it maximizes profits by choosing supply for which the price is higher than marginal costs.</a:t>
            </a:r>
          </a:p>
          <a:p>
            <a:pPr>
              <a:lnSpc>
                <a:spcPct val="120000"/>
              </a:lnSpc>
              <a:spcBef>
                <a:spcPts val="1200"/>
              </a:spcBef>
              <a:spcAft>
                <a:spcPts val="1200"/>
              </a:spcAft>
            </a:pPr>
            <a:r>
              <a:rPr lang="en-US" sz="2000" cap="none" dirty="0">
                <a:solidFill>
                  <a:schemeClr val="tx1"/>
                </a:solidFill>
                <a:cs typeface="Arial" pitchFamily="34" charset="0"/>
              </a:rPr>
              <a:t>The upside: Industry profits are highest in case of a monopoly. </a:t>
            </a:r>
          </a:p>
          <a:p>
            <a:pPr>
              <a:lnSpc>
                <a:spcPct val="120000"/>
              </a:lnSpc>
              <a:spcBef>
                <a:spcPts val="1200"/>
              </a:spcBef>
              <a:spcAft>
                <a:spcPts val="1200"/>
              </a:spcAft>
            </a:pPr>
            <a:r>
              <a:rPr lang="en-US" sz="2000" cap="none" dirty="0">
                <a:solidFill>
                  <a:schemeClr val="tx1"/>
                </a:solidFill>
                <a:cs typeface="Arial" pitchFamily="34" charset="0"/>
              </a:rPr>
              <a:t>The downside: When the monopolist raises prices above the competitive level in order to reap his monopoly profits, customers buy less of the product, less is produced and society is worse off.  </a:t>
            </a:r>
            <a:endParaRPr lang="en-US" sz="1400" cap="none" dirty="0">
              <a:solidFill>
                <a:schemeClr val="tx1"/>
              </a:solidFill>
              <a:cs typeface="Arial" pitchFamily="34" charset="0"/>
            </a:endParaRPr>
          </a:p>
        </p:txBody>
      </p:sp>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1320" b="34340"/>
          <a:stretch/>
        </p:blipFill>
        <p:spPr bwMode="auto">
          <a:xfrm>
            <a:off x="-3175" y="-692"/>
            <a:ext cx="9150350" cy="1486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el 10"/>
          <p:cNvSpPr txBox="1">
            <a:spLocks/>
          </p:cNvSpPr>
          <p:nvPr/>
        </p:nvSpPr>
        <p:spPr>
          <a:xfrm>
            <a:off x="321574" y="562623"/>
            <a:ext cx="8708126" cy="1436687"/>
          </a:xfrm>
          <a:prstGeom prst="rect">
            <a:avLst/>
          </a:prstGeom>
        </p:spPr>
        <p:txBody>
          <a:bodyPr anchor="ctr"/>
          <a:lstStyle>
            <a:lvl1pPr algn="l" defTabSz="914400" rtl="0" eaLnBrk="1" latinLnBrk="0" hangingPunct="1">
              <a:lnSpc>
                <a:spcPts val="3500"/>
              </a:lnSpc>
              <a:spcBef>
                <a:spcPct val="0"/>
              </a:spcBef>
              <a:buNone/>
              <a:defRPr lang="en-US" sz="2400" b="0" kern="1200" cap="all" baseline="0">
                <a:solidFill>
                  <a:schemeClr val="bg1"/>
                </a:solidFill>
                <a:latin typeface="Frutiger 45 light" pitchFamily="34" charset="0"/>
                <a:ea typeface="+mj-ea"/>
                <a:cs typeface="+mj-cs"/>
              </a:defRPr>
            </a:lvl1pPr>
          </a:lstStyle>
          <a:p>
            <a:r>
              <a:rPr lang="de-DE" sz="4000" dirty="0">
                <a:cs typeface="Arial" pitchFamily="34" charset="0"/>
              </a:rPr>
              <a:t>06 					                   </a:t>
            </a:r>
            <a:r>
              <a:rPr lang="de-DE" sz="4000" dirty="0" err="1">
                <a:cs typeface="Arial" pitchFamily="34" charset="0"/>
              </a:rPr>
              <a:t>IDEa</a:t>
            </a:r>
            <a:endParaRPr lang="de-DE" sz="4000" dirty="0">
              <a:cs typeface="Arial" pitchFamily="34" charset="0"/>
            </a:endParaRPr>
          </a:p>
        </p:txBody>
      </p:sp>
    </p:spTree>
    <p:extLst>
      <p:ext uri="{BB962C8B-B14F-4D97-AF65-F5344CB8AC3E}">
        <p14:creationId xmlns:p14="http://schemas.microsoft.com/office/powerpoint/2010/main" val="2406147855"/>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604838" y="310777"/>
            <a:ext cx="6545262" cy="1264025"/>
          </a:xfrm>
        </p:spPr>
        <p:txBody>
          <a:bodyPr/>
          <a:lstStyle/>
          <a:p>
            <a:r>
              <a:rPr lang="de-DE" dirty="0"/>
              <a:t>06 Learning </a:t>
            </a:r>
            <a:r>
              <a:rPr lang="de-DE" dirty="0" err="1"/>
              <a:t>Objectives</a:t>
            </a:r>
            <a:endParaRPr lang="de-DE" dirty="0"/>
          </a:p>
        </p:txBody>
      </p:sp>
      <p:sp>
        <p:nvSpPr>
          <p:cNvPr id="12" name="Rechteck 11"/>
          <p:cNvSpPr/>
          <p:nvPr/>
        </p:nvSpPr>
        <p:spPr>
          <a:xfrm>
            <a:off x="0" y="1623848"/>
            <a:ext cx="9144000" cy="4741032"/>
          </a:xfrm>
          <a:prstGeom prst="rect">
            <a:avLst/>
          </a:prstGeom>
          <a:blipFill dpi="0" rotWithShape="1">
            <a:blip r:embed="rId2">
              <a:alphaModFix amt="1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Inhaltsplatzhalter 2"/>
          <p:cNvSpPr>
            <a:spLocks noGrp="1"/>
          </p:cNvSpPr>
          <p:nvPr>
            <p:ph sz="quarter" idx="12"/>
          </p:nvPr>
        </p:nvSpPr>
        <p:spPr>
          <a:xfrm>
            <a:off x="604838" y="1842448"/>
            <a:ext cx="8081962" cy="3878903"/>
          </a:xfrm>
        </p:spPr>
        <p:txBody>
          <a:bodyPr/>
          <a:lstStyle/>
          <a:p>
            <a:pPr>
              <a:buClr>
                <a:srgbClr val="2E63AC"/>
              </a:buClr>
              <a:buFont typeface="Wingdings" panose="05000000000000000000" pitchFamily="2" charset="2"/>
              <a:buChar char="§"/>
            </a:pPr>
            <a:r>
              <a:rPr lang="en-US" dirty="0"/>
              <a:t>Explain why monopolies arise</a:t>
            </a:r>
          </a:p>
          <a:p>
            <a:pPr>
              <a:buClr>
                <a:srgbClr val="2E63AC"/>
              </a:buClr>
              <a:buFont typeface="Wingdings" panose="05000000000000000000" pitchFamily="2" charset="2"/>
              <a:buChar char="§"/>
            </a:pPr>
            <a:r>
              <a:rPr lang="en-US" dirty="0"/>
              <a:t>Apply the concept of natural oligopolies</a:t>
            </a:r>
          </a:p>
          <a:p>
            <a:pPr>
              <a:buClr>
                <a:srgbClr val="2E63AC"/>
              </a:buClr>
              <a:buFont typeface="Wingdings" panose="05000000000000000000" pitchFamily="2" charset="2"/>
              <a:buChar char="§"/>
            </a:pPr>
            <a:r>
              <a:rPr lang="en-US" dirty="0"/>
              <a:t>Evaluate the difference between monopolies and firms in perfect competition</a:t>
            </a:r>
          </a:p>
          <a:p>
            <a:pPr>
              <a:buClr>
                <a:srgbClr val="2E63AC"/>
              </a:buClr>
              <a:buFont typeface="Wingdings" panose="05000000000000000000" pitchFamily="2" charset="2"/>
              <a:buChar char="§"/>
            </a:pPr>
            <a:r>
              <a:rPr lang="en-US" dirty="0"/>
              <a:t>Calculate and interpret profit maximization </a:t>
            </a:r>
          </a:p>
          <a:p>
            <a:pPr>
              <a:buClr>
                <a:srgbClr val="2E63AC"/>
              </a:buClr>
              <a:buFont typeface="Wingdings" panose="05000000000000000000" pitchFamily="2" charset="2"/>
              <a:buChar char="§"/>
            </a:pPr>
            <a:r>
              <a:rPr lang="en-US" dirty="0"/>
              <a:t>Evaluate the welfare costs of monopolies</a:t>
            </a:r>
          </a:p>
          <a:p>
            <a:pPr>
              <a:buClr>
                <a:srgbClr val="2E63AC"/>
              </a:buClr>
              <a:buFont typeface="Wingdings" panose="05000000000000000000" pitchFamily="2" charset="2"/>
              <a:buChar char="§"/>
            </a:pPr>
            <a:r>
              <a:rPr lang="en-US" dirty="0"/>
              <a:t>Describe the practice of price differentiation  </a:t>
            </a:r>
          </a:p>
        </p:txBody>
      </p:sp>
    </p:spTree>
    <p:extLst>
      <p:ext uri="{BB962C8B-B14F-4D97-AF65-F5344CB8AC3E}">
        <p14:creationId xmlns:p14="http://schemas.microsoft.com/office/powerpoint/2010/main" val="1283331185"/>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0"/>
          <p:cNvSpPr txBox="1">
            <a:spLocks/>
          </p:cNvSpPr>
          <p:nvPr/>
        </p:nvSpPr>
        <p:spPr>
          <a:xfrm>
            <a:off x="727200" y="3957667"/>
            <a:ext cx="8042400" cy="993600"/>
          </a:xfrm>
          <a:prstGeom prst="rect">
            <a:avLst/>
          </a:prstGeom>
        </p:spPr>
        <p:txBody>
          <a:bodyPr vert="horz" lIns="91440" tIns="45720" rIns="91440" bIns="45720" rtlCol="0" anchor="t" anchorCtr="0">
            <a:noAutofit/>
          </a:bodyPr>
          <a:lstStyle>
            <a:lvl1pPr algn="l" defTabSz="914400" rtl="0" eaLnBrk="1" latinLnBrk="0" hangingPunct="1">
              <a:lnSpc>
                <a:spcPts val="3500"/>
              </a:lnSpc>
              <a:spcBef>
                <a:spcPct val="0"/>
              </a:spcBef>
              <a:buNone/>
              <a:defRPr lang="en-US" sz="3000" b="0" kern="1200" cap="all" baseline="0">
                <a:solidFill>
                  <a:schemeClr val="bg1"/>
                </a:solidFill>
                <a:latin typeface="Frutiger 45 light" pitchFamily="34" charset="0"/>
                <a:ea typeface="+mj-ea"/>
                <a:cs typeface="+mj-cs"/>
              </a:defRPr>
            </a:lvl1pPr>
          </a:lstStyle>
          <a:p>
            <a:r>
              <a:rPr lang="de-DE" dirty="0"/>
              <a:t>             </a:t>
            </a:r>
          </a:p>
        </p:txBody>
      </p:sp>
      <p:sp>
        <p:nvSpPr>
          <p:cNvPr id="11" name="Rechteck 10"/>
          <p:cNvSpPr/>
          <p:nvPr/>
        </p:nvSpPr>
        <p:spPr>
          <a:xfrm>
            <a:off x="0" y="3648105"/>
            <a:ext cx="9144000" cy="1514475"/>
          </a:xfrm>
          <a:prstGeom prst="rect">
            <a:avLst/>
          </a:prstGeom>
          <a:solidFill>
            <a:srgbClr val="2E63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itel 10"/>
          <p:cNvSpPr>
            <a:spLocks noGrp="1"/>
          </p:cNvSpPr>
          <p:nvPr>
            <p:ph type="title"/>
          </p:nvPr>
        </p:nvSpPr>
        <p:spPr>
          <a:xfrm>
            <a:off x="604838" y="3683955"/>
            <a:ext cx="8164762" cy="1436687"/>
          </a:xfrm>
        </p:spPr>
        <p:txBody>
          <a:bodyPr anchor="ctr"/>
          <a:lstStyle>
            <a:lvl1pPr>
              <a:lnSpc>
                <a:spcPts val="3500"/>
              </a:lnSpc>
              <a:defRPr b="0">
                <a:solidFill>
                  <a:schemeClr val="bg1"/>
                </a:solidFill>
              </a:defRPr>
            </a:lvl1pPr>
          </a:lstStyle>
          <a:p>
            <a:r>
              <a:rPr lang="en-US" dirty="0">
                <a:cs typeface="Arial" pitchFamily="34" charset="0"/>
              </a:rPr>
              <a:t>6.1 </a:t>
            </a:r>
            <a:r>
              <a:rPr lang="en-US" altLang="en-US" dirty="0"/>
              <a:t>Production and Pricing Decisions</a:t>
            </a:r>
            <a:endParaRPr lang="en-US" dirty="0">
              <a:cs typeface="Arial" pitchFamily="34" charset="0"/>
            </a:endParaRPr>
          </a:p>
        </p:txBody>
      </p:sp>
      <p:pic>
        <p:nvPicPr>
          <p:cNvPr id="17410" name="Picture 2" descr=" - Dilbert by Scott Adam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045" y="45837"/>
            <a:ext cx="7714746" cy="37630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5454609"/>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idx="4294967295"/>
          </p:nvPr>
        </p:nvSpPr>
        <p:spPr>
          <a:xfrm>
            <a:off x="907456" y="779523"/>
            <a:ext cx="8094662" cy="860425"/>
          </a:xfrm>
        </p:spPr>
        <p:txBody>
          <a:bodyPr wrap="square" anchor="t"/>
          <a:lstStyle/>
          <a:p>
            <a:r>
              <a:rPr lang="en-US" altLang="en-US" dirty="0">
                <a:solidFill>
                  <a:srgbClr val="2E63AC"/>
                </a:solidFill>
              </a:rPr>
              <a:t>Monopolies</a:t>
            </a:r>
          </a:p>
        </p:txBody>
      </p:sp>
      <p:sp>
        <p:nvSpPr>
          <p:cNvPr id="10243" name="Content Placeholder 2"/>
          <p:cNvSpPr>
            <a:spLocks noGrp="1"/>
          </p:cNvSpPr>
          <p:nvPr>
            <p:ph idx="4294967295"/>
          </p:nvPr>
        </p:nvSpPr>
        <p:spPr>
          <a:xfrm>
            <a:off x="914400" y="1836738"/>
            <a:ext cx="8229600" cy="4525962"/>
          </a:xfrm>
        </p:spPr>
        <p:txBody>
          <a:bodyPr/>
          <a:lstStyle/>
          <a:p>
            <a:pPr marL="57150" lvl="0" indent="0">
              <a:spcBef>
                <a:spcPts val="1200"/>
              </a:spcBef>
              <a:buClr>
                <a:srgbClr val="2E63AC"/>
              </a:buClr>
              <a:buNone/>
            </a:pPr>
            <a:r>
              <a:rPr lang="en-US" altLang="en-US" dirty="0">
                <a:solidFill>
                  <a:srgbClr val="2E63AC"/>
                </a:solidFill>
              </a:rPr>
              <a:t>Monopoly</a:t>
            </a:r>
            <a:endParaRPr lang="en-US" altLang="en-US" sz="2000" dirty="0"/>
          </a:p>
          <a:p>
            <a:pPr>
              <a:lnSpc>
                <a:spcPct val="120000"/>
              </a:lnSpc>
              <a:spcBef>
                <a:spcPts val="600"/>
              </a:spcBef>
              <a:buClr>
                <a:srgbClr val="2E63AC"/>
              </a:buClr>
              <a:buFont typeface="Wingdings" panose="05000000000000000000" pitchFamily="2" charset="2"/>
              <a:buChar char="§"/>
            </a:pPr>
            <a:r>
              <a:rPr lang="en-US" altLang="en-US" sz="2000" dirty="0"/>
              <a:t>Firm that is the sole seller of a product without close substitutes</a:t>
            </a:r>
          </a:p>
          <a:p>
            <a:pPr>
              <a:lnSpc>
                <a:spcPct val="120000"/>
              </a:lnSpc>
              <a:spcBef>
                <a:spcPts val="600"/>
              </a:spcBef>
              <a:buClr>
                <a:srgbClr val="2E63AC"/>
              </a:buClr>
              <a:buFont typeface="Wingdings" panose="05000000000000000000" pitchFamily="2" charset="2"/>
              <a:buChar char="§"/>
            </a:pPr>
            <a:r>
              <a:rPr lang="en-US" altLang="en-US" sz="2000" dirty="0"/>
              <a:t>Price maker: charges a price that exceeds marginal cost </a:t>
            </a:r>
          </a:p>
          <a:p>
            <a:pPr marL="57150" indent="0">
              <a:spcBef>
                <a:spcPts val="1200"/>
              </a:spcBef>
              <a:buClr>
                <a:srgbClr val="2E63AC"/>
              </a:buClr>
              <a:buNone/>
            </a:pPr>
            <a:r>
              <a:rPr lang="en-US" altLang="en-US" dirty="0">
                <a:solidFill>
                  <a:srgbClr val="2E63AC"/>
                </a:solidFill>
              </a:rPr>
              <a:t>Barriers to entry</a:t>
            </a:r>
          </a:p>
          <a:p>
            <a:pPr lvl="1">
              <a:buClr>
                <a:srgbClr val="2E63AC"/>
              </a:buClr>
              <a:buFont typeface="Wingdings" panose="05000000000000000000" pitchFamily="2" charset="2"/>
              <a:buChar char="§"/>
            </a:pPr>
            <a:r>
              <a:rPr lang="en-US" altLang="en-US" dirty="0"/>
              <a:t>Other firms cannot enter the market and compete with it</a:t>
            </a:r>
          </a:p>
          <a:p>
            <a:pPr lvl="1">
              <a:buClr>
                <a:srgbClr val="2E63AC"/>
              </a:buClr>
              <a:buFont typeface="Wingdings" panose="05000000000000000000" pitchFamily="2" charset="2"/>
              <a:buChar char="§"/>
            </a:pPr>
            <a:r>
              <a:rPr lang="en-US" altLang="en-US" dirty="0"/>
              <a:t>A monopoly remains the only seller in the market because other firms cannot enter the market and compete with it</a:t>
            </a:r>
          </a:p>
          <a:p>
            <a:pPr marL="57150" lvl="0" indent="0">
              <a:spcBef>
                <a:spcPts val="1200"/>
              </a:spcBef>
              <a:buClr>
                <a:srgbClr val="2E63AC"/>
              </a:buClr>
              <a:buNone/>
            </a:pPr>
            <a:r>
              <a:rPr lang="en-US" altLang="en-US" dirty="0">
                <a:solidFill>
                  <a:srgbClr val="2E63AC"/>
                </a:solidFill>
              </a:rPr>
              <a:t>The monopolist’s impact</a:t>
            </a:r>
            <a:endParaRPr lang="en-US" altLang="en-US" sz="2000" dirty="0"/>
          </a:p>
          <a:p>
            <a:pPr>
              <a:lnSpc>
                <a:spcPct val="120000"/>
              </a:lnSpc>
              <a:spcBef>
                <a:spcPts val="600"/>
              </a:spcBef>
              <a:buClr>
                <a:srgbClr val="2E63AC"/>
              </a:buClr>
              <a:buFont typeface="Wingdings" panose="05000000000000000000" pitchFamily="2" charset="2"/>
              <a:buChar char="§"/>
            </a:pPr>
            <a:r>
              <a:rPr lang="en-US" altLang="en-US" sz="2000" dirty="0"/>
              <a:t>A high price reduces the quantity purchased</a:t>
            </a:r>
          </a:p>
          <a:p>
            <a:pPr>
              <a:lnSpc>
                <a:spcPct val="120000"/>
              </a:lnSpc>
              <a:spcBef>
                <a:spcPts val="600"/>
              </a:spcBef>
              <a:buClr>
                <a:srgbClr val="2E63AC"/>
              </a:buClr>
              <a:buFont typeface="Wingdings" panose="05000000000000000000" pitchFamily="2" charset="2"/>
              <a:buChar char="§"/>
            </a:pPr>
            <a:r>
              <a:rPr lang="en-US" altLang="en-US" sz="2000" dirty="0"/>
              <a:t>Outcome: often not the best for society</a:t>
            </a:r>
          </a:p>
          <a:p>
            <a:pPr>
              <a:buClr>
                <a:srgbClr val="2E63AC"/>
              </a:buClr>
              <a:buFont typeface="Wingdings" panose="05000000000000000000" pitchFamily="2" charset="2"/>
              <a:buChar char="§"/>
            </a:pPr>
            <a:endParaRPr lang="en-US" altLang="en-US" dirty="0"/>
          </a:p>
          <a:p>
            <a:pPr marL="457200" lvl="1" indent="0">
              <a:buNone/>
            </a:pPr>
            <a:endParaRPr lang="en-US" altLang="en-US" dirty="0"/>
          </a:p>
        </p:txBody>
      </p:sp>
    </p:spTree>
    <p:extLst>
      <p:ext uri="{BB962C8B-B14F-4D97-AF65-F5344CB8AC3E}">
        <p14:creationId xmlns:p14="http://schemas.microsoft.com/office/powerpoint/2010/main" val="461459079"/>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Content Placeholder 2"/>
          <p:cNvSpPr>
            <a:spLocks noGrp="1"/>
          </p:cNvSpPr>
          <p:nvPr>
            <p:ph idx="4294967295"/>
          </p:nvPr>
        </p:nvSpPr>
        <p:spPr>
          <a:xfrm>
            <a:off x="914400" y="1836738"/>
            <a:ext cx="8229600" cy="4525962"/>
          </a:xfrm>
        </p:spPr>
        <p:txBody>
          <a:bodyPr/>
          <a:lstStyle/>
          <a:p>
            <a:pPr marL="457200" indent="-457200">
              <a:buFont typeface="+mj-lt"/>
              <a:buAutoNum type="arabicPeriod"/>
            </a:pPr>
            <a:r>
              <a:rPr lang="en-US" altLang="en-US" dirty="0">
                <a:solidFill>
                  <a:srgbClr val="2E63AC"/>
                </a:solidFill>
              </a:rPr>
              <a:t>Monopoly resources</a:t>
            </a:r>
          </a:p>
          <a:p>
            <a:pPr lvl="1">
              <a:buClr>
                <a:srgbClr val="2E63AC"/>
              </a:buClr>
              <a:buFont typeface="Wingdings" panose="05000000000000000000" pitchFamily="2" charset="2"/>
              <a:buChar char="§"/>
            </a:pPr>
            <a:r>
              <a:rPr lang="en-US" altLang="en-US" dirty="0"/>
              <a:t>A key resource required for production is owned by a single firm</a:t>
            </a:r>
          </a:p>
          <a:p>
            <a:pPr marL="0" indent="0">
              <a:buNone/>
            </a:pPr>
            <a:endParaRPr lang="en-US" altLang="en-US" sz="800" dirty="0"/>
          </a:p>
          <a:p>
            <a:pPr marL="457200" indent="-457200">
              <a:buFont typeface="+mj-lt"/>
              <a:buAutoNum type="arabicPeriod" startAt="2"/>
            </a:pPr>
            <a:r>
              <a:rPr lang="en-US" altLang="en-US" dirty="0">
                <a:solidFill>
                  <a:srgbClr val="2E63AC"/>
                </a:solidFill>
              </a:rPr>
              <a:t>Government regulation</a:t>
            </a:r>
          </a:p>
          <a:p>
            <a:pPr lvl="1">
              <a:buClr>
                <a:srgbClr val="2E63AC"/>
              </a:buClr>
              <a:buFont typeface="Wingdings" panose="05000000000000000000" pitchFamily="2" charset="2"/>
              <a:buChar char="§"/>
            </a:pPr>
            <a:r>
              <a:rPr lang="en-US" altLang="en-US" dirty="0"/>
              <a:t>Government gives a single firm the exclusive right to produce some good or service</a:t>
            </a:r>
          </a:p>
          <a:p>
            <a:pPr lvl="1">
              <a:buClr>
                <a:srgbClr val="2E63AC"/>
              </a:buClr>
              <a:buFont typeface="Wingdings" panose="05000000000000000000" pitchFamily="2" charset="2"/>
              <a:buChar char="§"/>
            </a:pPr>
            <a:r>
              <a:rPr lang="en-US" altLang="en-US" dirty="0"/>
              <a:t>Patent and copyright laws: higher prices and higher profits</a:t>
            </a:r>
          </a:p>
          <a:p>
            <a:pPr marL="685800" lvl="1" indent="-228600">
              <a:buClr>
                <a:srgbClr val="2E63AC"/>
              </a:buClr>
              <a:buFont typeface="+mj-lt"/>
              <a:buAutoNum type="arabicPeriod" startAt="2"/>
            </a:pPr>
            <a:endParaRPr lang="en-US" altLang="en-US" sz="800" dirty="0"/>
          </a:p>
          <a:p>
            <a:pPr marL="457200" indent="-457200">
              <a:buFont typeface="+mj-lt"/>
              <a:buAutoNum type="arabicPeriod" startAt="2"/>
            </a:pPr>
            <a:r>
              <a:rPr lang="en-US" altLang="en-US" dirty="0">
                <a:solidFill>
                  <a:srgbClr val="2E63AC"/>
                </a:solidFill>
              </a:rPr>
              <a:t>Network externalities</a:t>
            </a:r>
          </a:p>
          <a:p>
            <a:pPr lvl="1">
              <a:buClr>
                <a:srgbClr val="2E63AC"/>
              </a:buClr>
              <a:buFont typeface="Wingdings" panose="05000000000000000000" pitchFamily="2" charset="2"/>
              <a:buChar char="§"/>
            </a:pPr>
            <a:r>
              <a:rPr lang="en-US" altLang="en-US" dirty="0"/>
              <a:t>Provide an advantage to existing firms and may inhibit the entry of new ones</a:t>
            </a:r>
          </a:p>
        </p:txBody>
      </p:sp>
      <p:sp>
        <p:nvSpPr>
          <p:cNvPr id="4" name="Title 1"/>
          <p:cNvSpPr txBox="1">
            <a:spLocks/>
          </p:cNvSpPr>
          <p:nvPr/>
        </p:nvSpPr>
        <p:spPr>
          <a:xfrm>
            <a:off x="907456" y="779523"/>
            <a:ext cx="8094662" cy="860425"/>
          </a:xfrm>
          <a:prstGeom prst="rect">
            <a:avLst/>
          </a:prstGeom>
        </p:spPr>
        <p:txBody>
          <a:bodyPr vert="horz" wrap="square" lIns="91440" tIns="45720" rIns="91440" bIns="45720" rtlCol="0" anchor="t" anchorCtr="0">
            <a:noAutofit/>
          </a:bodyPr>
          <a:lstStyle>
            <a:lvl1pPr algn="l" defTabSz="914400" rtl="0" eaLnBrk="1" latinLnBrk="0" hangingPunct="1">
              <a:spcBef>
                <a:spcPct val="0"/>
              </a:spcBef>
              <a:buNone/>
              <a:defRPr lang="en-US" sz="2400" b="0" kern="1200" cap="all" baseline="0" dirty="0">
                <a:solidFill>
                  <a:srgbClr val="86A315"/>
                </a:solidFill>
                <a:latin typeface="Frutiger 45 light" pitchFamily="34" charset="0"/>
                <a:ea typeface="+mj-ea"/>
                <a:cs typeface="+mj-cs"/>
              </a:defRPr>
            </a:lvl1pPr>
          </a:lstStyle>
          <a:p>
            <a:r>
              <a:rPr lang="en-US" altLang="en-US" dirty="0">
                <a:solidFill>
                  <a:srgbClr val="2E63AC"/>
                </a:solidFill>
              </a:rPr>
              <a:t>Why Monopolies arise #1</a:t>
            </a:r>
          </a:p>
        </p:txBody>
      </p:sp>
    </p:spTree>
    <p:extLst>
      <p:ext uri="{BB962C8B-B14F-4D97-AF65-F5344CB8AC3E}">
        <p14:creationId xmlns:p14="http://schemas.microsoft.com/office/powerpoint/2010/main" val="2085937186"/>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ieren 1"/>
          <p:cNvGrpSpPr/>
          <p:nvPr/>
        </p:nvGrpSpPr>
        <p:grpSpPr>
          <a:xfrm>
            <a:off x="756681" y="3601104"/>
            <a:ext cx="2727166" cy="2524618"/>
            <a:chOff x="623888" y="1177925"/>
            <a:chExt cx="6794491" cy="3932238"/>
          </a:xfrm>
        </p:grpSpPr>
        <p:grpSp>
          <p:nvGrpSpPr>
            <p:cNvPr id="5" name="Group 4"/>
            <p:cNvGrpSpPr>
              <a:grpSpLocks/>
            </p:cNvGrpSpPr>
            <p:nvPr/>
          </p:nvGrpSpPr>
          <p:grpSpPr bwMode="auto">
            <a:xfrm>
              <a:off x="623888" y="1177925"/>
              <a:ext cx="6770687" cy="3554413"/>
              <a:chOff x="1008508" y="1102425"/>
              <a:chExt cx="6769817" cy="3553495"/>
            </a:xfrm>
          </p:grpSpPr>
          <p:sp>
            <p:nvSpPr>
              <p:cNvPr id="6" name="Rectangle 6"/>
              <p:cNvSpPr/>
              <p:nvPr/>
            </p:nvSpPr>
            <p:spPr>
              <a:xfrm>
                <a:off x="1829140" y="1199238"/>
                <a:ext cx="5949185" cy="34439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buFontTx/>
                  <a:buNone/>
                  <a:defRPr/>
                </a:pPr>
                <a:endParaRPr lang="en-US" sz="1800" dirty="0">
                  <a:solidFill>
                    <a:schemeClr val="tx1"/>
                  </a:solidFill>
                </a:endParaRPr>
              </a:p>
            </p:txBody>
          </p:sp>
          <p:grpSp>
            <p:nvGrpSpPr>
              <p:cNvPr id="7" name="Group 16"/>
              <p:cNvGrpSpPr>
                <a:grpSpLocks/>
              </p:cNvGrpSpPr>
              <p:nvPr/>
            </p:nvGrpSpPr>
            <p:grpSpPr bwMode="auto">
              <a:xfrm>
                <a:off x="1008508" y="1102425"/>
                <a:ext cx="808368" cy="3553495"/>
                <a:chOff x="1008508" y="1102425"/>
                <a:chExt cx="808368" cy="3553495"/>
              </a:xfrm>
            </p:grpSpPr>
            <p:cxnSp>
              <p:nvCxnSpPr>
                <p:cNvPr id="8" name="Straight Connector 8"/>
                <p:cNvCxnSpPr/>
                <p:nvPr/>
              </p:nvCxnSpPr>
              <p:spPr>
                <a:xfrm rot="5400000">
                  <a:off x="82545" y="2922024"/>
                  <a:ext cx="346779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p:cNvSpPr txBox="1">
                  <a:spLocks noChangeArrowheads="1"/>
                </p:cNvSpPr>
                <p:nvPr/>
              </p:nvSpPr>
              <p:spPr bwMode="auto">
                <a:xfrm>
                  <a:off x="1008508" y="1102425"/>
                  <a:ext cx="774415" cy="36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algn="r" eaLnBrk="1" hangingPunct="1">
                    <a:buFontTx/>
                    <a:buNone/>
                  </a:pPr>
                  <a:r>
                    <a:rPr lang="en-US" altLang="en-US" sz="1800"/>
                    <a:t>Costs</a:t>
                  </a:r>
                </a:p>
              </p:txBody>
            </p:sp>
          </p:grpSp>
        </p:grpSp>
        <p:grpSp>
          <p:nvGrpSpPr>
            <p:cNvPr id="10" name="Group 10"/>
            <p:cNvGrpSpPr>
              <a:grpSpLocks/>
            </p:cNvGrpSpPr>
            <p:nvPr/>
          </p:nvGrpSpPr>
          <p:grpSpPr bwMode="auto">
            <a:xfrm>
              <a:off x="1279525" y="4719638"/>
              <a:ext cx="6138854" cy="390525"/>
              <a:chOff x="1665251" y="4643257"/>
              <a:chExt cx="6137185" cy="391067"/>
            </a:xfrm>
          </p:grpSpPr>
          <p:cxnSp>
            <p:nvCxnSpPr>
              <p:cNvPr id="11" name="Straight Connector 12"/>
              <p:cNvCxnSpPr/>
              <p:nvPr/>
            </p:nvCxnSpPr>
            <p:spPr>
              <a:xfrm flipV="1">
                <a:off x="1817609" y="4643257"/>
                <a:ext cx="5984827" cy="1112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2"/>
              <p:cNvSpPr txBox="1">
                <a:spLocks noChangeArrowheads="1"/>
              </p:cNvSpPr>
              <p:nvPr/>
            </p:nvSpPr>
            <p:spPr bwMode="auto">
              <a:xfrm>
                <a:off x="3314069" y="4665028"/>
                <a:ext cx="2149633" cy="369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buFontTx/>
                  <a:buNone/>
                </a:pPr>
                <a:r>
                  <a:rPr lang="en-US" altLang="en-US" sz="1800" dirty="0"/>
                  <a:t>Quantity of output </a:t>
                </a:r>
              </a:p>
            </p:txBody>
          </p:sp>
          <p:sp>
            <p:nvSpPr>
              <p:cNvPr id="13" name="TextBox 13"/>
              <p:cNvSpPr txBox="1">
                <a:spLocks noChangeArrowheads="1"/>
              </p:cNvSpPr>
              <p:nvPr/>
            </p:nvSpPr>
            <p:spPr bwMode="auto">
              <a:xfrm>
                <a:off x="1665251" y="4665030"/>
                <a:ext cx="312860" cy="369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buFontTx/>
                  <a:buNone/>
                </a:pPr>
                <a:r>
                  <a:rPr lang="en-US" altLang="en-US" sz="1800"/>
                  <a:t>0</a:t>
                </a:r>
              </a:p>
            </p:txBody>
          </p:sp>
        </p:grpSp>
        <p:grpSp>
          <p:nvGrpSpPr>
            <p:cNvPr id="14" name="Group 14"/>
            <p:cNvGrpSpPr>
              <a:grpSpLocks/>
            </p:cNvGrpSpPr>
            <p:nvPr/>
          </p:nvGrpSpPr>
          <p:grpSpPr bwMode="auto">
            <a:xfrm>
              <a:off x="1765300" y="1820863"/>
              <a:ext cx="4738683" cy="2438400"/>
              <a:chOff x="2327567" y="2006930"/>
              <a:chExt cx="4738964" cy="2438154"/>
            </a:xfrm>
          </p:grpSpPr>
          <p:sp>
            <p:nvSpPr>
              <p:cNvPr id="15" name="Freeform 16"/>
              <p:cNvSpPr/>
              <p:nvPr/>
            </p:nvSpPr>
            <p:spPr>
              <a:xfrm>
                <a:off x="2327567" y="2006930"/>
                <a:ext cx="4738964" cy="2438154"/>
              </a:xfrm>
              <a:custGeom>
                <a:avLst/>
                <a:gdLst>
                  <a:gd name="connsiteX0" fmla="*/ 0 w 4488873"/>
                  <a:gd name="connsiteY0" fmla="*/ 0 h 1021278"/>
                  <a:gd name="connsiteX1" fmla="*/ 4488873 w 4488873"/>
                  <a:gd name="connsiteY1" fmla="*/ 1021278 h 1021278"/>
                  <a:gd name="connsiteX0" fmla="*/ 0 w 4488873"/>
                  <a:gd name="connsiteY0" fmla="*/ 0 h 1717964"/>
                  <a:gd name="connsiteX1" fmla="*/ 4488873 w 4488873"/>
                  <a:gd name="connsiteY1" fmla="*/ 1021278 h 1717964"/>
                  <a:gd name="connsiteX0" fmla="*/ 0 w 4488873"/>
                  <a:gd name="connsiteY0" fmla="*/ 0 h 1785258"/>
                  <a:gd name="connsiteX1" fmla="*/ 4488873 w 4488873"/>
                  <a:gd name="connsiteY1" fmla="*/ 1021278 h 1785258"/>
                  <a:gd name="connsiteX0" fmla="*/ 0 w 4987636"/>
                  <a:gd name="connsiteY0" fmla="*/ 0 h 1717964"/>
                  <a:gd name="connsiteX1" fmla="*/ 4987636 w 4987636"/>
                  <a:gd name="connsiteY1" fmla="*/ 665018 h 1717964"/>
                  <a:gd name="connsiteX0" fmla="*/ 0 w 4987636"/>
                  <a:gd name="connsiteY0" fmla="*/ 0 h 1868385"/>
                  <a:gd name="connsiteX1" fmla="*/ 4987636 w 4987636"/>
                  <a:gd name="connsiteY1" fmla="*/ 665018 h 1868385"/>
                  <a:gd name="connsiteX0" fmla="*/ 0 w 4987636"/>
                  <a:gd name="connsiteY0" fmla="*/ 0 h 1868385"/>
                  <a:gd name="connsiteX1" fmla="*/ 4987636 w 4987636"/>
                  <a:gd name="connsiteY1" fmla="*/ 665018 h 1868385"/>
                  <a:gd name="connsiteX0" fmla="*/ 0 w 4987636"/>
                  <a:gd name="connsiteY0" fmla="*/ 0 h 1717964"/>
                  <a:gd name="connsiteX1" fmla="*/ 4987636 w 4987636"/>
                  <a:gd name="connsiteY1" fmla="*/ 665018 h 1717964"/>
                  <a:gd name="connsiteX0" fmla="*/ 0 w 4987636"/>
                  <a:gd name="connsiteY0" fmla="*/ 0 h 1785258"/>
                  <a:gd name="connsiteX1" fmla="*/ 4987636 w 4987636"/>
                  <a:gd name="connsiteY1" fmla="*/ 665018 h 1785258"/>
                  <a:gd name="connsiteX0" fmla="*/ 0 w 4987636"/>
                  <a:gd name="connsiteY0" fmla="*/ 0 h 1717964"/>
                  <a:gd name="connsiteX1" fmla="*/ 4987636 w 4987636"/>
                  <a:gd name="connsiteY1" fmla="*/ 665018 h 1717964"/>
                  <a:gd name="connsiteX0" fmla="*/ 0 w 4987636"/>
                  <a:gd name="connsiteY0" fmla="*/ 0 h 2853632"/>
                  <a:gd name="connsiteX1" fmla="*/ 4987636 w 4987636"/>
                  <a:gd name="connsiteY1" fmla="*/ 2421899 h 2853632"/>
                  <a:gd name="connsiteX0" fmla="*/ 0 w 4987636"/>
                  <a:gd name="connsiteY0" fmla="*/ 0 h 2421899"/>
                  <a:gd name="connsiteX1" fmla="*/ 4987636 w 4987636"/>
                  <a:gd name="connsiteY1" fmla="*/ 2421899 h 2421899"/>
                  <a:gd name="connsiteX0" fmla="*/ 0 w 4987636"/>
                  <a:gd name="connsiteY0" fmla="*/ 0 h 2438154"/>
                  <a:gd name="connsiteX1" fmla="*/ 4987636 w 4987636"/>
                  <a:gd name="connsiteY1" fmla="*/ 2421899 h 2438154"/>
                  <a:gd name="connsiteX0" fmla="*/ 0 w 4987636"/>
                  <a:gd name="connsiteY0" fmla="*/ 0 h 2438154"/>
                  <a:gd name="connsiteX1" fmla="*/ 4987636 w 4987636"/>
                  <a:gd name="connsiteY1" fmla="*/ 2421899 h 2438154"/>
                </a:gdLst>
                <a:ahLst/>
                <a:cxnLst>
                  <a:cxn ang="0">
                    <a:pos x="connsiteX0" y="connsiteY0"/>
                  </a:cxn>
                  <a:cxn ang="0">
                    <a:pos x="connsiteX1" y="connsiteY1"/>
                  </a:cxn>
                </a:cxnLst>
                <a:rect l="l" t="t" r="r" b="b"/>
                <a:pathLst>
                  <a:path w="4987636" h="2438154">
                    <a:moveTo>
                      <a:pt x="0" y="0"/>
                    </a:moveTo>
                    <a:cubicBezTo>
                      <a:pt x="709421" y="1848543"/>
                      <a:pt x="2780644" y="2438154"/>
                      <a:pt x="4987636" y="2421899"/>
                    </a:cubicBezTo>
                  </a:path>
                </a:pathLst>
              </a:custGeom>
              <a:ln w="38100">
                <a:solidFill>
                  <a:srgbClr val="005EA4"/>
                </a:solidFill>
              </a:ln>
            </p:spPr>
            <p:style>
              <a:lnRef idx="1">
                <a:schemeClr val="accent1"/>
              </a:lnRef>
              <a:fillRef idx="0">
                <a:schemeClr val="accent1"/>
              </a:fillRef>
              <a:effectRef idx="0">
                <a:schemeClr val="accent1"/>
              </a:effectRef>
              <a:fontRef idx="minor">
                <a:schemeClr val="tx1"/>
              </a:fontRef>
            </p:style>
            <p:txBody>
              <a:bodyPr anchor="ctr"/>
              <a:lstStyle/>
              <a:p>
                <a:pPr>
                  <a:buFontTx/>
                  <a:buNone/>
                  <a:defRPr/>
                </a:pPr>
                <a:endParaRPr lang="en-US" sz="1800"/>
              </a:p>
            </p:txBody>
          </p:sp>
          <p:sp>
            <p:nvSpPr>
              <p:cNvPr id="16" name="TextBox 16"/>
              <p:cNvSpPr txBox="1">
                <a:spLocks noChangeArrowheads="1"/>
              </p:cNvSpPr>
              <p:nvPr/>
            </p:nvSpPr>
            <p:spPr bwMode="auto">
              <a:xfrm>
                <a:off x="3420681" y="2747570"/>
                <a:ext cx="2107318" cy="369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buFontTx/>
                  <a:buNone/>
                </a:pPr>
                <a:r>
                  <a:rPr lang="en-US" altLang="en-US" sz="1800" dirty="0"/>
                  <a:t>Average total cost</a:t>
                </a:r>
              </a:p>
            </p:txBody>
          </p:sp>
        </p:grpSp>
      </p:grpSp>
      <p:sp>
        <p:nvSpPr>
          <p:cNvPr id="14339" name="Content Placeholder 2"/>
          <p:cNvSpPr>
            <a:spLocks noGrp="1"/>
          </p:cNvSpPr>
          <p:nvPr>
            <p:ph idx="4294967295"/>
          </p:nvPr>
        </p:nvSpPr>
        <p:spPr>
          <a:xfrm>
            <a:off x="914400" y="1836738"/>
            <a:ext cx="8229600" cy="4525962"/>
          </a:xfrm>
        </p:spPr>
        <p:txBody>
          <a:bodyPr/>
          <a:lstStyle/>
          <a:p>
            <a:pPr marL="457200" indent="-457200">
              <a:buFont typeface="+mj-lt"/>
              <a:buAutoNum type="arabicPeriod" startAt="4"/>
            </a:pPr>
            <a:r>
              <a:rPr lang="en-US" altLang="en-US" dirty="0">
                <a:solidFill>
                  <a:srgbClr val="2E63AC"/>
                </a:solidFill>
              </a:rPr>
              <a:t>Natural monopoly</a:t>
            </a:r>
          </a:p>
          <a:p>
            <a:pPr lvl="1">
              <a:buClr>
                <a:srgbClr val="2E63AC"/>
              </a:buClr>
              <a:buFont typeface="Wingdings" panose="05000000000000000000" pitchFamily="2" charset="2"/>
              <a:buChar char="§"/>
            </a:pPr>
            <a:r>
              <a:rPr lang="en-US" altLang="en-US" dirty="0"/>
              <a:t>A single firm can supply a good or service to an entire market at a smaller cost than could two or more firms</a:t>
            </a:r>
          </a:p>
          <a:p>
            <a:pPr lvl="1">
              <a:buClr>
                <a:srgbClr val="2E63AC"/>
              </a:buClr>
              <a:buFont typeface="Wingdings" panose="05000000000000000000" pitchFamily="2" charset="2"/>
              <a:buChar char="§"/>
            </a:pPr>
            <a:r>
              <a:rPr lang="en-US" altLang="en-US" dirty="0"/>
              <a:t>Economies of scale over the relevant range of output</a:t>
            </a:r>
          </a:p>
          <a:p>
            <a:pPr lvl="1">
              <a:buClr>
                <a:srgbClr val="2E63AC"/>
              </a:buClr>
              <a:buFont typeface="Wingdings" panose="05000000000000000000" pitchFamily="2" charset="2"/>
              <a:buChar char="§"/>
            </a:pPr>
            <a:r>
              <a:rPr lang="en-US" altLang="en-US" dirty="0"/>
              <a:t>Club goods: Excludable but not rival in consumption</a:t>
            </a:r>
          </a:p>
          <a:p>
            <a:pPr lvl="1">
              <a:buClr>
                <a:srgbClr val="2E63AC"/>
              </a:buClr>
              <a:buFont typeface="Wingdings" panose="05000000000000000000" pitchFamily="2" charset="2"/>
              <a:buChar char="§"/>
            </a:pPr>
            <a:endParaRPr lang="en-US" altLang="en-US" dirty="0"/>
          </a:p>
          <a:p>
            <a:pPr marL="457200" lvl="1" indent="0">
              <a:buClr>
                <a:srgbClr val="2E63AC"/>
              </a:buClr>
              <a:buNone/>
            </a:pPr>
            <a:endParaRPr lang="en-US" altLang="en-US" dirty="0"/>
          </a:p>
          <a:p>
            <a:pPr marL="457200" lvl="1" indent="0">
              <a:buClr>
                <a:srgbClr val="2E63AC"/>
              </a:buClr>
              <a:buNone/>
            </a:pPr>
            <a:endParaRPr lang="en-US" altLang="en-US" dirty="0"/>
          </a:p>
        </p:txBody>
      </p:sp>
      <p:sp>
        <p:nvSpPr>
          <p:cNvPr id="4" name="Title 1"/>
          <p:cNvSpPr txBox="1">
            <a:spLocks/>
          </p:cNvSpPr>
          <p:nvPr/>
        </p:nvSpPr>
        <p:spPr>
          <a:xfrm>
            <a:off x="907456" y="779523"/>
            <a:ext cx="8094662" cy="860425"/>
          </a:xfrm>
          <a:prstGeom prst="rect">
            <a:avLst/>
          </a:prstGeom>
        </p:spPr>
        <p:txBody>
          <a:bodyPr vert="horz" wrap="square" lIns="91440" tIns="45720" rIns="91440" bIns="45720" rtlCol="0" anchor="t" anchorCtr="0">
            <a:noAutofit/>
          </a:bodyPr>
          <a:lstStyle>
            <a:lvl1pPr algn="l" defTabSz="914400" rtl="0" eaLnBrk="1" latinLnBrk="0" hangingPunct="1">
              <a:spcBef>
                <a:spcPct val="0"/>
              </a:spcBef>
              <a:buNone/>
              <a:defRPr lang="en-US" sz="2400" b="0" kern="1200" cap="all" baseline="0" dirty="0">
                <a:solidFill>
                  <a:srgbClr val="86A315"/>
                </a:solidFill>
                <a:latin typeface="Frutiger 45 light" pitchFamily="34" charset="0"/>
                <a:ea typeface="+mj-ea"/>
                <a:cs typeface="+mj-cs"/>
              </a:defRPr>
            </a:lvl1pPr>
          </a:lstStyle>
          <a:p>
            <a:r>
              <a:rPr lang="en-US" altLang="en-US" dirty="0">
                <a:solidFill>
                  <a:srgbClr val="2E63AC"/>
                </a:solidFill>
              </a:rPr>
              <a:t>Why Monopolies arise #2</a:t>
            </a:r>
          </a:p>
        </p:txBody>
      </p:sp>
      <p:sp>
        <p:nvSpPr>
          <p:cNvPr id="18" name="TextBox 10"/>
          <p:cNvSpPr txBox="1">
            <a:spLocks noChangeArrowheads="1"/>
          </p:cNvSpPr>
          <p:nvPr/>
        </p:nvSpPr>
        <p:spPr bwMode="auto">
          <a:xfrm>
            <a:off x="4225159" y="3919294"/>
            <a:ext cx="4719034"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spcAft>
                <a:spcPts val="1200"/>
              </a:spcAft>
            </a:pPr>
            <a:r>
              <a:rPr lang="en-US" altLang="en-US" sz="1600" dirty="0">
                <a:solidFill>
                  <a:srgbClr val="002060"/>
                </a:solidFill>
                <a:latin typeface="+mn-lt"/>
              </a:rPr>
              <a:t>Economies of Scale as a Cause of Monopoly - </a:t>
            </a:r>
            <a:r>
              <a:rPr lang="en-US" altLang="en-US" sz="1600" dirty="0">
                <a:latin typeface="+mn-lt"/>
              </a:rPr>
              <a:t>Natural monopoly</a:t>
            </a:r>
          </a:p>
          <a:p>
            <a:pPr algn="l" eaLnBrk="1" hangingPunct="1">
              <a:buFontTx/>
              <a:buNone/>
            </a:pPr>
            <a:r>
              <a:rPr lang="en-US" altLang="en-US" sz="1600" dirty="0">
                <a:latin typeface="+mn-lt"/>
              </a:rPr>
              <a:t>When a firm’s average-total-cost curve continually declines, the firm has what is called a natural monopoly. In this case, when production is divided among more firms, each firm produces less, and average total cost rises. As a result, a single firm can produce any given amount at the least cost</a:t>
            </a:r>
          </a:p>
        </p:txBody>
      </p:sp>
    </p:spTree>
    <p:extLst>
      <p:ext uri="{BB962C8B-B14F-4D97-AF65-F5344CB8AC3E}">
        <p14:creationId xmlns:p14="http://schemas.microsoft.com/office/powerpoint/2010/main" val="2966530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7" name="TextBox 4"/>
          <p:cNvSpPr txBox="1">
            <a:spLocks noChangeArrowheads="1"/>
          </p:cNvSpPr>
          <p:nvPr/>
        </p:nvSpPr>
        <p:spPr bwMode="auto">
          <a:xfrm>
            <a:off x="122238" y="61027"/>
            <a:ext cx="517802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algn="l" eaLnBrk="1" hangingPunct="1">
              <a:buFontTx/>
              <a:buNone/>
            </a:pPr>
            <a:r>
              <a:rPr lang="en-US" altLang="en-US" sz="2400" cap="all" dirty="0">
                <a:solidFill>
                  <a:srgbClr val="2E63AC"/>
                </a:solidFill>
                <a:latin typeface="+mj-lt"/>
              </a:rPr>
              <a:t>Demand Curves for Competitive </a:t>
            </a:r>
          </a:p>
          <a:p>
            <a:pPr algn="l" eaLnBrk="1" hangingPunct="1">
              <a:buFontTx/>
              <a:buNone/>
            </a:pPr>
            <a:r>
              <a:rPr lang="en-US" altLang="en-US" sz="2400" cap="all" dirty="0">
                <a:solidFill>
                  <a:srgbClr val="2E63AC"/>
                </a:solidFill>
                <a:latin typeface="+mj-lt"/>
              </a:rPr>
              <a:t>and Monopoly Firms</a:t>
            </a:r>
          </a:p>
        </p:txBody>
      </p:sp>
      <p:grpSp>
        <p:nvGrpSpPr>
          <p:cNvPr id="6" name="Group 4"/>
          <p:cNvGrpSpPr>
            <a:grpSpLocks/>
          </p:cNvGrpSpPr>
          <p:nvPr/>
        </p:nvGrpSpPr>
        <p:grpSpPr bwMode="auto">
          <a:xfrm>
            <a:off x="190500" y="1355725"/>
            <a:ext cx="3732213" cy="3351213"/>
            <a:chOff x="1373099" y="1304632"/>
            <a:chExt cx="3733259" cy="3351288"/>
          </a:xfrm>
        </p:grpSpPr>
        <p:sp>
          <p:nvSpPr>
            <p:cNvPr id="7" name="Rectangle 6"/>
            <p:cNvSpPr/>
            <p:nvPr/>
          </p:nvSpPr>
          <p:spPr>
            <a:xfrm>
              <a:off x="1828840" y="1638014"/>
              <a:ext cx="3277518" cy="30052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buFontTx/>
                <a:buNone/>
                <a:defRPr/>
              </a:pPr>
              <a:endParaRPr lang="en-US" sz="1800" dirty="0">
                <a:solidFill>
                  <a:schemeClr val="tx1"/>
                </a:solidFill>
              </a:endParaRPr>
            </a:p>
          </p:txBody>
        </p:sp>
        <p:grpSp>
          <p:nvGrpSpPr>
            <p:cNvPr id="18462" name="Group 16"/>
            <p:cNvGrpSpPr>
              <a:grpSpLocks/>
            </p:cNvGrpSpPr>
            <p:nvPr/>
          </p:nvGrpSpPr>
          <p:grpSpPr bwMode="auto">
            <a:xfrm>
              <a:off x="1373099" y="1304632"/>
              <a:ext cx="710527" cy="3351288"/>
              <a:chOff x="1373099" y="1304632"/>
              <a:chExt cx="710527" cy="3351288"/>
            </a:xfrm>
          </p:grpSpPr>
          <p:cxnSp>
            <p:nvCxnSpPr>
              <p:cNvPr id="9" name="Straight Connector 8"/>
              <p:cNvCxnSpPr/>
              <p:nvPr/>
            </p:nvCxnSpPr>
            <p:spPr>
              <a:xfrm rot="5400000">
                <a:off x="289720" y="3129505"/>
                <a:ext cx="305283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8464" name="TextBox 8"/>
              <p:cNvSpPr txBox="1">
                <a:spLocks noChangeArrowheads="1"/>
              </p:cNvSpPr>
              <p:nvPr/>
            </p:nvSpPr>
            <p:spPr bwMode="auto">
              <a:xfrm>
                <a:off x="1373099" y="1304632"/>
                <a:ext cx="710527" cy="369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algn="r" eaLnBrk="1" hangingPunct="1">
                  <a:buFontTx/>
                  <a:buNone/>
                </a:pPr>
                <a:r>
                  <a:rPr lang="en-US" altLang="en-US" sz="1800">
                    <a:latin typeface="+mn-lt"/>
                  </a:rPr>
                  <a:t>Price</a:t>
                </a:r>
              </a:p>
            </p:txBody>
          </p:sp>
        </p:grpSp>
      </p:grpSp>
      <p:sp>
        <p:nvSpPr>
          <p:cNvPr id="11" name="TextBox 10"/>
          <p:cNvSpPr txBox="1">
            <a:spLocks noChangeArrowheads="1"/>
          </p:cNvSpPr>
          <p:nvPr/>
        </p:nvSpPr>
        <p:spPr bwMode="auto">
          <a:xfrm>
            <a:off x="161925" y="5237163"/>
            <a:ext cx="89027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algn="l" eaLnBrk="1" hangingPunct="1">
              <a:buFontTx/>
              <a:buNone/>
            </a:pPr>
            <a:r>
              <a:rPr lang="en-US" altLang="en-US" sz="1600" dirty="0">
                <a:latin typeface="+mn-lt"/>
              </a:rPr>
              <a:t>Because competitive firms are price takers, they in effect face horizontal demand curves, as in panel (a). Because a monopoly firm is the sole producer in its market, it faces the downward-sloping market demand curve, as in panel (b). As a result, the monopoly has to accept a lower price if it wants to sell more output.</a:t>
            </a:r>
          </a:p>
        </p:txBody>
      </p:sp>
      <p:grpSp>
        <p:nvGrpSpPr>
          <p:cNvPr id="12" name="Group 10"/>
          <p:cNvGrpSpPr>
            <a:grpSpLocks/>
          </p:cNvGrpSpPr>
          <p:nvPr/>
        </p:nvGrpSpPr>
        <p:grpSpPr bwMode="auto">
          <a:xfrm>
            <a:off x="482600" y="4705350"/>
            <a:ext cx="3559175" cy="404813"/>
            <a:chOff x="1665216" y="4655129"/>
            <a:chExt cx="3560397" cy="405604"/>
          </a:xfrm>
        </p:grpSpPr>
        <p:cxnSp>
          <p:nvCxnSpPr>
            <p:cNvPr id="13" name="Straight Connector 12"/>
            <p:cNvCxnSpPr/>
            <p:nvPr/>
          </p:nvCxnSpPr>
          <p:spPr>
            <a:xfrm>
              <a:off x="1817668" y="4655129"/>
              <a:ext cx="328884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8459" name="TextBox 12"/>
            <p:cNvSpPr txBox="1">
              <a:spLocks noChangeArrowheads="1"/>
            </p:cNvSpPr>
            <p:nvPr/>
          </p:nvSpPr>
          <p:spPr bwMode="auto">
            <a:xfrm>
              <a:off x="3075501" y="4690487"/>
              <a:ext cx="2150112" cy="370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buFontTx/>
                <a:buNone/>
              </a:pPr>
              <a:r>
                <a:rPr lang="en-US" altLang="en-US" sz="1800">
                  <a:latin typeface="+mn-lt"/>
                </a:rPr>
                <a:t>Quantity of output </a:t>
              </a:r>
            </a:p>
          </p:txBody>
        </p:sp>
        <p:sp>
          <p:nvSpPr>
            <p:cNvPr id="18460" name="TextBox 13"/>
            <p:cNvSpPr txBox="1">
              <a:spLocks noChangeArrowheads="1"/>
            </p:cNvSpPr>
            <p:nvPr/>
          </p:nvSpPr>
          <p:spPr bwMode="auto">
            <a:xfrm>
              <a:off x="1665216" y="4665027"/>
              <a:ext cx="312930" cy="370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buFontTx/>
                <a:buNone/>
              </a:pPr>
              <a:r>
                <a:rPr lang="en-US" altLang="en-US" sz="1800">
                  <a:latin typeface="+mn-lt"/>
                </a:rPr>
                <a:t>0</a:t>
              </a:r>
            </a:p>
          </p:txBody>
        </p:sp>
      </p:grpSp>
      <p:sp>
        <p:nvSpPr>
          <p:cNvPr id="16" name="TextBox 15"/>
          <p:cNvSpPr txBox="1">
            <a:spLocks noChangeArrowheads="1"/>
          </p:cNvSpPr>
          <p:nvPr/>
        </p:nvSpPr>
        <p:spPr bwMode="auto">
          <a:xfrm>
            <a:off x="85725" y="936625"/>
            <a:ext cx="4333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buFontTx/>
              <a:buNone/>
            </a:pPr>
            <a:r>
              <a:rPr lang="en-US" altLang="en-US" sz="1800" dirty="0">
                <a:latin typeface="+mn-lt"/>
              </a:rPr>
              <a:t>(a) A Competitive Firm’s Demand Curve</a:t>
            </a:r>
          </a:p>
        </p:txBody>
      </p:sp>
      <p:grpSp>
        <p:nvGrpSpPr>
          <p:cNvPr id="17" name="Group 39"/>
          <p:cNvGrpSpPr>
            <a:grpSpLocks/>
          </p:cNvGrpSpPr>
          <p:nvPr/>
        </p:nvGrpSpPr>
        <p:grpSpPr bwMode="auto">
          <a:xfrm>
            <a:off x="4508500" y="1365250"/>
            <a:ext cx="4313238" cy="3351213"/>
            <a:chOff x="1385802" y="1304631"/>
            <a:chExt cx="4314322" cy="3351289"/>
          </a:xfrm>
        </p:grpSpPr>
        <p:sp>
          <p:nvSpPr>
            <p:cNvPr id="18" name="Rectangle 17"/>
            <p:cNvSpPr/>
            <p:nvPr/>
          </p:nvSpPr>
          <p:spPr>
            <a:xfrm>
              <a:off x="1828826" y="1638014"/>
              <a:ext cx="3871298" cy="30052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buFontTx/>
                <a:buNone/>
                <a:defRPr/>
              </a:pPr>
              <a:endParaRPr lang="en-US" sz="1800" dirty="0">
                <a:solidFill>
                  <a:schemeClr val="tx1"/>
                </a:solidFill>
              </a:endParaRPr>
            </a:p>
          </p:txBody>
        </p:sp>
        <p:grpSp>
          <p:nvGrpSpPr>
            <p:cNvPr id="18455" name="Group 16"/>
            <p:cNvGrpSpPr>
              <a:grpSpLocks/>
            </p:cNvGrpSpPr>
            <p:nvPr/>
          </p:nvGrpSpPr>
          <p:grpSpPr bwMode="auto">
            <a:xfrm>
              <a:off x="1385802" y="1304631"/>
              <a:ext cx="710524" cy="3351289"/>
              <a:chOff x="1385802" y="1304631"/>
              <a:chExt cx="710524" cy="3351289"/>
            </a:xfrm>
          </p:grpSpPr>
          <p:cxnSp>
            <p:nvCxnSpPr>
              <p:cNvPr id="20" name="Straight Connector 19"/>
              <p:cNvCxnSpPr/>
              <p:nvPr/>
            </p:nvCxnSpPr>
            <p:spPr>
              <a:xfrm rot="5400000">
                <a:off x="289707" y="3129504"/>
                <a:ext cx="305283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8457" name="TextBox 43"/>
              <p:cNvSpPr txBox="1">
                <a:spLocks noChangeArrowheads="1"/>
              </p:cNvSpPr>
              <p:nvPr/>
            </p:nvSpPr>
            <p:spPr bwMode="auto">
              <a:xfrm>
                <a:off x="1385802" y="1304631"/>
                <a:ext cx="710524" cy="369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algn="r" eaLnBrk="1" hangingPunct="1">
                  <a:buFontTx/>
                  <a:buNone/>
                </a:pPr>
                <a:r>
                  <a:rPr lang="en-US" altLang="en-US" sz="1800">
                    <a:latin typeface="+mn-lt"/>
                  </a:rPr>
                  <a:t>Price</a:t>
                </a:r>
              </a:p>
            </p:txBody>
          </p:sp>
        </p:grpSp>
      </p:grpSp>
      <p:grpSp>
        <p:nvGrpSpPr>
          <p:cNvPr id="22" name="Group 44"/>
          <p:cNvGrpSpPr>
            <a:grpSpLocks/>
          </p:cNvGrpSpPr>
          <p:nvPr/>
        </p:nvGrpSpPr>
        <p:grpSpPr bwMode="auto">
          <a:xfrm>
            <a:off x="4787900" y="4714875"/>
            <a:ext cx="4276725" cy="403225"/>
            <a:chOff x="1665231" y="4655129"/>
            <a:chExt cx="4277008" cy="403852"/>
          </a:xfrm>
        </p:grpSpPr>
        <p:cxnSp>
          <p:nvCxnSpPr>
            <p:cNvPr id="23" name="Straight Connector 22"/>
            <p:cNvCxnSpPr/>
            <p:nvPr/>
          </p:nvCxnSpPr>
          <p:spPr>
            <a:xfrm>
              <a:off x="1817641" y="4655129"/>
              <a:ext cx="394202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8452" name="TextBox 46"/>
            <p:cNvSpPr txBox="1">
              <a:spLocks noChangeArrowheads="1"/>
            </p:cNvSpPr>
            <p:nvPr/>
          </p:nvSpPr>
          <p:spPr bwMode="auto">
            <a:xfrm>
              <a:off x="3792336" y="4689609"/>
              <a:ext cx="2149903" cy="369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buFontTx/>
                <a:buNone/>
              </a:pPr>
              <a:r>
                <a:rPr lang="en-US" altLang="en-US" sz="1800">
                  <a:latin typeface="+mn-lt"/>
                </a:rPr>
                <a:t>Quantity of output </a:t>
              </a:r>
            </a:p>
          </p:txBody>
        </p:sp>
        <p:sp>
          <p:nvSpPr>
            <p:cNvPr id="18453" name="TextBox 47"/>
            <p:cNvSpPr txBox="1">
              <a:spLocks noChangeArrowheads="1"/>
            </p:cNvSpPr>
            <p:nvPr/>
          </p:nvSpPr>
          <p:spPr bwMode="auto">
            <a:xfrm>
              <a:off x="1665231" y="4665024"/>
              <a:ext cx="312899" cy="369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buFontTx/>
                <a:buNone/>
              </a:pPr>
              <a:r>
                <a:rPr lang="en-US" altLang="en-US" sz="1800">
                  <a:latin typeface="+mn-lt"/>
                </a:rPr>
                <a:t>0</a:t>
              </a:r>
            </a:p>
          </p:txBody>
        </p:sp>
      </p:grpSp>
      <p:sp>
        <p:nvSpPr>
          <p:cNvPr id="26" name="TextBox 25"/>
          <p:cNvSpPr txBox="1">
            <a:spLocks noChangeArrowheads="1"/>
          </p:cNvSpPr>
          <p:nvPr/>
        </p:nvSpPr>
        <p:spPr bwMode="auto">
          <a:xfrm>
            <a:off x="5064125" y="936625"/>
            <a:ext cx="38131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buFontTx/>
              <a:buNone/>
            </a:pPr>
            <a:r>
              <a:rPr lang="en-US" altLang="en-US" sz="1800">
                <a:latin typeface="+mn-lt"/>
              </a:rPr>
              <a:t>(b) A Monopolist’s Demand Curve</a:t>
            </a:r>
          </a:p>
        </p:txBody>
      </p:sp>
      <p:grpSp>
        <p:nvGrpSpPr>
          <p:cNvPr id="27" name="Group 31"/>
          <p:cNvGrpSpPr>
            <a:grpSpLocks/>
          </p:cNvGrpSpPr>
          <p:nvPr/>
        </p:nvGrpSpPr>
        <p:grpSpPr bwMode="auto">
          <a:xfrm>
            <a:off x="5043488" y="2116138"/>
            <a:ext cx="3417887" cy="2214562"/>
            <a:chOff x="1315194" y="1890179"/>
            <a:chExt cx="3419366" cy="2213747"/>
          </a:xfrm>
        </p:grpSpPr>
        <p:cxnSp>
          <p:nvCxnSpPr>
            <p:cNvPr id="28" name="Straight Connector 27"/>
            <p:cNvCxnSpPr/>
            <p:nvPr/>
          </p:nvCxnSpPr>
          <p:spPr>
            <a:xfrm>
              <a:off x="1315194" y="1890179"/>
              <a:ext cx="2267931" cy="2055055"/>
            </a:xfrm>
            <a:prstGeom prst="line">
              <a:avLst/>
            </a:prstGeom>
            <a:ln w="38100">
              <a:solidFill>
                <a:srgbClr val="005EA4"/>
              </a:solidFill>
            </a:ln>
          </p:spPr>
          <p:style>
            <a:lnRef idx="1">
              <a:schemeClr val="accent1"/>
            </a:lnRef>
            <a:fillRef idx="0">
              <a:schemeClr val="accent1"/>
            </a:fillRef>
            <a:effectRef idx="0">
              <a:schemeClr val="accent1"/>
            </a:effectRef>
            <a:fontRef idx="minor">
              <a:schemeClr val="tx1"/>
            </a:fontRef>
          </p:style>
        </p:cxnSp>
        <p:sp>
          <p:nvSpPr>
            <p:cNvPr id="18450" name="TextBox 81"/>
            <p:cNvSpPr txBox="1">
              <a:spLocks noChangeArrowheads="1"/>
            </p:cNvSpPr>
            <p:nvPr/>
          </p:nvSpPr>
          <p:spPr bwMode="auto">
            <a:xfrm>
              <a:off x="3613202" y="3734800"/>
              <a:ext cx="1121358" cy="369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buFontTx/>
                <a:buNone/>
              </a:pPr>
              <a:r>
                <a:rPr lang="en-US" altLang="en-US" sz="1800">
                  <a:latin typeface="+mn-lt"/>
                </a:rPr>
                <a:t>Demand </a:t>
              </a:r>
            </a:p>
          </p:txBody>
        </p:sp>
      </p:grpSp>
      <p:grpSp>
        <p:nvGrpSpPr>
          <p:cNvPr id="30" name="Group 31"/>
          <p:cNvGrpSpPr>
            <a:grpSpLocks/>
          </p:cNvGrpSpPr>
          <p:nvPr/>
        </p:nvGrpSpPr>
        <p:grpSpPr bwMode="auto">
          <a:xfrm>
            <a:off x="611188" y="3287713"/>
            <a:ext cx="3355975" cy="398462"/>
            <a:chOff x="1199425" y="3123210"/>
            <a:chExt cx="3356889" cy="398973"/>
          </a:xfrm>
        </p:grpSpPr>
        <p:cxnSp>
          <p:nvCxnSpPr>
            <p:cNvPr id="31" name="Straight Connector 30"/>
            <p:cNvCxnSpPr/>
            <p:nvPr/>
          </p:nvCxnSpPr>
          <p:spPr>
            <a:xfrm>
              <a:off x="1199425" y="3123210"/>
              <a:ext cx="2909092" cy="4768"/>
            </a:xfrm>
            <a:prstGeom prst="line">
              <a:avLst/>
            </a:prstGeom>
            <a:ln w="38100">
              <a:solidFill>
                <a:srgbClr val="005EA4"/>
              </a:solidFill>
            </a:ln>
          </p:spPr>
          <p:style>
            <a:lnRef idx="1">
              <a:schemeClr val="accent1"/>
            </a:lnRef>
            <a:fillRef idx="0">
              <a:schemeClr val="accent1"/>
            </a:fillRef>
            <a:effectRef idx="0">
              <a:schemeClr val="accent1"/>
            </a:effectRef>
            <a:fontRef idx="minor">
              <a:schemeClr val="tx1"/>
            </a:fontRef>
          </p:style>
        </p:cxnSp>
        <p:sp>
          <p:nvSpPr>
            <p:cNvPr id="18448" name="TextBox 81"/>
            <p:cNvSpPr txBox="1">
              <a:spLocks noChangeArrowheads="1"/>
            </p:cNvSpPr>
            <p:nvPr/>
          </p:nvSpPr>
          <p:spPr bwMode="auto">
            <a:xfrm>
              <a:off x="3435111" y="3152902"/>
              <a:ext cx="1121203" cy="369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buFontTx/>
                <a:buNone/>
              </a:pPr>
              <a:r>
                <a:rPr lang="en-US" altLang="en-US" sz="1800">
                  <a:latin typeface="+mn-lt"/>
                </a:rPr>
                <a:t>Demand </a:t>
              </a:r>
            </a:p>
          </p:txBody>
        </p:sp>
      </p:grpSp>
    </p:spTree>
    <p:extLst>
      <p:ext uri="{BB962C8B-B14F-4D97-AF65-F5344CB8AC3E}">
        <p14:creationId xmlns:p14="http://schemas.microsoft.com/office/powerpoint/2010/main" val="20743950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par>
                                <p:cTn id="12" presetID="22" presetClass="entr" presetSubtype="4"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par>
                          <p:cTn id="15" fill="hold" nodeType="afterGroup">
                            <p:stCondLst>
                              <p:cond delay="1000"/>
                            </p:stCondLst>
                            <p:childTnLst>
                              <p:par>
                                <p:cTn id="16" presetID="22" presetClass="entr" presetSubtype="8" fill="hold" nodeType="after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wipe(left)">
                                      <p:cBhvr>
                                        <p:cTn id="18" dur="500"/>
                                        <p:tgtEl>
                                          <p:spTgt spid="30"/>
                                        </p:tgtEl>
                                      </p:cBhvr>
                                    </p:animEffect>
                                  </p:childTnLst>
                                </p:cTn>
                              </p:par>
                            </p:childTnLst>
                          </p:cTn>
                        </p:par>
                        <p:par>
                          <p:cTn id="19" fill="hold" nodeType="afterGroup">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left)">
                                      <p:cBhvr>
                                        <p:cTn id="22" dur="500"/>
                                        <p:tgtEl>
                                          <p:spTgt spid="26"/>
                                        </p:tgtEl>
                                      </p:cBhvr>
                                    </p:animEffect>
                                  </p:childTnLst>
                                </p:cTn>
                              </p:par>
                            </p:childTnLst>
                          </p:cTn>
                        </p:par>
                        <p:par>
                          <p:cTn id="23" fill="hold" nodeType="afterGroup">
                            <p:stCondLst>
                              <p:cond delay="2000"/>
                            </p:stCondLst>
                            <p:childTnLst>
                              <p:par>
                                <p:cTn id="24" presetID="22" presetClass="entr" presetSubtype="8" fill="hold" nodeType="after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left)">
                                      <p:cBhvr>
                                        <p:cTn id="26" dur="500"/>
                                        <p:tgtEl>
                                          <p:spTgt spid="22"/>
                                        </p:tgtEl>
                                      </p:cBhvr>
                                    </p:animEffect>
                                  </p:childTnLst>
                                </p:cTn>
                              </p:par>
                              <p:par>
                                <p:cTn id="27" presetID="22" presetClass="entr" presetSubtype="4"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down)">
                                      <p:cBhvr>
                                        <p:cTn id="29" dur="500"/>
                                        <p:tgtEl>
                                          <p:spTgt spid="17"/>
                                        </p:tgtEl>
                                      </p:cBhvr>
                                    </p:animEffect>
                                  </p:childTnLst>
                                </p:cTn>
                              </p:par>
                            </p:childTnLst>
                          </p:cTn>
                        </p:par>
                        <p:par>
                          <p:cTn id="30" fill="hold" nodeType="afterGroup">
                            <p:stCondLst>
                              <p:cond delay="2500"/>
                            </p:stCondLst>
                            <p:childTnLst>
                              <p:par>
                                <p:cTn id="31" presetID="22" presetClass="entr" presetSubtype="8" fill="hold" nodeType="after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wipe(left)">
                                      <p:cBhvr>
                                        <p:cTn id="33" dur="500"/>
                                        <p:tgtEl>
                                          <p:spTgt spid="27"/>
                                        </p:tgtEl>
                                      </p:cBhvr>
                                    </p:animEffect>
                                  </p:childTnLst>
                                </p:cTn>
                              </p:par>
                            </p:childTnLst>
                          </p:cTn>
                        </p:par>
                        <p:par>
                          <p:cTn id="34" fill="hold" nodeType="afterGroup">
                            <p:stCondLst>
                              <p:cond delay="3000"/>
                            </p:stCondLst>
                            <p:childTnLst>
                              <p:par>
                                <p:cTn id="35" presetID="22" presetClass="entr" presetSubtype="8" fill="hold" grpId="0"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left)">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P spid="26" grpId="0"/>
    </p:bldLst>
  </p:timing>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idx="4294967295"/>
          </p:nvPr>
        </p:nvSpPr>
        <p:spPr>
          <a:xfrm>
            <a:off x="1049338" y="322263"/>
            <a:ext cx="8094662" cy="1276350"/>
          </a:xfrm>
        </p:spPr>
        <p:txBody>
          <a:bodyPr/>
          <a:lstStyle/>
          <a:p>
            <a:r>
              <a:rPr lang="en-US" altLang="en-US"/>
              <a:t>Table 1</a:t>
            </a:r>
          </a:p>
        </p:txBody>
      </p:sp>
      <p:sp>
        <p:nvSpPr>
          <p:cNvPr id="21509" name="TextBox 4"/>
          <p:cNvSpPr txBox="1">
            <a:spLocks noChangeArrowheads="1"/>
          </p:cNvSpPr>
          <p:nvPr/>
        </p:nvSpPr>
        <p:spPr bwMode="auto">
          <a:xfrm>
            <a:off x="590394" y="409623"/>
            <a:ext cx="366959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algn="l" eaLnBrk="1" hangingPunct="1">
              <a:buFontTx/>
              <a:buNone/>
            </a:pPr>
            <a:r>
              <a:rPr lang="en-US" altLang="en-US" sz="2400" cap="all" dirty="0">
                <a:solidFill>
                  <a:srgbClr val="2E63AC"/>
                </a:solidFill>
                <a:latin typeface="+mj-lt"/>
              </a:rPr>
              <a:t>Example: Water supply</a:t>
            </a:r>
          </a:p>
        </p:txBody>
      </p:sp>
      <p:pic>
        <p:nvPicPr>
          <p:cNvPr id="573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855" y="1110095"/>
            <a:ext cx="7898524" cy="5111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15149301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57347"/>
                                        </p:tgtEl>
                                        <p:attrNameLst>
                                          <p:attrName>style.visibility</p:attrName>
                                        </p:attrNameLst>
                                      </p:cBhvr>
                                      <p:to>
                                        <p:strVal val="visible"/>
                                      </p:to>
                                    </p:set>
                                    <p:animEffect transition="in" filter="wipe(left)">
                                      <p:cBhvr>
                                        <p:cTn id="7" dur="500"/>
                                        <p:tgtEl>
                                          <p:spTgt spid="573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7" name="TextBox 4"/>
          <p:cNvSpPr txBox="1">
            <a:spLocks noChangeArrowheads="1"/>
          </p:cNvSpPr>
          <p:nvPr/>
        </p:nvSpPr>
        <p:spPr bwMode="auto">
          <a:xfrm>
            <a:off x="535221" y="443785"/>
            <a:ext cx="549378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2400" cap="all" dirty="0">
                <a:solidFill>
                  <a:srgbClr val="2E63AC"/>
                </a:solidFill>
                <a:latin typeface="+mj-lt"/>
              </a:rPr>
              <a:t>Example: Water supply</a:t>
            </a:r>
          </a:p>
        </p:txBody>
      </p:sp>
      <p:grpSp>
        <p:nvGrpSpPr>
          <p:cNvPr id="6" name="Group 165"/>
          <p:cNvGrpSpPr>
            <a:grpSpLocks/>
          </p:cNvGrpSpPr>
          <p:nvPr/>
        </p:nvGrpSpPr>
        <p:grpSpPr bwMode="auto">
          <a:xfrm>
            <a:off x="1179513" y="1081088"/>
            <a:ext cx="5665787" cy="4105275"/>
            <a:chOff x="1114541" y="1322388"/>
            <a:chExt cx="5668009" cy="4106294"/>
          </a:xfrm>
        </p:grpSpPr>
        <p:grpSp>
          <p:nvGrpSpPr>
            <p:cNvPr id="23613" name="Group 4"/>
            <p:cNvGrpSpPr>
              <a:grpSpLocks/>
            </p:cNvGrpSpPr>
            <p:nvPr/>
          </p:nvGrpSpPr>
          <p:grpSpPr bwMode="auto">
            <a:xfrm>
              <a:off x="1114541" y="1322388"/>
              <a:ext cx="5668009" cy="4037381"/>
              <a:chOff x="1100577" y="1679094"/>
              <a:chExt cx="5668795" cy="4036198"/>
            </a:xfrm>
          </p:grpSpPr>
          <p:grpSp>
            <p:nvGrpSpPr>
              <p:cNvPr id="23616" name="Group 90"/>
              <p:cNvGrpSpPr>
                <a:grpSpLocks/>
              </p:cNvGrpSpPr>
              <p:nvPr/>
            </p:nvGrpSpPr>
            <p:grpSpPr bwMode="auto">
              <a:xfrm>
                <a:off x="1100577" y="1679094"/>
                <a:ext cx="5668795" cy="4036198"/>
                <a:chOff x="79200" y="1065024"/>
                <a:chExt cx="5668795" cy="4036198"/>
              </a:xfrm>
            </p:grpSpPr>
            <p:sp>
              <p:nvSpPr>
                <p:cNvPr id="53" name="Rectangle 4"/>
                <p:cNvSpPr/>
                <p:nvPr/>
              </p:nvSpPr>
              <p:spPr>
                <a:xfrm>
                  <a:off x="752657" y="1214242"/>
                  <a:ext cx="4995338" cy="38876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buFontTx/>
                    <a:buNone/>
                    <a:defRPr/>
                  </a:pPr>
                  <a:endParaRPr lang="en-US" sz="1600" dirty="0">
                    <a:solidFill>
                      <a:schemeClr val="tx1"/>
                    </a:solidFill>
                  </a:endParaRPr>
                </a:p>
              </p:txBody>
            </p:sp>
            <p:grpSp>
              <p:nvGrpSpPr>
                <p:cNvPr id="23660" name="Group 5"/>
                <p:cNvGrpSpPr>
                  <a:grpSpLocks/>
                </p:cNvGrpSpPr>
                <p:nvPr/>
              </p:nvGrpSpPr>
              <p:grpSpPr bwMode="auto">
                <a:xfrm>
                  <a:off x="79200" y="1065024"/>
                  <a:ext cx="675676" cy="3966363"/>
                  <a:chOff x="1156304" y="875871"/>
                  <a:chExt cx="675676" cy="3966286"/>
                </a:xfrm>
              </p:grpSpPr>
              <p:cxnSp>
                <p:nvCxnSpPr>
                  <p:cNvPr id="55" name="Straight Connector 6"/>
                  <p:cNvCxnSpPr/>
                  <p:nvPr/>
                </p:nvCxnSpPr>
                <p:spPr>
                  <a:xfrm rot="5400000">
                    <a:off x="-117182" y="2894246"/>
                    <a:ext cx="3892300" cy="476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3662" name="TextBox 7"/>
                  <p:cNvSpPr txBox="1">
                    <a:spLocks noChangeArrowheads="1"/>
                  </p:cNvSpPr>
                  <p:nvPr/>
                </p:nvSpPr>
                <p:spPr bwMode="auto">
                  <a:xfrm>
                    <a:off x="1156304" y="875871"/>
                    <a:ext cx="651404" cy="338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algn="r" eaLnBrk="1" hangingPunct="1">
                      <a:buFontTx/>
                      <a:buNone/>
                    </a:pPr>
                    <a:r>
                      <a:rPr lang="en-US" altLang="en-US" sz="1600"/>
                      <a:t>Price</a:t>
                    </a:r>
                  </a:p>
                </p:txBody>
              </p:sp>
            </p:grpSp>
          </p:grpSp>
          <p:grpSp>
            <p:nvGrpSpPr>
              <p:cNvPr id="23617" name="Group 76"/>
              <p:cNvGrpSpPr>
                <a:grpSpLocks/>
              </p:cNvGrpSpPr>
              <p:nvPr/>
            </p:nvGrpSpPr>
            <p:grpSpPr bwMode="auto">
              <a:xfrm>
                <a:off x="1476396" y="4059301"/>
                <a:ext cx="404685" cy="338486"/>
                <a:chOff x="1542943" y="3038011"/>
                <a:chExt cx="404597" cy="338699"/>
              </a:xfrm>
            </p:grpSpPr>
            <p:cxnSp>
              <p:nvCxnSpPr>
                <p:cNvPr id="51" name="Straight Connector 50"/>
                <p:cNvCxnSpPr/>
                <p:nvPr/>
              </p:nvCxnSpPr>
              <p:spPr>
                <a:xfrm flipV="1">
                  <a:off x="1840516" y="3197790"/>
                  <a:ext cx="106395" cy="1588"/>
                </a:xfrm>
                <a:prstGeom prst="line">
                  <a:avLst/>
                </a:prstGeom>
                <a:ln w="9525">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23658" name="TextBox 78"/>
                <p:cNvSpPr txBox="1">
                  <a:spLocks noChangeArrowheads="1"/>
                </p:cNvSpPr>
                <p:nvPr/>
              </p:nvSpPr>
              <p:spPr bwMode="auto">
                <a:xfrm>
                  <a:off x="1542943" y="3038011"/>
                  <a:ext cx="298536" cy="338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buFontTx/>
                    <a:buNone/>
                  </a:pPr>
                  <a:r>
                    <a:rPr lang="en-US" altLang="en-US" sz="1600"/>
                    <a:t>2</a:t>
                  </a:r>
                </a:p>
              </p:txBody>
            </p:sp>
          </p:grpSp>
          <p:grpSp>
            <p:nvGrpSpPr>
              <p:cNvPr id="23618" name="Group 76"/>
              <p:cNvGrpSpPr>
                <a:grpSpLocks/>
              </p:cNvGrpSpPr>
              <p:nvPr/>
            </p:nvGrpSpPr>
            <p:grpSpPr bwMode="auto">
              <a:xfrm>
                <a:off x="1476396" y="4282952"/>
                <a:ext cx="404685" cy="338486"/>
                <a:chOff x="1542952" y="3038011"/>
                <a:chExt cx="404597" cy="338699"/>
              </a:xfrm>
            </p:grpSpPr>
            <p:cxnSp>
              <p:nvCxnSpPr>
                <p:cNvPr id="49" name="Straight Connector 30"/>
                <p:cNvCxnSpPr/>
                <p:nvPr/>
              </p:nvCxnSpPr>
              <p:spPr>
                <a:xfrm flipV="1">
                  <a:off x="1840525" y="3205909"/>
                  <a:ext cx="106395" cy="1588"/>
                </a:xfrm>
                <a:prstGeom prst="line">
                  <a:avLst/>
                </a:prstGeom>
                <a:ln w="9525">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23656" name="TextBox 78"/>
                <p:cNvSpPr txBox="1">
                  <a:spLocks noChangeArrowheads="1"/>
                </p:cNvSpPr>
                <p:nvPr/>
              </p:nvSpPr>
              <p:spPr bwMode="auto">
                <a:xfrm>
                  <a:off x="1542952" y="3038011"/>
                  <a:ext cx="298536" cy="338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buFontTx/>
                    <a:buNone/>
                  </a:pPr>
                  <a:r>
                    <a:rPr lang="en-US" altLang="en-US" sz="1600"/>
                    <a:t>1</a:t>
                  </a:r>
                </a:p>
              </p:txBody>
            </p:sp>
          </p:grpSp>
          <p:grpSp>
            <p:nvGrpSpPr>
              <p:cNvPr id="23619" name="Group 76"/>
              <p:cNvGrpSpPr>
                <a:grpSpLocks/>
              </p:cNvGrpSpPr>
              <p:nvPr/>
            </p:nvGrpSpPr>
            <p:grpSpPr bwMode="auto">
              <a:xfrm>
                <a:off x="1412243" y="4762248"/>
                <a:ext cx="468816" cy="338486"/>
                <a:chOff x="1478829" y="3281911"/>
                <a:chExt cx="468720" cy="338699"/>
              </a:xfrm>
            </p:grpSpPr>
            <p:cxnSp>
              <p:nvCxnSpPr>
                <p:cNvPr id="47" name="Straight Connector 28"/>
                <p:cNvCxnSpPr/>
                <p:nvPr/>
              </p:nvCxnSpPr>
              <p:spPr>
                <a:xfrm flipV="1">
                  <a:off x="1840546" y="3451505"/>
                  <a:ext cx="106397" cy="1589"/>
                </a:xfrm>
                <a:prstGeom prst="line">
                  <a:avLst/>
                </a:prstGeom>
                <a:ln w="9525">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23654" name="TextBox 78"/>
                <p:cNvSpPr txBox="1">
                  <a:spLocks noChangeArrowheads="1"/>
                </p:cNvSpPr>
                <p:nvPr/>
              </p:nvSpPr>
              <p:spPr bwMode="auto">
                <a:xfrm>
                  <a:off x="1478829" y="3281911"/>
                  <a:ext cx="367481" cy="338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buFontTx/>
                    <a:buNone/>
                  </a:pPr>
                  <a:r>
                    <a:rPr lang="en-US" altLang="en-US" sz="1600"/>
                    <a:t>-1</a:t>
                  </a:r>
                </a:p>
              </p:txBody>
            </p:sp>
          </p:grpSp>
          <p:grpSp>
            <p:nvGrpSpPr>
              <p:cNvPr id="23620" name="Group 76"/>
              <p:cNvGrpSpPr>
                <a:grpSpLocks/>
              </p:cNvGrpSpPr>
              <p:nvPr/>
            </p:nvGrpSpPr>
            <p:grpSpPr bwMode="auto">
              <a:xfrm>
                <a:off x="1412243" y="4985900"/>
                <a:ext cx="468816" cy="338486"/>
                <a:chOff x="1478831" y="3281912"/>
                <a:chExt cx="468720" cy="338699"/>
              </a:xfrm>
            </p:grpSpPr>
            <p:cxnSp>
              <p:nvCxnSpPr>
                <p:cNvPr id="45" name="Straight Connector 26"/>
                <p:cNvCxnSpPr/>
                <p:nvPr/>
              </p:nvCxnSpPr>
              <p:spPr>
                <a:xfrm flipV="1">
                  <a:off x="1840548" y="3442152"/>
                  <a:ext cx="106397" cy="1588"/>
                </a:xfrm>
                <a:prstGeom prst="line">
                  <a:avLst/>
                </a:prstGeom>
                <a:ln w="9525">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23652" name="TextBox 78"/>
                <p:cNvSpPr txBox="1">
                  <a:spLocks noChangeArrowheads="1"/>
                </p:cNvSpPr>
                <p:nvPr/>
              </p:nvSpPr>
              <p:spPr bwMode="auto">
                <a:xfrm>
                  <a:off x="1478831" y="3281912"/>
                  <a:ext cx="367481" cy="338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buFontTx/>
                    <a:buNone/>
                  </a:pPr>
                  <a:r>
                    <a:rPr lang="en-US" altLang="en-US" sz="1600"/>
                    <a:t>-2</a:t>
                  </a:r>
                </a:p>
              </p:txBody>
            </p:sp>
          </p:grpSp>
          <p:grpSp>
            <p:nvGrpSpPr>
              <p:cNvPr id="23621" name="Group 76"/>
              <p:cNvGrpSpPr>
                <a:grpSpLocks/>
              </p:cNvGrpSpPr>
              <p:nvPr/>
            </p:nvGrpSpPr>
            <p:grpSpPr bwMode="auto">
              <a:xfrm>
                <a:off x="1412243" y="5209548"/>
                <a:ext cx="468816" cy="338486"/>
                <a:chOff x="1478830" y="3281911"/>
                <a:chExt cx="468720" cy="338699"/>
              </a:xfrm>
            </p:grpSpPr>
            <p:cxnSp>
              <p:nvCxnSpPr>
                <p:cNvPr id="43" name="Straight Connector 24"/>
                <p:cNvCxnSpPr/>
                <p:nvPr/>
              </p:nvCxnSpPr>
              <p:spPr>
                <a:xfrm flipV="1">
                  <a:off x="1840547" y="3442330"/>
                  <a:ext cx="106397" cy="1589"/>
                </a:xfrm>
                <a:prstGeom prst="line">
                  <a:avLst/>
                </a:prstGeom>
                <a:ln w="9525">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23650" name="TextBox 78"/>
                <p:cNvSpPr txBox="1">
                  <a:spLocks noChangeArrowheads="1"/>
                </p:cNvSpPr>
                <p:nvPr/>
              </p:nvSpPr>
              <p:spPr bwMode="auto">
                <a:xfrm>
                  <a:off x="1478830" y="3281911"/>
                  <a:ext cx="367481" cy="338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buFontTx/>
                    <a:buNone/>
                  </a:pPr>
                  <a:r>
                    <a:rPr lang="en-US" altLang="en-US" sz="1600"/>
                    <a:t>-3</a:t>
                  </a:r>
                </a:p>
              </p:txBody>
            </p:sp>
          </p:grpSp>
          <p:grpSp>
            <p:nvGrpSpPr>
              <p:cNvPr id="23622" name="Group 76"/>
              <p:cNvGrpSpPr>
                <a:grpSpLocks/>
              </p:cNvGrpSpPr>
              <p:nvPr/>
            </p:nvGrpSpPr>
            <p:grpSpPr bwMode="auto">
              <a:xfrm>
                <a:off x="1476384" y="3368540"/>
                <a:ext cx="404678" cy="338486"/>
                <a:chOff x="1542950" y="3038011"/>
                <a:chExt cx="404595" cy="338699"/>
              </a:xfrm>
            </p:grpSpPr>
            <p:cxnSp>
              <p:nvCxnSpPr>
                <p:cNvPr id="41" name="Straight Connector 22"/>
                <p:cNvCxnSpPr/>
                <p:nvPr/>
              </p:nvCxnSpPr>
              <p:spPr>
                <a:xfrm flipV="1">
                  <a:off x="1840539" y="3198020"/>
                  <a:ext cx="106397" cy="1589"/>
                </a:xfrm>
                <a:prstGeom prst="line">
                  <a:avLst/>
                </a:prstGeom>
                <a:ln w="9525">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23648" name="TextBox 78"/>
                <p:cNvSpPr txBox="1">
                  <a:spLocks noChangeArrowheads="1"/>
                </p:cNvSpPr>
                <p:nvPr/>
              </p:nvSpPr>
              <p:spPr bwMode="auto">
                <a:xfrm>
                  <a:off x="1542950" y="3038011"/>
                  <a:ext cx="298539" cy="338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buFontTx/>
                    <a:buNone/>
                  </a:pPr>
                  <a:r>
                    <a:rPr lang="en-US" altLang="en-US" sz="1600"/>
                    <a:t>5</a:t>
                  </a:r>
                </a:p>
              </p:txBody>
            </p:sp>
          </p:grpSp>
          <p:grpSp>
            <p:nvGrpSpPr>
              <p:cNvPr id="23623" name="Group 76"/>
              <p:cNvGrpSpPr>
                <a:grpSpLocks/>
              </p:cNvGrpSpPr>
              <p:nvPr/>
            </p:nvGrpSpPr>
            <p:grpSpPr bwMode="auto">
              <a:xfrm>
                <a:off x="1476384" y="3604072"/>
                <a:ext cx="404678" cy="338486"/>
                <a:chOff x="1542949" y="3038011"/>
                <a:chExt cx="404595" cy="338699"/>
              </a:xfrm>
            </p:grpSpPr>
            <p:cxnSp>
              <p:nvCxnSpPr>
                <p:cNvPr id="39" name="Straight Connector 20"/>
                <p:cNvCxnSpPr/>
                <p:nvPr/>
              </p:nvCxnSpPr>
              <p:spPr>
                <a:xfrm flipV="1">
                  <a:off x="1840538" y="3197427"/>
                  <a:ext cx="106397" cy="1589"/>
                </a:xfrm>
                <a:prstGeom prst="line">
                  <a:avLst/>
                </a:prstGeom>
                <a:ln w="9525">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23646" name="TextBox 78"/>
                <p:cNvSpPr txBox="1">
                  <a:spLocks noChangeArrowheads="1"/>
                </p:cNvSpPr>
                <p:nvPr/>
              </p:nvSpPr>
              <p:spPr bwMode="auto">
                <a:xfrm>
                  <a:off x="1542949" y="3038011"/>
                  <a:ext cx="298539" cy="338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buFontTx/>
                    <a:buNone/>
                  </a:pPr>
                  <a:r>
                    <a:rPr lang="en-US" altLang="en-US" sz="1600"/>
                    <a:t>4</a:t>
                  </a:r>
                </a:p>
              </p:txBody>
            </p:sp>
          </p:grpSp>
          <p:grpSp>
            <p:nvGrpSpPr>
              <p:cNvPr id="23624" name="Group 76"/>
              <p:cNvGrpSpPr>
                <a:grpSpLocks/>
              </p:cNvGrpSpPr>
              <p:nvPr/>
            </p:nvGrpSpPr>
            <p:grpSpPr bwMode="auto">
              <a:xfrm>
                <a:off x="1476384" y="3827728"/>
                <a:ext cx="404678" cy="338486"/>
                <a:chOff x="1542949" y="3038011"/>
                <a:chExt cx="404595" cy="338699"/>
              </a:xfrm>
            </p:grpSpPr>
            <p:cxnSp>
              <p:nvCxnSpPr>
                <p:cNvPr id="37" name="Straight Connector 18"/>
                <p:cNvCxnSpPr/>
                <p:nvPr/>
              </p:nvCxnSpPr>
              <p:spPr>
                <a:xfrm flipV="1">
                  <a:off x="1840538" y="3197599"/>
                  <a:ext cx="106397" cy="1588"/>
                </a:xfrm>
                <a:prstGeom prst="line">
                  <a:avLst/>
                </a:prstGeom>
                <a:ln w="9525">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23644" name="TextBox 78"/>
                <p:cNvSpPr txBox="1">
                  <a:spLocks noChangeArrowheads="1"/>
                </p:cNvSpPr>
                <p:nvPr/>
              </p:nvSpPr>
              <p:spPr bwMode="auto">
                <a:xfrm>
                  <a:off x="1542949" y="3038011"/>
                  <a:ext cx="298539" cy="338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buFontTx/>
                    <a:buNone/>
                  </a:pPr>
                  <a:r>
                    <a:rPr lang="en-US" altLang="en-US" sz="1600"/>
                    <a:t>3</a:t>
                  </a:r>
                </a:p>
              </p:txBody>
            </p:sp>
          </p:grpSp>
          <p:grpSp>
            <p:nvGrpSpPr>
              <p:cNvPr id="23625" name="Group 76"/>
              <p:cNvGrpSpPr>
                <a:grpSpLocks/>
              </p:cNvGrpSpPr>
              <p:nvPr/>
            </p:nvGrpSpPr>
            <p:grpSpPr bwMode="auto">
              <a:xfrm>
                <a:off x="1476389" y="3140927"/>
                <a:ext cx="390386" cy="338486"/>
                <a:chOff x="1556817" y="3038011"/>
                <a:chExt cx="390309" cy="338699"/>
              </a:xfrm>
            </p:grpSpPr>
            <p:cxnSp>
              <p:nvCxnSpPr>
                <p:cNvPr id="35" name="Straight Connector 16"/>
                <p:cNvCxnSpPr/>
                <p:nvPr/>
              </p:nvCxnSpPr>
              <p:spPr>
                <a:xfrm flipV="1">
                  <a:off x="1840110" y="3200219"/>
                  <a:ext cx="106398" cy="1589"/>
                </a:xfrm>
                <a:prstGeom prst="line">
                  <a:avLst/>
                </a:prstGeom>
                <a:ln w="9525">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23642" name="TextBox 78"/>
                <p:cNvSpPr txBox="1">
                  <a:spLocks noChangeArrowheads="1"/>
                </p:cNvSpPr>
                <p:nvPr/>
              </p:nvSpPr>
              <p:spPr bwMode="auto">
                <a:xfrm>
                  <a:off x="1556817" y="3038011"/>
                  <a:ext cx="298542" cy="338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buFontTx/>
                    <a:buNone/>
                  </a:pPr>
                  <a:r>
                    <a:rPr lang="en-US" altLang="en-US" sz="1600"/>
                    <a:t>6</a:t>
                  </a:r>
                </a:p>
              </p:txBody>
            </p:sp>
          </p:grpSp>
          <p:grpSp>
            <p:nvGrpSpPr>
              <p:cNvPr id="23626" name="Group 76"/>
              <p:cNvGrpSpPr>
                <a:grpSpLocks/>
              </p:cNvGrpSpPr>
              <p:nvPr/>
            </p:nvGrpSpPr>
            <p:grpSpPr bwMode="auto">
              <a:xfrm>
                <a:off x="1476384" y="2913315"/>
                <a:ext cx="404680" cy="338486"/>
                <a:chOff x="1542954" y="3038011"/>
                <a:chExt cx="404602" cy="338699"/>
              </a:xfrm>
            </p:grpSpPr>
            <p:cxnSp>
              <p:nvCxnSpPr>
                <p:cNvPr id="33" name="Straight Connector 32"/>
                <p:cNvCxnSpPr/>
                <p:nvPr/>
              </p:nvCxnSpPr>
              <p:spPr>
                <a:xfrm flipV="1">
                  <a:off x="1838958" y="3197653"/>
                  <a:ext cx="107987" cy="1588"/>
                </a:xfrm>
                <a:prstGeom prst="line">
                  <a:avLst/>
                </a:prstGeom>
                <a:ln w="9525">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23640" name="TextBox 78"/>
                <p:cNvSpPr txBox="1">
                  <a:spLocks noChangeArrowheads="1"/>
                </p:cNvSpPr>
                <p:nvPr/>
              </p:nvSpPr>
              <p:spPr bwMode="auto">
                <a:xfrm>
                  <a:off x="1542954" y="3038011"/>
                  <a:ext cx="298543" cy="338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buFontTx/>
                    <a:buNone/>
                  </a:pPr>
                  <a:r>
                    <a:rPr lang="en-US" altLang="en-US" sz="1600"/>
                    <a:t>7</a:t>
                  </a:r>
                </a:p>
              </p:txBody>
            </p:sp>
          </p:grpSp>
          <p:grpSp>
            <p:nvGrpSpPr>
              <p:cNvPr id="23627" name="Group 76"/>
              <p:cNvGrpSpPr>
                <a:grpSpLocks/>
              </p:cNvGrpSpPr>
              <p:nvPr/>
            </p:nvGrpSpPr>
            <p:grpSpPr bwMode="auto">
              <a:xfrm>
                <a:off x="1476384" y="2685704"/>
                <a:ext cx="404680" cy="338486"/>
                <a:chOff x="1542951" y="3038011"/>
                <a:chExt cx="404602" cy="338699"/>
              </a:xfrm>
            </p:grpSpPr>
            <p:cxnSp>
              <p:nvCxnSpPr>
                <p:cNvPr id="31" name="Straight Connector 30"/>
                <p:cNvCxnSpPr/>
                <p:nvPr/>
              </p:nvCxnSpPr>
              <p:spPr>
                <a:xfrm flipV="1">
                  <a:off x="1838955" y="3198262"/>
                  <a:ext cx="107987" cy="1589"/>
                </a:xfrm>
                <a:prstGeom prst="line">
                  <a:avLst/>
                </a:prstGeom>
                <a:ln w="9525">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23638" name="TextBox 78"/>
                <p:cNvSpPr txBox="1">
                  <a:spLocks noChangeArrowheads="1"/>
                </p:cNvSpPr>
                <p:nvPr/>
              </p:nvSpPr>
              <p:spPr bwMode="auto">
                <a:xfrm>
                  <a:off x="1542951" y="3038011"/>
                  <a:ext cx="298543" cy="338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buFontTx/>
                    <a:buNone/>
                  </a:pPr>
                  <a:r>
                    <a:rPr lang="en-US" altLang="en-US" sz="1600"/>
                    <a:t>8</a:t>
                  </a:r>
                </a:p>
              </p:txBody>
            </p:sp>
          </p:grpSp>
          <p:grpSp>
            <p:nvGrpSpPr>
              <p:cNvPr id="23628" name="Group 76"/>
              <p:cNvGrpSpPr>
                <a:grpSpLocks/>
              </p:cNvGrpSpPr>
              <p:nvPr/>
            </p:nvGrpSpPr>
            <p:grpSpPr bwMode="auto">
              <a:xfrm>
                <a:off x="1476384" y="2458093"/>
                <a:ext cx="404680" cy="338486"/>
                <a:chOff x="1542952" y="3038011"/>
                <a:chExt cx="404602" cy="338699"/>
              </a:xfrm>
            </p:grpSpPr>
            <p:cxnSp>
              <p:nvCxnSpPr>
                <p:cNvPr id="29" name="Straight Connector 28"/>
                <p:cNvCxnSpPr/>
                <p:nvPr/>
              </p:nvCxnSpPr>
              <p:spPr>
                <a:xfrm flipV="1">
                  <a:off x="1838956" y="3198871"/>
                  <a:ext cx="107987" cy="1588"/>
                </a:xfrm>
                <a:prstGeom prst="line">
                  <a:avLst/>
                </a:prstGeom>
                <a:ln w="9525">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23636" name="TextBox 78"/>
                <p:cNvSpPr txBox="1">
                  <a:spLocks noChangeArrowheads="1"/>
                </p:cNvSpPr>
                <p:nvPr/>
              </p:nvSpPr>
              <p:spPr bwMode="auto">
                <a:xfrm>
                  <a:off x="1542952" y="3038011"/>
                  <a:ext cx="298543" cy="338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buFontTx/>
                    <a:buNone/>
                  </a:pPr>
                  <a:r>
                    <a:rPr lang="en-US" altLang="en-US" sz="1600"/>
                    <a:t>9</a:t>
                  </a:r>
                </a:p>
              </p:txBody>
            </p:sp>
          </p:grpSp>
          <p:grpSp>
            <p:nvGrpSpPr>
              <p:cNvPr id="23629" name="Group 76"/>
              <p:cNvGrpSpPr>
                <a:grpSpLocks/>
              </p:cNvGrpSpPr>
              <p:nvPr/>
            </p:nvGrpSpPr>
            <p:grpSpPr bwMode="auto">
              <a:xfrm>
                <a:off x="1369760" y="2230481"/>
                <a:ext cx="511310" cy="338486"/>
                <a:chOff x="1436349" y="3038011"/>
                <a:chExt cx="511210" cy="338699"/>
              </a:xfrm>
            </p:grpSpPr>
            <p:cxnSp>
              <p:nvCxnSpPr>
                <p:cNvPr id="27" name="Straight Connector 26"/>
                <p:cNvCxnSpPr/>
                <p:nvPr/>
              </p:nvCxnSpPr>
              <p:spPr>
                <a:xfrm flipV="1">
                  <a:off x="1838956" y="3197892"/>
                  <a:ext cx="107986" cy="1588"/>
                </a:xfrm>
                <a:prstGeom prst="line">
                  <a:avLst/>
                </a:prstGeom>
                <a:ln w="9525">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23634" name="TextBox 78"/>
                <p:cNvSpPr txBox="1">
                  <a:spLocks noChangeArrowheads="1"/>
                </p:cNvSpPr>
                <p:nvPr/>
              </p:nvSpPr>
              <p:spPr bwMode="auto">
                <a:xfrm>
                  <a:off x="1436349" y="3038011"/>
                  <a:ext cx="412378" cy="338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buFontTx/>
                    <a:buNone/>
                  </a:pPr>
                  <a:r>
                    <a:rPr lang="en-US" altLang="en-US" sz="1600"/>
                    <a:t>10</a:t>
                  </a:r>
                </a:p>
              </p:txBody>
            </p:sp>
          </p:grpSp>
          <p:grpSp>
            <p:nvGrpSpPr>
              <p:cNvPr id="23630" name="Group 76"/>
              <p:cNvGrpSpPr>
                <a:grpSpLocks/>
              </p:cNvGrpSpPr>
              <p:nvPr/>
            </p:nvGrpSpPr>
            <p:grpSpPr bwMode="auto">
              <a:xfrm>
                <a:off x="1277432" y="2002872"/>
                <a:ext cx="603638" cy="338486"/>
                <a:chOff x="1344035" y="3038011"/>
                <a:chExt cx="603519" cy="338699"/>
              </a:xfrm>
            </p:grpSpPr>
            <p:cxnSp>
              <p:nvCxnSpPr>
                <p:cNvPr id="25" name="Straight Connector 24"/>
                <p:cNvCxnSpPr/>
                <p:nvPr/>
              </p:nvCxnSpPr>
              <p:spPr>
                <a:xfrm flipV="1">
                  <a:off x="1840539" y="3198499"/>
                  <a:ext cx="106397" cy="1589"/>
                </a:xfrm>
                <a:prstGeom prst="line">
                  <a:avLst/>
                </a:prstGeom>
                <a:ln w="9525">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23632" name="TextBox 78"/>
                <p:cNvSpPr txBox="1">
                  <a:spLocks noChangeArrowheads="1"/>
                </p:cNvSpPr>
                <p:nvPr/>
              </p:nvSpPr>
              <p:spPr bwMode="auto">
                <a:xfrm>
                  <a:off x="1344035" y="3038011"/>
                  <a:ext cx="510951" cy="338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buFontTx/>
                    <a:buNone/>
                  </a:pPr>
                  <a:r>
                    <a:rPr lang="en-US" altLang="en-US" sz="1600"/>
                    <a:t>$11</a:t>
                  </a:r>
                </a:p>
              </p:txBody>
            </p:sp>
          </p:grpSp>
        </p:grpSp>
        <p:cxnSp>
          <p:nvCxnSpPr>
            <p:cNvPr id="8" name="Straight Connector 24"/>
            <p:cNvCxnSpPr/>
            <p:nvPr/>
          </p:nvCxnSpPr>
          <p:spPr bwMode="auto">
            <a:xfrm flipV="1">
              <a:off x="1787905" y="5250838"/>
              <a:ext cx="106404" cy="1587"/>
            </a:xfrm>
            <a:prstGeom prst="line">
              <a:avLst/>
            </a:prstGeom>
            <a:ln w="9525">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23615" name="TextBox 78"/>
            <p:cNvSpPr txBox="1">
              <a:spLocks noChangeArrowheads="1"/>
            </p:cNvSpPr>
            <p:nvPr/>
          </p:nvSpPr>
          <p:spPr bwMode="auto">
            <a:xfrm>
              <a:off x="1426171" y="5090097"/>
              <a:ext cx="367506" cy="338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buFontTx/>
                <a:buNone/>
              </a:pPr>
              <a:r>
                <a:rPr lang="en-US" altLang="en-US" sz="1600"/>
                <a:t>-4</a:t>
              </a:r>
            </a:p>
          </p:txBody>
        </p:sp>
      </p:grpSp>
      <p:sp>
        <p:nvSpPr>
          <p:cNvPr id="57" name="TextBox 56"/>
          <p:cNvSpPr txBox="1">
            <a:spLocks noChangeArrowheads="1"/>
          </p:cNvSpPr>
          <p:nvPr/>
        </p:nvSpPr>
        <p:spPr bwMode="auto">
          <a:xfrm>
            <a:off x="149225" y="5324475"/>
            <a:ext cx="88455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algn="l" eaLnBrk="1" hangingPunct="1">
              <a:buFontTx/>
              <a:buNone/>
            </a:pPr>
            <a:r>
              <a:rPr lang="en-US" altLang="en-US" sz="1600" dirty="0">
                <a:latin typeface="+mn-lt"/>
              </a:rPr>
              <a:t>The demand curve shows how the quantity affects the price of the good. The marginal-revenue curve shows how the firm’s revenue changes when the quantity increases by 1 unit. Because the price on </a:t>
            </a:r>
            <a:r>
              <a:rPr lang="en-US" altLang="en-US" sz="1600" i="1" dirty="0">
                <a:latin typeface="+mn-lt"/>
              </a:rPr>
              <a:t>all</a:t>
            </a:r>
            <a:r>
              <a:rPr lang="en-US" altLang="en-US" sz="1600" dirty="0">
                <a:latin typeface="+mn-lt"/>
              </a:rPr>
              <a:t> units sold must fall if the monopoly increases production, marginal revenue is always less than the price.</a:t>
            </a:r>
          </a:p>
        </p:txBody>
      </p:sp>
      <p:grpSp>
        <p:nvGrpSpPr>
          <p:cNvPr id="58" name="Group 56"/>
          <p:cNvGrpSpPr>
            <a:grpSpLocks/>
          </p:cNvGrpSpPr>
          <p:nvPr/>
        </p:nvGrpSpPr>
        <p:grpSpPr bwMode="auto">
          <a:xfrm>
            <a:off x="1530350" y="3933825"/>
            <a:ext cx="5002213" cy="784225"/>
            <a:chOff x="1498790" y="5199502"/>
            <a:chExt cx="5003802" cy="782570"/>
          </a:xfrm>
        </p:grpSpPr>
        <p:grpSp>
          <p:nvGrpSpPr>
            <p:cNvPr id="23585" name="Group 8"/>
            <p:cNvGrpSpPr>
              <a:grpSpLocks/>
            </p:cNvGrpSpPr>
            <p:nvPr/>
          </p:nvGrpSpPr>
          <p:grpSpPr bwMode="auto">
            <a:xfrm>
              <a:off x="1498790" y="5199502"/>
              <a:ext cx="5003802" cy="782570"/>
              <a:chOff x="1566236" y="5018289"/>
              <a:chExt cx="5003802" cy="781582"/>
            </a:xfrm>
          </p:grpSpPr>
          <p:cxnSp>
            <p:nvCxnSpPr>
              <p:cNvPr id="84" name="Straight Connector 9"/>
              <p:cNvCxnSpPr/>
              <p:nvPr/>
            </p:nvCxnSpPr>
            <p:spPr>
              <a:xfrm>
                <a:off x="1890189" y="5181251"/>
                <a:ext cx="4667145" cy="158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3611" name="TextBox 10"/>
              <p:cNvSpPr txBox="1">
                <a:spLocks noChangeArrowheads="1"/>
              </p:cNvSpPr>
              <p:nvPr/>
            </p:nvSpPr>
            <p:spPr bwMode="auto">
              <a:xfrm>
                <a:off x="5562605" y="5167766"/>
                <a:ext cx="1007433" cy="632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buFontTx/>
                  <a:buNone/>
                </a:pPr>
                <a:r>
                  <a:rPr lang="en-US" altLang="en-US" sz="1600"/>
                  <a:t>Quantity </a:t>
                </a:r>
              </a:p>
              <a:p>
                <a:pPr eaLnBrk="1" hangingPunct="1">
                  <a:buFontTx/>
                  <a:buNone/>
                </a:pPr>
                <a:r>
                  <a:rPr lang="en-US" altLang="en-US" sz="1600"/>
                  <a:t>of water</a:t>
                </a:r>
              </a:p>
            </p:txBody>
          </p:sp>
          <p:sp>
            <p:nvSpPr>
              <p:cNvPr id="23612" name="TextBox 11"/>
              <p:cNvSpPr txBox="1">
                <a:spLocks noChangeArrowheads="1"/>
              </p:cNvSpPr>
              <p:nvPr/>
            </p:nvSpPr>
            <p:spPr bwMode="auto">
              <a:xfrm>
                <a:off x="1566236" y="5018289"/>
                <a:ext cx="298606" cy="337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buFontTx/>
                  <a:buNone/>
                </a:pPr>
                <a:r>
                  <a:rPr lang="en-US" altLang="en-US" sz="1600"/>
                  <a:t>0</a:t>
                </a:r>
              </a:p>
            </p:txBody>
          </p:sp>
        </p:grpSp>
        <p:grpSp>
          <p:nvGrpSpPr>
            <p:cNvPr id="23586" name="Group 22"/>
            <p:cNvGrpSpPr>
              <a:grpSpLocks/>
            </p:cNvGrpSpPr>
            <p:nvPr/>
          </p:nvGrpSpPr>
          <p:grpSpPr bwMode="auto">
            <a:xfrm>
              <a:off x="2062825" y="5231184"/>
              <a:ext cx="298607" cy="469633"/>
              <a:chOff x="2891753" y="4440227"/>
              <a:chExt cx="298983" cy="469993"/>
            </a:xfrm>
          </p:grpSpPr>
          <p:cxnSp>
            <p:nvCxnSpPr>
              <p:cNvPr id="82" name="Straight Connector 78"/>
              <p:cNvCxnSpPr/>
              <p:nvPr/>
            </p:nvCxnSpPr>
            <p:spPr>
              <a:xfrm rot="5400000">
                <a:off x="2980691" y="4505226"/>
                <a:ext cx="131586" cy="1591"/>
              </a:xfrm>
              <a:prstGeom prst="line">
                <a:avLst/>
              </a:prstGeom>
              <a:ln w="9525">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23609" name="TextBox 24"/>
              <p:cNvSpPr txBox="1">
                <a:spLocks noChangeArrowheads="1"/>
              </p:cNvSpPr>
              <p:nvPr/>
            </p:nvSpPr>
            <p:spPr bwMode="auto">
              <a:xfrm>
                <a:off x="2891753" y="4572002"/>
                <a:ext cx="298983" cy="338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buFontTx/>
                  <a:buNone/>
                </a:pPr>
                <a:r>
                  <a:rPr lang="en-US" altLang="en-US" sz="1600"/>
                  <a:t>1</a:t>
                </a:r>
              </a:p>
            </p:txBody>
          </p:sp>
        </p:grpSp>
        <p:grpSp>
          <p:nvGrpSpPr>
            <p:cNvPr id="23587" name="Group 22"/>
            <p:cNvGrpSpPr>
              <a:grpSpLocks/>
            </p:cNvGrpSpPr>
            <p:nvPr/>
          </p:nvGrpSpPr>
          <p:grpSpPr bwMode="auto">
            <a:xfrm>
              <a:off x="2448511" y="5231185"/>
              <a:ext cx="298606" cy="469632"/>
              <a:chOff x="2902009" y="4440228"/>
              <a:chExt cx="298606" cy="469992"/>
            </a:xfrm>
          </p:grpSpPr>
          <p:cxnSp>
            <p:nvCxnSpPr>
              <p:cNvPr id="80" name="Straight Connector 76"/>
              <p:cNvCxnSpPr/>
              <p:nvPr/>
            </p:nvCxnSpPr>
            <p:spPr>
              <a:xfrm rot="5400000">
                <a:off x="2982218" y="4506021"/>
                <a:ext cx="131586" cy="0"/>
              </a:xfrm>
              <a:prstGeom prst="line">
                <a:avLst/>
              </a:prstGeom>
              <a:ln w="9525">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23607" name="TextBox 24"/>
              <p:cNvSpPr txBox="1">
                <a:spLocks noChangeArrowheads="1"/>
              </p:cNvSpPr>
              <p:nvPr/>
            </p:nvSpPr>
            <p:spPr bwMode="auto">
              <a:xfrm>
                <a:off x="2902009" y="4572002"/>
                <a:ext cx="298606" cy="338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buFontTx/>
                  <a:buNone/>
                </a:pPr>
                <a:r>
                  <a:rPr lang="en-US" altLang="en-US" sz="1600"/>
                  <a:t>2</a:t>
                </a:r>
              </a:p>
            </p:txBody>
          </p:sp>
        </p:grpSp>
        <p:grpSp>
          <p:nvGrpSpPr>
            <p:cNvPr id="23588" name="Group 22"/>
            <p:cNvGrpSpPr>
              <a:grpSpLocks/>
            </p:cNvGrpSpPr>
            <p:nvPr/>
          </p:nvGrpSpPr>
          <p:grpSpPr bwMode="auto">
            <a:xfrm>
              <a:off x="2820212" y="5231185"/>
              <a:ext cx="298606" cy="469632"/>
              <a:chOff x="2896893" y="4440228"/>
              <a:chExt cx="298606" cy="469992"/>
            </a:xfrm>
          </p:grpSpPr>
          <p:cxnSp>
            <p:nvCxnSpPr>
              <p:cNvPr id="78" name="Straight Connector 74"/>
              <p:cNvCxnSpPr/>
              <p:nvPr/>
            </p:nvCxnSpPr>
            <p:spPr>
              <a:xfrm rot="5400000">
                <a:off x="2981759" y="4506021"/>
                <a:ext cx="131586" cy="0"/>
              </a:xfrm>
              <a:prstGeom prst="line">
                <a:avLst/>
              </a:prstGeom>
              <a:ln w="9525">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23605" name="TextBox 24"/>
              <p:cNvSpPr txBox="1">
                <a:spLocks noChangeArrowheads="1"/>
              </p:cNvSpPr>
              <p:nvPr/>
            </p:nvSpPr>
            <p:spPr bwMode="auto">
              <a:xfrm>
                <a:off x="2896893" y="4572002"/>
                <a:ext cx="298606" cy="338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buFontTx/>
                  <a:buNone/>
                </a:pPr>
                <a:r>
                  <a:rPr lang="en-US" altLang="en-US" sz="1600"/>
                  <a:t>3</a:t>
                </a:r>
              </a:p>
            </p:txBody>
          </p:sp>
        </p:grpSp>
        <p:grpSp>
          <p:nvGrpSpPr>
            <p:cNvPr id="23589" name="Group 22"/>
            <p:cNvGrpSpPr>
              <a:grpSpLocks/>
            </p:cNvGrpSpPr>
            <p:nvPr/>
          </p:nvGrpSpPr>
          <p:grpSpPr bwMode="auto">
            <a:xfrm>
              <a:off x="3206040" y="5231185"/>
              <a:ext cx="298606" cy="469632"/>
              <a:chOff x="2896893" y="4440228"/>
              <a:chExt cx="298606" cy="469992"/>
            </a:xfrm>
          </p:grpSpPr>
          <p:cxnSp>
            <p:nvCxnSpPr>
              <p:cNvPr id="76" name="Straight Connector 72"/>
              <p:cNvCxnSpPr/>
              <p:nvPr/>
            </p:nvCxnSpPr>
            <p:spPr>
              <a:xfrm rot="5400000">
                <a:off x="2981815" y="4506021"/>
                <a:ext cx="131586" cy="0"/>
              </a:xfrm>
              <a:prstGeom prst="line">
                <a:avLst/>
              </a:prstGeom>
              <a:ln w="9525">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23603" name="TextBox 24"/>
              <p:cNvSpPr txBox="1">
                <a:spLocks noChangeArrowheads="1"/>
              </p:cNvSpPr>
              <p:nvPr/>
            </p:nvSpPr>
            <p:spPr bwMode="auto">
              <a:xfrm>
                <a:off x="2896893" y="4572002"/>
                <a:ext cx="298606" cy="338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buFontTx/>
                  <a:buNone/>
                </a:pPr>
                <a:r>
                  <a:rPr lang="en-US" altLang="en-US" sz="1600"/>
                  <a:t>4</a:t>
                </a:r>
              </a:p>
            </p:txBody>
          </p:sp>
        </p:grpSp>
        <p:grpSp>
          <p:nvGrpSpPr>
            <p:cNvPr id="23590" name="Group 22"/>
            <p:cNvGrpSpPr>
              <a:grpSpLocks/>
            </p:cNvGrpSpPr>
            <p:nvPr/>
          </p:nvGrpSpPr>
          <p:grpSpPr bwMode="auto">
            <a:xfrm>
              <a:off x="3584637" y="5231185"/>
              <a:ext cx="298606" cy="469632"/>
              <a:chOff x="2892618" y="4440228"/>
              <a:chExt cx="298606" cy="469992"/>
            </a:xfrm>
          </p:grpSpPr>
          <p:cxnSp>
            <p:nvCxnSpPr>
              <p:cNvPr id="74" name="Straight Connector 70"/>
              <p:cNvCxnSpPr/>
              <p:nvPr/>
            </p:nvCxnSpPr>
            <p:spPr>
              <a:xfrm rot="5400000">
                <a:off x="2981652" y="4506021"/>
                <a:ext cx="131586" cy="0"/>
              </a:xfrm>
              <a:prstGeom prst="line">
                <a:avLst/>
              </a:prstGeom>
              <a:ln w="9525">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23601" name="TextBox 24"/>
              <p:cNvSpPr txBox="1">
                <a:spLocks noChangeArrowheads="1"/>
              </p:cNvSpPr>
              <p:nvPr/>
            </p:nvSpPr>
            <p:spPr bwMode="auto">
              <a:xfrm>
                <a:off x="2892618" y="4572002"/>
                <a:ext cx="298606" cy="338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buFontTx/>
                  <a:buNone/>
                </a:pPr>
                <a:r>
                  <a:rPr lang="en-US" altLang="en-US" sz="1600"/>
                  <a:t>5</a:t>
                </a:r>
              </a:p>
            </p:txBody>
          </p:sp>
        </p:grpSp>
        <p:grpSp>
          <p:nvGrpSpPr>
            <p:cNvPr id="23591" name="Group 22"/>
            <p:cNvGrpSpPr>
              <a:grpSpLocks/>
            </p:cNvGrpSpPr>
            <p:nvPr/>
          </p:nvGrpSpPr>
          <p:grpSpPr bwMode="auto">
            <a:xfrm>
              <a:off x="3966080" y="5231185"/>
              <a:ext cx="298607" cy="469632"/>
              <a:chOff x="2896891" y="4440228"/>
              <a:chExt cx="298982" cy="469992"/>
            </a:xfrm>
          </p:grpSpPr>
          <p:cxnSp>
            <p:nvCxnSpPr>
              <p:cNvPr id="72" name="Straight Connector 68"/>
              <p:cNvCxnSpPr/>
              <p:nvPr/>
            </p:nvCxnSpPr>
            <p:spPr>
              <a:xfrm rot="5400000">
                <a:off x="2981823" y="4505226"/>
                <a:ext cx="131586" cy="1591"/>
              </a:xfrm>
              <a:prstGeom prst="line">
                <a:avLst/>
              </a:prstGeom>
              <a:ln w="9525">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23599" name="TextBox 24"/>
              <p:cNvSpPr txBox="1">
                <a:spLocks noChangeArrowheads="1"/>
              </p:cNvSpPr>
              <p:nvPr/>
            </p:nvSpPr>
            <p:spPr bwMode="auto">
              <a:xfrm>
                <a:off x="2896891" y="4572002"/>
                <a:ext cx="298982" cy="338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buFontTx/>
                  <a:buNone/>
                </a:pPr>
                <a:r>
                  <a:rPr lang="en-US" altLang="en-US" sz="1600"/>
                  <a:t>6</a:t>
                </a:r>
              </a:p>
            </p:txBody>
          </p:sp>
        </p:grpSp>
        <p:grpSp>
          <p:nvGrpSpPr>
            <p:cNvPr id="23592" name="Group 22"/>
            <p:cNvGrpSpPr>
              <a:grpSpLocks/>
            </p:cNvGrpSpPr>
            <p:nvPr/>
          </p:nvGrpSpPr>
          <p:grpSpPr bwMode="auto">
            <a:xfrm>
              <a:off x="4346608" y="5231185"/>
              <a:ext cx="298606" cy="469632"/>
              <a:chOff x="2892617" y="4440228"/>
              <a:chExt cx="298606" cy="469992"/>
            </a:xfrm>
          </p:grpSpPr>
          <p:cxnSp>
            <p:nvCxnSpPr>
              <p:cNvPr id="70" name="Straight Connector 66"/>
              <p:cNvCxnSpPr/>
              <p:nvPr/>
            </p:nvCxnSpPr>
            <p:spPr>
              <a:xfrm rot="5400000">
                <a:off x="2980333" y="4506021"/>
                <a:ext cx="131586" cy="0"/>
              </a:xfrm>
              <a:prstGeom prst="line">
                <a:avLst/>
              </a:prstGeom>
              <a:ln w="9525">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23597" name="TextBox 24"/>
              <p:cNvSpPr txBox="1">
                <a:spLocks noChangeArrowheads="1"/>
              </p:cNvSpPr>
              <p:nvPr/>
            </p:nvSpPr>
            <p:spPr bwMode="auto">
              <a:xfrm>
                <a:off x="2892617" y="4572002"/>
                <a:ext cx="298606" cy="338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buFontTx/>
                  <a:buNone/>
                </a:pPr>
                <a:r>
                  <a:rPr lang="en-US" altLang="en-US" sz="1600"/>
                  <a:t>7</a:t>
                </a:r>
              </a:p>
            </p:txBody>
          </p:sp>
        </p:grpSp>
        <p:grpSp>
          <p:nvGrpSpPr>
            <p:cNvPr id="23593" name="Group 22"/>
            <p:cNvGrpSpPr>
              <a:grpSpLocks/>
            </p:cNvGrpSpPr>
            <p:nvPr/>
          </p:nvGrpSpPr>
          <p:grpSpPr bwMode="auto">
            <a:xfrm>
              <a:off x="4734127" y="5231185"/>
              <a:ext cx="298606" cy="469632"/>
              <a:chOff x="2897082" y="4440228"/>
              <a:chExt cx="298606" cy="469992"/>
            </a:xfrm>
          </p:grpSpPr>
          <p:cxnSp>
            <p:nvCxnSpPr>
              <p:cNvPr id="68" name="Straight Connector 64"/>
              <p:cNvCxnSpPr/>
              <p:nvPr/>
            </p:nvCxnSpPr>
            <p:spPr>
              <a:xfrm rot="5400000">
                <a:off x="2979989" y="4506021"/>
                <a:ext cx="131586" cy="0"/>
              </a:xfrm>
              <a:prstGeom prst="line">
                <a:avLst/>
              </a:prstGeom>
              <a:ln w="9525">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23595" name="TextBox 24"/>
              <p:cNvSpPr txBox="1">
                <a:spLocks noChangeArrowheads="1"/>
              </p:cNvSpPr>
              <p:nvPr/>
            </p:nvSpPr>
            <p:spPr bwMode="auto">
              <a:xfrm>
                <a:off x="2897082" y="4572002"/>
                <a:ext cx="298606" cy="338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buFontTx/>
                  <a:buNone/>
                </a:pPr>
                <a:r>
                  <a:rPr lang="en-US" altLang="en-US" sz="1600"/>
                  <a:t>8</a:t>
                </a:r>
              </a:p>
            </p:txBody>
          </p:sp>
        </p:grpSp>
      </p:grpSp>
      <p:grpSp>
        <p:nvGrpSpPr>
          <p:cNvPr id="87" name="Group 188"/>
          <p:cNvGrpSpPr>
            <a:grpSpLocks/>
          </p:cNvGrpSpPr>
          <p:nvPr/>
        </p:nvGrpSpPr>
        <p:grpSpPr bwMode="auto">
          <a:xfrm>
            <a:off x="1866900" y="1574800"/>
            <a:ext cx="4933947" cy="2381250"/>
            <a:chOff x="1804218" y="1815785"/>
            <a:chExt cx="4934176" cy="2381846"/>
          </a:xfrm>
        </p:grpSpPr>
        <p:grpSp>
          <p:nvGrpSpPr>
            <p:cNvPr id="23574" name="Group 133"/>
            <p:cNvGrpSpPr>
              <a:grpSpLocks/>
            </p:cNvGrpSpPr>
            <p:nvPr/>
          </p:nvGrpSpPr>
          <p:grpSpPr bwMode="auto">
            <a:xfrm>
              <a:off x="1804218" y="1815785"/>
              <a:ext cx="4934176" cy="2381846"/>
              <a:chOff x="1804721" y="2174721"/>
              <a:chExt cx="4934312" cy="2379156"/>
            </a:xfrm>
          </p:grpSpPr>
          <p:cxnSp>
            <p:nvCxnSpPr>
              <p:cNvPr id="97" name="Straight Connector 96"/>
              <p:cNvCxnSpPr/>
              <p:nvPr/>
            </p:nvCxnSpPr>
            <p:spPr>
              <a:xfrm>
                <a:off x="1804721" y="2174721"/>
                <a:ext cx="3062514" cy="1898567"/>
              </a:xfrm>
              <a:prstGeom prst="line">
                <a:avLst/>
              </a:prstGeom>
              <a:ln w="38100">
                <a:solidFill>
                  <a:srgbClr val="005EA4"/>
                </a:solidFill>
              </a:ln>
            </p:spPr>
            <p:style>
              <a:lnRef idx="1">
                <a:schemeClr val="accent1"/>
              </a:lnRef>
              <a:fillRef idx="0">
                <a:schemeClr val="accent1"/>
              </a:fillRef>
              <a:effectRef idx="0">
                <a:schemeClr val="accent1"/>
              </a:effectRef>
              <a:fontRef idx="minor">
                <a:schemeClr val="tx1"/>
              </a:fontRef>
            </p:style>
          </p:cxnSp>
          <p:sp>
            <p:nvSpPr>
              <p:cNvPr id="23584" name="TextBox 7"/>
              <p:cNvSpPr txBox="1">
                <a:spLocks noChangeArrowheads="1"/>
              </p:cNvSpPr>
              <p:nvPr/>
            </p:nvSpPr>
            <p:spPr bwMode="auto">
              <a:xfrm>
                <a:off x="4877381" y="3920426"/>
                <a:ext cx="1861652" cy="633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buFontTx/>
                  <a:buNone/>
                </a:pPr>
                <a:r>
                  <a:rPr lang="en-US" altLang="en-US" sz="1600" dirty="0"/>
                  <a:t>Demand</a:t>
                </a:r>
              </a:p>
              <a:p>
                <a:pPr eaLnBrk="1" hangingPunct="1">
                  <a:buFontTx/>
                  <a:buNone/>
                </a:pPr>
                <a:r>
                  <a:rPr lang="en-US" altLang="en-US" sz="1600" dirty="0"/>
                  <a:t>(average revenue)</a:t>
                </a:r>
              </a:p>
            </p:txBody>
          </p:sp>
        </p:grpSp>
        <p:sp>
          <p:nvSpPr>
            <p:cNvPr id="23575" name="Freeform 183"/>
            <p:cNvSpPr>
              <a:spLocks/>
            </p:cNvSpPr>
            <p:nvPr/>
          </p:nvSpPr>
          <p:spPr bwMode="auto">
            <a:xfrm>
              <a:off x="4762268" y="3621550"/>
              <a:ext cx="146087" cy="136493"/>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76" name="Freeform 183"/>
            <p:cNvSpPr>
              <a:spLocks/>
            </p:cNvSpPr>
            <p:nvPr/>
          </p:nvSpPr>
          <p:spPr bwMode="auto">
            <a:xfrm>
              <a:off x="4413927" y="3419082"/>
              <a:ext cx="146087" cy="136493"/>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77" name="Freeform 183"/>
            <p:cNvSpPr>
              <a:spLocks/>
            </p:cNvSpPr>
            <p:nvPr/>
          </p:nvSpPr>
          <p:spPr bwMode="auto">
            <a:xfrm>
              <a:off x="4011154" y="3164350"/>
              <a:ext cx="146087" cy="136493"/>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78" name="Freeform 183"/>
            <p:cNvSpPr>
              <a:spLocks/>
            </p:cNvSpPr>
            <p:nvPr/>
          </p:nvSpPr>
          <p:spPr bwMode="auto">
            <a:xfrm>
              <a:off x="3651925" y="2935751"/>
              <a:ext cx="146087" cy="136493"/>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79" name="Freeform 183"/>
            <p:cNvSpPr>
              <a:spLocks/>
            </p:cNvSpPr>
            <p:nvPr/>
          </p:nvSpPr>
          <p:spPr bwMode="auto">
            <a:xfrm>
              <a:off x="3249154" y="2685379"/>
              <a:ext cx="146087" cy="136493"/>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80" name="Freeform 183"/>
            <p:cNvSpPr>
              <a:spLocks/>
            </p:cNvSpPr>
            <p:nvPr/>
          </p:nvSpPr>
          <p:spPr bwMode="auto">
            <a:xfrm>
              <a:off x="2868154" y="2456779"/>
              <a:ext cx="146087" cy="136493"/>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81" name="Freeform 183"/>
            <p:cNvSpPr>
              <a:spLocks/>
            </p:cNvSpPr>
            <p:nvPr/>
          </p:nvSpPr>
          <p:spPr bwMode="auto">
            <a:xfrm>
              <a:off x="2487154" y="2206407"/>
              <a:ext cx="146087" cy="136493"/>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82" name="Freeform 183"/>
            <p:cNvSpPr>
              <a:spLocks/>
            </p:cNvSpPr>
            <p:nvPr/>
          </p:nvSpPr>
          <p:spPr bwMode="auto">
            <a:xfrm>
              <a:off x="2127927" y="1979988"/>
              <a:ext cx="146087" cy="136493"/>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99" name="Group 197"/>
          <p:cNvGrpSpPr>
            <a:grpSpLocks/>
          </p:cNvGrpSpPr>
          <p:nvPr/>
        </p:nvGrpSpPr>
        <p:grpSpPr bwMode="auto">
          <a:xfrm>
            <a:off x="1866900" y="1579563"/>
            <a:ext cx="4737100" cy="3573462"/>
            <a:chOff x="1803357" y="1821292"/>
            <a:chExt cx="4738203" cy="3573260"/>
          </a:xfrm>
        </p:grpSpPr>
        <p:grpSp>
          <p:nvGrpSpPr>
            <p:cNvPr id="23563" name="Group 133"/>
            <p:cNvGrpSpPr>
              <a:grpSpLocks/>
            </p:cNvGrpSpPr>
            <p:nvPr/>
          </p:nvGrpSpPr>
          <p:grpSpPr bwMode="auto">
            <a:xfrm>
              <a:off x="1803357" y="1821292"/>
              <a:ext cx="4738203" cy="3573260"/>
              <a:chOff x="1975361" y="3373223"/>
              <a:chExt cx="4737021" cy="3574101"/>
            </a:xfrm>
          </p:grpSpPr>
          <p:cxnSp>
            <p:nvCxnSpPr>
              <p:cNvPr id="109" name="Straight Connector 108"/>
              <p:cNvCxnSpPr/>
              <p:nvPr/>
            </p:nvCxnSpPr>
            <p:spPr>
              <a:xfrm>
                <a:off x="1975361" y="3373223"/>
                <a:ext cx="2854277" cy="342326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3573" name="TextBox 7"/>
              <p:cNvSpPr txBox="1">
                <a:spLocks noChangeArrowheads="1"/>
              </p:cNvSpPr>
              <p:nvPr/>
            </p:nvSpPr>
            <p:spPr bwMode="auto">
              <a:xfrm>
                <a:off x="4944289" y="6608663"/>
                <a:ext cx="1768093" cy="338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algn="r" eaLnBrk="1" hangingPunct="1">
                  <a:buFontTx/>
                  <a:buNone/>
                </a:pPr>
                <a:r>
                  <a:rPr lang="en-US" altLang="en-US" sz="1600"/>
                  <a:t>Marginal revenue</a:t>
                </a:r>
              </a:p>
            </p:txBody>
          </p:sp>
        </p:grpSp>
        <p:sp>
          <p:nvSpPr>
            <p:cNvPr id="23564" name="Freeform 183"/>
            <p:cNvSpPr>
              <a:spLocks/>
            </p:cNvSpPr>
            <p:nvPr/>
          </p:nvSpPr>
          <p:spPr bwMode="auto">
            <a:xfrm>
              <a:off x="2312982" y="2456779"/>
              <a:ext cx="146087" cy="136493"/>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65" name="Freeform 183"/>
            <p:cNvSpPr>
              <a:spLocks/>
            </p:cNvSpPr>
            <p:nvPr/>
          </p:nvSpPr>
          <p:spPr bwMode="auto">
            <a:xfrm>
              <a:off x="2683095" y="2903093"/>
              <a:ext cx="146087" cy="136493"/>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66" name="Freeform 183"/>
            <p:cNvSpPr>
              <a:spLocks/>
            </p:cNvSpPr>
            <p:nvPr/>
          </p:nvSpPr>
          <p:spPr bwMode="auto">
            <a:xfrm>
              <a:off x="3074982" y="3349407"/>
              <a:ext cx="146087" cy="136493"/>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67" name="Freeform 183"/>
            <p:cNvSpPr>
              <a:spLocks/>
            </p:cNvSpPr>
            <p:nvPr/>
          </p:nvSpPr>
          <p:spPr bwMode="auto">
            <a:xfrm>
              <a:off x="3466867" y="3839265"/>
              <a:ext cx="146087" cy="136493"/>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68" name="Freeform 183"/>
            <p:cNvSpPr>
              <a:spLocks/>
            </p:cNvSpPr>
            <p:nvPr/>
          </p:nvSpPr>
          <p:spPr bwMode="auto">
            <a:xfrm>
              <a:off x="3836981" y="4285579"/>
              <a:ext cx="146087" cy="136493"/>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69" name="Freeform 183"/>
            <p:cNvSpPr>
              <a:spLocks/>
            </p:cNvSpPr>
            <p:nvPr/>
          </p:nvSpPr>
          <p:spPr bwMode="auto">
            <a:xfrm>
              <a:off x="4217981" y="4731893"/>
              <a:ext cx="146087" cy="136493"/>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70" name="Freeform 183"/>
            <p:cNvSpPr>
              <a:spLocks/>
            </p:cNvSpPr>
            <p:nvPr/>
          </p:nvSpPr>
          <p:spPr bwMode="auto">
            <a:xfrm>
              <a:off x="4598981" y="5156436"/>
              <a:ext cx="146087" cy="136493"/>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71" name="Freeform 183"/>
            <p:cNvSpPr>
              <a:spLocks/>
            </p:cNvSpPr>
            <p:nvPr/>
          </p:nvSpPr>
          <p:spPr bwMode="auto">
            <a:xfrm>
              <a:off x="1931981" y="2021350"/>
              <a:ext cx="146087" cy="136493"/>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pic>
        <p:nvPicPr>
          <p:cNvPr id="10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7057" y="1987963"/>
            <a:ext cx="1816012" cy="13779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0" name="TextBox 56"/>
          <p:cNvSpPr txBox="1">
            <a:spLocks noChangeArrowheads="1"/>
          </p:cNvSpPr>
          <p:nvPr/>
        </p:nvSpPr>
        <p:spPr bwMode="auto">
          <a:xfrm>
            <a:off x="6935898" y="1114319"/>
            <a:ext cx="210967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algn="l" eaLnBrk="1" hangingPunct="1">
              <a:buFontTx/>
              <a:buNone/>
            </a:pPr>
            <a:r>
              <a:rPr lang="en-US" altLang="en-US" sz="1600" dirty="0">
                <a:latin typeface="+mn-lt"/>
              </a:rPr>
              <a:t>What is the functional form of the demand curve and marginal revenues</a:t>
            </a:r>
          </a:p>
        </p:txBody>
      </p:sp>
      <p:sp>
        <p:nvSpPr>
          <p:cNvPr id="111" name="TextBox 56"/>
          <p:cNvSpPr txBox="1">
            <a:spLocks noChangeArrowheads="1"/>
          </p:cNvSpPr>
          <p:nvPr/>
        </p:nvSpPr>
        <p:spPr bwMode="auto">
          <a:xfrm>
            <a:off x="7901836" y="1755856"/>
            <a:ext cx="210967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algn="l" eaLnBrk="1" hangingPunct="1">
              <a:buFontTx/>
              <a:buNone/>
            </a:pPr>
            <a:r>
              <a:rPr lang="en-US" altLang="en-US" sz="3200" b="1" dirty="0">
                <a:solidFill>
                  <a:srgbClr val="00FFCC"/>
                </a:solidFill>
                <a:latin typeface="+mn-lt"/>
              </a:rPr>
              <a:t>?</a:t>
            </a:r>
            <a:endParaRPr lang="en-US" altLang="en-US" sz="2000" b="1" dirty="0">
              <a:solidFill>
                <a:srgbClr val="00FFCC"/>
              </a:solidFill>
              <a:latin typeface="+mn-lt"/>
            </a:endParaRPr>
          </a:p>
        </p:txBody>
      </p:sp>
    </p:spTree>
    <p:extLst>
      <p:ext uri="{BB962C8B-B14F-4D97-AF65-F5344CB8AC3E}">
        <p14:creationId xmlns:p14="http://schemas.microsoft.com/office/powerpoint/2010/main" val="33906101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ipe(left)">
                                      <p:cBhvr>
                                        <p:cTn id="7" dur="500"/>
                                        <p:tgtEl>
                                          <p:spTgt spid="58"/>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par>
                          <p:cTn id="11" fill="hold" nodeType="afterGroup">
                            <p:stCondLst>
                              <p:cond delay="500"/>
                            </p:stCondLst>
                            <p:childTnLst>
                              <p:par>
                                <p:cTn id="12" presetID="22" presetClass="entr" presetSubtype="8" fill="hold" nodeType="afterEffect">
                                  <p:stCondLst>
                                    <p:cond delay="0"/>
                                  </p:stCondLst>
                                  <p:childTnLst>
                                    <p:set>
                                      <p:cBhvr>
                                        <p:cTn id="13" dur="1" fill="hold">
                                          <p:stCondLst>
                                            <p:cond delay="0"/>
                                          </p:stCondLst>
                                        </p:cTn>
                                        <p:tgtEl>
                                          <p:spTgt spid="87"/>
                                        </p:tgtEl>
                                        <p:attrNameLst>
                                          <p:attrName>style.visibility</p:attrName>
                                        </p:attrNameLst>
                                      </p:cBhvr>
                                      <p:to>
                                        <p:strVal val="visible"/>
                                      </p:to>
                                    </p:set>
                                    <p:animEffect transition="in" filter="wipe(left)">
                                      <p:cBhvr>
                                        <p:cTn id="14" dur="2000"/>
                                        <p:tgtEl>
                                          <p:spTgt spid="87"/>
                                        </p:tgtEl>
                                      </p:cBhvr>
                                    </p:animEffect>
                                  </p:childTnLst>
                                </p:cTn>
                              </p:par>
                            </p:childTnLst>
                          </p:cTn>
                        </p:par>
                        <p:par>
                          <p:cTn id="15" fill="hold" nodeType="afterGroup">
                            <p:stCondLst>
                              <p:cond delay="2500"/>
                            </p:stCondLst>
                            <p:childTnLst>
                              <p:par>
                                <p:cTn id="16" presetID="22" presetClass="entr" presetSubtype="8" fill="hold" nodeType="afterEffect">
                                  <p:stCondLst>
                                    <p:cond delay="0"/>
                                  </p:stCondLst>
                                  <p:childTnLst>
                                    <p:set>
                                      <p:cBhvr>
                                        <p:cTn id="17" dur="1" fill="hold">
                                          <p:stCondLst>
                                            <p:cond delay="0"/>
                                          </p:stCondLst>
                                        </p:cTn>
                                        <p:tgtEl>
                                          <p:spTgt spid="99"/>
                                        </p:tgtEl>
                                        <p:attrNameLst>
                                          <p:attrName>style.visibility</p:attrName>
                                        </p:attrNameLst>
                                      </p:cBhvr>
                                      <p:to>
                                        <p:strVal val="visible"/>
                                      </p:to>
                                    </p:set>
                                    <p:animEffect transition="in" filter="wipe(left)">
                                      <p:cBhvr>
                                        <p:cTn id="18" dur="2000"/>
                                        <p:tgtEl>
                                          <p:spTgt spid="99"/>
                                        </p:tgtEl>
                                      </p:cBhvr>
                                    </p:animEffect>
                                  </p:childTnLst>
                                </p:cTn>
                              </p:par>
                            </p:childTnLst>
                          </p:cTn>
                        </p:par>
                        <p:par>
                          <p:cTn id="19" fill="hold" nodeType="afterGroup">
                            <p:stCondLst>
                              <p:cond delay="4500"/>
                            </p:stCondLst>
                            <p:childTnLst>
                              <p:par>
                                <p:cTn id="20" presetID="22" presetClass="entr" presetSubtype="8" fill="hold" grpId="0" nodeType="afterEffect">
                                  <p:stCondLst>
                                    <p:cond delay="0"/>
                                  </p:stCondLst>
                                  <p:childTnLst>
                                    <p:set>
                                      <p:cBhvr>
                                        <p:cTn id="21" dur="1" fill="hold">
                                          <p:stCondLst>
                                            <p:cond delay="0"/>
                                          </p:stCondLst>
                                        </p:cTn>
                                        <p:tgtEl>
                                          <p:spTgt spid="57"/>
                                        </p:tgtEl>
                                        <p:attrNameLst>
                                          <p:attrName>style.visibility</p:attrName>
                                        </p:attrNameLst>
                                      </p:cBhvr>
                                      <p:to>
                                        <p:strVal val="visible"/>
                                      </p:to>
                                    </p:set>
                                    <p:animEffect transition="in" filter="wipe(left)">
                                      <p:cBhvr>
                                        <p:cTn id="22" dur="500"/>
                                        <p:tgtEl>
                                          <p:spTgt spid="57"/>
                                        </p:tgtEl>
                                      </p:cBhvr>
                                    </p:animEffect>
                                  </p:childTnLst>
                                </p:cTn>
                              </p:par>
                            </p:childTnLst>
                          </p:cTn>
                        </p:par>
                        <p:par>
                          <p:cTn id="23" fill="hold">
                            <p:stCondLst>
                              <p:cond delay="5000"/>
                            </p:stCondLst>
                            <p:childTnLst>
                              <p:par>
                                <p:cTn id="24" presetID="22" presetClass="entr" presetSubtype="8" fill="hold" grpId="0" nodeType="afterEffect">
                                  <p:stCondLst>
                                    <p:cond delay="0"/>
                                  </p:stCondLst>
                                  <p:childTnLst>
                                    <p:set>
                                      <p:cBhvr>
                                        <p:cTn id="25" dur="1" fill="hold">
                                          <p:stCondLst>
                                            <p:cond delay="0"/>
                                          </p:stCondLst>
                                        </p:cTn>
                                        <p:tgtEl>
                                          <p:spTgt spid="110"/>
                                        </p:tgtEl>
                                        <p:attrNameLst>
                                          <p:attrName>style.visibility</p:attrName>
                                        </p:attrNameLst>
                                      </p:cBhvr>
                                      <p:to>
                                        <p:strVal val="visible"/>
                                      </p:to>
                                    </p:set>
                                    <p:animEffect transition="in" filter="wipe(left)">
                                      <p:cBhvr>
                                        <p:cTn id="26" dur="500"/>
                                        <p:tgtEl>
                                          <p:spTgt spid="110"/>
                                        </p:tgtEl>
                                      </p:cBhvr>
                                    </p:animEffect>
                                  </p:childTnLst>
                                </p:cTn>
                              </p:par>
                            </p:childTnLst>
                          </p:cTn>
                        </p:par>
                        <p:par>
                          <p:cTn id="27" fill="hold">
                            <p:stCondLst>
                              <p:cond delay="5500"/>
                            </p:stCondLst>
                            <p:childTnLst>
                              <p:par>
                                <p:cTn id="28" presetID="22" presetClass="entr" presetSubtype="8" fill="hold" grpId="0" nodeType="afterEffect">
                                  <p:stCondLst>
                                    <p:cond delay="0"/>
                                  </p:stCondLst>
                                  <p:childTnLst>
                                    <p:set>
                                      <p:cBhvr>
                                        <p:cTn id="29" dur="1" fill="hold">
                                          <p:stCondLst>
                                            <p:cond delay="0"/>
                                          </p:stCondLst>
                                        </p:cTn>
                                        <p:tgtEl>
                                          <p:spTgt spid="111"/>
                                        </p:tgtEl>
                                        <p:attrNameLst>
                                          <p:attrName>style.visibility</p:attrName>
                                        </p:attrNameLst>
                                      </p:cBhvr>
                                      <p:to>
                                        <p:strVal val="visible"/>
                                      </p:to>
                                    </p:set>
                                    <p:animEffect transition="in" filter="wipe(left)">
                                      <p:cBhvr>
                                        <p:cTn id="30" dur="500"/>
                                        <p:tgtEl>
                                          <p:spTgt spid="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110" grpId="0"/>
      <p:bldP spid="111" grpId="0"/>
    </p:bldLst>
  </p:timing>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bwMode="auto">
          <a:xfrm>
            <a:off x="4178300" y="3925729"/>
            <a:ext cx="2311400" cy="914045"/>
          </a:xfrm>
          <a:prstGeom prst="rect">
            <a:avLst/>
          </a:prstGeom>
          <a:solidFill>
            <a:schemeClr val="accent5">
              <a:lumMod val="60000"/>
              <a:lumOff val="40000"/>
            </a:schemeClr>
          </a:solidFill>
          <a:ln w="25400" algn="ctr">
            <a:noFill/>
            <a:round/>
            <a:headEnd/>
            <a:tailEnd/>
          </a:ln>
        </p:spPr>
        <p:txBody>
          <a:bodyPr lIns="108000" tIns="108000" rIns="90000" bIns="46800" rtlCol="0" anchor="ctr"/>
          <a:lstStyle/>
          <a:p>
            <a:pPr marL="171450" indent="-171450" algn="ctr">
              <a:buClr>
                <a:srgbClr val="2C4592"/>
              </a:buClr>
              <a:buFont typeface="Wingdings" pitchFamily="2" charset="2"/>
              <a:buChar char="§"/>
            </a:pPr>
            <a:endParaRPr lang="de-DE" sz="1200" kern="0" dirty="0">
              <a:solidFill>
                <a:prstClr val="black"/>
              </a:solidFill>
            </a:endParaRPr>
          </a:p>
        </p:txBody>
      </p:sp>
      <p:sp>
        <p:nvSpPr>
          <p:cNvPr id="24579" name="Content Placeholder 2"/>
          <p:cNvSpPr>
            <a:spLocks noGrp="1"/>
          </p:cNvSpPr>
          <p:nvPr>
            <p:ph idx="4294967295"/>
          </p:nvPr>
        </p:nvSpPr>
        <p:spPr>
          <a:xfrm>
            <a:off x="739051" y="1662748"/>
            <a:ext cx="7961586" cy="4525962"/>
          </a:xfrm>
        </p:spPr>
        <p:txBody>
          <a:bodyPr/>
          <a:lstStyle/>
          <a:p>
            <a:pPr>
              <a:buClr>
                <a:srgbClr val="2E63AC"/>
              </a:buClr>
              <a:buFont typeface="Wingdings" panose="05000000000000000000" pitchFamily="2" charset="2"/>
              <a:buChar char="§"/>
            </a:pPr>
            <a:r>
              <a:rPr lang="en-US" altLang="en-US" sz="2000" dirty="0"/>
              <a:t>A monopoly’s profit</a:t>
            </a:r>
          </a:p>
          <a:p>
            <a:pPr marL="361950" indent="0">
              <a:buClr>
                <a:srgbClr val="2E63AC"/>
              </a:buClr>
              <a:buNone/>
            </a:pPr>
            <a:r>
              <a:rPr lang="en-US" altLang="en-US" sz="2000" dirty="0"/>
              <a:t>Profit = TR – TC = (P – ATC) </a:t>
            </a:r>
            <a:r>
              <a:rPr lang="en-US" altLang="en-US" sz="2000" dirty="0">
                <a:cs typeface="Arial" charset="0"/>
              </a:rPr>
              <a:t>ˣ</a:t>
            </a:r>
            <a:r>
              <a:rPr lang="en-US" altLang="en-US" sz="2000" dirty="0"/>
              <a:t> Q</a:t>
            </a:r>
          </a:p>
          <a:p>
            <a:pPr>
              <a:buClr>
                <a:srgbClr val="2E63AC"/>
              </a:buClr>
              <a:buFont typeface="Wingdings" panose="05000000000000000000" pitchFamily="2" charset="2"/>
              <a:buChar char="§"/>
            </a:pPr>
            <a:r>
              <a:rPr lang="en-US" altLang="en-US" sz="2000" dirty="0"/>
              <a:t>Profit maximization</a:t>
            </a:r>
          </a:p>
          <a:p>
            <a:pPr lvl="1">
              <a:buClr>
                <a:srgbClr val="2E63AC"/>
              </a:buClr>
              <a:buFont typeface="Wingdings" panose="05000000000000000000" pitchFamily="2" charset="2"/>
              <a:buChar char="§"/>
            </a:pPr>
            <a:r>
              <a:rPr lang="en-US" altLang="en-US" sz="1800" dirty="0"/>
              <a:t>If MR &gt; MC: increase production</a:t>
            </a:r>
          </a:p>
          <a:p>
            <a:pPr lvl="1">
              <a:buClr>
                <a:srgbClr val="2E63AC"/>
              </a:buClr>
              <a:buFont typeface="Wingdings" panose="05000000000000000000" pitchFamily="2" charset="2"/>
              <a:buChar char="§"/>
            </a:pPr>
            <a:r>
              <a:rPr lang="en-US" altLang="en-US" sz="1800" dirty="0"/>
              <a:t>If MC &gt; MR: produce less</a:t>
            </a:r>
          </a:p>
          <a:p>
            <a:pPr lvl="1">
              <a:buClr>
                <a:srgbClr val="2E63AC"/>
              </a:buClr>
              <a:buFont typeface="Wingdings" panose="05000000000000000000" pitchFamily="2" charset="2"/>
              <a:buChar char="§"/>
            </a:pPr>
            <a:r>
              <a:rPr lang="en-US" altLang="en-US" sz="1800" dirty="0"/>
              <a:t>Produce quantity where        </a:t>
            </a:r>
          </a:p>
          <a:p>
            <a:pPr marL="457200" lvl="1" indent="0">
              <a:buClr>
                <a:srgbClr val="2E63AC"/>
              </a:buClr>
              <a:buNone/>
            </a:pPr>
            <a:r>
              <a:rPr lang="en-US" altLang="en-US" sz="1800" dirty="0"/>
              <a:t> </a:t>
            </a:r>
          </a:p>
          <a:p>
            <a:pPr marL="457200" lvl="1" indent="0">
              <a:buClr>
                <a:srgbClr val="2E63AC"/>
              </a:buClr>
              <a:buNone/>
            </a:pPr>
            <a:r>
              <a:rPr lang="en-US" altLang="en-US" sz="2800" dirty="0">
                <a:solidFill>
                  <a:srgbClr val="FF0000"/>
                </a:solidFill>
              </a:rPr>
              <a:t>				MR=MC</a:t>
            </a:r>
          </a:p>
          <a:p>
            <a:pPr marL="457200" lvl="1" indent="0">
              <a:buClr>
                <a:srgbClr val="2E63AC"/>
              </a:buClr>
              <a:buNone/>
            </a:pPr>
            <a:endParaRPr lang="en-US" altLang="en-US" sz="2800" dirty="0">
              <a:solidFill>
                <a:srgbClr val="FF0000"/>
              </a:solidFill>
            </a:endParaRPr>
          </a:p>
          <a:p>
            <a:pPr lvl="1">
              <a:buClr>
                <a:srgbClr val="2E63AC"/>
              </a:buClr>
              <a:buFont typeface="Wingdings" panose="05000000000000000000" pitchFamily="2" charset="2"/>
              <a:buChar char="§"/>
            </a:pPr>
            <a:r>
              <a:rPr lang="en-US" altLang="en-US" sz="1800" dirty="0"/>
              <a:t>Intersection of the marginal-revenue curve and the marginal-cost curve</a:t>
            </a:r>
          </a:p>
          <a:p>
            <a:pPr lvl="1">
              <a:buClr>
                <a:srgbClr val="2E63AC"/>
              </a:buClr>
              <a:buFont typeface="Wingdings" panose="05000000000000000000" pitchFamily="2" charset="2"/>
              <a:buChar char="§"/>
            </a:pPr>
            <a:r>
              <a:rPr lang="en-US" altLang="en-US" sz="1800" dirty="0"/>
              <a:t>Price: on the demand curve</a:t>
            </a:r>
          </a:p>
        </p:txBody>
      </p:sp>
      <p:sp>
        <p:nvSpPr>
          <p:cNvPr id="24578" name="Title 1"/>
          <p:cNvSpPr>
            <a:spLocks noGrp="1"/>
          </p:cNvSpPr>
          <p:nvPr>
            <p:ph type="title" idx="4294967295"/>
          </p:nvPr>
        </p:nvSpPr>
        <p:spPr>
          <a:xfrm>
            <a:off x="529060" y="653410"/>
            <a:ext cx="8094662" cy="860425"/>
          </a:xfrm>
        </p:spPr>
        <p:txBody>
          <a:bodyPr/>
          <a:lstStyle/>
          <a:p>
            <a:r>
              <a:rPr lang="en-US" altLang="en-US" dirty="0">
                <a:solidFill>
                  <a:srgbClr val="2E63AC"/>
                </a:solidFill>
              </a:rPr>
              <a:t>Profit Maximization for </a:t>
            </a:r>
            <a:br>
              <a:rPr lang="en-US" altLang="en-US" dirty="0">
                <a:solidFill>
                  <a:srgbClr val="2E63AC"/>
                </a:solidFill>
              </a:rPr>
            </a:br>
            <a:r>
              <a:rPr lang="en-US" altLang="en-US" dirty="0">
                <a:solidFill>
                  <a:srgbClr val="2E63AC"/>
                </a:solidFill>
              </a:rPr>
              <a:t>a Monopoly</a:t>
            </a:r>
          </a:p>
        </p:txBody>
      </p:sp>
    </p:spTree>
    <p:extLst>
      <p:ext uri="{BB962C8B-B14F-4D97-AF65-F5344CB8AC3E}">
        <p14:creationId xmlns:p14="http://schemas.microsoft.com/office/powerpoint/2010/main" val="7909226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quarter" idx="12"/>
          </p:nvPr>
        </p:nvSpPr>
        <p:spPr>
          <a:xfrm>
            <a:off x="604838" y="2446713"/>
            <a:ext cx="4867914" cy="3216275"/>
          </a:xfrm>
        </p:spPr>
        <p:txBody>
          <a:bodyPr/>
          <a:lstStyle/>
          <a:p>
            <a:pPr>
              <a:buClr>
                <a:srgbClr val="2E63AC"/>
              </a:buClr>
              <a:buFont typeface="Wingdings" panose="05000000000000000000" pitchFamily="2" charset="2"/>
              <a:buChar char="§"/>
            </a:pPr>
            <a:r>
              <a:rPr lang="en-US" b="1" cap="all" dirty="0">
                <a:solidFill>
                  <a:srgbClr val="86A315"/>
                </a:solidFill>
              </a:rPr>
              <a:t>Inflation</a:t>
            </a:r>
            <a:r>
              <a:rPr lang="en-US" dirty="0"/>
              <a:t>: an increase in the overall level of prices in the economy</a:t>
            </a:r>
          </a:p>
          <a:p>
            <a:pPr>
              <a:buClr>
                <a:srgbClr val="2E63AC"/>
              </a:buClr>
              <a:buFont typeface="Wingdings" panose="05000000000000000000" pitchFamily="2" charset="2"/>
              <a:buChar char="§"/>
            </a:pPr>
            <a:r>
              <a:rPr lang="en-US" dirty="0">
                <a:solidFill>
                  <a:srgbClr val="2E63AC"/>
                </a:solidFill>
              </a:rPr>
              <a:t>Causes</a:t>
            </a:r>
            <a:r>
              <a:rPr lang="en-US" dirty="0"/>
              <a:t> for large or persistent inflation:</a:t>
            </a:r>
          </a:p>
          <a:p>
            <a:pPr lvl="1">
              <a:buClr>
                <a:srgbClr val="2E63AC"/>
              </a:buClr>
              <a:buFont typeface="Wingdings" panose="05000000000000000000" pitchFamily="2" charset="2"/>
              <a:buChar char="§"/>
            </a:pPr>
            <a:r>
              <a:rPr lang="en-US" dirty="0"/>
              <a:t>Growth in quantity of money</a:t>
            </a:r>
          </a:p>
          <a:p>
            <a:pPr lvl="1">
              <a:buClr>
                <a:srgbClr val="2E63AC"/>
              </a:buClr>
              <a:buFont typeface="Wingdings" panose="05000000000000000000" pitchFamily="2" charset="2"/>
              <a:buChar char="§"/>
            </a:pPr>
            <a:r>
              <a:rPr lang="en-US" dirty="0"/>
              <a:t>Value of money falls</a:t>
            </a:r>
          </a:p>
        </p:txBody>
      </p:sp>
      <p:sp>
        <p:nvSpPr>
          <p:cNvPr id="6" name="TextBox 2"/>
          <p:cNvSpPr txBox="1">
            <a:spLocks noChangeArrowheads="1"/>
          </p:cNvSpPr>
          <p:nvPr/>
        </p:nvSpPr>
        <p:spPr bwMode="auto">
          <a:xfrm>
            <a:off x="5076969" y="5142586"/>
            <a:ext cx="405338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defRPr sz="3400">
                <a:solidFill>
                  <a:srgbClr val="005EA4"/>
                </a:solidFill>
                <a:latin typeface="Arial" pitchFamily="34" charset="0"/>
              </a:defRPr>
            </a:lvl1pPr>
            <a:lvl2pPr marL="742950" indent="-285750" algn="l" eaLnBrk="0" hangingPunct="0">
              <a:buFont typeface="Arial" pitchFamily="34" charset="0"/>
              <a:buChar char="–"/>
              <a:defRPr sz="3200">
                <a:solidFill>
                  <a:schemeClr val="tx1"/>
                </a:solidFill>
                <a:latin typeface="Arial" pitchFamily="34" charset="0"/>
              </a:defRPr>
            </a:lvl2pPr>
            <a:lvl3pPr marL="1143000" indent="-228600" algn="l" eaLnBrk="0" hangingPunct="0">
              <a:buSzPct val="90000"/>
              <a:defRPr sz="2800">
                <a:solidFill>
                  <a:schemeClr val="tx1"/>
                </a:solidFill>
                <a:latin typeface="Arial" pitchFamily="34" charset="0"/>
              </a:defRPr>
            </a:lvl3pPr>
            <a:lvl4pPr marL="1600200" indent="-228600" algn="l" eaLnBrk="0" hangingPunct="0">
              <a:buChar char="–"/>
              <a:defRPr sz="2400">
                <a:solidFill>
                  <a:schemeClr val="tx1"/>
                </a:solidFill>
                <a:latin typeface="Arial" pitchFamily="34" charset="0"/>
              </a:defRPr>
            </a:lvl4pPr>
            <a:lvl5pPr marL="2057400" indent="-228600" algn="l" eaLnBrk="0" hangingPunct="0">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buFontTx/>
              <a:buNone/>
            </a:pPr>
            <a:r>
              <a:rPr lang="en-US" altLang="en-US" sz="2000" i="1" dirty="0">
                <a:solidFill>
                  <a:srgbClr val="002060"/>
                </a:solidFill>
                <a:latin typeface="+mn-lt"/>
              </a:rPr>
              <a:t>“Well it may have been 68 cents when you got in line, but it’s 74 cents now!”</a:t>
            </a:r>
            <a:endParaRPr lang="en-US" altLang="en-US" sz="2000" dirty="0">
              <a:solidFill>
                <a:srgbClr val="002060"/>
              </a:solidFill>
              <a:latin typeface="+mn-lt"/>
            </a:endParaRPr>
          </a:p>
        </p:txBody>
      </p:sp>
      <p:pic>
        <p:nvPicPr>
          <p:cNvPr id="7"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6653" y="2611341"/>
            <a:ext cx="3344649" cy="23493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1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9941" y="1128080"/>
            <a:ext cx="720000" cy="69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feld 10"/>
          <p:cNvSpPr txBox="1"/>
          <p:nvPr/>
        </p:nvSpPr>
        <p:spPr>
          <a:xfrm>
            <a:off x="8323451" y="1254208"/>
            <a:ext cx="1132764" cy="461665"/>
          </a:xfrm>
          <a:prstGeom prst="rect">
            <a:avLst/>
          </a:prstGeom>
          <a:noFill/>
        </p:spPr>
        <p:txBody>
          <a:bodyPr wrap="square" rtlCol="0">
            <a:spAutoFit/>
          </a:bodyPr>
          <a:lstStyle/>
          <a:p>
            <a:r>
              <a:rPr lang="en-US" altLang="en-US" sz="2400" dirty="0">
                <a:solidFill>
                  <a:schemeClr val="bg1"/>
                </a:solidFill>
              </a:rPr>
              <a:t>#2</a:t>
            </a:r>
            <a:endParaRPr lang="en-US" sz="2400" dirty="0">
              <a:solidFill>
                <a:schemeClr val="bg1"/>
              </a:solidFill>
            </a:endParaRPr>
          </a:p>
        </p:txBody>
      </p:sp>
      <p:sp>
        <p:nvSpPr>
          <p:cNvPr id="12" name="Titel 4"/>
          <p:cNvSpPr txBox="1">
            <a:spLocks/>
          </p:cNvSpPr>
          <p:nvPr/>
        </p:nvSpPr>
        <p:spPr>
          <a:xfrm>
            <a:off x="604838" y="310778"/>
            <a:ext cx="8282656" cy="1405095"/>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lang="en-US" sz="2400" b="0" kern="1200" cap="all" baseline="0">
                <a:solidFill>
                  <a:srgbClr val="2E63AC"/>
                </a:solidFill>
                <a:latin typeface="Frutiger 45 light" pitchFamily="34" charset="0"/>
                <a:ea typeface="+mj-ea"/>
                <a:cs typeface="+mj-cs"/>
              </a:defRPr>
            </a:lvl1pPr>
          </a:lstStyle>
          <a:p>
            <a:r>
              <a:rPr lang="en-US" dirty="0"/>
              <a:t>Principle 9: Prices rise when </a:t>
            </a:r>
          </a:p>
          <a:p>
            <a:r>
              <a:rPr lang="en-US" dirty="0"/>
              <a:t>the government prints too much money</a:t>
            </a:r>
            <a:r>
              <a:rPr lang="en-US" altLang="en-US" sz="2000" dirty="0">
                <a:solidFill>
                  <a:srgbClr val="DE0000"/>
                </a:solidFill>
              </a:rPr>
              <a:t>                             </a:t>
            </a:r>
          </a:p>
          <a:p>
            <a:r>
              <a:rPr lang="en-US" altLang="en-US" sz="2000" dirty="0">
                <a:solidFill>
                  <a:srgbClr val="DE0000"/>
                </a:solidFill>
              </a:rPr>
              <a:t>                             how the Economy as a Whole Works </a:t>
            </a:r>
            <a:endParaRPr lang="en-US" altLang="en-US" dirty="0">
              <a:solidFill>
                <a:srgbClr val="DE0000"/>
              </a:solidFill>
            </a:endParaRPr>
          </a:p>
        </p:txBody>
      </p:sp>
    </p:spTree>
    <p:extLst>
      <p:ext uri="{BB962C8B-B14F-4D97-AF65-F5344CB8AC3E}">
        <p14:creationId xmlns:p14="http://schemas.microsoft.com/office/powerpoint/2010/main" val="3100141800"/>
      </p:ext>
    </p:extLst>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5" name="TextBox 4"/>
          <p:cNvSpPr txBox="1">
            <a:spLocks noChangeArrowheads="1"/>
          </p:cNvSpPr>
          <p:nvPr/>
        </p:nvSpPr>
        <p:spPr bwMode="auto">
          <a:xfrm>
            <a:off x="610984" y="202812"/>
            <a:ext cx="44074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algn="l" eaLnBrk="1" hangingPunct="1">
              <a:buFontTx/>
              <a:buNone/>
            </a:pPr>
            <a:r>
              <a:rPr lang="en-US" altLang="en-US" sz="2400" cap="all" dirty="0">
                <a:solidFill>
                  <a:srgbClr val="2E63AC"/>
                </a:solidFill>
                <a:latin typeface="+mj-lt"/>
              </a:rPr>
              <a:t>Profit Maximization for </a:t>
            </a:r>
          </a:p>
          <a:p>
            <a:pPr algn="l" eaLnBrk="1" hangingPunct="1">
              <a:buFontTx/>
              <a:buNone/>
            </a:pPr>
            <a:r>
              <a:rPr lang="en-US" altLang="en-US" sz="2400" cap="all" dirty="0">
                <a:solidFill>
                  <a:srgbClr val="2E63AC"/>
                </a:solidFill>
                <a:latin typeface="+mj-lt"/>
              </a:rPr>
              <a:t>a Monopoly</a:t>
            </a:r>
          </a:p>
        </p:txBody>
      </p:sp>
      <p:grpSp>
        <p:nvGrpSpPr>
          <p:cNvPr id="6" name="Group 4"/>
          <p:cNvGrpSpPr>
            <a:grpSpLocks/>
          </p:cNvGrpSpPr>
          <p:nvPr/>
        </p:nvGrpSpPr>
        <p:grpSpPr bwMode="auto">
          <a:xfrm>
            <a:off x="198455" y="1089025"/>
            <a:ext cx="7907320" cy="4106863"/>
            <a:chOff x="814839" y="549706"/>
            <a:chExt cx="7906578" cy="4106213"/>
          </a:xfrm>
        </p:grpSpPr>
        <p:sp>
          <p:nvSpPr>
            <p:cNvPr id="7" name="Rectangle 6"/>
            <p:cNvSpPr/>
            <p:nvPr/>
          </p:nvSpPr>
          <p:spPr>
            <a:xfrm>
              <a:off x="1829139" y="748113"/>
              <a:ext cx="6892278" cy="38951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buFontTx/>
                <a:buNone/>
                <a:defRPr/>
              </a:pPr>
              <a:endParaRPr lang="en-US" sz="1600" dirty="0">
                <a:solidFill>
                  <a:schemeClr val="tx1"/>
                </a:solidFill>
              </a:endParaRPr>
            </a:p>
          </p:txBody>
        </p:sp>
        <p:grpSp>
          <p:nvGrpSpPr>
            <p:cNvPr id="25649" name="Group 16"/>
            <p:cNvGrpSpPr>
              <a:grpSpLocks/>
            </p:cNvGrpSpPr>
            <p:nvPr/>
          </p:nvGrpSpPr>
          <p:grpSpPr bwMode="auto">
            <a:xfrm>
              <a:off x="814839" y="549706"/>
              <a:ext cx="1003706" cy="4106213"/>
              <a:chOff x="814839" y="549706"/>
              <a:chExt cx="1003706" cy="4106213"/>
            </a:xfrm>
          </p:grpSpPr>
          <p:cxnSp>
            <p:nvCxnSpPr>
              <p:cNvPr id="9" name="Straight Connector 8"/>
              <p:cNvCxnSpPr/>
              <p:nvPr/>
            </p:nvCxnSpPr>
            <p:spPr>
              <a:xfrm rot="5400000">
                <a:off x="-143019" y="2696460"/>
                <a:ext cx="391891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5651" name="TextBox 8"/>
              <p:cNvSpPr txBox="1">
                <a:spLocks noChangeArrowheads="1"/>
              </p:cNvSpPr>
              <p:nvPr/>
            </p:nvSpPr>
            <p:spPr bwMode="auto">
              <a:xfrm>
                <a:off x="814839" y="549706"/>
                <a:ext cx="1003706" cy="83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algn="r" eaLnBrk="1" hangingPunct="1">
                  <a:buFontTx/>
                  <a:buNone/>
                </a:pPr>
                <a:r>
                  <a:rPr lang="en-US" altLang="en-US" sz="1600">
                    <a:latin typeface="+mn-lt"/>
                  </a:rPr>
                  <a:t>Costs</a:t>
                </a:r>
              </a:p>
              <a:p>
                <a:pPr algn="r" eaLnBrk="1" hangingPunct="1">
                  <a:buFontTx/>
                  <a:buNone/>
                </a:pPr>
                <a:r>
                  <a:rPr lang="en-US" altLang="en-US" sz="1600">
                    <a:latin typeface="+mn-lt"/>
                  </a:rPr>
                  <a:t>and</a:t>
                </a:r>
              </a:p>
              <a:p>
                <a:pPr algn="r" eaLnBrk="1" hangingPunct="1">
                  <a:buFontTx/>
                  <a:buNone/>
                </a:pPr>
                <a:r>
                  <a:rPr lang="en-US" altLang="en-US" sz="1600">
                    <a:latin typeface="+mn-lt"/>
                  </a:rPr>
                  <a:t>Revenue</a:t>
                </a:r>
              </a:p>
            </p:txBody>
          </p:sp>
        </p:grpSp>
      </p:grpSp>
      <p:sp>
        <p:nvSpPr>
          <p:cNvPr id="11" name="TextBox 10"/>
          <p:cNvSpPr txBox="1">
            <a:spLocks noChangeArrowheads="1"/>
          </p:cNvSpPr>
          <p:nvPr/>
        </p:nvSpPr>
        <p:spPr bwMode="auto">
          <a:xfrm>
            <a:off x="136525" y="5583238"/>
            <a:ext cx="88709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algn="l" eaLnBrk="1" hangingPunct="1">
              <a:buFontTx/>
              <a:buNone/>
            </a:pPr>
            <a:r>
              <a:rPr lang="en-US" altLang="en-US" sz="1600" dirty="0">
                <a:latin typeface="+mn-lt"/>
              </a:rPr>
              <a:t>A monopoly maximizes profit by choosing the quantity at which marginal revenue equals marginal cost (point A). It then uses the demand curve to find the price that will induce consumers to buy that quantity (point B).</a:t>
            </a:r>
          </a:p>
        </p:txBody>
      </p:sp>
      <p:grpSp>
        <p:nvGrpSpPr>
          <p:cNvPr id="12" name="Group 10"/>
          <p:cNvGrpSpPr>
            <a:grpSpLocks/>
          </p:cNvGrpSpPr>
          <p:nvPr/>
        </p:nvGrpSpPr>
        <p:grpSpPr bwMode="auto">
          <a:xfrm>
            <a:off x="1055688" y="5181600"/>
            <a:ext cx="7067550" cy="361950"/>
            <a:chOff x="1672441" y="4642588"/>
            <a:chExt cx="7066779" cy="360994"/>
          </a:xfrm>
        </p:grpSpPr>
        <p:cxnSp>
          <p:nvCxnSpPr>
            <p:cNvPr id="13" name="Straight Connector 12"/>
            <p:cNvCxnSpPr/>
            <p:nvPr/>
          </p:nvCxnSpPr>
          <p:spPr>
            <a:xfrm flipV="1">
              <a:off x="1816887" y="4642588"/>
              <a:ext cx="6898522" cy="1108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5646" name="TextBox 12"/>
            <p:cNvSpPr txBox="1">
              <a:spLocks noChangeArrowheads="1"/>
            </p:cNvSpPr>
            <p:nvPr/>
          </p:nvSpPr>
          <p:spPr bwMode="auto">
            <a:xfrm>
              <a:off x="7790084" y="4665029"/>
              <a:ext cx="949136" cy="338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buFontTx/>
                <a:buNone/>
              </a:pPr>
              <a:r>
                <a:rPr lang="en-US" altLang="en-US" sz="1600">
                  <a:latin typeface="+mn-lt"/>
                </a:rPr>
                <a:t>Quantity</a:t>
              </a:r>
            </a:p>
          </p:txBody>
        </p:sp>
        <p:sp>
          <p:nvSpPr>
            <p:cNvPr id="25647" name="TextBox 13"/>
            <p:cNvSpPr txBox="1">
              <a:spLocks noChangeArrowheads="1"/>
            </p:cNvSpPr>
            <p:nvPr/>
          </p:nvSpPr>
          <p:spPr bwMode="auto">
            <a:xfrm>
              <a:off x="1672441" y="4665028"/>
              <a:ext cx="29848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buFontTx/>
                <a:buNone/>
              </a:pPr>
              <a:r>
                <a:rPr lang="en-US" altLang="en-US" sz="1600">
                  <a:latin typeface="+mn-lt"/>
                </a:rPr>
                <a:t>0</a:t>
              </a:r>
            </a:p>
          </p:txBody>
        </p:sp>
      </p:grpSp>
      <p:grpSp>
        <p:nvGrpSpPr>
          <p:cNvPr id="16" name="Group 18"/>
          <p:cNvGrpSpPr>
            <a:grpSpLocks/>
          </p:cNvGrpSpPr>
          <p:nvPr/>
        </p:nvGrpSpPr>
        <p:grpSpPr bwMode="auto">
          <a:xfrm>
            <a:off x="1625600" y="2930525"/>
            <a:ext cx="6548438" cy="1817688"/>
            <a:chOff x="1757547" y="2133667"/>
            <a:chExt cx="6548502" cy="1816885"/>
          </a:xfrm>
        </p:grpSpPr>
        <p:sp>
          <p:nvSpPr>
            <p:cNvPr id="17" name="Freeform 16"/>
            <p:cNvSpPr/>
            <p:nvPr/>
          </p:nvSpPr>
          <p:spPr>
            <a:xfrm>
              <a:off x="1757547" y="2140014"/>
              <a:ext cx="4787947" cy="1810538"/>
            </a:xfrm>
            <a:custGeom>
              <a:avLst/>
              <a:gdLst>
                <a:gd name="connsiteX0" fmla="*/ 0 w 4488873"/>
                <a:gd name="connsiteY0" fmla="*/ 0 h 1021278"/>
                <a:gd name="connsiteX1" fmla="*/ 4488873 w 4488873"/>
                <a:gd name="connsiteY1" fmla="*/ 1021278 h 1021278"/>
                <a:gd name="connsiteX0" fmla="*/ 0 w 4488873"/>
                <a:gd name="connsiteY0" fmla="*/ 0 h 1717964"/>
                <a:gd name="connsiteX1" fmla="*/ 4488873 w 4488873"/>
                <a:gd name="connsiteY1" fmla="*/ 1021278 h 1717964"/>
                <a:gd name="connsiteX0" fmla="*/ 0 w 4488873"/>
                <a:gd name="connsiteY0" fmla="*/ 0 h 1785258"/>
                <a:gd name="connsiteX1" fmla="*/ 4488873 w 4488873"/>
                <a:gd name="connsiteY1" fmla="*/ 1021278 h 1785258"/>
                <a:gd name="connsiteX0" fmla="*/ 0 w 4987636"/>
                <a:gd name="connsiteY0" fmla="*/ 0 h 1717964"/>
                <a:gd name="connsiteX1" fmla="*/ 4987636 w 4987636"/>
                <a:gd name="connsiteY1" fmla="*/ 665018 h 1717964"/>
                <a:gd name="connsiteX0" fmla="*/ 0 w 4987636"/>
                <a:gd name="connsiteY0" fmla="*/ 0 h 1868385"/>
                <a:gd name="connsiteX1" fmla="*/ 4987636 w 4987636"/>
                <a:gd name="connsiteY1" fmla="*/ 665018 h 1868385"/>
                <a:gd name="connsiteX0" fmla="*/ 0 w 4987636"/>
                <a:gd name="connsiteY0" fmla="*/ 0 h 1717964"/>
                <a:gd name="connsiteX1" fmla="*/ 4987636 w 4987636"/>
                <a:gd name="connsiteY1" fmla="*/ 47501 h 1717964"/>
                <a:gd name="connsiteX0" fmla="*/ 0 w 4987636"/>
                <a:gd name="connsiteY0" fmla="*/ 0 h 1250868"/>
                <a:gd name="connsiteX1" fmla="*/ 4987636 w 4987636"/>
                <a:gd name="connsiteY1" fmla="*/ 47501 h 1250868"/>
                <a:gd name="connsiteX0" fmla="*/ 0 w 4987636"/>
                <a:gd name="connsiteY0" fmla="*/ 0 h 1250868"/>
                <a:gd name="connsiteX1" fmla="*/ 4987636 w 4987636"/>
                <a:gd name="connsiteY1" fmla="*/ 47501 h 1250868"/>
                <a:gd name="connsiteX0" fmla="*/ 0 w 4987636"/>
                <a:gd name="connsiteY0" fmla="*/ 0 h 1464623"/>
                <a:gd name="connsiteX1" fmla="*/ 4987636 w 4987636"/>
                <a:gd name="connsiteY1" fmla="*/ 47501 h 1464623"/>
                <a:gd name="connsiteX0" fmla="*/ 0 w 4987636"/>
                <a:gd name="connsiteY0" fmla="*/ 178130 h 1417122"/>
                <a:gd name="connsiteX1" fmla="*/ 4987636 w 4987636"/>
                <a:gd name="connsiteY1" fmla="*/ 0 h 1417122"/>
                <a:gd name="connsiteX0" fmla="*/ 0 w 4987636"/>
                <a:gd name="connsiteY0" fmla="*/ 178130 h 1421081"/>
                <a:gd name="connsiteX1" fmla="*/ 4987636 w 4987636"/>
                <a:gd name="connsiteY1" fmla="*/ 0 h 1421081"/>
                <a:gd name="connsiteX0" fmla="*/ 0 w 4987636"/>
                <a:gd name="connsiteY0" fmla="*/ 178130 h 1417122"/>
                <a:gd name="connsiteX1" fmla="*/ 4987636 w 4987636"/>
                <a:gd name="connsiteY1" fmla="*/ 0 h 1417122"/>
                <a:gd name="connsiteX0" fmla="*/ 0 w 4987636"/>
                <a:gd name="connsiteY0" fmla="*/ 178130 h 1417122"/>
                <a:gd name="connsiteX1" fmla="*/ 4987636 w 4987636"/>
                <a:gd name="connsiteY1" fmla="*/ 0 h 1417122"/>
                <a:gd name="connsiteX0" fmla="*/ 0 w 4987636"/>
                <a:gd name="connsiteY0" fmla="*/ 178130 h 1547750"/>
                <a:gd name="connsiteX1" fmla="*/ 4987636 w 4987636"/>
                <a:gd name="connsiteY1" fmla="*/ 0 h 1547750"/>
                <a:gd name="connsiteX0" fmla="*/ 0 w 4987636"/>
                <a:gd name="connsiteY0" fmla="*/ 1080619 h 2181066"/>
                <a:gd name="connsiteX1" fmla="*/ 4987636 w 4987636"/>
                <a:gd name="connsiteY1" fmla="*/ 0 h 2181066"/>
                <a:gd name="connsiteX0" fmla="*/ 0 w 4987636"/>
                <a:gd name="connsiteY0" fmla="*/ 1080619 h 2181066"/>
                <a:gd name="connsiteX1" fmla="*/ 4987636 w 4987636"/>
                <a:gd name="connsiteY1" fmla="*/ 0 h 2181066"/>
              </a:gdLst>
              <a:ahLst/>
              <a:cxnLst>
                <a:cxn ang="0">
                  <a:pos x="connsiteX0" y="connsiteY0"/>
                </a:cxn>
                <a:cxn ang="0">
                  <a:pos x="connsiteX1" y="connsiteY1"/>
                </a:cxn>
              </a:cxnLst>
              <a:rect l="l" t="t" r="r" b="b"/>
              <a:pathLst>
                <a:path w="4987636" h="2181066">
                  <a:moveTo>
                    <a:pt x="0" y="1080619"/>
                  </a:moveTo>
                  <a:cubicBezTo>
                    <a:pt x="489813" y="2181066"/>
                    <a:pt x="2196819" y="1618999"/>
                    <a:pt x="4987636" y="0"/>
                  </a:cubicBezTo>
                </a:path>
              </a:pathLst>
            </a:custGeom>
            <a:ln w="38100">
              <a:solidFill>
                <a:srgbClr val="005EA4"/>
              </a:solidFill>
            </a:ln>
          </p:spPr>
          <p:style>
            <a:lnRef idx="1">
              <a:schemeClr val="accent1"/>
            </a:lnRef>
            <a:fillRef idx="0">
              <a:schemeClr val="accent1"/>
            </a:fillRef>
            <a:effectRef idx="0">
              <a:schemeClr val="accent1"/>
            </a:effectRef>
            <a:fontRef idx="minor">
              <a:schemeClr val="tx1"/>
            </a:fontRef>
          </p:style>
          <p:txBody>
            <a:bodyPr anchor="ctr"/>
            <a:lstStyle/>
            <a:p>
              <a:pPr>
                <a:buFontTx/>
                <a:buNone/>
                <a:defRPr/>
              </a:pPr>
              <a:endParaRPr lang="en-US" sz="1600"/>
            </a:p>
          </p:txBody>
        </p:sp>
        <p:sp>
          <p:nvSpPr>
            <p:cNvPr id="25644" name="TextBox 19"/>
            <p:cNvSpPr txBox="1">
              <a:spLocks noChangeArrowheads="1"/>
            </p:cNvSpPr>
            <p:nvPr/>
          </p:nvSpPr>
          <p:spPr bwMode="auto">
            <a:xfrm>
              <a:off x="6481957" y="2133667"/>
              <a:ext cx="1824092" cy="338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buFontTx/>
                <a:buNone/>
              </a:pPr>
              <a:r>
                <a:rPr lang="en-US" altLang="en-US" sz="1600">
                  <a:latin typeface="+mn-lt"/>
                </a:rPr>
                <a:t>Average total cost</a:t>
              </a:r>
            </a:p>
          </p:txBody>
        </p:sp>
      </p:grpSp>
      <p:grpSp>
        <p:nvGrpSpPr>
          <p:cNvPr id="19" name="Group 25"/>
          <p:cNvGrpSpPr>
            <a:grpSpLocks/>
          </p:cNvGrpSpPr>
          <p:nvPr/>
        </p:nvGrpSpPr>
        <p:grpSpPr bwMode="auto">
          <a:xfrm>
            <a:off x="1189038" y="1928813"/>
            <a:ext cx="5775325" cy="2041525"/>
            <a:chOff x="1306286" y="1995055"/>
            <a:chExt cx="5776101" cy="2042390"/>
          </a:xfrm>
        </p:grpSpPr>
        <p:cxnSp>
          <p:nvCxnSpPr>
            <p:cNvPr id="20" name="Straight Connector 19"/>
            <p:cNvCxnSpPr/>
            <p:nvPr/>
          </p:nvCxnSpPr>
          <p:spPr>
            <a:xfrm>
              <a:off x="1306286" y="1995055"/>
              <a:ext cx="4774253" cy="1923277"/>
            </a:xfrm>
            <a:prstGeom prst="line">
              <a:avLst/>
            </a:prstGeom>
            <a:ln w="38100">
              <a:solidFill>
                <a:srgbClr val="005EA4"/>
              </a:solidFill>
            </a:ln>
          </p:spPr>
          <p:style>
            <a:lnRef idx="1">
              <a:schemeClr val="accent1"/>
            </a:lnRef>
            <a:fillRef idx="0">
              <a:schemeClr val="accent1"/>
            </a:fillRef>
            <a:effectRef idx="0">
              <a:schemeClr val="accent1"/>
            </a:effectRef>
            <a:fontRef idx="minor">
              <a:schemeClr val="tx1"/>
            </a:fontRef>
          </p:style>
        </p:cxnSp>
        <p:sp>
          <p:nvSpPr>
            <p:cNvPr id="25642" name="TextBox 19"/>
            <p:cNvSpPr txBox="1">
              <a:spLocks noChangeArrowheads="1"/>
            </p:cNvSpPr>
            <p:nvPr/>
          </p:nvSpPr>
          <p:spPr bwMode="auto">
            <a:xfrm>
              <a:off x="6123470" y="3698891"/>
              <a:ext cx="95891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buFontTx/>
                <a:buNone/>
              </a:pPr>
              <a:r>
                <a:rPr lang="en-US" altLang="en-US" sz="1600">
                  <a:latin typeface="+mn-lt"/>
                </a:rPr>
                <a:t>Demand</a:t>
              </a:r>
            </a:p>
          </p:txBody>
        </p:sp>
      </p:grpSp>
      <p:grpSp>
        <p:nvGrpSpPr>
          <p:cNvPr id="22" name="Group 26"/>
          <p:cNvGrpSpPr>
            <a:grpSpLocks/>
          </p:cNvGrpSpPr>
          <p:nvPr/>
        </p:nvGrpSpPr>
        <p:grpSpPr bwMode="auto">
          <a:xfrm>
            <a:off x="1223963" y="1963738"/>
            <a:ext cx="4683125" cy="3203575"/>
            <a:chOff x="2648198" y="1082634"/>
            <a:chExt cx="4682037" cy="3203049"/>
          </a:xfrm>
        </p:grpSpPr>
        <p:cxnSp>
          <p:nvCxnSpPr>
            <p:cNvPr id="23" name="Straight Connector 22"/>
            <p:cNvCxnSpPr/>
            <p:nvPr/>
          </p:nvCxnSpPr>
          <p:spPr>
            <a:xfrm>
              <a:off x="2648198" y="1082634"/>
              <a:ext cx="3431378" cy="2834809"/>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5640" name="TextBox 19"/>
            <p:cNvSpPr txBox="1">
              <a:spLocks noChangeArrowheads="1"/>
            </p:cNvSpPr>
            <p:nvPr/>
          </p:nvSpPr>
          <p:spPr bwMode="auto">
            <a:xfrm>
              <a:off x="5561807" y="3947129"/>
              <a:ext cx="176842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buFontTx/>
                <a:buNone/>
              </a:pPr>
              <a:r>
                <a:rPr lang="en-US" altLang="en-US" sz="1600">
                  <a:latin typeface="+mn-lt"/>
                </a:rPr>
                <a:t>Marginal revenue</a:t>
              </a:r>
            </a:p>
          </p:txBody>
        </p:sp>
      </p:grpSp>
      <p:grpSp>
        <p:nvGrpSpPr>
          <p:cNvPr id="25" name="Group 30"/>
          <p:cNvGrpSpPr>
            <a:grpSpLocks/>
          </p:cNvGrpSpPr>
          <p:nvPr/>
        </p:nvGrpSpPr>
        <p:grpSpPr bwMode="auto">
          <a:xfrm>
            <a:off x="1997075" y="1635125"/>
            <a:ext cx="3560763" cy="3190875"/>
            <a:chOff x="3077688" y="3557608"/>
            <a:chExt cx="3560838" cy="3191535"/>
          </a:xfrm>
        </p:grpSpPr>
        <p:cxnSp>
          <p:nvCxnSpPr>
            <p:cNvPr id="26" name="Straight Connector 25"/>
            <p:cNvCxnSpPr/>
            <p:nvPr/>
          </p:nvCxnSpPr>
          <p:spPr>
            <a:xfrm flipV="1">
              <a:off x="3077688" y="3918046"/>
              <a:ext cx="3002026" cy="2831097"/>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5638" name="TextBox 19"/>
            <p:cNvSpPr txBox="1">
              <a:spLocks noChangeArrowheads="1"/>
            </p:cNvSpPr>
            <p:nvPr/>
          </p:nvSpPr>
          <p:spPr bwMode="auto">
            <a:xfrm>
              <a:off x="5233974" y="3557608"/>
              <a:ext cx="140455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buFontTx/>
                <a:buNone/>
              </a:pPr>
              <a:r>
                <a:rPr lang="en-US" altLang="en-US" sz="1600">
                  <a:latin typeface="+mn-lt"/>
                </a:rPr>
                <a:t>Marginal cost</a:t>
              </a:r>
            </a:p>
          </p:txBody>
        </p:sp>
      </p:grpSp>
      <p:grpSp>
        <p:nvGrpSpPr>
          <p:cNvPr id="28" name="Group 34"/>
          <p:cNvGrpSpPr>
            <a:grpSpLocks/>
          </p:cNvGrpSpPr>
          <p:nvPr/>
        </p:nvGrpSpPr>
        <p:grpSpPr bwMode="auto">
          <a:xfrm>
            <a:off x="2978150" y="2747963"/>
            <a:ext cx="641350" cy="2797175"/>
            <a:chOff x="1729922" y="2744349"/>
            <a:chExt cx="640944" cy="2795387"/>
          </a:xfrm>
        </p:grpSpPr>
        <p:cxnSp>
          <p:nvCxnSpPr>
            <p:cNvPr id="29" name="Straight Connector 28"/>
            <p:cNvCxnSpPr/>
            <p:nvPr/>
          </p:nvCxnSpPr>
          <p:spPr>
            <a:xfrm rot="5400000">
              <a:off x="782792" y="3967530"/>
              <a:ext cx="2446360" cy="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5636" name="TextBox 34"/>
            <p:cNvSpPr txBox="1">
              <a:spLocks noChangeArrowheads="1"/>
            </p:cNvSpPr>
            <p:nvPr/>
          </p:nvSpPr>
          <p:spPr bwMode="auto">
            <a:xfrm>
              <a:off x="1729922" y="5201368"/>
              <a:ext cx="640944" cy="338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buFontTx/>
                <a:buNone/>
              </a:pPr>
              <a:r>
                <a:rPr lang="en-US" altLang="en-US" sz="1600">
                  <a:latin typeface="+mn-lt"/>
                </a:rPr>
                <a:t>Q</a:t>
              </a:r>
              <a:r>
                <a:rPr lang="en-US" altLang="en-US" sz="1600" baseline="-25000">
                  <a:latin typeface="+mn-lt"/>
                </a:rPr>
                <a:t>MAX</a:t>
              </a:r>
            </a:p>
          </p:txBody>
        </p:sp>
      </p:grpSp>
      <p:grpSp>
        <p:nvGrpSpPr>
          <p:cNvPr id="31" name="Group 57"/>
          <p:cNvGrpSpPr>
            <a:grpSpLocks/>
          </p:cNvGrpSpPr>
          <p:nvPr/>
        </p:nvGrpSpPr>
        <p:grpSpPr bwMode="auto">
          <a:xfrm>
            <a:off x="3130550" y="2389188"/>
            <a:ext cx="320675" cy="447675"/>
            <a:chOff x="2561116" y="2743191"/>
            <a:chExt cx="320921" cy="447464"/>
          </a:xfrm>
        </p:grpSpPr>
        <p:sp>
          <p:nvSpPr>
            <p:cNvPr id="25633" name="Freeform 183"/>
            <p:cNvSpPr>
              <a:spLocks/>
            </p:cNvSpPr>
            <p:nvPr/>
          </p:nvSpPr>
          <p:spPr bwMode="auto">
            <a:xfrm>
              <a:off x="2618986" y="3053976"/>
              <a:ext cx="146046" cy="136679"/>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34" name="TextBox 57"/>
            <p:cNvSpPr txBox="1">
              <a:spLocks noChangeArrowheads="1"/>
            </p:cNvSpPr>
            <p:nvPr/>
          </p:nvSpPr>
          <p:spPr bwMode="auto">
            <a:xfrm>
              <a:off x="2561116" y="2743191"/>
              <a:ext cx="32092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buFontTx/>
                <a:buNone/>
              </a:pPr>
              <a:r>
                <a:rPr lang="en-US" altLang="en-US" sz="1600">
                  <a:latin typeface="+mn-lt"/>
                </a:rPr>
                <a:t>B</a:t>
              </a:r>
              <a:endParaRPr lang="en-US" altLang="en-US" sz="1600" baseline="-25000">
                <a:latin typeface="+mn-lt"/>
              </a:endParaRPr>
            </a:p>
          </p:txBody>
        </p:sp>
      </p:grpSp>
      <p:grpSp>
        <p:nvGrpSpPr>
          <p:cNvPr id="34" name="Group 61"/>
          <p:cNvGrpSpPr>
            <a:grpSpLocks/>
          </p:cNvGrpSpPr>
          <p:nvPr/>
        </p:nvGrpSpPr>
        <p:grpSpPr bwMode="auto">
          <a:xfrm>
            <a:off x="150786" y="2474915"/>
            <a:ext cx="3127402" cy="584775"/>
            <a:chOff x="269065" y="3134978"/>
            <a:chExt cx="3127011" cy="585046"/>
          </a:xfrm>
        </p:grpSpPr>
        <p:cxnSp>
          <p:nvCxnSpPr>
            <p:cNvPr id="35" name="Straight Connector 34"/>
            <p:cNvCxnSpPr/>
            <p:nvPr/>
          </p:nvCxnSpPr>
          <p:spPr>
            <a:xfrm>
              <a:off x="1292901" y="3419272"/>
              <a:ext cx="2103175" cy="1589"/>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5632" name="TextBox 63"/>
            <p:cNvSpPr txBox="1">
              <a:spLocks noChangeArrowheads="1"/>
            </p:cNvSpPr>
            <p:nvPr/>
          </p:nvSpPr>
          <p:spPr bwMode="auto">
            <a:xfrm>
              <a:off x="269065" y="3134978"/>
              <a:ext cx="1072596" cy="585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algn="r" eaLnBrk="1" hangingPunct="1">
                <a:buFontTx/>
                <a:buNone/>
              </a:pPr>
              <a:r>
                <a:rPr lang="en-US" altLang="en-US" sz="1600">
                  <a:latin typeface="+mn-lt"/>
                </a:rPr>
                <a:t>Monopoly</a:t>
              </a:r>
            </a:p>
            <a:p>
              <a:pPr algn="r" eaLnBrk="1" hangingPunct="1">
                <a:buFontTx/>
                <a:buNone/>
              </a:pPr>
              <a:r>
                <a:rPr lang="en-US" altLang="en-US" sz="1600">
                  <a:latin typeface="+mn-lt"/>
                </a:rPr>
                <a:t>price</a:t>
              </a:r>
            </a:p>
          </p:txBody>
        </p:sp>
      </p:grpSp>
      <p:grpSp>
        <p:nvGrpSpPr>
          <p:cNvPr id="37" name="Group 57"/>
          <p:cNvGrpSpPr>
            <a:grpSpLocks/>
          </p:cNvGrpSpPr>
          <p:nvPr/>
        </p:nvGrpSpPr>
        <p:grpSpPr bwMode="auto">
          <a:xfrm>
            <a:off x="3017838" y="3214688"/>
            <a:ext cx="320675" cy="495300"/>
            <a:chOff x="2454159" y="2695711"/>
            <a:chExt cx="321167" cy="494944"/>
          </a:xfrm>
        </p:grpSpPr>
        <p:sp>
          <p:nvSpPr>
            <p:cNvPr id="25629" name="Freeform 183"/>
            <p:cNvSpPr>
              <a:spLocks/>
            </p:cNvSpPr>
            <p:nvPr/>
          </p:nvSpPr>
          <p:spPr bwMode="auto">
            <a:xfrm>
              <a:off x="2618986" y="3053976"/>
              <a:ext cx="146046" cy="136679"/>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30" name="TextBox 57"/>
            <p:cNvSpPr txBox="1">
              <a:spLocks noChangeArrowheads="1"/>
            </p:cNvSpPr>
            <p:nvPr/>
          </p:nvSpPr>
          <p:spPr bwMode="auto">
            <a:xfrm>
              <a:off x="2454159" y="2695711"/>
              <a:ext cx="321167" cy="338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buFontTx/>
                <a:buNone/>
              </a:pPr>
              <a:r>
                <a:rPr lang="en-US" altLang="en-US" sz="1600">
                  <a:latin typeface="+mn-lt"/>
                </a:rPr>
                <a:t>A</a:t>
              </a:r>
              <a:endParaRPr lang="en-US" altLang="en-US" sz="1600" baseline="-25000">
                <a:latin typeface="+mn-lt"/>
              </a:endParaRPr>
            </a:p>
          </p:txBody>
        </p:sp>
      </p:grpSp>
      <p:grpSp>
        <p:nvGrpSpPr>
          <p:cNvPr id="40" name="Group 77"/>
          <p:cNvGrpSpPr>
            <a:grpSpLocks/>
          </p:cNvGrpSpPr>
          <p:nvPr/>
        </p:nvGrpSpPr>
        <p:grpSpPr bwMode="auto">
          <a:xfrm>
            <a:off x="3355975" y="3629025"/>
            <a:ext cx="5519738" cy="1155700"/>
            <a:chOff x="-1097781" y="3801977"/>
            <a:chExt cx="5519676" cy="1156081"/>
          </a:xfrm>
        </p:grpSpPr>
        <p:sp>
          <p:nvSpPr>
            <p:cNvPr id="25627" name="TextBox 78"/>
            <p:cNvSpPr txBox="1">
              <a:spLocks noChangeArrowheads="1"/>
            </p:cNvSpPr>
            <p:nvPr/>
          </p:nvSpPr>
          <p:spPr bwMode="auto">
            <a:xfrm>
              <a:off x="680026" y="4219143"/>
              <a:ext cx="3741869" cy="738915"/>
            </a:xfrm>
            <a:prstGeom prst="rect">
              <a:avLst/>
            </a:prstGeom>
            <a:solidFill>
              <a:srgbClr val="F2D698"/>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algn="l" eaLnBrk="1" hangingPunct="1">
                <a:buFontTx/>
                <a:buNone/>
              </a:pPr>
              <a:r>
                <a:rPr lang="en-US" altLang="en-US" sz="1400">
                  <a:latin typeface="+mn-lt"/>
                </a:rPr>
                <a:t>1. The intersection of the marginal-revenue curve and the marginal-cost curve determines the profit-maximizing quantity . . .</a:t>
              </a:r>
            </a:p>
          </p:txBody>
        </p:sp>
        <p:cxnSp>
          <p:nvCxnSpPr>
            <p:cNvPr id="42" name="Straight Connector 41"/>
            <p:cNvCxnSpPr/>
            <p:nvPr/>
          </p:nvCxnSpPr>
          <p:spPr>
            <a:xfrm>
              <a:off x="-1097781" y="3801977"/>
              <a:ext cx="1765280" cy="6431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3" name="Group 77"/>
          <p:cNvGrpSpPr>
            <a:grpSpLocks/>
          </p:cNvGrpSpPr>
          <p:nvPr/>
        </p:nvGrpSpPr>
        <p:grpSpPr bwMode="auto">
          <a:xfrm>
            <a:off x="1281113" y="1127125"/>
            <a:ext cx="2794000" cy="1524000"/>
            <a:chOff x="866901" y="2299483"/>
            <a:chExt cx="2794980" cy="1524251"/>
          </a:xfrm>
        </p:grpSpPr>
        <p:sp>
          <p:nvSpPr>
            <p:cNvPr id="25625" name="TextBox 78"/>
            <p:cNvSpPr txBox="1">
              <a:spLocks noChangeArrowheads="1"/>
            </p:cNvSpPr>
            <p:nvPr/>
          </p:nvSpPr>
          <p:spPr bwMode="auto">
            <a:xfrm>
              <a:off x="866901" y="2299483"/>
              <a:ext cx="2794980" cy="738739"/>
            </a:xfrm>
            <a:prstGeom prst="rect">
              <a:avLst/>
            </a:prstGeom>
            <a:solidFill>
              <a:srgbClr val="F2D698"/>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algn="l" eaLnBrk="1" hangingPunct="1">
                <a:buFontTx/>
                <a:buNone/>
              </a:pPr>
              <a:r>
                <a:rPr lang="en-US" altLang="en-US" sz="1400">
                  <a:latin typeface="+mn-lt"/>
                </a:rPr>
                <a:t>2. . . . and then the demand curve shows the price consistent with this quantity.</a:t>
              </a:r>
            </a:p>
          </p:txBody>
        </p:sp>
        <p:cxnSp>
          <p:nvCxnSpPr>
            <p:cNvPr id="45" name="Straight Connector 44"/>
            <p:cNvCxnSpPr/>
            <p:nvPr/>
          </p:nvCxnSpPr>
          <p:spPr>
            <a:xfrm rot="16200000" flipV="1">
              <a:off x="2229527" y="3271163"/>
              <a:ext cx="782766" cy="3223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6" name="Group 58"/>
          <p:cNvGrpSpPr>
            <a:grpSpLocks/>
          </p:cNvGrpSpPr>
          <p:nvPr/>
        </p:nvGrpSpPr>
        <p:grpSpPr bwMode="auto">
          <a:xfrm>
            <a:off x="2174875" y="5030788"/>
            <a:ext cx="420688" cy="514350"/>
            <a:chOff x="1795843" y="5025873"/>
            <a:chExt cx="419928" cy="513855"/>
          </a:xfrm>
        </p:grpSpPr>
        <p:cxnSp>
          <p:nvCxnSpPr>
            <p:cNvPr id="47" name="Straight Connector 46"/>
            <p:cNvCxnSpPr/>
            <p:nvPr/>
          </p:nvCxnSpPr>
          <p:spPr>
            <a:xfrm rot="5400000">
              <a:off x="1924922" y="5105966"/>
              <a:ext cx="164941" cy="4754"/>
            </a:xfrm>
            <a:prstGeom prst="line">
              <a:avLst/>
            </a:prstGeom>
            <a:ln>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25624" name="TextBox 34"/>
            <p:cNvSpPr txBox="1">
              <a:spLocks noChangeArrowheads="1"/>
            </p:cNvSpPr>
            <p:nvPr/>
          </p:nvSpPr>
          <p:spPr bwMode="auto">
            <a:xfrm>
              <a:off x="1795843" y="5201361"/>
              <a:ext cx="419928" cy="338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buFontTx/>
                <a:buNone/>
              </a:pPr>
              <a:r>
                <a:rPr lang="en-US" altLang="en-US" sz="1600">
                  <a:latin typeface="+mn-lt"/>
                </a:rPr>
                <a:t>Q</a:t>
              </a:r>
              <a:r>
                <a:rPr lang="en-US" altLang="en-US" sz="1600" baseline="-25000">
                  <a:latin typeface="+mn-lt"/>
                </a:rPr>
                <a:t>1</a:t>
              </a:r>
            </a:p>
          </p:txBody>
        </p:sp>
      </p:grpSp>
      <p:grpSp>
        <p:nvGrpSpPr>
          <p:cNvPr id="49" name="Group 63"/>
          <p:cNvGrpSpPr>
            <a:grpSpLocks/>
          </p:cNvGrpSpPr>
          <p:nvPr/>
        </p:nvGrpSpPr>
        <p:grpSpPr bwMode="auto">
          <a:xfrm>
            <a:off x="3906838" y="5030788"/>
            <a:ext cx="420687" cy="514350"/>
            <a:chOff x="1795843" y="5025873"/>
            <a:chExt cx="419928" cy="513855"/>
          </a:xfrm>
        </p:grpSpPr>
        <p:cxnSp>
          <p:nvCxnSpPr>
            <p:cNvPr id="50" name="Straight Connector 49"/>
            <p:cNvCxnSpPr/>
            <p:nvPr/>
          </p:nvCxnSpPr>
          <p:spPr>
            <a:xfrm rot="5400000">
              <a:off x="1924921" y="5105967"/>
              <a:ext cx="164941" cy="4753"/>
            </a:xfrm>
            <a:prstGeom prst="line">
              <a:avLst/>
            </a:prstGeom>
            <a:ln>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25622" name="TextBox 34"/>
            <p:cNvSpPr txBox="1">
              <a:spLocks noChangeArrowheads="1"/>
            </p:cNvSpPr>
            <p:nvPr/>
          </p:nvSpPr>
          <p:spPr bwMode="auto">
            <a:xfrm>
              <a:off x="1795843" y="5201361"/>
              <a:ext cx="419928" cy="338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buFontTx/>
                <a:buNone/>
              </a:pPr>
              <a:r>
                <a:rPr lang="en-US" altLang="en-US" sz="1600">
                  <a:latin typeface="+mn-lt"/>
                </a:rPr>
                <a:t>Q</a:t>
              </a:r>
              <a:r>
                <a:rPr lang="en-US" altLang="en-US" sz="1600" baseline="-25000">
                  <a:latin typeface="+mn-lt"/>
                </a:rPr>
                <a:t>2</a:t>
              </a:r>
            </a:p>
          </p:txBody>
        </p:sp>
      </p:grpSp>
    </p:spTree>
    <p:extLst>
      <p:ext uri="{BB962C8B-B14F-4D97-AF65-F5344CB8AC3E}">
        <p14:creationId xmlns:p14="http://schemas.microsoft.com/office/powerpoint/2010/main" val="32077733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par>
                          <p:cTn id="11" fill="hold" nodeType="afterGroup">
                            <p:stCondLst>
                              <p:cond delay="500"/>
                            </p:stCondLst>
                            <p:childTnLst>
                              <p:par>
                                <p:cTn id="12" presetID="22" presetClass="entr" presetSubtype="8" fill="hold"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left)">
                                      <p:cBhvr>
                                        <p:cTn id="14" dur="1000"/>
                                        <p:tgtEl>
                                          <p:spTgt spid="19"/>
                                        </p:tgtEl>
                                      </p:cBhvr>
                                    </p:animEffect>
                                  </p:childTnLst>
                                </p:cTn>
                              </p:par>
                            </p:childTnLst>
                          </p:cTn>
                        </p:par>
                        <p:par>
                          <p:cTn id="15" fill="hold" nodeType="afterGroup">
                            <p:stCondLst>
                              <p:cond delay="1500"/>
                            </p:stCondLst>
                            <p:childTnLst>
                              <p:par>
                                <p:cTn id="16" presetID="22" presetClass="entr" presetSubtype="8" fill="hold" nodeType="after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left)">
                                      <p:cBhvr>
                                        <p:cTn id="18" dur="1000"/>
                                        <p:tgtEl>
                                          <p:spTgt spid="22"/>
                                        </p:tgtEl>
                                      </p:cBhvr>
                                    </p:animEffect>
                                  </p:childTnLst>
                                </p:cTn>
                              </p:par>
                            </p:childTnLst>
                          </p:cTn>
                        </p:par>
                        <p:par>
                          <p:cTn id="19" fill="hold" nodeType="afterGroup">
                            <p:stCondLst>
                              <p:cond delay="2500"/>
                            </p:stCondLst>
                            <p:childTnLst>
                              <p:par>
                                <p:cTn id="20" presetID="22" presetClass="entr" presetSubtype="8" fill="hold" nodeType="after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1000"/>
                                        <p:tgtEl>
                                          <p:spTgt spid="16"/>
                                        </p:tgtEl>
                                      </p:cBhvr>
                                    </p:animEffect>
                                  </p:childTnLst>
                                </p:cTn>
                              </p:par>
                            </p:childTnLst>
                          </p:cTn>
                        </p:par>
                        <p:par>
                          <p:cTn id="23" fill="hold" nodeType="afterGroup">
                            <p:stCondLst>
                              <p:cond delay="3500"/>
                            </p:stCondLst>
                            <p:childTnLst>
                              <p:par>
                                <p:cTn id="24" presetID="22" presetClass="entr" presetSubtype="8" fill="hold" nodeType="after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left)">
                                      <p:cBhvr>
                                        <p:cTn id="26" dur="1000"/>
                                        <p:tgtEl>
                                          <p:spTgt spid="25"/>
                                        </p:tgtEl>
                                      </p:cBhvr>
                                    </p:animEffect>
                                  </p:childTnLst>
                                </p:cTn>
                              </p:par>
                            </p:childTnLst>
                          </p:cTn>
                        </p:par>
                        <p:par>
                          <p:cTn id="27" fill="hold" nodeType="afterGroup">
                            <p:stCondLst>
                              <p:cond delay="4500"/>
                            </p:stCondLst>
                            <p:childTnLst>
                              <p:par>
                                <p:cTn id="28" presetID="22" presetClass="entr" presetSubtype="8" fill="hold" nodeType="after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wipe(left)">
                                      <p:cBhvr>
                                        <p:cTn id="30" dur="500"/>
                                        <p:tgtEl>
                                          <p:spTgt spid="37"/>
                                        </p:tgtEl>
                                      </p:cBhvr>
                                    </p:animEffect>
                                  </p:childTnLst>
                                </p:cTn>
                              </p:par>
                            </p:childTnLst>
                          </p:cTn>
                        </p:par>
                        <p:par>
                          <p:cTn id="31" fill="hold" nodeType="afterGroup">
                            <p:stCondLst>
                              <p:cond delay="5000"/>
                            </p:stCondLst>
                            <p:childTnLst>
                              <p:par>
                                <p:cTn id="32" presetID="22" presetClass="entr" presetSubtype="1" fill="hold" nodeType="after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wipe(up)">
                                      <p:cBhvr>
                                        <p:cTn id="34" dur="500"/>
                                        <p:tgtEl>
                                          <p:spTgt spid="28"/>
                                        </p:tgtEl>
                                      </p:cBhvr>
                                    </p:animEffect>
                                  </p:childTnLst>
                                </p:cTn>
                              </p:par>
                            </p:childTnLst>
                          </p:cTn>
                        </p:par>
                        <p:par>
                          <p:cTn id="35" fill="hold" nodeType="afterGroup">
                            <p:stCondLst>
                              <p:cond delay="5500"/>
                            </p:stCondLst>
                            <p:childTnLst>
                              <p:par>
                                <p:cTn id="36" presetID="22" presetClass="entr" presetSubtype="8" fill="hold" nodeType="after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wipe(left)">
                                      <p:cBhvr>
                                        <p:cTn id="38" dur="500"/>
                                        <p:tgtEl>
                                          <p:spTgt spid="40"/>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8" fill="hold" nodeType="click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wipe(left)">
                                      <p:cBhvr>
                                        <p:cTn id="43" dur="500"/>
                                        <p:tgtEl>
                                          <p:spTgt spid="31"/>
                                        </p:tgtEl>
                                      </p:cBhvr>
                                    </p:animEffect>
                                  </p:childTnLst>
                                </p:cTn>
                              </p:par>
                            </p:childTnLst>
                          </p:cTn>
                        </p:par>
                        <p:par>
                          <p:cTn id="44" fill="hold" nodeType="afterGroup">
                            <p:stCondLst>
                              <p:cond delay="500"/>
                            </p:stCondLst>
                            <p:childTnLst>
                              <p:par>
                                <p:cTn id="45" presetID="22" presetClass="entr" presetSubtype="8" fill="hold" nodeType="after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wipe(left)">
                                      <p:cBhvr>
                                        <p:cTn id="47" dur="500"/>
                                        <p:tgtEl>
                                          <p:spTgt spid="34"/>
                                        </p:tgtEl>
                                      </p:cBhvr>
                                    </p:animEffect>
                                  </p:childTnLst>
                                </p:cTn>
                              </p:par>
                            </p:childTnLst>
                          </p:cTn>
                        </p:par>
                        <p:par>
                          <p:cTn id="48" fill="hold" nodeType="afterGroup">
                            <p:stCondLst>
                              <p:cond delay="1000"/>
                            </p:stCondLst>
                            <p:childTnLst>
                              <p:par>
                                <p:cTn id="49" presetID="22" presetClass="entr" presetSubtype="8" fill="hold" nodeType="afterEffect">
                                  <p:stCondLst>
                                    <p:cond delay="0"/>
                                  </p:stCondLst>
                                  <p:childTnLst>
                                    <p:set>
                                      <p:cBhvr>
                                        <p:cTn id="50" dur="1" fill="hold">
                                          <p:stCondLst>
                                            <p:cond delay="0"/>
                                          </p:stCondLst>
                                        </p:cTn>
                                        <p:tgtEl>
                                          <p:spTgt spid="43"/>
                                        </p:tgtEl>
                                        <p:attrNameLst>
                                          <p:attrName>style.visibility</p:attrName>
                                        </p:attrNameLst>
                                      </p:cBhvr>
                                      <p:to>
                                        <p:strVal val="visible"/>
                                      </p:to>
                                    </p:set>
                                    <p:animEffect transition="in" filter="wipe(left)">
                                      <p:cBhvr>
                                        <p:cTn id="51" dur="500"/>
                                        <p:tgtEl>
                                          <p:spTgt spid="43"/>
                                        </p:tgtEl>
                                      </p:cBhvr>
                                    </p:animEffect>
                                  </p:childTnLst>
                                </p:cTn>
                              </p:par>
                            </p:childTnLst>
                          </p:cTn>
                        </p:par>
                        <p:par>
                          <p:cTn id="52" fill="hold" nodeType="afterGroup">
                            <p:stCondLst>
                              <p:cond delay="1500"/>
                            </p:stCondLst>
                            <p:childTnLst>
                              <p:par>
                                <p:cTn id="53" presetID="22" presetClass="entr" presetSubtype="8" fill="hold" nodeType="afterEffect">
                                  <p:stCondLst>
                                    <p:cond delay="0"/>
                                  </p:stCondLst>
                                  <p:childTnLst>
                                    <p:set>
                                      <p:cBhvr>
                                        <p:cTn id="54" dur="1" fill="hold">
                                          <p:stCondLst>
                                            <p:cond delay="0"/>
                                          </p:stCondLst>
                                        </p:cTn>
                                        <p:tgtEl>
                                          <p:spTgt spid="46"/>
                                        </p:tgtEl>
                                        <p:attrNameLst>
                                          <p:attrName>style.visibility</p:attrName>
                                        </p:attrNameLst>
                                      </p:cBhvr>
                                      <p:to>
                                        <p:strVal val="visible"/>
                                      </p:to>
                                    </p:set>
                                    <p:animEffect transition="in" filter="wipe(left)">
                                      <p:cBhvr>
                                        <p:cTn id="55" dur="500"/>
                                        <p:tgtEl>
                                          <p:spTgt spid="46"/>
                                        </p:tgtEl>
                                      </p:cBhvr>
                                    </p:animEffect>
                                  </p:childTnLst>
                                </p:cTn>
                              </p:par>
                            </p:childTnLst>
                          </p:cTn>
                        </p:par>
                        <p:par>
                          <p:cTn id="56" fill="hold" nodeType="afterGroup">
                            <p:stCondLst>
                              <p:cond delay="2000"/>
                            </p:stCondLst>
                            <p:childTnLst>
                              <p:par>
                                <p:cTn id="57" presetID="22" presetClass="entr" presetSubtype="8" fill="hold" nodeType="afterEffect">
                                  <p:stCondLst>
                                    <p:cond delay="0"/>
                                  </p:stCondLst>
                                  <p:childTnLst>
                                    <p:set>
                                      <p:cBhvr>
                                        <p:cTn id="58" dur="1" fill="hold">
                                          <p:stCondLst>
                                            <p:cond delay="0"/>
                                          </p:stCondLst>
                                        </p:cTn>
                                        <p:tgtEl>
                                          <p:spTgt spid="49"/>
                                        </p:tgtEl>
                                        <p:attrNameLst>
                                          <p:attrName>style.visibility</p:attrName>
                                        </p:attrNameLst>
                                      </p:cBhvr>
                                      <p:to>
                                        <p:strVal val="visible"/>
                                      </p:to>
                                    </p:set>
                                    <p:animEffect transition="in" filter="wipe(left)">
                                      <p:cBhvr>
                                        <p:cTn id="59" dur="500"/>
                                        <p:tgtEl>
                                          <p:spTgt spid="49"/>
                                        </p:tgtEl>
                                      </p:cBhvr>
                                    </p:animEffect>
                                  </p:childTnLst>
                                </p:cTn>
                              </p:par>
                            </p:childTnLst>
                          </p:cTn>
                        </p:par>
                        <p:par>
                          <p:cTn id="60" fill="hold" nodeType="afterGroup">
                            <p:stCondLst>
                              <p:cond delay="2500"/>
                            </p:stCondLst>
                            <p:childTnLst>
                              <p:par>
                                <p:cTn id="61" presetID="22" presetClass="entr" presetSubtype="8" fill="hold" grpId="0" nodeType="after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wipe(left)">
                                      <p:cBhvr>
                                        <p:cTn id="6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3" name="TextBox 4"/>
          <p:cNvSpPr txBox="1">
            <a:spLocks noChangeArrowheads="1"/>
          </p:cNvSpPr>
          <p:nvPr/>
        </p:nvSpPr>
        <p:spPr bwMode="auto">
          <a:xfrm>
            <a:off x="516388" y="160338"/>
            <a:ext cx="39661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r>
              <a:rPr lang="en-US" altLang="en-US" sz="2400" cap="all" dirty="0">
                <a:solidFill>
                  <a:srgbClr val="2E63AC"/>
                </a:solidFill>
                <a:latin typeface="+mj-lt"/>
              </a:rPr>
              <a:t>Profit Maximization for </a:t>
            </a:r>
          </a:p>
          <a:p>
            <a:pPr eaLnBrk="1" hangingPunct="1"/>
            <a:r>
              <a:rPr lang="en-US" altLang="en-US" sz="2400" cap="all" dirty="0">
                <a:solidFill>
                  <a:srgbClr val="2E63AC"/>
                </a:solidFill>
                <a:latin typeface="+mj-lt"/>
              </a:rPr>
              <a:t>a Monopoly</a:t>
            </a:r>
          </a:p>
        </p:txBody>
      </p:sp>
      <p:grpSp>
        <p:nvGrpSpPr>
          <p:cNvPr id="6" name="Group 4"/>
          <p:cNvGrpSpPr>
            <a:grpSpLocks/>
          </p:cNvGrpSpPr>
          <p:nvPr/>
        </p:nvGrpSpPr>
        <p:grpSpPr bwMode="auto">
          <a:xfrm>
            <a:off x="541341" y="947738"/>
            <a:ext cx="7213597" cy="4005262"/>
            <a:chOff x="814969" y="651289"/>
            <a:chExt cx="7211989" cy="4004630"/>
          </a:xfrm>
        </p:grpSpPr>
        <p:sp>
          <p:nvSpPr>
            <p:cNvPr id="7" name="Rectangle 6"/>
            <p:cNvSpPr/>
            <p:nvPr/>
          </p:nvSpPr>
          <p:spPr>
            <a:xfrm>
              <a:off x="1829152" y="748111"/>
              <a:ext cx="6197806" cy="38951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buFontTx/>
                <a:buNone/>
                <a:defRPr/>
              </a:pPr>
              <a:endParaRPr lang="en-US" sz="1600" dirty="0">
                <a:solidFill>
                  <a:schemeClr val="tx1"/>
                </a:solidFill>
              </a:endParaRPr>
            </a:p>
          </p:txBody>
        </p:sp>
        <p:grpSp>
          <p:nvGrpSpPr>
            <p:cNvPr id="27696" name="Group 16"/>
            <p:cNvGrpSpPr>
              <a:grpSpLocks/>
            </p:cNvGrpSpPr>
            <p:nvPr/>
          </p:nvGrpSpPr>
          <p:grpSpPr bwMode="auto">
            <a:xfrm>
              <a:off x="814969" y="651289"/>
              <a:ext cx="1003576" cy="4004630"/>
              <a:chOff x="814969" y="651289"/>
              <a:chExt cx="1003576" cy="4004630"/>
            </a:xfrm>
          </p:grpSpPr>
          <p:cxnSp>
            <p:nvCxnSpPr>
              <p:cNvPr id="9" name="Straight Connector 8"/>
              <p:cNvCxnSpPr/>
              <p:nvPr/>
            </p:nvCxnSpPr>
            <p:spPr>
              <a:xfrm rot="5400000">
                <a:off x="-143005" y="2696460"/>
                <a:ext cx="391891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7698" name="TextBox 8"/>
              <p:cNvSpPr txBox="1">
                <a:spLocks noChangeArrowheads="1"/>
              </p:cNvSpPr>
              <p:nvPr/>
            </p:nvSpPr>
            <p:spPr bwMode="auto">
              <a:xfrm>
                <a:off x="814969" y="651289"/>
                <a:ext cx="1003576" cy="830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algn="r" eaLnBrk="1" hangingPunct="1">
                  <a:buFontTx/>
                  <a:buNone/>
                </a:pPr>
                <a:r>
                  <a:rPr lang="en-US" altLang="en-US" sz="1600">
                    <a:latin typeface="+mn-lt"/>
                  </a:rPr>
                  <a:t>Costs</a:t>
                </a:r>
              </a:p>
              <a:p>
                <a:pPr algn="r" eaLnBrk="1" hangingPunct="1">
                  <a:buFontTx/>
                  <a:buNone/>
                </a:pPr>
                <a:r>
                  <a:rPr lang="en-US" altLang="en-US" sz="1600">
                    <a:latin typeface="+mn-lt"/>
                  </a:rPr>
                  <a:t>and</a:t>
                </a:r>
              </a:p>
              <a:p>
                <a:pPr algn="r" eaLnBrk="1" hangingPunct="1">
                  <a:buFontTx/>
                  <a:buNone/>
                </a:pPr>
                <a:r>
                  <a:rPr lang="en-US" altLang="en-US" sz="1600">
                    <a:latin typeface="+mn-lt"/>
                  </a:rPr>
                  <a:t>Revenue</a:t>
                </a:r>
              </a:p>
            </p:txBody>
          </p:sp>
        </p:grpSp>
      </p:grpSp>
      <p:sp>
        <p:nvSpPr>
          <p:cNvPr id="11" name="TextBox 10"/>
          <p:cNvSpPr txBox="1">
            <a:spLocks noChangeArrowheads="1"/>
          </p:cNvSpPr>
          <p:nvPr/>
        </p:nvSpPr>
        <p:spPr bwMode="auto">
          <a:xfrm>
            <a:off x="112713" y="5583238"/>
            <a:ext cx="89185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algn="l" eaLnBrk="1" hangingPunct="1">
              <a:buFontTx/>
              <a:buNone/>
            </a:pPr>
            <a:r>
              <a:rPr lang="en-US" altLang="en-US" sz="1600">
                <a:latin typeface="+mn-lt"/>
              </a:rPr>
              <a:t>The area of the box BCDE equals the profit of the monopoly firm. The height of the box (BC) is price minus average total cost, which equals profit per unit sold. The width of the box (DC) is the number of units sold.</a:t>
            </a:r>
          </a:p>
        </p:txBody>
      </p:sp>
      <p:grpSp>
        <p:nvGrpSpPr>
          <p:cNvPr id="12" name="Group 10"/>
          <p:cNvGrpSpPr>
            <a:grpSpLocks/>
          </p:cNvGrpSpPr>
          <p:nvPr/>
        </p:nvGrpSpPr>
        <p:grpSpPr bwMode="auto">
          <a:xfrm>
            <a:off x="1398588" y="4951413"/>
            <a:ext cx="6592887" cy="349250"/>
            <a:chOff x="1672441" y="4654369"/>
            <a:chExt cx="6591859" cy="349213"/>
          </a:xfrm>
        </p:grpSpPr>
        <p:cxnSp>
          <p:nvCxnSpPr>
            <p:cNvPr id="13" name="Straight Connector 12"/>
            <p:cNvCxnSpPr/>
            <p:nvPr/>
          </p:nvCxnSpPr>
          <p:spPr>
            <a:xfrm>
              <a:off x="1816880" y="4654369"/>
              <a:ext cx="626964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7693" name="TextBox 12"/>
            <p:cNvSpPr txBox="1">
              <a:spLocks noChangeArrowheads="1"/>
            </p:cNvSpPr>
            <p:nvPr/>
          </p:nvSpPr>
          <p:spPr bwMode="auto">
            <a:xfrm>
              <a:off x="7315164" y="4665026"/>
              <a:ext cx="949136" cy="338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buFontTx/>
                <a:buNone/>
              </a:pPr>
              <a:r>
                <a:rPr lang="en-US" altLang="en-US" sz="1600">
                  <a:latin typeface="+mn-lt"/>
                </a:rPr>
                <a:t>Quantity</a:t>
              </a:r>
            </a:p>
          </p:txBody>
        </p:sp>
        <p:sp>
          <p:nvSpPr>
            <p:cNvPr id="27694" name="TextBox 13"/>
            <p:cNvSpPr txBox="1">
              <a:spLocks noChangeArrowheads="1"/>
            </p:cNvSpPr>
            <p:nvPr/>
          </p:nvSpPr>
          <p:spPr bwMode="auto">
            <a:xfrm>
              <a:off x="1672441" y="4665028"/>
              <a:ext cx="29848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buFontTx/>
                <a:buNone/>
              </a:pPr>
              <a:r>
                <a:rPr lang="en-US" altLang="en-US" sz="1600">
                  <a:latin typeface="+mn-lt"/>
                </a:rPr>
                <a:t>0</a:t>
              </a:r>
            </a:p>
          </p:txBody>
        </p:sp>
      </p:grpSp>
      <p:grpSp>
        <p:nvGrpSpPr>
          <p:cNvPr id="16" name="Group 17"/>
          <p:cNvGrpSpPr>
            <a:grpSpLocks/>
          </p:cNvGrpSpPr>
          <p:nvPr/>
        </p:nvGrpSpPr>
        <p:grpSpPr bwMode="auto">
          <a:xfrm>
            <a:off x="1531938" y="1685925"/>
            <a:ext cx="5749925" cy="2147888"/>
            <a:chOff x="1306286" y="1995055"/>
            <a:chExt cx="5749975" cy="2146924"/>
          </a:xfrm>
        </p:grpSpPr>
        <p:cxnSp>
          <p:nvCxnSpPr>
            <p:cNvPr id="17" name="Straight Connector 16"/>
            <p:cNvCxnSpPr/>
            <p:nvPr/>
          </p:nvCxnSpPr>
          <p:spPr>
            <a:xfrm>
              <a:off x="1306286" y="1995055"/>
              <a:ext cx="4773654" cy="1923186"/>
            </a:xfrm>
            <a:prstGeom prst="line">
              <a:avLst/>
            </a:prstGeom>
            <a:ln w="38100">
              <a:solidFill>
                <a:srgbClr val="005EA4"/>
              </a:solidFill>
            </a:ln>
          </p:spPr>
          <p:style>
            <a:lnRef idx="1">
              <a:schemeClr val="accent1"/>
            </a:lnRef>
            <a:fillRef idx="0">
              <a:schemeClr val="accent1"/>
            </a:fillRef>
            <a:effectRef idx="0">
              <a:schemeClr val="accent1"/>
            </a:effectRef>
            <a:fontRef idx="minor">
              <a:schemeClr val="tx1"/>
            </a:fontRef>
          </p:style>
        </p:cxnSp>
        <p:sp>
          <p:nvSpPr>
            <p:cNvPr id="27691" name="TextBox 19"/>
            <p:cNvSpPr txBox="1">
              <a:spLocks noChangeArrowheads="1"/>
            </p:cNvSpPr>
            <p:nvPr/>
          </p:nvSpPr>
          <p:spPr bwMode="auto">
            <a:xfrm>
              <a:off x="6097344" y="3803425"/>
              <a:ext cx="95891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buFontTx/>
                <a:buNone/>
              </a:pPr>
              <a:r>
                <a:rPr lang="en-US" altLang="en-US" sz="1600">
                  <a:latin typeface="+mn-lt"/>
                </a:rPr>
                <a:t>Demand</a:t>
              </a:r>
            </a:p>
          </p:txBody>
        </p:sp>
      </p:grpSp>
      <p:sp>
        <p:nvSpPr>
          <p:cNvPr id="22" name="Rectangle 21"/>
          <p:cNvSpPr/>
          <p:nvPr/>
        </p:nvSpPr>
        <p:spPr>
          <a:xfrm>
            <a:off x="1552575" y="2520950"/>
            <a:ext cx="2035175" cy="1452563"/>
          </a:xfrm>
          <a:prstGeom prst="rect">
            <a:avLst/>
          </a:prstGeom>
          <a:solidFill>
            <a:srgbClr val="FF9999"/>
          </a:solidFill>
          <a:ln w="3175">
            <a:solidFill>
              <a:srgbClr val="FF99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buFontTx/>
              <a:buNone/>
              <a:defRPr/>
            </a:pPr>
            <a:endParaRPr lang="en-US" sz="1600">
              <a:solidFill>
                <a:schemeClr val="tx1"/>
              </a:solidFill>
            </a:endParaRPr>
          </a:p>
        </p:txBody>
      </p:sp>
      <p:grpSp>
        <p:nvGrpSpPr>
          <p:cNvPr id="19" name="Group 57"/>
          <p:cNvGrpSpPr>
            <a:grpSpLocks/>
          </p:cNvGrpSpPr>
          <p:nvPr/>
        </p:nvGrpSpPr>
        <p:grpSpPr bwMode="auto">
          <a:xfrm>
            <a:off x="3473450" y="2146300"/>
            <a:ext cx="320675" cy="447675"/>
            <a:chOff x="2561116" y="2743191"/>
            <a:chExt cx="320921" cy="447464"/>
          </a:xfrm>
        </p:grpSpPr>
        <p:sp>
          <p:nvSpPr>
            <p:cNvPr id="27688" name="Freeform 183"/>
            <p:cNvSpPr>
              <a:spLocks/>
            </p:cNvSpPr>
            <p:nvPr/>
          </p:nvSpPr>
          <p:spPr bwMode="auto">
            <a:xfrm>
              <a:off x="2618986" y="3053976"/>
              <a:ext cx="146046" cy="136679"/>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689" name="TextBox 57"/>
            <p:cNvSpPr txBox="1">
              <a:spLocks noChangeArrowheads="1"/>
            </p:cNvSpPr>
            <p:nvPr/>
          </p:nvSpPr>
          <p:spPr bwMode="auto">
            <a:xfrm>
              <a:off x="2561116" y="2743191"/>
              <a:ext cx="32092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buFontTx/>
                <a:buNone/>
              </a:pPr>
              <a:r>
                <a:rPr lang="en-US" altLang="en-US" sz="1600">
                  <a:latin typeface="+mn-lt"/>
                </a:rPr>
                <a:t>B</a:t>
              </a:r>
              <a:endParaRPr lang="en-US" altLang="en-US" sz="1600" baseline="-25000">
                <a:latin typeface="+mn-lt"/>
              </a:endParaRPr>
            </a:p>
          </p:txBody>
        </p:sp>
      </p:grpSp>
      <p:grpSp>
        <p:nvGrpSpPr>
          <p:cNvPr id="23" name="Group 57"/>
          <p:cNvGrpSpPr>
            <a:grpSpLocks/>
          </p:cNvGrpSpPr>
          <p:nvPr/>
        </p:nvGrpSpPr>
        <p:grpSpPr bwMode="auto">
          <a:xfrm>
            <a:off x="1484313" y="2154238"/>
            <a:ext cx="393700" cy="436562"/>
            <a:chOff x="2618986" y="2755061"/>
            <a:chExt cx="394030" cy="435594"/>
          </a:xfrm>
        </p:grpSpPr>
        <p:sp>
          <p:nvSpPr>
            <p:cNvPr id="27686" name="Freeform 183"/>
            <p:cNvSpPr>
              <a:spLocks/>
            </p:cNvSpPr>
            <p:nvPr/>
          </p:nvSpPr>
          <p:spPr bwMode="auto">
            <a:xfrm>
              <a:off x="2618986" y="3053976"/>
              <a:ext cx="146046" cy="136679"/>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687" name="TextBox 57"/>
            <p:cNvSpPr txBox="1">
              <a:spLocks noChangeArrowheads="1"/>
            </p:cNvSpPr>
            <p:nvPr/>
          </p:nvSpPr>
          <p:spPr bwMode="auto">
            <a:xfrm>
              <a:off x="2691849" y="2755061"/>
              <a:ext cx="321167" cy="338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buFontTx/>
                <a:buNone/>
              </a:pPr>
              <a:r>
                <a:rPr lang="en-US" altLang="en-US" sz="1600">
                  <a:latin typeface="+mn-lt"/>
                </a:rPr>
                <a:t>E</a:t>
              </a:r>
              <a:endParaRPr lang="en-US" altLang="en-US" sz="1600" baseline="-25000">
                <a:latin typeface="+mn-lt"/>
              </a:endParaRPr>
            </a:p>
          </p:txBody>
        </p:sp>
      </p:grpSp>
      <p:grpSp>
        <p:nvGrpSpPr>
          <p:cNvPr id="26" name="Group 57"/>
          <p:cNvGrpSpPr>
            <a:grpSpLocks/>
          </p:cNvGrpSpPr>
          <p:nvPr/>
        </p:nvGrpSpPr>
        <p:grpSpPr bwMode="auto">
          <a:xfrm>
            <a:off x="1482725" y="3913188"/>
            <a:ext cx="452438" cy="430212"/>
            <a:chOff x="2618986" y="3053976"/>
            <a:chExt cx="452800" cy="431181"/>
          </a:xfrm>
        </p:grpSpPr>
        <p:sp>
          <p:nvSpPr>
            <p:cNvPr id="27684" name="Freeform 183"/>
            <p:cNvSpPr>
              <a:spLocks/>
            </p:cNvSpPr>
            <p:nvPr/>
          </p:nvSpPr>
          <p:spPr bwMode="auto">
            <a:xfrm>
              <a:off x="2618986" y="3053976"/>
              <a:ext cx="146046" cy="136679"/>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685" name="TextBox 57"/>
            <p:cNvSpPr txBox="1">
              <a:spLocks noChangeArrowheads="1"/>
            </p:cNvSpPr>
            <p:nvPr/>
          </p:nvSpPr>
          <p:spPr bwMode="auto">
            <a:xfrm>
              <a:off x="2739389" y="3146762"/>
              <a:ext cx="332397" cy="338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buFontTx/>
                <a:buNone/>
              </a:pPr>
              <a:r>
                <a:rPr lang="en-US" altLang="en-US" sz="1600">
                  <a:latin typeface="+mn-lt"/>
                </a:rPr>
                <a:t>D</a:t>
              </a:r>
              <a:endParaRPr lang="en-US" altLang="en-US" sz="1600" baseline="-25000">
                <a:latin typeface="+mn-lt"/>
              </a:endParaRPr>
            </a:p>
          </p:txBody>
        </p:sp>
      </p:grpSp>
      <p:grpSp>
        <p:nvGrpSpPr>
          <p:cNvPr id="29" name="Group 20"/>
          <p:cNvGrpSpPr>
            <a:grpSpLocks/>
          </p:cNvGrpSpPr>
          <p:nvPr/>
        </p:nvGrpSpPr>
        <p:grpSpPr bwMode="auto">
          <a:xfrm>
            <a:off x="1566863" y="1722438"/>
            <a:ext cx="5218112" cy="3059112"/>
            <a:chOff x="2648198" y="1082634"/>
            <a:chExt cx="5217579" cy="3059345"/>
          </a:xfrm>
        </p:grpSpPr>
        <p:cxnSp>
          <p:nvCxnSpPr>
            <p:cNvPr id="33" name="Straight Connector 32"/>
            <p:cNvCxnSpPr/>
            <p:nvPr/>
          </p:nvCxnSpPr>
          <p:spPr>
            <a:xfrm>
              <a:off x="2648198" y="1082634"/>
              <a:ext cx="3431824" cy="2835491"/>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7683" name="TextBox 19"/>
            <p:cNvSpPr txBox="1">
              <a:spLocks noChangeArrowheads="1"/>
            </p:cNvSpPr>
            <p:nvPr/>
          </p:nvSpPr>
          <p:spPr bwMode="auto">
            <a:xfrm>
              <a:off x="6097344" y="3803425"/>
              <a:ext cx="176843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buFontTx/>
                <a:buNone/>
              </a:pPr>
              <a:r>
                <a:rPr lang="en-US" altLang="en-US" sz="1600">
                  <a:latin typeface="+mn-lt"/>
                </a:rPr>
                <a:t>Marginal revenue</a:t>
              </a:r>
            </a:p>
          </p:txBody>
        </p:sp>
      </p:grpSp>
      <p:grpSp>
        <p:nvGrpSpPr>
          <p:cNvPr id="32" name="Group 26"/>
          <p:cNvGrpSpPr>
            <a:grpSpLocks/>
          </p:cNvGrpSpPr>
          <p:nvPr/>
        </p:nvGrpSpPr>
        <p:grpSpPr bwMode="auto">
          <a:xfrm>
            <a:off x="3321050" y="2505075"/>
            <a:ext cx="641350" cy="2797175"/>
            <a:chOff x="1729922" y="2744349"/>
            <a:chExt cx="640944" cy="2795387"/>
          </a:xfrm>
        </p:grpSpPr>
        <p:cxnSp>
          <p:nvCxnSpPr>
            <p:cNvPr id="36" name="Straight Connector 35"/>
            <p:cNvCxnSpPr/>
            <p:nvPr/>
          </p:nvCxnSpPr>
          <p:spPr>
            <a:xfrm rot="5400000">
              <a:off x="782792" y="3967530"/>
              <a:ext cx="2446360" cy="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7681" name="TextBox 34"/>
            <p:cNvSpPr txBox="1">
              <a:spLocks noChangeArrowheads="1"/>
            </p:cNvSpPr>
            <p:nvPr/>
          </p:nvSpPr>
          <p:spPr bwMode="auto">
            <a:xfrm>
              <a:off x="1729922" y="5201368"/>
              <a:ext cx="640944" cy="338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buFontTx/>
                <a:buNone/>
              </a:pPr>
              <a:r>
                <a:rPr lang="en-US" altLang="en-US" sz="1600">
                  <a:latin typeface="+mn-lt"/>
                </a:rPr>
                <a:t>Q</a:t>
              </a:r>
              <a:r>
                <a:rPr lang="en-US" altLang="en-US" sz="1600" baseline="-25000">
                  <a:latin typeface="+mn-lt"/>
                </a:rPr>
                <a:t>MAX</a:t>
              </a:r>
            </a:p>
          </p:txBody>
        </p:sp>
      </p:grpSp>
      <p:grpSp>
        <p:nvGrpSpPr>
          <p:cNvPr id="35" name="Group 14"/>
          <p:cNvGrpSpPr>
            <a:grpSpLocks/>
          </p:cNvGrpSpPr>
          <p:nvPr/>
        </p:nvGrpSpPr>
        <p:grpSpPr bwMode="auto">
          <a:xfrm>
            <a:off x="1968500" y="2344738"/>
            <a:ext cx="5883275" cy="2162175"/>
            <a:chOff x="1757547" y="1789331"/>
            <a:chExt cx="5883460" cy="2161221"/>
          </a:xfrm>
        </p:grpSpPr>
        <p:sp>
          <p:nvSpPr>
            <p:cNvPr id="39" name="Freeform 38"/>
            <p:cNvSpPr/>
            <p:nvPr/>
          </p:nvSpPr>
          <p:spPr>
            <a:xfrm>
              <a:off x="1757547" y="2140013"/>
              <a:ext cx="4788051" cy="1810539"/>
            </a:xfrm>
            <a:custGeom>
              <a:avLst/>
              <a:gdLst>
                <a:gd name="connsiteX0" fmla="*/ 0 w 4488873"/>
                <a:gd name="connsiteY0" fmla="*/ 0 h 1021278"/>
                <a:gd name="connsiteX1" fmla="*/ 4488873 w 4488873"/>
                <a:gd name="connsiteY1" fmla="*/ 1021278 h 1021278"/>
                <a:gd name="connsiteX0" fmla="*/ 0 w 4488873"/>
                <a:gd name="connsiteY0" fmla="*/ 0 h 1717964"/>
                <a:gd name="connsiteX1" fmla="*/ 4488873 w 4488873"/>
                <a:gd name="connsiteY1" fmla="*/ 1021278 h 1717964"/>
                <a:gd name="connsiteX0" fmla="*/ 0 w 4488873"/>
                <a:gd name="connsiteY0" fmla="*/ 0 h 1785258"/>
                <a:gd name="connsiteX1" fmla="*/ 4488873 w 4488873"/>
                <a:gd name="connsiteY1" fmla="*/ 1021278 h 1785258"/>
                <a:gd name="connsiteX0" fmla="*/ 0 w 4987636"/>
                <a:gd name="connsiteY0" fmla="*/ 0 h 1717964"/>
                <a:gd name="connsiteX1" fmla="*/ 4987636 w 4987636"/>
                <a:gd name="connsiteY1" fmla="*/ 665018 h 1717964"/>
                <a:gd name="connsiteX0" fmla="*/ 0 w 4987636"/>
                <a:gd name="connsiteY0" fmla="*/ 0 h 1868385"/>
                <a:gd name="connsiteX1" fmla="*/ 4987636 w 4987636"/>
                <a:gd name="connsiteY1" fmla="*/ 665018 h 1868385"/>
                <a:gd name="connsiteX0" fmla="*/ 0 w 4987636"/>
                <a:gd name="connsiteY0" fmla="*/ 0 h 1717964"/>
                <a:gd name="connsiteX1" fmla="*/ 4987636 w 4987636"/>
                <a:gd name="connsiteY1" fmla="*/ 47501 h 1717964"/>
                <a:gd name="connsiteX0" fmla="*/ 0 w 4987636"/>
                <a:gd name="connsiteY0" fmla="*/ 0 h 1250868"/>
                <a:gd name="connsiteX1" fmla="*/ 4987636 w 4987636"/>
                <a:gd name="connsiteY1" fmla="*/ 47501 h 1250868"/>
                <a:gd name="connsiteX0" fmla="*/ 0 w 4987636"/>
                <a:gd name="connsiteY0" fmla="*/ 0 h 1250868"/>
                <a:gd name="connsiteX1" fmla="*/ 4987636 w 4987636"/>
                <a:gd name="connsiteY1" fmla="*/ 47501 h 1250868"/>
                <a:gd name="connsiteX0" fmla="*/ 0 w 4987636"/>
                <a:gd name="connsiteY0" fmla="*/ 0 h 1464623"/>
                <a:gd name="connsiteX1" fmla="*/ 4987636 w 4987636"/>
                <a:gd name="connsiteY1" fmla="*/ 47501 h 1464623"/>
                <a:gd name="connsiteX0" fmla="*/ 0 w 4987636"/>
                <a:gd name="connsiteY0" fmla="*/ 178130 h 1417122"/>
                <a:gd name="connsiteX1" fmla="*/ 4987636 w 4987636"/>
                <a:gd name="connsiteY1" fmla="*/ 0 h 1417122"/>
                <a:gd name="connsiteX0" fmla="*/ 0 w 4987636"/>
                <a:gd name="connsiteY0" fmla="*/ 178130 h 1421081"/>
                <a:gd name="connsiteX1" fmla="*/ 4987636 w 4987636"/>
                <a:gd name="connsiteY1" fmla="*/ 0 h 1421081"/>
                <a:gd name="connsiteX0" fmla="*/ 0 w 4987636"/>
                <a:gd name="connsiteY0" fmla="*/ 178130 h 1417122"/>
                <a:gd name="connsiteX1" fmla="*/ 4987636 w 4987636"/>
                <a:gd name="connsiteY1" fmla="*/ 0 h 1417122"/>
                <a:gd name="connsiteX0" fmla="*/ 0 w 4987636"/>
                <a:gd name="connsiteY0" fmla="*/ 178130 h 1417122"/>
                <a:gd name="connsiteX1" fmla="*/ 4987636 w 4987636"/>
                <a:gd name="connsiteY1" fmla="*/ 0 h 1417122"/>
                <a:gd name="connsiteX0" fmla="*/ 0 w 4987636"/>
                <a:gd name="connsiteY0" fmla="*/ 178130 h 1547750"/>
                <a:gd name="connsiteX1" fmla="*/ 4987636 w 4987636"/>
                <a:gd name="connsiteY1" fmla="*/ 0 h 1547750"/>
                <a:gd name="connsiteX0" fmla="*/ 0 w 4987636"/>
                <a:gd name="connsiteY0" fmla="*/ 1080619 h 2181066"/>
                <a:gd name="connsiteX1" fmla="*/ 4987636 w 4987636"/>
                <a:gd name="connsiteY1" fmla="*/ 0 h 2181066"/>
                <a:gd name="connsiteX0" fmla="*/ 0 w 4987636"/>
                <a:gd name="connsiteY0" fmla="*/ 1080619 h 2181066"/>
                <a:gd name="connsiteX1" fmla="*/ 4987636 w 4987636"/>
                <a:gd name="connsiteY1" fmla="*/ 0 h 2181066"/>
              </a:gdLst>
              <a:ahLst/>
              <a:cxnLst>
                <a:cxn ang="0">
                  <a:pos x="connsiteX0" y="connsiteY0"/>
                </a:cxn>
                <a:cxn ang="0">
                  <a:pos x="connsiteX1" y="connsiteY1"/>
                </a:cxn>
              </a:cxnLst>
              <a:rect l="l" t="t" r="r" b="b"/>
              <a:pathLst>
                <a:path w="4987636" h="2181066">
                  <a:moveTo>
                    <a:pt x="0" y="1080619"/>
                  </a:moveTo>
                  <a:cubicBezTo>
                    <a:pt x="489813" y="2181066"/>
                    <a:pt x="2196819" y="1618999"/>
                    <a:pt x="4987636" y="0"/>
                  </a:cubicBezTo>
                </a:path>
              </a:pathLst>
            </a:custGeom>
            <a:ln w="38100">
              <a:solidFill>
                <a:srgbClr val="005EA4"/>
              </a:solidFill>
            </a:ln>
          </p:spPr>
          <p:style>
            <a:lnRef idx="1">
              <a:schemeClr val="accent1"/>
            </a:lnRef>
            <a:fillRef idx="0">
              <a:schemeClr val="accent1"/>
            </a:fillRef>
            <a:effectRef idx="0">
              <a:schemeClr val="accent1"/>
            </a:effectRef>
            <a:fontRef idx="minor">
              <a:schemeClr val="tx1"/>
            </a:fontRef>
          </p:style>
          <p:txBody>
            <a:bodyPr anchor="ctr"/>
            <a:lstStyle/>
            <a:p>
              <a:pPr>
                <a:buFontTx/>
                <a:buNone/>
                <a:defRPr/>
              </a:pPr>
              <a:endParaRPr lang="en-US" sz="1600"/>
            </a:p>
          </p:txBody>
        </p:sp>
        <p:sp>
          <p:nvSpPr>
            <p:cNvPr id="27679" name="TextBox 19"/>
            <p:cNvSpPr txBox="1">
              <a:spLocks noChangeArrowheads="1"/>
            </p:cNvSpPr>
            <p:nvPr/>
          </p:nvSpPr>
          <p:spPr bwMode="auto">
            <a:xfrm>
              <a:off x="5816915" y="1789331"/>
              <a:ext cx="1824092" cy="338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buFontTx/>
                <a:buNone/>
              </a:pPr>
              <a:r>
                <a:rPr lang="en-US" altLang="en-US" sz="1600">
                  <a:latin typeface="+mn-lt"/>
                </a:rPr>
                <a:t>Average total cost</a:t>
              </a:r>
            </a:p>
          </p:txBody>
        </p:sp>
      </p:grpSp>
      <p:grpSp>
        <p:nvGrpSpPr>
          <p:cNvPr id="38" name="Group 23"/>
          <p:cNvGrpSpPr>
            <a:grpSpLocks/>
          </p:cNvGrpSpPr>
          <p:nvPr/>
        </p:nvGrpSpPr>
        <p:grpSpPr bwMode="auto">
          <a:xfrm>
            <a:off x="2339975" y="1352550"/>
            <a:ext cx="3913188" cy="3230563"/>
            <a:chOff x="3077688" y="3518418"/>
            <a:chExt cx="3913569" cy="3230725"/>
          </a:xfrm>
        </p:grpSpPr>
        <p:cxnSp>
          <p:nvCxnSpPr>
            <p:cNvPr id="42" name="Straight Connector 41"/>
            <p:cNvCxnSpPr/>
            <p:nvPr/>
          </p:nvCxnSpPr>
          <p:spPr>
            <a:xfrm flipV="1">
              <a:off x="3077688" y="3918488"/>
              <a:ext cx="3002255" cy="2830655"/>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7677" name="TextBox 19"/>
            <p:cNvSpPr txBox="1">
              <a:spLocks noChangeArrowheads="1"/>
            </p:cNvSpPr>
            <p:nvPr/>
          </p:nvSpPr>
          <p:spPr bwMode="auto">
            <a:xfrm>
              <a:off x="5586705" y="3518418"/>
              <a:ext cx="140455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buFontTx/>
                <a:buNone/>
              </a:pPr>
              <a:r>
                <a:rPr lang="en-US" altLang="en-US" sz="1600">
                  <a:latin typeface="+mn-lt"/>
                </a:rPr>
                <a:t>Marginal cost</a:t>
              </a:r>
            </a:p>
          </p:txBody>
        </p:sp>
      </p:grpSp>
      <p:grpSp>
        <p:nvGrpSpPr>
          <p:cNvPr id="41" name="Group 61"/>
          <p:cNvGrpSpPr>
            <a:grpSpLocks/>
          </p:cNvGrpSpPr>
          <p:nvPr/>
        </p:nvGrpSpPr>
        <p:grpSpPr bwMode="auto">
          <a:xfrm>
            <a:off x="469881" y="2233614"/>
            <a:ext cx="3151207" cy="584775"/>
            <a:chOff x="245351" y="3134978"/>
            <a:chExt cx="3150725" cy="586636"/>
          </a:xfrm>
        </p:grpSpPr>
        <p:cxnSp>
          <p:nvCxnSpPr>
            <p:cNvPr id="45" name="Straight Connector 44"/>
            <p:cNvCxnSpPr/>
            <p:nvPr/>
          </p:nvCxnSpPr>
          <p:spPr>
            <a:xfrm>
              <a:off x="1292960" y="3418452"/>
              <a:ext cx="2103116" cy="1592"/>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7675" name="TextBox 63"/>
            <p:cNvSpPr txBox="1">
              <a:spLocks noChangeArrowheads="1"/>
            </p:cNvSpPr>
            <p:nvPr/>
          </p:nvSpPr>
          <p:spPr bwMode="auto">
            <a:xfrm>
              <a:off x="245351" y="3134978"/>
              <a:ext cx="1072566" cy="586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algn="r" eaLnBrk="1" hangingPunct="1">
                <a:buFontTx/>
                <a:buNone/>
              </a:pPr>
              <a:r>
                <a:rPr lang="en-US" altLang="en-US" sz="1600">
                  <a:latin typeface="+mn-lt"/>
                </a:rPr>
                <a:t>Monopoly</a:t>
              </a:r>
            </a:p>
            <a:p>
              <a:pPr algn="r" eaLnBrk="1" hangingPunct="1">
                <a:buFontTx/>
                <a:buNone/>
              </a:pPr>
              <a:r>
                <a:rPr lang="en-US" altLang="en-US" sz="1600">
                  <a:latin typeface="+mn-lt"/>
                </a:rPr>
                <a:t>price</a:t>
              </a:r>
            </a:p>
          </p:txBody>
        </p:sp>
      </p:grpSp>
      <p:grpSp>
        <p:nvGrpSpPr>
          <p:cNvPr id="44" name="Group 57"/>
          <p:cNvGrpSpPr>
            <a:grpSpLocks/>
          </p:cNvGrpSpPr>
          <p:nvPr/>
        </p:nvGrpSpPr>
        <p:grpSpPr bwMode="auto">
          <a:xfrm>
            <a:off x="3529013" y="3905250"/>
            <a:ext cx="452437" cy="430213"/>
            <a:chOff x="2618986" y="3053976"/>
            <a:chExt cx="452800" cy="431181"/>
          </a:xfrm>
        </p:grpSpPr>
        <p:sp>
          <p:nvSpPr>
            <p:cNvPr id="27672" name="Freeform 183"/>
            <p:cNvSpPr>
              <a:spLocks/>
            </p:cNvSpPr>
            <p:nvPr/>
          </p:nvSpPr>
          <p:spPr bwMode="auto">
            <a:xfrm>
              <a:off x="2618986" y="3053976"/>
              <a:ext cx="146046" cy="136679"/>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673" name="TextBox 57"/>
            <p:cNvSpPr txBox="1">
              <a:spLocks noChangeArrowheads="1"/>
            </p:cNvSpPr>
            <p:nvPr/>
          </p:nvSpPr>
          <p:spPr bwMode="auto">
            <a:xfrm>
              <a:off x="2739389" y="3146762"/>
              <a:ext cx="332397" cy="338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buFontTx/>
                <a:buNone/>
              </a:pPr>
              <a:r>
                <a:rPr lang="en-US" altLang="en-US" sz="1600">
                  <a:latin typeface="+mn-lt"/>
                </a:rPr>
                <a:t>C</a:t>
              </a:r>
              <a:endParaRPr lang="en-US" altLang="en-US" sz="1600" baseline="-25000">
                <a:latin typeface="+mn-lt"/>
              </a:endParaRPr>
            </a:p>
          </p:txBody>
        </p:sp>
      </p:grpSp>
      <p:sp>
        <p:nvSpPr>
          <p:cNvPr id="50" name="TextBox 63"/>
          <p:cNvSpPr txBox="1">
            <a:spLocks noChangeArrowheads="1"/>
          </p:cNvSpPr>
          <p:nvPr/>
        </p:nvSpPr>
        <p:spPr bwMode="auto">
          <a:xfrm>
            <a:off x="1928813" y="2895600"/>
            <a:ext cx="107273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buFontTx/>
              <a:buNone/>
            </a:pPr>
            <a:r>
              <a:rPr lang="en-US" altLang="en-US" sz="1600">
                <a:latin typeface="+mn-lt"/>
              </a:rPr>
              <a:t>Monopoly</a:t>
            </a:r>
          </a:p>
          <a:p>
            <a:pPr eaLnBrk="1" hangingPunct="1">
              <a:buFontTx/>
              <a:buNone/>
            </a:pPr>
            <a:r>
              <a:rPr lang="en-US" altLang="en-US" sz="1600">
                <a:latin typeface="+mn-lt"/>
              </a:rPr>
              <a:t>profit</a:t>
            </a:r>
          </a:p>
        </p:txBody>
      </p:sp>
      <p:grpSp>
        <p:nvGrpSpPr>
          <p:cNvPr id="47" name="Group 61"/>
          <p:cNvGrpSpPr>
            <a:grpSpLocks/>
          </p:cNvGrpSpPr>
          <p:nvPr/>
        </p:nvGrpSpPr>
        <p:grpSpPr bwMode="auto">
          <a:xfrm>
            <a:off x="574783" y="3513138"/>
            <a:ext cx="3033605" cy="830997"/>
            <a:chOff x="364607" y="2956626"/>
            <a:chExt cx="3031469" cy="832051"/>
          </a:xfrm>
        </p:grpSpPr>
        <p:cxnSp>
          <p:nvCxnSpPr>
            <p:cNvPr id="20" name="Straight Connector 19"/>
            <p:cNvCxnSpPr/>
            <p:nvPr/>
          </p:nvCxnSpPr>
          <p:spPr>
            <a:xfrm>
              <a:off x="1292533" y="3417585"/>
              <a:ext cx="2103543" cy="1589"/>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7671" name="TextBox 63"/>
            <p:cNvSpPr txBox="1">
              <a:spLocks noChangeArrowheads="1"/>
            </p:cNvSpPr>
            <p:nvPr/>
          </p:nvSpPr>
          <p:spPr bwMode="auto">
            <a:xfrm>
              <a:off x="364607" y="2956626"/>
              <a:ext cx="943311" cy="832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algn="r" eaLnBrk="1" hangingPunct="1">
                <a:buFontTx/>
                <a:buNone/>
              </a:pPr>
              <a:r>
                <a:rPr lang="en-US" altLang="en-US" sz="1600">
                  <a:latin typeface="+mn-lt"/>
                </a:rPr>
                <a:t>Average</a:t>
              </a:r>
            </a:p>
            <a:p>
              <a:pPr algn="r" eaLnBrk="1" hangingPunct="1">
                <a:buFontTx/>
                <a:buNone/>
              </a:pPr>
              <a:r>
                <a:rPr lang="en-US" altLang="en-US" sz="1600">
                  <a:latin typeface="+mn-lt"/>
                </a:rPr>
                <a:t>total</a:t>
              </a:r>
            </a:p>
            <a:p>
              <a:pPr algn="r" eaLnBrk="1" hangingPunct="1">
                <a:buFontTx/>
                <a:buNone/>
              </a:pPr>
              <a:r>
                <a:rPr lang="en-US" altLang="en-US" sz="1600">
                  <a:latin typeface="+mn-lt"/>
                </a:rPr>
                <a:t>cost</a:t>
              </a:r>
            </a:p>
          </p:txBody>
        </p:sp>
      </p:grpSp>
    </p:spTree>
    <p:extLst>
      <p:ext uri="{BB962C8B-B14F-4D97-AF65-F5344CB8AC3E}">
        <p14:creationId xmlns:p14="http://schemas.microsoft.com/office/powerpoint/2010/main" val="39481150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par>
                          <p:cTn id="11" fill="hold" nodeType="afterGroup">
                            <p:stCondLst>
                              <p:cond delay="500"/>
                            </p:stCondLst>
                            <p:childTnLst>
                              <p:par>
                                <p:cTn id="12" presetID="22" presetClass="entr" presetSubtype="8" fill="hold"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left)">
                                      <p:cBhvr>
                                        <p:cTn id="14" dur="1000"/>
                                        <p:tgtEl>
                                          <p:spTgt spid="16"/>
                                        </p:tgtEl>
                                      </p:cBhvr>
                                    </p:animEffect>
                                  </p:childTnLst>
                                </p:cTn>
                              </p:par>
                            </p:childTnLst>
                          </p:cTn>
                        </p:par>
                        <p:par>
                          <p:cTn id="15" fill="hold" nodeType="afterGroup">
                            <p:stCondLst>
                              <p:cond delay="1500"/>
                            </p:stCondLst>
                            <p:childTnLst>
                              <p:par>
                                <p:cTn id="16" presetID="22" presetClass="entr" presetSubtype="8" fill="hold" nodeType="after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wipe(left)">
                                      <p:cBhvr>
                                        <p:cTn id="18" dur="1000"/>
                                        <p:tgtEl>
                                          <p:spTgt spid="29"/>
                                        </p:tgtEl>
                                      </p:cBhvr>
                                    </p:animEffect>
                                  </p:childTnLst>
                                </p:cTn>
                              </p:par>
                            </p:childTnLst>
                          </p:cTn>
                        </p:par>
                        <p:par>
                          <p:cTn id="19" fill="hold" nodeType="afterGroup">
                            <p:stCondLst>
                              <p:cond delay="2500"/>
                            </p:stCondLst>
                            <p:childTnLst>
                              <p:par>
                                <p:cTn id="20" presetID="22" presetClass="entr" presetSubtype="8" fill="hold" nodeType="after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wipe(left)">
                                      <p:cBhvr>
                                        <p:cTn id="22" dur="1000"/>
                                        <p:tgtEl>
                                          <p:spTgt spid="35"/>
                                        </p:tgtEl>
                                      </p:cBhvr>
                                    </p:animEffect>
                                  </p:childTnLst>
                                </p:cTn>
                              </p:par>
                            </p:childTnLst>
                          </p:cTn>
                        </p:par>
                        <p:par>
                          <p:cTn id="23" fill="hold" nodeType="afterGroup">
                            <p:stCondLst>
                              <p:cond delay="3500"/>
                            </p:stCondLst>
                            <p:childTnLst>
                              <p:par>
                                <p:cTn id="24" presetID="22" presetClass="entr" presetSubtype="8" fill="hold" nodeType="after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wipe(left)">
                                      <p:cBhvr>
                                        <p:cTn id="26" dur="1000"/>
                                        <p:tgtEl>
                                          <p:spTgt spid="38"/>
                                        </p:tgtEl>
                                      </p:cBhvr>
                                    </p:animEffect>
                                  </p:childTnLst>
                                </p:cTn>
                              </p:par>
                            </p:childTnLst>
                          </p:cTn>
                        </p:par>
                        <p:par>
                          <p:cTn id="27" fill="hold" nodeType="afterGroup">
                            <p:stCondLst>
                              <p:cond delay="4500"/>
                            </p:stCondLst>
                            <p:childTnLst>
                              <p:par>
                                <p:cTn id="28" presetID="22" presetClass="entr" presetSubtype="1" fill="hold" nodeType="after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wipe(up)">
                                      <p:cBhvr>
                                        <p:cTn id="30" dur="1000"/>
                                        <p:tgtEl>
                                          <p:spTgt spid="32"/>
                                        </p:tgtEl>
                                      </p:cBhvr>
                                    </p:animEffect>
                                  </p:childTnLst>
                                </p:cTn>
                              </p:par>
                            </p:childTnLst>
                          </p:cTn>
                        </p:par>
                        <p:par>
                          <p:cTn id="31" fill="hold" nodeType="afterGroup">
                            <p:stCondLst>
                              <p:cond delay="5500"/>
                            </p:stCondLst>
                            <p:childTnLst>
                              <p:par>
                                <p:cTn id="32" presetID="22" presetClass="entr" presetSubtype="8" fill="hold" nodeType="after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wipe(left)">
                                      <p:cBhvr>
                                        <p:cTn id="34" dur="1000"/>
                                        <p:tgtEl>
                                          <p:spTgt spid="41"/>
                                        </p:tgtEl>
                                      </p:cBhvr>
                                    </p:animEffect>
                                  </p:childTnLst>
                                </p:cTn>
                              </p:par>
                            </p:childTnLst>
                          </p:cTn>
                        </p:par>
                        <p:par>
                          <p:cTn id="35" fill="hold" nodeType="afterGroup">
                            <p:stCondLst>
                              <p:cond delay="6500"/>
                            </p:stCondLst>
                            <p:childTnLst>
                              <p:par>
                                <p:cTn id="36" presetID="22" presetClass="entr" presetSubtype="8" fill="hold" nodeType="after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left)">
                                      <p:cBhvr>
                                        <p:cTn id="38" dur="500"/>
                                        <p:tgtEl>
                                          <p:spTgt spid="23"/>
                                        </p:tgtEl>
                                      </p:cBhvr>
                                    </p:animEffect>
                                  </p:childTnLst>
                                </p:cTn>
                              </p:par>
                            </p:childTnLst>
                          </p:cTn>
                        </p:par>
                        <p:par>
                          <p:cTn id="39" fill="hold" nodeType="afterGroup">
                            <p:stCondLst>
                              <p:cond delay="7000"/>
                            </p:stCondLst>
                            <p:childTnLst>
                              <p:par>
                                <p:cTn id="40" presetID="22" presetClass="entr" presetSubtype="8" fill="hold" nodeType="after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left)">
                                      <p:cBhvr>
                                        <p:cTn id="42" dur="500"/>
                                        <p:tgtEl>
                                          <p:spTgt spid="19"/>
                                        </p:tgtEl>
                                      </p:cBhvr>
                                    </p:animEffect>
                                  </p:childTnLst>
                                </p:cTn>
                              </p:par>
                            </p:childTnLst>
                          </p:cTn>
                        </p:par>
                        <p:par>
                          <p:cTn id="43" fill="hold" nodeType="afterGroup">
                            <p:stCondLst>
                              <p:cond delay="7500"/>
                            </p:stCondLst>
                            <p:childTnLst>
                              <p:par>
                                <p:cTn id="44" presetID="22" presetClass="entr" presetSubtype="8" fill="hold" nodeType="afterEffect">
                                  <p:stCondLst>
                                    <p:cond delay="0"/>
                                  </p:stCondLst>
                                  <p:childTnLst>
                                    <p:set>
                                      <p:cBhvr>
                                        <p:cTn id="45" dur="1" fill="hold">
                                          <p:stCondLst>
                                            <p:cond delay="0"/>
                                          </p:stCondLst>
                                        </p:cTn>
                                        <p:tgtEl>
                                          <p:spTgt spid="47"/>
                                        </p:tgtEl>
                                        <p:attrNameLst>
                                          <p:attrName>style.visibility</p:attrName>
                                        </p:attrNameLst>
                                      </p:cBhvr>
                                      <p:to>
                                        <p:strVal val="visible"/>
                                      </p:to>
                                    </p:set>
                                    <p:animEffect transition="in" filter="wipe(left)">
                                      <p:cBhvr>
                                        <p:cTn id="46" dur="1000"/>
                                        <p:tgtEl>
                                          <p:spTgt spid="47"/>
                                        </p:tgtEl>
                                      </p:cBhvr>
                                    </p:animEffect>
                                  </p:childTnLst>
                                </p:cTn>
                              </p:par>
                            </p:childTnLst>
                          </p:cTn>
                        </p:par>
                        <p:par>
                          <p:cTn id="47" fill="hold" nodeType="afterGroup">
                            <p:stCondLst>
                              <p:cond delay="8500"/>
                            </p:stCondLst>
                            <p:childTnLst>
                              <p:par>
                                <p:cTn id="48" presetID="22" presetClass="entr" presetSubtype="8" fill="hold" nodeType="after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wipe(left)">
                                      <p:cBhvr>
                                        <p:cTn id="50" dur="500"/>
                                        <p:tgtEl>
                                          <p:spTgt spid="26"/>
                                        </p:tgtEl>
                                      </p:cBhvr>
                                    </p:animEffect>
                                  </p:childTnLst>
                                </p:cTn>
                              </p:par>
                            </p:childTnLst>
                          </p:cTn>
                        </p:par>
                        <p:par>
                          <p:cTn id="51" fill="hold" nodeType="afterGroup">
                            <p:stCondLst>
                              <p:cond delay="9000"/>
                            </p:stCondLst>
                            <p:childTnLst>
                              <p:par>
                                <p:cTn id="52" presetID="22" presetClass="entr" presetSubtype="8" fill="hold" nodeType="afterEffect">
                                  <p:stCondLst>
                                    <p:cond delay="0"/>
                                  </p:stCondLst>
                                  <p:childTnLst>
                                    <p:set>
                                      <p:cBhvr>
                                        <p:cTn id="53" dur="1" fill="hold">
                                          <p:stCondLst>
                                            <p:cond delay="0"/>
                                          </p:stCondLst>
                                        </p:cTn>
                                        <p:tgtEl>
                                          <p:spTgt spid="44"/>
                                        </p:tgtEl>
                                        <p:attrNameLst>
                                          <p:attrName>style.visibility</p:attrName>
                                        </p:attrNameLst>
                                      </p:cBhvr>
                                      <p:to>
                                        <p:strVal val="visible"/>
                                      </p:to>
                                    </p:set>
                                    <p:animEffect transition="in" filter="wipe(left)">
                                      <p:cBhvr>
                                        <p:cTn id="54" dur="500"/>
                                        <p:tgtEl>
                                          <p:spTgt spid="44"/>
                                        </p:tgtEl>
                                      </p:cBhvr>
                                    </p:animEffect>
                                  </p:childTnLst>
                                </p:cTn>
                              </p:par>
                            </p:childTnLst>
                          </p:cTn>
                        </p:par>
                        <p:par>
                          <p:cTn id="55" fill="hold" nodeType="afterGroup">
                            <p:stCondLst>
                              <p:cond delay="9500"/>
                            </p:stCondLst>
                            <p:childTnLst>
                              <p:par>
                                <p:cTn id="56" presetID="22" presetClass="entr" presetSubtype="8" fill="hold" grpId="0" nodeType="after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wipe(left)">
                                      <p:cBhvr>
                                        <p:cTn id="58" dur="500"/>
                                        <p:tgtEl>
                                          <p:spTgt spid="22"/>
                                        </p:tgtEl>
                                      </p:cBhvr>
                                    </p:animEffect>
                                  </p:childTnLst>
                                </p:cTn>
                              </p:par>
                            </p:childTnLst>
                          </p:cTn>
                        </p:par>
                        <p:par>
                          <p:cTn id="59" fill="hold" nodeType="afterGroup">
                            <p:stCondLst>
                              <p:cond delay="10000"/>
                            </p:stCondLst>
                            <p:childTnLst>
                              <p:par>
                                <p:cTn id="60" presetID="22" presetClass="entr" presetSubtype="8" fill="hold" grpId="0" nodeType="afterEffect">
                                  <p:stCondLst>
                                    <p:cond delay="0"/>
                                  </p:stCondLst>
                                  <p:childTnLst>
                                    <p:set>
                                      <p:cBhvr>
                                        <p:cTn id="61" dur="1" fill="hold">
                                          <p:stCondLst>
                                            <p:cond delay="0"/>
                                          </p:stCondLst>
                                        </p:cTn>
                                        <p:tgtEl>
                                          <p:spTgt spid="50"/>
                                        </p:tgtEl>
                                        <p:attrNameLst>
                                          <p:attrName>style.visibility</p:attrName>
                                        </p:attrNameLst>
                                      </p:cBhvr>
                                      <p:to>
                                        <p:strVal val="visible"/>
                                      </p:to>
                                    </p:set>
                                    <p:animEffect transition="in" filter="wipe(left)">
                                      <p:cBhvr>
                                        <p:cTn id="62" dur="500"/>
                                        <p:tgtEl>
                                          <p:spTgt spid="50"/>
                                        </p:tgtEl>
                                      </p:cBhvr>
                                    </p:animEffect>
                                  </p:childTnLst>
                                </p:cTn>
                              </p:par>
                            </p:childTnLst>
                          </p:cTn>
                        </p:par>
                        <p:par>
                          <p:cTn id="63" fill="hold" nodeType="afterGroup">
                            <p:stCondLst>
                              <p:cond delay="10500"/>
                            </p:stCondLst>
                            <p:childTnLst>
                              <p:par>
                                <p:cTn id="64" presetID="22" presetClass="entr" presetSubtype="8" fill="hold" grpId="0" nodeType="after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wipe(left)">
                                      <p:cBhvr>
                                        <p:cTn id="6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2" grpId="0" animBg="1"/>
      <p:bldP spid="50" grpId="0"/>
    </p:bldLst>
  </p:timing>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2"/>
          <p:cNvSpPr txBox="1">
            <a:spLocks/>
          </p:cNvSpPr>
          <p:nvPr/>
        </p:nvSpPr>
        <p:spPr>
          <a:xfrm>
            <a:off x="494423" y="1096123"/>
            <a:ext cx="7861300" cy="860425"/>
          </a:xfrm>
          <a:prstGeom prst="rect">
            <a:avLst/>
          </a:prstGeom>
        </p:spPr>
        <p:txBody>
          <a:bodyPr vert="horz" lIns="91440" tIns="45720" rIns="91440" bIns="45720" rtlCol="0" anchor="t" anchorCtr="0">
            <a:noAutofit/>
          </a:bodyPr>
          <a:lstStyle>
            <a:lvl1pPr algn="l" defTabSz="914400" rtl="0" eaLnBrk="1" latinLnBrk="0" hangingPunct="1">
              <a:spcBef>
                <a:spcPct val="0"/>
              </a:spcBef>
              <a:buNone/>
              <a:defRPr lang="en-US" sz="2400" b="0" kern="1200" cap="all" baseline="0" dirty="0">
                <a:solidFill>
                  <a:srgbClr val="86A315"/>
                </a:solidFill>
                <a:latin typeface="Frutiger 45 light" pitchFamily="34" charset="0"/>
                <a:ea typeface="+mj-ea"/>
                <a:cs typeface="+mj-cs"/>
              </a:defRPr>
            </a:lvl1pPr>
          </a:lstStyle>
          <a:p>
            <a:r>
              <a:rPr lang="en-US" altLang="en-US" dirty="0">
                <a:solidFill>
                  <a:srgbClr val="2E63AC"/>
                </a:solidFill>
              </a:rPr>
              <a:t>Price Discrimination</a:t>
            </a:r>
          </a:p>
        </p:txBody>
      </p:sp>
      <p:sp>
        <p:nvSpPr>
          <p:cNvPr id="40" name="Content Placeholder 2"/>
          <p:cNvSpPr txBox="1">
            <a:spLocks/>
          </p:cNvSpPr>
          <p:nvPr/>
        </p:nvSpPr>
        <p:spPr>
          <a:xfrm>
            <a:off x="914400" y="1836738"/>
            <a:ext cx="8229600" cy="452596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chemeClr val="accent2"/>
              </a:buClr>
              <a:buFont typeface="Frutiger 45 light" pitchFamily="34" charset="0"/>
              <a:buChar char="&gt;"/>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en-US" sz="2000" b="1" cap="all" dirty="0">
                <a:solidFill>
                  <a:srgbClr val="8A8A64"/>
                </a:solidFill>
              </a:rPr>
              <a:t>Price discrimination: </a:t>
            </a:r>
            <a:r>
              <a:rPr lang="en-US" altLang="en-US" sz="2000" dirty="0"/>
              <a:t>The practice of selling a good at different prices to different consumers</a:t>
            </a:r>
          </a:p>
          <a:p>
            <a:pPr marL="0" indent="0">
              <a:buNone/>
            </a:pPr>
            <a:endParaRPr lang="en-US" altLang="en-US" sz="2000" dirty="0"/>
          </a:p>
          <a:p>
            <a:pPr marL="0" lvl="1" indent="0">
              <a:buClr>
                <a:srgbClr val="2E63AC"/>
              </a:buClr>
              <a:buNone/>
            </a:pPr>
            <a:r>
              <a:rPr lang="en-US" altLang="en-US" dirty="0"/>
              <a:t>A firm has an opportunity for price discrimination if 3 conditions are met:</a:t>
            </a:r>
          </a:p>
          <a:p>
            <a:pPr lvl="1">
              <a:buClr>
                <a:srgbClr val="2E63AC"/>
              </a:buClr>
              <a:buFont typeface="Wingdings" panose="05000000000000000000" pitchFamily="2" charset="2"/>
              <a:buChar char="§"/>
            </a:pPr>
            <a:r>
              <a:rPr lang="en-US" altLang="en-US" dirty="0"/>
              <a:t>Market power</a:t>
            </a:r>
          </a:p>
          <a:p>
            <a:pPr lvl="1">
              <a:buClr>
                <a:srgbClr val="2E63AC"/>
              </a:buClr>
              <a:buFont typeface="Wingdings" panose="05000000000000000000" pitchFamily="2" charset="2"/>
              <a:buChar char="§"/>
            </a:pPr>
            <a:r>
              <a:rPr lang="en-US" altLang="en-US" dirty="0"/>
              <a:t>Different consumer groups</a:t>
            </a:r>
          </a:p>
          <a:p>
            <a:pPr lvl="1">
              <a:buClr>
                <a:srgbClr val="2E63AC"/>
              </a:buClr>
              <a:buFont typeface="Wingdings" panose="05000000000000000000" pitchFamily="2" charset="2"/>
              <a:buChar char="§"/>
            </a:pPr>
            <a:r>
              <a:rPr lang="en-US" altLang="en-US" dirty="0"/>
              <a:t>Resale is not possible</a:t>
            </a:r>
          </a:p>
          <a:p>
            <a:pPr lvl="1">
              <a:buClr>
                <a:srgbClr val="2E63AC"/>
              </a:buClr>
              <a:buFont typeface="Wingdings" panose="05000000000000000000" pitchFamily="2" charset="2"/>
              <a:buChar char="§"/>
            </a:pPr>
            <a:endParaRPr lang="en-US" altLang="en-US" dirty="0"/>
          </a:p>
          <a:p>
            <a:pPr marL="0" indent="0">
              <a:buFont typeface="Frutiger 45 light" pitchFamily="34" charset="0"/>
              <a:buNone/>
            </a:pPr>
            <a:endParaRPr lang="en-US" altLang="en-US" sz="800" dirty="0"/>
          </a:p>
        </p:txBody>
      </p:sp>
    </p:spTree>
    <p:extLst>
      <p:ext uri="{BB962C8B-B14F-4D97-AF65-F5344CB8AC3E}">
        <p14:creationId xmlns:p14="http://schemas.microsoft.com/office/powerpoint/2010/main" val="3246792658"/>
      </p:ext>
    </p:extLst>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2"/>
          <p:cNvSpPr txBox="1">
            <a:spLocks/>
          </p:cNvSpPr>
          <p:nvPr/>
        </p:nvSpPr>
        <p:spPr>
          <a:xfrm>
            <a:off x="494423" y="1096123"/>
            <a:ext cx="7861300" cy="860425"/>
          </a:xfrm>
          <a:prstGeom prst="rect">
            <a:avLst/>
          </a:prstGeom>
        </p:spPr>
        <p:txBody>
          <a:bodyPr vert="horz" lIns="91440" tIns="45720" rIns="91440" bIns="45720" rtlCol="0" anchor="t" anchorCtr="0">
            <a:noAutofit/>
          </a:bodyPr>
          <a:lstStyle>
            <a:lvl1pPr algn="l" defTabSz="914400" rtl="0" eaLnBrk="1" latinLnBrk="0" hangingPunct="1">
              <a:spcBef>
                <a:spcPct val="0"/>
              </a:spcBef>
              <a:buNone/>
              <a:defRPr lang="en-US" sz="2400" b="0" kern="1200" cap="all" baseline="0" dirty="0">
                <a:solidFill>
                  <a:srgbClr val="86A315"/>
                </a:solidFill>
                <a:latin typeface="Frutiger 45 light" pitchFamily="34" charset="0"/>
                <a:ea typeface="+mj-ea"/>
                <a:cs typeface="+mj-cs"/>
              </a:defRPr>
            </a:lvl1pPr>
          </a:lstStyle>
          <a:p>
            <a:r>
              <a:rPr lang="en-US" altLang="en-US" dirty="0">
                <a:solidFill>
                  <a:srgbClr val="2E63AC"/>
                </a:solidFill>
              </a:rPr>
              <a:t>Price Discrimination</a:t>
            </a:r>
          </a:p>
        </p:txBody>
      </p:sp>
      <p:sp>
        <p:nvSpPr>
          <p:cNvPr id="40" name="Content Placeholder 2"/>
          <p:cNvSpPr txBox="1">
            <a:spLocks/>
          </p:cNvSpPr>
          <p:nvPr/>
        </p:nvSpPr>
        <p:spPr>
          <a:xfrm>
            <a:off x="482600" y="1836738"/>
            <a:ext cx="3039832" cy="441166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chemeClr val="accent2"/>
              </a:buClr>
              <a:buFont typeface="Frutiger 45 light" pitchFamily="34" charset="0"/>
              <a:buChar char="&gt;"/>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dirty="0">
                <a:solidFill>
                  <a:srgbClr val="2E63AC"/>
                </a:solidFill>
                <a:ea typeface="MS PGothic" panose="020B0600070205080204" pitchFamily="34" charset="-128"/>
              </a:rPr>
              <a:t>Senior Discounts in Restaurants</a:t>
            </a:r>
          </a:p>
          <a:p>
            <a:pPr marL="0" indent="0">
              <a:buNone/>
            </a:pPr>
            <a:r>
              <a:rPr lang="en-US" sz="1800" dirty="0">
                <a:ea typeface="MS PGothic" panose="020B0600070205080204" pitchFamily="34" charset="-128"/>
              </a:rPr>
              <a:t>To engage in price discrimination, the firm divides potential customers into two groups and applies the marginal principle twice—once for each group. </a:t>
            </a:r>
          </a:p>
          <a:p>
            <a:pPr marL="0" indent="0">
              <a:buNone/>
            </a:pPr>
            <a:r>
              <a:rPr lang="en-US" sz="1800" dirty="0">
                <a:ea typeface="MS PGothic" panose="020B0600070205080204" pitchFamily="34" charset="-128"/>
              </a:rPr>
              <a:t>Using the marginal principle, the profit-maximizing prices are $3 for seniors (point</a:t>
            </a:r>
            <a:r>
              <a:rPr lang="en-US" sz="1800" i="1" dirty="0">
                <a:ea typeface="MS PGothic" panose="020B0600070205080204" pitchFamily="34" charset="-128"/>
              </a:rPr>
              <a:t> b</a:t>
            </a:r>
            <a:r>
              <a:rPr lang="en-US" sz="1800" dirty="0">
                <a:ea typeface="MS PGothic" panose="020B0600070205080204" pitchFamily="34" charset="-128"/>
              </a:rPr>
              <a:t>) and $6 for </a:t>
            </a:r>
            <a:r>
              <a:rPr lang="en-US" sz="1800" dirty="0" err="1">
                <a:ea typeface="MS PGothic" panose="020B0600070205080204" pitchFamily="34" charset="-128"/>
              </a:rPr>
              <a:t>nonseniors</a:t>
            </a:r>
            <a:r>
              <a:rPr lang="en-US" sz="1800" dirty="0">
                <a:ea typeface="MS PGothic" panose="020B0600070205080204" pitchFamily="34" charset="-128"/>
              </a:rPr>
              <a:t> (point </a:t>
            </a:r>
            <a:r>
              <a:rPr lang="en-US" sz="1800" i="1" dirty="0">
                <a:ea typeface="MS PGothic" panose="020B0600070205080204" pitchFamily="34" charset="-128"/>
              </a:rPr>
              <a:t>d</a:t>
            </a:r>
            <a:r>
              <a:rPr lang="en-US" sz="1800" dirty="0">
                <a:ea typeface="MS PGothic" panose="020B0600070205080204" pitchFamily="34" charset="-128"/>
              </a:rPr>
              <a:t> ).</a:t>
            </a:r>
            <a:endParaRPr lang="en-US" altLang="en-US" sz="2800" dirty="0"/>
          </a:p>
          <a:p>
            <a:pPr marL="0" indent="0">
              <a:buFont typeface="Frutiger 45 light" pitchFamily="34" charset="0"/>
              <a:buNone/>
            </a:pPr>
            <a:endParaRPr lang="en-US" altLang="en-US" sz="800" dirty="0"/>
          </a:p>
        </p:txBody>
      </p:sp>
      <p:sp>
        <p:nvSpPr>
          <p:cNvPr id="8" name="Rechteck 7"/>
          <p:cNvSpPr/>
          <p:nvPr/>
        </p:nvSpPr>
        <p:spPr>
          <a:xfrm>
            <a:off x="0" y="5262663"/>
            <a:ext cx="9144000" cy="1103587"/>
          </a:xfrm>
          <a:prstGeom prst="rect">
            <a:avLst/>
          </a:prstGeom>
          <a:gradFill>
            <a:gsLst>
              <a:gs pos="6000">
                <a:srgbClr val="2E63AC">
                  <a:lumMod val="100000"/>
                </a:srgbClr>
              </a:gs>
              <a:gs pos="4000">
                <a:srgbClr val="2E63AC"/>
              </a:gs>
              <a:gs pos="54000">
                <a:srgbClr val="2E63AC">
                  <a:alpha val="0"/>
                </a:srgb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sp>
        <p:nvSpPr>
          <p:cNvPr id="9" name="Textfeld 8"/>
          <p:cNvSpPr txBox="1"/>
          <p:nvPr/>
        </p:nvSpPr>
        <p:spPr>
          <a:xfrm>
            <a:off x="-236490" y="5439157"/>
            <a:ext cx="9144000" cy="1015663"/>
          </a:xfrm>
          <a:prstGeom prst="rect">
            <a:avLst/>
          </a:prstGeom>
          <a:noFill/>
        </p:spPr>
        <p:txBody>
          <a:bodyPr wrap="square" rtlCol="0">
            <a:spAutoFit/>
          </a:bodyPr>
          <a:lstStyle/>
          <a:p>
            <a:pPr algn="r"/>
            <a:endParaRPr lang="de-DE" dirty="0">
              <a:solidFill>
                <a:prstClr val="white"/>
              </a:solidFill>
              <a:latin typeface="Arial" panose="020B0604020202020204" pitchFamily="34" charset="0"/>
              <a:cs typeface="Arial" panose="020B0604020202020204" pitchFamily="34" charset="0"/>
            </a:endParaRPr>
          </a:p>
          <a:p>
            <a:pPr algn="r"/>
            <a:r>
              <a:rPr lang="de-DE" sz="2400" cap="all" dirty="0" err="1">
                <a:solidFill>
                  <a:prstClr val="white"/>
                </a:solidFill>
                <a:latin typeface="Arial" panose="020B0604020202020204" pitchFamily="34" charset="0"/>
                <a:cs typeface="Arial" panose="020B0604020202020204" pitchFamily="34" charset="0"/>
              </a:rPr>
              <a:t>Example</a:t>
            </a:r>
            <a:endParaRPr lang="de-DE" sz="2400" cap="all" dirty="0">
              <a:solidFill>
                <a:prstClr val="white"/>
              </a:solidFill>
              <a:latin typeface="Arial" panose="020B0604020202020204" pitchFamily="34" charset="0"/>
              <a:cs typeface="Arial" panose="020B0604020202020204" pitchFamily="34" charset="0"/>
            </a:endParaRPr>
          </a:p>
          <a:p>
            <a:pPr algn="r"/>
            <a:r>
              <a:rPr lang="de-DE" dirty="0">
                <a:solidFill>
                  <a:prstClr val="white"/>
                </a:solidFill>
                <a:latin typeface="Arial" panose="020B0604020202020204" pitchFamily="34" charset="0"/>
                <a:cs typeface="Arial" panose="020B0604020202020204" pitchFamily="34" charset="0"/>
              </a:rPr>
              <a:t>       </a:t>
            </a:r>
            <a:endParaRPr lang="en-US" dirty="0">
              <a:solidFill>
                <a:prstClr val="white"/>
              </a:solidFill>
              <a:latin typeface="Arial" panose="020B0604020202020204" pitchFamily="34" charset="0"/>
              <a:cs typeface="Arial" panose="020B0604020202020204" pitchFamily="34" charset="0"/>
            </a:endParaRPr>
          </a:p>
        </p:txBody>
      </p:sp>
      <p:pic>
        <p:nvPicPr>
          <p:cNvPr id="10" name="Picture 4" descr="    • Panel (A): Senior citizens. A graph has Number of senior customers on the horizontal axis and the price on the vertical axis.&#10;        • The MC = AC curve is horizontal passes through (0, $1) and point a (280, $1).&#10;        • The marginal revenue is negatively sloped and falls straight through approximately (100, $5) and point a.&#10;        • The curve for demand by seniors is less negatively sloped and falls straight through approximately (100, $5.75) and point b (280, $3), which is directly above a.&#10;    • Panel (B): Nonseniors. A graph has Number of nonsenior customers on the horizontal axis and price on the vertical axis.&#10;        • The MC = AC is horizontal and passes through (0, $1) and point c (260, $1).&#10;        • The marginal revenue is negatively sloped and falls straight through approximately (130, $6) and point c.&#10;        • The curve for demand by nonseniors is less negatively sloped and falls straight through approximately (180, $8.50) and point d (260, $6), which is directly above c."/>
          <p:cNvPicPr>
            <a:picLocks noChangeAspect="1"/>
          </p:cNvPicPr>
          <p:nvPr/>
        </p:nvPicPr>
        <p:blipFill rotWithShape="1">
          <a:blip r:embed="rId2">
            <a:extLst>
              <a:ext uri="{28A0092B-C50C-407E-A947-70E740481C1C}">
                <a14:useLocalDpi xmlns:a14="http://schemas.microsoft.com/office/drawing/2010/main" val="0"/>
              </a:ext>
            </a:extLst>
          </a:blip>
          <a:srcRect b="17894"/>
          <a:stretch/>
        </p:blipFill>
        <p:spPr>
          <a:xfrm>
            <a:off x="3522432" y="2057399"/>
            <a:ext cx="5492028" cy="2946401"/>
          </a:xfrm>
          <a:prstGeom prst="rect">
            <a:avLst/>
          </a:prstGeom>
        </p:spPr>
      </p:pic>
    </p:spTree>
    <p:extLst>
      <p:ext uri="{BB962C8B-B14F-4D97-AF65-F5344CB8AC3E}">
        <p14:creationId xmlns:p14="http://schemas.microsoft.com/office/powerpoint/2010/main" val="254259831"/>
      </p:ext>
    </p:extLst>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SENDING MONEY TO THE UTILITIES IS LIKE BURNING MONEY!"/>
          <p:cNvPicPr>
            <a:picLocks noChangeAspect="1" noChangeArrowheads="1"/>
          </p:cNvPicPr>
          <p:nvPr/>
        </p:nvPicPr>
        <p:blipFill rotWithShape="1">
          <a:blip r:embed="rId3">
            <a:extLst>
              <a:ext uri="{28A0092B-C50C-407E-A947-70E740481C1C}">
                <a14:useLocalDpi xmlns:a14="http://schemas.microsoft.com/office/drawing/2010/main" val="0"/>
              </a:ext>
            </a:extLst>
          </a:blip>
          <a:srcRect t="-12453" b="12453"/>
          <a:stretch/>
        </p:blipFill>
        <p:spPr bwMode="auto">
          <a:xfrm>
            <a:off x="0" y="-756035"/>
            <a:ext cx="9144000" cy="6071016"/>
          </a:xfrm>
          <a:prstGeom prst="rect">
            <a:avLst/>
          </a:prstGeom>
          <a:noFill/>
          <a:extLst>
            <a:ext uri="{909E8E84-426E-40DD-AFC4-6F175D3DCCD1}">
              <a14:hiddenFill xmlns:a14="http://schemas.microsoft.com/office/drawing/2010/main">
                <a:solidFill>
                  <a:srgbClr val="FFFFFF"/>
                </a:solidFill>
              </a14:hiddenFill>
            </a:ext>
          </a:extLst>
        </p:spPr>
      </p:pic>
      <p:sp>
        <p:nvSpPr>
          <p:cNvPr id="7" name="Titel 10"/>
          <p:cNvSpPr txBox="1">
            <a:spLocks/>
          </p:cNvSpPr>
          <p:nvPr/>
        </p:nvSpPr>
        <p:spPr>
          <a:xfrm>
            <a:off x="727200" y="3957667"/>
            <a:ext cx="8042400" cy="993600"/>
          </a:xfrm>
          <a:prstGeom prst="rect">
            <a:avLst/>
          </a:prstGeom>
        </p:spPr>
        <p:txBody>
          <a:bodyPr vert="horz" lIns="91440" tIns="45720" rIns="91440" bIns="45720" rtlCol="0" anchor="t" anchorCtr="0">
            <a:noAutofit/>
          </a:bodyPr>
          <a:lstStyle>
            <a:lvl1pPr algn="l" defTabSz="914400" rtl="0" eaLnBrk="1" latinLnBrk="0" hangingPunct="1">
              <a:lnSpc>
                <a:spcPts val="3500"/>
              </a:lnSpc>
              <a:spcBef>
                <a:spcPct val="0"/>
              </a:spcBef>
              <a:buNone/>
              <a:defRPr lang="en-US" sz="3000" b="0" kern="1200" cap="all" baseline="0">
                <a:solidFill>
                  <a:schemeClr val="bg1"/>
                </a:solidFill>
                <a:latin typeface="Frutiger 45 light" pitchFamily="34" charset="0"/>
                <a:ea typeface="+mj-ea"/>
                <a:cs typeface="+mj-cs"/>
              </a:defRPr>
            </a:lvl1pPr>
          </a:lstStyle>
          <a:p>
            <a:r>
              <a:rPr lang="de-DE" dirty="0"/>
              <a:t>             </a:t>
            </a:r>
          </a:p>
        </p:txBody>
      </p:sp>
      <p:sp>
        <p:nvSpPr>
          <p:cNvPr id="6" name="Rechteck 5"/>
          <p:cNvSpPr/>
          <p:nvPr/>
        </p:nvSpPr>
        <p:spPr>
          <a:xfrm>
            <a:off x="0" y="3800505"/>
            <a:ext cx="9144000" cy="1514475"/>
          </a:xfrm>
          <a:prstGeom prst="rect">
            <a:avLst/>
          </a:prstGeom>
          <a:solidFill>
            <a:srgbClr val="2E63A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itel 10"/>
          <p:cNvSpPr>
            <a:spLocks noGrp="1"/>
          </p:cNvSpPr>
          <p:nvPr>
            <p:ph type="title"/>
          </p:nvPr>
        </p:nvSpPr>
        <p:spPr>
          <a:xfrm>
            <a:off x="604838" y="3836355"/>
            <a:ext cx="8164762" cy="1436687"/>
          </a:xfrm>
        </p:spPr>
        <p:txBody>
          <a:bodyPr anchor="ctr"/>
          <a:lstStyle>
            <a:lvl1pPr>
              <a:lnSpc>
                <a:spcPts val="3500"/>
              </a:lnSpc>
              <a:defRPr b="0">
                <a:solidFill>
                  <a:schemeClr val="bg1"/>
                </a:solidFill>
              </a:defRPr>
            </a:lvl1pPr>
          </a:lstStyle>
          <a:p>
            <a:r>
              <a:rPr lang="en-US" dirty="0">
                <a:cs typeface="Arial" pitchFamily="34" charset="0"/>
              </a:rPr>
              <a:t>6.2 </a:t>
            </a:r>
            <a:r>
              <a:rPr lang="en-US" altLang="en-US" dirty="0"/>
              <a:t>The Welfare Cost of Monopolies</a:t>
            </a:r>
            <a:endParaRPr lang="en-US" dirty="0">
              <a:cs typeface="Arial" pitchFamily="34" charset="0"/>
            </a:endParaRPr>
          </a:p>
        </p:txBody>
      </p:sp>
    </p:spTree>
    <p:extLst>
      <p:ext uri="{BB962C8B-B14F-4D97-AF65-F5344CB8AC3E}">
        <p14:creationId xmlns:p14="http://schemas.microsoft.com/office/powerpoint/2010/main" val="1338585139"/>
      </p:ext>
    </p:extLst>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idx="4294967295"/>
          </p:nvPr>
        </p:nvSpPr>
        <p:spPr>
          <a:xfrm>
            <a:off x="639434" y="874110"/>
            <a:ext cx="8094662" cy="860425"/>
          </a:xfrm>
        </p:spPr>
        <p:txBody>
          <a:bodyPr wrap="square" anchor="t"/>
          <a:lstStyle/>
          <a:p>
            <a:r>
              <a:rPr lang="en-US" altLang="en-US" dirty="0">
                <a:solidFill>
                  <a:srgbClr val="2E63AC"/>
                </a:solidFill>
              </a:rPr>
              <a:t>The Welfare Cost of Monopolies (1/2)</a:t>
            </a:r>
          </a:p>
        </p:txBody>
      </p:sp>
      <p:sp>
        <p:nvSpPr>
          <p:cNvPr id="31747" name="Content Placeholder 2"/>
          <p:cNvSpPr>
            <a:spLocks noGrp="1"/>
          </p:cNvSpPr>
          <p:nvPr>
            <p:ph idx="4294967295"/>
          </p:nvPr>
        </p:nvSpPr>
        <p:spPr>
          <a:xfrm>
            <a:off x="646378" y="1647546"/>
            <a:ext cx="8229600" cy="4525962"/>
          </a:xfrm>
        </p:spPr>
        <p:txBody>
          <a:bodyPr/>
          <a:lstStyle/>
          <a:p>
            <a:pPr>
              <a:buClr>
                <a:srgbClr val="2E63AC"/>
              </a:buClr>
              <a:buFont typeface="Wingdings" panose="05000000000000000000" pitchFamily="2" charset="2"/>
              <a:buChar char="§"/>
            </a:pPr>
            <a:r>
              <a:rPr lang="en-US" altLang="en-US" dirty="0">
                <a:solidFill>
                  <a:srgbClr val="2E63AC"/>
                </a:solidFill>
              </a:rPr>
              <a:t>Benevolent planner: maximize total surplus</a:t>
            </a:r>
          </a:p>
          <a:p>
            <a:pPr lvl="1">
              <a:buClr>
                <a:srgbClr val="2E63AC"/>
              </a:buClr>
              <a:buFont typeface="Wingdings" panose="05000000000000000000" pitchFamily="2" charset="2"/>
              <a:buChar char="§"/>
            </a:pPr>
            <a:r>
              <a:rPr lang="en-US" altLang="en-US" dirty="0"/>
              <a:t>Consumer surplus + producer surplus</a:t>
            </a:r>
          </a:p>
          <a:p>
            <a:pPr lvl="1">
              <a:buClr>
                <a:srgbClr val="2E63AC"/>
              </a:buClr>
              <a:buFont typeface="Wingdings" panose="05000000000000000000" pitchFamily="2" charset="2"/>
              <a:buChar char="§"/>
            </a:pPr>
            <a:r>
              <a:rPr lang="en-US" altLang="en-US" dirty="0"/>
              <a:t>Socially efficient outcome</a:t>
            </a:r>
          </a:p>
          <a:p>
            <a:pPr lvl="1">
              <a:buClr>
                <a:srgbClr val="2E63AC"/>
              </a:buClr>
              <a:buFont typeface="Wingdings" panose="05000000000000000000" pitchFamily="2" charset="2"/>
              <a:buChar char="§"/>
            </a:pPr>
            <a:r>
              <a:rPr lang="en-US" altLang="en-US" dirty="0"/>
              <a:t>Produce quantity where marginal cost curve intersects demand curve</a:t>
            </a:r>
          </a:p>
          <a:p>
            <a:pPr lvl="1">
              <a:buClr>
                <a:srgbClr val="2E63AC"/>
              </a:buClr>
              <a:buFont typeface="Wingdings" panose="05000000000000000000" pitchFamily="2" charset="2"/>
              <a:buChar char="§"/>
            </a:pPr>
            <a:r>
              <a:rPr lang="en-US" altLang="en-US" dirty="0"/>
              <a:t>Charge P=MC</a:t>
            </a:r>
          </a:p>
          <a:p>
            <a:pPr>
              <a:buClr>
                <a:srgbClr val="2E63AC"/>
              </a:buClr>
              <a:buFont typeface="Wingdings" panose="05000000000000000000" pitchFamily="2" charset="2"/>
              <a:buChar char="§"/>
            </a:pPr>
            <a:r>
              <a:rPr lang="en-US" altLang="en-US" dirty="0">
                <a:solidFill>
                  <a:srgbClr val="2E63AC"/>
                </a:solidFill>
              </a:rPr>
              <a:t>Monopoly </a:t>
            </a:r>
          </a:p>
          <a:p>
            <a:pPr lvl="1">
              <a:buClr>
                <a:srgbClr val="2E63AC"/>
              </a:buClr>
              <a:buFont typeface="Wingdings" panose="05000000000000000000" pitchFamily="2" charset="2"/>
              <a:buChar char="§"/>
            </a:pPr>
            <a:r>
              <a:rPr lang="en-US" altLang="en-US" dirty="0"/>
              <a:t>Produce quantity where MC = MR</a:t>
            </a:r>
          </a:p>
          <a:p>
            <a:pPr lvl="1">
              <a:buClr>
                <a:srgbClr val="2E63AC"/>
              </a:buClr>
              <a:buFont typeface="Wingdings" panose="05000000000000000000" pitchFamily="2" charset="2"/>
              <a:buChar char="§"/>
            </a:pPr>
            <a:r>
              <a:rPr lang="en-US" altLang="en-US" dirty="0"/>
              <a:t>Produces less than the socially efficient quantity of output</a:t>
            </a:r>
          </a:p>
          <a:p>
            <a:pPr lvl="1">
              <a:buClr>
                <a:srgbClr val="2E63AC"/>
              </a:buClr>
              <a:buFont typeface="Wingdings" panose="05000000000000000000" pitchFamily="2" charset="2"/>
              <a:buChar char="§"/>
            </a:pPr>
            <a:r>
              <a:rPr lang="en-US" altLang="en-US" dirty="0"/>
              <a:t>Charge P &gt; MC</a:t>
            </a:r>
          </a:p>
          <a:p>
            <a:pPr lvl="1">
              <a:buClr>
                <a:srgbClr val="2E63AC"/>
              </a:buClr>
              <a:buFont typeface="Wingdings" panose="05000000000000000000" pitchFamily="2" charset="2"/>
              <a:buChar char="§"/>
            </a:pPr>
            <a:r>
              <a:rPr lang="en-US" altLang="en-US" dirty="0"/>
              <a:t>Deadweight loss: triangle between the demand curve and MC curve</a:t>
            </a:r>
          </a:p>
          <a:p>
            <a:pPr lvl="1">
              <a:buClr>
                <a:srgbClr val="2E63AC"/>
              </a:buClr>
              <a:buFont typeface="Wingdings" panose="05000000000000000000" pitchFamily="2" charset="2"/>
              <a:buChar char="§"/>
            </a:pPr>
            <a:endParaRPr lang="en-US" altLang="en-US" dirty="0"/>
          </a:p>
        </p:txBody>
      </p:sp>
    </p:spTree>
    <p:extLst>
      <p:ext uri="{BB962C8B-B14F-4D97-AF65-F5344CB8AC3E}">
        <p14:creationId xmlns:p14="http://schemas.microsoft.com/office/powerpoint/2010/main" val="245119640"/>
      </p:ext>
    </p:extLst>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a:spLocks noChangeArrowheads="1"/>
          </p:cNvSpPr>
          <p:nvPr/>
        </p:nvSpPr>
        <p:spPr bwMode="auto">
          <a:xfrm>
            <a:off x="146050" y="5462915"/>
            <a:ext cx="899795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algn="l" eaLnBrk="1" hangingPunct="1">
              <a:buFontTx/>
              <a:buNone/>
            </a:pPr>
            <a:r>
              <a:rPr lang="en-US" altLang="en-US" sz="1400" dirty="0">
                <a:latin typeface="+mn-lt"/>
              </a:rPr>
              <a:t>Because a monopoly charges a price above marginal cost, not all consumers who value the good at more than its cost buy it. Thus, the quantity produced and sold by a monopoly is below the socially efficient level. The deadweight loss is represented by the area of the triangle between the demand curve (which reflects the value of the good to consumers) and the marginal-cost curve (which reflects the costs of the monopoly producer).</a:t>
            </a:r>
          </a:p>
        </p:txBody>
      </p:sp>
      <p:grpSp>
        <p:nvGrpSpPr>
          <p:cNvPr id="2" name="Gruppieren 1"/>
          <p:cNvGrpSpPr/>
          <p:nvPr/>
        </p:nvGrpSpPr>
        <p:grpSpPr>
          <a:xfrm>
            <a:off x="423863" y="1141359"/>
            <a:ext cx="7103296" cy="4326800"/>
            <a:chOff x="423863" y="887413"/>
            <a:chExt cx="8068012" cy="4643373"/>
          </a:xfrm>
        </p:grpSpPr>
        <p:grpSp>
          <p:nvGrpSpPr>
            <p:cNvPr id="6" name="Group 4"/>
            <p:cNvGrpSpPr>
              <a:grpSpLocks/>
            </p:cNvGrpSpPr>
            <p:nvPr/>
          </p:nvGrpSpPr>
          <p:grpSpPr bwMode="auto">
            <a:xfrm>
              <a:off x="423863" y="887413"/>
              <a:ext cx="7702550" cy="4005262"/>
              <a:chOff x="325343" y="651289"/>
              <a:chExt cx="7701615" cy="4004630"/>
            </a:xfrm>
          </p:grpSpPr>
          <p:sp>
            <p:nvSpPr>
              <p:cNvPr id="7" name="Rectangle 6"/>
              <p:cNvSpPr/>
              <p:nvPr/>
            </p:nvSpPr>
            <p:spPr>
              <a:xfrm>
                <a:off x="1828523" y="748111"/>
                <a:ext cx="6198435" cy="38951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buFontTx/>
                  <a:buNone/>
                  <a:defRPr/>
                </a:pPr>
                <a:endParaRPr lang="en-US" sz="1600" dirty="0">
                  <a:solidFill>
                    <a:schemeClr val="tx1"/>
                  </a:solidFill>
                </a:endParaRPr>
              </a:p>
            </p:txBody>
          </p:sp>
          <p:grpSp>
            <p:nvGrpSpPr>
              <p:cNvPr id="34854" name="Group 16"/>
              <p:cNvGrpSpPr>
                <a:grpSpLocks/>
              </p:cNvGrpSpPr>
              <p:nvPr/>
            </p:nvGrpSpPr>
            <p:grpSpPr bwMode="auto">
              <a:xfrm>
                <a:off x="325343" y="651289"/>
                <a:ext cx="1493202" cy="4004630"/>
                <a:chOff x="325343" y="651289"/>
                <a:chExt cx="1493202" cy="4004630"/>
              </a:xfrm>
            </p:grpSpPr>
            <p:cxnSp>
              <p:nvCxnSpPr>
                <p:cNvPr id="9" name="Straight Connector 8"/>
                <p:cNvCxnSpPr/>
                <p:nvPr/>
              </p:nvCxnSpPr>
              <p:spPr>
                <a:xfrm rot="5400000">
                  <a:off x="-142048" y="2696460"/>
                  <a:ext cx="391891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4856" name="TextBox 8"/>
                <p:cNvSpPr txBox="1">
                  <a:spLocks noChangeArrowheads="1"/>
                </p:cNvSpPr>
                <p:nvPr/>
              </p:nvSpPr>
              <p:spPr bwMode="auto">
                <a:xfrm>
                  <a:off x="325343" y="651289"/>
                  <a:ext cx="1493202" cy="633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algn="r" eaLnBrk="1" hangingPunct="1">
                    <a:buFontTx/>
                    <a:buNone/>
                  </a:pPr>
                  <a:r>
                    <a:rPr lang="en-US" altLang="en-US" sz="1600">
                      <a:latin typeface="+mn-lt"/>
                    </a:rPr>
                    <a:t>Costs and</a:t>
                  </a:r>
                </a:p>
                <a:p>
                  <a:pPr algn="r" eaLnBrk="1" hangingPunct="1">
                    <a:buFontTx/>
                    <a:buNone/>
                  </a:pPr>
                  <a:r>
                    <a:rPr lang="en-US" altLang="en-US" sz="1600">
                      <a:latin typeface="+mn-lt"/>
                    </a:rPr>
                    <a:t>Revenue</a:t>
                  </a:r>
                </a:p>
              </p:txBody>
            </p:sp>
          </p:grpSp>
        </p:grpSp>
        <p:grpSp>
          <p:nvGrpSpPr>
            <p:cNvPr id="12" name="Group 10"/>
            <p:cNvGrpSpPr>
              <a:grpSpLocks/>
            </p:cNvGrpSpPr>
            <p:nvPr/>
          </p:nvGrpSpPr>
          <p:grpSpPr bwMode="auto">
            <a:xfrm>
              <a:off x="1770063" y="4891086"/>
              <a:ext cx="6721812" cy="373985"/>
              <a:chOff x="1672465" y="4654369"/>
              <a:chExt cx="6720747" cy="373907"/>
            </a:xfrm>
          </p:grpSpPr>
          <p:cxnSp>
            <p:nvCxnSpPr>
              <p:cNvPr id="13" name="Straight Connector 12"/>
              <p:cNvCxnSpPr/>
              <p:nvPr/>
            </p:nvCxnSpPr>
            <p:spPr>
              <a:xfrm>
                <a:off x="1816904" y="4654369"/>
                <a:ext cx="626963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4851" name="TextBox 12"/>
              <p:cNvSpPr txBox="1">
                <a:spLocks noChangeArrowheads="1"/>
              </p:cNvSpPr>
              <p:nvPr/>
            </p:nvSpPr>
            <p:spPr bwMode="auto">
              <a:xfrm>
                <a:off x="7315157" y="4665027"/>
                <a:ext cx="1078055" cy="36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buFontTx/>
                  <a:buNone/>
                </a:pPr>
                <a:r>
                  <a:rPr lang="en-US" altLang="en-US" sz="1600">
                    <a:latin typeface="+mn-lt"/>
                  </a:rPr>
                  <a:t>Quantity</a:t>
                </a:r>
              </a:p>
            </p:txBody>
          </p:sp>
          <p:sp>
            <p:nvSpPr>
              <p:cNvPr id="34852" name="TextBox 13"/>
              <p:cNvSpPr txBox="1">
                <a:spLocks noChangeArrowheads="1"/>
              </p:cNvSpPr>
              <p:nvPr/>
            </p:nvSpPr>
            <p:spPr bwMode="auto">
              <a:xfrm>
                <a:off x="1672465" y="4665028"/>
                <a:ext cx="338964" cy="363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buFontTx/>
                  <a:buNone/>
                </a:pPr>
                <a:r>
                  <a:rPr lang="en-US" altLang="en-US" sz="1600">
                    <a:latin typeface="+mn-lt"/>
                  </a:rPr>
                  <a:t>0</a:t>
                </a:r>
              </a:p>
            </p:txBody>
          </p:sp>
        </p:grpSp>
        <p:grpSp>
          <p:nvGrpSpPr>
            <p:cNvPr id="16" name="Group 14"/>
            <p:cNvGrpSpPr>
              <a:grpSpLocks/>
            </p:cNvGrpSpPr>
            <p:nvPr/>
          </p:nvGrpSpPr>
          <p:grpSpPr bwMode="auto">
            <a:xfrm>
              <a:off x="1903413" y="1625600"/>
              <a:ext cx="5880160" cy="2172635"/>
              <a:chOff x="1306286" y="1995055"/>
              <a:chExt cx="5880213" cy="2171506"/>
            </a:xfrm>
          </p:grpSpPr>
          <p:cxnSp>
            <p:nvCxnSpPr>
              <p:cNvPr id="17" name="Straight Connector 16"/>
              <p:cNvCxnSpPr/>
              <p:nvPr/>
            </p:nvCxnSpPr>
            <p:spPr>
              <a:xfrm>
                <a:off x="1306286" y="1995055"/>
                <a:ext cx="4773655" cy="1923050"/>
              </a:xfrm>
              <a:prstGeom prst="line">
                <a:avLst/>
              </a:prstGeom>
              <a:ln w="38100">
                <a:solidFill>
                  <a:srgbClr val="005EA4"/>
                </a:solidFill>
              </a:ln>
            </p:spPr>
            <p:style>
              <a:lnRef idx="1">
                <a:schemeClr val="accent1"/>
              </a:lnRef>
              <a:fillRef idx="0">
                <a:schemeClr val="accent1"/>
              </a:fillRef>
              <a:effectRef idx="0">
                <a:schemeClr val="accent1"/>
              </a:effectRef>
              <a:fontRef idx="minor">
                <a:schemeClr val="tx1"/>
              </a:fontRef>
            </p:style>
          </p:cxnSp>
          <p:sp>
            <p:nvSpPr>
              <p:cNvPr id="34849" name="TextBox 16"/>
              <p:cNvSpPr txBox="1">
                <a:spLocks noChangeArrowheads="1"/>
              </p:cNvSpPr>
              <p:nvPr/>
            </p:nvSpPr>
            <p:spPr bwMode="auto">
              <a:xfrm>
                <a:off x="6097339" y="3803425"/>
                <a:ext cx="1089160" cy="363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buFontTx/>
                  <a:buNone/>
                </a:pPr>
                <a:r>
                  <a:rPr lang="en-US" altLang="en-US" sz="1600">
                    <a:latin typeface="+mn-lt"/>
                  </a:rPr>
                  <a:t>Demand</a:t>
                </a:r>
              </a:p>
            </p:txBody>
          </p:sp>
        </p:grpSp>
        <p:grpSp>
          <p:nvGrpSpPr>
            <p:cNvPr id="19" name="Group 30"/>
            <p:cNvGrpSpPr>
              <a:grpSpLocks/>
            </p:cNvGrpSpPr>
            <p:nvPr/>
          </p:nvGrpSpPr>
          <p:grpSpPr bwMode="auto">
            <a:xfrm>
              <a:off x="1938338" y="1662113"/>
              <a:ext cx="5458257" cy="3083885"/>
              <a:chOff x="2648198" y="1082634"/>
              <a:chExt cx="5457603" cy="3084146"/>
            </a:xfrm>
          </p:grpSpPr>
          <p:cxnSp>
            <p:nvCxnSpPr>
              <p:cNvPr id="20" name="Straight Connector 19"/>
              <p:cNvCxnSpPr/>
              <p:nvPr/>
            </p:nvCxnSpPr>
            <p:spPr>
              <a:xfrm>
                <a:off x="2648198" y="1082634"/>
                <a:ext cx="3431764" cy="2835515"/>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34847" name="TextBox 19"/>
              <p:cNvSpPr txBox="1">
                <a:spLocks noChangeArrowheads="1"/>
              </p:cNvSpPr>
              <p:nvPr/>
            </p:nvSpPr>
            <p:spPr bwMode="auto">
              <a:xfrm>
                <a:off x="6097433" y="3803425"/>
                <a:ext cx="2008368" cy="363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buFontTx/>
                  <a:buNone/>
                </a:pPr>
                <a:r>
                  <a:rPr lang="en-US" altLang="en-US" sz="1600">
                    <a:latin typeface="+mn-lt"/>
                  </a:rPr>
                  <a:t>Marginal revenue</a:t>
                </a:r>
              </a:p>
            </p:txBody>
          </p:sp>
        </p:grpSp>
        <p:grpSp>
          <p:nvGrpSpPr>
            <p:cNvPr id="22" name="Group 33"/>
            <p:cNvGrpSpPr>
              <a:grpSpLocks/>
            </p:cNvGrpSpPr>
            <p:nvPr/>
          </p:nvGrpSpPr>
          <p:grpSpPr bwMode="auto">
            <a:xfrm>
              <a:off x="3444875" y="2528888"/>
              <a:ext cx="1218421" cy="3001898"/>
              <a:chOff x="1292798" y="2827434"/>
              <a:chExt cx="1216518" cy="3001387"/>
            </a:xfrm>
          </p:grpSpPr>
          <p:cxnSp>
            <p:nvCxnSpPr>
              <p:cNvPr id="23" name="Straight Connector 22"/>
              <p:cNvCxnSpPr/>
              <p:nvPr/>
            </p:nvCxnSpPr>
            <p:spPr>
              <a:xfrm rot="5400000">
                <a:off x="824364" y="4009127"/>
                <a:ext cx="2363385" cy="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4845" name="TextBox 34"/>
              <p:cNvSpPr txBox="1">
                <a:spLocks noChangeArrowheads="1"/>
              </p:cNvSpPr>
              <p:nvPr/>
            </p:nvSpPr>
            <p:spPr bwMode="auto">
              <a:xfrm>
                <a:off x="1292798" y="5201367"/>
                <a:ext cx="1216518" cy="627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buFontTx/>
                  <a:buNone/>
                </a:pPr>
                <a:r>
                  <a:rPr lang="en-US" altLang="en-US" sz="1600">
                    <a:latin typeface="+mn-lt"/>
                  </a:rPr>
                  <a:t>Monopoly</a:t>
                </a:r>
              </a:p>
              <a:p>
                <a:pPr eaLnBrk="1" hangingPunct="1">
                  <a:buFontTx/>
                  <a:buNone/>
                </a:pPr>
                <a:r>
                  <a:rPr lang="en-US" altLang="en-US" sz="1600">
                    <a:latin typeface="+mn-lt"/>
                  </a:rPr>
                  <a:t>quantity</a:t>
                </a:r>
                <a:endParaRPr lang="en-US" altLang="en-US" sz="1600" baseline="-25000">
                  <a:latin typeface="+mn-lt"/>
                </a:endParaRPr>
              </a:p>
            </p:txBody>
          </p:sp>
        </p:grpSp>
        <p:grpSp>
          <p:nvGrpSpPr>
            <p:cNvPr id="25" name="Group 39"/>
            <p:cNvGrpSpPr>
              <a:grpSpLocks/>
            </p:cNvGrpSpPr>
            <p:nvPr/>
          </p:nvGrpSpPr>
          <p:grpSpPr bwMode="auto">
            <a:xfrm>
              <a:off x="2711450" y="1612900"/>
              <a:ext cx="4578643" cy="2909888"/>
              <a:chOff x="3077688" y="3839052"/>
              <a:chExt cx="4579529" cy="2910092"/>
            </a:xfrm>
          </p:grpSpPr>
          <p:cxnSp>
            <p:nvCxnSpPr>
              <p:cNvPr id="26" name="Straight Connector 25"/>
              <p:cNvCxnSpPr/>
              <p:nvPr/>
            </p:nvCxnSpPr>
            <p:spPr>
              <a:xfrm flipV="1">
                <a:off x="3077688" y="4183564"/>
                <a:ext cx="3621789" cy="256558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34843" name="TextBox 19"/>
              <p:cNvSpPr txBox="1">
                <a:spLocks noChangeArrowheads="1"/>
              </p:cNvSpPr>
              <p:nvPr/>
            </p:nvSpPr>
            <p:spPr bwMode="auto">
              <a:xfrm>
                <a:off x="6061601" y="3839052"/>
                <a:ext cx="1595616" cy="36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buFontTx/>
                  <a:buNone/>
                </a:pPr>
                <a:r>
                  <a:rPr lang="en-US" altLang="en-US" sz="1600">
                    <a:latin typeface="+mn-lt"/>
                  </a:rPr>
                  <a:t>Marginal cost</a:t>
                </a:r>
              </a:p>
            </p:txBody>
          </p:sp>
        </p:grpSp>
        <p:grpSp>
          <p:nvGrpSpPr>
            <p:cNvPr id="28" name="Group 61"/>
            <p:cNvGrpSpPr>
              <a:grpSpLocks/>
            </p:cNvGrpSpPr>
            <p:nvPr/>
          </p:nvGrpSpPr>
          <p:grpSpPr bwMode="auto">
            <a:xfrm>
              <a:off x="695713" y="2255840"/>
              <a:ext cx="3463537" cy="627560"/>
              <a:chOff x="99899" y="3134980"/>
              <a:chExt cx="3462395" cy="629557"/>
            </a:xfrm>
          </p:grpSpPr>
          <p:cxnSp>
            <p:nvCxnSpPr>
              <p:cNvPr id="29" name="Straight Connector 28"/>
              <p:cNvCxnSpPr/>
              <p:nvPr/>
            </p:nvCxnSpPr>
            <p:spPr>
              <a:xfrm>
                <a:off x="1292918" y="3418454"/>
                <a:ext cx="2269376" cy="1592"/>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4841" name="TextBox 63"/>
              <p:cNvSpPr txBox="1">
                <a:spLocks noChangeArrowheads="1"/>
              </p:cNvSpPr>
              <p:nvPr/>
            </p:nvSpPr>
            <p:spPr bwMode="auto">
              <a:xfrm>
                <a:off x="99899" y="3134980"/>
                <a:ext cx="1218018" cy="629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algn="r" eaLnBrk="1" hangingPunct="1">
                  <a:buFontTx/>
                  <a:buNone/>
                </a:pPr>
                <a:r>
                  <a:rPr lang="en-US" altLang="en-US" sz="1600" dirty="0">
                    <a:latin typeface="+mn-lt"/>
                  </a:rPr>
                  <a:t>Monopoly</a:t>
                </a:r>
              </a:p>
              <a:p>
                <a:pPr algn="r" eaLnBrk="1" hangingPunct="1">
                  <a:buFontTx/>
                  <a:buNone/>
                </a:pPr>
                <a:r>
                  <a:rPr lang="en-US" altLang="en-US" sz="1600" dirty="0">
                    <a:latin typeface="+mn-lt"/>
                  </a:rPr>
                  <a:t>price</a:t>
                </a:r>
              </a:p>
            </p:txBody>
          </p:sp>
        </p:grpSp>
        <p:grpSp>
          <p:nvGrpSpPr>
            <p:cNvPr id="31" name="Group 49"/>
            <p:cNvGrpSpPr>
              <a:grpSpLocks/>
            </p:cNvGrpSpPr>
            <p:nvPr/>
          </p:nvGrpSpPr>
          <p:grpSpPr bwMode="auto">
            <a:xfrm>
              <a:off x="4748213" y="2873374"/>
              <a:ext cx="1033946" cy="2655820"/>
              <a:chOff x="1718594" y="3173601"/>
              <a:chExt cx="1033240" cy="2655176"/>
            </a:xfrm>
          </p:grpSpPr>
          <p:cxnSp>
            <p:nvCxnSpPr>
              <p:cNvPr id="32" name="Straight Connector 31"/>
              <p:cNvCxnSpPr/>
              <p:nvPr/>
            </p:nvCxnSpPr>
            <p:spPr>
              <a:xfrm rot="5400000">
                <a:off x="998710" y="4180626"/>
                <a:ext cx="2017223" cy="3173"/>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4839" name="TextBox 34"/>
              <p:cNvSpPr txBox="1">
                <a:spLocks noChangeArrowheads="1"/>
              </p:cNvSpPr>
              <p:nvPr/>
            </p:nvSpPr>
            <p:spPr bwMode="auto">
              <a:xfrm>
                <a:off x="1718594" y="5201369"/>
                <a:ext cx="1033240" cy="627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buFontTx/>
                  <a:buNone/>
                </a:pPr>
                <a:r>
                  <a:rPr lang="en-US" altLang="en-US" sz="1600">
                    <a:latin typeface="+mn-lt"/>
                  </a:rPr>
                  <a:t>Efficient</a:t>
                </a:r>
              </a:p>
              <a:p>
                <a:pPr eaLnBrk="1" hangingPunct="1">
                  <a:buFontTx/>
                  <a:buNone/>
                </a:pPr>
                <a:r>
                  <a:rPr lang="en-US" altLang="en-US" sz="1600">
                    <a:latin typeface="+mn-lt"/>
                  </a:rPr>
                  <a:t>quantity</a:t>
                </a:r>
                <a:endParaRPr lang="en-US" altLang="en-US" sz="1600" baseline="-25000">
                  <a:latin typeface="+mn-lt"/>
                </a:endParaRPr>
              </a:p>
            </p:txBody>
          </p:sp>
        </p:grpSp>
        <p:sp>
          <p:nvSpPr>
            <p:cNvPr id="34" name="Isosceles Triangle 33"/>
            <p:cNvSpPr/>
            <p:nvPr/>
          </p:nvSpPr>
          <p:spPr>
            <a:xfrm rot="5400000">
              <a:off x="4134645" y="2599531"/>
              <a:ext cx="900112" cy="815975"/>
            </a:xfrm>
            <a:prstGeom prst="triangle">
              <a:avLst>
                <a:gd name="adj" fmla="val 36885"/>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buFontTx/>
                <a:buNone/>
                <a:defRPr/>
              </a:pPr>
              <a:endParaRPr lang="en-US" sz="1600">
                <a:solidFill>
                  <a:schemeClr val="tx1"/>
                </a:solidFill>
              </a:endParaRPr>
            </a:p>
          </p:txBody>
        </p:sp>
        <p:sp>
          <p:nvSpPr>
            <p:cNvPr id="35" name="Freeform 183"/>
            <p:cNvSpPr>
              <a:spLocks/>
            </p:cNvSpPr>
            <p:nvPr/>
          </p:nvSpPr>
          <p:spPr bwMode="auto">
            <a:xfrm>
              <a:off x="4967288" y="2820988"/>
              <a:ext cx="146050" cy="136525"/>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 name="Freeform 183"/>
            <p:cNvSpPr>
              <a:spLocks/>
            </p:cNvSpPr>
            <p:nvPr/>
          </p:nvSpPr>
          <p:spPr bwMode="auto">
            <a:xfrm>
              <a:off x="4092575" y="2492375"/>
              <a:ext cx="146050" cy="136525"/>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 name="Freeform 183"/>
            <p:cNvSpPr>
              <a:spLocks/>
            </p:cNvSpPr>
            <p:nvPr/>
          </p:nvSpPr>
          <p:spPr bwMode="auto">
            <a:xfrm>
              <a:off x="4090988" y="3440113"/>
              <a:ext cx="146050" cy="136525"/>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38" name="Group 61"/>
            <p:cNvGrpSpPr>
              <a:grpSpLocks/>
            </p:cNvGrpSpPr>
            <p:nvPr/>
          </p:nvGrpSpPr>
          <p:grpSpPr bwMode="auto">
            <a:xfrm>
              <a:off x="3633788" y="1841500"/>
              <a:ext cx="1743075" cy="1109663"/>
              <a:chOff x="3035682" y="2222386"/>
              <a:chExt cx="1743253" cy="1109479"/>
            </a:xfrm>
          </p:grpSpPr>
          <p:sp>
            <p:nvSpPr>
              <p:cNvPr id="34836" name="TextBox 63"/>
              <p:cNvSpPr txBox="1">
                <a:spLocks noChangeArrowheads="1"/>
              </p:cNvSpPr>
              <p:nvPr/>
            </p:nvSpPr>
            <p:spPr bwMode="auto">
              <a:xfrm>
                <a:off x="3035682" y="2222386"/>
                <a:ext cx="1743253" cy="627456"/>
              </a:xfrm>
              <a:prstGeom prst="rect">
                <a:avLst/>
              </a:prstGeom>
              <a:solidFill>
                <a:srgbClr val="F2D698"/>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algn="l" eaLnBrk="1" hangingPunct="1">
                  <a:spcBef>
                    <a:spcPct val="0"/>
                  </a:spcBef>
                  <a:buFontTx/>
                  <a:buNone/>
                </a:pPr>
                <a:r>
                  <a:rPr lang="en-US" altLang="en-US" sz="1600">
                    <a:latin typeface="+mn-lt"/>
                  </a:rPr>
                  <a:t>Deadweight loss</a:t>
                </a:r>
              </a:p>
            </p:txBody>
          </p:sp>
          <p:cxnSp>
            <p:nvCxnSpPr>
              <p:cNvPr id="40" name="Straight Connector 39"/>
              <p:cNvCxnSpPr/>
              <p:nvPr/>
            </p:nvCxnSpPr>
            <p:spPr>
              <a:xfrm rot="16200000" flipV="1">
                <a:off x="3379513" y="2907269"/>
                <a:ext cx="771397" cy="777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39" name="Title 1"/>
          <p:cNvSpPr txBox="1">
            <a:spLocks/>
          </p:cNvSpPr>
          <p:nvPr/>
        </p:nvSpPr>
        <p:spPr>
          <a:xfrm>
            <a:off x="639434" y="684918"/>
            <a:ext cx="8094662" cy="860425"/>
          </a:xfrm>
          <a:prstGeom prst="rect">
            <a:avLst/>
          </a:prstGeom>
        </p:spPr>
        <p:txBody>
          <a:bodyPr vert="horz" wrap="square" lIns="91440" tIns="45720" rIns="91440" bIns="45720" rtlCol="0" anchor="t" anchorCtr="0">
            <a:noAutofit/>
          </a:bodyPr>
          <a:lstStyle>
            <a:lvl1pPr algn="l" defTabSz="914400" rtl="0" eaLnBrk="1" latinLnBrk="0" hangingPunct="1">
              <a:spcBef>
                <a:spcPct val="0"/>
              </a:spcBef>
              <a:buNone/>
              <a:defRPr lang="en-US" sz="2400" b="0" kern="1200" cap="all" baseline="0" dirty="0">
                <a:solidFill>
                  <a:srgbClr val="86A315"/>
                </a:solidFill>
                <a:latin typeface="Frutiger 45 light" pitchFamily="34" charset="0"/>
                <a:ea typeface="+mj-ea"/>
                <a:cs typeface="+mj-cs"/>
              </a:defRPr>
            </a:lvl1pPr>
          </a:lstStyle>
          <a:p>
            <a:r>
              <a:rPr lang="en-US" altLang="en-US" dirty="0">
                <a:solidFill>
                  <a:srgbClr val="2E63AC"/>
                </a:solidFill>
              </a:rPr>
              <a:t>The Welfare Cost of Monopolies (2/2)</a:t>
            </a:r>
          </a:p>
        </p:txBody>
      </p:sp>
    </p:spTree>
    <p:extLst>
      <p:ext uri="{BB962C8B-B14F-4D97-AF65-F5344CB8AC3E}">
        <p14:creationId xmlns:p14="http://schemas.microsoft.com/office/powerpoint/2010/main" val="6635599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2"/>
          <p:cNvSpPr>
            <a:spLocks noGrp="1"/>
          </p:cNvSpPr>
          <p:nvPr>
            <p:ph type="title" idx="4294967295"/>
          </p:nvPr>
        </p:nvSpPr>
        <p:spPr>
          <a:xfrm>
            <a:off x="541721" y="1063297"/>
            <a:ext cx="7861300" cy="860425"/>
          </a:xfrm>
        </p:spPr>
        <p:txBody>
          <a:bodyPr anchor="t"/>
          <a:lstStyle/>
          <a:p>
            <a:r>
              <a:rPr lang="en-US" altLang="en-US" dirty="0">
                <a:solidFill>
                  <a:srgbClr val="2E63AC"/>
                </a:solidFill>
              </a:rPr>
              <a:t>Monopoly Drugs versus Generic Drugs #1</a:t>
            </a:r>
          </a:p>
        </p:txBody>
      </p:sp>
      <p:sp>
        <p:nvSpPr>
          <p:cNvPr id="28675" name="Content Placeholder 1"/>
          <p:cNvSpPr>
            <a:spLocks noGrp="1"/>
          </p:cNvSpPr>
          <p:nvPr>
            <p:ph idx="4294967295"/>
          </p:nvPr>
        </p:nvSpPr>
        <p:spPr>
          <a:xfrm>
            <a:off x="685800" y="1934489"/>
            <a:ext cx="8458200" cy="5788025"/>
          </a:xfrm>
        </p:spPr>
        <p:txBody>
          <a:bodyPr/>
          <a:lstStyle/>
          <a:p>
            <a:pPr>
              <a:buClr>
                <a:srgbClr val="2E63AC"/>
              </a:buClr>
              <a:buFont typeface="Wingdings" panose="05000000000000000000" pitchFamily="2" charset="2"/>
              <a:buChar char="§"/>
            </a:pPr>
            <a:r>
              <a:rPr lang="en-US" altLang="en-US" dirty="0"/>
              <a:t>Market for pharmaceutical drugs</a:t>
            </a:r>
          </a:p>
          <a:p>
            <a:pPr lvl="1">
              <a:buClr>
                <a:srgbClr val="2E63AC"/>
              </a:buClr>
              <a:buFont typeface="Wingdings" panose="05000000000000000000" pitchFamily="2" charset="2"/>
              <a:buChar char="§"/>
            </a:pPr>
            <a:r>
              <a:rPr lang="en-US" altLang="en-US" dirty="0"/>
              <a:t>New drug, patent laws, monopoly</a:t>
            </a:r>
          </a:p>
          <a:p>
            <a:pPr lvl="2">
              <a:buClr>
                <a:srgbClr val="2E63AC"/>
              </a:buClr>
              <a:buFont typeface="Wingdings" panose="05000000000000000000" pitchFamily="2" charset="2"/>
              <a:buChar char="§"/>
            </a:pPr>
            <a:r>
              <a:rPr lang="en-US" altLang="en-US" dirty="0"/>
              <a:t>Produce Q where MR=MC</a:t>
            </a:r>
          </a:p>
          <a:p>
            <a:pPr lvl="2">
              <a:buClr>
                <a:srgbClr val="2E63AC"/>
              </a:buClr>
              <a:buFont typeface="Wingdings" panose="05000000000000000000" pitchFamily="2" charset="2"/>
              <a:buChar char="§"/>
            </a:pPr>
            <a:r>
              <a:rPr lang="en-US" altLang="en-US" dirty="0"/>
              <a:t>P&gt;MC</a:t>
            </a:r>
          </a:p>
          <a:p>
            <a:pPr lvl="1">
              <a:buClr>
                <a:srgbClr val="2E63AC"/>
              </a:buClr>
              <a:buFont typeface="Wingdings" panose="05000000000000000000" pitchFamily="2" charset="2"/>
              <a:buChar char="§"/>
            </a:pPr>
            <a:r>
              <a:rPr lang="en-US" altLang="en-US" dirty="0"/>
              <a:t>Generic drugs: competitive market</a:t>
            </a:r>
          </a:p>
          <a:p>
            <a:pPr lvl="2">
              <a:buClr>
                <a:srgbClr val="2E63AC"/>
              </a:buClr>
              <a:buFont typeface="Wingdings" panose="05000000000000000000" pitchFamily="2" charset="2"/>
              <a:buChar char="§"/>
            </a:pPr>
            <a:r>
              <a:rPr lang="en-US" altLang="en-US" dirty="0"/>
              <a:t>Produce Q where MR=MC</a:t>
            </a:r>
          </a:p>
          <a:p>
            <a:pPr lvl="2">
              <a:buClr>
                <a:srgbClr val="2E63AC"/>
              </a:buClr>
              <a:buFont typeface="Wingdings" panose="05000000000000000000" pitchFamily="2" charset="2"/>
              <a:buChar char="§"/>
            </a:pPr>
            <a:r>
              <a:rPr lang="en-US" altLang="en-US" dirty="0"/>
              <a:t>And P=MC</a:t>
            </a:r>
          </a:p>
          <a:p>
            <a:pPr>
              <a:buClr>
                <a:srgbClr val="2E63AC"/>
              </a:buClr>
              <a:buFont typeface="Wingdings" panose="05000000000000000000" pitchFamily="2" charset="2"/>
              <a:buChar char="§"/>
            </a:pPr>
            <a:r>
              <a:rPr lang="en-US" altLang="en-US" dirty="0"/>
              <a:t>Price of the competitively produced generic drug</a:t>
            </a:r>
          </a:p>
          <a:p>
            <a:pPr lvl="1">
              <a:buClr>
                <a:srgbClr val="2E63AC"/>
              </a:buClr>
              <a:buFont typeface="Wingdings" panose="05000000000000000000" pitchFamily="2" charset="2"/>
              <a:buChar char="§"/>
            </a:pPr>
            <a:r>
              <a:rPr lang="en-US" altLang="en-US" dirty="0"/>
              <a:t>Below the monopolist’s price</a:t>
            </a:r>
          </a:p>
        </p:txBody>
      </p:sp>
      <p:sp>
        <p:nvSpPr>
          <p:cNvPr id="4" name="Rechteck 3"/>
          <p:cNvSpPr/>
          <p:nvPr/>
        </p:nvSpPr>
        <p:spPr>
          <a:xfrm>
            <a:off x="0" y="5262663"/>
            <a:ext cx="9144000" cy="1103587"/>
          </a:xfrm>
          <a:prstGeom prst="rect">
            <a:avLst/>
          </a:prstGeom>
          <a:gradFill>
            <a:gsLst>
              <a:gs pos="6000">
                <a:srgbClr val="2E63AC">
                  <a:lumMod val="100000"/>
                </a:srgbClr>
              </a:gs>
              <a:gs pos="4000">
                <a:srgbClr val="2E63AC"/>
              </a:gs>
              <a:gs pos="54000">
                <a:srgbClr val="2E63AC">
                  <a:alpha val="0"/>
                </a:srgb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sp>
        <p:nvSpPr>
          <p:cNvPr id="5" name="Textfeld 4"/>
          <p:cNvSpPr txBox="1"/>
          <p:nvPr/>
        </p:nvSpPr>
        <p:spPr>
          <a:xfrm>
            <a:off x="-236490" y="5439157"/>
            <a:ext cx="9144000" cy="1015663"/>
          </a:xfrm>
          <a:prstGeom prst="rect">
            <a:avLst/>
          </a:prstGeom>
          <a:noFill/>
        </p:spPr>
        <p:txBody>
          <a:bodyPr wrap="square" rtlCol="0">
            <a:spAutoFit/>
          </a:bodyPr>
          <a:lstStyle/>
          <a:p>
            <a:pPr algn="r"/>
            <a:endParaRPr lang="de-DE" dirty="0">
              <a:solidFill>
                <a:prstClr val="white"/>
              </a:solidFill>
              <a:latin typeface="Arial" panose="020B0604020202020204" pitchFamily="34" charset="0"/>
              <a:cs typeface="Arial" panose="020B0604020202020204" pitchFamily="34" charset="0"/>
            </a:endParaRPr>
          </a:p>
          <a:p>
            <a:pPr algn="r"/>
            <a:r>
              <a:rPr lang="de-DE" sz="2400" cap="all" dirty="0" err="1">
                <a:solidFill>
                  <a:prstClr val="white"/>
                </a:solidFill>
                <a:latin typeface="Arial" panose="020B0604020202020204" pitchFamily="34" charset="0"/>
                <a:cs typeface="Arial" panose="020B0604020202020204" pitchFamily="34" charset="0"/>
              </a:rPr>
              <a:t>Example</a:t>
            </a:r>
            <a:endParaRPr lang="de-DE" sz="2400" cap="all" dirty="0">
              <a:solidFill>
                <a:prstClr val="white"/>
              </a:solidFill>
              <a:latin typeface="Arial" panose="020B0604020202020204" pitchFamily="34" charset="0"/>
              <a:cs typeface="Arial" panose="020B0604020202020204" pitchFamily="34" charset="0"/>
            </a:endParaRPr>
          </a:p>
          <a:p>
            <a:pPr algn="r"/>
            <a:r>
              <a:rPr lang="de-DE" dirty="0">
                <a:solidFill>
                  <a:prstClr val="white"/>
                </a:solidFill>
                <a:latin typeface="Arial" panose="020B0604020202020204" pitchFamily="34" charset="0"/>
                <a:cs typeface="Arial" panose="020B0604020202020204" pitchFamily="34" charset="0"/>
              </a:rPr>
              <a:t>       </a:t>
            </a:r>
            <a:endParaRPr lang="en-US"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3907306"/>
      </p:ext>
    </p:extLst>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hteck 37"/>
          <p:cNvSpPr/>
          <p:nvPr/>
        </p:nvSpPr>
        <p:spPr>
          <a:xfrm>
            <a:off x="0" y="5262663"/>
            <a:ext cx="9144000" cy="1103587"/>
          </a:xfrm>
          <a:prstGeom prst="rect">
            <a:avLst/>
          </a:prstGeom>
          <a:gradFill>
            <a:gsLst>
              <a:gs pos="6000">
                <a:srgbClr val="2E63AC">
                  <a:lumMod val="100000"/>
                </a:srgbClr>
              </a:gs>
              <a:gs pos="4000">
                <a:srgbClr val="2E63AC"/>
              </a:gs>
              <a:gs pos="54000">
                <a:srgbClr val="2E63AC">
                  <a:alpha val="0"/>
                </a:srgb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sp>
        <p:nvSpPr>
          <p:cNvPr id="11" name="TextBox 10"/>
          <p:cNvSpPr txBox="1">
            <a:spLocks noChangeArrowheads="1"/>
          </p:cNvSpPr>
          <p:nvPr/>
        </p:nvSpPr>
        <p:spPr bwMode="auto">
          <a:xfrm>
            <a:off x="6599035" y="1875551"/>
            <a:ext cx="2443365"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algn="l" eaLnBrk="1" hangingPunct="1">
              <a:buFontTx/>
              <a:buNone/>
            </a:pPr>
            <a:r>
              <a:rPr lang="en-US" altLang="en-US" sz="1600" dirty="0">
                <a:latin typeface="+mn-lt"/>
              </a:rPr>
              <a:t>When a patent gives a firm a monopoly over the sale of a drug, the firm charges the monopoly price, which is well above the marginal cost of making the drug. When the patent on a drug runs out, new firms enter the market, making it more competitive. As a result, the price falls from the monopoly price to marginal cost.</a:t>
            </a:r>
          </a:p>
        </p:txBody>
      </p:sp>
      <p:grpSp>
        <p:nvGrpSpPr>
          <p:cNvPr id="2" name="Gruppieren 1"/>
          <p:cNvGrpSpPr/>
          <p:nvPr/>
        </p:nvGrpSpPr>
        <p:grpSpPr>
          <a:xfrm>
            <a:off x="298216" y="2063483"/>
            <a:ext cx="6313735" cy="3809887"/>
            <a:chOff x="557537" y="892175"/>
            <a:chExt cx="6946578" cy="4535744"/>
          </a:xfrm>
        </p:grpSpPr>
        <p:grpSp>
          <p:nvGrpSpPr>
            <p:cNvPr id="6" name="Group 4"/>
            <p:cNvGrpSpPr>
              <a:grpSpLocks/>
            </p:cNvGrpSpPr>
            <p:nvPr/>
          </p:nvGrpSpPr>
          <p:grpSpPr bwMode="auto">
            <a:xfrm>
              <a:off x="666132" y="892175"/>
              <a:ext cx="6683993" cy="3829049"/>
              <a:chOff x="714216" y="828424"/>
              <a:chExt cx="6683477" cy="3827495"/>
            </a:xfrm>
          </p:grpSpPr>
          <p:sp>
            <p:nvSpPr>
              <p:cNvPr id="7" name="Rectangle 6"/>
              <p:cNvSpPr/>
              <p:nvPr/>
            </p:nvSpPr>
            <p:spPr>
              <a:xfrm>
                <a:off x="1829173" y="1045824"/>
                <a:ext cx="5568520" cy="35974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buFontTx/>
                  <a:buNone/>
                  <a:defRPr/>
                </a:pPr>
                <a:endParaRPr lang="en-US" sz="1600" dirty="0">
                  <a:solidFill>
                    <a:schemeClr val="tx1"/>
                  </a:solidFill>
                </a:endParaRPr>
              </a:p>
            </p:txBody>
          </p:sp>
          <p:grpSp>
            <p:nvGrpSpPr>
              <p:cNvPr id="29731" name="Group 16"/>
              <p:cNvGrpSpPr>
                <a:grpSpLocks/>
              </p:cNvGrpSpPr>
              <p:nvPr/>
            </p:nvGrpSpPr>
            <p:grpSpPr bwMode="auto">
              <a:xfrm>
                <a:off x="714216" y="828424"/>
                <a:ext cx="1104329" cy="3827495"/>
                <a:chOff x="714216" y="828424"/>
                <a:chExt cx="1104329" cy="3827495"/>
              </a:xfrm>
            </p:grpSpPr>
            <p:cxnSp>
              <p:nvCxnSpPr>
                <p:cNvPr id="9" name="Straight Connector 8"/>
                <p:cNvCxnSpPr/>
                <p:nvPr/>
              </p:nvCxnSpPr>
              <p:spPr>
                <a:xfrm rot="5400000">
                  <a:off x="5079" y="2844524"/>
                  <a:ext cx="362279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9733" name="TextBox 8"/>
                <p:cNvSpPr txBox="1">
                  <a:spLocks noChangeArrowheads="1"/>
                </p:cNvSpPr>
                <p:nvPr/>
              </p:nvSpPr>
              <p:spPr bwMode="auto">
                <a:xfrm>
                  <a:off x="714216" y="828424"/>
                  <a:ext cx="1104329" cy="988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algn="r" eaLnBrk="1" hangingPunct="1">
                    <a:spcBef>
                      <a:spcPct val="0"/>
                    </a:spcBef>
                    <a:buFontTx/>
                    <a:buNone/>
                  </a:pPr>
                  <a:r>
                    <a:rPr lang="en-US" altLang="en-US" sz="1600">
                      <a:latin typeface="+mn-lt"/>
                    </a:rPr>
                    <a:t>Costs</a:t>
                  </a:r>
                </a:p>
                <a:p>
                  <a:pPr algn="r" eaLnBrk="1" hangingPunct="1">
                    <a:spcBef>
                      <a:spcPct val="0"/>
                    </a:spcBef>
                    <a:buFontTx/>
                    <a:buNone/>
                  </a:pPr>
                  <a:r>
                    <a:rPr lang="en-US" altLang="en-US" sz="1600">
                      <a:latin typeface="+mn-lt"/>
                    </a:rPr>
                    <a:t>and</a:t>
                  </a:r>
                </a:p>
                <a:p>
                  <a:pPr algn="r" eaLnBrk="1" hangingPunct="1">
                    <a:spcBef>
                      <a:spcPct val="0"/>
                    </a:spcBef>
                    <a:buFontTx/>
                    <a:buNone/>
                  </a:pPr>
                  <a:r>
                    <a:rPr lang="en-US" altLang="en-US" sz="1600">
                      <a:latin typeface="+mn-lt"/>
                    </a:rPr>
                    <a:t>Revenue</a:t>
                  </a:r>
                </a:p>
              </p:txBody>
            </p:sp>
          </p:grpSp>
        </p:grpSp>
        <p:grpSp>
          <p:nvGrpSpPr>
            <p:cNvPr id="12" name="Group 10"/>
            <p:cNvGrpSpPr>
              <a:grpSpLocks/>
            </p:cNvGrpSpPr>
            <p:nvPr/>
          </p:nvGrpSpPr>
          <p:grpSpPr bwMode="auto">
            <a:xfrm>
              <a:off x="1624013" y="4706945"/>
              <a:ext cx="5880102" cy="426783"/>
              <a:chOff x="1672441" y="4641277"/>
              <a:chExt cx="5879722" cy="427201"/>
            </a:xfrm>
          </p:grpSpPr>
          <p:cxnSp>
            <p:nvCxnSpPr>
              <p:cNvPr id="13" name="Straight Connector 12"/>
              <p:cNvCxnSpPr/>
              <p:nvPr/>
            </p:nvCxnSpPr>
            <p:spPr>
              <a:xfrm>
                <a:off x="1816894" y="4653989"/>
                <a:ext cx="559240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9728" name="TextBox 12"/>
              <p:cNvSpPr txBox="1">
                <a:spLocks noChangeArrowheads="1"/>
              </p:cNvSpPr>
              <p:nvPr/>
            </p:nvSpPr>
            <p:spPr bwMode="auto">
              <a:xfrm>
                <a:off x="6507781" y="4641277"/>
                <a:ext cx="1044382" cy="40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buFontTx/>
                  <a:buNone/>
                </a:pPr>
                <a:r>
                  <a:rPr lang="en-US" altLang="en-US" sz="1600" dirty="0">
                    <a:latin typeface="+mn-lt"/>
                  </a:rPr>
                  <a:t>Quantity</a:t>
                </a:r>
              </a:p>
            </p:txBody>
          </p:sp>
          <p:sp>
            <p:nvSpPr>
              <p:cNvPr id="29729" name="TextBox 13"/>
              <p:cNvSpPr txBox="1">
                <a:spLocks noChangeArrowheads="1"/>
              </p:cNvSpPr>
              <p:nvPr/>
            </p:nvSpPr>
            <p:spPr bwMode="auto">
              <a:xfrm>
                <a:off x="1672441" y="4665028"/>
                <a:ext cx="328376" cy="40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buFontTx/>
                  <a:buNone/>
                </a:pPr>
                <a:r>
                  <a:rPr lang="en-US" altLang="en-US" sz="1600">
                    <a:latin typeface="+mn-lt"/>
                  </a:rPr>
                  <a:t>0</a:t>
                </a:r>
              </a:p>
            </p:txBody>
          </p:sp>
        </p:grpSp>
        <p:grpSp>
          <p:nvGrpSpPr>
            <p:cNvPr id="16" name="Group 14"/>
            <p:cNvGrpSpPr>
              <a:grpSpLocks/>
            </p:cNvGrpSpPr>
            <p:nvPr/>
          </p:nvGrpSpPr>
          <p:grpSpPr bwMode="auto">
            <a:xfrm>
              <a:off x="1757363" y="1454150"/>
              <a:ext cx="5014312" cy="2995045"/>
              <a:chOff x="1306286" y="1995055"/>
              <a:chExt cx="5014952" cy="2995219"/>
            </a:xfrm>
          </p:grpSpPr>
          <p:cxnSp>
            <p:nvCxnSpPr>
              <p:cNvPr id="17" name="Straight Connector 16"/>
              <p:cNvCxnSpPr/>
              <p:nvPr/>
            </p:nvCxnSpPr>
            <p:spPr>
              <a:xfrm>
                <a:off x="1306286" y="1995055"/>
                <a:ext cx="3918450" cy="2648104"/>
              </a:xfrm>
              <a:prstGeom prst="line">
                <a:avLst/>
              </a:prstGeom>
              <a:ln w="38100">
                <a:solidFill>
                  <a:srgbClr val="005EA4"/>
                </a:solidFill>
              </a:ln>
            </p:spPr>
            <p:style>
              <a:lnRef idx="1">
                <a:schemeClr val="accent1"/>
              </a:lnRef>
              <a:fillRef idx="0">
                <a:schemeClr val="accent1"/>
              </a:fillRef>
              <a:effectRef idx="0">
                <a:schemeClr val="accent1"/>
              </a:effectRef>
              <a:fontRef idx="minor">
                <a:schemeClr val="tx1"/>
              </a:fontRef>
            </p:style>
          </p:cxnSp>
          <p:sp>
            <p:nvSpPr>
              <p:cNvPr id="29726" name="TextBox 16"/>
              <p:cNvSpPr txBox="1">
                <a:spLocks noChangeArrowheads="1"/>
              </p:cNvSpPr>
              <p:nvPr/>
            </p:nvSpPr>
            <p:spPr bwMode="auto">
              <a:xfrm>
                <a:off x="5266072" y="4587196"/>
                <a:ext cx="1055166" cy="403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buFontTx/>
                  <a:buNone/>
                </a:pPr>
                <a:r>
                  <a:rPr lang="en-US" altLang="en-US" sz="1600">
                    <a:latin typeface="+mn-lt"/>
                  </a:rPr>
                  <a:t>Demand</a:t>
                </a:r>
              </a:p>
            </p:txBody>
          </p:sp>
        </p:grpSp>
        <p:sp>
          <p:nvSpPr>
            <p:cNvPr id="19" name="Freeform 183"/>
            <p:cNvSpPr>
              <a:spLocks/>
            </p:cNvSpPr>
            <p:nvPr/>
          </p:nvSpPr>
          <p:spPr bwMode="auto">
            <a:xfrm>
              <a:off x="2913063" y="2225675"/>
              <a:ext cx="146050" cy="136525"/>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20" name="Group 30"/>
            <p:cNvGrpSpPr>
              <a:grpSpLocks/>
            </p:cNvGrpSpPr>
            <p:nvPr/>
          </p:nvGrpSpPr>
          <p:grpSpPr bwMode="auto">
            <a:xfrm>
              <a:off x="1792289" y="1489074"/>
              <a:ext cx="3174282" cy="3160056"/>
              <a:chOff x="2648198" y="1082633"/>
              <a:chExt cx="3173972" cy="3159390"/>
            </a:xfrm>
          </p:grpSpPr>
          <p:cxnSp>
            <p:nvCxnSpPr>
              <p:cNvPr id="21" name="Straight Connector 20"/>
              <p:cNvCxnSpPr/>
              <p:nvPr/>
            </p:nvCxnSpPr>
            <p:spPr>
              <a:xfrm rot="16200000" flipH="1">
                <a:off x="2054689" y="1676142"/>
                <a:ext cx="2814045" cy="162702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9724" name="TextBox 19"/>
              <p:cNvSpPr txBox="1">
                <a:spLocks noChangeArrowheads="1"/>
              </p:cNvSpPr>
              <p:nvPr/>
            </p:nvSpPr>
            <p:spPr bwMode="auto">
              <a:xfrm>
                <a:off x="3876672" y="3839053"/>
                <a:ext cx="1945498" cy="402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buFontTx/>
                  <a:buNone/>
                </a:pPr>
                <a:r>
                  <a:rPr lang="en-US" altLang="en-US" sz="1600">
                    <a:latin typeface="+mn-lt"/>
                  </a:rPr>
                  <a:t>Marginal revenue</a:t>
                </a:r>
              </a:p>
            </p:txBody>
          </p:sp>
        </p:grpSp>
        <p:grpSp>
          <p:nvGrpSpPr>
            <p:cNvPr id="23" name="Group 33"/>
            <p:cNvGrpSpPr>
              <a:grpSpLocks/>
            </p:cNvGrpSpPr>
            <p:nvPr/>
          </p:nvGrpSpPr>
          <p:grpSpPr bwMode="auto">
            <a:xfrm>
              <a:off x="2447925" y="2273300"/>
              <a:ext cx="1180252" cy="3154619"/>
              <a:chOff x="1475467" y="2744350"/>
              <a:chExt cx="1178409" cy="3152802"/>
            </a:xfrm>
          </p:grpSpPr>
          <p:cxnSp>
            <p:nvCxnSpPr>
              <p:cNvPr id="24" name="Straight Connector 23"/>
              <p:cNvCxnSpPr/>
              <p:nvPr/>
            </p:nvCxnSpPr>
            <p:spPr>
              <a:xfrm rot="5400000">
                <a:off x="783191" y="3967608"/>
                <a:ext cx="2446515" cy="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9722" name="TextBox 34"/>
              <p:cNvSpPr txBox="1">
                <a:spLocks noChangeArrowheads="1"/>
              </p:cNvSpPr>
              <p:nvPr/>
            </p:nvSpPr>
            <p:spPr bwMode="auto">
              <a:xfrm>
                <a:off x="1475467" y="5201367"/>
                <a:ext cx="1178409" cy="695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buFontTx/>
                  <a:buNone/>
                </a:pPr>
                <a:r>
                  <a:rPr lang="en-US" altLang="en-US" sz="1600">
                    <a:latin typeface="+mn-lt"/>
                  </a:rPr>
                  <a:t>Monopoly</a:t>
                </a:r>
              </a:p>
              <a:p>
                <a:pPr eaLnBrk="1" hangingPunct="1">
                  <a:buFontTx/>
                  <a:buNone/>
                </a:pPr>
                <a:r>
                  <a:rPr lang="en-US" altLang="en-US" sz="1600">
                    <a:latin typeface="+mn-lt"/>
                  </a:rPr>
                  <a:t>quantity</a:t>
                </a:r>
                <a:endParaRPr lang="en-US" altLang="en-US" sz="1600" baseline="-25000">
                  <a:latin typeface="+mn-lt"/>
                </a:endParaRPr>
              </a:p>
            </p:txBody>
          </p:sp>
        </p:grpSp>
        <p:grpSp>
          <p:nvGrpSpPr>
            <p:cNvPr id="26" name="Group 61"/>
            <p:cNvGrpSpPr>
              <a:grpSpLocks/>
            </p:cNvGrpSpPr>
            <p:nvPr/>
          </p:nvGrpSpPr>
          <p:grpSpPr bwMode="auto">
            <a:xfrm>
              <a:off x="587631" y="1881189"/>
              <a:ext cx="2392107" cy="989318"/>
              <a:chOff x="137734" y="3016077"/>
              <a:chExt cx="2391638" cy="988509"/>
            </a:xfrm>
          </p:grpSpPr>
          <p:cxnSp>
            <p:nvCxnSpPr>
              <p:cNvPr id="27" name="Straight Connector 26"/>
              <p:cNvCxnSpPr/>
              <p:nvPr/>
            </p:nvCxnSpPr>
            <p:spPr>
              <a:xfrm>
                <a:off x="1292952" y="3417386"/>
                <a:ext cx="1236420" cy="1587"/>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9720" name="TextBox 63"/>
              <p:cNvSpPr txBox="1">
                <a:spLocks noChangeArrowheads="1"/>
              </p:cNvSpPr>
              <p:nvPr/>
            </p:nvSpPr>
            <p:spPr bwMode="auto">
              <a:xfrm>
                <a:off x="137734" y="3016077"/>
                <a:ext cx="1181784" cy="988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algn="r" eaLnBrk="1" hangingPunct="1">
                  <a:spcBef>
                    <a:spcPct val="0"/>
                  </a:spcBef>
                  <a:buFontTx/>
                  <a:buNone/>
                </a:pPr>
                <a:r>
                  <a:rPr lang="en-US" altLang="en-US" sz="1600">
                    <a:latin typeface="+mn-lt"/>
                  </a:rPr>
                  <a:t>Price</a:t>
                </a:r>
              </a:p>
              <a:p>
                <a:pPr algn="r" eaLnBrk="1" hangingPunct="1">
                  <a:spcBef>
                    <a:spcPct val="0"/>
                  </a:spcBef>
                  <a:buFontTx/>
                  <a:buNone/>
                </a:pPr>
                <a:r>
                  <a:rPr lang="en-US" altLang="en-US" sz="1600">
                    <a:latin typeface="+mn-lt"/>
                  </a:rPr>
                  <a:t>during</a:t>
                </a:r>
              </a:p>
              <a:p>
                <a:pPr algn="r" eaLnBrk="1" hangingPunct="1">
                  <a:spcBef>
                    <a:spcPct val="0"/>
                  </a:spcBef>
                  <a:buFontTx/>
                  <a:buNone/>
                </a:pPr>
                <a:r>
                  <a:rPr lang="en-US" altLang="en-US" sz="1600">
                    <a:latin typeface="+mn-lt"/>
                  </a:rPr>
                  <a:t>patent life</a:t>
                </a:r>
              </a:p>
            </p:txBody>
          </p:sp>
        </p:grpSp>
        <p:grpSp>
          <p:nvGrpSpPr>
            <p:cNvPr id="29" name="Group 39"/>
            <p:cNvGrpSpPr>
              <a:grpSpLocks/>
            </p:cNvGrpSpPr>
            <p:nvPr/>
          </p:nvGrpSpPr>
          <p:grpSpPr bwMode="auto">
            <a:xfrm>
              <a:off x="1757363" y="3186110"/>
              <a:ext cx="5550893" cy="403055"/>
              <a:chOff x="2270166" y="5584725"/>
              <a:chExt cx="5550544" cy="402737"/>
            </a:xfrm>
          </p:grpSpPr>
          <p:cxnSp>
            <p:nvCxnSpPr>
              <p:cNvPr id="30" name="Straight Connector 29"/>
              <p:cNvCxnSpPr/>
              <p:nvPr/>
            </p:nvCxnSpPr>
            <p:spPr>
              <a:xfrm flipV="1">
                <a:off x="2270166" y="5941630"/>
                <a:ext cx="4749502"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9718" name="TextBox 19"/>
              <p:cNvSpPr txBox="1">
                <a:spLocks noChangeArrowheads="1"/>
              </p:cNvSpPr>
              <p:nvPr/>
            </p:nvSpPr>
            <p:spPr bwMode="auto">
              <a:xfrm>
                <a:off x="6275473" y="5584725"/>
                <a:ext cx="1545237" cy="40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buFontTx/>
                  <a:buNone/>
                </a:pPr>
                <a:r>
                  <a:rPr lang="en-US" altLang="en-US" sz="1600">
                    <a:latin typeface="+mn-lt"/>
                  </a:rPr>
                  <a:t>Marginal cost</a:t>
                </a:r>
              </a:p>
            </p:txBody>
          </p:sp>
        </p:grpSp>
        <p:sp>
          <p:nvSpPr>
            <p:cNvPr id="32" name="TextBox 63"/>
            <p:cNvSpPr txBox="1">
              <a:spLocks noChangeArrowheads="1"/>
            </p:cNvSpPr>
            <p:nvPr/>
          </p:nvSpPr>
          <p:spPr bwMode="auto">
            <a:xfrm>
              <a:off x="557537" y="3136900"/>
              <a:ext cx="1233163" cy="989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algn="r" eaLnBrk="1" hangingPunct="1">
                <a:spcBef>
                  <a:spcPct val="0"/>
                </a:spcBef>
                <a:buFontTx/>
                <a:buNone/>
              </a:pPr>
              <a:r>
                <a:rPr lang="en-US" altLang="en-US" sz="1600">
                  <a:latin typeface="+mn-lt"/>
                </a:rPr>
                <a:t>Price after</a:t>
              </a:r>
            </a:p>
            <a:p>
              <a:pPr algn="r" eaLnBrk="1" hangingPunct="1">
                <a:spcBef>
                  <a:spcPct val="0"/>
                </a:spcBef>
                <a:buFontTx/>
                <a:buNone/>
              </a:pPr>
              <a:r>
                <a:rPr lang="en-US" altLang="en-US" sz="1600">
                  <a:latin typeface="+mn-lt"/>
                </a:rPr>
                <a:t>patent</a:t>
              </a:r>
            </a:p>
            <a:p>
              <a:pPr algn="r" eaLnBrk="1" hangingPunct="1">
                <a:spcBef>
                  <a:spcPct val="0"/>
                </a:spcBef>
                <a:buFontTx/>
                <a:buNone/>
              </a:pPr>
              <a:r>
                <a:rPr lang="en-US" altLang="en-US" sz="1600">
                  <a:latin typeface="+mn-lt"/>
                </a:rPr>
                <a:t>expires</a:t>
              </a:r>
            </a:p>
          </p:txBody>
        </p:sp>
        <p:sp>
          <p:nvSpPr>
            <p:cNvPr id="33" name="Freeform 183"/>
            <p:cNvSpPr>
              <a:spLocks/>
            </p:cNvSpPr>
            <p:nvPr/>
          </p:nvSpPr>
          <p:spPr bwMode="auto">
            <a:xfrm>
              <a:off x="2917825" y="3475038"/>
              <a:ext cx="146050" cy="136525"/>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34" name="Group 61"/>
            <p:cNvGrpSpPr>
              <a:grpSpLocks/>
            </p:cNvGrpSpPr>
            <p:nvPr/>
          </p:nvGrpSpPr>
          <p:grpSpPr bwMode="auto">
            <a:xfrm>
              <a:off x="4233863" y="3543299"/>
              <a:ext cx="1393657" cy="1882909"/>
              <a:chOff x="1385933" y="4016278"/>
              <a:chExt cx="1392115" cy="1880316"/>
            </a:xfrm>
          </p:grpSpPr>
          <p:cxnSp>
            <p:nvCxnSpPr>
              <p:cNvPr id="35" name="Straight Connector 34"/>
              <p:cNvCxnSpPr/>
              <p:nvPr/>
            </p:nvCxnSpPr>
            <p:spPr>
              <a:xfrm rot="5400000">
                <a:off x="1420185" y="4602051"/>
                <a:ext cx="1174718" cy="3171"/>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9716" name="TextBox 34"/>
              <p:cNvSpPr txBox="1">
                <a:spLocks noChangeArrowheads="1"/>
              </p:cNvSpPr>
              <p:nvPr/>
            </p:nvSpPr>
            <p:spPr bwMode="auto">
              <a:xfrm>
                <a:off x="1385933" y="5201367"/>
                <a:ext cx="1392115" cy="695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buFontTx/>
                  <a:buNone/>
                </a:pPr>
                <a:r>
                  <a:rPr lang="en-US" altLang="en-US" sz="1600">
                    <a:latin typeface="+mn-lt"/>
                  </a:rPr>
                  <a:t>Competitive</a:t>
                </a:r>
              </a:p>
              <a:p>
                <a:pPr eaLnBrk="1" hangingPunct="1">
                  <a:buFontTx/>
                  <a:buNone/>
                </a:pPr>
                <a:r>
                  <a:rPr lang="en-US" altLang="en-US" sz="1600">
                    <a:latin typeface="+mn-lt"/>
                  </a:rPr>
                  <a:t>quantity</a:t>
                </a:r>
                <a:endParaRPr lang="en-US" altLang="en-US" sz="1600" baseline="-25000">
                  <a:latin typeface="+mn-lt"/>
                </a:endParaRPr>
              </a:p>
            </p:txBody>
          </p:sp>
        </p:grpSp>
        <p:sp>
          <p:nvSpPr>
            <p:cNvPr id="37" name="Freeform 183"/>
            <p:cNvSpPr>
              <a:spLocks/>
            </p:cNvSpPr>
            <p:nvPr/>
          </p:nvSpPr>
          <p:spPr bwMode="auto">
            <a:xfrm>
              <a:off x="4792663" y="3471863"/>
              <a:ext cx="146050" cy="138112"/>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36" name="Title 2"/>
          <p:cNvSpPr txBox="1">
            <a:spLocks/>
          </p:cNvSpPr>
          <p:nvPr/>
        </p:nvSpPr>
        <p:spPr>
          <a:xfrm>
            <a:off x="494423" y="448423"/>
            <a:ext cx="7861300" cy="860425"/>
          </a:xfrm>
          <a:prstGeom prst="rect">
            <a:avLst/>
          </a:prstGeom>
        </p:spPr>
        <p:txBody>
          <a:bodyPr vert="horz" lIns="91440" tIns="45720" rIns="91440" bIns="45720" rtlCol="0" anchor="t" anchorCtr="0">
            <a:noAutofit/>
          </a:bodyPr>
          <a:lstStyle>
            <a:lvl1pPr algn="l" defTabSz="914400" rtl="0" eaLnBrk="1" latinLnBrk="0" hangingPunct="1">
              <a:spcBef>
                <a:spcPct val="0"/>
              </a:spcBef>
              <a:buNone/>
              <a:defRPr lang="en-US" sz="2400" b="0" kern="1200" cap="all" baseline="0" dirty="0">
                <a:solidFill>
                  <a:srgbClr val="86A315"/>
                </a:solidFill>
                <a:latin typeface="Frutiger 45 light" pitchFamily="34" charset="0"/>
                <a:ea typeface="+mj-ea"/>
                <a:cs typeface="+mj-cs"/>
              </a:defRPr>
            </a:lvl1pPr>
          </a:lstStyle>
          <a:p>
            <a:r>
              <a:rPr lang="en-US" altLang="en-US" dirty="0">
                <a:solidFill>
                  <a:srgbClr val="2E63AC"/>
                </a:solidFill>
              </a:rPr>
              <a:t>Monopoly Drugs versus </a:t>
            </a:r>
          </a:p>
          <a:p>
            <a:r>
              <a:rPr lang="en-US" altLang="en-US" dirty="0">
                <a:solidFill>
                  <a:srgbClr val="2E63AC"/>
                </a:solidFill>
              </a:rPr>
              <a:t>Generic Drugs #2</a:t>
            </a:r>
          </a:p>
        </p:txBody>
      </p:sp>
      <p:sp>
        <p:nvSpPr>
          <p:cNvPr id="39" name="Textfeld 38"/>
          <p:cNvSpPr txBox="1"/>
          <p:nvPr/>
        </p:nvSpPr>
        <p:spPr>
          <a:xfrm>
            <a:off x="-225561" y="5439157"/>
            <a:ext cx="9144000" cy="1015663"/>
          </a:xfrm>
          <a:prstGeom prst="rect">
            <a:avLst/>
          </a:prstGeom>
          <a:noFill/>
        </p:spPr>
        <p:txBody>
          <a:bodyPr wrap="square" rtlCol="0">
            <a:spAutoFit/>
          </a:bodyPr>
          <a:lstStyle/>
          <a:p>
            <a:pPr algn="r"/>
            <a:endParaRPr lang="de-DE" dirty="0">
              <a:solidFill>
                <a:prstClr val="white"/>
              </a:solidFill>
              <a:latin typeface="Arial" panose="020B0604020202020204" pitchFamily="34" charset="0"/>
              <a:cs typeface="Arial" panose="020B0604020202020204" pitchFamily="34" charset="0"/>
            </a:endParaRPr>
          </a:p>
          <a:p>
            <a:pPr algn="r"/>
            <a:r>
              <a:rPr lang="de-DE" sz="2400" cap="all" dirty="0" err="1">
                <a:solidFill>
                  <a:prstClr val="white"/>
                </a:solidFill>
                <a:latin typeface="Arial" panose="020B0604020202020204" pitchFamily="34" charset="0"/>
                <a:cs typeface="Arial" panose="020B0604020202020204" pitchFamily="34" charset="0"/>
              </a:rPr>
              <a:t>Example</a:t>
            </a:r>
            <a:endParaRPr lang="de-DE" sz="2400" cap="all" dirty="0">
              <a:solidFill>
                <a:prstClr val="white"/>
              </a:solidFill>
              <a:latin typeface="Arial" panose="020B0604020202020204" pitchFamily="34" charset="0"/>
              <a:cs typeface="Arial" panose="020B0604020202020204" pitchFamily="34" charset="0"/>
            </a:endParaRPr>
          </a:p>
          <a:p>
            <a:pPr algn="r"/>
            <a:r>
              <a:rPr lang="de-DE" dirty="0">
                <a:solidFill>
                  <a:prstClr val="white"/>
                </a:solidFill>
                <a:latin typeface="Arial" panose="020B0604020202020204" pitchFamily="34" charset="0"/>
                <a:cs typeface="Arial" panose="020B0604020202020204" pitchFamily="34" charset="0"/>
              </a:rPr>
              <a:t>       </a:t>
            </a:r>
            <a:endParaRPr lang="en-US"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82171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idx="4294967295"/>
          </p:nvPr>
        </p:nvSpPr>
        <p:spPr>
          <a:xfrm>
            <a:off x="1049338" y="322263"/>
            <a:ext cx="8094662" cy="1276350"/>
          </a:xfrm>
        </p:spPr>
        <p:txBody>
          <a:bodyPr/>
          <a:lstStyle/>
          <a:p>
            <a:r>
              <a:rPr lang="en-US" altLang="en-US"/>
              <a:t>Table 2</a:t>
            </a:r>
          </a:p>
        </p:txBody>
      </p:sp>
      <p:sp>
        <p:nvSpPr>
          <p:cNvPr id="47109" name="TextBox 4"/>
          <p:cNvSpPr txBox="1">
            <a:spLocks noChangeArrowheads="1"/>
          </p:cNvSpPr>
          <p:nvPr/>
        </p:nvSpPr>
        <p:spPr bwMode="auto">
          <a:xfrm>
            <a:off x="109538" y="205987"/>
            <a:ext cx="566398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algn="l" eaLnBrk="1" hangingPunct="1">
              <a:buFontTx/>
              <a:buNone/>
            </a:pPr>
            <a:r>
              <a:rPr lang="en-US" altLang="en-US" sz="2400" cap="all" dirty="0">
                <a:solidFill>
                  <a:srgbClr val="2E63AC"/>
                </a:solidFill>
                <a:latin typeface="+mj-lt"/>
              </a:rPr>
              <a:t>Competition versus Monopoly: </a:t>
            </a:r>
          </a:p>
          <a:p>
            <a:pPr algn="l" eaLnBrk="1" hangingPunct="1">
              <a:buFontTx/>
              <a:buNone/>
            </a:pPr>
            <a:r>
              <a:rPr lang="en-US" altLang="en-US" sz="2400" cap="all" dirty="0">
                <a:solidFill>
                  <a:srgbClr val="2E63AC"/>
                </a:solidFill>
                <a:latin typeface="+mj-lt"/>
              </a:rPr>
              <a:t>A Summary Comparison</a:t>
            </a:r>
          </a:p>
        </p:txBody>
      </p:sp>
      <p:pic>
        <p:nvPicPr>
          <p:cNvPr id="583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063" y="939800"/>
            <a:ext cx="8639175" cy="525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21088977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58371"/>
                                        </p:tgtEl>
                                        <p:attrNameLst>
                                          <p:attrName>style.visibility</p:attrName>
                                        </p:attrNameLst>
                                      </p:cBhvr>
                                      <p:to>
                                        <p:strVal val="visible"/>
                                      </p:to>
                                    </p:set>
                                    <p:animEffect transition="in" filter="wipe(left)">
                                      <p:cBhvr>
                                        <p:cTn id="7" dur="500"/>
                                        <p:tgtEl>
                                          <p:spTgt spid="583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quarter" idx="12"/>
          </p:nvPr>
        </p:nvSpPr>
        <p:spPr>
          <a:xfrm>
            <a:off x="604838" y="1954925"/>
            <a:ext cx="8081962" cy="4244108"/>
          </a:xfrm>
        </p:spPr>
        <p:txBody>
          <a:bodyPr/>
          <a:lstStyle/>
          <a:p>
            <a:pPr>
              <a:buClr>
                <a:srgbClr val="2E63AC"/>
              </a:buClr>
              <a:buFont typeface="Wingdings" panose="05000000000000000000" pitchFamily="2" charset="2"/>
              <a:buChar char="§"/>
            </a:pPr>
            <a:r>
              <a:rPr lang="en-US" dirty="0">
                <a:solidFill>
                  <a:srgbClr val="2E63AC"/>
                </a:solidFill>
              </a:rPr>
              <a:t>Short-run effects of monetary injections</a:t>
            </a:r>
            <a:r>
              <a:rPr lang="en-US" dirty="0"/>
              <a:t>:</a:t>
            </a:r>
          </a:p>
          <a:p>
            <a:pPr lvl="1">
              <a:lnSpc>
                <a:spcPct val="120000"/>
              </a:lnSpc>
              <a:spcBef>
                <a:spcPts val="600"/>
              </a:spcBef>
              <a:buClr>
                <a:srgbClr val="2E63AC"/>
              </a:buClr>
              <a:buFont typeface="Wingdings" panose="05000000000000000000" pitchFamily="2" charset="2"/>
              <a:buChar char="§"/>
            </a:pPr>
            <a:r>
              <a:rPr lang="en-US" sz="1800" dirty="0"/>
              <a:t>Stimulates the overall level of spending; higher demand for goods and services</a:t>
            </a:r>
          </a:p>
          <a:p>
            <a:pPr lvl="1">
              <a:lnSpc>
                <a:spcPct val="120000"/>
              </a:lnSpc>
              <a:spcBef>
                <a:spcPts val="600"/>
              </a:spcBef>
              <a:buClr>
                <a:srgbClr val="2E63AC"/>
              </a:buClr>
              <a:buFont typeface="Wingdings" panose="05000000000000000000" pitchFamily="2" charset="2"/>
              <a:buChar char="§"/>
            </a:pPr>
            <a:r>
              <a:rPr lang="en-US" sz="1800" dirty="0"/>
              <a:t>Firms: raise prices; hire more workers; produce more goods and services</a:t>
            </a:r>
          </a:p>
          <a:p>
            <a:pPr lvl="1">
              <a:lnSpc>
                <a:spcPct val="120000"/>
              </a:lnSpc>
              <a:spcBef>
                <a:spcPts val="600"/>
              </a:spcBef>
              <a:buClr>
                <a:srgbClr val="2E63AC"/>
              </a:buClr>
              <a:buFont typeface="Wingdings" panose="05000000000000000000" pitchFamily="2" charset="2"/>
              <a:buChar char="§"/>
            </a:pPr>
            <a:r>
              <a:rPr lang="en-US" sz="1800" dirty="0"/>
              <a:t>Lower unemployment</a:t>
            </a:r>
          </a:p>
          <a:p>
            <a:pPr>
              <a:buFont typeface="Wingdings" panose="05000000000000000000" pitchFamily="2" charset="2"/>
              <a:buChar char="§"/>
            </a:pPr>
            <a:r>
              <a:rPr lang="en-US" altLang="en-US" dirty="0"/>
              <a:t>Short-run trade-off between </a:t>
            </a:r>
            <a:r>
              <a:rPr lang="en-US" altLang="en-US" dirty="0">
                <a:solidFill>
                  <a:srgbClr val="2E63AC"/>
                </a:solidFill>
              </a:rPr>
              <a:t>unemployment and inflation</a:t>
            </a:r>
            <a:r>
              <a:rPr lang="en-US" altLang="en-US" dirty="0"/>
              <a:t>: analysis of business cycle</a:t>
            </a:r>
          </a:p>
          <a:p>
            <a:pPr>
              <a:buFont typeface="Wingdings" panose="05000000000000000000" pitchFamily="2" charset="2"/>
              <a:buChar char="§"/>
            </a:pPr>
            <a:r>
              <a:rPr lang="en-US" altLang="en-US" dirty="0">
                <a:solidFill>
                  <a:srgbClr val="2E63AC"/>
                </a:solidFill>
              </a:rPr>
              <a:t>Business cycle</a:t>
            </a:r>
            <a:r>
              <a:rPr lang="en-US" altLang="en-US" dirty="0"/>
              <a:t>: fluctuations in economic activity: employment, production</a:t>
            </a:r>
          </a:p>
          <a:p>
            <a:pPr>
              <a:lnSpc>
                <a:spcPct val="120000"/>
              </a:lnSpc>
              <a:spcBef>
                <a:spcPts val="600"/>
              </a:spcBef>
              <a:buClr>
                <a:srgbClr val="2E63AC"/>
              </a:buClr>
              <a:buFont typeface="Wingdings" panose="05000000000000000000" pitchFamily="2" charset="2"/>
              <a:buChar char="§"/>
            </a:pPr>
            <a:endParaRPr lang="en-US" dirty="0"/>
          </a:p>
        </p:txBody>
      </p:sp>
      <p:pic>
        <p:nvPicPr>
          <p:cNvPr id="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99941" y="1128080"/>
            <a:ext cx="720000" cy="69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feld 8"/>
          <p:cNvSpPr txBox="1"/>
          <p:nvPr/>
        </p:nvSpPr>
        <p:spPr>
          <a:xfrm>
            <a:off x="8323451" y="1254208"/>
            <a:ext cx="1132764" cy="461665"/>
          </a:xfrm>
          <a:prstGeom prst="rect">
            <a:avLst/>
          </a:prstGeom>
          <a:noFill/>
        </p:spPr>
        <p:txBody>
          <a:bodyPr wrap="square" rtlCol="0">
            <a:spAutoFit/>
          </a:bodyPr>
          <a:lstStyle/>
          <a:p>
            <a:r>
              <a:rPr lang="en-US" altLang="en-US" sz="2400" dirty="0">
                <a:solidFill>
                  <a:schemeClr val="bg1"/>
                </a:solidFill>
              </a:rPr>
              <a:t>#3</a:t>
            </a:r>
            <a:endParaRPr lang="en-US" sz="2400" dirty="0">
              <a:solidFill>
                <a:schemeClr val="bg1"/>
              </a:solidFill>
            </a:endParaRPr>
          </a:p>
        </p:txBody>
      </p:sp>
      <p:sp>
        <p:nvSpPr>
          <p:cNvPr id="10" name="Titel 4"/>
          <p:cNvSpPr txBox="1">
            <a:spLocks/>
          </p:cNvSpPr>
          <p:nvPr/>
        </p:nvSpPr>
        <p:spPr>
          <a:xfrm>
            <a:off x="604838" y="310778"/>
            <a:ext cx="8282656" cy="1405095"/>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lang="en-US" sz="2400" b="0" kern="1200" cap="all" baseline="0">
                <a:solidFill>
                  <a:srgbClr val="2E63AC"/>
                </a:solidFill>
                <a:latin typeface="Frutiger 45 light" pitchFamily="34" charset="0"/>
                <a:ea typeface="+mj-ea"/>
                <a:cs typeface="+mj-cs"/>
              </a:defRPr>
            </a:lvl1pPr>
          </a:lstStyle>
          <a:p>
            <a:pPr marL="1787525" indent="-1787525"/>
            <a:r>
              <a:rPr lang="en-US" dirty="0"/>
              <a:t>Principle 10: </a:t>
            </a:r>
            <a:r>
              <a:rPr lang="de-DE" dirty="0"/>
              <a:t>10: </a:t>
            </a:r>
            <a:r>
              <a:rPr lang="en-US" dirty="0"/>
              <a:t>Society faces </a:t>
            </a:r>
          </a:p>
          <a:p>
            <a:pPr marL="1787525" indent="-1787525"/>
            <a:r>
              <a:rPr lang="en-US" dirty="0"/>
              <a:t>a short-run trade-off between </a:t>
            </a:r>
          </a:p>
          <a:p>
            <a:pPr marL="1787525" indent="-1787525"/>
            <a:r>
              <a:rPr lang="en-US" dirty="0"/>
              <a:t>inflation and unemployment </a:t>
            </a:r>
            <a:r>
              <a:rPr lang="en-US" altLang="en-US" sz="2000" dirty="0">
                <a:solidFill>
                  <a:srgbClr val="DE0000"/>
                </a:solidFill>
              </a:rPr>
              <a:t>                             </a:t>
            </a:r>
          </a:p>
          <a:p>
            <a:r>
              <a:rPr lang="en-US" altLang="en-US" sz="2000" dirty="0">
                <a:solidFill>
                  <a:srgbClr val="DE0000"/>
                </a:solidFill>
              </a:rPr>
              <a:t>                             how the Economy as a Whole Works </a:t>
            </a:r>
            <a:endParaRPr lang="en-US" altLang="en-US" dirty="0">
              <a:solidFill>
                <a:srgbClr val="DE0000"/>
              </a:solidFill>
            </a:endParaRPr>
          </a:p>
        </p:txBody>
      </p:sp>
    </p:spTree>
    <p:extLst>
      <p:ext uri="{BB962C8B-B14F-4D97-AF65-F5344CB8AC3E}">
        <p14:creationId xmlns:p14="http://schemas.microsoft.com/office/powerpoint/2010/main" val="3002430526"/>
      </p:ext>
    </p:extLst>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a:xfrm>
            <a:off x="3884400" y="694803"/>
            <a:ext cx="4654800" cy="990015"/>
          </a:xfrm>
        </p:spPr>
        <p:txBody>
          <a:bodyPr/>
          <a:lstStyle/>
          <a:p>
            <a:r>
              <a:rPr lang="de-DE" dirty="0"/>
              <a:t>The Data of </a:t>
            </a:r>
            <a:r>
              <a:rPr lang="de-DE" dirty="0" err="1"/>
              <a:t>Macroeconomics</a:t>
            </a:r>
            <a:endParaRPr lang="de-DE" dirty="0"/>
          </a:p>
        </p:txBody>
      </p:sp>
      <p:graphicFrame>
        <p:nvGraphicFramePr>
          <p:cNvPr id="7" name="Tabelle 6"/>
          <p:cNvGraphicFramePr>
            <a:graphicFrameLocks noGrp="1"/>
          </p:cNvGraphicFramePr>
          <p:nvPr/>
        </p:nvGraphicFramePr>
        <p:xfrm>
          <a:off x="3900270" y="1904832"/>
          <a:ext cx="4087021" cy="1262938"/>
        </p:xfrm>
        <a:graphic>
          <a:graphicData uri="http://schemas.openxmlformats.org/drawingml/2006/table">
            <a:tbl>
              <a:tblPr firstRow="1" bandRow="1">
                <a:tableStyleId>{5C22544A-7EE6-4342-B048-85BDC9FD1C3A}</a:tableStyleId>
              </a:tblPr>
              <a:tblGrid>
                <a:gridCol w="667021">
                  <a:extLst>
                    <a:ext uri="{9D8B030D-6E8A-4147-A177-3AD203B41FA5}">
                      <a16:colId xmlns:a16="http://schemas.microsoft.com/office/drawing/2014/main" val="20000"/>
                    </a:ext>
                  </a:extLst>
                </a:gridCol>
                <a:gridCol w="3420000">
                  <a:extLst>
                    <a:ext uri="{9D8B030D-6E8A-4147-A177-3AD203B41FA5}">
                      <a16:colId xmlns:a16="http://schemas.microsoft.com/office/drawing/2014/main" val="20001"/>
                    </a:ext>
                  </a:extLst>
                </a:gridCol>
              </a:tblGrid>
              <a:tr h="8540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00" b="1" dirty="0">
                        <a:solidFill>
                          <a:srgbClr val="6E86D4"/>
                        </a:solidFill>
                        <a:latin typeface="Arial Black" pitchFamily="34" charset="0"/>
                        <a:cs typeface="Arial" pitchFamily="34" charset="0"/>
                      </a:endParaRPr>
                    </a:p>
                  </a:txBody>
                  <a:tcPr marL="36000" marR="3600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b="1" dirty="0">
                        <a:solidFill>
                          <a:schemeClr val="tx1"/>
                        </a:solidFill>
                        <a:latin typeface="Arial" pitchFamily="34" charset="0"/>
                        <a:cs typeface="Arial" pitchFamily="34" charset="0"/>
                      </a:endParaRPr>
                    </a:p>
                  </a:txBody>
                  <a:tcPr marL="36000" marR="3600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3542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a:solidFill>
                            <a:schemeClr val="bg1"/>
                          </a:solidFill>
                          <a:latin typeface="+mn-lt"/>
                          <a:cs typeface="Arial" pitchFamily="34" charset="0"/>
                        </a:rPr>
                        <a:t>7.1</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0" dirty="0">
                          <a:solidFill>
                            <a:schemeClr val="bg1"/>
                          </a:solidFill>
                          <a:latin typeface="+mn-lt"/>
                          <a:cs typeface="Arial" pitchFamily="34" charset="0"/>
                        </a:rPr>
                        <a:t>Measuring a Nation’s Income</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3542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2400" b="1" dirty="0">
                          <a:solidFill>
                            <a:schemeClr val="bg1"/>
                          </a:solidFill>
                          <a:latin typeface="+mn-lt"/>
                          <a:cs typeface="Arial" pitchFamily="34" charset="0"/>
                        </a:rPr>
                        <a:t>7.2</a:t>
                      </a:r>
                      <a:endParaRPr lang="en-US" sz="2400" b="1" dirty="0">
                        <a:solidFill>
                          <a:schemeClr val="bg1"/>
                        </a:solidFill>
                        <a:latin typeface="+mn-lt"/>
                        <a:cs typeface="Arial"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0" dirty="0">
                          <a:solidFill>
                            <a:schemeClr val="bg1"/>
                          </a:solidFill>
                          <a:latin typeface="+mn-lt"/>
                          <a:cs typeface="Arial" pitchFamily="34" charset="0"/>
                        </a:rPr>
                        <a:t>Measuring the Cost of Living</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016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700" b="1" dirty="0">
                        <a:solidFill>
                          <a:schemeClr val="tx1">
                            <a:lumMod val="50000"/>
                            <a:lumOff val="50000"/>
                          </a:schemeClr>
                        </a:solidFill>
                        <a:latin typeface="Arial Black" pitchFamily="34" charset="0"/>
                        <a:cs typeface="Arial" pitchFamily="34" charset="0"/>
                      </a:endParaRPr>
                    </a:p>
                  </a:txBody>
                  <a:tcPr marL="36000" marR="3600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700" b="0" dirty="0">
                        <a:solidFill>
                          <a:schemeClr val="tx1">
                            <a:lumMod val="50000"/>
                            <a:lumOff val="50000"/>
                          </a:schemeClr>
                        </a:solidFill>
                        <a:latin typeface="Arial" pitchFamily="34" charset="0"/>
                        <a:cs typeface="Arial" pitchFamily="34" charset="0"/>
                      </a:endParaRPr>
                    </a:p>
                  </a:txBody>
                  <a:tcPr marL="36000" marR="3600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6" name="Textfeld 5"/>
          <p:cNvSpPr txBox="1"/>
          <p:nvPr/>
        </p:nvSpPr>
        <p:spPr>
          <a:xfrm>
            <a:off x="-171448" y="1305618"/>
            <a:ext cx="4124325" cy="4524315"/>
          </a:xfrm>
          <a:prstGeom prst="rect">
            <a:avLst/>
          </a:prstGeom>
          <a:noFill/>
        </p:spPr>
        <p:txBody>
          <a:bodyPr wrap="square" rtlCol="0">
            <a:spAutoFit/>
          </a:bodyPr>
          <a:lstStyle/>
          <a:p>
            <a:r>
              <a:rPr lang="de-DE" sz="28800" spc="-1500" dirty="0">
                <a:solidFill>
                  <a:schemeClr val="bg1"/>
                </a:solidFill>
              </a:rPr>
              <a:t>07</a:t>
            </a:r>
          </a:p>
        </p:txBody>
      </p:sp>
    </p:spTree>
    <p:extLst>
      <p:ext uri="{BB962C8B-B14F-4D97-AF65-F5344CB8AC3E}">
        <p14:creationId xmlns:p14="http://schemas.microsoft.com/office/powerpoint/2010/main" val="1178558059"/>
      </p:ext>
    </p:extLst>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0"/>
          <p:cNvSpPr txBox="1">
            <a:spLocks/>
          </p:cNvSpPr>
          <p:nvPr/>
        </p:nvSpPr>
        <p:spPr>
          <a:xfrm>
            <a:off x="727200" y="287367"/>
            <a:ext cx="8042400" cy="993600"/>
          </a:xfrm>
          <a:prstGeom prst="rect">
            <a:avLst/>
          </a:prstGeom>
        </p:spPr>
        <p:txBody>
          <a:bodyPr vert="horz" lIns="91440" tIns="45720" rIns="91440" bIns="45720" rtlCol="0" anchor="t" anchorCtr="0">
            <a:noAutofit/>
          </a:bodyPr>
          <a:lstStyle>
            <a:lvl1pPr algn="l" defTabSz="914400" rtl="0" eaLnBrk="1" latinLnBrk="0" hangingPunct="1">
              <a:lnSpc>
                <a:spcPts val="3500"/>
              </a:lnSpc>
              <a:spcBef>
                <a:spcPct val="0"/>
              </a:spcBef>
              <a:buNone/>
              <a:defRPr lang="en-US" sz="3000" b="0" kern="1200" cap="all" baseline="0">
                <a:solidFill>
                  <a:schemeClr val="bg1"/>
                </a:solidFill>
                <a:latin typeface="Frutiger 45 light" pitchFamily="34" charset="0"/>
                <a:ea typeface="+mj-ea"/>
                <a:cs typeface="+mj-cs"/>
              </a:defRPr>
            </a:lvl1pPr>
          </a:lstStyle>
          <a:p>
            <a:r>
              <a:rPr lang="de-DE" dirty="0"/>
              <a:t>             </a:t>
            </a:r>
          </a:p>
        </p:txBody>
      </p:sp>
      <p:sp>
        <p:nvSpPr>
          <p:cNvPr id="13" name="Titel 10"/>
          <p:cNvSpPr>
            <a:spLocks noGrp="1"/>
          </p:cNvSpPr>
          <p:nvPr>
            <p:ph type="title" idx="4294967295"/>
          </p:nvPr>
        </p:nvSpPr>
        <p:spPr>
          <a:xfrm>
            <a:off x="979488" y="14288"/>
            <a:ext cx="8164512" cy="1436687"/>
          </a:xfrm>
        </p:spPr>
        <p:txBody>
          <a:bodyPr anchor="ctr"/>
          <a:lstStyle>
            <a:lvl1pPr>
              <a:lnSpc>
                <a:spcPts val="3500"/>
              </a:lnSpc>
              <a:defRPr b="0">
                <a:solidFill>
                  <a:schemeClr val="bg1"/>
                </a:solidFill>
              </a:defRPr>
            </a:lvl1pPr>
          </a:lstStyle>
          <a:p>
            <a:r>
              <a:rPr lang="en-US" dirty="0">
                <a:cs typeface="Arial" pitchFamily="34" charset="0"/>
              </a:rPr>
              <a:t>“Economics…</a:t>
            </a:r>
          </a:p>
        </p:txBody>
      </p:sp>
      <p:sp>
        <p:nvSpPr>
          <p:cNvPr id="8" name="Titel 10"/>
          <p:cNvSpPr txBox="1">
            <a:spLocks/>
          </p:cNvSpPr>
          <p:nvPr/>
        </p:nvSpPr>
        <p:spPr>
          <a:xfrm>
            <a:off x="321574" y="1193800"/>
            <a:ext cx="8500852" cy="5664200"/>
          </a:xfrm>
          <a:prstGeom prst="rect">
            <a:avLst/>
          </a:prstGeom>
        </p:spPr>
        <p:txBody>
          <a:bodyPr vert="horz" lIns="91440" tIns="45720" rIns="91440" bIns="45720" rtlCol="0" anchor="ctr" anchorCtr="0">
            <a:noAutofit/>
          </a:bodyPr>
          <a:lstStyle>
            <a:lvl1pPr algn="l" defTabSz="914400" rtl="0" eaLnBrk="1" latinLnBrk="0" hangingPunct="1">
              <a:lnSpc>
                <a:spcPts val="3500"/>
              </a:lnSpc>
              <a:spcBef>
                <a:spcPct val="0"/>
              </a:spcBef>
              <a:buNone/>
              <a:defRPr lang="en-US" sz="2400" b="0" kern="1200" cap="all" baseline="0">
                <a:solidFill>
                  <a:schemeClr val="bg1"/>
                </a:solidFill>
                <a:latin typeface="Frutiger 45 light" pitchFamily="34" charset="0"/>
                <a:ea typeface="+mj-ea"/>
                <a:cs typeface="+mj-cs"/>
              </a:defRPr>
            </a:lvl1pPr>
          </a:lstStyle>
          <a:p>
            <a:pPr>
              <a:lnSpc>
                <a:spcPct val="120000"/>
              </a:lnSpc>
              <a:spcBef>
                <a:spcPts val="1200"/>
              </a:spcBef>
              <a:spcAft>
                <a:spcPts val="1200"/>
              </a:spcAft>
            </a:pPr>
            <a:r>
              <a:rPr lang="en-US" sz="2000" cap="none" dirty="0">
                <a:solidFill>
                  <a:prstClr val="black"/>
                </a:solidFill>
                <a:latin typeface="Frutiger 45 light"/>
                <a:ea typeface="+mn-ea"/>
                <a:cs typeface="Arial" pitchFamily="34" charset="0"/>
              </a:rPr>
              <a:t>The economic environment provides  many of the critical parameters for companies doing business in a global setting. Recessions or inflation will  change businesses forecasts and have an impact on profitability and success. </a:t>
            </a:r>
            <a:r>
              <a:rPr lang="en-US" sz="2000" cap="none" dirty="0">
                <a:solidFill>
                  <a:prstClr val="black"/>
                </a:solidFill>
                <a:latin typeface="Frutiger 45 light"/>
                <a:cs typeface="Arial" pitchFamily="34" charset="0"/>
              </a:rPr>
              <a:t>In  particular,  a  global recession like  the  one suffered recently can transform consumer behavior and, thus, has an impact on business strategies.</a:t>
            </a:r>
          </a:p>
          <a:p>
            <a:pPr lvl="0">
              <a:lnSpc>
                <a:spcPct val="120000"/>
              </a:lnSpc>
              <a:spcBef>
                <a:spcPts val="1200"/>
              </a:spcBef>
              <a:spcAft>
                <a:spcPts val="1200"/>
              </a:spcAft>
            </a:pPr>
            <a:r>
              <a:rPr lang="en-US" sz="2000" cap="none" dirty="0">
                <a:solidFill>
                  <a:prstClr val="black"/>
                </a:solidFill>
                <a:latin typeface="Frutiger 45 light"/>
                <a:cs typeface="Arial" pitchFamily="34" charset="0"/>
              </a:rPr>
              <a:t>The basic macroeconomic concepts considered in this part are necessary ingredients to many types of managerial decisions. </a:t>
            </a:r>
            <a:endParaRPr lang="en-US" sz="1400" cap="none" dirty="0">
              <a:solidFill>
                <a:schemeClr val="tx1"/>
              </a:solidFill>
              <a:cs typeface="Arial" pitchFamily="34" charset="0"/>
            </a:endParaRPr>
          </a:p>
        </p:txBody>
      </p:sp>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1320" b="34340"/>
          <a:stretch/>
        </p:blipFill>
        <p:spPr bwMode="auto">
          <a:xfrm>
            <a:off x="-3175" y="-692"/>
            <a:ext cx="9150350" cy="1486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el 10"/>
          <p:cNvSpPr txBox="1">
            <a:spLocks/>
          </p:cNvSpPr>
          <p:nvPr/>
        </p:nvSpPr>
        <p:spPr>
          <a:xfrm>
            <a:off x="321574" y="562623"/>
            <a:ext cx="8708126" cy="1436687"/>
          </a:xfrm>
          <a:prstGeom prst="rect">
            <a:avLst/>
          </a:prstGeom>
        </p:spPr>
        <p:txBody>
          <a:bodyPr anchor="ctr"/>
          <a:lstStyle>
            <a:lvl1pPr algn="l" defTabSz="914400" rtl="0" eaLnBrk="1" latinLnBrk="0" hangingPunct="1">
              <a:lnSpc>
                <a:spcPts val="3500"/>
              </a:lnSpc>
              <a:spcBef>
                <a:spcPct val="0"/>
              </a:spcBef>
              <a:buNone/>
              <a:defRPr lang="en-US" sz="2400" b="0" kern="1200" cap="all" baseline="0">
                <a:solidFill>
                  <a:schemeClr val="bg1"/>
                </a:solidFill>
                <a:latin typeface="Frutiger 45 light" pitchFamily="34" charset="0"/>
                <a:ea typeface="+mj-ea"/>
                <a:cs typeface="+mj-cs"/>
              </a:defRPr>
            </a:lvl1pPr>
          </a:lstStyle>
          <a:p>
            <a:r>
              <a:rPr lang="de-DE" sz="4000" dirty="0">
                <a:cs typeface="Arial" pitchFamily="34" charset="0"/>
              </a:rPr>
              <a:t>07 					                   </a:t>
            </a:r>
            <a:r>
              <a:rPr lang="de-DE" sz="4000" dirty="0" err="1">
                <a:cs typeface="Arial" pitchFamily="34" charset="0"/>
              </a:rPr>
              <a:t>IDEa</a:t>
            </a:r>
            <a:endParaRPr lang="de-DE" sz="4000" dirty="0">
              <a:cs typeface="Arial" pitchFamily="34" charset="0"/>
            </a:endParaRPr>
          </a:p>
        </p:txBody>
      </p:sp>
    </p:spTree>
    <p:extLst>
      <p:ext uri="{BB962C8B-B14F-4D97-AF65-F5344CB8AC3E}">
        <p14:creationId xmlns:p14="http://schemas.microsoft.com/office/powerpoint/2010/main" val="3661781117"/>
      </p:ext>
    </p:extLst>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604838" y="310777"/>
            <a:ext cx="6545262" cy="1264025"/>
          </a:xfrm>
        </p:spPr>
        <p:txBody>
          <a:bodyPr/>
          <a:lstStyle/>
          <a:p>
            <a:r>
              <a:rPr lang="de-DE" dirty="0"/>
              <a:t>07 Learning </a:t>
            </a:r>
            <a:r>
              <a:rPr lang="de-DE" dirty="0" err="1"/>
              <a:t>Objectives</a:t>
            </a:r>
            <a:endParaRPr lang="de-DE" dirty="0"/>
          </a:p>
        </p:txBody>
      </p:sp>
      <p:sp>
        <p:nvSpPr>
          <p:cNvPr id="12" name="Rechteck 11"/>
          <p:cNvSpPr/>
          <p:nvPr/>
        </p:nvSpPr>
        <p:spPr>
          <a:xfrm>
            <a:off x="0" y="1623848"/>
            <a:ext cx="9144000" cy="4741032"/>
          </a:xfrm>
          <a:prstGeom prst="rect">
            <a:avLst/>
          </a:prstGeom>
          <a:blipFill dpi="0" rotWithShape="1">
            <a:blip r:embed="rId2">
              <a:alphaModFix amt="1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Inhaltsplatzhalter 2"/>
          <p:cNvSpPr>
            <a:spLocks noGrp="1"/>
          </p:cNvSpPr>
          <p:nvPr>
            <p:ph sz="quarter" idx="12"/>
          </p:nvPr>
        </p:nvSpPr>
        <p:spPr>
          <a:xfrm>
            <a:off x="604838" y="1842448"/>
            <a:ext cx="8081962" cy="3878903"/>
          </a:xfrm>
        </p:spPr>
        <p:txBody>
          <a:bodyPr/>
          <a:lstStyle/>
          <a:p>
            <a:pPr>
              <a:buClr>
                <a:srgbClr val="2E63AC"/>
              </a:buClr>
              <a:buFont typeface="Wingdings" panose="05000000000000000000" pitchFamily="2" charset="2"/>
              <a:buChar char="§"/>
            </a:pPr>
            <a:r>
              <a:rPr lang="en-US" dirty="0"/>
              <a:t>Illustrate flows of goods and dollars using the circular flow diagram</a:t>
            </a:r>
          </a:p>
          <a:p>
            <a:pPr>
              <a:buClr>
                <a:srgbClr val="2E63AC"/>
              </a:buClr>
              <a:buFont typeface="Wingdings" panose="05000000000000000000" pitchFamily="2" charset="2"/>
              <a:buChar char="§"/>
            </a:pPr>
            <a:r>
              <a:rPr lang="en-US" dirty="0"/>
              <a:t>Define the GDP</a:t>
            </a:r>
          </a:p>
          <a:p>
            <a:pPr>
              <a:buClr>
                <a:srgbClr val="2E63AC"/>
              </a:buClr>
              <a:buFont typeface="Wingdings" panose="05000000000000000000" pitchFamily="2" charset="2"/>
              <a:buChar char="§"/>
            </a:pPr>
            <a:r>
              <a:rPr lang="en-US" dirty="0"/>
              <a:t>Assess whether the GD is a good measure of well-being</a:t>
            </a:r>
          </a:p>
          <a:p>
            <a:pPr>
              <a:buClr>
                <a:srgbClr val="2E63AC"/>
              </a:buClr>
              <a:buFont typeface="Wingdings" panose="05000000000000000000" pitchFamily="2" charset="2"/>
              <a:buChar char="§"/>
            </a:pPr>
            <a:r>
              <a:rPr lang="en-US" dirty="0"/>
              <a:t>Define and calculate the CPI</a:t>
            </a:r>
          </a:p>
          <a:p>
            <a:pPr>
              <a:buClr>
                <a:srgbClr val="2E63AC"/>
              </a:buClr>
              <a:buFont typeface="Wingdings" panose="05000000000000000000" pitchFamily="2" charset="2"/>
              <a:buChar char="§"/>
            </a:pPr>
            <a:r>
              <a:rPr lang="en-US" dirty="0"/>
              <a:t>Understand the difference between real and nominal values</a:t>
            </a:r>
          </a:p>
          <a:p>
            <a:pPr>
              <a:buClr>
                <a:srgbClr val="2E63AC"/>
              </a:buClr>
              <a:buFont typeface="Wingdings" panose="05000000000000000000" pitchFamily="2" charset="2"/>
              <a:buChar char="§"/>
            </a:pPr>
            <a:endParaRPr lang="en-US" dirty="0"/>
          </a:p>
          <a:p>
            <a:pPr>
              <a:buClr>
                <a:srgbClr val="2E63AC"/>
              </a:buClr>
              <a:buFont typeface="Wingdings" panose="05000000000000000000" pitchFamily="2" charset="2"/>
              <a:buChar char="§"/>
            </a:pPr>
            <a:endParaRPr lang="en-US" dirty="0"/>
          </a:p>
          <a:p>
            <a:pPr>
              <a:buClr>
                <a:srgbClr val="2E63AC"/>
              </a:buClr>
              <a:buFont typeface="Wingdings" panose="05000000000000000000" pitchFamily="2" charset="2"/>
              <a:buChar char="§"/>
            </a:pPr>
            <a:endParaRPr lang="en-US" dirty="0"/>
          </a:p>
        </p:txBody>
      </p:sp>
    </p:spTree>
    <p:extLst>
      <p:ext uri="{BB962C8B-B14F-4D97-AF65-F5344CB8AC3E}">
        <p14:creationId xmlns:p14="http://schemas.microsoft.com/office/powerpoint/2010/main" val="1246835440"/>
      </p:ext>
    </p:extLst>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Münzen, Geld, Währung, Münze, Banking, Finanz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048376"/>
          </a:xfrm>
          <a:prstGeom prst="rect">
            <a:avLst/>
          </a:prstGeom>
          <a:noFill/>
          <a:extLst>
            <a:ext uri="{909E8E84-426E-40DD-AFC4-6F175D3DCCD1}">
              <a14:hiddenFill xmlns:a14="http://schemas.microsoft.com/office/drawing/2010/main">
                <a:solidFill>
                  <a:srgbClr val="FFFFFF"/>
                </a:solidFill>
              </a14:hiddenFill>
            </a:ext>
          </a:extLst>
        </p:spPr>
      </p:pic>
      <p:sp>
        <p:nvSpPr>
          <p:cNvPr id="7" name="Titel 10"/>
          <p:cNvSpPr txBox="1">
            <a:spLocks/>
          </p:cNvSpPr>
          <p:nvPr/>
        </p:nvSpPr>
        <p:spPr>
          <a:xfrm>
            <a:off x="727200" y="3957667"/>
            <a:ext cx="8042400" cy="993600"/>
          </a:xfrm>
          <a:prstGeom prst="rect">
            <a:avLst/>
          </a:prstGeom>
        </p:spPr>
        <p:txBody>
          <a:bodyPr vert="horz" lIns="91440" tIns="45720" rIns="91440" bIns="45720" rtlCol="0" anchor="t" anchorCtr="0">
            <a:noAutofit/>
          </a:bodyPr>
          <a:lstStyle>
            <a:lvl1pPr algn="l" defTabSz="914400" rtl="0" eaLnBrk="1" latinLnBrk="0" hangingPunct="1">
              <a:lnSpc>
                <a:spcPts val="3500"/>
              </a:lnSpc>
              <a:spcBef>
                <a:spcPct val="0"/>
              </a:spcBef>
              <a:buNone/>
              <a:defRPr lang="en-US" sz="3000" b="0" kern="1200" cap="all" baseline="0">
                <a:solidFill>
                  <a:schemeClr val="bg1"/>
                </a:solidFill>
                <a:latin typeface="Frutiger 45 light" pitchFamily="34" charset="0"/>
                <a:ea typeface="+mj-ea"/>
                <a:cs typeface="+mj-cs"/>
              </a:defRPr>
            </a:lvl1pPr>
          </a:lstStyle>
          <a:p>
            <a:r>
              <a:rPr lang="de-DE" dirty="0"/>
              <a:t>             </a:t>
            </a:r>
          </a:p>
        </p:txBody>
      </p:sp>
      <p:sp>
        <p:nvSpPr>
          <p:cNvPr id="11" name="Rechteck 10"/>
          <p:cNvSpPr/>
          <p:nvPr/>
        </p:nvSpPr>
        <p:spPr>
          <a:xfrm>
            <a:off x="0" y="3648105"/>
            <a:ext cx="9144000" cy="1514475"/>
          </a:xfrm>
          <a:prstGeom prst="rect">
            <a:avLst/>
          </a:prstGeom>
          <a:solidFill>
            <a:srgbClr val="2E63A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itel 10"/>
          <p:cNvSpPr>
            <a:spLocks noGrp="1"/>
          </p:cNvSpPr>
          <p:nvPr>
            <p:ph type="title"/>
          </p:nvPr>
        </p:nvSpPr>
        <p:spPr>
          <a:xfrm>
            <a:off x="604838" y="3683955"/>
            <a:ext cx="8164762" cy="1436687"/>
          </a:xfrm>
        </p:spPr>
        <p:txBody>
          <a:bodyPr anchor="ctr"/>
          <a:lstStyle>
            <a:lvl1pPr>
              <a:lnSpc>
                <a:spcPts val="3500"/>
              </a:lnSpc>
              <a:defRPr b="0">
                <a:solidFill>
                  <a:schemeClr val="bg1"/>
                </a:solidFill>
              </a:defRPr>
            </a:lvl1pPr>
          </a:lstStyle>
          <a:p>
            <a:r>
              <a:rPr lang="en-US" dirty="0">
                <a:cs typeface="Arial" pitchFamily="34" charset="0"/>
              </a:rPr>
              <a:t>7.1 Measuring a Nation’s Income</a:t>
            </a:r>
            <a:endParaRPr lang="en-US" altLang="en-US" dirty="0"/>
          </a:p>
        </p:txBody>
      </p:sp>
      <p:sp>
        <p:nvSpPr>
          <p:cNvPr id="2" name="AutoShape 2" descr="Münzen, Rechner, Haushalt, Haushaltskasse, Gel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Münzen, Rechner, Haushalt, Haushaltskasse, Geld"/>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6" descr="Münzen, Rechner, Haushalt, Haushaltskasse, Geld"/>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948471662"/>
      </p:ext>
    </p:extLst>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quarter" idx="12"/>
          </p:nvPr>
        </p:nvSpPr>
        <p:spPr>
          <a:xfrm>
            <a:off x="5353050" y="1842450"/>
            <a:ext cx="3600450" cy="3878903"/>
          </a:xfrm>
        </p:spPr>
        <p:txBody>
          <a:bodyPr/>
          <a:lstStyle/>
          <a:p>
            <a:pPr marL="0" indent="0">
              <a:lnSpc>
                <a:spcPts val="2000"/>
              </a:lnSpc>
              <a:buClr>
                <a:srgbClr val="2E63AC"/>
              </a:buClr>
              <a:buNone/>
            </a:pPr>
            <a:r>
              <a:rPr lang="en-US" altLang="en-US" dirty="0">
                <a:latin typeface="+mn-lt"/>
              </a:rPr>
              <a:t>Households buy goods and services from firms; firms use their revenue from sales to pay wages to workers, rent to landowners, and profit to firm owners. </a:t>
            </a:r>
          </a:p>
          <a:p>
            <a:pPr marL="0" indent="0">
              <a:lnSpc>
                <a:spcPts val="2000"/>
              </a:lnSpc>
              <a:buClr>
                <a:srgbClr val="2E63AC"/>
              </a:buClr>
              <a:buNone/>
            </a:pPr>
            <a:r>
              <a:rPr lang="en-US" altLang="en-US" dirty="0">
                <a:latin typeface="+mn-lt"/>
              </a:rPr>
              <a:t>For an economy as a whole: income = expenditure: </a:t>
            </a:r>
          </a:p>
          <a:p>
            <a:pPr marL="0" indent="0">
              <a:lnSpc>
                <a:spcPts val="2000"/>
              </a:lnSpc>
              <a:buClr>
                <a:srgbClr val="2E63AC"/>
              </a:buClr>
              <a:buNone/>
            </a:pPr>
            <a:r>
              <a:rPr lang="en-US" altLang="en-US" dirty="0"/>
              <a:t>-total amount spent by households in the market for goods and services</a:t>
            </a:r>
          </a:p>
          <a:p>
            <a:pPr marL="0" indent="0">
              <a:lnSpc>
                <a:spcPts val="2000"/>
              </a:lnSpc>
              <a:buClr>
                <a:srgbClr val="2E63AC"/>
              </a:buClr>
              <a:buNone/>
            </a:pPr>
            <a:r>
              <a:rPr lang="en-US" altLang="en-US" dirty="0"/>
              <a:t>-the total wages, rent, and profit paid by firms in the markets for the factors of production. </a:t>
            </a:r>
          </a:p>
          <a:p>
            <a:pPr marL="0" indent="0">
              <a:lnSpc>
                <a:spcPts val="2000"/>
              </a:lnSpc>
              <a:buClr>
                <a:srgbClr val="2E63AC"/>
              </a:buClr>
              <a:buNone/>
            </a:pPr>
            <a:endParaRPr lang="en-US" altLang="en-US" dirty="0">
              <a:latin typeface="+mn-lt"/>
            </a:endParaRPr>
          </a:p>
          <a:p>
            <a:pPr marL="0" indent="0">
              <a:lnSpc>
                <a:spcPts val="2400"/>
              </a:lnSpc>
              <a:buClr>
                <a:srgbClr val="2E63AC"/>
              </a:buClr>
              <a:buNone/>
            </a:pPr>
            <a:endParaRPr lang="en-US" altLang="en-US" dirty="0">
              <a:latin typeface="+mn-lt"/>
            </a:endParaRPr>
          </a:p>
          <a:p>
            <a:pPr marL="0" indent="0">
              <a:lnSpc>
                <a:spcPts val="2000"/>
              </a:lnSpc>
              <a:buClr>
                <a:srgbClr val="2E63AC"/>
              </a:buClr>
              <a:buNone/>
            </a:pPr>
            <a:endParaRPr lang="en-US" altLang="en-US" dirty="0">
              <a:solidFill>
                <a:srgbClr val="2E63AC"/>
              </a:solidFill>
              <a:latin typeface="+mn-lt"/>
            </a:endParaRPr>
          </a:p>
          <a:p>
            <a:pPr marL="0" indent="0">
              <a:lnSpc>
                <a:spcPts val="2000"/>
              </a:lnSpc>
              <a:buNone/>
            </a:pPr>
            <a:r>
              <a:rPr lang="en-US" dirty="0">
                <a:latin typeface="+mn-lt"/>
              </a:rPr>
              <a:t>.</a:t>
            </a:r>
          </a:p>
        </p:txBody>
      </p:sp>
      <p:sp>
        <p:nvSpPr>
          <p:cNvPr id="5" name="Titel 4"/>
          <p:cNvSpPr>
            <a:spLocks noGrp="1"/>
          </p:cNvSpPr>
          <p:nvPr>
            <p:ph type="title"/>
          </p:nvPr>
        </p:nvSpPr>
        <p:spPr>
          <a:xfrm>
            <a:off x="604838" y="310778"/>
            <a:ext cx="6545262" cy="1264025"/>
          </a:xfrm>
        </p:spPr>
        <p:txBody>
          <a:bodyPr/>
          <a:lstStyle/>
          <a:p>
            <a:r>
              <a:rPr lang="de-DE" dirty="0">
                <a:solidFill>
                  <a:srgbClr val="135CBD"/>
                </a:solidFill>
              </a:rPr>
              <a:t>The </a:t>
            </a:r>
            <a:r>
              <a:rPr lang="de-DE" dirty="0" err="1">
                <a:solidFill>
                  <a:srgbClr val="135CBD"/>
                </a:solidFill>
              </a:rPr>
              <a:t>Circular</a:t>
            </a:r>
            <a:r>
              <a:rPr lang="de-DE" dirty="0">
                <a:solidFill>
                  <a:srgbClr val="135CBD"/>
                </a:solidFill>
              </a:rPr>
              <a:t>-Flow </a:t>
            </a:r>
            <a:r>
              <a:rPr lang="de-DE" dirty="0" err="1">
                <a:solidFill>
                  <a:srgbClr val="135CBD"/>
                </a:solidFill>
              </a:rPr>
              <a:t>Diagram</a:t>
            </a:r>
            <a:endParaRPr lang="de-DE" dirty="0">
              <a:solidFill>
                <a:srgbClr val="135CBD"/>
              </a:solidFill>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458" y="1619251"/>
            <a:ext cx="4972193" cy="46767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Tree>
    <p:extLst>
      <p:ext uri="{BB962C8B-B14F-4D97-AF65-F5344CB8AC3E}">
        <p14:creationId xmlns:p14="http://schemas.microsoft.com/office/powerpoint/2010/main" val="575400786"/>
      </p:ext>
    </p:extLst>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quarter" idx="12"/>
          </p:nvPr>
        </p:nvSpPr>
        <p:spPr>
          <a:xfrm>
            <a:off x="604838" y="1842450"/>
            <a:ext cx="8081962" cy="3878903"/>
          </a:xfrm>
        </p:spPr>
        <p:txBody>
          <a:bodyPr/>
          <a:lstStyle/>
          <a:p>
            <a:pPr marL="0" indent="0">
              <a:buClr>
                <a:srgbClr val="2E63AC"/>
              </a:buClr>
              <a:buNone/>
            </a:pPr>
            <a:r>
              <a:rPr lang="en-US" altLang="en-US" b="1" cap="all" dirty="0">
                <a:solidFill>
                  <a:srgbClr val="86A315"/>
                </a:solidFill>
              </a:rPr>
              <a:t>Gross domestic product (GDP): </a:t>
            </a:r>
            <a:r>
              <a:rPr lang="en-US" altLang="en-US" dirty="0"/>
              <a:t>The GDP is the market value of all final goods and services produced within a country in a given period of time.</a:t>
            </a:r>
          </a:p>
          <a:p>
            <a:pPr>
              <a:buClr>
                <a:srgbClr val="2E63AC"/>
              </a:buClr>
              <a:buFont typeface="Wingdings" panose="05000000000000000000" pitchFamily="2" charset="2"/>
              <a:buChar char="§"/>
            </a:pPr>
            <a:r>
              <a:rPr lang="en-US" altLang="en-US" dirty="0"/>
              <a:t>Measures the total income of everyone in the economy</a:t>
            </a:r>
          </a:p>
          <a:p>
            <a:pPr>
              <a:buClr>
                <a:srgbClr val="2E63AC"/>
              </a:buClr>
              <a:buFont typeface="Wingdings" panose="05000000000000000000" pitchFamily="2" charset="2"/>
              <a:buChar char="§"/>
            </a:pPr>
            <a:r>
              <a:rPr lang="en-US" altLang="en-US" dirty="0"/>
              <a:t>Measures the total expenditure on the economy’s output of goods and services</a:t>
            </a:r>
          </a:p>
          <a:p>
            <a:pPr>
              <a:lnSpc>
                <a:spcPts val="0"/>
              </a:lnSpc>
              <a:spcBef>
                <a:spcPts val="0"/>
              </a:spcBef>
              <a:buClr>
                <a:srgbClr val="2E63AC"/>
              </a:buClr>
              <a:buFont typeface="Wingdings" panose="05000000000000000000" pitchFamily="2" charset="2"/>
              <a:buChar char="§"/>
            </a:pPr>
            <a:endParaRPr lang="en-US" altLang="en-US" sz="1200" b="1" dirty="0">
              <a:solidFill>
                <a:srgbClr val="86A315"/>
              </a:solidFill>
            </a:endParaRPr>
          </a:p>
          <a:p>
            <a:pPr marL="0" indent="0" algn="ctr">
              <a:buClr>
                <a:srgbClr val="2E63AC"/>
              </a:buClr>
              <a:buNone/>
            </a:pPr>
            <a:r>
              <a:rPr lang="en-US" altLang="en-US" b="1" dirty="0">
                <a:solidFill>
                  <a:srgbClr val="86A315"/>
                </a:solidFill>
              </a:rPr>
              <a:t>Y = C + I + G + NX</a:t>
            </a:r>
          </a:p>
          <a:p>
            <a:pPr marL="0" indent="0" algn="ctr">
              <a:lnSpc>
                <a:spcPts val="0"/>
              </a:lnSpc>
              <a:spcBef>
                <a:spcPts val="0"/>
              </a:spcBef>
              <a:buClr>
                <a:srgbClr val="2E63AC"/>
              </a:buClr>
              <a:buNone/>
            </a:pPr>
            <a:endParaRPr lang="de-DE" altLang="en-US" b="1" dirty="0">
              <a:solidFill>
                <a:srgbClr val="86A315"/>
              </a:solidFill>
            </a:endParaRPr>
          </a:p>
          <a:p>
            <a:pPr marL="0" indent="0" algn="ctr">
              <a:lnSpc>
                <a:spcPts val="0"/>
              </a:lnSpc>
              <a:spcBef>
                <a:spcPts val="0"/>
              </a:spcBef>
              <a:buClr>
                <a:srgbClr val="2E63AC"/>
              </a:buClr>
              <a:buNone/>
            </a:pPr>
            <a:endParaRPr lang="de-DE" altLang="en-US" b="1" dirty="0">
              <a:solidFill>
                <a:srgbClr val="86A315"/>
              </a:solidFill>
            </a:endParaRPr>
          </a:p>
          <a:p>
            <a:pPr marL="0" indent="0" algn="ctr">
              <a:lnSpc>
                <a:spcPts val="0"/>
              </a:lnSpc>
              <a:spcBef>
                <a:spcPts val="0"/>
              </a:spcBef>
              <a:buClr>
                <a:srgbClr val="2E63AC"/>
              </a:buClr>
              <a:buNone/>
            </a:pPr>
            <a:endParaRPr lang="de-DE" altLang="en-US" b="1" dirty="0">
              <a:solidFill>
                <a:srgbClr val="86A315"/>
              </a:solidFill>
            </a:endParaRPr>
          </a:p>
          <a:p>
            <a:pPr marL="0" indent="0" algn="ctr">
              <a:lnSpc>
                <a:spcPts val="0"/>
              </a:lnSpc>
              <a:spcBef>
                <a:spcPts val="0"/>
              </a:spcBef>
              <a:buClr>
                <a:srgbClr val="2E63AC"/>
              </a:buClr>
              <a:buNone/>
            </a:pPr>
            <a:endParaRPr lang="de-DE" altLang="en-US" b="1" dirty="0">
              <a:solidFill>
                <a:srgbClr val="86A315"/>
              </a:solidFill>
            </a:endParaRPr>
          </a:p>
          <a:p>
            <a:pPr marL="0" indent="0" algn="ctr">
              <a:lnSpc>
                <a:spcPts val="0"/>
              </a:lnSpc>
              <a:spcBef>
                <a:spcPts val="0"/>
              </a:spcBef>
              <a:buClr>
                <a:srgbClr val="2E63AC"/>
              </a:buClr>
              <a:buNone/>
            </a:pPr>
            <a:endParaRPr lang="de-DE" altLang="en-US" b="1" dirty="0">
              <a:solidFill>
                <a:srgbClr val="86A315"/>
              </a:solidFill>
            </a:endParaRPr>
          </a:p>
          <a:p>
            <a:pPr marL="0" indent="0" algn="ctr">
              <a:lnSpc>
                <a:spcPts val="0"/>
              </a:lnSpc>
              <a:spcBef>
                <a:spcPts val="0"/>
              </a:spcBef>
              <a:buClr>
                <a:srgbClr val="2E63AC"/>
              </a:buClr>
              <a:buNone/>
            </a:pPr>
            <a:endParaRPr lang="de-DE" altLang="en-US" b="1" dirty="0">
              <a:solidFill>
                <a:srgbClr val="86A315"/>
              </a:solidFill>
            </a:endParaRPr>
          </a:p>
          <a:p>
            <a:pPr marL="0" indent="0" algn="ctr">
              <a:lnSpc>
                <a:spcPts val="0"/>
              </a:lnSpc>
              <a:spcBef>
                <a:spcPts val="0"/>
              </a:spcBef>
              <a:buClr>
                <a:srgbClr val="2E63AC"/>
              </a:buClr>
              <a:buNone/>
            </a:pPr>
            <a:endParaRPr lang="de-DE" altLang="en-US" b="1" dirty="0">
              <a:solidFill>
                <a:srgbClr val="86A315"/>
              </a:solidFill>
            </a:endParaRPr>
          </a:p>
          <a:p>
            <a:pPr marL="0" indent="0" algn="ctr">
              <a:lnSpc>
                <a:spcPts val="0"/>
              </a:lnSpc>
              <a:spcBef>
                <a:spcPts val="0"/>
              </a:spcBef>
              <a:buClr>
                <a:srgbClr val="2E63AC"/>
              </a:buClr>
              <a:buNone/>
            </a:pPr>
            <a:endParaRPr lang="de-DE" altLang="en-US" b="1" dirty="0">
              <a:solidFill>
                <a:srgbClr val="86A315"/>
              </a:solidFill>
            </a:endParaRPr>
          </a:p>
          <a:p>
            <a:pPr marL="0" indent="0" algn="ctr">
              <a:lnSpc>
                <a:spcPts val="0"/>
              </a:lnSpc>
              <a:spcBef>
                <a:spcPts val="0"/>
              </a:spcBef>
              <a:buClr>
                <a:srgbClr val="2E63AC"/>
              </a:buClr>
              <a:buNone/>
            </a:pPr>
            <a:endParaRPr lang="de-DE" altLang="en-US" b="1" dirty="0">
              <a:solidFill>
                <a:srgbClr val="86A315"/>
              </a:solidFill>
            </a:endParaRPr>
          </a:p>
          <a:p>
            <a:pPr marL="0" indent="0" algn="ctr">
              <a:lnSpc>
                <a:spcPts val="0"/>
              </a:lnSpc>
              <a:spcBef>
                <a:spcPts val="0"/>
              </a:spcBef>
              <a:buClr>
                <a:srgbClr val="2E63AC"/>
              </a:buClr>
              <a:buNone/>
            </a:pPr>
            <a:endParaRPr lang="de-DE" altLang="en-US" b="1" dirty="0">
              <a:solidFill>
                <a:srgbClr val="86A315"/>
              </a:solidFill>
            </a:endParaRPr>
          </a:p>
          <a:p>
            <a:pPr marL="0" indent="0" algn="ctr">
              <a:lnSpc>
                <a:spcPts val="400"/>
              </a:lnSpc>
              <a:buClr>
                <a:srgbClr val="2E63AC"/>
              </a:buClr>
              <a:buNone/>
            </a:pPr>
            <a:endParaRPr lang="en-US" altLang="en-US" dirty="0"/>
          </a:p>
          <a:p>
            <a:pPr marL="0" indent="0" algn="ctr">
              <a:buClr>
                <a:srgbClr val="2E63AC"/>
              </a:buClr>
              <a:buNone/>
            </a:pPr>
            <a:r>
              <a:rPr lang="en-US" altLang="en-US" dirty="0"/>
              <a:t>GDP (Y) = consumption (C) + investment (I) + government purchases (G) + net exports (NX)</a:t>
            </a:r>
          </a:p>
          <a:p>
            <a:pPr marL="0" indent="0">
              <a:buClr>
                <a:srgbClr val="2E63AC"/>
              </a:buClr>
              <a:buNone/>
            </a:pPr>
            <a:endParaRPr lang="en-US" altLang="en-US" dirty="0"/>
          </a:p>
          <a:p>
            <a:pPr>
              <a:buClr>
                <a:srgbClr val="2E63AC"/>
              </a:buClr>
              <a:buFont typeface="Wingdings" panose="05000000000000000000" pitchFamily="2" charset="2"/>
              <a:buChar char="§"/>
            </a:pPr>
            <a:endParaRPr lang="en-US" altLang="en-US" dirty="0">
              <a:solidFill>
                <a:srgbClr val="2E63AC"/>
              </a:solidFill>
            </a:endParaRPr>
          </a:p>
          <a:p>
            <a:pPr marL="0" indent="0">
              <a:buNone/>
            </a:pPr>
            <a:r>
              <a:rPr lang="en-US" dirty="0">
                <a:latin typeface="+mn-lt"/>
              </a:rPr>
              <a:t>.</a:t>
            </a:r>
          </a:p>
        </p:txBody>
      </p:sp>
      <p:sp>
        <p:nvSpPr>
          <p:cNvPr id="5" name="Titel 4"/>
          <p:cNvSpPr>
            <a:spLocks noGrp="1"/>
          </p:cNvSpPr>
          <p:nvPr>
            <p:ph type="title"/>
          </p:nvPr>
        </p:nvSpPr>
        <p:spPr>
          <a:xfrm>
            <a:off x="604838" y="310778"/>
            <a:ext cx="6545262" cy="1264025"/>
          </a:xfrm>
        </p:spPr>
        <p:txBody>
          <a:bodyPr/>
          <a:lstStyle/>
          <a:p>
            <a:r>
              <a:rPr lang="de-DE" dirty="0" err="1"/>
              <a:t>Gross</a:t>
            </a:r>
            <a:r>
              <a:rPr lang="de-DE" dirty="0"/>
              <a:t> </a:t>
            </a:r>
            <a:r>
              <a:rPr lang="de-DE" dirty="0" err="1"/>
              <a:t>domestic</a:t>
            </a:r>
            <a:r>
              <a:rPr lang="de-DE" dirty="0"/>
              <a:t> </a:t>
            </a:r>
            <a:r>
              <a:rPr lang="de-DE" dirty="0" err="1"/>
              <a:t>product</a:t>
            </a:r>
            <a:r>
              <a:rPr lang="de-DE" dirty="0"/>
              <a:t> </a:t>
            </a:r>
          </a:p>
        </p:txBody>
      </p:sp>
      <p:sp>
        <p:nvSpPr>
          <p:cNvPr id="4" name="Rechteck 3"/>
          <p:cNvSpPr/>
          <p:nvPr/>
        </p:nvSpPr>
        <p:spPr>
          <a:xfrm>
            <a:off x="3245644" y="3940021"/>
            <a:ext cx="2800350" cy="762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7570021"/>
      </p:ext>
    </p:extLst>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quarter" idx="12"/>
          </p:nvPr>
        </p:nvSpPr>
        <p:spPr>
          <a:xfrm>
            <a:off x="604838" y="1842450"/>
            <a:ext cx="8081962" cy="3878903"/>
          </a:xfrm>
        </p:spPr>
        <p:txBody>
          <a:bodyPr/>
          <a:lstStyle/>
          <a:p>
            <a:pPr marL="0" indent="0">
              <a:buClr>
                <a:srgbClr val="2E63AC"/>
              </a:buClr>
              <a:buNone/>
            </a:pPr>
            <a:r>
              <a:rPr lang="en-US" altLang="en-US" b="1" cap="all" dirty="0">
                <a:solidFill>
                  <a:srgbClr val="86A315"/>
                </a:solidFill>
              </a:rPr>
              <a:t>“GDP is the market value…”</a:t>
            </a:r>
          </a:p>
          <a:p>
            <a:pPr>
              <a:buClr>
                <a:srgbClr val="2E63AC"/>
              </a:buClr>
              <a:buFont typeface="Wingdings" panose="05000000000000000000" pitchFamily="2" charset="2"/>
              <a:buChar char="§"/>
            </a:pPr>
            <a:r>
              <a:rPr lang="en-US" altLang="en-US" dirty="0"/>
              <a:t>Market prices - reflect the value of the goods</a:t>
            </a:r>
          </a:p>
          <a:p>
            <a:pPr marL="0" indent="0">
              <a:buClr>
                <a:srgbClr val="2E63AC"/>
              </a:buClr>
              <a:buNone/>
            </a:pPr>
            <a:r>
              <a:rPr lang="en-US" altLang="en-US" b="1" cap="all" dirty="0">
                <a:solidFill>
                  <a:srgbClr val="86A315"/>
                </a:solidFill>
              </a:rPr>
              <a:t>“… of all…”</a:t>
            </a:r>
          </a:p>
          <a:p>
            <a:pPr>
              <a:buClr>
                <a:srgbClr val="2E63AC"/>
              </a:buClr>
              <a:buFont typeface="Wingdings" panose="05000000000000000000" pitchFamily="2" charset="2"/>
              <a:buChar char="§"/>
            </a:pPr>
            <a:r>
              <a:rPr lang="en-US" altLang="en-US" dirty="0"/>
              <a:t>All items produced in the economy and sold legally in markets</a:t>
            </a:r>
          </a:p>
          <a:p>
            <a:pPr>
              <a:buClr>
                <a:srgbClr val="2E63AC"/>
              </a:buClr>
              <a:buFont typeface="Wingdings" panose="05000000000000000000" pitchFamily="2" charset="2"/>
              <a:buChar char="§"/>
            </a:pPr>
            <a:r>
              <a:rPr lang="en-US" altLang="en-US" dirty="0"/>
              <a:t>Excludes most items </a:t>
            </a:r>
          </a:p>
          <a:p>
            <a:pPr lvl="1">
              <a:buClr>
                <a:srgbClr val="2E63AC"/>
              </a:buClr>
              <a:buFont typeface="Wingdings" panose="05000000000000000000" pitchFamily="2" charset="2"/>
              <a:buChar char="§"/>
            </a:pPr>
            <a:r>
              <a:rPr lang="en-US" altLang="en-US" dirty="0"/>
              <a:t>Produced and sold illicitly </a:t>
            </a:r>
          </a:p>
          <a:p>
            <a:pPr lvl="1">
              <a:buClr>
                <a:srgbClr val="2E63AC"/>
              </a:buClr>
              <a:buFont typeface="Wingdings" panose="05000000000000000000" pitchFamily="2" charset="2"/>
              <a:buChar char="§"/>
            </a:pPr>
            <a:r>
              <a:rPr lang="en-US" altLang="en-US" dirty="0"/>
              <a:t>Produced and consumed at home</a:t>
            </a:r>
          </a:p>
          <a:p>
            <a:pPr marL="0" indent="0">
              <a:buClr>
                <a:srgbClr val="2E63AC"/>
              </a:buClr>
              <a:buNone/>
            </a:pPr>
            <a:r>
              <a:rPr lang="en-US" altLang="en-US" b="1" cap="all" dirty="0">
                <a:solidFill>
                  <a:srgbClr val="86A315"/>
                </a:solidFill>
              </a:rPr>
              <a:t>“… final…”</a:t>
            </a:r>
          </a:p>
          <a:p>
            <a:pPr>
              <a:buClr>
                <a:srgbClr val="2E63AC"/>
              </a:buClr>
              <a:buFont typeface="Wingdings" panose="05000000000000000000" pitchFamily="2" charset="2"/>
              <a:buChar char="§"/>
            </a:pPr>
            <a:r>
              <a:rPr lang="en-US" altLang="en-US" dirty="0"/>
              <a:t>Value of intermediate goods is already included in the prices of the final goods </a:t>
            </a:r>
          </a:p>
          <a:p>
            <a:pPr lvl="1">
              <a:buClr>
                <a:srgbClr val="2E63AC"/>
              </a:buClr>
              <a:buFont typeface="Wingdings" panose="05000000000000000000" pitchFamily="2" charset="2"/>
              <a:buChar char="§"/>
            </a:pPr>
            <a:endParaRPr lang="en-US" altLang="en-US" dirty="0"/>
          </a:p>
          <a:p>
            <a:pPr marL="0" indent="0">
              <a:buClr>
                <a:srgbClr val="2E63AC"/>
              </a:buClr>
              <a:buNone/>
            </a:pPr>
            <a:endParaRPr lang="en-US" altLang="en-US" dirty="0"/>
          </a:p>
          <a:p>
            <a:pPr>
              <a:buClr>
                <a:srgbClr val="2E63AC"/>
              </a:buClr>
              <a:buFont typeface="Wingdings" panose="05000000000000000000" pitchFamily="2" charset="2"/>
              <a:buChar char="§"/>
            </a:pPr>
            <a:endParaRPr lang="en-US" altLang="en-US" dirty="0">
              <a:solidFill>
                <a:srgbClr val="2E63AC"/>
              </a:solidFill>
            </a:endParaRPr>
          </a:p>
          <a:p>
            <a:pPr marL="0" indent="0">
              <a:buNone/>
            </a:pPr>
            <a:r>
              <a:rPr lang="en-US" dirty="0">
                <a:latin typeface="+mn-lt"/>
              </a:rPr>
              <a:t>.</a:t>
            </a:r>
          </a:p>
        </p:txBody>
      </p:sp>
      <p:sp>
        <p:nvSpPr>
          <p:cNvPr id="5" name="Titel 4"/>
          <p:cNvSpPr>
            <a:spLocks noGrp="1"/>
          </p:cNvSpPr>
          <p:nvPr>
            <p:ph type="title"/>
          </p:nvPr>
        </p:nvSpPr>
        <p:spPr>
          <a:xfrm>
            <a:off x="604838" y="310778"/>
            <a:ext cx="6545262" cy="1264025"/>
          </a:xfrm>
        </p:spPr>
        <p:txBody>
          <a:bodyPr/>
          <a:lstStyle/>
          <a:p>
            <a:r>
              <a:rPr lang="de-DE" dirty="0"/>
              <a:t>Measurement of GDP</a:t>
            </a:r>
            <a:endParaRPr lang="en-US" dirty="0">
              <a:solidFill>
                <a:srgbClr val="2164A2"/>
              </a:solidFill>
              <a:ea typeface="ヒラギノ角ゴ Pro W3" pitchFamily="-65" charset="-128"/>
            </a:endParaRPr>
          </a:p>
        </p:txBody>
      </p:sp>
    </p:spTree>
    <p:extLst>
      <p:ext uri="{BB962C8B-B14F-4D97-AF65-F5344CB8AC3E}">
        <p14:creationId xmlns:p14="http://schemas.microsoft.com/office/powerpoint/2010/main" val="3291667207"/>
      </p:ext>
    </p:extLst>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quarter" idx="12"/>
          </p:nvPr>
        </p:nvSpPr>
        <p:spPr>
          <a:xfrm>
            <a:off x="604838" y="1842450"/>
            <a:ext cx="8081962" cy="3878903"/>
          </a:xfrm>
        </p:spPr>
        <p:txBody>
          <a:bodyPr/>
          <a:lstStyle/>
          <a:p>
            <a:pPr marL="0" indent="0">
              <a:buClr>
                <a:srgbClr val="2E63AC"/>
              </a:buClr>
              <a:buNone/>
            </a:pPr>
            <a:r>
              <a:rPr lang="en-US" altLang="en-US" b="1" cap="all" dirty="0">
                <a:solidFill>
                  <a:srgbClr val="86A315"/>
                </a:solidFill>
              </a:rPr>
              <a:t>“… goods and services…”</a:t>
            </a:r>
          </a:p>
          <a:p>
            <a:pPr>
              <a:buClr>
                <a:srgbClr val="2E63AC"/>
              </a:buClr>
              <a:buFont typeface="Wingdings" panose="05000000000000000000" pitchFamily="2" charset="2"/>
              <a:buChar char="§"/>
            </a:pPr>
            <a:r>
              <a:rPr lang="en-US" altLang="en-US" dirty="0"/>
              <a:t>Tangible goods &amp; intangible services</a:t>
            </a:r>
          </a:p>
          <a:p>
            <a:pPr marL="0" indent="0">
              <a:buClr>
                <a:srgbClr val="2E63AC"/>
              </a:buClr>
              <a:buNone/>
            </a:pPr>
            <a:r>
              <a:rPr lang="en-US" altLang="en-US" b="1" cap="all" dirty="0">
                <a:solidFill>
                  <a:srgbClr val="86A315"/>
                </a:solidFill>
              </a:rPr>
              <a:t>“… Produced…”</a:t>
            </a:r>
          </a:p>
          <a:p>
            <a:pPr>
              <a:buClr>
                <a:srgbClr val="2E63AC"/>
              </a:buClr>
              <a:buFont typeface="Wingdings" panose="05000000000000000000" pitchFamily="2" charset="2"/>
              <a:buChar char="§"/>
            </a:pPr>
            <a:r>
              <a:rPr lang="en-US" altLang="en-US" dirty="0"/>
              <a:t>Goods and services currently produced</a:t>
            </a:r>
          </a:p>
          <a:p>
            <a:pPr marL="0" indent="0">
              <a:buClr>
                <a:srgbClr val="2E63AC"/>
              </a:buClr>
              <a:buNone/>
            </a:pPr>
            <a:r>
              <a:rPr lang="en-US" altLang="en-US" b="1" cap="all" dirty="0">
                <a:solidFill>
                  <a:srgbClr val="86A315"/>
                </a:solidFill>
              </a:rPr>
              <a:t>“… within a country…”</a:t>
            </a:r>
          </a:p>
          <a:p>
            <a:pPr>
              <a:buClr>
                <a:srgbClr val="2E63AC"/>
              </a:buClr>
              <a:buFont typeface="Wingdings" panose="05000000000000000000" pitchFamily="2" charset="2"/>
              <a:buChar char="§"/>
            </a:pPr>
            <a:r>
              <a:rPr lang="en-US" altLang="en-US" dirty="0"/>
              <a:t>Goods and services produced domestically; regardless of the nationality of the producer</a:t>
            </a:r>
          </a:p>
          <a:p>
            <a:pPr marL="0" indent="0">
              <a:buClr>
                <a:srgbClr val="2E63AC"/>
              </a:buClr>
              <a:buNone/>
            </a:pPr>
            <a:r>
              <a:rPr lang="en-US" altLang="en-US" b="1" cap="all" dirty="0">
                <a:solidFill>
                  <a:srgbClr val="86A315"/>
                </a:solidFill>
              </a:rPr>
              <a:t>“… in a given period of time.”</a:t>
            </a:r>
          </a:p>
          <a:p>
            <a:pPr marL="342900" lvl="1" indent="-342900">
              <a:lnSpc>
                <a:spcPts val="2800"/>
              </a:lnSpc>
              <a:spcBef>
                <a:spcPts val="1200"/>
              </a:spcBef>
              <a:buClr>
                <a:srgbClr val="2E63AC"/>
              </a:buClr>
              <a:buFont typeface="Wingdings" panose="05000000000000000000" pitchFamily="2" charset="2"/>
              <a:buChar char="§"/>
            </a:pPr>
            <a:r>
              <a:rPr lang="en-US" altLang="en-US" dirty="0"/>
              <a:t>A year or a quarter</a:t>
            </a:r>
          </a:p>
          <a:p>
            <a:pPr>
              <a:buClr>
                <a:srgbClr val="2E63AC"/>
              </a:buClr>
              <a:buFont typeface="Wingdings" panose="05000000000000000000" pitchFamily="2" charset="2"/>
              <a:buChar char="§"/>
            </a:pPr>
            <a:endParaRPr lang="en-US" altLang="en-US" dirty="0"/>
          </a:p>
          <a:p>
            <a:pPr marL="0" indent="0">
              <a:buClr>
                <a:srgbClr val="2E63AC"/>
              </a:buClr>
              <a:buNone/>
            </a:pPr>
            <a:endParaRPr lang="en-US" altLang="en-US" dirty="0"/>
          </a:p>
          <a:p>
            <a:pPr marL="0" indent="0">
              <a:buClr>
                <a:srgbClr val="2E63AC"/>
              </a:buClr>
              <a:buNone/>
            </a:pPr>
            <a:endParaRPr lang="en-US" altLang="en-US" dirty="0"/>
          </a:p>
          <a:p>
            <a:pPr marL="0" indent="0">
              <a:buClr>
                <a:srgbClr val="2E63AC"/>
              </a:buClr>
              <a:buNone/>
            </a:pPr>
            <a:endParaRPr lang="en-US" altLang="en-US" dirty="0"/>
          </a:p>
          <a:p>
            <a:pPr>
              <a:buClr>
                <a:srgbClr val="2E63AC"/>
              </a:buClr>
              <a:buFont typeface="Wingdings" panose="05000000000000000000" pitchFamily="2" charset="2"/>
              <a:buChar char="§"/>
            </a:pPr>
            <a:endParaRPr lang="en-US" altLang="en-US" dirty="0">
              <a:solidFill>
                <a:srgbClr val="2E63AC"/>
              </a:solidFill>
            </a:endParaRPr>
          </a:p>
          <a:p>
            <a:pPr marL="0" indent="0">
              <a:buNone/>
            </a:pPr>
            <a:r>
              <a:rPr lang="en-US" dirty="0">
                <a:latin typeface="+mn-lt"/>
              </a:rPr>
              <a:t>.</a:t>
            </a:r>
          </a:p>
        </p:txBody>
      </p:sp>
      <p:sp>
        <p:nvSpPr>
          <p:cNvPr id="5" name="Titel 4"/>
          <p:cNvSpPr>
            <a:spLocks noGrp="1"/>
          </p:cNvSpPr>
          <p:nvPr>
            <p:ph type="title"/>
          </p:nvPr>
        </p:nvSpPr>
        <p:spPr>
          <a:xfrm>
            <a:off x="604838" y="310778"/>
            <a:ext cx="6545262" cy="1264025"/>
          </a:xfrm>
        </p:spPr>
        <p:txBody>
          <a:bodyPr/>
          <a:lstStyle/>
          <a:p>
            <a:r>
              <a:rPr lang="de-DE" dirty="0"/>
              <a:t>Measurement of GDP</a:t>
            </a:r>
            <a:endParaRPr lang="en-US" dirty="0">
              <a:solidFill>
                <a:srgbClr val="2164A2"/>
              </a:solidFill>
              <a:ea typeface="ヒラギノ角ゴ Pro W3" pitchFamily="-65" charset="-128"/>
            </a:endParaRPr>
          </a:p>
        </p:txBody>
      </p:sp>
    </p:spTree>
    <p:extLst>
      <p:ext uri="{BB962C8B-B14F-4D97-AF65-F5344CB8AC3E}">
        <p14:creationId xmlns:p14="http://schemas.microsoft.com/office/powerpoint/2010/main" val="3875287365"/>
      </p:ext>
    </p:extLst>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quarter" idx="12"/>
          </p:nvPr>
        </p:nvSpPr>
        <p:spPr>
          <a:xfrm>
            <a:off x="604838" y="1842450"/>
            <a:ext cx="8081962" cy="3878903"/>
          </a:xfrm>
        </p:spPr>
        <p:txBody>
          <a:bodyPr/>
          <a:lstStyle/>
          <a:p>
            <a:pPr>
              <a:buClr>
                <a:srgbClr val="2E63AC"/>
              </a:buClr>
              <a:buFont typeface="Wingdings" panose="05000000000000000000" pitchFamily="2" charset="2"/>
              <a:buChar char="§"/>
            </a:pPr>
            <a:r>
              <a:rPr lang="en-US" altLang="en-US" dirty="0">
                <a:solidFill>
                  <a:srgbClr val="2E63AC"/>
                </a:solidFill>
              </a:rPr>
              <a:t>Consumption, C </a:t>
            </a:r>
          </a:p>
          <a:p>
            <a:pPr lvl="1">
              <a:buClr>
                <a:srgbClr val="2E63AC"/>
              </a:buClr>
              <a:buFont typeface="Wingdings" panose="05000000000000000000" pitchFamily="2" charset="2"/>
              <a:buChar char="§"/>
            </a:pPr>
            <a:r>
              <a:rPr lang="en-US" altLang="en-US" dirty="0"/>
              <a:t>Spending by households on goods and services</a:t>
            </a:r>
          </a:p>
          <a:p>
            <a:pPr lvl="1">
              <a:buClr>
                <a:srgbClr val="2E63AC"/>
              </a:buClr>
              <a:buFont typeface="Wingdings" panose="05000000000000000000" pitchFamily="2" charset="2"/>
              <a:buChar char="§"/>
            </a:pPr>
            <a:r>
              <a:rPr lang="en-US" altLang="en-US" dirty="0"/>
              <a:t>Exception: purchases of new housing</a:t>
            </a:r>
          </a:p>
          <a:p>
            <a:pPr lvl="1">
              <a:buClr>
                <a:srgbClr val="2E63AC"/>
              </a:buClr>
              <a:buFont typeface="Wingdings" panose="05000000000000000000" pitchFamily="2" charset="2"/>
              <a:buChar char="§"/>
            </a:pPr>
            <a:r>
              <a:rPr lang="en-US" altLang="en-US" dirty="0"/>
              <a:t>Not included: Intermediate goods: Goods used in the production process that are not final goods and services</a:t>
            </a:r>
          </a:p>
          <a:p>
            <a:pPr marL="457200" lvl="1" indent="0">
              <a:buClr>
                <a:srgbClr val="2E63AC"/>
              </a:buClr>
              <a:buNone/>
            </a:pPr>
            <a:endParaRPr lang="en-US" altLang="en-US" dirty="0"/>
          </a:p>
          <a:p>
            <a:pPr>
              <a:buClr>
                <a:srgbClr val="2E63AC"/>
              </a:buClr>
              <a:buFont typeface="Wingdings" panose="05000000000000000000" pitchFamily="2" charset="2"/>
              <a:buChar char="§"/>
            </a:pPr>
            <a:r>
              <a:rPr lang="en-US" altLang="en-US" dirty="0">
                <a:solidFill>
                  <a:srgbClr val="2E63AC"/>
                </a:solidFill>
              </a:rPr>
              <a:t>Investment, I</a:t>
            </a:r>
          </a:p>
          <a:p>
            <a:pPr lvl="1">
              <a:buClr>
                <a:srgbClr val="2E63AC"/>
              </a:buClr>
              <a:buFont typeface="Wingdings" panose="05000000000000000000" pitchFamily="2" charset="2"/>
              <a:buChar char="§"/>
            </a:pPr>
            <a:r>
              <a:rPr lang="en-US" altLang="en-US" dirty="0"/>
              <a:t>Spending on capital equipment, inventories, and structures</a:t>
            </a:r>
          </a:p>
          <a:p>
            <a:pPr lvl="1">
              <a:buClr>
                <a:srgbClr val="2E63AC"/>
              </a:buClr>
              <a:buFont typeface="Wingdings" panose="05000000000000000000" pitchFamily="2" charset="2"/>
              <a:buChar char="§"/>
            </a:pPr>
            <a:r>
              <a:rPr lang="en-US" altLang="en-US" dirty="0"/>
              <a:t>Household purchases of new housing</a:t>
            </a:r>
          </a:p>
          <a:p>
            <a:pPr lvl="1">
              <a:buClr>
                <a:srgbClr val="2E63AC"/>
              </a:buClr>
              <a:buFont typeface="Wingdings" panose="05000000000000000000" pitchFamily="2" charset="2"/>
              <a:buChar char="§"/>
            </a:pPr>
            <a:r>
              <a:rPr lang="en-US" altLang="en-US" dirty="0"/>
              <a:t>Inventory accumulation</a:t>
            </a:r>
          </a:p>
          <a:p>
            <a:pPr marL="0" indent="0">
              <a:buClr>
                <a:srgbClr val="2E63AC"/>
              </a:buClr>
              <a:buNone/>
            </a:pPr>
            <a:endParaRPr lang="en-US" altLang="en-US" dirty="0"/>
          </a:p>
          <a:p>
            <a:pPr>
              <a:buClr>
                <a:srgbClr val="2E63AC"/>
              </a:buClr>
              <a:buFont typeface="Wingdings" panose="05000000000000000000" pitchFamily="2" charset="2"/>
              <a:buChar char="§"/>
            </a:pPr>
            <a:endParaRPr lang="en-US" altLang="en-US" dirty="0">
              <a:solidFill>
                <a:srgbClr val="2E63AC"/>
              </a:solidFill>
            </a:endParaRPr>
          </a:p>
          <a:p>
            <a:pPr marL="0" indent="0">
              <a:buNone/>
            </a:pPr>
            <a:r>
              <a:rPr lang="en-US" dirty="0">
                <a:latin typeface="+mn-lt"/>
              </a:rPr>
              <a:t>.</a:t>
            </a:r>
          </a:p>
        </p:txBody>
      </p:sp>
      <p:sp>
        <p:nvSpPr>
          <p:cNvPr id="5" name="Titel 4"/>
          <p:cNvSpPr>
            <a:spLocks noGrp="1"/>
          </p:cNvSpPr>
          <p:nvPr>
            <p:ph type="title"/>
          </p:nvPr>
        </p:nvSpPr>
        <p:spPr>
          <a:xfrm>
            <a:off x="604838" y="310778"/>
            <a:ext cx="6545262" cy="1264025"/>
          </a:xfrm>
        </p:spPr>
        <p:txBody>
          <a:bodyPr/>
          <a:lstStyle/>
          <a:p>
            <a:r>
              <a:rPr lang="de-DE" dirty="0"/>
              <a:t>The Components of GDP</a:t>
            </a:r>
            <a:endParaRPr lang="en-US" dirty="0">
              <a:solidFill>
                <a:srgbClr val="2164A2"/>
              </a:solidFill>
              <a:ea typeface="ヒラギノ角ゴ Pro W3" pitchFamily="-65" charset="-128"/>
            </a:endParaRPr>
          </a:p>
        </p:txBody>
      </p:sp>
    </p:spTree>
    <p:extLst>
      <p:ext uri="{BB962C8B-B14F-4D97-AF65-F5344CB8AC3E}">
        <p14:creationId xmlns:p14="http://schemas.microsoft.com/office/powerpoint/2010/main" val="2229618255"/>
      </p:ext>
    </p:extLst>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quarter" idx="12"/>
          </p:nvPr>
        </p:nvSpPr>
        <p:spPr>
          <a:xfrm>
            <a:off x="604838" y="1842450"/>
            <a:ext cx="8081962" cy="3878903"/>
          </a:xfrm>
        </p:spPr>
        <p:txBody>
          <a:bodyPr/>
          <a:lstStyle/>
          <a:p>
            <a:pPr>
              <a:buClr>
                <a:srgbClr val="2E63AC"/>
              </a:buClr>
              <a:buFont typeface="Wingdings" panose="05000000000000000000" pitchFamily="2" charset="2"/>
              <a:buChar char="§"/>
            </a:pPr>
            <a:r>
              <a:rPr lang="en-US" altLang="en-US" dirty="0">
                <a:solidFill>
                  <a:srgbClr val="2E63AC"/>
                </a:solidFill>
              </a:rPr>
              <a:t>Government purchases, G</a:t>
            </a:r>
          </a:p>
          <a:p>
            <a:pPr lvl="1">
              <a:buClr>
                <a:srgbClr val="2E63AC"/>
              </a:buClr>
              <a:buFont typeface="Wingdings" panose="05000000000000000000" pitchFamily="2" charset="2"/>
              <a:buChar char="§"/>
            </a:pPr>
            <a:r>
              <a:rPr lang="en-US" altLang="en-US" dirty="0"/>
              <a:t>Government consumption expenditure and gross investment</a:t>
            </a:r>
          </a:p>
          <a:p>
            <a:pPr lvl="1">
              <a:buClr>
                <a:srgbClr val="2E63AC"/>
              </a:buClr>
              <a:buFont typeface="Wingdings" panose="05000000000000000000" pitchFamily="2" charset="2"/>
              <a:buChar char="§"/>
            </a:pPr>
            <a:r>
              <a:rPr lang="en-US" altLang="en-US" dirty="0"/>
              <a:t>Spending on goods and services </a:t>
            </a:r>
          </a:p>
          <a:p>
            <a:pPr lvl="1">
              <a:buClr>
                <a:srgbClr val="2E63AC"/>
              </a:buClr>
              <a:buFont typeface="Wingdings" panose="05000000000000000000" pitchFamily="2" charset="2"/>
              <a:buChar char="§"/>
            </a:pPr>
            <a:r>
              <a:rPr lang="en-US" altLang="en-US" dirty="0"/>
              <a:t>By local, state, and federal governments</a:t>
            </a:r>
          </a:p>
          <a:p>
            <a:pPr lvl="1">
              <a:buClr>
                <a:srgbClr val="2E63AC"/>
              </a:buClr>
              <a:buFont typeface="Wingdings" panose="05000000000000000000" pitchFamily="2" charset="2"/>
              <a:buChar char="§"/>
            </a:pPr>
            <a:r>
              <a:rPr lang="en-US" altLang="en-US" dirty="0"/>
              <a:t>Does not include transfer payments</a:t>
            </a:r>
          </a:p>
          <a:p>
            <a:pPr>
              <a:buClr>
                <a:srgbClr val="2E63AC"/>
              </a:buClr>
              <a:buFont typeface="Wingdings" panose="05000000000000000000" pitchFamily="2" charset="2"/>
              <a:buChar char="§"/>
            </a:pPr>
            <a:r>
              <a:rPr lang="en-US" altLang="en-US" dirty="0">
                <a:solidFill>
                  <a:srgbClr val="2E63AC"/>
                </a:solidFill>
              </a:rPr>
              <a:t>Net exports, NX = Exports - Imports</a:t>
            </a:r>
          </a:p>
          <a:p>
            <a:pPr lvl="1">
              <a:buClr>
                <a:srgbClr val="2E63AC"/>
              </a:buClr>
              <a:buFont typeface="Wingdings" panose="05000000000000000000" pitchFamily="2" charset="2"/>
              <a:buChar char="§"/>
            </a:pPr>
            <a:r>
              <a:rPr lang="en-US" altLang="en-US" dirty="0"/>
              <a:t>Exports: Spending on domestically produced goods by foreigners</a:t>
            </a:r>
          </a:p>
          <a:p>
            <a:pPr lvl="1">
              <a:buClr>
                <a:srgbClr val="2E63AC"/>
              </a:buClr>
              <a:buFont typeface="Wingdings" panose="05000000000000000000" pitchFamily="2" charset="2"/>
              <a:buChar char="§"/>
            </a:pPr>
            <a:r>
              <a:rPr lang="en-US" altLang="en-US" dirty="0"/>
              <a:t>Imports: Spending on foreign goods by domestic residents</a:t>
            </a:r>
          </a:p>
          <a:p>
            <a:pPr lvl="1">
              <a:buClr>
                <a:srgbClr val="2E63AC"/>
              </a:buClr>
              <a:buFont typeface="Wingdings" panose="05000000000000000000" pitchFamily="2" charset="2"/>
              <a:buChar char="§"/>
            </a:pPr>
            <a:r>
              <a:rPr lang="en-US" altLang="en-US" b="1" cap="all" dirty="0">
                <a:solidFill>
                  <a:srgbClr val="86A315"/>
                </a:solidFill>
              </a:rPr>
              <a:t>Trade deficit</a:t>
            </a:r>
            <a:r>
              <a:rPr lang="en-US" altLang="en-US" dirty="0"/>
              <a:t>: The excess of imports over exports</a:t>
            </a:r>
          </a:p>
          <a:p>
            <a:pPr lvl="1">
              <a:buClr>
                <a:srgbClr val="2E63AC"/>
              </a:buClr>
              <a:buFont typeface="Wingdings" panose="05000000000000000000" pitchFamily="2" charset="2"/>
              <a:buChar char="§"/>
            </a:pPr>
            <a:r>
              <a:rPr lang="en-US" altLang="en-US" b="1" cap="all" dirty="0">
                <a:solidFill>
                  <a:srgbClr val="86A315"/>
                </a:solidFill>
              </a:rPr>
              <a:t>Trade surplus</a:t>
            </a:r>
            <a:r>
              <a:rPr lang="en-US" altLang="en-US" dirty="0"/>
              <a:t>: The excess of exports over imports</a:t>
            </a:r>
          </a:p>
          <a:p>
            <a:pPr lvl="1">
              <a:buClr>
                <a:srgbClr val="2E63AC"/>
              </a:buClr>
              <a:buFont typeface="Wingdings" panose="05000000000000000000" pitchFamily="2" charset="2"/>
              <a:buChar char="§"/>
            </a:pPr>
            <a:endParaRPr lang="en-US" altLang="en-US" dirty="0"/>
          </a:p>
          <a:p>
            <a:pPr lvl="1">
              <a:buClr>
                <a:srgbClr val="2E63AC"/>
              </a:buClr>
              <a:buFont typeface="Wingdings" panose="05000000000000000000" pitchFamily="2" charset="2"/>
              <a:buChar char="§"/>
            </a:pPr>
            <a:endParaRPr lang="en-US" altLang="en-US" dirty="0"/>
          </a:p>
          <a:p>
            <a:pPr>
              <a:buClr>
                <a:srgbClr val="2E63AC"/>
              </a:buClr>
              <a:buFont typeface="Wingdings" panose="05000000000000000000" pitchFamily="2" charset="2"/>
              <a:buChar char="§"/>
            </a:pPr>
            <a:endParaRPr lang="en-US" altLang="en-US" dirty="0">
              <a:solidFill>
                <a:srgbClr val="2E63AC"/>
              </a:solidFill>
            </a:endParaRPr>
          </a:p>
          <a:p>
            <a:pPr marL="0" indent="0">
              <a:buNone/>
            </a:pPr>
            <a:r>
              <a:rPr lang="en-US" dirty="0">
                <a:latin typeface="+mn-lt"/>
              </a:rPr>
              <a:t>.</a:t>
            </a:r>
          </a:p>
        </p:txBody>
      </p:sp>
      <p:sp>
        <p:nvSpPr>
          <p:cNvPr id="5" name="Titel 4"/>
          <p:cNvSpPr>
            <a:spLocks noGrp="1"/>
          </p:cNvSpPr>
          <p:nvPr>
            <p:ph type="title"/>
          </p:nvPr>
        </p:nvSpPr>
        <p:spPr>
          <a:xfrm>
            <a:off x="604838" y="310778"/>
            <a:ext cx="6545262" cy="1264025"/>
          </a:xfrm>
        </p:spPr>
        <p:txBody>
          <a:bodyPr/>
          <a:lstStyle/>
          <a:p>
            <a:r>
              <a:rPr lang="de-DE" dirty="0"/>
              <a:t>The Components of GDP</a:t>
            </a:r>
            <a:endParaRPr lang="en-US" dirty="0">
              <a:solidFill>
                <a:srgbClr val="2164A2"/>
              </a:solidFill>
              <a:ea typeface="ヒラギノ角ゴ Pro W3" pitchFamily="-65" charset="-128"/>
            </a:endParaRPr>
          </a:p>
        </p:txBody>
      </p:sp>
    </p:spTree>
    <p:extLst>
      <p:ext uri="{BB962C8B-B14F-4D97-AF65-F5344CB8AC3E}">
        <p14:creationId xmlns:p14="http://schemas.microsoft.com/office/powerpoint/2010/main" val="6230642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0" y="1610437"/>
            <a:ext cx="9144000" cy="4754444"/>
          </a:xfrm>
          <a:prstGeom prst="rect">
            <a:avLst/>
          </a:prstGeom>
          <a:blipFill dpi="0" rotWithShape="1">
            <a:blip r:embed="rId2">
              <a:alphaModFix amt="3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el 4"/>
          <p:cNvSpPr>
            <a:spLocks noGrp="1"/>
          </p:cNvSpPr>
          <p:nvPr>
            <p:ph type="title"/>
          </p:nvPr>
        </p:nvSpPr>
        <p:spPr>
          <a:xfrm>
            <a:off x="604838" y="310778"/>
            <a:ext cx="6545262" cy="1264025"/>
          </a:xfrm>
        </p:spPr>
        <p:txBody>
          <a:bodyPr/>
          <a:lstStyle/>
          <a:p>
            <a:r>
              <a:rPr lang="en-US" altLang="en-US" dirty="0"/>
              <a:t>10 Principles of economics</a:t>
            </a:r>
          </a:p>
        </p:txBody>
      </p:sp>
      <p:sp>
        <p:nvSpPr>
          <p:cNvPr id="8" name="Inhaltsplatzhalter 2"/>
          <p:cNvSpPr>
            <a:spLocks noGrp="1"/>
          </p:cNvSpPr>
          <p:nvPr>
            <p:ph sz="quarter" idx="12"/>
          </p:nvPr>
        </p:nvSpPr>
        <p:spPr>
          <a:xfrm>
            <a:off x="604838" y="1719616"/>
            <a:ext cx="8081962" cy="3878903"/>
          </a:xfrm>
        </p:spPr>
        <p:txBody>
          <a:bodyPr/>
          <a:lstStyle/>
          <a:p>
            <a:pPr>
              <a:lnSpc>
                <a:spcPts val="1800"/>
              </a:lnSpc>
              <a:buClr>
                <a:srgbClr val="2E63AC"/>
              </a:buClr>
              <a:buFont typeface="Wingdings" panose="05000000000000000000" pitchFamily="2" charset="2"/>
              <a:buChar char="§"/>
            </a:pPr>
            <a:r>
              <a:rPr lang="en-US" dirty="0">
                <a:solidFill>
                  <a:srgbClr val="2E63AC"/>
                </a:solidFill>
              </a:rPr>
              <a:t>How People Make Decisions</a:t>
            </a:r>
          </a:p>
          <a:p>
            <a:pPr marL="457200" lvl="1" indent="0">
              <a:lnSpc>
                <a:spcPts val="1800"/>
              </a:lnSpc>
              <a:buClr>
                <a:srgbClr val="2E63AC"/>
              </a:buClr>
              <a:buNone/>
            </a:pPr>
            <a:r>
              <a:rPr lang="en-US" sz="1800" dirty="0"/>
              <a:t>1: People Face Trade-offs</a:t>
            </a:r>
          </a:p>
          <a:p>
            <a:pPr marL="457200" lvl="1" indent="0">
              <a:lnSpc>
                <a:spcPts val="1800"/>
              </a:lnSpc>
              <a:buClr>
                <a:srgbClr val="2E63AC"/>
              </a:buClr>
              <a:buNone/>
            </a:pPr>
            <a:r>
              <a:rPr lang="en-US" sz="1800" dirty="0"/>
              <a:t>2: The Cost of Something Is What You Give Up to Get It</a:t>
            </a:r>
          </a:p>
          <a:p>
            <a:pPr marL="457200" lvl="1" indent="0">
              <a:lnSpc>
                <a:spcPts val="1800"/>
              </a:lnSpc>
              <a:buClr>
                <a:srgbClr val="2E63AC"/>
              </a:buClr>
              <a:buNone/>
            </a:pPr>
            <a:r>
              <a:rPr lang="en-US" sz="1800" dirty="0"/>
              <a:t>3: Rational People Think at the Margin</a:t>
            </a:r>
          </a:p>
          <a:p>
            <a:pPr marL="457200" lvl="1" indent="0">
              <a:lnSpc>
                <a:spcPts val="1800"/>
              </a:lnSpc>
              <a:buClr>
                <a:srgbClr val="2E63AC"/>
              </a:buClr>
              <a:buNone/>
            </a:pPr>
            <a:r>
              <a:rPr lang="en-US" sz="1800" dirty="0"/>
              <a:t>4: People Respond to Incentives</a:t>
            </a:r>
          </a:p>
          <a:p>
            <a:pPr>
              <a:lnSpc>
                <a:spcPts val="1800"/>
              </a:lnSpc>
              <a:buClr>
                <a:srgbClr val="2E63AC"/>
              </a:buClr>
              <a:buFont typeface="Wingdings" panose="05000000000000000000" pitchFamily="2" charset="2"/>
              <a:buChar char="§"/>
            </a:pPr>
            <a:r>
              <a:rPr lang="en-US" dirty="0">
                <a:solidFill>
                  <a:srgbClr val="2E63AC"/>
                </a:solidFill>
              </a:rPr>
              <a:t>How People Interact</a:t>
            </a:r>
          </a:p>
          <a:p>
            <a:pPr marL="457200" lvl="1" indent="0">
              <a:lnSpc>
                <a:spcPts val="1800"/>
              </a:lnSpc>
              <a:buClr>
                <a:srgbClr val="2E63AC"/>
              </a:buClr>
              <a:buNone/>
            </a:pPr>
            <a:r>
              <a:rPr lang="en-US" sz="1800" dirty="0"/>
              <a:t>5: Trade Can Make Everyone Better Off</a:t>
            </a:r>
          </a:p>
          <a:p>
            <a:pPr marL="457200" lvl="1" indent="0">
              <a:lnSpc>
                <a:spcPts val="1800"/>
              </a:lnSpc>
              <a:buClr>
                <a:srgbClr val="2E63AC"/>
              </a:buClr>
              <a:buNone/>
            </a:pPr>
            <a:r>
              <a:rPr lang="en-US" sz="1800" dirty="0"/>
              <a:t>6: Markets Are Usually a Good Way to Organize Economic Activity</a:t>
            </a:r>
          </a:p>
          <a:p>
            <a:pPr marL="457200" lvl="1" indent="0">
              <a:lnSpc>
                <a:spcPts val="1800"/>
              </a:lnSpc>
              <a:buClr>
                <a:srgbClr val="2E63AC"/>
              </a:buClr>
              <a:buNone/>
            </a:pPr>
            <a:r>
              <a:rPr lang="en-US" sz="1800" dirty="0"/>
              <a:t>7: Governments Can Sometimes Improve Market Outcomes</a:t>
            </a:r>
          </a:p>
          <a:p>
            <a:pPr>
              <a:lnSpc>
                <a:spcPts val="1800"/>
              </a:lnSpc>
              <a:buClr>
                <a:srgbClr val="2E63AC"/>
              </a:buClr>
              <a:buFont typeface="Wingdings" panose="05000000000000000000" pitchFamily="2" charset="2"/>
              <a:buChar char="§"/>
            </a:pPr>
            <a:r>
              <a:rPr lang="en-US" dirty="0">
                <a:solidFill>
                  <a:srgbClr val="2E63AC"/>
                </a:solidFill>
              </a:rPr>
              <a:t>How the Economy as a Whole Works</a:t>
            </a:r>
          </a:p>
          <a:p>
            <a:pPr marL="457200" lvl="1" indent="0">
              <a:lnSpc>
                <a:spcPts val="1800"/>
              </a:lnSpc>
              <a:buClr>
                <a:srgbClr val="2E63AC"/>
              </a:buClr>
              <a:buNone/>
            </a:pPr>
            <a:r>
              <a:rPr lang="en-US" sz="1800" dirty="0"/>
              <a:t>8: A Country's Standard of Living Depends on Its Ability to Produce</a:t>
            </a:r>
          </a:p>
          <a:p>
            <a:pPr marL="723900" lvl="1" indent="0">
              <a:lnSpc>
                <a:spcPts val="1800"/>
              </a:lnSpc>
              <a:buClr>
                <a:srgbClr val="2E63AC"/>
              </a:buClr>
              <a:buNone/>
              <a:tabLst>
                <a:tab pos="723900" algn="l"/>
              </a:tabLst>
            </a:pPr>
            <a:r>
              <a:rPr lang="en-US" sz="1800" dirty="0"/>
              <a:t>Goods and Services</a:t>
            </a:r>
          </a:p>
          <a:p>
            <a:pPr marL="457200" lvl="1" indent="0">
              <a:lnSpc>
                <a:spcPts val="1800"/>
              </a:lnSpc>
              <a:buClr>
                <a:srgbClr val="2E63AC"/>
              </a:buClr>
              <a:buNone/>
            </a:pPr>
            <a:r>
              <a:rPr lang="en-US" sz="1800" dirty="0"/>
              <a:t>9: Prices Rise When the Government Prints Too Much Money</a:t>
            </a:r>
          </a:p>
          <a:p>
            <a:pPr marL="804863" lvl="1" indent="-347663">
              <a:lnSpc>
                <a:spcPts val="1800"/>
              </a:lnSpc>
              <a:buClr>
                <a:srgbClr val="2E63AC"/>
              </a:buClr>
              <a:buNone/>
              <a:tabLst>
                <a:tab pos="900113" algn="l"/>
              </a:tabLst>
            </a:pPr>
            <a:r>
              <a:rPr lang="en-US" sz="1800" dirty="0"/>
              <a:t>10: Society Faces a Short-Run Trade-off between Inflation and    Unemployment</a:t>
            </a:r>
            <a:endParaRPr lang="de-DE" sz="1800" dirty="0"/>
          </a:p>
        </p:txBody>
      </p:sp>
    </p:spTree>
    <p:extLst>
      <p:ext uri="{BB962C8B-B14F-4D97-AF65-F5344CB8AC3E}">
        <p14:creationId xmlns:p14="http://schemas.microsoft.com/office/powerpoint/2010/main" val="1527778261"/>
      </p:ext>
    </p:extLst>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quarter" idx="12"/>
          </p:nvPr>
        </p:nvSpPr>
        <p:spPr>
          <a:xfrm>
            <a:off x="604838" y="2173991"/>
            <a:ext cx="8081962" cy="3216275"/>
          </a:xfrm>
        </p:spPr>
        <p:txBody>
          <a:bodyPr/>
          <a:lstStyle/>
          <a:p>
            <a:pPr>
              <a:buClr>
                <a:srgbClr val="2E63AC"/>
              </a:buClr>
              <a:buFont typeface="Wingdings" panose="05000000000000000000" pitchFamily="2" charset="2"/>
              <a:buChar char="§"/>
            </a:pPr>
            <a:r>
              <a:rPr lang="en-US" altLang="en-US" dirty="0"/>
              <a:t>2012, GDP of the U.S.: over $15 trillion</a:t>
            </a:r>
          </a:p>
          <a:p>
            <a:pPr>
              <a:buClr>
                <a:srgbClr val="2E63AC"/>
              </a:buClr>
              <a:buFont typeface="Wingdings" panose="05000000000000000000" pitchFamily="2" charset="2"/>
              <a:buChar char="§"/>
            </a:pPr>
            <a:r>
              <a:rPr lang="en-US" altLang="en-US" dirty="0"/>
              <a:t>GDP per person = $49,923</a:t>
            </a:r>
          </a:p>
          <a:p>
            <a:pPr>
              <a:buClr>
                <a:srgbClr val="2E63AC"/>
              </a:buClr>
              <a:buFont typeface="Wingdings" panose="05000000000000000000" pitchFamily="2" charset="2"/>
              <a:buChar char="§"/>
            </a:pPr>
            <a:endParaRPr lang="de-DE" dirty="0"/>
          </a:p>
        </p:txBody>
      </p:sp>
      <p:sp>
        <p:nvSpPr>
          <p:cNvPr id="5" name="Titel 4"/>
          <p:cNvSpPr>
            <a:spLocks noGrp="1"/>
          </p:cNvSpPr>
          <p:nvPr>
            <p:ph type="title"/>
          </p:nvPr>
        </p:nvSpPr>
        <p:spPr>
          <a:xfrm>
            <a:off x="604838" y="310778"/>
            <a:ext cx="6545262" cy="1264025"/>
          </a:xfrm>
        </p:spPr>
        <p:txBody>
          <a:bodyPr/>
          <a:lstStyle/>
          <a:p>
            <a:r>
              <a:rPr lang="de-DE" dirty="0"/>
              <a:t>The Components of GDP</a:t>
            </a: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125" y="3448843"/>
            <a:ext cx="8651875" cy="2760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Tree>
    <p:extLst>
      <p:ext uri="{BB962C8B-B14F-4D97-AF65-F5344CB8AC3E}">
        <p14:creationId xmlns:p14="http://schemas.microsoft.com/office/powerpoint/2010/main" val="3255047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quarter" idx="12"/>
          </p:nvPr>
        </p:nvSpPr>
        <p:spPr>
          <a:xfrm>
            <a:off x="604838" y="1842450"/>
            <a:ext cx="8081962" cy="3878903"/>
          </a:xfrm>
        </p:spPr>
        <p:txBody>
          <a:bodyPr/>
          <a:lstStyle/>
          <a:p>
            <a:pPr>
              <a:buClr>
                <a:srgbClr val="2E63AC"/>
              </a:buClr>
              <a:buFont typeface="Wingdings" panose="05000000000000000000" pitchFamily="2" charset="2"/>
              <a:buChar char="§"/>
            </a:pPr>
            <a:r>
              <a:rPr lang="en-US" altLang="en-US" dirty="0"/>
              <a:t>Total </a:t>
            </a:r>
            <a:r>
              <a:rPr lang="en-US" altLang="en-US" dirty="0">
                <a:solidFill>
                  <a:srgbClr val="2E63AC"/>
                </a:solidFill>
              </a:rPr>
              <a:t>spending rises </a:t>
            </a:r>
            <a:r>
              <a:rPr lang="en-US" altLang="en-US" dirty="0"/>
              <a:t>from one year to the next</a:t>
            </a:r>
          </a:p>
          <a:p>
            <a:pPr lvl="1">
              <a:buClr>
                <a:srgbClr val="2E63AC"/>
              </a:buClr>
              <a:buFont typeface="Wingdings" panose="05000000000000000000" pitchFamily="2" charset="2"/>
              <a:buChar char="§"/>
            </a:pPr>
            <a:r>
              <a:rPr lang="en-US" altLang="en-US" dirty="0"/>
              <a:t>Economy - producing a larger output of goods and services (</a:t>
            </a:r>
            <a:r>
              <a:rPr lang="en-US" altLang="en-US" dirty="0" err="1"/>
              <a:t>g&amp;s</a:t>
            </a:r>
            <a:r>
              <a:rPr lang="en-US" altLang="en-US" dirty="0"/>
              <a:t>) and/or </a:t>
            </a:r>
            <a:r>
              <a:rPr lang="en-US" altLang="en-US" dirty="0" err="1"/>
              <a:t>g&amp;s</a:t>
            </a:r>
            <a:r>
              <a:rPr lang="en-US" altLang="en-US" dirty="0"/>
              <a:t> are being sold at higher prices</a:t>
            </a:r>
          </a:p>
          <a:p>
            <a:pPr>
              <a:buClr>
                <a:srgbClr val="2E63AC"/>
              </a:buClr>
              <a:buFont typeface="Wingdings" panose="05000000000000000000" pitchFamily="2" charset="2"/>
              <a:buChar char="§"/>
            </a:pPr>
            <a:r>
              <a:rPr lang="en-US" altLang="en-US" dirty="0">
                <a:solidFill>
                  <a:srgbClr val="2E63AC"/>
                </a:solidFill>
              </a:rPr>
              <a:t>Nominal GDP</a:t>
            </a:r>
            <a:r>
              <a:rPr lang="en-US" altLang="en-US" dirty="0"/>
              <a:t>: Production of </a:t>
            </a:r>
            <a:r>
              <a:rPr lang="en-US" altLang="en-US" dirty="0" err="1"/>
              <a:t>g&amp;s</a:t>
            </a:r>
            <a:r>
              <a:rPr lang="en-US" altLang="en-US" dirty="0"/>
              <a:t> valued at current prices</a:t>
            </a:r>
          </a:p>
          <a:p>
            <a:pPr>
              <a:buClr>
                <a:srgbClr val="2E63AC"/>
              </a:buClr>
              <a:buFont typeface="Wingdings" panose="05000000000000000000" pitchFamily="2" charset="2"/>
              <a:buChar char="§"/>
            </a:pPr>
            <a:r>
              <a:rPr lang="en-US" altLang="en-US" dirty="0">
                <a:solidFill>
                  <a:srgbClr val="2E63AC"/>
                </a:solidFill>
              </a:rPr>
              <a:t>Real GDP</a:t>
            </a:r>
            <a:r>
              <a:rPr lang="en-US" altLang="en-US" dirty="0"/>
              <a:t>: Production of </a:t>
            </a:r>
            <a:r>
              <a:rPr lang="en-US" altLang="en-US" dirty="0" err="1"/>
              <a:t>g&amp;s</a:t>
            </a:r>
            <a:r>
              <a:rPr lang="en-US" altLang="en-US" dirty="0"/>
              <a:t> valued at constant prices</a:t>
            </a:r>
          </a:p>
          <a:p>
            <a:pPr lvl="1">
              <a:buClr>
                <a:srgbClr val="2E63AC"/>
              </a:buClr>
              <a:buFont typeface="Wingdings" panose="05000000000000000000" pitchFamily="2" charset="2"/>
              <a:buChar char="§"/>
            </a:pPr>
            <a:r>
              <a:rPr lang="en-US" altLang="en-US" dirty="0"/>
              <a:t>Designate one year as base year</a:t>
            </a:r>
          </a:p>
          <a:p>
            <a:pPr lvl="1">
              <a:buClr>
                <a:srgbClr val="2E63AC"/>
              </a:buClr>
              <a:buFont typeface="Wingdings" panose="05000000000000000000" pitchFamily="2" charset="2"/>
              <a:buChar char="§"/>
            </a:pPr>
            <a:r>
              <a:rPr lang="en-US" altLang="en-US" dirty="0"/>
              <a:t>Not affected by changes in prices</a:t>
            </a:r>
          </a:p>
          <a:p>
            <a:pPr>
              <a:buClr>
                <a:srgbClr val="2E63AC"/>
              </a:buClr>
              <a:buFont typeface="Wingdings" panose="05000000000000000000" pitchFamily="2" charset="2"/>
              <a:buChar char="§"/>
            </a:pPr>
            <a:r>
              <a:rPr lang="en-US" altLang="en-US" dirty="0"/>
              <a:t>For the </a:t>
            </a:r>
            <a:r>
              <a:rPr lang="en-US" altLang="en-US" dirty="0">
                <a:solidFill>
                  <a:srgbClr val="2E63AC"/>
                </a:solidFill>
              </a:rPr>
              <a:t>base year: </a:t>
            </a:r>
            <a:r>
              <a:rPr lang="en-US" altLang="en-US" dirty="0"/>
              <a:t>Nominal GDP = Real GDP</a:t>
            </a:r>
          </a:p>
          <a:p>
            <a:pPr>
              <a:buClr>
                <a:srgbClr val="2E63AC"/>
              </a:buClr>
              <a:buFont typeface="Wingdings" panose="05000000000000000000" pitchFamily="2" charset="2"/>
              <a:buChar char="§"/>
            </a:pPr>
            <a:r>
              <a:rPr lang="en-US" altLang="en-US" b="1" cap="all" dirty="0">
                <a:solidFill>
                  <a:srgbClr val="86A315"/>
                </a:solidFill>
              </a:rPr>
              <a:t>Economic growth</a:t>
            </a:r>
            <a:r>
              <a:rPr lang="en-US" altLang="en-US" dirty="0"/>
              <a:t>: Sustained increases in the real GDP of an economy over a long period of time.</a:t>
            </a:r>
          </a:p>
          <a:p>
            <a:pPr lvl="1">
              <a:buClr>
                <a:srgbClr val="2E63AC"/>
              </a:buClr>
              <a:buFont typeface="Wingdings" panose="05000000000000000000" pitchFamily="2" charset="2"/>
              <a:buChar char="§"/>
            </a:pPr>
            <a:endParaRPr lang="en-US" altLang="en-US" dirty="0"/>
          </a:p>
          <a:p>
            <a:pPr>
              <a:buClr>
                <a:srgbClr val="2E63AC"/>
              </a:buClr>
              <a:buFont typeface="Wingdings" panose="05000000000000000000" pitchFamily="2" charset="2"/>
              <a:buChar char="§"/>
            </a:pPr>
            <a:endParaRPr lang="en-US" altLang="en-US" dirty="0"/>
          </a:p>
          <a:p>
            <a:pPr marL="0" indent="0">
              <a:buNone/>
            </a:pPr>
            <a:r>
              <a:rPr lang="en-US" dirty="0">
                <a:latin typeface="+mn-lt"/>
              </a:rPr>
              <a:t>.</a:t>
            </a:r>
          </a:p>
        </p:txBody>
      </p:sp>
      <p:sp>
        <p:nvSpPr>
          <p:cNvPr id="5" name="Titel 4"/>
          <p:cNvSpPr>
            <a:spLocks noGrp="1"/>
          </p:cNvSpPr>
          <p:nvPr>
            <p:ph type="title"/>
          </p:nvPr>
        </p:nvSpPr>
        <p:spPr>
          <a:xfrm>
            <a:off x="604838" y="310778"/>
            <a:ext cx="6545262" cy="1264025"/>
          </a:xfrm>
        </p:spPr>
        <p:txBody>
          <a:bodyPr/>
          <a:lstStyle/>
          <a:p>
            <a:r>
              <a:rPr lang="en-US" altLang="en-US" dirty="0"/>
              <a:t>Real versus Nominal GDP</a:t>
            </a:r>
            <a:endParaRPr lang="en-US" dirty="0">
              <a:solidFill>
                <a:srgbClr val="2164A2"/>
              </a:solidFill>
              <a:ea typeface="ヒラギノ角ゴ Pro W3" pitchFamily="-65" charset="-128"/>
            </a:endParaRPr>
          </a:p>
        </p:txBody>
      </p:sp>
    </p:spTree>
    <p:extLst>
      <p:ext uri="{BB962C8B-B14F-4D97-AF65-F5344CB8AC3E}">
        <p14:creationId xmlns:p14="http://schemas.microsoft.com/office/powerpoint/2010/main" val="3027355794"/>
      </p:ext>
    </p:extLst>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604838" y="310778"/>
            <a:ext cx="6545262" cy="1264025"/>
          </a:xfrm>
        </p:spPr>
        <p:txBody>
          <a:bodyPr/>
          <a:lstStyle/>
          <a:p>
            <a:r>
              <a:rPr lang="de-DE" dirty="0"/>
              <a:t>Real </a:t>
            </a:r>
            <a:r>
              <a:rPr lang="de-DE" dirty="0" err="1"/>
              <a:t>and</a:t>
            </a:r>
            <a:r>
              <a:rPr lang="de-DE" dirty="0"/>
              <a:t> Nominal GDP </a:t>
            </a: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400" y="1648783"/>
            <a:ext cx="7119646" cy="46726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6" name="Rechteck 5"/>
          <p:cNvSpPr/>
          <p:nvPr/>
        </p:nvSpPr>
        <p:spPr>
          <a:xfrm>
            <a:off x="0" y="5262663"/>
            <a:ext cx="9144000" cy="1103587"/>
          </a:xfrm>
          <a:prstGeom prst="rect">
            <a:avLst/>
          </a:prstGeom>
          <a:gradFill>
            <a:gsLst>
              <a:gs pos="6000">
                <a:srgbClr val="2E63AC">
                  <a:lumMod val="100000"/>
                </a:srgbClr>
              </a:gs>
              <a:gs pos="4000">
                <a:srgbClr val="2E63AC"/>
              </a:gs>
              <a:gs pos="54000">
                <a:srgbClr val="2E63AC">
                  <a:alpha val="0"/>
                </a:srgb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feld 6"/>
          <p:cNvSpPr txBox="1"/>
          <p:nvPr/>
        </p:nvSpPr>
        <p:spPr>
          <a:xfrm>
            <a:off x="-236490" y="5439157"/>
            <a:ext cx="9144000" cy="1015663"/>
          </a:xfrm>
          <a:prstGeom prst="rect">
            <a:avLst/>
          </a:prstGeom>
          <a:noFill/>
        </p:spPr>
        <p:txBody>
          <a:bodyPr wrap="square" rtlCol="0">
            <a:spAutoFit/>
          </a:bodyPr>
          <a:lstStyle/>
          <a:p>
            <a:pPr algn="r"/>
            <a:endParaRPr lang="de-DE" dirty="0">
              <a:solidFill>
                <a:schemeClr val="bg1"/>
              </a:solidFill>
              <a:latin typeface="+mj-lt"/>
            </a:endParaRPr>
          </a:p>
          <a:p>
            <a:pPr algn="r"/>
            <a:r>
              <a:rPr lang="de-DE" sz="2400" cap="all" dirty="0" err="1">
                <a:solidFill>
                  <a:schemeClr val="bg1"/>
                </a:solidFill>
                <a:latin typeface="+mj-lt"/>
              </a:rPr>
              <a:t>Example</a:t>
            </a:r>
            <a:endParaRPr lang="de-DE" sz="2400" cap="all" dirty="0">
              <a:solidFill>
                <a:schemeClr val="bg1"/>
              </a:solidFill>
              <a:latin typeface="+mj-lt"/>
            </a:endParaRPr>
          </a:p>
          <a:p>
            <a:pPr algn="r"/>
            <a:r>
              <a:rPr lang="de-DE" dirty="0">
                <a:solidFill>
                  <a:schemeClr val="bg1"/>
                </a:solidFill>
                <a:latin typeface="+mj-lt"/>
              </a:rPr>
              <a:t>       </a:t>
            </a:r>
            <a:endParaRPr lang="en-US" dirty="0">
              <a:solidFill>
                <a:schemeClr val="bg1"/>
              </a:solidFill>
              <a:latin typeface="+mj-lt"/>
            </a:endParaRPr>
          </a:p>
        </p:txBody>
      </p:sp>
      <p:sp>
        <p:nvSpPr>
          <p:cNvPr id="4" name="Ellipse 3"/>
          <p:cNvSpPr/>
          <p:nvPr/>
        </p:nvSpPr>
        <p:spPr>
          <a:xfrm>
            <a:off x="6686550" y="3352800"/>
            <a:ext cx="1219200" cy="933450"/>
          </a:xfrm>
          <a:prstGeom prst="ellipse">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Ellipse 10"/>
          <p:cNvSpPr/>
          <p:nvPr/>
        </p:nvSpPr>
        <p:spPr>
          <a:xfrm>
            <a:off x="6686550" y="4419600"/>
            <a:ext cx="1219200" cy="933450"/>
          </a:xfrm>
          <a:prstGeom prst="ellipse">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Ellipse 11"/>
          <p:cNvSpPr/>
          <p:nvPr/>
        </p:nvSpPr>
        <p:spPr>
          <a:xfrm>
            <a:off x="2895600" y="5505450"/>
            <a:ext cx="1219200" cy="933450"/>
          </a:xfrm>
          <a:prstGeom prst="ellipse">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Ellipse 12"/>
          <p:cNvSpPr/>
          <p:nvPr/>
        </p:nvSpPr>
        <p:spPr>
          <a:xfrm>
            <a:off x="6696075" y="3352800"/>
            <a:ext cx="1219200" cy="933450"/>
          </a:xfrm>
          <a:prstGeom prst="ellipse">
            <a:avLst/>
          </a:prstGeom>
          <a:solidFill>
            <a:schemeClr val="bg1"/>
          </a:solid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Ellipse 13"/>
          <p:cNvSpPr/>
          <p:nvPr/>
        </p:nvSpPr>
        <p:spPr>
          <a:xfrm>
            <a:off x="2895600" y="5489530"/>
            <a:ext cx="1219200" cy="933450"/>
          </a:xfrm>
          <a:prstGeom prst="ellipse">
            <a:avLst/>
          </a:prstGeom>
          <a:solidFill>
            <a:schemeClr val="bg1"/>
          </a:solid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Ellipse 14"/>
          <p:cNvSpPr/>
          <p:nvPr/>
        </p:nvSpPr>
        <p:spPr>
          <a:xfrm>
            <a:off x="6696075" y="4417460"/>
            <a:ext cx="1219200" cy="933450"/>
          </a:xfrm>
          <a:prstGeom prst="ellipse">
            <a:avLst/>
          </a:prstGeom>
          <a:solidFill>
            <a:schemeClr val="bg1"/>
          </a:solid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7643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3"/>
                                        </p:tgtEl>
                                      </p:cBhvr>
                                    </p:animEffect>
                                    <p:set>
                                      <p:cBhvr>
                                        <p:cTn id="12" dur="1" fill="hold">
                                          <p:stCondLst>
                                            <p:cond delay="499"/>
                                          </p:stCondLst>
                                        </p:cTn>
                                        <p:tgtEl>
                                          <p:spTgt spid="13"/>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500"/>
                                        <p:tgtEl>
                                          <p:spTgt spid="14"/>
                                        </p:tgtEl>
                                      </p:cBhvr>
                                    </p:animEffect>
                                    <p:set>
                                      <p:cBhvr>
                                        <p:cTn id="15" dur="1" fill="hold">
                                          <p:stCondLst>
                                            <p:cond delay="499"/>
                                          </p:stCondLst>
                                        </p:cTn>
                                        <p:tgtEl>
                                          <p:spTgt spid="14"/>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500"/>
                                        <p:tgtEl>
                                          <p:spTgt spid="15"/>
                                        </p:tgtEl>
                                      </p:cBhvr>
                                    </p:animEffect>
                                    <p:set>
                                      <p:cBhvr>
                                        <p:cTn id="18"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dirty="0">
                <a:solidFill>
                  <a:srgbClr val="2E63AC"/>
                </a:solidFill>
              </a:rPr>
              <a:t>a </a:t>
            </a:r>
            <a:r>
              <a:rPr lang="en-US" dirty="0" err="1">
                <a:solidFill>
                  <a:srgbClr val="2E63AC"/>
                </a:solidFill>
              </a:rPr>
              <a:t>cLOSER</a:t>
            </a:r>
            <a:r>
              <a:rPr lang="en-US" dirty="0">
                <a:solidFill>
                  <a:srgbClr val="2E63AC"/>
                </a:solidFill>
              </a:rPr>
              <a:t> EXAMINATION OF NOMINAL AND REAL GDP </a:t>
            </a:r>
            <a:endParaRPr lang="en-IN" sz="2000" dirty="0"/>
          </a:p>
        </p:txBody>
      </p:sp>
      <p:sp>
        <p:nvSpPr>
          <p:cNvPr id="10" name="Content Placeholder 9"/>
          <p:cNvSpPr>
            <a:spLocks noGrp="1"/>
          </p:cNvSpPr>
          <p:nvPr>
            <p:ph sz="quarter" idx="12"/>
          </p:nvPr>
        </p:nvSpPr>
        <p:spPr/>
        <p:txBody>
          <a:bodyPr/>
          <a:lstStyle/>
          <a:p>
            <a:r>
              <a:rPr lang="en-US" sz="2000" dirty="0">
                <a:solidFill>
                  <a:schemeClr val="tx1"/>
                </a:solidFill>
              </a:rPr>
              <a:t>This figure plots both real and nominal GDP for the United States in billions of dollars. Real GDP is measured in 2009 dollars.</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1680" y="2420888"/>
            <a:ext cx="5452701" cy="3759156"/>
          </a:xfrm>
          <a:prstGeom prst="rect">
            <a:avLst/>
          </a:prstGeom>
        </p:spPr>
      </p:pic>
      <p:sp>
        <p:nvSpPr>
          <p:cNvPr id="5" name="Textfeld 4"/>
          <p:cNvSpPr txBox="1"/>
          <p:nvPr/>
        </p:nvSpPr>
        <p:spPr>
          <a:xfrm>
            <a:off x="1723211" y="5596758"/>
            <a:ext cx="961697"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33194039"/>
      </p:ext>
    </p:extLst>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quarter" idx="12"/>
          </p:nvPr>
        </p:nvSpPr>
        <p:spPr>
          <a:xfrm>
            <a:off x="604838" y="1148746"/>
            <a:ext cx="8081962" cy="3878903"/>
          </a:xfrm>
        </p:spPr>
        <p:txBody>
          <a:bodyPr/>
          <a:lstStyle/>
          <a:p>
            <a:pPr marL="0" indent="0">
              <a:lnSpc>
                <a:spcPct val="120000"/>
              </a:lnSpc>
              <a:spcBef>
                <a:spcPts val="600"/>
              </a:spcBef>
              <a:buClr>
                <a:srgbClr val="2E63AC"/>
              </a:buClr>
              <a:buNone/>
            </a:pPr>
            <a:r>
              <a:rPr lang="en-US" altLang="en-US" b="1" cap="all" dirty="0">
                <a:solidFill>
                  <a:srgbClr val="86A315"/>
                </a:solidFill>
              </a:rPr>
              <a:t>Inflation: </a:t>
            </a:r>
            <a:r>
              <a:rPr lang="en-US" altLang="en-US" dirty="0"/>
              <a:t>Economy’s overall price level is rising</a:t>
            </a:r>
          </a:p>
          <a:p>
            <a:pPr marL="0" indent="0">
              <a:lnSpc>
                <a:spcPct val="120000"/>
              </a:lnSpc>
              <a:spcBef>
                <a:spcPts val="600"/>
              </a:spcBef>
              <a:buClr>
                <a:srgbClr val="2E63AC"/>
              </a:buClr>
              <a:buNone/>
            </a:pPr>
            <a:r>
              <a:rPr lang="en-US" altLang="en-US" b="1" cap="all" dirty="0">
                <a:solidFill>
                  <a:srgbClr val="86A315"/>
                </a:solidFill>
              </a:rPr>
              <a:t>Inflation rate: </a:t>
            </a:r>
            <a:r>
              <a:rPr lang="en-US" altLang="en-US" dirty="0"/>
              <a:t>Percentage change in some measure of the price level from one period to the next</a:t>
            </a:r>
            <a:endParaRPr lang="en-US" altLang="en-US" b="1" cap="all" dirty="0">
              <a:solidFill>
                <a:srgbClr val="86A315"/>
              </a:solidFill>
            </a:endParaRPr>
          </a:p>
          <a:p>
            <a:pPr marL="0" indent="0">
              <a:lnSpc>
                <a:spcPct val="120000"/>
              </a:lnSpc>
              <a:spcBef>
                <a:spcPts val="600"/>
              </a:spcBef>
              <a:buClr>
                <a:srgbClr val="2E63AC"/>
              </a:buClr>
              <a:buNone/>
            </a:pPr>
            <a:r>
              <a:rPr lang="en-US" altLang="en-US" b="1" cap="all" dirty="0">
                <a:solidFill>
                  <a:srgbClr val="86A315"/>
                </a:solidFill>
              </a:rPr>
              <a:t>The GDP deflator</a:t>
            </a:r>
          </a:p>
          <a:p>
            <a:pPr marL="0" indent="0">
              <a:lnSpc>
                <a:spcPct val="120000"/>
              </a:lnSpc>
              <a:spcBef>
                <a:spcPts val="600"/>
              </a:spcBef>
              <a:buClr>
                <a:srgbClr val="2E63AC"/>
              </a:buClr>
              <a:buNone/>
            </a:pPr>
            <a:r>
              <a:rPr lang="en-US" altLang="en-US" dirty="0"/>
              <a:t>Measures the current level of prices relative to the level of prices in the base year</a:t>
            </a:r>
          </a:p>
          <a:p>
            <a:pPr>
              <a:lnSpc>
                <a:spcPct val="120000"/>
              </a:lnSpc>
              <a:spcBef>
                <a:spcPts val="600"/>
              </a:spcBef>
              <a:buClr>
                <a:srgbClr val="2E63AC"/>
              </a:buClr>
              <a:buFont typeface="Wingdings" panose="05000000000000000000" pitchFamily="2" charset="2"/>
              <a:buChar char="§"/>
            </a:pPr>
            <a:r>
              <a:rPr lang="en-US" altLang="en-US" sz="1800" dirty="0"/>
              <a:t>Ratio of nominal GDP to real GDP times 100</a:t>
            </a:r>
          </a:p>
          <a:p>
            <a:pPr>
              <a:lnSpc>
                <a:spcPct val="120000"/>
              </a:lnSpc>
              <a:spcBef>
                <a:spcPts val="600"/>
              </a:spcBef>
              <a:buClr>
                <a:srgbClr val="2E63AC"/>
              </a:buClr>
              <a:buFont typeface="Wingdings" panose="05000000000000000000" pitchFamily="2" charset="2"/>
              <a:buChar char="§"/>
            </a:pPr>
            <a:r>
              <a:rPr lang="en-US" altLang="en-US" sz="1800" dirty="0"/>
              <a:t>Is 100 for the base year</a:t>
            </a:r>
          </a:p>
          <a:p>
            <a:pPr>
              <a:lnSpc>
                <a:spcPct val="120000"/>
              </a:lnSpc>
              <a:spcBef>
                <a:spcPts val="600"/>
              </a:spcBef>
              <a:buClr>
                <a:srgbClr val="2E63AC"/>
              </a:buClr>
              <a:buFont typeface="Wingdings" panose="05000000000000000000" pitchFamily="2" charset="2"/>
              <a:buChar char="§"/>
            </a:pPr>
            <a:r>
              <a:rPr lang="en-US" altLang="en-US" sz="1800" dirty="0"/>
              <a:t>Can be used to take inflation out of nominal GDP (“deflate” nominal GDP)</a:t>
            </a:r>
          </a:p>
          <a:p>
            <a:pPr>
              <a:lnSpc>
                <a:spcPct val="120000"/>
              </a:lnSpc>
              <a:spcBef>
                <a:spcPts val="600"/>
              </a:spcBef>
              <a:buClr>
                <a:srgbClr val="2E63AC"/>
              </a:buClr>
              <a:buFont typeface="Wingdings" panose="05000000000000000000" pitchFamily="2" charset="2"/>
              <a:buChar char="§"/>
            </a:pPr>
            <a:endParaRPr lang="en-US" altLang="en-US" dirty="0"/>
          </a:p>
          <a:p>
            <a:pPr>
              <a:lnSpc>
                <a:spcPct val="120000"/>
              </a:lnSpc>
              <a:spcBef>
                <a:spcPts val="600"/>
              </a:spcBef>
              <a:buClr>
                <a:srgbClr val="2E63AC"/>
              </a:buClr>
              <a:buFont typeface="Wingdings" panose="05000000000000000000" pitchFamily="2" charset="2"/>
              <a:buChar char="§"/>
            </a:pPr>
            <a:endParaRPr lang="en-US" altLang="en-US" dirty="0"/>
          </a:p>
          <a:p>
            <a:pPr marL="0" indent="0">
              <a:lnSpc>
                <a:spcPct val="120000"/>
              </a:lnSpc>
              <a:spcBef>
                <a:spcPts val="600"/>
              </a:spcBef>
              <a:buNone/>
            </a:pPr>
            <a:r>
              <a:rPr lang="en-US" dirty="0">
                <a:latin typeface="+mn-lt"/>
              </a:rPr>
              <a:t>.</a:t>
            </a:r>
          </a:p>
        </p:txBody>
      </p:sp>
      <p:sp>
        <p:nvSpPr>
          <p:cNvPr id="5" name="Titel 4"/>
          <p:cNvSpPr>
            <a:spLocks noGrp="1"/>
          </p:cNvSpPr>
          <p:nvPr>
            <p:ph type="title"/>
          </p:nvPr>
        </p:nvSpPr>
        <p:spPr>
          <a:xfrm>
            <a:off x="604838" y="-272564"/>
            <a:ext cx="6545262" cy="1264025"/>
          </a:xfrm>
        </p:spPr>
        <p:txBody>
          <a:bodyPr/>
          <a:lstStyle/>
          <a:p>
            <a:r>
              <a:rPr lang="de-DE" dirty="0" err="1"/>
              <a:t>Calculating</a:t>
            </a:r>
            <a:r>
              <a:rPr lang="de-DE" dirty="0"/>
              <a:t> Inflation </a:t>
            </a:r>
            <a:r>
              <a:rPr lang="de-DE" dirty="0" err="1"/>
              <a:t>using</a:t>
            </a:r>
            <a:r>
              <a:rPr lang="de-DE" dirty="0"/>
              <a:t> </a:t>
            </a:r>
            <a:br>
              <a:rPr lang="de-DE" dirty="0"/>
            </a:br>
            <a:r>
              <a:rPr lang="de-DE" dirty="0" err="1"/>
              <a:t>the</a:t>
            </a:r>
            <a:r>
              <a:rPr lang="de-DE" dirty="0"/>
              <a:t> GDP </a:t>
            </a:r>
            <a:r>
              <a:rPr lang="de-DE" dirty="0" err="1"/>
              <a:t>Deflator</a:t>
            </a:r>
            <a:endParaRPr lang="en-US" dirty="0">
              <a:solidFill>
                <a:srgbClr val="2164A2"/>
              </a:solidFill>
              <a:ea typeface="ヒラギノ角ゴ Pro W3" pitchFamily="-65" charset="-128"/>
            </a:endParaRPr>
          </a:p>
        </p:txBody>
      </p:sp>
      <p:graphicFrame>
        <p:nvGraphicFramePr>
          <p:cNvPr id="2" name="Objekt 1"/>
          <p:cNvGraphicFramePr>
            <a:graphicFrameLocks noChangeAspect="1"/>
          </p:cNvGraphicFramePr>
          <p:nvPr/>
        </p:nvGraphicFramePr>
        <p:xfrm>
          <a:off x="1558632" y="5162681"/>
          <a:ext cx="5896268" cy="1080300"/>
        </p:xfrm>
        <a:graphic>
          <a:graphicData uri="http://schemas.openxmlformats.org/presentationml/2006/ole">
            <mc:AlternateContent xmlns:mc="http://schemas.openxmlformats.org/markup-compatibility/2006">
              <mc:Choice xmlns:v="urn:schemas-microsoft-com:vml" Requires="v">
                <p:oleObj name="Equation" r:id="rId2" imgW="8102600" imgH="1485900" progId="Equation.DSMT4">
                  <p:embed/>
                </p:oleObj>
              </mc:Choice>
              <mc:Fallback>
                <p:oleObj name="Equation" r:id="rId2" imgW="8102600" imgH="1485900" progId="Equation.DSMT4">
                  <p:embed/>
                  <p:pic>
                    <p:nvPicPr>
                      <p:cNvPr id="2" name="Objekt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8632" y="5162681"/>
                        <a:ext cx="5896268" cy="1080300"/>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1004726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quarter" idx="12"/>
          </p:nvPr>
        </p:nvSpPr>
        <p:spPr>
          <a:xfrm>
            <a:off x="604838" y="1842450"/>
            <a:ext cx="8081962" cy="3878903"/>
          </a:xfrm>
        </p:spPr>
        <p:txBody>
          <a:bodyPr/>
          <a:lstStyle/>
          <a:p>
            <a:pPr marL="0" indent="0">
              <a:buClr>
                <a:srgbClr val="2E63AC"/>
              </a:buClr>
              <a:buNone/>
            </a:pPr>
            <a:r>
              <a:rPr lang="en-US" altLang="en-US" dirty="0">
                <a:solidFill>
                  <a:srgbClr val="86A315"/>
                </a:solidFill>
              </a:rPr>
              <a:t>GDP – “the best single measure of the economic well-being of a society”</a:t>
            </a:r>
          </a:p>
          <a:p>
            <a:pPr>
              <a:buClr>
                <a:srgbClr val="2E63AC"/>
              </a:buClr>
              <a:buFont typeface="Wingdings" panose="05000000000000000000" pitchFamily="2" charset="2"/>
              <a:buChar char="§"/>
            </a:pPr>
            <a:r>
              <a:rPr lang="en-US" altLang="en-US" dirty="0"/>
              <a:t>Economy’s total income</a:t>
            </a:r>
          </a:p>
          <a:p>
            <a:pPr>
              <a:buClr>
                <a:srgbClr val="2E63AC"/>
              </a:buClr>
              <a:buFont typeface="Wingdings" panose="05000000000000000000" pitchFamily="2" charset="2"/>
              <a:buChar char="§"/>
            </a:pPr>
            <a:r>
              <a:rPr lang="en-US" altLang="en-US" dirty="0"/>
              <a:t>Economy’s total expenditure</a:t>
            </a:r>
          </a:p>
          <a:p>
            <a:pPr>
              <a:buClr>
                <a:srgbClr val="2E63AC"/>
              </a:buClr>
              <a:buFont typeface="Wingdings" panose="05000000000000000000" pitchFamily="2" charset="2"/>
              <a:buChar char="§"/>
            </a:pPr>
            <a:r>
              <a:rPr lang="en-US" altLang="en-US" dirty="0"/>
              <a:t>Larger GDP</a:t>
            </a:r>
          </a:p>
          <a:p>
            <a:pPr>
              <a:buClr>
                <a:srgbClr val="2E63AC"/>
              </a:buClr>
              <a:buFont typeface="Wingdings" panose="05000000000000000000" pitchFamily="2" charset="2"/>
              <a:buChar char="§"/>
            </a:pPr>
            <a:r>
              <a:rPr lang="en-US" altLang="en-US" dirty="0"/>
              <a:t>Good life, better healthcare</a:t>
            </a:r>
          </a:p>
          <a:p>
            <a:pPr>
              <a:buClr>
                <a:srgbClr val="2E63AC"/>
              </a:buClr>
              <a:buFont typeface="Wingdings" panose="05000000000000000000" pitchFamily="2" charset="2"/>
              <a:buChar char="§"/>
            </a:pPr>
            <a:r>
              <a:rPr lang="en-US" altLang="en-US" dirty="0"/>
              <a:t>Better educational systems</a:t>
            </a:r>
          </a:p>
          <a:p>
            <a:pPr>
              <a:buClr>
                <a:srgbClr val="2E63AC"/>
              </a:buClr>
              <a:buFont typeface="Wingdings" panose="05000000000000000000" pitchFamily="2" charset="2"/>
              <a:buChar char="§"/>
            </a:pPr>
            <a:r>
              <a:rPr lang="en-US" altLang="en-US" dirty="0"/>
              <a:t>Measures our ability to obtain many of the inputs into a worthwhile life</a:t>
            </a:r>
          </a:p>
          <a:p>
            <a:pPr>
              <a:buClr>
                <a:srgbClr val="2E63AC"/>
              </a:buClr>
              <a:buFont typeface="Wingdings" panose="05000000000000000000" pitchFamily="2" charset="2"/>
              <a:buChar char="§"/>
            </a:pPr>
            <a:endParaRPr lang="en-US" altLang="en-US" dirty="0"/>
          </a:p>
          <a:p>
            <a:pPr marL="0" indent="0">
              <a:buNone/>
            </a:pPr>
            <a:r>
              <a:rPr lang="en-US" dirty="0">
                <a:latin typeface="+mn-lt"/>
              </a:rPr>
              <a:t>.</a:t>
            </a:r>
          </a:p>
        </p:txBody>
      </p:sp>
      <p:sp>
        <p:nvSpPr>
          <p:cNvPr id="5" name="Titel 4"/>
          <p:cNvSpPr>
            <a:spLocks noGrp="1"/>
          </p:cNvSpPr>
          <p:nvPr>
            <p:ph type="title"/>
          </p:nvPr>
        </p:nvSpPr>
        <p:spPr>
          <a:xfrm>
            <a:off x="604838" y="310778"/>
            <a:ext cx="6545262" cy="1264025"/>
          </a:xfrm>
        </p:spPr>
        <p:txBody>
          <a:bodyPr/>
          <a:lstStyle/>
          <a:p>
            <a:r>
              <a:rPr lang="en-US" dirty="0"/>
              <a:t>GDP AS A MEASURE OF WELFARE </a:t>
            </a:r>
            <a:r>
              <a:rPr lang="de-DE" dirty="0"/>
              <a:t>– </a:t>
            </a:r>
            <a:br>
              <a:rPr lang="de-DE" dirty="0"/>
            </a:br>
            <a:r>
              <a:rPr lang="de-DE" dirty="0"/>
              <a:t>An Assessment</a:t>
            </a:r>
            <a:endParaRPr lang="en-US" dirty="0">
              <a:solidFill>
                <a:srgbClr val="2164A2"/>
              </a:solidFill>
              <a:ea typeface="ヒラギノ角ゴ Pro W3" pitchFamily="-65" charset="-128"/>
            </a:endParaRPr>
          </a:p>
        </p:txBody>
      </p:sp>
    </p:spTree>
    <p:extLst>
      <p:ext uri="{BB962C8B-B14F-4D97-AF65-F5344CB8AC3E}">
        <p14:creationId xmlns:p14="http://schemas.microsoft.com/office/powerpoint/2010/main" val="1416588597"/>
      </p:ext>
    </p:extLst>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quarter" idx="12"/>
          </p:nvPr>
        </p:nvSpPr>
        <p:spPr>
          <a:xfrm>
            <a:off x="604838" y="1842450"/>
            <a:ext cx="4538662" cy="3878903"/>
          </a:xfrm>
        </p:spPr>
        <p:txBody>
          <a:bodyPr/>
          <a:lstStyle/>
          <a:p>
            <a:pPr marL="0" indent="0">
              <a:buClr>
                <a:srgbClr val="2E63AC"/>
              </a:buClr>
              <a:buNone/>
            </a:pPr>
            <a:r>
              <a:rPr lang="en-US" altLang="en-US" dirty="0">
                <a:solidFill>
                  <a:srgbClr val="2E63AC"/>
                </a:solidFill>
              </a:rPr>
              <a:t>GDP – </a:t>
            </a:r>
            <a:r>
              <a:rPr lang="en-US" altLang="en-US" dirty="0">
                <a:solidFill>
                  <a:srgbClr val="C00000"/>
                </a:solidFill>
              </a:rPr>
              <a:t>not a perfect measure of well-being</a:t>
            </a:r>
          </a:p>
          <a:p>
            <a:pPr>
              <a:buClr>
                <a:srgbClr val="2E63AC"/>
              </a:buClr>
              <a:buFont typeface="Wingdings" panose="05000000000000000000" pitchFamily="2" charset="2"/>
              <a:buChar char="§"/>
            </a:pPr>
            <a:r>
              <a:rPr lang="en-US" altLang="en-US" dirty="0"/>
              <a:t>Doesn’t include</a:t>
            </a:r>
          </a:p>
          <a:p>
            <a:pPr lvl="1">
              <a:buClr>
                <a:srgbClr val="2E63AC"/>
              </a:buClr>
              <a:buFont typeface="Wingdings" panose="05000000000000000000" pitchFamily="2" charset="2"/>
              <a:buChar char="§"/>
            </a:pPr>
            <a:r>
              <a:rPr lang="en-US" altLang="en-US" dirty="0"/>
              <a:t>Leisure</a:t>
            </a:r>
          </a:p>
          <a:p>
            <a:pPr lvl="1">
              <a:buClr>
                <a:srgbClr val="2E63AC"/>
              </a:buClr>
              <a:buFont typeface="Wingdings" panose="05000000000000000000" pitchFamily="2" charset="2"/>
              <a:buChar char="§"/>
            </a:pPr>
            <a:r>
              <a:rPr lang="en-US" altLang="en-US" dirty="0"/>
              <a:t>Value of almost all activity that takes place outside markets</a:t>
            </a:r>
          </a:p>
          <a:p>
            <a:pPr lvl="1">
              <a:buClr>
                <a:srgbClr val="2E63AC"/>
              </a:buClr>
              <a:buFont typeface="Wingdings" panose="05000000000000000000" pitchFamily="2" charset="2"/>
              <a:buChar char="§"/>
            </a:pPr>
            <a:r>
              <a:rPr lang="en-US" altLang="en-US" dirty="0"/>
              <a:t>Quality of the environment</a:t>
            </a:r>
          </a:p>
          <a:p>
            <a:pPr>
              <a:buClr>
                <a:srgbClr val="2E63AC"/>
              </a:buClr>
              <a:buFont typeface="Wingdings" panose="05000000000000000000" pitchFamily="2" charset="2"/>
              <a:buChar char="§"/>
            </a:pPr>
            <a:r>
              <a:rPr lang="en-US" altLang="en-US" dirty="0"/>
              <a:t>Nothing about distribution of income</a:t>
            </a:r>
          </a:p>
          <a:p>
            <a:pPr>
              <a:buClr>
                <a:srgbClr val="2E63AC"/>
              </a:buClr>
              <a:buFont typeface="Wingdings" panose="05000000000000000000" pitchFamily="2" charset="2"/>
              <a:buChar char="§"/>
            </a:pPr>
            <a:endParaRPr lang="en-US" altLang="en-US" dirty="0"/>
          </a:p>
          <a:p>
            <a:pPr marL="0" indent="0">
              <a:buNone/>
            </a:pPr>
            <a:r>
              <a:rPr lang="en-US" dirty="0">
                <a:latin typeface="+mn-lt"/>
              </a:rPr>
              <a:t>.</a:t>
            </a:r>
          </a:p>
        </p:txBody>
      </p:sp>
      <p:sp>
        <p:nvSpPr>
          <p:cNvPr id="5" name="Titel 4"/>
          <p:cNvSpPr>
            <a:spLocks noGrp="1"/>
          </p:cNvSpPr>
          <p:nvPr>
            <p:ph type="title"/>
          </p:nvPr>
        </p:nvSpPr>
        <p:spPr>
          <a:xfrm>
            <a:off x="604838" y="310778"/>
            <a:ext cx="6545262" cy="1264025"/>
          </a:xfrm>
        </p:spPr>
        <p:txBody>
          <a:bodyPr/>
          <a:lstStyle/>
          <a:p>
            <a:r>
              <a:rPr lang="en-US" dirty="0"/>
              <a:t>GDP AS A MEASURE OF WELFARE </a:t>
            </a:r>
            <a:r>
              <a:rPr lang="de-DE" dirty="0"/>
              <a:t>– </a:t>
            </a:r>
            <a:br>
              <a:rPr lang="de-DE" dirty="0"/>
            </a:br>
            <a:r>
              <a:rPr lang="de-DE" dirty="0"/>
              <a:t>An Assessment</a:t>
            </a:r>
            <a:endParaRPr lang="en-US" dirty="0">
              <a:solidFill>
                <a:srgbClr val="2164A2"/>
              </a:solidFill>
              <a:ea typeface="ヒラギノ角ゴ Pro W3" pitchFamily="-65" charset="-128"/>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1088" y="965200"/>
            <a:ext cx="2971800" cy="4244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7" name="TextBox 2"/>
          <p:cNvSpPr txBox="1">
            <a:spLocks noChangeArrowheads="1"/>
          </p:cNvSpPr>
          <p:nvPr/>
        </p:nvSpPr>
        <p:spPr bwMode="auto">
          <a:xfrm>
            <a:off x="6264275" y="5141913"/>
            <a:ext cx="287972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algn="l" eaLnBrk="1" hangingPunct="1">
              <a:buFontTx/>
              <a:buNone/>
            </a:pPr>
            <a:r>
              <a:rPr lang="en-US" altLang="en-US" sz="1800" i="1" dirty="0">
                <a:solidFill>
                  <a:srgbClr val="002060"/>
                </a:solidFill>
                <a:latin typeface="Calibri" panose="020F0502020204030204" pitchFamily="34" charset="0"/>
                <a:cs typeface="Calibri" panose="020F0502020204030204" pitchFamily="34" charset="0"/>
              </a:rPr>
              <a:t>GDP reflects the factory’s</a:t>
            </a:r>
          </a:p>
          <a:p>
            <a:pPr algn="l" eaLnBrk="1" hangingPunct="1">
              <a:buFontTx/>
              <a:buNone/>
            </a:pPr>
            <a:r>
              <a:rPr lang="en-US" altLang="en-US" sz="1800" i="1" dirty="0">
                <a:solidFill>
                  <a:srgbClr val="002060"/>
                </a:solidFill>
                <a:latin typeface="Calibri" panose="020F0502020204030204" pitchFamily="34" charset="0"/>
                <a:cs typeface="Calibri" panose="020F0502020204030204" pitchFamily="34" charset="0"/>
              </a:rPr>
              <a:t>production, but not the harm it inflicts on the environment.</a:t>
            </a:r>
            <a:endParaRPr lang="en-US" altLang="en-US" sz="18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42626557"/>
      </p:ext>
    </p:extLst>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br>
              <a:rPr lang="en-US" dirty="0">
                <a:solidFill>
                  <a:srgbClr val="2E63AC"/>
                </a:solidFill>
              </a:rPr>
            </a:br>
            <a:r>
              <a:rPr lang="en-US" dirty="0">
                <a:solidFill>
                  <a:srgbClr val="2E63AC"/>
                </a:solidFill>
              </a:rPr>
              <a:t>GDP AS A MEASURE OF WELFARE </a:t>
            </a:r>
            <a:r>
              <a:rPr lang="de-DE" dirty="0">
                <a:solidFill>
                  <a:srgbClr val="2E63AC"/>
                </a:solidFill>
              </a:rPr>
              <a:t>– </a:t>
            </a:r>
            <a:br>
              <a:rPr lang="de-DE" dirty="0">
                <a:solidFill>
                  <a:srgbClr val="2E63AC"/>
                </a:solidFill>
              </a:rPr>
            </a:br>
            <a:r>
              <a:rPr lang="de-DE" dirty="0">
                <a:solidFill>
                  <a:srgbClr val="2E63AC"/>
                </a:solidFill>
              </a:rPr>
              <a:t>An Assessment</a:t>
            </a:r>
            <a:endParaRPr lang="en-IN" dirty="0">
              <a:solidFill>
                <a:srgbClr val="2E63AC"/>
              </a:solidFill>
            </a:endParaRPr>
          </a:p>
        </p:txBody>
      </p:sp>
      <p:sp>
        <p:nvSpPr>
          <p:cNvPr id="3" name="Content Placeholder 2"/>
          <p:cNvSpPr>
            <a:spLocks noGrp="1"/>
          </p:cNvSpPr>
          <p:nvPr>
            <p:ph sz="quarter" idx="12"/>
          </p:nvPr>
        </p:nvSpPr>
        <p:spPr/>
        <p:txBody>
          <a:bodyPr/>
          <a:lstStyle/>
          <a:p>
            <a:pPr>
              <a:spcBef>
                <a:spcPts val="600"/>
              </a:spcBef>
              <a:buNone/>
            </a:pPr>
            <a:r>
              <a:rPr lang="en-US" sz="2200" dirty="0">
                <a:solidFill>
                  <a:srgbClr val="1C558A"/>
                </a:solidFill>
                <a:ea typeface="ヒラギノ角ゴ Pro W3" pitchFamily="-65" charset="-128"/>
              </a:rPr>
              <a:t>Shortcomings of GDP as a Measure of Welfare</a:t>
            </a:r>
          </a:p>
          <a:p>
            <a:pPr>
              <a:spcBef>
                <a:spcPts val="600"/>
              </a:spcBef>
              <a:buNone/>
            </a:pPr>
            <a:r>
              <a:rPr lang="en-US" sz="1400" b="1" dirty="0">
                <a:solidFill>
                  <a:srgbClr val="505050"/>
                </a:solidFill>
                <a:latin typeface="Arial" charset="0"/>
              </a:rPr>
              <a:t>HOUSEWORK AND CHILDCARE; LEISURE; UNDERGROUND ECONOMY; POLLUTION</a:t>
            </a:r>
            <a:endParaRPr lang="en-IN" dirty="0"/>
          </a:p>
          <a:p>
            <a:endParaRPr lang="en-IN" dirty="0"/>
          </a:p>
        </p:txBody>
      </p:sp>
      <p:sp>
        <p:nvSpPr>
          <p:cNvPr id="6" name="Content Placeholder 2"/>
          <p:cNvSpPr txBox="1">
            <a:spLocks/>
          </p:cNvSpPr>
          <p:nvPr/>
        </p:nvSpPr>
        <p:spPr>
          <a:xfrm>
            <a:off x="279682" y="5654028"/>
            <a:ext cx="8229600" cy="504055"/>
          </a:xfrm>
          <a:prstGeom prst="rect">
            <a:avLst/>
          </a:prstGeom>
        </p:spPr>
        <p:txBody>
          <a:bodyPr vert="horz" lIns="0" tIns="0" rIns="0" bIns="0" rtlCol="0">
            <a:noAutofit/>
          </a:bodyPr>
          <a:lstStyle>
            <a:lvl1pPr marL="118872" indent="-118872" algn="l" defTabSz="914400" rtl="0" eaLnBrk="1" latinLnBrk="0" hangingPunct="1">
              <a:spcBef>
                <a:spcPts val="1500"/>
              </a:spcBef>
              <a:buClr>
                <a:schemeClr val="bg1"/>
              </a:buClr>
              <a:buSzPct val="25000"/>
              <a:buFont typeface="Arial" panose="020B0604020202020204" pitchFamily="34" charset="0"/>
              <a:buChar char="•"/>
              <a:defRPr sz="2400" kern="1200">
                <a:solidFill>
                  <a:schemeClr val="tx1"/>
                </a:solidFill>
                <a:latin typeface="+mn-lt"/>
                <a:ea typeface="+mn-ea"/>
                <a:cs typeface="+mn-cs"/>
              </a:defRPr>
            </a:lvl1pPr>
            <a:lvl2pPr marL="569913" indent="-285750" algn="l" defTabSz="914400" rtl="0" eaLnBrk="1" latinLnBrk="0" hangingPunct="1">
              <a:spcBef>
                <a:spcPts val="600"/>
              </a:spcBef>
              <a:buClr>
                <a:srgbClr val="0070C0"/>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ts val="600"/>
              </a:spcBef>
              <a:buClr>
                <a:srgbClr val="0070C0"/>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rgbClr val="0070C0"/>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rgbClr val="0070C0"/>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rgbClr val="0070C0"/>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rgbClr val="0070C0"/>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rgbClr val="0070C0"/>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rgbClr val="0070C0"/>
              </a:buClr>
              <a:buFont typeface="Arial" panose="020B0604020202020204" pitchFamily="34" charset="0"/>
              <a:buChar char="•"/>
              <a:defRPr sz="1800" kern="1200">
                <a:solidFill>
                  <a:schemeClr val="tx1"/>
                </a:solidFill>
                <a:latin typeface="+mn-lt"/>
                <a:ea typeface="+mn-ea"/>
                <a:cs typeface="+mn-cs"/>
              </a:defRPr>
            </a:lvl9pPr>
          </a:lstStyle>
          <a:p>
            <a:endParaRPr lang="en-IN"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6866" y="2815294"/>
            <a:ext cx="7806761" cy="3342789"/>
          </a:xfrm>
          <a:prstGeom prst="rect">
            <a:avLst/>
          </a:prstGeom>
        </p:spPr>
      </p:pic>
      <p:sp>
        <p:nvSpPr>
          <p:cNvPr id="7" name="Textfeld 6"/>
          <p:cNvSpPr txBox="1"/>
          <p:nvPr/>
        </p:nvSpPr>
        <p:spPr>
          <a:xfrm>
            <a:off x="488731" y="2815294"/>
            <a:ext cx="1166648"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419035857"/>
      </p:ext>
    </p:extLst>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quarter" idx="12"/>
          </p:nvPr>
        </p:nvSpPr>
        <p:spPr>
          <a:xfrm>
            <a:off x="604838" y="1747854"/>
            <a:ext cx="3178886" cy="3878903"/>
          </a:xfrm>
        </p:spPr>
        <p:txBody>
          <a:bodyPr/>
          <a:lstStyle/>
          <a:p>
            <a:pPr marL="0" indent="0">
              <a:lnSpc>
                <a:spcPct val="120000"/>
              </a:lnSpc>
              <a:spcBef>
                <a:spcPts val="0"/>
              </a:spcBef>
              <a:buClr>
                <a:srgbClr val="2E63AC"/>
              </a:buClr>
              <a:buNone/>
            </a:pPr>
            <a:r>
              <a:rPr lang="en-US" altLang="en-US" dirty="0">
                <a:solidFill>
                  <a:srgbClr val="2E63AC"/>
                </a:solidFill>
              </a:rPr>
              <a:t>Rich countries </a:t>
            </a:r>
            <a:r>
              <a:rPr lang="en-US" altLang="en-US" dirty="0"/>
              <a:t>- higher GDP per person</a:t>
            </a:r>
          </a:p>
          <a:p>
            <a:pPr>
              <a:lnSpc>
                <a:spcPct val="120000"/>
              </a:lnSpc>
              <a:spcBef>
                <a:spcPts val="0"/>
              </a:spcBef>
              <a:buClr>
                <a:srgbClr val="2E63AC"/>
              </a:buClr>
              <a:buFont typeface="Wingdings" panose="05000000000000000000" pitchFamily="2" charset="2"/>
              <a:buChar char="§"/>
            </a:pPr>
            <a:r>
              <a:rPr lang="en-US" altLang="en-US" dirty="0"/>
              <a:t>Better…</a:t>
            </a:r>
          </a:p>
          <a:p>
            <a:pPr lvl="1">
              <a:lnSpc>
                <a:spcPct val="120000"/>
              </a:lnSpc>
              <a:spcBef>
                <a:spcPts val="0"/>
              </a:spcBef>
              <a:buClr>
                <a:srgbClr val="2E63AC"/>
              </a:buClr>
              <a:buFont typeface="Wingdings" panose="05000000000000000000" pitchFamily="2" charset="2"/>
              <a:buChar char="§"/>
            </a:pPr>
            <a:r>
              <a:rPr lang="en-US" altLang="en-US" dirty="0"/>
              <a:t>Life expectancy</a:t>
            </a:r>
          </a:p>
          <a:p>
            <a:pPr lvl="1">
              <a:lnSpc>
                <a:spcPct val="120000"/>
              </a:lnSpc>
              <a:spcBef>
                <a:spcPts val="0"/>
              </a:spcBef>
              <a:buClr>
                <a:srgbClr val="2E63AC"/>
              </a:buClr>
              <a:buFont typeface="Wingdings" panose="05000000000000000000" pitchFamily="2" charset="2"/>
              <a:buChar char="§"/>
            </a:pPr>
            <a:r>
              <a:rPr lang="en-US" altLang="en-US" dirty="0"/>
              <a:t>Literacy</a:t>
            </a:r>
          </a:p>
          <a:p>
            <a:pPr lvl="1">
              <a:lnSpc>
                <a:spcPct val="120000"/>
              </a:lnSpc>
              <a:spcBef>
                <a:spcPts val="0"/>
              </a:spcBef>
              <a:buClr>
                <a:srgbClr val="2E63AC"/>
              </a:buClr>
              <a:buFont typeface="Wingdings" panose="05000000000000000000" pitchFamily="2" charset="2"/>
              <a:buChar char="§"/>
            </a:pPr>
            <a:r>
              <a:rPr lang="en-US" altLang="en-US" dirty="0"/>
              <a:t>Internet usage</a:t>
            </a:r>
          </a:p>
          <a:p>
            <a:pPr marL="0" indent="0">
              <a:lnSpc>
                <a:spcPct val="120000"/>
              </a:lnSpc>
              <a:spcBef>
                <a:spcPts val="0"/>
              </a:spcBef>
              <a:buClr>
                <a:srgbClr val="2E63AC"/>
              </a:buClr>
              <a:buNone/>
            </a:pPr>
            <a:r>
              <a:rPr lang="en-US" altLang="en-US" dirty="0">
                <a:solidFill>
                  <a:srgbClr val="2E63AC"/>
                </a:solidFill>
              </a:rPr>
              <a:t>Poor countries </a:t>
            </a:r>
            <a:r>
              <a:rPr lang="en-US" altLang="en-US" dirty="0"/>
              <a:t>- lower GDP per person</a:t>
            </a:r>
          </a:p>
          <a:p>
            <a:pPr>
              <a:lnSpc>
                <a:spcPct val="120000"/>
              </a:lnSpc>
              <a:spcBef>
                <a:spcPts val="0"/>
              </a:spcBef>
              <a:buClr>
                <a:srgbClr val="2E63AC"/>
              </a:buClr>
              <a:buFont typeface="Wingdings" panose="05000000000000000000" pitchFamily="2" charset="2"/>
              <a:buChar char="§"/>
            </a:pPr>
            <a:r>
              <a:rPr lang="en-US" altLang="en-US" dirty="0"/>
              <a:t>Worse…</a:t>
            </a:r>
          </a:p>
          <a:p>
            <a:pPr lvl="1">
              <a:lnSpc>
                <a:spcPct val="120000"/>
              </a:lnSpc>
              <a:spcBef>
                <a:spcPts val="0"/>
              </a:spcBef>
              <a:buClr>
                <a:srgbClr val="2E63AC"/>
              </a:buClr>
              <a:buFont typeface="Wingdings" panose="05000000000000000000" pitchFamily="2" charset="2"/>
              <a:buChar char="§"/>
            </a:pPr>
            <a:r>
              <a:rPr lang="en-US" altLang="en-US" dirty="0"/>
              <a:t>Life expectancy</a:t>
            </a:r>
          </a:p>
          <a:p>
            <a:pPr lvl="1">
              <a:lnSpc>
                <a:spcPct val="120000"/>
              </a:lnSpc>
              <a:spcBef>
                <a:spcPts val="0"/>
              </a:spcBef>
              <a:buClr>
                <a:srgbClr val="2E63AC"/>
              </a:buClr>
              <a:buFont typeface="Wingdings" panose="05000000000000000000" pitchFamily="2" charset="2"/>
              <a:buChar char="§"/>
            </a:pPr>
            <a:r>
              <a:rPr lang="en-US" altLang="en-US" dirty="0"/>
              <a:t>Literacy</a:t>
            </a:r>
          </a:p>
          <a:p>
            <a:pPr lvl="1">
              <a:lnSpc>
                <a:spcPct val="120000"/>
              </a:lnSpc>
              <a:spcBef>
                <a:spcPts val="0"/>
              </a:spcBef>
              <a:buClr>
                <a:srgbClr val="2E63AC"/>
              </a:buClr>
              <a:buFont typeface="Wingdings" panose="05000000000000000000" pitchFamily="2" charset="2"/>
              <a:buChar char="§"/>
            </a:pPr>
            <a:r>
              <a:rPr lang="en-US" altLang="en-US" dirty="0"/>
              <a:t>Internet usage</a:t>
            </a:r>
          </a:p>
          <a:p>
            <a:pPr>
              <a:buClr>
                <a:srgbClr val="2E63AC"/>
              </a:buClr>
              <a:buFont typeface="Wingdings" panose="05000000000000000000" pitchFamily="2" charset="2"/>
              <a:buChar char="§"/>
            </a:pPr>
            <a:endParaRPr lang="en-US" altLang="en-US" dirty="0"/>
          </a:p>
          <a:p>
            <a:pPr marL="0" indent="0">
              <a:buNone/>
            </a:pPr>
            <a:r>
              <a:rPr lang="en-US" dirty="0">
                <a:latin typeface="+mn-lt"/>
              </a:rPr>
              <a:t>.</a:t>
            </a:r>
          </a:p>
        </p:txBody>
      </p:sp>
      <p:sp>
        <p:nvSpPr>
          <p:cNvPr id="5" name="Titel 4"/>
          <p:cNvSpPr>
            <a:spLocks noGrp="1"/>
          </p:cNvSpPr>
          <p:nvPr>
            <p:ph type="title"/>
          </p:nvPr>
        </p:nvSpPr>
        <p:spPr>
          <a:xfrm>
            <a:off x="604838" y="310778"/>
            <a:ext cx="6545262" cy="1264025"/>
          </a:xfrm>
        </p:spPr>
        <p:txBody>
          <a:bodyPr/>
          <a:lstStyle/>
          <a:p>
            <a:r>
              <a:rPr lang="en-US" dirty="0"/>
              <a:t>International differences: </a:t>
            </a:r>
            <a:br>
              <a:rPr lang="en-US" dirty="0"/>
            </a:br>
            <a:r>
              <a:rPr lang="en-US" dirty="0"/>
              <a:t>GDP &amp; quality of life</a:t>
            </a:r>
            <a:endParaRPr lang="en-US" dirty="0">
              <a:solidFill>
                <a:srgbClr val="2164A2"/>
              </a:solidFill>
              <a:ea typeface="ヒラギノ角ゴ Pro W3" pitchFamily="-65" charset="-128"/>
            </a:endParaRPr>
          </a:p>
        </p:txBody>
      </p:sp>
      <p:sp>
        <p:nvSpPr>
          <p:cNvPr id="4" name="Inhaltsplatzhalter 2"/>
          <p:cNvSpPr txBox="1">
            <a:spLocks/>
          </p:cNvSpPr>
          <p:nvPr/>
        </p:nvSpPr>
        <p:spPr>
          <a:xfrm>
            <a:off x="3910438" y="1679530"/>
            <a:ext cx="5091672" cy="3878903"/>
          </a:xfrm>
          <a:prstGeom prst="rect">
            <a:avLst/>
          </a:prstGeom>
        </p:spPr>
        <p:txBody>
          <a:bodyPr vert="horz" lIns="91440" tIns="45720" rIns="91440" bIns="45720" rtlCol="0">
            <a:noAutofit/>
          </a:bodyPr>
          <a:lstStyle>
            <a:lvl1pPr marL="342900" indent="-342900" algn="l" defTabSz="914400" rtl="0" eaLnBrk="1" latinLnBrk="0" hangingPunct="1">
              <a:lnSpc>
                <a:spcPts val="2800"/>
              </a:lnSpc>
              <a:spcBef>
                <a:spcPts val="1200"/>
              </a:spcBef>
              <a:buClrTx/>
              <a:buFont typeface="Frutiger 45 light" panose="020B0500000000000000" pitchFamily="34" charset="0"/>
              <a:buChar char="&gt;"/>
              <a:defRPr sz="2000" kern="1200">
                <a:solidFill>
                  <a:schemeClr val="tx1"/>
                </a:solidFill>
                <a:latin typeface="Frutiger 45 light" pitchFamily="34" charset="0"/>
                <a:ea typeface="+mn-ea"/>
                <a:cs typeface="+mn-cs"/>
              </a:defRPr>
            </a:lvl1pPr>
            <a:lvl2pPr marL="742950" indent="-28575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2E63AC"/>
              </a:buClr>
              <a:buFont typeface="Frutiger 45 light" panose="020B0500000000000000" pitchFamily="34" charset="0"/>
              <a:buNone/>
            </a:pPr>
            <a:r>
              <a:rPr lang="en-US" altLang="en-US" dirty="0">
                <a:solidFill>
                  <a:srgbClr val="2E63AC"/>
                </a:solidFill>
              </a:rPr>
              <a:t>Low GDP per person:</a:t>
            </a:r>
          </a:p>
          <a:p>
            <a:pPr>
              <a:lnSpc>
                <a:spcPts val="2000"/>
              </a:lnSpc>
              <a:spcBef>
                <a:spcPts val="600"/>
              </a:spcBef>
              <a:buClr>
                <a:srgbClr val="2E63AC"/>
              </a:buClr>
              <a:buFont typeface="Wingdings" panose="05000000000000000000" pitchFamily="2" charset="2"/>
              <a:buChar char="§"/>
            </a:pPr>
            <a:r>
              <a:rPr lang="en-US" altLang="en-US" dirty="0"/>
              <a:t>More infants with low birth weight</a:t>
            </a:r>
          </a:p>
          <a:p>
            <a:pPr>
              <a:lnSpc>
                <a:spcPts val="2000"/>
              </a:lnSpc>
              <a:spcBef>
                <a:spcPts val="600"/>
              </a:spcBef>
              <a:buClr>
                <a:srgbClr val="2E63AC"/>
              </a:buClr>
              <a:buFont typeface="Wingdings" panose="05000000000000000000" pitchFamily="2" charset="2"/>
              <a:buChar char="§"/>
            </a:pPr>
            <a:r>
              <a:rPr lang="en-US" altLang="en-US" dirty="0"/>
              <a:t>Higher rates of infant mortality</a:t>
            </a:r>
          </a:p>
          <a:p>
            <a:pPr>
              <a:lnSpc>
                <a:spcPts val="2000"/>
              </a:lnSpc>
              <a:spcBef>
                <a:spcPts val="600"/>
              </a:spcBef>
              <a:buClr>
                <a:srgbClr val="2E63AC"/>
              </a:buClr>
              <a:buFont typeface="Wingdings" panose="05000000000000000000" pitchFamily="2" charset="2"/>
              <a:buChar char="§"/>
            </a:pPr>
            <a:r>
              <a:rPr lang="en-US" altLang="en-US" dirty="0"/>
              <a:t>Higher rates of maternal mortality</a:t>
            </a:r>
          </a:p>
          <a:p>
            <a:pPr>
              <a:lnSpc>
                <a:spcPts val="2000"/>
              </a:lnSpc>
              <a:spcBef>
                <a:spcPts val="600"/>
              </a:spcBef>
              <a:buClr>
                <a:srgbClr val="2E63AC"/>
              </a:buClr>
              <a:buFont typeface="Wingdings" panose="05000000000000000000" pitchFamily="2" charset="2"/>
              <a:buChar char="§"/>
            </a:pPr>
            <a:r>
              <a:rPr lang="en-US" altLang="en-US" dirty="0"/>
              <a:t>Higher rates of child malnutrition</a:t>
            </a:r>
          </a:p>
          <a:p>
            <a:pPr>
              <a:lnSpc>
                <a:spcPts val="2000"/>
              </a:lnSpc>
              <a:spcBef>
                <a:spcPts val="600"/>
              </a:spcBef>
              <a:buClr>
                <a:srgbClr val="2E63AC"/>
              </a:buClr>
              <a:buFont typeface="Wingdings" panose="05000000000000000000" pitchFamily="2" charset="2"/>
              <a:buChar char="§"/>
            </a:pPr>
            <a:r>
              <a:rPr lang="en-US" altLang="en-US" dirty="0"/>
              <a:t>Less common access to safe drinking water</a:t>
            </a:r>
          </a:p>
          <a:p>
            <a:pPr>
              <a:lnSpc>
                <a:spcPts val="2000"/>
              </a:lnSpc>
              <a:spcBef>
                <a:spcPts val="600"/>
              </a:spcBef>
              <a:buClr>
                <a:srgbClr val="2E63AC"/>
              </a:buClr>
              <a:buFont typeface="Wingdings" panose="05000000000000000000" pitchFamily="2" charset="2"/>
              <a:buChar char="§"/>
            </a:pPr>
            <a:r>
              <a:rPr lang="en-US" altLang="en-US" dirty="0"/>
              <a:t>Fewer school-age children are actually in school</a:t>
            </a:r>
          </a:p>
          <a:p>
            <a:pPr>
              <a:lnSpc>
                <a:spcPts val="2000"/>
              </a:lnSpc>
              <a:spcBef>
                <a:spcPts val="600"/>
              </a:spcBef>
              <a:buClr>
                <a:srgbClr val="2E63AC"/>
              </a:buClr>
              <a:buFont typeface="Wingdings" panose="05000000000000000000" pitchFamily="2" charset="2"/>
              <a:buChar char="§"/>
            </a:pPr>
            <a:r>
              <a:rPr lang="en-US" altLang="en-US" dirty="0"/>
              <a:t>Fewer teachers per student</a:t>
            </a:r>
          </a:p>
          <a:p>
            <a:pPr>
              <a:lnSpc>
                <a:spcPts val="2000"/>
              </a:lnSpc>
              <a:spcBef>
                <a:spcPts val="600"/>
              </a:spcBef>
              <a:buClr>
                <a:srgbClr val="2E63AC"/>
              </a:buClr>
              <a:buFont typeface="Wingdings" panose="05000000000000000000" pitchFamily="2" charset="2"/>
              <a:buChar char="§"/>
            </a:pPr>
            <a:r>
              <a:rPr lang="en-US" altLang="en-US" dirty="0"/>
              <a:t>Fewer televisions</a:t>
            </a:r>
          </a:p>
          <a:p>
            <a:pPr>
              <a:lnSpc>
                <a:spcPts val="2000"/>
              </a:lnSpc>
              <a:spcBef>
                <a:spcPts val="600"/>
              </a:spcBef>
              <a:buClr>
                <a:srgbClr val="2E63AC"/>
              </a:buClr>
              <a:buFont typeface="Wingdings" panose="05000000000000000000" pitchFamily="2" charset="2"/>
              <a:buChar char="§"/>
            </a:pPr>
            <a:r>
              <a:rPr lang="en-US" altLang="en-US" dirty="0"/>
              <a:t>Fewer telephones</a:t>
            </a:r>
          </a:p>
          <a:p>
            <a:pPr>
              <a:lnSpc>
                <a:spcPts val="2000"/>
              </a:lnSpc>
              <a:spcBef>
                <a:spcPts val="600"/>
              </a:spcBef>
              <a:buClr>
                <a:srgbClr val="2E63AC"/>
              </a:buClr>
              <a:buFont typeface="Wingdings" panose="05000000000000000000" pitchFamily="2" charset="2"/>
              <a:buChar char="§"/>
            </a:pPr>
            <a:r>
              <a:rPr lang="en-US" altLang="en-US" dirty="0"/>
              <a:t>Fewer paved roads</a:t>
            </a:r>
          </a:p>
          <a:p>
            <a:pPr>
              <a:lnSpc>
                <a:spcPts val="2000"/>
              </a:lnSpc>
              <a:spcBef>
                <a:spcPts val="600"/>
              </a:spcBef>
              <a:buClr>
                <a:srgbClr val="2E63AC"/>
              </a:buClr>
              <a:buFont typeface="Wingdings" panose="05000000000000000000" pitchFamily="2" charset="2"/>
              <a:buChar char="§"/>
            </a:pPr>
            <a:r>
              <a:rPr lang="en-US" altLang="en-US" dirty="0"/>
              <a:t>Fewer households with electricity</a:t>
            </a:r>
          </a:p>
          <a:p>
            <a:pPr>
              <a:lnSpc>
                <a:spcPts val="2000"/>
              </a:lnSpc>
              <a:buClr>
                <a:srgbClr val="2E63AC"/>
              </a:buClr>
              <a:buFont typeface="Wingdings" panose="05000000000000000000" pitchFamily="2" charset="2"/>
              <a:buChar char="§"/>
            </a:pPr>
            <a:endParaRPr lang="en-US" altLang="en-US" dirty="0"/>
          </a:p>
          <a:p>
            <a:pPr marL="0" indent="0">
              <a:lnSpc>
                <a:spcPts val="2000"/>
              </a:lnSpc>
              <a:buFont typeface="Frutiger 45 light" panose="020B0500000000000000" pitchFamily="34" charset="0"/>
              <a:buNone/>
            </a:pPr>
            <a:r>
              <a:rPr lang="en-US" dirty="0">
                <a:latin typeface="+mn-lt"/>
              </a:rPr>
              <a:t>.</a:t>
            </a:r>
          </a:p>
        </p:txBody>
      </p:sp>
    </p:spTree>
    <p:extLst>
      <p:ext uri="{BB962C8B-B14F-4D97-AF65-F5344CB8AC3E}">
        <p14:creationId xmlns:p14="http://schemas.microsoft.com/office/powerpoint/2010/main" val="2807006290"/>
      </p:ext>
    </p:extLst>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604838" y="310778"/>
            <a:ext cx="6545262" cy="1264025"/>
          </a:xfrm>
        </p:spPr>
        <p:txBody>
          <a:bodyPr/>
          <a:lstStyle/>
          <a:p>
            <a:r>
              <a:rPr lang="en-US" altLang="en-US" dirty="0"/>
              <a:t>A Picture Is Worth a Thousand Statistics (1/3)</a:t>
            </a:r>
            <a:endParaRPr lang="en-US" dirty="0"/>
          </a:p>
        </p:txBody>
      </p:sp>
      <p:pic>
        <p:nvPicPr>
          <p:cNvPr id="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513" y="1760538"/>
            <a:ext cx="6378575" cy="4506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8" name="Inhaltsplatzhalter 2"/>
          <p:cNvSpPr>
            <a:spLocks noGrp="1"/>
          </p:cNvSpPr>
          <p:nvPr>
            <p:ph sz="quarter" idx="12"/>
          </p:nvPr>
        </p:nvSpPr>
        <p:spPr>
          <a:xfrm>
            <a:off x="6542088" y="1728150"/>
            <a:ext cx="2468562" cy="4425000"/>
          </a:xfrm>
        </p:spPr>
        <p:txBody>
          <a:bodyPr/>
          <a:lstStyle/>
          <a:p>
            <a:pPr marL="0" indent="0">
              <a:lnSpc>
                <a:spcPts val="2000"/>
              </a:lnSpc>
              <a:spcBef>
                <a:spcPts val="600"/>
              </a:spcBef>
              <a:buClr>
                <a:srgbClr val="2E63AC"/>
              </a:buClr>
              <a:buNone/>
            </a:pPr>
            <a:r>
              <a:rPr lang="en-US" altLang="en-US" sz="1600" dirty="0">
                <a:latin typeface="Calibri" panose="020F0502020204030204" pitchFamily="34" charset="0"/>
                <a:cs typeface="Calibri" panose="020F0502020204030204" pitchFamily="34" charset="0"/>
              </a:rPr>
              <a:t>The UK is an advanced economy. In 2011, its GDP per person was $36,010. A negligible share of the population lives in extreme poverty, defined here as less than $2 a day. A baby born in the UK can expect a relatively healthy childhood: Only 5 out of 1,000 children die before reaching age 5. Educational attainment is high: Among children of high school age, 98 % are in school.</a:t>
            </a:r>
            <a:endParaRPr lang="en-US" altLang="en-US" sz="1800" dirty="0">
              <a:latin typeface="Calibri" panose="020F0502020204030204" pitchFamily="34" charset="0"/>
              <a:cs typeface="Calibri" panose="020F0502020204030204" pitchFamily="34" charset="0"/>
            </a:endParaRPr>
          </a:p>
          <a:p>
            <a:pPr marL="0" indent="0">
              <a:buNone/>
            </a:pPr>
            <a:r>
              <a:rPr lang="en-US" sz="180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5858537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0" y="0"/>
            <a:ext cx="9144000" cy="51625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3906" name="Picture 2" descr="Nachdenken, Denkarbeit, Mann, Gesicht, Schwarz, Weiß"/>
          <p:cNvPicPr>
            <a:picLocks noChangeAspect="1" noChangeArrowheads="1"/>
          </p:cNvPicPr>
          <p:nvPr/>
        </p:nvPicPr>
        <p:blipFill rotWithShape="1">
          <a:blip r:embed="rId3">
            <a:extLst>
              <a:ext uri="{28A0092B-C50C-407E-A947-70E740481C1C}">
                <a14:useLocalDpi xmlns:a14="http://schemas.microsoft.com/office/drawing/2010/main" val="0"/>
              </a:ext>
            </a:extLst>
          </a:blip>
          <a:srcRect t="36965"/>
          <a:stretch/>
        </p:blipFill>
        <p:spPr bwMode="auto">
          <a:xfrm>
            <a:off x="506461" y="0"/>
            <a:ext cx="7959622" cy="3632345"/>
          </a:xfrm>
          <a:prstGeom prst="rect">
            <a:avLst/>
          </a:prstGeom>
          <a:noFill/>
          <a:extLst>
            <a:ext uri="{909E8E84-426E-40DD-AFC4-6F175D3DCCD1}">
              <a14:hiddenFill xmlns:a14="http://schemas.microsoft.com/office/drawing/2010/main">
                <a:solidFill>
                  <a:srgbClr val="FFFFFF"/>
                </a:solidFill>
              </a14:hiddenFill>
            </a:ext>
          </a:extLst>
        </p:spPr>
      </p:pic>
      <p:sp>
        <p:nvSpPr>
          <p:cNvPr id="7" name="Titel 10"/>
          <p:cNvSpPr txBox="1">
            <a:spLocks/>
          </p:cNvSpPr>
          <p:nvPr/>
        </p:nvSpPr>
        <p:spPr>
          <a:xfrm>
            <a:off x="727200" y="3957667"/>
            <a:ext cx="8042400" cy="993600"/>
          </a:xfrm>
          <a:prstGeom prst="rect">
            <a:avLst/>
          </a:prstGeom>
        </p:spPr>
        <p:txBody>
          <a:bodyPr vert="horz" lIns="91440" tIns="45720" rIns="91440" bIns="45720" rtlCol="0" anchor="t" anchorCtr="0">
            <a:noAutofit/>
          </a:bodyPr>
          <a:lstStyle>
            <a:lvl1pPr algn="l" defTabSz="914400" rtl="0" eaLnBrk="1" latinLnBrk="0" hangingPunct="1">
              <a:lnSpc>
                <a:spcPts val="3500"/>
              </a:lnSpc>
              <a:spcBef>
                <a:spcPct val="0"/>
              </a:spcBef>
              <a:buNone/>
              <a:defRPr lang="en-US" sz="3000" b="0" kern="1200" cap="all" baseline="0">
                <a:solidFill>
                  <a:schemeClr val="bg1"/>
                </a:solidFill>
                <a:latin typeface="Frutiger 45 light" pitchFamily="34" charset="0"/>
                <a:ea typeface="+mj-ea"/>
                <a:cs typeface="+mj-cs"/>
              </a:defRPr>
            </a:lvl1pPr>
          </a:lstStyle>
          <a:p>
            <a:r>
              <a:rPr lang="de-DE" dirty="0"/>
              <a:t>             </a:t>
            </a:r>
          </a:p>
        </p:txBody>
      </p:sp>
      <p:sp>
        <p:nvSpPr>
          <p:cNvPr id="11" name="Rechteck 10"/>
          <p:cNvSpPr/>
          <p:nvPr/>
        </p:nvSpPr>
        <p:spPr>
          <a:xfrm>
            <a:off x="0" y="3648105"/>
            <a:ext cx="9144000" cy="1514475"/>
          </a:xfrm>
          <a:prstGeom prst="rect">
            <a:avLst/>
          </a:prstGeom>
          <a:solidFill>
            <a:srgbClr val="2E63A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itel 10"/>
          <p:cNvSpPr>
            <a:spLocks noGrp="1"/>
          </p:cNvSpPr>
          <p:nvPr>
            <p:ph type="title"/>
          </p:nvPr>
        </p:nvSpPr>
        <p:spPr>
          <a:xfrm>
            <a:off x="604838" y="3683955"/>
            <a:ext cx="8164762" cy="1436687"/>
          </a:xfrm>
        </p:spPr>
        <p:txBody>
          <a:bodyPr anchor="ctr"/>
          <a:lstStyle>
            <a:lvl1pPr>
              <a:lnSpc>
                <a:spcPts val="3500"/>
              </a:lnSpc>
              <a:defRPr b="0">
                <a:solidFill>
                  <a:schemeClr val="bg1"/>
                </a:solidFill>
              </a:defRPr>
            </a:lvl1pPr>
          </a:lstStyle>
          <a:p>
            <a:r>
              <a:rPr lang="en-US" dirty="0">
                <a:cs typeface="Arial" pitchFamily="34" charset="0"/>
              </a:rPr>
              <a:t>1.3 Thinking like an Economist </a:t>
            </a:r>
          </a:p>
        </p:txBody>
      </p:sp>
    </p:spTree>
    <p:extLst>
      <p:ext uri="{BB962C8B-B14F-4D97-AF65-F5344CB8AC3E}">
        <p14:creationId xmlns:p14="http://schemas.microsoft.com/office/powerpoint/2010/main" val="786137276"/>
      </p:ext>
    </p:extLst>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604838" y="310778"/>
            <a:ext cx="6545262" cy="1264025"/>
          </a:xfrm>
        </p:spPr>
        <p:txBody>
          <a:bodyPr/>
          <a:lstStyle/>
          <a:p>
            <a:r>
              <a:rPr lang="en-US" altLang="en-US" dirty="0"/>
              <a:t>A Picture Is Worth a Thousand Statistics (2/3)</a:t>
            </a:r>
            <a:endParaRPr lang="en-US" dirty="0"/>
          </a:p>
        </p:txBody>
      </p:sp>
      <p:sp>
        <p:nvSpPr>
          <p:cNvPr id="8" name="Inhaltsplatzhalter 2"/>
          <p:cNvSpPr>
            <a:spLocks noGrp="1"/>
          </p:cNvSpPr>
          <p:nvPr>
            <p:ph sz="quarter" idx="12"/>
          </p:nvPr>
        </p:nvSpPr>
        <p:spPr>
          <a:xfrm>
            <a:off x="6542088" y="1690050"/>
            <a:ext cx="2468562" cy="4425000"/>
          </a:xfrm>
        </p:spPr>
        <p:txBody>
          <a:bodyPr/>
          <a:lstStyle/>
          <a:p>
            <a:pPr marL="0" indent="0">
              <a:lnSpc>
                <a:spcPts val="2400"/>
              </a:lnSpc>
              <a:spcBef>
                <a:spcPts val="600"/>
              </a:spcBef>
              <a:buClr>
                <a:srgbClr val="2E63AC"/>
              </a:buClr>
              <a:buNone/>
            </a:pPr>
            <a:r>
              <a:rPr lang="en-US" altLang="en-US" sz="1800" dirty="0">
                <a:latin typeface="Calibri" panose="020F0502020204030204" pitchFamily="34" charset="0"/>
                <a:cs typeface="Calibri" panose="020F0502020204030204" pitchFamily="34" charset="0"/>
              </a:rPr>
              <a:t>Mexico is a middle-income country. In 2011, its GDP per person was $15,390. About 5 percent of the population lives on less than $2 a day, and 16 out of 1,000 children die before age 5. Among those of high school age, 71 percent are in school</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5" y="1633538"/>
            <a:ext cx="6419850" cy="4703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Tree>
    <p:extLst>
      <p:ext uri="{BB962C8B-B14F-4D97-AF65-F5344CB8AC3E}">
        <p14:creationId xmlns:p14="http://schemas.microsoft.com/office/powerpoint/2010/main" val="3557180292"/>
      </p:ext>
    </p:extLst>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604838" y="310778"/>
            <a:ext cx="6545262" cy="1264025"/>
          </a:xfrm>
        </p:spPr>
        <p:txBody>
          <a:bodyPr/>
          <a:lstStyle/>
          <a:p>
            <a:r>
              <a:rPr lang="en-US" altLang="en-US" dirty="0"/>
              <a:t>A Picture Is Worth a Thousand Statistics (3/3)</a:t>
            </a:r>
            <a:endParaRPr lang="en-US" dirty="0"/>
          </a:p>
        </p:txBody>
      </p:sp>
      <p:sp>
        <p:nvSpPr>
          <p:cNvPr id="8" name="Inhaltsplatzhalter 2"/>
          <p:cNvSpPr>
            <a:spLocks noGrp="1"/>
          </p:cNvSpPr>
          <p:nvPr>
            <p:ph sz="quarter" idx="12"/>
          </p:nvPr>
        </p:nvSpPr>
        <p:spPr>
          <a:xfrm>
            <a:off x="6619874" y="1728150"/>
            <a:ext cx="2390775" cy="4425000"/>
          </a:xfrm>
        </p:spPr>
        <p:txBody>
          <a:bodyPr/>
          <a:lstStyle/>
          <a:p>
            <a:pPr marL="0" indent="0">
              <a:lnSpc>
                <a:spcPts val="2000"/>
              </a:lnSpc>
              <a:spcBef>
                <a:spcPts val="600"/>
              </a:spcBef>
              <a:buClr>
                <a:srgbClr val="2E63AC"/>
              </a:buClr>
              <a:buNone/>
            </a:pPr>
            <a:r>
              <a:rPr lang="en-US" altLang="en-US" sz="1800" dirty="0"/>
              <a:t>Mali is a poor country. In 2011, its GDP per person was only $1,040. Extreme poverty is the norm: More than three-quarters of the population lives on less than $2 per day. Life is often cut short: 176 out of 1,000 children die before age 5. And educational attainment in Mali is low: Among those of high school age, only 31% are in school.</a:t>
            </a: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5" y="1843088"/>
            <a:ext cx="6572250" cy="4414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Tree>
    <p:extLst>
      <p:ext uri="{BB962C8B-B14F-4D97-AF65-F5344CB8AC3E}">
        <p14:creationId xmlns:p14="http://schemas.microsoft.com/office/powerpoint/2010/main" val="3312992660"/>
      </p:ext>
    </p:extLst>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604838" y="310778"/>
            <a:ext cx="6545262" cy="1264025"/>
          </a:xfrm>
        </p:spPr>
        <p:txBody>
          <a:bodyPr/>
          <a:lstStyle/>
          <a:p>
            <a:r>
              <a:rPr lang="en-US" dirty="0"/>
              <a:t>International differences: </a:t>
            </a:r>
            <a:br>
              <a:rPr lang="en-US" dirty="0"/>
            </a:br>
            <a:r>
              <a:rPr lang="en-US" dirty="0"/>
              <a:t>GDP &amp; quality of life</a:t>
            </a:r>
            <a:endParaRPr lang="en-US" dirty="0">
              <a:solidFill>
                <a:srgbClr val="2164A2"/>
              </a:solidFill>
              <a:ea typeface="ヒラギノ角ゴ Pro W3" pitchFamily="-65" charset="-128"/>
            </a:endParaRPr>
          </a:p>
        </p:txBody>
      </p:sp>
      <p:sp>
        <p:nvSpPr>
          <p:cNvPr id="10" name="Fußzeilenplatzhalter 5"/>
          <p:cNvSpPr txBox="1">
            <a:spLocks/>
          </p:cNvSpPr>
          <p:nvPr/>
        </p:nvSpPr>
        <p:spPr>
          <a:xfrm>
            <a:off x="5472752" y="6364880"/>
            <a:ext cx="1678644" cy="504000"/>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bg1"/>
                </a:solidFill>
                <a:latin typeface="Frutiger LT Std 45 Ligh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kern="1000" dirty="0"/>
              <a:t>B.Sc. IB </a:t>
            </a:r>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713" y="1525588"/>
            <a:ext cx="7902575" cy="4824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Tree>
    <p:extLst>
      <p:ext uri="{BB962C8B-B14F-4D97-AF65-F5344CB8AC3E}">
        <p14:creationId xmlns:p14="http://schemas.microsoft.com/office/powerpoint/2010/main" val="1531927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92" name="Picture 8" descr="Münzen, Rechner, Haushalt, Haushaltskasse, Gel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5162580"/>
          </a:xfrm>
          <a:prstGeom prst="rect">
            <a:avLst/>
          </a:prstGeom>
          <a:noFill/>
          <a:extLst>
            <a:ext uri="{909E8E84-426E-40DD-AFC4-6F175D3DCCD1}">
              <a14:hiddenFill xmlns:a14="http://schemas.microsoft.com/office/drawing/2010/main">
                <a:solidFill>
                  <a:srgbClr val="FFFFFF"/>
                </a:solidFill>
              </a14:hiddenFill>
            </a:ext>
          </a:extLst>
        </p:spPr>
      </p:pic>
      <p:sp>
        <p:nvSpPr>
          <p:cNvPr id="7" name="Titel 10"/>
          <p:cNvSpPr txBox="1">
            <a:spLocks/>
          </p:cNvSpPr>
          <p:nvPr/>
        </p:nvSpPr>
        <p:spPr>
          <a:xfrm>
            <a:off x="727200" y="3957667"/>
            <a:ext cx="8042400" cy="993600"/>
          </a:xfrm>
          <a:prstGeom prst="rect">
            <a:avLst/>
          </a:prstGeom>
        </p:spPr>
        <p:txBody>
          <a:bodyPr vert="horz" lIns="91440" tIns="45720" rIns="91440" bIns="45720" rtlCol="0" anchor="t" anchorCtr="0">
            <a:noAutofit/>
          </a:bodyPr>
          <a:lstStyle>
            <a:lvl1pPr algn="l" defTabSz="914400" rtl="0" eaLnBrk="1" latinLnBrk="0" hangingPunct="1">
              <a:lnSpc>
                <a:spcPts val="3500"/>
              </a:lnSpc>
              <a:spcBef>
                <a:spcPct val="0"/>
              </a:spcBef>
              <a:buNone/>
              <a:defRPr lang="en-US" sz="3000" b="0" kern="1200" cap="all" baseline="0">
                <a:solidFill>
                  <a:schemeClr val="bg1"/>
                </a:solidFill>
                <a:latin typeface="Frutiger 45 light" pitchFamily="34" charset="0"/>
                <a:ea typeface="+mj-ea"/>
                <a:cs typeface="+mj-cs"/>
              </a:defRPr>
            </a:lvl1pPr>
          </a:lstStyle>
          <a:p>
            <a:r>
              <a:rPr lang="de-DE" dirty="0"/>
              <a:t>             </a:t>
            </a:r>
          </a:p>
        </p:txBody>
      </p:sp>
      <p:sp>
        <p:nvSpPr>
          <p:cNvPr id="11" name="Rechteck 10"/>
          <p:cNvSpPr/>
          <p:nvPr/>
        </p:nvSpPr>
        <p:spPr>
          <a:xfrm>
            <a:off x="0" y="3648105"/>
            <a:ext cx="9144000" cy="1514475"/>
          </a:xfrm>
          <a:prstGeom prst="rect">
            <a:avLst/>
          </a:prstGeom>
          <a:solidFill>
            <a:srgbClr val="2E63A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itel 10"/>
          <p:cNvSpPr>
            <a:spLocks noGrp="1"/>
          </p:cNvSpPr>
          <p:nvPr>
            <p:ph type="title"/>
          </p:nvPr>
        </p:nvSpPr>
        <p:spPr>
          <a:xfrm>
            <a:off x="604838" y="3683955"/>
            <a:ext cx="8164762" cy="1436687"/>
          </a:xfrm>
        </p:spPr>
        <p:txBody>
          <a:bodyPr anchor="ctr"/>
          <a:lstStyle>
            <a:lvl1pPr>
              <a:lnSpc>
                <a:spcPts val="3500"/>
              </a:lnSpc>
              <a:defRPr b="0">
                <a:solidFill>
                  <a:schemeClr val="bg1"/>
                </a:solidFill>
              </a:defRPr>
            </a:lvl1pPr>
          </a:lstStyle>
          <a:p>
            <a:r>
              <a:rPr lang="en-US" dirty="0">
                <a:cs typeface="Arial" pitchFamily="34" charset="0"/>
              </a:rPr>
              <a:t>7.2 </a:t>
            </a:r>
            <a:r>
              <a:rPr lang="en-US" altLang="en-US" dirty="0"/>
              <a:t>Measuring the Cost of Living</a:t>
            </a:r>
          </a:p>
        </p:txBody>
      </p:sp>
      <p:sp>
        <p:nvSpPr>
          <p:cNvPr id="2" name="AutoShape 2" descr="Münzen, Rechner, Haushalt, Haushaltskasse, Gel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Münzen, Rechner, Haushalt, Haushaltskasse, Geld"/>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6" descr="Münzen, Rechner, Haushalt, Haushaltskasse, Geld"/>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518947414"/>
      </p:ext>
    </p:extLst>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quarter" idx="12"/>
          </p:nvPr>
        </p:nvSpPr>
        <p:spPr>
          <a:xfrm>
            <a:off x="604838" y="1842450"/>
            <a:ext cx="8081962" cy="3878903"/>
          </a:xfrm>
        </p:spPr>
        <p:txBody>
          <a:bodyPr/>
          <a:lstStyle/>
          <a:p>
            <a:pPr marL="0" indent="0">
              <a:buClr>
                <a:srgbClr val="2E63AC"/>
              </a:buClr>
              <a:buNone/>
            </a:pPr>
            <a:r>
              <a:rPr lang="en-US" altLang="en-US" b="1" cap="all" dirty="0">
                <a:solidFill>
                  <a:srgbClr val="86A315"/>
                </a:solidFill>
              </a:rPr>
              <a:t>Consumer price index (CPI)</a:t>
            </a:r>
          </a:p>
          <a:p>
            <a:pPr>
              <a:buClr>
                <a:srgbClr val="2E63AC"/>
              </a:buClr>
              <a:buFont typeface="Wingdings" panose="05000000000000000000" pitchFamily="2" charset="2"/>
              <a:buChar char="§"/>
            </a:pPr>
            <a:r>
              <a:rPr lang="en-US" altLang="en-US" dirty="0"/>
              <a:t>Measure of the overall level of prices</a:t>
            </a:r>
          </a:p>
          <a:p>
            <a:pPr>
              <a:buClr>
                <a:srgbClr val="2E63AC"/>
              </a:buClr>
              <a:buFont typeface="Wingdings" panose="05000000000000000000" pitchFamily="2" charset="2"/>
              <a:buChar char="§"/>
            </a:pPr>
            <a:r>
              <a:rPr lang="en-US" altLang="en-US" dirty="0"/>
              <a:t>Measure of the overall cost of goods and services</a:t>
            </a:r>
          </a:p>
          <a:p>
            <a:pPr>
              <a:buClr>
                <a:srgbClr val="2E63AC"/>
              </a:buClr>
              <a:buFont typeface="Wingdings" panose="05000000000000000000" pitchFamily="2" charset="2"/>
              <a:buChar char="§"/>
            </a:pPr>
            <a:r>
              <a:rPr lang="en-US" altLang="en-US" dirty="0"/>
              <a:t>Bought by a typical consumer</a:t>
            </a:r>
          </a:p>
          <a:p>
            <a:pPr>
              <a:buClr>
                <a:srgbClr val="2E63AC"/>
              </a:buClr>
              <a:buFont typeface="Wingdings" panose="05000000000000000000" pitchFamily="2" charset="2"/>
              <a:buChar char="§"/>
            </a:pPr>
            <a:r>
              <a:rPr lang="en-US" altLang="en-US" dirty="0"/>
              <a:t>Bureau of Labor Statistics</a:t>
            </a:r>
          </a:p>
          <a:p>
            <a:pPr marL="0" indent="0">
              <a:buNone/>
            </a:pPr>
            <a:r>
              <a:rPr lang="en-US" dirty="0">
                <a:latin typeface="+mn-lt"/>
              </a:rPr>
              <a:t>.</a:t>
            </a:r>
          </a:p>
        </p:txBody>
      </p:sp>
      <p:sp>
        <p:nvSpPr>
          <p:cNvPr id="5" name="Titel 4"/>
          <p:cNvSpPr>
            <a:spLocks noGrp="1"/>
          </p:cNvSpPr>
          <p:nvPr>
            <p:ph type="title"/>
          </p:nvPr>
        </p:nvSpPr>
        <p:spPr>
          <a:xfrm>
            <a:off x="604838" y="310778"/>
            <a:ext cx="6545262" cy="1264025"/>
          </a:xfrm>
        </p:spPr>
        <p:txBody>
          <a:bodyPr/>
          <a:lstStyle/>
          <a:p>
            <a:r>
              <a:rPr lang="en-US" altLang="en-US" dirty="0"/>
              <a:t>The Consumer Price Index</a:t>
            </a:r>
            <a:endParaRPr lang="en-US" dirty="0">
              <a:solidFill>
                <a:srgbClr val="2164A2"/>
              </a:solidFill>
              <a:ea typeface="ヒラギノ角ゴ Pro W3" pitchFamily="-65" charset="-128"/>
            </a:endParaRPr>
          </a:p>
        </p:txBody>
      </p:sp>
    </p:spTree>
    <p:extLst>
      <p:ext uri="{BB962C8B-B14F-4D97-AF65-F5344CB8AC3E}">
        <p14:creationId xmlns:p14="http://schemas.microsoft.com/office/powerpoint/2010/main" val="3739207692"/>
      </p:ext>
    </p:extLst>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quarter" idx="12"/>
          </p:nvPr>
        </p:nvSpPr>
        <p:spPr>
          <a:xfrm>
            <a:off x="604838" y="1359850"/>
            <a:ext cx="8081962" cy="3878903"/>
          </a:xfrm>
        </p:spPr>
        <p:txBody>
          <a:bodyPr/>
          <a:lstStyle/>
          <a:p>
            <a:pPr marL="457200" indent="-457200">
              <a:lnSpc>
                <a:spcPct val="120000"/>
              </a:lnSpc>
              <a:spcBef>
                <a:spcPts val="600"/>
              </a:spcBef>
              <a:buClr>
                <a:srgbClr val="2E63AC"/>
              </a:buClr>
              <a:buFont typeface="+mj-lt"/>
              <a:buAutoNum type="arabicPeriod"/>
            </a:pPr>
            <a:r>
              <a:rPr lang="en-US" altLang="en-US" dirty="0">
                <a:solidFill>
                  <a:srgbClr val="2E63AC"/>
                </a:solidFill>
              </a:rPr>
              <a:t>Fix the basket</a:t>
            </a:r>
          </a:p>
          <a:p>
            <a:pPr marL="457200" indent="-457200">
              <a:lnSpc>
                <a:spcPct val="120000"/>
              </a:lnSpc>
              <a:spcBef>
                <a:spcPts val="600"/>
              </a:spcBef>
              <a:buClr>
                <a:srgbClr val="2E63AC"/>
              </a:buClr>
              <a:buFont typeface="+mj-lt"/>
              <a:buAutoNum type="arabicPeriod"/>
            </a:pPr>
            <a:endParaRPr lang="en-US" altLang="en-US" dirty="0">
              <a:solidFill>
                <a:srgbClr val="2E63AC"/>
              </a:solidFill>
            </a:endParaRPr>
          </a:p>
          <a:p>
            <a:pPr marL="457200" indent="-457200">
              <a:lnSpc>
                <a:spcPct val="120000"/>
              </a:lnSpc>
              <a:spcBef>
                <a:spcPts val="600"/>
              </a:spcBef>
              <a:buClr>
                <a:srgbClr val="2E63AC"/>
              </a:buClr>
              <a:buFont typeface="+mj-lt"/>
              <a:buAutoNum type="arabicPeriod"/>
            </a:pPr>
            <a:r>
              <a:rPr lang="en-US" altLang="en-US" dirty="0">
                <a:solidFill>
                  <a:srgbClr val="2E63AC"/>
                </a:solidFill>
              </a:rPr>
              <a:t>Find the prices: </a:t>
            </a:r>
            <a:r>
              <a:rPr lang="en-US" altLang="en-US" dirty="0"/>
              <a:t>At each point in time</a:t>
            </a:r>
          </a:p>
          <a:p>
            <a:pPr marL="457200" indent="-457200">
              <a:lnSpc>
                <a:spcPct val="120000"/>
              </a:lnSpc>
              <a:spcBef>
                <a:spcPts val="600"/>
              </a:spcBef>
              <a:buClr>
                <a:srgbClr val="2E63AC"/>
              </a:buClr>
              <a:buFont typeface="+mj-lt"/>
              <a:buAutoNum type="arabicPeriod"/>
            </a:pPr>
            <a:r>
              <a:rPr lang="en-US" altLang="en-US" dirty="0">
                <a:solidFill>
                  <a:srgbClr val="2E63AC"/>
                </a:solidFill>
              </a:rPr>
              <a:t>Compute the basket’s cost</a:t>
            </a:r>
          </a:p>
          <a:p>
            <a:pPr marL="457200" indent="-457200">
              <a:lnSpc>
                <a:spcPct val="120000"/>
              </a:lnSpc>
              <a:spcBef>
                <a:spcPts val="600"/>
              </a:spcBef>
              <a:buClr>
                <a:srgbClr val="2E63AC"/>
              </a:buClr>
              <a:buFont typeface="+mj-lt"/>
              <a:buAutoNum type="arabicPeriod" startAt="4"/>
            </a:pPr>
            <a:endParaRPr lang="en-US" altLang="en-US" dirty="0">
              <a:solidFill>
                <a:srgbClr val="2E63AC"/>
              </a:solidFill>
            </a:endParaRPr>
          </a:p>
          <a:p>
            <a:pPr marL="457200" indent="-457200">
              <a:lnSpc>
                <a:spcPct val="120000"/>
              </a:lnSpc>
              <a:spcBef>
                <a:spcPts val="600"/>
              </a:spcBef>
              <a:buClr>
                <a:srgbClr val="2E63AC"/>
              </a:buClr>
              <a:buFont typeface="+mj-lt"/>
              <a:buAutoNum type="arabicPeriod" startAt="4"/>
            </a:pPr>
            <a:r>
              <a:rPr lang="en-US" altLang="en-US" dirty="0">
                <a:solidFill>
                  <a:srgbClr val="2E63AC"/>
                </a:solidFill>
              </a:rPr>
              <a:t>Chose a base year and compute the CPI</a:t>
            </a:r>
          </a:p>
          <a:p>
            <a:pPr marL="457200" indent="-457200">
              <a:lnSpc>
                <a:spcPct val="120000"/>
              </a:lnSpc>
              <a:spcBef>
                <a:spcPts val="600"/>
              </a:spcBef>
              <a:buClr>
                <a:srgbClr val="2E63AC"/>
              </a:buClr>
              <a:buFont typeface="+mj-lt"/>
              <a:buAutoNum type="arabicPeriod" startAt="4"/>
            </a:pPr>
            <a:endParaRPr lang="en-US" altLang="en-US" dirty="0">
              <a:solidFill>
                <a:srgbClr val="2E63AC"/>
              </a:solidFill>
            </a:endParaRPr>
          </a:p>
          <a:p>
            <a:pPr marL="457200" indent="-457200">
              <a:lnSpc>
                <a:spcPct val="120000"/>
              </a:lnSpc>
              <a:spcBef>
                <a:spcPts val="600"/>
              </a:spcBef>
              <a:buClr>
                <a:srgbClr val="2E63AC"/>
              </a:buClr>
              <a:buFont typeface="+mj-lt"/>
              <a:buAutoNum type="arabicPeriod" startAt="4"/>
            </a:pPr>
            <a:endParaRPr lang="en-US" altLang="en-US" dirty="0">
              <a:solidFill>
                <a:srgbClr val="2E63AC"/>
              </a:solidFill>
            </a:endParaRPr>
          </a:p>
          <a:p>
            <a:pPr marL="0" indent="0">
              <a:lnSpc>
                <a:spcPct val="120000"/>
              </a:lnSpc>
              <a:spcBef>
                <a:spcPts val="600"/>
              </a:spcBef>
              <a:buClr>
                <a:srgbClr val="2E63AC"/>
              </a:buClr>
              <a:buNone/>
            </a:pPr>
            <a:endParaRPr lang="en-US" altLang="en-US" dirty="0">
              <a:solidFill>
                <a:srgbClr val="2E63AC"/>
              </a:solidFill>
            </a:endParaRPr>
          </a:p>
          <a:p>
            <a:pPr marL="457200" indent="-457200">
              <a:lnSpc>
                <a:spcPct val="120000"/>
              </a:lnSpc>
              <a:spcBef>
                <a:spcPts val="600"/>
              </a:spcBef>
              <a:buClr>
                <a:srgbClr val="2E63AC"/>
              </a:buClr>
              <a:buFont typeface="+mj-lt"/>
              <a:buAutoNum type="arabicPeriod" startAt="5"/>
            </a:pPr>
            <a:r>
              <a:rPr lang="en-US" altLang="en-US" dirty="0">
                <a:solidFill>
                  <a:srgbClr val="2E63AC"/>
                </a:solidFill>
              </a:rPr>
              <a:t>Compute the inflation rate</a:t>
            </a:r>
          </a:p>
          <a:p>
            <a:pPr marL="914400" lvl="1" indent="-457200">
              <a:lnSpc>
                <a:spcPct val="120000"/>
              </a:lnSpc>
              <a:spcBef>
                <a:spcPts val="600"/>
              </a:spcBef>
              <a:buClr>
                <a:srgbClr val="2E63AC"/>
              </a:buClr>
              <a:buFont typeface="+mj-lt"/>
              <a:buAutoNum type="arabicPeriod" startAt="5"/>
            </a:pPr>
            <a:endParaRPr lang="en-US" altLang="en-US" dirty="0"/>
          </a:p>
          <a:p>
            <a:pPr marL="914400" lvl="1" indent="-457200">
              <a:lnSpc>
                <a:spcPct val="120000"/>
              </a:lnSpc>
              <a:spcBef>
                <a:spcPts val="600"/>
              </a:spcBef>
              <a:buClr>
                <a:srgbClr val="2E63AC"/>
              </a:buClr>
              <a:buFont typeface="+mj-lt"/>
              <a:buAutoNum type="arabicPeriod" startAt="5"/>
            </a:pPr>
            <a:endParaRPr lang="en-US" altLang="en-US" dirty="0"/>
          </a:p>
          <a:p>
            <a:pPr marL="914400" lvl="1" indent="-457200">
              <a:lnSpc>
                <a:spcPct val="120000"/>
              </a:lnSpc>
              <a:spcBef>
                <a:spcPts val="600"/>
              </a:spcBef>
              <a:buClr>
                <a:srgbClr val="2E63AC"/>
              </a:buClr>
              <a:buFont typeface="+mj-lt"/>
              <a:buAutoNum type="arabicPeriod" startAt="5"/>
            </a:pPr>
            <a:endParaRPr lang="en-US" altLang="en-US" dirty="0"/>
          </a:p>
          <a:p>
            <a:pPr marL="0" indent="0">
              <a:lnSpc>
                <a:spcPct val="120000"/>
              </a:lnSpc>
              <a:spcBef>
                <a:spcPts val="600"/>
              </a:spcBef>
              <a:buNone/>
            </a:pPr>
            <a:r>
              <a:rPr lang="en-US" dirty="0"/>
              <a:t>.</a:t>
            </a:r>
          </a:p>
          <a:p>
            <a:pPr marL="457200" lvl="1" indent="0">
              <a:lnSpc>
                <a:spcPct val="120000"/>
              </a:lnSpc>
              <a:spcBef>
                <a:spcPts val="600"/>
              </a:spcBef>
              <a:buClr>
                <a:srgbClr val="2E63AC"/>
              </a:buClr>
              <a:buNone/>
            </a:pPr>
            <a:endParaRPr lang="en-US" altLang="en-US" dirty="0"/>
          </a:p>
          <a:p>
            <a:pPr marL="0" indent="0">
              <a:lnSpc>
                <a:spcPct val="120000"/>
              </a:lnSpc>
              <a:spcBef>
                <a:spcPts val="600"/>
              </a:spcBef>
              <a:buNone/>
            </a:pPr>
            <a:r>
              <a:rPr lang="en-US" dirty="0">
                <a:latin typeface="+mn-lt"/>
              </a:rPr>
              <a:t>.</a:t>
            </a:r>
          </a:p>
        </p:txBody>
      </p:sp>
      <p:sp>
        <p:nvSpPr>
          <p:cNvPr id="5" name="Titel 4"/>
          <p:cNvSpPr>
            <a:spLocks noGrp="1"/>
          </p:cNvSpPr>
          <p:nvPr>
            <p:ph type="title"/>
          </p:nvPr>
        </p:nvSpPr>
        <p:spPr>
          <a:xfrm>
            <a:off x="604838" y="-273422"/>
            <a:ext cx="6545262" cy="1264025"/>
          </a:xfrm>
        </p:spPr>
        <p:txBody>
          <a:bodyPr/>
          <a:lstStyle/>
          <a:p>
            <a:r>
              <a:rPr lang="en-US" altLang="en-US" dirty="0"/>
              <a:t>Calculating CPI</a:t>
            </a:r>
            <a:endParaRPr lang="en-US" dirty="0">
              <a:solidFill>
                <a:srgbClr val="2164A2"/>
              </a:solidFill>
              <a:ea typeface="ヒラギノ角ゴ Pro W3" pitchFamily="-65" charset="-128"/>
            </a:endParaRPr>
          </a:p>
        </p:txBody>
      </p:sp>
      <p:sp>
        <p:nvSpPr>
          <p:cNvPr id="8" name="Inhaltsplatzhalter 2"/>
          <p:cNvSpPr txBox="1">
            <a:spLocks/>
          </p:cNvSpPr>
          <p:nvPr/>
        </p:nvSpPr>
        <p:spPr>
          <a:xfrm>
            <a:off x="1841500" y="1404938"/>
            <a:ext cx="7137400" cy="1049053"/>
          </a:xfrm>
          <a:prstGeom prst="rect">
            <a:avLst/>
          </a:prstGeom>
        </p:spPr>
        <p:txBody>
          <a:bodyPr vert="horz" lIns="91440" tIns="45720" rIns="91440" bIns="45720" rtlCol="0">
            <a:noAutofit/>
          </a:bodyPr>
          <a:lstStyle>
            <a:lvl1pPr marL="342900" indent="-342900" algn="l" defTabSz="914400" rtl="0" eaLnBrk="1" latinLnBrk="0" hangingPunct="1">
              <a:lnSpc>
                <a:spcPts val="2800"/>
              </a:lnSpc>
              <a:spcBef>
                <a:spcPts val="1200"/>
              </a:spcBef>
              <a:buClrTx/>
              <a:buFont typeface="Frutiger 45 light" panose="020B0500000000000000" pitchFamily="34" charset="0"/>
              <a:buChar char="&gt;"/>
              <a:defRPr sz="2000" kern="1200">
                <a:solidFill>
                  <a:schemeClr val="tx1"/>
                </a:solidFill>
                <a:latin typeface="Frutiger 45 light" pitchFamily="34" charset="0"/>
                <a:ea typeface="+mn-ea"/>
                <a:cs typeface="+mn-cs"/>
              </a:defRPr>
            </a:lvl1pPr>
            <a:lvl2pPr marL="742950" indent="-28575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2">
              <a:lnSpc>
                <a:spcPct val="120000"/>
              </a:lnSpc>
              <a:spcBef>
                <a:spcPts val="0"/>
              </a:spcBef>
              <a:buClr>
                <a:srgbClr val="2E63AC"/>
              </a:buClr>
              <a:buFont typeface="Wingdings" panose="05000000000000000000" pitchFamily="2" charset="2"/>
              <a:buChar char="§"/>
            </a:pPr>
            <a:r>
              <a:rPr lang="en-US" altLang="en-US" sz="1800" dirty="0"/>
              <a:t>Which goods are most important to the typical consumer</a:t>
            </a:r>
          </a:p>
          <a:p>
            <a:pPr lvl="2">
              <a:lnSpc>
                <a:spcPct val="120000"/>
              </a:lnSpc>
              <a:spcBef>
                <a:spcPts val="0"/>
              </a:spcBef>
              <a:buClr>
                <a:srgbClr val="2E63AC"/>
              </a:buClr>
              <a:buFont typeface="Wingdings" panose="05000000000000000000" pitchFamily="2" charset="2"/>
              <a:buChar char="§"/>
            </a:pPr>
            <a:r>
              <a:rPr lang="en-US" altLang="en-US" sz="1800" dirty="0"/>
              <a:t>Different  weight  </a:t>
            </a:r>
          </a:p>
          <a:p>
            <a:pPr lvl="1">
              <a:lnSpc>
                <a:spcPct val="120000"/>
              </a:lnSpc>
              <a:spcBef>
                <a:spcPts val="600"/>
              </a:spcBef>
              <a:buClr>
                <a:srgbClr val="2E63AC"/>
              </a:buClr>
              <a:buFont typeface="Wingdings" panose="05000000000000000000" pitchFamily="2" charset="2"/>
              <a:buChar char="§"/>
            </a:pPr>
            <a:endParaRPr lang="en-US" altLang="en-US" dirty="0"/>
          </a:p>
          <a:p>
            <a:pPr lvl="1">
              <a:lnSpc>
                <a:spcPct val="120000"/>
              </a:lnSpc>
              <a:spcBef>
                <a:spcPts val="600"/>
              </a:spcBef>
              <a:buClr>
                <a:srgbClr val="2E63AC"/>
              </a:buClr>
              <a:buFont typeface="Wingdings" panose="05000000000000000000" pitchFamily="2" charset="2"/>
              <a:buChar char="§"/>
            </a:pPr>
            <a:endParaRPr lang="en-US" altLang="en-US" dirty="0"/>
          </a:p>
          <a:p>
            <a:pPr marL="0" indent="0">
              <a:lnSpc>
                <a:spcPct val="120000"/>
              </a:lnSpc>
              <a:spcBef>
                <a:spcPts val="600"/>
              </a:spcBef>
              <a:buFont typeface="Frutiger 45 light" panose="020B0500000000000000" pitchFamily="34" charset="0"/>
              <a:buNone/>
            </a:pPr>
            <a:r>
              <a:rPr lang="en-US" dirty="0"/>
              <a:t>.</a:t>
            </a:r>
          </a:p>
          <a:p>
            <a:pPr marL="457200" lvl="1" indent="0">
              <a:lnSpc>
                <a:spcPct val="120000"/>
              </a:lnSpc>
              <a:spcBef>
                <a:spcPts val="600"/>
              </a:spcBef>
              <a:buClr>
                <a:srgbClr val="2E63AC"/>
              </a:buClr>
              <a:buFont typeface="Arial" pitchFamily="34" charset="0"/>
              <a:buNone/>
            </a:pPr>
            <a:endParaRPr lang="en-US" altLang="en-US" dirty="0"/>
          </a:p>
          <a:p>
            <a:pPr marL="0" indent="0">
              <a:lnSpc>
                <a:spcPct val="120000"/>
              </a:lnSpc>
              <a:spcBef>
                <a:spcPts val="600"/>
              </a:spcBef>
              <a:buFont typeface="Frutiger 45 light" panose="020B0500000000000000" pitchFamily="34" charset="0"/>
              <a:buNone/>
            </a:pPr>
            <a:r>
              <a:rPr lang="en-US" dirty="0">
                <a:latin typeface="+mn-lt"/>
              </a:rPr>
              <a:t>.</a:t>
            </a:r>
          </a:p>
          <a:p>
            <a:pPr marL="0" indent="0">
              <a:lnSpc>
                <a:spcPct val="120000"/>
              </a:lnSpc>
              <a:spcBef>
                <a:spcPts val="600"/>
              </a:spcBef>
              <a:buFont typeface="Frutiger 45 light" panose="020B0500000000000000" pitchFamily="34" charset="0"/>
              <a:buNone/>
            </a:pPr>
            <a:endParaRPr lang="en-US" dirty="0">
              <a:latin typeface="+mn-lt"/>
            </a:endParaRPr>
          </a:p>
          <a:p>
            <a:pPr marL="0" indent="0">
              <a:lnSpc>
                <a:spcPct val="120000"/>
              </a:lnSpc>
              <a:spcBef>
                <a:spcPts val="600"/>
              </a:spcBef>
              <a:buFont typeface="Frutiger 45 light" panose="020B0500000000000000" pitchFamily="34" charset="0"/>
              <a:buNone/>
            </a:pPr>
            <a:endParaRPr lang="en-US" dirty="0">
              <a:latin typeface="+mn-lt"/>
            </a:endParaRPr>
          </a:p>
        </p:txBody>
      </p:sp>
      <p:sp>
        <p:nvSpPr>
          <p:cNvPr id="9" name="Inhaltsplatzhalter 2"/>
          <p:cNvSpPr txBox="1">
            <a:spLocks/>
          </p:cNvSpPr>
          <p:nvPr/>
        </p:nvSpPr>
        <p:spPr>
          <a:xfrm>
            <a:off x="3263900" y="2748982"/>
            <a:ext cx="7137400" cy="1049053"/>
          </a:xfrm>
          <a:prstGeom prst="rect">
            <a:avLst/>
          </a:prstGeom>
        </p:spPr>
        <p:txBody>
          <a:bodyPr vert="horz" lIns="91440" tIns="45720" rIns="91440" bIns="45720" rtlCol="0">
            <a:noAutofit/>
          </a:bodyPr>
          <a:lstStyle>
            <a:lvl1pPr marL="342900" indent="-342900" algn="l" defTabSz="914400" rtl="0" eaLnBrk="1" latinLnBrk="0" hangingPunct="1">
              <a:lnSpc>
                <a:spcPts val="2800"/>
              </a:lnSpc>
              <a:spcBef>
                <a:spcPts val="1200"/>
              </a:spcBef>
              <a:buClrTx/>
              <a:buFont typeface="Frutiger 45 light" panose="020B0500000000000000" pitchFamily="34" charset="0"/>
              <a:buChar char="&gt;"/>
              <a:defRPr sz="2000" kern="1200">
                <a:solidFill>
                  <a:schemeClr val="tx1"/>
                </a:solidFill>
                <a:latin typeface="Frutiger 45 light" pitchFamily="34" charset="0"/>
                <a:ea typeface="+mn-ea"/>
                <a:cs typeface="+mn-cs"/>
              </a:defRPr>
            </a:lvl1pPr>
            <a:lvl2pPr marL="742950" indent="-28575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2">
              <a:lnSpc>
                <a:spcPct val="120000"/>
              </a:lnSpc>
              <a:spcBef>
                <a:spcPts val="0"/>
              </a:spcBef>
              <a:buClr>
                <a:srgbClr val="2E63AC"/>
              </a:buClr>
              <a:buFont typeface="Wingdings" panose="05000000000000000000" pitchFamily="2" charset="2"/>
              <a:buChar char="§"/>
            </a:pPr>
            <a:r>
              <a:rPr lang="en-US" altLang="en-US" sz="1800" dirty="0"/>
              <a:t>Same basket of goods</a:t>
            </a:r>
          </a:p>
          <a:p>
            <a:pPr lvl="2">
              <a:lnSpc>
                <a:spcPct val="120000"/>
              </a:lnSpc>
              <a:spcBef>
                <a:spcPts val="0"/>
              </a:spcBef>
              <a:buClr>
                <a:srgbClr val="2E63AC"/>
              </a:buClr>
              <a:buFont typeface="Wingdings" panose="05000000000000000000" pitchFamily="2" charset="2"/>
              <a:buChar char="§"/>
            </a:pPr>
            <a:r>
              <a:rPr lang="en-US" altLang="en-US" sz="1800" dirty="0"/>
              <a:t>Isolate the effects of price changes</a:t>
            </a:r>
          </a:p>
          <a:p>
            <a:pPr lvl="1">
              <a:lnSpc>
                <a:spcPct val="120000"/>
              </a:lnSpc>
              <a:spcBef>
                <a:spcPts val="600"/>
              </a:spcBef>
              <a:buClr>
                <a:srgbClr val="2E63AC"/>
              </a:buClr>
              <a:buFont typeface="Wingdings" panose="05000000000000000000" pitchFamily="2" charset="2"/>
              <a:buChar char="§"/>
            </a:pPr>
            <a:endParaRPr lang="en-US" altLang="en-US" dirty="0"/>
          </a:p>
          <a:p>
            <a:pPr lvl="1">
              <a:lnSpc>
                <a:spcPct val="120000"/>
              </a:lnSpc>
              <a:spcBef>
                <a:spcPts val="600"/>
              </a:spcBef>
              <a:buClr>
                <a:srgbClr val="2E63AC"/>
              </a:buClr>
              <a:buFont typeface="Wingdings" panose="05000000000000000000" pitchFamily="2" charset="2"/>
              <a:buChar char="§"/>
            </a:pPr>
            <a:endParaRPr lang="en-US" altLang="en-US" dirty="0"/>
          </a:p>
          <a:p>
            <a:pPr marL="0" indent="0">
              <a:lnSpc>
                <a:spcPct val="120000"/>
              </a:lnSpc>
              <a:spcBef>
                <a:spcPts val="600"/>
              </a:spcBef>
              <a:buFont typeface="Frutiger 45 light" panose="020B0500000000000000" pitchFamily="34" charset="0"/>
              <a:buNone/>
            </a:pPr>
            <a:r>
              <a:rPr lang="en-US" dirty="0"/>
              <a:t>.</a:t>
            </a:r>
          </a:p>
          <a:p>
            <a:pPr marL="457200" lvl="1" indent="0">
              <a:lnSpc>
                <a:spcPct val="120000"/>
              </a:lnSpc>
              <a:spcBef>
                <a:spcPts val="600"/>
              </a:spcBef>
              <a:buClr>
                <a:srgbClr val="2E63AC"/>
              </a:buClr>
              <a:buFont typeface="Arial" pitchFamily="34" charset="0"/>
              <a:buNone/>
            </a:pPr>
            <a:endParaRPr lang="en-US" altLang="en-US" dirty="0"/>
          </a:p>
          <a:p>
            <a:pPr marL="0" indent="0">
              <a:lnSpc>
                <a:spcPct val="120000"/>
              </a:lnSpc>
              <a:spcBef>
                <a:spcPts val="600"/>
              </a:spcBef>
              <a:buFont typeface="Frutiger 45 light" panose="020B0500000000000000" pitchFamily="34" charset="0"/>
              <a:buNone/>
            </a:pPr>
            <a:r>
              <a:rPr lang="en-US" dirty="0">
                <a:latin typeface="+mn-lt"/>
              </a:rPr>
              <a:t>.</a:t>
            </a:r>
          </a:p>
        </p:txBody>
      </p:sp>
      <p:sp>
        <p:nvSpPr>
          <p:cNvPr id="10" name="Inhaltsplatzhalter 2"/>
          <p:cNvSpPr txBox="1">
            <a:spLocks/>
          </p:cNvSpPr>
          <p:nvPr/>
        </p:nvSpPr>
        <p:spPr>
          <a:xfrm>
            <a:off x="685800" y="3981617"/>
            <a:ext cx="7137400" cy="1049053"/>
          </a:xfrm>
          <a:prstGeom prst="rect">
            <a:avLst/>
          </a:prstGeom>
        </p:spPr>
        <p:txBody>
          <a:bodyPr vert="horz" lIns="91440" tIns="45720" rIns="91440" bIns="45720" rtlCol="0">
            <a:noAutofit/>
          </a:bodyPr>
          <a:lstStyle>
            <a:lvl1pPr marL="342900" indent="-342900" algn="l" defTabSz="914400" rtl="0" eaLnBrk="1" latinLnBrk="0" hangingPunct="1">
              <a:lnSpc>
                <a:spcPts val="2800"/>
              </a:lnSpc>
              <a:spcBef>
                <a:spcPts val="1200"/>
              </a:spcBef>
              <a:buClrTx/>
              <a:buFont typeface="Frutiger 45 light" panose="020B0500000000000000" pitchFamily="34" charset="0"/>
              <a:buChar char="&gt;"/>
              <a:defRPr sz="2000" kern="1200">
                <a:solidFill>
                  <a:schemeClr val="tx1"/>
                </a:solidFill>
                <a:latin typeface="Frutiger 45 light" pitchFamily="34" charset="0"/>
                <a:ea typeface="+mn-ea"/>
                <a:cs typeface="+mn-cs"/>
              </a:defRPr>
            </a:lvl1pPr>
            <a:lvl2pPr marL="742950" indent="-28575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lnSpc>
                <a:spcPct val="120000"/>
              </a:lnSpc>
              <a:spcBef>
                <a:spcPts val="0"/>
              </a:spcBef>
              <a:buClr>
                <a:srgbClr val="2E63AC"/>
              </a:buClr>
              <a:buFont typeface="Wingdings" panose="05000000000000000000" pitchFamily="2" charset="2"/>
              <a:buChar char="§"/>
            </a:pPr>
            <a:r>
              <a:rPr lang="en-US" altLang="en-US" sz="1800" dirty="0">
                <a:solidFill>
                  <a:prstClr val="black"/>
                </a:solidFill>
              </a:rPr>
              <a:t>Base year = benchmark</a:t>
            </a:r>
          </a:p>
          <a:p>
            <a:pPr lvl="1">
              <a:lnSpc>
                <a:spcPct val="120000"/>
              </a:lnSpc>
              <a:spcBef>
                <a:spcPts val="0"/>
              </a:spcBef>
              <a:buClr>
                <a:srgbClr val="2E63AC"/>
              </a:buClr>
              <a:buFont typeface="Wingdings" panose="05000000000000000000" pitchFamily="2" charset="2"/>
              <a:buChar char="§"/>
            </a:pPr>
            <a:r>
              <a:rPr lang="en-US" altLang="en-US" sz="1800" dirty="0">
                <a:solidFill>
                  <a:prstClr val="black"/>
                </a:solidFill>
              </a:rPr>
              <a:t>Price of basket of goods and services in current year</a:t>
            </a:r>
          </a:p>
          <a:p>
            <a:pPr lvl="1">
              <a:lnSpc>
                <a:spcPct val="120000"/>
              </a:lnSpc>
              <a:spcBef>
                <a:spcPts val="0"/>
              </a:spcBef>
              <a:buClr>
                <a:srgbClr val="2E63AC"/>
              </a:buClr>
              <a:buFont typeface="Wingdings" panose="05000000000000000000" pitchFamily="2" charset="2"/>
              <a:buChar char="§"/>
            </a:pPr>
            <a:r>
              <a:rPr lang="en-US" altLang="en-US" sz="1800" dirty="0">
                <a:solidFill>
                  <a:prstClr val="black"/>
                </a:solidFill>
              </a:rPr>
              <a:t>Divided by price of basket in base year</a:t>
            </a:r>
          </a:p>
          <a:p>
            <a:pPr lvl="1">
              <a:lnSpc>
                <a:spcPct val="120000"/>
              </a:lnSpc>
              <a:spcBef>
                <a:spcPts val="0"/>
              </a:spcBef>
              <a:buClr>
                <a:srgbClr val="2E63AC"/>
              </a:buClr>
              <a:buFont typeface="Wingdings" panose="05000000000000000000" pitchFamily="2" charset="2"/>
              <a:buChar char="§"/>
            </a:pPr>
            <a:r>
              <a:rPr lang="en-US" altLang="en-US" sz="1800" dirty="0">
                <a:solidFill>
                  <a:prstClr val="black"/>
                </a:solidFill>
              </a:rPr>
              <a:t>Times 100</a:t>
            </a:r>
            <a:endParaRPr lang="en-US" altLang="en-US" dirty="0"/>
          </a:p>
          <a:p>
            <a:pPr marL="457200" lvl="1" indent="0">
              <a:lnSpc>
                <a:spcPct val="120000"/>
              </a:lnSpc>
              <a:spcBef>
                <a:spcPts val="600"/>
              </a:spcBef>
              <a:buClr>
                <a:srgbClr val="2E63AC"/>
              </a:buClr>
              <a:buFont typeface="Arial" pitchFamily="34" charset="0"/>
              <a:buNone/>
            </a:pPr>
            <a:endParaRPr lang="en-US" altLang="en-US" dirty="0"/>
          </a:p>
          <a:p>
            <a:pPr marL="0" indent="0">
              <a:lnSpc>
                <a:spcPct val="120000"/>
              </a:lnSpc>
              <a:spcBef>
                <a:spcPts val="600"/>
              </a:spcBef>
              <a:buFont typeface="Frutiger 45 light" panose="020B0500000000000000" pitchFamily="34" charset="0"/>
              <a:buNone/>
            </a:pPr>
            <a:r>
              <a:rPr lang="en-US" dirty="0">
                <a:latin typeface="+mn-lt"/>
              </a:rPr>
              <a:t>.</a:t>
            </a:r>
          </a:p>
        </p:txBody>
      </p:sp>
      <p:graphicFrame>
        <p:nvGraphicFramePr>
          <p:cNvPr id="2" name="Objekt 1"/>
          <p:cNvGraphicFramePr>
            <a:graphicFrameLocks noChangeAspect="1"/>
          </p:cNvGraphicFramePr>
          <p:nvPr/>
        </p:nvGraphicFramePr>
        <p:xfrm>
          <a:off x="3459339" y="5781675"/>
          <a:ext cx="5430661" cy="568325"/>
        </p:xfrm>
        <a:graphic>
          <a:graphicData uri="http://schemas.openxmlformats.org/presentationml/2006/ole">
            <mc:AlternateContent xmlns:mc="http://schemas.openxmlformats.org/markup-compatibility/2006">
              <mc:Choice xmlns:v="urn:schemas-microsoft-com:vml" Requires="v">
                <p:oleObj name="Equation" r:id="rId2" imgW="8623300" imgH="901700" progId="Equation.3">
                  <p:embed/>
                </p:oleObj>
              </mc:Choice>
              <mc:Fallback>
                <p:oleObj name="Equation" r:id="rId2" imgW="8623300" imgH="901700" progId="Equation.3">
                  <p:embed/>
                  <p:pic>
                    <p:nvPicPr>
                      <p:cNvPr id="2" name="Objekt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9339" y="5781675"/>
                        <a:ext cx="5430661" cy="568325"/>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3759553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363" y="1746250"/>
            <a:ext cx="8680450" cy="3932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5" name="Titel 4"/>
          <p:cNvSpPr>
            <a:spLocks noGrp="1"/>
          </p:cNvSpPr>
          <p:nvPr>
            <p:ph type="title"/>
          </p:nvPr>
        </p:nvSpPr>
        <p:spPr>
          <a:xfrm>
            <a:off x="604838" y="310778"/>
            <a:ext cx="6545262" cy="1264025"/>
          </a:xfrm>
        </p:spPr>
        <p:txBody>
          <a:bodyPr/>
          <a:lstStyle/>
          <a:p>
            <a:r>
              <a:rPr lang="en-US" dirty="0"/>
              <a:t>Calculating the Consumer Price Index and the Inflation Rate</a:t>
            </a:r>
            <a:endParaRPr lang="de-DE" dirty="0"/>
          </a:p>
        </p:txBody>
      </p:sp>
      <p:sp>
        <p:nvSpPr>
          <p:cNvPr id="6" name="Rechteck 5"/>
          <p:cNvSpPr/>
          <p:nvPr/>
        </p:nvSpPr>
        <p:spPr>
          <a:xfrm>
            <a:off x="0" y="5262663"/>
            <a:ext cx="9144000" cy="1103587"/>
          </a:xfrm>
          <a:prstGeom prst="rect">
            <a:avLst/>
          </a:prstGeom>
          <a:gradFill>
            <a:gsLst>
              <a:gs pos="6000">
                <a:srgbClr val="2E63AC">
                  <a:lumMod val="100000"/>
                </a:srgbClr>
              </a:gs>
              <a:gs pos="4000">
                <a:srgbClr val="2E63AC"/>
              </a:gs>
              <a:gs pos="54000">
                <a:srgbClr val="2E63AC">
                  <a:alpha val="0"/>
                </a:srgb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feld 6"/>
          <p:cNvSpPr txBox="1"/>
          <p:nvPr/>
        </p:nvSpPr>
        <p:spPr>
          <a:xfrm>
            <a:off x="-236490" y="5439157"/>
            <a:ext cx="9144000" cy="1015663"/>
          </a:xfrm>
          <a:prstGeom prst="rect">
            <a:avLst/>
          </a:prstGeom>
          <a:noFill/>
        </p:spPr>
        <p:txBody>
          <a:bodyPr wrap="square" rtlCol="0">
            <a:spAutoFit/>
          </a:bodyPr>
          <a:lstStyle/>
          <a:p>
            <a:pPr algn="r"/>
            <a:endParaRPr lang="de-DE" dirty="0">
              <a:solidFill>
                <a:schemeClr val="bg1"/>
              </a:solidFill>
              <a:latin typeface="+mj-lt"/>
            </a:endParaRPr>
          </a:p>
          <a:p>
            <a:pPr algn="r"/>
            <a:r>
              <a:rPr lang="de-DE" sz="2400" cap="all" dirty="0" err="1">
                <a:solidFill>
                  <a:schemeClr val="bg1"/>
                </a:solidFill>
                <a:latin typeface="+mj-lt"/>
              </a:rPr>
              <a:t>Example</a:t>
            </a:r>
            <a:endParaRPr lang="de-DE" sz="2400" cap="all" dirty="0">
              <a:solidFill>
                <a:schemeClr val="bg1"/>
              </a:solidFill>
              <a:latin typeface="+mj-lt"/>
            </a:endParaRPr>
          </a:p>
          <a:p>
            <a:pPr algn="r"/>
            <a:r>
              <a:rPr lang="de-DE" dirty="0">
                <a:solidFill>
                  <a:schemeClr val="bg1"/>
                </a:solidFill>
                <a:latin typeface="+mj-lt"/>
              </a:rPr>
              <a:t>       </a:t>
            </a:r>
            <a:endParaRPr lang="en-US" dirty="0">
              <a:solidFill>
                <a:schemeClr val="bg1"/>
              </a:solidFill>
              <a:latin typeface="+mj-lt"/>
            </a:endParaRPr>
          </a:p>
        </p:txBody>
      </p:sp>
    </p:spTree>
    <p:extLst>
      <p:ext uri="{BB962C8B-B14F-4D97-AF65-F5344CB8AC3E}">
        <p14:creationId xmlns:p14="http://schemas.microsoft.com/office/powerpoint/2010/main" val="739756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604838" y="310778"/>
            <a:ext cx="6545262" cy="1264025"/>
          </a:xfrm>
        </p:spPr>
        <p:txBody>
          <a:bodyPr/>
          <a:lstStyle/>
          <a:p>
            <a:r>
              <a:rPr lang="en-US" dirty="0"/>
              <a:t>Calculating the Consumer Price Index and the Inflation Rate</a:t>
            </a:r>
            <a:endParaRPr lang="de-DE" dirty="0"/>
          </a:p>
        </p:txBody>
      </p:sp>
      <p:sp>
        <p:nvSpPr>
          <p:cNvPr id="6" name="Rechteck 5"/>
          <p:cNvSpPr/>
          <p:nvPr/>
        </p:nvSpPr>
        <p:spPr>
          <a:xfrm>
            <a:off x="0" y="5262663"/>
            <a:ext cx="9144000" cy="1103587"/>
          </a:xfrm>
          <a:prstGeom prst="rect">
            <a:avLst/>
          </a:prstGeom>
          <a:gradFill>
            <a:gsLst>
              <a:gs pos="6000">
                <a:srgbClr val="2E63AC">
                  <a:lumMod val="100000"/>
                </a:srgbClr>
              </a:gs>
              <a:gs pos="4000">
                <a:srgbClr val="2E63AC"/>
              </a:gs>
              <a:gs pos="54000">
                <a:srgbClr val="2E63AC">
                  <a:alpha val="0"/>
                </a:srgb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feld 6"/>
          <p:cNvSpPr txBox="1"/>
          <p:nvPr/>
        </p:nvSpPr>
        <p:spPr>
          <a:xfrm>
            <a:off x="-236490" y="5439157"/>
            <a:ext cx="9144000" cy="1015663"/>
          </a:xfrm>
          <a:prstGeom prst="rect">
            <a:avLst/>
          </a:prstGeom>
          <a:noFill/>
        </p:spPr>
        <p:txBody>
          <a:bodyPr wrap="square" rtlCol="0">
            <a:spAutoFit/>
          </a:bodyPr>
          <a:lstStyle/>
          <a:p>
            <a:pPr algn="r"/>
            <a:endParaRPr lang="de-DE" dirty="0">
              <a:solidFill>
                <a:schemeClr val="bg1"/>
              </a:solidFill>
              <a:latin typeface="+mj-lt"/>
            </a:endParaRPr>
          </a:p>
          <a:p>
            <a:pPr algn="r"/>
            <a:r>
              <a:rPr lang="de-DE" sz="2400" cap="all" dirty="0" err="1">
                <a:solidFill>
                  <a:schemeClr val="bg1"/>
                </a:solidFill>
                <a:latin typeface="+mj-lt"/>
              </a:rPr>
              <a:t>Example</a:t>
            </a:r>
            <a:endParaRPr lang="de-DE" sz="2400" cap="all" dirty="0">
              <a:solidFill>
                <a:schemeClr val="bg1"/>
              </a:solidFill>
              <a:latin typeface="+mj-lt"/>
            </a:endParaRPr>
          </a:p>
          <a:p>
            <a:pPr algn="r"/>
            <a:r>
              <a:rPr lang="de-DE" dirty="0">
                <a:solidFill>
                  <a:schemeClr val="bg1"/>
                </a:solidFill>
                <a:latin typeface="+mj-lt"/>
              </a:rPr>
              <a:t>       </a:t>
            </a:r>
            <a:endParaRPr lang="en-US" dirty="0">
              <a:solidFill>
                <a:schemeClr val="bg1"/>
              </a:solidFill>
              <a:latin typeface="+mj-lt"/>
            </a:endParaRP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775" y="2016125"/>
            <a:ext cx="8680450" cy="2633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Tree>
    <p:extLst>
      <p:ext uri="{BB962C8B-B14F-4D97-AF65-F5344CB8AC3E}">
        <p14:creationId xmlns:p14="http://schemas.microsoft.com/office/powerpoint/2010/main" val="1539520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quarter" idx="12"/>
          </p:nvPr>
        </p:nvSpPr>
        <p:spPr>
          <a:xfrm>
            <a:off x="604838" y="1842450"/>
            <a:ext cx="8081962" cy="3878903"/>
          </a:xfrm>
        </p:spPr>
        <p:txBody>
          <a:bodyPr/>
          <a:lstStyle/>
          <a:p>
            <a:pPr marL="0" indent="0">
              <a:buClr>
                <a:srgbClr val="2E63AC"/>
              </a:buClr>
              <a:buNone/>
            </a:pPr>
            <a:r>
              <a:rPr lang="en-US" altLang="en-US" b="1" cap="all" dirty="0">
                <a:solidFill>
                  <a:srgbClr val="86A315"/>
                </a:solidFill>
              </a:rPr>
              <a:t>Inflation rate</a:t>
            </a:r>
          </a:p>
          <a:p>
            <a:pPr>
              <a:buClr>
                <a:srgbClr val="2E63AC"/>
              </a:buClr>
              <a:buFont typeface="Wingdings" panose="05000000000000000000" pitchFamily="2" charset="2"/>
              <a:buChar char="§"/>
            </a:pPr>
            <a:r>
              <a:rPr lang="en-US" altLang="en-US" dirty="0"/>
              <a:t>Percentage change in the price index </a:t>
            </a:r>
          </a:p>
          <a:p>
            <a:pPr>
              <a:buClr>
                <a:srgbClr val="2E63AC"/>
              </a:buClr>
              <a:buFont typeface="Wingdings" panose="05000000000000000000" pitchFamily="2" charset="2"/>
              <a:buChar char="§"/>
            </a:pPr>
            <a:r>
              <a:rPr lang="en-US" altLang="en-US" dirty="0"/>
              <a:t>From the preceding period</a:t>
            </a:r>
          </a:p>
          <a:p>
            <a:pPr marL="0" indent="0">
              <a:buClr>
                <a:srgbClr val="2E63AC"/>
              </a:buClr>
              <a:buNone/>
            </a:pPr>
            <a:r>
              <a:rPr lang="en-US" altLang="en-US" b="1" cap="all" dirty="0">
                <a:solidFill>
                  <a:srgbClr val="86A315"/>
                </a:solidFill>
              </a:rPr>
              <a:t>Producer price index, PPI</a:t>
            </a:r>
          </a:p>
          <a:p>
            <a:pPr>
              <a:buClr>
                <a:srgbClr val="2E63AC"/>
              </a:buClr>
              <a:buFont typeface="Wingdings" panose="05000000000000000000" pitchFamily="2" charset="2"/>
              <a:buChar char="§"/>
            </a:pPr>
            <a:r>
              <a:rPr lang="en-US" altLang="en-US" dirty="0"/>
              <a:t>Measure of the cost of a basket of goods and services bought by firms</a:t>
            </a:r>
          </a:p>
          <a:p>
            <a:pPr>
              <a:buClr>
                <a:srgbClr val="2E63AC"/>
              </a:buClr>
              <a:buFont typeface="Wingdings" panose="05000000000000000000" pitchFamily="2" charset="2"/>
              <a:buChar char="§"/>
            </a:pPr>
            <a:r>
              <a:rPr lang="en-US" altLang="en-US" dirty="0"/>
              <a:t>Changes in PPI are often thought to be useful in predicting changes in CPI</a:t>
            </a:r>
          </a:p>
          <a:p>
            <a:pPr>
              <a:buClr>
                <a:srgbClr val="2E63AC"/>
              </a:buClr>
              <a:buFont typeface="Wingdings" panose="05000000000000000000" pitchFamily="2" charset="2"/>
              <a:buChar char="§"/>
            </a:pPr>
            <a:endParaRPr lang="en-US" altLang="en-US" dirty="0"/>
          </a:p>
          <a:p>
            <a:pPr marL="0" indent="0">
              <a:buNone/>
            </a:pPr>
            <a:r>
              <a:rPr lang="en-US" dirty="0">
                <a:latin typeface="+mn-lt"/>
              </a:rPr>
              <a:t>.</a:t>
            </a:r>
          </a:p>
        </p:txBody>
      </p:sp>
      <p:sp>
        <p:nvSpPr>
          <p:cNvPr id="5" name="Titel 4"/>
          <p:cNvSpPr>
            <a:spLocks noGrp="1"/>
          </p:cNvSpPr>
          <p:nvPr>
            <p:ph type="title"/>
          </p:nvPr>
        </p:nvSpPr>
        <p:spPr>
          <a:xfrm>
            <a:off x="604838" y="310778"/>
            <a:ext cx="6545262" cy="1264025"/>
          </a:xfrm>
        </p:spPr>
        <p:txBody>
          <a:bodyPr/>
          <a:lstStyle/>
          <a:p>
            <a:r>
              <a:rPr lang="en-US" altLang="en-US" dirty="0"/>
              <a:t>CPI, PPI and Inflation</a:t>
            </a:r>
            <a:endParaRPr lang="en-US" dirty="0">
              <a:solidFill>
                <a:srgbClr val="2164A2"/>
              </a:solidFill>
              <a:ea typeface="ヒラギノ角ゴ Pro W3" pitchFamily="-65" charset="-128"/>
            </a:endParaRPr>
          </a:p>
        </p:txBody>
      </p:sp>
    </p:spTree>
    <p:extLst>
      <p:ext uri="{BB962C8B-B14F-4D97-AF65-F5344CB8AC3E}">
        <p14:creationId xmlns:p14="http://schemas.microsoft.com/office/powerpoint/2010/main" val="3291017469"/>
      </p:ext>
    </p:extLst>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quarter" idx="12"/>
          </p:nvPr>
        </p:nvSpPr>
        <p:spPr>
          <a:xfrm>
            <a:off x="6312074" y="1842450"/>
            <a:ext cx="2374726" cy="3878903"/>
          </a:xfrm>
        </p:spPr>
        <p:txBody>
          <a:bodyPr/>
          <a:lstStyle/>
          <a:p>
            <a:pPr marL="0" indent="0">
              <a:lnSpc>
                <a:spcPts val="2400"/>
              </a:lnSpc>
              <a:buClr>
                <a:srgbClr val="2E63AC"/>
              </a:buClr>
              <a:buNone/>
            </a:pPr>
            <a:r>
              <a:rPr lang="en-US" altLang="en-US" dirty="0"/>
              <a:t>This figure shows how the typical consumer divides spending among various categories of goods and services. The Bureau of Labor Statistics calls each percentage the “relative importance” of the category.</a:t>
            </a:r>
          </a:p>
        </p:txBody>
      </p:sp>
      <p:sp>
        <p:nvSpPr>
          <p:cNvPr id="5" name="Titel 4"/>
          <p:cNvSpPr>
            <a:spLocks noGrp="1"/>
          </p:cNvSpPr>
          <p:nvPr>
            <p:ph type="title"/>
          </p:nvPr>
        </p:nvSpPr>
        <p:spPr>
          <a:xfrm>
            <a:off x="604838" y="310778"/>
            <a:ext cx="6545262" cy="1264025"/>
          </a:xfrm>
        </p:spPr>
        <p:txBody>
          <a:bodyPr/>
          <a:lstStyle/>
          <a:p>
            <a:r>
              <a:rPr lang="en-US" altLang="en-US" dirty="0"/>
              <a:t>The Typical Basket of Goods and Services</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0414" y="1657350"/>
            <a:ext cx="5313128" cy="4627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Tree>
    <p:extLst>
      <p:ext uri="{BB962C8B-B14F-4D97-AF65-F5344CB8AC3E}">
        <p14:creationId xmlns:p14="http://schemas.microsoft.com/office/powerpoint/2010/main" val="26945507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1"/>
          </p:nvPr>
        </p:nvSpPr>
        <p:spPr/>
        <p:txBody>
          <a:bodyPr/>
          <a:lstStyle/>
          <a:p>
            <a:r>
              <a:rPr lang="en-US" altLang="en-US" dirty="0"/>
              <a:t>Scientific Method</a:t>
            </a:r>
            <a:endParaRPr lang="de-DE" dirty="0"/>
          </a:p>
        </p:txBody>
      </p:sp>
      <p:sp>
        <p:nvSpPr>
          <p:cNvPr id="3" name="Inhaltsplatzhalter 2"/>
          <p:cNvSpPr>
            <a:spLocks noGrp="1"/>
          </p:cNvSpPr>
          <p:nvPr>
            <p:ph sz="quarter" idx="12"/>
          </p:nvPr>
        </p:nvSpPr>
        <p:spPr/>
        <p:txBody>
          <a:bodyPr/>
          <a:lstStyle/>
          <a:p>
            <a:pPr>
              <a:buClr>
                <a:srgbClr val="2E63AC"/>
              </a:buClr>
              <a:buFont typeface="Wingdings" panose="05000000000000000000" pitchFamily="2" charset="2"/>
              <a:buChar char="§"/>
            </a:pPr>
            <a:r>
              <a:rPr lang="en-US" dirty="0"/>
              <a:t>Dispassionate development and testing of </a:t>
            </a:r>
            <a:r>
              <a:rPr lang="en-US" dirty="0">
                <a:solidFill>
                  <a:srgbClr val="2E63AC"/>
                </a:solidFill>
              </a:rPr>
              <a:t>theories</a:t>
            </a:r>
            <a:r>
              <a:rPr lang="en-US" dirty="0"/>
              <a:t> about how the world works</a:t>
            </a:r>
          </a:p>
          <a:p>
            <a:pPr>
              <a:buClr>
                <a:srgbClr val="2E63AC"/>
              </a:buClr>
              <a:buFont typeface="Wingdings" panose="05000000000000000000" pitchFamily="2" charset="2"/>
              <a:buChar char="§"/>
            </a:pPr>
            <a:r>
              <a:rPr lang="en-US" dirty="0">
                <a:solidFill>
                  <a:srgbClr val="2E63AC"/>
                </a:solidFill>
              </a:rPr>
              <a:t>Observation</a:t>
            </a:r>
            <a:r>
              <a:rPr lang="en-US" dirty="0"/>
              <a:t>, theory, more observation, collect &amp; analyze data, verify or refute their theories</a:t>
            </a:r>
          </a:p>
          <a:p>
            <a:pPr>
              <a:buClr>
                <a:srgbClr val="2E63AC"/>
              </a:buClr>
              <a:buFont typeface="Wingdings" panose="05000000000000000000" pitchFamily="2" charset="2"/>
              <a:buChar char="§"/>
            </a:pPr>
            <a:r>
              <a:rPr lang="en-US" dirty="0"/>
              <a:t>Conducting </a:t>
            </a:r>
            <a:r>
              <a:rPr lang="en-US" dirty="0">
                <a:solidFill>
                  <a:srgbClr val="2E63AC"/>
                </a:solidFill>
              </a:rPr>
              <a:t>experiments</a:t>
            </a:r>
            <a:r>
              <a:rPr lang="en-US" dirty="0"/>
              <a:t> in economics is not always practical</a:t>
            </a:r>
          </a:p>
          <a:p>
            <a:pPr>
              <a:buClr>
                <a:srgbClr val="2E63AC"/>
              </a:buClr>
              <a:buFont typeface="Wingdings" panose="05000000000000000000" pitchFamily="2" charset="2"/>
              <a:buChar char="§"/>
            </a:pPr>
            <a:r>
              <a:rPr lang="en-US" dirty="0"/>
              <a:t>Economists pay close attention to the </a:t>
            </a:r>
            <a:r>
              <a:rPr lang="en-US" dirty="0">
                <a:solidFill>
                  <a:srgbClr val="2E63AC"/>
                </a:solidFill>
              </a:rPr>
              <a:t>natural experiments </a:t>
            </a:r>
            <a:r>
              <a:rPr lang="en-US" dirty="0"/>
              <a:t>offered by history; classroom experiments</a:t>
            </a:r>
          </a:p>
        </p:txBody>
      </p:sp>
      <p:sp>
        <p:nvSpPr>
          <p:cNvPr id="5" name="Titel 4"/>
          <p:cNvSpPr>
            <a:spLocks noGrp="1"/>
          </p:cNvSpPr>
          <p:nvPr>
            <p:ph type="title"/>
          </p:nvPr>
        </p:nvSpPr>
        <p:spPr>
          <a:xfrm>
            <a:off x="604838" y="310778"/>
            <a:ext cx="6545262" cy="1264025"/>
          </a:xfrm>
        </p:spPr>
        <p:txBody>
          <a:bodyPr/>
          <a:lstStyle/>
          <a:p>
            <a:r>
              <a:rPr lang="en-US" altLang="en-US" dirty="0"/>
              <a:t>The Economist as a Scientist</a:t>
            </a:r>
            <a:endParaRPr lang="de-DE" dirty="0"/>
          </a:p>
        </p:txBody>
      </p:sp>
      <p:pic>
        <p:nvPicPr>
          <p:cNvPr id="6" name="Picture 7"/>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5648" y="972249"/>
            <a:ext cx="720000" cy="7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feld 6"/>
          <p:cNvSpPr txBox="1"/>
          <p:nvPr/>
        </p:nvSpPr>
        <p:spPr>
          <a:xfrm>
            <a:off x="5871939" y="1098666"/>
            <a:ext cx="1132764" cy="461665"/>
          </a:xfrm>
          <a:prstGeom prst="rect">
            <a:avLst/>
          </a:prstGeom>
          <a:noFill/>
        </p:spPr>
        <p:txBody>
          <a:bodyPr wrap="square" rtlCol="0">
            <a:spAutoFit/>
          </a:bodyPr>
          <a:lstStyle/>
          <a:p>
            <a:r>
              <a:rPr lang="en-US" altLang="en-US" sz="2400" dirty="0">
                <a:solidFill>
                  <a:schemeClr val="bg1"/>
                </a:solidFill>
              </a:rPr>
              <a:t>#1</a:t>
            </a:r>
            <a:endParaRPr lang="en-US" sz="2400" dirty="0">
              <a:solidFill>
                <a:schemeClr val="bg1"/>
              </a:solidFill>
            </a:endParaRPr>
          </a:p>
        </p:txBody>
      </p:sp>
    </p:spTree>
    <p:extLst>
      <p:ext uri="{BB962C8B-B14F-4D97-AF65-F5344CB8AC3E}">
        <p14:creationId xmlns:p14="http://schemas.microsoft.com/office/powerpoint/2010/main" val="2647662207"/>
      </p:ext>
    </p:extLst>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quarter" idx="12"/>
          </p:nvPr>
        </p:nvSpPr>
        <p:spPr>
          <a:xfrm>
            <a:off x="604838" y="1847851"/>
            <a:ext cx="8081962" cy="3873502"/>
          </a:xfrm>
        </p:spPr>
        <p:txBody>
          <a:bodyPr/>
          <a:lstStyle/>
          <a:p>
            <a:pPr>
              <a:buClr>
                <a:srgbClr val="2E63AC"/>
              </a:buClr>
              <a:buFont typeface="Wingdings" panose="05000000000000000000" pitchFamily="2" charset="2"/>
              <a:buChar char="§"/>
            </a:pPr>
            <a:r>
              <a:rPr lang="en-US" dirty="0">
                <a:solidFill>
                  <a:srgbClr val="2E63AC"/>
                </a:solidFill>
              </a:rPr>
              <a:t>Substitution bias</a:t>
            </a:r>
          </a:p>
          <a:p>
            <a:pPr lvl="1">
              <a:lnSpc>
                <a:spcPts val="2800"/>
              </a:lnSpc>
              <a:spcBef>
                <a:spcPts val="1200"/>
              </a:spcBef>
              <a:buClr>
                <a:srgbClr val="2E63AC"/>
              </a:buClr>
              <a:buFont typeface="Wingdings" panose="05000000000000000000" pitchFamily="2" charset="2"/>
              <a:buChar char="§"/>
            </a:pPr>
            <a:r>
              <a:rPr lang="en-US" dirty="0"/>
              <a:t>Prices do not change proportionately</a:t>
            </a:r>
          </a:p>
          <a:p>
            <a:pPr lvl="1">
              <a:lnSpc>
                <a:spcPts val="2800"/>
              </a:lnSpc>
              <a:spcBef>
                <a:spcPts val="1200"/>
              </a:spcBef>
              <a:buClr>
                <a:srgbClr val="2E63AC"/>
              </a:buClr>
              <a:buFont typeface="Wingdings" panose="05000000000000000000" pitchFamily="2" charset="2"/>
              <a:buChar char="§"/>
            </a:pPr>
            <a:r>
              <a:rPr lang="en-US" dirty="0"/>
              <a:t>Consumers substitute toward goods that have become relatively less expensive</a:t>
            </a:r>
          </a:p>
          <a:p>
            <a:pPr>
              <a:buClr>
                <a:srgbClr val="2E63AC"/>
              </a:buClr>
              <a:buFont typeface="Wingdings" panose="05000000000000000000" pitchFamily="2" charset="2"/>
              <a:buChar char="§"/>
            </a:pPr>
            <a:r>
              <a:rPr lang="en-US" dirty="0"/>
              <a:t>Introduction of </a:t>
            </a:r>
            <a:r>
              <a:rPr lang="en-US" dirty="0">
                <a:solidFill>
                  <a:srgbClr val="2E63AC"/>
                </a:solidFill>
              </a:rPr>
              <a:t>new goods</a:t>
            </a:r>
          </a:p>
          <a:p>
            <a:pPr lvl="1">
              <a:lnSpc>
                <a:spcPts val="2800"/>
              </a:lnSpc>
              <a:spcBef>
                <a:spcPts val="1200"/>
              </a:spcBef>
              <a:buClr>
                <a:srgbClr val="2E63AC"/>
              </a:buClr>
              <a:buFont typeface="Wingdings" panose="05000000000000000000" pitchFamily="2" charset="2"/>
              <a:buChar char="§"/>
            </a:pPr>
            <a:r>
              <a:rPr lang="en-US" dirty="0"/>
              <a:t>More variety of goods </a:t>
            </a:r>
          </a:p>
          <a:p>
            <a:pPr>
              <a:buClr>
                <a:srgbClr val="2E63AC"/>
              </a:buClr>
              <a:buFont typeface="Wingdings" panose="05000000000000000000" pitchFamily="2" charset="2"/>
              <a:buChar char="§"/>
            </a:pPr>
            <a:r>
              <a:rPr lang="en-US" dirty="0"/>
              <a:t>Changes in </a:t>
            </a:r>
            <a:r>
              <a:rPr lang="en-US" dirty="0">
                <a:solidFill>
                  <a:srgbClr val="2E63AC"/>
                </a:solidFill>
              </a:rPr>
              <a:t>quality</a:t>
            </a:r>
            <a:r>
              <a:rPr lang="en-US" dirty="0"/>
              <a:t> remain unmeasured</a:t>
            </a:r>
            <a:endParaRPr lang="de-DE" dirty="0"/>
          </a:p>
        </p:txBody>
      </p:sp>
      <p:sp>
        <p:nvSpPr>
          <p:cNvPr id="5" name="Titel 4"/>
          <p:cNvSpPr>
            <a:spLocks noGrp="1"/>
          </p:cNvSpPr>
          <p:nvPr>
            <p:ph type="title"/>
          </p:nvPr>
        </p:nvSpPr>
        <p:spPr>
          <a:xfrm>
            <a:off x="604838" y="310778"/>
            <a:ext cx="6545262" cy="1264025"/>
          </a:xfrm>
        </p:spPr>
        <p:txBody>
          <a:bodyPr/>
          <a:lstStyle/>
          <a:p>
            <a:r>
              <a:rPr lang="en-US" dirty="0"/>
              <a:t>Problems in measuring </a:t>
            </a:r>
            <a:br>
              <a:rPr lang="en-US" dirty="0"/>
            </a:br>
            <a:r>
              <a:rPr lang="en-US" dirty="0"/>
              <a:t>the cost of living</a:t>
            </a:r>
            <a:endParaRPr lang="de-DE" dirty="0"/>
          </a:p>
        </p:txBody>
      </p:sp>
    </p:spTree>
    <p:extLst>
      <p:ext uri="{BB962C8B-B14F-4D97-AF65-F5344CB8AC3E}">
        <p14:creationId xmlns:p14="http://schemas.microsoft.com/office/powerpoint/2010/main" val="2561454721"/>
      </p:ext>
    </p:extLst>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2E63AC"/>
                </a:solidFill>
              </a:rPr>
              <a:t>THE INTRODUCTION OF CELL PHONES AND THE BIAS IN THE CPI</a:t>
            </a:r>
            <a:endParaRPr lang="en-IN" dirty="0">
              <a:solidFill>
                <a:srgbClr val="2E63AC"/>
              </a:solidFill>
            </a:endParaRPr>
          </a:p>
        </p:txBody>
      </p:sp>
      <p:sp>
        <p:nvSpPr>
          <p:cNvPr id="3" name="Content Placeholder 2"/>
          <p:cNvSpPr>
            <a:spLocks noGrp="1"/>
          </p:cNvSpPr>
          <p:nvPr>
            <p:ph sz="quarter" idx="12"/>
          </p:nvPr>
        </p:nvSpPr>
        <p:spPr/>
        <p:txBody>
          <a:bodyPr/>
          <a:lstStyle/>
          <a:p>
            <a:pPr>
              <a:lnSpc>
                <a:spcPct val="105000"/>
              </a:lnSpc>
              <a:spcBef>
                <a:spcPts val="1200"/>
              </a:spcBef>
              <a:buNone/>
            </a:pPr>
            <a:r>
              <a:rPr lang="en-US" dirty="0">
                <a:solidFill>
                  <a:srgbClr val="2E63AC"/>
                </a:solidFill>
                <a:latin typeface="+mn-lt"/>
              </a:rPr>
              <a:t>How large is the bias in the CPI due to not immediately incorporating new goods?</a:t>
            </a:r>
          </a:p>
          <a:p>
            <a:endParaRPr lang="en-IN" sz="1600" dirty="0"/>
          </a:p>
        </p:txBody>
      </p:sp>
      <p:pic>
        <p:nvPicPr>
          <p:cNvPr id="176130" name="Picture 2" descr="Image result for first cell pho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00229" y="2303896"/>
            <a:ext cx="3743325" cy="3743325"/>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p:cNvSpPr txBox="1">
            <a:spLocks/>
          </p:cNvSpPr>
          <p:nvPr/>
        </p:nvSpPr>
        <p:spPr>
          <a:xfrm>
            <a:off x="631124" y="2611821"/>
            <a:ext cx="5895799" cy="4608786"/>
          </a:xfrm>
          <a:prstGeom prst="rect">
            <a:avLst/>
          </a:prstGeom>
        </p:spPr>
        <p:txBody>
          <a:bodyPr vert="horz" lIns="91440" tIns="45720" rIns="91440" bIns="45720" rtlCol="0">
            <a:noAutofit/>
          </a:bodyPr>
          <a:lstStyle>
            <a:lvl1pPr marL="0" indent="0" algn="l" defTabSz="914400" rtl="0" eaLnBrk="1" latinLnBrk="0" hangingPunct="1">
              <a:lnSpc>
                <a:spcPts val="2500"/>
              </a:lnSpc>
              <a:spcBef>
                <a:spcPts val="0"/>
              </a:spcBef>
              <a:buClr>
                <a:schemeClr val="accent2"/>
              </a:buClr>
              <a:buFont typeface="Frutiger LT Std 47 Light Cn" pitchFamily="34" charset="0"/>
              <a:buNone/>
              <a:defRPr sz="2000" kern="1200">
                <a:solidFill>
                  <a:schemeClr val="tx1"/>
                </a:solidFill>
                <a:latin typeface="Frutiger 45 light" pitchFamily="34" charset="0"/>
                <a:ea typeface="+mn-ea"/>
                <a:cs typeface="+mn-cs"/>
              </a:defRPr>
            </a:lvl1pPr>
            <a:lvl2pPr marL="742950" indent="-28575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20000"/>
              </a:lnSpc>
              <a:spcBef>
                <a:spcPts val="600"/>
              </a:spcBef>
            </a:pPr>
            <a:r>
              <a:rPr lang="en-US" sz="1800" dirty="0">
                <a:latin typeface="+mn-lt"/>
              </a:rPr>
              <a:t>Cell phones were introduced in 1983, but not included in the CPI until 1998.</a:t>
            </a:r>
          </a:p>
          <a:p>
            <a:pPr>
              <a:lnSpc>
                <a:spcPct val="120000"/>
              </a:lnSpc>
              <a:spcBef>
                <a:spcPts val="600"/>
              </a:spcBef>
              <a:buClr>
                <a:srgbClr val="0070C0"/>
              </a:buClr>
              <a:buSzPct val="120000"/>
            </a:pPr>
            <a:r>
              <a:rPr lang="en-US" sz="1800" dirty="0">
                <a:latin typeface="+mn-lt"/>
              </a:rPr>
              <a:t>According to Jerry </a:t>
            </a:r>
            <a:r>
              <a:rPr lang="en-US" sz="1800" dirty="0" err="1">
                <a:latin typeface="+mn-lt"/>
              </a:rPr>
              <a:t>Hausman</a:t>
            </a:r>
            <a:r>
              <a:rPr lang="en-US" sz="1800" dirty="0">
                <a:latin typeface="+mn-lt"/>
              </a:rPr>
              <a:t> of MIT, this resulted in an upward bias of the telecommunication component of the CPI of 0.8 to 1.9 percent. The reported increase in telecommunication prices during this period might have actually been a decrease of .8 percent.</a:t>
            </a:r>
          </a:p>
          <a:p>
            <a:pPr>
              <a:lnSpc>
                <a:spcPct val="120000"/>
              </a:lnSpc>
              <a:spcBef>
                <a:spcPts val="600"/>
              </a:spcBef>
              <a:buClr>
                <a:srgbClr val="0070C0"/>
              </a:buClr>
              <a:buSzPct val="120000"/>
            </a:pPr>
            <a:r>
              <a:rPr lang="en-US" sz="1800" dirty="0">
                <a:latin typeface="+mn-lt"/>
              </a:rPr>
              <a:t>Room air conditioners also took 15 years to be included.</a:t>
            </a:r>
          </a:p>
          <a:p>
            <a:pPr>
              <a:lnSpc>
                <a:spcPct val="120000"/>
              </a:lnSpc>
              <a:spcBef>
                <a:spcPts val="600"/>
              </a:spcBef>
              <a:buClr>
                <a:srgbClr val="0070C0"/>
              </a:buClr>
              <a:buSzPct val="120000"/>
            </a:pPr>
            <a:r>
              <a:rPr lang="en-US" sz="1800" dirty="0">
                <a:latin typeface="+mn-lt"/>
              </a:rPr>
              <a:t>Since new products are constantly being introduced, the bias in the CPI can be large.</a:t>
            </a:r>
          </a:p>
          <a:p>
            <a:endParaRPr lang="en-IN" sz="1600" dirty="0"/>
          </a:p>
        </p:txBody>
      </p:sp>
    </p:spTree>
    <p:extLst>
      <p:ext uri="{BB962C8B-B14F-4D97-AF65-F5344CB8AC3E}">
        <p14:creationId xmlns:p14="http://schemas.microsoft.com/office/powerpoint/2010/main" val="215000849"/>
      </p:ext>
    </p:extLst>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quarter" idx="12"/>
          </p:nvPr>
        </p:nvSpPr>
        <p:spPr>
          <a:xfrm>
            <a:off x="604838" y="1847851"/>
            <a:ext cx="5414962" cy="3873502"/>
          </a:xfrm>
        </p:spPr>
        <p:txBody>
          <a:bodyPr/>
          <a:lstStyle/>
          <a:p>
            <a:pPr marL="0" indent="0">
              <a:buClr>
                <a:srgbClr val="2E63AC"/>
              </a:buClr>
              <a:buNone/>
            </a:pPr>
            <a:r>
              <a:rPr lang="en-US" dirty="0">
                <a:solidFill>
                  <a:srgbClr val="2E63AC"/>
                </a:solidFill>
              </a:rPr>
              <a:t>GDP deflator</a:t>
            </a:r>
          </a:p>
          <a:p>
            <a:pPr lvl="1">
              <a:lnSpc>
                <a:spcPts val="2000"/>
              </a:lnSpc>
              <a:spcBef>
                <a:spcPts val="1200"/>
              </a:spcBef>
              <a:buClr>
                <a:srgbClr val="2E63AC"/>
              </a:buClr>
              <a:buFont typeface="Wingdings" panose="05000000000000000000" pitchFamily="2" charset="2"/>
              <a:buChar char="§"/>
            </a:pPr>
            <a:r>
              <a:rPr lang="en-US" dirty="0"/>
              <a:t>Ratio of nominal GDP to real GDP</a:t>
            </a:r>
          </a:p>
          <a:p>
            <a:pPr lvl="1">
              <a:lnSpc>
                <a:spcPts val="2000"/>
              </a:lnSpc>
              <a:spcBef>
                <a:spcPts val="1200"/>
              </a:spcBef>
              <a:buClr>
                <a:srgbClr val="2E63AC"/>
              </a:buClr>
              <a:buFont typeface="Wingdings" panose="05000000000000000000" pitchFamily="2" charset="2"/>
              <a:buChar char="§"/>
            </a:pPr>
            <a:r>
              <a:rPr lang="en-US" dirty="0"/>
              <a:t>Reflects prices of all goods &amp; services (</a:t>
            </a:r>
            <a:r>
              <a:rPr lang="en-US" dirty="0" err="1"/>
              <a:t>g&amp;s</a:t>
            </a:r>
            <a:r>
              <a:rPr lang="en-US" dirty="0"/>
              <a:t>) produced domestically</a:t>
            </a:r>
          </a:p>
          <a:p>
            <a:pPr lvl="1">
              <a:lnSpc>
                <a:spcPts val="2000"/>
              </a:lnSpc>
              <a:spcBef>
                <a:spcPts val="1200"/>
              </a:spcBef>
              <a:buClr>
                <a:srgbClr val="2E63AC"/>
              </a:buClr>
              <a:buFont typeface="Wingdings" panose="05000000000000000000" pitchFamily="2" charset="2"/>
              <a:buChar char="§"/>
            </a:pPr>
            <a:r>
              <a:rPr lang="en-US" dirty="0"/>
              <a:t>Compares the price of currently produced </a:t>
            </a:r>
            <a:r>
              <a:rPr lang="en-US" dirty="0" err="1"/>
              <a:t>g&amp;s</a:t>
            </a:r>
            <a:r>
              <a:rPr lang="en-US" dirty="0"/>
              <a:t> to the price of the same </a:t>
            </a:r>
            <a:r>
              <a:rPr lang="en-US" dirty="0" err="1"/>
              <a:t>g&amp;s</a:t>
            </a:r>
            <a:r>
              <a:rPr lang="en-US" dirty="0"/>
              <a:t> in the base year </a:t>
            </a:r>
          </a:p>
          <a:p>
            <a:pPr marL="0" lvl="1" indent="0">
              <a:lnSpc>
                <a:spcPts val="2800"/>
              </a:lnSpc>
              <a:spcBef>
                <a:spcPts val="1200"/>
              </a:spcBef>
              <a:buClr>
                <a:srgbClr val="2E63AC"/>
              </a:buClr>
              <a:buNone/>
            </a:pPr>
            <a:r>
              <a:rPr lang="en-US" dirty="0">
                <a:solidFill>
                  <a:srgbClr val="2E63AC"/>
                </a:solidFill>
              </a:rPr>
              <a:t>CPI</a:t>
            </a:r>
          </a:p>
          <a:p>
            <a:pPr lvl="1">
              <a:lnSpc>
                <a:spcPts val="2000"/>
              </a:lnSpc>
              <a:spcBef>
                <a:spcPts val="1200"/>
              </a:spcBef>
              <a:buClr>
                <a:srgbClr val="2E63AC"/>
              </a:buClr>
              <a:buFont typeface="Wingdings" panose="05000000000000000000" pitchFamily="2" charset="2"/>
              <a:buChar char="§"/>
            </a:pPr>
            <a:r>
              <a:rPr lang="en-US" dirty="0"/>
              <a:t>Reflects prices of </a:t>
            </a:r>
            <a:r>
              <a:rPr lang="en-US" dirty="0" err="1"/>
              <a:t>g&amp;s</a:t>
            </a:r>
            <a:r>
              <a:rPr lang="en-US" dirty="0"/>
              <a:t> bought by consumers</a:t>
            </a:r>
          </a:p>
          <a:p>
            <a:pPr lvl="1">
              <a:lnSpc>
                <a:spcPts val="2000"/>
              </a:lnSpc>
              <a:spcBef>
                <a:spcPts val="1200"/>
              </a:spcBef>
              <a:buClr>
                <a:srgbClr val="2E63AC"/>
              </a:buClr>
              <a:buFont typeface="Wingdings" panose="05000000000000000000" pitchFamily="2" charset="2"/>
              <a:buChar char="§"/>
            </a:pPr>
            <a:r>
              <a:rPr lang="en-US" dirty="0"/>
              <a:t>Compares price of a fixed basket of </a:t>
            </a:r>
            <a:r>
              <a:rPr lang="en-US" dirty="0" err="1"/>
              <a:t>g&amp;s</a:t>
            </a:r>
            <a:r>
              <a:rPr lang="en-US" dirty="0"/>
              <a:t> to the price of the basket in the base year</a:t>
            </a:r>
          </a:p>
          <a:p>
            <a:pPr lvl="1">
              <a:lnSpc>
                <a:spcPts val="2800"/>
              </a:lnSpc>
              <a:spcBef>
                <a:spcPts val="1200"/>
              </a:spcBef>
              <a:buClr>
                <a:srgbClr val="2E63AC"/>
              </a:buClr>
              <a:buFont typeface="Wingdings" panose="05000000000000000000" pitchFamily="2" charset="2"/>
              <a:buChar char="§"/>
            </a:pPr>
            <a:endParaRPr lang="en-US" dirty="0"/>
          </a:p>
        </p:txBody>
      </p:sp>
      <p:sp>
        <p:nvSpPr>
          <p:cNvPr id="5" name="Titel 4"/>
          <p:cNvSpPr>
            <a:spLocks noGrp="1"/>
          </p:cNvSpPr>
          <p:nvPr>
            <p:ph type="title"/>
          </p:nvPr>
        </p:nvSpPr>
        <p:spPr>
          <a:xfrm>
            <a:off x="604838" y="310778"/>
            <a:ext cx="6545262" cy="1264025"/>
          </a:xfrm>
        </p:spPr>
        <p:txBody>
          <a:bodyPr/>
          <a:lstStyle/>
          <a:p>
            <a:r>
              <a:rPr lang="en-US" altLang="en-US" dirty="0"/>
              <a:t>GDP deflator versus CPI</a:t>
            </a:r>
            <a:endParaRPr lang="de-DE"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08700" y="1227138"/>
            <a:ext cx="2660650" cy="2925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7" name="TextBox 2"/>
          <p:cNvSpPr txBox="1">
            <a:spLocks noChangeArrowheads="1"/>
          </p:cNvSpPr>
          <p:nvPr/>
        </p:nvSpPr>
        <p:spPr bwMode="auto">
          <a:xfrm>
            <a:off x="6019800" y="4152900"/>
            <a:ext cx="2838450" cy="201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algn="l" eaLnBrk="1" hangingPunct="1">
              <a:buFontTx/>
              <a:buNone/>
            </a:pPr>
            <a:r>
              <a:rPr lang="en-US" altLang="en-US" sz="2400" i="1" dirty="0">
                <a:solidFill>
                  <a:srgbClr val="002060"/>
                </a:solidFill>
              </a:rPr>
              <a:t>“</a:t>
            </a:r>
            <a:r>
              <a:rPr lang="en-US" altLang="en-US" sz="2400" i="1" dirty="0">
                <a:solidFill>
                  <a:srgbClr val="002060"/>
                </a:solidFill>
                <a:latin typeface="+mn-lt"/>
              </a:rPr>
              <a:t>The price may seem a little high, but you have to remember that’s in today’s dollars.”</a:t>
            </a:r>
            <a:endParaRPr lang="en-US" altLang="en-US" sz="2400" dirty="0">
              <a:solidFill>
                <a:srgbClr val="002060"/>
              </a:solidFill>
              <a:latin typeface="+mn-lt"/>
            </a:endParaRPr>
          </a:p>
        </p:txBody>
      </p:sp>
    </p:spTree>
    <p:extLst>
      <p:ext uri="{BB962C8B-B14F-4D97-AF65-F5344CB8AC3E}">
        <p14:creationId xmlns:p14="http://schemas.microsoft.com/office/powerpoint/2010/main" val="4260542143"/>
      </p:ext>
    </p:extLst>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quarter" idx="12"/>
          </p:nvPr>
        </p:nvSpPr>
        <p:spPr>
          <a:xfrm>
            <a:off x="6170321" y="2019301"/>
            <a:ext cx="2686050" cy="3873502"/>
          </a:xfrm>
        </p:spPr>
        <p:txBody>
          <a:bodyPr/>
          <a:lstStyle/>
          <a:p>
            <a:pPr marL="0" indent="0">
              <a:lnSpc>
                <a:spcPts val="2400"/>
              </a:lnSpc>
              <a:buNone/>
            </a:pPr>
            <a:r>
              <a:rPr lang="en-US" altLang="en-US" dirty="0"/>
              <a:t>This figure shows the inflation rate—the percentage change in the level of prices— as measured by the GDP deflator and the consumer price index using annual data since 1965. </a:t>
            </a:r>
          </a:p>
          <a:p>
            <a:pPr marL="0" indent="0">
              <a:lnSpc>
                <a:spcPts val="2400"/>
              </a:lnSpc>
              <a:buNone/>
            </a:pPr>
            <a:r>
              <a:rPr lang="en-US" altLang="en-US" dirty="0"/>
              <a:t>The two measures of inflation generally move together.</a:t>
            </a:r>
          </a:p>
        </p:txBody>
      </p:sp>
      <p:sp>
        <p:nvSpPr>
          <p:cNvPr id="5" name="Titel 4"/>
          <p:cNvSpPr>
            <a:spLocks noGrp="1"/>
          </p:cNvSpPr>
          <p:nvPr>
            <p:ph type="title"/>
          </p:nvPr>
        </p:nvSpPr>
        <p:spPr>
          <a:xfrm>
            <a:off x="604838" y="310778"/>
            <a:ext cx="6545262" cy="1264025"/>
          </a:xfrm>
        </p:spPr>
        <p:txBody>
          <a:bodyPr/>
          <a:lstStyle/>
          <a:p>
            <a:r>
              <a:rPr lang="de-DE" dirty="0" err="1"/>
              <a:t>Two</a:t>
            </a:r>
            <a:r>
              <a:rPr lang="de-DE" dirty="0"/>
              <a:t> </a:t>
            </a:r>
            <a:r>
              <a:rPr lang="de-DE" dirty="0" err="1"/>
              <a:t>Measures</a:t>
            </a:r>
            <a:r>
              <a:rPr lang="de-DE" dirty="0"/>
              <a:t> of Inflation</a:t>
            </a: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060897"/>
            <a:ext cx="5772150" cy="37890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Tree>
    <p:extLst>
      <p:ext uri="{BB962C8B-B14F-4D97-AF65-F5344CB8AC3E}">
        <p14:creationId xmlns:p14="http://schemas.microsoft.com/office/powerpoint/2010/main" val="2877287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2E63AC"/>
                </a:solidFill>
              </a:rPr>
              <a:t>INFLATION</a:t>
            </a:r>
            <a:r>
              <a:rPr lang="en-US" dirty="0">
                <a:solidFill>
                  <a:srgbClr val="2E63AC"/>
                </a:solidFill>
                <a:ea typeface="ヒラギノ角ゴ Pro W3" pitchFamily="-65" charset="-128"/>
              </a:rPr>
              <a:t> </a:t>
            </a:r>
            <a:endParaRPr lang="en-IN" dirty="0">
              <a:solidFill>
                <a:srgbClr val="2E63AC"/>
              </a:solidFill>
            </a:endParaRPr>
          </a:p>
        </p:txBody>
      </p:sp>
      <p:sp>
        <p:nvSpPr>
          <p:cNvPr id="3" name="Content Placeholder 2"/>
          <p:cNvSpPr>
            <a:spLocks noGrp="1"/>
          </p:cNvSpPr>
          <p:nvPr>
            <p:ph sz="quarter" idx="12"/>
          </p:nvPr>
        </p:nvSpPr>
        <p:spPr/>
        <p:txBody>
          <a:bodyPr/>
          <a:lstStyle/>
          <a:p>
            <a:pPr>
              <a:buNone/>
            </a:pPr>
            <a:r>
              <a:rPr lang="en-US" kern="0" dirty="0">
                <a:solidFill>
                  <a:srgbClr val="1C558A"/>
                </a:solidFill>
                <a:ea typeface="ヒラギノ角ゴ Pro W3" pitchFamily="-1" charset="-128"/>
                <a:cs typeface="ヒラギノ角ゴ Pro W3" pitchFamily="-1" charset="-128"/>
              </a:rPr>
              <a:t>Historical U.S. Inflation Rates</a:t>
            </a:r>
            <a:endParaRPr lang="en-US" sz="2000" kern="0" dirty="0">
              <a:solidFill>
                <a:srgbClr val="1C558A"/>
              </a:solidFill>
              <a:ea typeface="ヒラギノ角ゴ Pro W3" pitchFamily="-1" charset="-128"/>
              <a:cs typeface="ヒラギノ角ゴ Pro W3" pitchFamily="-1" charset="-128"/>
            </a:endParaRPr>
          </a:p>
          <a:p>
            <a:endParaRPr lang="en-IN" dirty="0"/>
          </a:p>
        </p:txBody>
      </p:sp>
      <p:sp>
        <p:nvSpPr>
          <p:cNvPr id="6" name="Content Placeholder 2"/>
          <p:cNvSpPr txBox="1">
            <a:spLocks/>
          </p:cNvSpPr>
          <p:nvPr/>
        </p:nvSpPr>
        <p:spPr>
          <a:xfrm>
            <a:off x="467544" y="5805264"/>
            <a:ext cx="8229600" cy="421507"/>
          </a:xfrm>
          <a:prstGeom prst="rect">
            <a:avLst/>
          </a:prstGeom>
        </p:spPr>
        <p:txBody>
          <a:bodyPr vert="horz" lIns="0" tIns="0" rIns="0" bIns="0" rtlCol="0">
            <a:noAutofit/>
          </a:bodyPr>
          <a:lstStyle>
            <a:lvl1pPr marL="118872" indent="-118872" algn="l" defTabSz="914400" rtl="0" eaLnBrk="1" latinLnBrk="0" hangingPunct="1">
              <a:spcBef>
                <a:spcPts val="1500"/>
              </a:spcBef>
              <a:buClr>
                <a:schemeClr val="bg1"/>
              </a:buClr>
              <a:buSzPct val="25000"/>
              <a:buFont typeface="Arial" panose="020B0604020202020204" pitchFamily="34" charset="0"/>
              <a:buChar char="•"/>
              <a:defRPr sz="2400" kern="1200">
                <a:solidFill>
                  <a:schemeClr val="tx1"/>
                </a:solidFill>
                <a:latin typeface="+mn-lt"/>
                <a:ea typeface="+mn-ea"/>
                <a:cs typeface="+mn-cs"/>
              </a:defRPr>
            </a:lvl1pPr>
            <a:lvl2pPr marL="569913" indent="-285750" algn="l" defTabSz="914400" rtl="0" eaLnBrk="1" latinLnBrk="0" hangingPunct="1">
              <a:spcBef>
                <a:spcPts val="600"/>
              </a:spcBef>
              <a:buClr>
                <a:srgbClr val="0070C0"/>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ts val="600"/>
              </a:spcBef>
              <a:buClr>
                <a:srgbClr val="0070C0"/>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rgbClr val="0070C0"/>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rgbClr val="0070C0"/>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rgbClr val="0070C0"/>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rgbClr val="0070C0"/>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rgbClr val="0070C0"/>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rgbClr val="0070C0"/>
              </a:buClr>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None/>
            </a:pPr>
            <a:r>
              <a:rPr lang="en-US" sz="2000" kern="0" dirty="0">
                <a:solidFill>
                  <a:srgbClr val="2164A2"/>
                </a:solidFill>
                <a:ea typeface="ヒラギノ角ゴ Pro W3" pitchFamily="-1" charset="-128"/>
                <a:cs typeface="ヒラギノ角ゴ Pro W3" pitchFamily="-1" charset="-128"/>
              </a:rPr>
              <a:t>	</a:t>
            </a:r>
            <a:endParaRPr lang="en-US" sz="2000" kern="0" dirty="0">
              <a:solidFill>
                <a:srgbClr val="1C558A"/>
              </a:solidFill>
              <a:ea typeface="ヒラギノ角ゴ Pro W3" pitchFamily="-1" charset="-128"/>
              <a:cs typeface="ヒラギノ角ゴ Pro W3" pitchFamily="-1" charset="-128"/>
            </a:endParaRPr>
          </a:p>
          <a:p>
            <a:endParaRPr lang="en-IN"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577" y="2165213"/>
            <a:ext cx="7493622" cy="4305279"/>
          </a:xfrm>
          <a:prstGeom prst="rect">
            <a:avLst/>
          </a:prstGeom>
        </p:spPr>
      </p:pic>
      <p:sp>
        <p:nvSpPr>
          <p:cNvPr id="7" name="Textfeld 6"/>
          <p:cNvSpPr txBox="1"/>
          <p:nvPr/>
        </p:nvSpPr>
        <p:spPr>
          <a:xfrm>
            <a:off x="851337" y="2275575"/>
            <a:ext cx="945931"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172459324"/>
      </p:ext>
    </p:extLst>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quarter" idx="12"/>
          </p:nvPr>
        </p:nvSpPr>
        <p:spPr>
          <a:xfrm>
            <a:off x="604838" y="1590194"/>
            <a:ext cx="8081962" cy="3878903"/>
          </a:xfrm>
        </p:spPr>
        <p:txBody>
          <a:bodyPr/>
          <a:lstStyle/>
          <a:p>
            <a:pPr marL="0" indent="0">
              <a:spcBef>
                <a:spcPts val="800"/>
              </a:spcBef>
              <a:buNone/>
            </a:pPr>
            <a:r>
              <a:rPr lang="en-US" dirty="0">
                <a:solidFill>
                  <a:srgbClr val="505050"/>
                </a:solidFill>
                <a:latin typeface="+mn-lt"/>
              </a:rPr>
              <a:t>What matters to people is the real value of money or income—its purchasing power—not its </a:t>
            </a:r>
            <a:r>
              <a:rPr lang="ja-JP" altLang="en-US" dirty="0">
                <a:solidFill>
                  <a:srgbClr val="505050"/>
                </a:solidFill>
                <a:latin typeface="+mn-lt"/>
              </a:rPr>
              <a:t>“</a:t>
            </a:r>
            <a:r>
              <a:rPr lang="en-US" altLang="ja-JP" dirty="0">
                <a:solidFill>
                  <a:srgbClr val="505050"/>
                </a:solidFill>
                <a:latin typeface="+mn-lt"/>
              </a:rPr>
              <a:t>face</a:t>
            </a:r>
            <a:r>
              <a:rPr lang="ja-JP" altLang="en-US" dirty="0">
                <a:solidFill>
                  <a:srgbClr val="505050"/>
                </a:solidFill>
                <a:latin typeface="+mn-lt"/>
              </a:rPr>
              <a:t>”</a:t>
            </a:r>
            <a:r>
              <a:rPr lang="en-US" altLang="ja-JP" dirty="0">
                <a:solidFill>
                  <a:srgbClr val="505050"/>
                </a:solidFill>
                <a:latin typeface="+mn-lt"/>
              </a:rPr>
              <a:t> value.</a:t>
            </a:r>
            <a:endParaRPr lang="en-US" dirty="0">
              <a:solidFill>
                <a:srgbClr val="505050"/>
              </a:solidFill>
              <a:latin typeface="+mn-lt"/>
            </a:endParaRPr>
          </a:p>
          <a:p>
            <a:pPr marL="0" indent="0">
              <a:spcBef>
                <a:spcPts val="1800"/>
              </a:spcBef>
              <a:buClr>
                <a:srgbClr val="0070C0"/>
              </a:buClr>
              <a:buSzPct val="120000"/>
              <a:buNone/>
            </a:pPr>
            <a:r>
              <a:rPr lang="en-US" b="1" dirty="0">
                <a:solidFill>
                  <a:srgbClr val="86A315"/>
                </a:solidFill>
                <a:latin typeface="+mn-lt"/>
              </a:rPr>
              <a:t>Nominal value: </a:t>
            </a:r>
          </a:p>
          <a:p>
            <a:pPr marL="0" indent="0">
              <a:spcBef>
                <a:spcPts val="1800"/>
              </a:spcBef>
              <a:buClr>
                <a:srgbClr val="0070C0"/>
              </a:buClr>
              <a:buSzPct val="120000"/>
              <a:buNone/>
            </a:pPr>
            <a:r>
              <a:rPr lang="en-US" dirty="0">
                <a:latin typeface="+mn-lt"/>
              </a:rPr>
              <a:t>The face value of an amount of money.</a:t>
            </a:r>
          </a:p>
          <a:p>
            <a:pPr marL="0" indent="0">
              <a:spcBef>
                <a:spcPts val="1800"/>
              </a:spcBef>
              <a:buClr>
                <a:srgbClr val="0070C0"/>
              </a:buClr>
              <a:buSzPct val="120000"/>
              <a:buNone/>
            </a:pPr>
            <a:endParaRPr lang="en-US" b="1" dirty="0">
              <a:solidFill>
                <a:srgbClr val="86A315"/>
              </a:solidFill>
              <a:latin typeface="+mn-lt"/>
            </a:endParaRPr>
          </a:p>
          <a:p>
            <a:pPr marL="0" indent="0">
              <a:spcBef>
                <a:spcPts val="1800"/>
              </a:spcBef>
              <a:buClr>
                <a:srgbClr val="0070C0"/>
              </a:buClr>
              <a:buSzPct val="120000"/>
              <a:buNone/>
            </a:pPr>
            <a:r>
              <a:rPr lang="en-US" b="1" dirty="0">
                <a:solidFill>
                  <a:srgbClr val="86A315"/>
                </a:solidFill>
                <a:latin typeface="+mn-lt"/>
              </a:rPr>
              <a:t>Real value: </a:t>
            </a:r>
          </a:p>
          <a:p>
            <a:pPr marL="0" indent="0">
              <a:spcBef>
                <a:spcPts val="1800"/>
              </a:spcBef>
              <a:buClr>
                <a:srgbClr val="0070C0"/>
              </a:buClr>
              <a:buSzPct val="120000"/>
              <a:buNone/>
            </a:pPr>
            <a:r>
              <a:rPr lang="en-US" dirty="0">
                <a:latin typeface="+mn-lt"/>
              </a:rPr>
              <a:t>The value of an amount of money in terms of what it can buy</a:t>
            </a:r>
            <a:endParaRPr lang="en-US" altLang="en-US" dirty="0">
              <a:solidFill>
                <a:srgbClr val="2E63AC"/>
              </a:solidFill>
              <a:latin typeface="+mn-lt"/>
            </a:endParaRPr>
          </a:p>
          <a:p>
            <a:pPr marL="0" indent="0">
              <a:buClr>
                <a:srgbClr val="2E63AC"/>
              </a:buClr>
              <a:buNone/>
            </a:pPr>
            <a:endParaRPr lang="en-US" dirty="0">
              <a:latin typeface="+mn-lt"/>
            </a:endParaRPr>
          </a:p>
        </p:txBody>
      </p:sp>
      <p:sp>
        <p:nvSpPr>
          <p:cNvPr id="5" name="Titel 4"/>
          <p:cNvSpPr>
            <a:spLocks noGrp="1"/>
          </p:cNvSpPr>
          <p:nvPr>
            <p:ph type="title"/>
          </p:nvPr>
        </p:nvSpPr>
        <p:spPr>
          <a:xfrm>
            <a:off x="604838" y="-241032"/>
            <a:ext cx="6545262" cy="1264025"/>
          </a:xfrm>
        </p:spPr>
        <p:txBody>
          <a:bodyPr/>
          <a:lstStyle/>
          <a:p>
            <a:r>
              <a:rPr lang="en-US" dirty="0"/>
              <a:t>THE REAL-NOMINAL PRINCIPLE</a:t>
            </a:r>
            <a:endParaRPr lang="en-US" dirty="0">
              <a:solidFill>
                <a:srgbClr val="2164A2"/>
              </a:solidFill>
              <a:ea typeface="ヒラギノ角ゴ Pro W3" pitchFamily="-65" charset="-128"/>
            </a:endParaRPr>
          </a:p>
        </p:txBody>
      </p:sp>
    </p:spTree>
    <p:extLst>
      <p:ext uri="{BB962C8B-B14F-4D97-AF65-F5344CB8AC3E}">
        <p14:creationId xmlns:p14="http://schemas.microsoft.com/office/powerpoint/2010/main" val="1109559811"/>
      </p:ext>
    </p:extLst>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quarter" idx="12"/>
          </p:nvPr>
        </p:nvSpPr>
        <p:spPr>
          <a:xfrm>
            <a:off x="604838" y="1842450"/>
            <a:ext cx="8081962" cy="3878903"/>
          </a:xfrm>
        </p:spPr>
        <p:txBody>
          <a:bodyPr/>
          <a:lstStyle/>
          <a:p>
            <a:pPr marL="0" indent="0">
              <a:buClr>
                <a:srgbClr val="2E63AC"/>
              </a:buClr>
              <a:buNone/>
            </a:pPr>
            <a:r>
              <a:rPr lang="en-US" altLang="en-US" dirty="0">
                <a:solidFill>
                  <a:srgbClr val="2E63AC"/>
                </a:solidFill>
              </a:rPr>
              <a:t>Dollar figures from different times</a:t>
            </a:r>
          </a:p>
          <a:p>
            <a:pPr>
              <a:buClr>
                <a:srgbClr val="2E63AC"/>
              </a:buClr>
              <a:buFont typeface="Wingdings" panose="05000000000000000000" pitchFamily="2" charset="2"/>
              <a:buChar char="§"/>
            </a:pPr>
            <a:endParaRPr lang="en-US" altLang="en-US" dirty="0"/>
          </a:p>
          <a:p>
            <a:pPr>
              <a:buClr>
                <a:srgbClr val="2E63AC"/>
              </a:buClr>
              <a:buFont typeface="Wingdings" panose="05000000000000000000" pitchFamily="2" charset="2"/>
              <a:buChar char="§"/>
            </a:pPr>
            <a:endParaRPr lang="en-US" altLang="en-US" dirty="0"/>
          </a:p>
          <a:p>
            <a:pPr>
              <a:buClr>
                <a:srgbClr val="2E63AC"/>
              </a:buClr>
              <a:buFont typeface="Wingdings" panose="05000000000000000000" pitchFamily="2" charset="2"/>
              <a:buChar char="§"/>
            </a:pPr>
            <a:endParaRPr lang="en-US" altLang="en-US" dirty="0"/>
          </a:p>
          <a:p>
            <a:pPr marL="0" indent="0">
              <a:buClr>
                <a:srgbClr val="2E63AC"/>
              </a:buClr>
              <a:buNone/>
            </a:pPr>
            <a:r>
              <a:rPr lang="en-US" altLang="en-US" dirty="0">
                <a:solidFill>
                  <a:srgbClr val="2E63AC"/>
                </a:solidFill>
              </a:rPr>
              <a:t>Indexation</a:t>
            </a:r>
          </a:p>
          <a:p>
            <a:pPr>
              <a:lnSpc>
                <a:spcPts val="2400"/>
              </a:lnSpc>
              <a:spcBef>
                <a:spcPts val="600"/>
              </a:spcBef>
              <a:buClr>
                <a:srgbClr val="2E63AC"/>
              </a:buClr>
              <a:buFont typeface="Wingdings" panose="05000000000000000000" pitchFamily="2" charset="2"/>
              <a:buChar char="§"/>
            </a:pPr>
            <a:r>
              <a:rPr lang="en-US" altLang="en-US" dirty="0"/>
              <a:t>Automatic correction by law or contract</a:t>
            </a:r>
          </a:p>
          <a:p>
            <a:pPr>
              <a:lnSpc>
                <a:spcPts val="2400"/>
              </a:lnSpc>
              <a:spcBef>
                <a:spcPts val="600"/>
              </a:spcBef>
              <a:buClr>
                <a:srgbClr val="2E63AC"/>
              </a:buClr>
              <a:buFont typeface="Wingdings" panose="05000000000000000000" pitchFamily="2" charset="2"/>
              <a:buChar char="§"/>
            </a:pPr>
            <a:r>
              <a:rPr lang="en-US" altLang="en-US" dirty="0"/>
              <a:t>Of a dollar amount</a:t>
            </a:r>
          </a:p>
          <a:p>
            <a:pPr>
              <a:lnSpc>
                <a:spcPts val="2400"/>
              </a:lnSpc>
              <a:spcBef>
                <a:spcPts val="600"/>
              </a:spcBef>
              <a:buClr>
                <a:srgbClr val="2E63AC"/>
              </a:buClr>
              <a:buFont typeface="Wingdings" panose="05000000000000000000" pitchFamily="2" charset="2"/>
              <a:buChar char="§"/>
            </a:pPr>
            <a:r>
              <a:rPr lang="en-US" altLang="en-US" dirty="0"/>
              <a:t>For the effects of inflation</a:t>
            </a:r>
          </a:p>
          <a:p>
            <a:pPr>
              <a:lnSpc>
                <a:spcPts val="2400"/>
              </a:lnSpc>
              <a:spcBef>
                <a:spcPts val="600"/>
              </a:spcBef>
              <a:buClr>
                <a:srgbClr val="2E63AC"/>
              </a:buClr>
              <a:buFont typeface="Wingdings" panose="05000000000000000000" pitchFamily="2" charset="2"/>
              <a:buChar char="§"/>
            </a:pPr>
            <a:r>
              <a:rPr lang="en-US" altLang="en-US" dirty="0">
                <a:solidFill>
                  <a:srgbClr val="2E63AC"/>
                </a:solidFill>
              </a:rPr>
              <a:t>Cost-of-living adjustments </a:t>
            </a:r>
            <a:r>
              <a:rPr lang="en-US" altLang="en-US" dirty="0"/>
              <a:t>(COLAs): Automatic increases in wages or other payments that are tied to the CPI</a:t>
            </a:r>
          </a:p>
          <a:p>
            <a:pPr>
              <a:buClr>
                <a:srgbClr val="2E63AC"/>
              </a:buClr>
              <a:buFont typeface="Wingdings" panose="05000000000000000000" pitchFamily="2" charset="2"/>
              <a:buChar char="§"/>
            </a:pPr>
            <a:endParaRPr lang="en-US" altLang="en-US" dirty="0"/>
          </a:p>
          <a:p>
            <a:pPr marL="0" indent="0">
              <a:buNone/>
            </a:pPr>
            <a:r>
              <a:rPr lang="en-US" dirty="0">
                <a:latin typeface="+mn-lt"/>
              </a:rPr>
              <a:t>.</a:t>
            </a:r>
          </a:p>
        </p:txBody>
      </p:sp>
      <p:sp>
        <p:nvSpPr>
          <p:cNvPr id="5" name="Titel 4"/>
          <p:cNvSpPr>
            <a:spLocks noGrp="1"/>
          </p:cNvSpPr>
          <p:nvPr>
            <p:ph type="title"/>
          </p:nvPr>
        </p:nvSpPr>
        <p:spPr>
          <a:xfrm>
            <a:off x="604838" y="310778"/>
            <a:ext cx="6545262" cy="1264025"/>
          </a:xfrm>
        </p:spPr>
        <p:txBody>
          <a:bodyPr/>
          <a:lstStyle/>
          <a:p>
            <a:r>
              <a:rPr lang="de-DE" dirty="0" err="1"/>
              <a:t>Correcting</a:t>
            </a:r>
            <a:r>
              <a:rPr lang="de-DE" dirty="0"/>
              <a:t> Economic Variables</a:t>
            </a:r>
            <a:endParaRPr lang="en-US" dirty="0">
              <a:solidFill>
                <a:srgbClr val="2164A2"/>
              </a:solidFill>
              <a:ea typeface="ヒラギノ角ゴ Pro W3" pitchFamily="-65" charset="-128"/>
            </a:endParaRPr>
          </a:p>
        </p:txBody>
      </p:sp>
      <p:graphicFrame>
        <p:nvGraphicFramePr>
          <p:cNvPr id="2" name="Objekt 1"/>
          <p:cNvGraphicFramePr>
            <a:graphicFrameLocks noChangeAspect="1"/>
          </p:cNvGraphicFramePr>
          <p:nvPr/>
        </p:nvGraphicFramePr>
        <p:xfrm>
          <a:off x="722313" y="2470739"/>
          <a:ext cx="5259387" cy="1051639"/>
        </p:xfrm>
        <a:graphic>
          <a:graphicData uri="http://schemas.openxmlformats.org/presentationml/2006/ole">
            <mc:AlternateContent xmlns:mc="http://schemas.openxmlformats.org/markup-compatibility/2006">
              <mc:Choice xmlns:v="urn:schemas-microsoft-com:vml" Requires="v">
                <p:oleObj name="Equation" r:id="rId2" imgW="7429500" imgH="1485900" progId="Equation.DSMT4">
                  <p:embed/>
                </p:oleObj>
              </mc:Choice>
              <mc:Fallback>
                <p:oleObj name="Equation" r:id="rId2" imgW="7429500" imgH="1485900" progId="Equation.DSMT4">
                  <p:embed/>
                  <p:pic>
                    <p:nvPicPr>
                      <p:cNvPr id="2" name="Objekt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313" y="2470739"/>
                        <a:ext cx="5259387" cy="1051639"/>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3546007410"/>
      </p:ext>
    </p:extLst>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quarter" idx="12"/>
          </p:nvPr>
        </p:nvSpPr>
        <p:spPr>
          <a:xfrm>
            <a:off x="604838" y="1842450"/>
            <a:ext cx="8081962" cy="3878903"/>
          </a:xfrm>
        </p:spPr>
        <p:txBody>
          <a:bodyPr/>
          <a:lstStyle/>
          <a:p>
            <a:pPr marL="0" indent="0">
              <a:buClr>
                <a:srgbClr val="2E63AC"/>
              </a:buClr>
              <a:buNone/>
            </a:pPr>
            <a:r>
              <a:rPr lang="en-US" altLang="en-US" dirty="0">
                <a:solidFill>
                  <a:srgbClr val="2E63AC"/>
                </a:solidFill>
              </a:rPr>
              <a:t>Nominal interest rate</a:t>
            </a:r>
          </a:p>
          <a:p>
            <a:pPr>
              <a:buClr>
                <a:srgbClr val="2E63AC"/>
              </a:buClr>
              <a:buFont typeface="Wingdings" panose="05000000000000000000" pitchFamily="2" charset="2"/>
              <a:buChar char="§"/>
            </a:pPr>
            <a:r>
              <a:rPr lang="en-US" altLang="en-US" dirty="0"/>
              <a:t>Interest rate as usually reported </a:t>
            </a:r>
          </a:p>
          <a:p>
            <a:pPr>
              <a:buClr>
                <a:srgbClr val="2E63AC"/>
              </a:buClr>
              <a:buFont typeface="Wingdings" panose="05000000000000000000" pitchFamily="2" charset="2"/>
              <a:buChar char="§"/>
            </a:pPr>
            <a:r>
              <a:rPr lang="en-US" altLang="en-US" dirty="0"/>
              <a:t>Without a correction for the effects of inflation</a:t>
            </a:r>
          </a:p>
          <a:p>
            <a:pPr marL="0" indent="0">
              <a:buClr>
                <a:srgbClr val="2E63AC"/>
              </a:buClr>
              <a:buNone/>
            </a:pPr>
            <a:r>
              <a:rPr lang="en-US" altLang="en-US" dirty="0">
                <a:solidFill>
                  <a:srgbClr val="2E63AC"/>
                </a:solidFill>
              </a:rPr>
              <a:t>Real interest rate</a:t>
            </a:r>
          </a:p>
          <a:p>
            <a:pPr>
              <a:buClr>
                <a:srgbClr val="2E63AC"/>
              </a:buClr>
              <a:buFont typeface="Wingdings" panose="05000000000000000000" pitchFamily="2" charset="2"/>
              <a:buChar char="§"/>
            </a:pPr>
            <a:r>
              <a:rPr lang="en-US" altLang="en-US" dirty="0"/>
              <a:t>Interest rate corrected for the effects of inflation</a:t>
            </a:r>
          </a:p>
          <a:p>
            <a:pPr>
              <a:buClr>
                <a:srgbClr val="2E63AC"/>
              </a:buClr>
              <a:buFont typeface="Wingdings" panose="05000000000000000000" pitchFamily="2" charset="2"/>
              <a:buChar char="§"/>
            </a:pPr>
            <a:r>
              <a:rPr lang="en-US" altLang="en-US" dirty="0"/>
              <a:t>Real interest rate = Nominal interest rate – Inflation rate</a:t>
            </a:r>
          </a:p>
          <a:p>
            <a:pPr marL="0" indent="0">
              <a:buClr>
                <a:srgbClr val="2E63AC"/>
              </a:buClr>
              <a:buNone/>
            </a:pPr>
            <a:r>
              <a:rPr lang="en-US" altLang="en-US" dirty="0">
                <a:solidFill>
                  <a:srgbClr val="2E63AC"/>
                </a:solidFill>
              </a:rPr>
              <a:t>Periods of inflation/deflation</a:t>
            </a:r>
          </a:p>
          <a:p>
            <a:pPr>
              <a:buClr>
                <a:srgbClr val="2E63AC"/>
              </a:buClr>
              <a:buFont typeface="Wingdings" panose="05000000000000000000" pitchFamily="2" charset="2"/>
              <a:buChar char="§"/>
            </a:pPr>
            <a:r>
              <a:rPr lang="en-US" altLang="en-US" dirty="0"/>
              <a:t>Real interest rate is below/exceeds the nominal interest rate</a:t>
            </a:r>
          </a:p>
          <a:p>
            <a:pPr>
              <a:buClr>
                <a:srgbClr val="2E63AC"/>
              </a:buClr>
              <a:buFont typeface="Wingdings" panose="05000000000000000000" pitchFamily="2" charset="2"/>
              <a:buChar char="§"/>
            </a:pPr>
            <a:endParaRPr lang="en-US" altLang="en-US" dirty="0"/>
          </a:p>
          <a:p>
            <a:pPr>
              <a:buClr>
                <a:srgbClr val="2E63AC"/>
              </a:buClr>
              <a:buFont typeface="Wingdings" panose="05000000000000000000" pitchFamily="2" charset="2"/>
              <a:buChar char="§"/>
            </a:pPr>
            <a:endParaRPr lang="en-US" altLang="en-US" dirty="0"/>
          </a:p>
          <a:p>
            <a:pPr marL="0" indent="0">
              <a:buNone/>
            </a:pPr>
            <a:r>
              <a:rPr lang="en-US" dirty="0">
                <a:latin typeface="+mn-lt"/>
              </a:rPr>
              <a:t>.</a:t>
            </a:r>
          </a:p>
        </p:txBody>
      </p:sp>
      <p:sp>
        <p:nvSpPr>
          <p:cNvPr id="5" name="Titel 4"/>
          <p:cNvSpPr>
            <a:spLocks noGrp="1"/>
          </p:cNvSpPr>
          <p:nvPr>
            <p:ph type="title"/>
          </p:nvPr>
        </p:nvSpPr>
        <p:spPr>
          <a:xfrm>
            <a:off x="604838" y="310778"/>
            <a:ext cx="6545262" cy="1264025"/>
          </a:xfrm>
        </p:spPr>
        <p:txBody>
          <a:bodyPr/>
          <a:lstStyle/>
          <a:p>
            <a:r>
              <a:rPr lang="en-US" dirty="0"/>
              <a:t>Real and Nominal Interest Rates</a:t>
            </a:r>
            <a:endParaRPr lang="en-US" dirty="0">
              <a:solidFill>
                <a:srgbClr val="2164A2"/>
              </a:solidFill>
              <a:ea typeface="ヒラギノ角ゴ Pro W3" pitchFamily="-65" charset="-128"/>
            </a:endParaRPr>
          </a:p>
        </p:txBody>
      </p:sp>
    </p:spTree>
    <p:extLst>
      <p:ext uri="{BB962C8B-B14F-4D97-AF65-F5344CB8AC3E}">
        <p14:creationId xmlns:p14="http://schemas.microsoft.com/office/powerpoint/2010/main" val="291150658"/>
      </p:ext>
    </p:extLst>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a:xfrm>
            <a:off x="3884400" y="694803"/>
            <a:ext cx="4654800" cy="990015"/>
          </a:xfrm>
        </p:spPr>
        <p:txBody>
          <a:bodyPr/>
          <a:lstStyle/>
          <a:p>
            <a:r>
              <a:rPr lang="en-US" dirty="0">
                <a:solidFill>
                  <a:prstClr val="white"/>
                </a:solidFill>
              </a:rPr>
              <a:t>The real economy</a:t>
            </a:r>
            <a:endParaRPr lang="de-DE" dirty="0"/>
          </a:p>
        </p:txBody>
      </p:sp>
      <p:graphicFrame>
        <p:nvGraphicFramePr>
          <p:cNvPr id="7" name="Tabelle 6"/>
          <p:cNvGraphicFramePr>
            <a:graphicFrameLocks noGrp="1"/>
          </p:cNvGraphicFramePr>
          <p:nvPr/>
        </p:nvGraphicFramePr>
        <p:xfrm>
          <a:off x="3900270" y="1904832"/>
          <a:ext cx="4087021" cy="1262938"/>
        </p:xfrm>
        <a:graphic>
          <a:graphicData uri="http://schemas.openxmlformats.org/drawingml/2006/table">
            <a:tbl>
              <a:tblPr firstRow="1" bandRow="1">
                <a:tableStyleId>{5C22544A-7EE6-4342-B048-85BDC9FD1C3A}</a:tableStyleId>
              </a:tblPr>
              <a:tblGrid>
                <a:gridCol w="667021">
                  <a:extLst>
                    <a:ext uri="{9D8B030D-6E8A-4147-A177-3AD203B41FA5}">
                      <a16:colId xmlns:a16="http://schemas.microsoft.com/office/drawing/2014/main" val="20000"/>
                    </a:ext>
                  </a:extLst>
                </a:gridCol>
                <a:gridCol w="3420000">
                  <a:extLst>
                    <a:ext uri="{9D8B030D-6E8A-4147-A177-3AD203B41FA5}">
                      <a16:colId xmlns:a16="http://schemas.microsoft.com/office/drawing/2014/main" val="20001"/>
                    </a:ext>
                  </a:extLst>
                </a:gridCol>
              </a:tblGrid>
              <a:tr h="8540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00" b="1" dirty="0">
                        <a:solidFill>
                          <a:srgbClr val="6E86D4"/>
                        </a:solidFill>
                        <a:latin typeface="Arial Black" pitchFamily="34" charset="0"/>
                        <a:cs typeface="Arial" pitchFamily="34" charset="0"/>
                      </a:endParaRPr>
                    </a:p>
                  </a:txBody>
                  <a:tcPr marL="36000" marR="3600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b="1" dirty="0">
                        <a:solidFill>
                          <a:schemeClr val="tx1"/>
                        </a:solidFill>
                        <a:latin typeface="Arial" pitchFamily="34" charset="0"/>
                        <a:cs typeface="Arial" pitchFamily="34" charset="0"/>
                      </a:endParaRPr>
                    </a:p>
                  </a:txBody>
                  <a:tcPr marL="36000" marR="3600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3542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a:solidFill>
                            <a:schemeClr val="bg1"/>
                          </a:solidFill>
                          <a:latin typeface="+mn-lt"/>
                          <a:cs typeface="Arial" pitchFamily="34" charset="0"/>
                        </a:rPr>
                        <a:t>8.1</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0" dirty="0">
                          <a:solidFill>
                            <a:schemeClr val="bg1"/>
                          </a:solidFill>
                          <a:latin typeface="+mn-lt"/>
                          <a:cs typeface="Arial" pitchFamily="34" charset="0"/>
                        </a:rPr>
                        <a:t>Production and Growth</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3542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2400" b="1" dirty="0">
                          <a:solidFill>
                            <a:schemeClr val="bg1"/>
                          </a:solidFill>
                          <a:latin typeface="+mn-lt"/>
                          <a:cs typeface="Arial" pitchFamily="34" charset="0"/>
                        </a:rPr>
                        <a:t>8.2</a:t>
                      </a:r>
                      <a:endParaRPr lang="en-US" sz="2400" b="1" dirty="0">
                        <a:solidFill>
                          <a:schemeClr val="bg1"/>
                        </a:solidFill>
                        <a:latin typeface="+mn-lt"/>
                        <a:cs typeface="Arial"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dirty="0">
                          <a:solidFill>
                            <a:schemeClr val="bg1"/>
                          </a:solidFill>
                          <a:latin typeface="+mn-lt"/>
                          <a:cs typeface="Arial" pitchFamily="34" charset="0"/>
                        </a:rPr>
                        <a:t>Unemployment</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016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700" b="1" dirty="0">
                        <a:solidFill>
                          <a:schemeClr val="tx1">
                            <a:lumMod val="50000"/>
                            <a:lumOff val="50000"/>
                          </a:schemeClr>
                        </a:solidFill>
                        <a:latin typeface="Arial Black" pitchFamily="34" charset="0"/>
                        <a:cs typeface="Arial" pitchFamily="34" charset="0"/>
                      </a:endParaRPr>
                    </a:p>
                  </a:txBody>
                  <a:tcPr marL="36000" marR="3600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700" b="0" dirty="0">
                        <a:solidFill>
                          <a:schemeClr val="tx1">
                            <a:lumMod val="50000"/>
                            <a:lumOff val="50000"/>
                          </a:schemeClr>
                        </a:solidFill>
                        <a:latin typeface="Arial" pitchFamily="34" charset="0"/>
                        <a:cs typeface="Arial" pitchFamily="34" charset="0"/>
                      </a:endParaRPr>
                    </a:p>
                  </a:txBody>
                  <a:tcPr marL="36000" marR="3600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6" name="Textfeld 5"/>
          <p:cNvSpPr txBox="1"/>
          <p:nvPr/>
        </p:nvSpPr>
        <p:spPr>
          <a:xfrm>
            <a:off x="-171448" y="1305618"/>
            <a:ext cx="4124325" cy="4524315"/>
          </a:xfrm>
          <a:prstGeom prst="rect">
            <a:avLst/>
          </a:prstGeom>
          <a:noFill/>
        </p:spPr>
        <p:txBody>
          <a:bodyPr wrap="square" rtlCol="0">
            <a:spAutoFit/>
          </a:bodyPr>
          <a:lstStyle/>
          <a:p>
            <a:r>
              <a:rPr lang="de-DE" sz="28800" spc="-1500" dirty="0">
                <a:solidFill>
                  <a:schemeClr val="bg1"/>
                </a:solidFill>
              </a:rPr>
              <a:t>08</a:t>
            </a:r>
          </a:p>
        </p:txBody>
      </p:sp>
    </p:spTree>
    <p:extLst>
      <p:ext uri="{BB962C8B-B14F-4D97-AF65-F5344CB8AC3E}">
        <p14:creationId xmlns:p14="http://schemas.microsoft.com/office/powerpoint/2010/main" val="3657890156"/>
      </p:ext>
    </p:extLst>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0"/>
          <p:cNvSpPr txBox="1">
            <a:spLocks/>
          </p:cNvSpPr>
          <p:nvPr/>
        </p:nvSpPr>
        <p:spPr>
          <a:xfrm>
            <a:off x="727200" y="287367"/>
            <a:ext cx="8042400" cy="993600"/>
          </a:xfrm>
          <a:prstGeom prst="rect">
            <a:avLst/>
          </a:prstGeom>
        </p:spPr>
        <p:txBody>
          <a:bodyPr vert="horz" lIns="91440" tIns="45720" rIns="91440" bIns="45720" rtlCol="0" anchor="t" anchorCtr="0">
            <a:noAutofit/>
          </a:bodyPr>
          <a:lstStyle>
            <a:lvl1pPr algn="l" defTabSz="914400" rtl="0" eaLnBrk="1" latinLnBrk="0" hangingPunct="1">
              <a:lnSpc>
                <a:spcPts val="3500"/>
              </a:lnSpc>
              <a:spcBef>
                <a:spcPct val="0"/>
              </a:spcBef>
              <a:buNone/>
              <a:defRPr lang="en-US" sz="3000" b="0" kern="1200" cap="all" baseline="0">
                <a:solidFill>
                  <a:schemeClr val="bg1"/>
                </a:solidFill>
                <a:latin typeface="Frutiger 45 light" pitchFamily="34" charset="0"/>
                <a:ea typeface="+mj-ea"/>
                <a:cs typeface="+mj-cs"/>
              </a:defRPr>
            </a:lvl1pPr>
          </a:lstStyle>
          <a:p>
            <a:r>
              <a:rPr lang="de-DE" dirty="0"/>
              <a:t>             </a:t>
            </a:r>
          </a:p>
        </p:txBody>
      </p:sp>
      <p:sp>
        <p:nvSpPr>
          <p:cNvPr id="13" name="Titel 10"/>
          <p:cNvSpPr>
            <a:spLocks noGrp="1"/>
          </p:cNvSpPr>
          <p:nvPr>
            <p:ph type="title" idx="4294967295"/>
          </p:nvPr>
        </p:nvSpPr>
        <p:spPr>
          <a:xfrm>
            <a:off x="979488" y="14288"/>
            <a:ext cx="8164512" cy="1436687"/>
          </a:xfrm>
        </p:spPr>
        <p:txBody>
          <a:bodyPr anchor="ctr"/>
          <a:lstStyle>
            <a:lvl1pPr>
              <a:lnSpc>
                <a:spcPts val="3500"/>
              </a:lnSpc>
              <a:defRPr b="0">
                <a:solidFill>
                  <a:schemeClr val="bg1"/>
                </a:solidFill>
              </a:defRPr>
            </a:lvl1pPr>
          </a:lstStyle>
          <a:p>
            <a:r>
              <a:rPr lang="en-US" dirty="0">
                <a:cs typeface="Arial" pitchFamily="34" charset="0"/>
              </a:rPr>
              <a:t>“Economics…</a:t>
            </a:r>
          </a:p>
        </p:txBody>
      </p:sp>
      <p:sp>
        <p:nvSpPr>
          <p:cNvPr id="8" name="Titel 10"/>
          <p:cNvSpPr txBox="1">
            <a:spLocks/>
          </p:cNvSpPr>
          <p:nvPr/>
        </p:nvSpPr>
        <p:spPr>
          <a:xfrm>
            <a:off x="321574" y="1193800"/>
            <a:ext cx="8500852" cy="5664200"/>
          </a:xfrm>
          <a:prstGeom prst="rect">
            <a:avLst/>
          </a:prstGeom>
        </p:spPr>
        <p:txBody>
          <a:bodyPr vert="horz" lIns="91440" tIns="45720" rIns="91440" bIns="45720" rtlCol="0" anchor="ctr" anchorCtr="0">
            <a:noAutofit/>
          </a:bodyPr>
          <a:lstStyle>
            <a:lvl1pPr algn="l" defTabSz="914400" rtl="0" eaLnBrk="1" latinLnBrk="0" hangingPunct="1">
              <a:lnSpc>
                <a:spcPts val="3500"/>
              </a:lnSpc>
              <a:spcBef>
                <a:spcPct val="0"/>
              </a:spcBef>
              <a:buNone/>
              <a:defRPr lang="en-US" sz="2400" b="0" kern="1200" cap="all" baseline="0">
                <a:solidFill>
                  <a:schemeClr val="bg1"/>
                </a:solidFill>
                <a:latin typeface="Frutiger 45 light" pitchFamily="34" charset="0"/>
                <a:ea typeface="+mj-ea"/>
                <a:cs typeface="+mj-cs"/>
              </a:defRPr>
            </a:lvl1pPr>
          </a:lstStyle>
          <a:p>
            <a:pPr lvl="0">
              <a:lnSpc>
                <a:spcPct val="120000"/>
              </a:lnSpc>
              <a:spcBef>
                <a:spcPts val="1200"/>
              </a:spcBef>
              <a:spcAft>
                <a:spcPts val="1200"/>
              </a:spcAft>
            </a:pPr>
            <a:r>
              <a:rPr lang="en-US" sz="2000" cap="none" dirty="0">
                <a:solidFill>
                  <a:prstClr val="black"/>
                </a:solidFill>
                <a:latin typeface="Frutiger 45 light"/>
                <a:ea typeface="+mn-ea"/>
                <a:cs typeface="Arial" pitchFamily="34" charset="0"/>
              </a:rPr>
              <a:t>“Macroeconomics is about growth of the economy and fluctuations in output, employment and the general level of prices. Growth of output is extremely important because it makes higher levels of consumption and living standards possible. Fluctuations in output and prices can retard growth and generate economic hardship. What causes economic fluctuations? What can economic policy do to promote more stability? Why do some countries grow and achieve high levels of income while others remain poor?” 				          </a:t>
            </a:r>
            <a:r>
              <a:rPr lang="en-US" sz="1400" cap="none" dirty="0" err="1">
                <a:solidFill>
                  <a:prstClr val="black"/>
                </a:solidFill>
                <a:latin typeface="Frutiger 45 light"/>
                <a:ea typeface="+mn-ea"/>
                <a:cs typeface="Arial" pitchFamily="34" charset="0"/>
              </a:rPr>
              <a:t>Gwartney</a:t>
            </a:r>
            <a:r>
              <a:rPr lang="en-US" sz="1400" cap="none" dirty="0">
                <a:solidFill>
                  <a:prstClr val="black"/>
                </a:solidFill>
                <a:latin typeface="Frutiger 45 light"/>
                <a:ea typeface="+mn-ea"/>
                <a:cs typeface="Arial" pitchFamily="34" charset="0"/>
              </a:rPr>
              <a:t> et al. (2015) Macroeconomics</a:t>
            </a:r>
          </a:p>
          <a:p>
            <a:pPr>
              <a:lnSpc>
                <a:spcPct val="120000"/>
              </a:lnSpc>
              <a:spcBef>
                <a:spcPts val="1200"/>
              </a:spcBef>
              <a:spcAft>
                <a:spcPts val="1200"/>
              </a:spcAft>
            </a:pPr>
            <a:endParaRPr lang="en-US" sz="1400" cap="none" dirty="0">
              <a:solidFill>
                <a:schemeClr val="tx1"/>
              </a:solidFill>
              <a:cs typeface="Arial" pitchFamily="34" charset="0"/>
            </a:endParaRPr>
          </a:p>
        </p:txBody>
      </p:sp>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1320" b="34340"/>
          <a:stretch/>
        </p:blipFill>
        <p:spPr bwMode="auto">
          <a:xfrm>
            <a:off x="-3175" y="-692"/>
            <a:ext cx="9150350" cy="1486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el 10"/>
          <p:cNvSpPr txBox="1">
            <a:spLocks/>
          </p:cNvSpPr>
          <p:nvPr/>
        </p:nvSpPr>
        <p:spPr>
          <a:xfrm>
            <a:off x="321574" y="562623"/>
            <a:ext cx="8708126" cy="1436687"/>
          </a:xfrm>
          <a:prstGeom prst="rect">
            <a:avLst/>
          </a:prstGeom>
        </p:spPr>
        <p:txBody>
          <a:bodyPr anchor="ctr"/>
          <a:lstStyle>
            <a:lvl1pPr algn="l" defTabSz="914400" rtl="0" eaLnBrk="1" latinLnBrk="0" hangingPunct="1">
              <a:lnSpc>
                <a:spcPts val="3500"/>
              </a:lnSpc>
              <a:spcBef>
                <a:spcPct val="0"/>
              </a:spcBef>
              <a:buNone/>
              <a:defRPr lang="en-US" sz="2400" b="0" kern="1200" cap="all" baseline="0">
                <a:solidFill>
                  <a:schemeClr val="bg1"/>
                </a:solidFill>
                <a:latin typeface="Frutiger 45 light" pitchFamily="34" charset="0"/>
                <a:ea typeface="+mj-ea"/>
                <a:cs typeface="+mj-cs"/>
              </a:defRPr>
            </a:lvl1pPr>
          </a:lstStyle>
          <a:p>
            <a:r>
              <a:rPr lang="de-DE" sz="4000" dirty="0">
                <a:cs typeface="Arial" pitchFamily="34" charset="0"/>
              </a:rPr>
              <a:t>08 					                   </a:t>
            </a:r>
            <a:r>
              <a:rPr lang="de-DE" sz="4000" dirty="0" err="1">
                <a:cs typeface="Arial" pitchFamily="34" charset="0"/>
              </a:rPr>
              <a:t>IDEa</a:t>
            </a:r>
            <a:endParaRPr lang="de-DE" sz="4000" dirty="0">
              <a:cs typeface="Arial" pitchFamily="34" charset="0"/>
            </a:endParaRPr>
          </a:p>
        </p:txBody>
      </p:sp>
    </p:spTree>
    <p:extLst>
      <p:ext uri="{BB962C8B-B14F-4D97-AF65-F5344CB8AC3E}">
        <p14:creationId xmlns:p14="http://schemas.microsoft.com/office/powerpoint/2010/main" val="32956617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1"/>
          </p:nvPr>
        </p:nvSpPr>
        <p:spPr/>
        <p:txBody>
          <a:bodyPr/>
          <a:lstStyle/>
          <a:p>
            <a:r>
              <a:rPr lang="en-US" altLang="en-US" dirty="0"/>
              <a:t>The Role of Assumptions</a:t>
            </a:r>
            <a:endParaRPr lang="de-DE" dirty="0"/>
          </a:p>
        </p:txBody>
      </p:sp>
      <p:sp>
        <p:nvSpPr>
          <p:cNvPr id="3" name="Inhaltsplatzhalter 2"/>
          <p:cNvSpPr>
            <a:spLocks noGrp="1"/>
          </p:cNvSpPr>
          <p:nvPr>
            <p:ph sz="quarter" idx="12"/>
          </p:nvPr>
        </p:nvSpPr>
        <p:spPr/>
        <p:txBody>
          <a:bodyPr/>
          <a:lstStyle/>
          <a:p>
            <a:pPr marL="0" indent="0">
              <a:buClr>
                <a:srgbClr val="2E63AC"/>
              </a:buClr>
              <a:buNone/>
            </a:pPr>
            <a:r>
              <a:rPr lang="en-US" dirty="0">
                <a:solidFill>
                  <a:srgbClr val="2E63AC"/>
                </a:solidFill>
              </a:rPr>
              <a:t>Assumptions</a:t>
            </a:r>
          </a:p>
          <a:p>
            <a:pPr>
              <a:lnSpc>
                <a:spcPct val="120000"/>
              </a:lnSpc>
              <a:spcBef>
                <a:spcPts val="600"/>
              </a:spcBef>
              <a:buClr>
                <a:srgbClr val="2E63AC"/>
              </a:buClr>
              <a:buFont typeface="Wingdings" panose="05000000000000000000" pitchFamily="2" charset="2"/>
              <a:buChar char="§"/>
            </a:pPr>
            <a:r>
              <a:rPr lang="en-US" sz="1800" dirty="0"/>
              <a:t>Can simplify the complex world</a:t>
            </a:r>
          </a:p>
          <a:p>
            <a:pPr>
              <a:lnSpc>
                <a:spcPct val="120000"/>
              </a:lnSpc>
              <a:spcBef>
                <a:spcPts val="600"/>
              </a:spcBef>
              <a:buClr>
                <a:srgbClr val="2E63AC"/>
              </a:buClr>
              <a:buFont typeface="Wingdings" panose="05000000000000000000" pitchFamily="2" charset="2"/>
              <a:buChar char="§"/>
            </a:pPr>
            <a:r>
              <a:rPr lang="en-US" sz="1800" dirty="0"/>
              <a:t>Make it easier to understand</a:t>
            </a:r>
          </a:p>
          <a:p>
            <a:pPr>
              <a:lnSpc>
                <a:spcPct val="120000"/>
              </a:lnSpc>
              <a:spcBef>
                <a:spcPts val="600"/>
              </a:spcBef>
              <a:buClr>
                <a:srgbClr val="2E63AC"/>
              </a:buClr>
              <a:buFont typeface="Wingdings" panose="05000000000000000000" pitchFamily="2" charset="2"/>
              <a:buChar char="§"/>
            </a:pPr>
            <a:r>
              <a:rPr lang="en-US" sz="1800" dirty="0"/>
              <a:t>The art in scientific thinking: deciding which assumptions to make</a:t>
            </a:r>
          </a:p>
          <a:p>
            <a:pPr marL="0" indent="0">
              <a:buClr>
                <a:srgbClr val="2E63AC"/>
              </a:buClr>
              <a:buNone/>
            </a:pPr>
            <a:r>
              <a:rPr lang="en-US" dirty="0">
                <a:solidFill>
                  <a:srgbClr val="2E63AC"/>
                </a:solidFill>
              </a:rPr>
              <a:t>Different assumptions</a:t>
            </a:r>
          </a:p>
          <a:p>
            <a:pPr>
              <a:lnSpc>
                <a:spcPct val="120000"/>
              </a:lnSpc>
              <a:spcBef>
                <a:spcPts val="600"/>
              </a:spcBef>
              <a:buClr>
                <a:srgbClr val="2E63AC"/>
              </a:buClr>
              <a:buFont typeface="Wingdings" panose="05000000000000000000" pitchFamily="2" charset="2"/>
              <a:buChar char="§"/>
            </a:pPr>
            <a:r>
              <a:rPr lang="en-US" sz="1800" dirty="0"/>
              <a:t>To answer different questions</a:t>
            </a:r>
          </a:p>
          <a:p>
            <a:pPr>
              <a:lnSpc>
                <a:spcPct val="120000"/>
              </a:lnSpc>
              <a:spcBef>
                <a:spcPts val="600"/>
              </a:spcBef>
              <a:buClr>
                <a:srgbClr val="2E63AC"/>
              </a:buClr>
              <a:buFont typeface="Wingdings" panose="05000000000000000000" pitchFamily="2" charset="2"/>
              <a:buChar char="§"/>
            </a:pPr>
            <a:r>
              <a:rPr lang="en-US" sz="1800" dirty="0"/>
              <a:t>To study short-run or long-run effects</a:t>
            </a:r>
          </a:p>
        </p:txBody>
      </p:sp>
      <p:sp>
        <p:nvSpPr>
          <p:cNvPr id="5" name="Titel 4"/>
          <p:cNvSpPr>
            <a:spLocks noGrp="1"/>
          </p:cNvSpPr>
          <p:nvPr>
            <p:ph type="title"/>
          </p:nvPr>
        </p:nvSpPr>
        <p:spPr>
          <a:xfrm>
            <a:off x="604838" y="310778"/>
            <a:ext cx="6545262" cy="1264025"/>
          </a:xfrm>
        </p:spPr>
        <p:txBody>
          <a:bodyPr/>
          <a:lstStyle/>
          <a:p>
            <a:r>
              <a:rPr lang="en-US" altLang="en-US" dirty="0"/>
              <a:t>The Economist as a Scientist</a:t>
            </a:r>
            <a:endParaRPr lang="de-DE" dirty="0"/>
          </a:p>
        </p:txBody>
      </p:sp>
      <p:pic>
        <p:nvPicPr>
          <p:cNvPr id="6" name="Picture 7"/>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5648" y="972249"/>
            <a:ext cx="720000" cy="7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feld 6"/>
          <p:cNvSpPr txBox="1"/>
          <p:nvPr/>
        </p:nvSpPr>
        <p:spPr>
          <a:xfrm>
            <a:off x="5871939" y="1098666"/>
            <a:ext cx="1132764" cy="461665"/>
          </a:xfrm>
          <a:prstGeom prst="rect">
            <a:avLst/>
          </a:prstGeom>
          <a:noFill/>
        </p:spPr>
        <p:txBody>
          <a:bodyPr wrap="square" rtlCol="0">
            <a:spAutoFit/>
          </a:bodyPr>
          <a:lstStyle/>
          <a:p>
            <a:r>
              <a:rPr lang="en-US" altLang="en-US" sz="2400" dirty="0">
                <a:solidFill>
                  <a:schemeClr val="bg1"/>
                </a:solidFill>
              </a:rPr>
              <a:t>#2</a:t>
            </a:r>
            <a:endParaRPr lang="en-US" sz="2400" dirty="0">
              <a:solidFill>
                <a:schemeClr val="bg1"/>
              </a:solidFill>
            </a:endParaRPr>
          </a:p>
        </p:txBody>
      </p:sp>
    </p:spTree>
    <p:extLst>
      <p:ext uri="{BB962C8B-B14F-4D97-AF65-F5344CB8AC3E}">
        <p14:creationId xmlns:p14="http://schemas.microsoft.com/office/powerpoint/2010/main" val="2313328052"/>
      </p:ext>
    </p:extLst>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604838" y="310777"/>
            <a:ext cx="6545262" cy="1264025"/>
          </a:xfrm>
        </p:spPr>
        <p:txBody>
          <a:bodyPr/>
          <a:lstStyle/>
          <a:p>
            <a:r>
              <a:rPr lang="de-DE" dirty="0"/>
              <a:t>08 Learning </a:t>
            </a:r>
            <a:r>
              <a:rPr lang="de-DE" dirty="0" err="1"/>
              <a:t>Objectives</a:t>
            </a:r>
            <a:endParaRPr lang="de-DE" dirty="0"/>
          </a:p>
        </p:txBody>
      </p:sp>
      <p:sp>
        <p:nvSpPr>
          <p:cNvPr id="12" name="Rechteck 11"/>
          <p:cNvSpPr/>
          <p:nvPr/>
        </p:nvSpPr>
        <p:spPr>
          <a:xfrm>
            <a:off x="0" y="1623848"/>
            <a:ext cx="9144000" cy="4741032"/>
          </a:xfrm>
          <a:prstGeom prst="rect">
            <a:avLst/>
          </a:prstGeom>
          <a:blipFill dpi="0" rotWithShape="1">
            <a:blip r:embed="rId2">
              <a:alphaModFix amt="1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nhaltsplatzhalter 2"/>
          <p:cNvSpPr>
            <a:spLocks noGrp="1"/>
          </p:cNvSpPr>
          <p:nvPr>
            <p:ph sz="quarter" idx="12"/>
          </p:nvPr>
        </p:nvSpPr>
        <p:spPr>
          <a:xfrm>
            <a:off x="604838" y="1842448"/>
            <a:ext cx="8081962" cy="3878903"/>
          </a:xfrm>
        </p:spPr>
        <p:txBody>
          <a:bodyPr/>
          <a:lstStyle/>
          <a:p>
            <a:pPr>
              <a:lnSpc>
                <a:spcPct val="100000"/>
              </a:lnSpc>
              <a:spcBef>
                <a:spcPts val="0"/>
              </a:spcBef>
              <a:buClr>
                <a:srgbClr val="2E63AC"/>
              </a:buClr>
              <a:buFont typeface="Wingdings" panose="05000000000000000000" pitchFamily="2" charset="2"/>
              <a:buChar char="§"/>
            </a:pPr>
            <a:r>
              <a:rPr lang="en-US" dirty="0"/>
              <a:t>Explain economic growth</a:t>
            </a:r>
          </a:p>
          <a:p>
            <a:pPr>
              <a:lnSpc>
                <a:spcPct val="100000"/>
              </a:lnSpc>
              <a:spcBef>
                <a:spcPts val="0"/>
              </a:spcBef>
              <a:buClr>
                <a:srgbClr val="2E63AC"/>
              </a:buClr>
              <a:buFont typeface="Wingdings" panose="05000000000000000000" pitchFamily="2" charset="2"/>
              <a:buChar char="§"/>
            </a:pPr>
            <a:r>
              <a:rPr lang="en-US" dirty="0"/>
              <a:t>Calculate economic growth rates</a:t>
            </a:r>
          </a:p>
          <a:p>
            <a:pPr>
              <a:lnSpc>
                <a:spcPct val="100000"/>
              </a:lnSpc>
              <a:spcBef>
                <a:spcPts val="0"/>
              </a:spcBef>
              <a:buClr>
                <a:srgbClr val="2E63AC"/>
              </a:buClr>
              <a:buFont typeface="Wingdings" panose="05000000000000000000" pitchFamily="2" charset="2"/>
              <a:buChar char="§"/>
            </a:pPr>
            <a:r>
              <a:rPr lang="en-US" dirty="0"/>
              <a:t>Explain the determinants of productivity</a:t>
            </a:r>
          </a:p>
          <a:p>
            <a:pPr>
              <a:lnSpc>
                <a:spcPct val="100000"/>
              </a:lnSpc>
              <a:spcBef>
                <a:spcPts val="0"/>
              </a:spcBef>
              <a:buClr>
                <a:srgbClr val="2E63AC"/>
              </a:buClr>
              <a:buFont typeface="Wingdings" panose="05000000000000000000" pitchFamily="2" charset="2"/>
              <a:buChar char="§"/>
            </a:pPr>
            <a:r>
              <a:rPr lang="en-US" dirty="0"/>
              <a:t>Analyze how productivity can be influenced</a:t>
            </a:r>
          </a:p>
          <a:p>
            <a:pPr>
              <a:lnSpc>
                <a:spcPct val="100000"/>
              </a:lnSpc>
              <a:spcBef>
                <a:spcPts val="0"/>
              </a:spcBef>
              <a:buClr>
                <a:srgbClr val="2E63AC"/>
              </a:buClr>
              <a:buFont typeface="Wingdings" panose="05000000000000000000" pitchFamily="2" charset="2"/>
              <a:buChar char="§"/>
            </a:pPr>
            <a:r>
              <a:rPr lang="en-US" dirty="0"/>
              <a:t>Explain the importance of technological progress to economic growth.</a:t>
            </a:r>
          </a:p>
          <a:p>
            <a:pPr>
              <a:lnSpc>
                <a:spcPct val="100000"/>
              </a:lnSpc>
              <a:spcBef>
                <a:spcPts val="0"/>
              </a:spcBef>
              <a:buClr>
                <a:srgbClr val="2E63AC"/>
              </a:buClr>
              <a:buFont typeface="Wingdings" panose="05000000000000000000" pitchFamily="2" charset="2"/>
              <a:buChar char="§"/>
            </a:pPr>
            <a:r>
              <a:rPr lang="en-US" dirty="0"/>
              <a:t>Discuss the sources of technological progress</a:t>
            </a:r>
          </a:p>
          <a:p>
            <a:pPr>
              <a:lnSpc>
                <a:spcPct val="100000"/>
              </a:lnSpc>
              <a:spcBef>
                <a:spcPts val="0"/>
              </a:spcBef>
              <a:buClr>
                <a:srgbClr val="2E63AC"/>
              </a:buClr>
              <a:buFont typeface="Wingdings" panose="05000000000000000000" pitchFamily="2" charset="2"/>
              <a:buChar char="§"/>
            </a:pPr>
            <a:r>
              <a:rPr lang="en-US" dirty="0"/>
              <a:t>Assess the role of government in assisting economic growth</a:t>
            </a:r>
          </a:p>
          <a:p>
            <a:pPr>
              <a:lnSpc>
                <a:spcPct val="100000"/>
              </a:lnSpc>
              <a:spcBef>
                <a:spcPts val="0"/>
              </a:spcBef>
              <a:buClr>
                <a:srgbClr val="2E63AC"/>
              </a:buClr>
              <a:buFont typeface="Wingdings" panose="05000000000000000000" pitchFamily="2" charset="2"/>
              <a:buChar char="§"/>
            </a:pPr>
            <a:r>
              <a:rPr lang="en-US" dirty="0"/>
              <a:t>Define these concepts: the labor force, the labor-force participation rate, unemployment and the unemployment rate</a:t>
            </a:r>
          </a:p>
          <a:p>
            <a:pPr>
              <a:lnSpc>
                <a:spcPct val="100000"/>
              </a:lnSpc>
              <a:spcBef>
                <a:spcPts val="0"/>
              </a:spcBef>
              <a:buClr>
                <a:srgbClr val="2E63AC"/>
              </a:buClr>
              <a:buFont typeface="Wingdings" panose="05000000000000000000" pitchFamily="2" charset="2"/>
              <a:buChar char="§"/>
            </a:pPr>
            <a:r>
              <a:rPr lang="en-US" dirty="0"/>
              <a:t>Distinguish between cyclical, structural, and frictional unemployment</a:t>
            </a:r>
          </a:p>
          <a:p>
            <a:pPr>
              <a:lnSpc>
                <a:spcPct val="100000"/>
              </a:lnSpc>
              <a:spcBef>
                <a:spcPts val="0"/>
              </a:spcBef>
              <a:buClr>
                <a:srgbClr val="2E63AC"/>
              </a:buClr>
              <a:buFont typeface="Wingdings" panose="05000000000000000000" pitchFamily="2" charset="2"/>
              <a:buChar char="§"/>
            </a:pPr>
            <a:r>
              <a:rPr lang="en-US" dirty="0"/>
              <a:t>Describe the costs of unemployment</a:t>
            </a:r>
          </a:p>
          <a:p>
            <a:pPr>
              <a:buClr>
                <a:srgbClr val="2E63AC"/>
              </a:buClr>
              <a:buFont typeface="Wingdings" panose="05000000000000000000" pitchFamily="2" charset="2"/>
              <a:buChar char="§"/>
            </a:pPr>
            <a:endParaRPr lang="en-US" dirty="0"/>
          </a:p>
        </p:txBody>
      </p:sp>
    </p:spTree>
    <p:extLst>
      <p:ext uri="{BB962C8B-B14F-4D97-AF65-F5344CB8AC3E}">
        <p14:creationId xmlns:p14="http://schemas.microsoft.com/office/powerpoint/2010/main" val="709854105"/>
      </p:ext>
    </p:extLst>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2" descr="Bäumchen, Pflanze, Wächst, Sämling, Wachst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1528734"/>
            <a:ext cx="9144000" cy="5505451"/>
          </a:xfrm>
          <a:prstGeom prst="rect">
            <a:avLst/>
          </a:prstGeom>
          <a:noFill/>
          <a:extLst>
            <a:ext uri="{909E8E84-426E-40DD-AFC4-6F175D3DCCD1}">
              <a14:hiddenFill xmlns:a14="http://schemas.microsoft.com/office/drawing/2010/main">
                <a:solidFill>
                  <a:srgbClr val="FFFFFF"/>
                </a:solidFill>
              </a14:hiddenFill>
            </a:ext>
          </a:extLst>
        </p:spPr>
      </p:pic>
      <p:sp>
        <p:nvSpPr>
          <p:cNvPr id="9" name="Rechteck 8"/>
          <p:cNvSpPr/>
          <p:nvPr/>
        </p:nvSpPr>
        <p:spPr>
          <a:xfrm>
            <a:off x="0" y="3648105"/>
            <a:ext cx="9144000" cy="1514475"/>
          </a:xfrm>
          <a:prstGeom prst="rect">
            <a:avLst/>
          </a:prstGeom>
          <a:solidFill>
            <a:srgbClr val="2E63A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itel 10"/>
          <p:cNvSpPr txBox="1">
            <a:spLocks/>
          </p:cNvSpPr>
          <p:nvPr/>
        </p:nvSpPr>
        <p:spPr>
          <a:xfrm>
            <a:off x="727200" y="3957667"/>
            <a:ext cx="8042400" cy="993600"/>
          </a:xfrm>
          <a:prstGeom prst="rect">
            <a:avLst/>
          </a:prstGeom>
        </p:spPr>
        <p:txBody>
          <a:bodyPr vert="horz" lIns="91440" tIns="45720" rIns="91440" bIns="45720" rtlCol="0" anchor="t" anchorCtr="0">
            <a:noAutofit/>
          </a:bodyPr>
          <a:lstStyle>
            <a:lvl1pPr algn="l" defTabSz="914400" rtl="0" eaLnBrk="1" latinLnBrk="0" hangingPunct="1">
              <a:lnSpc>
                <a:spcPts val="3500"/>
              </a:lnSpc>
              <a:spcBef>
                <a:spcPct val="0"/>
              </a:spcBef>
              <a:buNone/>
              <a:defRPr lang="en-US" sz="3000" b="0" kern="1200" cap="all" baseline="0">
                <a:solidFill>
                  <a:schemeClr val="bg1"/>
                </a:solidFill>
                <a:latin typeface="Frutiger 45 light" pitchFamily="34" charset="0"/>
                <a:ea typeface="+mj-ea"/>
                <a:cs typeface="+mj-cs"/>
              </a:defRPr>
            </a:lvl1pPr>
          </a:lstStyle>
          <a:p>
            <a:r>
              <a:rPr lang="de-DE" dirty="0"/>
              <a:t>             </a:t>
            </a:r>
          </a:p>
        </p:txBody>
      </p:sp>
      <p:sp>
        <p:nvSpPr>
          <p:cNvPr id="13" name="Titel 10"/>
          <p:cNvSpPr>
            <a:spLocks noGrp="1"/>
          </p:cNvSpPr>
          <p:nvPr>
            <p:ph type="title"/>
          </p:nvPr>
        </p:nvSpPr>
        <p:spPr>
          <a:xfrm>
            <a:off x="604838" y="3683955"/>
            <a:ext cx="8164762" cy="1436687"/>
          </a:xfrm>
        </p:spPr>
        <p:txBody>
          <a:bodyPr anchor="ctr"/>
          <a:lstStyle>
            <a:lvl1pPr>
              <a:lnSpc>
                <a:spcPts val="3500"/>
              </a:lnSpc>
              <a:defRPr b="0">
                <a:solidFill>
                  <a:schemeClr val="bg1"/>
                </a:solidFill>
              </a:defRPr>
            </a:lvl1pPr>
          </a:lstStyle>
          <a:p>
            <a:r>
              <a:rPr lang="en-US" dirty="0">
                <a:cs typeface="Arial" pitchFamily="34" charset="0"/>
              </a:rPr>
              <a:t>8.1 Production and Growth</a:t>
            </a:r>
          </a:p>
        </p:txBody>
      </p:sp>
    </p:spTree>
    <p:extLst>
      <p:ext uri="{BB962C8B-B14F-4D97-AF65-F5344CB8AC3E}">
        <p14:creationId xmlns:p14="http://schemas.microsoft.com/office/powerpoint/2010/main" val="2158367174"/>
      </p:ext>
    </p:extLst>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quarter" idx="12"/>
          </p:nvPr>
        </p:nvSpPr>
        <p:spPr>
          <a:xfrm>
            <a:off x="604838" y="1842450"/>
            <a:ext cx="8081962" cy="3878903"/>
          </a:xfrm>
        </p:spPr>
        <p:txBody>
          <a:bodyPr/>
          <a:lstStyle/>
          <a:p>
            <a:pPr marL="0" indent="0">
              <a:buClr>
                <a:srgbClr val="2E63AC"/>
              </a:buClr>
              <a:buNone/>
            </a:pPr>
            <a:r>
              <a:rPr lang="en-US" altLang="en-US" dirty="0">
                <a:solidFill>
                  <a:srgbClr val="2E63AC"/>
                </a:solidFill>
                <a:latin typeface="+mn-lt"/>
              </a:rPr>
              <a:t>Real GDP per person</a:t>
            </a:r>
          </a:p>
          <a:p>
            <a:pPr>
              <a:buClr>
                <a:srgbClr val="2E63AC"/>
              </a:buClr>
              <a:buFont typeface="Wingdings" panose="05000000000000000000" pitchFamily="2" charset="2"/>
              <a:buChar char="§"/>
            </a:pPr>
            <a:r>
              <a:rPr lang="en-US" altLang="en-US" dirty="0">
                <a:latin typeface="+mn-lt"/>
              </a:rPr>
              <a:t>Living standard; vary widely from country to country</a:t>
            </a:r>
          </a:p>
          <a:p>
            <a:pPr marL="0" indent="0">
              <a:buClr>
                <a:srgbClr val="2E63AC"/>
              </a:buClr>
              <a:buNone/>
            </a:pPr>
            <a:r>
              <a:rPr lang="en-US" altLang="en-US" dirty="0">
                <a:solidFill>
                  <a:srgbClr val="2E63AC"/>
                </a:solidFill>
                <a:latin typeface="+mn-lt"/>
              </a:rPr>
              <a:t>Growth rate</a:t>
            </a:r>
          </a:p>
          <a:p>
            <a:pPr>
              <a:buClr>
                <a:srgbClr val="2E63AC"/>
              </a:buClr>
              <a:buFont typeface="Wingdings" panose="05000000000000000000" pitchFamily="2" charset="2"/>
              <a:buChar char="§"/>
            </a:pPr>
            <a:r>
              <a:rPr lang="en-US" altLang="en-US" dirty="0">
                <a:latin typeface="+mn-lt"/>
              </a:rPr>
              <a:t>How rapidly real GDP per person grew in the typical year</a:t>
            </a:r>
          </a:p>
          <a:p>
            <a:pPr>
              <a:buClr>
                <a:srgbClr val="2E63AC"/>
              </a:buClr>
              <a:buFont typeface="Wingdings" panose="05000000000000000000" pitchFamily="2" charset="2"/>
              <a:buChar char="§"/>
            </a:pPr>
            <a:r>
              <a:rPr lang="en-US" dirty="0">
                <a:latin typeface="+mn-lt"/>
              </a:rPr>
              <a:t>The percentage rate of change from one period to another</a:t>
            </a:r>
          </a:p>
          <a:p>
            <a:pPr marL="0" indent="0">
              <a:buClr>
                <a:srgbClr val="2E63AC"/>
              </a:buClr>
              <a:buNone/>
            </a:pPr>
            <a:endParaRPr lang="en-US" dirty="0">
              <a:latin typeface="+mn-lt"/>
            </a:endParaRPr>
          </a:p>
          <a:p>
            <a:pPr>
              <a:buClr>
                <a:srgbClr val="2E63AC"/>
              </a:buClr>
              <a:buFont typeface="Wingdings" panose="05000000000000000000" pitchFamily="2" charset="2"/>
              <a:buChar char="§"/>
            </a:pPr>
            <a:endParaRPr lang="en-US" dirty="0">
              <a:latin typeface="+mn-lt"/>
            </a:endParaRPr>
          </a:p>
          <a:p>
            <a:pPr>
              <a:buClr>
                <a:srgbClr val="2E63AC"/>
              </a:buClr>
              <a:buFont typeface="Wingdings" panose="05000000000000000000" pitchFamily="2" charset="2"/>
              <a:buChar char="§"/>
            </a:pPr>
            <a:endParaRPr lang="en-US" altLang="en-US" dirty="0">
              <a:latin typeface="+mn-lt"/>
            </a:endParaRPr>
          </a:p>
          <a:p>
            <a:pPr>
              <a:buClr>
                <a:srgbClr val="2E63AC"/>
              </a:buClr>
              <a:buFont typeface="Wingdings" panose="05000000000000000000" pitchFamily="2" charset="2"/>
              <a:buChar char="§"/>
            </a:pPr>
            <a:endParaRPr lang="en-US" altLang="en-US" dirty="0"/>
          </a:p>
          <a:p>
            <a:pPr marL="0" indent="0">
              <a:buNone/>
            </a:pPr>
            <a:r>
              <a:rPr lang="en-US" dirty="0">
                <a:latin typeface="+mn-lt"/>
              </a:rPr>
              <a:t>.</a:t>
            </a:r>
          </a:p>
        </p:txBody>
      </p:sp>
      <p:sp>
        <p:nvSpPr>
          <p:cNvPr id="5" name="Titel 4"/>
          <p:cNvSpPr>
            <a:spLocks noGrp="1"/>
          </p:cNvSpPr>
          <p:nvPr>
            <p:ph type="title"/>
          </p:nvPr>
        </p:nvSpPr>
        <p:spPr>
          <a:xfrm>
            <a:off x="604838" y="310778"/>
            <a:ext cx="6545262" cy="1264025"/>
          </a:xfrm>
        </p:spPr>
        <p:txBody>
          <a:bodyPr/>
          <a:lstStyle/>
          <a:p>
            <a:r>
              <a:rPr lang="en-US" altLang="en-US" dirty="0"/>
              <a:t>Measuring Economic Growth (1/2)</a:t>
            </a:r>
            <a:endParaRPr lang="en-US" dirty="0">
              <a:solidFill>
                <a:srgbClr val="2164A2"/>
              </a:solidFill>
              <a:ea typeface="ヒラギノ角ゴ Pro W3" pitchFamily="-65" charset="-128"/>
            </a:endParaRPr>
          </a:p>
        </p:txBody>
      </p:sp>
      <p:pic>
        <p:nvPicPr>
          <p:cNvPr id="6" name="Picture 15" descr="Growth rate equals left parenthesis GDP in year 2 minus GDP in year 1 right parenthesis over left parenthesis GDP in year 1 right parenthesis."/>
          <p:cNvPicPr>
            <a:picLocks noChangeAspect="1" noChangeArrowheads="1"/>
          </p:cNvPicPr>
          <p:nvPr/>
        </p:nvPicPr>
        <p:blipFill>
          <a:blip r:embed="rId2"/>
          <a:srcRect/>
          <a:stretch>
            <a:fillRect/>
          </a:stretch>
        </p:blipFill>
        <p:spPr bwMode="auto">
          <a:xfrm>
            <a:off x="2155032" y="4487530"/>
            <a:ext cx="4392488" cy="580410"/>
          </a:xfrm>
          <a:prstGeom prst="rect">
            <a:avLst/>
          </a:prstGeom>
          <a:noFill/>
          <a:ln w="9525">
            <a:noFill/>
            <a:miter lim="800000"/>
            <a:headEnd/>
            <a:tailEnd/>
          </a:ln>
        </p:spPr>
      </p:pic>
      <p:pic>
        <p:nvPicPr>
          <p:cNvPr id="7" name="Picture 13" descr="GDP left bracket n years later right bracket equals left parenthesis 1 plus g right parenthesis superscript n baseline left parenthesis 100 right parenthesis."/>
          <p:cNvPicPr>
            <a:picLocks noChangeAspect="1" noChangeArrowheads="1"/>
          </p:cNvPicPr>
          <p:nvPr/>
        </p:nvPicPr>
        <p:blipFill>
          <a:blip r:embed="rId3"/>
          <a:srcRect/>
          <a:stretch>
            <a:fillRect/>
          </a:stretch>
        </p:blipFill>
        <p:spPr bwMode="auto">
          <a:xfrm>
            <a:off x="2192929" y="5297505"/>
            <a:ext cx="3528392" cy="320762"/>
          </a:xfrm>
          <a:prstGeom prst="rect">
            <a:avLst/>
          </a:prstGeom>
          <a:noFill/>
          <a:ln w="9525">
            <a:noFill/>
            <a:miter lim="800000"/>
            <a:headEnd/>
            <a:tailEnd/>
          </a:ln>
        </p:spPr>
      </p:pic>
    </p:spTree>
    <p:extLst>
      <p:ext uri="{BB962C8B-B14F-4D97-AF65-F5344CB8AC3E}">
        <p14:creationId xmlns:p14="http://schemas.microsoft.com/office/powerpoint/2010/main" val="1262165171"/>
      </p:ext>
    </p:extLst>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quarter" idx="12"/>
          </p:nvPr>
        </p:nvSpPr>
        <p:spPr>
          <a:xfrm>
            <a:off x="604838" y="1842450"/>
            <a:ext cx="8081962" cy="3878903"/>
          </a:xfrm>
        </p:spPr>
        <p:txBody>
          <a:bodyPr/>
          <a:lstStyle/>
          <a:p>
            <a:pPr marL="0" indent="0">
              <a:buClr>
                <a:srgbClr val="2E63AC"/>
              </a:buClr>
              <a:buNone/>
            </a:pPr>
            <a:r>
              <a:rPr lang="en-US" sz="2400" dirty="0">
                <a:solidFill>
                  <a:srgbClr val="2E63AC"/>
                </a:solidFill>
                <a:latin typeface="+mn-lt"/>
              </a:rPr>
              <a:t>Rule of 70</a:t>
            </a:r>
          </a:p>
          <a:p>
            <a:pPr>
              <a:buClr>
                <a:srgbClr val="2E63AC"/>
              </a:buClr>
              <a:buFont typeface="Wingdings" panose="05000000000000000000" pitchFamily="2" charset="2"/>
              <a:buChar char="§"/>
            </a:pPr>
            <a:r>
              <a:rPr lang="en-US" dirty="0">
                <a:latin typeface="+mn-lt"/>
              </a:rPr>
              <a:t>A rule of thumb that says output will double in 70/x years, where x is the percentage rate of growth.</a:t>
            </a:r>
          </a:p>
          <a:p>
            <a:pPr>
              <a:buClr>
                <a:srgbClr val="2E63AC"/>
              </a:buClr>
              <a:buFont typeface="Wingdings" panose="05000000000000000000" pitchFamily="2" charset="2"/>
              <a:buChar char="§"/>
            </a:pPr>
            <a:endParaRPr lang="en-US" dirty="0">
              <a:latin typeface="+mn-lt"/>
            </a:endParaRPr>
          </a:p>
          <a:p>
            <a:pPr>
              <a:buClr>
                <a:srgbClr val="2E63AC"/>
              </a:buClr>
              <a:buFont typeface="Wingdings" panose="05000000000000000000" pitchFamily="2" charset="2"/>
              <a:buChar char="§"/>
            </a:pPr>
            <a:endParaRPr lang="en-US" altLang="en-US" dirty="0">
              <a:latin typeface="+mn-lt"/>
            </a:endParaRPr>
          </a:p>
          <a:p>
            <a:pPr>
              <a:buClr>
                <a:srgbClr val="2E63AC"/>
              </a:buClr>
              <a:buFont typeface="Wingdings" panose="05000000000000000000" pitchFamily="2" charset="2"/>
              <a:buChar char="§"/>
            </a:pPr>
            <a:endParaRPr lang="en-US" altLang="en-US" dirty="0">
              <a:latin typeface="+mn-lt"/>
            </a:endParaRPr>
          </a:p>
          <a:p>
            <a:pPr marL="0" indent="0">
              <a:buNone/>
            </a:pPr>
            <a:r>
              <a:rPr lang="en-US" dirty="0">
                <a:latin typeface="+mn-lt"/>
              </a:rPr>
              <a:t>.</a:t>
            </a:r>
          </a:p>
        </p:txBody>
      </p:sp>
      <p:sp>
        <p:nvSpPr>
          <p:cNvPr id="5" name="Titel 4"/>
          <p:cNvSpPr>
            <a:spLocks noGrp="1"/>
          </p:cNvSpPr>
          <p:nvPr>
            <p:ph type="title"/>
          </p:nvPr>
        </p:nvSpPr>
        <p:spPr>
          <a:xfrm>
            <a:off x="604838" y="310778"/>
            <a:ext cx="6545262" cy="1264025"/>
          </a:xfrm>
        </p:spPr>
        <p:txBody>
          <a:bodyPr/>
          <a:lstStyle/>
          <a:p>
            <a:r>
              <a:rPr lang="en-US" altLang="en-US" dirty="0"/>
              <a:t>Measuring Economic Growth (2/2)</a:t>
            </a:r>
            <a:endParaRPr lang="en-US" dirty="0">
              <a:solidFill>
                <a:srgbClr val="2164A2"/>
              </a:solidFill>
              <a:ea typeface="ヒラギノ角ゴ Pro W3" pitchFamily="-65" charset="-128"/>
            </a:endParaRPr>
          </a:p>
        </p:txBody>
      </p:sp>
      <p:pic>
        <p:nvPicPr>
          <p:cNvPr id="8" name="Picture 11" descr="Years to double equals 70 over left parenthesis percentage growth rate right parenthesis."/>
          <p:cNvPicPr>
            <a:picLocks noChangeAspect="1" noChangeArrowheads="1"/>
          </p:cNvPicPr>
          <p:nvPr/>
        </p:nvPicPr>
        <p:blipFill>
          <a:blip r:embed="rId2"/>
          <a:srcRect/>
          <a:stretch>
            <a:fillRect/>
          </a:stretch>
        </p:blipFill>
        <p:spPr bwMode="auto">
          <a:xfrm>
            <a:off x="2286181" y="3322359"/>
            <a:ext cx="4508574" cy="623198"/>
          </a:xfrm>
          <a:prstGeom prst="rect">
            <a:avLst/>
          </a:prstGeom>
          <a:noFill/>
          <a:ln w="9525">
            <a:noFill/>
            <a:miter lim="800000"/>
            <a:headEnd/>
            <a:tailEnd/>
          </a:ln>
        </p:spPr>
      </p:pic>
    </p:spTree>
    <p:extLst>
      <p:ext uri="{BB962C8B-B14F-4D97-AF65-F5344CB8AC3E}">
        <p14:creationId xmlns:p14="http://schemas.microsoft.com/office/powerpoint/2010/main" val="76037630"/>
      </p:ext>
    </p:extLst>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400" y="1483876"/>
            <a:ext cx="6883400" cy="48534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5" name="Titel 4"/>
          <p:cNvSpPr>
            <a:spLocks noGrp="1"/>
          </p:cNvSpPr>
          <p:nvPr>
            <p:ph type="title"/>
          </p:nvPr>
        </p:nvSpPr>
        <p:spPr>
          <a:xfrm>
            <a:off x="604838" y="310778"/>
            <a:ext cx="6545262" cy="1264025"/>
          </a:xfrm>
        </p:spPr>
        <p:txBody>
          <a:bodyPr/>
          <a:lstStyle/>
          <a:p>
            <a:r>
              <a:rPr lang="en-US" dirty="0"/>
              <a:t>The Variety of Growth Experiences</a:t>
            </a:r>
          </a:p>
        </p:txBody>
      </p:sp>
    </p:spTree>
    <p:extLst>
      <p:ext uri="{BB962C8B-B14F-4D97-AF65-F5344CB8AC3E}">
        <p14:creationId xmlns:p14="http://schemas.microsoft.com/office/powerpoint/2010/main" val="3448929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quarter" idx="12"/>
          </p:nvPr>
        </p:nvSpPr>
        <p:spPr>
          <a:xfrm>
            <a:off x="604838" y="1842450"/>
            <a:ext cx="8081962" cy="3878903"/>
          </a:xfrm>
        </p:spPr>
        <p:txBody>
          <a:bodyPr/>
          <a:lstStyle/>
          <a:p>
            <a:pPr marL="0" indent="0">
              <a:buClr>
                <a:srgbClr val="2E63AC"/>
              </a:buClr>
              <a:buNone/>
            </a:pPr>
            <a:r>
              <a:rPr lang="en-IN" dirty="0">
                <a:solidFill>
                  <a:srgbClr val="505050"/>
                </a:solidFill>
              </a:rPr>
              <a:t>Economic growth means an expanded production possibilities curve (PPC)</a:t>
            </a:r>
            <a:endParaRPr lang="en-US" altLang="en-US" dirty="0"/>
          </a:p>
          <a:p>
            <a:pPr>
              <a:buClr>
                <a:srgbClr val="2E63AC"/>
              </a:buClr>
              <a:buFont typeface="Wingdings" panose="05000000000000000000" pitchFamily="2" charset="2"/>
              <a:buChar char="§"/>
            </a:pPr>
            <a:endParaRPr lang="en-US" altLang="en-US" dirty="0"/>
          </a:p>
          <a:p>
            <a:pPr>
              <a:buClr>
                <a:srgbClr val="2E63AC"/>
              </a:buClr>
              <a:buFont typeface="Wingdings" panose="05000000000000000000" pitchFamily="2" charset="2"/>
              <a:buChar char="§"/>
            </a:pPr>
            <a:endParaRPr lang="en-US" altLang="en-US" dirty="0"/>
          </a:p>
          <a:p>
            <a:pPr marL="0" indent="0">
              <a:buNone/>
            </a:pPr>
            <a:r>
              <a:rPr lang="en-US" dirty="0">
                <a:latin typeface="+mn-lt"/>
              </a:rPr>
              <a:t>.</a:t>
            </a:r>
          </a:p>
        </p:txBody>
      </p:sp>
      <p:sp>
        <p:nvSpPr>
          <p:cNvPr id="5" name="Titel 4"/>
          <p:cNvSpPr>
            <a:spLocks noGrp="1"/>
          </p:cNvSpPr>
          <p:nvPr>
            <p:ph type="title"/>
          </p:nvPr>
        </p:nvSpPr>
        <p:spPr>
          <a:xfrm>
            <a:off x="604838" y="310778"/>
            <a:ext cx="6545262" cy="1264025"/>
          </a:xfrm>
        </p:spPr>
        <p:txBody>
          <a:bodyPr/>
          <a:lstStyle/>
          <a:p>
            <a:r>
              <a:rPr lang="en-US" altLang="en-US" dirty="0"/>
              <a:t>What Is Economic Growth?</a:t>
            </a:r>
            <a:endParaRPr lang="en-US" dirty="0">
              <a:solidFill>
                <a:srgbClr val="2164A2"/>
              </a:solidFill>
              <a:ea typeface="ヒラギノ角ゴ Pro W3" pitchFamily="-65" charset="-128"/>
            </a:endParaRPr>
          </a:p>
        </p:txBody>
      </p:sp>
      <p:pic>
        <p:nvPicPr>
          <p:cNvPr id="6" name="Picture 3" descr="A graph has Consumer goods on the horizontal axis and Military goods on the vertical axis. The graph shows two downward-bending curves falling from the vertical axis to the horizontal axis. The PPC before growth curve falls slowly then rapidly. The PPC after growth curve is the PPC before growth curve shifted up and righ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0674" y="2601310"/>
            <a:ext cx="3902759" cy="3476596"/>
          </a:xfrm>
          <a:prstGeom prst="rect">
            <a:avLst/>
          </a:prstGeom>
        </p:spPr>
      </p:pic>
    </p:spTree>
    <p:extLst>
      <p:ext uri="{BB962C8B-B14F-4D97-AF65-F5344CB8AC3E}">
        <p14:creationId xmlns:p14="http://schemas.microsoft.com/office/powerpoint/2010/main" val="2659727285"/>
      </p:ext>
    </p:extLst>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604838" y="310778"/>
            <a:ext cx="6545262" cy="1264025"/>
          </a:xfrm>
        </p:spPr>
        <p:txBody>
          <a:bodyPr/>
          <a:lstStyle/>
          <a:p>
            <a:r>
              <a:rPr lang="en-DE" dirty="0">
                <a:latin typeface="Arial" panose="020B0604020202020204" pitchFamily="34" charset="0"/>
                <a:cs typeface="Arial" panose="020B0604020202020204" pitchFamily="34" charset="0"/>
              </a:rPr>
              <a:t>Farming land (Black forest) </a:t>
            </a:r>
            <a:br>
              <a:rPr lang="en-DE" dirty="0">
                <a:latin typeface="Arial" panose="020B0604020202020204" pitchFamily="34" charset="0"/>
                <a:cs typeface="Arial" panose="020B0604020202020204" pitchFamily="34" charset="0"/>
              </a:rPr>
            </a:br>
            <a:r>
              <a:rPr lang="en-DE" dirty="0">
                <a:latin typeface="Arial" panose="020B0604020202020204" pitchFamily="34" charset="0"/>
                <a:cs typeface="Arial" panose="020B0604020202020204" pitchFamily="34" charset="0"/>
              </a:rPr>
              <a:t>needed for 1 Bread </a:t>
            </a:r>
          </a:p>
        </p:txBody>
      </p:sp>
      <p:pic>
        <p:nvPicPr>
          <p:cNvPr id="7" name="Content Placeholder 6" descr="A picture containing grass, outdoor, wooden, green&#10;&#10;Description automatically generated">
            <a:extLst>
              <a:ext uri="{FF2B5EF4-FFF2-40B4-BE49-F238E27FC236}">
                <a16:creationId xmlns:a16="http://schemas.microsoft.com/office/drawing/2014/main" id="{6484BA6A-BB22-CDF5-9DFF-5EF2F7836474}"/>
              </a:ext>
            </a:extLst>
          </p:cNvPr>
          <p:cNvPicPr>
            <a:picLocks noGrp="1" noChangeAspect="1"/>
          </p:cNvPicPr>
          <p:nvPr>
            <p:ph sz="quarter" idx="12"/>
          </p:nvPr>
        </p:nvPicPr>
        <p:blipFill>
          <a:blip r:embed="rId2">
            <a:extLst>
              <a:ext uri="{28A0092B-C50C-407E-A947-70E740481C1C}">
                <a14:useLocalDpi xmlns:a14="http://schemas.microsoft.com/office/drawing/2010/main" val="0"/>
              </a:ext>
            </a:extLst>
          </a:blip>
          <a:stretch>
            <a:fillRect/>
          </a:stretch>
        </p:blipFill>
        <p:spPr>
          <a:xfrm>
            <a:off x="5029199" y="2024554"/>
            <a:ext cx="3985930" cy="2993340"/>
          </a:xfrm>
        </p:spPr>
      </p:pic>
      <p:pic>
        <p:nvPicPr>
          <p:cNvPr id="9" name="Picture 8" descr="A picture containing grass, outdoor&#10;&#10;Description automatically generated">
            <a:extLst>
              <a:ext uri="{FF2B5EF4-FFF2-40B4-BE49-F238E27FC236}">
                <a16:creationId xmlns:a16="http://schemas.microsoft.com/office/drawing/2014/main" id="{B71D3173-606E-615E-3595-631CA6A6C2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650" y="2024554"/>
            <a:ext cx="3565799" cy="2677831"/>
          </a:xfrm>
          <a:prstGeom prst="rect">
            <a:avLst/>
          </a:prstGeom>
        </p:spPr>
      </p:pic>
      <p:pic>
        <p:nvPicPr>
          <p:cNvPr id="11" name="Picture 10" descr="A picture containing grass, tree, outdoor, sky&#10;&#10;Description automatically generated">
            <a:extLst>
              <a:ext uri="{FF2B5EF4-FFF2-40B4-BE49-F238E27FC236}">
                <a16:creationId xmlns:a16="http://schemas.microsoft.com/office/drawing/2014/main" id="{E00E58F6-1802-7771-E430-2C608A3536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649" y="4703552"/>
            <a:ext cx="3565799" cy="1425082"/>
          </a:xfrm>
          <a:prstGeom prst="rect">
            <a:avLst/>
          </a:prstGeom>
        </p:spPr>
      </p:pic>
      <p:sp>
        <p:nvSpPr>
          <p:cNvPr id="13" name="TextBox 12">
            <a:extLst>
              <a:ext uri="{FF2B5EF4-FFF2-40B4-BE49-F238E27FC236}">
                <a16:creationId xmlns:a16="http://schemas.microsoft.com/office/drawing/2014/main" id="{62F2F458-AB44-F877-64C0-21C1D97691E1}"/>
              </a:ext>
            </a:extLst>
          </p:cNvPr>
          <p:cNvSpPr txBox="1"/>
          <p:nvPr/>
        </p:nvSpPr>
        <p:spPr>
          <a:xfrm>
            <a:off x="1197729" y="1630401"/>
            <a:ext cx="1897638"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M</a:t>
            </a:r>
            <a:r>
              <a:rPr lang="en-DE" sz="1600" dirty="0">
                <a:latin typeface="Arial" panose="020B0604020202020204" pitchFamily="34" charset="0"/>
                <a:cs typeface="Arial" panose="020B0604020202020204" pitchFamily="34" charset="0"/>
              </a:rPr>
              <a:t>edieval times </a:t>
            </a:r>
          </a:p>
        </p:txBody>
      </p:sp>
      <p:sp>
        <p:nvSpPr>
          <p:cNvPr id="14" name="TextBox 13">
            <a:extLst>
              <a:ext uri="{FF2B5EF4-FFF2-40B4-BE49-F238E27FC236}">
                <a16:creationId xmlns:a16="http://schemas.microsoft.com/office/drawing/2014/main" id="{7510422A-EA96-C3E3-FC0C-088369F776D6}"/>
              </a:ext>
            </a:extLst>
          </p:cNvPr>
          <p:cNvSpPr txBox="1"/>
          <p:nvPr/>
        </p:nvSpPr>
        <p:spPr>
          <a:xfrm>
            <a:off x="6567617" y="1630401"/>
            <a:ext cx="1897638" cy="338554"/>
          </a:xfrm>
          <a:prstGeom prst="rect">
            <a:avLst/>
          </a:prstGeom>
          <a:noFill/>
        </p:spPr>
        <p:txBody>
          <a:bodyPr wrap="square" rtlCol="0">
            <a:spAutoFit/>
          </a:bodyPr>
          <a:lstStyle/>
          <a:p>
            <a:r>
              <a:rPr lang="de-DE" sz="1600" dirty="0">
                <a:latin typeface="Arial" panose="020B0604020202020204" pitchFamily="34" charset="0"/>
                <a:cs typeface="Arial" panose="020B0604020202020204" pitchFamily="34" charset="0"/>
              </a:rPr>
              <a:t>Today </a:t>
            </a:r>
            <a:endParaRPr lang="en-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3043052"/>
      </p:ext>
    </p:extLst>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quarter" idx="12"/>
          </p:nvPr>
        </p:nvSpPr>
        <p:spPr>
          <a:xfrm>
            <a:off x="604838" y="1842450"/>
            <a:ext cx="8081962" cy="3878903"/>
          </a:xfrm>
        </p:spPr>
        <p:txBody>
          <a:bodyPr/>
          <a:lstStyle/>
          <a:p>
            <a:pPr marL="0" indent="0">
              <a:buClr>
                <a:srgbClr val="2E63AC"/>
              </a:buClr>
              <a:buNone/>
            </a:pPr>
            <a:r>
              <a:rPr lang="en-US" altLang="en-US" b="1" cap="all" dirty="0">
                <a:solidFill>
                  <a:srgbClr val="86A315"/>
                </a:solidFill>
              </a:rPr>
              <a:t>Productivity: </a:t>
            </a:r>
            <a:r>
              <a:rPr lang="en-US" altLang="en-US" dirty="0"/>
              <a:t>The quantity of goods and services produced from each unit of labor input</a:t>
            </a:r>
          </a:p>
          <a:p>
            <a:pPr marL="0" indent="0">
              <a:buClr>
                <a:srgbClr val="2E63AC"/>
              </a:buClr>
              <a:buNone/>
            </a:pPr>
            <a:r>
              <a:rPr lang="en-US" altLang="en-US" dirty="0">
                <a:solidFill>
                  <a:srgbClr val="2E63AC"/>
                </a:solidFill>
              </a:rPr>
              <a:t>Why productivity is so important</a:t>
            </a:r>
          </a:p>
          <a:p>
            <a:pPr>
              <a:lnSpc>
                <a:spcPts val="2000"/>
              </a:lnSpc>
              <a:spcBef>
                <a:spcPts val="600"/>
              </a:spcBef>
              <a:buClr>
                <a:srgbClr val="2E63AC"/>
              </a:buClr>
              <a:buFont typeface="Wingdings" panose="05000000000000000000" pitchFamily="2" charset="2"/>
              <a:buChar char="§"/>
            </a:pPr>
            <a:r>
              <a:rPr lang="en-US" altLang="en-US" dirty="0"/>
              <a:t>Key determinant of living standards</a:t>
            </a:r>
          </a:p>
          <a:p>
            <a:pPr>
              <a:lnSpc>
                <a:spcPts val="2000"/>
              </a:lnSpc>
              <a:spcBef>
                <a:spcPts val="600"/>
              </a:spcBef>
              <a:buClr>
                <a:srgbClr val="2E63AC"/>
              </a:buClr>
              <a:buFont typeface="Wingdings" panose="05000000000000000000" pitchFamily="2" charset="2"/>
              <a:buChar char="§"/>
            </a:pPr>
            <a:r>
              <a:rPr lang="en-US" altLang="en-US" dirty="0">
                <a:solidFill>
                  <a:srgbClr val="A71111"/>
                </a:solidFill>
              </a:rPr>
              <a:t>Growth in productivity is the key determinant of growth in living standards</a:t>
            </a:r>
          </a:p>
          <a:p>
            <a:pPr>
              <a:lnSpc>
                <a:spcPts val="2000"/>
              </a:lnSpc>
              <a:spcBef>
                <a:spcPts val="600"/>
              </a:spcBef>
              <a:buClr>
                <a:srgbClr val="2E63AC"/>
              </a:buClr>
              <a:buFont typeface="Wingdings" panose="05000000000000000000" pitchFamily="2" charset="2"/>
              <a:buChar char="§"/>
            </a:pPr>
            <a:r>
              <a:rPr lang="en-US" altLang="en-US" dirty="0"/>
              <a:t>An economy’s income is the economy’s output</a:t>
            </a:r>
          </a:p>
          <a:p>
            <a:pPr marL="0" indent="0">
              <a:buClr>
                <a:srgbClr val="2E63AC"/>
              </a:buClr>
              <a:buNone/>
            </a:pPr>
            <a:r>
              <a:rPr lang="en-US" altLang="en-US" dirty="0">
                <a:solidFill>
                  <a:srgbClr val="2E63AC"/>
                </a:solidFill>
              </a:rPr>
              <a:t>Determinants of productivity </a:t>
            </a:r>
          </a:p>
          <a:p>
            <a:pPr>
              <a:lnSpc>
                <a:spcPts val="2000"/>
              </a:lnSpc>
              <a:spcBef>
                <a:spcPts val="600"/>
              </a:spcBef>
              <a:buClr>
                <a:srgbClr val="2E63AC"/>
              </a:buClr>
              <a:buFont typeface="Wingdings" panose="05000000000000000000" pitchFamily="2" charset="2"/>
              <a:buChar char="§"/>
            </a:pPr>
            <a:r>
              <a:rPr lang="en-US" altLang="en-US" dirty="0"/>
              <a:t>Physical capital per worker</a:t>
            </a:r>
          </a:p>
          <a:p>
            <a:pPr>
              <a:lnSpc>
                <a:spcPts val="2000"/>
              </a:lnSpc>
              <a:spcBef>
                <a:spcPts val="600"/>
              </a:spcBef>
              <a:buClr>
                <a:srgbClr val="2E63AC"/>
              </a:buClr>
              <a:buFont typeface="Wingdings" panose="05000000000000000000" pitchFamily="2" charset="2"/>
              <a:buChar char="§"/>
            </a:pPr>
            <a:r>
              <a:rPr lang="en-US" altLang="en-US" dirty="0"/>
              <a:t>Human capital per worker</a:t>
            </a:r>
          </a:p>
          <a:p>
            <a:pPr>
              <a:lnSpc>
                <a:spcPts val="2000"/>
              </a:lnSpc>
              <a:spcBef>
                <a:spcPts val="600"/>
              </a:spcBef>
              <a:buClr>
                <a:srgbClr val="2E63AC"/>
              </a:buClr>
              <a:buFont typeface="Wingdings" panose="05000000000000000000" pitchFamily="2" charset="2"/>
              <a:buChar char="§"/>
            </a:pPr>
            <a:r>
              <a:rPr lang="en-US" altLang="en-US" dirty="0"/>
              <a:t>Natural resources per worker</a:t>
            </a:r>
          </a:p>
          <a:p>
            <a:pPr>
              <a:lnSpc>
                <a:spcPts val="2000"/>
              </a:lnSpc>
              <a:spcBef>
                <a:spcPts val="600"/>
              </a:spcBef>
              <a:buClr>
                <a:srgbClr val="2E63AC"/>
              </a:buClr>
              <a:buFont typeface="Wingdings" panose="05000000000000000000" pitchFamily="2" charset="2"/>
              <a:buChar char="§"/>
            </a:pPr>
            <a:r>
              <a:rPr lang="en-US" altLang="en-US" dirty="0"/>
              <a:t>Technological knowledge</a:t>
            </a:r>
          </a:p>
          <a:p>
            <a:pPr>
              <a:buClr>
                <a:srgbClr val="2E63AC"/>
              </a:buClr>
              <a:buFont typeface="Wingdings" panose="05000000000000000000" pitchFamily="2" charset="2"/>
              <a:buChar char="§"/>
            </a:pPr>
            <a:endParaRPr lang="en-US" altLang="en-US" dirty="0"/>
          </a:p>
          <a:p>
            <a:pPr>
              <a:buClr>
                <a:srgbClr val="2E63AC"/>
              </a:buClr>
              <a:buFont typeface="Wingdings" panose="05000000000000000000" pitchFamily="2" charset="2"/>
              <a:buChar char="§"/>
            </a:pPr>
            <a:endParaRPr lang="en-US" altLang="en-US" dirty="0"/>
          </a:p>
          <a:p>
            <a:pPr marL="0" indent="0">
              <a:buNone/>
            </a:pPr>
            <a:r>
              <a:rPr lang="en-US" dirty="0">
                <a:latin typeface="+mn-lt"/>
              </a:rPr>
              <a:t>.</a:t>
            </a:r>
          </a:p>
        </p:txBody>
      </p:sp>
      <p:sp>
        <p:nvSpPr>
          <p:cNvPr id="5" name="Titel 4"/>
          <p:cNvSpPr>
            <a:spLocks noGrp="1"/>
          </p:cNvSpPr>
          <p:nvPr>
            <p:ph type="title"/>
          </p:nvPr>
        </p:nvSpPr>
        <p:spPr>
          <a:xfrm>
            <a:off x="604838" y="310778"/>
            <a:ext cx="6545262" cy="1264025"/>
          </a:xfrm>
        </p:spPr>
        <p:txBody>
          <a:bodyPr/>
          <a:lstStyle/>
          <a:p>
            <a:r>
              <a:rPr lang="en-US" altLang="en-US" dirty="0"/>
              <a:t>Productivity</a:t>
            </a:r>
            <a:endParaRPr lang="en-US" dirty="0">
              <a:solidFill>
                <a:srgbClr val="2164A2"/>
              </a:solidFill>
              <a:ea typeface="ヒラギノ角ゴ Pro W3" pitchFamily="-65" charset="-128"/>
            </a:endParaRPr>
          </a:p>
        </p:txBody>
      </p:sp>
    </p:spTree>
    <p:extLst>
      <p:ext uri="{BB962C8B-B14F-4D97-AF65-F5344CB8AC3E}">
        <p14:creationId xmlns:p14="http://schemas.microsoft.com/office/powerpoint/2010/main" val="74647140"/>
      </p:ext>
    </p:extLst>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quarter" idx="12"/>
          </p:nvPr>
        </p:nvSpPr>
        <p:spPr>
          <a:xfrm>
            <a:off x="604838" y="1842450"/>
            <a:ext cx="8081962" cy="3878903"/>
          </a:xfrm>
        </p:spPr>
        <p:txBody>
          <a:bodyPr/>
          <a:lstStyle/>
          <a:p>
            <a:pPr marL="0" indent="0">
              <a:buClr>
                <a:srgbClr val="2E63AC"/>
              </a:buClr>
              <a:buNone/>
            </a:pPr>
            <a:r>
              <a:rPr lang="en-US" altLang="en-US" dirty="0">
                <a:solidFill>
                  <a:srgbClr val="2E63AC"/>
                </a:solidFill>
              </a:rPr>
              <a:t>Physical capital</a:t>
            </a:r>
          </a:p>
          <a:p>
            <a:pPr>
              <a:lnSpc>
                <a:spcPts val="2000"/>
              </a:lnSpc>
              <a:spcBef>
                <a:spcPts val="600"/>
              </a:spcBef>
              <a:buClr>
                <a:srgbClr val="2E63AC"/>
              </a:buClr>
              <a:buFont typeface="Wingdings" panose="05000000000000000000" pitchFamily="2" charset="2"/>
              <a:buChar char="§"/>
            </a:pPr>
            <a:r>
              <a:rPr lang="en-US" altLang="en-US" dirty="0"/>
              <a:t>Stock of equipment and structures</a:t>
            </a:r>
          </a:p>
          <a:p>
            <a:pPr>
              <a:lnSpc>
                <a:spcPts val="2000"/>
              </a:lnSpc>
              <a:spcBef>
                <a:spcPts val="600"/>
              </a:spcBef>
              <a:buClr>
                <a:srgbClr val="2E63AC"/>
              </a:buClr>
              <a:buFont typeface="Wingdings" panose="05000000000000000000" pitchFamily="2" charset="2"/>
              <a:buChar char="§"/>
            </a:pPr>
            <a:r>
              <a:rPr lang="en-US" altLang="en-US" dirty="0"/>
              <a:t>Used to produce goods and services</a:t>
            </a:r>
          </a:p>
          <a:p>
            <a:pPr marL="0" indent="0">
              <a:buClr>
                <a:srgbClr val="2E63AC"/>
              </a:buClr>
              <a:buNone/>
            </a:pPr>
            <a:r>
              <a:rPr lang="en-US" altLang="en-US" dirty="0">
                <a:solidFill>
                  <a:srgbClr val="2E63AC"/>
                </a:solidFill>
              </a:rPr>
              <a:t>Human capital</a:t>
            </a:r>
          </a:p>
          <a:p>
            <a:pPr>
              <a:lnSpc>
                <a:spcPts val="2000"/>
              </a:lnSpc>
              <a:spcBef>
                <a:spcPts val="600"/>
              </a:spcBef>
              <a:buClr>
                <a:srgbClr val="2E63AC"/>
              </a:buClr>
              <a:buFont typeface="Wingdings" panose="05000000000000000000" pitchFamily="2" charset="2"/>
              <a:buChar char="§"/>
            </a:pPr>
            <a:r>
              <a:rPr lang="en-US" altLang="en-US" dirty="0"/>
              <a:t>Knowledge and skills that workers acquire through education, training, and experience</a:t>
            </a:r>
          </a:p>
          <a:p>
            <a:pPr marL="0" indent="0">
              <a:buClr>
                <a:srgbClr val="2E63AC"/>
              </a:buClr>
              <a:buNone/>
            </a:pPr>
            <a:r>
              <a:rPr lang="en-US" altLang="en-US" dirty="0">
                <a:solidFill>
                  <a:srgbClr val="2E63AC"/>
                </a:solidFill>
              </a:rPr>
              <a:t>Natural resources</a:t>
            </a:r>
          </a:p>
          <a:p>
            <a:pPr>
              <a:lnSpc>
                <a:spcPts val="2000"/>
              </a:lnSpc>
              <a:spcBef>
                <a:spcPts val="600"/>
              </a:spcBef>
              <a:buClr>
                <a:srgbClr val="2E63AC"/>
              </a:buClr>
              <a:buFont typeface="Wingdings" panose="05000000000000000000" pitchFamily="2" charset="2"/>
              <a:buChar char="§"/>
            </a:pPr>
            <a:r>
              <a:rPr lang="en-US" altLang="en-US" dirty="0"/>
              <a:t>Inputs into the production of goods and services</a:t>
            </a:r>
          </a:p>
          <a:p>
            <a:pPr>
              <a:lnSpc>
                <a:spcPts val="2000"/>
              </a:lnSpc>
              <a:spcBef>
                <a:spcPts val="600"/>
              </a:spcBef>
              <a:buClr>
                <a:srgbClr val="2E63AC"/>
              </a:buClr>
              <a:buFont typeface="Wingdings" panose="05000000000000000000" pitchFamily="2" charset="2"/>
              <a:buChar char="§"/>
            </a:pPr>
            <a:r>
              <a:rPr lang="en-US" altLang="en-US" dirty="0"/>
              <a:t>Provided by nature, such as land, rivers, and mineral deposits</a:t>
            </a:r>
          </a:p>
          <a:p>
            <a:pPr marL="0" indent="0">
              <a:buClr>
                <a:srgbClr val="2E63AC"/>
              </a:buClr>
              <a:buNone/>
            </a:pPr>
            <a:r>
              <a:rPr lang="en-US" altLang="en-US" dirty="0">
                <a:solidFill>
                  <a:srgbClr val="2E63AC"/>
                </a:solidFill>
              </a:rPr>
              <a:t>Technological knowledge</a:t>
            </a:r>
          </a:p>
          <a:p>
            <a:pPr>
              <a:lnSpc>
                <a:spcPts val="2000"/>
              </a:lnSpc>
              <a:spcBef>
                <a:spcPts val="600"/>
              </a:spcBef>
              <a:buClr>
                <a:srgbClr val="2E63AC"/>
              </a:buClr>
              <a:buFont typeface="Wingdings" panose="05000000000000000000" pitchFamily="2" charset="2"/>
              <a:buChar char="§"/>
            </a:pPr>
            <a:r>
              <a:rPr lang="en-US" altLang="en-US" dirty="0"/>
              <a:t>Society’s understanding of the best ways to produce goods and services</a:t>
            </a:r>
          </a:p>
          <a:p>
            <a:pPr marL="0" indent="0">
              <a:buClr>
                <a:srgbClr val="2E63AC"/>
              </a:buClr>
              <a:buNone/>
            </a:pPr>
            <a:endParaRPr lang="en-US" altLang="en-US" dirty="0"/>
          </a:p>
          <a:p>
            <a:pPr>
              <a:buClr>
                <a:srgbClr val="2E63AC"/>
              </a:buClr>
              <a:buFont typeface="Wingdings" panose="05000000000000000000" pitchFamily="2" charset="2"/>
              <a:buChar char="§"/>
            </a:pPr>
            <a:endParaRPr lang="en-US" altLang="en-US" dirty="0"/>
          </a:p>
          <a:p>
            <a:pPr marL="0" indent="0">
              <a:buNone/>
            </a:pPr>
            <a:r>
              <a:rPr lang="en-US" dirty="0">
                <a:latin typeface="+mn-lt"/>
              </a:rPr>
              <a:t>.</a:t>
            </a:r>
          </a:p>
        </p:txBody>
      </p:sp>
      <p:sp>
        <p:nvSpPr>
          <p:cNvPr id="5" name="Titel 4"/>
          <p:cNvSpPr>
            <a:spLocks noGrp="1"/>
          </p:cNvSpPr>
          <p:nvPr>
            <p:ph type="title"/>
          </p:nvPr>
        </p:nvSpPr>
        <p:spPr>
          <a:xfrm>
            <a:off x="604838" y="310778"/>
            <a:ext cx="6545262" cy="1264025"/>
          </a:xfrm>
        </p:spPr>
        <p:txBody>
          <a:bodyPr/>
          <a:lstStyle/>
          <a:p>
            <a:r>
              <a:rPr lang="de-DE" dirty="0" err="1"/>
              <a:t>Productivity</a:t>
            </a:r>
            <a:endParaRPr lang="en-US" dirty="0">
              <a:solidFill>
                <a:srgbClr val="2164A2"/>
              </a:solidFill>
              <a:ea typeface="ヒラギノ角ゴ Pro W3" pitchFamily="-65" charset="-128"/>
            </a:endParaRPr>
          </a:p>
        </p:txBody>
      </p:sp>
    </p:spTree>
    <p:extLst>
      <p:ext uri="{BB962C8B-B14F-4D97-AF65-F5344CB8AC3E}">
        <p14:creationId xmlns:p14="http://schemas.microsoft.com/office/powerpoint/2010/main" val="483773461"/>
      </p:ext>
    </p:extLst>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quarter" idx="12"/>
          </p:nvPr>
        </p:nvSpPr>
        <p:spPr>
          <a:xfrm>
            <a:off x="604838" y="1842450"/>
            <a:ext cx="8081962" cy="3878903"/>
          </a:xfrm>
        </p:spPr>
        <p:txBody>
          <a:bodyPr/>
          <a:lstStyle/>
          <a:p>
            <a:pPr marL="0" indent="0">
              <a:buClr>
                <a:srgbClr val="2E63AC"/>
              </a:buClr>
              <a:buNone/>
            </a:pPr>
            <a:r>
              <a:rPr lang="en-US" altLang="en-US" dirty="0">
                <a:solidFill>
                  <a:srgbClr val="2E63AC"/>
                </a:solidFill>
              </a:rPr>
              <a:t>Argument</a:t>
            </a:r>
          </a:p>
          <a:p>
            <a:pPr>
              <a:lnSpc>
                <a:spcPts val="2000"/>
              </a:lnSpc>
              <a:buClr>
                <a:srgbClr val="2E63AC"/>
              </a:buClr>
              <a:buFont typeface="Wingdings" panose="05000000000000000000" pitchFamily="2" charset="2"/>
              <a:buChar char="§"/>
            </a:pPr>
            <a:r>
              <a:rPr lang="en-US" altLang="en-US" dirty="0"/>
              <a:t>Natural resources - will eventually limit how much the world’s economies can grow</a:t>
            </a:r>
          </a:p>
          <a:p>
            <a:pPr>
              <a:lnSpc>
                <a:spcPts val="2000"/>
              </a:lnSpc>
              <a:buClr>
                <a:srgbClr val="2E63AC"/>
              </a:buClr>
              <a:buFont typeface="Wingdings" panose="05000000000000000000" pitchFamily="2" charset="2"/>
              <a:buChar char="§"/>
            </a:pPr>
            <a:r>
              <a:rPr lang="en-US" altLang="en-US" dirty="0"/>
              <a:t>Fixed supply of nonrenewable natural resources – will run out</a:t>
            </a:r>
          </a:p>
          <a:p>
            <a:pPr>
              <a:lnSpc>
                <a:spcPts val="2000"/>
              </a:lnSpc>
              <a:buClr>
                <a:srgbClr val="2E63AC"/>
              </a:buClr>
              <a:buFont typeface="Wingdings" panose="05000000000000000000" pitchFamily="2" charset="2"/>
              <a:buChar char="§"/>
            </a:pPr>
            <a:r>
              <a:rPr lang="en-US" altLang="en-US" dirty="0"/>
              <a:t>Stop economic growth and force living standards to fall</a:t>
            </a:r>
          </a:p>
          <a:p>
            <a:pPr marL="0" indent="0">
              <a:buClr>
                <a:srgbClr val="2E63AC"/>
              </a:buClr>
              <a:buNone/>
            </a:pPr>
            <a:r>
              <a:rPr lang="en-US" altLang="en-US" dirty="0">
                <a:solidFill>
                  <a:srgbClr val="2E63AC"/>
                </a:solidFill>
              </a:rPr>
              <a:t>Technological progress</a:t>
            </a:r>
          </a:p>
          <a:p>
            <a:pPr>
              <a:lnSpc>
                <a:spcPts val="2000"/>
              </a:lnSpc>
              <a:buClr>
                <a:srgbClr val="2E63AC"/>
              </a:buClr>
              <a:buFont typeface="Wingdings" panose="05000000000000000000" pitchFamily="2" charset="2"/>
              <a:buChar char="§"/>
            </a:pPr>
            <a:r>
              <a:rPr lang="en-US" altLang="en-US" dirty="0"/>
              <a:t>Often yields ways to avoid these limits</a:t>
            </a:r>
          </a:p>
          <a:p>
            <a:pPr>
              <a:lnSpc>
                <a:spcPts val="2000"/>
              </a:lnSpc>
              <a:buClr>
                <a:srgbClr val="2E63AC"/>
              </a:buClr>
              <a:buFont typeface="Wingdings" panose="05000000000000000000" pitchFamily="2" charset="2"/>
              <a:buChar char="§"/>
            </a:pPr>
            <a:r>
              <a:rPr lang="en-US" altLang="en-US" dirty="0"/>
              <a:t>Improved use of natural resources over time</a:t>
            </a:r>
          </a:p>
          <a:p>
            <a:pPr>
              <a:lnSpc>
                <a:spcPts val="2000"/>
              </a:lnSpc>
              <a:buClr>
                <a:srgbClr val="2E63AC"/>
              </a:buClr>
              <a:buFont typeface="Wingdings" panose="05000000000000000000" pitchFamily="2" charset="2"/>
              <a:buChar char="§"/>
            </a:pPr>
            <a:r>
              <a:rPr lang="en-US" altLang="en-US" dirty="0"/>
              <a:t>Recycling</a:t>
            </a:r>
          </a:p>
          <a:p>
            <a:pPr>
              <a:lnSpc>
                <a:spcPts val="2000"/>
              </a:lnSpc>
              <a:buClr>
                <a:srgbClr val="2E63AC"/>
              </a:buClr>
              <a:buFont typeface="Wingdings" panose="05000000000000000000" pitchFamily="2" charset="2"/>
              <a:buChar char="§"/>
            </a:pPr>
            <a:r>
              <a:rPr lang="en-US" altLang="en-US" dirty="0"/>
              <a:t>New materials</a:t>
            </a:r>
          </a:p>
          <a:p>
            <a:pPr marL="0" indent="0">
              <a:buClr>
                <a:srgbClr val="2E63AC"/>
              </a:buClr>
              <a:buNone/>
            </a:pPr>
            <a:r>
              <a:rPr lang="en-US" altLang="en-US" dirty="0"/>
              <a:t>Are these efforts enough to </a:t>
            </a:r>
            <a:r>
              <a:rPr lang="en-US" altLang="en-US" dirty="0">
                <a:solidFill>
                  <a:srgbClr val="2E63AC"/>
                </a:solidFill>
              </a:rPr>
              <a:t>permit continued economic growth</a:t>
            </a:r>
            <a:r>
              <a:rPr lang="en-US" altLang="en-US" dirty="0"/>
              <a:t>?</a:t>
            </a:r>
          </a:p>
          <a:p>
            <a:pPr>
              <a:buClr>
                <a:srgbClr val="2E63AC"/>
              </a:buClr>
              <a:buFont typeface="Wingdings" panose="05000000000000000000" pitchFamily="2" charset="2"/>
              <a:buChar char="§"/>
            </a:pPr>
            <a:endParaRPr lang="en-US" altLang="en-US" dirty="0"/>
          </a:p>
          <a:p>
            <a:pPr marL="0" indent="0">
              <a:buNone/>
            </a:pPr>
            <a:r>
              <a:rPr lang="en-US" dirty="0">
                <a:latin typeface="+mn-lt"/>
              </a:rPr>
              <a:t>.</a:t>
            </a:r>
          </a:p>
        </p:txBody>
      </p:sp>
      <p:sp>
        <p:nvSpPr>
          <p:cNvPr id="5" name="Titel 4"/>
          <p:cNvSpPr>
            <a:spLocks noGrp="1"/>
          </p:cNvSpPr>
          <p:nvPr>
            <p:ph type="title"/>
          </p:nvPr>
        </p:nvSpPr>
        <p:spPr>
          <a:xfrm>
            <a:off x="604838" y="310778"/>
            <a:ext cx="6545262" cy="1264025"/>
          </a:xfrm>
        </p:spPr>
        <p:txBody>
          <a:bodyPr/>
          <a:lstStyle/>
          <a:p>
            <a:r>
              <a:rPr lang="en-US" dirty="0"/>
              <a:t>Are natural resources </a:t>
            </a:r>
            <a:br>
              <a:rPr lang="en-US" dirty="0"/>
            </a:br>
            <a:r>
              <a:rPr lang="en-US" dirty="0"/>
              <a:t>a limit to growth?</a:t>
            </a:r>
            <a:endParaRPr lang="en-US" dirty="0">
              <a:solidFill>
                <a:srgbClr val="2164A2"/>
              </a:solidFill>
              <a:ea typeface="ヒラギノ角ゴ Pro W3" pitchFamily="-65" charset="-128"/>
            </a:endParaRPr>
          </a:p>
        </p:txBody>
      </p:sp>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5021" y="1012897"/>
            <a:ext cx="720000" cy="69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feld 6"/>
          <p:cNvSpPr txBox="1"/>
          <p:nvPr/>
        </p:nvSpPr>
        <p:spPr>
          <a:xfrm>
            <a:off x="5264205" y="1110042"/>
            <a:ext cx="1132764" cy="461665"/>
          </a:xfrm>
          <a:prstGeom prst="rect">
            <a:avLst/>
          </a:prstGeom>
          <a:noFill/>
        </p:spPr>
        <p:txBody>
          <a:bodyPr wrap="square" rtlCol="0">
            <a:spAutoFit/>
          </a:bodyPr>
          <a:lstStyle/>
          <a:p>
            <a:r>
              <a:rPr lang="en-US" altLang="en-US" sz="2400" dirty="0">
                <a:solidFill>
                  <a:schemeClr val="bg1"/>
                </a:solidFill>
              </a:rPr>
              <a:t>#1</a:t>
            </a:r>
            <a:endParaRPr lang="en-US" sz="2400" dirty="0">
              <a:solidFill>
                <a:schemeClr val="bg1"/>
              </a:solidFill>
            </a:endParaRPr>
          </a:p>
        </p:txBody>
      </p:sp>
    </p:spTree>
    <p:extLst>
      <p:ext uri="{BB962C8B-B14F-4D97-AF65-F5344CB8AC3E}">
        <p14:creationId xmlns:p14="http://schemas.microsoft.com/office/powerpoint/2010/main" val="15928747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1"/>
          </p:nvPr>
        </p:nvSpPr>
        <p:spPr/>
        <p:txBody>
          <a:bodyPr/>
          <a:lstStyle/>
          <a:p>
            <a:pPr marL="0" indent="0">
              <a:buClr>
                <a:srgbClr val="2E63AC"/>
              </a:buClr>
            </a:pPr>
            <a:r>
              <a:rPr lang="en-US" sz="2000" b="1" cap="all" dirty="0">
                <a:solidFill>
                  <a:srgbClr val="86A315"/>
                </a:solidFill>
              </a:rPr>
              <a:t>The Ceteris Paribus (</a:t>
            </a:r>
            <a:r>
              <a:rPr lang="en-US" sz="2000" b="1" cap="all" dirty="0" err="1">
                <a:solidFill>
                  <a:srgbClr val="86A315"/>
                </a:solidFill>
              </a:rPr>
              <a:t>c.p</a:t>
            </a:r>
            <a:r>
              <a:rPr lang="en-US" sz="2000" b="1" cap="all" dirty="0">
                <a:solidFill>
                  <a:srgbClr val="86A315"/>
                </a:solidFill>
              </a:rPr>
              <a:t>.) Assumption</a:t>
            </a:r>
          </a:p>
        </p:txBody>
      </p:sp>
      <p:sp>
        <p:nvSpPr>
          <p:cNvPr id="3" name="Inhaltsplatzhalter 2"/>
          <p:cNvSpPr>
            <a:spLocks noGrp="1"/>
          </p:cNvSpPr>
          <p:nvPr>
            <p:ph sz="quarter" idx="12"/>
          </p:nvPr>
        </p:nvSpPr>
        <p:spPr/>
        <p:txBody>
          <a:bodyPr/>
          <a:lstStyle/>
          <a:p>
            <a:pPr>
              <a:buClr>
                <a:srgbClr val="2E63AC"/>
              </a:buClr>
              <a:buFont typeface="Wingdings" panose="05000000000000000000" pitchFamily="2" charset="2"/>
              <a:buChar char="§"/>
            </a:pPr>
            <a:r>
              <a:rPr lang="en-US" dirty="0">
                <a:solidFill>
                  <a:srgbClr val="2E63AC"/>
                </a:solidFill>
              </a:rPr>
              <a:t>Other things being equal</a:t>
            </a:r>
          </a:p>
          <a:p>
            <a:pPr>
              <a:buClr>
                <a:srgbClr val="2E63AC"/>
              </a:buClr>
              <a:buFont typeface="Wingdings" panose="05000000000000000000" pitchFamily="2" charset="2"/>
              <a:buChar char="§"/>
            </a:pPr>
            <a:r>
              <a:rPr lang="en-US" dirty="0"/>
              <a:t>Is used in order to </a:t>
            </a:r>
            <a:r>
              <a:rPr lang="en-US" dirty="0">
                <a:solidFill>
                  <a:srgbClr val="2E63AC"/>
                </a:solidFill>
              </a:rPr>
              <a:t>isolate the factors </a:t>
            </a:r>
            <a:r>
              <a:rPr lang="en-US" dirty="0"/>
              <a:t>which are the most significant ones</a:t>
            </a:r>
          </a:p>
          <a:p>
            <a:pPr>
              <a:buClr>
                <a:srgbClr val="2E63AC"/>
              </a:buClr>
              <a:buFont typeface="Wingdings" panose="05000000000000000000" pitchFamily="2" charset="2"/>
              <a:buChar char="§"/>
            </a:pPr>
            <a:r>
              <a:rPr lang="en-US" dirty="0"/>
              <a:t>Enables to look at how </a:t>
            </a:r>
            <a:r>
              <a:rPr lang="en-US" dirty="0">
                <a:solidFill>
                  <a:srgbClr val="2E63AC"/>
                </a:solidFill>
              </a:rPr>
              <a:t>changes in one variable affect outcomes </a:t>
            </a:r>
            <a:r>
              <a:rPr lang="en-US" dirty="0"/>
              <a:t>assuming other variables that might have an effect are held constant</a:t>
            </a:r>
          </a:p>
        </p:txBody>
      </p:sp>
      <p:sp>
        <p:nvSpPr>
          <p:cNvPr id="5" name="Titel 4"/>
          <p:cNvSpPr>
            <a:spLocks noGrp="1"/>
          </p:cNvSpPr>
          <p:nvPr>
            <p:ph type="title"/>
          </p:nvPr>
        </p:nvSpPr>
        <p:spPr>
          <a:xfrm>
            <a:off x="604838" y="310778"/>
            <a:ext cx="6545262" cy="1264025"/>
          </a:xfrm>
        </p:spPr>
        <p:txBody>
          <a:bodyPr/>
          <a:lstStyle/>
          <a:p>
            <a:r>
              <a:rPr lang="en-US" altLang="en-US" dirty="0"/>
              <a:t>The Economist as a Scientist</a:t>
            </a:r>
            <a:endParaRPr lang="de-DE" dirty="0"/>
          </a:p>
        </p:txBody>
      </p:sp>
      <p:pic>
        <p:nvPicPr>
          <p:cNvPr id="6" name="Picture 7"/>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5648" y="972249"/>
            <a:ext cx="720000" cy="7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feld 6"/>
          <p:cNvSpPr txBox="1"/>
          <p:nvPr/>
        </p:nvSpPr>
        <p:spPr>
          <a:xfrm>
            <a:off x="5871939" y="1098666"/>
            <a:ext cx="1132764" cy="461665"/>
          </a:xfrm>
          <a:prstGeom prst="rect">
            <a:avLst/>
          </a:prstGeom>
          <a:noFill/>
        </p:spPr>
        <p:txBody>
          <a:bodyPr wrap="square" rtlCol="0">
            <a:spAutoFit/>
          </a:bodyPr>
          <a:lstStyle/>
          <a:p>
            <a:r>
              <a:rPr lang="en-US" altLang="en-US" sz="2400" dirty="0">
                <a:solidFill>
                  <a:schemeClr val="bg1"/>
                </a:solidFill>
              </a:rPr>
              <a:t>#3</a:t>
            </a:r>
            <a:endParaRPr lang="en-US" sz="2400" dirty="0">
              <a:solidFill>
                <a:schemeClr val="bg1"/>
              </a:solidFill>
            </a:endParaRPr>
          </a:p>
        </p:txBody>
      </p:sp>
    </p:spTree>
    <p:extLst>
      <p:ext uri="{BB962C8B-B14F-4D97-AF65-F5344CB8AC3E}">
        <p14:creationId xmlns:p14="http://schemas.microsoft.com/office/powerpoint/2010/main" val="3973804437"/>
      </p:ext>
    </p:extLst>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quarter" idx="12"/>
          </p:nvPr>
        </p:nvSpPr>
        <p:spPr>
          <a:xfrm>
            <a:off x="604838" y="1842450"/>
            <a:ext cx="8081962" cy="3878903"/>
          </a:xfrm>
        </p:spPr>
        <p:txBody>
          <a:bodyPr/>
          <a:lstStyle/>
          <a:p>
            <a:pPr marL="0" indent="0">
              <a:buClr>
                <a:srgbClr val="2E63AC"/>
              </a:buClr>
              <a:buNone/>
            </a:pPr>
            <a:r>
              <a:rPr lang="en-US" altLang="en-US" dirty="0">
                <a:solidFill>
                  <a:srgbClr val="2E63AC"/>
                </a:solidFill>
              </a:rPr>
              <a:t>Prices of natural resources</a:t>
            </a:r>
          </a:p>
          <a:p>
            <a:pPr>
              <a:buClr>
                <a:srgbClr val="2E63AC"/>
              </a:buClr>
              <a:buFont typeface="Wingdings" panose="05000000000000000000" pitchFamily="2" charset="2"/>
              <a:buChar char="§"/>
            </a:pPr>
            <a:r>
              <a:rPr lang="en-US" altLang="en-US" dirty="0"/>
              <a:t>Scarcity - reflected in market prices</a:t>
            </a:r>
          </a:p>
          <a:p>
            <a:pPr>
              <a:buClr>
                <a:srgbClr val="2E63AC"/>
              </a:buClr>
              <a:buFont typeface="Wingdings" panose="05000000000000000000" pitchFamily="2" charset="2"/>
              <a:buChar char="§"/>
            </a:pPr>
            <a:r>
              <a:rPr lang="en-US" altLang="en-US" dirty="0"/>
              <a:t>Natural resource prices</a:t>
            </a:r>
          </a:p>
          <a:p>
            <a:pPr lvl="1">
              <a:buClr>
                <a:srgbClr val="2E63AC"/>
              </a:buClr>
              <a:buFont typeface="Wingdings" panose="05000000000000000000" pitchFamily="2" charset="2"/>
              <a:buChar char="§"/>
            </a:pPr>
            <a:r>
              <a:rPr lang="en-US" altLang="en-US" dirty="0"/>
              <a:t>Substantial short-run fluctuations</a:t>
            </a:r>
          </a:p>
          <a:p>
            <a:pPr lvl="1">
              <a:buClr>
                <a:srgbClr val="2E63AC"/>
              </a:buClr>
              <a:buFont typeface="Wingdings" panose="05000000000000000000" pitchFamily="2" charset="2"/>
              <a:buChar char="§"/>
            </a:pPr>
            <a:r>
              <a:rPr lang="en-US" altLang="en-US" dirty="0"/>
              <a:t>Stable or falling - over long spans of time</a:t>
            </a:r>
          </a:p>
          <a:p>
            <a:pPr>
              <a:buClr>
                <a:srgbClr val="2E63AC"/>
              </a:buClr>
              <a:buFont typeface="Wingdings" panose="05000000000000000000" pitchFamily="2" charset="2"/>
              <a:buChar char="§"/>
            </a:pPr>
            <a:r>
              <a:rPr lang="en-US" altLang="en-US" dirty="0"/>
              <a:t>Our ability to conserve these resources</a:t>
            </a:r>
          </a:p>
          <a:p>
            <a:pPr lvl="1">
              <a:buClr>
                <a:srgbClr val="2E63AC"/>
              </a:buClr>
              <a:buFont typeface="Wingdings" panose="05000000000000000000" pitchFamily="2" charset="2"/>
              <a:buChar char="§"/>
            </a:pPr>
            <a:r>
              <a:rPr lang="en-US" altLang="en-US" dirty="0"/>
              <a:t>Growing more rapidly than their supplies are dwindling</a:t>
            </a:r>
          </a:p>
          <a:p>
            <a:pPr marL="0" indent="0">
              <a:buClr>
                <a:srgbClr val="2E63AC"/>
              </a:buClr>
              <a:buNone/>
            </a:pPr>
            <a:endParaRPr lang="en-US" altLang="en-US" dirty="0"/>
          </a:p>
          <a:p>
            <a:pPr>
              <a:buClr>
                <a:srgbClr val="2E63AC"/>
              </a:buClr>
              <a:buFont typeface="Wingdings" panose="05000000000000000000" pitchFamily="2" charset="2"/>
              <a:buChar char="§"/>
            </a:pPr>
            <a:endParaRPr lang="en-US" altLang="en-US" dirty="0"/>
          </a:p>
          <a:p>
            <a:pPr marL="0" indent="0">
              <a:buNone/>
            </a:pPr>
            <a:r>
              <a:rPr lang="en-US" dirty="0">
                <a:latin typeface="+mn-lt"/>
              </a:rPr>
              <a:t>.</a:t>
            </a:r>
          </a:p>
        </p:txBody>
      </p:sp>
      <p:sp>
        <p:nvSpPr>
          <p:cNvPr id="5" name="Titel 4"/>
          <p:cNvSpPr>
            <a:spLocks noGrp="1"/>
          </p:cNvSpPr>
          <p:nvPr>
            <p:ph type="title"/>
          </p:nvPr>
        </p:nvSpPr>
        <p:spPr>
          <a:xfrm>
            <a:off x="604838" y="310778"/>
            <a:ext cx="6545262" cy="1264025"/>
          </a:xfrm>
        </p:spPr>
        <p:txBody>
          <a:bodyPr/>
          <a:lstStyle/>
          <a:p>
            <a:r>
              <a:rPr lang="en-US" dirty="0"/>
              <a:t>Are natural resources </a:t>
            </a:r>
            <a:br>
              <a:rPr lang="en-US" dirty="0"/>
            </a:br>
            <a:r>
              <a:rPr lang="en-US" dirty="0"/>
              <a:t>a limit to growth?</a:t>
            </a:r>
            <a:endParaRPr lang="en-US" dirty="0">
              <a:solidFill>
                <a:srgbClr val="2164A2"/>
              </a:solidFill>
              <a:ea typeface="ヒラギノ角ゴ Pro W3" pitchFamily="-65" charset="-128"/>
            </a:endParaRPr>
          </a:p>
        </p:txBody>
      </p:sp>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5021" y="1012897"/>
            <a:ext cx="720000" cy="69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feld 6"/>
          <p:cNvSpPr txBox="1"/>
          <p:nvPr/>
        </p:nvSpPr>
        <p:spPr>
          <a:xfrm>
            <a:off x="5264205" y="1110042"/>
            <a:ext cx="1132764" cy="461665"/>
          </a:xfrm>
          <a:prstGeom prst="rect">
            <a:avLst/>
          </a:prstGeom>
          <a:noFill/>
        </p:spPr>
        <p:txBody>
          <a:bodyPr wrap="square" rtlCol="0">
            <a:spAutoFit/>
          </a:bodyPr>
          <a:lstStyle/>
          <a:p>
            <a:r>
              <a:rPr lang="en-US" altLang="en-US" sz="2400" dirty="0">
                <a:solidFill>
                  <a:schemeClr val="bg1"/>
                </a:solidFill>
              </a:rPr>
              <a:t>#2</a:t>
            </a:r>
            <a:endParaRPr lang="en-US" sz="2400" dirty="0">
              <a:solidFill>
                <a:schemeClr val="bg1"/>
              </a:solidFill>
            </a:endParaRPr>
          </a:p>
        </p:txBody>
      </p:sp>
    </p:spTree>
    <p:extLst>
      <p:ext uri="{BB962C8B-B14F-4D97-AF65-F5344CB8AC3E}">
        <p14:creationId xmlns:p14="http://schemas.microsoft.com/office/powerpoint/2010/main" val="2319291369"/>
      </p:ext>
    </p:extLst>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quarter" idx="12"/>
          </p:nvPr>
        </p:nvSpPr>
        <p:spPr>
          <a:xfrm>
            <a:off x="604838" y="1842450"/>
            <a:ext cx="8081962" cy="3878903"/>
          </a:xfrm>
        </p:spPr>
        <p:txBody>
          <a:bodyPr/>
          <a:lstStyle/>
          <a:p>
            <a:pPr marL="0" indent="0">
              <a:buClr>
                <a:srgbClr val="2E63AC"/>
              </a:buClr>
              <a:buNone/>
            </a:pPr>
            <a:r>
              <a:rPr lang="en-US" altLang="en-US" dirty="0">
                <a:solidFill>
                  <a:srgbClr val="2E63AC"/>
                </a:solidFill>
              </a:rPr>
              <a:t>Higher savings rate</a:t>
            </a:r>
          </a:p>
          <a:p>
            <a:pPr>
              <a:lnSpc>
                <a:spcPts val="2000"/>
              </a:lnSpc>
              <a:spcBef>
                <a:spcPts val="600"/>
              </a:spcBef>
              <a:buClr>
                <a:srgbClr val="2E63AC"/>
              </a:buClr>
              <a:buFont typeface="Wingdings" panose="05000000000000000000" pitchFamily="2" charset="2"/>
              <a:buChar char="§"/>
            </a:pPr>
            <a:r>
              <a:rPr lang="en-US" altLang="en-US" dirty="0"/>
              <a:t>Fewer resources – used to make consumption goods</a:t>
            </a:r>
          </a:p>
          <a:p>
            <a:pPr>
              <a:lnSpc>
                <a:spcPts val="2000"/>
              </a:lnSpc>
              <a:spcBef>
                <a:spcPts val="600"/>
              </a:spcBef>
              <a:buClr>
                <a:srgbClr val="2E63AC"/>
              </a:buClr>
              <a:buFont typeface="Wingdings" panose="05000000000000000000" pitchFamily="2" charset="2"/>
              <a:buChar char="§"/>
            </a:pPr>
            <a:r>
              <a:rPr lang="en-US" altLang="en-US" dirty="0"/>
              <a:t>More resources – to make capital goods</a:t>
            </a:r>
          </a:p>
          <a:p>
            <a:pPr>
              <a:lnSpc>
                <a:spcPts val="2000"/>
              </a:lnSpc>
              <a:spcBef>
                <a:spcPts val="600"/>
              </a:spcBef>
              <a:buClr>
                <a:srgbClr val="2E63AC"/>
              </a:buClr>
              <a:buFont typeface="Wingdings" panose="05000000000000000000" pitchFamily="2" charset="2"/>
              <a:buChar char="§"/>
            </a:pPr>
            <a:r>
              <a:rPr lang="en-US" altLang="en-US" dirty="0"/>
              <a:t>Capital stock increases</a:t>
            </a:r>
          </a:p>
          <a:p>
            <a:pPr>
              <a:lnSpc>
                <a:spcPts val="2000"/>
              </a:lnSpc>
              <a:spcBef>
                <a:spcPts val="600"/>
              </a:spcBef>
              <a:buClr>
                <a:srgbClr val="2E63AC"/>
              </a:buClr>
              <a:buFont typeface="Wingdings" panose="05000000000000000000" pitchFamily="2" charset="2"/>
              <a:buChar char="§"/>
            </a:pPr>
            <a:r>
              <a:rPr lang="en-US" altLang="en-US" dirty="0"/>
              <a:t>Rising productivity, more rapid growth in GDP</a:t>
            </a:r>
          </a:p>
          <a:p>
            <a:pPr marL="0" indent="0">
              <a:buClr>
                <a:srgbClr val="2E63AC"/>
              </a:buClr>
              <a:buNone/>
            </a:pPr>
            <a:r>
              <a:rPr lang="en-US" altLang="en-US" dirty="0">
                <a:solidFill>
                  <a:srgbClr val="2E63AC"/>
                </a:solidFill>
              </a:rPr>
              <a:t>Diminishing returns</a:t>
            </a:r>
          </a:p>
          <a:p>
            <a:pPr>
              <a:lnSpc>
                <a:spcPts val="2000"/>
              </a:lnSpc>
              <a:spcBef>
                <a:spcPts val="600"/>
              </a:spcBef>
              <a:buClr>
                <a:srgbClr val="2E63AC"/>
              </a:buClr>
              <a:buFont typeface="Wingdings" panose="05000000000000000000" pitchFamily="2" charset="2"/>
              <a:buChar char="§"/>
            </a:pPr>
            <a:r>
              <a:rPr lang="en-US" altLang="en-US" dirty="0"/>
              <a:t>Benefit from an extra unit of an input declines as the quantity of the input increases</a:t>
            </a:r>
          </a:p>
          <a:p>
            <a:pPr marL="0" indent="0">
              <a:buClr>
                <a:srgbClr val="2E63AC"/>
              </a:buClr>
              <a:buNone/>
            </a:pPr>
            <a:r>
              <a:rPr lang="en-US" altLang="en-US" dirty="0">
                <a:solidFill>
                  <a:srgbClr val="2E63AC"/>
                </a:solidFill>
              </a:rPr>
              <a:t>In the long run, higher savings rate</a:t>
            </a:r>
          </a:p>
          <a:p>
            <a:pPr>
              <a:lnSpc>
                <a:spcPts val="2000"/>
              </a:lnSpc>
              <a:spcBef>
                <a:spcPts val="600"/>
              </a:spcBef>
              <a:buClr>
                <a:srgbClr val="2E63AC"/>
              </a:buClr>
              <a:buFont typeface="Wingdings" panose="05000000000000000000" pitchFamily="2" charset="2"/>
              <a:buChar char="§"/>
            </a:pPr>
            <a:r>
              <a:rPr lang="en-US" altLang="en-US" dirty="0"/>
              <a:t>Higher level of productivity</a:t>
            </a:r>
          </a:p>
          <a:p>
            <a:pPr>
              <a:lnSpc>
                <a:spcPts val="2000"/>
              </a:lnSpc>
              <a:spcBef>
                <a:spcPts val="600"/>
              </a:spcBef>
              <a:buClr>
                <a:srgbClr val="2E63AC"/>
              </a:buClr>
              <a:buFont typeface="Wingdings" panose="05000000000000000000" pitchFamily="2" charset="2"/>
              <a:buChar char="§"/>
            </a:pPr>
            <a:r>
              <a:rPr lang="en-US" altLang="en-US" dirty="0"/>
              <a:t>Higher level of income</a:t>
            </a:r>
          </a:p>
          <a:p>
            <a:pPr>
              <a:lnSpc>
                <a:spcPts val="2000"/>
              </a:lnSpc>
              <a:spcBef>
                <a:spcPts val="600"/>
              </a:spcBef>
              <a:buClr>
                <a:srgbClr val="2E63AC"/>
              </a:buClr>
              <a:buFont typeface="Wingdings" panose="05000000000000000000" pitchFamily="2" charset="2"/>
              <a:buChar char="§"/>
            </a:pPr>
            <a:r>
              <a:rPr lang="en-US" altLang="en-US" dirty="0"/>
              <a:t>Not higher growth in productivity or income</a:t>
            </a:r>
          </a:p>
          <a:p>
            <a:pPr>
              <a:buClr>
                <a:srgbClr val="2E63AC"/>
              </a:buClr>
              <a:buFont typeface="Wingdings" panose="05000000000000000000" pitchFamily="2" charset="2"/>
              <a:buChar char="§"/>
            </a:pPr>
            <a:endParaRPr lang="en-US" altLang="en-US" dirty="0"/>
          </a:p>
          <a:p>
            <a:pPr>
              <a:buClr>
                <a:srgbClr val="2E63AC"/>
              </a:buClr>
              <a:buFont typeface="Wingdings" panose="05000000000000000000" pitchFamily="2" charset="2"/>
              <a:buChar char="§"/>
            </a:pPr>
            <a:endParaRPr lang="en-US" altLang="en-US" dirty="0"/>
          </a:p>
          <a:p>
            <a:pPr marL="0" indent="0">
              <a:buNone/>
            </a:pPr>
            <a:r>
              <a:rPr lang="en-US" dirty="0">
                <a:latin typeface="+mn-lt"/>
              </a:rPr>
              <a:t>.</a:t>
            </a:r>
          </a:p>
        </p:txBody>
      </p:sp>
      <p:sp>
        <p:nvSpPr>
          <p:cNvPr id="5" name="Titel 4"/>
          <p:cNvSpPr>
            <a:spLocks noGrp="1"/>
          </p:cNvSpPr>
          <p:nvPr>
            <p:ph type="title"/>
          </p:nvPr>
        </p:nvSpPr>
        <p:spPr>
          <a:xfrm>
            <a:off x="604838" y="310778"/>
            <a:ext cx="6545262" cy="1264025"/>
          </a:xfrm>
        </p:spPr>
        <p:txBody>
          <a:bodyPr/>
          <a:lstStyle/>
          <a:p>
            <a:r>
              <a:rPr lang="de-DE" dirty="0" err="1"/>
              <a:t>Diminishing</a:t>
            </a:r>
            <a:r>
              <a:rPr lang="de-DE" dirty="0"/>
              <a:t> Returns</a:t>
            </a:r>
            <a:endParaRPr lang="en-US" dirty="0">
              <a:solidFill>
                <a:srgbClr val="2164A2"/>
              </a:solidFill>
              <a:ea typeface="ヒラギノ角ゴ Pro W3" pitchFamily="-65" charset="-128"/>
            </a:endParaRPr>
          </a:p>
        </p:txBody>
      </p:sp>
      <p:pic>
        <p:nvPicPr>
          <p:cNvPr id="6" name="Picture 7"/>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2484" y="972249"/>
            <a:ext cx="720000" cy="7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feld 6"/>
          <p:cNvSpPr txBox="1"/>
          <p:nvPr/>
        </p:nvSpPr>
        <p:spPr>
          <a:xfrm>
            <a:off x="4568775" y="1098666"/>
            <a:ext cx="1132764" cy="461665"/>
          </a:xfrm>
          <a:prstGeom prst="rect">
            <a:avLst/>
          </a:prstGeom>
          <a:noFill/>
        </p:spPr>
        <p:txBody>
          <a:bodyPr wrap="square" rtlCol="0">
            <a:spAutoFit/>
          </a:bodyPr>
          <a:lstStyle/>
          <a:p>
            <a:r>
              <a:rPr lang="en-US" altLang="en-US" sz="2400" dirty="0">
                <a:solidFill>
                  <a:schemeClr val="bg1"/>
                </a:solidFill>
              </a:rPr>
              <a:t>#1</a:t>
            </a:r>
            <a:endParaRPr lang="en-US" sz="2400" dirty="0">
              <a:solidFill>
                <a:schemeClr val="bg1"/>
              </a:solidFill>
            </a:endParaRPr>
          </a:p>
        </p:txBody>
      </p:sp>
    </p:spTree>
    <p:extLst>
      <p:ext uri="{BB962C8B-B14F-4D97-AF65-F5344CB8AC3E}">
        <p14:creationId xmlns:p14="http://schemas.microsoft.com/office/powerpoint/2010/main" val="1237210482"/>
      </p:ext>
    </p:extLst>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quarter" idx="12"/>
          </p:nvPr>
        </p:nvSpPr>
        <p:spPr>
          <a:xfrm>
            <a:off x="604837" y="1842450"/>
            <a:ext cx="2958169" cy="3878903"/>
          </a:xfrm>
        </p:spPr>
        <p:txBody>
          <a:bodyPr/>
          <a:lstStyle/>
          <a:p>
            <a:pPr marL="0" indent="0">
              <a:lnSpc>
                <a:spcPts val="2000"/>
              </a:lnSpc>
              <a:buClr>
                <a:srgbClr val="2E63AC"/>
              </a:buClr>
              <a:buNone/>
            </a:pPr>
            <a:r>
              <a:rPr lang="de-DE" dirty="0" err="1">
                <a:latin typeface="+mn-lt"/>
              </a:rPr>
              <a:t>Illustrating</a:t>
            </a:r>
            <a:r>
              <a:rPr lang="de-DE" dirty="0">
                <a:latin typeface="+mn-lt"/>
              </a:rPr>
              <a:t> </a:t>
            </a:r>
            <a:r>
              <a:rPr lang="de-DE" dirty="0" err="1">
                <a:latin typeface="+mn-lt"/>
              </a:rPr>
              <a:t>the</a:t>
            </a:r>
            <a:r>
              <a:rPr lang="de-DE" dirty="0">
                <a:latin typeface="+mn-lt"/>
              </a:rPr>
              <a:t> </a:t>
            </a:r>
            <a:r>
              <a:rPr lang="de-DE" dirty="0" err="1">
                <a:latin typeface="+mn-lt"/>
              </a:rPr>
              <a:t>Production</a:t>
            </a:r>
            <a:r>
              <a:rPr lang="de-DE" dirty="0">
                <a:latin typeface="+mn-lt"/>
              </a:rPr>
              <a:t> </a:t>
            </a:r>
            <a:r>
              <a:rPr lang="de-DE" dirty="0" err="1">
                <a:latin typeface="+mn-lt"/>
              </a:rPr>
              <a:t>Function</a:t>
            </a:r>
            <a:r>
              <a:rPr lang="de-DE" dirty="0">
                <a:latin typeface="+mn-lt"/>
              </a:rPr>
              <a:t>: </a:t>
            </a:r>
            <a:r>
              <a:rPr lang="en-US" altLang="en-US" dirty="0">
                <a:latin typeface="+mn-lt"/>
              </a:rPr>
              <a:t>This figure shows how the amount of capital per worker influences the amount of output per worker. Other determinants of output, including human capital, natural resources, and technology, are held constant. The curve becomes flatter as the amount of capital increases because of diminishing returns to capital.</a:t>
            </a:r>
          </a:p>
          <a:p>
            <a:pPr>
              <a:lnSpc>
                <a:spcPts val="2000"/>
              </a:lnSpc>
              <a:buClr>
                <a:srgbClr val="2E63AC"/>
              </a:buClr>
              <a:buFont typeface="Wingdings" panose="05000000000000000000" pitchFamily="2" charset="2"/>
              <a:buChar char="§"/>
            </a:pPr>
            <a:endParaRPr lang="en-US" altLang="en-US" dirty="0">
              <a:latin typeface="+mn-lt"/>
            </a:endParaRPr>
          </a:p>
          <a:p>
            <a:pPr marL="0" indent="0">
              <a:lnSpc>
                <a:spcPts val="2000"/>
              </a:lnSpc>
              <a:buNone/>
            </a:pPr>
            <a:r>
              <a:rPr lang="en-US" dirty="0">
                <a:latin typeface="+mn-lt"/>
              </a:rPr>
              <a:t>.</a:t>
            </a:r>
          </a:p>
        </p:txBody>
      </p:sp>
      <p:sp>
        <p:nvSpPr>
          <p:cNvPr id="36" name="Titel 4"/>
          <p:cNvSpPr>
            <a:spLocks noGrp="1"/>
          </p:cNvSpPr>
          <p:nvPr>
            <p:ph type="title"/>
          </p:nvPr>
        </p:nvSpPr>
        <p:spPr>
          <a:xfrm>
            <a:off x="604838" y="310778"/>
            <a:ext cx="6545262" cy="1264025"/>
          </a:xfrm>
        </p:spPr>
        <p:txBody>
          <a:bodyPr/>
          <a:lstStyle/>
          <a:p>
            <a:r>
              <a:rPr lang="de-DE" dirty="0" err="1"/>
              <a:t>Diminishing</a:t>
            </a:r>
            <a:r>
              <a:rPr lang="de-DE" dirty="0"/>
              <a:t> Returns</a:t>
            </a:r>
          </a:p>
        </p:txBody>
      </p:sp>
      <p:grpSp>
        <p:nvGrpSpPr>
          <p:cNvPr id="39" name="Group 40"/>
          <p:cNvGrpSpPr>
            <a:grpSpLocks/>
          </p:cNvGrpSpPr>
          <p:nvPr/>
        </p:nvGrpSpPr>
        <p:grpSpPr bwMode="auto">
          <a:xfrm>
            <a:off x="3103425" y="1586410"/>
            <a:ext cx="5318361" cy="3882051"/>
            <a:chOff x="712658" y="619882"/>
            <a:chExt cx="7969597" cy="4332923"/>
          </a:xfrm>
        </p:grpSpPr>
        <p:grpSp>
          <p:nvGrpSpPr>
            <p:cNvPr id="62" name="Group 9"/>
            <p:cNvGrpSpPr>
              <a:grpSpLocks/>
            </p:cNvGrpSpPr>
            <p:nvPr/>
          </p:nvGrpSpPr>
          <p:grpSpPr bwMode="auto">
            <a:xfrm>
              <a:off x="712658" y="619882"/>
              <a:ext cx="2245685" cy="4332923"/>
              <a:chOff x="712658" y="619882"/>
              <a:chExt cx="2245685" cy="4332923"/>
            </a:xfrm>
          </p:grpSpPr>
          <p:cxnSp>
            <p:nvCxnSpPr>
              <p:cNvPr id="64" name="Straight Connector 8"/>
              <p:cNvCxnSpPr/>
              <p:nvPr/>
            </p:nvCxnSpPr>
            <p:spPr>
              <a:xfrm rot="5400000">
                <a:off x="17217" y="3164081"/>
                <a:ext cx="3575860" cy="1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5" name="TextBox 8"/>
              <p:cNvSpPr txBox="1">
                <a:spLocks noChangeArrowheads="1"/>
              </p:cNvSpPr>
              <p:nvPr/>
            </p:nvSpPr>
            <p:spPr bwMode="auto">
              <a:xfrm>
                <a:off x="712658" y="619882"/>
                <a:ext cx="2245685" cy="721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400">
                    <a:solidFill>
                      <a:schemeClr val="tx1"/>
                    </a:solidFill>
                    <a:latin typeface="Arial" pitchFamily="34" charset="0"/>
                  </a:defRPr>
                </a:lvl1pPr>
                <a:lvl2pPr marL="742950" indent="-285750" eaLnBrk="0" hangingPunct="0">
                  <a:defRPr sz="3400">
                    <a:solidFill>
                      <a:schemeClr val="tx1"/>
                    </a:solidFill>
                    <a:latin typeface="Arial" pitchFamily="34" charset="0"/>
                  </a:defRPr>
                </a:lvl2pPr>
                <a:lvl3pPr marL="1143000" indent="-228600" eaLnBrk="0" hangingPunct="0">
                  <a:defRPr sz="3400">
                    <a:solidFill>
                      <a:schemeClr val="tx1"/>
                    </a:solidFill>
                    <a:latin typeface="Arial" pitchFamily="34" charset="0"/>
                  </a:defRPr>
                </a:lvl3pPr>
                <a:lvl4pPr marL="1600200" indent="-228600" eaLnBrk="0" hangingPunct="0">
                  <a:defRPr sz="3400">
                    <a:solidFill>
                      <a:schemeClr val="tx1"/>
                    </a:solidFill>
                    <a:latin typeface="Arial" pitchFamily="34" charset="0"/>
                  </a:defRPr>
                </a:lvl4pPr>
                <a:lvl5pPr marL="2057400" indent="-228600" eaLnBrk="0" hangingPunct="0">
                  <a:defRPr sz="3400">
                    <a:solidFill>
                      <a:schemeClr val="tx1"/>
                    </a:solidFill>
                    <a:latin typeface="Arial" pitchFamily="34" charset="0"/>
                  </a:defRPr>
                </a:lvl5pPr>
                <a:lvl6pPr marL="2514600" indent="-228600" algn="ctr" eaLnBrk="0" fontAlgn="base" hangingPunct="0">
                  <a:spcBef>
                    <a:spcPct val="20000"/>
                  </a:spcBef>
                  <a:spcAft>
                    <a:spcPct val="0"/>
                  </a:spcAft>
                  <a:buChar char="•"/>
                  <a:defRPr sz="3400">
                    <a:solidFill>
                      <a:schemeClr val="tx1"/>
                    </a:solidFill>
                    <a:latin typeface="Arial" pitchFamily="34" charset="0"/>
                  </a:defRPr>
                </a:lvl6pPr>
                <a:lvl7pPr marL="2971800" indent="-228600" algn="ctr" eaLnBrk="0" fontAlgn="base" hangingPunct="0">
                  <a:spcBef>
                    <a:spcPct val="20000"/>
                  </a:spcBef>
                  <a:spcAft>
                    <a:spcPct val="0"/>
                  </a:spcAft>
                  <a:buChar char="•"/>
                  <a:defRPr sz="3400">
                    <a:solidFill>
                      <a:schemeClr val="tx1"/>
                    </a:solidFill>
                    <a:latin typeface="Arial" pitchFamily="34" charset="0"/>
                  </a:defRPr>
                </a:lvl7pPr>
                <a:lvl8pPr marL="3429000" indent="-228600" algn="ctr" eaLnBrk="0" fontAlgn="base" hangingPunct="0">
                  <a:spcBef>
                    <a:spcPct val="20000"/>
                  </a:spcBef>
                  <a:spcAft>
                    <a:spcPct val="0"/>
                  </a:spcAft>
                  <a:buChar char="•"/>
                  <a:defRPr sz="3400">
                    <a:solidFill>
                      <a:schemeClr val="tx1"/>
                    </a:solidFill>
                    <a:latin typeface="Arial" pitchFamily="34" charset="0"/>
                  </a:defRPr>
                </a:lvl8pPr>
                <a:lvl9pPr marL="3886200" indent="-228600" algn="ctr" eaLnBrk="0" fontAlgn="base" hangingPunct="0">
                  <a:spcBef>
                    <a:spcPct val="20000"/>
                  </a:spcBef>
                  <a:spcAft>
                    <a:spcPct val="0"/>
                  </a:spcAft>
                  <a:buChar char="•"/>
                  <a:defRPr sz="3400">
                    <a:solidFill>
                      <a:schemeClr val="tx1"/>
                    </a:solidFill>
                    <a:latin typeface="Arial" pitchFamily="34" charset="0"/>
                  </a:defRPr>
                </a:lvl9pPr>
              </a:lstStyle>
              <a:p>
                <a:pPr algn="r" eaLnBrk="1" hangingPunct="1">
                  <a:buFontTx/>
                  <a:buNone/>
                </a:pPr>
                <a:r>
                  <a:rPr lang="en-US" altLang="en-US" sz="1800" dirty="0"/>
                  <a:t>Output</a:t>
                </a:r>
              </a:p>
              <a:p>
                <a:pPr algn="r" eaLnBrk="1" hangingPunct="1">
                  <a:buFontTx/>
                  <a:buNone/>
                </a:pPr>
                <a:r>
                  <a:rPr lang="en-US" altLang="en-US" sz="1800" dirty="0"/>
                  <a:t>per Worker</a:t>
                </a:r>
              </a:p>
            </p:txBody>
          </p:sp>
        </p:grpSp>
        <p:sp>
          <p:nvSpPr>
            <p:cNvPr id="63" name="Rectangle 7"/>
            <p:cNvSpPr/>
            <p:nvPr/>
          </p:nvSpPr>
          <p:spPr>
            <a:xfrm>
              <a:off x="1813877" y="1413448"/>
              <a:ext cx="6868378" cy="35377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buFontTx/>
                <a:buNone/>
                <a:defRPr/>
              </a:pPr>
              <a:endParaRPr lang="en-US" sz="1800"/>
            </a:p>
          </p:txBody>
        </p:sp>
      </p:grpSp>
      <p:grpSp>
        <p:nvGrpSpPr>
          <p:cNvPr id="40" name="Group 11"/>
          <p:cNvGrpSpPr>
            <a:grpSpLocks/>
          </p:cNvGrpSpPr>
          <p:nvPr/>
        </p:nvGrpSpPr>
        <p:grpSpPr bwMode="auto">
          <a:xfrm>
            <a:off x="3824532" y="5478420"/>
            <a:ext cx="4667468" cy="414871"/>
            <a:chOff x="1793174" y="4963886"/>
            <a:chExt cx="6995636" cy="463650"/>
          </a:xfrm>
        </p:grpSpPr>
        <p:cxnSp>
          <p:nvCxnSpPr>
            <p:cNvPr id="60" name="Straight Connector 11"/>
            <p:cNvCxnSpPr/>
            <p:nvPr/>
          </p:nvCxnSpPr>
          <p:spPr>
            <a:xfrm>
              <a:off x="1793174" y="4963886"/>
              <a:ext cx="6934853" cy="158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TextBox 10"/>
            <p:cNvSpPr txBox="1">
              <a:spLocks noChangeArrowheads="1"/>
            </p:cNvSpPr>
            <p:nvPr/>
          </p:nvSpPr>
          <p:spPr bwMode="auto">
            <a:xfrm>
              <a:off x="7403474" y="5014779"/>
              <a:ext cx="1385336" cy="412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pitchFamily="34" charset="0"/>
                </a:defRPr>
              </a:lvl1pPr>
              <a:lvl2pPr marL="742950" indent="-285750" eaLnBrk="0" hangingPunct="0">
                <a:defRPr sz="3400">
                  <a:solidFill>
                    <a:schemeClr val="tx1"/>
                  </a:solidFill>
                  <a:latin typeface="Arial" pitchFamily="34" charset="0"/>
                </a:defRPr>
              </a:lvl2pPr>
              <a:lvl3pPr marL="1143000" indent="-228600" eaLnBrk="0" hangingPunct="0">
                <a:defRPr sz="3400">
                  <a:solidFill>
                    <a:schemeClr val="tx1"/>
                  </a:solidFill>
                  <a:latin typeface="Arial" pitchFamily="34" charset="0"/>
                </a:defRPr>
              </a:lvl3pPr>
              <a:lvl4pPr marL="1600200" indent="-228600" eaLnBrk="0" hangingPunct="0">
                <a:defRPr sz="3400">
                  <a:solidFill>
                    <a:schemeClr val="tx1"/>
                  </a:solidFill>
                  <a:latin typeface="Arial" pitchFamily="34" charset="0"/>
                </a:defRPr>
              </a:lvl4pPr>
              <a:lvl5pPr marL="2057400" indent="-228600" eaLnBrk="0" hangingPunct="0">
                <a:defRPr sz="3400">
                  <a:solidFill>
                    <a:schemeClr val="tx1"/>
                  </a:solidFill>
                  <a:latin typeface="Arial" pitchFamily="34" charset="0"/>
                </a:defRPr>
              </a:lvl5pPr>
              <a:lvl6pPr marL="2514600" indent="-228600" algn="ctr" eaLnBrk="0" fontAlgn="base" hangingPunct="0">
                <a:spcBef>
                  <a:spcPct val="20000"/>
                </a:spcBef>
                <a:spcAft>
                  <a:spcPct val="0"/>
                </a:spcAft>
                <a:buChar char="•"/>
                <a:defRPr sz="3400">
                  <a:solidFill>
                    <a:schemeClr val="tx1"/>
                  </a:solidFill>
                  <a:latin typeface="Arial" pitchFamily="34" charset="0"/>
                </a:defRPr>
              </a:lvl6pPr>
              <a:lvl7pPr marL="2971800" indent="-228600" algn="ctr" eaLnBrk="0" fontAlgn="base" hangingPunct="0">
                <a:spcBef>
                  <a:spcPct val="20000"/>
                </a:spcBef>
                <a:spcAft>
                  <a:spcPct val="0"/>
                </a:spcAft>
                <a:buChar char="•"/>
                <a:defRPr sz="3400">
                  <a:solidFill>
                    <a:schemeClr val="tx1"/>
                  </a:solidFill>
                  <a:latin typeface="Arial" pitchFamily="34" charset="0"/>
                </a:defRPr>
              </a:lvl7pPr>
              <a:lvl8pPr marL="3429000" indent="-228600" algn="ctr" eaLnBrk="0" fontAlgn="base" hangingPunct="0">
                <a:spcBef>
                  <a:spcPct val="20000"/>
                </a:spcBef>
                <a:spcAft>
                  <a:spcPct val="0"/>
                </a:spcAft>
                <a:buChar char="•"/>
                <a:defRPr sz="3400">
                  <a:solidFill>
                    <a:schemeClr val="tx1"/>
                  </a:solidFill>
                  <a:latin typeface="Arial" pitchFamily="34" charset="0"/>
                </a:defRPr>
              </a:lvl8pPr>
              <a:lvl9pPr marL="3886200" indent="-228600" algn="ctr" eaLnBrk="0" fontAlgn="base" hangingPunct="0">
                <a:spcBef>
                  <a:spcPct val="20000"/>
                </a:spcBef>
                <a:spcAft>
                  <a:spcPct val="0"/>
                </a:spcAft>
                <a:buChar char="•"/>
                <a:defRPr sz="3400">
                  <a:solidFill>
                    <a:schemeClr val="tx1"/>
                  </a:solidFill>
                  <a:latin typeface="Arial" pitchFamily="34" charset="0"/>
                </a:defRPr>
              </a:lvl9pPr>
            </a:lstStyle>
            <a:p>
              <a:pPr eaLnBrk="1" hangingPunct="1">
                <a:buFontTx/>
                <a:buNone/>
              </a:pPr>
              <a:r>
                <a:rPr lang="en-US" altLang="en-US" sz="1800" dirty="0">
                  <a:latin typeface="+mn-lt"/>
                </a:rPr>
                <a:t>Worker</a:t>
              </a:r>
            </a:p>
          </p:txBody>
        </p:sp>
      </p:grpSp>
      <p:grpSp>
        <p:nvGrpSpPr>
          <p:cNvPr id="55" name="Group 26"/>
          <p:cNvGrpSpPr>
            <a:grpSpLocks/>
          </p:cNvGrpSpPr>
          <p:nvPr/>
        </p:nvGrpSpPr>
        <p:grpSpPr bwMode="auto">
          <a:xfrm>
            <a:off x="3985542" y="3584311"/>
            <a:ext cx="616498" cy="1267221"/>
            <a:chOff x="2035003" y="2850873"/>
            <a:chExt cx="922746" cy="1413276"/>
          </a:xfrm>
        </p:grpSpPr>
        <p:cxnSp>
          <p:nvCxnSpPr>
            <p:cNvPr id="57" name="Straight Connector 18"/>
            <p:cNvCxnSpPr/>
            <p:nvPr/>
          </p:nvCxnSpPr>
          <p:spPr>
            <a:xfrm>
              <a:off x="2042931" y="4262320"/>
              <a:ext cx="913233" cy="1585"/>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8" name="Straight Connector 19"/>
            <p:cNvCxnSpPr/>
            <p:nvPr/>
          </p:nvCxnSpPr>
          <p:spPr>
            <a:xfrm rot="5400000" flipH="1" flipV="1">
              <a:off x="2250441" y="3556596"/>
              <a:ext cx="1413032" cy="1585"/>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59" name="Freeform 20"/>
            <p:cNvSpPr/>
            <p:nvPr/>
          </p:nvSpPr>
          <p:spPr>
            <a:xfrm>
              <a:off x="2035003" y="2920652"/>
              <a:ext cx="905306" cy="1325809"/>
            </a:xfrm>
            <a:custGeom>
              <a:avLst/>
              <a:gdLst>
                <a:gd name="connsiteX0" fmla="*/ 0 w 905733"/>
                <a:gd name="connsiteY0" fmla="*/ 1347765 h 1352099"/>
                <a:gd name="connsiteX1" fmla="*/ 901400 w 905733"/>
                <a:gd name="connsiteY1" fmla="*/ 1352099 h 1352099"/>
                <a:gd name="connsiteX2" fmla="*/ 905733 w 905733"/>
                <a:gd name="connsiteY2" fmla="*/ 0 h 1352099"/>
                <a:gd name="connsiteX3" fmla="*/ 329358 w 905733"/>
                <a:gd name="connsiteY3" fmla="*/ 693384 h 1352099"/>
                <a:gd name="connsiteX4" fmla="*/ 0 w 905733"/>
                <a:gd name="connsiteY4" fmla="*/ 1347765 h 1352099"/>
                <a:gd name="connsiteX0" fmla="*/ 0 w 905733"/>
                <a:gd name="connsiteY0" fmla="*/ 1347765 h 1352099"/>
                <a:gd name="connsiteX1" fmla="*/ 901400 w 905733"/>
                <a:gd name="connsiteY1" fmla="*/ 1352099 h 1352099"/>
                <a:gd name="connsiteX2" fmla="*/ 905733 w 905733"/>
                <a:gd name="connsiteY2" fmla="*/ 0 h 1352099"/>
                <a:gd name="connsiteX3" fmla="*/ 329358 w 905733"/>
                <a:gd name="connsiteY3" fmla="*/ 693384 h 1352099"/>
                <a:gd name="connsiteX4" fmla="*/ 0 w 905733"/>
                <a:gd name="connsiteY4" fmla="*/ 1347765 h 1352099"/>
                <a:gd name="connsiteX0" fmla="*/ 0 w 905733"/>
                <a:gd name="connsiteY0" fmla="*/ 1347765 h 1352099"/>
                <a:gd name="connsiteX1" fmla="*/ 901400 w 905733"/>
                <a:gd name="connsiteY1" fmla="*/ 1352099 h 1352099"/>
                <a:gd name="connsiteX2" fmla="*/ 905733 w 905733"/>
                <a:gd name="connsiteY2" fmla="*/ 0 h 1352099"/>
                <a:gd name="connsiteX3" fmla="*/ 329358 w 905733"/>
                <a:gd name="connsiteY3" fmla="*/ 693384 h 1352099"/>
                <a:gd name="connsiteX4" fmla="*/ 0 w 905733"/>
                <a:gd name="connsiteY4" fmla="*/ 1347765 h 1352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5733" h="1352099">
                  <a:moveTo>
                    <a:pt x="0" y="1347765"/>
                  </a:moveTo>
                  <a:lnTo>
                    <a:pt x="901400" y="1352099"/>
                  </a:lnTo>
                  <a:cubicBezTo>
                    <a:pt x="902844" y="901399"/>
                    <a:pt x="904289" y="450700"/>
                    <a:pt x="905733" y="0"/>
                  </a:cubicBezTo>
                  <a:cubicBezTo>
                    <a:pt x="687606" y="213793"/>
                    <a:pt x="495481" y="436254"/>
                    <a:pt x="329358" y="693384"/>
                  </a:cubicBezTo>
                  <a:lnTo>
                    <a:pt x="0" y="1347765"/>
                  </a:lnTo>
                  <a:close/>
                </a:path>
              </a:pathLst>
            </a:custGeom>
            <a:solidFill>
              <a:srgbClr val="FFAFAF"/>
            </a:solidFill>
            <a:ln>
              <a:solidFill>
                <a:srgbClr val="FFAFA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buFontTx/>
                <a:buNone/>
                <a:defRPr/>
              </a:pPr>
              <a:endParaRPr lang="en-US" sz="1800"/>
            </a:p>
          </p:txBody>
        </p:sp>
      </p:grpSp>
      <p:grpSp>
        <p:nvGrpSpPr>
          <p:cNvPr id="50" name="Group 23"/>
          <p:cNvGrpSpPr>
            <a:grpSpLocks/>
          </p:cNvGrpSpPr>
          <p:nvPr/>
        </p:nvGrpSpPr>
        <p:grpSpPr bwMode="auto">
          <a:xfrm>
            <a:off x="5685679" y="2584641"/>
            <a:ext cx="611201" cy="213547"/>
            <a:chOff x="4581896" y="1734591"/>
            <a:chExt cx="917174" cy="237660"/>
          </a:xfrm>
        </p:grpSpPr>
        <p:cxnSp>
          <p:nvCxnSpPr>
            <p:cNvPr id="52" name="Straight Connector 24"/>
            <p:cNvCxnSpPr/>
            <p:nvPr/>
          </p:nvCxnSpPr>
          <p:spPr>
            <a:xfrm>
              <a:off x="4581896" y="1968811"/>
              <a:ext cx="913995" cy="1583"/>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3" name="Straight Connector 25"/>
            <p:cNvCxnSpPr/>
            <p:nvPr/>
          </p:nvCxnSpPr>
          <p:spPr>
            <a:xfrm rot="5400000" flipH="1" flipV="1">
              <a:off x="5379583" y="1852489"/>
              <a:ext cx="237385" cy="1589"/>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54" name="Isosceles Triangle 26"/>
            <p:cNvSpPr/>
            <p:nvPr/>
          </p:nvSpPr>
          <p:spPr>
            <a:xfrm>
              <a:off x="4599381" y="1740921"/>
              <a:ext cx="883794" cy="213647"/>
            </a:xfrm>
            <a:prstGeom prst="triangle">
              <a:avLst>
                <a:gd name="adj" fmla="val 100000"/>
              </a:avLst>
            </a:prstGeom>
            <a:solidFill>
              <a:srgbClr val="FFAFAF"/>
            </a:solidFill>
            <a:ln>
              <a:solidFill>
                <a:srgbClr val="FFAFA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buFontTx/>
                <a:buNone/>
                <a:defRPr/>
              </a:pPr>
              <a:endParaRPr lang="en-US" sz="1800"/>
            </a:p>
          </p:txBody>
        </p:sp>
      </p:grpSp>
      <p:grpSp>
        <p:nvGrpSpPr>
          <p:cNvPr id="43" name="Group 34"/>
          <p:cNvGrpSpPr>
            <a:grpSpLocks/>
          </p:cNvGrpSpPr>
          <p:nvPr/>
        </p:nvGrpSpPr>
        <p:grpSpPr bwMode="auto">
          <a:xfrm>
            <a:off x="4577677" y="4329437"/>
            <a:ext cx="3452177" cy="1077218"/>
            <a:chOff x="2921330" y="3681355"/>
            <a:chExt cx="5174152" cy="1203001"/>
          </a:xfrm>
        </p:grpSpPr>
        <p:sp>
          <p:nvSpPr>
            <p:cNvPr id="48" name="TextBox 31"/>
            <p:cNvSpPr txBox="1">
              <a:spLocks noChangeArrowheads="1"/>
            </p:cNvSpPr>
            <p:nvPr/>
          </p:nvSpPr>
          <p:spPr bwMode="auto">
            <a:xfrm>
              <a:off x="3345156" y="3681355"/>
              <a:ext cx="4750326" cy="1203001"/>
            </a:xfrm>
            <a:prstGeom prst="rect">
              <a:avLst/>
            </a:prstGeom>
            <a:solidFill>
              <a:srgbClr val="2E63AC">
                <a:alpha val="1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400">
                  <a:solidFill>
                    <a:schemeClr val="tx1"/>
                  </a:solidFill>
                  <a:latin typeface="Arial" pitchFamily="34" charset="0"/>
                </a:defRPr>
              </a:lvl1pPr>
              <a:lvl2pPr marL="742950" indent="-285750" eaLnBrk="0" hangingPunct="0">
                <a:defRPr sz="3400">
                  <a:solidFill>
                    <a:schemeClr val="tx1"/>
                  </a:solidFill>
                  <a:latin typeface="Arial" pitchFamily="34" charset="0"/>
                </a:defRPr>
              </a:lvl2pPr>
              <a:lvl3pPr marL="1143000" indent="-228600" eaLnBrk="0" hangingPunct="0">
                <a:defRPr sz="3400">
                  <a:solidFill>
                    <a:schemeClr val="tx1"/>
                  </a:solidFill>
                  <a:latin typeface="Arial" pitchFamily="34" charset="0"/>
                </a:defRPr>
              </a:lvl3pPr>
              <a:lvl4pPr marL="1600200" indent="-228600" eaLnBrk="0" hangingPunct="0">
                <a:defRPr sz="3400">
                  <a:solidFill>
                    <a:schemeClr val="tx1"/>
                  </a:solidFill>
                  <a:latin typeface="Arial" pitchFamily="34" charset="0"/>
                </a:defRPr>
              </a:lvl4pPr>
              <a:lvl5pPr marL="2057400" indent="-228600" eaLnBrk="0" hangingPunct="0">
                <a:defRPr sz="3400">
                  <a:solidFill>
                    <a:schemeClr val="tx1"/>
                  </a:solidFill>
                  <a:latin typeface="Arial" pitchFamily="34" charset="0"/>
                </a:defRPr>
              </a:lvl5pPr>
              <a:lvl6pPr marL="2514600" indent="-228600" algn="ctr" eaLnBrk="0" fontAlgn="base" hangingPunct="0">
                <a:spcBef>
                  <a:spcPct val="20000"/>
                </a:spcBef>
                <a:spcAft>
                  <a:spcPct val="0"/>
                </a:spcAft>
                <a:buChar char="•"/>
                <a:defRPr sz="3400">
                  <a:solidFill>
                    <a:schemeClr val="tx1"/>
                  </a:solidFill>
                  <a:latin typeface="Arial" pitchFamily="34" charset="0"/>
                </a:defRPr>
              </a:lvl6pPr>
              <a:lvl7pPr marL="2971800" indent="-228600" algn="ctr" eaLnBrk="0" fontAlgn="base" hangingPunct="0">
                <a:spcBef>
                  <a:spcPct val="20000"/>
                </a:spcBef>
                <a:spcAft>
                  <a:spcPct val="0"/>
                </a:spcAft>
                <a:buChar char="•"/>
                <a:defRPr sz="3400">
                  <a:solidFill>
                    <a:schemeClr val="tx1"/>
                  </a:solidFill>
                  <a:latin typeface="Arial" pitchFamily="34" charset="0"/>
                </a:defRPr>
              </a:lvl7pPr>
              <a:lvl8pPr marL="3429000" indent="-228600" algn="ctr" eaLnBrk="0" fontAlgn="base" hangingPunct="0">
                <a:spcBef>
                  <a:spcPct val="20000"/>
                </a:spcBef>
                <a:spcAft>
                  <a:spcPct val="0"/>
                </a:spcAft>
                <a:buChar char="•"/>
                <a:defRPr sz="3400">
                  <a:solidFill>
                    <a:schemeClr val="tx1"/>
                  </a:solidFill>
                  <a:latin typeface="Arial" pitchFamily="34" charset="0"/>
                </a:defRPr>
              </a:lvl8pPr>
              <a:lvl9pPr marL="3886200" indent="-228600" algn="ctr" eaLnBrk="0" fontAlgn="base" hangingPunct="0">
                <a:spcBef>
                  <a:spcPct val="20000"/>
                </a:spcBef>
                <a:spcAft>
                  <a:spcPct val="0"/>
                </a:spcAft>
                <a:buChar char="•"/>
                <a:defRPr sz="3400">
                  <a:solidFill>
                    <a:schemeClr val="tx1"/>
                  </a:solidFill>
                  <a:latin typeface="Arial" pitchFamily="34" charset="0"/>
                </a:defRPr>
              </a:lvl9pPr>
            </a:lstStyle>
            <a:p>
              <a:pPr algn="l" eaLnBrk="1" hangingPunct="1">
                <a:buFontTx/>
                <a:buNone/>
              </a:pPr>
              <a:r>
                <a:rPr lang="en-US" altLang="en-US" sz="1600" dirty="0">
                  <a:latin typeface="+mn-lt"/>
                </a:rPr>
                <a:t>1. When the economy has a low level of capital, an extra unit of capital leads to a large increase in output.</a:t>
              </a:r>
            </a:p>
          </p:txBody>
        </p:sp>
        <p:cxnSp>
          <p:nvCxnSpPr>
            <p:cNvPr id="49" name="Straight Connector 29"/>
            <p:cNvCxnSpPr/>
            <p:nvPr/>
          </p:nvCxnSpPr>
          <p:spPr>
            <a:xfrm flipV="1">
              <a:off x="2921330" y="3984670"/>
              <a:ext cx="379448" cy="174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4" name="Group 38"/>
          <p:cNvGrpSpPr>
            <a:grpSpLocks/>
          </p:cNvGrpSpPr>
          <p:nvPr/>
        </p:nvGrpSpPr>
        <p:grpSpPr bwMode="auto">
          <a:xfrm>
            <a:off x="6178242" y="2807899"/>
            <a:ext cx="2965758" cy="1354634"/>
            <a:chOff x="5320145" y="1983179"/>
            <a:chExt cx="3676533" cy="2062685"/>
          </a:xfrm>
        </p:grpSpPr>
        <p:sp>
          <p:nvSpPr>
            <p:cNvPr id="46" name="TextBox 35"/>
            <p:cNvSpPr txBox="1">
              <a:spLocks noChangeArrowheads="1"/>
            </p:cNvSpPr>
            <p:nvPr/>
          </p:nvSpPr>
          <p:spPr bwMode="auto">
            <a:xfrm>
              <a:off x="5733683" y="2030679"/>
              <a:ext cx="3262995" cy="2015185"/>
            </a:xfrm>
            <a:prstGeom prst="rect">
              <a:avLst/>
            </a:prstGeom>
            <a:solidFill>
              <a:srgbClr val="2E63AC">
                <a:alpha val="1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400">
                  <a:solidFill>
                    <a:schemeClr val="tx1"/>
                  </a:solidFill>
                  <a:latin typeface="Arial" pitchFamily="34" charset="0"/>
                </a:defRPr>
              </a:lvl1pPr>
              <a:lvl2pPr marL="742950" indent="-285750" eaLnBrk="0" hangingPunct="0">
                <a:defRPr sz="3400">
                  <a:solidFill>
                    <a:schemeClr val="tx1"/>
                  </a:solidFill>
                  <a:latin typeface="Arial" pitchFamily="34" charset="0"/>
                </a:defRPr>
              </a:lvl2pPr>
              <a:lvl3pPr marL="1143000" indent="-228600" eaLnBrk="0" hangingPunct="0">
                <a:defRPr sz="3400">
                  <a:solidFill>
                    <a:schemeClr val="tx1"/>
                  </a:solidFill>
                  <a:latin typeface="Arial" pitchFamily="34" charset="0"/>
                </a:defRPr>
              </a:lvl3pPr>
              <a:lvl4pPr marL="1600200" indent="-228600" eaLnBrk="0" hangingPunct="0">
                <a:defRPr sz="3400">
                  <a:solidFill>
                    <a:schemeClr val="tx1"/>
                  </a:solidFill>
                  <a:latin typeface="Arial" pitchFamily="34" charset="0"/>
                </a:defRPr>
              </a:lvl4pPr>
              <a:lvl5pPr marL="2057400" indent="-228600" eaLnBrk="0" hangingPunct="0">
                <a:defRPr sz="3400">
                  <a:solidFill>
                    <a:schemeClr val="tx1"/>
                  </a:solidFill>
                  <a:latin typeface="Arial" pitchFamily="34" charset="0"/>
                </a:defRPr>
              </a:lvl5pPr>
              <a:lvl6pPr marL="2514600" indent="-228600" algn="ctr" eaLnBrk="0" fontAlgn="base" hangingPunct="0">
                <a:spcBef>
                  <a:spcPct val="20000"/>
                </a:spcBef>
                <a:spcAft>
                  <a:spcPct val="0"/>
                </a:spcAft>
                <a:buChar char="•"/>
                <a:defRPr sz="3400">
                  <a:solidFill>
                    <a:schemeClr val="tx1"/>
                  </a:solidFill>
                  <a:latin typeface="Arial" pitchFamily="34" charset="0"/>
                </a:defRPr>
              </a:lvl6pPr>
              <a:lvl7pPr marL="2971800" indent="-228600" algn="ctr" eaLnBrk="0" fontAlgn="base" hangingPunct="0">
                <a:spcBef>
                  <a:spcPct val="20000"/>
                </a:spcBef>
                <a:spcAft>
                  <a:spcPct val="0"/>
                </a:spcAft>
                <a:buChar char="•"/>
                <a:defRPr sz="3400">
                  <a:solidFill>
                    <a:schemeClr val="tx1"/>
                  </a:solidFill>
                  <a:latin typeface="Arial" pitchFamily="34" charset="0"/>
                </a:defRPr>
              </a:lvl7pPr>
              <a:lvl8pPr marL="3429000" indent="-228600" algn="ctr" eaLnBrk="0" fontAlgn="base" hangingPunct="0">
                <a:spcBef>
                  <a:spcPct val="20000"/>
                </a:spcBef>
                <a:spcAft>
                  <a:spcPct val="0"/>
                </a:spcAft>
                <a:buChar char="•"/>
                <a:defRPr sz="3400">
                  <a:solidFill>
                    <a:schemeClr val="tx1"/>
                  </a:solidFill>
                  <a:latin typeface="Arial" pitchFamily="34" charset="0"/>
                </a:defRPr>
              </a:lvl8pPr>
              <a:lvl9pPr marL="3886200" indent="-228600" algn="ctr" eaLnBrk="0" fontAlgn="base" hangingPunct="0">
                <a:spcBef>
                  <a:spcPct val="20000"/>
                </a:spcBef>
                <a:spcAft>
                  <a:spcPct val="0"/>
                </a:spcAft>
                <a:buChar char="•"/>
                <a:defRPr sz="3400">
                  <a:solidFill>
                    <a:schemeClr val="tx1"/>
                  </a:solidFill>
                  <a:latin typeface="Arial" pitchFamily="34" charset="0"/>
                </a:defRPr>
              </a:lvl9pPr>
            </a:lstStyle>
            <a:p>
              <a:pPr algn="l" eaLnBrk="1" hangingPunct="1">
                <a:buFontTx/>
                <a:buNone/>
              </a:pPr>
              <a:r>
                <a:rPr lang="en-US" altLang="en-US" sz="1600" dirty="0">
                  <a:latin typeface="+mn-lt"/>
                </a:rPr>
                <a:t>2. When the economy has a high level of capital, an extra unit of capital leads to a small increase in output.</a:t>
              </a:r>
            </a:p>
          </p:txBody>
        </p:sp>
        <p:cxnSp>
          <p:nvCxnSpPr>
            <p:cNvPr id="47" name="Straight Connector 32"/>
            <p:cNvCxnSpPr/>
            <p:nvPr/>
          </p:nvCxnSpPr>
          <p:spPr>
            <a:xfrm>
              <a:off x="5320145" y="1983179"/>
              <a:ext cx="427209" cy="3796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5" name="Freeform 13"/>
          <p:cNvSpPr/>
          <p:nvPr/>
        </p:nvSpPr>
        <p:spPr>
          <a:xfrm>
            <a:off x="3840422" y="2446710"/>
            <a:ext cx="3644966" cy="3020330"/>
          </a:xfrm>
          <a:custGeom>
            <a:avLst/>
            <a:gdLst>
              <a:gd name="connsiteX0" fmla="*/ 0 w 5462649"/>
              <a:gd name="connsiteY0" fmla="*/ 3372592 h 3372592"/>
              <a:gd name="connsiteX1" fmla="*/ 5462649 w 5462649"/>
              <a:gd name="connsiteY1" fmla="*/ 0 h 3372592"/>
              <a:gd name="connsiteX0" fmla="*/ 0 w 5462649"/>
              <a:gd name="connsiteY0" fmla="*/ 3372592 h 3372592"/>
              <a:gd name="connsiteX1" fmla="*/ 5462649 w 5462649"/>
              <a:gd name="connsiteY1" fmla="*/ 0 h 3372592"/>
              <a:gd name="connsiteX0" fmla="*/ 0 w 5462649"/>
              <a:gd name="connsiteY0" fmla="*/ 3372592 h 3372592"/>
              <a:gd name="connsiteX1" fmla="*/ 5462649 w 5462649"/>
              <a:gd name="connsiteY1" fmla="*/ 0 h 3372592"/>
              <a:gd name="connsiteX0" fmla="*/ 0 w 5462649"/>
              <a:gd name="connsiteY0" fmla="*/ 3372592 h 3372592"/>
              <a:gd name="connsiteX1" fmla="*/ 5462649 w 5462649"/>
              <a:gd name="connsiteY1" fmla="*/ 0 h 3372592"/>
            </a:gdLst>
            <a:ahLst/>
            <a:cxnLst>
              <a:cxn ang="0">
                <a:pos x="connsiteX0" y="connsiteY0"/>
              </a:cxn>
              <a:cxn ang="0">
                <a:pos x="connsiteX1" y="connsiteY1"/>
              </a:cxn>
            </a:cxnLst>
            <a:rect l="l" t="t" r="r" b="b"/>
            <a:pathLst>
              <a:path w="5462649" h="3372592">
                <a:moveTo>
                  <a:pt x="0" y="3372592"/>
                </a:moveTo>
                <a:cubicBezTo>
                  <a:pt x="680852" y="300842"/>
                  <a:pt x="3653641" y="19791"/>
                  <a:pt x="5462649" y="0"/>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buFontTx/>
              <a:buNone/>
              <a:defRPr/>
            </a:pPr>
            <a:endParaRPr lang="en-US" sz="1800"/>
          </a:p>
        </p:txBody>
      </p:sp>
      <p:cxnSp>
        <p:nvCxnSpPr>
          <p:cNvPr id="29" name="Straight Connector 8"/>
          <p:cNvCxnSpPr/>
          <p:nvPr/>
        </p:nvCxnSpPr>
        <p:spPr bwMode="auto">
          <a:xfrm flipH="1">
            <a:off x="3840343" y="2297399"/>
            <a:ext cx="1587" cy="318103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33" name="Picture 7"/>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2484" y="972249"/>
            <a:ext cx="720000" cy="7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4" name="Textfeld 33"/>
          <p:cNvSpPr txBox="1"/>
          <p:nvPr/>
        </p:nvSpPr>
        <p:spPr>
          <a:xfrm>
            <a:off x="4568775" y="1098666"/>
            <a:ext cx="1132764" cy="461665"/>
          </a:xfrm>
          <a:prstGeom prst="rect">
            <a:avLst/>
          </a:prstGeom>
          <a:noFill/>
        </p:spPr>
        <p:txBody>
          <a:bodyPr wrap="square" rtlCol="0">
            <a:spAutoFit/>
          </a:bodyPr>
          <a:lstStyle/>
          <a:p>
            <a:r>
              <a:rPr lang="en-US" altLang="en-US" sz="2400" dirty="0">
                <a:solidFill>
                  <a:schemeClr val="bg1"/>
                </a:solidFill>
              </a:rPr>
              <a:t>#2</a:t>
            </a:r>
            <a:endParaRPr lang="en-US" sz="2400" dirty="0">
              <a:solidFill>
                <a:schemeClr val="bg1"/>
              </a:solidFill>
            </a:endParaRPr>
          </a:p>
        </p:txBody>
      </p:sp>
    </p:spTree>
    <p:extLst>
      <p:ext uri="{BB962C8B-B14F-4D97-AF65-F5344CB8AC3E}">
        <p14:creationId xmlns:p14="http://schemas.microsoft.com/office/powerpoint/2010/main" val="1048410665"/>
      </p:ext>
    </p:extLst>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quarter" idx="12"/>
          </p:nvPr>
        </p:nvSpPr>
        <p:spPr>
          <a:xfrm>
            <a:off x="604838" y="1842450"/>
            <a:ext cx="8081962" cy="3878903"/>
          </a:xfrm>
        </p:spPr>
        <p:txBody>
          <a:bodyPr/>
          <a:lstStyle/>
          <a:p>
            <a:pPr marL="0" indent="0">
              <a:lnSpc>
                <a:spcPts val="2400"/>
              </a:lnSpc>
              <a:buClr>
                <a:srgbClr val="2E63AC"/>
              </a:buClr>
              <a:buNone/>
            </a:pPr>
            <a:r>
              <a:rPr lang="en-US" altLang="en-US" dirty="0">
                <a:solidFill>
                  <a:srgbClr val="2E63AC"/>
                </a:solidFill>
              </a:rPr>
              <a:t>Poor countries</a:t>
            </a:r>
          </a:p>
          <a:p>
            <a:pPr>
              <a:lnSpc>
                <a:spcPts val="2400"/>
              </a:lnSpc>
              <a:spcBef>
                <a:spcPts val="600"/>
              </a:spcBef>
              <a:buClr>
                <a:srgbClr val="2E63AC"/>
              </a:buClr>
              <a:buFont typeface="Wingdings" panose="05000000000000000000" pitchFamily="2" charset="2"/>
              <a:buChar char="§"/>
            </a:pPr>
            <a:r>
              <a:rPr lang="en-US" altLang="en-US" dirty="0"/>
              <a:t>Low productivity</a:t>
            </a:r>
          </a:p>
          <a:p>
            <a:pPr>
              <a:lnSpc>
                <a:spcPts val="2400"/>
              </a:lnSpc>
              <a:spcBef>
                <a:spcPts val="600"/>
              </a:spcBef>
              <a:buClr>
                <a:srgbClr val="2E63AC"/>
              </a:buClr>
              <a:buFont typeface="Wingdings" panose="05000000000000000000" pitchFamily="2" charset="2"/>
              <a:buChar char="§"/>
            </a:pPr>
            <a:r>
              <a:rPr lang="en-US" altLang="en-US" dirty="0"/>
              <a:t>Even small amounts of capital investment increase workers’ productivity substantially</a:t>
            </a:r>
          </a:p>
          <a:p>
            <a:pPr>
              <a:lnSpc>
                <a:spcPts val="2400"/>
              </a:lnSpc>
              <a:spcBef>
                <a:spcPts val="600"/>
              </a:spcBef>
              <a:buClr>
                <a:srgbClr val="2E63AC"/>
              </a:buClr>
              <a:buFont typeface="Wingdings" panose="05000000000000000000" pitchFamily="2" charset="2"/>
              <a:buChar char="§"/>
            </a:pPr>
            <a:r>
              <a:rPr lang="en-US" altLang="en-US" dirty="0"/>
              <a:t>Tend to grow faster than rich countries</a:t>
            </a:r>
          </a:p>
          <a:p>
            <a:pPr marL="0" indent="0">
              <a:lnSpc>
                <a:spcPts val="2400"/>
              </a:lnSpc>
              <a:buClr>
                <a:srgbClr val="2E63AC"/>
              </a:buClr>
              <a:buNone/>
            </a:pPr>
            <a:r>
              <a:rPr lang="en-US" altLang="en-US" dirty="0">
                <a:solidFill>
                  <a:srgbClr val="2E63AC"/>
                </a:solidFill>
              </a:rPr>
              <a:t>Catch-up effect</a:t>
            </a:r>
          </a:p>
          <a:p>
            <a:pPr>
              <a:lnSpc>
                <a:spcPts val="2400"/>
              </a:lnSpc>
              <a:spcBef>
                <a:spcPts val="600"/>
              </a:spcBef>
              <a:buClr>
                <a:srgbClr val="2E63AC"/>
              </a:buClr>
              <a:buFont typeface="Wingdings" panose="05000000000000000000" pitchFamily="2" charset="2"/>
              <a:buChar char="§"/>
            </a:pPr>
            <a:r>
              <a:rPr lang="en-US" altLang="en-US" dirty="0"/>
              <a:t>Countries that start off poor tend to grow more rapidly than countries that start off rich</a:t>
            </a:r>
          </a:p>
          <a:p>
            <a:pPr marL="0" indent="0">
              <a:lnSpc>
                <a:spcPts val="2400"/>
              </a:lnSpc>
              <a:buClr>
                <a:srgbClr val="2E63AC"/>
              </a:buClr>
              <a:buNone/>
            </a:pPr>
            <a:r>
              <a:rPr lang="en-US" altLang="en-US" dirty="0">
                <a:solidFill>
                  <a:srgbClr val="2E63AC"/>
                </a:solidFill>
              </a:rPr>
              <a:t>Rich countries</a:t>
            </a:r>
          </a:p>
          <a:p>
            <a:pPr>
              <a:lnSpc>
                <a:spcPts val="2400"/>
              </a:lnSpc>
              <a:spcBef>
                <a:spcPts val="600"/>
              </a:spcBef>
              <a:buClr>
                <a:srgbClr val="2E63AC"/>
              </a:buClr>
              <a:buFont typeface="Wingdings" panose="05000000000000000000" pitchFamily="2" charset="2"/>
              <a:buChar char="§"/>
            </a:pPr>
            <a:r>
              <a:rPr lang="en-US" altLang="en-US" dirty="0"/>
              <a:t>High productivity</a:t>
            </a:r>
          </a:p>
          <a:p>
            <a:pPr>
              <a:lnSpc>
                <a:spcPts val="2400"/>
              </a:lnSpc>
              <a:spcBef>
                <a:spcPts val="600"/>
              </a:spcBef>
              <a:buClr>
                <a:srgbClr val="2E63AC"/>
              </a:buClr>
              <a:buFont typeface="Wingdings" panose="05000000000000000000" pitchFamily="2" charset="2"/>
              <a:buChar char="§"/>
            </a:pPr>
            <a:r>
              <a:rPr lang="en-US" altLang="en-US" dirty="0"/>
              <a:t>Additional capital investment has a small effect on productivity </a:t>
            </a:r>
          </a:p>
          <a:p>
            <a:pPr>
              <a:lnSpc>
                <a:spcPts val="2000"/>
              </a:lnSpc>
              <a:spcBef>
                <a:spcPts val="600"/>
              </a:spcBef>
              <a:buClr>
                <a:srgbClr val="2E63AC"/>
              </a:buClr>
              <a:buFont typeface="Wingdings" panose="05000000000000000000" pitchFamily="2" charset="2"/>
              <a:buChar char="§"/>
            </a:pPr>
            <a:endParaRPr lang="en-US" altLang="en-US" dirty="0"/>
          </a:p>
          <a:p>
            <a:pPr marL="0" indent="0">
              <a:lnSpc>
                <a:spcPts val="2000"/>
              </a:lnSpc>
              <a:spcBef>
                <a:spcPts val="600"/>
              </a:spcBef>
              <a:buClr>
                <a:srgbClr val="2E63AC"/>
              </a:buClr>
              <a:buNone/>
            </a:pPr>
            <a:endParaRPr lang="en-US" altLang="en-US" dirty="0"/>
          </a:p>
          <a:p>
            <a:pPr>
              <a:lnSpc>
                <a:spcPts val="2000"/>
              </a:lnSpc>
              <a:spcBef>
                <a:spcPts val="600"/>
              </a:spcBef>
              <a:buClr>
                <a:srgbClr val="2E63AC"/>
              </a:buClr>
              <a:buFont typeface="Wingdings" panose="05000000000000000000" pitchFamily="2" charset="2"/>
              <a:buChar char="§"/>
            </a:pPr>
            <a:endParaRPr lang="en-US" altLang="en-US" dirty="0"/>
          </a:p>
          <a:p>
            <a:pPr>
              <a:buClr>
                <a:srgbClr val="2E63AC"/>
              </a:buClr>
              <a:buFont typeface="Wingdings" panose="05000000000000000000" pitchFamily="2" charset="2"/>
              <a:buChar char="§"/>
            </a:pPr>
            <a:endParaRPr lang="en-US" altLang="en-US" dirty="0"/>
          </a:p>
          <a:p>
            <a:pPr marL="0" indent="0">
              <a:buNone/>
            </a:pPr>
            <a:r>
              <a:rPr lang="en-US" dirty="0">
                <a:latin typeface="+mn-lt"/>
              </a:rPr>
              <a:t>.</a:t>
            </a:r>
          </a:p>
        </p:txBody>
      </p:sp>
      <p:sp>
        <p:nvSpPr>
          <p:cNvPr id="5" name="Titel 4"/>
          <p:cNvSpPr>
            <a:spLocks noGrp="1"/>
          </p:cNvSpPr>
          <p:nvPr>
            <p:ph type="title"/>
          </p:nvPr>
        </p:nvSpPr>
        <p:spPr>
          <a:xfrm>
            <a:off x="604838" y="310778"/>
            <a:ext cx="6545262" cy="1264025"/>
          </a:xfrm>
        </p:spPr>
        <p:txBody>
          <a:bodyPr/>
          <a:lstStyle/>
          <a:p>
            <a:r>
              <a:rPr lang="de-DE" dirty="0" err="1"/>
              <a:t>Diminishing</a:t>
            </a:r>
            <a:r>
              <a:rPr lang="de-DE" dirty="0"/>
              <a:t> Returns</a:t>
            </a:r>
            <a:endParaRPr lang="en-US" dirty="0">
              <a:solidFill>
                <a:srgbClr val="2164A2"/>
              </a:solidFill>
              <a:ea typeface="ヒラギノ角ゴ Pro W3" pitchFamily="-65" charset="-128"/>
            </a:endParaRPr>
          </a:p>
        </p:txBody>
      </p:sp>
      <p:pic>
        <p:nvPicPr>
          <p:cNvPr id="6" name="Picture 7"/>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2484" y="972249"/>
            <a:ext cx="720000" cy="7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feld 6"/>
          <p:cNvSpPr txBox="1"/>
          <p:nvPr/>
        </p:nvSpPr>
        <p:spPr>
          <a:xfrm>
            <a:off x="4568775" y="1098666"/>
            <a:ext cx="1132764" cy="461665"/>
          </a:xfrm>
          <a:prstGeom prst="rect">
            <a:avLst/>
          </a:prstGeom>
          <a:noFill/>
        </p:spPr>
        <p:txBody>
          <a:bodyPr wrap="square" rtlCol="0">
            <a:spAutoFit/>
          </a:bodyPr>
          <a:lstStyle/>
          <a:p>
            <a:r>
              <a:rPr lang="en-US" altLang="en-US" sz="2400" dirty="0">
                <a:solidFill>
                  <a:schemeClr val="bg1"/>
                </a:solidFill>
              </a:rPr>
              <a:t>#3</a:t>
            </a:r>
            <a:endParaRPr lang="en-US" sz="2400" dirty="0">
              <a:solidFill>
                <a:schemeClr val="bg1"/>
              </a:solidFill>
            </a:endParaRPr>
          </a:p>
        </p:txBody>
      </p:sp>
    </p:spTree>
    <p:extLst>
      <p:ext uri="{BB962C8B-B14F-4D97-AF65-F5344CB8AC3E}">
        <p14:creationId xmlns:p14="http://schemas.microsoft.com/office/powerpoint/2010/main" val="2931122997"/>
      </p:ext>
    </p:extLst>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10"/>
          <p:cNvSpPr/>
          <p:nvPr/>
        </p:nvSpPr>
        <p:spPr>
          <a:xfrm>
            <a:off x="1" y="4436"/>
            <a:ext cx="9144000" cy="6364880"/>
          </a:xfrm>
          <a:prstGeom prst="rect">
            <a:avLst/>
          </a:prstGeom>
          <a:blipFill dpi="0" rotWithShape="1">
            <a:blip r:embed="rId3">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nhaltsplatzhalter 2"/>
          <p:cNvSpPr>
            <a:spLocks noGrp="1"/>
          </p:cNvSpPr>
          <p:nvPr>
            <p:ph sz="quarter" idx="12"/>
          </p:nvPr>
        </p:nvSpPr>
        <p:spPr>
          <a:xfrm>
            <a:off x="604838" y="1842450"/>
            <a:ext cx="8081962" cy="3878903"/>
          </a:xfrm>
        </p:spPr>
        <p:txBody>
          <a:bodyPr/>
          <a:lstStyle/>
          <a:p>
            <a:pPr marL="0" indent="0">
              <a:lnSpc>
                <a:spcPts val="2400"/>
              </a:lnSpc>
              <a:buClr>
                <a:srgbClr val="2E63AC"/>
              </a:buClr>
              <a:buNone/>
            </a:pPr>
            <a:r>
              <a:rPr lang="en-US" altLang="en-US" dirty="0">
                <a:solidFill>
                  <a:srgbClr val="2E63AC"/>
                </a:solidFill>
              </a:rPr>
              <a:t>How can we persuade very poor people in developing countries to immunize their children?</a:t>
            </a:r>
          </a:p>
          <a:p>
            <a:pPr>
              <a:lnSpc>
                <a:spcPts val="2000"/>
              </a:lnSpc>
              <a:spcBef>
                <a:spcPts val="600"/>
              </a:spcBef>
              <a:buClr>
                <a:srgbClr val="2E63AC"/>
              </a:buClr>
              <a:buFont typeface="Wingdings" panose="05000000000000000000" pitchFamily="2" charset="2"/>
              <a:buChar char="§"/>
            </a:pPr>
            <a:r>
              <a:rPr lang="en-US" altLang="en-US" dirty="0"/>
              <a:t>Public health officials in India noticed that parents typically would begin to get vaccines for their children, but often failed to finish the entire sequence of vaccines. Were their incentives that might work? </a:t>
            </a:r>
          </a:p>
          <a:p>
            <a:pPr>
              <a:lnSpc>
                <a:spcPts val="2000"/>
              </a:lnSpc>
              <a:spcBef>
                <a:spcPts val="600"/>
              </a:spcBef>
              <a:buClr>
                <a:srgbClr val="2E63AC"/>
              </a:buClr>
              <a:buFont typeface="Wingdings" panose="05000000000000000000" pitchFamily="2" charset="2"/>
              <a:buChar char="§"/>
            </a:pPr>
            <a:r>
              <a:rPr lang="en-US" altLang="en-US" dirty="0" err="1"/>
              <a:t>Duflo</a:t>
            </a:r>
            <a:r>
              <a:rPr lang="en-US" altLang="en-US" dirty="0"/>
              <a:t>/Banerjee of MIT persuaded a group trying to increase immunizations to experiment with economic incentives.</a:t>
            </a:r>
          </a:p>
          <a:p>
            <a:pPr>
              <a:lnSpc>
                <a:spcPts val="2000"/>
              </a:lnSpc>
              <a:spcBef>
                <a:spcPts val="600"/>
              </a:spcBef>
              <a:buClr>
                <a:srgbClr val="2E63AC"/>
              </a:buClr>
              <a:buFont typeface="Wingdings" panose="05000000000000000000" pitchFamily="2" charset="2"/>
              <a:buChar char="§"/>
            </a:pPr>
            <a:r>
              <a:rPr lang="en-US" altLang="en-US" dirty="0"/>
              <a:t>In the experiment, parents would receive some dal (a common Indian food) after each shot for their children. When they completed the entire sequence of shots, they would receive a set of cooking pans.</a:t>
            </a:r>
          </a:p>
          <a:p>
            <a:pPr>
              <a:lnSpc>
                <a:spcPts val="2000"/>
              </a:lnSpc>
              <a:spcBef>
                <a:spcPts val="600"/>
              </a:spcBef>
              <a:buClr>
                <a:srgbClr val="2E63AC"/>
              </a:buClr>
              <a:buFont typeface="Wingdings" panose="05000000000000000000" pitchFamily="2" charset="2"/>
              <a:buChar char="§"/>
            </a:pPr>
            <a:r>
              <a:rPr lang="en-US" altLang="en-US" dirty="0"/>
              <a:t>The incentive worked extremely well in increasing the success rate for immunizations.</a:t>
            </a:r>
          </a:p>
          <a:p>
            <a:pPr marL="0" indent="0">
              <a:lnSpc>
                <a:spcPts val="2400"/>
              </a:lnSpc>
              <a:buNone/>
            </a:pPr>
            <a:r>
              <a:rPr lang="en-US" dirty="0">
                <a:latin typeface="+mn-lt"/>
              </a:rPr>
              <a:t>.</a:t>
            </a:r>
          </a:p>
        </p:txBody>
      </p:sp>
      <p:sp>
        <p:nvSpPr>
          <p:cNvPr id="5" name="Titel 4"/>
          <p:cNvSpPr>
            <a:spLocks noGrp="1"/>
          </p:cNvSpPr>
          <p:nvPr>
            <p:ph type="title"/>
          </p:nvPr>
        </p:nvSpPr>
        <p:spPr>
          <a:xfrm>
            <a:off x="604838" y="310778"/>
            <a:ext cx="6545262" cy="1264025"/>
          </a:xfrm>
        </p:spPr>
        <p:txBody>
          <a:bodyPr/>
          <a:lstStyle/>
          <a:p>
            <a:r>
              <a:rPr lang="de-DE" dirty="0"/>
              <a:t>BEHAVIORAL INCENTIVES IN DEVELOPMENT</a:t>
            </a:r>
          </a:p>
        </p:txBody>
      </p:sp>
      <p:sp>
        <p:nvSpPr>
          <p:cNvPr id="8" name="Rechteck 7"/>
          <p:cNvSpPr/>
          <p:nvPr/>
        </p:nvSpPr>
        <p:spPr>
          <a:xfrm>
            <a:off x="0" y="5262663"/>
            <a:ext cx="9144000" cy="1103587"/>
          </a:xfrm>
          <a:prstGeom prst="rect">
            <a:avLst/>
          </a:prstGeom>
          <a:gradFill>
            <a:gsLst>
              <a:gs pos="6000">
                <a:srgbClr val="2E63AC">
                  <a:lumMod val="100000"/>
                </a:srgbClr>
              </a:gs>
              <a:gs pos="4000">
                <a:srgbClr val="2E63AC"/>
              </a:gs>
              <a:gs pos="54000">
                <a:srgbClr val="2E63AC">
                  <a:alpha val="0"/>
                </a:srgb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feld 8"/>
          <p:cNvSpPr txBox="1"/>
          <p:nvPr/>
        </p:nvSpPr>
        <p:spPr>
          <a:xfrm>
            <a:off x="-236490" y="5439157"/>
            <a:ext cx="9144000" cy="1015663"/>
          </a:xfrm>
          <a:prstGeom prst="rect">
            <a:avLst/>
          </a:prstGeom>
          <a:noFill/>
        </p:spPr>
        <p:txBody>
          <a:bodyPr wrap="square" rtlCol="0">
            <a:spAutoFit/>
          </a:bodyPr>
          <a:lstStyle/>
          <a:p>
            <a:pPr algn="r"/>
            <a:endParaRPr lang="de-DE" dirty="0">
              <a:solidFill>
                <a:schemeClr val="bg1"/>
              </a:solidFill>
              <a:latin typeface="+mj-lt"/>
            </a:endParaRPr>
          </a:p>
          <a:p>
            <a:pPr algn="r"/>
            <a:r>
              <a:rPr lang="de-DE" sz="2400" cap="all" dirty="0" err="1">
                <a:solidFill>
                  <a:schemeClr val="bg1"/>
                </a:solidFill>
                <a:latin typeface="+mj-lt"/>
              </a:rPr>
              <a:t>Example</a:t>
            </a:r>
            <a:endParaRPr lang="de-DE" sz="2400" cap="all" dirty="0">
              <a:solidFill>
                <a:schemeClr val="bg1"/>
              </a:solidFill>
              <a:latin typeface="+mj-lt"/>
            </a:endParaRPr>
          </a:p>
          <a:p>
            <a:pPr algn="r"/>
            <a:r>
              <a:rPr lang="de-DE" dirty="0">
                <a:solidFill>
                  <a:schemeClr val="bg1"/>
                </a:solidFill>
                <a:latin typeface="+mj-lt"/>
              </a:rPr>
              <a:t>       </a:t>
            </a:r>
            <a:endParaRPr lang="en-US" dirty="0">
              <a:solidFill>
                <a:schemeClr val="bg1"/>
              </a:solidFill>
              <a:latin typeface="+mj-lt"/>
            </a:endParaRPr>
          </a:p>
        </p:txBody>
      </p:sp>
    </p:spTree>
    <p:extLst>
      <p:ext uri="{BB962C8B-B14F-4D97-AF65-F5344CB8AC3E}">
        <p14:creationId xmlns:p14="http://schemas.microsoft.com/office/powerpoint/2010/main" val="2560129761"/>
      </p:ext>
    </p:extLst>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quarter" idx="12"/>
          </p:nvPr>
        </p:nvSpPr>
        <p:spPr>
          <a:xfrm>
            <a:off x="604838" y="1842450"/>
            <a:ext cx="8081962" cy="3878903"/>
          </a:xfrm>
        </p:spPr>
        <p:txBody>
          <a:bodyPr/>
          <a:lstStyle/>
          <a:p>
            <a:pPr marL="0" indent="0">
              <a:lnSpc>
                <a:spcPts val="2400"/>
              </a:lnSpc>
              <a:buClr>
                <a:srgbClr val="2E63AC"/>
              </a:buClr>
              <a:buNone/>
            </a:pPr>
            <a:r>
              <a:rPr lang="en-US" altLang="en-US" dirty="0">
                <a:solidFill>
                  <a:srgbClr val="2E63AC"/>
                </a:solidFill>
              </a:rPr>
              <a:t>To foster economic growth</a:t>
            </a:r>
          </a:p>
          <a:p>
            <a:pPr>
              <a:lnSpc>
                <a:spcPts val="2400"/>
              </a:lnSpc>
              <a:buClr>
                <a:srgbClr val="2E63AC"/>
              </a:buClr>
              <a:buFont typeface="Wingdings" panose="05000000000000000000" pitchFamily="2" charset="2"/>
              <a:buChar char="§"/>
            </a:pPr>
            <a:r>
              <a:rPr lang="en-US" altLang="en-US" dirty="0"/>
              <a:t>Protect property rights: Ability of people to exercise authority over the resources they own</a:t>
            </a:r>
          </a:p>
          <a:p>
            <a:pPr>
              <a:lnSpc>
                <a:spcPts val="2400"/>
              </a:lnSpc>
              <a:buClr>
                <a:srgbClr val="2E63AC"/>
              </a:buClr>
              <a:buFont typeface="Wingdings" panose="05000000000000000000" pitchFamily="2" charset="2"/>
              <a:buChar char="§"/>
            </a:pPr>
            <a:r>
              <a:rPr lang="en-US" altLang="en-US" dirty="0"/>
              <a:t>Courts – enforce property rights</a:t>
            </a:r>
          </a:p>
          <a:p>
            <a:pPr marL="0" indent="0">
              <a:lnSpc>
                <a:spcPts val="2400"/>
              </a:lnSpc>
              <a:buClr>
                <a:srgbClr val="2E63AC"/>
              </a:buClr>
              <a:buNone/>
            </a:pPr>
            <a:r>
              <a:rPr lang="en-US" altLang="en-US" dirty="0">
                <a:solidFill>
                  <a:srgbClr val="2E63AC"/>
                </a:solidFill>
              </a:rPr>
              <a:t>Property rights</a:t>
            </a:r>
          </a:p>
          <a:p>
            <a:pPr>
              <a:lnSpc>
                <a:spcPts val="2400"/>
              </a:lnSpc>
              <a:buClr>
                <a:srgbClr val="2E63AC"/>
              </a:buClr>
              <a:buFont typeface="Wingdings" panose="05000000000000000000" pitchFamily="2" charset="2"/>
              <a:buChar char="§"/>
            </a:pPr>
            <a:r>
              <a:rPr lang="en-US" altLang="en-US" dirty="0"/>
              <a:t>Prerequisite for the price system to work</a:t>
            </a:r>
          </a:p>
          <a:p>
            <a:pPr>
              <a:lnSpc>
                <a:spcPts val="2400"/>
              </a:lnSpc>
              <a:buClr>
                <a:srgbClr val="2E63AC"/>
              </a:buClr>
              <a:buFont typeface="Wingdings" panose="05000000000000000000" pitchFamily="2" charset="2"/>
              <a:buChar char="§"/>
            </a:pPr>
            <a:r>
              <a:rPr lang="en-US" altLang="en-US" dirty="0"/>
              <a:t>Promotes political stability</a:t>
            </a:r>
          </a:p>
          <a:p>
            <a:pPr marL="0" indent="0">
              <a:lnSpc>
                <a:spcPts val="2400"/>
              </a:lnSpc>
              <a:buNone/>
            </a:pPr>
            <a:r>
              <a:rPr lang="en-US" dirty="0">
                <a:latin typeface="+mn-lt"/>
              </a:rPr>
              <a:t>.</a:t>
            </a:r>
          </a:p>
        </p:txBody>
      </p:sp>
      <p:sp>
        <p:nvSpPr>
          <p:cNvPr id="5" name="Titel 4"/>
          <p:cNvSpPr>
            <a:spLocks noGrp="1"/>
          </p:cNvSpPr>
          <p:nvPr>
            <p:ph type="title"/>
          </p:nvPr>
        </p:nvSpPr>
        <p:spPr>
          <a:xfrm>
            <a:off x="604838" y="310778"/>
            <a:ext cx="6545262" cy="1264025"/>
          </a:xfrm>
        </p:spPr>
        <p:txBody>
          <a:bodyPr/>
          <a:lstStyle/>
          <a:p>
            <a:r>
              <a:rPr lang="de-DE" dirty="0"/>
              <a:t>Property </a:t>
            </a:r>
            <a:r>
              <a:rPr lang="de-DE" dirty="0" err="1"/>
              <a:t>Rights</a:t>
            </a:r>
            <a:r>
              <a:rPr lang="de-DE" dirty="0"/>
              <a:t>, Political </a:t>
            </a:r>
            <a:r>
              <a:rPr lang="de-DE" dirty="0" err="1"/>
              <a:t>Stability</a:t>
            </a:r>
            <a:endParaRPr lang="en-US" dirty="0">
              <a:solidFill>
                <a:srgbClr val="2164A2"/>
              </a:solidFill>
              <a:ea typeface="ヒラギノ角ゴ Pro W3" pitchFamily="-65" charset="-128"/>
            </a:endParaRPr>
          </a:p>
        </p:txBody>
      </p:sp>
      <p:pic>
        <p:nvPicPr>
          <p:cNvPr id="6" name="Picture 7"/>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4236" y="972249"/>
            <a:ext cx="720000" cy="7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feld 6"/>
          <p:cNvSpPr txBox="1"/>
          <p:nvPr/>
        </p:nvSpPr>
        <p:spPr>
          <a:xfrm>
            <a:off x="7280527" y="1098666"/>
            <a:ext cx="1132764" cy="461665"/>
          </a:xfrm>
          <a:prstGeom prst="rect">
            <a:avLst/>
          </a:prstGeom>
          <a:noFill/>
        </p:spPr>
        <p:txBody>
          <a:bodyPr wrap="square" rtlCol="0">
            <a:spAutoFit/>
          </a:bodyPr>
          <a:lstStyle/>
          <a:p>
            <a:r>
              <a:rPr lang="en-US" altLang="en-US" sz="2400" dirty="0">
                <a:solidFill>
                  <a:schemeClr val="bg1"/>
                </a:solidFill>
              </a:rPr>
              <a:t>#1</a:t>
            </a:r>
            <a:endParaRPr lang="en-US" sz="2400" dirty="0">
              <a:solidFill>
                <a:schemeClr val="bg1"/>
              </a:solidFill>
            </a:endParaRPr>
          </a:p>
        </p:txBody>
      </p:sp>
    </p:spTree>
    <p:extLst>
      <p:ext uri="{BB962C8B-B14F-4D97-AF65-F5344CB8AC3E}">
        <p14:creationId xmlns:p14="http://schemas.microsoft.com/office/powerpoint/2010/main" val="1173599720"/>
      </p:ext>
    </p:extLst>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quarter" idx="12"/>
          </p:nvPr>
        </p:nvSpPr>
        <p:spPr>
          <a:xfrm>
            <a:off x="604838" y="1842450"/>
            <a:ext cx="8081962" cy="3878903"/>
          </a:xfrm>
        </p:spPr>
        <p:txBody>
          <a:bodyPr/>
          <a:lstStyle/>
          <a:p>
            <a:pPr>
              <a:buClr>
                <a:srgbClr val="2E63AC"/>
              </a:buClr>
              <a:buFont typeface="Wingdings" panose="05000000000000000000" pitchFamily="2" charset="2"/>
              <a:buChar char="§"/>
            </a:pPr>
            <a:r>
              <a:rPr lang="en-US" altLang="en-US" dirty="0">
                <a:solidFill>
                  <a:srgbClr val="2E63AC"/>
                </a:solidFill>
              </a:rPr>
              <a:t>Lack of property rights</a:t>
            </a:r>
          </a:p>
          <a:p>
            <a:pPr lvl="1">
              <a:lnSpc>
                <a:spcPts val="2000"/>
              </a:lnSpc>
              <a:buClr>
                <a:srgbClr val="2E63AC"/>
              </a:buClr>
              <a:buFont typeface="Wingdings" panose="05000000000000000000" pitchFamily="2" charset="2"/>
              <a:buChar char="§"/>
            </a:pPr>
            <a:r>
              <a:rPr lang="en-US" altLang="en-US" dirty="0"/>
              <a:t>Major problem</a:t>
            </a:r>
          </a:p>
          <a:p>
            <a:pPr lvl="1">
              <a:lnSpc>
                <a:spcPts val="2000"/>
              </a:lnSpc>
              <a:buClr>
                <a:srgbClr val="2E63AC"/>
              </a:buClr>
              <a:buFont typeface="Wingdings" panose="05000000000000000000" pitchFamily="2" charset="2"/>
              <a:buChar char="§"/>
            </a:pPr>
            <a:r>
              <a:rPr lang="en-US" altLang="en-US" dirty="0"/>
              <a:t>Contracts are hard to enforce</a:t>
            </a:r>
          </a:p>
          <a:p>
            <a:pPr lvl="1">
              <a:lnSpc>
                <a:spcPts val="2000"/>
              </a:lnSpc>
              <a:buClr>
                <a:srgbClr val="2E63AC"/>
              </a:buClr>
              <a:buFont typeface="Wingdings" panose="05000000000000000000" pitchFamily="2" charset="2"/>
              <a:buChar char="§"/>
            </a:pPr>
            <a:r>
              <a:rPr lang="en-US" altLang="en-US" dirty="0"/>
              <a:t>Fraud goes unpunished</a:t>
            </a:r>
          </a:p>
          <a:p>
            <a:pPr lvl="1">
              <a:lnSpc>
                <a:spcPts val="2000"/>
              </a:lnSpc>
              <a:buClr>
                <a:srgbClr val="2E63AC"/>
              </a:buClr>
              <a:buFont typeface="Wingdings" panose="05000000000000000000" pitchFamily="2" charset="2"/>
              <a:buChar char="§"/>
            </a:pPr>
            <a:r>
              <a:rPr lang="en-US" altLang="en-US" dirty="0"/>
              <a:t>Corruption: Impedes the coordinating power of markets, discourages domestic saving and investment from abroad</a:t>
            </a:r>
          </a:p>
          <a:p>
            <a:pPr>
              <a:buClr>
                <a:srgbClr val="2E63AC"/>
              </a:buClr>
              <a:buFont typeface="Wingdings" panose="05000000000000000000" pitchFamily="2" charset="2"/>
              <a:buChar char="§"/>
            </a:pPr>
            <a:r>
              <a:rPr lang="en-US" altLang="en-US" dirty="0">
                <a:solidFill>
                  <a:srgbClr val="2E63AC"/>
                </a:solidFill>
              </a:rPr>
              <a:t>Political instability</a:t>
            </a:r>
          </a:p>
          <a:p>
            <a:pPr lvl="1">
              <a:lnSpc>
                <a:spcPts val="2000"/>
              </a:lnSpc>
              <a:buClr>
                <a:srgbClr val="2E63AC"/>
              </a:buClr>
              <a:buFont typeface="Wingdings" panose="05000000000000000000" pitchFamily="2" charset="2"/>
              <a:buChar char="§"/>
            </a:pPr>
            <a:r>
              <a:rPr lang="en-US" altLang="en-US" dirty="0"/>
              <a:t>A threat to property rights</a:t>
            </a:r>
          </a:p>
          <a:p>
            <a:pPr lvl="1">
              <a:lnSpc>
                <a:spcPts val="2000"/>
              </a:lnSpc>
              <a:buClr>
                <a:srgbClr val="2E63AC"/>
              </a:buClr>
              <a:buFont typeface="Wingdings" panose="05000000000000000000" pitchFamily="2" charset="2"/>
              <a:buChar char="§"/>
            </a:pPr>
            <a:r>
              <a:rPr lang="en-US" altLang="en-US" dirty="0"/>
              <a:t>Revolutions and coups</a:t>
            </a:r>
          </a:p>
          <a:p>
            <a:pPr lvl="1">
              <a:lnSpc>
                <a:spcPts val="2000"/>
              </a:lnSpc>
              <a:buClr>
                <a:srgbClr val="2E63AC"/>
              </a:buClr>
              <a:buFont typeface="Wingdings" panose="05000000000000000000" pitchFamily="2" charset="2"/>
              <a:buChar char="§"/>
            </a:pPr>
            <a:r>
              <a:rPr lang="en-US" altLang="en-US" dirty="0"/>
              <a:t>Revolutionary government might confiscate the capital of some businesses</a:t>
            </a:r>
          </a:p>
          <a:p>
            <a:pPr lvl="1">
              <a:lnSpc>
                <a:spcPts val="2000"/>
              </a:lnSpc>
              <a:buClr>
                <a:srgbClr val="2E63AC"/>
              </a:buClr>
              <a:buFont typeface="Wingdings" panose="05000000000000000000" pitchFamily="2" charset="2"/>
              <a:buChar char="§"/>
            </a:pPr>
            <a:r>
              <a:rPr lang="en-US" altLang="en-US" dirty="0"/>
              <a:t>Domestic residents - less incentive to save, invest, and start new businesses</a:t>
            </a:r>
          </a:p>
          <a:p>
            <a:pPr lvl="1">
              <a:lnSpc>
                <a:spcPts val="2000"/>
              </a:lnSpc>
              <a:buClr>
                <a:srgbClr val="2E63AC"/>
              </a:buClr>
              <a:buFont typeface="Wingdings" panose="05000000000000000000" pitchFamily="2" charset="2"/>
              <a:buChar char="§"/>
            </a:pPr>
            <a:r>
              <a:rPr lang="en-US" altLang="en-US" dirty="0"/>
              <a:t>Foreigners - less incentive to invest</a:t>
            </a:r>
          </a:p>
          <a:p>
            <a:pPr lvl="1">
              <a:lnSpc>
                <a:spcPts val="2000"/>
              </a:lnSpc>
              <a:buClr>
                <a:srgbClr val="2E63AC"/>
              </a:buClr>
              <a:buFont typeface="Wingdings" panose="05000000000000000000" pitchFamily="2" charset="2"/>
              <a:buChar char="§"/>
            </a:pPr>
            <a:endParaRPr lang="en-US" altLang="en-US" dirty="0"/>
          </a:p>
          <a:p>
            <a:pPr marL="400050" lvl="1" indent="0">
              <a:lnSpc>
                <a:spcPts val="2000"/>
              </a:lnSpc>
              <a:buNone/>
            </a:pPr>
            <a:r>
              <a:rPr lang="en-US" dirty="0">
                <a:latin typeface="+mn-lt"/>
              </a:rPr>
              <a:t>.</a:t>
            </a:r>
          </a:p>
        </p:txBody>
      </p:sp>
      <p:sp>
        <p:nvSpPr>
          <p:cNvPr id="5" name="Titel 4"/>
          <p:cNvSpPr>
            <a:spLocks noGrp="1"/>
          </p:cNvSpPr>
          <p:nvPr>
            <p:ph type="title"/>
          </p:nvPr>
        </p:nvSpPr>
        <p:spPr>
          <a:xfrm>
            <a:off x="604838" y="310778"/>
            <a:ext cx="6545262" cy="1264025"/>
          </a:xfrm>
        </p:spPr>
        <p:txBody>
          <a:bodyPr/>
          <a:lstStyle/>
          <a:p>
            <a:r>
              <a:rPr lang="de-DE" dirty="0"/>
              <a:t>Property </a:t>
            </a:r>
            <a:r>
              <a:rPr lang="de-DE" dirty="0" err="1"/>
              <a:t>Rights</a:t>
            </a:r>
            <a:r>
              <a:rPr lang="de-DE" dirty="0"/>
              <a:t>, Political </a:t>
            </a:r>
            <a:r>
              <a:rPr lang="de-DE" dirty="0" err="1"/>
              <a:t>Stability</a:t>
            </a:r>
            <a:endParaRPr lang="en-US" dirty="0">
              <a:solidFill>
                <a:srgbClr val="2164A2"/>
              </a:solidFill>
              <a:ea typeface="ヒラギノ角ゴ Pro W3" pitchFamily="-65" charset="-128"/>
            </a:endParaRPr>
          </a:p>
        </p:txBody>
      </p:sp>
      <p:pic>
        <p:nvPicPr>
          <p:cNvPr id="6" name="Picture 7"/>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4236" y="972249"/>
            <a:ext cx="720000" cy="7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feld 6"/>
          <p:cNvSpPr txBox="1"/>
          <p:nvPr/>
        </p:nvSpPr>
        <p:spPr>
          <a:xfrm>
            <a:off x="7280527" y="1098666"/>
            <a:ext cx="1132764" cy="461665"/>
          </a:xfrm>
          <a:prstGeom prst="rect">
            <a:avLst/>
          </a:prstGeom>
          <a:noFill/>
        </p:spPr>
        <p:txBody>
          <a:bodyPr wrap="square" rtlCol="0">
            <a:spAutoFit/>
          </a:bodyPr>
          <a:lstStyle/>
          <a:p>
            <a:r>
              <a:rPr lang="en-US" altLang="en-US" sz="2400" dirty="0">
                <a:solidFill>
                  <a:schemeClr val="bg1"/>
                </a:solidFill>
              </a:rPr>
              <a:t>#2</a:t>
            </a:r>
            <a:endParaRPr lang="en-US" sz="2400" dirty="0">
              <a:solidFill>
                <a:schemeClr val="bg1"/>
              </a:solidFill>
            </a:endParaRPr>
          </a:p>
        </p:txBody>
      </p:sp>
    </p:spTree>
    <p:extLst>
      <p:ext uri="{BB962C8B-B14F-4D97-AF65-F5344CB8AC3E}">
        <p14:creationId xmlns:p14="http://schemas.microsoft.com/office/powerpoint/2010/main" val="3001935756"/>
      </p:ext>
    </p:extLst>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10"/>
          <p:cNvSpPr/>
          <p:nvPr/>
        </p:nvSpPr>
        <p:spPr>
          <a:xfrm>
            <a:off x="-1" y="0"/>
            <a:ext cx="9144001" cy="6353550"/>
          </a:xfrm>
          <a:prstGeom prst="rect">
            <a:avLst/>
          </a:prstGeom>
          <a:blipFill dpi="0" rotWithShape="1">
            <a:blip r:embed="rId2">
              <a:alphaModFix amt="1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platzhalter 1"/>
          <p:cNvSpPr>
            <a:spLocks noGrp="1"/>
          </p:cNvSpPr>
          <p:nvPr>
            <p:ph type="body" sz="quarter" idx="11"/>
          </p:nvPr>
        </p:nvSpPr>
        <p:spPr/>
        <p:txBody>
          <a:bodyPr/>
          <a:lstStyle/>
          <a:p>
            <a:pPr marL="0" indent="0"/>
            <a:r>
              <a:rPr lang="en-US" altLang="en-US" dirty="0"/>
              <a:t>Why are clear property rights important for economic growth in developing countries?</a:t>
            </a:r>
          </a:p>
        </p:txBody>
      </p:sp>
      <p:sp>
        <p:nvSpPr>
          <p:cNvPr id="5" name="Titel 4"/>
          <p:cNvSpPr>
            <a:spLocks noGrp="1"/>
          </p:cNvSpPr>
          <p:nvPr>
            <p:ph type="title"/>
          </p:nvPr>
        </p:nvSpPr>
        <p:spPr>
          <a:xfrm>
            <a:off x="604838" y="310778"/>
            <a:ext cx="6545262" cy="1264025"/>
          </a:xfrm>
        </p:spPr>
        <p:txBody>
          <a:bodyPr/>
          <a:lstStyle/>
          <a:p>
            <a:r>
              <a:rPr lang="en-US" dirty="0"/>
              <a:t>LACK OF PROPERTY RIGHTS HINDERS GROWTH IN PERU</a:t>
            </a:r>
          </a:p>
        </p:txBody>
      </p:sp>
      <p:sp>
        <p:nvSpPr>
          <p:cNvPr id="8" name="Rechteck 7"/>
          <p:cNvSpPr/>
          <p:nvPr/>
        </p:nvSpPr>
        <p:spPr>
          <a:xfrm>
            <a:off x="0" y="5262663"/>
            <a:ext cx="9144000" cy="1103587"/>
          </a:xfrm>
          <a:prstGeom prst="rect">
            <a:avLst/>
          </a:prstGeom>
          <a:gradFill>
            <a:gsLst>
              <a:gs pos="6000">
                <a:srgbClr val="2E63AC">
                  <a:lumMod val="100000"/>
                </a:srgbClr>
              </a:gs>
              <a:gs pos="4000">
                <a:srgbClr val="2E63AC"/>
              </a:gs>
              <a:gs pos="54000">
                <a:srgbClr val="2E63AC">
                  <a:alpha val="0"/>
                </a:srgb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feld 8"/>
          <p:cNvSpPr txBox="1"/>
          <p:nvPr/>
        </p:nvSpPr>
        <p:spPr>
          <a:xfrm>
            <a:off x="-236490" y="5439157"/>
            <a:ext cx="9144000" cy="1015663"/>
          </a:xfrm>
          <a:prstGeom prst="rect">
            <a:avLst/>
          </a:prstGeom>
          <a:noFill/>
        </p:spPr>
        <p:txBody>
          <a:bodyPr wrap="square" rtlCol="0">
            <a:spAutoFit/>
          </a:bodyPr>
          <a:lstStyle/>
          <a:p>
            <a:pPr algn="r"/>
            <a:endParaRPr lang="de-DE" dirty="0">
              <a:solidFill>
                <a:schemeClr val="bg1"/>
              </a:solidFill>
              <a:latin typeface="+mj-lt"/>
            </a:endParaRPr>
          </a:p>
          <a:p>
            <a:pPr algn="r"/>
            <a:r>
              <a:rPr lang="de-DE" sz="2400" cap="all" dirty="0">
                <a:solidFill>
                  <a:schemeClr val="bg1"/>
                </a:solidFill>
                <a:latin typeface="+mj-lt"/>
              </a:rPr>
              <a:t>Case Study</a:t>
            </a:r>
          </a:p>
          <a:p>
            <a:pPr algn="r"/>
            <a:r>
              <a:rPr lang="de-DE" dirty="0">
                <a:solidFill>
                  <a:schemeClr val="bg1"/>
                </a:solidFill>
                <a:latin typeface="+mj-lt"/>
              </a:rPr>
              <a:t>       </a:t>
            </a:r>
            <a:endParaRPr lang="en-US" dirty="0">
              <a:solidFill>
                <a:schemeClr val="bg1"/>
              </a:solidFill>
              <a:latin typeface="+mj-lt"/>
            </a:endParaRPr>
          </a:p>
        </p:txBody>
      </p:sp>
      <p:sp>
        <p:nvSpPr>
          <p:cNvPr id="4" name="Inhaltsplatzhalter 3"/>
          <p:cNvSpPr>
            <a:spLocks noGrp="1"/>
          </p:cNvSpPr>
          <p:nvPr>
            <p:ph sz="quarter" idx="12"/>
          </p:nvPr>
        </p:nvSpPr>
        <p:spPr>
          <a:xfrm>
            <a:off x="604838" y="2710035"/>
            <a:ext cx="8081962" cy="3216275"/>
          </a:xfrm>
        </p:spPr>
        <p:txBody>
          <a:bodyPr/>
          <a:lstStyle/>
          <a:p>
            <a:pPr marL="0" indent="0">
              <a:lnSpc>
                <a:spcPts val="2000"/>
              </a:lnSpc>
              <a:buNone/>
            </a:pPr>
            <a:r>
              <a:rPr lang="en-US" dirty="0">
                <a:latin typeface="+mn-lt"/>
              </a:rPr>
              <a:t>Throughout the developing world, property is often not held with clear title. Without clear title, property cannot be used as collateral for loans.</a:t>
            </a:r>
          </a:p>
          <a:p>
            <a:pPr marL="268288" lvl="2" indent="-268288">
              <a:lnSpc>
                <a:spcPts val="2000"/>
              </a:lnSpc>
              <a:spcBef>
                <a:spcPts val="1200"/>
              </a:spcBef>
              <a:buClr>
                <a:srgbClr val="2E63AC"/>
              </a:buClr>
              <a:buFont typeface="Wingdings" panose="05000000000000000000" pitchFamily="2" charset="2"/>
              <a:buChar char="§"/>
            </a:pPr>
            <a:r>
              <a:rPr lang="en-US" dirty="0"/>
              <a:t>Result: The poor living on very valuable land may be unable to borrow against that land to start a new business.</a:t>
            </a:r>
          </a:p>
          <a:p>
            <a:pPr marL="268288" lvl="2" indent="-268288">
              <a:lnSpc>
                <a:spcPts val="2000"/>
              </a:lnSpc>
              <a:spcBef>
                <a:spcPts val="1200"/>
              </a:spcBef>
              <a:buClr>
                <a:srgbClr val="2E63AC"/>
              </a:buClr>
              <a:buFont typeface="Wingdings" panose="05000000000000000000" pitchFamily="2" charset="2"/>
              <a:buChar char="§"/>
            </a:pPr>
            <a:r>
              <a:rPr lang="en-US" dirty="0"/>
              <a:t>Producing palm oil in Peru is very profitable, but it depends upon the ability to borrow funds.</a:t>
            </a:r>
          </a:p>
          <a:p>
            <a:pPr marL="268288" lvl="2" indent="-268288">
              <a:lnSpc>
                <a:spcPts val="2000"/>
              </a:lnSpc>
              <a:spcBef>
                <a:spcPts val="1200"/>
              </a:spcBef>
              <a:buClr>
                <a:srgbClr val="2E63AC"/>
              </a:buClr>
              <a:buFont typeface="Wingdings" panose="05000000000000000000" pitchFamily="2" charset="2"/>
              <a:buChar char="§"/>
            </a:pPr>
            <a:r>
              <a:rPr lang="en-US" dirty="0"/>
              <a:t>Production of coca paste—an ingredient to cocaine—does not take as much time and does not depend on finance.</a:t>
            </a:r>
          </a:p>
          <a:p>
            <a:pPr marL="268288" lvl="2" indent="-268288">
              <a:lnSpc>
                <a:spcPts val="2000"/>
              </a:lnSpc>
              <a:spcBef>
                <a:spcPts val="1200"/>
              </a:spcBef>
              <a:buClr>
                <a:srgbClr val="2E63AC"/>
              </a:buClr>
              <a:buFont typeface="Wingdings" panose="05000000000000000000" pitchFamily="2" charset="2"/>
              <a:buChar char="§"/>
            </a:pPr>
            <a:r>
              <a:rPr lang="en-US" dirty="0"/>
              <a:t>Switching farmers away from production of coca paste to palm oil also requires improvements in finance, which are very difficult without clear property rights.</a:t>
            </a:r>
          </a:p>
          <a:p>
            <a:endParaRPr lang="en-US" dirty="0"/>
          </a:p>
        </p:txBody>
      </p:sp>
    </p:spTree>
    <p:extLst>
      <p:ext uri="{BB962C8B-B14F-4D97-AF65-F5344CB8AC3E}">
        <p14:creationId xmlns:p14="http://schemas.microsoft.com/office/powerpoint/2010/main" val="31967095"/>
      </p:ext>
    </p:extLst>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604838" y="310778"/>
            <a:ext cx="6545262" cy="1264025"/>
          </a:xfrm>
        </p:spPr>
        <p:txBody>
          <a:bodyPr/>
          <a:lstStyle/>
          <a:p>
            <a:r>
              <a:rPr lang="de-DE" dirty="0" err="1"/>
              <a:t>Economic</a:t>
            </a:r>
            <a:r>
              <a:rPr lang="de-DE" dirty="0"/>
              <a:t> </a:t>
            </a:r>
            <a:r>
              <a:rPr lang="de-DE" dirty="0" err="1"/>
              <a:t>fluctuations</a:t>
            </a:r>
            <a:br>
              <a:rPr lang="de-DE" dirty="0"/>
            </a:br>
            <a:br>
              <a:rPr lang="de-DE" dirty="0"/>
            </a:br>
            <a:r>
              <a:rPr lang="de-DE" dirty="0"/>
              <a:t> </a:t>
            </a:r>
            <a:endParaRPr lang="en-US" dirty="0">
              <a:solidFill>
                <a:srgbClr val="2164A2"/>
              </a:solidFill>
              <a:ea typeface="ヒラギノ角ゴ Pro W3" pitchFamily="-65" charset="-128"/>
            </a:endParaRPr>
          </a:p>
        </p:txBody>
      </p:sp>
      <p:grpSp>
        <p:nvGrpSpPr>
          <p:cNvPr id="8" name="Group 2"/>
          <p:cNvGrpSpPr>
            <a:grpSpLocks/>
          </p:cNvGrpSpPr>
          <p:nvPr/>
        </p:nvGrpSpPr>
        <p:grpSpPr bwMode="auto">
          <a:xfrm>
            <a:off x="1825129" y="1146056"/>
            <a:ext cx="7153772" cy="4298947"/>
            <a:chOff x="780963" y="553178"/>
            <a:chExt cx="8073928" cy="5021044"/>
          </a:xfrm>
        </p:grpSpPr>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963" y="553178"/>
              <a:ext cx="8073928" cy="50114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1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71130" y="5355147"/>
              <a:ext cx="1562100" cy="219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grpSp>
      <p:sp>
        <p:nvSpPr>
          <p:cNvPr id="11" name="Inhaltsplatzhalter 2"/>
          <p:cNvSpPr txBox="1">
            <a:spLocks/>
          </p:cNvSpPr>
          <p:nvPr/>
        </p:nvSpPr>
        <p:spPr>
          <a:xfrm>
            <a:off x="502143" y="5689237"/>
            <a:ext cx="8081962" cy="3878903"/>
          </a:xfrm>
          <a:prstGeom prst="rect">
            <a:avLst/>
          </a:prstGeom>
        </p:spPr>
        <p:txBody>
          <a:bodyPr vert="horz" lIns="91440" tIns="45720" rIns="91440" bIns="45720" rtlCol="0">
            <a:noAutofit/>
          </a:bodyPr>
          <a:lstStyle>
            <a:lvl1pPr marL="342900" indent="-342900" algn="l" defTabSz="914400" rtl="0" eaLnBrk="1" latinLnBrk="0" hangingPunct="1">
              <a:lnSpc>
                <a:spcPts val="2800"/>
              </a:lnSpc>
              <a:spcBef>
                <a:spcPts val="1200"/>
              </a:spcBef>
              <a:buClrTx/>
              <a:buFont typeface="Frutiger 45 light" panose="020B0500000000000000" pitchFamily="34" charset="0"/>
              <a:buChar char="&gt;"/>
              <a:defRPr sz="2000" kern="1200">
                <a:solidFill>
                  <a:schemeClr val="tx1"/>
                </a:solidFill>
                <a:latin typeface="Frutiger 45 light" pitchFamily="34" charset="0"/>
                <a:ea typeface="+mn-ea"/>
                <a:cs typeface="+mn-cs"/>
              </a:defRPr>
            </a:lvl1pPr>
            <a:lvl2pPr marL="742950" indent="-28575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20000"/>
              </a:lnSpc>
              <a:spcBef>
                <a:spcPts val="0"/>
              </a:spcBef>
              <a:buClr>
                <a:srgbClr val="2E63AC"/>
              </a:buClr>
              <a:buFont typeface="Frutiger 45 light" panose="020B0500000000000000" pitchFamily="34" charset="0"/>
              <a:buNone/>
            </a:pPr>
            <a:r>
              <a:rPr lang="en-US" altLang="en-US" sz="1600"/>
              <a:t>The US GDP data: real GDP grows over time: average 3% per year since 1965; growth is not steady; GDP growth interrupted by recessions</a:t>
            </a:r>
          </a:p>
          <a:p>
            <a:pPr>
              <a:lnSpc>
                <a:spcPct val="120000"/>
              </a:lnSpc>
              <a:spcBef>
                <a:spcPts val="0"/>
              </a:spcBef>
              <a:buClr>
                <a:srgbClr val="2E63AC"/>
              </a:buClr>
              <a:buFont typeface="Wingdings" panose="05000000000000000000" pitchFamily="2" charset="2"/>
              <a:buChar char="§"/>
            </a:pPr>
            <a:endParaRPr lang="en-US" altLang="en-US" sz="1600"/>
          </a:p>
          <a:p>
            <a:pPr marL="0" indent="0">
              <a:lnSpc>
                <a:spcPct val="120000"/>
              </a:lnSpc>
              <a:spcBef>
                <a:spcPts val="0"/>
              </a:spcBef>
              <a:buFont typeface="Frutiger 45 light" panose="020B0500000000000000" pitchFamily="34" charset="0"/>
              <a:buNone/>
            </a:pPr>
            <a:r>
              <a:rPr lang="en-US" sz="1600">
                <a:latin typeface="+mn-lt"/>
              </a:rPr>
              <a:t>.</a:t>
            </a:r>
            <a:endParaRPr lang="en-US" sz="1600" dirty="0">
              <a:latin typeface="+mn-lt"/>
            </a:endParaRPr>
          </a:p>
        </p:txBody>
      </p:sp>
      <p:sp>
        <p:nvSpPr>
          <p:cNvPr id="3" name="Inhaltsplatzhalter 2"/>
          <p:cNvSpPr>
            <a:spLocks noGrp="1"/>
          </p:cNvSpPr>
          <p:nvPr>
            <p:ph sz="quarter" idx="12"/>
          </p:nvPr>
        </p:nvSpPr>
        <p:spPr>
          <a:xfrm>
            <a:off x="173038" y="1382908"/>
            <a:ext cx="1897062" cy="4979791"/>
          </a:xfrm>
        </p:spPr>
        <p:txBody>
          <a:bodyPr/>
          <a:lstStyle/>
          <a:p>
            <a:pPr marL="0" indent="0">
              <a:lnSpc>
                <a:spcPct val="120000"/>
              </a:lnSpc>
              <a:spcBef>
                <a:spcPts val="0"/>
              </a:spcBef>
              <a:buClr>
                <a:srgbClr val="2E63AC"/>
              </a:buClr>
              <a:buNone/>
            </a:pPr>
            <a:r>
              <a:rPr lang="en-US" sz="1800" b="1" cap="all" dirty="0">
                <a:solidFill>
                  <a:srgbClr val="86A315"/>
                </a:solidFill>
                <a:latin typeface="+mn-lt"/>
              </a:rPr>
              <a:t>Economic fluctuations or business cycles</a:t>
            </a:r>
          </a:p>
          <a:p>
            <a:pPr marL="0" indent="0">
              <a:lnSpc>
                <a:spcPct val="120000"/>
              </a:lnSpc>
              <a:spcBef>
                <a:spcPts val="0"/>
              </a:spcBef>
              <a:buClr>
                <a:srgbClr val="2E63AC"/>
              </a:buClr>
              <a:buNone/>
            </a:pPr>
            <a:r>
              <a:rPr lang="en-US" sz="1600" dirty="0">
                <a:latin typeface="+mn-lt"/>
              </a:rPr>
              <a:t>Short-run changes in the growth of GDP.</a:t>
            </a:r>
          </a:p>
          <a:p>
            <a:pPr marL="0" indent="0">
              <a:lnSpc>
                <a:spcPct val="120000"/>
              </a:lnSpc>
              <a:spcBef>
                <a:spcPts val="0"/>
              </a:spcBef>
              <a:buClr>
                <a:srgbClr val="2E63AC"/>
              </a:buClr>
              <a:buNone/>
            </a:pPr>
            <a:r>
              <a:rPr lang="en-US" sz="1600" dirty="0">
                <a:latin typeface="+mn-lt"/>
              </a:rPr>
              <a:t>We can examine the business cycle by comparing the path of real GDP </a:t>
            </a:r>
          </a:p>
          <a:p>
            <a:pPr marL="0" indent="0">
              <a:lnSpc>
                <a:spcPct val="120000"/>
              </a:lnSpc>
              <a:spcBef>
                <a:spcPts val="0"/>
              </a:spcBef>
              <a:buClr>
                <a:srgbClr val="2E63AC"/>
              </a:buClr>
              <a:buNone/>
            </a:pPr>
            <a:r>
              <a:rPr lang="en-US" sz="1600" dirty="0">
                <a:latin typeface="+mn-lt"/>
              </a:rPr>
              <a:t>to a trend line</a:t>
            </a:r>
            <a:endParaRPr lang="en-US" dirty="0">
              <a:latin typeface="+mn-lt"/>
            </a:endParaRPr>
          </a:p>
          <a:p>
            <a:pPr marL="0" indent="0">
              <a:buClr>
                <a:srgbClr val="2E63AC"/>
              </a:buClr>
              <a:buNone/>
            </a:pPr>
            <a:r>
              <a:rPr lang="en-US" dirty="0">
                <a:latin typeface="+mn-lt"/>
              </a:rPr>
              <a:t> </a:t>
            </a:r>
          </a:p>
          <a:p>
            <a:pPr marL="0" indent="0">
              <a:buClr>
                <a:srgbClr val="2E63AC"/>
              </a:buClr>
              <a:buNone/>
            </a:pPr>
            <a:endParaRPr lang="en-US" dirty="0">
              <a:latin typeface="+mn-lt"/>
            </a:endParaRPr>
          </a:p>
        </p:txBody>
      </p:sp>
    </p:spTree>
    <p:extLst>
      <p:ext uri="{BB962C8B-B14F-4D97-AF65-F5344CB8AC3E}">
        <p14:creationId xmlns:p14="http://schemas.microsoft.com/office/powerpoint/2010/main" val="3856735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quarter" idx="12"/>
          </p:nvPr>
        </p:nvSpPr>
        <p:spPr>
          <a:xfrm>
            <a:off x="604838" y="1169350"/>
            <a:ext cx="8081962" cy="3878903"/>
          </a:xfrm>
        </p:spPr>
        <p:txBody>
          <a:bodyPr/>
          <a:lstStyle/>
          <a:p>
            <a:pPr marL="0" indent="0">
              <a:buNone/>
            </a:pPr>
            <a:r>
              <a:rPr lang="en-US" altLang="en-US" b="1" cap="all" dirty="0">
                <a:solidFill>
                  <a:srgbClr val="86A315"/>
                </a:solidFill>
              </a:rPr>
              <a:t>Recession: </a:t>
            </a:r>
            <a:r>
              <a:rPr lang="en-US" altLang="en-US" dirty="0"/>
              <a:t>Commonly defined as six consecutive months (two consecutive quarters) of declining real GDP </a:t>
            </a:r>
          </a:p>
          <a:p>
            <a:pPr marL="762000" lvl="2" indent="-361950">
              <a:lnSpc>
                <a:spcPct val="90000"/>
              </a:lnSpc>
              <a:spcBef>
                <a:spcPts val="0"/>
              </a:spcBef>
              <a:buClr>
                <a:srgbClr val="2E63AC"/>
              </a:buClr>
              <a:buFont typeface="Wingdings" panose="05000000000000000000" pitchFamily="2" charset="2"/>
              <a:buChar char="§"/>
            </a:pPr>
            <a:r>
              <a:rPr lang="en-US" altLang="en-US" sz="1800" dirty="0"/>
              <a:t>Real GDP declines</a:t>
            </a:r>
          </a:p>
          <a:p>
            <a:pPr marL="762000" lvl="2" indent="-361950">
              <a:lnSpc>
                <a:spcPct val="90000"/>
              </a:lnSpc>
              <a:spcBef>
                <a:spcPts val="0"/>
              </a:spcBef>
              <a:buClr>
                <a:srgbClr val="2E63AC"/>
              </a:buClr>
              <a:buFont typeface="Wingdings" panose="05000000000000000000" pitchFamily="2" charset="2"/>
              <a:buChar char="§"/>
            </a:pPr>
            <a:r>
              <a:rPr lang="en-US" altLang="en-US" sz="1800" dirty="0"/>
              <a:t>Lower income</a:t>
            </a:r>
          </a:p>
          <a:p>
            <a:pPr marL="762000" lvl="2" indent="-361950">
              <a:lnSpc>
                <a:spcPct val="90000"/>
              </a:lnSpc>
              <a:spcBef>
                <a:spcPts val="0"/>
              </a:spcBef>
              <a:buClr>
                <a:srgbClr val="2E63AC"/>
              </a:buClr>
              <a:buFont typeface="Wingdings" panose="05000000000000000000" pitchFamily="2" charset="2"/>
              <a:buChar char="§"/>
            </a:pPr>
            <a:r>
              <a:rPr lang="en-US" altLang="en-US" sz="1800" dirty="0"/>
              <a:t>Rising unemployment</a:t>
            </a:r>
          </a:p>
          <a:p>
            <a:pPr marL="762000" lvl="2" indent="-361950">
              <a:lnSpc>
                <a:spcPct val="90000"/>
              </a:lnSpc>
              <a:spcBef>
                <a:spcPts val="0"/>
              </a:spcBef>
              <a:buClr>
                <a:srgbClr val="2E63AC"/>
              </a:buClr>
              <a:buFont typeface="Wingdings" panose="05000000000000000000" pitchFamily="2" charset="2"/>
              <a:buChar char="§"/>
            </a:pPr>
            <a:r>
              <a:rPr lang="en-US" altLang="en-US" sz="1800" dirty="0"/>
              <a:t>Falling profits</a:t>
            </a:r>
          </a:p>
          <a:p>
            <a:pPr marL="762000" lvl="2" indent="-361950">
              <a:lnSpc>
                <a:spcPct val="90000"/>
              </a:lnSpc>
              <a:spcBef>
                <a:spcPts val="0"/>
              </a:spcBef>
              <a:buClr>
                <a:srgbClr val="2E63AC"/>
              </a:buClr>
              <a:buFont typeface="Wingdings" panose="05000000000000000000" pitchFamily="2" charset="2"/>
              <a:buChar char="§"/>
            </a:pPr>
            <a:r>
              <a:rPr lang="en-US" altLang="en-US" sz="1800" dirty="0"/>
              <a:t>Increased bankruptcies </a:t>
            </a:r>
          </a:p>
          <a:p>
            <a:pPr marL="1885950" lvl="1" indent="-266700">
              <a:lnSpc>
                <a:spcPts val="2000"/>
              </a:lnSpc>
              <a:spcBef>
                <a:spcPts val="1200"/>
              </a:spcBef>
              <a:buClr>
                <a:srgbClr val="2E63AC"/>
              </a:buClr>
              <a:buFont typeface="Wingdings" panose="05000000000000000000" pitchFamily="2" charset="2"/>
              <a:buChar char="§"/>
            </a:pPr>
            <a:endParaRPr lang="en-US" altLang="en-US" dirty="0"/>
          </a:p>
          <a:p>
            <a:pPr marL="0" indent="0">
              <a:buClr>
                <a:srgbClr val="2E63AC"/>
              </a:buClr>
              <a:buNone/>
            </a:pPr>
            <a:endParaRPr lang="en-US" altLang="en-US" dirty="0"/>
          </a:p>
          <a:p>
            <a:pPr>
              <a:buClr>
                <a:srgbClr val="2E63AC"/>
              </a:buClr>
              <a:buFont typeface="Wingdings" panose="05000000000000000000" pitchFamily="2" charset="2"/>
              <a:buChar char="§"/>
            </a:pPr>
            <a:endParaRPr lang="en-US" altLang="en-US" dirty="0"/>
          </a:p>
          <a:p>
            <a:pPr marL="0" indent="0">
              <a:buNone/>
            </a:pPr>
            <a:r>
              <a:rPr lang="en-US" dirty="0">
                <a:latin typeface="+mn-lt"/>
              </a:rPr>
              <a:t>.</a:t>
            </a:r>
          </a:p>
        </p:txBody>
      </p:sp>
      <p:sp>
        <p:nvSpPr>
          <p:cNvPr id="5" name="Titel 4"/>
          <p:cNvSpPr>
            <a:spLocks noGrp="1"/>
          </p:cNvSpPr>
          <p:nvPr>
            <p:ph type="title"/>
          </p:nvPr>
        </p:nvSpPr>
        <p:spPr>
          <a:xfrm>
            <a:off x="604838" y="-248022"/>
            <a:ext cx="6545262" cy="1264025"/>
          </a:xfrm>
        </p:spPr>
        <p:txBody>
          <a:bodyPr/>
          <a:lstStyle/>
          <a:p>
            <a:r>
              <a:rPr lang="en-US" dirty="0"/>
              <a:t>Economic FLUCTUATIONS</a:t>
            </a:r>
            <a:endParaRPr lang="en-US" dirty="0">
              <a:solidFill>
                <a:srgbClr val="2164A2"/>
              </a:solidFill>
              <a:ea typeface="ヒラギノ角ゴ Pro W3" pitchFamily="-65" charset="-128"/>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6949"/>
          <a:stretch/>
        </p:blipFill>
        <p:spPr>
          <a:xfrm>
            <a:off x="4391842" y="2374900"/>
            <a:ext cx="4434664" cy="3060700"/>
          </a:xfrm>
          <a:prstGeom prst="rect">
            <a:avLst/>
          </a:prstGeom>
        </p:spPr>
      </p:pic>
      <p:sp>
        <p:nvSpPr>
          <p:cNvPr id="6" name="Inhaltsplatzhalter 2"/>
          <p:cNvSpPr txBox="1">
            <a:spLocks/>
          </p:cNvSpPr>
          <p:nvPr/>
        </p:nvSpPr>
        <p:spPr>
          <a:xfrm>
            <a:off x="431800" y="3372797"/>
            <a:ext cx="4125142" cy="3878903"/>
          </a:xfrm>
          <a:prstGeom prst="rect">
            <a:avLst/>
          </a:prstGeom>
        </p:spPr>
        <p:txBody>
          <a:bodyPr vert="horz" lIns="91440" tIns="45720" rIns="91440" bIns="45720" rtlCol="0">
            <a:noAutofit/>
          </a:bodyPr>
          <a:lstStyle>
            <a:lvl1pPr marL="342900" indent="-342900" algn="l" defTabSz="914400" rtl="0" eaLnBrk="1" latinLnBrk="0" hangingPunct="1">
              <a:lnSpc>
                <a:spcPts val="2800"/>
              </a:lnSpc>
              <a:spcBef>
                <a:spcPts val="1200"/>
              </a:spcBef>
              <a:buClrTx/>
              <a:buFont typeface="Frutiger 45 light" panose="020B0500000000000000" pitchFamily="34" charset="0"/>
              <a:buChar char="&gt;"/>
              <a:defRPr sz="2000" kern="1200">
                <a:solidFill>
                  <a:schemeClr val="tx1"/>
                </a:solidFill>
                <a:latin typeface="Frutiger 45 light" pitchFamily="34" charset="0"/>
                <a:ea typeface="+mn-ea"/>
                <a:cs typeface="+mn-cs"/>
              </a:defRPr>
            </a:lvl1pPr>
            <a:lvl2pPr marL="742950" indent="-28575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nSpc>
                <a:spcPts val="2000"/>
              </a:lnSpc>
              <a:spcBef>
                <a:spcPts val="1200"/>
              </a:spcBef>
              <a:buClr>
                <a:srgbClr val="2E63AC"/>
              </a:buClr>
              <a:buFont typeface="Arial" pitchFamily="34" charset="0"/>
              <a:buNone/>
            </a:pPr>
            <a:r>
              <a:rPr lang="en-US" altLang="en-US" sz="1800" b="1" cap="all" dirty="0">
                <a:solidFill>
                  <a:srgbClr val="86A315"/>
                </a:solidFill>
              </a:rPr>
              <a:t>Peak</a:t>
            </a:r>
            <a:r>
              <a:rPr lang="en-US" altLang="en-US" sz="1800" dirty="0"/>
              <a:t>: The date at which a recession starts.</a:t>
            </a:r>
          </a:p>
          <a:p>
            <a:pPr marL="0" lvl="1" indent="0">
              <a:lnSpc>
                <a:spcPts val="2000"/>
              </a:lnSpc>
              <a:spcBef>
                <a:spcPts val="1200"/>
              </a:spcBef>
              <a:buClr>
                <a:srgbClr val="2E63AC"/>
              </a:buClr>
              <a:buFont typeface="Arial" pitchFamily="34" charset="0"/>
              <a:buNone/>
            </a:pPr>
            <a:r>
              <a:rPr lang="en-US" altLang="en-US" sz="1800" b="1" cap="all" dirty="0">
                <a:solidFill>
                  <a:srgbClr val="86A315"/>
                </a:solidFill>
              </a:rPr>
              <a:t>Trough</a:t>
            </a:r>
            <a:r>
              <a:rPr lang="en-US" altLang="en-US" sz="1800" dirty="0"/>
              <a:t>: The date at which output stops falling in a recession.</a:t>
            </a:r>
          </a:p>
          <a:p>
            <a:pPr marL="0" lvl="1" indent="0">
              <a:lnSpc>
                <a:spcPts val="2000"/>
              </a:lnSpc>
              <a:spcBef>
                <a:spcPts val="1200"/>
              </a:spcBef>
              <a:buClr>
                <a:srgbClr val="2E63AC"/>
              </a:buClr>
              <a:buFont typeface="Arial" pitchFamily="34" charset="0"/>
              <a:buNone/>
            </a:pPr>
            <a:r>
              <a:rPr lang="en-US" altLang="en-US" sz="1800" b="1" cap="all" dirty="0">
                <a:solidFill>
                  <a:srgbClr val="86A315"/>
                </a:solidFill>
              </a:rPr>
              <a:t>Expansion</a:t>
            </a:r>
            <a:r>
              <a:rPr lang="en-US" altLang="en-US" sz="1800" dirty="0"/>
              <a:t>: The period after a trough in the business cycle during which the economy recovers. </a:t>
            </a:r>
          </a:p>
          <a:p>
            <a:pPr marL="0" lvl="1" indent="0">
              <a:lnSpc>
                <a:spcPts val="2000"/>
              </a:lnSpc>
              <a:spcBef>
                <a:spcPts val="1200"/>
              </a:spcBef>
              <a:buClr>
                <a:srgbClr val="2E63AC"/>
              </a:buClr>
              <a:buFont typeface="Arial" pitchFamily="34" charset="0"/>
              <a:buNone/>
            </a:pPr>
            <a:r>
              <a:rPr lang="en-US" altLang="en-US" sz="1800" b="1" cap="all" dirty="0">
                <a:solidFill>
                  <a:srgbClr val="86A315"/>
                </a:solidFill>
              </a:rPr>
              <a:t>Depression: </a:t>
            </a:r>
            <a:r>
              <a:rPr lang="en-US" altLang="en-US" sz="1800" dirty="0"/>
              <a:t>The common name for a severe recession</a:t>
            </a:r>
          </a:p>
          <a:p>
            <a:pPr marL="0" lvl="1" indent="0">
              <a:lnSpc>
                <a:spcPts val="2000"/>
              </a:lnSpc>
              <a:spcBef>
                <a:spcPts val="1200"/>
              </a:spcBef>
              <a:buClr>
                <a:srgbClr val="2E63AC"/>
              </a:buClr>
              <a:buFont typeface="Arial" pitchFamily="34" charset="0"/>
              <a:buNone/>
            </a:pPr>
            <a:endParaRPr lang="en-US" altLang="en-US" dirty="0"/>
          </a:p>
          <a:p>
            <a:pPr marL="1885950" lvl="1" indent="-266700">
              <a:lnSpc>
                <a:spcPts val="2000"/>
              </a:lnSpc>
              <a:spcBef>
                <a:spcPts val="1200"/>
              </a:spcBef>
              <a:buClr>
                <a:srgbClr val="2E63AC"/>
              </a:buClr>
              <a:buFont typeface="Wingdings" panose="05000000000000000000" pitchFamily="2" charset="2"/>
              <a:buChar char="§"/>
            </a:pPr>
            <a:endParaRPr lang="en-US" altLang="en-US" dirty="0"/>
          </a:p>
          <a:p>
            <a:pPr marL="0" indent="0">
              <a:buClr>
                <a:srgbClr val="2E63AC"/>
              </a:buClr>
              <a:buFont typeface="Frutiger 45 light" panose="020B0500000000000000" pitchFamily="34" charset="0"/>
              <a:buNone/>
            </a:pPr>
            <a:endParaRPr lang="en-US" altLang="en-US" dirty="0"/>
          </a:p>
          <a:p>
            <a:pPr>
              <a:buClr>
                <a:srgbClr val="2E63AC"/>
              </a:buClr>
              <a:buFont typeface="Wingdings" panose="05000000000000000000" pitchFamily="2" charset="2"/>
              <a:buChar char="§"/>
            </a:pPr>
            <a:endParaRPr lang="en-US" altLang="en-US" dirty="0"/>
          </a:p>
          <a:p>
            <a:pPr marL="0" indent="0">
              <a:buFont typeface="Frutiger 45 light" panose="020B0500000000000000" pitchFamily="34" charset="0"/>
              <a:buNone/>
            </a:pPr>
            <a:r>
              <a:rPr lang="en-US" dirty="0">
                <a:latin typeface="+mn-lt"/>
              </a:rPr>
              <a:t>.</a:t>
            </a:r>
          </a:p>
        </p:txBody>
      </p:sp>
    </p:spTree>
    <p:extLst>
      <p:ext uri="{BB962C8B-B14F-4D97-AF65-F5344CB8AC3E}">
        <p14:creationId xmlns:p14="http://schemas.microsoft.com/office/powerpoint/2010/main" val="25216436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1"/>
          <p:cNvSpPr txBox="1">
            <a:spLocks noChangeArrowheads="1"/>
          </p:cNvSpPr>
          <p:nvPr/>
        </p:nvSpPr>
        <p:spPr bwMode="auto">
          <a:xfrm>
            <a:off x="7024688" y="6548438"/>
            <a:ext cx="2032000" cy="200025"/>
          </a:xfrm>
          <a:prstGeom prst="rect">
            <a:avLst/>
          </a:prstGeom>
          <a:noFill/>
          <a:ln w="9525">
            <a:noFill/>
            <a:round/>
            <a:headEnd/>
            <a:tailEnd/>
          </a:ln>
        </p:spPr>
        <p:txBody>
          <a:bodyPr wrap="none" lIns="36000" tIns="36000" rIns="36000" bIns="36000">
            <a:spAutoFit/>
          </a:bodyPr>
          <a:lstStyle/>
          <a:p>
            <a:pPr algn="l">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sz="800">
                <a:solidFill>
                  <a:srgbClr val="808080"/>
                </a:solidFill>
                <a:latin typeface="Arial" charset="0"/>
              </a:rPr>
              <a:t>Markus Heilig / 27.02.09 / Seite </a:t>
            </a:r>
            <a:fld id="{80CDC2B5-5A04-488F-9907-4A0980161438}" type="slidenum">
              <a:rPr lang="de-DE" sz="800">
                <a:solidFill>
                  <a:srgbClr val="808080"/>
                </a:solidFill>
                <a:latin typeface="Arial" charset="0"/>
              </a:rPr>
              <a:pPr algn="l">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4</a:t>
            </a:fld>
            <a:endParaRPr lang="de-DE" sz="800">
              <a:solidFill>
                <a:srgbClr val="808080"/>
              </a:solidFill>
              <a:latin typeface="Arial" charset="0"/>
            </a:endParaRPr>
          </a:p>
        </p:txBody>
      </p:sp>
      <p:sp>
        <p:nvSpPr>
          <p:cNvPr id="10243" name="Text Box 2"/>
          <p:cNvSpPr txBox="1">
            <a:spLocks noChangeArrowheads="1"/>
          </p:cNvSpPr>
          <p:nvPr/>
        </p:nvSpPr>
        <p:spPr bwMode="auto">
          <a:xfrm>
            <a:off x="358775" y="552450"/>
            <a:ext cx="2341563" cy="457200"/>
          </a:xfrm>
          <a:prstGeom prst="rect">
            <a:avLst/>
          </a:prstGeom>
          <a:noFill/>
          <a:ln w="9525">
            <a:noFill/>
            <a:round/>
            <a:headEnd/>
            <a:tailEnd/>
          </a:ln>
        </p:spPr>
        <p:txBody>
          <a:bodyPr wrap="none" anchor="ctr"/>
          <a:lstStyle/>
          <a:p>
            <a:endParaRPr lang="de-DE"/>
          </a:p>
        </p:txBody>
      </p:sp>
      <p:sp>
        <p:nvSpPr>
          <p:cNvPr id="10244" name="Text Box 3"/>
          <p:cNvSpPr txBox="1">
            <a:spLocks noChangeArrowheads="1"/>
          </p:cNvSpPr>
          <p:nvPr/>
        </p:nvSpPr>
        <p:spPr bwMode="auto">
          <a:xfrm>
            <a:off x="708731" y="2326061"/>
            <a:ext cx="7561262" cy="1557412"/>
          </a:xfrm>
          <a:prstGeom prst="rect">
            <a:avLst/>
          </a:prstGeom>
          <a:noFill/>
          <a:ln w="9525">
            <a:noFill/>
            <a:round/>
            <a:headEnd/>
            <a:tailEnd/>
          </a:ln>
        </p:spPr>
        <p:txBody>
          <a:bodyPr lIns="68400" rIns="68400"/>
          <a:lstStyle/>
          <a:p>
            <a:pPr algn="l">
              <a:lnSpc>
                <a:spcPct val="135000"/>
              </a:lnSpc>
              <a:spcBef>
                <a:spcPts val="1000"/>
              </a:spcBef>
              <a:tabLst>
                <a:tab pos="177800" algn="l"/>
                <a:tab pos="625475" algn="l"/>
                <a:tab pos="1074738" algn="l"/>
                <a:tab pos="1524000" algn="l"/>
                <a:tab pos="1973263" algn="l"/>
                <a:tab pos="2422525" algn="l"/>
                <a:tab pos="2871788" algn="l"/>
                <a:tab pos="3321050" algn="l"/>
                <a:tab pos="3770313" algn="l"/>
                <a:tab pos="4219575" algn="l"/>
                <a:tab pos="4668838" algn="l"/>
                <a:tab pos="5118100" algn="l"/>
                <a:tab pos="5567363" algn="l"/>
                <a:tab pos="6016625" algn="l"/>
                <a:tab pos="6465888" algn="l"/>
                <a:tab pos="6915150" algn="l"/>
                <a:tab pos="7364413" algn="l"/>
                <a:tab pos="7813675" algn="l"/>
                <a:tab pos="8262938" algn="l"/>
                <a:tab pos="8712200" algn="l"/>
                <a:tab pos="9161463" algn="l"/>
              </a:tabLst>
            </a:pPr>
            <a:r>
              <a:rPr lang="de-DE" dirty="0">
                <a:solidFill>
                  <a:schemeClr val="tx1"/>
                </a:solidFill>
                <a:latin typeface="Arial" panose="020B0604020202020204" pitchFamily="34" charset="0"/>
                <a:cs typeface="Arial" panose="020B0604020202020204" pitchFamily="34" charset="0"/>
              </a:rPr>
              <a:t>Hans-Georg Gadamer zitiert </a:t>
            </a:r>
            <a:r>
              <a:rPr lang="de-DE" dirty="0">
                <a:solidFill>
                  <a:schemeClr val="tx1"/>
                </a:solidFill>
                <a:latin typeface="Arial" panose="020B0604020202020204" pitchFamily="34" charset="0"/>
                <a:cs typeface="Arial" panose="020B0604020202020204" pitchFamily="34" charset="0"/>
                <a:sym typeface="Wingdings" panose="05000000000000000000" pitchFamily="2" charset="2"/>
              </a:rPr>
              <a:t>Georg Wilhelm Friedrich Hegel</a:t>
            </a:r>
          </a:p>
          <a:p>
            <a:pPr algn="l">
              <a:lnSpc>
                <a:spcPct val="135000"/>
              </a:lnSpc>
              <a:spcBef>
                <a:spcPts val="1000"/>
              </a:spcBef>
              <a:tabLst>
                <a:tab pos="177800" algn="l"/>
                <a:tab pos="625475" algn="l"/>
                <a:tab pos="1074738" algn="l"/>
                <a:tab pos="1524000" algn="l"/>
                <a:tab pos="1973263" algn="l"/>
                <a:tab pos="2422525" algn="l"/>
                <a:tab pos="2871788" algn="l"/>
                <a:tab pos="3321050" algn="l"/>
                <a:tab pos="3770313" algn="l"/>
                <a:tab pos="4219575" algn="l"/>
                <a:tab pos="4668838" algn="l"/>
                <a:tab pos="5118100" algn="l"/>
                <a:tab pos="5567363" algn="l"/>
                <a:tab pos="6016625" algn="l"/>
                <a:tab pos="6465888" algn="l"/>
                <a:tab pos="6915150" algn="l"/>
                <a:tab pos="7364413" algn="l"/>
                <a:tab pos="7813675" algn="l"/>
                <a:tab pos="8262938" algn="l"/>
                <a:tab pos="8712200" algn="l"/>
                <a:tab pos="9161463" algn="l"/>
              </a:tabLst>
            </a:pPr>
            <a:r>
              <a:rPr lang="de-DE" dirty="0">
                <a:solidFill>
                  <a:schemeClr val="tx1"/>
                </a:solidFill>
                <a:latin typeface="Arial" panose="020B0604020202020204" pitchFamily="34" charset="0"/>
                <a:cs typeface="Arial" panose="020B0604020202020204" pitchFamily="34" charset="0"/>
              </a:rPr>
              <a:t>zu Bildung:</a:t>
            </a:r>
          </a:p>
          <a:p>
            <a:pPr algn="l">
              <a:lnSpc>
                <a:spcPct val="135000"/>
              </a:lnSpc>
              <a:spcBef>
                <a:spcPts val="1000"/>
              </a:spcBef>
              <a:tabLst>
                <a:tab pos="177800" algn="l"/>
                <a:tab pos="625475" algn="l"/>
                <a:tab pos="1074738" algn="l"/>
                <a:tab pos="1524000" algn="l"/>
                <a:tab pos="1973263" algn="l"/>
                <a:tab pos="2422525" algn="l"/>
                <a:tab pos="2871788" algn="l"/>
                <a:tab pos="3321050" algn="l"/>
                <a:tab pos="3770313" algn="l"/>
                <a:tab pos="4219575" algn="l"/>
                <a:tab pos="4668838" algn="l"/>
                <a:tab pos="5118100" algn="l"/>
                <a:tab pos="5567363" algn="l"/>
                <a:tab pos="6016625" algn="l"/>
                <a:tab pos="6465888" algn="l"/>
                <a:tab pos="6915150" algn="l"/>
                <a:tab pos="7364413" algn="l"/>
                <a:tab pos="7813675" algn="l"/>
                <a:tab pos="8262938" algn="l"/>
                <a:tab pos="8712200" algn="l"/>
                <a:tab pos="9161463" algn="l"/>
              </a:tabLst>
            </a:pPr>
            <a:r>
              <a:rPr lang="de-DE" dirty="0">
                <a:solidFill>
                  <a:schemeClr val="tx1"/>
                </a:solidFill>
                <a:latin typeface="Arial" panose="020B0604020202020204" pitchFamily="34" charset="0"/>
                <a:cs typeface="Arial" panose="020B0604020202020204" pitchFamily="34" charset="0"/>
              </a:rPr>
              <a:t>„Bildung heißt, sich die Dinge vom Standpunkt eines Anderen ansehen können.“</a:t>
            </a:r>
          </a:p>
          <a:p>
            <a:pPr algn="l">
              <a:lnSpc>
                <a:spcPct val="135000"/>
              </a:lnSpc>
              <a:spcBef>
                <a:spcPts val="1000"/>
              </a:spcBef>
              <a:tabLst>
                <a:tab pos="177800" algn="l"/>
                <a:tab pos="625475" algn="l"/>
                <a:tab pos="1074738" algn="l"/>
                <a:tab pos="1524000" algn="l"/>
                <a:tab pos="1973263" algn="l"/>
                <a:tab pos="2422525" algn="l"/>
                <a:tab pos="2871788" algn="l"/>
                <a:tab pos="3321050" algn="l"/>
                <a:tab pos="3770313" algn="l"/>
                <a:tab pos="4219575" algn="l"/>
                <a:tab pos="4668838" algn="l"/>
                <a:tab pos="5118100" algn="l"/>
                <a:tab pos="5567363" algn="l"/>
                <a:tab pos="6016625" algn="l"/>
                <a:tab pos="6465888" algn="l"/>
                <a:tab pos="6915150" algn="l"/>
                <a:tab pos="7364413" algn="l"/>
                <a:tab pos="7813675" algn="l"/>
                <a:tab pos="8262938" algn="l"/>
                <a:tab pos="8712200" algn="l"/>
                <a:tab pos="9161463" algn="l"/>
              </a:tabLst>
            </a:pPr>
            <a:r>
              <a:rPr lang="de-DE" dirty="0">
                <a:latin typeface="Arial" panose="020B0604020202020204" pitchFamily="34" charset="0"/>
                <a:cs typeface="Arial" panose="020B0604020202020204" pitchFamily="34" charset="0"/>
              </a:rPr>
              <a:t>„Wissen ist Freiheit.“</a:t>
            </a:r>
            <a:endParaRPr lang="de-DE"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63922265"/>
      </p:ext>
    </p:extLst>
  </p:cSld>
  <p:clrMapOvr>
    <a:masterClrMapping/>
  </p:clrMapOvr>
  <p:transition>
    <p:wipe dir="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1"/>
          </p:nvPr>
        </p:nvSpPr>
        <p:spPr/>
        <p:txBody>
          <a:bodyPr/>
          <a:lstStyle/>
          <a:p>
            <a:r>
              <a:rPr lang="en-US" altLang="en-US" dirty="0"/>
              <a:t>Economic Models</a:t>
            </a:r>
          </a:p>
        </p:txBody>
      </p:sp>
      <p:sp>
        <p:nvSpPr>
          <p:cNvPr id="3" name="Inhaltsplatzhalter 2"/>
          <p:cNvSpPr>
            <a:spLocks noGrp="1"/>
          </p:cNvSpPr>
          <p:nvPr>
            <p:ph sz="quarter" idx="12"/>
          </p:nvPr>
        </p:nvSpPr>
        <p:spPr>
          <a:xfrm>
            <a:off x="604838" y="2505077"/>
            <a:ext cx="4124817" cy="3216275"/>
          </a:xfrm>
        </p:spPr>
        <p:txBody>
          <a:bodyPr/>
          <a:lstStyle/>
          <a:p>
            <a:pPr>
              <a:buClr>
                <a:srgbClr val="2E63AC"/>
              </a:buClr>
              <a:buFont typeface="Wingdings" panose="05000000000000000000" pitchFamily="2" charset="2"/>
              <a:buChar char="§"/>
            </a:pPr>
            <a:r>
              <a:rPr lang="en-US" dirty="0"/>
              <a:t>Diagrams and equations</a:t>
            </a:r>
          </a:p>
          <a:p>
            <a:pPr>
              <a:buClr>
                <a:srgbClr val="2E63AC"/>
              </a:buClr>
              <a:buFont typeface="Wingdings" panose="05000000000000000000" pitchFamily="2" charset="2"/>
              <a:buChar char="§"/>
            </a:pPr>
            <a:r>
              <a:rPr lang="en-US" dirty="0"/>
              <a:t>Omit many details</a:t>
            </a:r>
          </a:p>
          <a:p>
            <a:pPr>
              <a:buClr>
                <a:srgbClr val="2E63AC"/>
              </a:buClr>
              <a:buFont typeface="Wingdings" panose="05000000000000000000" pitchFamily="2" charset="2"/>
              <a:buChar char="§"/>
            </a:pPr>
            <a:r>
              <a:rPr lang="en-US" dirty="0"/>
              <a:t>Allow us to see what’s truly important</a:t>
            </a:r>
          </a:p>
          <a:p>
            <a:pPr>
              <a:buClr>
                <a:srgbClr val="2E63AC"/>
              </a:buClr>
              <a:buFont typeface="Wingdings" panose="05000000000000000000" pitchFamily="2" charset="2"/>
              <a:buChar char="§"/>
            </a:pPr>
            <a:r>
              <a:rPr lang="en-US" dirty="0"/>
              <a:t>Built with assumptions</a:t>
            </a:r>
          </a:p>
          <a:p>
            <a:pPr>
              <a:buClr>
                <a:srgbClr val="2E63AC"/>
              </a:buClr>
              <a:buFont typeface="Wingdings" panose="05000000000000000000" pitchFamily="2" charset="2"/>
              <a:buChar char="§"/>
            </a:pPr>
            <a:r>
              <a:rPr lang="en-US" dirty="0"/>
              <a:t>Simplify reality to improve our understanding of it</a:t>
            </a:r>
          </a:p>
        </p:txBody>
      </p:sp>
      <p:sp>
        <p:nvSpPr>
          <p:cNvPr id="5" name="Titel 4"/>
          <p:cNvSpPr>
            <a:spLocks noGrp="1"/>
          </p:cNvSpPr>
          <p:nvPr>
            <p:ph type="title"/>
          </p:nvPr>
        </p:nvSpPr>
        <p:spPr>
          <a:xfrm>
            <a:off x="604838" y="310778"/>
            <a:ext cx="6545262" cy="1264025"/>
          </a:xfrm>
        </p:spPr>
        <p:txBody>
          <a:bodyPr/>
          <a:lstStyle/>
          <a:p>
            <a:r>
              <a:rPr lang="en-US" altLang="en-US" dirty="0"/>
              <a:t>The Economist as a Scientist</a:t>
            </a:r>
            <a:endParaRPr lang="de-DE" dirty="0"/>
          </a:p>
        </p:txBody>
      </p:sp>
      <p:pic>
        <p:nvPicPr>
          <p:cNvPr id="6" name="Picture 7"/>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5648" y="972249"/>
            <a:ext cx="720000" cy="7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feld 6"/>
          <p:cNvSpPr txBox="1"/>
          <p:nvPr/>
        </p:nvSpPr>
        <p:spPr>
          <a:xfrm>
            <a:off x="5871939" y="1098666"/>
            <a:ext cx="1132764" cy="461665"/>
          </a:xfrm>
          <a:prstGeom prst="rect">
            <a:avLst/>
          </a:prstGeom>
          <a:noFill/>
        </p:spPr>
        <p:txBody>
          <a:bodyPr wrap="square" rtlCol="0">
            <a:spAutoFit/>
          </a:bodyPr>
          <a:lstStyle/>
          <a:p>
            <a:r>
              <a:rPr lang="en-US" altLang="en-US" sz="2400" dirty="0">
                <a:solidFill>
                  <a:schemeClr val="bg1"/>
                </a:solidFill>
              </a:rPr>
              <a:t>#4</a:t>
            </a:r>
            <a:endParaRPr lang="en-US" sz="2400" dirty="0">
              <a:solidFill>
                <a:schemeClr val="bg1"/>
              </a:solidFill>
            </a:endParaRPr>
          </a:p>
        </p:txBody>
      </p:sp>
      <p:pic>
        <p:nvPicPr>
          <p:cNvPr id="14438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4732" t="32760" r="14919" b="9985"/>
          <a:stretch/>
        </p:blipFill>
        <p:spPr bwMode="auto">
          <a:xfrm>
            <a:off x="4619297" y="2400696"/>
            <a:ext cx="4356096" cy="34752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43975227"/>
      </p:ext>
    </p:extLst>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a:solidFill>
                  <a:srgbClr val="2E63AC"/>
                </a:solidFill>
              </a:rPr>
              <a:t>Economic FLUCTUATIONS</a:t>
            </a:r>
            <a:endParaRPr lang="en-IN" dirty="0">
              <a:solidFill>
                <a:srgbClr val="2E63AC"/>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9936" y="1567499"/>
            <a:ext cx="6912768" cy="4397341"/>
          </a:xfrm>
          <a:prstGeom prst="rect">
            <a:avLst/>
          </a:prstGeom>
        </p:spPr>
      </p:pic>
    </p:spTree>
    <p:extLst>
      <p:ext uri="{BB962C8B-B14F-4D97-AF65-F5344CB8AC3E}">
        <p14:creationId xmlns:p14="http://schemas.microsoft.com/office/powerpoint/2010/main" val="2312134475"/>
      </p:ext>
    </p:extLst>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quarter" idx="12"/>
          </p:nvPr>
        </p:nvSpPr>
        <p:spPr>
          <a:xfrm>
            <a:off x="604838" y="1276378"/>
            <a:ext cx="8321448" cy="3878903"/>
          </a:xfrm>
        </p:spPr>
        <p:txBody>
          <a:bodyPr/>
          <a:lstStyle/>
          <a:p>
            <a:pPr marL="457200" indent="-457200">
              <a:lnSpc>
                <a:spcPct val="120000"/>
              </a:lnSpc>
              <a:spcBef>
                <a:spcPts val="600"/>
              </a:spcBef>
              <a:buClr>
                <a:srgbClr val="2E63AC"/>
              </a:buClr>
              <a:buFont typeface="+mj-lt"/>
              <a:buAutoNum type="arabicPeriod"/>
            </a:pPr>
            <a:r>
              <a:rPr lang="en-US" altLang="en-US" dirty="0">
                <a:solidFill>
                  <a:srgbClr val="2E63AC"/>
                </a:solidFill>
              </a:rPr>
              <a:t>Co-movement</a:t>
            </a:r>
          </a:p>
          <a:p>
            <a:pPr lvl="1">
              <a:lnSpc>
                <a:spcPct val="120000"/>
              </a:lnSpc>
              <a:spcBef>
                <a:spcPts val="0"/>
              </a:spcBef>
              <a:buClr>
                <a:srgbClr val="2E63AC"/>
              </a:buClr>
              <a:buFont typeface="Wingdings" panose="05000000000000000000" pitchFamily="2" charset="2"/>
              <a:buChar char="§"/>
            </a:pPr>
            <a:r>
              <a:rPr lang="en-US" altLang="en-US" sz="1800" dirty="0"/>
              <a:t>Many aggregate macroeconomic variables grow or contract together during booms and busts</a:t>
            </a:r>
          </a:p>
          <a:p>
            <a:pPr lvl="1">
              <a:lnSpc>
                <a:spcPct val="120000"/>
              </a:lnSpc>
              <a:spcBef>
                <a:spcPts val="0"/>
              </a:spcBef>
              <a:buClr>
                <a:srgbClr val="2E63AC"/>
              </a:buClr>
              <a:buFont typeface="Wingdings" panose="05000000000000000000" pitchFamily="2" charset="2"/>
              <a:buChar char="§"/>
            </a:pPr>
            <a:r>
              <a:rPr lang="en-US" altLang="en-US" sz="1800" dirty="0"/>
              <a:t>Variables such as real consumption, real investment, and employment move positively (or together) with real GDP</a:t>
            </a:r>
          </a:p>
          <a:p>
            <a:pPr lvl="1">
              <a:lnSpc>
                <a:spcPct val="120000"/>
              </a:lnSpc>
              <a:spcBef>
                <a:spcPts val="0"/>
              </a:spcBef>
              <a:buClr>
                <a:srgbClr val="2E63AC"/>
              </a:buClr>
              <a:buFont typeface="Wingdings" panose="05000000000000000000" pitchFamily="2" charset="2"/>
              <a:buChar char="§"/>
            </a:pPr>
            <a:r>
              <a:rPr lang="en-US" altLang="en-US" sz="1800" dirty="0"/>
              <a:t>Variables such as unemployment move negatively real GDP</a:t>
            </a:r>
          </a:p>
          <a:p>
            <a:pPr marL="457200" indent="-457200">
              <a:lnSpc>
                <a:spcPct val="120000"/>
              </a:lnSpc>
              <a:spcBef>
                <a:spcPts val="600"/>
              </a:spcBef>
              <a:buClr>
                <a:srgbClr val="2E63AC"/>
              </a:buClr>
              <a:buFont typeface="+mj-lt"/>
              <a:buAutoNum type="arabicPeriod"/>
            </a:pPr>
            <a:r>
              <a:rPr lang="en-US" altLang="en-US" dirty="0">
                <a:solidFill>
                  <a:srgbClr val="2E63AC"/>
                </a:solidFill>
              </a:rPr>
              <a:t>Limited predictability</a:t>
            </a:r>
          </a:p>
          <a:p>
            <a:pPr lvl="1">
              <a:lnSpc>
                <a:spcPct val="120000"/>
              </a:lnSpc>
              <a:spcBef>
                <a:spcPts val="0"/>
              </a:spcBef>
              <a:buClr>
                <a:srgbClr val="2E63AC"/>
              </a:buClr>
              <a:buFont typeface="Wingdings" panose="05000000000000000000" pitchFamily="2" charset="2"/>
              <a:buChar char="§"/>
            </a:pPr>
            <a:r>
              <a:rPr lang="en-US" altLang="en-US" sz="1800" dirty="0"/>
              <a:t>Recessions/expansion do not follow a repetitive, easily predictable pattern</a:t>
            </a:r>
          </a:p>
          <a:p>
            <a:pPr lvl="1">
              <a:lnSpc>
                <a:spcPct val="120000"/>
              </a:lnSpc>
              <a:spcBef>
                <a:spcPts val="0"/>
              </a:spcBef>
              <a:buClr>
                <a:srgbClr val="2E63AC"/>
              </a:buClr>
              <a:buFont typeface="Wingdings" panose="05000000000000000000" pitchFamily="2" charset="2"/>
              <a:buChar char="§"/>
            </a:pPr>
            <a:r>
              <a:rPr lang="en-US" altLang="en-US" sz="1800" dirty="0"/>
              <a:t>It is impossible to forecast when the expansion/recession will end</a:t>
            </a:r>
          </a:p>
          <a:p>
            <a:pPr marL="457200" indent="-457200">
              <a:lnSpc>
                <a:spcPct val="120000"/>
              </a:lnSpc>
              <a:spcBef>
                <a:spcPts val="600"/>
              </a:spcBef>
              <a:buClr>
                <a:srgbClr val="2E63AC"/>
              </a:buClr>
              <a:buFont typeface="+mj-lt"/>
              <a:buAutoNum type="arabicPeriod"/>
            </a:pPr>
            <a:r>
              <a:rPr lang="en-US" altLang="en-US" dirty="0">
                <a:solidFill>
                  <a:srgbClr val="2E63AC"/>
                </a:solidFill>
              </a:rPr>
              <a:t>Persistence</a:t>
            </a:r>
          </a:p>
          <a:p>
            <a:pPr lvl="1">
              <a:lnSpc>
                <a:spcPct val="120000"/>
              </a:lnSpc>
              <a:spcBef>
                <a:spcPts val="0"/>
              </a:spcBef>
              <a:buClr>
                <a:srgbClr val="2E63AC"/>
              </a:buClr>
              <a:buFont typeface="Wingdings" panose="05000000000000000000" pitchFamily="2" charset="2"/>
              <a:buChar char="§"/>
            </a:pPr>
            <a:r>
              <a:rPr lang="en-US" altLang="en-US" sz="1800" dirty="0"/>
              <a:t>Even though the beginnings and ends of recessions are somewhat unpredictable, economic growth is not random but persistent</a:t>
            </a:r>
          </a:p>
          <a:p>
            <a:pPr lvl="1">
              <a:lnSpc>
                <a:spcPct val="120000"/>
              </a:lnSpc>
              <a:spcBef>
                <a:spcPts val="0"/>
              </a:spcBef>
              <a:buClr>
                <a:srgbClr val="2E63AC"/>
              </a:buClr>
              <a:buFont typeface="Wingdings" panose="05000000000000000000" pitchFamily="2" charset="2"/>
              <a:buChar char="§"/>
            </a:pPr>
            <a:r>
              <a:rPr lang="en-US" altLang="en-US" sz="1800" dirty="0"/>
              <a:t>When the economy is growing/contracting, it will probably keep growing/contracting the following quarter</a:t>
            </a:r>
          </a:p>
        </p:txBody>
      </p:sp>
      <p:sp>
        <p:nvSpPr>
          <p:cNvPr id="5" name="Titel 4"/>
          <p:cNvSpPr>
            <a:spLocks noGrp="1"/>
          </p:cNvSpPr>
          <p:nvPr>
            <p:ph type="title"/>
          </p:nvPr>
        </p:nvSpPr>
        <p:spPr>
          <a:xfrm>
            <a:off x="604838" y="-200864"/>
            <a:ext cx="6545262" cy="1264025"/>
          </a:xfrm>
        </p:spPr>
        <p:txBody>
          <a:bodyPr/>
          <a:lstStyle/>
          <a:p>
            <a:r>
              <a:rPr lang="en-US" dirty="0"/>
              <a:t>Economic FLUCTUATIONS </a:t>
            </a:r>
            <a:br>
              <a:rPr lang="en-US" dirty="0"/>
            </a:br>
            <a:r>
              <a:rPr lang="en-US" dirty="0"/>
              <a:t>have three key features</a:t>
            </a:r>
            <a:endParaRPr lang="en-US" dirty="0">
              <a:solidFill>
                <a:srgbClr val="2164A2"/>
              </a:solidFill>
              <a:ea typeface="ヒラギノ角ゴ Pro W3" pitchFamily="-65" charset="-128"/>
            </a:endParaRPr>
          </a:p>
        </p:txBody>
      </p:sp>
    </p:spTree>
    <p:extLst>
      <p:ext uri="{BB962C8B-B14F-4D97-AF65-F5344CB8AC3E}">
        <p14:creationId xmlns:p14="http://schemas.microsoft.com/office/powerpoint/2010/main" val="3910374306"/>
      </p:ext>
    </p:extLst>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 descr="Screen Shot 2014-11-06 at 12.18.30 P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7800" y="1502232"/>
            <a:ext cx="6158434" cy="4038600"/>
          </a:xfrm>
          <a:prstGeom prst="rect">
            <a:avLst/>
          </a:prstGeom>
          <a:ln>
            <a:noFill/>
          </a:ln>
        </p:spPr>
      </p:pic>
      <p:sp>
        <p:nvSpPr>
          <p:cNvPr id="5" name="Titel 4"/>
          <p:cNvSpPr>
            <a:spLocks noGrp="1"/>
          </p:cNvSpPr>
          <p:nvPr>
            <p:ph type="title"/>
          </p:nvPr>
        </p:nvSpPr>
        <p:spPr>
          <a:xfrm>
            <a:off x="604838" y="-200864"/>
            <a:ext cx="6545262" cy="1264025"/>
          </a:xfrm>
        </p:spPr>
        <p:txBody>
          <a:bodyPr/>
          <a:lstStyle/>
          <a:p>
            <a:r>
              <a:rPr lang="en-US" dirty="0"/>
              <a:t>Economic FLUCTUATIONS -  </a:t>
            </a:r>
            <a:br>
              <a:rPr lang="en-US" dirty="0"/>
            </a:br>
            <a:r>
              <a:rPr lang="en-US" dirty="0"/>
              <a:t>The Great Depression of 1929‒1933 </a:t>
            </a:r>
            <a:endParaRPr lang="en-US" dirty="0">
              <a:solidFill>
                <a:srgbClr val="2164A2"/>
              </a:solidFill>
              <a:ea typeface="ヒラギノ角ゴ Pro W3" pitchFamily="-65" charset="-128"/>
            </a:endParaRPr>
          </a:p>
        </p:txBody>
      </p:sp>
      <p:sp>
        <p:nvSpPr>
          <p:cNvPr id="6" name="Rechteck 5"/>
          <p:cNvSpPr/>
          <p:nvPr/>
        </p:nvSpPr>
        <p:spPr>
          <a:xfrm>
            <a:off x="0" y="5260849"/>
            <a:ext cx="9144000" cy="1103587"/>
          </a:xfrm>
          <a:prstGeom prst="rect">
            <a:avLst/>
          </a:prstGeom>
          <a:gradFill>
            <a:gsLst>
              <a:gs pos="6000">
                <a:srgbClr val="2E63AC">
                  <a:lumMod val="100000"/>
                </a:srgbClr>
              </a:gs>
              <a:gs pos="4000">
                <a:srgbClr val="2E63AC"/>
              </a:gs>
              <a:gs pos="54000">
                <a:srgbClr val="2E63AC">
                  <a:alpha val="0"/>
                </a:srgb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feld 6"/>
          <p:cNvSpPr txBox="1"/>
          <p:nvPr/>
        </p:nvSpPr>
        <p:spPr>
          <a:xfrm>
            <a:off x="-162920" y="5621675"/>
            <a:ext cx="9144000" cy="1015663"/>
          </a:xfrm>
          <a:prstGeom prst="rect">
            <a:avLst/>
          </a:prstGeom>
          <a:noFill/>
        </p:spPr>
        <p:txBody>
          <a:bodyPr wrap="square" rtlCol="0">
            <a:spAutoFit/>
          </a:bodyPr>
          <a:lstStyle/>
          <a:p>
            <a:pPr algn="r"/>
            <a:endParaRPr lang="de-DE" dirty="0">
              <a:solidFill>
                <a:schemeClr val="bg1"/>
              </a:solidFill>
            </a:endParaRPr>
          </a:p>
          <a:p>
            <a:pPr algn="r"/>
            <a:r>
              <a:rPr lang="de-DE" sz="2400" cap="all" dirty="0">
                <a:solidFill>
                  <a:schemeClr val="bg1"/>
                </a:solidFill>
              </a:rPr>
              <a:t>Case Study</a:t>
            </a:r>
          </a:p>
          <a:p>
            <a:pPr algn="r"/>
            <a:r>
              <a:rPr lang="de-DE" dirty="0">
                <a:solidFill>
                  <a:schemeClr val="bg1"/>
                </a:solidFill>
              </a:rPr>
              <a:t>       </a:t>
            </a:r>
            <a:endParaRPr lang="en-US" dirty="0">
              <a:solidFill>
                <a:schemeClr val="bg1"/>
              </a:solidFill>
            </a:endParaRPr>
          </a:p>
        </p:txBody>
      </p:sp>
    </p:spTree>
    <p:extLst>
      <p:ext uri="{BB962C8B-B14F-4D97-AF65-F5344CB8AC3E}">
        <p14:creationId xmlns:p14="http://schemas.microsoft.com/office/powerpoint/2010/main" val="33088748"/>
      </p:ext>
    </p:extLst>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604838" y="-200864"/>
            <a:ext cx="6545262" cy="1264025"/>
          </a:xfrm>
        </p:spPr>
        <p:txBody>
          <a:bodyPr/>
          <a:lstStyle/>
          <a:p>
            <a:r>
              <a:rPr lang="en-US" dirty="0"/>
              <a:t>Economic FLUCTUATIONS -  </a:t>
            </a:r>
            <a:br>
              <a:rPr lang="en-US" dirty="0"/>
            </a:br>
            <a:r>
              <a:rPr lang="en-US" dirty="0"/>
              <a:t>The Great Depression of 1929‒1933 </a:t>
            </a:r>
            <a:endParaRPr lang="en-US" dirty="0">
              <a:solidFill>
                <a:srgbClr val="2164A2"/>
              </a:solidFill>
              <a:ea typeface="ヒラギノ角ゴ Pro W3" pitchFamily="-65" charset="-128"/>
            </a:endParaRPr>
          </a:p>
        </p:txBody>
      </p:sp>
      <p:sp>
        <p:nvSpPr>
          <p:cNvPr id="6" name="Rechteck 5"/>
          <p:cNvSpPr/>
          <p:nvPr/>
        </p:nvSpPr>
        <p:spPr>
          <a:xfrm>
            <a:off x="0" y="5260849"/>
            <a:ext cx="9144000" cy="1103587"/>
          </a:xfrm>
          <a:prstGeom prst="rect">
            <a:avLst/>
          </a:prstGeom>
          <a:gradFill>
            <a:gsLst>
              <a:gs pos="6000">
                <a:srgbClr val="2E63AC">
                  <a:lumMod val="100000"/>
                </a:srgbClr>
              </a:gs>
              <a:gs pos="4000">
                <a:srgbClr val="2E63AC"/>
              </a:gs>
              <a:gs pos="54000">
                <a:srgbClr val="2E63AC">
                  <a:alpha val="0"/>
                </a:srgb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feld 6"/>
          <p:cNvSpPr txBox="1"/>
          <p:nvPr/>
        </p:nvSpPr>
        <p:spPr>
          <a:xfrm>
            <a:off x="-162920" y="5621675"/>
            <a:ext cx="9144000" cy="1015663"/>
          </a:xfrm>
          <a:prstGeom prst="rect">
            <a:avLst/>
          </a:prstGeom>
          <a:noFill/>
        </p:spPr>
        <p:txBody>
          <a:bodyPr wrap="square" rtlCol="0">
            <a:spAutoFit/>
          </a:bodyPr>
          <a:lstStyle/>
          <a:p>
            <a:pPr algn="r"/>
            <a:endParaRPr lang="de-DE" dirty="0">
              <a:solidFill>
                <a:schemeClr val="bg1"/>
              </a:solidFill>
            </a:endParaRPr>
          </a:p>
          <a:p>
            <a:pPr algn="r"/>
            <a:r>
              <a:rPr lang="de-DE" sz="2400" cap="all" dirty="0">
                <a:solidFill>
                  <a:schemeClr val="bg1"/>
                </a:solidFill>
              </a:rPr>
              <a:t>Case Study</a:t>
            </a:r>
          </a:p>
          <a:p>
            <a:pPr algn="r"/>
            <a:r>
              <a:rPr lang="de-DE" dirty="0">
                <a:solidFill>
                  <a:schemeClr val="bg1"/>
                </a:solidFill>
              </a:rPr>
              <a:t>       </a:t>
            </a:r>
            <a:endParaRPr lang="en-US" dirty="0">
              <a:solidFill>
                <a:schemeClr val="bg1"/>
              </a:solidFill>
            </a:endParaRPr>
          </a:p>
        </p:txBody>
      </p:sp>
      <p:pic>
        <p:nvPicPr>
          <p:cNvPr id="9"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1676400"/>
            <a:ext cx="7398194" cy="3657600"/>
          </a:xfrm>
          <a:prstGeom prst="rect">
            <a:avLst/>
          </a:prstGeom>
          <a:ln>
            <a:noFill/>
          </a:ln>
        </p:spPr>
      </p:pic>
    </p:spTree>
    <p:extLst>
      <p:ext uri="{BB962C8B-B14F-4D97-AF65-F5344CB8AC3E}">
        <p14:creationId xmlns:p14="http://schemas.microsoft.com/office/powerpoint/2010/main" val="4065568096"/>
      </p:ext>
    </p:extLst>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604838" y="-200864"/>
            <a:ext cx="6545262" cy="1264025"/>
          </a:xfrm>
        </p:spPr>
        <p:txBody>
          <a:bodyPr/>
          <a:lstStyle/>
          <a:p>
            <a:r>
              <a:rPr lang="en-US" dirty="0"/>
              <a:t>Economic FLUCTUATIONS -  </a:t>
            </a:r>
            <a:br>
              <a:rPr lang="en-US" dirty="0"/>
            </a:br>
            <a:r>
              <a:rPr lang="en-US" dirty="0"/>
              <a:t>The Great Depression of 1929‒1933 </a:t>
            </a:r>
            <a:endParaRPr lang="en-US" dirty="0">
              <a:solidFill>
                <a:srgbClr val="2164A2"/>
              </a:solidFill>
              <a:ea typeface="ヒラギノ角ゴ Pro W3" pitchFamily="-65" charset="-128"/>
            </a:endParaRPr>
          </a:p>
        </p:txBody>
      </p:sp>
      <p:sp>
        <p:nvSpPr>
          <p:cNvPr id="6" name="Rechteck 5"/>
          <p:cNvSpPr/>
          <p:nvPr/>
        </p:nvSpPr>
        <p:spPr>
          <a:xfrm>
            <a:off x="0" y="5260849"/>
            <a:ext cx="9144000" cy="1103587"/>
          </a:xfrm>
          <a:prstGeom prst="rect">
            <a:avLst/>
          </a:prstGeom>
          <a:gradFill>
            <a:gsLst>
              <a:gs pos="6000">
                <a:srgbClr val="2E63AC">
                  <a:lumMod val="100000"/>
                </a:srgbClr>
              </a:gs>
              <a:gs pos="4000">
                <a:srgbClr val="2E63AC"/>
              </a:gs>
              <a:gs pos="54000">
                <a:srgbClr val="2E63AC">
                  <a:alpha val="0"/>
                </a:srgb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feld 6"/>
          <p:cNvSpPr txBox="1"/>
          <p:nvPr/>
        </p:nvSpPr>
        <p:spPr>
          <a:xfrm>
            <a:off x="-162920" y="5621675"/>
            <a:ext cx="9144000" cy="1015663"/>
          </a:xfrm>
          <a:prstGeom prst="rect">
            <a:avLst/>
          </a:prstGeom>
          <a:noFill/>
        </p:spPr>
        <p:txBody>
          <a:bodyPr wrap="square" rtlCol="0">
            <a:spAutoFit/>
          </a:bodyPr>
          <a:lstStyle/>
          <a:p>
            <a:pPr algn="r"/>
            <a:endParaRPr lang="de-DE" dirty="0">
              <a:solidFill>
                <a:schemeClr val="bg1"/>
              </a:solidFill>
            </a:endParaRPr>
          </a:p>
          <a:p>
            <a:pPr algn="r"/>
            <a:r>
              <a:rPr lang="de-DE" sz="2400" cap="all" dirty="0">
                <a:solidFill>
                  <a:schemeClr val="bg1"/>
                </a:solidFill>
              </a:rPr>
              <a:t>Case Study</a:t>
            </a:r>
          </a:p>
          <a:p>
            <a:pPr algn="r"/>
            <a:r>
              <a:rPr lang="de-DE" dirty="0">
                <a:solidFill>
                  <a:schemeClr val="bg1"/>
                </a:solidFill>
              </a:rPr>
              <a:t>       </a:t>
            </a:r>
            <a:endParaRPr lang="en-US" dirty="0">
              <a:solidFill>
                <a:schemeClr val="bg1"/>
              </a:solidFill>
            </a:endParaRPr>
          </a:p>
        </p:txBody>
      </p:sp>
      <p:pic>
        <p:nvPicPr>
          <p:cNvPr id="8"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0" y="1524000"/>
            <a:ext cx="6876171" cy="3810000"/>
          </a:xfrm>
          <a:prstGeom prst="rect">
            <a:avLst/>
          </a:prstGeom>
          <a:ln>
            <a:noFill/>
          </a:ln>
        </p:spPr>
      </p:pic>
    </p:spTree>
    <p:extLst>
      <p:ext uri="{BB962C8B-B14F-4D97-AF65-F5344CB8AC3E}">
        <p14:creationId xmlns:p14="http://schemas.microsoft.com/office/powerpoint/2010/main" val="3153329580"/>
      </p:ext>
    </p:extLst>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quarter" idx="12"/>
          </p:nvPr>
        </p:nvSpPr>
        <p:spPr>
          <a:xfrm>
            <a:off x="604838" y="1842450"/>
            <a:ext cx="8081962" cy="3878903"/>
          </a:xfrm>
        </p:spPr>
        <p:txBody>
          <a:bodyPr/>
          <a:lstStyle/>
          <a:p>
            <a:pPr marL="342900" lvl="1" indent="-342900">
              <a:lnSpc>
                <a:spcPct val="120000"/>
              </a:lnSpc>
              <a:spcBef>
                <a:spcPts val="600"/>
              </a:spcBef>
              <a:buClr>
                <a:srgbClr val="2E63AC"/>
              </a:buClr>
              <a:buFont typeface="Wingdings" panose="05000000000000000000" pitchFamily="2" charset="2"/>
              <a:buChar char="§"/>
              <a:tabLst>
                <a:tab pos="0" algn="l"/>
              </a:tabLst>
            </a:pPr>
            <a:r>
              <a:rPr lang="en-US" altLang="en-US" dirty="0"/>
              <a:t>Economic fluctuations occur because of technology shocks, changing sentiments, and monetary/financial factors</a:t>
            </a:r>
          </a:p>
          <a:p>
            <a:pPr marL="342900" lvl="1" indent="-342900">
              <a:lnSpc>
                <a:spcPct val="120000"/>
              </a:lnSpc>
              <a:spcBef>
                <a:spcPts val="600"/>
              </a:spcBef>
              <a:buClr>
                <a:srgbClr val="2E63AC"/>
              </a:buClr>
              <a:buFont typeface="Wingdings" panose="05000000000000000000" pitchFamily="2" charset="2"/>
              <a:buChar char="§"/>
              <a:tabLst>
                <a:tab pos="0" algn="l"/>
              </a:tabLst>
            </a:pPr>
            <a:r>
              <a:rPr lang="en-US" altLang="en-US" dirty="0"/>
              <a:t>At the beginning of a recession, the labor demand curve shifts to the left due to:</a:t>
            </a:r>
          </a:p>
          <a:p>
            <a:pPr lvl="1">
              <a:lnSpc>
                <a:spcPct val="120000"/>
              </a:lnSpc>
              <a:spcBef>
                <a:spcPts val="0"/>
              </a:spcBef>
              <a:buClr>
                <a:srgbClr val="2E63AC"/>
              </a:buClr>
              <a:buFont typeface="Wingdings" panose="05000000000000000000" pitchFamily="2" charset="2"/>
              <a:buChar char="§"/>
            </a:pPr>
            <a:r>
              <a:rPr lang="en-US" altLang="en-US" sz="1800" dirty="0"/>
              <a:t>A fall in output prices</a:t>
            </a:r>
          </a:p>
          <a:p>
            <a:pPr lvl="1">
              <a:lnSpc>
                <a:spcPct val="120000"/>
              </a:lnSpc>
              <a:spcBef>
                <a:spcPts val="0"/>
              </a:spcBef>
              <a:buClr>
                <a:srgbClr val="2E63AC"/>
              </a:buClr>
              <a:buFont typeface="Wingdings" panose="05000000000000000000" pitchFamily="2" charset="2"/>
              <a:buChar char="§"/>
            </a:pPr>
            <a:r>
              <a:rPr lang="en-US" altLang="en-US" sz="1800" dirty="0"/>
              <a:t>A decrease in output demand</a:t>
            </a:r>
          </a:p>
          <a:p>
            <a:pPr lvl="1">
              <a:lnSpc>
                <a:spcPct val="120000"/>
              </a:lnSpc>
              <a:spcBef>
                <a:spcPts val="0"/>
              </a:spcBef>
              <a:buClr>
                <a:srgbClr val="2E63AC"/>
              </a:buClr>
              <a:buFont typeface="Wingdings" panose="05000000000000000000" pitchFamily="2" charset="2"/>
              <a:buChar char="§"/>
            </a:pPr>
            <a:r>
              <a:rPr lang="en-US" altLang="en-US" sz="1800" dirty="0"/>
              <a:t>A decrease in labor productivity</a:t>
            </a:r>
          </a:p>
          <a:p>
            <a:pPr lvl="1">
              <a:lnSpc>
                <a:spcPct val="120000"/>
              </a:lnSpc>
              <a:spcBef>
                <a:spcPts val="0"/>
              </a:spcBef>
              <a:buClr>
                <a:srgbClr val="2E63AC"/>
              </a:buClr>
              <a:buFont typeface="Wingdings" panose="05000000000000000000" pitchFamily="2" charset="2"/>
              <a:buChar char="§"/>
            </a:pPr>
            <a:r>
              <a:rPr lang="en-US" altLang="en-US" sz="1800" dirty="0"/>
              <a:t>A rise in input prices</a:t>
            </a:r>
          </a:p>
          <a:p>
            <a:pPr marL="342900" lvl="1" indent="-342900">
              <a:lnSpc>
                <a:spcPct val="120000"/>
              </a:lnSpc>
              <a:spcBef>
                <a:spcPts val="600"/>
              </a:spcBef>
              <a:buClr>
                <a:srgbClr val="2E63AC"/>
              </a:buClr>
              <a:buFont typeface="Wingdings" panose="05000000000000000000" pitchFamily="2" charset="2"/>
              <a:buChar char="§"/>
            </a:pPr>
            <a:r>
              <a:rPr lang="en-US" altLang="en-US" dirty="0"/>
              <a:t>In the case of a recession, if wages are flexible, the leftward shift in the labor demand curve will lead to a fall in wages and a decrease in the quantity of labor</a:t>
            </a:r>
          </a:p>
          <a:p>
            <a:pPr marL="342900" lvl="1" indent="-342900">
              <a:lnSpc>
                <a:spcPct val="120000"/>
              </a:lnSpc>
              <a:spcBef>
                <a:spcPts val="600"/>
              </a:spcBef>
              <a:buClr>
                <a:srgbClr val="2E63AC"/>
              </a:buClr>
              <a:buFont typeface="Wingdings" panose="05000000000000000000" pitchFamily="2" charset="2"/>
              <a:buChar char="§"/>
            </a:pPr>
            <a:r>
              <a:rPr lang="en-US" altLang="en-US" dirty="0"/>
              <a:t>As a result, real GDP will decrease</a:t>
            </a:r>
          </a:p>
          <a:p>
            <a:pPr marL="457200" lvl="1" indent="0">
              <a:lnSpc>
                <a:spcPct val="120000"/>
              </a:lnSpc>
              <a:spcBef>
                <a:spcPts val="600"/>
              </a:spcBef>
              <a:buClr>
                <a:srgbClr val="2E63AC"/>
              </a:buClr>
              <a:buNone/>
            </a:pPr>
            <a:endParaRPr lang="en-US" altLang="en-US" dirty="0"/>
          </a:p>
        </p:txBody>
      </p:sp>
      <p:sp>
        <p:nvSpPr>
          <p:cNvPr id="5" name="Titel 4"/>
          <p:cNvSpPr>
            <a:spLocks noGrp="1"/>
          </p:cNvSpPr>
          <p:nvPr>
            <p:ph type="title"/>
          </p:nvPr>
        </p:nvSpPr>
        <p:spPr>
          <a:xfrm>
            <a:off x="604838" y="310778"/>
            <a:ext cx="6545262" cy="1264025"/>
          </a:xfrm>
        </p:spPr>
        <p:txBody>
          <a:bodyPr/>
          <a:lstStyle/>
          <a:p>
            <a:r>
              <a:rPr lang="en-US" dirty="0"/>
              <a:t>Why are there economic fluctuations?</a:t>
            </a:r>
          </a:p>
        </p:txBody>
      </p:sp>
    </p:spTree>
    <p:extLst>
      <p:ext uri="{BB962C8B-B14F-4D97-AF65-F5344CB8AC3E}">
        <p14:creationId xmlns:p14="http://schemas.microsoft.com/office/powerpoint/2010/main" val="3904491188"/>
      </p:ext>
    </p:extLst>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5725886" y="1077685"/>
            <a:ext cx="3200402" cy="2906486"/>
          </a:xfrm>
        </p:spPr>
        <p:txBody>
          <a:bodyPr/>
          <a:lstStyle/>
          <a:p>
            <a:r>
              <a:rPr lang="en-US" dirty="0"/>
              <a:t>Macroeconomic Equilibrium and Economic Fluctuations</a:t>
            </a:r>
            <a:br>
              <a:rPr lang="en-US" dirty="0"/>
            </a:br>
            <a:r>
              <a:rPr lang="en-US" dirty="0"/>
              <a:t>#1</a:t>
            </a:r>
          </a:p>
        </p:txBody>
      </p:sp>
      <p:pic>
        <p:nvPicPr>
          <p:cNvPr id="4" name="Picture 3" descr="Screen Shot 2014-11-12 at 11.30.05 A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25070" y="1077014"/>
            <a:ext cx="5685502" cy="4475164"/>
          </a:xfrm>
          <a:prstGeom prst="rect">
            <a:avLst/>
          </a:prstGeom>
          <a:ln>
            <a:solidFill>
              <a:schemeClr val="tx1"/>
            </a:solidFill>
          </a:ln>
        </p:spPr>
      </p:pic>
    </p:spTree>
    <p:extLst>
      <p:ext uri="{BB962C8B-B14F-4D97-AF65-F5344CB8AC3E}">
        <p14:creationId xmlns:p14="http://schemas.microsoft.com/office/powerpoint/2010/main" val="2681662716"/>
      </p:ext>
    </p:extLst>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5725886" y="631359"/>
            <a:ext cx="3200402" cy="2906486"/>
          </a:xfrm>
        </p:spPr>
        <p:txBody>
          <a:bodyPr/>
          <a:lstStyle/>
          <a:p>
            <a:r>
              <a:rPr lang="en-US" dirty="0"/>
              <a:t>Macroeconomic Equilibrium and Economic Fluctuations</a:t>
            </a:r>
            <a:br>
              <a:rPr lang="en-US" dirty="0"/>
            </a:br>
            <a:r>
              <a:rPr lang="en-US" dirty="0"/>
              <a:t>#2</a:t>
            </a:r>
          </a:p>
        </p:txBody>
      </p:sp>
      <p:sp>
        <p:nvSpPr>
          <p:cNvPr id="6" name="TextBox 4"/>
          <p:cNvSpPr txBox="1"/>
          <p:nvPr/>
        </p:nvSpPr>
        <p:spPr>
          <a:xfrm>
            <a:off x="5780314" y="3679360"/>
            <a:ext cx="2971800" cy="2554545"/>
          </a:xfrm>
          <a:prstGeom prst="rect">
            <a:avLst/>
          </a:prstGeom>
          <a:noFill/>
        </p:spPr>
        <p:txBody>
          <a:bodyPr wrap="square" rtlCol="0">
            <a:spAutoFit/>
          </a:bodyPr>
          <a:lstStyle/>
          <a:p>
            <a:r>
              <a:rPr lang="en-US" sz="1600" dirty="0">
                <a:cs typeface="Times New Roman" pitchFamily="18" charset="0"/>
              </a:rPr>
              <a:t>If wages are downward rigid, the leftward shift in the labor demand curve will lead to no change in the wage rate and a larger decrease in the quantity of labor.</a:t>
            </a:r>
          </a:p>
          <a:p>
            <a:r>
              <a:rPr lang="en-US" sz="1600" dirty="0">
                <a:cs typeface="Times New Roman" pitchFamily="18" charset="0"/>
              </a:rPr>
              <a:t>As a result, output will decrease more under downward rigid wages than under flexible wages.</a:t>
            </a:r>
          </a:p>
        </p:txBody>
      </p:sp>
      <p:pic>
        <p:nvPicPr>
          <p:cNvPr id="7"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179382" y="1257375"/>
            <a:ext cx="5735534" cy="4115574"/>
          </a:xfrm>
          <a:prstGeom prst="rect">
            <a:avLst/>
          </a:prstGeom>
          <a:ln>
            <a:solidFill>
              <a:schemeClr val="tx1"/>
            </a:solidFill>
          </a:ln>
        </p:spPr>
      </p:pic>
    </p:spTree>
    <p:extLst>
      <p:ext uri="{BB962C8B-B14F-4D97-AF65-F5344CB8AC3E}">
        <p14:creationId xmlns:p14="http://schemas.microsoft.com/office/powerpoint/2010/main" val="2131629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strips(downLeft)">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strips(downLeft)">
                                      <p:cBhvr>
                                        <p:cTn id="1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2" descr="Mann, Obdachlose, Obdachloser, Armut, Schlecht, Straß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944563"/>
            <a:ext cx="9144000" cy="6096001"/>
          </a:xfrm>
          <a:prstGeom prst="rect">
            <a:avLst/>
          </a:prstGeom>
          <a:noFill/>
          <a:extLst>
            <a:ext uri="{909E8E84-426E-40DD-AFC4-6F175D3DCCD1}">
              <a14:hiddenFill xmlns:a14="http://schemas.microsoft.com/office/drawing/2010/main">
                <a:solidFill>
                  <a:srgbClr val="FFFFFF"/>
                </a:solidFill>
              </a14:hiddenFill>
            </a:ext>
          </a:extLst>
        </p:spPr>
      </p:pic>
      <p:sp>
        <p:nvSpPr>
          <p:cNvPr id="7" name="Titel 10"/>
          <p:cNvSpPr txBox="1">
            <a:spLocks/>
          </p:cNvSpPr>
          <p:nvPr/>
        </p:nvSpPr>
        <p:spPr>
          <a:xfrm>
            <a:off x="727200" y="3957667"/>
            <a:ext cx="8042400" cy="993600"/>
          </a:xfrm>
          <a:prstGeom prst="rect">
            <a:avLst/>
          </a:prstGeom>
        </p:spPr>
        <p:txBody>
          <a:bodyPr vert="horz" lIns="91440" tIns="45720" rIns="91440" bIns="45720" rtlCol="0" anchor="t" anchorCtr="0">
            <a:noAutofit/>
          </a:bodyPr>
          <a:lstStyle>
            <a:lvl1pPr algn="l" defTabSz="914400" rtl="0" eaLnBrk="1" latinLnBrk="0" hangingPunct="1">
              <a:lnSpc>
                <a:spcPts val="3500"/>
              </a:lnSpc>
              <a:spcBef>
                <a:spcPct val="0"/>
              </a:spcBef>
              <a:buNone/>
              <a:defRPr lang="en-US" sz="3000" b="0" kern="1200" cap="all" baseline="0">
                <a:solidFill>
                  <a:schemeClr val="bg1"/>
                </a:solidFill>
                <a:latin typeface="Frutiger 45 light" pitchFamily="34" charset="0"/>
                <a:ea typeface="+mj-ea"/>
                <a:cs typeface="+mj-cs"/>
              </a:defRPr>
            </a:lvl1pPr>
          </a:lstStyle>
          <a:p>
            <a:r>
              <a:rPr lang="de-DE" dirty="0"/>
              <a:t>             </a:t>
            </a:r>
          </a:p>
        </p:txBody>
      </p:sp>
      <p:sp>
        <p:nvSpPr>
          <p:cNvPr id="11" name="Rechteck 10"/>
          <p:cNvSpPr/>
          <p:nvPr/>
        </p:nvSpPr>
        <p:spPr>
          <a:xfrm>
            <a:off x="0" y="3648105"/>
            <a:ext cx="9144000" cy="1514475"/>
          </a:xfrm>
          <a:prstGeom prst="rect">
            <a:avLst/>
          </a:prstGeom>
          <a:solidFill>
            <a:srgbClr val="2E63A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itel 10"/>
          <p:cNvSpPr>
            <a:spLocks noGrp="1"/>
          </p:cNvSpPr>
          <p:nvPr>
            <p:ph type="title"/>
          </p:nvPr>
        </p:nvSpPr>
        <p:spPr>
          <a:xfrm>
            <a:off x="604838" y="3683955"/>
            <a:ext cx="8164762" cy="1436687"/>
          </a:xfrm>
        </p:spPr>
        <p:txBody>
          <a:bodyPr anchor="ctr"/>
          <a:lstStyle>
            <a:lvl1pPr>
              <a:lnSpc>
                <a:spcPts val="3500"/>
              </a:lnSpc>
              <a:defRPr b="0">
                <a:solidFill>
                  <a:schemeClr val="bg1"/>
                </a:solidFill>
              </a:defRPr>
            </a:lvl1pPr>
          </a:lstStyle>
          <a:p>
            <a:r>
              <a:rPr lang="en-US" dirty="0">
                <a:cs typeface="Arial" pitchFamily="34" charset="0"/>
              </a:rPr>
              <a:t>8.2 </a:t>
            </a:r>
            <a:r>
              <a:rPr lang="en-US" altLang="en-US" dirty="0"/>
              <a:t>Unemployment</a:t>
            </a:r>
          </a:p>
        </p:txBody>
      </p:sp>
    </p:spTree>
    <p:extLst>
      <p:ext uri="{BB962C8B-B14F-4D97-AF65-F5344CB8AC3E}">
        <p14:creationId xmlns:p14="http://schemas.microsoft.com/office/powerpoint/2010/main" val="916819241"/>
      </p:ext>
    </p:extLst>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stefanie.schubert\Desktop\Dateien\Lehre\01 Aktuelle Lehrveranstaltungen\SRH MakroWS 2016\slides\Bilder für die slides\zachary-kanin-employees-of-the-month-new-yorker-carto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74712" y="1714495"/>
            <a:ext cx="6007100" cy="4508500"/>
          </a:xfrm>
          <a:prstGeom prst="rect">
            <a:avLst/>
          </a:prstGeom>
          <a:noFill/>
          <a:extLst>
            <a:ext uri="{909E8E84-426E-40DD-AFC4-6F175D3DCCD1}">
              <a14:hiddenFill xmlns:a14="http://schemas.microsoft.com/office/drawing/2010/main">
                <a:solidFill>
                  <a:srgbClr val="FFFFFF"/>
                </a:solidFill>
              </a14:hiddenFill>
            </a:ext>
          </a:extLst>
        </p:spPr>
      </p:pic>
      <p:sp>
        <p:nvSpPr>
          <p:cNvPr id="3" name="Inhaltsplatzhalter 2"/>
          <p:cNvSpPr>
            <a:spLocks noGrp="1"/>
          </p:cNvSpPr>
          <p:nvPr>
            <p:ph sz="quarter" idx="12"/>
          </p:nvPr>
        </p:nvSpPr>
        <p:spPr>
          <a:xfrm>
            <a:off x="604838" y="1842450"/>
            <a:ext cx="8081962" cy="3878903"/>
          </a:xfrm>
        </p:spPr>
        <p:txBody>
          <a:bodyPr/>
          <a:lstStyle/>
          <a:p>
            <a:pPr marL="0" indent="0">
              <a:buClr>
                <a:srgbClr val="2E63AC"/>
              </a:buClr>
              <a:buNone/>
            </a:pPr>
            <a:r>
              <a:rPr lang="en-US" altLang="en-US" dirty="0">
                <a:solidFill>
                  <a:srgbClr val="135CBD"/>
                </a:solidFill>
              </a:rPr>
              <a:t>Employed</a:t>
            </a:r>
          </a:p>
          <a:p>
            <a:pPr>
              <a:buClr>
                <a:srgbClr val="2E63AC"/>
              </a:buClr>
              <a:buFont typeface="Wingdings" panose="05000000000000000000" pitchFamily="2" charset="2"/>
              <a:buChar char="§"/>
            </a:pPr>
            <a:r>
              <a:rPr lang="en-US" altLang="en-US" dirty="0"/>
              <a:t>Those who worked </a:t>
            </a:r>
          </a:p>
          <a:p>
            <a:pPr>
              <a:buClr>
                <a:srgbClr val="2E63AC"/>
              </a:buClr>
              <a:buFont typeface="Wingdings" panose="05000000000000000000" pitchFamily="2" charset="2"/>
              <a:buChar char="§"/>
            </a:pPr>
            <a:r>
              <a:rPr lang="en-US" altLang="en-US" dirty="0"/>
              <a:t>Paid employees</a:t>
            </a:r>
          </a:p>
          <a:p>
            <a:pPr>
              <a:buClr>
                <a:srgbClr val="2E63AC"/>
              </a:buClr>
              <a:buFont typeface="Wingdings" panose="05000000000000000000" pitchFamily="2" charset="2"/>
              <a:buChar char="§"/>
            </a:pPr>
            <a:r>
              <a:rPr lang="en-US" altLang="en-US" dirty="0"/>
              <a:t>In their own business</a:t>
            </a:r>
          </a:p>
          <a:p>
            <a:pPr>
              <a:buClr>
                <a:srgbClr val="2E63AC"/>
              </a:buClr>
              <a:buFont typeface="Wingdings" panose="05000000000000000000" pitchFamily="2" charset="2"/>
              <a:buChar char="§"/>
            </a:pPr>
            <a:r>
              <a:rPr lang="en-US" altLang="en-US" dirty="0"/>
              <a:t>Unpaid workers in a family </a:t>
            </a:r>
          </a:p>
          <a:p>
            <a:pPr marL="361950" indent="0">
              <a:spcBef>
                <a:spcPts val="0"/>
              </a:spcBef>
              <a:buClr>
                <a:srgbClr val="2E63AC"/>
              </a:buClr>
              <a:buNone/>
            </a:pPr>
            <a:r>
              <a:rPr lang="en-US" altLang="en-US" dirty="0"/>
              <a:t>member’s business</a:t>
            </a:r>
          </a:p>
          <a:p>
            <a:pPr>
              <a:buClr>
                <a:srgbClr val="2E63AC"/>
              </a:buClr>
              <a:buFont typeface="Wingdings" panose="05000000000000000000" pitchFamily="2" charset="2"/>
              <a:buChar char="§"/>
            </a:pPr>
            <a:r>
              <a:rPr lang="en-US" altLang="en-US" dirty="0"/>
              <a:t>Full-time and part-time workers </a:t>
            </a:r>
          </a:p>
          <a:p>
            <a:pPr>
              <a:buClr>
                <a:srgbClr val="2E63AC"/>
              </a:buClr>
              <a:buFont typeface="Wingdings" panose="05000000000000000000" pitchFamily="2" charset="2"/>
              <a:buChar char="§"/>
            </a:pPr>
            <a:r>
              <a:rPr lang="en-US" altLang="en-US" dirty="0"/>
              <a:t>Temporarily absent </a:t>
            </a:r>
          </a:p>
          <a:p>
            <a:pPr>
              <a:buClr>
                <a:srgbClr val="2E63AC"/>
              </a:buClr>
              <a:buFont typeface="Wingdings" panose="05000000000000000000" pitchFamily="2" charset="2"/>
              <a:buChar char="§"/>
            </a:pPr>
            <a:r>
              <a:rPr lang="en-US" altLang="en-US" dirty="0"/>
              <a:t>Vacation, illness, bad weather</a:t>
            </a:r>
          </a:p>
          <a:p>
            <a:pPr>
              <a:buClr>
                <a:srgbClr val="2E63AC"/>
              </a:buClr>
              <a:buFont typeface="Wingdings" panose="05000000000000000000" pitchFamily="2" charset="2"/>
              <a:buChar char="§"/>
            </a:pPr>
            <a:endParaRPr lang="en-US" altLang="en-US" dirty="0"/>
          </a:p>
          <a:p>
            <a:pPr marL="0" indent="0">
              <a:buNone/>
            </a:pPr>
            <a:r>
              <a:rPr lang="en-US" dirty="0">
                <a:latin typeface="+mn-lt"/>
              </a:rPr>
              <a:t>.</a:t>
            </a:r>
          </a:p>
        </p:txBody>
      </p:sp>
      <p:sp>
        <p:nvSpPr>
          <p:cNvPr id="5" name="Titel 4"/>
          <p:cNvSpPr>
            <a:spLocks noGrp="1"/>
          </p:cNvSpPr>
          <p:nvPr>
            <p:ph type="title"/>
          </p:nvPr>
        </p:nvSpPr>
        <p:spPr>
          <a:xfrm>
            <a:off x="604838" y="310778"/>
            <a:ext cx="6545262" cy="1264025"/>
          </a:xfrm>
        </p:spPr>
        <p:txBody>
          <a:bodyPr/>
          <a:lstStyle/>
          <a:p>
            <a:r>
              <a:rPr lang="en-US" altLang="en-US" dirty="0"/>
              <a:t>Identifying Unemployment</a:t>
            </a:r>
            <a:endParaRPr lang="en-US" dirty="0">
              <a:solidFill>
                <a:srgbClr val="2164A2"/>
              </a:solidFill>
              <a:ea typeface="ヒラギノ角ゴ Pro W3" pitchFamily="-65" charset="-128"/>
            </a:endParaRPr>
          </a:p>
        </p:txBody>
      </p:sp>
      <p:sp>
        <p:nvSpPr>
          <p:cNvPr id="7" name="Rechteck 6"/>
          <p:cNvSpPr/>
          <p:nvPr/>
        </p:nvSpPr>
        <p:spPr>
          <a:xfrm>
            <a:off x="5399312" y="977915"/>
            <a:ext cx="720000" cy="720000"/>
          </a:xfrm>
          <a:prstGeom prst="rect">
            <a:avLst/>
          </a:prstGeom>
          <a:blipFill dpi="0" rotWithShape="1">
            <a:blip r:embed="rId3">
              <a:alphaModFix amt="6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feld 7"/>
          <p:cNvSpPr txBox="1"/>
          <p:nvPr/>
        </p:nvSpPr>
        <p:spPr>
          <a:xfrm>
            <a:off x="5517103" y="1112314"/>
            <a:ext cx="1132764" cy="461665"/>
          </a:xfrm>
          <a:prstGeom prst="rect">
            <a:avLst/>
          </a:prstGeom>
          <a:noFill/>
        </p:spPr>
        <p:txBody>
          <a:bodyPr wrap="square" rtlCol="0">
            <a:spAutoFit/>
          </a:bodyPr>
          <a:lstStyle/>
          <a:p>
            <a:r>
              <a:rPr lang="en-US" altLang="en-US" sz="2400" dirty="0">
                <a:solidFill>
                  <a:schemeClr val="bg1"/>
                </a:solidFill>
              </a:rPr>
              <a:t>#1	</a:t>
            </a:r>
            <a:endParaRPr lang="en-US" sz="2400" dirty="0">
              <a:solidFill>
                <a:schemeClr val="bg1"/>
              </a:solidFill>
            </a:endParaRPr>
          </a:p>
        </p:txBody>
      </p:sp>
    </p:spTree>
    <p:extLst>
      <p:ext uri="{BB962C8B-B14F-4D97-AF65-F5344CB8AC3E}">
        <p14:creationId xmlns:p14="http://schemas.microsoft.com/office/powerpoint/2010/main" val="35958248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1"/>
          </p:nvPr>
        </p:nvSpPr>
        <p:spPr/>
        <p:txBody>
          <a:bodyPr/>
          <a:lstStyle/>
          <a:p>
            <a:r>
              <a:rPr lang="en-US" altLang="en-US" dirty="0"/>
              <a:t>Exogenous and endogenous variables</a:t>
            </a:r>
          </a:p>
        </p:txBody>
      </p:sp>
      <p:sp>
        <p:nvSpPr>
          <p:cNvPr id="3" name="Inhaltsplatzhalter 2"/>
          <p:cNvSpPr>
            <a:spLocks noGrp="1"/>
          </p:cNvSpPr>
          <p:nvPr>
            <p:ph sz="quarter" idx="12"/>
          </p:nvPr>
        </p:nvSpPr>
        <p:spPr/>
        <p:txBody>
          <a:bodyPr/>
          <a:lstStyle/>
          <a:p>
            <a:pPr>
              <a:buClr>
                <a:srgbClr val="2E63AC"/>
              </a:buClr>
              <a:buFont typeface="Wingdings" panose="05000000000000000000" pitchFamily="2" charset="2"/>
              <a:buChar char="§"/>
            </a:pPr>
            <a:r>
              <a:rPr lang="en-US" dirty="0"/>
              <a:t>An </a:t>
            </a:r>
            <a:r>
              <a:rPr lang="en-US" b="1" cap="all" dirty="0">
                <a:solidFill>
                  <a:srgbClr val="86A315"/>
                </a:solidFill>
              </a:rPr>
              <a:t>exogenous variable </a:t>
            </a:r>
            <a:r>
              <a:rPr lang="en-US" dirty="0"/>
              <a:t>is a variable whose value is NOT determined within the model</a:t>
            </a:r>
          </a:p>
          <a:p>
            <a:pPr>
              <a:buClr>
                <a:srgbClr val="2E63AC"/>
              </a:buClr>
              <a:buFont typeface="Wingdings" panose="05000000000000000000" pitchFamily="2" charset="2"/>
              <a:buChar char="§"/>
            </a:pPr>
            <a:r>
              <a:rPr lang="de-DE" dirty="0"/>
              <a:t>An </a:t>
            </a:r>
            <a:r>
              <a:rPr lang="en-US" b="1" cap="all" dirty="0">
                <a:solidFill>
                  <a:srgbClr val="86A315"/>
                </a:solidFill>
              </a:rPr>
              <a:t>endogenous</a:t>
            </a:r>
            <a:r>
              <a:rPr lang="de-DE" b="1" cap="all" dirty="0">
                <a:solidFill>
                  <a:srgbClr val="86A315"/>
                </a:solidFill>
              </a:rPr>
              <a:t> variable </a:t>
            </a:r>
            <a:r>
              <a:rPr lang="de-DE" dirty="0" err="1"/>
              <a:t>is</a:t>
            </a:r>
            <a:r>
              <a:rPr lang="de-DE" dirty="0"/>
              <a:t> a variable </a:t>
            </a:r>
            <a:r>
              <a:rPr lang="de-DE" dirty="0" err="1"/>
              <a:t>whose</a:t>
            </a:r>
            <a:r>
              <a:rPr lang="de-DE" dirty="0"/>
              <a:t> </a:t>
            </a:r>
            <a:r>
              <a:rPr lang="de-DE" dirty="0" err="1"/>
              <a:t>value</a:t>
            </a:r>
            <a:r>
              <a:rPr lang="de-DE" dirty="0"/>
              <a:t> </a:t>
            </a:r>
            <a:r>
              <a:rPr lang="de-DE" dirty="0" err="1"/>
              <a:t>is</a:t>
            </a:r>
            <a:r>
              <a:rPr lang="de-DE" dirty="0"/>
              <a:t> </a:t>
            </a:r>
            <a:r>
              <a:rPr lang="de-DE" dirty="0" err="1"/>
              <a:t>determined</a:t>
            </a:r>
            <a:r>
              <a:rPr lang="de-DE" dirty="0"/>
              <a:t> </a:t>
            </a:r>
            <a:r>
              <a:rPr lang="de-DE" dirty="0" err="1"/>
              <a:t>within</a:t>
            </a:r>
            <a:r>
              <a:rPr lang="de-DE" dirty="0"/>
              <a:t> </a:t>
            </a:r>
            <a:r>
              <a:rPr lang="de-DE" dirty="0" err="1"/>
              <a:t>the</a:t>
            </a:r>
            <a:r>
              <a:rPr lang="de-DE" dirty="0"/>
              <a:t> </a:t>
            </a:r>
            <a:r>
              <a:rPr lang="de-DE" dirty="0" err="1"/>
              <a:t>model</a:t>
            </a:r>
            <a:endParaRPr lang="en-US" dirty="0"/>
          </a:p>
        </p:txBody>
      </p:sp>
      <p:sp>
        <p:nvSpPr>
          <p:cNvPr id="5" name="Titel 4"/>
          <p:cNvSpPr>
            <a:spLocks noGrp="1"/>
          </p:cNvSpPr>
          <p:nvPr>
            <p:ph type="title"/>
          </p:nvPr>
        </p:nvSpPr>
        <p:spPr>
          <a:xfrm>
            <a:off x="604838" y="310778"/>
            <a:ext cx="6545262" cy="1264025"/>
          </a:xfrm>
        </p:spPr>
        <p:txBody>
          <a:bodyPr/>
          <a:lstStyle/>
          <a:p>
            <a:r>
              <a:rPr lang="en-US" altLang="en-US" dirty="0"/>
              <a:t>The Economist as a Scientist</a:t>
            </a:r>
            <a:endParaRPr lang="de-DE" dirty="0"/>
          </a:p>
        </p:txBody>
      </p:sp>
      <p:pic>
        <p:nvPicPr>
          <p:cNvPr id="6" name="Picture 7"/>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5648" y="972249"/>
            <a:ext cx="720000" cy="7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feld 6"/>
          <p:cNvSpPr txBox="1"/>
          <p:nvPr/>
        </p:nvSpPr>
        <p:spPr>
          <a:xfrm>
            <a:off x="5871939" y="1098666"/>
            <a:ext cx="1132764" cy="461665"/>
          </a:xfrm>
          <a:prstGeom prst="rect">
            <a:avLst/>
          </a:prstGeom>
          <a:noFill/>
        </p:spPr>
        <p:txBody>
          <a:bodyPr wrap="square" rtlCol="0">
            <a:spAutoFit/>
          </a:bodyPr>
          <a:lstStyle/>
          <a:p>
            <a:r>
              <a:rPr lang="en-US" altLang="en-US" sz="2400" dirty="0">
                <a:solidFill>
                  <a:schemeClr val="bg1"/>
                </a:solidFill>
              </a:rPr>
              <a:t>#5</a:t>
            </a:r>
            <a:endParaRPr lang="en-US" sz="2400" dirty="0">
              <a:solidFill>
                <a:schemeClr val="bg1"/>
              </a:solidFill>
            </a:endParaRPr>
          </a:p>
        </p:txBody>
      </p:sp>
    </p:spTree>
    <p:extLst>
      <p:ext uri="{BB962C8B-B14F-4D97-AF65-F5344CB8AC3E}">
        <p14:creationId xmlns:p14="http://schemas.microsoft.com/office/powerpoint/2010/main" val="2034659150"/>
      </p:ext>
    </p:extLst>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quarter" idx="12"/>
          </p:nvPr>
        </p:nvSpPr>
        <p:spPr>
          <a:xfrm>
            <a:off x="604838" y="1842450"/>
            <a:ext cx="8081962" cy="3878903"/>
          </a:xfrm>
        </p:spPr>
        <p:txBody>
          <a:bodyPr/>
          <a:lstStyle/>
          <a:p>
            <a:pPr marL="0" indent="0">
              <a:buClr>
                <a:srgbClr val="2E63AC"/>
              </a:buClr>
              <a:buNone/>
            </a:pPr>
            <a:r>
              <a:rPr lang="en-US" altLang="en-US" dirty="0">
                <a:solidFill>
                  <a:srgbClr val="135CBD"/>
                </a:solidFill>
              </a:rPr>
              <a:t>Unemployed</a:t>
            </a:r>
          </a:p>
          <a:p>
            <a:pPr marL="0" indent="0">
              <a:buClr>
                <a:srgbClr val="2E63AC"/>
              </a:buClr>
              <a:buNone/>
            </a:pPr>
            <a:r>
              <a:rPr lang="en-US" altLang="en-US" dirty="0"/>
              <a:t>Individuals who do not currently have a job but are actively looking for work.</a:t>
            </a:r>
          </a:p>
          <a:p>
            <a:pPr marL="3941763" indent="-347663">
              <a:buClr>
                <a:srgbClr val="2E63AC"/>
              </a:buClr>
              <a:buFont typeface="Wingdings" panose="05000000000000000000" pitchFamily="2" charset="2"/>
              <a:buChar char="§"/>
            </a:pPr>
            <a:r>
              <a:rPr lang="en-US" altLang="en-US" dirty="0"/>
              <a:t>Those who are not employed</a:t>
            </a:r>
          </a:p>
          <a:p>
            <a:pPr marL="3941763" indent="-347663">
              <a:buClr>
                <a:srgbClr val="2E63AC"/>
              </a:buClr>
              <a:buFont typeface="Wingdings" panose="05000000000000000000" pitchFamily="2" charset="2"/>
              <a:buChar char="§"/>
            </a:pPr>
            <a:r>
              <a:rPr lang="en-US" altLang="en-US" dirty="0"/>
              <a:t>Available for work</a:t>
            </a:r>
          </a:p>
          <a:p>
            <a:pPr marL="3941763" indent="-347663">
              <a:buClr>
                <a:srgbClr val="2E63AC"/>
              </a:buClr>
              <a:buFont typeface="Wingdings" panose="05000000000000000000" pitchFamily="2" charset="2"/>
              <a:buChar char="§"/>
            </a:pPr>
            <a:r>
              <a:rPr lang="en-US" altLang="en-US" dirty="0"/>
              <a:t>Actively looking is critical</a:t>
            </a:r>
          </a:p>
          <a:p>
            <a:pPr>
              <a:buClr>
                <a:srgbClr val="2E63AC"/>
              </a:buClr>
              <a:buFont typeface="Wingdings" panose="05000000000000000000" pitchFamily="2" charset="2"/>
              <a:buChar char="§"/>
            </a:pPr>
            <a:endParaRPr lang="en-US" altLang="en-US" dirty="0"/>
          </a:p>
          <a:p>
            <a:pPr marL="0" indent="0">
              <a:buNone/>
            </a:pPr>
            <a:r>
              <a:rPr lang="en-US" dirty="0">
                <a:latin typeface="+mn-lt"/>
              </a:rPr>
              <a:t>.</a:t>
            </a:r>
          </a:p>
        </p:txBody>
      </p:sp>
      <p:sp>
        <p:nvSpPr>
          <p:cNvPr id="5" name="Titel 4"/>
          <p:cNvSpPr>
            <a:spLocks noGrp="1"/>
          </p:cNvSpPr>
          <p:nvPr>
            <p:ph type="title"/>
          </p:nvPr>
        </p:nvSpPr>
        <p:spPr>
          <a:xfrm>
            <a:off x="604838" y="310778"/>
            <a:ext cx="6545262" cy="1264025"/>
          </a:xfrm>
        </p:spPr>
        <p:txBody>
          <a:bodyPr/>
          <a:lstStyle/>
          <a:p>
            <a:r>
              <a:rPr lang="en-US" altLang="en-US" dirty="0"/>
              <a:t>Identifying Unemployment</a:t>
            </a:r>
            <a:endParaRPr lang="en-US" dirty="0">
              <a:solidFill>
                <a:srgbClr val="2164A2"/>
              </a:solidFill>
              <a:ea typeface="ヒラギノ角ゴ Pro W3" pitchFamily="-65" charset="-128"/>
            </a:endParaRPr>
          </a:p>
        </p:txBody>
      </p:sp>
      <p:pic>
        <p:nvPicPr>
          <p:cNvPr id="161794" name="Picture 2" descr="C:\Users\stefanie.schubert\Desktop\Dateien\Lehre\01 Aktuelle Lehrveranstaltungen\SRH MakroWS 2016\slides\Bilder für die slides\imag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6249" y="3138078"/>
            <a:ext cx="2357483" cy="3119131"/>
          </a:xfrm>
          <a:prstGeom prst="rect">
            <a:avLst/>
          </a:prstGeom>
          <a:noFill/>
          <a:extLst>
            <a:ext uri="{909E8E84-426E-40DD-AFC4-6F175D3DCCD1}">
              <a14:hiddenFill xmlns:a14="http://schemas.microsoft.com/office/drawing/2010/main">
                <a:solidFill>
                  <a:srgbClr val="FFFFFF"/>
                </a:solidFill>
              </a14:hiddenFill>
            </a:ext>
          </a:extLst>
        </p:spPr>
      </p:pic>
      <p:sp>
        <p:nvSpPr>
          <p:cNvPr id="6" name="Rechteck 5"/>
          <p:cNvSpPr/>
          <p:nvPr/>
        </p:nvSpPr>
        <p:spPr>
          <a:xfrm>
            <a:off x="5399312" y="977915"/>
            <a:ext cx="720000" cy="720000"/>
          </a:xfrm>
          <a:prstGeom prst="rect">
            <a:avLst/>
          </a:prstGeom>
          <a:blipFill dpi="0" rotWithShape="1">
            <a:blip r:embed="rId3">
              <a:alphaModFix amt="6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feld 6"/>
          <p:cNvSpPr txBox="1"/>
          <p:nvPr/>
        </p:nvSpPr>
        <p:spPr>
          <a:xfrm>
            <a:off x="5517103" y="1112314"/>
            <a:ext cx="1132764" cy="461665"/>
          </a:xfrm>
          <a:prstGeom prst="rect">
            <a:avLst/>
          </a:prstGeom>
          <a:noFill/>
        </p:spPr>
        <p:txBody>
          <a:bodyPr wrap="square" rtlCol="0">
            <a:spAutoFit/>
          </a:bodyPr>
          <a:lstStyle/>
          <a:p>
            <a:r>
              <a:rPr lang="en-US" altLang="en-US" sz="2400" dirty="0">
                <a:solidFill>
                  <a:schemeClr val="bg1"/>
                </a:solidFill>
              </a:rPr>
              <a:t>#2</a:t>
            </a:r>
            <a:endParaRPr lang="en-US" sz="2400" dirty="0">
              <a:solidFill>
                <a:schemeClr val="bg1"/>
              </a:solidFill>
            </a:endParaRPr>
          </a:p>
        </p:txBody>
      </p:sp>
    </p:spTree>
    <p:extLst>
      <p:ext uri="{BB962C8B-B14F-4D97-AF65-F5344CB8AC3E}">
        <p14:creationId xmlns:p14="http://schemas.microsoft.com/office/powerpoint/2010/main" val="3588401848"/>
      </p:ext>
    </p:extLst>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2" descr="C:\Users\stefanie.schubert\Desktop\Dateien\Lehre\01 Aktuelle Lehrveranstaltungen\SRH MakroWS 2016\slides\Bilder für die slides\sam-gross-i-can-t-afford-to-retire-new-yorker-cartoon.jpg"/>
          <p:cNvPicPr>
            <a:picLocks noChangeAspect="1" noChangeArrowheads="1"/>
          </p:cNvPicPr>
          <p:nvPr/>
        </p:nvPicPr>
        <p:blipFill rotWithShape="1">
          <a:blip r:embed="rId2">
            <a:extLst>
              <a:ext uri="{28A0092B-C50C-407E-A947-70E740481C1C}">
                <a14:useLocalDpi xmlns:a14="http://schemas.microsoft.com/office/drawing/2010/main" val="0"/>
              </a:ext>
            </a:extLst>
          </a:blip>
          <a:srcRect b="22061"/>
          <a:stretch/>
        </p:blipFill>
        <p:spPr bwMode="auto">
          <a:xfrm>
            <a:off x="3438682" y="2869326"/>
            <a:ext cx="5659856" cy="3310769"/>
          </a:xfrm>
          <a:prstGeom prst="rect">
            <a:avLst/>
          </a:prstGeom>
          <a:noFill/>
          <a:extLst>
            <a:ext uri="{909E8E84-426E-40DD-AFC4-6F175D3DCCD1}">
              <a14:hiddenFill xmlns:a14="http://schemas.microsoft.com/office/drawing/2010/main">
                <a:solidFill>
                  <a:srgbClr val="FFFFFF"/>
                </a:solidFill>
              </a14:hiddenFill>
            </a:ext>
          </a:extLst>
        </p:spPr>
      </p:pic>
      <p:sp>
        <p:nvSpPr>
          <p:cNvPr id="3" name="Inhaltsplatzhalter 2"/>
          <p:cNvSpPr>
            <a:spLocks noGrp="1"/>
          </p:cNvSpPr>
          <p:nvPr>
            <p:ph sz="quarter" idx="12"/>
          </p:nvPr>
        </p:nvSpPr>
        <p:spPr>
          <a:xfrm>
            <a:off x="604838" y="1842450"/>
            <a:ext cx="8081962" cy="3878903"/>
          </a:xfrm>
          <a:ln>
            <a:noFill/>
          </a:ln>
        </p:spPr>
        <p:txBody>
          <a:bodyPr/>
          <a:lstStyle/>
          <a:p>
            <a:pPr marL="0" indent="0">
              <a:buClr>
                <a:srgbClr val="2E63AC"/>
              </a:buClr>
              <a:buNone/>
            </a:pPr>
            <a:r>
              <a:rPr lang="en-US" altLang="en-US" dirty="0">
                <a:solidFill>
                  <a:srgbClr val="135CBD"/>
                </a:solidFill>
              </a:rPr>
              <a:t>Non-active population (not in the “labor-force”)</a:t>
            </a:r>
          </a:p>
          <a:p>
            <a:pPr>
              <a:buClr>
                <a:srgbClr val="2E63AC"/>
              </a:buClr>
              <a:buFont typeface="Wingdings" panose="05000000000000000000" pitchFamily="2" charset="2"/>
              <a:buChar char="§"/>
            </a:pPr>
            <a:r>
              <a:rPr lang="en-US" altLang="en-US" dirty="0"/>
              <a:t>Not employed and not unemployed</a:t>
            </a:r>
          </a:p>
          <a:p>
            <a:pPr>
              <a:buClr>
                <a:srgbClr val="2E63AC"/>
              </a:buClr>
              <a:buFont typeface="Wingdings" panose="05000000000000000000" pitchFamily="2" charset="2"/>
              <a:buChar char="§"/>
            </a:pPr>
            <a:r>
              <a:rPr lang="en-US" altLang="en-US" dirty="0"/>
              <a:t>Full-time students</a:t>
            </a:r>
          </a:p>
          <a:p>
            <a:pPr>
              <a:buClr>
                <a:srgbClr val="2E63AC"/>
              </a:buClr>
              <a:buFont typeface="Wingdings" panose="05000000000000000000" pitchFamily="2" charset="2"/>
              <a:buChar char="§"/>
            </a:pPr>
            <a:r>
              <a:rPr lang="en-US" altLang="en-US" dirty="0"/>
              <a:t>Homemakers</a:t>
            </a:r>
          </a:p>
          <a:p>
            <a:pPr>
              <a:buClr>
                <a:srgbClr val="2E63AC"/>
              </a:buClr>
              <a:buFont typeface="Wingdings" panose="05000000000000000000" pitchFamily="2" charset="2"/>
              <a:buChar char="§"/>
            </a:pPr>
            <a:r>
              <a:rPr lang="en-US" altLang="en-US" dirty="0"/>
              <a:t>Retirees </a:t>
            </a:r>
          </a:p>
          <a:p>
            <a:pPr>
              <a:buClr>
                <a:srgbClr val="2E63AC"/>
              </a:buClr>
              <a:buFont typeface="Wingdings" panose="05000000000000000000" pitchFamily="2" charset="2"/>
              <a:buChar char="§"/>
            </a:pPr>
            <a:endParaRPr lang="en-US" altLang="en-US" dirty="0"/>
          </a:p>
          <a:p>
            <a:pPr marL="0" indent="0">
              <a:buNone/>
            </a:pPr>
            <a:r>
              <a:rPr lang="en-US" dirty="0">
                <a:latin typeface="+mn-lt"/>
              </a:rPr>
              <a:t>.</a:t>
            </a:r>
          </a:p>
        </p:txBody>
      </p:sp>
      <p:sp>
        <p:nvSpPr>
          <p:cNvPr id="5" name="Titel 4"/>
          <p:cNvSpPr>
            <a:spLocks noGrp="1"/>
          </p:cNvSpPr>
          <p:nvPr>
            <p:ph type="title"/>
          </p:nvPr>
        </p:nvSpPr>
        <p:spPr>
          <a:xfrm>
            <a:off x="604838" y="310778"/>
            <a:ext cx="6545262" cy="1264025"/>
          </a:xfrm>
        </p:spPr>
        <p:txBody>
          <a:bodyPr/>
          <a:lstStyle/>
          <a:p>
            <a:r>
              <a:rPr lang="en-US" altLang="en-US" dirty="0"/>
              <a:t>Identifying Unemployment</a:t>
            </a:r>
            <a:endParaRPr lang="en-US" dirty="0">
              <a:solidFill>
                <a:srgbClr val="2164A2"/>
              </a:solidFill>
              <a:ea typeface="ヒラギノ角ゴ Pro W3" pitchFamily="-65" charset="-128"/>
            </a:endParaRPr>
          </a:p>
        </p:txBody>
      </p:sp>
      <p:sp>
        <p:nvSpPr>
          <p:cNvPr id="2" name="Textfeld 1"/>
          <p:cNvSpPr txBox="1"/>
          <p:nvPr/>
        </p:nvSpPr>
        <p:spPr>
          <a:xfrm>
            <a:off x="4508944" y="5714988"/>
            <a:ext cx="4408897" cy="369332"/>
          </a:xfrm>
          <a:prstGeom prst="rect">
            <a:avLst/>
          </a:prstGeom>
          <a:noFill/>
        </p:spPr>
        <p:txBody>
          <a:bodyPr wrap="square" rtlCol="0">
            <a:spAutoFit/>
          </a:bodyPr>
          <a:lstStyle/>
          <a:p>
            <a:r>
              <a:rPr lang="en-US" i="1" dirty="0"/>
              <a:t>“I can’t afford to retire.”</a:t>
            </a:r>
          </a:p>
        </p:txBody>
      </p:sp>
      <p:sp>
        <p:nvSpPr>
          <p:cNvPr id="7" name="Rechteck 6"/>
          <p:cNvSpPr/>
          <p:nvPr/>
        </p:nvSpPr>
        <p:spPr>
          <a:xfrm>
            <a:off x="5399312" y="977915"/>
            <a:ext cx="720000" cy="720000"/>
          </a:xfrm>
          <a:prstGeom prst="rect">
            <a:avLst/>
          </a:prstGeom>
          <a:blipFill dpi="0" rotWithShape="1">
            <a:blip r:embed="rId3">
              <a:alphaModFix amt="6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feld 7"/>
          <p:cNvSpPr txBox="1"/>
          <p:nvPr/>
        </p:nvSpPr>
        <p:spPr>
          <a:xfrm>
            <a:off x="5517103" y="1112314"/>
            <a:ext cx="1132764" cy="461665"/>
          </a:xfrm>
          <a:prstGeom prst="rect">
            <a:avLst/>
          </a:prstGeom>
          <a:noFill/>
        </p:spPr>
        <p:txBody>
          <a:bodyPr wrap="square" rtlCol="0">
            <a:spAutoFit/>
          </a:bodyPr>
          <a:lstStyle/>
          <a:p>
            <a:r>
              <a:rPr lang="en-US" altLang="en-US" sz="2400" dirty="0">
                <a:solidFill>
                  <a:schemeClr val="bg1"/>
                </a:solidFill>
              </a:rPr>
              <a:t>#3</a:t>
            </a:r>
            <a:endParaRPr lang="en-US" sz="2400" dirty="0">
              <a:solidFill>
                <a:schemeClr val="bg1"/>
              </a:solidFill>
            </a:endParaRPr>
          </a:p>
        </p:txBody>
      </p:sp>
    </p:spTree>
    <p:extLst>
      <p:ext uri="{BB962C8B-B14F-4D97-AF65-F5344CB8AC3E}">
        <p14:creationId xmlns:p14="http://schemas.microsoft.com/office/powerpoint/2010/main" val="4258135267"/>
      </p:ext>
    </p:extLst>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604838" y="310778"/>
            <a:ext cx="6545262" cy="1264025"/>
          </a:xfrm>
        </p:spPr>
        <p:txBody>
          <a:bodyPr/>
          <a:lstStyle/>
          <a:p>
            <a:r>
              <a:rPr lang="en-US" altLang="en-US" dirty="0"/>
              <a:t>Identifying Unemployment</a:t>
            </a:r>
          </a:p>
        </p:txBody>
      </p:sp>
      <p:sp>
        <p:nvSpPr>
          <p:cNvPr id="2" name="AutoShape 2" descr="Larger view of graphic &quot;The ILO Labour Force Concept&quo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5257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6353" b="4566"/>
          <a:stretch/>
        </p:blipFill>
        <p:spPr bwMode="auto">
          <a:xfrm>
            <a:off x="330200" y="1659560"/>
            <a:ext cx="6121400" cy="46975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hteck 8"/>
          <p:cNvSpPr/>
          <p:nvPr/>
        </p:nvSpPr>
        <p:spPr>
          <a:xfrm>
            <a:off x="5399312" y="977915"/>
            <a:ext cx="720000" cy="720000"/>
          </a:xfrm>
          <a:prstGeom prst="rect">
            <a:avLst/>
          </a:prstGeom>
          <a:blipFill dpi="0" rotWithShape="1">
            <a:blip r:embed="rId3">
              <a:alphaModFix amt="6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feld 10"/>
          <p:cNvSpPr txBox="1"/>
          <p:nvPr/>
        </p:nvSpPr>
        <p:spPr>
          <a:xfrm>
            <a:off x="5517103" y="1112314"/>
            <a:ext cx="1132764" cy="461665"/>
          </a:xfrm>
          <a:prstGeom prst="rect">
            <a:avLst/>
          </a:prstGeom>
          <a:noFill/>
        </p:spPr>
        <p:txBody>
          <a:bodyPr wrap="square" rtlCol="0">
            <a:spAutoFit/>
          </a:bodyPr>
          <a:lstStyle/>
          <a:p>
            <a:r>
              <a:rPr lang="en-US" altLang="en-US" sz="2400" dirty="0">
                <a:solidFill>
                  <a:schemeClr val="bg1"/>
                </a:solidFill>
              </a:rPr>
              <a:t>#4</a:t>
            </a:r>
            <a:endParaRPr lang="en-US" sz="2400" dirty="0">
              <a:solidFill>
                <a:schemeClr val="bg1"/>
              </a:solidFill>
            </a:endParaRPr>
          </a:p>
        </p:txBody>
      </p:sp>
      <p:sp>
        <p:nvSpPr>
          <p:cNvPr id="12" name="Inhaltsplatzhalter 2"/>
          <p:cNvSpPr>
            <a:spLocks noGrp="1"/>
          </p:cNvSpPr>
          <p:nvPr>
            <p:ph sz="quarter" idx="12"/>
          </p:nvPr>
        </p:nvSpPr>
        <p:spPr>
          <a:xfrm>
            <a:off x="6451601" y="2052638"/>
            <a:ext cx="2692400" cy="4322762"/>
          </a:xfrm>
          <a:ln>
            <a:noFill/>
          </a:ln>
        </p:spPr>
        <p:txBody>
          <a:bodyPr/>
          <a:lstStyle/>
          <a:p>
            <a:pPr marL="0" indent="0">
              <a:buNone/>
            </a:pPr>
            <a:r>
              <a:rPr lang="en-US" dirty="0">
                <a:latin typeface="+mn-lt"/>
              </a:rPr>
              <a:t>The ILO </a:t>
            </a:r>
            <a:r>
              <a:rPr lang="en-US" dirty="0" err="1">
                <a:latin typeface="+mn-lt"/>
              </a:rPr>
              <a:t>Labour</a:t>
            </a:r>
            <a:r>
              <a:rPr lang="en-US" dirty="0">
                <a:latin typeface="+mn-lt"/>
              </a:rPr>
              <a:t> Force Concept* differs from the national unemployment statistics</a:t>
            </a:r>
          </a:p>
          <a:p>
            <a:pPr marL="0" indent="0">
              <a:buNone/>
            </a:pPr>
            <a:endParaRPr lang="en-US" dirty="0">
              <a:latin typeface="+mn-lt"/>
            </a:endParaRPr>
          </a:p>
          <a:p>
            <a:pPr marL="0" indent="0">
              <a:lnSpc>
                <a:spcPct val="120000"/>
              </a:lnSpc>
              <a:spcBef>
                <a:spcPts val="0"/>
              </a:spcBef>
              <a:buNone/>
            </a:pPr>
            <a:r>
              <a:rPr lang="en-US" dirty="0">
                <a:latin typeface="+mn-lt"/>
              </a:rPr>
              <a:t>*</a:t>
            </a:r>
            <a:r>
              <a:rPr lang="en-US" sz="1600" dirty="0" err="1">
                <a:latin typeface="+mn-lt"/>
              </a:rPr>
              <a:t>Erwerbspersonen</a:t>
            </a:r>
            <a:r>
              <a:rPr lang="en-US" sz="1600" dirty="0">
                <a:latin typeface="+mn-lt"/>
              </a:rPr>
              <a:t>=</a:t>
            </a:r>
          </a:p>
          <a:p>
            <a:pPr marL="0" indent="0">
              <a:lnSpc>
                <a:spcPct val="120000"/>
              </a:lnSpc>
              <a:spcBef>
                <a:spcPts val="0"/>
              </a:spcBef>
              <a:buNone/>
            </a:pPr>
            <a:r>
              <a:rPr lang="en-US" sz="1600" dirty="0" err="1">
                <a:latin typeface="+mn-lt"/>
              </a:rPr>
              <a:t>Erwerbstätige+Erwerbslose</a:t>
            </a:r>
            <a:r>
              <a:rPr lang="en-US" sz="1600" dirty="0">
                <a:latin typeface="+mn-lt"/>
              </a:rPr>
              <a:t> </a:t>
            </a:r>
          </a:p>
          <a:p>
            <a:pPr marL="0" indent="0" algn="ctr">
              <a:lnSpc>
                <a:spcPct val="120000"/>
              </a:lnSpc>
              <a:spcBef>
                <a:spcPts val="0"/>
              </a:spcBef>
              <a:buNone/>
            </a:pPr>
            <a:r>
              <a:rPr lang="en-US" sz="1600" dirty="0">
                <a:latin typeface="+mn-lt"/>
              </a:rPr>
              <a:t>&lt;-&gt;</a:t>
            </a:r>
          </a:p>
          <a:p>
            <a:pPr marL="0" indent="0">
              <a:lnSpc>
                <a:spcPct val="120000"/>
              </a:lnSpc>
              <a:spcBef>
                <a:spcPts val="0"/>
              </a:spcBef>
              <a:buNone/>
            </a:pPr>
            <a:r>
              <a:rPr lang="en-US" sz="1600" dirty="0" err="1">
                <a:latin typeface="+mn-lt"/>
              </a:rPr>
              <a:t>Nichterwerbspersonen</a:t>
            </a:r>
            <a:r>
              <a:rPr lang="en-US" sz="1600" dirty="0">
                <a:latin typeface="+mn-lt"/>
              </a:rPr>
              <a:t> </a:t>
            </a:r>
          </a:p>
          <a:p>
            <a:pPr marL="0" indent="0">
              <a:buNone/>
            </a:pPr>
            <a:endParaRPr lang="en-US" sz="1600" dirty="0">
              <a:latin typeface="+mn-lt"/>
            </a:endParaRPr>
          </a:p>
        </p:txBody>
      </p:sp>
    </p:spTree>
    <p:extLst>
      <p:ext uri="{BB962C8B-B14F-4D97-AF65-F5344CB8AC3E}">
        <p14:creationId xmlns:p14="http://schemas.microsoft.com/office/powerpoint/2010/main" val="2888058671"/>
      </p:ext>
    </p:extLst>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quarter" idx="12"/>
          </p:nvPr>
        </p:nvSpPr>
        <p:spPr>
          <a:xfrm>
            <a:off x="604838" y="1842450"/>
            <a:ext cx="8081962" cy="3878903"/>
          </a:xfrm>
          <a:ln>
            <a:noFill/>
          </a:ln>
        </p:spPr>
        <p:txBody>
          <a:bodyPr/>
          <a:lstStyle/>
          <a:p>
            <a:pPr marL="0" indent="0">
              <a:buClr>
                <a:srgbClr val="2E63AC"/>
              </a:buClr>
              <a:buNone/>
            </a:pPr>
            <a:r>
              <a:rPr lang="en-US" altLang="en-US" dirty="0">
                <a:solidFill>
                  <a:srgbClr val="135CBD"/>
                </a:solidFill>
              </a:rPr>
              <a:t>Labor force</a:t>
            </a:r>
          </a:p>
          <a:p>
            <a:pPr>
              <a:buClr>
                <a:srgbClr val="2E63AC"/>
              </a:buClr>
              <a:buFont typeface="Wingdings" panose="05000000000000000000" pitchFamily="2" charset="2"/>
              <a:buChar char="§"/>
            </a:pPr>
            <a:r>
              <a:rPr lang="en-US" altLang="en-US" dirty="0"/>
              <a:t>Total number of workers, employed and unemployed = active population</a:t>
            </a:r>
          </a:p>
          <a:p>
            <a:pPr>
              <a:buClr>
                <a:srgbClr val="2E63AC"/>
              </a:buClr>
              <a:buFont typeface="Wingdings" panose="05000000000000000000" pitchFamily="2" charset="2"/>
              <a:buChar char="§"/>
            </a:pPr>
            <a:r>
              <a:rPr lang="en-US" altLang="en-US" dirty="0"/>
              <a:t>= Number of employed + Number of unemployed</a:t>
            </a:r>
          </a:p>
          <a:p>
            <a:pPr marL="0" indent="0">
              <a:buClr>
                <a:srgbClr val="2E63AC"/>
              </a:buClr>
              <a:buNone/>
            </a:pPr>
            <a:r>
              <a:rPr lang="en-US" altLang="en-US" dirty="0">
                <a:solidFill>
                  <a:srgbClr val="135CBD"/>
                </a:solidFill>
              </a:rPr>
              <a:t>Unemployment rate </a:t>
            </a:r>
          </a:p>
          <a:p>
            <a:pPr>
              <a:buClr>
                <a:srgbClr val="2E63AC"/>
              </a:buClr>
              <a:buFont typeface="Wingdings" panose="05000000000000000000" pitchFamily="2" charset="2"/>
              <a:buChar char="§"/>
            </a:pPr>
            <a:r>
              <a:rPr lang="en-US" altLang="en-US" dirty="0"/>
              <a:t>Percentage of labor force that is unemployed</a:t>
            </a:r>
          </a:p>
          <a:p>
            <a:pPr>
              <a:buClr>
                <a:srgbClr val="2E63AC"/>
              </a:buClr>
              <a:buFont typeface="Wingdings" panose="05000000000000000000" pitchFamily="2" charset="2"/>
              <a:buChar char="§"/>
            </a:pPr>
            <a:endParaRPr lang="en-US" altLang="en-US" dirty="0"/>
          </a:p>
          <a:p>
            <a:pPr marL="0" indent="0">
              <a:buNone/>
            </a:pPr>
            <a:r>
              <a:rPr lang="en-US" dirty="0">
                <a:latin typeface="+mn-lt"/>
              </a:rPr>
              <a:t>.</a:t>
            </a:r>
          </a:p>
        </p:txBody>
      </p:sp>
      <p:sp>
        <p:nvSpPr>
          <p:cNvPr id="5" name="Titel 4"/>
          <p:cNvSpPr>
            <a:spLocks noGrp="1"/>
          </p:cNvSpPr>
          <p:nvPr>
            <p:ph type="title"/>
          </p:nvPr>
        </p:nvSpPr>
        <p:spPr>
          <a:xfrm>
            <a:off x="604838" y="310778"/>
            <a:ext cx="6545262" cy="1264025"/>
          </a:xfrm>
        </p:spPr>
        <p:txBody>
          <a:bodyPr/>
          <a:lstStyle/>
          <a:p>
            <a:r>
              <a:rPr lang="en-US" altLang="en-US" dirty="0"/>
              <a:t>Identifying Unemployment</a:t>
            </a:r>
            <a:endParaRPr lang="en-US" dirty="0">
              <a:solidFill>
                <a:srgbClr val="2164A2"/>
              </a:solidFill>
              <a:ea typeface="ヒラギノ角ゴ Pro W3" pitchFamily="-65" charset="-128"/>
            </a:endParaRPr>
          </a:p>
        </p:txBody>
      </p:sp>
      <p:graphicFrame>
        <p:nvGraphicFramePr>
          <p:cNvPr id="2" name="Objekt 1"/>
          <p:cNvGraphicFramePr>
            <a:graphicFrameLocks noChangeAspect="1"/>
          </p:cNvGraphicFramePr>
          <p:nvPr/>
        </p:nvGraphicFramePr>
        <p:xfrm>
          <a:off x="699041" y="4859076"/>
          <a:ext cx="5865811" cy="609861"/>
        </p:xfrm>
        <a:graphic>
          <a:graphicData uri="http://schemas.openxmlformats.org/presentationml/2006/ole">
            <mc:AlternateContent xmlns:mc="http://schemas.openxmlformats.org/markup-compatibility/2006">
              <mc:Choice xmlns:v="urn:schemas-microsoft-com:vml" Requires="v">
                <p:oleObj name="Equation" r:id="rId2" imgW="7950200" imgH="825500" progId="Equation.3">
                  <p:embed/>
                </p:oleObj>
              </mc:Choice>
              <mc:Fallback>
                <p:oleObj name="Equation" r:id="rId2" imgW="7950200" imgH="825500" progId="Equation.3">
                  <p:embed/>
                  <p:pic>
                    <p:nvPicPr>
                      <p:cNvPr id="2" name="Objekt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041" y="4859076"/>
                        <a:ext cx="5865811" cy="609861"/>
                      </a:xfrm>
                      <a:prstGeom prst="rect">
                        <a:avLst/>
                      </a:prstGeom>
                      <a:noFill/>
                      <a:ln>
                        <a:noFill/>
                      </a:ln>
                      <a:effectLst/>
                    </p:spPr>
                  </p:pic>
                </p:oleObj>
              </mc:Fallback>
            </mc:AlternateContent>
          </a:graphicData>
        </a:graphic>
      </p:graphicFrame>
      <p:sp>
        <p:nvSpPr>
          <p:cNvPr id="6" name="Rechteck 5"/>
          <p:cNvSpPr/>
          <p:nvPr/>
        </p:nvSpPr>
        <p:spPr>
          <a:xfrm>
            <a:off x="5399312" y="977915"/>
            <a:ext cx="720000" cy="720000"/>
          </a:xfrm>
          <a:prstGeom prst="rect">
            <a:avLst/>
          </a:prstGeom>
          <a:blipFill dpi="0" rotWithShape="1">
            <a:blip r:embed="rId4">
              <a:alphaModFix amt="6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feld 6"/>
          <p:cNvSpPr txBox="1"/>
          <p:nvPr/>
        </p:nvSpPr>
        <p:spPr>
          <a:xfrm>
            <a:off x="5517103" y="1112314"/>
            <a:ext cx="1132764" cy="461665"/>
          </a:xfrm>
          <a:prstGeom prst="rect">
            <a:avLst/>
          </a:prstGeom>
          <a:noFill/>
        </p:spPr>
        <p:txBody>
          <a:bodyPr wrap="square" rtlCol="0">
            <a:spAutoFit/>
          </a:bodyPr>
          <a:lstStyle/>
          <a:p>
            <a:r>
              <a:rPr lang="en-US" altLang="en-US" sz="2400" dirty="0">
                <a:solidFill>
                  <a:schemeClr val="bg1"/>
                </a:solidFill>
              </a:rPr>
              <a:t>#5</a:t>
            </a:r>
            <a:endParaRPr lang="en-US" sz="2400" dirty="0">
              <a:solidFill>
                <a:schemeClr val="bg1"/>
              </a:solidFill>
            </a:endParaRPr>
          </a:p>
        </p:txBody>
      </p:sp>
    </p:spTree>
    <p:extLst>
      <p:ext uri="{BB962C8B-B14F-4D97-AF65-F5344CB8AC3E}">
        <p14:creationId xmlns:p14="http://schemas.microsoft.com/office/powerpoint/2010/main" val="3785397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quarter" idx="12"/>
          </p:nvPr>
        </p:nvSpPr>
        <p:spPr>
          <a:xfrm>
            <a:off x="604838" y="1842450"/>
            <a:ext cx="8081962" cy="3878903"/>
          </a:xfrm>
        </p:spPr>
        <p:txBody>
          <a:bodyPr/>
          <a:lstStyle/>
          <a:p>
            <a:pPr>
              <a:buClr>
                <a:srgbClr val="2E63AC"/>
              </a:buClr>
              <a:buFont typeface="Wingdings" panose="05000000000000000000" pitchFamily="2" charset="2"/>
              <a:buChar char="§"/>
            </a:pPr>
            <a:r>
              <a:rPr lang="en-US" b="1" cap="all" dirty="0">
                <a:solidFill>
                  <a:srgbClr val="86A315"/>
                </a:solidFill>
                <a:latin typeface="+mn-lt"/>
              </a:rPr>
              <a:t>Natural rate of unemployment</a:t>
            </a:r>
            <a:endParaRPr lang="en-US" dirty="0">
              <a:latin typeface="+mn-lt"/>
            </a:endParaRPr>
          </a:p>
          <a:p>
            <a:pPr lvl="1">
              <a:buClr>
                <a:srgbClr val="2E63AC"/>
              </a:buClr>
              <a:buFont typeface="Wingdings" panose="05000000000000000000" pitchFamily="2" charset="2"/>
              <a:buChar char="§"/>
            </a:pPr>
            <a:r>
              <a:rPr lang="en-US" dirty="0">
                <a:latin typeface="+mn-lt"/>
              </a:rPr>
              <a:t>The level of unemployment at which there is no cyclical unemployment</a:t>
            </a:r>
          </a:p>
          <a:p>
            <a:pPr lvl="1">
              <a:buClr>
                <a:srgbClr val="2E63AC"/>
              </a:buClr>
              <a:buFont typeface="Wingdings" panose="05000000000000000000" pitchFamily="2" charset="2"/>
              <a:buChar char="§"/>
            </a:pPr>
            <a:r>
              <a:rPr lang="en-US" dirty="0"/>
              <a:t>C</a:t>
            </a:r>
            <a:r>
              <a:rPr lang="en-US" dirty="0">
                <a:latin typeface="+mn-lt"/>
              </a:rPr>
              <a:t>onsists of only frictional, seasonal and structural unemployment</a:t>
            </a:r>
          </a:p>
          <a:p>
            <a:pPr lvl="1">
              <a:buClr>
                <a:srgbClr val="2E63AC"/>
              </a:buClr>
              <a:buFont typeface="Wingdings" panose="05000000000000000000" pitchFamily="2" charset="2"/>
              <a:buChar char="§"/>
            </a:pPr>
            <a:r>
              <a:rPr lang="en-US" dirty="0"/>
              <a:t>The economist’s notion of what the rate of unemployment should be when there is full employment</a:t>
            </a:r>
          </a:p>
          <a:p>
            <a:pPr marL="0" indent="0">
              <a:buClr>
                <a:srgbClr val="2E63AC"/>
              </a:buClr>
              <a:buNone/>
            </a:pPr>
            <a:endParaRPr lang="en-US" dirty="0">
              <a:latin typeface="+mn-lt"/>
            </a:endParaRPr>
          </a:p>
          <a:p>
            <a:pPr>
              <a:buClr>
                <a:srgbClr val="2E63AC"/>
              </a:buClr>
              <a:buFont typeface="Wingdings" panose="05000000000000000000" pitchFamily="2" charset="2"/>
              <a:buChar char="§"/>
            </a:pPr>
            <a:r>
              <a:rPr lang="en-US" b="1" cap="all" dirty="0">
                <a:solidFill>
                  <a:srgbClr val="86A315"/>
                </a:solidFill>
              </a:rPr>
              <a:t>Full employment</a:t>
            </a:r>
          </a:p>
          <a:p>
            <a:pPr lvl="1">
              <a:buClr>
                <a:srgbClr val="2E63AC"/>
              </a:buClr>
              <a:buFont typeface="Wingdings" panose="05000000000000000000" pitchFamily="2" charset="2"/>
              <a:buChar char="§"/>
            </a:pPr>
            <a:r>
              <a:rPr lang="en-US" dirty="0">
                <a:latin typeface="+mn-lt"/>
              </a:rPr>
              <a:t>The level of unemployment that occurs when the unemployment rate is at the natural rate</a:t>
            </a:r>
          </a:p>
          <a:p>
            <a:pPr marL="0" indent="0">
              <a:buNone/>
            </a:pPr>
            <a:r>
              <a:rPr lang="en-US" dirty="0">
                <a:latin typeface="+mn-lt"/>
              </a:rPr>
              <a:t>.</a:t>
            </a:r>
          </a:p>
        </p:txBody>
      </p:sp>
      <p:sp>
        <p:nvSpPr>
          <p:cNvPr id="5" name="Titel 4"/>
          <p:cNvSpPr>
            <a:spLocks noGrp="1"/>
          </p:cNvSpPr>
          <p:nvPr>
            <p:ph type="title"/>
          </p:nvPr>
        </p:nvSpPr>
        <p:spPr>
          <a:xfrm>
            <a:off x="604838" y="310778"/>
            <a:ext cx="6545262" cy="1264025"/>
          </a:xfrm>
        </p:spPr>
        <p:txBody>
          <a:bodyPr/>
          <a:lstStyle/>
          <a:p>
            <a:r>
              <a:rPr lang="en-US" dirty="0"/>
              <a:t>CATEGORIES OF UNEMPLOYMENT (1/3)</a:t>
            </a:r>
            <a:endParaRPr lang="en-US" dirty="0">
              <a:solidFill>
                <a:srgbClr val="2164A2"/>
              </a:solidFill>
              <a:ea typeface="ヒラギノ角ゴ Pro W3" pitchFamily="-65" charset="-128"/>
            </a:endParaRPr>
          </a:p>
        </p:txBody>
      </p:sp>
    </p:spTree>
    <p:extLst>
      <p:ext uri="{BB962C8B-B14F-4D97-AF65-F5344CB8AC3E}">
        <p14:creationId xmlns:p14="http://schemas.microsoft.com/office/powerpoint/2010/main" val="4048141302"/>
      </p:ext>
    </p:extLst>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quarter" idx="12"/>
          </p:nvPr>
        </p:nvSpPr>
        <p:spPr>
          <a:xfrm>
            <a:off x="604838" y="1842450"/>
            <a:ext cx="8081962" cy="3878903"/>
          </a:xfrm>
        </p:spPr>
        <p:txBody>
          <a:bodyPr/>
          <a:lstStyle/>
          <a:p>
            <a:pPr>
              <a:buClr>
                <a:srgbClr val="2E63AC"/>
              </a:buClr>
              <a:buFont typeface="Wingdings" panose="05000000000000000000" pitchFamily="2" charset="2"/>
              <a:buChar char="§"/>
            </a:pPr>
            <a:r>
              <a:rPr lang="en-US" b="1" cap="all" dirty="0">
                <a:solidFill>
                  <a:srgbClr val="86A315"/>
                </a:solidFill>
                <a:latin typeface="+mn-lt"/>
              </a:rPr>
              <a:t>Frictional unemployment</a:t>
            </a:r>
            <a:r>
              <a:rPr lang="en-US" dirty="0">
                <a:latin typeface="+mn-lt"/>
              </a:rPr>
              <a:t>: Unemployment that occurs with the normal workings of the economy, such as workers taking time to search for suitable jobs and firms taking time to search for qualified employees</a:t>
            </a:r>
          </a:p>
          <a:p>
            <a:pPr>
              <a:buClr>
                <a:srgbClr val="2E63AC"/>
              </a:buClr>
              <a:buFont typeface="Wingdings" panose="05000000000000000000" pitchFamily="2" charset="2"/>
              <a:buChar char="§"/>
            </a:pPr>
            <a:r>
              <a:rPr lang="en-US" b="1" cap="all" dirty="0">
                <a:solidFill>
                  <a:srgbClr val="86A315"/>
                </a:solidFill>
                <a:latin typeface="+mn-lt"/>
              </a:rPr>
              <a:t>Structural unemployment</a:t>
            </a:r>
            <a:r>
              <a:rPr lang="en-US" dirty="0">
                <a:latin typeface="+mn-lt"/>
              </a:rPr>
              <a:t>: Unemployment that occurs when there is a mismatch of skills and jobs</a:t>
            </a:r>
          </a:p>
          <a:p>
            <a:pPr>
              <a:buClr>
                <a:srgbClr val="2E63AC"/>
              </a:buClr>
              <a:buFont typeface="Wingdings" panose="05000000000000000000" pitchFamily="2" charset="2"/>
              <a:buChar char="§"/>
            </a:pPr>
            <a:r>
              <a:rPr lang="en-US" b="1" cap="all" dirty="0">
                <a:solidFill>
                  <a:srgbClr val="86A315"/>
                </a:solidFill>
              </a:rPr>
              <a:t>Seasonal unemployment: T</a:t>
            </a:r>
            <a:r>
              <a:rPr lang="en-US" dirty="0"/>
              <a:t>he component of unemployment attributed to seasonal factors</a:t>
            </a:r>
            <a:endParaRPr lang="en-US" dirty="0">
              <a:latin typeface="+mn-lt"/>
            </a:endParaRPr>
          </a:p>
          <a:p>
            <a:pPr>
              <a:buClr>
                <a:srgbClr val="2E63AC"/>
              </a:buClr>
              <a:buFont typeface="Wingdings" panose="05000000000000000000" pitchFamily="2" charset="2"/>
              <a:buChar char="§"/>
            </a:pPr>
            <a:r>
              <a:rPr lang="en-US" b="1" cap="all" dirty="0">
                <a:solidFill>
                  <a:srgbClr val="FFC000"/>
                </a:solidFill>
              </a:rPr>
              <a:t>Cyclical unemployment</a:t>
            </a:r>
            <a:r>
              <a:rPr lang="en-US" dirty="0"/>
              <a:t>: Unemployment that occurs during fluctuations in real GDP</a:t>
            </a:r>
          </a:p>
          <a:p>
            <a:pPr>
              <a:buClr>
                <a:srgbClr val="2E63AC"/>
              </a:buClr>
              <a:buFont typeface="Wingdings" panose="05000000000000000000" pitchFamily="2" charset="2"/>
              <a:buChar char="§"/>
            </a:pPr>
            <a:endParaRPr lang="en-US" dirty="0">
              <a:latin typeface="+mn-lt"/>
            </a:endParaRPr>
          </a:p>
          <a:p>
            <a:pPr marL="0" indent="0">
              <a:buNone/>
            </a:pPr>
            <a:endParaRPr lang="en-US" dirty="0">
              <a:latin typeface="+mn-lt"/>
            </a:endParaRPr>
          </a:p>
          <a:p>
            <a:pPr marL="0" indent="0">
              <a:buNone/>
            </a:pPr>
            <a:r>
              <a:rPr lang="en-US" dirty="0">
                <a:latin typeface="+mn-lt"/>
              </a:rPr>
              <a:t>.</a:t>
            </a:r>
          </a:p>
        </p:txBody>
      </p:sp>
      <p:sp>
        <p:nvSpPr>
          <p:cNvPr id="5" name="Titel 4"/>
          <p:cNvSpPr>
            <a:spLocks noGrp="1"/>
          </p:cNvSpPr>
          <p:nvPr>
            <p:ph type="title"/>
          </p:nvPr>
        </p:nvSpPr>
        <p:spPr>
          <a:xfrm>
            <a:off x="604838" y="310778"/>
            <a:ext cx="6545262" cy="1264025"/>
          </a:xfrm>
        </p:spPr>
        <p:txBody>
          <a:bodyPr/>
          <a:lstStyle/>
          <a:p>
            <a:r>
              <a:rPr lang="en-US" dirty="0"/>
              <a:t>CATEGORIES OF UNEMPLOYMENT (2/3)</a:t>
            </a:r>
            <a:endParaRPr lang="en-US" dirty="0">
              <a:solidFill>
                <a:srgbClr val="2164A2"/>
              </a:solidFill>
              <a:ea typeface="ヒラギノ角ゴ Pro W3" pitchFamily="-65" charset="-128"/>
            </a:endParaRPr>
          </a:p>
        </p:txBody>
      </p:sp>
    </p:spTree>
    <p:extLst>
      <p:ext uri="{BB962C8B-B14F-4D97-AF65-F5344CB8AC3E}">
        <p14:creationId xmlns:p14="http://schemas.microsoft.com/office/powerpoint/2010/main" val="3479478441"/>
      </p:ext>
    </p:extLst>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604838" y="310778"/>
            <a:ext cx="6545262" cy="1264025"/>
          </a:xfrm>
        </p:spPr>
        <p:txBody>
          <a:bodyPr/>
          <a:lstStyle/>
          <a:p>
            <a:r>
              <a:rPr lang="en-US" dirty="0"/>
              <a:t>CATEGORIES OF UNEMPLOYMENT (3/3)</a:t>
            </a:r>
            <a:endParaRPr lang="en-US" dirty="0">
              <a:solidFill>
                <a:srgbClr val="2164A2"/>
              </a:solidFill>
              <a:ea typeface="ヒラギノ角ゴ Pro W3" pitchFamily="-65" charset="-128"/>
            </a:endParaRPr>
          </a:p>
        </p:txBody>
      </p:sp>
      <p:graphicFrame>
        <p:nvGraphicFramePr>
          <p:cNvPr id="4" name="Inhaltsplatzhalter 3"/>
          <p:cNvGraphicFramePr>
            <a:graphicFrameLocks noGrp="1"/>
          </p:cNvGraphicFramePr>
          <p:nvPr>
            <p:ph sz="quarter" idx="12"/>
          </p:nvPr>
        </p:nvGraphicFramePr>
        <p:xfrm>
          <a:off x="380998" y="1930401"/>
          <a:ext cx="8483604" cy="4006480"/>
        </p:xfrm>
        <a:graphic>
          <a:graphicData uri="http://schemas.openxmlformats.org/drawingml/2006/table">
            <a:tbl>
              <a:tblPr firstRow="1" bandRow="1">
                <a:tableStyleId>{9D7B26C5-4107-4FEC-AEDC-1716B250A1EF}</a:tableStyleId>
              </a:tblPr>
              <a:tblGrid>
                <a:gridCol w="1498602">
                  <a:extLst>
                    <a:ext uri="{9D8B030D-6E8A-4147-A177-3AD203B41FA5}">
                      <a16:colId xmlns:a16="http://schemas.microsoft.com/office/drawing/2014/main" val="20000"/>
                    </a:ext>
                  </a:extLst>
                </a:gridCol>
                <a:gridCol w="1549400">
                  <a:extLst>
                    <a:ext uri="{9D8B030D-6E8A-4147-A177-3AD203B41FA5}">
                      <a16:colId xmlns:a16="http://schemas.microsoft.com/office/drawing/2014/main" val="20001"/>
                    </a:ext>
                  </a:extLst>
                </a:gridCol>
                <a:gridCol w="2222500">
                  <a:extLst>
                    <a:ext uri="{9D8B030D-6E8A-4147-A177-3AD203B41FA5}">
                      <a16:colId xmlns:a16="http://schemas.microsoft.com/office/drawing/2014/main" val="20002"/>
                    </a:ext>
                  </a:extLst>
                </a:gridCol>
                <a:gridCol w="3213102">
                  <a:extLst>
                    <a:ext uri="{9D8B030D-6E8A-4147-A177-3AD203B41FA5}">
                      <a16:colId xmlns:a16="http://schemas.microsoft.com/office/drawing/2014/main" val="20003"/>
                    </a:ext>
                  </a:extLst>
                </a:gridCol>
              </a:tblGrid>
              <a:tr h="1064806">
                <a:tc>
                  <a:txBody>
                    <a:bodyPr/>
                    <a:lstStyle/>
                    <a:p>
                      <a:r>
                        <a:rPr lang="en-US" sz="2000" kern="1200" dirty="0">
                          <a:effectLst/>
                        </a:rPr>
                        <a:t>Type of </a:t>
                      </a:r>
                    </a:p>
                    <a:p>
                      <a:r>
                        <a:rPr lang="en-US" sz="2000" kern="1200" dirty="0" err="1">
                          <a:effectLst/>
                        </a:rPr>
                        <a:t>Unemploy-ment</a:t>
                      </a:r>
                      <a:endParaRPr lang="en-US" sz="2000" b="1" kern="1200" dirty="0">
                        <a:solidFill>
                          <a:schemeClr val="lt1"/>
                        </a:solidFill>
                        <a:effectLst/>
                        <a:latin typeface="+mn-lt"/>
                        <a:ea typeface="+mn-ea"/>
                        <a:cs typeface="+mn-cs"/>
                      </a:endParaRPr>
                    </a:p>
                  </a:txBody>
                  <a:tcPr/>
                </a:tc>
                <a:tc>
                  <a:txBody>
                    <a:bodyPr/>
                    <a:lstStyle/>
                    <a:p>
                      <a:r>
                        <a:rPr lang="en-US" sz="2000" kern="1200" dirty="0">
                          <a:effectLst/>
                        </a:rPr>
                        <a:t>Healthy/</a:t>
                      </a:r>
                    </a:p>
                    <a:p>
                      <a:r>
                        <a:rPr lang="en-US" sz="2000" kern="1200" dirty="0">
                          <a:effectLst/>
                        </a:rPr>
                        <a:t>Unhealthy</a:t>
                      </a:r>
                      <a:endParaRPr lang="en-US" sz="2000" b="1" kern="1200" dirty="0">
                        <a:solidFill>
                          <a:schemeClr val="lt1"/>
                        </a:solidFill>
                        <a:effectLst/>
                        <a:latin typeface="+mn-lt"/>
                        <a:ea typeface="+mn-ea"/>
                        <a:cs typeface="+mn-cs"/>
                      </a:endParaRPr>
                    </a:p>
                  </a:txBody>
                  <a:tcPr/>
                </a:tc>
                <a:tc>
                  <a:txBody>
                    <a:bodyPr/>
                    <a:lstStyle/>
                    <a:p>
                      <a:r>
                        <a:rPr lang="en-US" sz="2000" kern="1200" dirty="0">
                          <a:effectLst/>
                        </a:rPr>
                        <a:t>Problem that Needs </a:t>
                      </a:r>
                    </a:p>
                    <a:p>
                      <a:r>
                        <a:rPr lang="en-US" sz="2000" kern="1200" dirty="0">
                          <a:effectLst/>
                        </a:rPr>
                        <a:t>Addressing?</a:t>
                      </a:r>
                      <a:endParaRPr lang="en-US" sz="2000" b="1" kern="1200" dirty="0">
                        <a:solidFill>
                          <a:schemeClr val="lt1"/>
                        </a:solidFill>
                        <a:effectLst/>
                        <a:latin typeface="+mn-lt"/>
                        <a:ea typeface="+mn-ea"/>
                        <a:cs typeface="+mn-cs"/>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kern="1200" dirty="0">
                          <a:effectLst/>
                        </a:rPr>
                        <a:t>Cause</a:t>
                      </a:r>
                    </a:p>
                    <a:p>
                      <a:endParaRPr lang="en-US" sz="2000" dirty="0"/>
                    </a:p>
                  </a:txBody>
                  <a:tcPr/>
                </a:tc>
                <a:extLst>
                  <a:ext uri="{0D108BD9-81ED-4DB2-BD59-A6C34878D82A}">
                    <a16:rowId xmlns:a16="http://schemas.microsoft.com/office/drawing/2014/main" val="10000"/>
                  </a:ext>
                </a:extLst>
              </a:tr>
              <a:tr h="91639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kern="1200" dirty="0">
                          <a:effectLst/>
                        </a:rPr>
                        <a:t>Frictional</a:t>
                      </a:r>
                    </a:p>
                    <a:p>
                      <a:endParaRPr lang="en-US" sz="2000" b="0" dirty="0">
                        <a:solidFill>
                          <a:schemeClr val="tx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a:effectLst/>
                        </a:rPr>
                        <a:t>Healthy</a:t>
                      </a:r>
                    </a:p>
                    <a:p>
                      <a:endParaRPr lang="en-US" sz="1800" b="0" dirty="0">
                        <a:solidFill>
                          <a:schemeClr val="tx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a:effectLst/>
                        </a:rPr>
                        <a:t>No</a:t>
                      </a:r>
                    </a:p>
                    <a:p>
                      <a:endParaRPr lang="en-US" sz="1800" b="0" dirty="0">
                        <a:solidFill>
                          <a:schemeClr val="tx1"/>
                        </a:solidFill>
                      </a:endParaRPr>
                    </a:p>
                  </a:txBody>
                  <a:tcPr/>
                </a:tc>
                <a:tc>
                  <a:txBody>
                    <a:bodyPr/>
                    <a:lstStyle/>
                    <a:p>
                      <a:r>
                        <a:rPr lang="en-US" sz="1800" kern="1200" dirty="0">
                          <a:effectLst/>
                        </a:rPr>
                        <a:t>Normal, healthy market </a:t>
                      </a:r>
                    </a:p>
                    <a:p>
                      <a:r>
                        <a:rPr lang="en-US" sz="1800" kern="1200" dirty="0">
                          <a:effectLst/>
                        </a:rPr>
                        <a:t>adjustments of demand </a:t>
                      </a:r>
                    </a:p>
                    <a:p>
                      <a:r>
                        <a:rPr lang="en-US" sz="1800" kern="1200" dirty="0">
                          <a:effectLst/>
                        </a:rPr>
                        <a:t>and supply</a:t>
                      </a:r>
                      <a:endParaRPr lang="en-US" sz="1800" b="0" kern="1200" dirty="0">
                        <a:solidFill>
                          <a:schemeClr val="tx1"/>
                        </a:solidFill>
                        <a:effectLst/>
                        <a:latin typeface="+mn-lt"/>
                        <a:ea typeface="+mn-ea"/>
                        <a:cs typeface="+mn-cs"/>
                      </a:endParaRPr>
                    </a:p>
                  </a:txBody>
                  <a:tcPr/>
                </a:tc>
                <a:extLst>
                  <a:ext uri="{0D108BD9-81ED-4DB2-BD59-A6C34878D82A}">
                    <a16:rowId xmlns:a16="http://schemas.microsoft.com/office/drawing/2014/main" val="10001"/>
                  </a:ext>
                </a:extLst>
              </a:tr>
              <a:tr h="901700">
                <a:tc>
                  <a:txBody>
                    <a:bodyPr/>
                    <a:lstStyle/>
                    <a:p>
                      <a:r>
                        <a:rPr lang="en-US" sz="2000" kern="1200" dirty="0">
                          <a:effectLst/>
                        </a:rPr>
                        <a:t>Structural</a:t>
                      </a:r>
                      <a:endParaRPr lang="en-US" sz="2000" b="0" kern="1200" dirty="0">
                        <a:solidFill>
                          <a:schemeClr val="tx1"/>
                        </a:solidFill>
                        <a:effectLst/>
                        <a:latin typeface="+mn-lt"/>
                        <a:ea typeface="+mn-ea"/>
                        <a:cs typeface="+mn-cs"/>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a:effectLst/>
                        </a:rPr>
                        <a:t>Healthy</a:t>
                      </a:r>
                    </a:p>
                    <a:p>
                      <a:endParaRPr lang="en-US" sz="1800" b="0" dirty="0">
                        <a:solidFill>
                          <a:schemeClr val="tx1"/>
                        </a:solidFill>
                      </a:endParaRPr>
                    </a:p>
                  </a:txBody>
                  <a:tcPr/>
                </a:tc>
                <a:tc>
                  <a:txBody>
                    <a:bodyPr/>
                    <a:lstStyle/>
                    <a:p>
                      <a:r>
                        <a:rPr lang="en-US" sz="1800" kern="1200" dirty="0">
                          <a:effectLst/>
                        </a:rPr>
                        <a:t>Yes (worker </a:t>
                      </a:r>
                    </a:p>
                    <a:p>
                      <a:r>
                        <a:rPr lang="en-US" sz="1800" kern="1200" dirty="0">
                          <a:effectLst/>
                        </a:rPr>
                        <a:t>retraining)</a:t>
                      </a:r>
                      <a:endParaRPr lang="en-US" sz="1800" b="0" kern="1200" dirty="0">
                        <a:solidFill>
                          <a:schemeClr val="tx1"/>
                        </a:solidFill>
                        <a:effectLst/>
                        <a:latin typeface="+mn-lt"/>
                        <a:ea typeface="+mn-ea"/>
                        <a:cs typeface="+mn-cs"/>
                      </a:endParaRPr>
                    </a:p>
                  </a:txBody>
                  <a:tcPr/>
                </a:tc>
                <a:tc>
                  <a:txBody>
                    <a:bodyPr/>
                    <a:lstStyle/>
                    <a:p>
                      <a:r>
                        <a:rPr lang="en-US" sz="1800" kern="1200" dirty="0">
                          <a:effectLst/>
                        </a:rPr>
                        <a:t>Technological change,</a:t>
                      </a:r>
                      <a:r>
                        <a:rPr lang="en-US" sz="1800" kern="1200" baseline="0" dirty="0">
                          <a:effectLst/>
                        </a:rPr>
                        <a:t> </a:t>
                      </a:r>
                      <a:r>
                        <a:rPr lang="en-US" sz="1800" kern="1200" dirty="0">
                          <a:effectLst/>
                        </a:rPr>
                        <a:t>inter-national competition, resource </a:t>
                      </a:r>
                    </a:p>
                    <a:p>
                      <a:r>
                        <a:rPr lang="en-US" sz="1800" kern="1200" dirty="0">
                          <a:effectLst/>
                        </a:rPr>
                        <a:t>depletion</a:t>
                      </a:r>
                      <a:endParaRPr lang="en-US" sz="1800" b="0" kern="1200" dirty="0">
                        <a:solidFill>
                          <a:schemeClr val="tx1"/>
                        </a:solidFill>
                        <a:effectLst/>
                        <a:latin typeface="+mn-lt"/>
                        <a:ea typeface="+mn-ea"/>
                        <a:cs typeface="+mn-cs"/>
                      </a:endParaRPr>
                    </a:p>
                  </a:txBody>
                  <a:tcPr/>
                </a:tc>
                <a:extLst>
                  <a:ext uri="{0D108BD9-81ED-4DB2-BD59-A6C34878D82A}">
                    <a16:rowId xmlns:a16="http://schemas.microsoft.com/office/drawing/2014/main" val="10002"/>
                  </a:ext>
                </a:extLst>
              </a:tr>
              <a:tr h="406400">
                <a:tc>
                  <a:txBody>
                    <a:bodyPr/>
                    <a:lstStyle/>
                    <a:p>
                      <a:r>
                        <a:rPr lang="en-US" sz="2000" kern="1200" dirty="0">
                          <a:effectLst/>
                        </a:rPr>
                        <a:t>Seasonal </a:t>
                      </a:r>
                      <a:endParaRPr lang="en-US" sz="2000" b="0" kern="1200" dirty="0">
                        <a:solidFill>
                          <a:schemeClr val="tx1"/>
                        </a:solidFill>
                        <a:effectLst/>
                        <a:latin typeface="+mn-lt"/>
                        <a:ea typeface="+mn-ea"/>
                        <a:cs typeface="+mn-cs"/>
                      </a:endParaRPr>
                    </a:p>
                  </a:txBody>
                  <a:tcPr>
                    <a:lnB>
                      <a:noFill/>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a:effectLst/>
                        </a:rPr>
                        <a:t>Neutral</a:t>
                      </a:r>
                      <a:endParaRPr lang="en-US" sz="1800" b="0" kern="1200" dirty="0">
                        <a:solidFill>
                          <a:schemeClr val="tx1"/>
                        </a:solidFill>
                        <a:effectLst/>
                        <a:latin typeface="+mn-lt"/>
                        <a:ea typeface="+mn-ea"/>
                        <a:cs typeface="+mn-cs"/>
                      </a:endParaRPr>
                    </a:p>
                  </a:txBody>
                  <a:tcPr>
                    <a:lnB>
                      <a:noFill/>
                    </a:lnB>
                  </a:tcPr>
                </a:tc>
                <a:tc>
                  <a:txBody>
                    <a:bodyPr/>
                    <a:lstStyle/>
                    <a:p>
                      <a:r>
                        <a:rPr lang="en-US" sz="1800" kern="1200" dirty="0">
                          <a:effectLst/>
                        </a:rPr>
                        <a:t>No</a:t>
                      </a:r>
                      <a:endParaRPr lang="en-US" sz="1800" b="0" kern="1200" dirty="0">
                        <a:solidFill>
                          <a:schemeClr val="tx1"/>
                        </a:solidFill>
                        <a:effectLst/>
                        <a:latin typeface="+mn-lt"/>
                        <a:ea typeface="+mn-ea"/>
                        <a:cs typeface="+mn-cs"/>
                      </a:endParaRPr>
                    </a:p>
                  </a:txBody>
                  <a:tcPr>
                    <a:lnB>
                      <a:noFill/>
                    </a:lnB>
                  </a:tcPr>
                </a:tc>
                <a:tc>
                  <a:txBody>
                    <a:bodyPr/>
                    <a:lstStyle/>
                    <a:p>
                      <a:r>
                        <a:rPr lang="en-US" sz="1800" kern="1200" dirty="0">
                          <a:effectLst/>
                        </a:rPr>
                        <a:t>Weather and seasons</a:t>
                      </a:r>
                      <a:endParaRPr lang="en-US" sz="1800" b="0" kern="1200" dirty="0">
                        <a:solidFill>
                          <a:schemeClr val="tx1"/>
                        </a:solidFill>
                        <a:effectLst/>
                        <a:latin typeface="+mn-lt"/>
                        <a:ea typeface="+mn-ea"/>
                        <a:cs typeface="+mn-cs"/>
                      </a:endParaRPr>
                    </a:p>
                  </a:txBody>
                  <a:tcPr>
                    <a:lnB>
                      <a:noFill/>
                    </a:lnB>
                  </a:tcPr>
                </a:tc>
                <a:extLst>
                  <a:ext uri="{0D108BD9-81ED-4DB2-BD59-A6C34878D82A}">
                    <a16:rowId xmlns:a16="http://schemas.microsoft.com/office/drawing/2014/main" val="10003"/>
                  </a:ext>
                </a:extLst>
              </a:tr>
              <a:tr h="70448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kern="1200" dirty="0">
                          <a:effectLst/>
                        </a:rPr>
                        <a:t>Cyclical</a:t>
                      </a:r>
                      <a:endParaRPr lang="en-US" sz="2000" b="0" kern="1200" dirty="0">
                        <a:solidFill>
                          <a:schemeClr val="tx1"/>
                        </a:solidFill>
                        <a:effectLst/>
                        <a:latin typeface="+mn-lt"/>
                        <a:ea typeface="+mn-ea"/>
                        <a:cs typeface="+mn-cs"/>
                      </a:endParaRPr>
                    </a:p>
                  </a:txBody>
                  <a:tcPr>
                    <a:lnL>
                      <a:noFill/>
                    </a:lnL>
                    <a:lnR>
                      <a:noFill/>
                    </a:lnR>
                    <a:lnT>
                      <a:noFill/>
                    </a:lnT>
                    <a:lnB w="12700" cmpd="sng">
                      <a:noFill/>
                    </a:lnB>
                    <a:lnTlToBr w="12700" cmpd="sng">
                      <a:noFill/>
                      <a:prstDash val="solid"/>
                    </a:lnTlToBr>
                    <a:lnBlToTr w="12700" cmpd="sng">
                      <a:noFill/>
                      <a:prstDash val="solid"/>
                    </a:lnBlToTr>
                    <a:solidFill>
                      <a:srgbClr val="A71111">
                        <a:alpha val="21176"/>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a:effectLst/>
                        </a:rPr>
                        <a:t>Unhealthy</a:t>
                      </a:r>
                      <a:endParaRPr lang="en-US" sz="1800" b="0" kern="1200" dirty="0">
                        <a:solidFill>
                          <a:schemeClr val="tx1"/>
                        </a:solidFill>
                        <a:effectLst/>
                        <a:latin typeface="+mn-lt"/>
                        <a:ea typeface="+mn-ea"/>
                        <a:cs typeface="+mn-cs"/>
                      </a:endParaRPr>
                    </a:p>
                  </a:txBody>
                  <a:tcPr>
                    <a:lnL>
                      <a:noFill/>
                    </a:lnL>
                    <a:lnR>
                      <a:noFill/>
                    </a:lnR>
                    <a:lnT>
                      <a:noFill/>
                    </a:lnT>
                    <a:lnB w="12700" cmpd="sng">
                      <a:noFill/>
                    </a:lnB>
                    <a:lnTlToBr w="12700" cmpd="sng">
                      <a:noFill/>
                      <a:prstDash val="solid"/>
                    </a:lnTlToBr>
                    <a:lnBlToTr w="12700" cmpd="sng">
                      <a:noFill/>
                      <a:prstDash val="solid"/>
                    </a:lnBlToTr>
                    <a:solidFill>
                      <a:srgbClr val="A71111">
                        <a:alpha val="21176"/>
                      </a:srgbClr>
                    </a:solidFill>
                  </a:tcPr>
                </a:tc>
                <a:tc>
                  <a:txBody>
                    <a:bodyPr/>
                    <a:lstStyle/>
                    <a:p>
                      <a:r>
                        <a:rPr lang="en-US" sz="1800" kern="1200" dirty="0">
                          <a:effectLst/>
                        </a:rPr>
                        <a:t>Yes (fiscal or </a:t>
                      </a:r>
                    </a:p>
                    <a:p>
                      <a:r>
                        <a:rPr lang="en-US" sz="1800" kern="1200" dirty="0">
                          <a:effectLst/>
                        </a:rPr>
                        <a:t>monetary policy)</a:t>
                      </a:r>
                      <a:endParaRPr lang="en-US" sz="1800" b="0" kern="1200" dirty="0">
                        <a:solidFill>
                          <a:schemeClr val="tx1"/>
                        </a:solidFill>
                        <a:effectLst/>
                        <a:latin typeface="+mn-lt"/>
                        <a:ea typeface="+mn-ea"/>
                        <a:cs typeface="+mn-cs"/>
                      </a:endParaRPr>
                    </a:p>
                  </a:txBody>
                  <a:tcPr>
                    <a:lnL>
                      <a:noFill/>
                    </a:lnL>
                    <a:lnR>
                      <a:noFill/>
                    </a:lnR>
                    <a:lnT>
                      <a:noFill/>
                    </a:lnT>
                    <a:lnB w="12700" cmpd="sng">
                      <a:noFill/>
                    </a:lnB>
                    <a:lnTlToBr w="12700" cmpd="sng">
                      <a:noFill/>
                      <a:prstDash val="solid"/>
                    </a:lnTlToBr>
                    <a:lnBlToTr w="12700" cmpd="sng">
                      <a:noFill/>
                      <a:prstDash val="solid"/>
                    </a:lnBlToTr>
                    <a:solidFill>
                      <a:srgbClr val="A71111">
                        <a:alpha val="21176"/>
                      </a:srgbClr>
                    </a:solidFill>
                  </a:tcPr>
                </a:tc>
                <a:tc>
                  <a:txBody>
                    <a:bodyPr/>
                    <a:lstStyle/>
                    <a:p>
                      <a:r>
                        <a:rPr lang="en-US" sz="1800" dirty="0"/>
                        <a:t>Business cycles</a:t>
                      </a:r>
                      <a:endParaRPr lang="en-US" sz="1800" b="0" dirty="0">
                        <a:solidFill>
                          <a:schemeClr val="tx1"/>
                        </a:solidFill>
                      </a:endParaRPr>
                    </a:p>
                  </a:txBody>
                  <a:tcPr>
                    <a:lnL>
                      <a:noFill/>
                    </a:lnL>
                    <a:lnR>
                      <a:noFill/>
                    </a:lnR>
                    <a:lnT>
                      <a:noFill/>
                    </a:lnT>
                    <a:lnB w="12700" cmpd="sng">
                      <a:noFill/>
                    </a:lnB>
                    <a:lnTlToBr w="12700" cmpd="sng">
                      <a:noFill/>
                      <a:prstDash val="solid"/>
                    </a:lnTlToBr>
                    <a:lnBlToTr w="12700" cmpd="sng">
                      <a:noFill/>
                      <a:prstDash val="solid"/>
                    </a:lnBlToTr>
                    <a:solidFill>
                      <a:srgbClr val="A71111">
                        <a:alpha val="21176"/>
                      </a:srgb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75152104"/>
      </p:ext>
    </p:extLst>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quarter" idx="12"/>
          </p:nvPr>
        </p:nvSpPr>
        <p:spPr>
          <a:xfrm>
            <a:off x="604838" y="1804350"/>
            <a:ext cx="8367712" cy="4560530"/>
          </a:xfrm>
          <a:ln>
            <a:noFill/>
          </a:ln>
        </p:spPr>
        <p:txBody>
          <a:bodyPr/>
          <a:lstStyle/>
          <a:p>
            <a:pPr marL="0" indent="0">
              <a:buClr>
                <a:srgbClr val="2E63AC"/>
              </a:buClr>
              <a:buNone/>
            </a:pPr>
            <a:r>
              <a:rPr lang="en-US" altLang="en-US" dirty="0">
                <a:solidFill>
                  <a:srgbClr val="2E63AC"/>
                </a:solidFill>
              </a:rPr>
              <a:t>Who Are the Unemployed?</a:t>
            </a:r>
          </a:p>
          <a:p>
            <a:pPr marL="0" indent="0">
              <a:buClr>
                <a:srgbClr val="2E63AC"/>
              </a:buClr>
              <a:buNone/>
            </a:pPr>
            <a:r>
              <a:rPr lang="en-US" altLang="en-US" dirty="0">
                <a:solidFill>
                  <a:srgbClr val="2E63AC"/>
                </a:solidFill>
              </a:rPr>
              <a:t> </a:t>
            </a:r>
          </a:p>
          <a:p>
            <a:pPr marL="0" indent="0">
              <a:spcBef>
                <a:spcPts val="0"/>
              </a:spcBef>
              <a:buClr>
                <a:srgbClr val="2E63AC"/>
              </a:buClr>
              <a:buNone/>
            </a:pPr>
            <a:r>
              <a:rPr lang="en-US" altLang="en-US" dirty="0"/>
              <a:t>The incidence of un-</a:t>
            </a:r>
          </a:p>
          <a:p>
            <a:pPr marL="0" indent="0">
              <a:spcBef>
                <a:spcPts val="0"/>
              </a:spcBef>
              <a:buClr>
                <a:srgbClr val="2E63AC"/>
              </a:buClr>
              <a:buNone/>
            </a:pPr>
            <a:r>
              <a:rPr lang="en-US" altLang="en-US" dirty="0"/>
              <a:t>employment differs </a:t>
            </a:r>
          </a:p>
          <a:p>
            <a:pPr marL="0" indent="0">
              <a:spcBef>
                <a:spcPts val="0"/>
              </a:spcBef>
              <a:buClr>
                <a:srgbClr val="2E63AC"/>
              </a:buClr>
              <a:buNone/>
            </a:pPr>
            <a:r>
              <a:rPr lang="en-US" altLang="en-US" dirty="0"/>
              <a:t>sharply among </a:t>
            </a:r>
          </a:p>
          <a:p>
            <a:pPr marL="0" indent="0">
              <a:spcBef>
                <a:spcPts val="0"/>
              </a:spcBef>
              <a:buClr>
                <a:srgbClr val="2E63AC"/>
              </a:buClr>
              <a:buNone/>
            </a:pPr>
            <a:r>
              <a:rPr lang="en-US" altLang="en-US" dirty="0"/>
              <a:t>demographic groups</a:t>
            </a:r>
          </a:p>
          <a:p>
            <a:pPr marL="0" indent="0">
              <a:buClr>
                <a:srgbClr val="2E63AC"/>
              </a:buClr>
              <a:buNone/>
            </a:pPr>
            <a:endParaRPr lang="de-DE" altLang="en-US" dirty="0"/>
          </a:p>
          <a:p>
            <a:pPr marL="0" indent="0">
              <a:buClr>
                <a:srgbClr val="2E63AC"/>
              </a:buClr>
              <a:buNone/>
            </a:pPr>
            <a:endParaRPr lang="de-DE" altLang="en-US" dirty="0"/>
          </a:p>
          <a:p>
            <a:pPr marL="0" indent="0">
              <a:buClr>
                <a:srgbClr val="2E63AC"/>
              </a:buClr>
              <a:buNone/>
            </a:pPr>
            <a:endParaRPr lang="en-US" altLang="en-US" dirty="0"/>
          </a:p>
          <a:p>
            <a:pPr marL="0" indent="0">
              <a:lnSpc>
                <a:spcPts val="1600"/>
              </a:lnSpc>
              <a:spcBef>
                <a:spcPts val="0"/>
              </a:spcBef>
              <a:buClr>
                <a:srgbClr val="2E63AC"/>
              </a:buClr>
              <a:buNone/>
            </a:pPr>
            <a:r>
              <a:rPr lang="en-US" altLang="en-US" sz="1400" dirty="0"/>
              <a:t>SOURCE: Bureau of Labor Statistics, </a:t>
            </a:r>
          </a:p>
          <a:p>
            <a:pPr marL="0" indent="0">
              <a:lnSpc>
                <a:spcPts val="1600"/>
              </a:lnSpc>
              <a:spcBef>
                <a:spcPts val="0"/>
              </a:spcBef>
              <a:buClr>
                <a:srgbClr val="2E63AC"/>
              </a:buClr>
              <a:buNone/>
            </a:pPr>
            <a:r>
              <a:rPr lang="en-US" altLang="en-US" sz="1400" dirty="0"/>
              <a:t>U.S. Department of Labor, 2015</a:t>
            </a:r>
            <a:endParaRPr lang="en-US" altLang="en-US" dirty="0"/>
          </a:p>
          <a:p>
            <a:pPr marL="0" indent="0">
              <a:lnSpc>
                <a:spcPts val="1600"/>
              </a:lnSpc>
              <a:spcBef>
                <a:spcPts val="0"/>
              </a:spcBef>
              <a:buNone/>
            </a:pPr>
            <a:r>
              <a:rPr lang="en-US" dirty="0">
                <a:latin typeface="+mn-lt"/>
              </a:rPr>
              <a:t>.</a:t>
            </a:r>
          </a:p>
        </p:txBody>
      </p:sp>
      <p:sp>
        <p:nvSpPr>
          <p:cNvPr id="5" name="Titel 4"/>
          <p:cNvSpPr>
            <a:spLocks noGrp="1"/>
          </p:cNvSpPr>
          <p:nvPr>
            <p:ph type="title"/>
          </p:nvPr>
        </p:nvSpPr>
        <p:spPr>
          <a:xfrm>
            <a:off x="604838" y="310778"/>
            <a:ext cx="6545262" cy="1264025"/>
          </a:xfrm>
        </p:spPr>
        <p:txBody>
          <a:bodyPr/>
          <a:lstStyle/>
          <a:p>
            <a:r>
              <a:rPr lang="en-US" altLang="en-US" dirty="0"/>
              <a:t>The Labor-Market Experiences of Various Demographic Groups</a:t>
            </a:r>
          </a:p>
        </p:txBody>
      </p:sp>
      <p:pic>
        <p:nvPicPr>
          <p:cNvPr id="7" name="Picture 4"/>
          <p:cNvPicPr>
            <a:picLocks noChangeAspect="1"/>
          </p:cNvPicPr>
          <p:nvPr/>
        </p:nvPicPr>
        <p:blipFill rotWithShape="1">
          <a:blip r:embed="rId2">
            <a:extLst>
              <a:ext uri="{28A0092B-C50C-407E-A947-70E740481C1C}">
                <a14:useLocalDpi xmlns:a14="http://schemas.microsoft.com/office/drawing/2010/main" val="0"/>
              </a:ext>
            </a:extLst>
          </a:blip>
          <a:srcRect l="7262" b="11581"/>
          <a:stretch/>
        </p:blipFill>
        <p:spPr>
          <a:xfrm>
            <a:off x="3736429" y="1797269"/>
            <a:ext cx="5092758" cy="4372858"/>
          </a:xfrm>
          <a:prstGeom prst="rect">
            <a:avLst/>
          </a:prstGeom>
        </p:spPr>
      </p:pic>
      <p:pic>
        <p:nvPicPr>
          <p:cNvPr id="6" name="Picture 7"/>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8192" y="972249"/>
            <a:ext cx="720000" cy="7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feld 7"/>
          <p:cNvSpPr txBox="1"/>
          <p:nvPr/>
        </p:nvSpPr>
        <p:spPr>
          <a:xfrm>
            <a:off x="6744483" y="1098666"/>
            <a:ext cx="1132764" cy="461665"/>
          </a:xfrm>
          <a:prstGeom prst="rect">
            <a:avLst/>
          </a:prstGeom>
          <a:noFill/>
        </p:spPr>
        <p:txBody>
          <a:bodyPr wrap="square" rtlCol="0">
            <a:spAutoFit/>
          </a:bodyPr>
          <a:lstStyle/>
          <a:p>
            <a:r>
              <a:rPr lang="en-US" altLang="en-US" sz="2400" dirty="0">
                <a:solidFill>
                  <a:schemeClr val="bg1"/>
                </a:solidFill>
              </a:rPr>
              <a:t>#1</a:t>
            </a:r>
            <a:endParaRPr lang="en-US" sz="2400" dirty="0">
              <a:solidFill>
                <a:schemeClr val="bg1"/>
              </a:solidFill>
            </a:endParaRPr>
          </a:p>
        </p:txBody>
      </p:sp>
    </p:spTree>
    <p:extLst>
      <p:ext uri="{BB962C8B-B14F-4D97-AF65-F5344CB8AC3E}">
        <p14:creationId xmlns:p14="http://schemas.microsoft.com/office/powerpoint/2010/main" val="3705463515"/>
      </p:ext>
    </p:extLst>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363" y="2120682"/>
            <a:ext cx="8628062" cy="4167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3" name="Inhaltsplatzhalter 2"/>
          <p:cNvSpPr>
            <a:spLocks noGrp="1"/>
          </p:cNvSpPr>
          <p:nvPr>
            <p:ph sz="quarter" idx="12"/>
          </p:nvPr>
        </p:nvSpPr>
        <p:spPr>
          <a:xfrm>
            <a:off x="604838" y="1804350"/>
            <a:ext cx="8367712" cy="3878903"/>
          </a:xfrm>
          <a:ln>
            <a:noFill/>
          </a:ln>
        </p:spPr>
        <p:txBody>
          <a:bodyPr/>
          <a:lstStyle/>
          <a:p>
            <a:pPr marL="0" indent="0">
              <a:buClr>
                <a:srgbClr val="2E63AC"/>
              </a:buClr>
              <a:buNone/>
            </a:pPr>
            <a:r>
              <a:rPr lang="en-US" altLang="en-US" dirty="0"/>
              <a:t>Unemployment/labor-force participation rate of the U.S. population 2012</a:t>
            </a:r>
          </a:p>
          <a:p>
            <a:pPr>
              <a:buClr>
                <a:srgbClr val="2E63AC"/>
              </a:buClr>
              <a:buFont typeface="Wingdings" panose="05000000000000000000" pitchFamily="2" charset="2"/>
              <a:buChar char="§"/>
            </a:pPr>
            <a:endParaRPr lang="en-US" altLang="en-US" dirty="0"/>
          </a:p>
          <a:p>
            <a:pPr marL="0" indent="0">
              <a:buNone/>
            </a:pPr>
            <a:r>
              <a:rPr lang="en-US" dirty="0">
                <a:latin typeface="+mn-lt"/>
              </a:rPr>
              <a:t>.</a:t>
            </a:r>
          </a:p>
        </p:txBody>
      </p:sp>
      <p:sp>
        <p:nvSpPr>
          <p:cNvPr id="5" name="Titel 4"/>
          <p:cNvSpPr>
            <a:spLocks noGrp="1"/>
          </p:cNvSpPr>
          <p:nvPr>
            <p:ph type="title"/>
          </p:nvPr>
        </p:nvSpPr>
        <p:spPr>
          <a:xfrm>
            <a:off x="604838" y="310778"/>
            <a:ext cx="6545262" cy="1264025"/>
          </a:xfrm>
        </p:spPr>
        <p:txBody>
          <a:bodyPr/>
          <a:lstStyle/>
          <a:p>
            <a:r>
              <a:rPr lang="en-US" altLang="en-US" dirty="0"/>
              <a:t>The Labor-Market Experiences of Various Demographic Groups</a:t>
            </a:r>
          </a:p>
        </p:txBody>
      </p:sp>
      <p:pic>
        <p:nvPicPr>
          <p:cNvPr id="7" name="Picture 7"/>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8192" y="972249"/>
            <a:ext cx="720000" cy="7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feld 7"/>
          <p:cNvSpPr txBox="1"/>
          <p:nvPr/>
        </p:nvSpPr>
        <p:spPr>
          <a:xfrm>
            <a:off x="6744483" y="1098666"/>
            <a:ext cx="1132764" cy="461665"/>
          </a:xfrm>
          <a:prstGeom prst="rect">
            <a:avLst/>
          </a:prstGeom>
          <a:noFill/>
        </p:spPr>
        <p:txBody>
          <a:bodyPr wrap="square" rtlCol="0">
            <a:spAutoFit/>
          </a:bodyPr>
          <a:lstStyle/>
          <a:p>
            <a:r>
              <a:rPr lang="en-US" altLang="en-US" sz="2400" dirty="0">
                <a:solidFill>
                  <a:schemeClr val="bg1"/>
                </a:solidFill>
              </a:rPr>
              <a:t>#2</a:t>
            </a:r>
            <a:endParaRPr lang="en-US" sz="2400" dirty="0">
              <a:solidFill>
                <a:schemeClr val="bg1"/>
              </a:solidFill>
            </a:endParaRPr>
          </a:p>
        </p:txBody>
      </p:sp>
    </p:spTree>
    <p:extLst>
      <p:ext uri="{BB962C8B-B14F-4D97-AF65-F5344CB8AC3E}">
        <p14:creationId xmlns:p14="http://schemas.microsoft.com/office/powerpoint/2010/main" val="3556395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8"/>
          <p:cNvSpPr/>
          <p:nvPr/>
        </p:nvSpPr>
        <p:spPr>
          <a:xfrm>
            <a:off x="0" y="0"/>
            <a:ext cx="9144000" cy="6364880"/>
          </a:xfrm>
          <a:prstGeom prst="rect">
            <a:avLst/>
          </a:prstGeom>
          <a:blipFill dpi="0" rotWithShape="1">
            <a:blip r:embed="rId2">
              <a:alphaModFix amt="2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hteck 3"/>
          <p:cNvSpPr/>
          <p:nvPr/>
        </p:nvSpPr>
        <p:spPr>
          <a:xfrm>
            <a:off x="0" y="5260849"/>
            <a:ext cx="9144000" cy="1103587"/>
          </a:xfrm>
          <a:prstGeom prst="rect">
            <a:avLst/>
          </a:prstGeom>
          <a:gradFill>
            <a:gsLst>
              <a:gs pos="6000">
                <a:srgbClr val="2E63AC">
                  <a:lumMod val="100000"/>
                </a:srgbClr>
              </a:gs>
              <a:gs pos="4000">
                <a:srgbClr val="2E63AC"/>
              </a:gs>
              <a:gs pos="54000">
                <a:srgbClr val="2E63AC">
                  <a:alpha val="0"/>
                </a:srgb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feld 1"/>
          <p:cNvSpPr txBox="1"/>
          <p:nvPr/>
        </p:nvSpPr>
        <p:spPr>
          <a:xfrm>
            <a:off x="-236490" y="5439157"/>
            <a:ext cx="9144000" cy="1015663"/>
          </a:xfrm>
          <a:prstGeom prst="rect">
            <a:avLst/>
          </a:prstGeom>
          <a:noFill/>
        </p:spPr>
        <p:txBody>
          <a:bodyPr wrap="square" rtlCol="0">
            <a:spAutoFit/>
          </a:bodyPr>
          <a:lstStyle/>
          <a:p>
            <a:pPr algn="r"/>
            <a:endParaRPr lang="de-DE" dirty="0">
              <a:solidFill>
                <a:schemeClr val="bg1"/>
              </a:solidFill>
              <a:latin typeface="+mj-lt"/>
            </a:endParaRPr>
          </a:p>
          <a:p>
            <a:pPr algn="r"/>
            <a:r>
              <a:rPr lang="de-DE" sz="2400" cap="all" dirty="0">
                <a:solidFill>
                  <a:schemeClr val="bg1"/>
                </a:solidFill>
                <a:latin typeface="+mj-lt"/>
              </a:rPr>
              <a:t>Case Study</a:t>
            </a:r>
          </a:p>
          <a:p>
            <a:pPr algn="r"/>
            <a:r>
              <a:rPr lang="de-DE" dirty="0">
                <a:solidFill>
                  <a:schemeClr val="bg1"/>
                </a:solidFill>
                <a:latin typeface="+mj-lt"/>
              </a:rPr>
              <a:t>       </a:t>
            </a:r>
            <a:endParaRPr lang="en-US" dirty="0">
              <a:solidFill>
                <a:schemeClr val="bg1"/>
              </a:solidFill>
              <a:latin typeface="+mj-lt"/>
            </a:endParaRPr>
          </a:p>
        </p:txBody>
      </p:sp>
      <p:sp>
        <p:nvSpPr>
          <p:cNvPr id="14" name="Inhaltsplatzhalter 2"/>
          <p:cNvSpPr txBox="1">
            <a:spLocks/>
          </p:cNvSpPr>
          <p:nvPr/>
        </p:nvSpPr>
        <p:spPr>
          <a:xfrm>
            <a:off x="-2179305" y="3400605"/>
            <a:ext cx="8081962" cy="3216275"/>
          </a:xfrm>
          <a:prstGeom prst="rect">
            <a:avLst/>
          </a:prstGeom>
        </p:spPr>
        <p:txBody>
          <a:bodyPr vert="horz" lIns="91440" tIns="45720" rIns="91440" bIns="45720" rtlCol="0">
            <a:noAutofit/>
          </a:bodyPr>
          <a:lstStyle>
            <a:lvl1pPr marL="342900" indent="-342900" algn="l" defTabSz="914400" rtl="0" eaLnBrk="1" latinLnBrk="0" hangingPunct="1">
              <a:lnSpc>
                <a:spcPts val="2800"/>
              </a:lnSpc>
              <a:spcBef>
                <a:spcPts val="1200"/>
              </a:spcBef>
              <a:buClrTx/>
              <a:buFont typeface="Frutiger 45 light" panose="020B0500000000000000" pitchFamily="34" charset="0"/>
              <a:buChar char="&gt;"/>
              <a:defRPr sz="2000" kern="1200">
                <a:solidFill>
                  <a:schemeClr val="tx1"/>
                </a:solidFill>
                <a:latin typeface="Frutiger 45 light" pitchFamily="34" charset="0"/>
                <a:ea typeface="+mn-ea"/>
                <a:cs typeface="+mn-cs"/>
              </a:defRPr>
            </a:lvl1pPr>
            <a:lvl2pPr marL="742950" indent="-28575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2E63AC"/>
              </a:buClr>
              <a:buFont typeface="Wingdings" panose="05000000000000000000" pitchFamily="2" charset="2"/>
              <a:buChar char="§"/>
            </a:pPr>
            <a:endParaRPr lang="en-US" dirty="0"/>
          </a:p>
        </p:txBody>
      </p:sp>
      <p:sp>
        <p:nvSpPr>
          <p:cNvPr id="15" name="Titel 4"/>
          <p:cNvSpPr txBox="1">
            <a:spLocks/>
          </p:cNvSpPr>
          <p:nvPr/>
        </p:nvSpPr>
        <p:spPr>
          <a:xfrm>
            <a:off x="604838" y="310778"/>
            <a:ext cx="6545262" cy="1264025"/>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lang="en-US" sz="2400" b="0" kern="1200" cap="all" baseline="0">
                <a:solidFill>
                  <a:srgbClr val="2E63AC"/>
                </a:solidFill>
                <a:latin typeface="Frutiger 45 light" pitchFamily="34" charset="0"/>
                <a:ea typeface="+mj-ea"/>
                <a:cs typeface="+mj-cs"/>
              </a:defRPr>
            </a:lvl1pPr>
          </a:lstStyle>
          <a:p>
            <a:r>
              <a:rPr lang="en-US" dirty="0"/>
              <a:t>SOCIAL NORMS, UNEMPLOYMENT, </a:t>
            </a:r>
          </a:p>
          <a:p>
            <a:r>
              <a:rPr lang="en-US" dirty="0"/>
              <a:t>AND PERCEIVED HAPPINESS</a:t>
            </a:r>
          </a:p>
        </p:txBody>
      </p:sp>
      <p:sp>
        <p:nvSpPr>
          <p:cNvPr id="8" name="Inhaltsplatzhalter 2"/>
          <p:cNvSpPr>
            <a:spLocks noGrp="1"/>
          </p:cNvSpPr>
          <p:nvPr>
            <p:ph sz="quarter" idx="12"/>
          </p:nvPr>
        </p:nvSpPr>
        <p:spPr>
          <a:xfrm>
            <a:off x="604838" y="1842450"/>
            <a:ext cx="8081962" cy="3878903"/>
          </a:xfrm>
        </p:spPr>
        <p:txBody>
          <a:bodyPr/>
          <a:lstStyle/>
          <a:p>
            <a:pPr marL="0" indent="0">
              <a:buClr>
                <a:srgbClr val="2E63AC"/>
              </a:buClr>
              <a:buNone/>
            </a:pPr>
            <a:r>
              <a:rPr lang="en-US" dirty="0">
                <a:solidFill>
                  <a:srgbClr val="2E63AC"/>
                </a:solidFill>
              </a:rPr>
              <a:t>Are you less upset about being unemployed if unemployment is common in your peer group? </a:t>
            </a:r>
            <a:endParaRPr lang="en-IN" sz="2400" dirty="0"/>
          </a:p>
          <a:p>
            <a:pPr marL="0" indent="0">
              <a:lnSpc>
                <a:spcPct val="105000"/>
              </a:lnSpc>
              <a:buNone/>
            </a:pPr>
            <a:r>
              <a:rPr lang="en-US" dirty="0">
                <a:latin typeface="+mn-lt"/>
              </a:rPr>
              <a:t>Individuals do not like to become unemployed. A seven year British study showed that:</a:t>
            </a:r>
          </a:p>
          <a:p>
            <a:pPr>
              <a:lnSpc>
                <a:spcPts val="2000"/>
              </a:lnSpc>
              <a:spcBef>
                <a:spcPts val="600"/>
              </a:spcBef>
              <a:buClr>
                <a:srgbClr val="0070C0"/>
              </a:buClr>
              <a:buSzPct val="120000"/>
              <a:buFont typeface="Wingdings" panose="05000000000000000000" pitchFamily="2" charset="2"/>
              <a:buChar char="§"/>
            </a:pPr>
            <a:r>
              <a:rPr lang="en-US" sz="1800" dirty="0">
                <a:latin typeface="+mn-lt"/>
              </a:rPr>
              <a:t>Well-being declines when we become unemployed</a:t>
            </a:r>
          </a:p>
          <a:p>
            <a:pPr>
              <a:lnSpc>
                <a:spcPts val="2000"/>
              </a:lnSpc>
              <a:spcBef>
                <a:spcPts val="600"/>
              </a:spcBef>
              <a:buClr>
                <a:srgbClr val="0070C0"/>
              </a:buClr>
              <a:buSzPct val="120000"/>
              <a:buFont typeface="Wingdings" panose="05000000000000000000" pitchFamily="2" charset="2"/>
              <a:buChar char="§"/>
            </a:pPr>
            <a:r>
              <a:rPr lang="en-US" sz="1800" dirty="0">
                <a:latin typeface="+mn-lt"/>
              </a:rPr>
              <a:t>If employed, having peers lose their job also decreases happiness</a:t>
            </a:r>
          </a:p>
          <a:p>
            <a:pPr>
              <a:lnSpc>
                <a:spcPts val="2000"/>
              </a:lnSpc>
              <a:spcBef>
                <a:spcPts val="600"/>
              </a:spcBef>
              <a:buClr>
                <a:srgbClr val="0070C0"/>
              </a:buClr>
              <a:buSzPct val="120000"/>
              <a:buFont typeface="Wingdings" panose="05000000000000000000" pitchFamily="2" charset="2"/>
              <a:buChar char="§"/>
            </a:pPr>
            <a:r>
              <a:rPr lang="en-US" sz="1800" dirty="0">
                <a:latin typeface="+mn-lt"/>
              </a:rPr>
              <a:t>Interestingly, losing one</a:t>
            </a:r>
            <a:r>
              <a:rPr lang="ja-JP" altLang="en-US" sz="1800" dirty="0">
                <a:latin typeface="+mn-lt"/>
              </a:rPr>
              <a:t>’</a:t>
            </a:r>
            <a:r>
              <a:rPr lang="en-US" altLang="ja-JP" sz="1800" dirty="0">
                <a:latin typeface="+mn-lt"/>
              </a:rPr>
              <a:t>s job causes less of a decrease in well-being if peers were also unemployed: </a:t>
            </a:r>
            <a:r>
              <a:rPr lang="en-US" sz="1800" dirty="0">
                <a:latin typeface="+mn-lt"/>
              </a:rPr>
              <a:t>In other words, misery loves company</a:t>
            </a:r>
          </a:p>
          <a:p>
            <a:pPr>
              <a:lnSpc>
                <a:spcPct val="105000"/>
              </a:lnSpc>
              <a:buNone/>
            </a:pPr>
            <a:r>
              <a:rPr lang="en-US" dirty="0">
                <a:latin typeface="+mn-lt"/>
              </a:rPr>
              <a:t>Why is this significant?</a:t>
            </a:r>
          </a:p>
          <a:p>
            <a:pPr>
              <a:lnSpc>
                <a:spcPts val="2000"/>
              </a:lnSpc>
              <a:spcBef>
                <a:spcPts val="600"/>
              </a:spcBef>
              <a:buClr>
                <a:srgbClr val="0070C0"/>
              </a:buClr>
              <a:buSzPct val="120000"/>
              <a:buFont typeface="Wingdings" panose="05000000000000000000" pitchFamily="2" charset="2"/>
              <a:buChar char="§"/>
            </a:pPr>
            <a:r>
              <a:rPr lang="en-US" sz="1800" dirty="0">
                <a:latin typeface="+mn-lt"/>
              </a:rPr>
              <a:t>The more unhappy an unemployed person is, the more aggressive they are about finding another job</a:t>
            </a:r>
          </a:p>
          <a:p>
            <a:pPr>
              <a:lnSpc>
                <a:spcPts val="2000"/>
              </a:lnSpc>
              <a:spcBef>
                <a:spcPts val="600"/>
              </a:spcBef>
              <a:buClr>
                <a:srgbClr val="0070C0"/>
              </a:buClr>
              <a:buSzPct val="120000"/>
              <a:buFont typeface="Wingdings" panose="05000000000000000000" pitchFamily="2" charset="2"/>
              <a:buChar char="§"/>
            </a:pPr>
            <a:r>
              <a:rPr lang="en-US" sz="1800" dirty="0">
                <a:latin typeface="+mn-lt"/>
              </a:rPr>
              <a:t>If your peer group is unemployed, you may be less </a:t>
            </a:r>
          </a:p>
          <a:p>
            <a:pPr marL="0" indent="361950">
              <a:lnSpc>
                <a:spcPts val="2000"/>
              </a:lnSpc>
              <a:spcBef>
                <a:spcPts val="0"/>
              </a:spcBef>
              <a:buClr>
                <a:srgbClr val="0070C0"/>
              </a:buClr>
              <a:buSzPct val="120000"/>
              <a:buNone/>
            </a:pPr>
            <a:r>
              <a:rPr lang="en-US" sz="1800" dirty="0">
                <a:latin typeface="+mn-lt"/>
              </a:rPr>
              <a:t>aggressive about trying to find another job</a:t>
            </a:r>
          </a:p>
          <a:p>
            <a:endParaRPr lang="en-IN" sz="2400" dirty="0"/>
          </a:p>
          <a:p>
            <a:pPr marL="0" indent="0">
              <a:buClr>
                <a:srgbClr val="2E63AC"/>
              </a:buClr>
              <a:buNone/>
            </a:pPr>
            <a:endParaRPr lang="de-DE" dirty="0"/>
          </a:p>
        </p:txBody>
      </p:sp>
    </p:spTree>
    <p:extLst>
      <p:ext uri="{BB962C8B-B14F-4D97-AF65-F5344CB8AC3E}">
        <p14:creationId xmlns:p14="http://schemas.microsoft.com/office/powerpoint/2010/main" val="25350160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4"/>
          <p:cNvSpPr>
            <a:spLocks noGrp="1"/>
          </p:cNvSpPr>
          <p:nvPr>
            <p:ph type="title"/>
          </p:nvPr>
        </p:nvSpPr>
        <p:spPr>
          <a:xfrm>
            <a:off x="604838" y="-276086"/>
            <a:ext cx="6545262" cy="1264025"/>
          </a:xfrm>
        </p:spPr>
        <p:txBody>
          <a:bodyPr/>
          <a:lstStyle/>
          <a:p>
            <a:r>
              <a:rPr lang="en-US" altLang="en-US" dirty="0"/>
              <a:t>The Circular Flow Model</a:t>
            </a:r>
            <a:endParaRPr lang="de-DE" dirty="0"/>
          </a:p>
        </p:txBody>
      </p:sp>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1" y="971551"/>
            <a:ext cx="5623446" cy="52846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15" name="TextBox 6"/>
          <p:cNvSpPr txBox="1">
            <a:spLocks noChangeArrowheads="1"/>
          </p:cNvSpPr>
          <p:nvPr/>
        </p:nvSpPr>
        <p:spPr bwMode="auto">
          <a:xfrm>
            <a:off x="5964072" y="1308275"/>
            <a:ext cx="2978316"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600" dirty="0">
                <a:latin typeface="+mn-lt"/>
              </a:rPr>
              <a:t>This diagram is a schematic representation of the organization of the economy. Decisions are made by households and firms. Households and firms interact in the markets for goods and services (where households are buyers and firms are sellers) and in the markets for the factors of production (where firms are buyers and households are sellers). The outer set of arrows shows the flow of dollars, and the inner set of arrows shows the  corresponding flow of inputs and outputs.</a:t>
            </a:r>
          </a:p>
        </p:txBody>
      </p:sp>
      <p:sp>
        <p:nvSpPr>
          <p:cNvPr id="5" name="Rechteck 4"/>
          <p:cNvSpPr/>
          <p:nvPr/>
        </p:nvSpPr>
        <p:spPr>
          <a:xfrm>
            <a:off x="0" y="5278920"/>
            <a:ext cx="9144000" cy="1103587"/>
          </a:xfrm>
          <a:prstGeom prst="rect">
            <a:avLst/>
          </a:prstGeom>
          <a:gradFill>
            <a:gsLst>
              <a:gs pos="6000">
                <a:srgbClr val="2E63AC">
                  <a:lumMod val="100000"/>
                </a:srgbClr>
              </a:gs>
              <a:gs pos="4000">
                <a:srgbClr val="2E63AC"/>
              </a:gs>
              <a:gs pos="54000">
                <a:srgbClr val="2E63AC">
                  <a:alpha val="0"/>
                </a:srgb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feld 5"/>
          <p:cNvSpPr txBox="1"/>
          <p:nvPr/>
        </p:nvSpPr>
        <p:spPr>
          <a:xfrm>
            <a:off x="-236490" y="5439157"/>
            <a:ext cx="9144000" cy="1015663"/>
          </a:xfrm>
          <a:prstGeom prst="rect">
            <a:avLst/>
          </a:prstGeom>
          <a:noFill/>
        </p:spPr>
        <p:txBody>
          <a:bodyPr wrap="square" rtlCol="0">
            <a:spAutoFit/>
          </a:bodyPr>
          <a:lstStyle/>
          <a:p>
            <a:pPr algn="r"/>
            <a:endParaRPr lang="de-DE" dirty="0">
              <a:solidFill>
                <a:schemeClr val="bg1"/>
              </a:solidFill>
              <a:latin typeface="+mj-lt"/>
            </a:endParaRPr>
          </a:p>
          <a:p>
            <a:pPr algn="r"/>
            <a:r>
              <a:rPr lang="de-DE" sz="2400" cap="all" dirty="0" err="1">
                <a:solidFill>
                  <a:schemeClr val="bg1"/>
                </a:solidFill>
                <a:latin typeface="+mj-lt"/>
              </a:rPr>
              <a:t>Example</a:t>
            </a:r>
            <a:endParaRPr lang="de-DE" sz="2400" cap="all" dirty="0">
              <a:solidFill>
                <a:schemeClr val="bg1"/>
              </a:solidFill>
              <a:latin typeface="+mj-lt"/>
            </a:endParaRPr>
          </a:p>
          <a:p>
            <a:pPr algn="r"/>
            <a:r>
              <a:rPr lang="de-DE" dirty="0">
                <a:solidFill>
                  <a:schemeClr val="bg1"/>
                </a:solidFill>
                <a:latin typeface="+mj-lt"/>
              </a:rPr>
              <a:t>       </a:t>
            </a:r>
            <a:endParaRPr lang="en-US" dirty="0">
              <a:solidFill>
                <a:schemeClr val="bg1"/>
              </a:solidFill>
              <a:latin typeface="+mj-lt"/>
            </a:endParaRPr>
          </a:p>
        </p:txBody>
      </p:sp>
    </p:spTree>
    <p:extLst>
      <p:ext uri="{BB962C8B-B14F-4D97-AF65-F5344CB8AC3E}">
        <p14:creationId xmlns:p14="http://schemas.microsoft.com/office/powerpoint/2010/main" val="2270186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par>
                          <p:cTn id="8" fill="hold">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2"/>
          </p:nvPr>
        </p:nvSpPr>
        <p:spPr>
          <a:xfrm>
            <a:off x="604838" y="1844824"/>
            <a:ext cx="8081962" cy="3216275"/>
          </a:xfrm>
        </p:spPr>
        <p:txBody>
          <a:bodyPr/>
          <a:lstStyle/>
          <a:p>
            <a:pPr marL="0" indent="0">
              <a:lnSpc>
                <a:spcPct val="105000"/>
              </a:lnSpc>
              <a:spcBef>
                <a:spcPts val="1200"/>
              </a:spcBef>
              <a:buNone/>
            </a:pPr>
            <a:r>
              <a:rPr lang="en-US" b="1" dirty="0">
                <a:latin typeface="+mn-lt"/>
              </a:rPr>
              <a:t>Did reductions in unemployment insurance lead to more rapid growth in employment in 2014?</a:t>
            </a:r>
          </a:p>
          <a:p>
            <a:pPr marL="0" indent="0">
              <a:lnSpc>
                <a:spcPct val="105000"/>
              </a:lnSpc>
              <a:spcBef>
                <a:spcPts val="1200"/>
              </a:spcBef>
              <a:buNone/>
            </a:pPr>
            <a:endParaRPr lang="en-US" b="1" dirty="0">
              <a:latin typeface="+mn-lt"/>
            </a:endParaRPr>
          </a:p>
          <a:p>
            <a:pPr>
              <a:lnSpc>
                <a:spcPct val="105000"/>
              </a:lnSpc>
              <a:spcBef>
                <a:spcPct val="0"/>
              </a:spcBef>
              <a:buClr>
                <a:srgbClr val="2E63AC"/>
              </a:buClr>
              <a:buFont typeface="Wingdings" panose="05000000000000000000" pitchFamily="2" charset="2"/>
              <a:buChar char="§"/>
            </a:pPr>
            <a:r>
              <a:rPr lang="en-US" altLang="en-US" sz="1800" dirty="0">
                <a:latin typeface="+mn-lt"/>
                <a:ea typeface="MS PGothic" charset="-128"/>
              </a:rPr>
              <a:t>Higher unemployment benefits do reduce the incentive to search for new jobs and increase unemployment.</a:t>
            </a:r>
          </a:p>
          <a:p>
            <a:pPr>
              <a:lnSpc>
                <a:spcPct val="105000"/>
              </a:lnSpc>
              <a:spcBef>
                <a:spcPct val="0"/>
              </a:spcBef>
              <a:buClr>
                <a:srgbClr val="2E63AC"/>
              </a:buClr>
              <a:buFont typeface="Wingdings" panose="05000000000000000000" pitchFamily="2" charset="2"/>
              <a:buChar char="§"/>
            </a:pPr>
            <a:r>
              <a:rPr lang="en-US" altLang="en-US" sz="1800" dirty="0">
                <a:latin typeface="+mn-lt"/>
                <a:ea typeface="MS PGothic" charset="-128"/>
              </a:rPr>
              <a:t>Economists Marcus Hagedorn, Kurt </a:t>
            </a:r>
            <a:r>
              <a:rPr lang="en-US" altLang="en-US" sz="1800" dirty="0" err="1">
                <a:latin typeface="+mn-lt"/>
                <a:ea typeface="MS PGothic" charset="-128"/>
              </a:rPr>
              <a:t>Mitman</a:t>
            </a:r>
            <a:r>
              <a:rPr lang="en-US" altLang="en-US" sz="1800" dirty="0">
                <a:latin typeface="+mn-lt"/>
                <a:ea typeface="MS PGothic" charset="-128"/>
              </a:rPr>
              <a:t>, and </a:t>
            </a:r>
            <a:r>
              <a:rPr lang="en-US" altLang="en-US" sz="1800" dirty="0" err="1">
                <a:latin typeface="+mn-lt"/>
                <a:ea typeface="MS PGothic" charset="-128"/>
              </a:rPr>
              <a:t>Lourii</a:t>
            </a:r>
            <a:r>
              <a:rPr lang="en-US" altLang="en-US" sz="1800" dirty="0">
                <a:latin typeface="+mn-lt"/>
                <a:ea typeface="MS PGothic" charset="-128"/>
              </a:rPr>
              <a:t> </a:t>
            </a:r>
            <a:r>
              <a:rPr lang="en-US" altLang="en-US" sz="1800" dirty="0" err="1">
                <a:latin typeface="+mn-lt"/>
                <a:ea typeface="MS PGothic" charset="-128"/>
              </a:rPr>
              <a:t>Manovskii</a:t>
            </a:r>
            <a:r>
              <a:rPr lang="en-US" altLang="en-US" sz="1800" dirty="0">
                <a:latin typeface="+mn-lt"/>
                <a:ea typeface="MS PGothic" charset="-128"/>
              </a:rPr>
              <a:t> used a sudden policy change to address this issue.</a:t>
            </a:r>
          </a:p>
          <a:p>
            <a:pPr>
              <a:lnSpc>
                <a:spcPct val="105000"/>
              </a:lnSpc>
              <a:spcBef>
                <a:spcPct val="0"/>
              </a:spcBef>
              <a:buClr>
                <a:srgbClr val="2E63AC"/>
              </a:buClr>
              <a:buFont typeface="Wingdings" panose="05000000000000000000" pitchFamily="2" charset="2"/>
              <a:buChar char="§"/>
            </a:pPr>
            <a:r>
              <a:rPr lang="en-US" altLang="en-US" sz="1800" dirty="0">
                <a:latin typeface="+mn-lt"/>
                <a:ea typeface="MS PGothic" charset="-128"/>
              </a:rPr>
              <a:t>The federal government had provided subsidies to states to extend the number of weeks of unemployment, but after December 2013, almost all states reduced the benefits to 26 weeks.</a:t>
            </a:r>
          </a:p>
          <a:p>
            <a:pPr>
              <a:lnSpc>
                <a:spcPct val="105000"/>
              </a:lnSpc>
              <a:spcBef>
                <a:spcPct val="0"/>
              </a:spcBef>
              <a:buClr>
                <a:srgbClr val="2E63AC"/>
              </a:buClr>
              <a:buFont typeface="Wingdings" panose="05000000000000000000" pitchFamily="2" charset="2"/>
              <a:buChar char="§"/>
            </a:pPr>
            <a:r>
              <a:rPr lang="en-US" altLang="en-US" sz="1800" dirty="0">
                <a:latin typeface="+mn-lt"/>
                <a:ea typeface="MS PGothic" charset="-128"/>
              </a:rPr>
              <a:t>They compared employment growth in high and low benefit states before and after the change. They found that the states that had reduced benefits the most grew faster.</a:t>
            </a:r>
          </a:p>
          <a:p>
            <a:endParaRPr lang="en-IN" sz="1600" dirty="0">
              <a:latin typeface="+mn-lt"/>
            </a:endParaRPr>
          </a:p>
        </p:txBody>
      </p:sp>
      <p:sp>
        <p:nvSpPr>
          <p:cNvPr id="2" name="Title 1"/>
          <p:cNvSpPr>
            <a:spLocks noGrp="1"/>
          </p:cNvSpPr>
          <p:nvPr>
            <p:ph type="title"/>
          </p:nvPr>
        </p:nvSpPr>
        <p:spPr/>
        <p:txBody>
          <a:bodyPr anchor="b"/>
          <a:lstStyle/>
          <a:p>
            <a:br>
              <a:rPr lang="en-US" dirty="0">
                <a:solidFill>
                  <a:srgbClr val="2E63AC"/>
                </a:solidFill>
                <a:latin typeface="+mj-lt"/>
                <a:cs typeface="Arial" panose="020B0604020202020204" pitchFamily="34" charset="0"/>
              </a:rPr>
            </a:br>
            <a:r>
              <a:rPr lang="en-US" dirty="0">
                <a:solidFill>
                  <a:srgbClr val="2E63AC"/>
                </a:solidFill>
                <a:latin typeface="+mj-lt"/>
                <a:cs typeface="Arial" panose="020B0604020202020204" pitchFamily="34" charset="0"/>
              </a:rPr>
              <a:t>LESS UNEMPLOYMENT INSURANCE, MORE EMPLOYMENT?</a:t>
            </a:r>
            <a:endParaRPr lang="en-IN" dirty="0">
              <a:solidFill>
                <a:srgbClr val="2E63AC"/>
              </a:solidFill>
              <a:latin typeface="+mj-lt"/>
              <a:cs typeface="Arial" panose="020B0604020202020204" pitchFamily="34" charset="0"/>
            </a:endParaRPr>
          </a:p>
        </p:txBody>
      </p:sp>
      <p:sp>
        <p:nvSpPr>
          <p:cNvPr id="4" name="Rechteck 3"/>
          <p:cNvSpPr/>
          <p:nvPr/>
        </p:nvSpPr>
        <p:spPr>
          <a:xfrm>
            <a:off x="0" y="5260849"/>
            <a:ext cx="9144000" cy="1103587"/>
          </a:xfrm>
          <a:prstGeom prst="rect">
            <a:avLst/>
          </a:prstGeom>
          <a:gradFill>
            <a:gsLst>
              <a:gs pos="6000">
                <a:srgbClr val="2E63AC">
                  <a:lumMod val="100000"/>
                </a:srgbClr>
              </a:gs>
              <a:gs pos="4000">
                <a:srgbClr val="2E63AC"/>
              </a:gs>
              <a:gs pos="54000">
                <a:srgbClr val="2E63AC">
                  <a:alpha val="0"/>
                </a:srgb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feld 4"/>
          <p:cNvSpPr txBox="1"/>
          <p:nvPr/>
        </p:nvSpPr>
        <p:spPr>
          <a:xfrm>
            <a:off x="-236490" y="5439157"/>
            <a:ext cx="9144000" cy="1015663"/>
          </a:xfrm>
          <a:prstGeom prst="rect">
            <a:avLst/>
          </a:prstGeom>
          <a:noFill/>
        </p:spPr>
        <p:txBody>
          <a:bodyPr wrap="square" rtlCol="0">
            <a:spAutoFit/>
          </a:bodyPr>
          <a:lstStyle/>
          <a:p>
            <a:pPr algn="r"/>
            <a:endParaRPr lang="de-DE" dirty="0">
              <a:solidFill>
                <a:schemeClr val="bg1"/>
              </a:solidFill>
              <a:latin typeface="+mj-lt"/>
            </a:endParaRPr>
          </a:p>
          <a:p>
            <a:pPr algn="r"/>
            <a:r>
              <a:rPr lang="de-DE" sz="2400" cap="all" dirty="0">
                <a:solidFill>
                  <a:schemeClr val="bg1"/>
                </a:solidFill>
                <a:latin typeface="+mj-lt"/>
              </a:rPr>
              <a:t>Case Study</a:t>
            </a:r>
          </a:p>
          <a:p>
            <a:pPr algn="r"/>
            <a:r>
              <a:rPr lang="de-DE" dirty="0">
                <a:solidFill>
                  <a:schemeClr val="bg1"/>
                </a:solidFill>
                <a:latin typeface="+mj-lt"/>
              </a:rPr>
              <a:t>       </a:t>
            </a:r>
            <a:endParaRPr lang="en-US" dirty="0">
              <a:solidFill>
                <a:schemeClr val="bg1"/>
              </a:solidFill>
              <a:latin typeface="+mj-lt"/>
            </a:endParaRPr>
          </a:p>
        </p:txBody>
      </p:sp>
    </p:spTree>
    <p:extLst>
      <p:ext uri="{BB962C8B-B14F-4D97-AF65-F5344CB8AC3E}">
        <p14:creationId xmlns:p14="http://schemas.microsoft.com/office/powerpoint/2010/main" val="3606424218"/>
      </p:ext>
    </p:extLst>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Content Placeholder 2"/>
          <p:cNvSpPr>
            <a:spLocks noGrp="1"/>
          </p:cNvSpPr>
          <p:nvPr>
            <p:ph sz="quarter" idx="12"/>
          </p:nvPr>
        </p:nvSpPr>
        <p:spPr>
          <a:xfrm>
            <a:off x="604838" y="1844824"/>
            <a:ext cx="8081962" cy="3216275"/>
          </a:xfrm>
        </p:spPr>
        <p:txBody>
          <a:bodyPr/>
          <a:lstStyle/>
          <a:p>
            <a:pPr>
              <a:buClr>
                <a:srgbClr val="2E63AC"/>
              </a:buClr>
              <a:buFont typeface="Wingdings" panose="05000000000000000000" pitchFamily="2" charset="2"/>
              <a:buChar char="§"/>
            </a:pPr>
            <a:r>
              <a:rPr lang="en-US" altLang="en-US" dirty="0">
                <a:solidFill>
                  <a:srgbClr val="2E63AC"/>
                </a:solidFill>
                <a:latin typeface="+mn-lt"/>
                <a:cs typeface="Arial" panose="020B0604020202020204" pitchFamily="34" charset="0"/>
              </a:rPr>
              <a:t>Structural unemployment</a:t>
            </a:r>
          </a:p>
          <a:p>
            <a:pPr lvl="1">
              <a:buClr>
                <a:srgbClr val="2E63AC"/>
              </a:buClr>
              <a:buFont typeface="Wingdings" panose="05000000000000000000" pitchFamily="2" charset="2"/>
              <a:buChar char="§"/>
            </a:pPr>
            <a:r>
              <a:rPr lang="en-US" altLang="en-US" dirty="0">
                <a:cs typeface="Arial" panose="020B0604020202020204" pitchFamily="34" charset="0"/>
              </a:rPr>
              <a:t>Number of jobs – insufficient </a:t>
            </a:r>
          </a:p>
          <a:p>
            <a:pPr>
              <a:buClr>
                <a:srgbClr val="2E63AC"/>
              </a:buClr>
              <a:buFont typeface="Wingdings" panose="05000000000000000000" pitchFamily="2" charset="2"/>
              <a:buChar char="§"/>
            </a:pPr>
            <a:r>
              <a:rPr lang="en-US" altLang="en-US" dirty="0">
                <a:solidFill>
                  <a:srgbClr val="2E63AC"/>
                </a:solidFill>
                <a:latin typeface="+mn-lt"/>
                <a:cs typeface="Arial" panose="020B0604020202020204" pitchFamily="34" charset="0"/>
              </a:rPr>
              <a:t>Minimum-wage laws</a:t>
            </a:r>
          </a:p>
          <a:p>
            <a:pPr lvl="1">
              <a:buClr>
                <a:srgbClr val="2E63AC"/>
              </a:buClr>
              <a:buFont typeface="Wingdings" panose="05000000000000000000" pitchFamily="2" charset="2"/>
              <a:buChar char="§"/>
            </a:pPr>
            <a:r>
              <a:rPr lang="en-US" altLang="en-US" dirty="0">
                <a:cs typeface="Arial" panose="020B0604020202020204" pitchFamily="34" charset="0"/>
              </a:rPr>
              <a:t>Can cause unemployment</a:t>
            </a:r>
          </a:p>
          <a:p>
            <a:pPr lvl="1">
              <a:buClr>
                <a:srgbClr val="2E63AC"/>
              </a:buClr>
              <a:buFont typeface="Wingdings" panose="05000000000000000000" pitchFamily="2" charset="2"/>
              <a:buChar char="§"/>
            </a:pPr>
            <a:r>
              <a:rPr lang="en-US" altLang="en-US" dirty="0">
                <a:cs typeface="Arial" panose="020B0604020202020204" pitchFamily="34" charset="0"/>
              </a:rPr>
              <a:t>Forces the wage to remain above the equilibrium level</a:t>
            </a:r>
          </a:p>
          <a:p>
            <a:pPr lvl="2">
              <a:buClr>
                <a:srgbClr val="2E63AC"/>
              </a:buClr>
              <a:buFont typeface="Wingdings" panose="05000000000000000000" pitchFamily="2" charset="2"/>
              <a:buChar char="§"/>
            </a:pPr>
            <a:r>
              <a:rPr lang="en-US" altLang="en-US" dirty="0">
                <a:cs typeface="Arial" panose="020B0604020202020204" pitchFamily="34" charset="0"/>
              </a:rPr>
              <a:t>Higher quantity of labor supplied</a:t>
            </a:r>
          </a:p>
          <a:p>
            <a:pPr lvl="2">
              <a:buClr>
                <a:srgbClr val="2E63AC"/>
              </a:buClr>
              <a:buFont typeface="Wingdings" panose="05000000000000000000" pitchFamily="2" charset="2"/>
              <a:buChar char="§"/>
            </a:pPr>
            <a:r>
              <a:rPr lang="en-US" altLang="en-US" dirty="0">
                <a:cs typeface="Arial" panose="020B0604020202020204" pitchFamily="34" charset="0"/>
              </a:rPr>
              <a:t>Smaller quantity of labor demanded</a:t>
            </a:r>
          </a:p>
          <a:p>
            <a:pPr lvl="2">
              <a:buClr>
                <a:srgbClr val="2E63AC"/>
              </a:buClr>
              <a:buFont typeface="Wingdings" panose="05000000000000000000" pitchFamily="2" charset="2"/>
              <a:buChar char="§"/>
            </a:pPr>
            <a:r>
              <a:rPr lang="en-US" altLang="en-US" dirty="0">
                <a:cs typeface="Arial" panose="020B0604020202020204" pitchFamily="34" charset="0"/>
              </a:rPr>
              <a:t>Surplus of labor = unemployment</a:t>
            </a:r>
          </a:p>
        </p:txBody>
      </p:sp>
      <p:sp>
        <p:nvSpPr>
          <p:cNvPr id="39938" name="Title 1"/>
          <p:cNvSpPr>
            <a:spLocks noGrp="1"/>
          </p:cNvSpPr>
          <p:nvPr>
            <p:ph type="title"/>
          </p:nvPr>
        </p:nvSpPr>
        <p:spPr/>
        <p:txBody>
          <a:bodyPr wrap="square" anchor="b"/>
          <a:lstStyle/>
          <a:p>
            <a:r>
              <a:rPr lang="en-US" altLang="en-US" dirty="0">
                <a:solidFill>
                  <a:srgbClr val="2E63AC"/>
                </a:solidFill>
                <a:latin typeface="+mj-lt"/>
                <a:cs typeface="Arial" panose="020B0604020202020204" pitchFamily="34" charset="0"/>
              </a:rPr>
              <a:t>Minimum-Wage Laws</a:t>
            </a:r>
          </a:p>
        </p:txBody>
      </p:sp>
    </p:spTree>
    <p:extLst>
      <p:ext uri="{BB962C8B-B14F-4D97-AF65-F5344CB8AC3E}">
        <p14:creationId xmlns:p14="http://schemas.microsoft.com/office/powerpoint/2010/main" val="334300867"/>
      </p:ext>
    </p:extLst>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ieren 3"/>
          <p:cNvGrpSpPr/>
          <p:nvPr/>
        </p:nvGrpSpPr>
        <p:grpSpPr>
          <a:xfrm>
            <a:off x="-15887" y="2441575"/>
            <a:ext cx="6249999" cy="3592513"/>
            <a:chOff x="1050913" y="917575"/>
            <a:chExt cx="6249999" cy="3592513"/>
          </a:xfrm>
        </p:grpSpPr>
        <p:grpSp>
          <p:nvGrpSpPr>
            <p:cNvPr id="6" name="Group 77"/>
            <p:cNvGrpSpPr>
              <a:grpSpLocks/>
            </p:cNvGrpSpPr>
            <p:nvPr/>
          </p:nvGrpSpPr>
          <p:grpSpPr bwMode="auto">
            <a:xfrm>
              <a:off x="1243013" y="917575"/>
              <a:ext cx="5861050" cy="3206750"/>
              <a:chOff x="4395011" y="1943107"/>
              <a:chExt cx="5862297" cy="3208793"/>
            </a:xfrm>
          </p:grpSpPr>
          <p:sp>
            <p:nvSpPr>
              <p:cNvPr id="7" name="Rectangle 7"/>
              <p:cNvSpPr/>
              <p:nvPr/>
            </p:nvSpPr>
            <p:spPr>
              <a:xfrm>
                <a:off x="5298490" y="1981231"/>
                <a:ext cx="4958818" cy="31706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buFontTx/>
                  <a:buNone/>
                  <a:defRPr/>
                </a:pPr>
                <a:endParaRPr lang="en-US" sz="1800" dirty="0">
                  <a:solidFill>
                    <a:schemeClr val="tx1"/>
                  </a:solidFill>
                </a:endParaRPr>
              </a:p>
            </p:txBody>
          </p:sp>
          <p:grpSp>
            <p:nvGrpSpPr>
              <p:cNvPr id="8" name="Group 36"/>
              <p:cNvGrpSpPr>
                <a:grpSpLocks/>
              </p:cNvGrpSpPr>
              <p:nvPr/>
            </p:nvGrpSpPr>
            <p:grpSpPr bwMode="auto">
              <a:xfrm>
                <a:off x="4395011" y="1943107"/>
                <a:ext cx="901892" cy="3208792"/>
                <a:chOff x="926642" y="1363798"/>
                <a:chExt cx="901892" cy="3208202"/>
              </a:xfrm>
            </p:grpSpPr>
            <p:cxnSp>
              <p:nvCxnSpPr>
                <p:cNvPr id="9" name="Straight Connector 9"/>
                <p:cNvCxnSpPr/>
                <p:nvPr/>
              </p:nvCxnSpPr>
              <p:spPr>
                <a:xfrm rot="5400000">
                  <a:off x="229197" y="2972665"/>
                  <a:ext cx="319867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38"/>
                <p:cNvSpPr txBox="1">
                  <a:spLocks noChangeArrowheads="1"/>
                </p:cNvSpPr>
                <p:nvPr/>
              </p:nvSpPr>
              <p:spPr bwMode="auto">
                <a:xfrm>
                  <a:off x="926642" y="1363798"/>
                  <a:ext cx="778969" cy="369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algn="r" eaLnBrk="1" hangingPunct="1">
                    <a:buFontTx/>
                    <a:buNone/>
                  </a:pPr>
                  <a:r>
                    <a:rPr lang="en-US" altLang="en-US" sz="1800">
                      <a:latin typeface="+mn-lt"/>
                    </a:rPr>
                    <a:t>Wage</a:t>
                  </a:r>
                </a:p>
              </p:txBody>
            </p:sp>
          </p:grpSp>
        </p:grpSp>
        <p:grpSp>
          <p:nvGrpSpPr>
            <p:cNvPr id="12" name="Group 39"/>
            <p:cNvGrpSpPr>
              <a:grpSpLocks/>
            </p:cNvGrpSpPr>
            <p:nvPr/>
          </p:nvGrpSpPr>
          <p:grpSpPr bwMode="auto">
            <a:xfrm>
              <a:off x="1981200" y="4124325"/>
              <a:ext cx="5319712" cy="385763"/>
              <a:chOff x="1669218" y="5181603"/>
              <a:chExt cx="5318598" cy="385309"/>
            </a:xfrm>
          </p:grpSpPr>
          <p:cxnSp>
            <p:nvCxnSpPr>
              <p:cNvPr id="13" name="Straight Connector 12"/>
              <p:cNvCxnSpPr/>
              <p:nvPr/>
            </p:nvCxnSpPr>
            <p:spPr>
              <a:xfrm>
                <a:off x="1829522" y="5181603"/>
                <a:ext cx="4961485" cy="317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41"/>
              <p:cNvSpPr txBox="1">
                <a:spLocks noChangeArrowheads="1"/>
              </p:cNvSpPr>
              <p:nvPr/>
            </p:nvSpPr>
            <p:spPr bwMode="auto">
              <a:xfrm>
                <a:off x="4889472" y="5198312"/>
                <a:ext cx="2098344" cy="36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buFontTx/>
                  <a:buNone/>
                </a:pPr>
                <a:r>
                  <a:rPr lang="en-US" altLang="en-US" sz="1800">
                    <a:latin typeface="+mn-lt"/>
                  </a:rPr>
                  <a:t>Quantity of Labor </a:t>
                </a:r>
              </a:p>
            </p:txBody>
          </p:sp>
          <p:sp>
            <p:nvSpPr>
              <p:cNvPr id="15" name="TextBox 42"/>
              <p:cNvSpPr txBox="1">
                <a:spLocks noChangeArrowheads="1"/>
              </p:cNvSpPr>
              <p:nvPr/>
            </p:nvSpPr>
            <p:spPr bwMode="auto">
              <a:xfrm>
                <a:off x="1669218" y="5181609"/>
                <a:ext cx="312860" cy="36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buFontTx/>
                  <a:buNone/>
                </a:pPr>
                <a:r>
                  <a:rPr lang="en-US" altLang="en-US" sz="1800">
                    <a:latin typeface="+mn-lt"/>
                  </a:rPr>
                  <a:t>0</a:t>
                </a:r>
              </a:p>
            </p:txBody>
          </p:sp>
        </p:grpSp>
        <p:grpSp>
          <p:nvGrpSpPr>
            <p:cNvPr id="16" name="Group 28"/>
            <p:cNvGrpSpPr>
              <a:grpSpLocks/>
            </p:cNvGrpSpPr>
            <p:nvPr/>
          </p:nvGrpSpPr>
          <p:grpSpPr bwMode="auto">
            <a:xfrm>
              <a:off x="1050913" y="1874840"/>
              <a:ext cx="4924456" cy="646331"/>
              <a:chOff x="749446" y="2742961"/>
              <a:chExt cx="4349664" cy="646051"/>
            </a:xfrm>
          </p:grpSpPr>
          <p:cxnSp>
            <p:nvCxnSpPr>
              <p:cNvPr id="17" name="Straight Connector 16"/>
              <p:cNvCxnSpPr/>
              <p:nvPr/>
            </p:nvCxnSpPr>
            <p:spPr>
              <a:xfrm>
                <a:off x="1714181" y="3199966"/>
                <a:ext cx="3384929" cy="1586"/>
              </a:xfrm>
              <a:prstGeom prst="line">
                <a:avLst/>
              </a:prstGeom>
              <a:ln w="38100">
                <a:solidFill>
                  <a:srgbClr val="C00000"/>
                </a:solidFill>
                <a:prstDash val="solid"/>
              </a:ln>
            </p:spPr>
            <p:style>
              <a:lnRef idx="1">
                <a:schemeClr val="accent1"/>
              </a:lnRef>
              <a:fillRef idx="0">
                <a:schemeClr val="accent1"/>
              </a:fillRef>
              <a:effectRef idx="0">
                <a:schemeClr val="accent1"/>
              </a:effectRef>
              <a:fontRef idx="minor">
                <a:schemeClr val="tx1"/>
              </a:fontRef>
            </p:style>
          </p:cxnSp>
          <p:sp>
            <p:nvSpPr>
              <p:cNvPr id="18" name="TextBox 30"/>
              <p:cNvSpPr txBox="1">
                <a:spLocks noChangeArrowheads="1"/>
              </p:cNvSpPr>
              <p:nvPr/>
            </p:nvSpPr>
            <p:spPr bwMode="auto">
              <a:xfrm>
                <a:off x="749446" y="2742961"/>
                <a:ext cx="1046634" cy="646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buFontTx/>
                  <a:buNone/>
                </a:pPr>
                <a:r>
                  <a:rPr lang="en-US" altLang="en-US" sz="1800" dirty="0">
                    <a:latin typeface="+mn-lt"/>
                  </a:rPr>
                  <a:t>Minimum </a:t>
                </a:r>
              </a:p>
              <a:p>
                <a:pPr eaLnBrk="1" hangingPunct="1">
                  <a:buFontTx/>
                  <a:buNone/>
                </a:pPr>
                <a:r>
                  <a:rPr lang="en-US" altLang="en-US" sz="1800" dirty="0">
                    <a:latin typeface="+mn-lt"/>
                  </a:rPr>
                  <a:t>wage</a:t>
                </a:r>
              </a:p>
            </p:txBody>
          </p:sp>
        </p:grpSp>
        <p:grpSp>
          <p:nvGrpSpPr>
            <p:cNvPr id="19" name="Group 22"/>
            <p:cNvGrpSpPr>
              <a:grpSpLocks/>
            </p:cNvGrpSpPr>
            <p:nvPr/>
          </p:nvGrpSpPr>
          <p:grpSpPr bwMode="auto">
            <a:xfrm>
              <a:off x="3227388" y="2333625"/>
              <a:ext cx="423862" cy="2160588"/>
              <a:chOff x="2854021" y="2779727"/>
              <a:chExt cx="423231" cy="2161710"/>
            </a:xfrm>
          </p:grpSpPr>
          <p:cxnSp>
            <p:nvCxnSpPr>
              <p:cNvPr id="20" name="Straight Connector 19"/>
              <p:cNvCxnSpPr/>
              <p:nvPr/>
            </p:nvCxnSpPr>
            <p:spPr>
              <a:xfrm rot="5400000">
                <a:off x="2150800" y="3674749"/>
                <a:ext cx="1791630" cy="1586"/>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1" name="TextBox 24"/>
              <p:cNvSpPr txBox="1">
                <a:spLocks noChangeArrowheads="1"/>
              </p:cNvSpPr>
              <p:nvPr/>
            </p:nvSpPr>
            <p:spPr bwMode="auto">
              <a:xfrm>
                <a:off x="2854021" y="4572002"/>
                <a:ext cx="423231" cy="369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buFontTx/>
                  <a:buNone/>
                </a:pPr>
                <a:r>
                  <a:rPr lang="en-US" altLang="en-US" sz="1800">
                    <a:latin typeface="+mn-lt"/>
                  </a:rPr>
                  <a:t>L</a:t>
                </a:r>
                <a:r>
                  <a:rPr lang="en-US" altLang="en-US" sz="1800" baseline="-25000">
                    <a:latin typeface="+mn-lt"/>
                  </a:rPr>
                  <a:t>D</a:t>
                </a:r>
              </a:p>
            </p:txBody>
          </p:sp>
        </p:grpSp>
        <p:grpSp>
          <p:nvGrpSpPr>
            <p:cNvPr id="22" name="Group 22"/>
            <p:cNvGrpSpPr>
              <a:grpSpLocks/>
            </p:cNvGrpSpPr>
            <p:nvPr/>
          </p:nvGrpSpPr>
          <p:grpSpPr bwMode="auto">
            <a:xfrm>
              <a:off x="4305300" y="2322513"/>
              <a:ext cx="415925" cy="2171700"/>
              <a:chOff x="2840865" y="2769820"/>
              <a:chExt cx="416040" cy="2171691"/>
            </a:xfrm>
          </p:grpSpPr>
          <p:cxnSp>
            <p:nvCxnSpPr>
              <p:cNvPr id="23" name="Straight Connector 22"/>
              <p:cNvCxnSpPr/>
              <p:nvPr/>
            </p:nvCxnSpPr>
            <p:spPr>
              <a:xfrm rot="5400000">
                <a:off x="2147189" y="3668340"/>
                <a:ext cx="1803393" cy="6352"/>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4" name="TextBox 24"/>
              <p:cNvSpPr txBox="1">
                <a:spLocks noChangeArrowheads="1"/>
              </p:cNvSpPr>
              <p:nvPr/>
            </p:nvSpPr>
            <p:spPr bwMode="auto">
              <a:xfrm>
                <a:off x="2840865" y="4572001"/>
                <a:ext cx="416040" cy="369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buFontTx/>
                  <a:buNone/>
                </a:pPr>
                <a:r>
                  <a:rPr lang="en-US" altLang="en-US" sz="1800">
                    <a:latin typeface="+mn-lt"/>
                  </a:rPr>
                  <a:t>L</a:t>
                </a:r>
                <a:r>
                  <a:rPr lang="en-US" altLang="en-US" sz="1800" baseline="-25000">
                    <a:latin typeface="+mn-lt"/>
                  </a:rPr>
                  <a:t>S</a:t>
                </a:r>
              </a:p>
            </p:txBody>
          </p:sp>
        </p:grpSp>
        <p:grpSp>
          <p:nvGrpSpPr>
            <p:cNvPr id="25" name="Group 132"/>
            <p:cNvGrpSpPr>
              <a:grpSpLocks/>
            </p:cNvGrpSpPr>
            <p:nvPr/>
          </p:nvGrpSpPr>
          <p:grpSpPr bwMode="auto">
            <a:xfrm>
              <a:off x="2933700" y="1225550"/>
              <a:ext cx="2074863" cy="1011238"/>
              <a:chOff x="1498684" y="668051"/>
              <a:chExt cx="2073688" cy="1010572"/>
            </a:xfrm>
          </p:grpSpPr>
          <p:sp>
            <p:nvSpPr>
              <p:cNvPr id="26" name="TextBox 133"/>
              <p:cNvSpPr txBox="1">
                <a:spLocks noChangeArrowheads="1"/>
              </p:cNvSpPr>
              <p:nvPr/>
            </p:nvSpPr>
            <p:spPr bwMode="auto">
              <a:xfrm>
                <a:off x="1498684" y="668051"/>
                <a:ext cx="2073688" cy="645329"/>
              </a:xfrm>
              <a:prstGeom prst="rect">
                <a:avLst/>
              </a:prstGeom>
              <a:solidFill>
                <a:srgbClr val="135CBD">
                  <a:alpha val="11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spcBef>
                    <a:spcPct val="0"/>
                  </a:spcBef>
                  <a:buFontTx/>
                  <a:buNone/>
                </a:pPr>
                <a:r>
                  <a:rPr lang="en-US" altLang="en-US" sz="1800" dirty="0">
                    <a:latin typeface="+mn-lt"/>
                  </a:rPr>
                  <a:t>Surplus of labor = Unemployment</a:t>
                </a:r>
              </a:p>
            </p:txBody>
          </p:sp>
          <p:sp>
            <p:nvSpPr>
              <p:cNvPr id="27" name="Left Brace 26"/>
              <p:cNvSpPr/>
              <p:nvPr/>
            </p:nvSpPr>
            <p:spPr>
              <a:xfrm rot="5400000">
                <a:off x="2400678" y="982910"/>
                <a:ext cx="250660" cy="1140767"/>
              </a:xfrm>
              <a:prstGeom prst="leftBrace">
                <a:avLst>
                  <a:gd name="adj1" fmla="val 36904"/>
                  <a:gd name="adj2" fmla="val 49026"/>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buFontTx/>
                  <a:buNone/>
                  <a:defRPr/>
                </a:pPr>
                <a:endParaRPr lang="en-US" sz="1800"/>
              </a:p>
            </p:txBody>
          </p:sp>
        </p:grpSp>
        <p:grpSp>
          <p:nvGrpSpPr>
            <p:cNvPr id="28" name="Group 83"/>
            <p:cNvGrpSpPr>
              <a:grpSpLocks/>
            </p:cNvGrpSpPr>
            <p:nvPr/>
          </p:nvGrpSpPr>
          <p:grpSpPr bwMode="auto">
            <a:xfrm>
              <a:off x="2481263" y="1630363"/>
              <a:ext cx="4030754" cy="2471686"/>
              <a:chOff x="2322309" y="2808578"/>
              <a:chExt cx="4499082" cy="3349847"/>
            </a:xfrm>
          </p:grpSpPr>
          <p:cxnSp>
            <p:nvCxnSpPr>
              <p:cNvPr id="29" name="Straight Connector 28"/>
              <p:cNvCxnSpPr/>
              <p:nvPr/>
            </p:nvCxnSpPr>
            <p:spPr>
              <a:xfrm>
                <a:off x="2322309" y="2808578"/>
                <a:ext cx="3317089" cy="3031491"/>
              </a:xfrm>
              <a:prstGeom prst="line">
                <a:avLst/>
              </a:prstGeom>
              <a:ln w="38100">
                <a:solidFill>
                  <a:srgbClr val="005EA4"/>
                </a:solidFill>
              </a:ln>
            </p:spPr>
            <p:style>
              <a:lnRef idx="1">
                <a:schemeClr val="accent1"/>
              </a:lnRef>
              <a:fillRef idx="0">
                <a:schemeClr val="accent1"/>
              </a:fillRef>
              <a:effectRef idx="0">
                <a:schemeClr val="accent1"/>
              </a:effectRef>
              <a:fontRef idx="minor">
                <a:schemeClr val="tx1"/>
              </a:fontRef>
            </p:style>
          </p:cxnSp>
          <p:sp>
            <p:nvSpPr>
              <p:cNvPr id="30" name="TextBox 85"/>
              <p:cNvSpPr txBox="1">
                <a:spLocks noChangeArrowheads="1"/>
              </p:cNvSpPr>
              <p:nvPr/>
            </p:nvSpPr>
            <p:spPr bwMode="auto">
              <a:xfrm>
                <a:off x="5684858" y="5282460"/>
                <a:ext cx="1136533" cy="875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buFontTx/>
                  <a:buNone/>
                </a:pPr>
                <a:r>
                  <a:rPr lang="en-US" altLang="en-US" sz="1800">
                    <a:latin typeface="+mn-lt"/>
                  </a:rPr>
                  <a:t>Labor</a:t>
                </a:r>
              </a:p>
              <a:p>
                <a:pPr eaLnBrk="1" hangingPunct="1">
                  <a:buFontTx/>
                  <a:buNone/>
                </a:pPr>
                <a:r>
                  <a:rPr lang="en-US" altLang="en-US" sz="1800">
                    <a:latin typeface="+mn-lt"/>
                  </a:rPr>
                  <a:t>demand</a:t>
                </a:r>
                <a:endParaRPr lang="en-US" altLang="en-US" sz="1800" baseline="-25000">
                  <a:latin typeface="+mn-lt"/>
                </a:endParaRPr>
              </a:p>
            </p:txBody>
          </p:sp>
        </p:grpSp>
        <p:grpSp>
          <p:nvGrpSpPr>
            <p:cNvPr id="31" name="Group 90"/>
            <p:cNvGrpSpPr>
              <a:grpSpLocks/>
            </p:cNvGrpSpPr>
            <p:nvPr/>
          </p:nvGrpSpPr>
          <p:grpSpPr bwMode="auto">
            <a:xfrm>
              <a:off x="2316163" y="1127125"/>
              <a:ext cx="4188067" cy="2843213"/>
              <a:chOff x="2088692" y="4502626"/>
              <a:chExt cx="4679176" cy="3856635"/>
            </a:xfrm>
          </p:grpSpPr>
          <p:cxnSp>
            <p:nvCxnSpPr>
              <p:cNvPr id="32" name="Straight Connector 31"/>
              <p:cNvCxnSpPr/>
              <p:nvPr/>
            </p:nvCxnSpPr>
            <p:spPr>
              <a:xfrm flipV="1">
                <a:off x="2088692" y="5107716"/>
                <a:ext cx="3582786" cy="3251545"/>
              </a:xfrm>
              <a:prstGeom prst="line">
                <a:avLst/>
              </a:prstGeom>
              <a:ln w="38100">
                <a:solidFill>
                  <a:srgbClr val="005EA4"/>
                </a:solidFill>
              </a:ln>
            </p:spPr>
            <p:style>
              <a:lnRef idx="1">
                <a:schemeClr val="accent1"/>
              </a:lnRef>
              <a:fillRef idx="0">
                <a:schemeClr val="accent1"/>
              </a:fillRef>
              <a:effectRef idx="0">
                <a:schemeClr val="accent1"/>
              </a:effectRef>
              <a:fontRef idx="minor">
                <a:schemeClr val="tx1"/>
              </a:fontRef>
            </p:style>
          </p:cxnSp>
          <p:sp>
            <p:nvSpPr>
              <p:cNvPr id="33" name="TextBox 92"/>
              <p:cNvSpPr txBox="1">
                <a:spLocks noChangeArrowheads="1"/>
              </p:cNvSpPr>
              <p:nvPr/>
            </p:nvSpPr>
            <p:spPr bwMode="auto">
              <a:xfrm>
                <a:off x="5744862" y="4502626"/>
                <a:ext cx="1023006" cy="876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buFontTx/>
                  <a:buNone/>
                </a:pPr>
                <a:r>
                  <a:rPr lang="en-US" altLang="en-US" sz="1800" dirty="0">
                    <a:latin typeface="+mn-lt"/>
                  </a:rPr>
                  <a:t>Labor</a:t>
                </a:r>
              </a:p>
              <a:p>
                <a:pPr eaLnBrk="1" hangingPunct="1">
                  <a:buFontTx/>
                  <a:buNone/>
                </a:pPr>
                <a:r>
                  <a:rPr lang="en-US" altLang="en-US" sz="1800" dirty="0">
                    <a:latin typeface="+mn-lt"/>
                  </a:rPr>
                  <a:t>supply </a:t>
                </a:r>
                <a:endParaRPr lang="en-US" altLang="en-US" sz="1800" baseline="-25000" dirty="0">
                  <a:latin typeface="+mn-lt"/>
                </a:endParaRPr>
              </a:p>
            </p:txBody>
          </p:sp>
        </p:grpSp>
        <p:sp>
          <p:nvSpPr>
            <p:cNvPr id="34" name="Freeform 183"/>
            <p:cNvSpPr>
              <a:spLocks/>
            </p:cNvSpPr>
            <p:nvPr/>
          </p:nvSpPr>
          <p:spPr bwMode="auto">
            <a:xfrm>
              <a:off x="3355975" y="2266950"/>
              <a:ext cx="146050" cy="136525"/>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 name="Freeform 183"/>
            <p:cNvSpPr>
              <a:spLocks/>
            </p:cNvSpPr>
            <p:nvPr/>
          </p:nvSpPr>
          <p:spPr bwMode="auto">
            <a:xfrm>
              <a:off x="4454525" y="2266950"/>
              <a:ext cx="146050" cy="136525"/>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 name="Freeform 183"/>
            <p:cNvSpPr>
              <a:spLocks/>
            </p:cNvSpPr>
            <p:nvPr/>
          </p:nvSpPr>
          <p:spPr bwMode="auto">
            <a:xfrm>
              <a:off x="3883025" y="2668588"/>
              <a:ext cx="146050" cy="136525"/>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37" name="Group 22"/>
            <p:cNvGrpSpPr>
              <a:grpSpLocks/>
            </p:cNvGrpSpPr>
            <p:nvPr/>
          </p:nvGrpSpPr>
          <p:grpSpPr bwMode="auto">
            <a:xfrm>
              <a:off x="3757613" y="2738438"/>
              <a:ext cx="415925" cy="1754187"/>
              <a:chOff x="2841712" y="3186951"/>
              <a:chExt cx="414348" cy="1754684"/>
            </a:xfrm>
          </p:grpSpPr>
          <p:cxnSp>
            <p:nvCxnSpPr>
              <p:cNvPr id="38" name="Straight Connector 37"/>
              <p:cNvCxnSpPr/>
              <p:nvPr/>
            </p:nvCxnSpPr>
            <p:spPr>
              <a:xfrm rot="16200000" flipH="1">
                <a:off x="2351004" y="3876925"/>
                <a:ext cx="1384692" cy="4744"/>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9" name="TextBox 24"/>
              <p:cNvSpPr txBox="1">
                <a:spLocks noChangeArrowheads="1"/>
              </p:cNvSpPr>
              <p:nvPr/>
            </p:nvSpPr>
            <p:spPr bwMode="auto">
              <a:xfrm>
                <a:off x="2841712" y="4572001"/>
                <a:ext cx="414348" cy="369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buFontTx/>
                  <a:buNone/>
                </a:pPr>
                <a:r>
                  <a:rPr lang="en-US" altLang="en-US" sz="1800">
                    <a:latin typeface="+mn-lt"/>
                  </a:rPr>
                  <a:t>L</a:t>
                </a:r>
                <a:r>
                  <a:rPr lang="en-US" altLang="en-US" sz="1800" baseline="-25000">
                    <a:latin typeface="+mn-lt"/>
                  </a:rPr>
                  <a:t>E</a:t>
                </a:r>
              </a:p>
            </p:txBody>
          </p:sp>
        </p:grpSp>
        <p:grpSp>
          <p:nvGrpSpPr>
            <p:cNvPr id="40" name="Group 22"/>
            <p:cNvGrpSpPr>
              <a:grpSpLocks/>
            </p:cNvGrpSpPr>
            <p:nvPr/>
          </p:nvGrpSpPr>
          <p:grpSpPr bwMode="auto">
            <a:xfrm>
              <a:off x="1625600" y="2563813"/>
              <a:ext cx="2390775" cy="369887"/>
              <a:chOff x="3251754" y="3740134"/>
              <a:chExt cx="2388467" cy="370053"/>
            </a:xfrm>
          </p:grpSpPr>
          <p:cxnSp>
            <p:nvCxnSpPr>
              <p:cNvPr id="41" name="Straight Connector 40"/>
              <p:cNvCxnSpPr/>
              <p:nvPr/>
            </p:nvCxnSpPr>
            <p:spPr>
              <a:xfrm>
                <a:off x="3751334" y="3900543"/>
                <a:ext cx="1888887" cy="1589"/>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2" name="TextBox 24"/>
              <p:cNvSpPr txBox="1">
                <a:spLocks noChangeArrowheads="1"/>
              </p:cNvSpPr>
              <p:nvPr/>
            </p:nvSpPr>
            <p:spPr bwMode="auto">
              <a:xfrm>
                <a:off x="3251754" y="3740134"/>
                <a:ext cx="504743" cy="37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buFontTx/>
                  <a:buNone/>
                </a:pPr>
                <a:r>
                  <a:rPr lang="en-US" altLang="en-US" sz="1800">
                    <a:latin typeface="+mn-lt"/>
                  </a:rPr>
                  <a:t>W</a:t>
                </a:r>
                <a:r>
                  <a:rPr lang="en-US" altLang="en-US" sz="1800" baseline="-25000">
                    <a:latin typeface="+mn-lt"/>
                  </a:rPr>
                  <a:t>E</a:t>
                </a:r>
              </a:p>
            </p:txBody>
          </p:sp>
        </p:grpSp>
      </p:grpSp>
      <p:sp>
        <p:nvSpPr>
          <p:cNvPr id="3" name="Inhaltsplatzhalter 2"/>
          <p:cNvSpPr>
            <a:spLocks noGrp="1"/>
          </p:cNvSpPr>
          <p:nvPr>
            <p:ph sz="quarter" idx="12"/>
          </p:nvPr>
        </p:nvSpPr>
        <p:spPr>
          <a:xfrm>
            <a:off x="6234111" y="1842450"/>
            <a:ext cx="2890839" cy="3878903"/>
          </a:xfrm>
        </p:spPr>
        <p:txBody>
          <a:bodyPr/>
          <a:lstStyle/>
          <a:p>
            <a:pPr marL="0" indent="0">
              <a:lnSpc>
                <a:spcPts val="2000"/>
              </a:lnSpc>
              <a:spcBef>
                <a:spcPts val="600"/>
              </a:spcBef>
              <a:buClr>
                <a:srgbClr val="2E63AC"/>
              </a:buClr>
              <a:buNone/>
            </a:pPr>
            <a:r>
              <a:rPr lang="en-US" altLang="en-US" sz="1800" dirty="0"/>
              <a:t>The wage at which supply and demand balance is WE. Here, the quantity of labor supplied and the quantity of labor demanded both equal LE. By contrast, if the wage is forced to remain above the equilibrium level, (</a:t>
            </a:r>
            <a:r>
              <a:rPr lang="en-US" altLang="en-US" sz="1800" dirty="0" err="1"/>
              <a:t>eg</a:t>
            </a:r>
            <a:r>
              <a:rPr lang="en-US" altLang="en-US" sz="1800" dirty="0"/>
              <a:t>  minimum-wage law), the quantity of labor supplied rises to LS, and the quantity of labor demanded falls to LD. The resulting surplus of labor, LS – LD, represents unemployment.</a:t>
            </a:r>
          </a:p>
          <a:p>
            <a:pPr>
              <a:buClr>
                <a:srgbClr val="2E63AC"/>
              </a:buClr>
              <a:buFont typeface="Wingdings" panose="05000000000000000000" pitchFamily="2" charset="2"/>
              <a:buChar char="§"/>
            </a:pPr>
            <a:endParaRPr lang="en-US" altLang="en-US" sz="1800" dirty="0"/>
          </a:p>
          <a:p>
            <a:pPr marL="0" indent="0">
              <a:buNone/>
            </a:pPr>
            <a:r>
              <a:rPr lang="en-US" sz="1800" dirty="0">
                <a:latin typeface="+mn-lt"/>
              </a:rPr>
              <a:t>.</a:t>
            </a:r>
          </a:p>
        </p:txBody>
      </p:sp>
      <p:sp>
        <p:nvSpPr>
          <p:cNvPr id="5" name="Titel 4"/>
          <p:cNvSpPr>
            <a:spLocks noGrp="1"/>
          </p:cNvSpPr>
          <p:nvPr>
            <p:ph type="title"/>
          </p:nvPr>
        </p:nvSpPr>
        <p:spPr>
          <a:xfrm>
            <a:off x="604838" y="310778"/>
            <a:ext cx="6545262" cy="1264025"/>
          </a:xfrm>
        </p:spPr>
        <p:txBody>
          <a:bodyPr/>
          <a:lstStyle/>
          <a:p>
            <a:r>
              <a:rPr lang="en-US" dirty="0"/>
              <a:t>Unemployment from a Wage above the Equilibrium Level</a:t>
            </a:r>
          </a:p>
        </p:txBody>
      </p:sp>
    </p:spTree>
    <p:extLst>
      <p:ext uri="{BB962C8B-B14F-4D97-AF65-F5344CB8AC3E}">
        <p14:creationId xmlns:p14="http://schemas.microsoft.com/office/powerpoint/2010/main" val="798705736"/>
      </p:ext>
    </p:extLst>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quarter" idx="12"/>
          </p:nvPr>
        </p:nvSpPr>
        <p:spPr>
          <a:xfrm>
            <a:off x="604838" y="1842450"/>
            <a:ext cx="8081962" cy="3878903"/>
          </a:xfrm>
        </p:spPr>
        <p:txBody>
          <a:bodyPr/>
          <a:lstStyle/>
          <a:p>
            <a:pPr>
              <a:buClr>
                <a:srgbClr val="2E63AC"/>
              </a:buClr>
              <a:buFont typeface="Wingdings" panose="05000000000000000000" pitchFamily="2" charset="2"/>
              <a:buChar char="§"/>
            </a:pPr>
            <a:r>
              <a:rPr lang="en-US" altLang="en-US" dirty="0">
                <a:solidFill>
                  <a:srgbClr val="135CBD"/>
                </a:solidFill>
              </a:rPr>
              <a:t>Union</a:t>
            </a:r>
          </a:p>
          <a:p>
            <a:pPr lvl="1">
              <a:lnSpc>
                <a:spcPts val="2000"/>
              </a:lnSpc>
              <a:buClr>
                <a:srgbClr val="135CBD"/>
              </a:buClr>
              <a:buFont typeface="Wingdings" panose="05000000000000000000" pitchFamily="2" charset="2"/>
              <a:buChar char="§"/>
            </a:pPr>
            <a:r>
              <a:rPr lang="en-US" altLang="en-US" dirty="0"/>
              <a:t>Worker association</a:t>
            </a:r>
          </a:p>
          <a:p>
            <a:pPr lvl="1">
              <a:lnSpc>
                <a:spcPts val="2000"/>
              </a:lnSpc>
              <a:buClr>
                <a:srgbClr val="135CBD"/>
              </a:buClr>
              <a:buFont typeface="Wingdings" panose="05000000000000000000" pitchFamily="2" charset="2"/>
              <a:buChar char="§"/>
            </a:pPr>
            <a:r>
              <a:rPr lang="en-US" altLang="en-US" dirty="0"/>
              <a:t>Bargains with employers over wages, benefits, and working conditions</a:t>
            </a:r>
          </a:p>
          <a:p>
            <a:pPr lvl="1">
              <a:lnSpc>
                <a:spcPts val="2000"/>
              </a:lnSpc>
              <a:buClr>
                <a:srgbClr val="135CBD"/>
              </a:buClr>
              <a:buFont typeface="Wingdings" panose="05000000000000000000" pitchFamily="2" charset="2"/>
              <a:buChar char="§"/>
            </a:pPr>
            <a:r>
              <a:rPr lang="en-US" altLang="en-US" dirty="0"/>
              <a:t>Raises the wage above the equilibrium level</a:t>
            </a:r>
          </a:p>
          <a:p>
            <a:pPr>
              <a:buClr>
                <a:srgbClr val="2E63AC"/>
              </a:buClr>
              <a:buFont typeface="Wingdings" panose="05000000000000000000" pitchFamily="2" charset="2"/>
              <a:buChar char="§"/>
            </a:pPr>
            <a:r>
              <a:rPr lang="en-US" altLang="en-US" dirty="0">
                <a:solidFill>
                  <a:srgbClr val="135CBD"/>
                </a:solidFill>
              </a:rPr>
              <a:t>Collective bargaining</a:t>
            </a:r>
            <a:r>
              <a:rPr lang="en-US" altLang="en-US" dirty="0"/>
              <a:t>: Process by which unions and firms agree on the terms of employment</a:t>
            </a:r>
          </a:p>
          <a:p>
            <a:pPr>
              <a:buClr>
                <a:srgbClr val="2E63AC"/>
              </a:buClr>
              <a:buFont typeface="Wingdings" panose="05000000000000000000" pitchFamily="2" charset="2"/>
              <a:buChar char="§"/>
            </a:pPr>
            <a:r>
              <a:rPr lang="en-US" altLang="en-US" dirty="0">
                <a:solidFill>
                  <a:srgbClr val="135CBD"/>
                </a:solidFill>
              </a:rPr>
              <a:t>Strike</a:t>
            </a:r>
          </a:p>
          <a:p>
            <a:pPr lvl="1">
              <a:lnSpc>
                <a:spcPts val="2000"/>
              </a:lnSpc>
              <a:buClr>
                <a:srgbClr val="2E63AC"/>
              </a:buClr>
              <a:buFont typeface="Wingdings" panose="05000000000000000000" pitchFamily="2" charset="2"/>
              <a:buChar char="§"/>
            </a:pPr>
            <a:r>
              <a:rPr lang="en-US" altLang="en-US" dirty="0"/>
              <a:t>Organized withdrawal of labor from a firm by a union</a:t>
            </a:r>
          </a:p>
          <a:p>
            <a:pPr lvl="1">
              <a:lnSpc>
                <a:spcPts val="2000"/>
              </a:lnSpc>
              <a:buClr>
                <a:srgbClr val="2E63AC"/>
              </a:buClr>
              <a:buFont typeface="Wingdings" panose="05000000000000000000" pitchFamily="2" charset="2"/>
              <a:buChar char="§"/>
            </a:pPr>
            <a:r>
              <a:rPr lang="en-US" altLang="en-US" dirty="0"/>
              <a:t>Reduces production, sales, and profit</a:t>
            </a:r>
          </a:p>
          <a:p>
            <a:pPr>
              <a:buClr>
                <a:srgbClr val="2E63AC"/>
              </a:buClr>
              <a:buFont typeface="Wingdings" panose="05000000000000000000" pitchFamily="2" charset="2"/>
              <a:buChar char="§"/>
            </a:pPr>
            <a:r>
              <a:rPr lang="en-US" altLang="en-US" dirty="0"/>
              <a:t>Union workers in the US: </a:t>
            </a:r>
            <a:r>
              <a:rPr lang="en-US" altLang="en-US" dirty="0">
                <a:solidFill>
                  <a:srgbClr val="135CBD"/>
                </a:solidFill>
              </a:rPr>
              <a:t>Earn 10-20% more </a:t>
            </a:r>
            <a:r>
              <a:rPr lang="en-US" altLang="en-US" dirty="0"/>
              <a:t>than similar workers who do not belong to unions</a:t>
            </a:r>
          </a:p>
          <a:p>
            <a:pPr>
              <a:buClr>
                <a:srgbClr val="2E63AC"/>
              </a:buClr>
              <a:buFont typeface="Wingdings" panose="05000000000000000000" pitchFamily="2" charset="2"/>
              <a:buChar char="§"/>
            </a:pPr>
            <a:endParaRPr lang="en-US" altLang="en-US" dirty="0"/>
          </a:p>
          <a:p>
            <a:pPr marL="0" indent="0">
              <a:buNone/>
            </a:pPr>
            <a:r>
              <a:rPr lang="en-US" dirty="0">
                <a:latin typeface="+mn-lt"/>
              </a:rPr>
              <a:t>.</a:t>
            </a:r>
          </a:p>
        </p:txBody>
      </p:sp>
      <p:sp>
        <p:nvSpPr>
          <p:cNvPr id="5" name="Titel 4"/>
          <p:cNvSpPr>
            <a:spLocks noGrp="1"/>
          </p:cNvSpPr>
          <p:nvPr>
            <p:ph type="title"/>
          </p:nvPr>
        </p:nvSpPr>
        <p:spPr>
          <a:xfrm>
            <a:off x="604838" y="310778"/>
            <a:ext cx="6545262" cy="1264025"/>
          </a:xfrm>
        </p:spPr>
        <p:txBody>
          <a:bodyPr/>
          <a:lstStyle/>
          <a:p>
            <a:r>
              <a:rPr lang="en-US" dirty="0"/>
              <a:t>Unions &amp; Collective Bargaining</a:t>
            </a:r>
            <a:endParaRPr lang="en-US" dirty="0">
              <a:solidFill>
                <a:srgbClr val="2164A2"/>
              </a:solidFill>
              <a:ea typeface="ヒラギノ角ゴ Pro W3" pitchFamily="-65" charset="-128"/>
            </a:endParaRPr>
          </a:p>
        </p:txBody>
      </p:sp>
    </p:spTree>
    <p:extLst>
      <p:ext uri="{BB962C8B-B14F-4D97-AF65-F5344CB8AC3E}">
        <p14:creationId xmlns:p14="http://schemas.microsoft.com/office/powerpoint/2010/main" val="1333872314"/>
      </p:ext>
    </p:extLst>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quarter" idx="12"/>
          </p:nvPr>
        </p:nvSpPr>
        <p:spPr>
          <a:xfrm>
            <a:off x="604838" y="1842450"/>
            <a:ext cx="8081962" cy="3878903"/>
          </a:xfrm>
        </p:spPr>
        <p:txBody>
          <a:bodyPr/>
          <a:lstStyle/>
          <a:p>
            <a:pPr marL="0" indent="0">
              <a:buClr>
                <a:srgbClr val="2E63AC"/>
              </a:buClr>
              <a:buNone/>
            </a:pPr>
            <a:r>
              <a:rPr lang="de-DE" altLang="en-US" b="1" cap="all" dirty="0">
                <a:solidFill>
                  <a:srgbClr val="86A315"/>
                </a:solidFill>
              </a:rPr>
              <a:t>Insider-Outsider </a:t>
            </a:r>
            <a:r>
              <a:rPr lang="de-DE" altLang="en-US" b="1" cap="all" dirty="0" err="1">
                <a:solidFill>
                  <a:srgbClr val="86A315"/>
                </a:solidFill>
              </a:rPr>
              <a:t>Theory</a:t>
            </a:r>
            <a:endParaRPr lang="de-DE" altLang="en-US" b="1" cap="all" dirty="0">
              <a:solidFill>
                <a:srgbClr val="86A315"/>
              </a:solidFill>
            </a:endParaRPr>
          </a:p>
          <a:p>
            <a:pPr>
              <a:buClr>
                <a:srgbClr val="2E63AC"/>
              </a:buClr>
              <a:buFont typeface="Wingdings" panose="05000000000000000000" pitchFamily="2" charset="2"/>
              <a:buChar char="§"/>
            </a:pPr>
            <a:r>
              <a:rPr lang="en-US" dirty="0"/>
              <a:t>Insiders get market power, use that power and their activities affect the outsiders</a:t>
            </a:r>
          </a:p>
          <a:p>
            <a:pPr>
              <a:buClr>
                <a:srgbClr val="2E63AC"/>
              </a:buClr>
              <a:buFont typeface="Wingdings" panose="05000000000000000000" pitchFamily="2" charset="2"/>
              <a:buChar char="§"/>
            </a:pPr>
            <a:r>
              <a:rPr lang="en-US" altLang="en-US" dirty="0"/>
              <a:t>"</a:t>
            </a:r>
            <a:r>
              <a:rPr lang="en-US" altLang="en-US" dirty="0">
                <a:solidFill>
                  <a:srgbClr val="135CBD"/>
                </a:solidFill>
              </a:rPr>
              <a:t>Insiders</a:t>
            </a:r>
            <a:r>
              <a:rPr lang="en-US" altLang="en-US" dirty="0"/>
              <a:t>“: Incumbent employees whose jobs are protected by various labor turnover costs</a:t>
            </a:r>
          </a:p>
          <a:p>
            <a:pPr>
              <a:buClr>
                <a:srgbClr val="2E63AC"/>
              </a:buClr>
              <a:buFont typeface="Wingdings" panose="05000000000000000000" pitchFamily="2" charset="2"/>
              <a:buChar char="§"/>
            </a:pPr>
            <a:r>
              <a:rPr lang="en-US" altLang="en-US" dirty="0"/>
              <a:t>“</a:t>
            </a:r>
            <a:r>
              <a:rPr lang="en-US" altLang="en-US" dirty="0">
                <a:solidFill>
                  <a:srgbClr val="135CBD"/>
                </a:solidFill>
              </a:rPr>
              <a:t>Outsiders</a:t>
            </a:r>
            <a:r>
              <a:rPr lang="en-US" altLang="en-US" dirty="0"/>
              <a:t>“: Are either unemployed or work in the informal sector</a:t>
            </a:r>
          </a:p>
          <a:p>
            <a:pPr>
              <a:buClr>
                <a:srgbClr val="2E63AC"/>
              </a:buClr>
              <a:buFont typeface="Wingdings" panose="05000000000000000000" pitchFamily="2" charset="2"/>
              <a:buChar char="§"/>
            </a:pPr>
            <a:r>
              <a:rPr lang="en-US" dirty="0">
                <a:latin typeface="+mn-lt"/>
              </a:rPr>
              <a:t>Due to insiders’ actions (</a:t>
            </a:r>
            <a:r>
              <a:rPr lang="en-US" dirty="0"/>
              <a:t>r</a:t>
            </a:r>
            <a:r>
              <a:rPr lang="en-US" altLang="en-US" dirty="0"/>
              <a:t>eap the benefit</a:t>
            </a:r>
            <a:r>
              <a:rPr lang="en-US" dirty="0">
                <a:latin typeface="+mn-lt"/>
              </a:rPr>
              <a:t>), outsiders bear some of the cost and may stay unemployed or take jobs in firms that are not unionized</a:t>
            </a:r>
          </a:p>
          <a:p>
            <a:pPr>
              <a:buClr>
                <a:srgbClr val="2E63AC"/>
              </a:buClr>
              <a:buFont typeface="Wingdings" panose="05000000000000000000" pitchFamily="2" charset="2"/>
              <a:buChar char="§"/>
            </a:pPr>
            <a:endParaRPr lang="en-US" dirty="0">
              <a:latin typeface="+mn-lt"/>
            </a:endParaRPr>
          </a:p>
        </p:txBody>
      </p:sp>
      <p:sp>
        <p:nvSpPr>
          <p:cNvPr id="5" name="Titel 4"/>
          <p:cNvSpPr>
            <a:spLocks noGrp="1"/>
          </p:cNvSpPr>
          <p:nvPr>
            <p:ph type="title"/>
          </p:nvPr>
        </p:nvSpPr>
        <p:spPr>
          <a:xfrm>
            <a:off x="604838" y="310778"/>
            <a:ext cx="6545262" cy="1264025"/>
          </a:xfrm>
        </p:spPr>
        <p:txBody>
          <a:bodyPr/>
          <a:lstStyle/>
          <a:p>
            <a:r>
              <a:rPr lang="en-US" dirty="0"/>
              <a:t>Insider-Outsider Theory</a:t>
            </a:r>
          </a:p>
        </p:txBody>
      </p:sp>
    </p:spTree>
    <p:extLst>
      <p:ext uri="{BB962C8B-B14F-4D97-AF65-F5344CB8AC3E}">
        <p14:creationId xmlns:p14="http://schemas.microsoft.com/office/powerpoint/2010/main" val="2370700750"/>
      </p:ext>
    </p:extLst>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3114"/>
            <a:ext cx="1943100" cy="38017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platzhalter 1"/>
          <p:cNvSpPr>
            <a:spLocks noGrp="1"/>
          </p:cNvSpPr>
          <p:nvPr>
            <p:ph type="body" sz="quarter" idx="11"/>
          </p:nvPr>
        </p:nvSpPr>
        <p:spPr/>
        <p:txBody>
          <a:bodyPr/>
          <a:lstStyle/>
          <a:p>
            <a:r>
              <a:rPr lang="en-US" dirty="0"/>
              <a:t>Are unions good or bad for the economy?</a:t>
            </a:r>
            <a:endParaRPr lang="de-DE" dirty="0"/>
          </a:p>
        </p:txBody>
      </p:sp>
      <p:sp>
        <p:nvSpPr>
          <p:cNvPr id="5" name="Titel 4"/>
          <p:cNvSpPr>
            <a:spLocks noGrp="1"/>
          </p:cNvSpPr>
          <p:nvPr>
            <p:ph type="title"/>
          </p:nvPr>
        </p:nvSpPr>
        <p:spPr>
          <a:xfrm>
            <a:off x="604838" y="310778"/>
            <a:ext cx="6545262" cy="1264025"/>
          </a:xfrm>
        </p:spPr>
        <p:txBody>
          <a:bodyPr/>
          <a:lstStyle/>
          <a:p>
            <a:r>
              <a:rPr lang="en-US" dirty="0"/>
              <a:t>Unions &amp; Collective Bargaining</a:t>
            </a:r>
            <a:endParaRPr lang="de-DE" dirty="0"/>
          </a:p>
        </p:txBody>
      </p:sp>
      <p:pic>
        <p:nvPicPr>
          <p:cNvPr id="167938" name="Picture 2" descr="Pros and conns of Drone Te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2563114"/>
            <a:ext cx="6503696" cy="3801765"/>
          </a:xfrm>
          <a:prstGeom prst="rect">
            <a:avLst/>
          </a:prstGeom>
          <a:noFill/>
          <a:extLst>
            <a:ext uri="{909E8E84-426E-40DD-AFC4-6F175D3DCCD1}">
              <a14:hiddenFill xmlns:a14="http://schemas.microsoft.com/office/drawing/2010/main">
                <a:solidFill>
                  <a:srgbClr val="FFFFFF"/>
                </a:solidFill>
              </a14:hiddenFill>
            </a:ext>
          </a:extLst>
        </p:spPr>
      </p:pic>
      <p:pic>
        <p:nvPicPr>
          <p:cNvPr id="16794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8296" y="4088405"/>
            <a:ext cx="1943100" cy="2276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15150" y="2563113"/>
            <a:ext cx="2228850" cy="38017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Inhaltsplatzhalter 2"/>
          <p:cNvSpPr>
            <a:spLocks noGrp="1"/>
          </p:cNvSpPr>
          <p:nvPr>
            <p:ph sz="quarter" idx="12"/>
          </p:nvPr>
        </p:nvSpPr>
        <p:spPr>
          <a:xfrm>
            <a:off x="247650" y="3848100"/>
            <a:ext cx="3905250" cy="2688228"/>
          </a:xfrm>
        </p:spPr>
        <p:txBody>
          <a:bodyPr/>
          <a:lstStyle/>
          <a:p>
            <a:pPr>
              <a:lnSpc>
                <a:spcPts val="2000"/>
              </a:lnSpc>
              <a:spcBef>
                <a:spcPts val="600"/>
              </a:spcBef>
              <a:buClr>
                <a:schemeClr val="bg1"/>
              </a:buClr>
              <a:buFont typeface="Wingdings" panose="05000000000000000000" pitchFamily="2" charset="2"/>
              <a:buChar char="§"/>
            </a:pPr>
            <a:r>
              <a:rPr lang="en-US" dirty="0">
                <a:solidFill>
                  <a:schemeClr val="bg1"/>
                </a:solidFill>
              </a:rPr>
              <a:t>Antidote to the market power of the firms that hire workers</a:t>
            </a:r>
          </a:p>
          <a:p>
            <a:pPr>
              <a:lnSpc>
                <a:spcPts val="2000"/>
              </a:lnSpc>
              <a:spcBef>
                <a:spcPts val="600"/>
              </a:spcBef>
              <a:buClr>
                <a:schemeClr val="bg1"/>
              </a:buClr>
              <a:buFont typeface="Wingdings" panose="05000000000000000000" pitchFamily="2" charset="2"/>
              <a:buChar char="§"/>
            </a:pPr>
            <a:r>
              <a:rPr lang="en-US" dirty="0">
                <a:solidFill>
                  <a:schemeClr val="bg1"/>
                </a:solidFill>
              </a:rPr>
              <a:t>In the absence of a union, firms pay lower wages and offer worse working conditions </a:t>
            </a:r>
          </a:p>
          <a:p>
            <a:pPr>
              <a:lnSpc>
                <a:spcPts val="2000"/>
              </a:lnSpc>
              <a:spcBef>
                <a:spcPts val="600"/>
              </a:spcBef>
              <a:buClr>
                <a:schemeClr val="bg1"/>
              </a:buClr>
              <a:buFont typeface="Wingdings" panose="05000000000000000000" pitchFamily="2" charset="2"/>
              <a:buChar char="§"/>
            </a:pPr>
            <a:r>
              <a:rPr lang="en-US" dirty="0">
                <a:solidFill>
                  <a:schemeClr val="bg1"/>
                </a:solidFill>
              </a:rPr>
              <a:t>Keep a happy and productive workforce</a:t>
            </a:r>
          </a:p>
        </p:txBody>
      </p:sp>
      <p:sp>
        <p:nvSpPr>
          <p:cNvPr id="11" name="Inhaltsplatzhalter 2"/>
          <p:cNvSpPr txBox="1">
            <a:spLocks/>
          </p:cNvSpPr>
          <p:nvPr/>
        </p:nvSpPr>
        <p:spPr>
          <a:xfrm>
            <a:off x="4857750" y="3829050"/>
            <a:ext cx="3962400" cy="2688228"/>
          </a:xfrm>
          <a:prstGeom prst="rect">
            <a:avLst/>
          </a:prstGeom>
        </p:spPr>
        <p:txBody>
          <a:bodyPr vert="horz" lIns="91440" tIns="45720" rIns="91440" bIns="45720" rtlCol="0">
            <a:noAutofit/>
          </a:bodyPr>
          <a:lstStyle>
            <a:lvl1pPr marL="342900" indent="-342900" algn="l" defTabSz="914400" rtl="0" eaLnBrk="1" latinLnBrk="0" hangingPunct="1">
              <a:lnSpc>
                <a:spcPts val="2800"/>
              </a:lnSpc>
              <a:spcBef>
                <a:spcPts val="1200"/>
              </a:spcBef>
              <a:buClrTx/>
              <a:buFont typeface="Frutiger 45 light" panose="020B0500000000000000" pitchFamily="34" charset="0"/>
              <a:buChar char="&gt;"/>
              <a:defRPr sz="2000" kern="1200">
                <a:solidFill>
                  <a:schemeClr val="tx1"/>
                </a:solidFill>
                <a:latin typeface="Frutiger 45 light" pitchFamily="34" charset="0"/>
                <a:ea typeface="+mn-ea"/>
                <a:cs typeface="+mn-cs"/>
              </a:defRPr>
            </a:lvl1pPr>
            <a:lvl2pPr marL="742950" indent="-28575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ts val="2000"/>
              </a:lnSpc>
              <a:spcBef>
                <a:spcPts val="600"/>
              </a:spcBef>
              <a:buClr>
                <a:schemeClr val="bg1"/>
              </a:buClr>
              <a:buFont typeface="Wingdings" panose="05000000000000000000" pitchFamily="2" charset="2"/>
              <a:buChar char="§"/>
            </a:pPr>
            <a:r>
              <a:rPr lang="en-US" dirty="0">
                <a:solidFill>
                  <a:schemeClr val="bg1"/>
                </a:solidFill>
              </a:rPr>
              <a:t>Unions - a type of cartel</a:t>
            </a:r>
          </a:p>
          <a:p>
            <a:pPr>
              <a:lnSpc>
                <a:spcPts val="2000"/>
              </a:lnSpc>
              <a:spcBef>
                <a:spcPts val="600"/>
              </a:spcBef>
              <a:buClr>
                <a:schemeClr val="bg1"/>
              </a:buClr>
              <a:buFont typeface="Wingdings" panose="05000000000000000000" pitchFamily="2" charset="2"/>
              <a:buChar char="§"/>
            </a:pPr>
            <a:r>
              <a:rPr lang="en-US" dirty="0">
                <a:solidFill>
                  <a:schemeClr val="bg1"/>
                </a:solidFill>
              </a:rPr>
              <a:t>Inefficient allocation of labor: high union wages reduce employment below the efficient level</a:t>
            </a:r>
          </a:p>
          <a:p>
            <a:pPr>
              <a:lnSpc>
                <a:spcPts val="2000"/>
              </a:lnSpc>
              <a:spcBef>
                <a:spcPts val="600"/>
              </a:spcBef>
              <a:buClr>
                <a:schemeClr val="bg1"/>
              </a:buClr>
              <a:buFont typeface="Wingdings" panose="05000000000000000000" pitchFamily="2" charset="2"/>
              <a:buChar char="§"/>
            </a:pPr>
            <a:r>
              <a:rPr lang="en-US" dirty="0">
                <a:solidFill>
                  <a:schemeClr val="bg1"/>
                </a:solidFill>
              </a:rPr>
              <a:t>Inequitable - some workers benefit at the expense of other workers</a:t>
            </a:r>
          </a:p>
        </p:txBody>
      </p:sp>
    </p:spTree>
    <p:extLst>
      <p:ext uri="{BB962C8B-B14F-4D97-AF65-F5344CB8AC3E}">
        <p14:creationId xmlns:p14="http://schemas.microsoft.com/office/powerpoint/2010/main" val="1377699001"/>
      </p:ext>
    </p:extLst>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quarter" idx="12"/>
          </p:nvPr>
        </p:nvSpPr>
        <p:spPr>
          <a:xfrm>
            <a:off x="604838" y="1842450"/>
            <a:ext cx="8081962" cy="3878903"/>
          </a:xfrm>
        </p:spPr>
        <p:txBody>
          <a:bodyPr/>
          <a:lstStyle/>
          <a:p>
            <a:pPr marL="0" indent="0">
              <a:buClr>
                <a:srgbClr val="2E63AC"/>
              </a:buClr>
              <a:buNone/>
            </a:pPr>
            <a:r>
              <a:rPr lang="de-DE" b="1" cap="all" dirty="0">
                <a:solidFill>
                  <a:srgbClr val="86A315"/>
                </a:solidFill>
              </a:rPr>
              <a:t>Efficiency </a:t>
            </a:r>
            <a:r>
              <a:rPr lang="de-DE" b="1" cap="all" dirty="0" err="1">
                <a:solidFill>
                  <a:srgbClr val="86A315"/>
                </a:solidFill>
              </a:rPr>
              <a:t>wages</a:t>
            </a:r>
            <a:r>
              <a:rPr lang="de-DE" dirty="0"/>
              <a:t>: </a:t>
            </a:r>
            <a:r>
              <a:rPr lang="en-US" altLang="en-US" dirty="0"/>
              <a:t>Above-equilibrium wages paid by firms</a:t>
            </a:r>
          </a:p>
          <a:p>
            <a:pPr marL="0" indent="0">
              <a:buNone/>
            </a:pPr>
            <a:r>
              <a:rPr lang="en-US" dirty="0">
                <a:latin typeface="+mn-lt"/>
              </a:rPr>
              <a:t>.</a:t>
            </a:r>
          </a:p>
        </p:txBody>
      </p:sp>
      <p:sp>
        <p:nvSpPr>
          <p:cNvPr id="5" name="Titel 4"/>
          <p:cNvSpPr>
            <a:spLocks noGrp="1"/>
          </p:cNvSpPr>
          <p:nvPr>
            <p:ph type="title"/>
          </p:nvPr>
        </p:nvSpPr>
        <p:spPr>
          <a:xfrm>
            <a:off x="604838" y="310778"/>
            <a:ext cx="6545262" cy="1264025"/>
          </a:xfrm>
        </p:spPr>
        <p:txBody>
          <a:bodyPr/>
          <a:lstStyle/>
          <a:p>
            <a:r>
              <a:rPr lang="de-DE" dirty="0" err="1"/>
              <a:t>Theory</a:t>
            </a:r>
            <a:r>
              <a:rPr lang="de-DE" dirty="0"/>
              <a:t> of Efficiency </a:t>
            </a:r>
            <a:r>
              <a:rPr lang="de-DE" dirty="0" err="1"/>
              <a:t>Wages</a:t>
            </a:r>
            <a:endParaRPr lang="en-US" dirty="0">
              <a:solidFill>
                <a:srgbClr val="2164A2"/>
              </a:solidFill>
              <a:ea typeface="ヒラギノ角ゴ Pro W3" pitchFamily="-65" charset="-128"/>
            </a:endParaRPr>
          </a:p>
        </p:txBody>
      </p:sp>
      <p:pic>
        <p:nvPicPr>
          <p:cNvPr id="159746" name="Picture 2" descr=" - Dilbert by Scott Adam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701" y="2971801"/>
            <a:ext cx="8904393" cy="2730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9453613"/>
      </p:ext>
    </p:extLst>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quarter" idx="12"/>
          </p:nvPr>
        </p:nvSpPr>
        <p:spPr>
          <a:xfrm>
            <a:off x="604838" y="1810918"/>
            <a:ext cx="8081962" cy="3878903"/>
          </a:xfrm>
        </p:spPr>
        <p:txBody>
          <a:bodyPr/>
          <a:lstStyle/>
          <a:p>
            <a:pPr marL="0" indent="0">
              <a:buClr>
                <a:srgbClr val="2E63AC"/>
              </a:buClr>
              <a:buNone/>
            </a:pPr>
            <a:r>
              <a:rPr lang="en-US" altLang="en-US" dirty="0">
                <a:solidFill>
                  <a:srgbClr val="135CBD"/>
                </a:solidFill>
              </a:rPr>
              <a:t>Worker health</a:t>
            </a:r>
          </a:p>
          <a:p>
            <a:pPr>
              <a:lnSpc>
                <a:spcPts val="2000"/>
              </a:lnSpc>
              <a:spcBef>
                <a:spcPts val="600"/>
              </a:spcBef>
              <a:buClr>
                <a:srgbClr val="2E63AC"/>
              </a:buClr>
              <a:buFont typeface="Wingdings" panose="05000000000000000000" pitchFamily="2" charset="2"/>
              <a:buChar char="§"/>
            </a:pPr>
            <a:r>
              <a:rPr lang="en-US" altLang="en-US" dirty="0"/>
              <a:t>Better paid workers</a:t>
            </a:r>
          </a:p>
          <a:p>
            <a:pPr>
              <a:lnSpc>
                <a:spcPts val="2000"/>
              </a:lnSpc>
              <a:spcBef>
                <a:spcPts val="600"/>
              </a:spcBef>
              <a:buClr>
                <a:srgbClr val="2E63AC"/>
              </a:buClr>
              <a:buFont typeface="Wingdings" panose="05000000000000000000" pitchFamily="2" charset="2"/>
              <a:buChar char="§"/>
            </a:pPr>
            <a:r>
              <a:rPr lang="en-US" altLang="en-US" dirty="0"/>
              <a:t>Eat a more nutritious diet</a:t>
            </a:r>
          </a:p>
          <a:p>
            <a:pPr>
              <a:lnSpc>
                <a:spcPts val="2000"/>
              </a:lnSpc>
              <a:spcBef>
                <a:spcPts val="600"/>
              </a:spcBef>
              <a:buClr>
                <a:srgbClr val="2E63AC"/>
              </a:buClr>
              <a:buFont typeface="Wingdings" panose="05000000000000000000" pitchFamily="2" charset="2"/>
              <a:buChar char="§"/>
            </a:pPr>
            <a:r>
              <a:rPr lang="en-US" altLang="en-US" dirty="0"/>
              <a:t>Healthier and more productive</a:t>
            </a:r>
          </a:p>
          <a:p>
            <a:pPr marL="0" indent="0">
              <a:buClr>
                <a:srgbClr val="2E63AC"/>
              </a:buClr>
              <a:buNone/>
            </a:pPr>
            <a:r>
              <a:rPr lang="en-US" altLang="en-US" dirty="0">
                <a:solidFill>
                  <a:srgbClr val="135CBD"/>
                </a:solidFill>
              </a:rPr>
              <a:t>Worker turnover</a:t>
            </a:r>
          </a:p>
          <a:p>
            <a:pPr>
              <a:lnSpc>
                <a:spcPts val="2000"/>
              </a:lnSpc>
              <a:spcBef>
                <a:spcPts val="600"/>
              </a:spcBef>
              <a:buClr>
                <a:srgbClr val="2E63AC"/>
              </a:buClr>
              <a:buFont typeface="Wingdings" panose="05000000000000000000" pitchFamily="2" charset="2"/>
              <a:buChar char="§"/>
            </a:pPr>
            <a:r>
              <a:rPr lang="en-US" altLang="en-US" dirty="0"/>
              <a:t>Firm can reduce turnover among its workers</a:t>
            </a:r>
          </a:p>
          <a:p>
            <a:pPr marL="0" indent="0">
              <a:buClr>
                <a:srgbClr val="2E63AC"/>
              </a:buClr>
              <a:buNone/>
            </a:pPr>
            <a:r>
              <a:rPr lang="en-US" altLang="en-US" dirty="0">
                <a:solidFill>
                  <a:srgbClr val="135CBD"/>
                </a:solidFill>
              </a:rPr>
              <a:t>Worker quality</a:t>
            </a:r>
          </a:p>
          <a:p>
            <a:pPr>
              <a:lnSpc>
                <a:spcPts val="2000"/>
              </a:lnSpc>
              <a:spcBef>
                <a:spcPts val="600"/>
              </a:spcBef>
              <a:buClr>
                <a:srgbClr val="2E63AC"/>
              </a:buClr>
              <a:buFont typeface="Wingdings" panose="05000000000000000000" pitchFamily="2" charset="2"/>
              <a:buChar char="§"/>
            </a:pPr>
            <a:r>
              <a:rPr lang="en-US" altLang="en-US" dirty="0"/>
              <a:t>Attracts a better pool of workers</a:t>
            </a:r>
          </a:p>
          <a:p>
            <a:pPr>
              <a:lnSpc>
                <a:spcPts val="2000"/>
              </a:lnSpc>
              <a:spcBef>
                <a:spcPts val="600"/>
              </a:spcBef>
              <a:buClr>
                <a:srgbClr val="2E63AC"/>
              </a:buClr>
              <a:buFont typeface="Wingdings" panose="05000000000000000000" pitchFamily="2" charset="2"/>
              <a:buChar char="§"/>
            </a:pPr>
            <a:r>
              <a:rPr lang="en-US" altLang="en-US" dirty="0"/>
              <a:t>Increases the quality of its workforce</a:t>
            </a:r>
          </a:p>
          <a:p>
            <a:pPr marL="0" indent="0">
              <a:buClr>
                <a:srgbClr val="2E63AC"/>
              </a:buClr>
              <a:buNone/>
            </a:pPr>
            <a:r>
              <a:rPr lang="en-US" altLang="en-US" dirty="0">
                <a:solidFill>
                  <a:srgbClr val="135CBD"/>
                </a:solidFill>
              </a:rPr>
              <a:t>Worker effort</a:t>
            </a:r>
          </a:p>
          <a:p>
            <a:pPr>
              <a:lnSpc>
                <a:spcPts val="2000"/>
              </a:lnSpc>
              <a:spcBef>
                <a:spcPts val="600"/>
              </a:spcBef>
              <a:buClr>
                <a:srgbClr val="2E63AC"/>
              </a:buClr>
              <a:buFont typeface="Wingdings" panose="05000000000000000000" pitchFamily="2" charset="2"/>
              <a:buChar char="§"/>
            </a:pPr>
            <a:r>
              <a:rPr lang="en-US" altLang="en-US" dirty="0"/>
              <a:t>High wages make workers more eager to keep their jobs</a:t>
            </a:r>
          </a:p>
          <a:p>
            <a:pPr>
              <a:lnSpc>
                <a:spcPts val="2000"/>
              </a:lnSpc>
              <a:spcBef>
                <a:spcPts val="600"/>
              </a:spcBef>
              <a:buClr>
                <a:srgbClr val="2E63AC"/>
              </a:buClr>
              <a:buFont typeface="Wingdings" panose="05000000000000000000" pitchFamily="2" charset="2"/>
              <a:buChar char="§"/>
            </a:pPr>
            <a:r>
              <a:rPr lang="en-US" altLang="en-US" dirty="0"/>
              <a:t>Give workers an incentive to put forward their best effort</a:t>
            </a:r>
          </a:p>
          <a:p>
            <a:pPr>
              <a:buClr>
                <a:srgbClr val="2E63AC"/>
              </a:buClr>
              <a:buFont typeface="Wingdings" panose="05000000000000000000" pitchFamily="2" charset="2"/>
              <a:buChar char="§"/>
            </a:pPr>
            <a:endParaRPr lang="en-US" altLang="en-US" dirty="0"/>
          </a:p>
          <a:p>
            <a:pPr marL="0" indent="0">
              <a:buNone/>
            </a:pPr>
            <a:r>
              <a:rPr lang="en-US" dirty="0">
                <a:latin typeface="+mn-lt"/>
              </a:rPr>
              <a:t>.</a:t>
            </a:r>
          </a:p>
        </p:txBody>
      </p:sp>
      <p:sp>
        <p:nvSpPr>
          <p:cNvPr id="5" name="Titel 4"/>
          <p:cNvSpPr>
            <a:spLocks noGrp="1"/>
          </p:cNvSpPr>
          <p:nvPr>
            <p:ph type="title"/>
          </p:nvPr>
        </p:nvSpPr>
        <p:spPr>
          <a:xfrm>
            <a:off x="604838" y="310778"/>
            <a:ext cx="6545262" cy="1264025"/>
          </a:xfrm>
        </p:spPr>
        <p:txBody>
          <a:bodyPr/>
          <a:lstStyle/>
          <a:p>
            <a:r>
              <a:rPr lang="de-DE" dirty="0" err="1"/>
              <a:t>Theory</a:t>
            </a:r>
            <a:r>
              <a:rPr lang="de-DE" dirty="0"/>
              <a:t> of Efficiency </a:t>
            </a:r>
            <a:r>
              <a:rPr lang="de-DE" dirty="0" err="1"/>
              <a:t>Wages</a:t>
            </a:r>
            <a:endParaRPr lang="en-US" dirty="0">
              <a:solidFill>
                <a:srgbClr val="2164A2"/>
              </a:solidFill>
              <a:ea typeface="ヒラギノ角ゴ Pro W3" pitchFamily="-65" charset="-128"/>
            </a:endParaRPr>
          </a:p>
        </p:txBody>
      </p:sp>
    </p:spTree>
    <p:extLst>
      <p:ext uri="{BB962C8B-B14F-4D97-AF65-F5344CB8AC3E}">
        <p14:creationId xmlns:p14="http://schemas.microsoft.com/office/powerpoint/2010/main" val="3165105442"/>
      </p:ext>
    </p:extLst>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7"/>
          <p:cNvSpPr/>
          <p:nvPr/>
        </p:nvSpPr>
        <p:spPr>
          <a:xfrm>
            <a:off x="-1" y="-94596"/>
            <a:ext cx="9144001" cy="6454820"/>
          </a:xfrm>
          <a:prstGeom prst="rect">
            <a:avLst/>
          </a:prstGeom>
          <a:blipFill dpi="0" rotWithShape="1">
            <a:blip r:embed="rId2">
              <a:alphaModFix amt="2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nhaltsplatzhalter 2"/>
          <p:cNvSpPr>
            <a:spLocks noGrp="1"/>
          </p:cNvSpPr>
          <p:nvPr>
            <p:ph sz="quarter" idx="12"/>
          </p:nvPr>
        </p:nvSpPr>
        <p:spPr>
          <a:xfrm>
            <a:off x="604838" y="1842450"/>
            <a:ext cx="8081962" cy="3878903"/>
          </a:xfrm>
        </p:spPr>
        <p:txBody>
          <a:bodyPr/>
          <a:lstStyle/>
          <a:p>
            <a:pPr marL="0" indent="0">
              <a:buClr>
                <a:srgbClr val="2E63AC"/>
              </a:buClr>
              <a:buNone/>
            </a:pPr>
            <a:r>
              <a:rPr lang="en-US" altLang="en-US" dirty="0">
                <a:solidFill>
                  <a:srgbClr val="135CBD"/>
                </a:solidFill>
              </a:rPr>
              <a:t>Production</a:t>
            </a:r>
          </a:p>
          <a:p>
            <a:pPr>
              <a:buClr>
                <a:srgbClr val="2E63AC"/>
              </a:buClr>
              <a:buFont typeface="Wingdings" panose="05000000000000000000" pitchFamily="2" charset="2"/>
              <a:buChar char="§"/>
            </a:pPr>
            <a:r>
              <a:rPr lang="en-US" altLang="en-US" dirty="0"/>
              <a:t>Model T Ford</a:t>
            </a:r>
          </a:p>
          <a:p>
            <a:pPr>
              <a:lnSpc>
                <a:spcPts val="2400"/>
              </a:lnSpc>
              <a:spcBef>
                <a:spcPts val="600"/>
              </a:spcBef>
              <a:buClr>
                <a:srgbClr val="2E63AC"/>
              </a:buClr>
              <a:buFont typeface="Wingdings" panose="05000000000000000000" pitchFamily="2" charset="2"/>
              <a:buChar char="§"/>
            </a:pPr>
            <a:r>
              <a:rPr lang="en-US" altLang="en-US" dirty="0"/>
              <a:t>Introduced modern techniques of production, built cars on assembly lines</a:t>
            </a:r>
          </a:p>
          <a:p>
            <a:pPr>
              <a:lnSpc>
                <a:spcPts val="2400"/>
              </a:lnSpc>
              <a:spcBef>
                <a:spcPts val="600"/>
              </a:spcBef>
              <a:buClr>
                <a:srgbClr val="2E63AC"/>
              </a:buClr>
              <a:buFont typeface="Wingdings" panose="05000000000000000000" pitchFamily="2" charset="2"/>
              <a:buChar char="§"/>
            </a:pPr>
            <a:r>
              <a:rPr lang="en-US" altLang="en-US" dirty="0"/>
              <a:t>Unskilled workers were taught to perform the same simple tasks over and over again</a:t>
            </a:r>
          </a:p>
          <a:p>
            <a:pPr marL="0" indent="0">
              <a:lnSpc>
                <a:spcPts val="2400"/>
              </a:lnSpc>
              <a:spcBef>
                <a:spcPts val="600"/>
              </a:spcBef>
              <a:buClr>
                <a:srgbClr val="2E63AC"/>
              </a:buClr>
              <a:buNone/>
            </a:pPr>
            <a:r>
              <a:rPr lang="en-US" altLang="en-US" dirty="0">
                <a:solidFill>
                  <a:srgbClr val="135CBD"/>
                </a:solidFill>
              </a:rPr>
              <a:t>Henry Ford and the very generous $5-a-day wage</a:t>
            </a:r>
            <a:endParaRPr lang="en-US" altLang="en-US" dirty="0"/>
          </a:p>
          <a:p>
            <a:pPr>
              <a:lnSpc>
                <a:spcPts val="2400"/>
              </a:lnSpc>
              <a:spcBef>
                <a:spcPts val="600"/>
              </a:spcBef>
              <a:buClr>
                <a:srgbClr val="2E63AC"/>
              </a:buClr>
              <a:buFont typeface="Wingdings" panose="05000000000000000000" pitchFamily="2" charset="2"/>
              <a:buChar char="§"/>
            </a:pPr>
            <a:r>
              <a:rPr lang="en-US" altLang="en-US" dirty="0"/>
              <a:t>1914, Ford: the $5 workday</a:t>
            </a:r>
          </a:p>
          <a:p>
            <a:pPr lvl="1">
              <a:lnSpc>
                <a:spcPts val="2400"/>
              </a:lnSpc>
              <a:spcBef>
                <a:spcPts val="600"/>
              </a:spcBef>
              <a:buClr>
                <a:srgbClr val="2E63AC"/>
              </a:buClr>
              <a:buFont typeface="Wingdings" panose="05000000000000000000" pitchFamily="2" charset="2"/>
              <a:buChar char="§"/>
            </a:pPr>
            <a:r>
              <a:rPr lang="en-US" altLang="en-US" dirty="0"/>
              <a:t>Ford’s high-wage policy: efficiency wage</a:t>
            </a:r>
          </a:p>
          <a:p>
            <a:pPr lvl="1">
              <a:lnSpc>
                <a:spcPts val="2400"/>
              </a:lnSpc>
              <a:spcBef>
                <a:spcPts val="600"/>
              </a:spcBef>
              <a:buClr>
                <a:srgbClr val="2E63AC"/>
              </a:buClr>
              <a:buFont typeface="Wingdings" panose="05000000000000000000" pitchFamily="2" charset="2"/>
              <a:buChar char="§"/>
            </a:pPr>
            <a:r>
              <a:rPr lang="en-US" altLang="en-US" dirty="0"/>
              <a:t>Twice the going wage</a:t>
            </a:r>
          </a:p>
          <a:p>
            <a:pPr>
              <a:lnSpc>
                <a:spcPts val="2400"/>
              </a:lnSpc>
              <a:spcBef>
                <a:spcPts val="600"/>
              </a:spcBef>
              <a:buClr>
                <a:srgbClr val="2E63AC"/>
              </a:buClr>
              <a:buFont typeface="Wingdings" panose="05000000000000000000" pitchFamily="2" charset="2"/>
              <a:buChar char="§"/>
            </a:pPr>
            <a:r>
              <a:rPr lang="en-US" altLang="en-US" dirty="0"/>
              <a:t>Long lines of job seekers</a:t>
            </a:r>
          </a:p>
          <a:p>
            <a:pPr marL="0" indent="0">
              <a:buNone/>
            </a:pPr>
            <a:r>
              <a:rPr lang="en-US" dirty="0">
                <a:latin typeface="+mn-lt"/>
              </a:rPr>
              <a:t>.</a:t>
            </a:r>
          </a:p>
        </p:txBody>
      </p:sp>
      <p:sp>
        <p:nvSpPr>
          <p:cNvPr id="5" name="Titel 4"/>
          <p:cNvSpPr>
            <a:spLocks noGrp="1"/>
          </p:cNvSpPr>
          <p:nvPr>
            <p:ph type="title"/>
          </p:nvPr>
        </p:nvSpPr>
        <p:spPr>
          <a:xfrm>
            <a:off x="604838" y="310778"/>
            <a:ext cx="6545262" cy="1264025"/>
          </a:xfrm>
        </p:spPr>
        <p:txBody>
          <a:bodyPr/>
          <a:lstStyle/>
          <a:p>
            <a:r>
              <a:rPr lang="en-US" altLang="en-US" dirty="0"/>
              <a:t>Ford’s efficiency wage</a:t>
            </a:r>
          </a:p>
        </p:txBody>
      </p:sp>
      <p:sp>
        <p:nvSpPr>
          <p:cNvPr id="6" name="Rechteck 5"/>
          <p:cNvSpPr/>
          <p:nvPr/>
        </p:nvSpPr>
        <p:spPr>
          <a:xfrm>
            <a:off x="0" y="5260849"/>
            <a:ext cx="9144000" cy="1103587"/>
          </a:xfrm>
          <a:prstGeom prst="rect">
            <a:avLst/>
          </a:prstGeom>
          <a:gradFill>
            <a:gsLst>
              <a:gs pos="6000">
                <a:srgbClr val="2E63AC">
                  <a:lumMod val="100000"/>
                </a:srgbClr>
              </a:gs>
              <a:gs pos="4000">
                <a:srgbClr val="2E63AC"/>
              </a:gs>
              <a:gs pos="54000">
                <a:srgbClr val="2E63AC">
                  <a:alpha val="0"/>
                </a:srgb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feld 6"/>
          <p:cNvSpPr txBox="1"/>
          <p:nvPr/>
        </p:nvSpPr>
        <p:spPr>
          <a:xfrm>
            <a:off x="-236490" y="5439157"/>
            <a:ext cx="9144000" cy="1015663"/>
          </a:xfrm>
          <a:prstGeom prst="rect">
            <a:avLst/>
          </a:prstGeom>
          <a:noFill/>
        </p:spPr>
        <p:txBody>
          <a:bodyPr wrap="square" rtlCol="0">
            <a:spAutoFit/>
          </a:bodyPr>
          <a:lstStyle/>
          <a:p>
            <a:pPr algn="r"/>
            <a:endParaRPr lang="de-DE" dirty="0">
              <a:solidFill>
                <a:schemeClr val="bg1"/>
              </a:solidFill>
              <a:latin typeface="+mj-lt"/>
            </a:endParaRPr>
          </a:p>
          <a:p>
            <a:pPr algn="r"/>
            <a:r>
              <a:rPr lang="de-DE" sz="2400" cap="all" dirty="0">
                <a:solidFill>
                  <a:schemeClr val="bg1"/>
                </a:solidFill>
                <a:latin typeface="+mj-lt"/>
              </a:rPr>
              <a:t>Case Study</a:t>
            </a:r>
          </a:p>
          <a:p>
            <a:pPr algn="r"/>
            <a:r>
              <a:rPr lang="de-DE" dirty="0">
                <a:solidFill>
                  <a:schemeClr val="bg1"/>
                </a:solidFill>
                <a:latin typeface="+mj-lt"/>
              </a:rPr>
              <a:t>       </a:t>
            </a:r>
            <a:endParaRPr lang="en-US" dirty="0">
              <a:solidFill>
                <a:schemeClr val="bg1"/>
              </a:solidFill>
              <a:latin typeface="+mj-lt"/>
            </a:endParaRPr>
          </a:p>
        </p:txBody>
      </p:sp>
    </p:spTree>
    <p:extLst>
      <p:ext uri="{BB962C8B-B14F-4D97-AF65-F5344CB8AC3E}">
        <p14:creationId xmlns:p14="http://schemas.microsoft.com/office/powerpoint/2010/main" val="767943036"/>
      </p:ext>
    </p:extLst>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7"/>
          <p:cNvSpPr/>
          <p:nvPr/>
        </p:nvSpPr>
        <p:spPr>
          <a:xfrm>
            <a:off x="-1" y="-94596"/>
            <a:ext cx="9144001" cy="6454820"/>
          </a:xfrm>
          <a:prstGeom prst="rect">
            <a:avLst/>
          </a:prstGeom>
          <a:blipFill dpi="0" rotWithShape="1">
            <a:blip r:embed="rId2">
              <a:alphaModFix amt="2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nhaltsplatzhalter 2"/>
          <p:cNvSpPr>
            <a:spLocks noGrp="1"/>
          </p:cNvSpPr>
          <p:nvPr>
            <p:ph sz="quarter" idx="12"/>
          </p:nvPr>
        </p:nvSpPr>
        <p:spPr>
          <a:xfrm>
            <a:off x="604838" y="1842450"/>
            <a:ext cx="8081962" cy="3878903"/>
          </a:xfrm>
        </p:spPr>
        <p:txBody>
          <a:bodyPr/>
          <a:lstStyle/>
          <a:p>
            <a:pPr marL="0" indent="0">
              <a:buClr>
                <a:srgbClr val="2E63AC"/>
              </a:buClr>
              <a:buNone/>
            </a:pPr>
            <a:r>
              <a:rPr lang="en-US" altLang="en-US" dirty="0">
                <a:solidFill>
                  <a:srgbClr val="135CBD"/>
                </a:solidFill>
              </a:rPr>
              <a:t>Consequences</a:t>
            </a:r>
          </a:p>
          <a:p>
            <a:pPr>
              <a:buClr>
                <a:srgbClr val="2E63AC"/>
              </a:buClr>
              <a:buFont typeface="Wingdings" panose="05000000000000000000" pitchFamily="2" charset="2"/>
              <a:buChar char="§"/>
            </a:pPr>
            <a:r>
              <a:rPr lang="en-US" altLang="en-US" dirty="0"/>
              <a:t>High worker effort; Ford’s use of the assembly line - highly interdependent workers</a:t>
            </a:r>
          </a:p>
          <a:p>
            <a:pPr>
              <a:buClr>
                <a:srgbClr val="2E63AC"/>
              </a:buClr>
              <a:buFont typeface="Wingdings" panose="05000000000000000000" pitchFamily="2" charset="2"/>
              <a:buChar char="§"/>
            </a:pPr>
            <a:r>
              <a:rPr lang="en-US" altLang="en-US" dirty="0"/>
              <a:t>Turnover fell</a:t>
            </a:r>
          </a:p>
          <a:p>
            <a:pPr>
              <a:buClr>
                <a:srgbClr val="2E63AC"/>
              </a:buClr>
              <a:buFont typeface="Wingdings" panose="05000000000000000000" pitchFamily="2" charset="2"/>
              <a:buChar char="§"/>
            </a:pPr>
            <a:r>
              <a:rPr lang="en-US" altLang="en-US" dirty="0"/>
              <a:t>Absenteeism fell</a:t>
            </a:r>
          </a:p>
          <a:p>
            <a:pPr>
              <a:buClr>
                <a:srgbClr val="2E63AC"/>
              </a:buClr>
              <a:buFont typeface="Wingdings" panose="05000000000000000000" pitchFamily="2" charset="2"/>
              <a:buChar char="§"/>
            </a:pPr>
            <a:r>
              <a:rPr lang="en-US" altLang="en-US" dirty="0"/>
              <a:t>Productivity rose</a:t>
            </a:r>
          </a:p>
          <a:p>
            <a:pPr>
              <a:buClr>
                <a:srgbClr val="2E63AC"/>
              </a:buClr>
              <a:buFont typeface="Wingdings" panose="05000000000000000000" pitchFamily="2" charset="2"/>
              <a:buChar char="§"/>
            </a:pPr>
            <a:r>
              <a:rPr lang="en-US" altLang="en-US" dirty="0"/>
              <a:t>Workers – so much more efficient; Ford’s production costs were lower despite higher wages</a:t>
            </a:r>
          </a:p>
          <a:p>
            <a:pPr>
              <a:buClr>
                <a:srgbClr val="2E63AC"/>
              </a:buClr>
              <a:buFont typeface="Wingdings" panose="05000000000000000000" pitchFamily="2" charset="2"/>
              <a:buChar char="§"/>
            </a:pPr>
            <a:r>
              <a:rPr lang="en-US" altLang="en-US" dirty="0"/>
              <a:t>Profitable for the firm</a:t>
            </a:r>
          </a:p>
          <a:p>
            <a:pPr marL="0" indent="0">
              <a:buNone/>
            </a:pPr>
            <a:r>
              <a:rPr lang="en-US" dirty="0">
                <a:latin typeface="+mn-lt"/>
              </a:rPr>
              <a:t>.</a:t>
            </a:r>
          </a:p>
        </p:txBody>
      </p:sp>
      <p:sp>
        <p:nvSpPr>
          <p:cNvPr id="5" name="Titel 4"/>
          <p:cNvSpPr>
            <a:spLocks noGrp="1"/>
          </p:cNvSpPr>
          <p:nvPr>
            <p:ph type="title"/>
          </p:nvPr>
        </p:nvSpPr>
        <p:spPr>
          <a:xfrm>
            <a:off x="604838" y="310778"/>
            <a:ext cx="6545262" cy="1264025"/>
          </a:xfrm>
        </p:spPr>
        <p:txBody>
          <a:bodyPr/>
          <a:lstStyle/>
          <a:p>
            <a:r>
              <a:rPr lang="en-US" altLang="en-US" dirty="0"/>
              <a:t>Ford’s efficiency wage</a:t>
            </a:r>
          </a:p>
        </p:txBody>
      </p:sp>
      <p:sp>
        <p:nvSpPr>
          <p:cNvPr id="6" name="Rechteck 5"/>
          <p:cNvSpPr/>
          <p:nvPr/>
        </p:nvSpPr>
        <p:spPr>
          <a:xfrm>
            <a:off x="0" y="5260849"/>
            <a:ext cx="9144000" cy="1103587"/>
          </a:xfrm>
          <a:prstGeom prst="rect">
            <a:avLst/>
          </a:prstGeom>
          <a:gradFill>
            <a:gsLst>
              <a:gs pos="6000">
                <a:srgbClr val="2E63AC">
                  <a:lumMod val="100000"/>
                </a:srgbClr>
              </a:gs>
              <a:gs pos="4000">
                <a:srgbClr val="2E63AC"/>
              </a:gs>
              <a:gs pos="54000">
                <a:srgbClr val="2E63AC">
                  <a:alpha val="0"/>
                </a:srgb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feld 6"/>
          <p:cNvSpPr txBox="1"/>
          <p:nvPr/>
        </p:nvSpPr>
        <p:spPr>
          <a:xfrm>
            <a:off x="-236490" y="5439157"/>
            <a:ext cx="9144000" cy="1015663"/>
          </a:xfrm>
          <a:prstGeom prst="rect">
            <a:avLst/>
          </a:prstGeom>
          <a:noFill/>
        </p:spPr>
        <p:txBody>
          <a:bodyPr wrap="square" rtlCol="0">
            <a:spAutoFit/>
          </a:bodyPr>
          <a:lstStyle/>
          <a:p>
            <a:pPr algn="r"/>
            <a:endParaRPr lang="de-DE" dirty="0">
              <a:solidFill>
                <a:schemeClr val="bg1"/>
              </a:solidFill>
              <a:latin typeface="+mj-lt"/>
            </a:endParaRPr>
          </a:p>
          <a:p>
            <a:pPr algn="r"/>
            <a:r>
              <a:rPr lang="de-DE" sz="2400" cap="all" dirty="0">
                <a:solidFill>
                  <a:schemeClr val="bg1"/>
                </a:solidFill>
                <a:latin typeface="+mj-lt"/>
              </a:rPr>
              <a:t>Case Study</a:t>
            </a:r>
          </a:p>
          <a:p>
            <a:pPr algn="r"/>
            <a:r>
              <a:rPr lang="de-DE" dirty="0">
                <a:solidFill>
                  <a:schemeClr val="bg1"/>
                </a:solidFill>
                <a:latin typeface="+mj-lt"/>
              </a:rPr>
              <a:t>       </a:t>
            </a:r>
            <a:endParaRPr lang="en-US" dirty="0">
              <a:solidFill>
                <a:schemeClr val="bg1"/>
              </a:solidFill>
              <a:latin typeface="+mj-lt"/>
            </a:endParaRPr>
          </a:p>
        </p:txBody>
      </p:sp>
    </p:spTree>
    <p:extLst>
      <p:ext uri="{BB962C8B-B14F-4D97-AF65-F5344CB8AC3E}">
        <p14:creationId xmlns:p14="http://schemas.microsoft.com/office/powerpoint/2010/main" val="24657312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3833" y="1191485"/>
            <a:ext cx="6646429" cy="49788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itel 4"/>
          <p:cNvSpPr>
            <a:spLocks noGrp="1"/>
          </p:cNvSpPr>
          <p:nvPr>
            <p:ph type="title"/>
          </p:nvPr>
        </p:nvSpPr>
        <p:spPr>
          <a:xfrm>
            <a:off x="604838" y="-221494"/>
            <a:ext cx="6545262" cy="1264025"/>
          </a:xfrm>
        </p:spPr>
        <p:txBody>
          <a:bodyPr/>
          <a:lstStyle/>
          <a:p>
            <a:r>
              <a:rPr lang="en-US" altLang="en-US" dirty="0"/>
              <a:t>The Circular Flow Model </a:t>
            </a:r>
            <a:br>
              <a:rPr lang="en-US" altLang="en-US" dirty="0"/>
            </a:br>
            <a:r>
              <a:rPr lang="en-US" altLang="en-US" dirty="0"/>
              <a:t>with the Government</a:t>
            </a:r>
            <a:endParaRPr lang="de-DE" dirty="0"/>
          </a:p>
        </p:txBody>
      </p:sp>
    </p:spTree>
    <p:extLst>
      <p:ext uri="{BB962C8B-B14F-4D97-AF65-F5344CB8AC3E}">
        <p14:creationId xmlns:p14="http://schemas.microsoft.com/office/powerpoint/2010/main" val="103175260"/>
      </p:ext>
    </p:extLst>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a:xfrm>
            <a:off x="3884400" y="694803"/>
            <a:ext cx="4654800" cy="990015"/>
          </a:xfrm>
        </p:spPr>
        <p:txBody>
          <a:bodyPr/>
          <a:lstStyle/>
          <a:p>
            <a:r>
              <a:rPr lang="en-US" dirty="0"/>
              <a:t>Money and Prices</a:t>
            </a:r>
            <a:endParaRPr lang="de-DE" dirty="0"/>
          </a:p>
        </p:txBody>
      </p:sp>
      <p:graphicFrame>
        <p:nvGraphicFramePr>
          <p:cNvPr id="7" name="Tabelle 6"/>
          <p:cNvGraphicFramePr>
            <a:graphicFrameLocks noGrp="1"/>
          </p:cNvGraphicFramePr>
          <p:nvPr/>
        </p:nvGraphicFramePr>
        <p:xfrm>
          <a:off x="3900270" y="1904832"/>
          <a:ext cx="4087021" cy="1262938"/>
        </p:xfrm>
        <a:graphic>
          <a:graphicData uri="http://schemas.openxmlformats.org/drawingml/2006/table">
            <a:tbl>
              <a:tblPr firstRow="1" bandRow="1">
                <a:tableStyleId>{5C22544A-7EE6-4342-B048-85BDC9FD1C3A}</a:tableStyleId>
              </a:tblPr>
              <a:tblGrid>
                <a:gridCol w="667021">
                  <a:extLst>
                    <a:ext uri="{9D8B030D-6E8A-4147-A177-3AD203B41FA5}">
                      <a16:colId xmlns:a16="http://schemas.microsoft.com/office/drawing/2014/main" val="20000"/>
                    </a:ext>
                  </a:extLst>
                </a:gridCol>
                <a:gridCol w="3420000">
                  <a:extLst>
                    <a:ext uri="{9D8B030D-6E8A-4147-A177-3AD203B41FA5}">
                      <a16:colId xmlns:a16="http://schemas.microsoft.com/office/drawing/2014/main" val="20001"/>
                    </a:ext>
                  </a:extLst>
                </a:gridCol>
              </a:tblGrid>
              <a:tr h="8540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00" b="1" dirty="0">
                        <a:solidFill>
                          <a:srgbClr val="6E86D4"/>
                        </a:solidFill>
                        <a:latin typeface="Arial Black" pitchFamily="34" charset="0"/>
                        <a:cs typeface="Arial" pitchFamily="34" charset="0"/>
                      </a:endParaRPr>
                    </a:p>
                  </a:txBody>
                  <a:tcPr marL="36000" marR="3600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b="1" dirty="0">
                        <a:solidFill>
                          <a:schemeClr val="tx1"/>
                        </a:solidFill>
                        <a:latin typeface="Arial" pitchFamily="34" charset="0"/>
                        <a:cs typeface="Arial" pitchFamily="34" charset="0"/>
                      </a:endParaRPr>
                    </a:p>
                  </a:txBody>
                  <a:tcPr marL="36000" marR="3600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3542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a:solidFill>
                            <a:schemeClr val="bg1"/>
                          </a:solidFill>
                          <a:latin typeface="+mn-lt"/>
                          <a:cs typeface="Arial" pitchFamily="34" charset="0"/>
                        </a:rPr>
                        <a:t>9.1</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dirty="0">
                          <a:solidFill>
                            <a:schemeClr val="bg1"/>
                          </a:solidFill>
                          <a:latin typeface="+mn-lt"/>
                          <a:cs typeface="Arial" pitchFamily="34" charset="0"/>
                        </a:rPr>
                        <a:t>The Monetary System</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3542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a:solidFill>
                            <a:schemeClr val="bg1"/>
                          </a:solidFill>
                          <a:latin typeface="+mn-lt"/>
                          <a:cs typeface="Arial" pitchFamily="34" charset="0"/>
                        </a:rPr>
                        <a:t>9.2</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dirty="0">
                          <a:solidFill>
                            <a:schemeClr val="bg1"/>
                          </a:solidFill>
                          <a:latin typeface="+mn-lt"/>
                          <a:cs typeface="Arial" pitchFamily="34" charset="0"/>
                        </a:rPr>
                        <a:t>International Finance</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016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700" b="1" dirty="0">
                        <a:solidFill>
                          <a:schemeClr val="tx1">
                            <a:lumMod val="50000"/>
                            <a:lumOff val="50000"/>
                          </a:schemeClr>
                        </a:solidFill>
                        <a:latin typeface="Arial Black" pitchFamily="34" charset="0"/>
                        <a:cs typeface="Arial" pitchFamily="34" charset="0"/>
                      </a:endParaRPr>
                    </a:p>
                  </a:txBody>
                  <a:tcPr marL="36000" marR="3600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700" b="0" dirty="0">
                        <a:solidFill>
                          <a:schemeClr val="tx1">
                            <a:lumMod val="50000"/>
                            <a:lumOff val="50000"/>
                          </a:schemeClr>
                        </a:solidFill>
                        <a:latin typeface="Arial" pitchFamily="34" charset="0"/>
                        <a:cs typeface="Arial" pitchFamily="34" charset="0"/>
                      </a:endParaRPr>
                    </a:p>
                  </a:txBody>
                  <a:tcPr marL="36000" marR="3600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6" name="Textfeld 5"/>
          <p:cNvSpPr txBox="1"/>
          <p:nvPr/>
        </p:nvSpPr>
        <p:spPr>
          <a:xfrm>
            <a:off x="-171448" y="1305618"/>
            <a:ext cx="4124325" cy="4524315"/>
          </a:xfrm>
          <a:prstGeom prst="rect">
            <a:avLst/>
          </a:prstGeom>
          <a:noFill/>
        </p:spPr>
        <p:txBody>
          <a:bodyPr wrap="square" rtlCol="0">
            <a:spAutoFit/>
          </a:bodyPr>
          <a:lstStyle/>
          <a:p>
            <a:r>
              <a:rPr lang="de-DE" sz="28800" spc="-1500" dirty="0">
                <a:solidFill>
                  <a:schemeClr val="bg1"/>
                </a:solidFill>
              </a:rPr>
              <a:t>09</a:t>
            </a:r>
          </a:p>
        </p:txBody>
      </p:sp>
    </p:spTree>
    <p:extLst>
      <p:ext uri="{BB962C8B-B14F-4D97-AF65-F5344CB8AC3E}">
        <p14:creationId xmlns:p14="http://schemas.microsoft.com/office/powerpoint/2010/main" val="269830332"/>
      </p:ext>
    </p:extLst>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0"/>
          <p:cNvSpPr txBox="1">
            <a:spLocks/>
          </p:cNvSpPr>
          <p:nvPr/>
        </p:nvSpPr>
        <p:spPr>
          <a:xfrm>
            <a:off x="727200" y="287367"/>
            <a:ext cx="8042400" cy="993600"/>
          </a:xfrm>
          <a:prstGeom prst="rect">
            <a:avLst/>
          </a:prstGeom>
        </p:spPr>
        <p:txBody>
          <a:bodyPr vert="horz" lIns="91440" tIns="45720" rIns="91440" bIns="45720" rtlCol="0" anchor="t" anchorCtr="0">
            <a:noAutofit/>
          </a:bodyPr>
          <a:lstStyle>
            <a:lvl1pPr algn="l" defTabSz="914400" rtl="0" eaLnBrk="1" latinLnBrk="0" hangingPunct="1">
              <a:lnSpc>
                <a:spcPts val="3500"/>
              </a:lnSpc>
              <a:spcBef>
                <a:spcPct val="0"/>
              </a:spcBef>
              <a:buNone/>
              <a:defRPr lang="en-US" sz="3000" b="0" kern="1200" cap="all" baseline="0">
                <a:solidFill>
                  <a:schemeClr val="bg1"/>
                </a:solidFill>
                <a:latin typeface="Frutiger 45 light" pitchFamily="34" charset="0"/>
                <a:ea typeface="+mj-ea"/>
                <a:cs typeface="+mj-cs"/>
              </a:defRPr>
            </a:lvl1pPr>
          </a:lstStyle>
          <a:p>
            <a:r>
              <a:rPr lang="de-DE" dirty="0"/>
              <a:t>             </a:t>
            </a:r>
          </a:p>
        </p:txBody>
      </p:sp>
      <p:sp>
        <p:nvSpPr>
          <p:cNvPr id="13" name="Titel 10"/>
          <p:cNvSpPr>
            <a:spLocks noGrp="1"/>
          </p:cNvSpPr>
          <p:nvPr>
            <p:ph type="title" idx="4294967295"/>
          </p:nvPr>
        </p:nvSpPr>
        <p:spPr>
          <a:xfrm>
            <a:off x="979488" y="14288"/>
            <a:ext cx="8164512" cy="1436687"/>
          </a:xfrm>
        </p:spPr>
        <p:txBody>
          <a:bodyPr anchor="ctr"/>
          <a:lstStyle>
            <a:lvl1pPr>
              <a:lnSpc>
                <a:spcPts val="3500"/>
              </a:lnSpc>
              <a:defRPr b="0">
                <a:solidFill>
                  <a:schemeClr val="bg1"/>
                </a:solidFill>
              </a:defRPr>
            </a:lvl1pPr>
          </a:lstStyle>
          <a:p>
            <a:r>
              <a:rPr lang="en-US" dirty="0">
                <a:cs typeface="Arial" pitchFamily="34" charset="0"/>
              </a:rPr>
              <a:t>“Economics…</a:t>
            </a:r>
          </a:p>
        </p:txBody>
      </p:sp>
      <p:sp>
        <p:nvSpPr>
          <p:cNvPr id="8" name="Titel 10"/>
          <p:cNvSpPr txBox="1">
            <a:spLocks/>
          </p:cNvSpPr>
          <p:nvPr/>
        </p:nvSpPr>
        <p:spPr>
          <a:xfrm>
            <a:off x="321574" y="1193800"/>
            <a:ext cx="8500852" cy="5664200"/>
          </a:xfrm>
          <a:prstGeom prst="rect">
            <a:avLst/>
          </a:prstGeom>
        </p:spPr>
        <p:txBody>
          <a:bodyPr vert="horz" lIns="91440" tIns="45720" rIns="91440" bIns="45720" rtlCol="0" anchor="ctr" anchorCtr="0">
            <a:noAutofit/>
          </a:bodyPr>
          <a:lstStyle>
            <a:lvl1pPr algn="l" defTabSz="914400" rtl="0" eaLnBrk="1" latinLnBrk="0" hangingPunct="1">
              <a:lnSpc>
                <a:spcPts val="3500"/>
              </a:lnSpc>
              <a:spcBef>
                <a:spcPct val="0"/>
              </a:spcBef>
              <a:buNone/>
              <a:defRPr lang="en-US" sz="2400" b="0" kern="1200" cap="all" baseline="0">
                <a:solidFill>
                  <a:schemeClr val="bg1"/>
                </a:solidFill>
                <a:latin typeface="Frutiger 45 light" pitchFamily="34" charset="0"/>
                <a:ea typeface="+mj-ea"/>
                <a:cs typeface="+mj-cs"/>
              </a:defRPr>
            </a:lvl1pPr>
          </a:lstStyle>
          <a:p>
            <a:pPr>
              <a:lnSpc>
                <a:spcPct val="120000"/>
              </a:lnSpc>
              <a:spcBef>
                <a:spcPts val="1200"/>
              </a:spcBef>
              <a:spcAft>
                <a:spcPts val="1200"/>
              </a:spcAft>
            </a:pPr>
            <a:r>
              <a:rPr lang="en-US" sz="2000" cap="none" dirty="0">
                <a:solidFill>
                  <a:schemeClr val="tx1"/>
                </a:solidFill>
                <a:cs typeface="Arial" pitchFamily="34" charset="0"/>
              </a:rPr>
              <a:t>What roles do commercial banks and the central bank play in the process of money creation and implementation of monetary policies? What impact has the financial international environment on the firm’ performance?</a:t>
            </a:r>
          </a:p>
          <a:p>
            <a:pPr>
              <a:lnSpc>
                <a:spcPct val="120000"/>
              </a:lnSpc>
              <a:spcBef>
                <a:spcPts val="1200"/>
              </a:spcBef>
              <a:spcAft>
                <a:spcPts val="1200"/>
              </a:spcAft>
            </a:pPr>
            <a:r>
              <a:rPr lang="en-US" sz="2000" cap="none" dirty="0">
                <a:solidFill>
                  <a:schemeClr val="tx1"/>
                </a:solidFill>
                <a:cs typeface="Arial" pitchFamily="34" charset="0"/>
              </a:rPr>
              <a:t>An understanding of the financial impact of forces in the global economic environment on businesses and industries is necessary for managers to make strategic decisions and assess risk.</a:t>
            </a:r>
          </a:p>
        </p:txBody>
      </p:sp>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1320" b="34340"/>
          <a:stretch/>
        </p:blipFill>
        <p:spPr bwMode="auto">
          <a:xfrm>
            <a:off x="-3175" y="-692"/>
            <a:ext cx="9150350" cy="1486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el 10"/>
          <p:cNvSpPr txBox="1">
            <a:spLocks/>
          </p:cNvSpPr>
          <p:nvPr/>
        </p:nvSpPr>
        <p:spPr>
          <a:xfrm>
            <a:off x="321574" y="562623"/>
            <a:ext cx="8708126" cy="1436687"/>
          </a:xfrm>
          <a:prstGeom prst="rect">
            <a:avLst/>
          </a:prstGeom>
        </p:spPr>
        <p:txBody>
          <a:bodyPr anchor="ctr"/>
          <a:lstStyle>
            <a:lvl1pPr algn="l" defTabSz="914400" rtl="0" eaLnBrk="1" latinLnBrk="0" hangingPunct="1">
              <a:lnSpc>
                <a:spcPts val="3500"/>
              </a:lnSpc>
              <a:spcBef>
                <a:spcPct val="0"/>
              </a:spcBef>
              <a:buNone/>
              <a:defRPr lang="en-US" sz="2400" b="0" kern="1200" cap="all" baseline="0">
                <a:solidFill>
                  <a:schemeClr val="bg1"/>
                </a:solidFill>
                <a:latin typeface="Frutiger 45 light" pitchFamily="34" charset="0"/>
                <a:ea typeface="+mj-ea"/>
                <a:cs typeface="+mj-cs"/>
              </a:defRPr>
            </a:lvl1pPr>
          </a:lstStyle>
          <a:p>
            <a:r>
              <a:rPr lang="de-DE" sz="4000" dirty="0">
                <a:cs typeface="Arial" pitchFamily="34" charset="0"/>
              </a:rPr>
              <a:t>09 					                   </a:t>
            </a:r>
            <a:r>
              <a:rPr lang="de-DE" sz="4000" dirty="0" err="1">
                <a:cs typeface="Arial" pitchFamily="34" charset="0"/>
              </a:rPr>
              <a:t>IDEa</a:t>
            </a:r>
            <a:endParaRPr lang="de-DE" sz="4000" dirty="0">
              <a:cs typeface="Arial" pitchFamily="34" charset="0"/>
            </a:endParaRPr>
          </a:p>
        </p:txBody>
      </p:sp>
    </p:spTree>
    <p:extLst>
      <p:ext uri="{BB962C8B-B14F-4D97-AF65-F5344CB8AC3E}">
        <p14:creationId xmlns:p14="http://schemas.microsoft.com/office/powerpoint/2010/main" val="2350969644"/>
      </p:ext>
    </p:extLst>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604838" y="310777"/>
            <a:ext cx="6545262" cy="1264025"/>
          </a:xfrm>
        </p:spPr>
        <p:txBody>
          <a:bodyPr/>
          <a:lstStyle/>
          <a:p>
            <a:r>
              <a:rPr lang="de-DE" dirty="0"/>
              <a:t>09 Learning </a:t>
            </a:r>
            <a:r>
              <a:rPr lang="de-DE" dirty="0" err="1"/>
              <a:t>Objectives</a:t>
            </a:r>
            <a:endParaRPr lang="de-DE" dirty="0"/>
          </a:p>
        </p:txBody>
      </p:sp>
      <p:sp>
        <p:nvSpPr>
          <p:cNvPr id="12" name="Rechteck 11"/>
          <p:cNvSpPr/>
          <p:nvPr/>
        </p:nvSpPr>
        <p:spPr>
          <a:xfrm>
            <a:off x="0" y="1623848"/>
            <a:ext cx="9144000" cy="4741032"/>
          </a:xfrm>
          <a:prstGeom prst="rect">
            <a:avLst/>
          </a:prstGeom>
          <a:blipFill dpi="0" rotWithShape="1">
            <a:blip r:embed="rId2">
              <a:alphaModFix amt="1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Inhaltsplatzhalter 2"/>
          <p:cNvSpPr>
            <a:spLocks noGrp="1"/>
          </p:cNvSpPr>
          <p:nvPr>
            <p:ph sz="quarter" idx="12"/>
          </p:nvPr>
        </p:nvSpPr>
        <p:spPr>
          <a:xfrm>
            <a:off x="604838" y="1842448"/>
            <a:ext cx="8081962" cy="3878903"/>
          </a:xfrm>
        </p:spPr>
        <p:txBody>
          <a:bodyPr/>
          <a:lstStyle/>
          <a:p>
            <a:pPr>
              <a:buClr>
                <a:srgbClr val="2E63AC"/>
              </a:buClr>
              <a:buFont typeface="Wingdings" panose="05000000000000000000" pitchFamily="2" charset="2"/>
              <a:buChar char="§"/>
            </a:pPr>
            <a:r>
              <a:rPr lang="en-US" dirty="0"/>
              <a:t>Explain the three properties of money</a:t>
            </a:r>
          </a:p>
          <a:p>
            <a:pPr>
              <a:buClr>
                <a:srgbClr val="2E63AC"/>
              </a:buClr>
              <a:buFont typeface="Wingdings" panose="05000000000000000000" pitchFamily="2" charset="2"/>
              <a:buChar char="§"/>
            </a:pPr>
            <a:r>
              <a:rPr lang="en-US" dirty="0"/>
              <a:t>Recall the different money aggregates</a:t>
            </a:r>
          </a:p>
          <a:p>
            <a:pPr>
              <a:buClr>
                <a:srgbClr val="2E63AC"/>
              </a:buClr>
              <a:buFont typeface="Wingdings" panose="05000000000000000000" pitchFamily="2" charset="2"/>
              <a:buChar char="§"/>
            </a:pPr>
            <a:r>
              <a:rPr lang="en-US" dirty="0"/>
              <a:t>Explain where the money comes from and where it goes</a:t>
            </a:r>
          </a:p>
          <a:p>
            <a:pPr>
              <a:buClr>
                <a:srgbClr val="2E63AC"/>
              </a:buClr>
              <a:buFont typeface="Wingdings" panose="05000000000000000000" pitchFamily="2" charset="2"/>
              <a:buChar char="§"/>
            </a:pPr>
            <a:r>
              <a:rPr lang="en-US" dirty="0"/>
              <a:t>Discuss how the money multiplier works</a:t>
            </a:r>
          </a:p>
          <a:p>
            <a:pPr>
              <a:buClr>
                <a:srgbClr val="2E63AC"/>
              </a:buClr>
              <a:buFont typeface="Wingdings" panose="05000000000000000000" pitchFamily="2" charset="2"/>
              <a:buChar char="§"/>
            </a:pPr>
            <a:r>
              <a:rPr lang="en-US" dirty="0"/>
              <a:t>Evaluate the reasons of banks holding excess reserves</a:t>
            </a:r>
          </a:p>
          <a:p>
            <a:pPr>
              <a:buClr>
                <a:srgbClr val="2E63AC"/>
              </a:buClr>
              <a:buFont typeface="Wingdings" panose="05000000000000000000" pitchFamily="2" charset="2"/>
              <a:buChar char="§"/>
            </a:pPr>
            <a:r>
              <a:rPr lang="en-US" dirty="0">
                <a:ea typeface="ＭＳ Ｐゴシック" pitchFamily="34" charset="-128"/>
              </a:rPr>
              <a:t>Discuss how the price of foreign exchange is determined by demand and supply</a:t>
            </a:r>
          </a:p>
          <a:p>
            <a:pPr>
              <a:buClr>
                <a:srgbClr val="2E63AC"/>
              </a:buClr>
              <a:buFont typeface="Wingdings" panose="05000000000000000000" pitchFamily="2" charset="2"/>
              <a:buChar char="§"/>
            </a:pPr>
            <a:r>
              <a:rPr lang="en-US" dirty="0">
                <a:ea typeface="ＭＳ Ｐゴシック" pitchFamily="34" charset="-128"/>
              </a:rPr>
              <a:t>Distinguish between the nominal and real exchange rate</a:t>
            </a:r>
          </a:p>
          <a:p>
            <a:pPr>
              <a:buClr>
                <a:srgbClr val="2E63AC"/>
              </a:buClr>
              <a:buFont typeface="Wingdings" panose="05000000000000000000" pitchFamily="2" charset="2"/>
              <a:buChar char="§"/>
            </a:pPr>
            <a:r>
              <a:rPr lang="en-US" dirty="0">
                <a:ea typeface="ＭＳ Ｐゴシック" pitchFamily="34" charset="-128"/>
              </a:rPr>
              <a:t>Evaluate consequences of appreciation/depreciation of a currency</a:t>
            </a:r>
          </a:p>
          <a:p>
            <a:pPr marL="0" indent="0">
              <a:buNone/>
            </a:pPr>
            <a:endParaRPr lang="en-US" dirty="0"/>
          </a:p>
          <a:p>
            <a:pPr>
              <a:buClr>
                <a:srgbClr val="2E63AC"/>
              </a:buClr>
              <a:buFont typeface="Wingdings" panose="05000000000000000000" pitchFamily="2" charset="2"/>
              <a:buChar char="§"/>
            </a:pPr>
            <a:endParaRPr lang="en-US" dirty="0"/>
          </a:p>
          <a:p>
            <a:pPr>
              <a:buClr>
                <a:srgbClr val="2E63AC"/>
              </a:buClr>
              <a:buFont typeface="Wingdings" panose="05000000000000000000" pitchFamily="2" charset="2"/>
              <a:buChar char="§"/>
            </a:pPr>
            <a:endParaRPr lang="en-US" dirty="0"/>
          </a:p>
          <a:p>
            <a:pPr>
              <a:buClr>
                <a:srgbClr val="2E63AC"/>
              </a:buClr>
              <a:buFont typeface="Wingdings" panose="05000000000000000000" pitchFamily="2" charset="2"/>
              <a:buChar char="§"/>
            </a:pPr>
            <a:endParaRPr lang="en-US" dirty="0"/>
          </a:p>
          <a:p>
            <a:pPr>
              <a:buClr>
                <a:srgbClr val="2E63AC"/>
              </a:buClr>
              <a:buFont typeface="Wingdings" panose="05000000000000000000" pitchFamily="2" charset="2"/>
              <a:buChar char="§"/>
            </a:pPr>
            <a:endParaRPr lang="en-US" dirty="0"/>
          </a:p>
          <a:p>
            <a:pPr>
              <a:buClr>
                <a:srgbClr val="2E63AC"/>
              </a:buClr>
              <a:buFont typeface="Wingdings" panose="05000000000000000000" pitchFamily="2" charset="2"/>
              <a:buChar char="§"/>
            </a:pPr>
            <a:endParaRPr lang="en-US" dirty="0"/>
          </a:p>
        </p:txBody>
      </p:sp>
    </p:spTree>
    <p:extLst>
      <p:ext uri="{BB962C8B-B14F-4D97-AF65-F5344CB8AC3E}">
        <p14:creationId xmlns:p14="http://schemas.microsoft.com/office/powerpoint/2010/main" val="423037181"/>
      </p:ext>
    </p:extLst>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2" descr="CBOT Vault Do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16301"/>
            <a:ext cx="9144000" cy="6278881"/>
          </a:xfrm>
          <a:prstGeom prst="rect">
            <a:avLst/>
          </a:prstGeom>
          <a:noFill/>
          <a:extLst>
            <a:ext uri="{909E8E84-426E-40DD-AFC4-6F175D3DCCD1}">
              <a14:hiddenFill xmlns:a14="http://schemas.microsoft.com/office/drawing/2010/main">
                <a:solidFill>
                  <a:srgbClr val="FFFFFF"/>
                </a:solidFill>
              </a14:hiddenFill>
            </a:ext>
          </a:extLst>
        </p:spPr>
      </p:pic>
      <p:sp>
        <p:nvSpPr>
          <p:cNvPr id="7" name="Titel 10"/>
          <p:cNvSpPr txBox="1">
            <a:spLocks/>
          </p:cNvSpPr>
          <p:nvPr/>
        </p:nvSpPr>
        <p:spPr>
          <a:xfrm>
            <a:off x="727200" y="3957667"/>
            <a:ext cx="8042400" cy="993600"/>
          </a:xfrm>
          <a:prstGeom prst="rect">
            <a:avLst/>
          </a:prstGeom>
        </p:spPr>
        <p:txBody>
          <a:bodyPr vert="horz" lIns="91440" tIns="45720" rIns="91440" bIns="45720" rtlCol="0" anchor="t" anchorCtr="0">
            <a:noAutofit/>
          </a:bodyPr>
          <a:lstStyle>
            <a:lvl1pPr algn="l" defTabSz="914400" rtl="0" eaLnBrk="1" latinLnBrk="0" hangingPunct="1">
              <a:lnSpc>
                <a:spcPts val="3500"/>
              </a:lnSpc>
              <a:spcBef>
                <a:spcPct val="0"/>
              </a:spcBef>
              <a:buNone/>
              <a:defRPr lang="en-US" sz="3000" b="0" kern="1200" cap="all" baseline="0">
                <a:solidFill>
                  <a:schemeClr val="bg1"/>
                </a:solidFill>
                <a:latin typeface="Frutiger 45 light" pitchFamily="34" charset="0"/>
                <a:ea typeface="+mj-ea"/>
                <a:cs typeface="+mj-cs"/>
              </a:defRPr>
            </a:lvl1pPr>
          </a:lstStyle>
          <a:p>
            <a:r>
              <a:rPr lang="de-DE" dirty="0"/>
              <a:t>             </a:t>
            </a:r>
          </a:p>
        </p:txBody>
      </p:sp>
      <p:sp>
        <p:nvSpPr>
          <p:cNvPr id="11" name="Rechteck 10"/>
          <p:cNvSpPr/>
          <p:nvPr/>
        </p:nvSpPr>
        <p:spPr>
          <a:xfrm>
            <a:off x="0" y="3648105"/>
            <a:ext cx="9144000" cy="1514475"/>
          </a:xfrm>
          <a:prstGeom prst="rect">
            <a:avLst/>
          </a:prstGeom>
          <a:solidFill>
            <a:srgbClr val="2E63A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itel 10"/>
          <p:cNvSpPr>
            <a:spLocks noGrp="1"/>
          </p:cNvSpPr>
          <p:nvPr>
            <p:ph type="title"/>
          </p:nvPr>
        </p:nvSpPr>
        <p:spPr>
          <a:xfrm>
            <a:off x="604838" y="3683955"/>
            <a:ext cx="8164762" cy="1436687"/>
          </a:xfrm>
        </p:spPr>
        <p:txBody>
          <a:bodyPr anchor="ctr"/>
          <a:lstStyle>
            <a:lvl1pPr>
              <a:lnSpc>
                <a:spcPts val="3500"/>
              </a:lnSpc>
              <a:defRPr b="0">
                <a:solidFill>
                  <a:schemeClr val="bg1"/>
                </a:solidFill>
              </a:defRPr>
            </a:lvl1pPr>
          </a:lstStyle>
          <a:p>
            <a:pPr marL="628650" indent="-628650"/>
            <a:r>
              <a:rPr lang="en-US" dirty="0">
                <a:cs typeface="Arial" pitchFamily="34" charset="0"/>
              </a:rPr>
              <a:t>9.1 </a:t>
            </a:r>
            <a:r>
              <a:rPr lang="en-US" dirty="0"/>
              <a:t>The Monetary System</a:t>
            </a:r>
            <a:endParaRPr lang="en-US" dirty="0">
              <a:cs typeface="Arial" pitchFamily="34" charset="0"/>
            </a:endParaRPr>
          </a:p>
        </p:txBody>
      </p:sp>
    </p:spTree>
    <p:extLst>
      <p:ext uri="{BB962C8B-B14F-4D97-AF65-F5344CB8AC3E}">
        <p14:creationId xmlns:p14="http://schemas.microsoft.com/office/powerpoint/2010/main" val="4130441961"/>
      </p:ext>
    </p:extLst>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1"/>
          </p:nvPr>
        </p:nvSpPr>
        <p:spPr/>
        <p:txBody>
          <a:bodyPr/>
          <a:lstStyle/>
          <a:p>
            <a:r>
              <a:rPr lang="de-DE" dirty="0" err="1"/>
              <a:t>Three</a:t>
            </a:r>
            <a:r>
              <a:rPr lang="de-DE" dirty="0"/>
              <a:t> Properties of Money</a:t>
            </a:r>
          </a:p>
        </p:txBody>
      </p:sp>
      <p:sp>
        <p:nvSpPr>
          <p:cNvPr id="3" name="Inhaltsplatzhalter 2"/>
          <p:cNvSpPr>
            <a:spLocks noGrp="1"/>
          </p:cNvSpPr>
          <p:nvPr>
            <p:ph sz="quarter" idx="12"/>
          </p:nvPr>
        </p:nvSpPr>
        <p:spPr>
          <a:xfrm>
            <a:off x="604838" y="2505077"/>
            <a:ext cx="8310562" cy="3216275"/>
          </a:xfrm>
        </p:spPr>
        <p:txBody>
          <a:bodyPr/>
          <a:lstStyle/>
          <a:p>
            <a:pPr marL="0" indent="0">
              <a:lnSpc>
                <a:spcPts val="2000"/>
              </a:lnSpc>
              <a:buClr>
                <a:srgbClr val="2E63AC"/>
              </a:buClr>
              <a:buNone/>
            </a:pPr>
            <a:r>
              <a:rPr lang="en-US" altLang="en-US" dirty="0"/>
              <a:t>1. MONEY SERVES AS A MEDIUM OF EXCHANGE</a:t>
            </a:r>
            <a:endParaRPr lang="en-US" altLang="en-US" dirty="0">
              <a:solidFill>
                <a:srgbClr val="135CBD"/>
              </a:solidFill>
            </a:endParaRPr>
          </a:p>
          <a:p>
            <a:pPr>
              <a:buClr>
                <a:srgbClr val="2E63AC"/>
              </a:buClr>
              <a:buFont typeface="Wingdings" panose="05000000000000000000" pitchFamily="2" charset="2"/>
              <a:buChar char="§"/>
            </a:pPr>
            <a:r>
              <a:rPr lang="en-US" altLang="en-US" dirty="0">
                <a:solidFill>
                  <a:srgbClr val="135CBD"/>
                </a:solidFill>
              </a:rPr>
              <a:t>Medium of exchange: </a:t>
            </a:r>
            <a:r>
              <a:rPr lang="en-US" altLang="en-US" dirty="0"/>
              <a:t>Any item that buyers give to sellers when they purchase goods and services.</a:t>
            </a:r>
          </a:p>
          <a:p>
            <a:pPr>
              <a:buClr>
                <a:srgbClr val="2E63AC"/>
              </a:buClr>
              <a:buFont typeface="Wingdings" panose="05000000000000000000" pitchFamily="2" charset="2"/>
              <a:buChar char="§"/>
            </a:pPr>
            <a:r>
              <a:rPr lang="en-US" altLang="en-US" dirty="0">
                <a:solidFill>
                  <a:srgbClr val="135CBD"/>
                </a:solidFill>
              </a:rPr>
              <a:t>Barter: </a:t>
            </a:r>
            <a:r>
              <a:rPr lang="en-US" altLang="en-US" dirty="0"/>
              <a:t>The exchange of one good or service for another.</a:t>
            </a:r>
          </a:p>
          <a:p>
            <a:pPr>
              <a:buClr>
                <a:srgbClr val="2E63AC"/>
              </a:buClr>
              <a:buFont typeface="Wingdings" panose="05000000000000000000" pitchFamily="2" charset="2"/>
              <a:buChar char="§"/>
            </a:pPr>
            <a:r>
              <a:rPr lang="en-US" altLang="en-US" dirty="0">
                <a:solidFill>
                  <a:srgbClr val="135CBD"/>
                </a:solidFill>
              </a:rPr>
              <a:t>Double coincidence of wants: </a:t>
            </a:r>
            <a:r>
              <a:rPr lang="en-US" altLang="en-US" dirty="0"/>
              <a:t>The problem in a system of barter  that one person may not have what the other desires.</a:t>
            </a:r>
          </a:p>
          <a:p>
            <a:pPr marL="0" indent="0">
              <a:buClr>
                <a:srgbClr val="2E63AC"/>
              </a:buClr>
              <a:buNone/>
            </a:pPr>
            <a:r>
              <a:rPr lang="en-US" altLang="en-US" b="1" dirty="0">
                <a:solidFill>
                  <a:srgbClr val="86A315"/>
                </a:solidFill>
              </a:rPr>
              <a:t>PRINCIPLE OF VOLUNTARY EXCHANGE</a:t>
            </a:r>
          </a:p>
          <a:p>
            <a:pPr marL="0" indent="0">
              <a:buClr>
                <a:srgbClr val="2E63AC"/>
              </a:buClr>
              <a:buNone/>
            </a:pPr>
            <a:r>
              <a:rPr lang="en-US" altLang="en-US" dirty="0"/>
              <a:t>A voluntary exchange between two people makes both people better off</a:t>
            </a:r>
            <a:r>
              <a:rPr lang="en-US" dirty="0"/>
              <a:t>.</a:t>
            </a:r>
          </a:p>
          <a:p>
            <a:pPr>
              <a:buClr>
                <a:srgbClr val="2E63AC"/>
              </a:buClr>
              <a:buFont typeface="Wingdings" panose="05000000000000000000" pitchFamily="2" charset="2"/>
              <a:buChar char="§"/>
            </a:pPr>
            <a:endParaRPr lang="de-DE" dirty="0"/>
          </a:p>
        </p:txBody>
      </p:sp>
      <p:sp>
        <p:nvSpPr>
          <p:cNvPr id="5" name="Titel 4"/>
          <p:cNvSpPr>
            <a:spLocks noGrp="1"/>
          </p:cNvSpPr>
          <p:nvPr>
            <p:ph type="title"/>
          </p:nvPr>
        </p:nvSpPr>
        <p:spPr>
          <a:xfrm>
            <a:off x="604838" y="310778"/>
            <a:ext cx="6545262" cy="1264025"/>
          </a:xfrm>
        </p:spPr>
        <p:txBody>
          <a:bodyPr/>
          <a:lstStyle/>
          <a:p>
            <a:r>
              <a:rPr lang="en-US" dirty="0"/>
              <a:t>WHAT IS MONEY? </a:t>
            </a:r>
            <a:endParaRPr lang="de-DE" dirty="0"/>
          </a:p>
        </p:txBody>
      </p:sp>
    </p:spTree>
    <p:extLst>
      <p:ext uri="{BB962C8B-B14F-4D97-AF65-F5344CB8AC3E}">
        <p14:creationId xmlns:p14="http://schemas.microsoft.com/office/powerpoint/2010/main" val="2901438262"/>
      </p:ext>
    </p:extLst>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1"/>
          </p:nvPr>
        </p:nvSpPr>
        <p:spPr/>
        <p:txBody>
          <a:bodyPr/>
          <a:lstStyle/>
          <a:p>
            <a:r>
              <a:rPr lang="de-DE" dirty="0" err="1"/>
              <a:t>Three</a:t>
            </a:r>
            <a:r>
              <a:rPr lang="de-DE" dirty="0"/>
              <a:t> Properties of Money</a:t>
            </a:r>
          </a:p>
        </p:txBody>
      </p:sp>
      <p:sp>
        <p:nvSpPr>
          <p:cNvPr id="3" name="Inhaltsplatzhalter 2"/>
          <p:cNvSpPr>
            <a:spLocks noGrp="1"/>
          </p:cNvSpPr>
          <p:nvPr>
            <p:ph sz="quarter" idx="12"/>
          </p:nvPr>
        </p:nvSpPr>
        <p:spPr>
          <a:xfrm>
            <a:off x="604838" y="2505077"/>
            <a:ext cx="8310562" cy="3216275"/>
          </a:xfrm>
        </p:spPr>
        <p:txBody>
          <a:bodyPr/>
          <a:lstStyle/>
          <a:p>
            <a:pPr marL="0" indent="0">
              <a:buClr>
                <a:srgbClr val="2E63AC"/>
              </a:buClr>
              <a:buNone/>
            </a:pPr>
            <a:r>
              <a:rPr lang="en-US" altLang="en-US" dirty="0"/>
              <a:t>2. MONEY SERVES AS A UNIT OF ACCOUNT</a:t>
            </a:r>
          </a:p>
          <a:p>
            <a:pPr>
              <a:buClr>
                <a:srgbClr val="2E63AC"/>
              </a:buClr>
              <a:buFont typeface="Wingdings" panose="05000000000000000000" pitchFamily="2" charset="2"/>
              <a:buChar char="§"/>
            </a:pPr>
            <a:r>
              <a:rPr lang="en-US" altLang="en-US" dirty="0">
                <a:solidFill>
                  <a:srgbClr val="135CBD"/>
                </a:solidFill>
              </a:rPr>
              <a:t>Unit of account</a:t>
            </a:r>
          </a:p>
          <a:p>
            <a:pPr marL="0" indent="0">
              <a:buClr>
                <a:srgbClr val="2E63AC"/>
              </a:buClr>
              <a:buNone/>
            </a:pPr>
            <a:r>
              <a:rPr lang="en-US" altLang="en-US" dirty="0"/>
              <a:t>A standard unit in which prices can be stated and the value of goods and services can be compared. </a:t>
            </a:r>
          </a:p>
          <a:p>
            <a:pPr marL="0" indent="0">
              <a:buClr>
                <a:srgbClr val="2E63AC"/>
              </a:buClr>
              <a:buNone/>
            </a:pPr>
            <a:r>
              <a:rPr lang="en-US" altLang="en-US" dirty="0"/>
              <a:t>3. MONEY SERVES AS A STORE OF VALUE</a:t>
            </a:r>
          </a:p>
          <a:p>
            <a:pPr>
              <a:buClr>
                <a:srgbClr val="2E63AC"/>
              </a:buClr>
              <a:buFont typeface="Wingdings" panose="05000000000000000000" pitchFamily="2" charset="2"/>
              <a:buChar char="§"/>
            </a:pPr>
            <a:r>
              <a:rPr lang="en-US" altLang="en-US" dirty="0">
                <a:solidFill>
                  <a:srgbClr val="135CBD"/>
                </a:solidFill>
              </a:rPr>
              <a:t>Store of value</a:t>
            </a:r>
          </a:p>
          <a:p>
            <a:pPr marL="0" indent="0">
              <a:buClr>
                <a:srgbClr val="2E63AC"/>
              </a:buClr>
              <a:buNone/>
            </a:pPr>
            <a:r>
              <a:rPr lang="en-US" altLang="en-US" dirty="0"/>
              <a:t>The property of money that holds that money preserves value until it is used in an exchange. </a:t>
            </a:r>
          </a:p>
          <a:p>
            <a:pPr>
              <a:buClr>
                <a:srgbClr val="2E63AC"/>
              </a:buClr>
              <a:buFont typeface="Wingdings" panose="05000000000000000000" pitchFamily="2" charset="2"/>
              <a:buChar char="§"/>
            </a:pPr>
            <a:endParaRPr lang="de-DE" dirty="0"/>
          </a:p>
        </p:txBody>
      </p:sp>
      <p:sp>
        <p:nvSpPr>
          <p:cNvPr id="5" name="Titel 4"/>
          <p:cNvSpPr>
            <a:spLocks noGrp="1"/>
          </p:cNvSpPr>
          <p:nvPr>
            <p:ph type="title"/>
          </p:nvPr>
        </p:nvSpPr>
        <p:spPr>
          <a:xfrm>
            <a:off x="604838" y="310778"/>
            <a:ext cx="6545262" cy="1264025"/>
          </a:xfrm>
        </p:spPr>
        <p:txBody>
          <a:bodyPr/>
          <a:lstStyle/>
          <a:p>
            <a:r>
              <a:rPr lang="en-US" dirty="0"/>
              <a:t>WHAT IS MONEY? </a:t>
            </a:r>
            <a:endParaRPr lang="de-DE" dirty="0"/>
          </a:p>
        </p:txBody>
      </p:sp>
    </p:spTree>
    <p:extLst>
      <p:ext uri="{BB962C8B-B14F-4D97-AF65-F5344CB8AC3E}">
        <p14:creationId xmlns:p14="http://schemas.microsoft.com/office/powerpoint/2010/main" val="3098630337"/>
      </p:ext>
    </p:extLst>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1"/>
          </p:nvPr>
        </p:nvSpPr>
        <p:spPr/>
        <p:txBody>
          <a:bodyPr/>
          <a:lstStyle/>
          <a:p>
            <a:r>
              <a:rPr lang="en-US" dirty="0"/>
              <a:t>Measuring Money in the U.S. Economy</a:t>
            </a:r>
          </a:p>
        </p:txBody>
      </p:sp>
      <p:sp>
        <p:nvSpPr>
          <p:cNvPr id="3" name="Inhaltsplatzhalter 2"/>
          <p:cNvSpPr>
            <a:spLocks noGrp="1"/>
          </p:cNvSpPr>
          <p:nvPr>
            <p:ph sz="quarter" idx="12"/>
          </p:nvPr>
        </p:nvSpPr>
        <p:spPr>
          <a:xfrm>
            <a:off x="604838" y="2505077"/>
            <a:ext cx="3261811" cy="3216275"/>
          </a:xfrm>
        </p:spPr>
        <p:txBody>
          <a:bodyPr/>
          <a:lstStyle/>
          <a:p>
            <a:pPr marL="0" indent="0">
              <a:lnSpc>
                <a:spcPts val="2400"/>
              </a:lnSpc>
              <a:buClr>
                <a:srgbClr val="2E63AC"/>
              </a:buClr>
              <a:buNone/>
            </a:pPr>
            <a:r>
              <a:rPr lang="en-US" b="1" dirty="0">
                <a:solidFill>
                  <a:srgbClr val="86A315"/>
                </a:solidFill>
              </a:rPr>
              <a:t>M1</a:t>
            </a:r>
            <a:r>
              <a:rPr lang="en-US" sz="1800" b="1" dirty="0">
                <a:solidFill>
                  <a:srgbClr val="86A315"/>
                </a:solidFill>
              </a:rPr>
              <a:t>: </a:t>
            </a:r>
            <a:r>
              <a:rPr lang="en-US" sz="1800" dirty="0"/>
              <a:t>The sum of </a:t>
            </a:r>
            <a:r>
              <a:rPr lang="en-US" sz="1800" b="1" dirty="0">
                <a:solidFill>
                  <a:srgbClr val="2E63AC"/>
                </a:solidFill>
              </a:rPr>
              <a:t>currency</a:t>
            </a:r>
            <a:r>
              <a:rPr lang="en-US" sz="1800" dirty="0"/>
              <a:t> in the hands of the public, </a:t>
            </a:r>
            <a:r>
              <a:rPr lang="en-US" sz="1800" b="1" dirty="0">
                <a:solidFill>
                  <a:srgbClr val="2E63AC"/>
                </a:solidFill>
              </a:rPr>
              <a:t>demand deposits, other checkable deposits</a:t>
            </a:r>
            <a:r>
              <a:rPr lang="en-US" sz="1800" dirty="0"/>
              <a:t>, and </a:t>
            </a:r>
            <a:r>
              <a:rPr lang="en-US" sz="1800" b="1" dirty="0">
                <a:solidFill>
                  <a:srgbClr val="2E63AC"/>
                </a:solidFill>
              </a:rPr>
              <a:t>traveler’s checks</a:t>
            </a:r>
            <a:r>
              <a:rPr lang="en-US" sz="1800" dirty="0"/>
              <a:t>.</a:t>
            </a:r>
          </a:p>
          <a:p>
            <a:pPr marL="0" indent="0">
              <a:lnSpc>
                <a:spcPts val="2400"/>
              </a:lnSpc>
              <a:buClr>
                <a:srgbClr val="2E63AC"/>
              </a:buClr>
              <a:buNone/>
            </a:pPr>
            <a:r>
              <a:rPr lang="en-US" sz="1800" dirty="0"/>
              <a:t>Currency is the largest component of M1, the most basic measure of money.</a:t>
            </a:r>
          </a:p>
          <a:p>
            <a:pPr marL="0" indent="0">
              <a:lnSpc>
                <a:spcPts val="2400"/>
              </a:lnSpc>
              <a:buClr>
                <a:srgbClr val="2E63AC"/>
              </a:buClr>
              <a:buNone/>
            </a:pPr>
            <a:r>
              <a:rPr lang="en-US" sz="1800" dirty="0"/>
              <a:t>Demand and other checkable deposits are the next largest components. </a:t>
            </a:r>
            <a:endParaRPr lang="de-DE" sz="1800" dirty="0"/>
          </a:p>
        </p:txBody>
      </p:sp>
      <p:sp>
        <p:nvSpPr>
          <p:cNvPr id="5" name="Titel 4"/>
          <p:cNvSpPr>
            <a:spLocks noGrp="1"/>
          </p:cNvSpPr>
          <p:nvPr>
            <p:ph type="title"/>
          </p:nvPr>
        </p:nvSpPr>
        <p:spPr>
          <a:xfrm>
            <a:off x="604838" y="310778"/>
            <a:ext cx="6545262" cy="1264025"/>
          </a:xfrm>
        </p:spPr>
        <p:txBody>
          <a:bodyPr/>
          <a:lstStyle/>
          <a:p>
            <a:r>
              <a:rPr lang="en-US" dirty="0"/>
              <a:t>WHAT IS MONEY? </a:t>
            </a:r>
            <a:endParaRPr lang="de-DE" dirty="0"/>
          </a:p>
        </p:txBody>
      </p:sp>
      <p:pic>
        <p:nvPicPr>
          <p:cNvPr id="6" name="Picture 6"/>
          <p:cNvPicPr>
            <a:picLocks noChangeAspect="1"/>
          </p:cNvPicPr>
          <p:nvPr/>
        </p:nvPicPr>
        <p:blipFill rotWithShape="1">
          <a:blip r:embed="rId3">
            <a:extLst>
              <a:ext uri="{28A0092B-C50C-407E-A947-70E740481C1C}">
                <a14:useLocalDpi xmlns:a14="http://schemas.microsoft.com/office/drawing/2010/main" val="0"/>
              </a:ext>
            </a:extLst>
          </a:blip>
          <a:srcRect l="24840" b="65219"/>
          <a:stretch/>
        </p:blipFill>
        <p:spPr>
          <a:xfrm>
            <a:off x="4419600" y="2177139"/>
            <a:ext cx="5314950" cy="2179871"/>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23223" t="59878" r="12931" b="8815"/>
          <a:stretch/>
        </p:blipFill>
        <p:spPr>
          <a:xfrm>
            <a:off x="4381500" y="4433210"/>
            <a:ext cx="4514850" cy="1962150"/>
          </a:xfrm>
          <a:prstGeom prst="rect">
            <a:avLst/>
          </a:prstGeom>
        </p:spPr>
      </p:pic>
      <p:pic>
        <p:nvPicPr>
          <p:cNvPr id="9" name="Picture 6"/>
          <p:cNvPicPr>
            <a:picLocks noChangeAspect="1"/>
          </p:cNvPicPr>
          <p:nvPr/>
        </p:nvPicPr>
        <p:blipFill rotWithShape="1">
          <a:blip r:embed="rId3">
            <a:extLst>
              <a:ext uri="{28A0092B-C50C-407E-A947-70E740481C1C}">
                <a14:useLocalDpi xmlns:a14="http://schemas.microsoft.com/office/drawing/2010/main" val="0"/>
              </a:ext>
            </a:extLst>
          </a:blip>
          <a:srcRect l="79526" t="59878" r="15625" b="34868"/>
          <a:stretch/>
        </p:blipFill>
        <p:spPr>
          <a:xfrm flipV="1">
            <a:off x="4514850" y="4509410"/>
            <a:ext cx="1066800" cy="329290"/>
          </a:xfrm>
          <a:prstGeom prst="rect">
            <a:avLst/>
          </a:prstGeom>
        </p:spPr>
      </p:pic>
    </p:spTree>
    <p:extLst>
      <p:ext uri="{BB962C8B-B14F-4D97-AF65-F5344CB8AC3E}">
        <p14:creationId xmlns:p14="http://schemas.microsoft.com/office/powerpoint/2010/main" val="4281356489"/>
      </p:ext>
    </p:extLst>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1"/>
          </p:nvPr>
        </p:nvSpPr>
        <p:spPr/>
        <p:txBody>
          <a:bodyPr/>
          <a:lstStyle/>
          <a:p>
            <a:r>
              <a:rPr lang="en-US" dirty="0"/>
              <a:t>Measuring Money in the U.S. Economy</a:t>
            </a:r>
          </a:p>
        </p:txBody>
      </p:sp>
      <p:sp>
        <p:nvSpPr>
          <p:cNvPr id="3" name="Inhaltsplatzhalter 2"/>
          <p:cNvSpPr>
            <a:spLocks noGrp="1"/>
          </p:cNvSpPr>
          <p:nvPr>
            <p:ph sz="quarter" idx="12"/>
          </p:nvPr>
        </p:nvSpPr>
        <p:spPr>
          <a:xfrm>
            <a:off x="604838" y="2505077"/>
            <a:ext cx="3261811" cy="3216275"/>
          </a:xfrm>
        </p:spPr>
        <p:txBody>
          <a:bodyPr/>
          <a:lstStyle/>
          <a:p>
            <a:pPr marL="0" indent="0">
              <a:lnSpc>
                <a:spcPts val="2400"/>
              </a:lnSpc>
              <a:buClr>
                <a:srgbClr val="2E63AC"/>
              </a:buClr>
              <a:buNone/>
            </a:pPr>
            <a:r>
              <a:rPr lang="en-US" sz="1800" b="1" dirty="0">
                <a:solidFill>
                  <a:srgbClr val="86A315"/>
                </a:solidFill>
              </a:rPr>
              <a:t>M2: </a:t>
            </a:r>
            <a:r>
              <a:rPr lang="en-US" sz="1800" b="1" dirty="0">
                <a:solidFill>
                  <a:srgbClr val="2E63AC"/>
                </a:solidFill>
              </a:rPr>
              <a:t>M1</a:t>
            </a:r>
            <a:r>
              <a:rPr lang="en-US" sz="1800" dirty="0"/>
              <a:t> plus other assets, including </a:t>
            </a:r>
            <a:r>
              <a:rPr lang="en-US" sz="1800" b="1" dirty="0">
                <a:solidFill>
                  <a:srgbClr val="2E63AC"/>
                </a:solidFill>
              </a:rPr>
              <a:t>deposits in savings </a:t>
            </a:r>
            <a:r>
              <a:rPr lang="en-US" sz="1800" dirty="0"/>
              <a:t>and loans accounts and </a:t>
            </a:r>
            <a:r>
              <a:rPr lang="en-US" sz="1800" b="1" dirty="0">
                <a:solidFill>
                  <a:srgbClr val="2E63AC"/>
                </a:solidFill>
              </a:rPr>
              <a:t>money market mutual funds</a:t>
            </a:r>
            <a:r>
              <a:rPr lang="en-US" sz="1800" dirty="0"/>
              <a:t>.</a:t>
            </a:r>
          </a:p>
          <a:p>
            <a:pPr marL="0" indent="0">
              <a:lnSpc>
                <a:spcPts val="2400"/>
              </a:lnSpc>
              <a:buClr>
                <a:srgbClr val="2E63AC"/>
              </a:buClr>
              <a:buNone/>
            </a:pPr>
            <a:r>
              <a:rPr lang="en-US" sz="1800" dirty="0"/>
              <a:t>Savings deposits are the largest component of M2, followed by M1, small time deposits, and money market mutual funds</a:t>
            </a:r>
            <a:r>
              <a:rPr lang="en-US" dirty="0"/>
              <a:t>.</a:t>
            </a:r>
          </a:p>
        </p:txBody>
      </p:sp>
      <p:sp>
        <p:nvSpPr>
          <p:cNvPr id="5" name="Titel 4"/>
          <p:cNvSpPr>
            <a:spLocks noGrp="1"/>
          </p:cNvSpPr>
          <p:nvPr>
            <p:ph type="title"/>
          </p:nvPr>
        </p:nvSpPr>
        <p:spPr>
          <a:xfrm>
            <a:off x="604838" y="310778"/>
            <a:ext cx="6545262" cy="1264025"/>
          </a:xfrm>
        </p:spPr>
        <p:txBody>
          <a:bodyPr/>
          <a:lstStyle/>
          <a:p>
            <a:r>
              <a:rPr lang="en-US" dirty="0"/>
              <a:t>WHAT IS MONEY? </a:t>
            </a:r>
            <a:endParaRPr lang="de-DE" dirty="0"/>
          </a:p>
        </p:txBody>
      </p:sp>
      <p:pic>
        <p:nvPicPr>
          <p:cNvPr id="11" name="Picture 3"/>
          <p:cNvPicPr>
            <a:picLocks noChangeAspect="1"/>
          </p:cNvPicPr>
          <p:nvPr/>
        </p:nvPicPr>
        <p:blipFill rotWithShape="1">
          <a:blip r:embed="rId2">
            <a:extLst>
              <a:ext uri="{28A0092B-C50C-407E-A947-70E740481C1C}">
                <a14:useLocalDpi xmlns:a14="http://schemas.microsoft.com/office/drawing/2010/main" val="0"/>
              </a:ext>
            </a:extLst>
          </a:blip>
          <a:srcRect l="25555"/>
          <a:stretch/>
        </p:blipFill>
        <p:spPr>
          <a:xfrm>
            <a:off x="4610100" y="2929730"/>
            <a:ext cx="3829050" cy="2130137"/>
          </a:xfrm>
          <a:prstGeom prst="rect">
            <a:avLst/>
          </a:prstGeom>
        </p:spPr>
      </p:pic>
    </p:spTree>
    <p:extLst>
      <p:ext uri="{BB962C8B-B14F-4D97-AF65-F5344CB8AC3E}">
        <p14:creationId xmlns:p14="http://schemas.microsoft.com/office/powerpoint/2010/main" val="3171101278"/>
      </p:ext>
    </p:extLst>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2"/>
          <p:cNvSpPr>
            <a:spLocks noGrp="1"/>
          </p:cNvSpPr>
          <p:nvPr>
            <p:ph type="title"/>
          </p:nvPr>
        </p:nvSpPr>
        <p:spPr/>
        <p:txBody>
          <a:bodyPr anchor="b"/>
          <a:lstStyle/>
          <a:p>
            <a:r>
              <a:rPr lang="en-US" altLang="en-US" dirty="0">
                <a:solidFill>
                  <a:srgbClr val="2E63AC"/>
                </a:solidFill>
              </a:rPr>
              <a:t>Where is all the currency?</a:t>
            </a:r>
          </a:p>
        </p:txBody>
      </p:sp>
      <p:sp>
        <p:nvSpPr>
          <p:cNvPr id="18435" name="Content Placeholder 1"/>
          <p:cNvSpPr>
            <a:spLocks noGrp="1"/>
          </p:cNvSpPr>
          <p:nvPr>
            <p:ph sz="quarter" idx="12"/>
          </p:nvPr>
        </p:nvSpPr>
        <p:spPr/>
        <p:txBody>
          <a:bodyPr/>
          <a:lstStyle/>
          <a:p>
            <a:pPr>
              <a:lnSpc>
                <a:spcPct val="120000"/>
              </a:lnSpc>
              <a:spcBef>
                <a:spcPts val="1200"/>
              </a:spcBef>
            </a:pPr>
            <a:r>
              <a:rPr lang="en-US" altLang="en-US" dirty="0">
                <a:solidFill>
                  <a:schemeClr val="tx1"/>
                </a:solidFill>
              </a:rPr>
              <a:t>January 2013: $1.1 trillion currency</a:t>
            </a:r>
            <a:r>
              <a:rPr lang="en-US" altLang="en-US" dirty="0"/>
              <a:t> </a:t>
            </a:r>
            <a:r>
              <a:rPr lang="en-US" altLang="en-US" dirty="0">
                <a:solidFill>
                  <a:srgbClr val="2E63AC"/>
                </a:solidFill>
              </a:rPr>
              <a:t>outstanding</a:t>
            </a:r>
          </a:p>
          <a:p>
            <a:pPr lvl="1">
              <a:lnSpc>
                <a:spcPct val="120000"/>
              </a:lnSpc>
              <a:spcBef>
                <a:spcPts val="1200"/>
              </a:spcBef>
              <a:buClr>
                <a:srgbClr val="2E63AC"/>
              </a:buClr>
              <a:buFont typeface="Wingdings" panose="05000000000000000000" pitchFamily="2" charset="2"/>
              <a:buChar char="§"/>
            </a:pPr>
            <a:r>
              <a:rPr lang="en-US" altLang="en-US" dirty="0"/>
              <a:t>Implies the average adult holds about $4,490 of currency</a:t>
            </a:r>
          </a:p>
          <a:p>
            <a:pPr lvl="1">
              <a:lnSpc>
                <a:spcPct val="120000"/>
              </a:lnSpc>
              <a:spcBef>
                <a:spcPts val="1200"/>
              </a:spcBef>
              <a:buClr>
                <a:srgbClr val="2E63AC"/>
              </a:buClr>
              <a:buFont typeface="Wingdings" panose="05000000000000000000" pitchFamily="2" charset="2"/>
              <a:buChar char="§"/>
            </a:pPr>
            <a:r>
              <a:rPr lang="en-US" altLang="en-US" dirty="0"/>
              <a:t>Much of the currency is held abroad</a:t>
            </a:r>
          </a:p>
          <a:p>
            <a:pPr lvl="1">
              <a:lnSpc>
                <a:spcPct val="120000"/>
              </a:lnSpc>
              <a:spcBef>
                <a:spcPts val="1200"/>
              </a:spcBef>
              <a:buClr>
                <a:srgbClr val="2E63AC"/>
              </a:buClr>
              <a:buFont typeface="Wingdings" panose="05000000000000000000" pitchFamily="2" charset="2"/>
              <a:buChar char="§"/>
            </a:pPr>
            <a:r>
              <a:rPr lang="en-US" altLang="en-US" dirty="0"/>
              <a:t>Much of the currency is held by drug dealers, tax evaders, and other criminals</a:t>
            </a:r>
          </a:p>
          <a:p>
            <a:pPr>
              <a:lnSpc>
                <a:spcPct val="120000"/>
              </a:lnSpc>
              <a:spcBef>
                <a:spcPts val="1200"/>
              </a:spcBef>
              <a:buClr>
                <a:srgbClr val="2E63AC"/>
              </a:buClr>
            </a:pPr>
            <a:r>
              <a:rPr lang="en-US" altLang="en-US" dirty="0">
                <a:solidFill>
                  <a:schemeClr val="tx1"/>
                </a:solidFill>
              </a:rPr>
              <a:t>Currency is not a particularly good way to </a:t>
            </a:r>
            <a:r>
              <a:rPr lang="en-US" altLang="en-US" dirty="0">
                <a:solidFill>
                  <a:srgbClr val="2E63AC"/>
                </a:solidFill>
              </a:rPr>
              <a:t>hold wealth</a:t>
            </a:r>
          </a:p>
          <a:p>
            <a:pPr lvl="1">
              <a:lnSpc>
                <a:spcPct val="120000"/>
              </a:lnSpc>
              <a:spcBef>
                <a:spcPts val="1200"/>
              </a:spcBef>
              <a:buClr>
                <a:srgbClr val="2E63AC"/>
              </a:buClr>
              <a:buFont typeface="Wingdings" panose="05000000000000000000" pitchFamily="2" charset="2"/>
              <a:buChar char="§"/>
            </a:pPr>
            <a:r>
              <a:rPr lang="en-US" altLang="en-US" dirty="0"/>
              <a:t>Can be lost or stolen; doesn’t earn interest</a:t>
            </a:r>
          </a:p>
        </p:txBody>
      </p:sp>
    </p:spTree>
    <p:extLst>
      <p:ext uri="{BB962C8B-B14F-4D97-AF65-F5344CB8AC3E}">
        <p14:creationId xmlns:p14="http://schemas.microsoft.com/office/powerpoint/2010/main" val="848820978"/>
      </p:ext>
    </p:extLst>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10"/>
          <p:cNvSpPr/>
          <p:nvPr/>
        </p:nvSpPr>
        <p:spPr>
          <a:xfrm>
            <a:off x="-1" y="-94596"/>
            <a:ext cx="9144001" cy="6454820"/>
          </a:xfrm>
          <a:prstGeom prst="rect">
            <a:avLst/>
          </a:prstGeom>
          <a:blipFill dpi="0" rotWithShape="1">
            <a:blip r:embed="rId2">
              <a:alphaModFix amt="5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hteck 7"/>
          <p:cNvSpPr/>
          <p:nvPr/>
        </p:nvSpPr>
        <p:spPr>
          <a:xfrm>
            <a:off x="0" y="5260849"/>
            <a:ext cx="9144000" cy="1103587"/>
          </a:xfrm>
          <a:prstGeom prst="rect">
            <a:avLst/>
          </a:prstGeom>
          <a:gradFill>
            <a:gsLst>
              <a:gs pos="6000">
                <a:srgbClr val="2E63AC">
                  <a:lumMod val="100000"/>
                </a:srgbClr>
              </a:gs>
              <a:gs pos="4000">
                <a:srgbClr val="2E63AC"/>
              </a:gs>
              <a:gs pos="54000">
                <a:srgbClr val="2E63AC">
                  <a:alpha val="0"/>
                </a:srgb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feld 8"/>
          <p:cNvSpPr txBox="1"/>
          <p:nvPr/>
        </p:nvSpPr>
        <p:spPr>
          <a:xfrm>
            <a:off x="-236490" y="5439157"/>
            <a:ext cx="9144000" cy="1015663"/>
          </a:xfrm>
          <a:prstGeom prst="rect">
            <a:avLst/>
          </a:prstGeom>
          <a:noFill/>
        </p:spPr>
        <p:txBody>
          <a:bodyPr wrap="square" rtlCol="0">
            <a:spAutoFit/>
          </a:bodyPr>
          <a:lstStyle/>
          <a:p>
            <a:pPr algn="r"/>
            <a:endParaRPr lang="de-DE" dirty="0">
              <a:solidFill>
                <a:schemeClr val="bg1"/>
              </a:solidFill>
              <a:latin typeface="+mj-lt"/>
            </a:endParaRPr>
          </a:p>
          <a:p>
            <a:pPr algn="r"/>
            <a:r>
              <a:rPr lang="de-DE" sz="2400" cap="all" dirty="0">
                <a:solidFill>
                  <a:schemeClr val="bg1"/>
                </a:solidFill>
                <a:latin typeface="+mj-lt"/>
              </a:rPr>
              <a:t>Case Study</a:t>
            </a:r>
          </a:p>
          <a:p>
            <a:pPr algn="r"/>
            <a:r>
              <a:rPr lang="de-DE" dirty="0">
                <a:solidFill>
                  <a:schemeClr val="bg1"/>
                </a:solidFill>
                <a:latin typeface="+mj-lt"/>
              </a:rPr>
              <a:t>       </a:t>
            </a:r>
            <a:endParaRPr lang="en-US" dirty="0">
              <a:solidFill>
                <a:schemeClr val="bg1"/>
              </a:solidFill>
              <a:latin typeface="+mj-lt"/>
            </a:endParaRPr>
          </a:p>
        </p:txBody>
      </p:sp>
      <p:sp>
        <p:nvSpPr>
          <p:cNvPr id="4" name="Inhaltsplatzhalter 3"/>
          <p:cNvSpPr>
            <a:spLocks noGrp="1"/>
          </p:cNvSpPr>
          <p:nvPr>
            <p:ph sz="quarter" idx="12"/>
          </p:nvPr>
        </p:nvSpPr>
        <p:spPr>
          <a:xfrm>
            <a:off x="604838" y="1858671"/>
            <a:ext cx="8081962" cy="4179559"/>
          </a:xfrm>
        </p:spPr>
        <p:txBody>
          <a:bodyPr/>
          <a:lstStyle/>
          <a:p>
            <a:pPr marL="0" lvl="2" indent="0">
              <a:lnSpc>
                <a:spcPts val="2400"/>
              </a:lnSpc>
              <a:spcBef>
                <a:spcPts val="600"/>
              </a:spcBef>
              <a:buNone/>
            </a:pPr>
            <a:r>
              <a:rPr lang="en-US" altLang="en-US" dirty="0">
                <a:solidFill>
                  <a:srgbClr val="135CBD"/>
                </a:solidFill>
              </a:rPr>
              <a:t>Why did Greek citizens start holding large amounts of cash in 2015?</a:t>
            </a:r>
          </a:p>
          <a:p>
            <a:pPr marL="0" lvl="2" indent="0">
              <a:lnSpc>
                <a:spcPts val="2400"/>
              </a:lnSpc>
              <a:spcBef>
                <a:spcPts val="600"/>
              </a:spcBef>
              <a:buNone/>
            </a:pPr>
            <a:r>
              <a:rPr lang="en-US" altLang="en-US" sz="1800" dirty="0"/>
              <a:t>There are many reasons to hold some part of your wealth in cash such as for convenience, when making small purchases. But in the case of Greece, increased holding of cash occurred because of widespread fear of a major financial catastrophe.</a:t>
            </a:r>
          </a:p>
          <a:p>
            <a:pPr marL="0" lvl="2" indent="0">
              <a:lnSpc>
                <a:spcPts val="2400"/>
              </a:lnSpc>
              <a:spcBef>
                <a:spcPts val="600"/>
              </a:spcBef>
              <a:buNone/>
            </a:pPr>
            <a:r>
              <a:rPr lang="en-US" altLang="en-US" sz="1800" dirty="0"/>
              <a:t>In early 2015, residents began withdrawing funds for fear the country would be forced to abandon the currency, the euro and return to the old currency, the drachma, but at a reduced value.</a:t>
            </a:r>
          </a:p>
          <a:p>
            <a:pPr marL="0" lvl="2" indent="0">
              <a:lnSpc>
                <a:spcPts val="2400"/>
              </a:lnSpc>
              <a:spcBef>
                <a:spcPts val="600"/>
              </a:spcBef>
              <a:buNone/>
            </a:pPr>
            <a:r>
              <a:rPr lang="en-US" altLang="en-US" sz="1800" dirty="0"/>
              <a:t>They feared the banks would simply convert their accounts to the drachma and they would lose value. By withdrawing cash and storing it, they could later use it in other parts of Europe or convert it back to larger amounts of the local currency. Holding cash was a sign of lack of trust in the overall financial system.</a:t>
            </a:r>
          </a:p>
          <a:p>
            <a:pPr marL="441325" lvl="2" indent="-441325">
              <a:lnSpc>
                <a:spcPts val="2400"/>
              </a:lnSpc>
              <a:spcBef>
                <a:spcPts val="600"/>
              </a:spcBef>
              <a:buFont typeface="Calibri" pitchFamily="34" charset="0"/>
              <a:buAutoNum type="arabicPeriod"/>
            </a:pPr>
            <a:endParaRPr lang="en-US" altLang="en-US" dirty="0"/>
          </a:p>
          <a:p>
            <a:pPr marL="441325" lvl="2" indent="-441325">
              <a:lnSpc>
                <a:spcPts val="2400"/>
              </a:lnSpc>
              <a:spcBef>
                <a:spcPts val="600"/>
              </a:spcBef>
              <a:buFont typeface="Calibri" pitchFamily="34" charset="0"/>
              <a:buAutoNum type="arabicPeriod"/>
            </a:pPr>
            <a:endParaRPr lang="en-US" altLang="en-US" baseline="-25000" dirty="0"/>
          </a:p>
          <a:p>
            <a:pPr marL="441325" lvl="2" indent="-441325">
              <a:buFont typeface="Calibri" pitchFamily="34" charset="0"/>
              <a:buAutoNum type="arabicPeriod"/>
            </a:pPr>
            <a:endParaRPr lang="en-US" altLang="en-US" dirty="0"/>
          </a:p>
          <a:p>
            <a:pPr marL="0" indent="0">
              <a:buNone/>
            </a:pPr>
            <a:endParaRPr lang="en-US" dirty="0">
              <a:solidFill>
                <a:srgbClr val="2E63AC"/>
              </a:solidFill>
            </a:endParaRPr>
          </a:p>
        </p:txBody>
      </p:sp>
      <p:sp>
        <p:nvSpPr>
          <p:cNvPr id="13" name="Inhaltsplatzhalter 3"/>
          <p:cNvSpPr txBox="1">
            <a:spLocks/>
          </p:cNvSpPr>
          <p:nvPr/>
        </p:nvSpPr>
        <p:spPr>
          <a:xfrm>
            <a:off x="-3746452" y="3831019"/>
            <a:ext cx="8081962" cy="3216275"/>
          </a:xfrm>
          <a:prstGeom prst="rect">
            <a:avLst/>
          </a:prstGeom>
        </p:spPr>
        <p:txBody>
          <a:bodyPr vert="horz" lIns="91440" tIns="45720" rIns="91440" bIns="45720" numCol="1" rtlCol="0">
            <a:noAutofit/>
          </a:bodyPr>
          <a:lstStyle>
            <a:lvl1pPr marL="342900" indent="-342900" algn="l" defTabSz="914400" rtl="0" eaLnBrk="1" latinLnBrk="0" hangingPunct="1">
              <a:lnSpc>
                <a:spcPts val="2800"/>
              </a:lnSpc>
              <a:spcBef>
                <a:spcPts val="1200"/>
              </a:spcBef>
              <a:buClrTx/>
              <a:buFont typeface="Frutiger 45 light" panose="020B0500000000000000" pitchFamily="34" charset="0"/>
              <a:buChar char="&gt;"/>
              <a:defRPr sz="2000" kern="1200">
                <a:solidFill>
                  <a:schemeClr val="tx1"/>
                </a:solidFill>
                <a:latin typeface="Frutiger 45 light" pitchFamily="34" charset="0"/>
                <a:ea typeface="+mn-ea"/>
                <a:cs typeface="+mn-cs"/>
              </a:defRPr>
            </a:lvl1pPr>
            <a:lvl2pPr marL="742950" indent="-28575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2E63AC"/>
              </a:buClr>
              <a:buFont typeface="Wingdings" panose="05000000000000000000" pitchFamily="2" charset="2"/>
              <a:buChar char="§"/>
            </a:pPr>
            <a:endParaRPr lang="en-US" dirty="0"/>
          </a:p>
        </p:txBody>
      </p:sp>
      <p:sp>
        <p:nvSpPr>
          <p:cNvPr id="12" name="Titel 4"/>
          <p:cNvSpPr>
            <a:spLocks noGrp="1"/>
          </p:cNvSpPr>
          <p:nvPr>
            <p:ph type="title"/>
          </p:nvPr>
        </p:nvSpPr>
        <p:spPr>
          <a:xfrm>
            <a:off x="604838" y="310778"/>
            <a:ext cx="6545262" cy="1264025"/>
          </a:xfrm>
        </p:spPr>
        <p:txBody>
          <a:bodyPr/>
          <a:lstStyle/>
          <a:p>
            <a:pPr marL="0" indent="0"/>
            <a:r>
              <a:rPr lang="en-US" dirty="0"/>
              <a:t>CASH AS A SIGN OF TRUST</a:t>
            </a:r>
          </a:p>
        </p:txBody>
      </p:sp>
    </p:spTree>
    <p:extLst>
      <p:ext uri="{BB962C8B-B14F-4D97-AF65-F5344CB8AC3E}">
        <p14:creationId xmlns:p14="http://schemas.microsoft.com/office/powerpoint/2010/main" val="1513105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nodePh="1">
                                  <p:stCondLst>
                                    <p:cond delay="0"/>
                                  </p:stCondLst>
                                  <p:endCondLst>
                                    <p:cond evt="begin" delay="0">
                                      <p:tn val="5"/>
                                    </p:cond>
                                  </p:end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pieren 5"/>
          <p:cNvGrpSpPr/>
          <p:nvPr/>
        </p:nvGrpSpPr>
        <p:grpSpPr>
          <a:xfrm>
            <a:off x="4136875" y="1442442"/>
            <a:ext cx="4681649" cy="3999063"/>
            <a:chOff x="-262695" y="1077545"/>
            <a:chExt cx="6618148" cy="5452486"/>
          </a:xfrm>
        </p:grpSpPr>
        <p:sp>
          <p:nvSpPr>
            <p:cNvPr id="7" name="Rectangle 70"/>
            <p:cNvSpPr/>
            <p:nvPr/>
          </p:nvSpPr>
          <p:spPr>
            <a:xfrm>
              <a:off x="1412875" y="1300163"/>
              <a:ext cx="4495800" cy="396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buFontTx/>
                <a:buNone/>
                <a:defRPr/>
              </a:pPr>
              <a:endParaRPr lang="en-US" sz="1600"/>
            </a:p>
          </p:txBody>
        </p:sp>
        <p:grpSp>
          <p:nvGrpSpPr>
            <p:cNvPr id="8" name="Group 67"/>
            <p:cNvGrpSpPr>
              <a:grpSpLocks/>
            </p:cNvGrpSpPr>
            <p:nvPr/>
          </p:nvGrpSpPr>
          <p:grpSpPr bwMode="auto">
            <a:xfrm>
              <a:off x="4079874" y="2671763"/>
              <a:ext cx="1885425" cy="1514475"/>
              <a:chOff x="4495800" y="2675930"/>
              <a:chExt cx="1884599" cy="1515070"/>
            </a:xfrm>
          </p:grpSpPr>
          <p:sp>
            <p:nvSpPr>
              <p:cNvPr id="58" name="TextBox 45"/>
              <p:cNvSpPr txBox="1">
                <a:spLocks noChangeArrowheads="1"/>
              </p:cNvSpPr>
              <p:nvPr/>
            </p:nvSpPr>
            <p:spPr bwMode="auto">
              <a:xfrm>
                <a:off x="4610926" y="2675930"/>
                <a:ext cx="1769473" cy="1133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lgn="ctr" eaLnBrk="1" hangingPunct="1">
                  <a:buFontTx/>
                  <a:buNone/>
                </a:pPr>
                <a:r>
                  <a:rPr lang="en-US" altLang="en-US" sz="1600">
                    <a:latin typeface="+mn-lt"/>
                  </a:rPr>
                  <a:t>Production</a:t>
                </a:r>
              </a:p>
              <a:p>
                <a:pPr algn="ctr" eaLnBrk="1" hangingPunct="1">
                  <a:buFontTx/>
                  <a:buNone/>
                </a:pPr>
                <a:r>
                  <a:rPr lang="en-US" altLang="en-US" sz="1600">
                    <a:latin typeface="+mn-lt"/>
                  </a:rPr>
                  <a:t>Possibilities</a:t>
                </a:r>
              </a:p>
              <a:p>
                <a:pPr algn="ctr" eaLnBrk="1" hangingPunct="1">
                  <a:buFontTx/>
                  <a:buNone/>
                </a:pPr>
                <a:r>
                  <a:rPr lang="en-US" altLang="en-US" sz="1600">
                    <a:latin typeface="+mn-lt"/>
                  </a:rPr>
                  <a:t>Frontier</a:t>
                </a:r>
              </a:p>
            </p:txBody>
          </p:sp>
          <p:cxnSp>
            <p:nvCxnSpPr>
              <p:cNvPr id="59" name="Straight Connector 58"/>
              <p:cNvCxnSpPr/>
              <p:nvPr/>
            </p:nvCxnSpPr>
            <p:spPr>
              <a:xfrm rot="5400000">
                <a:off x="4424144" y="3662345"/>
                <a:ext cx="600311" cy="457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 name="Freeform 61"/>
            <p:cNvSpPr/>
            <p:nvPr/>
          </p:nvSpPr>
          <p:spPr bwMode="auto">
            <a:xfrm>
              <a:off x="1412875" y="2651125"/>
              <a:ext cx="3074988" cy="2587625"/>
            </a:xfrm>
            <a:custGeom>
              <a:avLst/>
              <a:gdLst>
                <a:gd name="connsiteX0" fmla="*/ 0 w 3074796"/>
                <a:gd name="connsiteY0" fmla="*/ 0 h 2587451"/>
                <a:gd name="connsiteX1" fmla="*/ 452176 w 3074796"/>
                <a:gd name="connsiteY1" fmla="*/ 95460 h 2587451"/>
                <a:gd name="connsiteX2" fmla="*/ 969666 w 3074796"/>
                <a:gd name="connsiteY2" fmla="*/ 246185 h 2587451"/>
                <a:gd name="connsiteX3" fmla="*/ 1411793 w 3074796"/>
                <a:gd name="connsiteY3" fmla="*/ 452176 h 2587451"/>
                <a:gd name="connsiteX4" fmla="*/ 1818752 w 3074796"/>
                <a:gd name="connsiteY4" fmla="*/ 708409 h 2587451"/>
                <a:gd name="connsiteX5" fmla="*/ 2155371 w 3074796"/>
                <a:gd name="connsiteY5" fmla="*/ 984739 h 2587451"/>
                <a:gd name="connsiteX6" fmla="*/ 2476919 w 3074796"/>
                <a:gd name="connsiteY6" fmla="*/ 1376624 h 2587451"/>
                <a:gd name="connsiteX7" fmla="*/ 2748224 w 3074796"/>
                <a:gd name="connsiteY7" fmla="*/ 1823776 h 2587451"/>
                <a:gd name="connsiteX8" fmla="*/ 2984360 w 3074796"/>
                <a:gd name="connsiteY8" fmla="*/ 2311121 h 2587451"/>
                <a:gd name="connsiteX9" fmla="*/ 3074796 w 3074796"/>
                <a:gd name="connsiteY9" fmla="*/ 2587451 h 2587451"/>
                <a:gd name="connsiteX10" fmla="*/ 5024 w 3074796"/>
                <a:gd name="connsiteY10" fmla="*/ 2587451 h 2587451"/>
                <a:gd name="connsiteX11" fmla="*/ 0 w 3074796"/>
                <a:gd name="connsiteY11" fmla="*/ 0 h 2587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74796" h="2587451">
                  <a:moveTo>
                    <a:pt x="0" y="0"/>
                  </a:moveTo>
                  <a:lnTo>
                    <a:pt x="452176" y="95460"/>
                  </a:lnTo>
                  <a:lnTo>
                    <a:pt x="969666" y="246185"/>
                  </a:lnTo>
                  <a:lnTo>
                    <a:pt x="1411793" y="452176"/>
                  </a:lnTo>
                  <a:lnTo>
                    <a:pt x="1818752" y="708409"/>
                  </a:lnTo>
                  <a:lnTo>
                    <a:pt x="2155371" y="984739"/>
                  </a:lnTo>
                  <a:lnTo>
                    <a:pt x="2476919" y="1376624"/>
                  </a:lnTo>
                  <a:lnTo>
                    <a:pt x="2748224" y="1823776"/>
                  </a:lnTo>
                  <a:lnTo>
                    <a:pt x="2984360" y="2311121"/>
                  </a:lnTo>
                  <a:lnTo>
                    <a:pt x="3074796" y="2587451"/>
                  </a:lnTo>
                  <a:lnTo>
                    <a:pt x="5024" y="2587451"/>
                  </a:lnTo>
                  <a:cubicBezTo>
                    <a:pt x="6699" y="1728317"/>
                    <a:pt x="8373" y="869183"/>
                    <a:pt x="0" y="0"/>
                  </a:cubicBezTo>
                  <a:close/>
                </a:path>
              </a:pathLst>
            </a:custGeom>
            <a:solidFill>
              <a:schemeClr val="accent2">
                <a:lumMod val="20000"/>
                <a:lumOff val="80000"/>
              </a:schemeClr>
            </a:solidFill>
            <a:ln w="9525" cap="flat" cmpd="sng" algn="ctr">
              <a:solidFill>
                <a:schemeClr val="accent2">
                  <a:lumMod val="20000"/>
                  <a:lumOff val="80000"/>
                </a:schemeClr>
              </a:solidFill>
              <a:prstDash val="solid"/>
              <a:round/>
              <a:headEnd type="none" w="med" len="med"/>
              <a:tailEnd type="none" w="med" len="med"/>
            </a:ln>
            <a:effectLst/>
          </p:spPr>
          <p:txBody>
            <a:bodyPr wrap="none" anchor="ctr"/>
            <a:lstStyle/>
            <a:p>
              <a:pPr marL="342900" indent="-342900">
                <a:defRPr/>
              </a:pPr>
              <a:endParaRPr lang="en-US" dirty="0"/>
            </a:p>
          </p:txBody>
        </p:sp>
        <p:grpSp>
          <p:nvGrpSpPr>
            <p:cNvPr id="11" name="Group 60"/>
            <p:cNvGrpSpPr>
              <a:grpSpLocks/>
            </p:cNvGrpSpPr>
            <p:nvPr/>
          </p:nvGrpSpPr>
          <p:grpSpPr bwMode="auto">
            <a:xfrm>
              <a:off x="461484" y="2454275"/>
              <a:ext cx="4492609" cy="3260909"/>
              <a:chOff x="877445" y="2458998"/>
              <a:chExt cx="4492290" cy="3260317"/>
            </a:xfrm>
          </p:grpSpPr>
          <p:sp>
            <p:nvSpPr>
              <p:cNvPr id="55" name="Freeform 56"/>
              <p:cNvSpPr/>
              <p:nvPr/>
            </p:nvSpPr>
            <p:spPr>
              <a:xfrm>
                <a:off x="1828770" y="2676446"/>
                <a:ext cx="3063656" cy="2572869"/>
              </a:xfrm>
              <a:custGeom>
                <a:avLst/>
                <a:gdLst>
                  <a:gd name="connsiteX0" fmla="*/ 0 w 3075709"/>
                  <a:gd name="connsiteY0" fmla="*/ 0 h 2743200"/>
                  <a:gd name="connsiteX1" fmla="*/ 3075709 w 3075709"/>
                  <a:gd name="connsiteY1" fmla="*/ 2743200 h 2743200"/>
                  <a:gd name="connsiteX0" fmla="*/ 0 w 3075709"/>
                  <a:gd name="connsiteY0" fmla="*/ 0 h 2743200"/>
                  <a:gd name="connsiteX1" fmla="*/ 3075709 w 3075709"/>
                  <a:gd name="connsiteY1" fmla="*/ 2743200 h 2743200"/>
                  <a:gd name="connsiteX0" fmla="*/ 0 w 3075709"/>
                  <a:gd name="connsiteY0" fmla="*/ 0 h 2743200"/>
                  <a:gd name="connsiteX1" fmla="*/ 3075709 w 3075709"/>
                  <a:gd name="connsiteY1" fmla="*/ 2743200 h 2743200"/>
                  <a:gd name="connsiteX0" fmla="*/ 0 w 3075709"/>
                  <a:gd name="connsiteY0" fmla="*/ 0 h 2743200"/>
                  <a:gd name="connsiteX1" fmla="*/ 3075709 w 3075709"/>
                  <a:gd name="connsiteY1" fmla="*/ 2743200 h 2743200"/>
                  <a:gd name="connsiteX0" fmla="*/ 0 w 3075709"/>
                  <a:gd name="connsiteY0" fmla="*/ 0 h 2743200"/>
                  <a:gd name="connsiteX1" fmla="*/ 3075709 w 3075709"/>
                  <a:gd name="connsiteY1" fmla="*/ 2743200 h 2743200"/>
                  <a:gd name="connsiteX0" fmla="*/ 0 w 3075709"/>
                  <a:gd name="connsiteY0" fmla="*/ 0 h 2743200"/>
                  <a:gd name="connsiteX1" fmla="*/ 3075709 w 3075709"/>
                  <a:gd name="connsiteY1" fmla="*/ 2743200 h 2743200"/>
                  <a:gd name="connsiteX0" fmla="*/ 0 w 3075709"/>
                  <a:gd name="connsiteY0" fmla="*/ 0 h 2743200"/>
                  <a:gd name="connsiteX1" fmla="*/ 3075709 w 3075709"/>
                  <a:gd name="connsiteY1" fmla="*/ 2743200 h 2743200"/>
                  <a:gd name="connsiteX0" fmla="*/ 0 w 3075709"/>
                  <a:gd name="connsiteY0" fmla="*/ 0 h 2743200"/>
                  <a:gd name="connsiteX1" fmla="*/ 3075709 w 3075709"/>
                  <a:gd name="connsiteY1" fmla="*/ 2743200 h 2743200"/>
                  <a:gd name="connsiteX0" fmla="*/ 0 w 3075709"/>
                  <a:gd name="connsiteY0" fmla="*/ 0 h 2743200"/>
                  <a:gd name="connsiteX1" fmla="*/ 3075709 w 3075709"/>
                  <a:gd name="connsiteY1" fmla="*/ 2743200 h 2743200"/>
                  <a:gd name="connsiteX0" fmla="*/ 0 w 3075709"/>
                  <a:gd name="connsiteY0" fmla="*/ 0 h 2743200"/>
                  <a:gd name="connsiteX1" fmla="*/ 3075709 w 3075709"/>
                  <a:gd name="connsiteY1" fmla="*/ 2743200 h 2743200"/>
                </a:gdLst>
                <a:ahLst/>
                <a:cxnLst>
                  <a:cxn ang="0">
                    <a:pos x="connsiteX0" y="connsiteY0"/>
                  </a:cxn>
                  <a:cxn ang="0">
                    <a:pos x="connsiteX1" y="connsiteY1"/>
                  </a:cxn>
                </a:cxnLst>
                <a:rect l="l" t="t" r="r" b="b"/>
                <a:pathLst>
                  <a:path w="3075709" h="2743200">
                    <a:moveTo>
                      <a:pt x="0" y="0"/>
                    </a:moveTo>
                    <a:cubicBezTo>
                      <a:pt x="1739992" y="295959"/>
                      <a:pt x="2570019" y="1158834"/>
                      <a:pt x="3075709" y="2743200"/>
                    </a:cubicBezTo>
                  </a:path>
                </a:pathLst>
              </a:custGeom>
              <a:noFill/>
              <a:ln w="38100">
                <a:solidFill>
                  <a:srgbClr val="005EA4"/>
                </a:solidFill>
              </a:ln>
            </p:spPr>
            <p:style>
              <a:lnRef idx="1">
                <a:schemeClr val="accent1"/>
              </a:lnRef>
              <a:fillRef idx="0">
                <a:schemeClr val="accent1"/>
              </a:fillRef>
              <a:effectRef idx="0">
                <a:schemeClr val="accent1"/>
              </a:effectRef>
              <a:fontRef idx="minor">
                <a:schemeClr val="tx1"/>
              </a:fontRef>
            </p:style>
            <p:txBody>
              <a:bodyPr anchor="ctr"/>
              <a:lstStyle/>
              <a:p>
                <a:pPr>
                  <a:buFontTx/>
                  <a:buNone/>
                  <a:defRPr/>
                </a:pPr>
                <a:endParaRPr lang="en-US" sz="1800"/>
              </a:p>
            </p:txBody>
          </p:sp>
          <p:sp>
            <p:nvSpPr>
              <p:cNvPr id="56" name="TextBox 21"/>
              <p:cNvSpPr txBox="1">
                <a:spLocks noChangeArrowheads="1"/>
              </p:cNvSpPr>
              <p:nvPr/>
            </p:nvSpPr>
            <p:spPr bwMode="auto">
              <a:xfrm>
                <a:off x="877445" y="2458998"/>
                <a:ext cx="986121" cy="461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lgn="ctr" eaLnBrk="1" hangingPunct="1">
                  <a:buFontTx/>
                  <a:buNone/>
                </a:pPr>
                <a:r>
                  <a:rPr lang="en-US" altLang="en-US" sz="1600">
                    <a:latin typeface="+mn-lt"/>
                  </a:rPr>
                  <a:t>3,000</a:t>
                </a:r>
              </a:p>
            </p:txBody>
          </p:sp>
          <p:sp>
            <p:nvSpPr>
              <p:cNvPr id="57" name="TextBox 14"/>
              <p:cNvSpPr txBox="1">
                <a:spLocks noChangeArrowheads="1"/>
              </p:cNvSpPr>
              <p:nvPr/>
            </p:nvSpPr>
            <p:spPr bwMode="auto">
              <a:xfrm>
                <a:off x="4383614" y="5257800"/>
                <a:ext cx="986121" cy="461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lgn="ctr" eaLnBrk="1" hangingPunct="1">
                  <a:buFontTx/>
                  <a:buNone/>
                </a:pPr>
                <a:r>
                  <a:rPr lang="en-US" altLang="en-US" sz="1600">
                    <a:latin typeface="+mn-lt"/>
                  </a:rPr>
                  <a:t>1,000</a:t>
                </a:r>
              </a:p>
            </p:txBody>
          </p:sp>
        </p:grpSp>
        <p:grpSp>
          <p:nvGrpSpPr>
            <p:cNvPr id="12" name="Group 62"/>
            <p:cNvGrpSpPr>
              <a:grpSpLocks/>
            </p:cNvGrpSpPr>
            <p:nvPr/>
          </p:nvGrpSpPr>
          <p:grpSpPr bwMode="auto">
            <a:xfrm>
              <a:off x="461481" y="4295773"/>
              <a:ext cx="1865794" cy="461598"/>
              <a:chOff x="877406" y="4126469"/>
              <a:chExt cx="1865794" cy="462196"/>
            </a:xfrm>
          </p:grpSpPr>
          <p:sp>
            <p:nvSpPr>
              <p:cNvPr id="53" name="TextBox 19"/>
              <p:cNvSpPr txBox="1">
                <a:spLocks noChangeArrowheads="1"/>
              </p:cNvSpPr>
              <p:nvPr/>
            </p:nvSpPr>
            <p:spPr bwMode="auto">
              <a:xfrm>
                <a:off x="877406" y="4126469"/>
                <a:ext cx="986190" cy="462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lgn="ctr" eaLnBrk="1" hangingPunct="1">
                  <a:buFontTx/>
                  <a:buNone/>
                </a:pPr>
                <a:r>
                  <a:rPr lang="en-US" altLang="en-US" sz="1600">
                    <a:latin typeface="+mn-lt"/>
                  </a:rPr>
                  <a:t>1,000</a:t>
                </a:r>
              </a:p>
            </p:txBody>
          </p:sp>
          <p:cxnSp>
            <p:nvCxnSpPr>
              <p:cNvPr id="54" name="Straight Connector 48"/>
              <p:cNvCxnSpPr/>
              <p:nvPr/>
            </p:nvCxnSpPr>
            <p:spPr>
              <a:xfrm>
                <a:off x="1828800" y="4341060"/>
                <a:ext cx="914400" cy="1589"/>
              </a:xfrm>
              <a:prstGeom prst="line">
                <a:avLst/>
              </a:prstGeom>
              <a:ln cap="rnd">
                <a:solidFill>
                  <a:schemeClr val="tx1"/>
                </a:solidFill>
                <a:prstDash val="dash"/>
              </a:ln>
            </p:spPr>
            <p:style>
              <a:lnRef idx="1">
                <a:schemeClr val="accent1"/>
              </a:lnRef>
              <a:fillRef idx="0">
                <a:schemeClr val="accent1"/>
              </a:fillRef>
              <a:effectRef idx="0">
                <a:schemeClr val="accent1"/>
              </a:effectRef>
              <a:fontRef idx="minor">
                <a:schemeClr val="tx1"/>
              </a:fontRef>
            </p:style>
          </p:cxnSp>
        </p:grpSp>
        <p:grpSp>
          <p:nvGrpSpPr>
            <p:cNvPr id="13" name="Group 63"/>
            <p:cNvGrpSpPr>
              <a:grpSpLocks/>
            </p:cNvGrpSpPr>
            <p:nvPr/>
          </p:nvGrpSpPr>
          <p:grpSpPr bwMode="auto">
            <a:xfrm>
              <a:off x="1975258" y="4513259"/>
              <a:ext cx="743721" cy="1211419"/>
              <a:chOff x="2392131" y="4344192"/>
              <a:chExt cx="742352" cy="1210964"/>
            </a:xfrm>
          </p:grpSpPr>
          <p:sp>
            <p:nvSpPr>
              <p:cNvPr id="51" name="TextBox 11"/>
              <p:cNvSpPr txBox="1">
                <a:spLocks noChangeArrowheads="1"/>
              </p:cNvSpPr>
              <p:nvPr/>
            </p:nvSpPr>
            <p:spPr bwMode="auto">
              <a:xfrm>
                <a:off x="2392131" y="5093731"/>
                <a:ext cx="742352" cy="46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lgn="ctr" eaLnBrk="1" hangingPunct="1">
                  <a:buFontTx/>
                  <a:buNone/>
                </a:pPr>
                <a:r>
                  <a:rPr lang="en-US" altLang="en-US" sz="1600">
                    <a:latin typeface="+mn-lt"/>
                  </a:rPr>
                  <a:t>300</a:t>
                </a:r>
              </a:p>
            </p:txBody>
          </p:sp>
          <p:cxnSp>
            <p:nvCxnSpPr>
              <p:cNvPr id="52" name="Straight Connector 16"/>
              <p:cNvCxnSpPr/>
              <p:nvPr/>
            </p:nvCxnSpPr>
            <p:spPr>
              <a:xfrm rot="5400000" flipH="1" flipV="1">
                <a:off x="2367406" y="4718703"/>
                <a:ext cx="750605" cy="158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p:grpSp>
          <p:nvGrpSpPr>
            <p:cNvPr id="14" name="Group 64"/>
            <p:cNvGrpSpPr>
              <a:grpSpLocks/>
            </p:cNvGrpSpPr>
            <p:nvPr/>
          </p:nvGrpSpPr>
          <p:grpSpPr bwMode="auto">
            <a:xfrm>
              <a:off x="2735183" y="3446464"/>
              <a:ext cx="743721" cy="2278243"/>
              <a:chOff x="3151601" y="3277396"/>
              <a:chExt cx="742348" cy="2277855"/>
            </a:xfrm>
          </p:grpSpPr>
          <p:sp>
            <p:nvSpPr>
              <p:cNvPr id="49" name="TextBox 12"/>
              <p:cNvSpPr txBox="1">
                <a:spLocks noChangeArrowheads="1"/>
              </p:cNvSpPr>
              <p:nvPr/>
            </p:nvSpPr>
            <p:spPr bwMode="auto">
              <a:xfrm>
                <a:off x="3151601" y="5093731"/>
                <a:ext cx="742348" cy="46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lgn="ctr" eaLnBrk="1" hangingPunct="1">
                  <a:buFontTx/>
                  <a:buNone/>
                </a:pPr>
                <a:r>
                  <a:rPr lang="en-US" altLang="en-US" sz="1600" dirty="0">
                    <a:latin typeface="+mn-lt"/>
                  </a:rPr>
                  <a:t>600</a:t>
                </a:r>
              </a:p>
            </p:txBody>
          </p:sp>
          <p:cxnSp>
            <p:nvCxnSpPr>
              <p:cNvPr id="50" name="Straight Connector 17"/>
              <p:cNvCxnSpPr/>
              <p:nvPr/>
            </p:nvCxnSpPr>
            <p:spPr>
              <a:xfrm rot="5400000" flipH="1" flipV="1">
                <a:off x="2749261" y="4185292"/>
                <a:ext cx="1817378" cy="1585"/>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p:grpSp>
          <p:nvGrpSpPr>
            <p:cNvPr id="15" name="Group 65"/>
            <p:cNvGrpSpPr>
              <a:grpSpLocks/>
            </p:cNvGrpSpPr>
            <p:nvPr/>
          </p:nvGrpSpPr>
          <p:grpSpPr bwMode="auto">
            <a:xfrm>
              <a:off x="3269559" y="3598863"/>
              <a:ext cx="743721" cy="2125844"/>
              <a:chOff x="3685833" y="3429795"/>
              <a:chExt cx="742348" cy="2125452"/>
            </a:xfrm>
          </p:grpSpPr>
          <p:sp>
            <p:nvSpPr>
              <p:cNvPr id="47" name="TextBox 13"/>
              <p:cNvSpPr txBox="1">
                <a:spLocks noChangeArrowheads="1"/>
              </p:cNvSpPr>
              <p:nvPr/>
            </p:nvSpPr>
            <p:spPr bwMode="auto">
              <a:xfrm>
                <a:off x="3685833" y="5093734"/>
                <a:ext cx="742348" cy="46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lgn="ctr" eaLnBrk="1" hangingPunct="1">
                  <a:buFontTx/>
                  <a:buNone/>
                </a:pPr>
                <a:r>
                  <a:rPr lang="en-US" altLang="en-US" sz="1600" dirty="0">
                    <a:latin typeface="+mn-lt"/>
                  </a:rPr>
                  <a:t>700</a:t>
                </a:r>
              </a:p>
            </p:txBody>
          </p:sp>
          <p:cxnSp>
            <p:nvCxnSpPr>
              <p:cNvPr id="48" name="Straight Connector 18"/>
              <p:cNvCxnSpPr/>
              <p:nvPr/>
            </p:nvCxnSpPr>
            <p:spPr>
              <a:xfrm rot="5400000" flipH="1" flipV="1">
                <a:off x="3131335" y="4260699"/>
                <a:ext cx="1663393" cy="1585"/>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p:grpSp>
          <p:nvGrpSpPr>
            <p:cNvPr id="16" name="Group 61"/>
            <p:cNvGrpSpPr>
              <a:grpSpLocks/>
            </p:cNvGrpSpPr>
            <p:nvPr/>
          </p:nvGrpSpPr>
          <p:grpSpPr bwMode="auto">
            <a:xfrm>
              <a:off x="461481" y="3407919"/>
              <a:ext cx="3084994" cy="461599"/>
              <a:chOff x="877406" y="3230621"/>
              <a:chExt cx="3084994" cy="460214"/>
            </a:xfrm>
          </p:grpSpPr>
          <p:sp>
            <p:nvSpPr>
              <p:cNvPr id="45" name="TextBox 20"/>
              <p:cNvSpPr txBox="1">
                <a:spLocks noChangeArrowheads="1"/>
              </p:cNvSpPr>
              <p:nvPr/>
            </p:nvSpPr>
            <p:spPr bwMode="auto">
              <a:xfrm>
                <a:off x="877406" y="3230621"/>
                <a:ext cx="986191" cy="460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lgn="ctr" eaLnBrk="1" hangingPunct="1">
                  <a:buFontTx/>
                  <a:buNone/>
                </a:pPr>
                <a:r>
                  <a:rPr lang="en-US" altLang="en-US" sz="1600" dirty="0">
                    <a:latin typeface="+mn-lt"/>
                  </a:rPr>
                  <a:t>2,000</a:t>
                </a:r>
              </a:p>
            </p:txBody>
          </p:sp>
          <p:cxnSp>
            <p:nvCxnSpPr>
              <p:cNvPr id="46" name="Straight Connector 54"/>
              <p:cNvCxnSpPr/>
              <p:nvPr/>
            </p:nvCxnSpPr>
            <p:spPr>
              <a:xfrm rot="10800000">
                <a:off x="1828800" y="3427321"/>
                <a:ext cx="2133600" cy="1582"/>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p:grpSp>
          <p:nvGrpSpPr>
            <p:cNvPr id="17" name="Group 59"/>
            <p:cNvGrpSpPr>
              <a:grpSpLocks/>
            </p:cNvGrpSpPr>
            <p:nvPr/>
          </p:nvGrpSpPr>
          <p:grpSpPr bwMode="auto">
            <a:xfrm>
              <a:off x="461481" y="3134166"/>
              <a:ext cx="2780194" cy="461598"/>
              <a:chOff x="877406" y="2964837"/>
              <a:chExt cx="2780194" cy="462196"/>
            </a:xfrm>
          </p:grpSpPr>
          <p:sp>
            <p:nvSpPr>
              <p:cNvPr id="43" name="TextBox 22"/>
              <p:cNvSpPr txBox="1">
                <a:spLocks noChangeArrowheads="1"/>
              </p:cNvSpPr>
              <p:nvPr/>
            </p:nvSpPr>
            <p:spPr bwMode="auto">
              <a:xfrm>
                <a:off x="877406" y="2964837"/>
                <a:ext cx="986191" cy="462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lgn="ctr" eaLnBrk="1" hangingPunct="1">
                  <a:buFontTx/>
                  <a:buNone/>
                </a:pPr>
                <a:r>
                  <a:rPr lang="en-US" altLang="en-US" sz="1600" dirty="0">
                    <a:latin typeface="+mn-lt"/>
                  </a:rPr>
                  <a:t>2,200</a:t>
                </a:r>
              </a:p>
            </p:txBody>
          </p:sp>
          <p:cxnSp>
            <p:nvCxnSpPr>
              <p:cNvPr id="44" name="Straight Connector 52"/>
              <p:cNvCxnSpPr/>
              <p:nvPr/>
            </p:nvCxnSpPr>
            <p:spPr>
              <a:xfrm rot="10800000">
                <a:off x="1828800" y="3198060"/>
                <a:ext cx="1828800" cy="1589"/>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p:grpSp>
          <p:nvGrpSpPr>
            <p:cNvPr id="18" name="Group 40"/>
            <p:cNvGrpSpPr>
              <a:grpSpLocks/>
            </p:cNvGrpSpPr>
            <p:nvPr/>
          </p:nvGrpSpPr>
          <p:grpSpPr bwMode="auto">
            <a:xfrm>
              <a:off x="1766892" y="2413006"/>
              <a:ext cx="463910" cy="461599"/>
              <a:chOff x="7810761" y="4154238"/>
              <a:chExt cx="461539" cy="461156"/>
            </a:xfrm>
          </p:grpSpPr>
          <p:sp>
            <p:nvSpPr>
              <p:cNvPr id="41" name="Freeform 183"/>
              <p:cNvSpPr>
                <a:spLocks/>
              </p:cNvSpPr>
              <p:nvPr/>
            </p:nvSpPr>
            <p:spPr bwMode="auto">
              <a:xfrm>
                <a:off x="7810761" y="4428277"/>
                <a:ext cx="144592" cy="136730"/>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 name="TextBox 42"/>
              <p:cNvSpPr txBox="1">
                <a:spLocks noChangeArrowheads="1"/>
              </p:cNvSpPr>
              <p:nvPr/>
            </p:nvSpPr>
            <p:spPr bwMode="auto">
              <a:xfrm>
                <a:off x="7836735" y="4154238"/>
                <a:ext cx="435565" cy="461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lgn="ctr" eaLnBrk="1" hangingPunct="1">
                  <a:buFontTx/>
                  <a:buNone/>
                </a:pPr>
                <a:r>
                  <a:rPr lang="en-US" altLang="en-US" sz="1600">
                    <a:latin typeface="+mn-lt"/>
                  </a:rPr>
                  <a:t>F</a:t>
                </a:r>
              </a:p>
            </p:txBody>
          </p:sp>
        </p:grpSp>
        <p:grpSp>
          <p:nvGrpSpPr>
            <p:cNvPr id="19" name="Group 40"/>
            <p:cNvGrpSpPr>
              <a:grpSpLocks/>
            </p:cNvGrpSpPr>
            <p:nvPr/>
          </p:nvGrpSpPr>
          <p:grpSpPr bwMode="auto">
            <a:xfrm>
              <a:off x="3013075" y="2281240"/>
              <a:ext cx="492388" cy="461598"/>
              <a:chOff x="7810761" y="4154235"/>
              <a:chExt cx="490335" cy="461160"/>
            </a:xfrm>
          </p:grpSpPr>
          <p:sp>
            <p:nvSpPr>
              <p:cNvPr id="39" name="Freeform 183"/>
              <p:cNvSpPr>
                <a:spLocks/>
              </p:cNvSpPr>
              <p:nvPr/>
            </p:nvSpPr>
            <p:spPr bwMode="auto">
              <a:xfrm>
                <a:off x="7810761" y="4428277"/>
                <a:ext cx="144592" cy="136730"/>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 name="TextBox 42"/>
              <p:cNvSpPr txBox="1">
                <a:spLocks noChangeArrowheads="1"/>
              </p:cNvSpPr>
              <p:nvPr/>
            </p:nvSpPr>
            <p:spPr bwMode="auto">
              <a:xfrm>
                <a:off x="7833526" y="4154235"/>
                <a:ext cx="467570" cy="461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lgn="ctr" eaLnBrk="1" hangingPunct="1">
                  <a:buFontTx/>
                  <a:buNone/>
                </a:pPr>
                <a:r>
                  <a:rPr lang="en-US" altLang="en-US" sz="1600">
                    <a:latin typeface="+mn-lt"/>
                  </a:rPr>
                  <a:t>C</a:t>
                </a:r>
              </a:p>
            </p:txBody>
          </p:sp>
        </p:grpSp>
        <p:grpSp>
          <p:nvGrpSpPr>
            <p:cNvPr id="20" name="Group 40"/>
            <p:cNvGrpSpPr>
              <a:grpSpLocks/>
            </p:cNvGrpSpPr>
            <p:nvPr/>
          </p:nvGrpSpPr>
          <p:grpSpPr bwMode="auto">
            <a:xfrm>
              <a:off x="3165475" y="3033715"/>
              <a:ext cx="478148" cy="461598"/>
              <a:chOff x="7810761" y="4154235"/>
              <a:chExt cx="475926" cy="461160"/>
            </a:xfrm>
          </p:grpSpPr>
          <p:sp>
            <p:nvSpPr>
              <p:cNvPr id="37" name="Freeform 183"/>
              <p:cNvSpPr>
                <a:spLocks/>
              </p:cNvSpPr>
              <p:nvPr/>
            </p:nvSpPr>
            <p:spPr bwMode="auto">
              <a:xfrm>
                <a:off x="7810761" y="4428277"/>
                <a:ext cx="144592" cy="136730"/>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 name="TextBox 42"/>
              <p:cNvSpPr txBox="1">
                <a:spLocks noChangeArrowheads="1"/>
              </p:cNvSpPr>
              <p:nvPr/>
            </p:nvSpPr>
            <p:spPr bwMode="auto">
              <a:xfrm>
                <a:off x="7835129" y="4154235"/>
                <a:ext cx="451558" cy="461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lgn="ctr" eaLnBrk="1" hangingPunct="1">
                  <a:buFontTx/>
                  <a:buNone/>
                </a:pPr>
                <a:r>
                  <a:rPr lang="en-US" altLang="en-US" sz="1600">
                    <a:latin typeface="+mn-lt"/>
                  </a:rPr>
                  <a:t>A</a:t>
                </a:r>
              </a:p>
            </p:txBody>
          </p:sp>
        </p:grpSp>
        <p:grpSp>
          <p:nvGrpSpPr>
            <p:cNvPr id="21" name="Group 40"/>
            <p:cNvGrpSpPr>
              <a:grpSpLocks/>
            </p:cNvGrpSpPr>
            <p:nvPr/>
          </p:nvGrpSpPr>
          <p:grpSpPr bwMode="auto">
            <a:xfrm>
              <a:off x="3470271" y="3292481"/>
              <a:ext cx="478147" cy="461599"/>
              <a:chOff x="7810761" y="4154238"/>
              <a:chExt cx="475923" cy="461156"/>
            </a:xfrm>
          </p:grpSpPr>
          <p:sp>
            <p:nvSpPr>
              <p:cNvPr id="35" name="Freeform 183"/>
              <p:cNvSpPr>
                <a:spLocks/>
              </p:cNvSpPr>
              <p:nvPr/>
            </p:nvSpPr>
            <p:spPr bwMode="auto">
              <a:xfrm>
                <a:off x="7810761" y="4428277"/>
                <a:ext cx="144592" cy="136730"/>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 name="TextBox 42"/>
              <p:cNvSpPr txBox="1">
                <a:spLocks noChangeArrowheads="1"/>
              </p:cNvSpPr>
              <p:nvPr/>
            </p:nvSpPr>
            <p:spPr bwMode="auto">
              <a:xfrm>
                <a:off x="7835127" y="4154238"/>
                <a:ext cx="451557" cy="461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lgn="ctr" eaLnBrk="1" hangingPunct="1">
                  <a:buFontTx/>
                  <a:buNone/>
                </a:pPr>
                <a:r>
                  <a:rPr lang="en-US" altLang="en-US" sz="1600">
                    <a:latin typeface="+mn-lt"/>
                  </a:rPr>
                  <a:t>B</a:t>
                </a:r>
              </a:p>
            </p:txBody>
          </p:sp>
        </p:grpSp>
        <p:grpSp>
          <p:nvGrpSpPr>
            <p:cNvPr id="22" name="Group 40"/>
            <p:cNvGrpSpPr>
              <a:grpSpLocks/>
            </p:cNvGrpSpPr>
            <p:nvPr/>
          </p:nvGrpSpPr>
          <p:grpSpPr bwMode="auto">
            <a:xfrm>
              <a:off x="4308466" y="4622806"/>
              <a:ext cx="478151" cy="461599"/>
              <a:chOff x="7810761" y="4154238"/>
              <a:chExt cx="475942" cy="461156"/>
            </a:xfrm>
          </p:grpSpPr>
          <p:sp>
            <p:nvSpPr>
              <p:cNvPr id="33" name="Freeform 183"/>
              <p:cNvSpPr>
                <a:spLocks/>
              </p:cNvSpPr>
              <p:nvPr/>
            </p:nvSpPr>
            <p:spPr bwMode="auto">
              <a:xfrm>
                <a:off x="7810761" y="4428277"/>
                <a:ext cx="144592" cy="136730"/>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 name="TextBox 42"/>
              <p:cNvSpPr txBox="1">
                <a:spLocks noChangeArrowheads="1"/>
              </p:cNvSpPr>
              <p:nvPr/>
            </p:nvSpPr>
            <p:spPr bwMode="auto">
              <a:xfrm>
                <a:off x="7835132" y="4154238"/>
                <a:ext cx="451571" cy="461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lgn="ctr" eaLnBrk="1" hangingPunct="1">
                  <a:buFontTx/>
                  <a:buNone/>
                </a:pPr>
                <a:r>
                  <a:rPr lang="en-US" altLang="en-US" sz="1600">
                    <a:latin typeface="+mn-lt"/>
                  </a:rPr>
                  <a:t>E</a:t>
                </a:r>
              </a:p>
            </p:txBody>
          </p:sp>
        </p:grpSp>
        <p:grpSp>
          <p:nvGrpSpPr>
            <p:cNvPr id="23" name="Group 50"/>
            <p:cNvGrpSpPr>
              <a:grpSpLocks/>
            </p:cNvGrpSpPr>
            <p:nvPr/>
          </p:nvGrpSpPr>
          <p:grpSpPr bwMode="auto">
            <a:xfrm>
              <a:off x="-262695" y="1077545"/>
              <a:ext cx="1679606" cy="4177080"/>
              <a:chOff x="152638" y="1081712"/>
              <a:chExt cx="1680823" cy="4176881"/>
            </a:xfrm>
          </p:grpSpPr>
          <p:cxnSp>
            <p:nvCxnSpPr>
              <p:cNvPr id="31" name="Straight Connector 5"/>
              <p:cNvCxnSpPr/>
              <p:nvPr/>
            </p:nvCxnSpPr>
            <p:spPr>
              <a:xfrm rot="5400000">
                <a:off x="-115173" y="3313998"/>
                <a:ext cx="3887602"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TextBox 8"/>
              <p:cNvSpPr txBox="1">
                <a:spLocks noChangeArrowheads="1"/>
              </p:cNvSpPr>
              <p:nvPr/>
            </p:nvSpPr>
            <p:spPr bwMode="auto">
              <a:xfrm>
                <a:off x="152638" y="1081712"/>
                <a:ext cx="1680823" cy="1132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lgn="ctr" eaLnBrk="1" hangingPunct="1">
                  <a:buFontTx/>
                  <a:buNone/>
                </a:pPr>
                <a:r>
                  <a:rPr lang="en-US" altLang="en-US" sz="1600" dirty="0">
                    <a:latin typeface="+mn-lt"/>
                  </a:rPr>
                  <a:t>Quantity of</a:t>
                </a:r>
              </a:p>
              <a:p>
                <a:pPr algn="ctr" eaLnBrk="1" hangingPunct="1">
                  <a:buFontTx/>
                  <a:buNone/>
                </a:pPr>
                <a:r>
                  <a:rPr lang="en-US" altLang="en-US" sz="1600" dirty="0">
                    <a:latin typeface="+mn-lt"/>
                  </a:rPr>
                  <a:t>Computers</a:t>
                </a:r>
              </a:p>
              <a:p>
                <a:pPr algn="ctr" eaLnBrk="1" hangingPunct="1">
                  <a:spcBef>
                    <a:spcPct val="0"/>
                  </a:spcBef>
                  <a:buFontTx/>
                  <a:buNone/>
                </a:pPr>
                <a:r>
                  <a:rPr lang="en-US" altLang="en-US" sz="1600" dirty="0">
                    <a:latin typeface="+mn-lt"/>
                  </a:rPr>
                  <a:t>Produced </a:t>
                </a:r>
              </a:p>
            </p:txBody>
          </p:sp>
        </p:grpSp>
        <p:grpSp>
          <p:nvGrpSpPr>
            <p:cNvPr id="24" name="Group 49"/>
            <p:cNvGrpSpPr>
              <a:grpSpLocks/>
            </p:cNvGrpSpPr>
            <p:nvPr/>
          </p:nvGrpSpPr>
          <p:grpSpPr bwMode="auto">
            <a:xfrm>
              <a:off x="1205941" y="5253041"/>
              <a:ext cx="5149512" cy="1276990"/>
              <a:chOff x="1621831" y="5257800"/>
              <a:chExt cx="5150775" cy="1277001"/>
            </a:xfrm>
          </p:grpSpPr>
          <p:cxnSp>
            <p:nvCxnSpPr>
              <p:cNvPr id="28" name="Straight Connector 6"/>
              <p:cNvCxnSpPr/>
              <p:nvPr/>
            </p:nvCxnSpPr>
            <p:spPr>
              <a:xfrm rot="10800000">
                <a:off x="1828815" y="5257800"/>
                <a:ext cx="4496902" cy="1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Box 9"/>
              <p:cNvSpPr txBox="1">
                <a:spLocks noChangeArrowheads="1"/>
              </p:cNvSpPr>
              <p:nvPr/>
            </p:nvSpPr>
            <p:spPr bwMode="auto">
              <a:xfrm>
                <a:off x="4496467" y="5737488"/>
                <a:ext cx="2276139" cy="79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lgn="ctr" eaLnBrk="1" hangingPunct="1">
                  <a:spcBef>
                    <a:spcPct val="0"/>
                  </a:spcBef>
                  <a:buFontTx/>
                  <a:buNone/>
                </a:pPr>
                <a:r>
                  <a:rPr lang="en-US" altLang="en-US" sz="1600" dirty="0">
                    <a:latin typeface="+mn-lt"/>
                  </a:rPr>
                  <a:t>Quantity of</a:t>
                </a:r>
              </a:p>
              <a:p>
                <a:pPr algn="ctr" eaLnBrk="1" hangingPunct="1">
                  <a:spcBef>
                    <a:spcPct val="0"/>
                  </a:spcBef>
                  <a:buFontTx/>
                  <a:buNone/>
                </a:pPr>
                <a:r>
                  <a:rPr lang="en-US" altLang="en-US" sz="1600" dirty="0">
                    <a:latin typeface="+mn-lt"/>
                  </a:rPr>
                  <a:t>Cars Produced </a:t>
                </a:r>
              </a:p>
            </p:txBody>
          </p:sp>
          <p:sp>
            <p:nvSpPr>
              <p:cNvPr id="30" name="TextBox 10"/>
              <p:cNvSpPr txBox="1">
                <a:spLocks noChangeArrowheads="1"/>
              </p:cNvSpPr>
              <p:nvPr/>
            </p:nvSpPr>
            <p:spPr bwMode="auto">
              <a:xfrm>
                <a:off x="1621831" y="5257800"/>
                <a:ext cx="422046" cy="461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lgn="ctr" eaLnBrk="1" hangingPunct="1">
                  <a:buFontTx/>
                  <a:buNone/>
                </a:pPr>
                <a:r>
                  <a:rPr lang="en-US" altLang="en-US" sz="1600">
                    <a:latin typeface="+mn-lt"/>
                  </a:rPr>
                  <a:t>0</a:t>
                </a:r>
              </a:p>
            </p:txBody>
          </p:sp>
        </p:grpSp>
        <p:grpSp>
          <p:nvGrpSpPr>
            <p:cNvPr id="25" name="Group 40"/>
            <p:cNvGrpSpPr>
              <a:grpSpLocks/>
            </p:cNvGrpSpPr>
            <p:nvPr/>
          </p:nvGrpSpPr>
          <p:grpSpPr bwMode="auto">
            <a:xfrm>
              <a:off x="2251067" y="4176715"/>
              <a:ext cx="492385" cy="461598"/>
              <a:chOff x="7810761" y="4154235"/>
              <a:chExt cx="490328" cy="461160"/>
            </a:xfrm>
          </p:grpSpPr>
          <p:sp>
            <p:nvSpPr>
              <p:cNvPr id="26" name="Freeform 183"/>
              <p:cNvSpPr>
                <a:spLocks/>
              </p:cNvSpPr>
              <p:nvPr/>
            </p:nvSpPr>
            <p:spPr bwMode="auto">
              <a:xfrm>
                <a:off x="7810761" y="4428277"/>
                <a:ext cx="144592" cy="136730"/>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 name="TextBox 42"/>
              <p:cNvSpPr txBox="1">
                <a:spLocks noChangeArrowheads="1"/>
              </p:cNvSpPr>
              <p:nvPr/>
            </p:nvSpPr>
            <p:spPr bwMode="auto">
              <a:xfrm>
                <a:off x="7833523" y="4154235"/>
                <a:ext cx="467566" cy="461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lgn="ctr" eaLnBrk="1" hangingPunct="1">
                  <a:buFontTx/>
                  <a:buNone/>
                </a:pPr>
                <a:r>
                  <a:rPr lang="en-US" altLang="en-US" sz="1600">
                    <a:latin typeface="+mn-lt"/>
                  </a:rPr>
                  <a:t>D</a:t>
                </a:r>
              </a:p>
            </p:txBody>
          </p:sp>
        </p:grpSp>
      </p:grpSp>
      <p:sp>
        <p:nvSpPr>
          <p:cNvPr id="60" name="TextBox 71"/>
          <p:cNvSpPr txBox="1">
            <a:spLocks noChangeArrowheads="1"/>
          </p:cNvSpPr>
          <p:nvPr/>
        </p:nvSpPr>
        <p:spPr bwMode="auto">
          <a:xfrm>
            <a:off x="317500" y="1320801"/>
            <a:ext cx="3703050" cy="4763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dirty="0">
                <a:latin typeface="+mn-lt"/>
              </a:rPr>
              <a:t>The </a:t>
            </a:r>
            <a:r>
              <a:rPr lang="en-US" altLang="en-US" b="1" cap="all" dirty="0">
                <a:solidFill>
                  <a:srgbClr val="86A315"/>
                </a:solidFill>
              </a:rPr>
              <a:t>production possibilities frontier </a:t>
            </a:r>
            <a:r>
              <a:rPr lang="en-US" altLang="en-US" dirty="0">
                <a:latin typeface="+mn-lt"/>
              </a:rPr>
              <a:t> shows the combinations of output—in this case, cars and computers—that the economy can possibly produce. The economy can produce any combination on or inside the frontier. Points outside the frontier are not feasible given the economy’s resources. The slope of the production possibilities frontier measures the opportunity cost of a car in terms of computers. This opportunity cost varies, depending on how much of the two goods the economy is producing.</a:t>
            </a:r>
            <a:endParaRPr lang="en-US" altLang="en-US" dirty="0">
              <a:solidFill>
                <a:srgbClr val="800080"/>
              </a:solidFill>
              <a:latin typeface="+mn-lt"/>
            </a:endParaRPr>
          </a:p>
        </p:txBody>
      </p:sp>
      <p:sp>
        <p:nvSpPr>
          <p:cNvPr id="63" name="Rechteck 62"/>
          <p:cNvSpPr/>
          <p:nvPr/>
        </p:nvSpPr>
        <p:spPr>
          <a:xfrm>
            <a:off x="0" y="5262663"/>
            <a:ext cx="9144000" cy="1103587"/>
          </a:xfrm>
          <a:prstGeom prst="rect">
            <a:avLst/>
          </a:prstGeom>
          <a:gradFill>
            <a:gsLst>
              <a:gs pos="6000">
                <a:srgbClr val="2E63AC">
                  <a:lumMod val="100000"/>
                </a:srgbClr>
              </a:gs>
              <a:gs pos="4000">
                <a:srgbClr val="2E63AC"/>
              </a:gs>
              <a:gs pos="54000">
                <a:srgbClr val="2E63AC">
                  <a:alpha val="0"/>
                </a:srgb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itel 4"/>
          <p:cNvSpPr txBox="1">
            <a:spLocks/>
          </p:cNvSpPr>
          <p:nvPr/>
        </p:nvSpPr>
        <p:spPr>
          <a:xfrm>
            <a:off x="380036" y="587189"/>
            <a:ext cx="6545262" cy="629021"/>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lang="en-US" sz="2400" b="0" kern="1200" cap="all" baseline="0">
                <a:solidFill>
                  <a:srgbClr val="2E63AC"/>
                </a:solidFill>
                <a:latin typeface="Frutiger 45 light" pitchFamily="34" charset="0"/>
                <a:ea typeface="+mj-ea"/>
                <a:cs typeface="+mj-cs"/>
              </a:defRPr>
            </a:lvl1pPr>
          </a:lstStyle>
          <a:p>
            <a:r>
              <a:rPr lang="en-US" altLang="en-US" dirty="0"/>
              <a:t>The production possibilities frontier #1</a:t>
            </a:r>
          </a:p>
        </p:txBody>
      </p:sp>
      <p:sp>
        <p:nvSpPr>
          <p:cNvPr id="62" name="Textfeld 61"/>
          <p:cNvSpPr txBox="1"/>
          <p:nvPr/>
        </p:nvSpPr>
        <p:spPr>
          <a:xfrm>
            <a:off x="-236490" y="5439157"/>
            <a:ext cx="9144000" cy="1015663"/>
          </a:xfrm>
          <a:prstGeom prst="rect">
            <a:avLst/>
          </a:prstGeom>
          <a:noFill/>
        </p:spPr>
        <p:txBody>
          <a:bodyPr wrap="square" rtlCol="0">
            <a:spAutoFit/>
          </a:bodyPr>
          <a:lstStyle/>
          <a:p>
            <a:pPr algn="r"/>
            <a:endParaRPr lang="de-DE" dirty="0">
              <a:solidFill>
                <a:schemeClr val="bg1"/>
              </a:solidFill>
              <a:latin typeface="+mj-lt"/>
            </a:endParaRPr>
          </a:p>
          <a:p>
            <a:pPr algn="r"/>
            <a:r>
              <a:rPr lang="de-DE" sz="2400" cap="all" dirty="0" err="1">
                <a:solidFill>
                  <a:schemeClr val="bg1"/>
                </a:solidFill>
                <a:latin typeface="+mj-lt"/>
              </a:rPr>
              <a:t>Example</a:t>
            </a:r>
            <a:endParaRPr lang="de-DE" sz="2400" cap="all" dirty="0">
              <a:solidFill>
                <a:schemeClr val="bg1"/>
              </a:solidFill>
              <a:latin typeface="+mj-lt"/>
            </a:endParaRPr>
          </a:p>
          <a:p>
            <a:pPr algn="r"/>
            <a:r>
              <a:rPr lang="de-DE" dirty="0">
                <a:solidFill>
                  <a:schemeClr val="bg1"/>
                </a:solidFill>
                <a:latin typeface="+mj-lt"/>
              </a:rPr>
              <a:t>       </a:t>
            </a:r>
            <a:endParaRPr lang="en-US" dirty="0">
              <a:solidFill>
                <a:schemeClr val="bg1"/>
              </a:solidFill>
              <a:latin typeface="+mj-lt"/>
            </a:endParaRPr>
          </a:p>
        </p:txBody>
      </p:sp>
    </p:spTree>
    <p:extLst>
      <p:ext uri="{BB962C8B-B14F-4D97-AF65-F5344CB8AC3E}">
        <p14:creationId xmlns:p14="http://schemas.microsoft.com/office/powerpoint/2010/main" val="3714366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wipe(left)">
                                      <p:cBhvr>
                                        <p:cTn id="7"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Lst>
  </p:timing>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quarter" idx="12"/>
          </p:nvPr>
        </p:nvSpPr>
        <p:spPr>
          <a:xfrm>
            <a:off x="604838" y="1842450"/>
            <a:ext cx="8081962" cy="3878903"/>
          </a:xfrm>
        </p:spPr>
        <p:txBody>
          <a:bodyPr/>
          <a:lstStyle/>
          <a:p>
            <a:pPr marL="0" indent="0">
              <a:buClr>
                <a:srgbClr val="2E63AC"/>
              </a:buClr>
              <a:buNone/>
            </a:pPr>
            <a:r>
              <a:rPr lang="en-US" altLang="en-US" dirty="0"/>
              <a:t>The figure shows a hypothetical balance sheet for a bank holding 10 percent in required reserves, $200. Banks don’t earn interest on their reserves, so they will usually want to loan out any excess of the amounts they are required to hold. This bank has loaned out all of its excess reserves, $2,000.</a:t>
            </a:r>
          </a:p>
          <a:p>
            <a:pPr marL="361950" indent="0">
              <a:buClr>
                <a:srgbClr val="2E63AC"/>
              </a:buClr>
              <a:buNone/>
            </a:pPr>
            <a:r>
              <a:rPr lang="en-US" altLang="en-US" dirty="0"/>
              <a:t>.</a:t>
            </a:r>
          </a:p>
          <a:p>
            <a:pPr>
              <a:buClr>
                <a:srgbClr val="2E63AC"/>
              </a:buClr>
              <a:buFont typeface="Wingdings" panose="05000000000000000000" pitchFamily="2" charset="2"/>
              <a:buChar char="§"/>
            </a:pPr>
            <a:endParaRPr lang="en-US" altLang="en-US" dirty="0">
              <a:solidFill>
                <a:srgbClr val="2E63AC"/>
              </a:solidFill>
            </a:endParaRPr>
          </a:p>
          <a:p>
            <a:pPr marL="0" indent="0">
              <a:buNone/>
            </a:pPr>
            <a:r>
              <a:rPr lang="en-US" dirty="0">
                <a:latin typeface="+mn-lt"/>
              </a:rPr>
              <a:t>.</a:t>
            </a:r>
          </a:p>
        </p:txBody>
      </p:sp>
      <p:sp>
        <p:nvSpPr>
          <p:cNvPr id="5" name="Titel 4"/>
          <p:cNvSpPr>
            <a:spLocks noGrp="1"/>
          </p:cNvSpPr>
          <p:nvPr>
            <p:ph type="title"/>
          </p:nvPr>
        </p:nvSpPr>
        <p:spPr>
          <a:xfrm>
            <a:off x="604838" y="310778"/>
            <a:ext cx="6545262" cy="1264025"/>
          </a:xfrm>
        </p:spPr>
        <p:txBody>
          <a:bodyPr/>
          <a:lstStyle/>
          <a:p>
            <a:r>
              <a:rPr lang="en-US" dirty="0"/>
              <a:t>A Bank’s Balance Sheet: </a:t>
            </a:r>
            <a:br>
              <a:rPr lang="en-US" dirty="0"/>
            </a:br>
            <a:r>
              <a:rPr lang="en-US" dirty="0"/>
              <a:t>Where the Money Comes from </a:t>
            </a:r>
            <a:br>
              <a:rPr lang="en-US" dirty="0"/>
            </a:br>
            <a:r>
              <a:rPr lang="en-US" dirty="0"/>
              <a:t>and Where It Goes</a:t>
            </a:r>
          </a:p>
        </p:txBody>
      </p:sp>
      <p:pic>
        <p:nvPicPr>
          <p:cNvPr id="6" name="Picture 4"/>
          <p:cNvPicPr>
            <a:picLocks noChangeAspect="1"/>
          </p:cNvPicPr>
          <p:nvPr/>
        </p:nvPicPr>
        <p:blipFill rotWithShape="1">
          <a:blip r:embed="rId2">
            <a:extLst>
              <a:ext uri="{28A0092B-C50C-407E-A947-70E740481C1C}">
                <a14:useLocalDpi xmlns:a14="http://schemas.microsoft.com/office/drawing/2010/main" val="0"/>
              </a:ext>
            </a:extLst>
          </a:blip>
          <a:srcRect l="20996" r="-250" b="15102"/>
          <a:stretch/>
        </p:blipFill>
        <p:spPr>
          <a:xfrm>
            <a:off x="2467688" y="3842661"/>
            <a:ext cx="6390541" cy="2318657"/>
          </a:xfrm>
          <a:prstGeom prst="rect">
            <a:avLst/>
          </a:prstGeom>
        </p:spPr>
      </p:pic>
    </p:spTree>
    <p:extLst>
      <p:ext uri="{BB962C8B-B14F-4D97-AF65-F5344CB8AC3E}">
        <p14:creationId xmlns:p14="http://schemas.microsoft.com/office/powerpoint/2010/main" val="1796067880"/>
      </p:ext>
    </p:extLst>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quarter" idx="12"/>
          </p:nvPr>
        </p:nvSpPr>
        <p:spPr>
          <a:xfrm>
            <a:off x="604838" y="1842450"/>
            <a:ext cx="8081962" cy="3878903"/>
          </a:xfrm>
        </p:spPr>
        <p:txBody>
          <a:bodyPr/>
          <a:lstStyle/>
          <a:p>
            <a:pPr>
              <a:buClr>
                <a:srgbClr val="2E63AC"/>
              </a:buClr>
              <a:buFont typeface="Wingdings" panose="05000000000000000000" pitchFamily="2" charset="2"/>
              <a:buChar char="§"/>
            </a:pPr>
            <a:r>
              <a:rPr lang="en-US" altLang="en-US" b="1" cap="all" dirty="0">
                <a:solidFill>
                  <a:srgbClr val="86A315"/>
                </a:solidFill>
              </a:rPr>
              <a:t>Reserves</a:t>
            </a:r>
          </a:p>
          <a:p>
            <a:pPr marL="361950" indent="-361950">
              <a:buClr>
                <a:srgbClr val="2E63AC"/>
              </a:buClr>
              <a:buNone/>
            </a:pPr>
            <a:r>
              <a:rPr lang="en-US" altLang="en-US" dirty="0"/>
              <a:t>	The portion of banks’ deposits set aside in either vault cash or as deposits at the Federal Reserve.</a:t>
            </a:r>
          </a:p>
          <a:p>
            <a:pPr>
              <a:buClr>
                <a:srgbClr val="2E63AC"/>
              </a:buClr>
              <a:buFont typeface="Wingdings" panose="05000000000000000000" pitchFamily="2" charset="2"/>
              <a:buChar char="§"/>
            </a:pPr>
            <a:r>
              <a:rPr lang="en-US" altLang="en-US" b="1" cap="all" dirty="0">
                <a:solidFill>
                  <a:srgbClr val="86A315"/>
                </a:solidFill>
              </a:rPr>
              <a:t>Required reserves</a:t>
            </a:r>
          </a:p>
          <a:p>
            <a:pPr marL="361950" indent="-361950">
              <a:buClr>
                <a:srgbClr val="2E63AC"/>
              </a:buClr>
              <a:buNone/>
            </a:pPr>
            <a:r>
              <a:rPr lang="en-US" altLang="en-US" dirty="0"/>
              <a:t>	The specific fraction of their deposits that banks are required by law to hold as reserves.</a:t>
            </a:r>
          </a:p>
          <a:p>
            <a:pPr>
              <a:buClr>
                <a:srgbClr val="2E63AC"/>
              </a:buClr>
              <a:buFont typeface="Wingdings" panose="05000000000000000000" pitchFamily="2" charset="2"/>
              <a:buChar char="§"/>
            </a:pPr>
            <a:r>
              <a:rPr lang="en-US" altLang="en-US" b="1" cap="all" dirty="0">
                <a:solidFill>
                  <a:srgbClr val="86A315"/>
                </a:solidFill>
              </a:rPr>
              <a:t>Excess reserves</a:t>
            </a:r>
          </a:p>
          <a:p>
            <a:pPr marL="361950" indent="-361950">
              <a:buClr>
                <a:srgbClr val="2E63AC"/>
              </a:buClr>
              <a:buNone/>
            </a:pPr>
            <a:r>
              <a:rPr lang="en-US" altLang="en-US" dirty="0"/>
              <a:t>	Any additional reserves that a bank holds above required reserves.</a:t>
            </a:r>
          </a:p>
          <a:p>
            <a:pPr marL="361950" indent="0">
              <a:buClr>
                <a:srgbClr val="2E63AC"/>
              </a:buClr>
              <a:buNone/>
            </a:pPr>
            <a:r>
              <a:rPr lang="en-US" altLang="en-US" dirty="0"/>
              <a:t>.</a:t>
            </a:r>
          </a:p>
          <a:p>
            <a:pPr>
              <a:buClr>
                <a:srgbClr val="2E63AC"/>
              </a:buClr>
              <a:buFont typeface="Wingdings" panose="05000000000000000000" pitchFamily="2" charset="2"/>
              <a:buChar char="§"/>
            </a:pPr>
            <a:endParaRPr lang="en-US" altLang="en-US" dirty="0">
              <a:solidFill>
                <a:srgbClr val="2E63AC"/>
              </a:solidFill>
            </a:endParaRPr>
          </a:p>
          <a:p>
            <a:pPr marL="0" indent="0">
              <a:buNone/>
            </a:pPr>
            <a:r>
              <a:rPr lang="en-US" dirty="0">
                <a:latin typeface="+mn-lt"/>
              </a:rPr>
              <a:t>.</a:t>
            </a:r>
          </a:p>
        </p:txBody>
      </p:sp>
      <p:sp>
        <p:nvSpPr>
          <p:cNvPr id="5" name="Titel 4"/>
          <p:cNvSpPr>
            <a:spLocks noGrp="1"/>
          </p:cNvSpPr>
          <p:nvPr>
            <p:ph type="title"/>
          </p:nvPr>
        </p:nvSpPr>
        <p:spPr>
          <a:xfrm>
            <a:off x="604838" y="310778"/>
            <a:ext cx="6545262" cy="1264025"/>
          </a:xfrm>
        </p:spPr>
        <p:txBody>
          <a:bodyPr/>
          <a:lstStyle/>
          <a:p>
            <a:r>
              <a:rPr lang="en-US" dirty="0"/>
              <a:t>A Bank’s Balance Sheet: </a:t>
            </a:r>
            <a:br>
              <a:rPr lang="en-US" dirty="0"/>
            </a:br>
            <a:r>
              <a:rPr lang="en-US" dirty="0"/>
              <a:t>Where the Money Comes from </a:t>
            </a:r>
            <a:br>
              <a:rPr lang="en-US" dirty="0"/>
            </a:br>
            <a:r>
              <a:rPr lang="en-US" dirty="0"/>
              <a:t>and Where It Goes</a:t>
            </a:r>
          </a:p>
        </p:txBody>
      </p:sp>
    </p:spTree>
    <p:extLst>
      <p:ext uri="{BB962C8B-B14F-4D97-AF65-F5344CB8AC3E}">
        <p14:creationId xmlns:p14="http://schemas.microsoft.com/office/powerpoint/2010/main" val="2701674600"/>
      </p:ext>
    </p:extLst>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wrap="square" anchor="b"/>
          <a:lstStyle/>
          <a:p>
            <a:r>
              <a:rPr lang="en-US" altLang="en-US" dirty="0">
                <a:solidFill>
                  <a:srgbClr val="2E63AC"/>
                </a:solidFill>
              </a:rPr>
              <a:t>Fractional-Reserve Banking</a:t>
            </a:r>
          </a:p>
        </p:txBody>
      </p:sp>
      <p:sp>
        <p:nvSpPr>
          <p:cNvPr id="31747" name="Content Placeholder 2"/>
          <p:cNvSpPr>
            <a:spLocks noGrp="1"/>
          </p:cNvSpPr>
          <p:nvPr>
            <p:ph sz="quarter" idx="12"/>
          </p:nvPr>
        </p:nvSpPr>
        <p:spPr/>
        <p:txBody>
          <a:bodyPr/>
          <a:lstStyle/>
          <a:p>
            <a:r>
              <a:rPr lang="en-US" altLang="en-US" dirty="0">
                <a:solidFill>
                  <a:srgbClr val="2E63AC"/>
                </a:solidFill>
              </a:rPr>
              <a:t>Banks hold only a fraction of deposits in reserve</a:t>
            </a:r>
          </a:p>
          <a:p>
            <a:endParaRPr lang="en-US" altLang="en-US" dirty="0">
              <a:solidFill>
                <a:srgbClr val="2E63AC"/>
              </a:solidFill>
            </a:endParaRPr>
          </a:p>
          <a:p>
            <a:pPr lvl="1">
              <a:buClr>
                <a:srgbClr val="2E63AC"/>
              </a:buClr>
              <a:buFont typeface="Wingdings" panose="05000000000000000000" pitchFamily="2" charset="2"/>
              <a:buChar char="§"/>
            </a:pPr>
            <a:r>
              <a:rPr lang="en-US" altLang="en-US" dirty="0"/>
              <a:t>Banks create money</a:t>
            </a:r>
          </a:p>
          <a:p>
            <a:pPr lvl="2">
              <a:buClr>
                <a:srgbClr val="2E63AC"/>
              </a:buClr>
              <a:buFont typeface="Wingdings" panose="05000000000000000000" pitchFamily="2" charset="2"/>
              <a:buChar char="§"/>
            </a:pPr>
            <a:r>
              <a:rPr lang="en-US" altLang="en-US" dirty="0"/>
              <a:t>Assets </a:t>
            </a:r>
          </a:p>
          <a:p>
            <a:pPr lvl="2">
              <a:buClr>
                <a:srgbClr val="2E63AC"/>
              </a:buClr>
              <a:buFont typeface="Wingdings" panose="05000000000000000000" pitchFamily="2" charset="2"/>
              <a:buChar char="§"/>
            </a:pPr>
            <a:r>
              <a:rPr lang="en-US" altLang="en-US" dirty="0"/>
              <a:t>Liabilities </a:t>
            </a:r>
          </a:p>
          <a:p>
            <a:pPr lvl="1">
              <a:buClr>
                <a:srgbClr val="2E63AC"/>
              </a:buClr>
              <a:buFont typeface="Wingdings" panose="05000000000000000000" pitchFamily="2" charset="2"/>
              <a:buChar char="§"/>
            </a:pPr>
            <a:r>
              <a:rPr lang="en-US" altLang="en-US" dirty="0"/>
              <a:t>Increase in money supply</a:t>
            </a:r>
          </a:p>
          <a:p>
            <a:pPr lvl="1">
              <a:buClr>
                <a:srgbClr val="2E63AC"/>
              </a:buClr>
              <a:buFont typeface="Wingdings" panose="05000000000000000000" pitchFamily="2" charset="2"/>
              <a:buChar char="§"/>
            </a:pPr>
            <a:r>
              <a:rPr lang="en-US" altLang="en-US" dirty="0"/>
              <a:t>Does not create wealth </a:t>
            </a:r>
          </a:p>
          <a:p>
            <a:pPr lvl="1"/>
            <a:endParaRPr lang="en-US" altLang="en-US" dirty="0">
              <a:solidFill>
                <a:srgbClr val="2E63AC"/>
              </a:solidFill>
            </a:endParaRPr>
          </a:p>
        </p:txBody>
      </p:sp>
    </p:spTree>
    <p:extLst>
      <p:ext uri="{BB962C8B-B14F-4D97-AF65-F5344CB8AC3E}">
        <p14:creationId xmlns:p14="http://schemas.microsoft.com/office/powerpoint/2010/main" val="2721961786"/>
      </p:ext>
    </p:extLst>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604838" y="-209831"/>
            <a:ext cx="6545262" cy="1132540"/>
          </a:xfrm>
        </p:spPr>
        <p:txBody>
          <a:bodyPr wrap="square" anchor="b"/>
          <a:lstStyle/>
          <a:p>
            <a:r>
              <a:rPr lang="en-US" altLang="en-US" dirty="0">
                <a:solidFill>
                  <a:srgbClr val="2E63AC"/>
                </a:solidFill>
              </a:rPr>
              <a:t>Banks and the Money Supply</a:t>
            </a:r>
          </a:p>
        </p:txBody>
      </p:sp>
      <p:sp>
        <p:nvSpPr>
          <p:cNvPr id="28675" name="Content Placeholder 2"/>
          <p:cNvSpPr>
            <a:spLocks noGrp="1"/>
          </p:cNvSpPr>
          <p:nvPr>
            <p:ph sz="quarter" idx="12"/>
          </p:nvPr>
        </p:nvSpPr>
        <p:spPr>
          <a:xfrm>
            <a:off x="604838" y="1393360"/>
            <a:ext cx="8128800" cy="3924000"/>
          </a:xfrm>
        </p:spPr>
        <p:txBody>
          <a:bodyPr/>
          <a:lstStyle/>
          <a:p>
            <a:r>
              <a:rPr lang="en-US" altLang="en-US" dirty="0"/>
              <a:t>The simple case of 100% reserve banking</a:t>
            </a:r>
          </a:p>
          <a:p>
            <a:pPr marL="342900" lvl="1" indent="-342900">
              <a:buClr>
                <a:srgbClr val="2E63AC"/>
              </a:buClr>
              <a:buFont typeface="Wingdings" panose="05000000000000000000" pitchFamily="2" charset="2"/>
              <a:buChar char="§"/>
            </a:pPr>
            <a:r>
              <a:rPr lang="en-US" altLang="en-US" dirty="0"/>
              <a:t>All deposits are held as reserves</a:t>
            </a:r>
          </a:p>
          <a:p>
            <a:pPr marL="342900" lvl="1" indent="-342900">
              <a:buClr>
                <a:srgbClr val="2E63AC"/>
              </a:buClr>
              <a:buFont typeface="Wingdings" panose="05000000000000000000" pitchFamily="2" charset="2"/>
              <a:buChar char="§"/>
            </a:pPr>
            <a:r>
              <a:rPr lang="en-US" altLang="en-US" dirty="0"/>
              <a:t>Banks do not influence the supply of money</a:t>
            </a:r>
          </a:p>
          <a:p>
            <a:pPr lvl="2"/>
            <a:endParaRPr lang="de-DE" altLang="en-US" dirty="0"/>
          </a:p>
          <a:p>
            <a:pPr lvl="2"/>
            <a:endParaRPr lang="de-DE" altLang="en-US" dirty="0"/>
          </a:p>
          <a:p>
            <a:pPr lvl="2"/>
            <a:endParaRPr lang="de-DE" altLang="en-US" dirty="0"/>
          </a:p>
          <a:p>
            <a:pPr lvl="2"/>
            <a:endParaRPr lang="en-US" altLang="en-US" dirty="0"/>
          </a:p>
        </p:txBody>
      </p:sp>
      <p:pic>
        <p:nvPicPr>
          <p:cNvPr id="6963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9099" y="2698644"/>
            <a:ext cx="5898273" cy="1350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47458" name="Picture 2" descr="Bildergebnis für &quot;zero profit&quot; cartoon firms">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021" b="10790"/>
          <a:stretch/>
        </p:blipFill>
        <p:spPr bwMode="auto">
          <a:xfrm>
            <a:off x="5377544" y="3853543"/>
            <a:ext cx="3810000" cy="24710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57857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69636"/>
                                        </p:tgtEl>
                                        <p:attrNameLst>
                                          <p:attrName>style.visibility</p:attrName>
                                        </p:attrNameLst>
                                      </p:cBhvr>
                                      <p:to>
                                        <p:strVal val="visible"/>
                                      </p:to>
                                    </p:set>
                                    <p:animEffect transition="in" filter="wipe(left)">
                                      <p:cBhvr>
                                        <p:cTn id="7" dur="500"/>
                                        <p:tgtEl>
                                          <p:spTgt spid="696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quarter" idx="12"/>
          </p:nvPr>
        </p:nvSpPr>
        <p:spPr>
          <a:xfrm>
            <a:off x="604838" y="1842451"/>
            <a:ext cx="8081962" cy="767400"/>
          </a:xfrm>
        </p:spPr>
        <p:txBody>
          <a:bodyPr/>
          <a:lstStyle/>
          <a:p>
            <a:pPr marL="361950" indent="-361950">
              <a:spcBef>
                <a:spcPts val="0"/>
              </a:spcBef>
              <a:buClr>
                <a:srgbClr val="2E63AC"/>
              </a:buClr>
              <a:buNone/>
            </a:pPr>
            <a:r>
              <a:rPr lang="en-US" altLang="en-US" b="1" cap="all" dirty="0">
                <a:solidFill>
                  <a:srgbClr val="86A315"/>
                </a:solidFill>
              </a:rPr>
              <a:t>Reserve ratio: </a:t>
            </a:r>
            <a:r>
              <a:rPr lang="en-US" altLang="en-US" dirty="0"/>
              <a:t>The ratio of reserves </a:t>
            </a:r>
          </a:p>
          <a:p>
            <a:pPr marL="361950" indent="-361950">
              <a:spcBef>
                <a:spcPts val="0"/>
              </a:spcBef>
              <a:buClr>
                <a:srgbClr val="2E63AC"/>
              </a:buClr>
              <a:buNone/>
            </a:pPr>
            <a:r>
              <a:rPr lang="en-US" altLang="en-US" dirty="0"/>
              <a:t>to deposits</a:t>
            </a:r>
          </a:p>
          <a:p>
            <a:pPr>
              <a:buClr>
                <a:srgbClr val="2E63AC"/>
              </a:buClr>
              <a:buFont typeface="Wingdings" panose="05000000000000000000" pitchFamily="2" charset="2"/>
              <a:buChar char="§"/>
            </a:pPr>
            <a:endParaRPr lang="en-US" altLang="en-US" dirty="0">
              <a:solidFill>
                <a:srgbClr val="2E63AC"/>
              </a:solidFill>
            </a:endParaRPr>
          </a:p>
          <a:p>
            <a:pPr marL="0" indent="0">
              <a:buNone/>
            </a:pPr>
            <a:r>
              <a:rPr lang="en-US" dirty="0">
                <a:latin typeface="+mn-lt"/>
              </a:rPr>
              <a:t>.</a:t>
            </a:r>
          </a:p>
        </p:txBody>
      </p:sp>
      <p:sp>
        <p:nvSpPr>
          <p:cNvPr id="5" name="Titel 4"/>
          <p:cNvSpPr>
            <a:spLocks noGrp="1"/>
          </p:cNvSpPr>
          <p:nvPr>
            <p:ph type="title"/>
          </p:nvPr>
        </p:nvSpPr>
        <p:spPr>
          <a:xfrm>
            <a:off x="604838" y="310778"/>
            <a:ext cx="6545262" cy="1264025"/>
          </a:xfrm>
        </p:spPr>
        <p:txBody>
          <a:bodyPr/>
          <a:lstStyle/>
          <a:p>
            <a:r>
              <a:rPr lang="en-US" dirty="0"/>
              <a:t>How Banks Create Money</a:t>
            </a:r>
          </a:p>
        </p:txBody>
      </p:sp>
      <p:sp>
        <p:nvSpPr>
          <p:cNvPr id="6" name="Inhaltsplatzhalter 2"/>
          <p:cNvSpPr txBox="1">
            <a:spLocks/>
          </p:cNvSpPr>
          <p:nvPr/>
        </p:nvSpPr>
        <p:spPr>
          <a:xfrm>
            <a:off x="579874" y="2584092"/>
            <a:ext cx="4829814" cy="4622030"/>
          </a:xfrm>
          <a:prstGeom prst="rect">
            <a:avLst/>
          </a:prstGeom>
        </p:spPr>
        <p:txBody>
          <a:bodyPr vert="horz" lIns="91440" tIns="45720" rIns="91440" bIns="45720" rtlCol="0">
            <a:noAutofit/>
          </a:bodyPr>
          <a:lstStyle>
            <a:lvl1pPr marL="342900" indent="-342900" algn="l" defTabSz="914400" rtl="0" eaLnBrk="1" latinLnBrk="0" hangingPunct="1">
              <a:lnSpc>
                <a:spcPts val="2800"/>
              </a:lnSpc>
              <a:spcBef>
                <a:spcPts val="1200"/>
              </a:spcBef>
              <a:buClrTx/>
              <a:buFont typeface="Frutiger 45 light" panose="020B0500000000000000" pitchFamily="34" charset="0"/>
              <a:buChar char="&gt;"/>
              <a:defRPr sz="2000" kern="1200">
                <a:solidFill>
                  <a:schemeClr val="tx1"/>
                </a:solidFill>
                <a:latin typeface="Frutiger 45 light" pitchFamily="34" charset="0"/>
                <a:ea typeface="+mn-ea"/>
                <a:cs typeface="+mn-cs"/>
              </a:defRPr>
            </a:lvl1pPr>
            <a:lvl2pPr marL="742950" indent="-28575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ts val="2400"/>
              </a:lnSpc>
              <a:spcBef>
                <a:spcPts val="600"/>
              </a:spcBef>
              <a:buClr>
                <a:srgbClr val="2E63AC"/>
              </a:buClr>
              <a:buFont typeface="Frutiger 45 light" panose="020B0500000000000000" pitchFamily="34" charset="0"/>
              <a:buNone/>
            </a:pPr>
            <a:r>
              <a:rPr lang="en-US" altLang="en-US" dirty="0"/>
              <a:t>The figure shows how an initial deposit of $1,000 can expand the money supply. The first three banks in the figure loaned out all their excess reserves and the borrowers deposited the full sum of their loans. </a:t>
            </a:r>
          </a:p>
          <a:p>
            <a:pPr marL="0" indent="0">
              <a:lnSpc>
                <a:spcPts val="2400"/>
              </a:lnSpc>
              <a:spcBef>
                <a:spcPts val="600"/>
              </a:spcBef>
              <a:buClr>
                <a:srgbClr val="2E63AC"/>
              </a:buClr>
              <a:buFont typeface="Frutiger 45 light" panose="020B0500000000000000" pitchFamily="34" charset="0"/>
              <a:buNone/>
            </a:pPr>
            <a:r>
              <a:rPr lang="en-US" altLang="en-US" dirty="0"/>
              <a:t>In the real world, though, people hold part of their loans as cash and banks don’t necessarily loan out every last dime of their excess reserves. Consequently, a smaller amount of money will be created than what’s shown here. </a:t>
            </a:r>
          </a:p>
          <a:p>
            <a:pPr marL="0" indent="0">
              <a:lnSpc>
                <a:spcPts val="2400"/>
              </a:lnSpc>
              <a:spcBef>
                <a:spcPts val="600"/>
              </a:spcBef>
              <a:buClr>
                <a:srgbClr val="2E63AC"/>
              </a:buClr>
              <a:buFont typeface="Frutiger 45 light" panose="020B0500000000000000" pitchFamily="34" charset="0"/>
              <a:buNone/>
            </a:pPr>
            <a:r>
              <a:rPr lang="en-US" altLang="en-US" dirty="0"/>
              <a:t>.</a:t>
            </a:r>
          </a:p>
          <a:p>
            <a:pPr marL="361950" indent="0">
              <a:buClr>
                <a:srgbClr val="2E63AC"/>
              </a:buClr>
              <a:buFont typeface="Frutiger 45 light" panose="020B0500000000000000" pitchFamily="34" charset="0"/>
              <a:buNone/>
            </a:pPr>
            <a:r>
              <a:rPr lang="en-US" altLang="en-US" dirty="0"/>
              <a:t>.</a:t>
            </a:r>
          </a:p>
          <a:p>
            <a:pPr>
              <a:buClr>
                <a:srgbClr val="2E63AC"/>
              </a:buClr>
              <a:buFont typeface="Wingdings" panose="05000000000000000000" pitchFamily="2" charset="2"/>
              <a:buChar char="§"/>
            </a:pPr>
            <a:endParaRPr lang="en-US" altLang="en-US" dirty="0">
              <a:solidFill>
                <a:srgbClr val="2E63AC"/>
              </a:solidFill>
            </a:endParaRPr>
          </a:p>
          <a:p>
            <a:pPr marL="0" indent="0">
              <a:buFont typeface="Frutiger 45 light" panose="020B0500000000000000" pitchFamily="34" charset="0"/>
              <a:buNone/>
            </a:pPr>
            <a:r>
              <a:rPr lang="en-US" dirty="0">
                <a:latin typeface="+mn-lt"/>
              </a:rPr>
              <a:t>.</a:t>
            </a:r>
          </a:p>
        </p:txBody>
      </p:sp>
      <p:pic>
        <p:nvPicPr>
          <p:cNvPr id="7" name="Picture 3"/>
          <p:cNvPicPr>
            <a:picLocks noChangeAspect="1"/>
          </p:cNvPicPr>
          <p:nvPr/>
        </p:nvPicPr>
        <p:blipFill rotWithShape="1">
          <a:blip r:embed="rId2">
            <a:extLst>
              <a:ext uri="{28A0092B-C50C-407E-A947-70E740481C1C}">
                <a14:useLocalDpi xmlns:a14="http://schemas.microsoft.com/office/drawing/2010/main" val="0"/>
              </a:ext>
            </a:extLst>
          </a:blip>
          <a:srcRect l="23449" r="-2"/>
          <a:stretch/>
        </p:blipFill>
        <p:spPr>
          <a:xfrm>
            <a:off x="5704114" y="1748631"/>
            <a:ext cx="3198586" cy="4389192"/>
          </a:xfrm>
          <a:prstGeom prst="rect">
            <a:avLst/>
          </a:prstGeom>
        </p:spPr>
      </p:pic>
    </p:spTree>
    <p:extLst>
      <p:ext uri="{BB962C8B-B14F-4D97-AF65-F5344CB8AC3E}">
        <p14:creationId xmlns:p14="http://schemas.microsoft.com/office/powerpoint/2010/main" val="2378542968"/>
      </p:ext>
    </p:extLst>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quarter" idx="12"/>
          </p:nvPr>
        </p:nvSpPr>
        <p:spPr>
          <a:xfrm>
            <a:off x="604838" y="1842450"/>
            <a:ext cx="8081962" cy="3878903"/>
          </a:xfrm>
        </p:spPr>
        <p:txBody>
          <a:bodyPr/>
          <a:lstStyle/>
          <a:p>
            <a:pPr marL="0" indent="0">
              <a:buClr>
                <a:srgbClr val="2E63AC"/>
              </a:buClr>
              <a:buNone/>
            </a:pPr>
            <a:r>
              <a:rPr lang="en-US" altLang="en-US" dirty="0">
                <a:solidFill>
                  <a:srgbClr val="135CBD"/>
                </a:solidFill>
              </a:rPr>
              <a:t>How the Money Multiplier Works</a:t>
            </a:r>
          </a:p>
          <a:p>
            <a:pPr marL="0" indent="0">
              <a:buClr>
                <a:srgbClr val="2E63AC"/>
              </a:buClr>
              <a:buNone/>
            </a:pPr>
            <a:r>
              <a:rPr lang="en-US" altLang="en-US" b="1" cap="all" dirty="0">
                <a:solidFill>
                  <a:srgbClr val="86A315"/>
                </a:solidFill>
              </a:rPr>
              <a:t>Money multiplier</a:t>
            </a:r>
            <a:r>
              <a:rPr lang="en-US" altLang="en-US" dirty="0"/>
              <a:t>: Amount of money the banking system generates with each dollar of reserves</a:t>
            </a:r>
          </a:p>
          <a:p>
            <a:pPr marL="0" indent="0">
              <a:buClr>
                <a:srgbClr val="2E63AC"/>
              </a:buClr>
              <a:buNone/>
            </a:pPr>
            <a:r>
              <a:rPr lang="en-US" altLang="en-US" dirty="0"/>
              <a:t>Reciprocal of the reserve ratio = 1/R (The higher the reserve ratio, the smaller the money multiplier)</a:t>
            </a:r>
          </a:p>
          <a:p>
            <a:pPr marL="0" indent="0">
              <a:buClr>
                <a:srgbClr val="2E63AC"/>
              </a:buClr>
              <a:buNone/>
            </a:pPr>
            <a:endParaRPr lang="en-US" altLang="en-US" dirty="0"/>
          </a:p>
          <a:p>
            <a:pPr marL="0" indent="0">
              <a:buClr>
                <a:srgbClr val="2E63AC"/>
              </a:buClr>
              <a:buNone/>
            </a:pPr>
            <a:endParaRPr lang="de-DE" altLang="en-US" dirty="0"/>
          </a:p>
          <a:p>
            <a:pPr marL="0" indent="0">
              <a:buClr>
                <a:srgbClr val="2E63AC"/>
              </a:buClr>
              <a:buNone/>
            </a:pPr>
            <a:endParaRPr lang="en-US" altLang="en-US" dirty="0"/>
          </a:p>
          <a:p>
            <a:pPr marL="0" indent="0">
              <a:buClr>
                <a:srgbClr val="2E63AC"/>
              </a:buClr>
              <a:buNone/>
            </a:pPr>
            <a:r>
              <a:rPr lang="en-US" altLang="en-US" dirty="0"/>
              <a:t>How the Money Multiplier Works in Reverse: The money multiplier working in reverse decreases the money supply.</a:t>
            </a:r>
          </a:p>
          <a:p>
            <a:pPr marL="0" indent="0">
              <a:buClr>
                <a:srgbClr val="2E63AC"/>
              </a:buClr>
              <a:buNone/>
            </a:pPr>
            <a:endParaRPr lang="en-US" dirty="0">
              <a:latin typeface="+mn-lt"/>
            </a:endParaRPr>
          </a:p>
        </p:txBody>
      </p:sp>
      <p:sp>
        <p:nvSpPr>
          <p:cNvPr id="5" name="Titel 4"/>
          <p:cNvSpPr>
            <a:spLocks noGrp="1"/>
          </p:cNvSpPr>
          <p:nvPr>
            <p:ph type="title"/>
          </p:nvPr>
        </p:nvSpPr>
        <p:spPr>
          <a:xfrm>
            <a:off x="604838" y="310778"/>
            <a:ext cx="6545262" cy="1264025"/>
          </a:xfrm>
        </p:spPr>
        <p:txBody>
          <a:bodyPr/>
          <a:lstStyle/>
          <a:p>
            <a:r>
              <a:rPr lang="en-US" dirty="0">
                <a:ea typeface="ヒラギノ角ゴ Pro W3" pitchFamily="-65" charset="-128"/>
              </a:rPr>
              <a:t>HOW BANKS CREATE MONEY</a:t>
            </a:r>
            <a:endParaRPr lang="en-US" dirty="0"/>
          </a:p>
        </p:txBody>
      </p:sp>
      <p:pic>
        <p:nvPicPr>
          <p:cNvPr id="6" name="Picture 3" descr="Total increase in checking account balance throughout all banks equals left parenthesis initial cash deposit right parenthesis times 1 over left parenthesis reserve ratio right parenthesi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8927" y="4341605"/>
            <a:ext cx="6160358" cy="978254"/>
          </a:xfrm>
          <a:prstGeom prst="rect">
            <a:avLst/>
          </a:prstGeom>
        </p:spPr>
      </p:pic>
    </p:spTree>
    <p:extLst>
      <p:ext uri="{BB962C8B-B14F-4D97-AF65-F5344CB8AC3E}">
        <p14:creationId xmlns:p14="http://schemas.microsoft.com/office/powerpoint/2010/main" val="1619748348"/>
      </p:ext>
    </p:extLst>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32"/>
          <p:cNvSpPr>
            <a:spLocks noChangeArrowheads="1"/>
          </p:cNvSpPr>
          <p:nvPr/>
        </p:nvSpPr>
        <p:spPr bwMode="auto">
          <a:xfrm>
            <a:off x="661032" y="2816312"/>
            <a:ext cx="4328691" cy="3338889"/>
          </a:xfrm>
          <a:prstGeom prst="rect">
            <a:avLst/>
          </a:prstGeom>
          <a:solidFill>
            <a:srgbClr val="FFFFFF"/>
          </a:solidFill>
          <a:ln>
            <a:noFill/>
          </a:ln>
          <a:extLst>
            <a:ext uri="{91240B29-F687-4F45-9708-019B960494DF}">
              <a14:hiddenLine xmlns:a14="http://schemas.microsoft.com/office/drawing/2010/main" w="3175">
                <a:solidFill>
                  <a:srgbClr val="000000"/>
                </a:solidFill>
                <a:miter lim="800000"/>
                <a:headEnd/>
                <a:tailEnd/>
              </a14:hiddenLine>
            </a:ext>
          </a:extLst>
        </p:spPr>
        <p:txBody>
          <a:bodyPr/>
          <a:lstStyle/>
          <a:p>
            <a:pPr indent="290513">
              <a:buFontTx/>
              <a:buAutoNum type="arabicPeriod"/>
            </a:pPr>
            <a:endParaRPr lang="en-US"/>
          </a:p>
        </p:txBody>
      </p:sp>
      <p:sp>
        <p:nvSpPr>
          <p:cNvPr id="18" name="Rectangle 23"/>
          <p:cNvSpPr>
            <a:spLocks noChangeArrowheads="1"/>
          </p:cNvSpPr>
          <p:nvPr/>
        </p:nvSpPr>
        <p:spPr bwMode="auto">
          <a:xfrm>
            <a:off x="449260" y="2301765"/>
            <a:ext cx="3013479" cy="3753961"/>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wrap="square">
            <a:noAutofit/>
          </a:bodyPr>
          <a:lstStyle/>
          <a:p>
            <a:pPr indent="290513">
              <a:buFontTx/>
              <a:buAutoNum type="arabicPeriod"/>
            </a:pPr>
            <a:endParaRPr lang="en-US"/>
          </a:p>
        </p:txBody>
      </p:sp>
      <p:sp>
        <p:nvSpPr>
          <p:cNvPr id="30" name="Rechteck 29"/>
          <p:cNvSpPr/>
          <p:nvPr/>
        </p:nvSpPr>
        <p:spPr>
          <a:xfrm>
            <a:off x="-1" y="-94596"/>
            <a:ext cx="9144001" cy="6454820"/>
          </a:xfrm>
          <a:prstGeom prst="rect">
            <a:avLst/>
          </a:prstGeom>
          <a:blipFill dpi="0" rotWithShape="1">
            <a:blip r:embed="rId2">
              <a:alphaModFix amt="1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platzhalter 1"/>
          <p:cNvSpPr>
            <a:spLocks noGrp="1"/>
          </p:cNvSpPr>
          <p:nvPr>
            <p:ph type="body" sz="quarter" idx="11"/>
          </p:nvPr>
        </p:nvSpPr>
        <p:spPr/>
        <p:txBody>
          <a:bodyPr/>
          <a:lstStyle/>
          <a:p>
            <a:pPr marL="0" indent="0"/>
            <a:r>
              <a:rPr lang="en-US" dirty="0"/>
              <a:t>Why have banks recently started to hold vast amounts of excess reserves?</a:t>
            </a:r>
          </a:p>
        </p:txBody>
      </p:sp>
      <p:sp>
        <p:nvSpPr>
          <p:cNvPr id="3" name="Inhaltsplatzhalter 2"/>
          <p:cNvSpPr>
            <a:spLocks noGrp="1"/>
          </p:cNvSpPr>
          <p:nvPr>
            <p:ph sz="quarter" idx="12"/>
          </p:nvPr>
        </p:nvSpPr>
        <p:spPr>
          <a:xfrm>
            <a:off x="4556233" y="2489311"/>
            <a:ext cx="4351277" cy="3216275"/>
          </a:xfrm>
        </p:spPr>
        <p:txBody>
          <a:bodyPr/>
          <a:lstStyle/>
          <a:p>
            <a:pPr marL="0" indent="0">
              <a:lnSpc>
                <a:spcPts val="2400"/>
              </a:lnSpc>
              <a:spcBef>
                <a:spcPts val="600"/>
              </a:spcBef>
              <a:buClr>
                <a:srgbClr val="2E63AC"/>
              </a:buClr>
              <a:buNone/>
            </a:pPr>
            <a:r>
              <a:rPr lang="en-US" sz="1800" dirty="0"/>
              <a:t>Until September of 2008, banks held few excess reserves so total reserves (in red) were very close to required reserves (in purple).  </a:t>
            </a:r>
          </a:p>
          <a:p>
            <a:pPr marL="0" indent="0">
              <a:lnSpc>
                <a:spcPts val="2400"/>
              </a:lnSpc>
              <a:spcBef>
                <a:spcPts val="600"/>
              </a:spcBef>
              <a:buClr>
                <a:srgbClr val="2E63AC"/>
              </a:buClr>
              <a:buNone/>
            </a:pPr>
            <a:r>
              <a:rPr lang="en-US" sz="1800" dirty="0"/>
              <a:t>In response to the financial crisis of 2008, the Fed injected large amounts of reserves into the system and began paying interest on reserves in October.  </a:t>
            </a:r>
          </a:p>
          <a:p>
            <a:pPr marL="0" indent="0">
              <a:lnSpc>
                <a:spcPts val="2400"/>
              </a:lnSpc>
              <a:spcBef>
                <a:spcPts val="600"/>
              </a:spcBef>
              <a:buClr>
                <a:srgbClr val="2E63AC"/>
              </a:buClr>
              <a:buNone/>
            </a:pPr>
            <a:r>
              <a:rPr lang="en-US" sz="1800" dirty="0"/>
              <a:t>As a result, excess reserves rose and total reserves now exceed required reserves.</a:t>
            </a:r>
          </a:p>
          <a:p>
            <a:pPr marL="0" indent="0">
              <a:buClr>
                <a:srgbClr val="2E63AC"/>
              </a:buClr>
              <a:buNone/>
            </a:pPr>
            <a:endParaRPr lang="en-US" sz="1800" dirty="0"/>
          </a:p>
        </p:txBody>
      </p:sp>
      <p:sp>
        <p:nvSpPr>
          <p:cNvPr id="5" name="Titel 4"/>
          <p:cNvSpPr>
            <a:spLocks noGrp="1"/>
          </p:cNvSpPr>
          <p:nvPr>
            <p:ph type="title"/>
          </p:nvPr>
        </p:nvSpPr>
        <p:spPr>
          <a:xfrm>
            <a:off x="604838" y="310778"/>
            <a:ext cx="6545262" cy="1264025"/>
          </a:xfrm>
        </p:spPr>
        <p:txBody>
          <a:bodyPr/>
          <a:lstStyle/>
          <a:p>
            <a:r>
              <a:rPr lang="en-US" dirty="0"/>
              <a:t>THE GROWTH IN EXCESS RESERVES</a:t>
            </a:r>
          </a:p>
        </p:txBody>
      </p:sp>
      <p:sp>
        <p:nvSpPr>
          <p:cNvPr id="28" name="Rechteck 27"/>
          <p:cNvSpPr/>
          <p:nvPr/>
        </p:nvSpPr>
        <p:spPr>
          <a:xfrm>
            <a:off x="0" y="5260849"/>
            <a:ext cx="9144000" cy="1103587"/>
          </a:xfrm>
          <a:prstGeom prst="rect">
            <a:avLst/>
          </a:prstGeom>
          <a:gradFill>
            <a:gsLst>
              <a:gs pos="6000">
                <a:srgbClr val="2E63AC">
                  <a:lumMod val="100000"/>
                </a:srgbClr>
              </a:gs>
              <a:gs pos="4000">
                <a:srgbClr val="2E63AC"/>
              </a:gs>
              <a:gs pos="54000">
                <a:srgbClr val="2E63AC">
                  <a:alpha val="0"/>
                </a:srgb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feld 28"/>
          <p:cNvSpPr txBox="1"/>
          <p:nvPr/>
        </p:nvSpPr>
        <p:spPr>
          <a:xfrm>
            <a:off x="-236490" y="5439157"/>
            <a:ext cx="9144000" cy="1015663"/>
          </a:xfrm>
          <a:prstGeom prst="rect">
            <a:avLst/>
          </a:prstGeom>
          <a:noFill/>
        </p:spPr>
        <p:txBody>
          <a:bodyPr wrap="square" rtlCol="0">
            <a:spAutoFit/>
          </a:bodyPr>
          <a:lstStyle/>
          <a:p>
            <a:pPr algn="r"/>
            <a:endParaRPr lang="de-DE" dirty="0">
              <a:solidFill>
                <a:schemeClr val="bg1"/>
              </a:solidFill>
              <a:latin typeface="+mj-lt"/>
            </a:endParaRPr>
          </a:p>
          <a:p>
            <a:pPr algn="r"/>
            <a:r>
              <a:rPr lang="de-DE" sz="2400" cap="all" dirty="0">
                <a:solidFill>
                  <a:schemeClr val="bg1"/>
                </a:solidFill>
                <a:latin typeface="+mj-lt"/>
              </a:rPr>
              <a:t>Case Study</a:t>
            </a:r>
          </a:p>
          <a:p>
            <a:pPr algn="r"/>
            <a:r>
              <a:rPr lang="de-DE" dirty="0">
                <a:solidFill>
                  <a:schemeClr val="bg1"/>
                </a:solidFill>
                <a:latin typeface="+mj-lt"/>
              </a:rPr>
              <a:t>       </a:t>
            </a:r>
            <a:endParaRPr lang="en-US" dirty="0">
              <a:solidFill>
                <a:schemeClr val="bg1"/>
              </a:solidFill>
              <a:latin typeface="+mj-lt"/>
            </a:endParaRPr>
          </a:p>
        </p:txBody>
      </p:sp>
      <p:pic>
        <p:nvPicPr>
          <p:cNvPr id="15" name="Picture 3"/>
          <p:cNvPicPr>
            <a:picLocks noChangeAspect="1"/>
          </p:cNvPicPr>
          <p:nvPr/>
        </p:nvPicPr>
        <p:blipFill rotWithShape="1">
          <a:blip r:embed="rId3">
            <a:extLst>
              <a:ext uri="{28A0092B-C50C-407E-A947-70E740481C1C}">
                <a14:useLocalDpi xmlns:a14="http://schemas.microsoft.com/office/drawing/2010/main" val="0"/>
              </a:ext>
            </a:extLst>
          </a:blip>
          <a:srcRect l="14114"/>
          <a:stretch/>
        </p:blipFill>
        <p:spPr>
          <a:xfrm>
            <a:off x="283778" y="2833090"/>
            <a:ext cx="4298311" cy="3222636"/>
          </a:xfrm>
          <a:prstGeom prst="rect">
            <a:avLst/>
          </a:prstGeom>
        </p:spPr>
      </p:pic>
    </p:spTree>
    <p:extLst>
      <p:ext uri="{BB962C8B-B14F-4D97-AF65-F5344CB8AC3E}">
        <p14:creationId xmlns:p14="http://schemas.microsoft.com/office/powerpoint/2010/main" val="2341386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Lst>
  </p:timing>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Picture 2" descr="question con 1 Free Pho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9643" y="3346348"/>
            <a:ext cx="2981324" cy="298132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91362" y="2238730"/>
            <a:ext cx="8458200" cy="2554545"/>
          </a:xfrm>
          <a:prstGeom prst="rect">
            <a:avLst/>
          </a:prstGeom>
          <a:noFill/>
        </p:spPr>
        <p:txBody>
          <a:bodyPr wrap="square" rtlCol="0">
            <a:spAutoFit/>
          </a:bodyPr>
          <a:lstStyle/>
          <a:p>
            <a:r>
              <a:rPr lang="en-US" sz="2000" dirty="0">
                <a:cs typeface="Times New Roman" pitchFamily="18" charset="0"/>
              </a:rPr>
              <a:t>The central bank is the government institution that:</a:t>
            </a:r>
          </a:p>
          <a:p>
            <a:r>
              <a:rPr lang="en-US" sz="2000" dirty="0">
                <a:cs typeface="Times New Roman" pitchFamily="18" charset="0"/>
              </a:rPr>
              <a:t> </a:t>
            </a:r>
          </a:p>
          <a:p>
            <a:pPr marL="457200" indent="-457200">
              <a:buFont typeface="Arial" panose="020B0604020202020204" pitchFamily="34" charset="0"/>
              <a:buChar char="•"/>
            </a:pPr>
            <a:r>
              <a:rPr lang="en-US" sz="2000" dirty="0">
                <a:cs typeface="Times New Roman" pitchFamily="18" charset="0"/>
              </a:rPr>
              <a:t>Monitors financial institutions</a:t>
            </a:r>
          </a:p>
          <a:p>
            <a:pPr marL="457200" indent="-457200">
              <a:buFont typeface="Arial" panose="020B0604020202020204" pitchFamily="34" charset="0"/>
              <a:buChar char="•"/>
            </a:pPr>
            <a:r>
              <a:rPr lang="en-US" sz="2000" dirty="0">
                <a:cs typeface="Times New Roman" pitchFamily="18" charset="0"/>
              </a:rPr>
              <a:t>Controls certain key interest rates</a:t>
            </a:r>
          </a:p>
          <a:p>
            <a:pPr marL="457200" indent="-457200">
              <a:buFont typeface="Arial" panose="020B0604020202020204" pitchFamily="34" charset="0"/>
              <a:buChar char="•"/>
            </a:pPr>
            <a:r>
              <a:rPr lang="en-US" sz="2000" dirty="0">
                <a:cs typeface="Times New Roman" pitchFamily="18" charset="0"/>
              </a:rPr>
              <a:t>Indirectly controls the money supply</a:t>
            </a:r>
          </a:p>
          <a:p>
            <a:endParaRPr lang="en-US" sz="2000" dirty="0">
              <a:cs typeface="Times New Roman" pitchFamily="18" charset="0"/>
            </a:endParaRPr>
          </a:p>
          <a:p>
            <a:r>
              <a:rPr lang="en-US" sz="2000" dirty="0">
                <a:cs typeface="Times New Roman" pitchFamily="18" charset="0"/>
              </a:rPr>
              <a:t>These activities are known as </a:t>
            </a:r>
            <a:r>
              <a:rPr lang="en-US" sz="2000" b="1" cap="all" dirty="0">
                <a:solidFill>
                  <a:srgbClr val="86A315"/>
                </a:solidFill>
                <a:cs typeface="Times New Roman" pitchFamily="18" charset="0"/>
              </a:rPr>
              <a:t>monetary policy</a:t>
            </a:r>
            <a:endParaRPr lang="en-US" sz="2000" cap="all" dirty="0">
              <a:solidFill>
                <a:srgbClr val="86A315"/>
              </a:solidFill>
              <a:cs typeface="Times New Roman" pitchFamily="18" charset="0"/>
            </a:endParaRPr>
          </a:p>
          <a:p>
            <a:endParaRPr lang="en-US" sz="2000" dirty="0">
              <a:cs typeface="Times New Roman" pitchFamily="18" charset="0"/>
            </a:endParaRPr>
          </a:p>
        </p:txBody>
      </p:sp>
      <p:sp>
        <p:nvSpPr>
          <p:cNvPr id="3" name="Titel 2"/>
          <p:cNvSpPr>
            <a:spLocks noGrp="1"/>
          </p:cNvSpPr>
          <p:nvPr>
            <p:ph type="title"/>
          </p:nvPr>
        </p:nvSpPr>
        <p:spPr/>
        <p:txBody>
          <a:bodyPr/>
          <a:lstStyle/>
          <a:p>
            <a:r>
              <a:rPr lang="en-US" dirty="0">
                <a:solidFill>
                  <a:srgbClr val="2E63AC"/>
                </a:solidFill>
              </a:rPr>
              <a:t>The central Bank</a:t>
            </a:r>
          </a:p>
        </p:txBody>
      </p:sp>
      <p:sp>
        <p:nvSpPr>
          <p:cNvPr id="2" name="Footer Placeholder 1"/>
          <p:cNvSpPr>
            <a:spLocks noGrp="1"/>
          </p:cNvSpPr>
          <p:nvPr>
            <p:ph type="ftr" sz="quarter" idx="13"/>
          </p:nvPr>
        </p:nvSpPr>
        <p:spPr/>
        <p:txBody>
          <a:bodyPr/>
          <a:lstStyle/>
          <a:p>
            <a:r>
              <a:rPr lang="en-US" dirty="0"/>
              <a:t>© 2015 Pearson Education, Inc </a:t>
            </a:r>
          </a:p>
        </p:txBody>
      </p:sp>
      <p:sp>
        <p:nvSpPr>
          <p:cNvPr id="6" name="TextBox 4"/>
          <p:cNvSpPr txBox="1"/>
          <p:nvPr/>
        </p:nvSpPr>
        <p:spPr>
          <a:xfrm>
            <a:off x="2094213" y="5020972"/>
            <a:ext cx="4842198" cy="1015663"/>
          </a:xfrm>
          <a:prstGeom prst="rect">
            <a:avLst/>
          </a:prstGeom>
          <a:noFill/>
        </p:spPr>
        <p:txBody>
          <a:bodyPr wrap="square" rtlCol="0">
            <a:spAutoFit/>
          </a:bodyPr>
          <a:lstStyle/>
          <a:p>
            <a:endParaRPr lang="en-US" sz="2000" dirty="0">
              <a:cs typeface="Times New Roman" pitchFamily="18" charset="0"/>
            </a:endParaRPr>
          </a:p>
          <a:p>
            <a:r>
              <a:rPr lang="en-US" sz="2000" dirty="0">
                <a:cs typeface="Times New Roman" pitchFamily="18" charset="0"/>
              </a:rPr>
              <a:t>Find examples of monetary policy in recent history. What was the purpose?</a:t>
            </a:r>
          </a:p>
        </p:txBody>
      </p:sp>
    </p:spTree>
    <p:extLst>
      <p:ext uri="{BB962C8B-B14F-4D97-AF65-F5344CB8AC3E}">
        <p14:creationId xmlns:p14="http://schemas.microsoft.com/office/powerpoint/2010/main" val="3947063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strips(downLeft)">
                                      <p:cBhvr>
                                        <p:cTn id="7" dur="500"/>
                                        <p:tgtEl>
                                          <p:spTgt spid="6">
                                            <p:txEl>
                                              <p:pRg st="1" end="1"/>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168962"/>
                                        </p:tgtEl>
                                        <p:attrNameLst>
                                          <p:attrName>style.visibility</p:attrName>
                                        </p:attrNameLst>
                                      </p:cBhvr>
                                      <p:to>
                                        <p:strVal val="visible"/>
                                      </p:to>
                                    </p:set>
                                    <p:animEffect transition="in" filter="barn(inVertical)">
                                      <p:cBhvr>
                                        <p:cTn id="10" dur="500"/>
                                        <p:tgtEl>
                                          <p:spTgt spid="1689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2" descr="CBOT Vault Do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16301"/>
            <a:ext cx="9144000" cy="6278881"/>
          </a:xfrm>
          <a:prstGeom prst="rect">
            <a:avLst/>
          </a:prstGeom>
          <a:noFill/>
          <a:extLst>
            <a:ext uri="{909E8E84-426E-40DD-AFC4-6F175D3DCCD1}">
              <a14:hiddenFill xmlns:a14="http://schemas.microsoft.com/office/drawing/2010/main">
                <a:solidFill>
                  <a:srgbClr val="FFFFFF"/>
                </a:solidFill>
              </a14:hiddenFill>
            </a:ext>
          </a:extLst>
        </p:spPr>
      </p:pic>
      <p:sp>
        <p:nvSpPr>
          <p:cNvPr id="7" name="Titel 10"/>
          <p:cNvSpPr txBox="1">
            <a:spLocks/>
          </p:cNvSpPr>
          <p:nvPr/>
        </p:nvSpPr>
        <p:spPr>
          <a:xfrm>
            <a:off x="727200" y="3957667"/>
            <a:ext cx="8042400" cy="993600"/>
          </a:xfrm>
          <a:prstGeom prst="rect">
            <a:avLst/>
          </a:prstGeom>
        </p:spPr>
        <p:txBody>
          <a:bodyPr vert="horz" lIns="91440" tIns="45720" rIns="91440" bIns="45720" rtlCol="0" anchor="t" anchorCtr="0">
            <a:noAutofit/>
          </a:bodyPr>
          <a:lstStyle>
            <a:lvl1pPr algn="l" defTabSz="914400" rtl="0" eaLnBrk="1" latinLnBrk="0" hangingPunct="1">
              <a:lnSpc>
                <a:spcPts val="3500"/>
              </a:lnSpc>
              <a:spcBef>
                <a:spcPct val="0"/>
              </a:spcBef>
              <a:buNone/>
              <a:defRPr lang="en-US" sz="3000" b="0" kern="1200" cap="all" baseline="0">
                <a:solidFill>
                  <a:schemeClr val="bg1"/>
                </a:solidFill>
                <a:latin typeface="Frutiger 45 light" pitchFamily="34" charset="0"/>
                <a:ea typeface="+mj-ea"/>
                <a:cs typeface="+mj-cs"/>
              </a:defRPr>
            </a:lvl1pPr>
          </a:lstStyle>
          <a:p>
            <a:r>
              <a:rPr lang="de-DE" dirty="0"/>
              <a:t>             </a:t>
            </a:r>
          </a:p>
        </p:txBody>
      </p:sp>
      <p:sp>
        <p:nvSpPr>
          <p:cNvPr id="11" name="Rechteck 10"/>
          <p:cNvSpPr/>
          <p:nvPr/>
        </p:nvSpPr>
        <p:spPr>
          <a:xfrm>
            <a:off x="0" y="3648105"/>
            <a:ext cx="9144000" cy="1514475"/>
          </a:xfrm>
          <a:prstGeom prst="rect">
            <a:avLst/>
          </a:prstGeom>
          <a:solidFill>
            <a:srgbClr val="2E63A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itel 10"/>
          <p:cNvSpPr>
            <a:spLocks noGrp="1"/>
          </p:cNvSpPr>
          <p:nvPr>
            <p:ph type="title"/>
          </p:nvPr>
        </p:nvSpPr>
        <p:spPr>
          <a:xfrm>
            <a:off x="604838" y="3683955"/>
            <a:ext cx="8164762" cy="1436687"/>
          </a:xfrm>
        </p:spPr>
        <p:txBody>
          <a:bodyPr anchor="ctr"/>
          <a:lstStyle>
            <a:lvl1pPr>
              <a:lnSpc>
                <a:spcPts val="3500"/>
              </a:lnSpc>
              <a:defRPr b="0">
                <a:solidFill>
                  <a:schemeClr val="bg1"/>
                </a:solidFill>
              </a:defRPr>
            </a:lvl1pPr>
          </a:lstStyle>
          <a:p>
            <a:pPr marL="628650" indent="-628650"/>
            <a:r>
              <a:rPr lang="en-US" dirty="0">
                <a:cs typeface="Arial" pitchFamily="34" charset="0"/>
              </a:rPr>
              <a:t>9.2 </a:t>
            </a:r>
            <a:r>
              <a:rPr lang="en-US" dirty="0"/>
              <a:t>International Finance</a:t>
            </a:r>
            <a:endParaRPr lang="en-US" dirty="0">
              <a:cs typeface="Arial" pitchFamily="34" charset="0"/>
            </a:endParaRPr>
          </a:p>
        </p:txBody>
      </p:sp>
    </p:spTree>
    <p:extLst>
      <p:ext uri="{BB962C8B-B14F-4D97-AF65-F5344CB8AC3E}">
        <p14:creationId xmlns:p14="http://schemas.microsoft.com/office/powerpoint/2010/main" val="3432232417"/>
      </p:ext>
    </p:extLst>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91362" y="1770632"/>
            <a:ext cx="8458200" cy="3938129"/>
          </a:xfrm>
          <a:prstGeom prst="rect">
            <a:avLst/>
          </a:prstGeom>
          <a:noFill/>
        </p:spPr>
        <p:txBody>
          <a:bodyPr wrap="square" rtlCol="0">
            <a:spAutoFit/>
          </a:bodyPr>
          <a:lstStyle/>
          <a:p>
            <a:pPr marL="342900" lvl="0" indent="-342900">
              <a:lnSpc>
                <a:spcPct val="120000"/>
              </a:lnSpc>
              <a:spcBef>
                <a:spcPts val="1200"/>
              </a:spcBef>
              <a:buClr>
                <a:srgbClr val="0070C0"/>
              </a:buClr>
              <a:buSzPct val="120000"/>
              <a:buFont typeface="Wingdings" panose="05000000000000000000" pitchFamily="2" charset="2"/>
              <a:buChar char="§"/>
            </a:pPr>
            <a:r>
              <a:rPr lang="en-US" sz="2000" b="1" cap="all" dirty="0">
                <a:solidFill>
                  <a:srgbClr val="86A315"/>
                </a:solidFill>
              </a:rPr>
              <a:t>Nominal Exchange rate: </a:t>
            </a:r>
            <a:r>
              <a:rPr lang="en-US" sz="2000" dirty="0">
                <a:solidFill>
                  <a:prstClr val="black"/>
                </a:solidFill>
              </a:rPr>
              <a:t>is the rate at which one country’s currency can be exchanged for the currency of another country</a:t>
            </a:r>
          </a:p>
          <a:p>
            <a:pPr marL="800100" lvl="1" indent="-342900">
              <a:lnSpc>
                <a:spcPct val="120000"/>
              </a:lnSpc>
              <a:spcBef>
                <a:spcPts val="1200"/>
              </a:spcBef>
              <a:buClr>
                <a:srgbClr val="0070C0"/>
              </a:buClr>
              <a:buSzPct val="120000"/>
              <a:buFont typeface="Wingdings" panose="05000000000000000000" pitchFamily="2" charset="2"/>
              <a:buChar char="§"/>
            </a:pPr>
            <a:r>
              <a:rPr lang="en-US" dirty="0">
                <a:solidFill>
                  <a:prstClr val="black"/>
                </a:solidFill>
              </a:rPr>
              <a:t>The nominal exchange rate is the price of one (domestic) country’s currency in units of another (foreign) country’s currency:</a:t>
            </a:r>
          </a:p>
          <a:p>
            <a:pPr lvl="1">
              <a:lnSpc>
                <a:spcPct val="120000"/>
              </a:lnSpc>
              <a:spcBef>
                <a:spcPts val="1200"/>
              </a:spcBef>
              <a:buClr>
                <a:srgbClr val="0070C0"/>
              </a:buClr>
              <a:buSzPct val="120000"/>
            </a:pPr>
            <a:endParaRPr lang="en-US" dirty="0">
              <a:solidFill>
                <a:prstClr val="black"/>
              </a:solidFill>
            </a:endParaRPr>
          </a:p>
          <a:p>
            <a:pPr lvl="1">
              <a:lnSpc>
                <a:spcPct val="120000"/>
              </a:lnSpc>
              <a:spcBef>
                <a:spcPts val="1200"/>
              </a:spcBef>
              <a:buClr>
                <a:srgbClr val="0070C0"/>
              </a:buClr>
              <a:buSzPct val="120000"/>
            </a:pPr>
            <a:endParaRPr lang="en-US" dirty="0">
              <a:solidFill>
                <a:prstClr val="black"/>
              </a:solidFill>
            </a:endParaRPr>
          </a:p>
          <a:p>
            <a:pPr marL="800100" lvl="1" indent="-342900">
              <a:lnSpc>
                <a:spcPct val="120000"/>
              </a:lnSpc>
              <a:spcBef>
                <a:spcPts val="1200"/>
              </a:spcBef>
              <a:buClr>
                <a:srgbClr val="0070C0"/>
              </a:buClr>
              <a:buSzPct val="120000"/>
              <a:buFont typeface="Wingdings" panose="05000000000000000000" pitchFamily="2" charset="2"/>
              <a:buChar char="§"/>
            </a:pPr>
            <a:r>
              <a:rPr lang="en-US" dirty="0">
                <a:solidFill>
                  <a:prstClr val="black"/>
                </a:solidFill>
              </a:rPr>
              <a:t>Can be written as the price of another (foreign) country’s currency in units of one (domestic) country’s currency</a:t>
            </a:r>
          </a:p>
          <a:p>
            <a:pPr marL="342900" lvl="0" indent="-342900">
              <a:lnSpc>
                <a:spcPct val="120000"/>
              </a:lnSpc>
              <a:spcBef>
                <a:spcPts val="1200"/>
              </a:spcBef>
              <a:buClr>
                <a:srgbClr val="0070C0"/>
              </a:buClr>
              <a:buSzPct val="120000"/>
              <a:buFont typeface="Wingdings" panose="05000000000000000000" pitchFamily="2" charset="2"/>
              <a:buChar char="§"/>
            </a:pPr>
            <a:endParaRPr lang="en-US" sz="2000" dirty="0">
              <a:solidFill>
                <a:prstClr val="black"/>
              </a:solidFill>
            </a:endParaRPr>
          </a:p>
        </p:txBody>
      </p:sp>
      <p:sp>
        <p:nvSpPr>
          <p:cNvPr id="3" name="Titel 2"/>
          <p:cNvSpPr>
            <a:spLocks noGrp="1"/>
          </p:cNvSpPr>
          <p:nvPr>
            <p:ph type="title"/>
          </p:nvPr>
        </p:nvSpPr>
        <p:spPr>
          <a:xfrm>
            <a:off x="604837" y="454215"/>
            <a:ext cx="6753905" cy="1132540"/>
          </a:xfrm>
        </p:spPr>
        <p:txBody>
          <a:bodyPr/>
          <a:lstStyle/>
          <a:p>
            <a:pPr marL="118800" lvl="0" indent="-118872">
              <a:lnSpc>
                <a:spcPct val="120000"/>
              </a:lnSpc>
              <a:spcBef>
                <a:spcPts val="1200"/>
              </a:spcBef>
            </a:pPr>
            <a:r>
              <a:rPr lang="en-US" dirty="0">
                <a:solidFill>
                  <a:srgbClr val="135CBD"/>
                </a:solidFill>
                <a:ea typeface="ＭＳ Ｐゴシック" pitchFamily="34" charset="-128"/>
              </a:rPr>
              <a:t>Exchange Rates</a:t>
            </a:r>
          </a:p>
        </p:txBody>
      </p:sp>
      <p:sp>
        <p:nvSpPr>
          <p:cNvPr id="2" name="Footer Placeholder 1"/>
          <p:cNvSpPr>
            <a:spLocks noGrp="1"/>
          </p:cNvSpPr>
          <p:nvPr>
            <p:ph type="ftr" sz="quarter" idx="13"/>
          </p:nvPr>
        </p:nvSpPr>
        <p:spPr/>
        <p:txBody>
          <a:bodyPr/>
          <a:lstStyle/>
          <a:p>
            <a:r>
              <a:rPr lang="en-US" dirty="0"/>
              <a:t>© 2015 Pearson Education, Inc </a:t>
            </a:r>
          </a:p>
        </p:txBody>
      </p:sp>
      <p:graphicFrame>
        <p:nvGraphicFramePr>
          <p:cNvPr id="7" name="Object 1"/>
          <p:cNvGraphicFramePr>
            <a:graphicFrameLocks noChangeAspect="1"/>
          </p:cNvGraphicFramePr>
          <p:nvPr/>
        </p:nvGraphicFramePr>
        <p:xfrm>
          <a:off x="2176154" y="5279562"/>
          <a:ext cx="3625932" cy="700967"/>
        </p:xfrm>
        <a:graphic>
          <a:graphicData uri="http://schemas.openxmlformats.org/presentationml/2006/ole">
            <mc:AlternateContent xmlns:mc="http://schemas.openxmlformats.org/markup-compatibility/2006">
              <mc:Choice xmlns:v="urn:schemas-microsoft-com:vml" Requires="v">
                <p:oleObj name="Equation" r:id="rId3" imgW="2171520" imgH="419040" progId="Equation.DSMT4">
                  <p:embed/>
                </p:oleObj>
              </mc:Choice>
              <mc:Fallback>
                <p:oleObj name="Equation" r:id="rId3" imgW="2171520" imgH="419040" progId="Equation.DSMT4">
                  <p:embed/>
                  <p:pic>
                    <p:nvPicPr>
                      <p:cNvPr id="7" name="Object 1"/>
                      <p:cNvPicPr>
                        <a:picLocks noChangeAspect="1" noChangeArrowheads="1"/>
                      </p:cNvPicPr>
                      <p:nvPr/>
                    </p:nvPicPr>
                    <p:blipFill>
                      <a:blip r:embed="rId4"/>
                      <a:srcRect/>
                      <a:stretch>
                        <a:fillRect/>
                      </a:stretch>
                    </p:blipFill>
                    <p:spPr bwMode="auto">
                      <a:xfrm>
                        <a:off x="2176154" y="5279562"/>
                        <a:ext cx="3625932" cy="700967"/>
                      </a:xfrm>
                      <a:prstGeom prst="rect">
                        <a:avLst/>
                      </a:prstGeom>
                      <a:noFill/>
                      <a:ln>
                        <a:noFill/>
                      </a:ln>
                    </p:spPr>
                  </p:pic>
                </p:oleObj>
              </mc:Fallback>
            </mc:AlternateContent>
          </a:graphicData>
        </a:graphic>
      </p:graphicFrame>
      <p:graphicFrame>
        <p:nvGraphicFramePr>
          <p:cNvPr id="4" name="Objekt 3"/>
          <p:cNvGraphicFramePr>
            <a:graphicFrameLocks noChangeAspect="1"/>
          </p:cNvGraphicFramePr>
          <p:nvPr/>
        </p:nvGraphicFramePr>
        <p:xfrm>
          <a:off x="2164443" y="3536430"/>
          <a:ext cx="3702957" cy="728644"/>
        </p:xfrm>
        <a:graphic>
          <a:graphicData uri="http://schemas.openxmlformats.org/presentationml/2006/ole">
            <mc:AlternateContent xmlns:mc="http://schemas.openxmlformats.org/markup-compatibility/2006">
              <mc:Choice xmlns:v="urn:schemas-microsoft-com:vml" Requires="v">
                <p:oleObj name="Equation" r:id="rId5" imgW="2133360" imgH="419040" progId="Equation.DSMT4">
                  <p:embed/>
                </p:oleObj>
              </mc:Choice>
              <mc:Fallback>
                <p:oleObj name="Equation" r:id="rId5" imgW="2133360" imgH="419040" progId="Equation.DSMT4">
                  <p:embed/>
                  <p:pic>
                    <p:nvPicPr>
                      <p:cNvPr id="4" name="Objek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64443" y="3536430"/>
                        <a:ext cx="3702957" cy="728644"/>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2057995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strips(downLeft)">
                                      <p:cBhvr>
                                        <p:cTn id="7" dur="500"/>
                                        <p:tgtEl>
                                          <p:spTgt spid="5">
                                            <p:txEl>
                                              <p:pRg st="1" end="1"/>
                                            </p:txEl>
                                          </p:spTgt>
                                        </p:tgtEl>
                                      </p:cBhvr>
                                    </p:animEffect>
                                  </p:childTnLst>
                                </p:cTn>
                              </p:par>
                              <p:par>
                                <p:cTn id="8" presetID="18" presetClass="entr" presetSubtype="12"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strips(down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8" presetClass="entr" presetSubtype="12"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animEffect transition="in" filter="strips(downLeft)">
                                      <p:cBhvr>
                                        <p:cTn id="15" dur="500"/>
                                        <p:tgtEl>
                                          <p:spTgt spid="5">
                                            <p:txEl>
                                              <p:pRg st="4" end="4"/>
                                            </p:txEl>
                                          </p:spTgt>
                                        </p:tgtEl>
                                      </p:cBhvr>
                                    </p:animEffect>
                                  </p:childTnLst>
                                </p:cTn>
                              </p:par>
                              <p:par>
                                <p:cTn id="16" presetID="18" presetClass="entr" presetSubtype="12"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strips(downLeft)">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quarter" idx="12"/>
          </p:nvPr>
        </p:nvSpPr>
        <p:spPr>
          <a:xfrm>
            <a:off x="604838" y="1765739"/>
            <a:ext cx="8081962" cy="3955614"/>
          </a:xfrm>
        </p:spPr>
        <p:txBody>
          <a:bodyPr/>
          <a:lstStyle/>
          <a:p>
            <a:pPr marL="0" indent="0">
              <a:lnSpc>
                <a:spcPct val="120000"/>
              </a:lnSpc>
              <a:spcBef>
                <a:spcPts val="600"/>
              </a:spcBef>
              <a:buClr>
                <a:srgbClr val="2E63AC"/>
              </a:buClr>
              <a:buNone/>
            </a:pPr>
            <a:r>
              <a:rPr lang="en-US" dirty="0">
                <a:solidFill>
                  <a:srgbClr val="2E63AC"/>
                </a:solidFill>
              </a:rPr>
              <a:t>Efficient levels of production</a:t>
            </a:r>
          </a:p>
          <a:p>
            <a:pPr>
              <a:lnSpc>
                <a:spcPct val="120000"/>
              </a:lnSpc>
              <a:spcBef>
                <a:spcPts val="600"/>
              </a:spcBef>
              <a:buClr>
                <a:srgbClr val="2E63AC"/>
              </a:buClr>
              <a:buFont typeface="Wingdings" panose="05000000000000000000" pitchFamily="2" charset="2"/>
              <a:buChar char="§"/>
            </a:pPr>
            <a:r>
              <a:rPr lang="en-US" sz="1800" dirty="0"/>
              <a:t>The economy is getting all it can from the scarce resources available</a:t>
            </a:r>
          </a:p>
          <a:p>
            <a:pPr>
              <a:lnSpc>
                <a:spcPct val="120000"/>
              </a:lnSpc>
              <a:spcBef>
                <a:spcPts val="600"/>
              </a:spcBef>
              <a:buClr>
                <a:srgbClr val="2E63AC"/>
              </a:buClr>
              <a:buFont typeface="Wingdings" panose="05000000000000000000" pitchFamily="2" charset="2"/>
              <a:buChar char="§"/>
            </a:pPr>
            <a:r>
              <a:rPr lang="en-US" sz="1800" dirty="0"/>
              <a:t>Points on the production possibilities frontier</a:t>
            </a:r>
          </a:p>
          <a:p>
            <a:pPr>
              <a:lnSpc>
                <a:spcPct val="120000"/>
              </a:lnSpc>
              <a:spcBef>
                <a:spcPts val="600"/>
              </a:spcBef>
              <a:buClr>
                <a:srgbClr val="2E63AC"/>
              </a:buClr>
              <a:buFont typeface="Wingdings" panose="05000000000000000000" pitchFamily="2" charset="2"/>
              <a:buChar char="§"/>
            </a:pPr>
            <a:r>
              <a:rPr lang="en-US" sz="1800" dirty="0"/>
              <a:t>Trade-off: the only way to produce more of one good is to produce less of the other good</a:t>
            </a:r>
          </a:p>
          <a:p>
            <a:pPr marL="0" indent="0">
              <a:lnSpc>
                <a:spcPct val="120000"/>
              </a:lnSpc>
              <a:spcBef>
                <a:spcPts val="600"/>
              </a:spcBef>
              <a:buClr>
                <a:srgbClr val="2E63AC"/>
              </a:buClr>
              <a:buNone/>
            </a:pPr>
            <a:r>
              <a:rPr lang="en-US" dirty="0">
                <a:solidFill>
                  <a:srgbClr val="2E63AC"/>
                </a:solidFill>
              </a:rPr>
              <a:t>Inefficient levels of production</a:t>
            </a:r>
          </a:p>
          <a:p>
            <a:pPr>
              <a:lnSpc>
                <a:spcPct val="120000"/>
              </a:lnSpc>
              <a:spcBef>
                <a:spcPts val="600"/>
              </a:spcBef>
              <a:buClr>
                <a:srgbClr val="2E63AC"/>
              </a:buClr>
              <a:buFont typeface="Wingdings" panose="05000000000000000000" pitchFamily="2" charset="2"/>
              <a:buChar char="§"/>
            </a:pPr>
            <a:r>
              <a:rPr lang="en-US" sz="1800" dirty="0"/>
              <a:t>Points inside production possibilities frontier</a:t>
            </a:r>
          </a:p>
          <a:p>
            <a:pPr marL="0" indent="0">
              <a:lnSpc>
                <a:spcPct val="120000"/>
              </a:lnSpc>
              <a:spcBef>
                <a:spcPts val="600"/>
              </a:spcBef>
              <a:buClr>
                <a:srgbClr val="2E63AC"/>
              </a:buClr>
              <a:buNone/>
            </a:pPr>
            <a:r>
              <a:rPr lang="en-US" dirty="0">
                <a:solidFill>
                  <a:srgbClr val="2E63AC"/>
                </a:solidFill>
              </a:rPr>
              <a:t>Opportunity cost of producing one good</a:t>
            </a:r>
          </a:p>
          <a:p>
            <a:pPr>
              <a:lnSpc>
                <a:spcPct val="120000"/>
              </a:lnSpc>
              <a:spcBef>
                <a:spcPts val="600"/>
              </a:spcBef>
              <a:buClr>
                <a:srgbClr val="2E63AC"/>
              </a:buClr>
              <a:buFont typeface="Wingdings" panose="05000000000000000000" pitchFamily="2" charset="2"/>
              <a:buChar char="§"/>
            </a:pPr>
            <a:r>
              <a:rPr lang="en-US" sz="1800" dirty="0"/>
              <a:t>Give up producing the other good</a:t>
            </a:r>
          </a:p>
          <a:p>
            <a:pPr>
              <a:lnSpc>
                <a:spcPct val="120000"/>
              </a:lnSpc>
              <a:spcBef>
                <a:spcPts val="600"/>
              </a:spcBef>
              <a:buClr>
                <a:srgbClr val="2E63AC"/>
              </a:buClr>
              <a:buFont typeface="Wingdings" panose="05000000000000000000" pitchFamily="2" charset="2"/>
              <a:buChar char="§"/>
            </a:pPr>
            <a:r>
              <a:rPr lang="en-US" sz="1800" dirty="0"/>
              <a:t>Slope of the production possibilities frontier </a:t>
            </a:r>
          </a:p>
          <a:p>
            <a:pPr marL="0" indent="0">
              <a:buClr>
                <a:srgbClr val="2E63AC"/>
              </a:buClr>
              <a:buNone/>
            </a:pPr>
            <a:endParaRPr lang="en-US" dirty="0"/>
          </a:p>
        </p:txBody>
      </p:sp>
      <p:sp>
        <p:nvSpPr>
          <p:cNvPr id="6" name="Rechteck 5"/>
          <p:cNvSpPr/>
          <p:nvPr/>
        </p:nvSpPr>
        <p:spPr>
          <a:xfrm>
            <a:off x="0" y="5262663"/>
            <a:ext cx="9144000" cy="1103587"/>
          </a:xfrm>
          <a:prstGeom prst="rect">
            <a:avLst/>
          </a:prstGeom>
          <a:gradFill>
            <a:gsLst>
              <a:gs pos="6000">
                <a:srgbClr val="2E63AC">
                  <a:lumMod val="100000"/>
                </a:srgbClr>
              </a:gs>
              <a:gs pos="4000">
                <a:srgbClr val="2E63AC"/>
              </a:gs>
              <a:gs pos="54000">
                <a:srgbClr val="2E63AC">
                  <a:alpha val="0"/>
                </a:srgb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feld 6"/>
          <p:cNvSpPr txBox="1"/>
          <p:nvPr/>
        </p:nvSpPr>
        <p:spPr>
          <a:xfrm>
            <a:off x="-236490" y="5439157"/>
            <a:ext cx="9144000" cy="1015663"/>
          </a:xfrm>
          <a:prstGeom prst="rect">
            <a:avLst/>
          </a:prstGeom>
          <a:noFill/>
        </p:spPr>
        <p:txBody>
          <a:bodyPr wrap="square" rtlCol="0">
            <a:spAutoFit/>
          </a:bodyPr>
          <a:lstStyle/>
          <a:p>
            <a:pPr algn="r"/>
            <a:endParaRPr lang="de-DE" dirty="0">
              <a:solidFill>
                <a:schemeClr val="bg1"/>
              </a:solidFill>
              <a:latin typeface="+mj-lt"/>
            </a:endParaRPr>
          </a:p>
          <a:p>
            <a:pPr algn="r"/>
            <a:r>
              <a:rPr lang="de-DE" sz="2400" cap="all" dirty="0" err="1">
                <a:solidFill>
                  <a:schemeClr val="bg1"/>
                </a:solidFill>
                <a:latin typeface="+mj-lt"/>
              </a:rPr>
              <a:t>Example</a:t>
            </a:r>
            <a:endParaRPr lang="de-DE" sz="2400" cap="all" dirty="0">
              <a:solidFill>
                <a:schemeClr val="bg1"/>
              </a:solidFill>
              <a:latin typeface="+mj-lt"/>
            </a:endParaRPr>
          </a:p>
          <a:p>
            <a:pPr algn="r"/>
            <a:r>
              <a:rPr lang="de-DE" dirty="0">
                <a:solidFill>
                  <a:schemeClr val="bg1"/>
                </a:solidFill>
                <a:latin typeface="+mj-lt"/>
              </a:rPr>
              <a:t>       </a:t>
            </a:r>
            <a:endParaRPr lang="en-US" dirty="0">
              <a:solidFill>
                <a:schemeClr val="bg1"/>
              </a:solidFill>
              <a:latin typeface="+mj-lt"/>
            </a:endParaRPr>
          </a:p>
        </p:txBody>
      </p:sp>
      <p:sp>
        <p:nvSpPr>
          <p:cNvPr id="8" name="Titel 4"/>
          <p:cNvSpPr txBox="1">
            <a:spLocks/>
          </p:cNvSpPr>
          <p:nvPr/>
        </p:nvSpPr>
        <p:spPr>
          <a:xfrm>
            <a:off x="604838" y="310778"/>
            <a:ext cx="6545262" cy="1264025"/>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lang="en-US" sz="2400" b="0" kern="1200" cap="all" baseline="0">
                <a:solidFill>
                  <a:srgbClr val="2E63AC"/>
                </a:solidFill>
                <a:latin typeface="Frutiger 45 light" pitchFamily="34" charset="0"/>
                <a:ea typeface="+mj-ea"/>
                <a:cs typeface="+mj-cs"/>
              </a:defRPr>
            </a:lvl1pPr>
          </a:lstStyle>
          <a:p>
            <a:br>
              <a:rPr lang="en-US" altLang="en-US" dirty="0"/>
            </a:br>
            <a:r>
              <a:rPr lang="en-US" altLang="en-US" dirty="0"/>
              <a:t>The production possibilities frontier #2</a:t>
            </a:r>
          </a:p>
        </p:txBody>
      </p:sp>
    </p:spTree>
    <p:extLst>
      <p:ext uri="{BB962C8B-B14F-4D97-AF65-F5344CB8AC3E}">
        <p14:creationId xmlns:p14="http://schemas.microsoft.com/office/powerpoint/2010/main" val="3629207128"/>
      </p:ext>
    </p:extLst>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91362" y="2238730"/>
            <a:ext cx="8458200" cy="5447645"/>
          </a:xfrm>
          <a:prstGeom prst="rect">
            <a:avLst/>
          </a:prstGeom>
          <a:noFill/>
        </p:spPr>
        <p:txBody>
          <a:bodyPr wrap="square" rtlCol="0">
            <a:spAutoFit/>
          </a:bodyPr>
          <a:lstStyle/>
          <a:p>
            <a:pPr marL="342900" lvl="0" indent="-342900">
              <a:lnSpc>
                <a:spcPct val="120000"/>
              </a:lnSpc>
              <a:spcBef>
                <a:spcPts val="1200"/>
              </a:spcBef>
              <a:buClr>
                <a:srgbClr val="0070C0"/>
              </a:buClr>
              <a:buSzPct val="120000"/>
              <a:buFont typeface="Wingdings" panose="05000000000000000000" pitchFamily="2" charset="2"/>
              <a:buChar char="§"/>
            </a:pPr>
            <a:r>
              <a:rPr lang="en-US" sz="2000" dirty="0">
                <a:solidFill>
                  <a:prstClr val="black"/>
                </a:solidFill>
              </a:rPr>
              <a:t>An increase in the value of a currency relative to the currency of another nation is called an </a:t>
            </a:r>
            <a:r>
              <a:rPr lang="en-US" sz="2000" b="1" cap="all" dirty="0">
                <a:solidFill>
                  <a:srgbClr val="86A315"/>
                </a:solidFill>
              </a:rPr>
              <a:t>appreciation</a:t>
            </a:r>
            <a:r>
              <a:rPr lang="en-US" sz="2000" i="1" dirty="0">
                <a:solidFill>
                  <a:prstClr val="black"/>
                </a:solidFill>
              </a:rPr>
              <a:t> of a </a:t>
            </a:r>
            <a:r>
              <a:rPr lang="en-US" sz="2000" dirty="0">
                <a:solidFill>
                  <a:prstClr val="black"/>
                </a:solidFill>
              </a:rPr>
              <a:t>currency.</a:t>
            </a:r>
          </a:p>
          <a:p>
            <a:pPr marL="342900" lvl="0" indent="-342900">
              <a:lnSpc>
                <a:spcPct val="120000"/>
              </a:lnSpc>
              <a:spcBef>
                <a:spcPts val="1200"/>
              </a:spcBef>
              <a:buClr>
                <a:srgbClr val="0070C0"/>
              </a:buClr>
              <a:buSzPct val="120000"/>
              <a:buFont typeface="Wingdings" panose="05000000000000000000" pitchFamily="2" charset="2"/>
              <a:buChar char="§"/>
            </a:pPr>
            <a:r>
              <a:rPr lang="en-US" sz="2000" dirty="0">
                <a:solidFill>
                  <a:prstClr val="black"/>
                </a:solidFill>
              </a:rPr>
              <a:t>When a nominal exchange rate rises, we say that the domestic currency is appreciating.</a:t>
            </a:r>
          </a:p>
          <a:p>
            <a:pPr marL="342900" lvl="0" indent="-342900">
              <a:lnSpc>
                <a:spcPct val="120000"/>
              </a:lnSpc>
              <a:spcBef>
                <a:spcPts val="1200"/>
              </a:spcBef>
              <a:buClr>
                <a:srgbClr val="0070C0"/>
              </a:buClr>
              <a:buSzPct val="120000"/>
              <a:buFont typeface="Wingdings" panose="05000000000000000000" pitchFamily="2" charset="2"/>
              <a:buChar char="§"/>
            </a:pPr>
            <a:endParaRPr lang="en-US" sz="1400" dirty="0">
              <a:solidFill>
                <a:prstClr val="black"/>
              </a:solidFill>
            </a:endParaRPr>
          </a:p>
          <a:p>
            <a:pPr marL="342900" lvl="0" indent="-342900">
              <a:lnSpc>
                <a:spcPct val="120000"/>
              </a:lnSpc>
              <a:spcBef>
                <a:spcPts val="1200"/>
              </a:spcBef>
              <a:buClr>
                <a:srgbClr val="0070C0"/>
              </a:buClr>
              <a:buSzPct val="120000"/>
              <a:buFont typeface="Wingdings" panose="05000000000000000000" pitchFamily="2" charset="2"/>
              <a:buChar char="§"/>
            </a:pPr>
            <a:r>
              <a:rPr lang="en-US" sz="2000" dirty="0">
                <a:solidFill>
                  <a:prstClr val="black"/>
                </a:solidFill>
              </a:rPr>
              <a:t>A decrease in the value of a currency relative to the currency of another nation is called a </a:t>
            </a:r>
            <a:r>
              <a:rPr lang="en-US" sz="2000" b="1" cap="all" dirty="0">
                <a:solidFill>
                  <a:srgbClr val="86A315"/>
                </a:solidFill>
              </a:rPr>
              <a:t>depreciation </a:t>
            </a:r>
            <a:r>
              <a:rPr lang="en-US" sz="2000" i="1" dirty="0">
                <a:solidFill>
                  <a:prstClr val="black"/>
                </a:solidFill>
              </a:rPr>
              <a:t>of a </a:t>
            </a:r>
            <a:r>
              <a:rPr lang="en-US" sz="2000" dirty="0">
                <a:solidFill>
                  <a:prstClr val="black"/>
                </a:solidFill>
              </a:rPr>
              <a:t>currency.</a:t>
            </a:r>
          </a:p>
          <a:p>
            <a:pPr marL="342900" lvl="0" indent="-342900">
              <a:lnSpc>
                <a:spcPct val="120000"/>
              </a:lnSpc>
              <a:spcBef>
                <a:spcPts val="1200"/>
              </a:spcBef>
              <a:buClr>
                <a:srgbClr val="0070C0"/>
              </a:buClr>
              <a:buSzPct val="120000"/>
              <a:buFont typeface="Wingdings" panose="05000000000000000000" pitchFamily="2" charset="2"/>
              <a:buChar char="§"/>
            </a:pPr>
            <a:r>
              <a:rPr lang="en-US" sz="2000" dirty="0">
                <a:solidFill>
                  <a:prstClr val="black"/>
                </a:solidFill>
              </a:rPr>
              <a:t>When a nominal exchange rate falls, we say that the domestic currency is depreciating.</a:t>
            </a:r>
          </a:p>
          <a:p>
            <a:pPr marL="342900" lvl="0" indent="-342900">
              <a:lnSpc>
                <a:spcPct val="120000"/>
              </a:lnSpc>
              <a:spcBef>
                <a:spcPts val="1200"/>
              </a:spcBef>
              <a:buClr>
                <a:srgbClr val="0070C0"/>
              </a:buClr>
              <a:buSzPct val="120000"/>
              <a:buFont typeface="Wingdings" panose="05000000000000000000" pitchFamily="2" charset="2"/>
              <a:buChar char="§"/>
            </a:pPr>
            <a:endParaRPr lang="en-US" sz="2000" dirty="0">
              <a:solidFill>
                <a:prstClr val="black"/>
              </a:solidFill>
            </a:endParaRPr>
          </a:p>
          <a:p>
            <a:pPr>
              <a:lnSpc>
                <a:spcPct val="120000"/>
              </a:lnSpc>
              <a:spcBef>
                <a:spcPts val="600"/>
              </a:spcBef>
            </a:pPr>
            <a:r>
              <a:rPr lang="en-US" sz="2000" dirty="0">
                <a:cs typeface="Times New Roman" pitchFamily="18" charset="0"/>
              </a:rPr>
              <a:t>.</a:t>
            </a:r>
          </a:p>
          <a:p>
            <a:pPr>
              <a:lnSpc>
                <a:spcPct val="120000"/>
              </a:lnSpc>
              <a:spcBef>
                <a:spcPts val="600"/>
              </a:spcBef>
            </a:pPr>
            <a:endParaRPr lang="en-US" sz="2000" dirty="0">
              <a:cs typeface="Times New Roman" pitchFamily="18" charset="0"/>
            </a:endParaRPr>
          </a:p>
        </p:txBody>
      </p:sp>
      <p:sp>
        <p:nvSpPr>
          <p:cNvPr id="3" name="Titel 2"/>
          <p:cNvSpPr>
            <a:spLocks noGrp="1"/>
          </p:cNvSpPr>
          <p:nvPr>
            <p:ph type="title"/>
          </p:nvPr>
        </p:nvSpPr>
        <p:spPr>
          <a:xfrm>
            <a:off x="604837" y="454215"/>
            <a:ext cx="6753905" cy="1132540"/>
          </a:xfrm>
        </p:spPr>
        <p:txBody>
          <a:bodyPr/>
          <a:lstStyle/>
          <a:p>
            <a:r>
              <a:rPr lang="en-US" dirty="0">
                <a:solidFill>
                  <a:srgbClr val="135CBD"/>
                </a:solidFill>
                <a:ea typeface="ＭＳ Ｐゴシック" pitchFamily="34" charset="-128"/>
              </a:rPr>
              <a:t>Exchange Rates</a:t>
            </a:r>
            <a:endParaRPr lang="en-US" dirty="0">
              <a:solidFill>
                <a:srgbClr val="2E63AC"/>
              </a:solidFill>
            </a:endParaRPr>
          </a:p>
        </p:txBody>
      </p:sp>
      <p:sp>
        <p:nvSpPr>
          <p:cNvPr id="2" name="Footer Placeholder 1"/>
          <p:cNvSpPr>
            <a:spLocks noGrp="1"/>
          </p:cNvSpPr>
          <p:nvPr>
            <p:ph type="ftr" sz="quarter" idx="13"/>
          </p:nvPr>
        </p:nvSpPr>
        <p:spPr/>
        <p:txBody>
          <a:bodyPr/>
          <a:lstStyle/>
          <a:p>
            <a:r>
              <a:rPr lang="en-US" dirty="0"/>
              <a:t>© 2015 Pearson Education, Inc </a:t>
            </a:r>
          </a:p>
        </p:txBody>
      </p:sp>
      <p:graphicFrame>
        <p:nvGraphicFramePr>
          <p:cNvPr id="4" name="Objekt 3"/>
          <p:cNvGraphicFramePr>
            <a:graphicFrameLocks noChangeAspect="1"/>
          </p:cNvGraphicFramePr>
          <p:nvPr/>
        </p:nvGraphicFramePr>
        <p:xfrm>
          <a:off x="5560107" y="3732894"/>
          <a:ext cx="3192008" cy="628004"/>
        </p:xfrm>
        <a:graphic>
          <a:graphicData uri="http://schemas.openxmlformats.org/presentationml/2006/ole">
            <mc:AlternateContent xmlns:mc="http://schemas.openxmlformats.org/markup-compatibility/2006">
              <mc:Choice xmlns:v="urn:schemas-microsoft-com:vml" Requires="v">
                <p:oleObj name="Equation" r:id="rId3" imgW="2133600" imgH="419100" progId="Equation.DSMT4">
                  <p:embed/>
                </p:oleObj>
              </mc:Choice>
              <mc:Fallback>
                <p:oleObj name="Equation" r:id="rId3" imgW="2133600" imgH="419100" progId="Equation.DSMT4">
                  <p:embed/>
                  <p:pic>
                    <p:nvPicPr>
                      <p:cNvPr id="4" name="Objek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0107" y="3732894"/>
                        <a:ext cx="3192008" cy="628004"/>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572380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strips(downLeft)">
                                      <p:cBhvr>
                                        <p:cTn id="7" dur="500"/>
                                        <p:tgtEl>
                                          <p:spTgt spid="5">
                                            <p:txEl>
                                              <p:pRg st="0" end="0"/>
                                            </p:txEl>
                                          </p:spTgt>
                                        </p:tgtEl>
                                      </p:cBhvr>
                                    </p:animEffect>
                                  </p:childTnLst>
                                </p:cTn>
                              </p:par>
                              <p:par>
                                <p:cTn id="8" presetID="18" presetClass="entr" presetSubtype="12"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strips(downLeft)">
                                      <p:cBhvr>
                                        <p:cTn id="10" dur="500"/>
                                        <p:tgtEl>
                                          <p:spTgt spid="5">
                                            <p:txEl>
                                              <p:pRg st="1" end="1"/>
                                            </p:txEl>
                                          </p:spTgt>
                                        </p:tgtEl>
                                      </p:cBhvr>
                                    </p:animEffect>
                                  </p:childTnLst>
                                </p:cTn>
                              </p:par>
                              <p:par>
                                <p:cTn id="11" presetID="18" presetClass="entr" presetSubtype="12"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strips(downLef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12" fill="hold" nodeType="click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strips(downLeft)">
                                      <p:cBhvr>
                                        <p:cTn id="18" dur="500"/>
                                        <p:tgtEl>
                                          <p:spTgt spid="5">
                                            <p:txEl>
                                              <p:pRg st="3" end="3"/>
                                            </p:txEl>
                                          </p:spTgt>
                                        </p:tgtEl>
                                      </p:cBhvr>
                                    </p:animEffect>
                                  </p:childTnLst>
                                </p:cTn>
                              </p:par>
                              <p:par>
                                <p:cTn id="19" presetID="18" presetClass="entr" presetSubtype="12" fill="hold" nodeType="with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strips(downLeft)">
                                      <p:cBhvr>
                                        <p:cTn id="21" dur="500"/>
                                        <p:tgtEl>
                                          <p:spTgt spid="5">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8" presetClass="entr" presetSubtype="12" fill="hold" nodeType="clickEffect">
                                  <p:stCondLst>
                                    <p:cond delay="0"/>
                                  </p:stCondLst>
                                  <p:childTnLst>
                                    <p:set>
                                      <p:cBhvr>
                                        <p:cTn id="25" dur="1" fill="hold">
                                          <p:stCondLst>
                                            <p:cond delay="0"/>
                                          </p:stCondLst>
                                        </p:cTn>
                                        <p:tgtEl>
                                          <p:spTgt spid="5">
                                            <p:txEl>
                                              <p:pRg st="6" end="6"/>
                                            </p:txEl>
                                          </p:spTgt>
                                        </p:tgtEl>
                                        <p:attrNameLst>
                                          <p:attrName>style.visibility</p:attrName>
                                        </p:attrNameLst>
                                      </p:cBhvr>
                                      <p:to>
                                        <p:strVal val="visible"/>
                                      </p:to>
                                    </p:set>
                                    <p:animEffect transition="in" filter="strips(downLeft)">
                                      <p:cBhvr>
                                        <p:cTn id="26"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604837" y="454215"/>
            <a:ext cx="6753905" cy="1132540"/>
          </a:xfrm>
        </p:spPr>
        <p:txBody>
          <a:bodyPr/>
          <a:lstStyle/>
          <a:p>
            <a:r>
              <a:rPr lang="en-US" dirty="0">
                <a:solidFill>
                  <a:srgbClr val="135CBD"/>
                </a:solidFill>
                <a:ea typeface="ＭＳ Ｐゴシック" pitchFamily="34" charset="-128"/>
              </a:rPr>
              <a:t>Exchange Rates</a:t>
            </a:r>
            <a:endParaRPr lang="en-US" dirty="0">
              <a:solidFill>
                <a:srgbClr val="2E63AC"/>
              </a:solidFill>
            </a:endParaRPr>
          </a:p>
        </p:txBody>
      </p:sp>
      <p:sp>
        <p:nvSpPr>
          <p:cNvPr id="2" name="Footer Placeholder 1"/>
          <p:cNvSpPr>
            <a:spLocks noGrp="1"/>
          </p:cNvSpPr>
          <p:nvPr>
            <p:ph type="ftr" sz="quarter" idx="13"/>
          </p:nvPr>
        </p:nvSpPr>
        <p:spPr/>
        <p:txBody>
          <a:bodyPr/>
          <a:lstStyle/>
          <a:p>
            <a:r>
              <a:rPr lang="en-US" dirty="0"/>
              <a:t>© 2015 Pearson Education, Inc </a:t>
            </a:r>
          </a:p>
        </p:txBody>
      </p:sp>
      <p:pic>
        <p:nvPicPr>
          <p:cNvPr id="6"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632" y="3115324"/>
            <a:ext cx="8925144" cy="1095864"/>
          </a:xfrm>
          <a:prstGeom prst="rect">
            <a:avLst/>
          </a:prstGeom>
          <a:ln>
            <a:solidFill>
              <a:srgbClr val="000000"/>
            </a:solidFill>
          </a:ln>
        </p:spPr>
      </p:pic>
      <p:sp>
        <p:nvSpPr>
          <p:cNvPr id="7" name="Rectangle 2"/>
          <p:cNvSpPr/>
          <p:nvPr/>
        </p:nvSpPr>
        <p:spPr>
          <a:xfrm>
            <a:off x="130632" y="4351611"/>
            <a:ext cx="3537854" cy="584775"/>
          </a:xfrm>
          <a:prstGeom prst="rect">
            <a:avLst/>
          </a:prstGeom>
        </p:spPr>
        <p:txBody>
          <a:bodyPr wrap="square">
            <a:spAutoFit/>
          </a:bodyPr>
          <a:lstStyle/>
          <a:p>
            <a:pPr algn="ctr"/>
            <a:r>
              <a:rPr lang="en-US" sz="1600" dirty="0">
                <a:solidFill>
                  <a:srgbClr val="000000"/>
                </a:solidFill>
                <a:cs typeface="Verdana"/>
              </a:rPr>
              <a:t>The Nominal Exchange Rates </a:t>
            </a:r>
            <a:r>
              <a:rPr lang="en-US" sz="1600" i="1" dirty="0">
                <a:solidFill>
                  <a:srgbClr val="000000"/>
                </a:solidFill>
                <a:cs typeface="Verdana"/>
              </a:rPr>
              <a:t>e </a:t>
            </a:r>
            <a:r>
              <a:rPr lang="en-US" sz="1600" dirty="0">
                <a:solidFill>
                  <a:srgbClr val="000000"/>
                </a:solidFill>
                <a:cs typeface="Verdana"/>
              </a:rPr>
              <a:t>and 1/</a:t>
            </a:r>
            <a:r>
              <a:rPr lang="en-US" sz="1600" i="1" dirty="0">
                <a:solidFill>
                  <a:srgbClr val="000000"/>
                </a:solidFill>
                <a:cs typeface="Verdana"/>
              </a:rPr>
              <a:t>e </a:t>
            </a:r>
            <a:r>
              <a:rPr lang="en-US" sz="1600" dirty="0">
                <a:solidFill>
                  <a:srgbClr val="000000"/>
                </a:solidFill>
                <a:cs typeface="Verdana"/>
              </a:rPr>
              <a:t>on January 2, 2014</a:t>
            </a:r>
            <a:endParaRPr lang="en-US" sz="1600" dirty="0">
              <a:cs typeface="Verdana"/>
            </a:endParaRPr>
          </a:p>
        </p:txBody>
      </p:sp>
      <p:sp>
        <p:nvSpPr>
          <p:cNvPr id="8" name="TextBox 4"/>
          <p:cNvSpPr txBox="1"/>
          <p:nvPr/>
        </p:nvSpPr>
        <p:spPr>
          <a:xfrm>
            <a:off x="543144" y="2166249"/>
            <a:ext cx="8153400" cy="461665"/>
          </a:xfrm>
          <a:prstGeom prst="rect">
            <a:avLst/>
          </a:prstGeom>
          <a:noFill/>
        </p:spPr>
        <p:txBody>
          <a:bodyPr wrap="square" rtlCol="0">
            <a:spAutoFit/>
          </a:bodyPr>
          <a:lstStyle/>
          <a:p>
            <a:r>
              <a:rPr lang="en-US" sz="2400" dirty="0">
                <a:cs typeface="Times New Roman" pitchFamily="18" charset="0"/>
              </a:rPr>
              <a:t>There is a nominal exchange rate for each currency pair.</a:t>
            </a:r>
          </a:p>
        </p:txBody>
      </p:sp>
      <p:pic>
        <p:nvPicPr>
          <p:cNvPr id="10"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6290" b="23563"/>
          <a:stretch/>
        </p:blipFill>
        <p:spPr bwMode="auto">
          <a:xfrm>
            <a:off x="3840024" y="4799017"/>
            <a:ext cx="5215752" cy="1471156"/>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293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strips(down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91362" y="2238730"/>
            <a:ext cx="8458200" cy="3360920"/>
          </a:xfrm>
          <a:prstGeom prst="rect">
            <a:avLst/>
          </a:prstGeom>
          <a:noFill/>
        </p:spPr>
        <p:txBody>
          <a:bodyPr wrap="square" rtlCol="0">
            <a:spAutoFit/>
          </a:bodyPr>
          <a:lstStyle/>
          <a:p>
            <a:pPr lvl="0">
              <a:lnSpc>
                <a:spcPct val="120000"/>
              </a:lnSpc>
              <a:spcBef>
                <a:spcPts val="1200"/>
              </a:spcBef>
              <a:buClr>
                <a:srgbClr val="0070C0"/>
              </a:buClr>
              <a:buSzPct val="120000"/>
            </a:pPr>
            <a:r>
              <a:rPr lang="en-US" sz="2000" dirty="0">
                <a:solidFill>
                  <a:prstClr val="black"/>
                </a:solidFill>
              </a:rPr>
              <a:t>A country can adopt one of the following: </a:t>
            </a:r>
          </a:p>
          <a:p>
            <a:pPr marL="342900" lvl="0" indent="-342900">
              <a:lnSpc>
                <a:spcPct val="120000"/>
              </a:lnSpc>
              <a:spcBef>
                <a:spcPts val="1200"/>
              </a:spcBef>
              <a:buClr>
                <a:srgbClr val="0070C0"/>
              </a:buClr>
              <a:buSzPct val="120000"/>
              <a:buFont typeface="Wingdings" panose="05000000000000000000" pitchFamily="2" charset="2"/>
              <a:buChar char="§"/>
            </a:pPr>
            <a:r>
              <a:rPr lang="en-US" sz="2400" dirty="0">
                <a:solidFill>
                  <a:srgbClr val="2E63AC"/>
                </a:solidFill>
              </a:rPr>
              <a:t>Flexible exchange rate</a:t>
            </a:r>
            <a:r>
              <a:rPr lang="en-US" sz="2000" dirty="0">
                <a:solidFill>
                  <a:prstClr val="black"/>
                </a:solidFill>
              </a:rPr>
              <a:t>: The government does not intervene in the foreign exchange market</a:t>
            </a:r>
          </a:p>
          <a:p>
            <a:pPr marL="342900" lvl="0" indent="-342900">
              <a:lnSpc>
                <a:spcPct val="120000"/>
              </a:lnSpc>
              <a:spcBef>
                <a:spcPts val="1200"/>
              </a:spcBef>
              <a:buClr>
                <a:srgbClr val="0070C0"/>
              </a:buClr>
              <a:buSzPct val="120000"/>
              <a:buFont typeface="Wingdings" panose="05000000000000000000" pitchFamily="2" charset="2"/>
              <a:buChar char="§"/>
            </a:pPr>
            <a:r>
              <a:rPr lang="en-US" sz="2400" dirty="0">
                <a:solidFill>
                  <a:srgbClr val="2E63AC"/>
                </a:solidFill>
              </a:rPr>
              <a:t>Fixed exchange rate</a:t>
            </a:r>
            <a:r>
              <a:rPr lang="en-US" sz="2000" dirty="0">
                <a:solidFill>
                  <a:prstClr val="black"/>
                </a:solidFill>
              </a:rPr>
              <a:t>: The government fixes a value and intervenes to maintain that value</a:t>
            </a:r>
          </a:p>
          <a:p>
            <a:pPr marL="342900" lvl="0" indent="-342900">
              <a:lnSpc>
                <a:spcPct val="120000"/>
              </a:lnSpc>
              <a:spcBef>
                <a:spcPts val="1200"/>
              </a:spcBef>
              <a:buClr>
                <a:srgbClr val="0070C0"/>
              </a:buClr>
              <a:buSzPct val="120000"/>
              <a:buFont typeface="Wingdings" panose="05000000000000000000" pitchFamily="2" charset="2"/>
              <a:buChar char="§"/>
            </a:pPr>
            <a:r>
              <a:rPr lang="en-US" sz="2400" dirty="0">
                <a:solidFill>
                  <a:srgbClr val="2E63AC"/>
                </a:solidFill>
              </a:rPr>
              <a:t>Managed exchange rate</a:t>
            </a:r>
            <a:r>
              <a:rPr lang="en-US" sz="2000" dirty="0">
                <a:solidFill>
                  <a:prstClr val="black"/>
                </a:solidFill>
              </a:rPr>
              <a:t>: A system between the flexible and fixed exchange rates.</a:t>
            </a:r>
          </a:p>
        </p:txBody>
      </p:sp>
      <p:sp>
        <p:nvSpPr>
          <p:cNvPr id="3" name="Titel 2"/>
          <p:cNvSpPr>
            <a:spLocks noGrp="1"/>
          </p:cNvSpPr>
          <p:nvPr>
            <p:ph type="title"/>
          </p:nvPr>
        </p:nvSpPr>
        <p:spPr>
          <a:xfrm>
            <a:off x="604837" y="454215"/>
            <a:ext cx="6753905" cy="1132540"/>
          </a:xfrm>
        </p:spPr>
        <p:txBody>
          <a:bodyPr/>
          <a:lstStyle/>
          <a:p>
            <a:r>
              <a:rPr lang="en-US" dirty="0">
                <a:solidFill>
                  <a:srgbClr val="135CBD"/>
                </a:solidFill>
                <a:ea typeface="ＭＳ Ｐゴシック" pitchFamily="34" charset="-128"/>
              </a:rPr>
              <a:t>Exchange Rates</a:t>
            </a:r>
            <a:endParaRPr lang="en-US" dirty="0">
              <a:solidFill>
                <a:srgbClr val="2E63AC"/>
              </a:solidFill>
            </a:endParaRPr>
          </a:p>
        </p:txBody>
      </p:sp>
      <p:sp>
        <p:nvSpPr>
          <p:cNvPr id="2" name="Footer Placeholder 1"/>
          <p:cNvSpPr>
            <a:spLocks noGrp="1"/>
          </p:cNvSpPr>
          <p:nvPr>
            <p:ph type="ftr" sz="quarter" idx="13"/>
          </p:nvPr>
        </p:nvSpPr>
        <p:spPr/>
        <p:txBody>
          <a:bodyPr/>
          <a:lstStyle/>
          <a:p>
            <a:r>
              <a:rPr lang="en-US" dirty="0"/>
              <a:t>© 2015 Pearson Education, Inc </a:t>
            </a:r>
          </a:p>
        </p:txBody>
      </p:sp>
    </p:spTree>
    <p:extLst>
      <p:ext uri="{BB962C8B-B14F-4D97-AF65-F5344CB8AC3E}">
        <p14:creationId xmlns:p14="http://schemas.microsoft.com/office/powerpoint/2010/main" val="3856955450"/>
      </p:ext>
    </p:extLst>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477000" y="1581710"/>
            <a:ext cx="2547257" cy="2651623"/>
          </a:xfrm>
          <a:prstGeom prst="rect">
            <a:avLst/>
          </a:prstGeom>
          <a:noFill/>
        </p:spPr>
        <p:txBody>
          <a:bodyPr wrap="square" rtlCol="0">
            <a:spAutoFit/>
          </a:bodyPr>
          <a:lstStyle/>
          <a:p>
            <a:pPr lvl="0">
              <a:lnSpc>
                <a:spcPct val="120000"/>
              </a:lnSpc>
              <a:spcBef>
                <a:spcPts val="1200"/>
              </a:spcBef>
              <a:buClr>
                <a:srgbClr val="0070C0"/>
              </a:buClr>
              <a:buSzPct val="120000"/>
            </a:pPr>
            <a:r>
              <a:rPr lang="en-US" sz="2000" dirty="0">
                <a:solidFill>
                  <a:prstClr val="black"/>
                </a:solidFill>
              </a:rPr>
              <a:t>The foreign exchange market is the global financial market in which currencies are traded and nominal exchange rates are determined.</a:t>
            </a:r>
          </a:p>
        </p:txBody>
      </p:sp>
      <p:sp>
        <p:nvSpPr>
          <p:cNvPr id="3" name="Titel 2"/>
          <p:cNvSpPr>
            <a:spLocks noGrp="1"/>
          </p:cNvSpPr>
          <p:nvPr>
            <p:ph type="title"/>
          </p:nvPr>
        </p:nvSpPr>
        <p:spPr>
          <a:xfrm>
            <a:off x="604837" y="454215"/>
            <a:ext cx="6753905" cy="1132540"/>
          </a:xfrm>
        </p:spPr>
        <p:txBody>
          <a:bodyPr/>
          <a:lstStyle/>
          <a:p>
            <a:r>
              <a:rPr lang="en-US" dirty="0">
                <a:solidFill>
                  <a:srgbClr val="2E63AC"/>
                </a:solidFill>
                <a:cs typeface="Verdana"/>
              </a:rPr>
              <a:t>The foreign Exchange Market</a:t>
            </a:r>
            <a:br>
              <a:rPr lang="en-US" dirty="0">
                <a:solidFill>
                  <a:srgbClr val="2E63AC"/>
                </a:solidFill>
                <a:cs typeface="Verdana"/>
              </a:rPr>
            </a:br>
            <a:endParaRPr lang="en-US" dirty="0">
              <a:solidFill>
                <a:srgbClr val="2E63AC"/>
              </a:solidFill>
            </a:endParaRPr>
          </a:p>
        </p:txBody>
      </p:sp>
      <p:sp>
        <p:nvSpPr>
          <p:cNvPr id="2" name="Footer Placeholder 1"/>
          <p:cNvSpPr>
            <a:spLocks noGrp="1"/>
          </p:cNvSpPr>
          <p:nvPr>
            <p:ph type="ftr" sz="quarter" idx="13"/>
          </p:nvPr>
        </p:nvSpPr>
        <p:spPr/>
        <p:txBody>
          <a:bodyPr/>
          <a:lstStyle/>
          <a:p>
            <a:r>
              <a:rPr lang="en-US" dirty="0"/>
              <a:t>© 2015 Pearson Education, Inc </a:t>
            </a:r>
          </a:p>
        </p:txBody>
      </p:sp>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0" y="1461964"/>
            <a:ext cx="6350000" cy="2881455"/>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sp>
        <p:nvSpPr>
          <p:cNvPr id="10" name="TextBox 4"/>
          <p:cNvSpPr txBox="1"/>
          <p:nvPr/>
        </p:nvSpPr>
        <p:spPr>
          <a:xfrm>
            <a:off x="491362" y="4546502"/>
            <a:ext cx="8458200" cy="1575816"/>
          </a:xfrm>
          <a:prstGeom prst="rect">
            <a:avLst/>
          </a:prstGeom>
          <a:noFill/>
        </p:spPr>
        <p:txBody>
          <a:bodyPr wrap="square" rtlCol="0">
            <a:spAutoFit/>
          </a:bodyPr>
          <a:lstStyle/>
          <a:p>
            <a:pPr marL="342900" lvl="0" indent="-342900">
              <a:lnSpc>
                <a:spcPct val="120000"/>
              </a:lnSpc>
              <a:spcBef>
                <a:spcPts val="600"/>
              </a:spcBef>
              <a:buClr>
                <a:srgbClr val="0070C0"/>
              </a:buClr>
              <a:buSzPct val="120000"/>
              <a:buFont typeface="Wingdings" panose="05000000000000000000" pitchFamily="2" charset="2"/>
              <a:buChar char="§"/>
            </a:pPr>
            <a:r>
              <a:rPr lang="en-US" dirty="0">
                <a:solidFill>
                  <a:prstClr val="black"/>
                </a:solidFill>
              </a:rPr>
              <a:t>The foreign exchange market can be analyzed using the supply and demand model</a:t>
            </a:r>
          </a:p>
          <a:p>
            <a:pPr marL="342900" lvl="0" indent="-342900">
              <a:lnSpc>
                <a:spcPct val="120000"/>
              </a:lnSpc>
              <a:spcBef>
                <a:spcPts val="600"/>
              </a:spcBef>
              <a:buClr>
                <a:srgbClr val="0070C0"/>
              </a:buClr>
              <a:buSzPct val="120000"/>
              <a:buFont typeface="Wingdings" panose="05000000000000000000" pitchFamily="2" charset="2"/>
              <a:buChar char="§"/>
            </a:pPr>
            <a:r>
              <a:rPr lang="en-US" dirty="0">
                <a:solidFill>
                  <a:prstClr val="black"/>
                </a:solidFill>
              </a:rPr>
              <a:t>The price is the exchange rate e (yuan per dollar)</a:t>
            </a:r>
          </a:p>
          <a:p>
            <a:pPr marL="342900" lvl="0" indent="-342900">
              <a:lnSpc>
                <a:spcPct val="120000"/>
              </a:lnSpc>
              <a:spcBef>
                <a:spcPts val="600"/>
              </a:spcBef>
              <a:buClr>
                <a:srgbClr val="0070C0"/>
              </a:buClr>
              <a:buSzPct val="120000"/>
              <a:buFont typeface="Wingdings" panose="05000000000000000000" pitchFamily="2" charset="2"/>
              <a:buChar char="§"/>
            </a:pPr>
            <a:r>
              <a:rPr lang="en-US" dirty="0">
                <a:solidFill>
                  <a:prstClr val="black"/>
                </a:solidFill>
              </a:rPr>
              <a:t>The quantity is the amount of dollars traded in the foreign exchange market</a:t>
            </a:r>
          </a:p>
        </p:txBody>
      </p:sp>
    </p:spTree>
    <p:extLst>
      <p:ext uri="{BB962C8B-B14F-4D97-AF65-F5344CB8AC3E}">
        <p14:creationId xmlns:p14="http://schemas.microsoft.com/office/powerpoint/2010/main" val="3153281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strips(downLeft)">
                                      <p:cBhvr>
                                        <p:cTn id="7" dur="500"/>
                                        <p:tgtEl>
                                          <p:spTgt spid="10">
                                            <p:txEl>
                                              <p:pRg st="0" end="0"/>
                                            </p:txEl>
                                          </p:spTgt>
                                        </p:tgtEl>
                                      </p:cBhvr>
                                    </p:animEffect>
                                  </p:childTnLst>
                                </p:cTn>
                              </p:par>
                              <p:par>
                                <p:cTn id="8" presetID="18" presetClass="entr" presetSubtype="12" fill="hold"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strips(downLeft)">
                                      <p:cBhvr>
                                        <p:cTn id="10" dur="500"/>
                                        <p:tgtEl>
                                          <p:spTgt spid="10">
                                            <p:txEl>
                                              <p:pRg st="1" end="1"/>
                                            </p:txEl>
                                          </p:spTgt>
                                        </p:tgtEl>
                                      </p:cBhvr>
                                    </p:animEffect>
                                  </p:childTnLst>
                                </p:cTn>
                              </p:par>
                              <p:par>
                                <p:cTn id="11" presetID="18" presetClass="entr" presetSubtype="12" fill="hold" nodeType="with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animEffect transition="in" filter="strips(downLeft)">
                                      <p:cBhvr>
                                        <p:cTn id="13"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91362" y="2238730"/>
            <a:ext cx="8458200" cy="3933384"/>
          </a:xfrm>
          <a:prstGeom prst="rect">
            <a:avLst/>
          </a:prstGeom>
          <a:noFill/>
        </p:spPr>
        <p:txBody>
          <a:bodyPr wrap="square" rtlCol="0">
            <a:spAutoFit/>
          </a:bodyPr>
          <a:lstStyle/>
          <a:p>
            <a:pPr lvl="0">
              <a:lnSpc>
                <a:spcPct val="120000"/>
              </a:lnSpc>
              <a:spcBef>
                <a:spcPts val="1200"/>
              </a:spcBef>
              <a:buClr>
                <a:srgbClr val="0070C0"/>
              </a:buClr>
              <a:buSzPct val="120000"/>
            </a:pPr>
            <a:r>
              <a:rPr lang="en-US" sz="2000" dirty="0">
                <a:solidFill>
                  <a:prstClr val="black"/>
                </a:solidFill>
              </a:rPr>
              <a:t>The </a:t>
            </a:r>
            <a:r>
              <a:rPr lang="en-US" sz="2400" dirty="0">
                <a:solidFill>
                  <a:srgbClr val="2E63AC"/>
                </a:solidFill>
              </a:rPr>
              <a:t>demand curve </a:t>
            </a:r>
            <a:r>
              <a:rPr lang="en-US" sz="2000" dirty="0">
                <a:solidFill>
                  <a:prstClr val="black"/>
                </a:solidFill>
              </a:rPr>
              <a:t>represents traders who are trying to buy dollars in the foreign exchange market with Chinese yuan</a:t>
            </a:r>
          </a:p>
          <a:p>
            <a:pPr marL="342900" lvl="0" indent="-342900">
              <a:lnSpc>
                <a:spcPct val="120000"/>
              </a:lnSpc>
              <a:spcBef>
                <a:spcPts val="1200"/>
              </a:spcBef>
              <a:buClr>
                <a:srgbClr val="0070C0"/>
              </a:buClr>
              <a:buSzPct val="120000"/>
              <a:buFont typeface="Wingdings" panose="05000000000000000000" pitchFamily="2" charset="2"/>
              <a:buChar char="§"/>
            </a:pPr>
            <a:endParaRPr lang="en-US" sz="1000" dirty="0">
              <a:solidFill>
                <a:prstClr val="black"/>
              </a:solidFill>
            </a:endParaRPr>
          </a:p>
          <a:p>
            <a:pPr lvl="0">
              <a:lnSpc>
                <a:spcPct val="120000"/>
              </a:lnSpc>
              <a:spcBef>
                <a:spcPts val="1200"/>
              </a:spcBef>
              <a:buClr>
                <a:srgbClr val="0070C0"/>
              </a:buClr>
              <a:buSzPct val="120000"/>
            </a:pPr>
            <a:r>
              <a:rPr lang="en-US" sz="2400" dirty="0">
                <a:solidFill>
                  <a:srgbClr val="2E63AC"/>
                </a:solidFill>
              </a:rPr>
              <a:t>Question: Who is part of the demand curve?</a:t>
            </a:r>
          </a:p>
          <a:p>
            <a:pPr marL="342900" lvl="0" indent="-342900">
              <a:lnSpc>
                <a:spcPct val="120000"/>
              </a:lnSpc>
              <a:spcBef>
                <a:spcPts val="1200"/>
              </a:spcBef>
              <a:buClr>
                <a:srgbClr val="0070C0"/>
              </a:buClr>
              <a:buSzPct val="120000"/>
              <a:buFont typeface="Wingdings" panose="05000000000000000000" pitchFamily="2" charset="2"/>
              <a:buChar char="§"/>
            </a:pPr>
            <a:r>
              <a:rPr lang="en-US" sz="2000" dirty="0">
                <a:solidFill>
                  <a:prstClr val="black"/>
                </a:solidFill>
              </a:rPr>
              <a:t>Air China buying a U.S. Boeing Dreamliner</a:t>
            </a:r>
          </a:p>
          <a:p>
            <a:pPr marL="342900" lvl="0" indent="-342900">
              <a:lnSpc>
                <a:spcPct val="120000"/>
              </a:lnSpc>
              <a:spcBef>
                <a:spcPts val="1200"/>
              </a:spcBef>
              <a:buClr>
                <a:srgbClr val="0070C0"/>
              </a:buClr>
              <a:buSzPct val="120000"/>
              <a:buFont typeface="Wingdings" panose="05000000000000000000" pitchFamily="2" charset="2"/>
              <a:buChar char="§"/>
            </a:pPr>
            <a:r>
              <a:rPr lang="en-US" sz="2000" dirty="0">
                <a:solidFill>
                  <a:prstClr val="black"/>
                </a:solidFill>
              </a:rPr>
              <a:t>Apple buying parts from Chinese Foxconn</a:t>
            </a:r>
          </a:p>
          <a:p>
            <a:pPr marL="342900" lvl="0" indent="-342900">
              <a:lnSpc>
                <a:spcPct val="120000"/>
              </a:lnSpc>
              <a:spcBef>
                <a:spcPts val="1200"/>
              </a:spcBef>
              <a:buClr>
                <a:srgbClr val="0070C0"/>
              </a:buClr>
              <a:buSzPct val="120000"/>
              <a:buFont typeface="Wingdings" panose="05000000000000000000" pitchFamily="2" charset="2"/>
              <a:buChar char="§"/>
            </a:pPr>
            <a:r>
              <a:rPr lang="en-US" sz="2000" dirty="0">
                <a:solidFill>
                  <a:prstClr val="black"/>
                </a:solidFill>
              </a:rPr>
              <a:t>Chinese government buying U.S. treasury bonds</a:t>
            </a:r>
          </a:p>
          <a:p>
            <a:pPr marL="342900" lvl="0" indent="-342900">
              <a:lnSpc>
                <a:spcPct val="120000"/>
              </a:lnSpc>
              <a:spcBef>
                <a:spcPts val="1200"/>
              </a:spcBef>
              <a:buClr>
                <a:srgbClr val="0070C0"/>
              </a:buClr>
              <a:buSzPct val="120000"/>
              <a:buFont typeface="Wingdings" panose="05000000000000000000" pitchFamily="2" charset="2"/>
              <a:buChar char="§"/>
            </a:pPr>
            <a:r>
              <a:rPr lang="en-US" sz="2000" dirty="0">
                <a:solidFill>
                  <a:prstClr val="black"/>
                </a:solidFill>
              </a:rPr>
              <a:t>U.S. investor buying Chinese Alibaba stock</a:t>
            </a:r>
          </a:p>
        </p:txBody>
      </p:sp>
      <p:sp>
        <p:nvSpPr>
          <p:cNvPr id="3" name="Titel 2"/>
          <p:cNvSpPr>
            <a:spLocks noGrp="1"/>
          </p:cNvSpPr>
          <p:nvPr>
            <p:ph type="title"/>
          </p:nvPr>
        </p:nvSpPr>
        <p:spPr>
          <a:xfrm>
            <a:off x="604837" y="454215"/>
            <a:ext cx="6753905" cy="1132540"/>
          </a:xfrm>
        </p:spPr>
        <p:txBody>
          <a:bodyPr/>
          <a:lstStyle/>
          <a:p>
            <a:r>
              <a:rPr lang="en-US" dirty="0">
                <a:solidFill>
                  <a:srgbClr val="2E63AC"/>
                </a:solidFill>
                <a:cs typeface="Verdana"/>
              </a:rPr>
              <a:t>The foreign Exchange Market</a:t>
            </a:r>
            <a:endParaRPr lang="en-US" dirty="0">
              <a:solidFill>
                <a:srgbClr val="2E63AC"/>
              </a:solidFill>
            </a:endParaRPr>
          </a:p>
        </p:txBody>
      </p:sp>
      <p:sp>
        <p:nvSpPr>
          <p:cNvPr id="2" name="Footer Placeholder 1"/>
          <p:cNvSpPr>
            <a:spLocks noGrp="1"/>
          </p:cNvSpPr>
          <p:nvPr>
            <p:ph type="ftr" sz="quarter" idx="13"/>
          </p:nvPr>
        </p:nvSpPr>
        <p:spPr/>
        <p:txBody>
          <a:bodyPr/>
          <a:lstStyle/>
          <a:p>
            <a:r>
              <a:rPr lang="en-US" dirty="0"/>
              <a:t>© 2015 Pearson Education, Inc </a:t>
            </a:r>
          </a:p>
        </p:txBody>
      </p:sp>
      <p:cxnSp>
        <p:nvCxnSpPr>
          <p:cNvPr id="7" name="Gerade Verbindung 6"/>
          <p:cNvCxnSpPr/>
          <p:nvPr/>
        </p:nvCxnSpPr>
        <p:spPr>
          <a:xfrm>
            <a:off x="359229" y="4898586"/>
            <a:ext cx="6008914"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8" name="Gerade Verbindung 7"/>
          <p:cNvCxnSpPr/>
          <p:nvPr/>
        </p:nvCxnSpPr>
        <p:spPr>
          <a:xfrm>
            <a:off x="380997" y="5932752"/>
            <a:ext cx="6008914" cy="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9149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604837" y="454215"/>
            <a:ext cx="6753905" cy="1132540"/>
          </a:xfrm>
        </p:spPr>
        <p:txBody>
          <a:bodyPr/>
          <a:lstStyle/>
          <a:p>
            <a:r>
              <a:rPr lang="en-US" dirty="0">
                <a:solidFill>
                  <a:srgbClr val="2E63AC"/>
                </a:solidFill>
                <a:cs typeface="Verdana"/>
              </a:rPr>
              <a:t>The foreign Exchange Market</a:t>
            </a:r>
            <a:endParaRPr lang="en-US" dirty="0">
              <a:solidFill>
                <a:srgbClr val="2E63AC"/>
              </a:solidFill>
            </a:endParaRPr>
          </a:p>
        </p:txBody>
      </p:sp>
      <p:sp>
        <p:nvSpPr>
          <p:cNvPr id="2" name="Footer Placeholder 1"/>
          <p:cNvSpPr>
            <a:spLocks noGrp="1"/>
          </p:cNvSpPr>
          <p:nvPr>
            <p:ph type="ftr" sz="quarter" idx="13"/>
          </p:nvPr>
        </p:nvSpPr>
        <p:spPr/>
        <p:txBody>
          <a:bodyPr/>
          <a:lstStyle/>
          <a:p>
            <a:r>
              <a:rPr lang="en-US" dirty="0"/>
              <a:t>© 2015 Pearson Education, Inc </a:t>
            </a:r>
          </a:p>
        </p:txBody>
      </p:sp>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578780" y="1836738"/>
            <a:ext cx="3962400" cy="419298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446721951"/>
      </p:ext>
    </p:extLst>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91362" y="2238730"/>
            <a:ext cx="8458200" cy="3933384"/>
          </a:xfrm>
          <a:prstGeom prst="rect">
            <a:avLst/>
          </a:prstGeom>
          <a:noFill/>
        </p:spPr>
        <p:txBody>
          <a:bodyPr wrap="square" rtlCol="0">
            <a:spAutoFit/>
          </a:bodyPr>
          <a:lstStyle/>
          <a:p>
            <a:pPr lvl="0">
              <a:lnSpc>
                <a:spcPct val="120000"/>
              </a:lnSpc>
              <a:spcBef>
                <a:spcPts val="1200"/>
              </a:spcBef>
              <a:buClr>
                <a:srgbClr val="0070C0"/>
              </a:buClr>
              <a:buSzPct val="120000"/>
            </a:pPr>
            <a:r>
              <a:rPr lang="en-US" sz="2000" dirty="0">
                <a:solidFill>
                  <a:prstClr val="black"/>
                </a:solidFill>
              </a:rPr>
              <a:t>The </a:t>
            </a:r>
            <a:r>
              <a:rPr lang="en-US" sz="2400" dirty="0">
                <a:solidFill>
                  <a:srgbClr val="2E63AC"/>
                </a:solidFill>
              </a:rPr>
              <a:t>supply curve </a:t>
            </a:r>
            <a:r>
              <a:rPr lang="en-US" sz="2000" dirty="0">
                <a:solidFill>
                  <a:prstClr val="black"/>
                </a:solidFill>
              </a:rPr>
              <a:t>represents traders who are trying to obtain Chinese yuan by selling dollars in the foreign exchange market.</a:t>
            </a:r>
          </a:p>
          <a:p>
            <a:pPr lvl="0">
              <a:lnSpc>
                <a:spcPct val="120000"/>
              </a:lnSpc>
              <a:spcBef>
                <a:spcPts val="1200"/>
              </a:spcBef>
              <a:buClr>
                <a:srgbClr val="0070C0"/>
              </a:buClr>
              <a:buSzPct val="120000"/>
            </a:pPr>
            <a:endParaRPr lang="en-US" sz="1000" dirty="0">
              <a:solidFill>
                <a:prstClr val="black"/>
              </a:solidFill>
            </a:endParaRPr>
          </a:p>
          <a:p>
            <a:pPr lvl="0">
              <a:lnSpc>
                <a:spcPct val="120000"/>
              </a:lnSpc>
              <a:spcBef>
                <a:spcPts val="1200"/>
              </a:spcBef>
              <a:buClr>
                <a:srgbClr val="0070C0"/>
              </a:buClr>
              <a:buSzPct val="120000"/>
            </a:pPr>
            <a:r>
              <a:rPr lang="en-US" sz="2400" dirty="0">
                <a:solidFill>
                  <a:srgbClr val="2E63AC"/>
                </a:solidFill>
              </a:rPr>
              <a:t>Question: Who is part of the supply curve?</a:t>
            </a:r>
          </a:p>
          <a:p>
            <a:pPr marL="342900" lvl="0" indent="-342900">
              <a:lnSpc>
                <a:spcPct val="120000"/>
              </a:lnSpc>
              <a:spcBef>
                <a:spcPts val="1200"/>
              </a:spcBef>
              <a:buClr>
                <a:srgbClr val="0070C0"/>
              </a:buClr>
              <a:buSzPct val="120000"/>
              <a:buFont typeface="Wingdings" panose="05000000000000000000" pitchFamily="2" charset="2"/>
              <a:buChar char="§"/>
            </a:pPr>
            <a:r>
              <a:rPr lang="en-US" sz="2000" dirty="0">
                <a:solidFill>
                  <a:prstClr val="black"/>
                </a:solidFill>
              </a:rPr>
              <a:t>Air China buying a U.S. Boeing Dreamliner</a:t>
            </a:r>
          </a:p>
          <a:p>
            <a:pPr marL="342900" lvl="0" indent="-342900">
              <a:lnSpc>
                <a:spcPct val="120000"/>
              </a:lnSpc>
              <a:spcBef>
                <a:spcPts val="1200"/>
              </a:spcBef>
              <a:buClr>
                <a:srgbClr val="0070C0"/>
              </a:buClr>
              <a:buSzPct val="120000"/>
              <a:buFont typeface="Wingdings" panose="05000000000000000000" pitchFamily="2" charset="2"/>
              <a:buChar char="§"/>
            </a:pPr>
            <a:r>
              <a:rPr lang="en-US" sz="2000" dirty="0">
                <a:solidFill>
                  <a:prstClr val="black"/>
                </a:solidFill>
              </a:rPr>
              <a:t>Apple buying parts from Chinese Foxconn</a:t>
            </a:r>
          </a:p>
          <a:p>
            <a:pPr marL="342900" lvl="0" indent="-342900">
              <a:lnSpc>
                <a:spcPct val="120000"/>
              </a:lnSpc>
              <a:spcBef>
                <a:spcPts val="1200"/>
              </a:spcBef>
              <a:buClr>
                <a:srgbClr val="0070C0"/>
              </a:buClr>
              <a:buSzPct val="120000"/>
              <a:buFont typeface="Wingdings" panose="05000000000000000000" pitchFamily="2" charset="2"/>
              <a:buChar char="§"/>
            </a:pPr>
            <a:r>
              <a:rPr lang="en-US" sz="2000" dirty="0">
                <a:solidFill>
                  <a:prstClr val="black"/>
                </a:solidFill>
              </a:rPr>
              <a:t>Chinese government buying U.S. treasury bonds</a:t>
            </a:r>
          </a:p>
          <a:p>
            <a:pPr marL="342900" lvl="0" indent="-342900">
              <a:lnSpc>
                <a:spcPct val="120000"/>
              </a:lnSpc>
              <a:spcBef>
                <a:spcPts val="1200"/>
              </a:spcBef>
              <a:buClr>
                <a:srgbClr val="0070C0"/>
              </a:buClr>
              <a:buSzPct val="120000"/>
              <a:buFont typeface="Wingdings" panose="05000000000000000000" pitchFamily="2" charset="2"/>
              <a:buChar char="§"/>
            </a:pPr>
            <a:r>
              <a:rPr lang="en-US" sz="2000" dirty="0">
                <a:solidFill>
                  <a:prstClr val="black"/>
                </a:solidFill>
              </a:rPr>
              <a:t>U.S. investor buying Chinese Alibaba stock</a:t>
            </a:r>
          </a:p>
        </p:txBody>
      </p:sp>
      <p:sp>
        <p:nvSpPr>
          <p:cNvPr id="3" name="Titel 2"/>
          <p:cNvSpPr>
            <a:spLocks noGrp="1"/>
          </p:cNvSpPr>
          <p:nvPr>
            <p:ph type="title"/>
          </p:nvPr>
        </p:nvSpPr>
        <p:spPr>
          <a:xfrm>
            <a:off x="604837" y="454215"/>
            <a:ext cx="6753905" cy="1132540"/>
          </a:xfrm>
        </p:spPr>
        <p:txBody>
          <a:bodyPr/>
          <a:lstStyle/>
          <a:p>
            <a:r>
              <a:rPr lang="en-US" dirty="0">
                <a:solidFill>
                  <a:srgbClr val="2E63AC"/>
                </a:solidFill>
                <a:cs typeface="Verdana"/>
              </a:rPr>
              <a:t>The foreign Exchange Market</a:t>
            </a:r>
            <a:endParaRPr lang="en-US" dirty="0">
              <a:solidFill>
                <a:srgbClr val="2E63AC"/>
              </a:solidFill>
            </a:endParaRPr>
          </a:p>
        </p:txBody>
      </p:sp>
      <p:sp>
        <p:nvSpPr>
          <p:cNvPr id="2" name="Footer Placeholder 1"/>
          <p:cNvSpPr>
            <a:spLocks noGrp="1"/>
          </p:cNvSpPr>
          <p:nvPr>
            <p:ph type="ftr" sz="quarter" idx="13"/>
          </p:nvPr>
        </p:nvSpPr>
        <p:spPr/>
        <p:txBody>
          <a:bodyPr/>
          <a:lstStyle/>
          <a:p>
            <a:r>
              <a:rPr lang="en-US" dirty="0"/>
              <a:t>© 2015 Pearson Education, Inc </a:t>
            </a:r>
          </a:p>
        </p:txBody>
      </p:sp>
      <p:cxnSp>
        <p:nvCxnSpPr>
          <p:cNvPr id="7" name="Gerade Verbindung 6"/>
          <p:cNvCxnSpPr/>
          <p:nvPr/>
        </p:nvCxnSpPr>
        <p:spPr>
          <a:xfrm>
            <a:off x="359229" y="4354286"/>
            <a:ext cx="6008914"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8" name="Gerade Verbindung 7"/>
          <p:cNvCxnSpPr/>
          <p:nvPr/>
        </p:nvCxnSpPr>
        <p:spPr>
          <a:xfrm>
            <a:off x="380997" y="5388452"/>
            <a:ext cx="6008914" cy="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7133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604837" y="454215"/>
            <a:ext cx="6753905" cy="1132540"/>
          </a:xfrm>
        </p:spPr>
        <p:txBody>
          <a:bodyPr/>
          <a:lstStyle/>
          <a:p>
            <a:r>
              <a:rPr lang="en-US" dirty="0">
                <a:solidFill>
                  <a:srgbClr val="2E63AC"/>
                </a:solidFill>
                <a:cs typeface="Verdana"/>
              </a:rPr>
              <a:t>The foreign Exchange Market</a:t>
            </a:r>
            <a:endParaRPr lang="en-US" dirty="0">
              <a:solidFill>
                <a:srgbClr val="2E63AC"/>
              </a:solidFill>
            </a:endParaRPr>
          </a:p>
        </p:txBody>
      </p:sp>
      <p:sp>
        <p:nvSpPr>
          <p:cNvPr id="2" name="Footer Placeholder 1"/>
          <p:cNvSpPr>
            <a:spLocks noGrp="1"/>
          </p:cNvSpPr>
          <p:nvPr>
            <p:ph type="ftr" sz="quarter" idx="13"/>
          </p:nvPr>
        </p:nvSpPr>
        <p:spPr/>
        <p:txBody>
          <a:bodyPr/>
          <a:lstStyle/>
          <a:p>
            <a:r>
              <a:rPr lang="en-US" dirty="0"/>
              <a:t>© 2015 Pearson Education, Inc </a:t>
            </a: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569026" y="1839042"/>
            <a:ext cx="3962400" cy="417252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423757693"/>
      </p:ext>
    </p:extLst>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aph has Dollars on the horizontal axis and the Exchange rate on the vertical axis. The graph has two straight curves. The rising supply curve intersects the falling demand curve at 0.8 euro per dollar."/>
          <p:cNvPicPr>
            <a:picLocks noChangeAspect="1"/>
          </p:cNvPicPr>
          <p:nvPr/>
        </p:nvPicPr>
        <p:blipFill rotWithShape="1">
          <a:blip r:embed="rId3">
            <a:extLst>
              <a:ext uri="{28A0092B-C50C-407E-A947-70E740481C1C}">
                <a14:useLocalDpi xmlns:a14="http://schemas.microsoft.com/office/drawing/2010/main" val="0"/>
              </a:ext>
            </a:extLst>
          </a:blip>
          <a:srcRect l="-2061" t="-11249" r="2061" b="11249"/>
          <a:stretch/>
        </p:blipFill>
        <p:spPr>
          <a:xfrm>
            <a:off x="3116867" y="1685281"/>
            <a:ext cx="5721634" cy="4037607"/>
          </a:xfrm>
          <a:prstGeom prst="rect">
            <a:avLst/>
          </a:prstGeom>
        </p:spPr>
      </p:pic>
      <p:sp>
        <p:nvSpPr>
          <p:cNvPr id="5" name="TextBox 4"/>
          <p:cNvSpPr txBox="1"/>
          <p:nvPr/>
        </p:nvSpPr>
        <p:spPr>
          <a:xfrm>
            <a:off x="614855" y="2238730"/>
            <a:ext cx="3405352" cy="4093428"/>
          </a:xfrm>
          <a:prstGeom prst="rect">
            <a:avLst/>
          </a:prstGeom>
          <a:noFill/>
        </p:spPr>
        <p:txBody>
          <a:bodyPr wrap="square" rtlCol="0">
            <a:spAutoFit/>
          </a:bodyPr>
          <a:lstStyle/>
          <a:p>
            <a:pPr>
              <a:lnSpc>
                <a:spcPct val="120000"/>
              </a:lnSpc>
              <a:spcBef>
                <a:spcPts val="1200"/>
              </a:spcBef>
              <a:buClr>
                <a:prstClr val="white"/>
              </a:buClr>
              <a:buSzPct val="25000"/>
            </a:pPr>
            <a:r>
              <a:rPr lang="en-US" sz="2000" dirty="0">
                <a:ea typeface="ＭＳ Ｐゴシック" pitchFamily="34" charset="-128"/>
              </a:rPr>
              <a:t>In a flexible exchange rate system, the nominal exchange rate is determined by supply and demand in the foreign exchange market.</a:t>
            </a:r>
          </a:p>
          <a:p>
            <a:pPr lvl="0">
              <a:lnSpc>
                <a:spcPct val="120000"/>
              </a:lnSpc>
              <a:spcBef>
                <a:spcPts val="1200"/>
              </a:spcBef>
              <a:buClr>
                <a:prstClr val="white"/>
              </a:buClr>
              <a:buSzPct val="25000"/>
            </a:pPr>
            <a:r>
              <a:rPr lang="en-US" sz="2000" dirty="0">
                <a:ea typeface="ＭＳ Ｐゴシック" pitchFamily="34" charset="-128"/>
              </a:rPr>
              <a:t>Market equilibrium occurs where the demand for U.S. dollars equals the supply.</a:t>
            </a:r>
          </a:p>
          <a:p>
            <a:pPr>
              <a:lnSpc>
                <a:spcPct val="120000"/>
              </a:lnSpc>
              <a:spcBef>
                <a:spcPts val="600"/>
              </a:spcBef>
            </a:pPr>
            <a:r>
              <a:rPr lang="en-US" sz="2000" dirty="0">
                <a:cs typeface="Times New Roman" pitchFamily="18" charset="0"/>
              </a:rPr>
              <a:t>.</a:t>
            </a:r>
          </a:p>
          <a:p>
            <a:pPr>
              <a:lnSpc>
                <a:spcPct val="120000"/>
              </a:lnSpc>
              <a:spcBef>
                <a:spcPts val="600"/>
              </a:spcBef>
            </a:pPr>
            <a:endParaRPr lang="en-US" sz="2000" dirty="0">
              <a:cs typeface="Times New Roman" pitchFamily="18" charset="0"/>
            </a:endParaRPr>
          </a:p>
        </p:txBody>
      </p:sp>
      <p:sp>
        <p:nvSpPr>
          <p:cNvPr id="3" name="Titel 2"/>
          <p:cNvSpPr>
            <a:spLocks noGrp="1"/>
          </p:cNvSpPr>
          <p:nvPr>
            <p:ph type="title"/>
          </p:nvPr>
        </p:nvSpPr>
        <p:spPr>
          <a:xfrm>
            <a:off x="604838" y="454215"/>
            <a:ext cx="6775676" cy="1132540"/>
          </a:xfrm>
        </p:spPr>
        <p:txBody>
          <a:bodyPr/>
          <a:lstStyle/>
          <a:p>
            <a:r>
              <a:rPr lang="en-US" dirty="0">
                <a:solidFill>
                  <a:srgbClr val="2E63AC"/>
                </a:solidFill>
                <a:cs typeface="Verdana"/>
              </a:rPr>
              <a:t>HOW EXCHANGE RATES ARE DETERMINED </a:t>
            </a:r>
            <a:r>
              <a:rPr lang="en-US" sz="1600" dirty="0">
                <a:solidFill>
                  <a:srgbClr val="2E63AC"/>
                </a:solidFill>
                <a:cs typeface="Verdana"/>
              </a:rPr>
              <a:t>(1 of 4)</a:t>
            </a:r>
            <a:endParaRPr lang="en-US" dirty="0">
              <a:solidFill>
                <a:srgbClr val="2E63AC"/>
              </a:solidFill>
            </a:endParaRPr>
          </a:p>
        </p:txBody>
      </p:sp>
      <p:sp>
        <p:nvSpPr>
          <p:cNvPr id="2" name="Footer Placeholder 1"/>
          <p:cNvSpPr>
            <a:spLocks noGrp="1"/>
          </p:cNvSpPr>
          <p:nvPr>
            <p:ph type="ftr" sz="quarter" idx="13"/>
          </p:nvPr>
        </p:nvSpPr>
        <p:spPr/>
        <p:txBody>
          <a:bodyPr/>
          <a:lstStyle/>
          <a:p>
            <a:r>
              <a:rPr lang="en-US" dirty="0"/>
              <a:t>© 2015 Pearson Education, Inc </a:t>
            </a:r>
          </a:p>
        </p:txBody>
      </p:sp>
    </p:spTree>
    <p:extLst>
      <p:ext uri="{BB962C8B-B14F-4D97-AF65-F5344CB8AC3E}">
        <p14:creationId xmlns:p14="http://schemas.microsoft.com/office/powerpoint/2010/main" val="857898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strips(downLeft)">
                                      <p:cBhvr>
                                        <p:cTn id="7" dur="500"/>
                                        <p:tgtEl>
                                          <p:spTgt spid="5">
                                            <p:txEl>
                                              <p:pRg st="0" end="0"/>
                                            </p:txEl>
                                          </p:spTgt>
                                        </p:tgtEl>
                                      </p:cBhvr>
                                    </p:animEffect>
                                  </p:childTnLst>
                                </p:cTn>
                              </p:par>
                              <p:par>
                                <p:cTn id="8" presetID="18" presetClass="entr" presetSubtype="12"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strips(downLeft)">
                                      <p:cBhvr>
                                        <p:cTn id="10"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descr="A graph has Dollars on the horizontal axis and the Exchange rate on the vertical axis. The graph has three straight curves:&#10;• A rising supply curve and a falling demand curve intersect at 0.8 euro per dollar.&#10;• The demand curve is shifted to the right to form an increased demand curve. The increased demand intersects the supply curve up an right of the first intersection at 1 euro per dollar."/>
          <p:cNvPicPr>
            <a:picLocks noChangeAspect="1"/>
          </p:cNvPicPr>
          <p:nvPr/>
        </p:nvPicPr>
        <p:blipFill rotWithShape="1">
          <a:blip r:embed="rId3">
            <a:extLst>
              <a:ext uri="{28A0092B-C50C-407E-A947-70E740481C1C}">
                <a14:useLocalDpi xmlns:a14="http://schemas.microsoft.com/office/drawing/2010/main" val="0"/>
              </a:ext>
            </a:extLst>
          </a:blip>
          <a:srcRect b="11269"/>
          <a:stretch/>
        </p:blipFill>
        <p:spPr>
          <a:xfrm>
            <a:off x="3212942" y="2183520"/>
            <a:ext cx="5639513" cy="3381702"/>
          </a:xfrm>
          <a:prstGeom prst="rect">
            <a:avLst/>
          </a:prstGeom>
        </p:spPr>
      </p:pic>
      <p:sp>
        <p:nvSpPr>
          <p:cNvPr id="5" name="TextBox 4"/>
          <p:cNvSpPr txBox="1"/>
          <p:nvPr/>
        </p:nvSpPr>
        <p:spPr>
          <a:xfrm>
            <a:off x="614855" y="2081070"/>
            <a:ext cx="3389586" cy="5509200"/>
          </a:xfrm>
          <a:prstGeom prst="rect">
            <a:avLst/>
          </a:prstGeom>
          <a:noFill/>
        </p:spPr>
        <p:txBody>
          <a:bodyPr wrap="square" rtlCol="0">
            <a:spAutoFit/>
          </a:bodyPr>
          <a:lstStyle/>
          <a:p>
            <a:pPr lvl="0">
              <a:lnSpc>
                <a:spcPct val="120000"/>
              </a:lnSpc>
              <a:spcBef>
                <a:spcPts val="1200"/>
              </a:spcBef>
              <a:buClr>
                <a:prstClr val="white"/>
              </a:buClr>
              <a:buSzPct val="25000"/>
            </a:pPr>
            <a:r>
              <a:rPr lang="en-US" sz="2000" dirty="0">
                <a:ea typeface="ＭＳ Ｐゴシック" pitchFamily="34" charset="-128"/>
              </a:rPr>
              <a:t>Changes in Demand or Supply</a:t>
            </a:r>
          </a:p>
          <a:p>
            <a:pPr lvl="0">
              <a:lnSpc>
                <a:spcPct val="120000"/>
              </a:lnSpc>
              <a:spcBef>
                <a:spcPts val="1200"/>
              </a:spcBef>
              <a:buClr>
                <a:prstClr val="white"/>
              </a:buClr>
              <a:buSzPct val="25000"/>
            </a:pPr>
            <a:r>
              <a:rPr lang="en-US" sz="2000" dirty="0">
                <a:ea typeface="ＭＳ Ｐゴシック" pitchFamily="34" charset="-128"/>
              </a:rPr>
              <a:t>An increase in the demand for dollars will increase (appreciate) the dollar’s exchange rate.</a:t>
            </a:r>
          </a:p>
          <a:p>
            <a:pPr lvl="0">
              <a:lnSpc>
                <a:spcPct val="120000"/>
              </a:lnSpc>
              <a:spcBef>
                <a:spcPts val="1200"/>
              </a:spcBef>
              <a:buClr>
                <a:prstClr val="white"/>
              </a:buClr>
              <a:buSzPct val="25000"/>
            </a:pPr>
            <a:r>
              <a:rPr lang="en-US" sz="2000" dirty="0">
                <a:ea typeface="ＭＳ Ｐゴシック" pitchFamily="34" charset="-128"/>
              </a:rPr>
              <a:t>Higher U.S. interest rates or lower U.S. prices will increase the demand for dollars.</a:t>
            </a:r>
          </a:p>
          <a:p>
            <a:pPr lvl="0">
              <a:lnSpc>
                <a:spcPct val="120000"/>
              </a:lnSpc>
              <a:spcBef>
                <a:spcPts val="1200"/>
              </a:spcBef>
              <a:buClr>
                <a:prstClr val="white"/>
              </a:buClr>
              <a:buSzPct val="25000"/>
            </a:pPr>
            <a:r>
              <a:rPr lang="en-US" sz="2000" dirty="0">
                <a:ea typeface="ＭＳ Ｐゴシック" pitchFamily="34" charset="-128"/>
              </a:rPr>
              <a:t>.</a:t>
            </a:r>
          </a:p>
          <a:p>
            <a:pPr>
              <a:lnSpc>
                <a:spcPct val="120000"/>
              </a:lnSpc>
              <a:spcBef>
                <a:spcPts val="600"/>
              </a:spcBef>
            </a:pPr>
            <a:r>
              <a:rPr lang="en-US" sz="2000" dirty="0">
                <a:cs typeface="Times New Roman" pitchFamily="18" charset="0"/>
              </a:rPr>
              <a:t>.</a:t>
            </a:r>
          </a:p>
          <a:p>
            <a:pPr>
              <a:lnSpc>
                <a:spcPct val="120000"/>
              </a:lnSpc>
              <a:spcBef>
                <a:spcPts val="600"/>
              </a:spcBef>
            </a:pPr>
            <a:endParaRPr lang="en-US" sz="2000" dirty="0">
              <a:cs typeface="Times New Roman" pitchFamily="18" charset="0"/>
            </a:endParaRPr>
          </a:p>
        </p:txBody>
      </p:sp>
      <p:sp>
        <p:nvSpPr>
          <p:cNvPr id="3" name="Titel 2"/>
          <p:cNvSpPr>
            <a:spLocks noGrp="1"/>
          </p:cNvSpPr>
          <p:nvPr>
            <p:ph type="title"/>
          </p:nvPr>
        </p:nvSpPr>
        <p:spPr>
          <a:xfrm>
            <a:off x="604838" y="454215"/>
            <a:ext cx="6797448" cy="1132540"/>
          </a:xfrm>
        </p:spPr>
        <p:txBody>
          <a:bodyPr/>
          <a:lstStyle/>
          <a:p>
            <a:r>
              <a:rPr lang="en-US" dirty="0">
                <a:solidFill>
                  <a:srgbClr val="2E63AC"/>
                </a:solidFill>
                <a:cs typeface="Verdana"/>
              </a:rPr>
              <a:t>HOW EXCHANGE RATES ARE DETERMINED </a:t>
            </a:r>
            <a:r>
              <a:rPr lang="en-US" sz="1600" dirty="0">
                <a:solidFill>
                  <a:srgbClr val="2E63AC"/>
                </a:solidFill>
                <a:cs typeface="Verdana"/>
              </a:rPr>
              <a:t>(2 of 4)</a:t>
            </a:r>
            <a:endParaRPr lang="en-US" dirty="0">
              <a:solidFill>
                <a:srgbClr val="2E63AC"/>
              </a:solidFill>
            </a:endParaRPr>
          </a:p>
        </p:txBody>
      </p:sp>
      <p:sp>
        <p:nvSpPr>
          <p:cNvPr id="2" name="Footer Placeholder 1"/>
          <p:cNvSpPr>
            <a:spLocks noGrp="1"/>
          </p:cNvSpPr>
          <p:nvPr>
            <p:ph type="ftr" sz="quarter" idx="13"/>
          </p:nvPr>
        </p:nvSpPr>
        <p:spPr/>
        <p:txBody>
          <a:bodyPr/>
          <a:lstStyle/>
          <a:p>
            <a:r>
              <a:rPr lang="en-US" dirty="0"/>
              <a:t>© 2015 Pearson Education, Inc </a:t>
            </a:r>
          </a:p>
        </p:txBody>
      </p:sp>
    </p:spTree>
    <p:extLst>
      <p:ext uri="{BB962C8B-B14F-4D97-AF65-F5344CB8AC3E}">
        <p14:creationId xmlns:p14="http://schemas.microsoft.com/office/powerpoint/2010/main" val="2172224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strips(downLeft)">
                                      <p:cBhvr>
                                        <p:cTn id="7" dur="500"/>
                                        <p:tgtEl>
                                          <p:spTgt spid="5">
                                            <p:txEl>
                                              <p:pRg st="0" end="0"/>
                                            </p:txEl>
                                          </p:spTgt>
                                        </p:tgtEl>
                                      </p:cBhvr>
                                    </p:animEffect>
                                  </p:childTnLst>
                                </p:cTn>
                              </p:par>
                              <p:par>
                                <p:cTn id="8" presetID="18" presetClass="entr" presetSubtype="12"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strips(downLeft)">
                                      <p:cBhvr>
                                        <p:cTn id="10" dur="500"/>
                                        <p:tgtEl>
                                          <p:spTgt spid="5">
                                            <p:txEl>
                                              <p:pRg st="1" end="1"/>
                                            </p:txEl>
                                          </p:spTgt>
                                        </p:tgtEl>
                                      </p:cBhvr>
                                    </p:animEffect>
                                  </p:childTnLst>
                                </p:cTn>
                              </p:par>
                              <p:par>
                                <p:cTn id="11" presetID="18" presetClass="entr" presetSubtype="12"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strips(downLeft)">
                                      <p:cBhvr>
                                        <p:cTn id="13"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quarter" idx="12"/>
          </p:nvPr>
        </p:nvSpPr>
        <p:spPr>
          <a:xfrm>
            <a:off x="604838" y="1797269"/>
            <a:ext cx="8081962" cy="3924083"/>
          </a:xfrm>
        </p:spPr>
        <p:txBody>
          <a:bodyPr/>
          <a:lstStyle/>
          <a:p>
            <a:pPr marL="0" indent="0">
              <a:lnSpc>
                <a:spcPct val="120000"/>
              </a:lnSpc>
              <a:spcBef>
                <a:spcPts val="600"/>
              </a:spcBef>
              <a:buClr>
                <a:srgbClr val="2E63AC"/>
              </a:buClr>
              <a:buNone/>
            </a:pPr>
            <a:r>
              <a:rPr lang="en-US" dirty="0">
                <a:solidFill>
                  <a:srgbClr val="2E63AC"/>
                </a:solidFill>
              </a:rPr>
              <a:t>Bowed outward</a:t>
            </a:r>
            <a:r>
              <a:rPr lang="en-US" dirty="0"/>
              <a:t> production possibilities frontier</a:t>
            </a:r>
          </a:p>
          <a:p>
            <a:pPr>
              <a:lnSpc>
                <a:spcPct val="120000"/>
              </a:lnSpc>
              <a:spcBef>
                <a:spcPts val="600"/>
              </a:spcBef>
              <a:buClr>
                <a:srgbClr val="2E63AC"/>
              </a:buClr>
              <a:buFont typeface="Wingdings" panose="05000000000000000000" pitchFamily="2" charset="2"/>
              <a:buChar char="§"/>
            </a:pPr>
            <a:r>
              <a:rPr lang="en-US" dirty="0"/>
              <a:t>Opportunity cost of a car is highest: when the economy is producing many cars and fewer computers</a:t>
            </a:r>
          </a:p>
          <a:p>
            <a:pPr>
              <a:lnSpc>
                <a:spcPct val="120000"/>
              </a:lnSpc>
              <a:spcBef>
                <a:spcPts val="600"/>
              </a:spcBef>
              <a:buClr>
                <a:srgbClr val="2E63AC"/>
              </a:buClr>
              <a:buFont typeface="Wingdings" panose="05000000000000000000" pitchFamily="2" charset="2"/>
              <a:buChar char="§"/>
            </a:pPr>
            <a:r>
              <a:rPr lang="en-US" dirty="0"/>
              <a:t>Opportunity cost of a car is lower: when the economy is producing fewer cars and many computers</a:t>
            </a:r>
          </a:p>
          <a:p>
            <a:pPr>
              <a:lnSpc>
                <a:spcPct val="120000"/>
              </a:lnSpc>
              <a:spcBef>
                <a:spcPts val="600"/>
              </a:spcBef>
              <a:buClr>
                <a:srgbClr val="2E63AC"/>
              </a:buClr>
              <a:buFont typeface="Wingdings" panose="05000000000000000000" pitchFamily="2" charset="2"/>
              <a:buChar char="§"/>
            </a:pPr>
            <a:r>
              <a:rPr lang="en-US" dirty="0"/>
              <a:t>Resource specialization</a:t>
            </a:r>
          </a:p>
          <a:p>
            <a:pPr marL="0" indent="0">
              <a:lnSpc>
                <a:spcPct val="120000"/>
              </a:lnSpc>
              <a:spcBef>
                <a:spcPts val="600"/>
              </a:spcBef>
              <a:buClr>
                <a:srgbClr val="2E63AC"/>
              </a:buClr>
              <a:buNone/>
            </a:pPr>
            <a:r>
              <a:rPr lang="en-US" dirty="0">
                <a:solidFill>
                  <a:srgbClr val="2E63AC"/>
                </a:solidFill>
              </a:rPr>
              <a:t>Technological advance</a:t>
            </a:r>
          </a:p>
          <a:p>
            <a:pPr>
              <a:lnSpc>
                <a:spcPct val="120000"/>
              </a:lnSpc>
              <a:spcBef>
                <a:spcPts val="600"/>
              </a:spcBef>
              <a:buClr>
                <a:srgbClr val="2E63AC"/>
              </a:buClr>
              <a:buFont typeface="Wingdings" panose="05000000000000000000" pitchFamily="2" charset="2"/>
              <a:buChar char="§"/>
            </a:pPr>
            <a:r>
              <a:rPr lang="en-US" dirty="0"/>
              <a:t>Outward shift of the production possibilities frontier </a:t>
            </a:r>
          </a:p>
          <a:p>
            <a:pPr>
              <a:lnSpc>
                <a:spcPct val="120000"/>
              </a:lnSpc>
              <a:spcBef>
                <a:spcPts val="600"/>
              </a:spcBef>
              <a:buClr>
                <a:srgbClr val="2E63AC"/>
              </a:buClr>
              <a:buFont typeface="Wingdings" panose="05000000000000000000" pitchFamily="2" charset="2"/>
              <a:buChar char="§"/>
            </a:pPr>
            <a:r>
              <a:rPr lang="en-US" dirty="0"/>
              <a:t>Economic growth</a:t>
            </a:r>
          </a:p>
          <a:p>
            <a:pPr>
              <a:lnSpc>
                <a:spcPct val="120000"/>
              </a:lnSpc>
              <a:spcBef>
                <a:spcPts val="600"/>
              </a:spcBef>
              <a:buClr>
                <a:srgbClr val="2E63AC"/>
              </a:buClr>
              <a:buFont typeface="Wingdings" panose="05000000000000000000" pitchFamily="2" charset="2"/>
              <a:buChar char="§"/>
            </a:pPr>
            <a:r>
              <a:rPr lang="en-US" dirty="0"/>
              <a:t>Produce more of both goods</a:t>
            </a:r>
          </a:p>
          <a:p>
            <a:pPr marL="0" indent="0">
              <a:buClr>
                <a:srgbClr val="2E63AC"/>
              </a:buClr>
              <a:buNone/>
            </a:pPr>
            <a:endParaRPr lang="en-US" dirty="0"/>
          </a:p>
          <a:p>
            <a:pPr>
              <a:buClr>
                <a:srgbClr val="2E63AC"/>
              </a:buClr>
              <a:buFont typeface="Wingdings" panose="05000000000000000000" pitchFamily="2" charset="2"/>
              <a:buChar char="§"/>
            </a:pPr>
            <a:endParaRPr lang="en-US" dirty="0"/>
          </a:p>
        </p:txBody>
      </p:sp>
      <p:sp>
        <p:nvSpPr>
          <p:cNvPr id="6" name="Rechteck 5"/>
          <p:cNvSpPr/>
          <p:nvPr/>
        </p:nvSpPr>
        <p:spPr>
          <a:xfrm>
            <a:off x="0" y="5262663"/>
            <a:ext cx="9144000" cy="1103587"/>
          </a:xfrm>
          <a:prstGeom prst="rect">
            <a:avLst/>
          </a:prstGeom>
          <a:gradFill>
            <a:gsLst>
              <a:gs pos="6000">
                <a:srgbClr val="2E63AC">
                  <a:lumMod val="100000"/>
                </a:srgbClr>
              </a:gs>
              <a:gs pos="4000">
                <a:srgbClr val="2E63AC"/>
              </a:gs>
              <a:gs pos="54000">
                <a:srgbClr val="2E63AC">
                  <a:alpha val="0"/>
                </a:srgb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feld 6"/>
          <p:cNvSpPr txBox="1"/>
          <p:nvPr/>
        </p:nvSpPr>
        <p:spPr>
          <a:xfrm>
            <a:off x="-236490" y="5439157"/>
            <a:ext cx="9144000" cy="1015663"/>
          </a:xfrm>
          <a:prstGeom prst="rect">
            <a:avLst/>
          </a:prstGeom>
          <a:noFill/>
        </p:spPr>
        <p:txBody>
          <a:bodyPr wrap="square" rtlCol="0">
            <a:spAutoFit/>
          </a:bodyPr>
          <a:lstStyle/>
          <a:p>
            <a:pPr algn="r"/>
            <a:endParaRPr lang="de-DE" dirty="0">
              <a:solidFill>
                <a:schemeClr val="bg1"/>
              </a:solidFill>
              <a:latin typeface="+mj-lt"/>
            </a:endParaRPr>
          </a:p>
          <a:p>
            <a:pPr algn="r"/>
            <a:r>
              <a:rPr lang="de-DE" sz="2400" cap="all" dirty="0" err="1">
                <a:solidFill>
                  <a:schemeClr val="bg1"/>
                </a:solidFill>
                <a:latin typeface="+mj-lt"/>
              </a:rPr>
              <a:t>Example</a:t>
            </a:r>
            <a:endParaRPr lang="de-DE" sz="2400" cap="all" dirty="0">
              <a:solidFill>
                <a:schemeClr val="bg1"/>
              </a:solidFill>
              <a:latin typeface="+mj-lt"/>
            </a:endParaRPr>
          </a:p>
          <a:p>
            <a:pPr algn="r"/>
            <a:r>
              <a:rPr lang="de-DE" dirty="0">
                <a:solidFill>
                  <a:schemeClr val="bg1"/>
                </a:solidFill>
                <a:latin typeface="+mj-lt"/>
              </a:rPr>
              <a:t>       </a:t>
            </a:r>
            <a:endParaRPr lang="en-US" dirty="0">
              <a:solidFill>
                <a:schemeClr val="bg1"/>
              </a:solidFill>
              <a:latin typeface="+mj-lt"/>
            </a:endParaRPr>
          </a:p>
        </p:txBody>
      </p:sp>
      <p:sp>
        <p:nvSpPr>
          <p:cNvPr id="8" name="Titel 4"/>
          <p:cNvSpPr txBox="1">
            <a:spLocks/>
          </p:cNvSpPr>
          <p:nvPr/>
        </p:nvSpPr>
        <p:spPr>
          <a:xfrm>
            <a:off x="604838" y="310778"/>
            <a:ext cx="6545262" cy="1264025"/>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lang="en-US" sz="2400" b="0" kern="1200" cap="all" baseline="0">
                <a:solidFill>
                  <a:srgbClr val="2E63AC"/>
                </a:solidFill>
                <a:latin typeface="Frutiger 45 light" pitchFamily="34" charset="0"/>
                <a:ea typeface="+mj-ea"/>
                <a:cs typeface="+mj-cs"/>
              </a:defRPr>
            </a:lvl1pPr>
          </a:lstStyle>
          <a:p>
            <a:br>
              <a:rPr lang="en-US" altLang="en-US" dirty="0"/>
            </a:br>
            <a:r>
              <a:rPr lang="en-US" altLang="en-US" dirty="0"/>
              <a:t>The production possibilities frontier #3</a:t>
            </a:r>
          </a:p>
        </p:txBody>
      </p:sp>
    </p:spTree>
    <p:extLst>
      <p:ext uri="{BB962C8B-B14F-4D97-AF65-F5344CB8AC3E}">
        <p14:creationId xmlns:p14="http://schemas.microsoft.com/office/powerpoint/2010/main" val="2263134084"/>
      </p:ext>
    </p:extLst>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aph has Dollars on the horizontal axis and the Exchange rate on the vertical axis. The graph has three straight curves:&#10;• An rising supply curve and a falling demand curve intersect at 0.8 euro per dollar.&#10;• The supply curve is shifted to the right to form an increased supply curve. The demand curve intersects the increased supply curve down and right of the first intersection at 0.6 euro per dollar."/>
          <p:cNvPicPr>
            <a:picLocks noChangeAspect="1"/>
          </p:cNvPicPr>
          <p:nvPr/>
        </p:nvPicPr>
        <p:blipFill rotWithShape="1">
          <a:blip r:embed="rId3">
            <a:extLst>
              <a:ext uri="{28A0092B-C50C-407E-A947-70E740481C1C}">
                <a14:useLocalDpi xmlns:a14="http://schemas.microsoft.com/office/drawing/2010/main" val="0"/>
              </a:ext>
            </a:extLst>
          </a:blip>
          <a:srcRect b="12011"/>
          <a:stretch/>
        </p:blipFill>
        <p:spPr>
          <a:xfrm>
            <a:off x="2897638" y="1988840"/>
            <a:ext cx="6116822" cy="3686746"/>
          </a:xfrm>
          <a:prstGeom prst="rect">
            <a:avLst/>
          </a:prstGeom>
        </p:spPr>
      </p:pic>
      <p:sp>
        <p:nvSpPr>
          <p:cNvPr id="5" name="TextBox 4"/>
          <p:cNvSpPr txBox="1"/>
          <p:nvPr/>
        </p:nvSpPr>
        <p:spPr>
          <a:xfrm>
            <a:off x="614855" y="1939176"/>
            <a:ext cx="3153104" cy="5509200"/>
          </a:xfrm>
          <a:prstGeom prst="rect">
            <a:avLst/>
          </a:prstGeom>
          <a:noFill/>
        </p:spPr>
        <p:txBody>
          <a:bodyPr wrap="square" rtlCol="0">
            <a:spAutoFit/>
          </a:bodyPr>
          <a:lstStyle/>
          <a:p>
            <a:pPr lvl="0">
              <a:lnSpc>
                <a:spcPct val="120000"/>
              </a:lnSpc>
              <a:spcBef>
                <a:spcPts val="1200"/>
              </a:spcBef>
              <a:buClr>
                <a:prstClr val="white"/>
              </a:buClr>
              <a:buSzPct val="25000"/>
            </a:pPr>
            <a:r>
              <a:rPr lang="en-US" sz="2000" dirty="0">
                <a:ea typeface="ＭＳ Ｐゴシック" pitchFamily="34" charset="-128"/>
              </a:rPr>
              <a:t>Changes in Demand or Supply</a:t>
            </a:r>
          </a:p>
          <a:p>
            <a:pPr lvl="0">
              <a:lnSpc>
                <a:spcPct val="120000"/>
              </a:lnSpc>
              <a:spcBef>
                <a:spcPts val="1200"/>
              </a:spcBef>
              <a:buClr>
                <a:prstClr val="white"/>
              </a:buClr>
              <a:buSzPct val="25000"/>
            </a:pPr>
            <a:r>
              <a:rPr lang="en-US" sz="2000" dirty="0">
                <a:ea typeface="ＭＳ Ｐゴシック" pitchFamily="34" charset="-128"/>
              </a:rPr>
              <a:t>An increase in the supply of dollars will decrease (depreciate) the dollar exchange rate.  </a:t>
            </a:r>
          </a:p>
          <a:p>
            <a:pPr lvl="0">
              <a:lnSpc>
                <a:spcPct val="120000"/>
              </a:lnSpc>
              <a:spcBef>
                <a:spcPts val="1200"/>
              </a:spcBef>
              <a:buClr>
                <a:prstClr val="white"/>
              </a:buClr>
              <a:buSzPct val="25000"/>
            </a:pPr>
            <a:r>
              <a:rPr lang="en-US" sz="2000" dirty="0">
                <a:ea typeface="ＭＳ Ｐゴシック" pitchFamily="34" charset="-128"/>
              </a:rPr>
              <a:t>Higher European interest rates or lower European prices will increase the supply of dollars.</a:t>
            </a:r>
          </a:p>
          <a:p>
            <a:pPr lvl="0">
              <a:lnSpc>
                <a:spcPct val="120000"/>
              </a:lnSpc>
              <a:spcBef>
                <a:spcPts val="1200"/>
              </a:spcBef>
              <a:buClr>
                <a:prstClr val="white"/>
              </a:buClr>
              <a:buSzPct val="25000"/>
            </a:pPr>
            <a:r>
              <a:rPr lang="en-US" sz="2000" dirty="0">
                <a:ea typeface="ＭＳ Ｐゴシック" pitchFamily="34" charset="-128"/>
              </a:rPr>
              <a:t>.</a:t>
            </a:r>
          </a:p>
          <a:p>
            <a:pPr>
              <a:lnSpc>
                <a:spcPct val="120000"/>
              </a:lnSpc>
              <a:spcBef>
                <a:spcPts val="600"/>
              </a:spcBef>
            </a:pPr>
            <a:r>
              <a:rPr lang="en-US" sz="2000" dirty="0">
                <a:cs typeface="Times New Roman" pitchFamily="18" charset="0"/>
              </a:rPr>
              <a:t>.</a:t>
            </a:r>
          </a:p>
          <a:p>
            <a:pPr>
              <a:lnSpc>
                <a:spcPct val="120000"/>
              </a:lnSpc>
              <a:spcBef>
                <a:spcPts val="600"/>
              </a:spcBef>
            </a:pPr>
            <a:endParaRPr lang="en-US" sz="2000" dirty="0">
              <a:cs typeface="Times New Roman" pitchFamily="18" charset="0"/>
            </a:endParaRPr>
          </a:p>
        </p:txBody>
      </p:sp>
      <p:sp>
        <p:nvSpPr>
          <p:cNvPr id="3" name="Titel 2"/>
          <p:cNvSpPr>
            <a:spLocks noGrp="1"/>
          </p:cNvSpPr>
          <p:nvPr>
            <p:ph type="title"/>
          </p:nvPr>
        </p:nvSpPr>
        <p:spPr>
          <a:xfrm>
            <a:off x="604838" y="454215"/>
            <a:ext cx="6786562" cy="1132540"/>
          </a:xfrm>
        </p:spPr>
        <p:txBody>
          <a:bodyPr/>
          <a:lstStyle/>
          <a:p>
            <a:r>
              <a:rPr lang="en-US" dirty="0">
                <a:solidFill>
                  <a:srgbClr val="2E63AC"/>
                </a:solidFill>
                <a:cs typeface="Verdana"/>
              </a:rPr>
              <a:t>HOW EXCHANGE RATES ARE DETERMINED </a:t>
            </a:r>
            <a:r>
              <a:rPr lang="en-US" sz="1600" dirty="0">
                <a:solidFill>
                  <a:srgbClr val="2E63AC"/>
                </a:solidFill>
                <a:cs typeface="Verdana"/>
              </a:rPr>
              <a:t>(3 of 4)</a:t>
            </a:r>
            <a:endParaRPr lang="en-US" dirty="0">
              <a:solidFill>
                <a:srgbClr val="2E63AC"/>
              </a:solidFill>
            </a:endParaRPr>
          </a:p>
        </p:txBody>
      </p:sp>
      <p:sp>
        <p:nvSpPr>
          <p:cNvPr id="2" name="Footer Placeholder 1"/>
          <p:cNvSpPr>
            <a:spLocks noGrp="1"/>
          </p:cNvSpPr>
          <p:nvPr>
            <p:ph type="ftr" sz="quarter" idx="13"/>
          </p:nvPr>
        </p:nvSpPr>
        <p:spPr/>
        <p:txBody>
          <a:bodyPr/>
          <a:lstStyle/>
          <a:p>
            <a:r>
              <a:rPr lang="en-US" dirty="0"/>
              <a:t>© 2015 Pearson Education, Inc </a:t>
            </a:r>
          </a:p>
        </p:txBody>
      </p:sp>
    </p:spTree>
    <p:extLst>
      <p:ext uri="{BB962C8B-B14F-4D97-AF65-F5344CB8AC3E}">
        <p14:creationId xmlns:p14="http://schemas.microsoft.com/office/powerpoint/2010/main" val="816866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strips(downLeft)">
                                      <p:cBhvr>
                                        <p:cTn id="7" dur="500"/>
                                        <p:tgtEl>
                                          <p:spTgt spid="5">
                                            <p:txEl>
                                              <p:pRg st="0" end="0"/>
                                            </p:txEl>
                                          </p:spTgt>
                                        </p:tgtEl>
                                      </p:cBhvr>
                                    </p:animEffect>
                                  </p:childTnLst>
                                </p:cTn>
                              </p:par>
                              <p:par>
                                <p:cTn id="8" presetID="18" presetClass="entr" presetSubtype="12"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strips(downLeft)">
                                      <p:cBhvr>
                                        <p:cTn id="10" dur="500"/>
                                        <p:tgtEl>
                                          <p:spTgt spid="5">
                                            <p:txEl>
                                              <p:pRg st="1" end="1"/>
                                            </p:txEl>
                                          </p:spTgt>
                                        </p:tgtEl>
                                      </p:cBhvr>
                                    </p:animEffect>
                                  </p:childTnLst>
                                </p:cTn>
                              </p:par>
                              <p:par>
                                <p:cTn id="11" presetID="18" presetClass="entr" presetSubtype="12"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strips(downLeft)">
                                      <p:cBhvr>
                                        <p:cTn id="13"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91362" y="1686920"/>
            <a:ext cx="8458200" cy="5526385"/>
          </a:xfrm>
          <a:prstGeom prst="rect">
            <a:avLst/>
          </a:prstGeom>
          <a:noFill/>
        </p:spPr>
        <p:txBody>
          <a:bodyPr wrap="square" rtlCol="0">
            <a:spAutoFit/>
          </a:bodyPr>
          <a:lstStyle/>
          <a:p>
            <a:pPr>
              <a:spcBef>
                <a:spcPts val="1200"/>
              </a:spcBef>
            </a:pPr>
            <a:r>
              <a:rPr lang="en-US" dirty="0"/>
              <a:t>Let</a:t>
            </a:r>
            <a:r>
              <a:rPr lang="ja-JP" altLang="en-US" dirty="0"/>
              <a:t>’</a:t>
            </a:r>
            <a:r>
              <a:rPr lang="en-US" altLang="ja-JP" dirty="0"/>
              <a:t>s summarize the key facts about the foreign exchange market, using euros as our example:</a:t>
            </a:r>
          </a:p>
          <a:p>
            <a:pPr defTabSz="465138">
              <a:lnSpc>
                <a:spcPct val="105000"/>
              </a:lnSpc>
              <a:spcBef>
                <a:spcPts val="1200"/>
              </a:spcBef>
              <a:buClr>
                <a:srgbClr val="0070C0"/>
              </a:buClr>
              <a:buSzPct val="120000"/>
            </a:pPr>
            <a:r>
              <a:rPr lang="en-US" dirty="0"/>
              <a:t>The demand curve for dollars represents the demand for dollars in exchange for euros. The curve slopes downward. As the dollar depreciates, there will be an increase in the quantity of dollars demanded in exchange for euros.</a:t>
            </a:r>
          </a:p>
          <a:p>
            <a:pPr defTabSz="465138">
              <a:lnSpc>
                <a:spcPct val="105000"/>
              </a:lnSpc>
              <a:spcBef>
                <a:spcPts val="1200"/>
              </a:spcBef>
              <a:buClr>
                <a:srgbClr val="0070C0"/>
              </a:buClr>
              <a:buSzPct val="120000"/>
            </a:pPr>
            <a:r>
              <a:rPr lang="en-US" dirty="0"/>
              <a:t>The supply curve for dollars is the supply of dollars in exchange for euros. The curve slopes upward. As the dollar appreciates, there will be an increase in the quantity of dollars supplied in exchange for euros.</a:t>
            </a:r>
          </a:p>
          <a:p>
            <a:pPr defTabSz="465138">
              <a:lnSpc>
                <a:spcPct val="105000"/>
              </a:lnSpc>
              <a:spcBef>
                <a:spcPts val="1200"/>
              </a:spcBef>
              <a:buClr>
                <a:srgbClr val="0070C0"/>
              </a:buClr>
              <a:buSzPct val="120000"/>
            </a:pPr>
            <a:r>
              <a:rPr lang="en-US" dirty="0"/>
              <a:t>Increases in U.S. interest rates and decreases in U.S. prices will increase the demand for dollars, leading to an appreciation of the dollar.</a:t>
            </a:r>
          </a:p>
          <a:p>
            <a:pPr defTabSz="465138">
              <a:lnSpc>
                <a:spcPct val="105000"/>
              </a:lnSpc>
              <a:spcBef>
                <a:spcPts val="1200"/>
              </a:spcBef>
              <a:buClr>
                <a:srgbClr val="0070C0"/>
              </a:buClr>
              <a:buSzPct val="120000"/>
            </a:pPr>
            <a:r>
              <a:rPr lang="en-US" dirty="0"/>
              <a:t>Increases in European interest rates and decreases in European prices will increase the supply of dollars in exchange for euros, leading to a depreciation of the dollar.</a:t>
            </a:r>
          </a:p>
          <a:p>
            <a:endParaRPr lang="en-IN" dirty="0"/>
          </a:p>
          <a:p>
            <a:pPr>
              <a:lnSpc>
                <a:spcPct val="120000"/>
              </a:lnSpc>
              <a:spcBef>
                <a:spcPts val="600"/>
              </a:spcBef>
            </a:pPr>
            <a:r>
              <a:rPr lang="en-US" dirty="0">
                <a:cs typeface="Times New Roman" pitchFamily="18" charset="0"/>
              </a:rPr>
              <a:t>.</a:t>
            </a:r>
          </a:p>
          <a:p>
            <a:pPr>
              <a:lnSpc>
                <a:spcPct val="120000"/>
              </a:lnSpc>
              <a:spcBef>
                <a:spcPts val="600"/>
              </a:spcBef>
            </a:pPr>
            <a:endParaRPr lang="en-US" dirty="0">
              <a:cs typeface="Times New Roman" pitchFamily="18" charset="0"/>
            </a:endParaRPr>
          </a:p>
        </p:txBody>
      </p:sp>
      <p:sp>
        <p:nvSpPr>
          <p:cNvPr id="3" name="Titel 2"/>
          <p:cNvSpPr>
            <a:spLocks noGrp="1"/>
          </p:cNvSpPr>
          <p:nvPr>
            <p:ph type="title"/>
          </p:nvPr>
        </p:nvSpPr>
        <p:spPr>
          <a:xfrm>
            <a:off x="604837" y="454215"/>
            <a:ext cx="6688591" cy="1132540"/>
          </a:xfrm>
        </p:spPr>
        <p:txBody>
          <a:bodyPr/>
          <a:lstStyle/>
          <a:p>
            <a:r>
              <a:rPr lang="en-US" dirty="0">
                <a:solidFill>
                  <a:srgbClr val="2E63AC"/>
                </a:solidFill>
                <a:cs typeface="Verdana"/>
              </a:rPr>
              <a:t>HOW EXCHANGE RATES ARE DETERMINED </a:t>
            </a:r>
            <a:r>
              <a:rPr lang="en-US" sz="1600" dirty="0">
                <a:solidFill>
                  <a:srgbClr val="2E63AC"/>
                </a:solidFill>
                <a:cs typeface="Verdana"/>
              </a:rPr>
              <a:t>(4 of 4)</a:t>
            </a:r>
            <a:endParaRPr lang="en-US" dirty="0">
              <a:solidFill>
                <a:srgbClr val="2E63AC"/>
              </a:solidFill>
            </a:endParaRPr>
          </a:p>
        </p:txBody>
      </p:sp>
      <p:sp>
        <p:nvSpPr>
          <p:cNvPr id="2" name="Footer Placeholder 1"/>
          <p:cNvSpPr>
            <a:spLocks noGrp="1"/>
          </p:cNvSpPr>
          <p:nvPr>
            <p:ph type="ftr" sz="quarter" idx="13"/>
          </p:nvPr>
        </p:nvSpPr>
        <p:spPr/>
        <p:txBody>
          <a:bodyPr/>
          <a:lstStyle/>
          <a:p>
            <a:r>
              <a:rPr lang="en-US" dirty="0"/>
              <a:t>© 2015 Pearson Education, Inc </a:t>
            </a:r>
          </a:p>
        </p:txBody>
      </p:sp>
    </p:spTree>
    <p:extLst>
      <p:ext uri="{BB962C8B-B14F-4D97-AF65-F5344CB8AC3E}">
        <p14:creationId xmlns:p14="http://schemas.microsoft.com/office/powerpoint/2010/main" val="1385271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strips(down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strips(downLeft)">
                                      <p:cBhvr>
                                        <p:cTn id="12" dur="500"/>
                                        <p:tgtEl>
                                          <p:spTgt spid="5">
                                            <p:txEl>
                                              <p:pRg st="1" end="1"/>
                                            </p:txEl>
                                          </p:spTgt>
                                        </p:tgtEl>
                                      </p:cBhvr>
                                    </p:animEffect>
                                  </p:childTnLst>
                                </p:cTn>
                              </p:par>
                              <p:par>
                                <p:cTn id="13" presetID="18" presetClass="entr" presetSubtype="12"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strips(downLeft)">
                                      <p:cBhvr>
                                        <p:cTn id="15" dur="500"/>
                                        <p:tgtEl>
                                          <p:spTgt spid="5">
                                            <p:txEl>
                                              <p:pRg st="2" end="2"/>
                                            </p:txEl>
                                          </p:spTgt>
                                        </p:tgtEl>
                                      </p:cBhvr>
                                    </p:animEffect>
                                  </p:childTnLst>
                                </p:cTn>
                              </p:par>
                              <p:par>
                                <p:cTn id="16" presetID="18" presetClass="entr" presetSubtype="12" fill="hold" nodeType="with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strips(downLeft)">
                                      <p:cBhvr>
                                        <p:cTn id="18" dur="500"/>
                                        <p:tgtEl>
                                          <p:spTgt spid="5">
                                            <p:txEl>
                                              <p:pRg st="3" end="3"/>
                                            </p:txEl>
                                          </p:spTgt>
                                        </p:tgtEl>
                                      </p:cBhvr>
                                    </p:animEffect>
                                  </p:childTnLst>
                                </p:cTn>
                              </p:par>
                              <p:par>
                                <p:cTn id="19" presetID="18" presetClass="entr" presetSubtype="12" fill="hold" nodeType="with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strips(downLeft)">
                                      <p:cBhvr>
                                        <p:cTn id="21"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7"/>
          <p:cNvSpPr/>
          <p:nvPr/>
        </p:nvSpPr>
        <p:spPr>
          <a:xfrm>
            <a:off x="-1" y="-94596"/>
            <a:ext cx="9144001" cy="6454820"/>
          </a:xfrm>
          <a:prstGeom prst="rect">
            <a:avLst/>
          </a:prstGeom>
          <a:blipFill dpi="0" rotWithShape="1">
            <a:blip r:embed="rId3">
              <a:alphaModFix amt="1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91362" y="993216"/>
            <a:ext cx="8458200" cy="5109091"/>
          </a:xfrm>
          <a:prstGeom prst="rect">
            <a:avLst/>
          </a:prstGeom>
          <a:noFill/>
        </p:spPr>
        <p:txBody>
          <a:bodyPr wrap="square" rtlCol="0">
            <a:spAutoFit/>
          </a:bodyPr>
          <a:lstStyle/>
          <a:p>
            <a:pPr>
              <a:lnSpc>
                <a:spcPct val="110000"/>
              </a:lnSpc>
              <a:spcBef>
                <a:spcPts val="600"/>
              </a:spcBef>
            </a:pPr>
            <a:r>
              <a:rPr lang="en-US" sz="2000" b="1" dirty="0"/>
              <a:t>What are the fundamental causes for the problems with the Euro?</a:t>
            </a:r>
          </a:p>
          <a:p>
            <a:pPr>
              <a:lnSpc>
                <a:spcPct val="110000"/>
              </a:lnSpc>
              <a:spcBef>
                <a:spcPts val="1200"/>
              </a:spcBef>
              <a:buClr>
                <a:srgbClr val="0070C0"/>
              </a:buClr>
              <a:buSzPct val="120000"/>
            </a:pPr>
            <a:r>
              <a:rPr lang="en-US" sz="1400" dirty="0"/>
              <a:t>When the euro was launched in 1999, the vision of its founders was to use the monetary union to further unify Europe economically and politically. They envisioned a large economic market, comparable to the United States. They believed that by moving to a single currency with agreements on a number of fiscal rules that they could achieve economic stability and growth.</a:t>
            </a:r>
          </a:p>
          <a:p>
            <a:pPr>
              <a:lnSpc>
                <a:spcPct val="110000"/>
              </a:lnSpc>
              <a:spcBef>
                <a:spcPts val="1200"/>
              </a:spcBef>
              <a:buClr>
                <a:srgbClr val="0070C0"/>
              </a:buClr>
              <a:buSzPct val="120000"/>
            </a:pPr>
            <a:r>
              <a:rPr lang="en-US" sz="1400" dirty="0"/>
              <a:t>Unfortunately, this vision proved to be naïve. Under the umbrella of the euro, financial investors throughout the world poured funds into Spain and Ireland fueling an unsustainable housing boom and also lending excessive amounts to the governments of Greece, Italy, and Portugal that faced severe budget challenges.   </a:t>
            </a:r>
          </a:p>
          <a:p>
            <a:pPr>
              <a:lnSpc>
                <a:spcPct val="110000"/>
              </a:lnSpc>
              <a:spcBef>
                <a:spcPts val="1200"/>
              </a:spcBef>
              <a:buClr>
                <a:srgbClr val="0070C0"/>
              </a:buClr>
              <a:buSzPct val="120000"/>
            </a:pPr>
            <a:r>
              <a:rPr lang="en-US" sz="1400" dirty="0"/>
              <a:t>When the housing boom collapsed and the worldwide recession of 2007 increased budgetary pressures, it became clear that the banks and governments of these countries could not easily pay their debts.   Moreover, with a single currency for the euro area, countries could not make adjustments through depreciation of their currency. The options facing Europe were bleak: either large-scale financial transfers from Germany and other successful countries, or sharp cutbacks in budgets and prolonged unemployment to reduce wage levels.</a:t>
            </a:r>
          </a:p>
          <a:p>
            <a:pPr>
              <a:lnSpc>
                <a:spcPct val="110000"/>
              </a:lnSpc>
              <a:spcBef>
                <a:spcPts val="1200"/>
              </a:spcBef>
              <a:buClr>
                <a:srgbClr val="0070C0"/>
              </a:buClr>
              <a:buSzPct val="120000"/>
            </a:pPr>
            <a:r>
              <a:rPr lang="en-US" sz="1400" dirty="0"/>
              <a:t>What became apparent was that the United States did not just have a single currency; it also had a unified fiscal system that provided transfers to states and regions in economic distress. Monetary union without a corresponding fiscal system cannot be easily sustained. </a:t>
            </a:r>
          </a:p>
        </p:txBody>
      </p:sp>
      <p:sp>
        <p:nvSpPr>
          <p:cNvPr id="3" name="Titel 2"/>
          <p:cNvSpPr>
            <a:spLocks noGrp="1"/>
          </p:cNvSpPr>
          <p:nvPr>
            <p:ph type="title"/>
          </p:nvPr>
        </p:nvSpPr>
        <p:spPr>
          <a:xfrm>
            <a:off x="604838" y="-129127"/>
            <a:ext cx="6545262" cy="1132540"/>
          </a:xfrm>
        </p:spPr>
        <p:txBody>
          <a:bodyPr/>
          <a:lstStyle/>
          <a:p>
            <a:r>
              <a:rPr lang="en-US" dirty="0">
                <a:solidFill>
                  <a:srgbClr val="2E63AC"/>
                </a:solidFill>
                <a:cs typeface="Verdana"/>
              </a:rPr>
              <a:t>A TROUBLED EURO</a:t>
            </a:r>
          </a:p>
        </p:txBody>
      </p:sp>
      <p:sp>
        <p:nvSpPr>
          <p:cNvPr id="2" name="Footer Placeholder 1"/>
          <p:cNvSpPr>
            <a:spLocks noGrp="1"/>
          </p:cNvSpPr>
          <p:nvPr>
            <p:ph type="ftr" sz="quarter" idx="13"/>
          </p:nvPr>
        </p:nvSpPr>
        <p:spPr/>
        <p:txBody>
          <a:bodyPr/>
          <a:lstStyle/>
          <a:p>
            <a:r>
              <a:rPr lang="en-US" dirty="0"/>
              <a:t>© 2015 Pearson Education, Inc </a:t>
            </a:r>
          </a:p>
        </p:txBody>
      </p:sp>
      <p:sp>
        <p:nvSpPr>
          <p:cNvPr id="6" name="Rechteck 5"/>
          <p:cNvSpPr/>
          <p:nvPr/>
        </p:nvSpPr>
        <p:spPr>
          <a:xfrm>
            <a:off x="0" y="5260849"/>
            <a:ext cx="9144000" cy="1103587"/>
          </a:xfrm>
          <a:prstGeom prst="rect">
            <a:avLst/>
          </a:prstGeom>
          <a:gradFill>
            <a:gsLst>
              <a:gs pos="6000">
                <a:srgbClr val="2E63AC">
                  <a:lumMod val="100000"/>
                </a:srgbClr>
              </a:gs>
              <a:gs pos="4000">
                <a:srgbClr val="2E63AC"/>
              </a:gs>
              <a:gs pos="54000">
                <a:srgbClr val="2E63AC">
                  <a:alpha val="0"/>
                </a:srgb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feld 6"/>
          <p:cNvSpPr txBox="1"/>
          <p:nvPr/>
        </p:nvSpPr>
        <p:spPr>
          <a:xfrm>
            <a:off x="-236490" y="5439157"/>
            <a:ext cx="9144000" cy="1015663"/>
          </a:xfrm>
          <a:prstGeom prst="rect">
            <a:avLst/>
          </a:prstGeom>
          <a:noFill/>
        </p:spPr>
        <p:txBody>
          <a:bodyPr wrap="square" rtlCol="0">
            <a:spAutoFit/>
          </a:bodyPr>
          <a:lstStyle/>
          <a:p>
            <a:pPr algn="r"/>
            <a:endParaRPr lang="de-DE" dirty="0">
              <a:solidFill>
                <a:schemeClr val="bg1"/>
              </a:solidFill>
              <a:latin typeface="+mj-lt"/>
            </a:endParaRPr>
          </a:p>
          <a:p>
            <a:pPr algn="r"/>
            <a:r>
              <a:rPr lang="de-DE" sz="2400" cap="all" dirty="0">
                <a:solidFill>
                  <a:schemeClr val="bg1"/>
                </a:solidFill>
                <a:latin typeface="+mj-lt"/>
              </a:rPr>
              <a:t>Case Study</a:t>
            </a:r>
          </a:p>
          <a:p>
            <a:pPr algn="r"/>
            <a:r>
              <a:rPr lang="de-DE" dirty="0">
                <a:solidFill>
                  <a:schemeClr val="bg1"/>
                </a:solidFill>
                <a:latin typeface="+mj-lt"/>
              </a:rPr>
              <a:t>       </a:t>
            </a:r>
            <a:endParaRPr lang="en-US" dirty="0">
              <a:solidFill>
                <a:schemeClr val="bg1"/>
              </a:solidFill>
              <a:latin typeface="+mj-lt"/>
            </a:endParaRPr>
          </a:p>
        </p:txBody>
      </p:sp>
    </p:spTree>
    <p:extLst>
      <p:ext uri="{BB962C8B-B14F-4D97-AF65-F5344CB8AC3E}">
        <p14:creationId xmlns:p14="http://schemas.microsoft.com/office/powerpoint/2010/main" val="2553591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strips(downLeft)">
                                      <p:cBhvr>
                                        <p:cTn id="7" dur="500"/>
                                        <p:tgtEl>
                                          <p:spTgt spid="5">
                                            <p:txEl>
                                              <p:pRg st="1" end="1"/>
                                            </p:txEl>
                                          </p:spTgt>
                                        </p:tgtEl>
                                      </p:cBhvr>
                                    </p:animEffect>
                                  </p:childTnLst>
                                </p:cTn>
                              </p:par>
                              <p:par>
                                <p:cTn id="8" presetID="18" presetClass="entr" presetSubtype="12" fill="hold" nodeType="withEffect">
                                  <p:stCondLst>
                                    <p:cond delay="0"/>
                                  </p:stCondLst>
                                  <p:childTnLst>
                                    <p:set>
                                      <p:cBhvr>
                                        <p:cTn id="9" dur="1" fill="hold">
                                          <p:stCondLst>
                                            <p:cond delay="0"/>
                                          </p:stCondLst>
                                        </p:cTn>
                                        <p:tgtEl>
                                          <p:spTgt spid="5">
                                            <p:txEl>
                                              <p:pRg st="2" end="2"/>
                                            </p:txEl>
                                          </p:spTgt>
                                        </p:tgtEl>
                                        <p:attrNameLst>
                                          <p:attrName>style.visibility</p:attrName>
                                        </p:attrNameLst>
                                      </p:cBhvr>
                                      <p:to>
                                        <p:strVal val="visible"/>
                                      </p:to>
                                    </p:set>
                                    <p:animEffect transition="in" filter="strips(downLeft)">
                                      <p:cBhvr>
                                        <p:cTn id="10" dur="500"/>
                                        <p:tgtEl>
                                          <p:spTgt spid="5">
                                            <p:txEl>
                                              <p:pRg st="2" end="2"/>
                                            </p:txEl>
                                          </p:spTgt>
                                        </p:tgtEl>
                                      </p:cBhvr>
                                    </p:animEffect>
                                  </p:childTnLst>
                                </p:cTn>
                              </p:par>
                              <p:par>
                                <p:cTn id="11" presetID="18" presetClass="entr" presetSubtype="12"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animEffect transition="in" filter="strips(downLeft)">
                                      <p:cBhvr>
                                        <p:cTn id="13" dur="500"/>
                                        <p:tgtEl>
                                          <p:spTgt spid="5">
                                            <p:txEl>
                                              <p:pRg st="3" end="3"/>
                                            </p:txEl>
                                          </p:spTgt>
                                        </p:tgtEl>
                                      </p:cBhvr>
                                    </p:animEffect>
                                  </p:childTnLst>
                                </p:cTn>
                              </p:par>
                              <p:par>
                                <p:cTn id="14" presetID="18" presetClass="entr" presetSubtype="12" fill="hold" nodeType="withEffect">
                                  <p:stCondLst>
                                    <p:cond delay="0"/>
                                  </p:stCondLst>
                                  <p:childTnLst>
                                    <p:set>
                                      <p:cBhvr>
                                        <p:cTn id="15" dur="1" fill="hold">
                                          <p:stCondLst>
                                            <p:cond delay="0"/>
                                          </p:stCondLst>
                                        </p:cTn>
                                        <p:tgtEl>
                                          <p:spTgt spid="5">
                                            <p:txEl>
                                              <p:pRg st="4" end="4"/>
                                            </p:txEl>
                                          </p:spTgt>
                                        </p:tgtEl>
                                        <p:attrNameLst>
                                          <p:attrName>style.visibility</p:attrName>
                                        </p:attrNameLst>
                                      </p:cBhvr>
                                      <p:to>
                                        <p:strVal val="visible"/>
                                      </p:to>
                                    </p:set>
                                    <p:animEffect transition="in" filter="strips(downLeft)">
                                      <p:cBhvr>
                                        <p:cTn id="16"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91362" y="1106586"/>
            <a:ext cx="8458200" cy="3028521"/>
          </a:xfrm>
          <a:prstGeom prst="rect">
            <a:avLst/>
          </a:prstGeom>
          <a:noFill/>
        </p:spPr>
        <p:txBody>
          <a:bodyPr wrap="square" rtlCol="0">
            <a:spAutoFit/>
          </a:bodyPr>
          <a:lstStyle/>
          <a:p>
            <a:pPr marL="342900" lvl="0" indent="-342900">
              <a:lnSpc>
                <a:spcPct val="120000"/>
              </a:lnSpc>
              <a:spcBef>
                <a:spcPts val="1200"/>
              </a:spcBef>
              <a:buClr>
                <a:srgbClr val="0070C0"/>
              </a:buClr>
              <a:buSzPct val="120000"/>
              <a:buFont typeface="Wingdings" panose="05000000000000000000" pitchFamily="2" charset="2"/>
              <a:buChar char="§"/>
            </a:pPr>
            <a:r>
              <a:rPr lang="en-US" sz="2000" b="1" cap="all" dirty="0">
                <a:solidFill>
                  <a:srgbClr val="86A315"/>
                </a:solidFill>
              </a:rPr>
              <a:t>Real Exchange rate:</a:t>
            </a:r>
            <a:r>
              <a:rPr lang="en-US" sz="2000" dirty="0">
                <a:solidFill>
                  <a:prstClr val="black"/>
                </a:solidFill>
              </a:rPr>
              <a:t> is the ratio of the prices (for example, all converted to dollars) of a basket of goods and services in two countries and thus influences net exports from one country to the other</a:t>
            </a:r>
          </a:p>
          <a:p>
            <a:pPr marL="800100" lvl="1" indent="-342900">
              <a:lnSpc>
                <a:spcPct val="120000"/>
              </a:lnSpc>
              <a:spcBef>
                <a:spcPts val="1200"/>
              </a:spcBef>
              <a:buClr>
                <a:srgbClr val="0070C0"/>
              </a:buClr>
              <a:buSzPct val="120000"/>
              <a:buFont typeface="Wingdings" panose="05000000000000000000" pitchFamily="2" charset="2"/>
              <a:buChar char="§"/>
            </a:pPr>
            <a:r>
              <a:rPr lang="en-US" dirty="0">
                <a:solidFill>
                  <a:prstClr val="black"/>
                </a:solidFill>
              </a:rPr>
              <a:t>U.S. importers like Walmart compare the cost of a good from China and from the United States in the same currency</a:t>
            </a:r>
          </a:p>
          <a:p>
            <a:pPr lvl="1">
              <a:lnSpc>
                <a:spcPct val="120000"/>
              </a:lnSpc>
              <a:spcBef>
                <a:spcPts val="1200"/>
              </a:spcBef>
              <a:buClr>
                <a:srgbClr val="0070C0"/>
              </a:buClr>
              <a:buSzPct val="120000"/>
            </a:pPr>
            <a:endParaRPr lang="en-US" dirty="0">
              <a:solidFill>
                <a:prstClr val="black"/>
              </a:solidFill>
            </a:endParaRPr>
          </a:p>
          <a:p>
            <a:pPr lvl="0">
              <a:lnSpc>
                <a:spcPct val="120000"/>
              </a:lnSpc>
              <a:spcBef>
                <a:spcPts val="1200"/>
              </a:spcBef>
              <a:buClr>
                <a:srgbClr val="0070C0"/>
              </a:buClr>
              <a:buSzPct val="120000"/>
            </a:pPr>
            <a:endParaRPr lang="en-US" sz="2000" dirty="0">
              <a:solidFill>
                <a:prstClr val="black"/>
              </a:solidFill>
            </a:endParaRPr>
          </a:p>
        </p:txBody>
      </p:sp>
      <p:sp>
        <p:nvSpPr>
          <p:cNvPr id="3" name="Titel 2"/>
          <p:cNvSpPr>
            <a:spLocks noGrp="1"/>
          </p:cNvSpPr>
          <p:nvPr>
            <p:ph type="title"/>
          </p:nvPr>
        </p:nvSpPr>
        <p:spPr>
          <a:xfrm>
            <a:off x="604837" y="454215"/>
            <a:ext cx="6753905" cy="1132540"/>
          </a:xfrm>
        </p:spPr>
        <p:txBody>
          <a:bodyPr/>
          <a:lstStyle/>
          <a:p>
            <a:pPr marL="118800" lvl="0" indent="-118872">
              <a:lnSpc>
                <a:spcPct val="120000"/>
              </a:lnSpc>
              <a:spcBef>
                <a:spcPts val="1200"/>
              </a:spcBef>
            </a:pPr>
            <a:r>
              <a:rPr lang="en-US" dirty="0">
                <a:solidFill>
                  <a:srgbClr val="135CBD"/>
                </a:solidFill>
                <a:ea typeface="ＭＳ Ｐゴシック" pitchFamily="34" charset="-128"/>
              </a:rPr>
              <a:t>Exchange Rates</a:t>
            </a:r>
            <a:br>
              <a:rPr lang="en-US" dirty="0">
                <a:solidFill>
                  <a:srgbClr val="135CBD"/>
                </a:solidFill>
                <a:ea typeface="ＭＳ Ｐゴシック" pitchFamily="34" charset="-128"/>
              </a:rPr>
            </a:br>
            <a:br>
              <a:rPr lang="en-US" dirty="0">
                <a:solidFill>
                  <a:srgbClr val="135CBD"/>
                </a:solidFill>
                <a:ea typeface="ＭＳ Ｐゴシック" pitchFamily="34" charset="-128"/>
              </a:rPr>
            </a:br>
            <a:endParaRPr lang="en-US" dirty="0">
              <a:solidFill>
                <a:srgbClr val="135CBD"/>
              </a:solidFill>
              <a:ea typeface="ＭＳ Ｐゴシック" pitchFamily="34" charset="-128"/>
            </a:endParaRPr>
          </a:p>
        </p:txBody>
      </p:sp>
      <p:sp>
        <p:nvSpPr>
          <p:cNvPr id="2" name="Footer Placeholder 1"/>
          <p:cNvSpPr>
            <a:spLocks noGrp="1"/>
          </p:cNvSpPr>
          <p:nvPr>
            <p:ph type="ftr" sz="quarter" idx="13"/>
          </p:nvPr>
        </p:nvSpPr>
        <p:spPr/>
        <p:txBody>
          <a:bodyPr/>
          <a:lstStyle/>
          <a:p>
            <a:r>
              <a:rPr lang="en-US" dirty="0"/>
              <a:t>© 2015 Pearson Education, Inc </a:t>
            </a:r>
          </a:p>
        </p:txBody>
      </p:sp>
      <p:graphicFrame>
        <p:nvGraphicFramePr>
          <p:cNvPr id="6" name="Objekt 5"/>
          <p:cNvGraphicFramePr>
            <a:graphicFrameLocks noChangeAspect="1"/>
          </p:cNvGraphicFramePr>
          <p:nvPr/>
        </p:nvGraphicFramePr>
        <p:xfrm>
          <a:off x="2884714" y="3315397"/>
          <a:ext cx="2904218" cy="705901"/>
        </p:xfrm>
        <a:graphic>
          <a:graphicData uri="http://schemas.openxmlformats.org/presentationml/2006/ole">
            <mc:AlternateContent xmlns:mc="http://schemas.openxmlformats.org/markup-compatibility/2006">
              <mc:Choice xmlns:v="urn:schemas-microsoft-com:vml" Requires="v">
                <p:oleObj name="Equation" r:id="rId3" imgW="1726920" imgH="419040" progId="Equation.DSMT4">
                  <p:embed/>
                </p:oleObj>
              </mc:Choice>
              <mc:Fallback>
                <p:oleObj name="Equation" r:id="rId3" imgW="1726920" imgH="419040" progId="Equation.DSMT4">
                  <p:embed/>
                  <p:pic>
                    <p:nvPicPr>
                      <p:cNvPr id="6" name="Objek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4714" y="3315397"/>
                        <a:ext cx="2904218" cy="705901"/>
                      </a:xfrm>
                      <a:prstGeom prst="rect">
                        <a:avLst/>
                      </a:prstGeom>
                      <a:noFill/>
                      <a:ln>
                        <a:noFill/>
                      </a:ln>
                    </p:spPr>
                  </p:pic>
                </p:oleObj>
              </mc:Fallback>
            </mc:AlternateContent>
          </a:graphicData>
        </a:graphic>
      </p:graphicFrame>
      <p:graphicFrame>
        <p:nvGraphicFramePr>
          <p:cNvPr id="8" name="Objekt 7"/>
          <p:cNvGraphicFramePr>
            <a:graphicFrameLocks noChangeAspect="1"/>
          </p:cNvGraphicFramePr>
          <p:nvPr/>
        </p:nvGraphicFramePr>
        <p:xfrm>
          <a:off x="1088571" y="4096363"/>
          <a:ext cx="4063999" cy="1028970"/>
        </p:xfrm>
        <a:graphic>
          <a:graphicData uri="http://schemas.openxmlformats.org/presentationml/2006/ole">
            <mc:AlternateContent xmlns:mc="http://schemas.openxmlformats.org/markup-compatibility/2006">
              <mc:Choice xmlns:v="urn:schemas-microsoft-com:vml" Requires="v">
                <p:oleObj name="Equation" r:id="rId5" imgW="2311200" imgH="583920" progId="Equation.DSMT4">
                  <p:embed/>
                </p:oleObj>
              </mc:Choice>
              <mc:Fallback>
                <p:oleObj name="Equation" r:id="rId5" imgW="2311200" imgH="583920" progId="Equation.DSMT4">
                  <p:embed/>
                  <p:pic>
                    <p:nvPicPr>
                      <p:cNvPr id="8" name="Objek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8571" y="4096363"/>
                        <a:ext cx="4063999" cy="1028970"/>
                      </a:xfrm>
                      <a:prstGeom prst="rect">
                        <a:avLst/>
                      </a:prstGeom>
                      <a:noFill/>
                      <a:ln>
                        <a:noFill/>
                      </a:ln>
                    </p:spPr>
                  </p:pic>
                </p:oleObj>
              </mc:Fallback>
            </mc:AlternateContent>
          </a:graphicData>
        </a:graphic>
      </p:graphicFrame>
      <p:graphicFrame>
        <p:nvGraphicFramePr>
          <p:cNvPr id="9" name="Objekt 8"/>
          <p:cNvGraphicFramePr>
            <a:graphicFrameLocks noChangeAspect="1"/>
          </p:cNvGraphicFramePr>
          <p:nvPr/>
        </p:nvGraphicFramePr>
        <p:xfrm>
          <a:off x="5046663" y="4057650"/>
          <a:ext cx="3149600" cy="782638"/>
        </p:xfrm>
        <a:graphic>
          <a:graphicData uri="http://schemas.openxmlformats.org/presentationml/2006/ole">
            <mc:AlternateContent xmlns:mc="http://schemas.openxmlformats.org/markup-compatibility/2006">
              <mc:Choice xmlns:v="urn:schemas-microsoft-com:vml" Requires="v">
                <p:oleObj name="Formel" r:id="rId7" imgW="1782720" imgH="429480" progId="Equation.3">
                  <p:embed/>
                </p:oleObj>
              </mc:Choice>
              <mc:Fallback>
                <p:oleObj name="Formel" r:id="rId7" imgW="1782720" imgH="429480" progId="Equation.3">
                  <p:embed/>
                  <p:pic>
                    <p:nvPicPr>
                      <p:cNvPr id="9" name="Objekt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46663" y="4057650"/>
                        <a:ext cx="3149600" cy="782638"/>
                      </a:xfrm>
                      <a:prstGeom prst="rect">
                        <a:avLst/>
                      </a:prstGeom>
                      <a:noFill/>
                      <a:ln>
                        <a:noFill/>
                      </a:ln>
                    </p:spPr>
                  </p:pic>
                </p:oleObj>
              </mc:Fallback>
            </mc:AlternateContent>
          </a:graphicData>
        </a:graphic>
      </p:graphicFrame>
      <p:graphicFrame>
        <p:nvGraphicFramePr>
          <p:cNvPr id="10" name="Objekt 9"/>
          <p:cNvGraphicFramePr>
            <a:graphicFrameLocks noChangeAspect="1"/>
          </p:cNvGraphicFramePr>
          <p:nvPr/>
        </p:nvGraphicFramePr>
        <p:xfrm>
          <a:off x="2460171" y="5236750"/>
          <a:ext cx="4217534" cy="778745"/>
        </p:xfrm>
        <a:graphic>
          <a:graphicData uri="http://schemas.openxmlformats.org/presentationml/2006/ole">
            <mc:AlternateContent xmlns:mc="http://schemas.openxmlformats.org/markup-compatibility/2006">
              <mc:Choice xmlns:v="urn:schemas-microsoft-com:vml" Requires="v">
                <p:oleObj name="Equation" r:id="rId9" imgW="2273040" imgH="419040" progId="Equation.DSMT4">
                  <p:embed/>
                </p:oleObj>
              </mc:Choice>
              <mc:Fallback>
                <p:oleObj name="Equation" r:id="rId9" imgW="2273040" imgH="419040" progId="Equation.DSMT4">
                  <p:embed/>
                  <p:pic>
                    <p:nvPicPr>
                      <p:cNvPr id="10" name="Objekt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60171" y="5236750"/>
                        <a:ext cx="4217534" cy="778745"/>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4075634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strips(downLeft)">
                                      <p:cBhvr>
                                        <p:cTn id="7" dur="500"/>
                                        <p:tgtEl>
                                          <p:spTgt spid="5">
                                            <p:txEl>
                                              <p:pRg st="1" end="1"/>
                                            </p:txEl>
                                          </p:spTgt>
                                        </p:tgtEl>
                                      </p:cBhvr>
                                    </p:animEffect>
                                  </p:childTnLst>
                                </p:cTn>
                              </p:par>
                              <p:par>
                                <p:cTn id="8" presetID="18" presetClass="entr" presetSubtype="12"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strips(down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8" presetClass="entr" presetSubtype="12"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strips(downLeft)">
                                      <p:cBhvr>
                                        <p:cTn id="15" dur="500"/>
                                        <p:tgtEl>
                                          <p:spTgt spid="8"/>
                                        </p:tgtEl>
                                      </p:cBhvr>
                                    </p:animEffect>
                                  </p:childTnLst>
                                </p:cTn>
                              </p:par>
                              <p:par>
                                <p:cTn id="16" presetID="18" presetClass="entr" presetSubtype="12"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strips(downLeft)">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ntr" presetSubtype="12"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strips(downLeft)">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91362" y="1835948"/>
            <a:ext cx="8458200" cy="2707023"/>
          </a:xfrm>
          <a:prstGeom prst="rect">
            <a:avLst/>
          </a:prstGeom>
          <a:noFill/>
        </p:spPr>
        <p:txBody>
          <a:bodyPr wrap="square" rtlCol="0">
            <a:spAutoFit/>
          </a:bodyPr>
          <a:lstStyle/>
          <a:p>
            <a:pPr marL="342900" lvl="0" indent="-342900">
              <a:lnSpc>
                <a:spcPct val="120000"/>
              </a:lnSpc>
              <a:spcBef>
                <a:spcPts val="1200"/>
              </a:spcBef>
              <a:buClr>
                <a:srgbClr val="0070C0"/>
              </a:buClr>
              <a:buSzPct val="120000"/>
              <a:buFont typeface="Wingdings" panose="05000000000000000000" pitchFamily="2" charset="2"/>
              <a:buChar char="§"/>
            </a:pPr>
            <a:r>
              <a:rPr lang="en-US" sz="2000" dirty="0">
                <a:solidFill>
                  <a:prstClr val="black"/>
                </a:solidFill>
              </a:rPr>
              <a:t>Question: What happens to U.S. exports to China and Chinese exports to the United States when the real exchange rate goes up?</a:t>
            </a:r>
          </a:p>
          <a:p>
            <a:pPr marL="342900" lvl="0" indent="-342900">
              <a:lnSpc>
                <a:spcPct val="120000"/>
              </a:lnSpc>
              <a:spcBef>
                <a:spcPts val="1200"/>
              </a:spcBef>
              <a:buClr>
                <a:srgbClr val="0070C0"/>
              </a:buClr>
              <a:buSzPct val="120000"/>
              <a:buFont typeface="Wingdings" panose="05000000000000000000" pitchFamily="2" charset="2"/>
              <a:buChar char="§"/>
            </a:pPr>
            <a:r>
              <a:rPr lang="en-US" sz="2000" dirty="0">
                <a:solidFill>
                  <a:prstClr val="black"/>
                </a:solidFill>
              </a:rPr>
              <a:t>Question: What happens to U.S. exports to China and Chinese exports to the United States when the real exchange rate goes down?</a:t>
            </a:r>
          </a:p>
          <a:p>
            <a:pPr lvl="1">
              <a:lnSpc>
                <a:spcPct val="120000"/>
              </a:lnSpc>
              <a:spcBef>
                <a:spcPts val="1200"/>
              </a:spcBef>
              <a:buClr>
                <a:srgbClr val="0070C0"/>
              </a:buClr>
              <a:buSzPct val="120000"/>
            </a:pPr>
            <a:endParaRPr lang="en-US" dirty="0">
              <a:solidFill>
                <a:prstClr val="black"/>
              </a:solidFill>
            </a:endParaRPr>
          </a:p>
          <a:p>
            <a:pPr lvl="0">
              <a:lnSpc>
                <a:spcPct val="120000"/>
              </a:lnSpc>
              <a:spcBef>
                <a:spcPts val="1200"/>
              </a:spcBef>
              <a:buClr>
                <a:srgbClr val="0070C0"/>
              </a:buClr>
              <a:buSzPct val="120000"/>
            </a:pPr>
            <a:endParaRPr lang="en-US" sz="2000" dirty="0">
              <a:solidFill>
                <a:prstClr val="black"/>
              </a:solidFill>
            </a:endParaRPr>
          </a:p>
        </p:txBody>
      </p:sp>
      <p:sp>
        <p:nvSpPr>
          <p:cNvPr id="3" name="Titel 2"/>
          <p:cNvSpPr>
            <a:spLocks noGrp="1"/>
          </p:cNvSpPr>
          <p:nvPr>
            <p:ph type="title"/>
          </p:nvPr>
        </p:nvSpPr>
        <p:spPr>
          <a:xfrm>
            <a:off x="604837" y="454215"/>
            <a:ext cx="6753905" cy="1132540"/>
          </a:xfrm>
        </p:spPr>
        <p:txBody>
          <a:bodyPr/>
          <a:lstStyle/>
          <a:p>
            <a:pPr marL="118800" lvl="0" indent="-118872">
              <a:lnSpc>
                <a:spcPct val="120000"/>
              </a:lnSpc>
              <a:spcBef>
                <a:spcPts val="1200"/>
              </a:spcBef>
            </a:pPr>
            <a:r>
              <a:rPr lang="en-US" dirty="0">
                <a:solidFill>
                  <a:srgbClr val="135CBD"/>
                </a:solidFill>
                <a:ea typeface="ＭＳ Ｐゴシック" pitchFamily="34" charset="-128"/>
              </a:rPr>
              <a:t>The Real Exchange Rate and Exports</a:t>
            </a:r>
          </a:p>
        </p:txBody>
      </p:sp>
      <p:pic>
        <p:nvPicPr>
          <p:cNvPr id="11"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921" y="4060355"/>
            <a:ext cx="8477641" cy="1325465"/>
          </a:xfrm>
          <a:prstGeom prst="rect">
            <a:avLst/>
          </a:prstGeom>
          <a:ln>
            <a:solidFill>
              <a:srgbClr val="000000"/>
            </a:solidFill>
          </a:ln>
        </p:spPr>
      </p:pic>
      <p:sp>
        <p:nvSpPr>
          <p:cNvPr id="12" name="Rectangle 2"/>
          <p:cNvSpPr/>
          <p:nvPr/>
        </p:nvSpPr>
        <p:spPr>
          <a:xfrm>
            <a:off x="1524000" y="5497286"/>
            <a:ext cx="6019800" cy="338554"/>
          </a:xfrm>
          <a:prstGeom prst="rect">
            <a:avLst/>
          </a:prstGeom>
        </p:spPr>
        <p:txBody>
          <a:bodyPr wrap="square">
            <a:spAutoFit/>
          </a:bodyPr>
          <a:lstStyle/>
          <a:p>
            <a:r>
              <a:rPr lang="en-US" sz="1600" dirty="0">
                <a:solidFill>
                  <a:srgbClr val="000000"/>
                </a:solidFill>
                <a:cs typeface="Helvetica"/>
              </a:rPr>
              <a:t>The Relationship Between the Real Exchange Rate and Trade Flows</a:t>
            </a:r>
            <a:endParaRPr lang="en-US" sz="1600" dirty="0">
              <a:cs typeface="Helvetica"/>
            </a:endParaRPr>
          </a:p>
        </p:txBody>
      </p:sp>
      <p:sp>
        <p:nvSpPr>
          <p:cNvPr id="13" name="Rechteck 12"/>
          <p:cNvSpPr/>
          <p:nvPr/>
        </p:nvSpPr>
        <p:spPr>
          <a:xfrm>
            <a:off x="0" y="5260849"/>
            <a:ext cx="9144000" cy="1103587"/>
          </a:xfrm>
          <a:prstGeom prst="rect">
            <a:avLst/>
          </a:prstGeom>
          <a:gradFill>
            <a:gsLst>
              <a:gs pos="6000">
                <a:srgbClr val="2E63AC">
                  <a:lumMod val="100000"/>
                </a:srgbClr>
              </a:gs>
              <a:gs pos="4000">
                <a:srgbClr val="2E63AC"/>
              </a:gs>
              <a:gs pos="54000">
                <a:srgbClr val="2E63AC">
                  <a:alpha val="0"/>
                </a:srgb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feld 13"/>
          <p:cNvSpPr txBox="1"/>
          <p:nvPr/>
        </p:nvSpPr>
        <p:spPr>
          <a:xfrm>
            <a:off x="-236490" y="5439157"/>
            <a:ext cx="9144000" cy="1015663"/>
          </a:xfrm>
          <a:prstGeom prst="rect">
            <a:avLst/>
          </a:prstGeom>
          <a:noFill/>
        </p:spPr>
        <p:txBody>
          <a:bodyPr wrap="square" rtlCol="0">
            <a:spAutoFit/>
          </a:bodyPr>
          <a:lstStyle/>
          <a:p>
            <a:pPr algn="r"/>
            <a:endParaRPr lang="de-DE" dirty="0">
              <a:solidFill>
                <a:schemeClr val="bg1"/>
              </a:solidFill>
              <a:latin typeface="+mj-lt"/>
            </a:endParaRPr>
          </a:p>
          <a:p>
            <a:pPr algn="r"/>
            <a:r>
              <a:rPr lang="de-DE" sz="2400" cap="all" dirty="0">
                <a:solidFill>
                  <a:schemeClr val="bg1"/>
                </a:solidFill>
                <a:latin typeface="+mj-lt"/>
              </a:rPr>
              <a:t>Case Study</a:t>
            </a:r>
          </a:p>
          <a:p>
            <a:pPr algn="r"/>
            <a:r>
              <a:rPr lang="de-DE" dirty="0">
                <a:solidFill>
                  <a:schemeClr val="bg1"/>
                </a:solidFill>
                <a:latin typeface="+mj-lt"/>
              </a:rPr>
              <a:t>       </a:t>
            </a:r>
            <a:endParaRPr lang="en-US" dirty="0">
              <a:solidFill>
                <a:schemeClr val="bg1"/>
              </a:solidFill>
              <a:latin typeface="+mj-lt"/>
            </a:endParaRPr>
          </a:p>
        </p:txBody>
      </p:sp>
    </p:spTree>
    <p:extLst>
      <p:ext uri="{BB962C8B-B14F-4D97-AF65-F5344CB8AC3E}">
        <p14:creationId xmlns:p14="http://schemas.microsoft.com/office/powerpoint/2010/main" val="4234015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strips(down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strips(down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par>
                                <p:cTn id="18" presetID="16" presetClass="entr" presetSubtype="21"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91362" y="1073928"/>
            <a:ext cx="8458200" cy="1699183"/>
          </a:xfrm>
          <a:prstGeom prst="rect">
            <a:avLst/>
          </a:prstGeom>
          <a:noFill/>
        </p:spPr>
        <p:txBody>
          <a:bodyPr wrap="square" rtlCol="0">
            <a:spAutoFit/>
          </a:bodyPr>
          <a:lstStyle/>
          <a:p>
            <a:pPr lvl="0">
              <a:lnSpc>
                <a:spcPct val="120000"/>
              </a:lnSpc>
              <a:spcBef>
                <a:spcPts val="1200"/>
              </a:spcBef>
              <a:buClr>
                <a:srgbClr val="0070C0"/>
              </a:buClr>
              <a:buSzPct val="120000"/>
            </a:pPr>
            <a:r>
              <a:rPr lang="en-US" dirty="0">
                <a:solidFill>
                  <a:srgbClr val="2E63AC"/>
                </a:solidFill>
              </a:rPr>
              <a:t>What if the Chinese government keeps the yuan undervalued?</a:t>
            </a:r>
          </a:p>
          <a:p>
            <a:pPr marL="342900" lvl="0" indent="-342900">
              <a:lnSpc>
                <a:spcPct val="120000"/>
              </a:lnSpc>
              <a:spcBef>
                <a:spcPts val="1200"/>
              </a:spcBef>
              <a:buClr>
                <a:srgbClr val="0070C0"/>
              </a:buClr>
              <a:buSzPct val="120000"/>
              <a:buFont typeface="Wingdings" panose="05000000000000000000" pitchFamily="2" charset="2"/>
              <a:buChar char="§"/>
            </a:pPr>
            <a:r>
              <a:rPr lang="en-US" dirty="0">
                <a:solidFill>
                  <a:prstClr val="black"/>
                </a:solidFill>
              </a:rPr>
              <a:t>A weaker yuan leads to an overvalued yuan‒dollar real exchange rate E</a:t>
            </a:r>
          </a:p>
          <a:p>
            <a:pPr marL="342900" lvl="0" indent="-342900">
              <a:lnSpc>
                <a:spcPct val="120000"/>
              </a:lnSpc>
              <a:spcBef>
                <a:spcPts val="1200"/>
              </a:spcBef>
              <a:buClr>
                <a:srgbClr val="0070C0"/>
              </a:buClr>
              <a:buSzPct val="120000"/>
              <a:buFont typeface="Wingdings" panose="05000000000000000000" pitchFamily="2" charset="2"/>
              <a:buChar char="§"/>
            </a:pPr>
            <a:r>
              <a:rPr lang="en-US" dirty="0">
                <a:solidFill>
                  <a:prstClr val="black"/>
                </a:solidFill>
              </a:rPr>
              <a:t>An increase in E leads to a trade deficit in the United States (X</a:t>
            </a:r>
            <a:r>
              <a:rPr lang="en-US" baseline="30000" dirty="0">
                <a:solidFill>
                  <a:prstClr val="black"/>
                </a:solidFill>
              </a:rPr>
              <a:t>U.S. </a:t>
            </a:r>
            <a:r>
              <a:rPr lang="en-US" dirty="0">
                <a:solidFill>
                  <a:prstClr val="black"/>
                </a:solidFill>
              </a:rPr>
              <a:t>&lt; M</a:t>
            </a:r>
            <a:r>
              <a:rPr lang="en-US" baseline="30000" dirty="0">
                <a:solidFill>
                  <a:prstClr val="black"/>
                </a:solidFill>
              </a:rPr>
              <a:t>U.S.</a:t>
            </a:r>
            <a:r>
              <a:rPr lang="en-US" dirty="0">
                <a:solidFill>
                  <a:prstClr val="black"/>
                </a:solidFill>
              </a:rPr>
              <a:t>)  and therefore a  trade surplus in China (</a:t>
            </a:r>
            <a:r>
              <a:rPr lang="en-US" dirty="0" err="1">
                <a:solidFill>
                  <a:prstClr val="black"/>
                </a:solidFill>
              </a:rPr>
              <a:t>X</a:t>
            </a:r>
            <a:r>
              <a:rPr lang="en-US" baseline="30000" dirty="0" err="1">
                <a:solidFill>
                  <a:prstClr val="black"/>
                </a:solidFill>
              </a:rPr>
              <a:t>China</a:t>
            </a:r>
            <a:r>
              <a:rPr lang="en-US" baseline="30000" dirty="0">
                <a:solidFill>
                  <a:prstClr val="black"/>
                </a:solidFill>
              </a:rPr>
              <a:t> </a:t>
            </a:r>
            <a:r>
              <a:rPr lang="en-US" dirty="0">
                <a:solidFill>
                  <a:prstClr val="black"/>
                </a:solidFill>
              </a:rPr>
              <a:t>&gt; </a:t>
            </a:r>
            <a:r>
              <a:rPr lang="en-US" dirty="0" err="1">
                <a:solidFill>
                  <a:prstClr val="black"/>
                </a:solidFill>
              </a:rPr>
              <a:t>M</a:t>
            </a:r>
            <a:r>
              <a:rPr lang="en-US" baseline="30000" dirty="0" err="1">
                <a:solidFill>
                  <a:prstClr val="black"/>
                </a:solidFill>
              </a:rPr>
              <a:t>China</a:t>
            </a:r>
            <a:r>
              <a:rPr lang="en-US" baseline="30000" dirty="0">
                <a:solidFill>
                  <a:prstClr val="black"/>
                </a:solidFill>
              </a:rPr>
              <a:t>.</a:t>
            </a:r>
            <a:r>
              <a:rPr lang="en-US" dirty="0">
                <a:solidFill>
                  <a:prstClr val="black"/>
                </a:solidFill>
              </a:rPr>
              <a:t>) </a:t>
            </a:r>
          </a:p>
        </p:txBody>
      </p:sp>
      <p:sp>
        <p:nvSpPr>
          <p:cNvPr id="3" name="Titel 2"/>
          <p:cNvSpPr>
            <a:spLocks noGrp="1"/>
          </p:cNvSpPr>
          <p:nvPr>
            <p:ph type="title"/>
          </p:nvPr>
        </p:nvSpPr>
        <p:spPr>
          <a:xfrm>
            <a:off x="550407" y="802567"/>
            <a:ext cx="6753905" cy="1132540"/>
          </a:xfrm>
        </p:spPr>
        <p:txBody>
          <a:bodyPr/>
          <a:lstStyle/>
          <a:p>
            <a:pPr marL="118800" lvl="0" indent="-118872">
              <a:lnSpc>
                <a:spcPct val="120000"/>
              </a:lnSpc>
              <a:spcBef>
                <a:spcPts val="1200"/>
              </a:spcBef>
            </a:pPr>
            <a:r>
              <a:rPr lang="en-US" dirty="0">
                <a:solidFill>
                  <a:srgbClr val="135CBD"/>
                </a:solidFill>
                <a:ea typeface="ＭＳ Ｐゴシック" pitchFamily="34" charset="-128"/>
              </a:rPr>
              <a:t>The Real Exchange Rate and Exports</a:t>
            </a:r>
            <a:br>
              <a:rPr lang="en-US" dirty="0">
                <a:solidFill>
                  <a:srgbClr val="135CBD"/>
                </a:solidFill>
                <a:ea typeface="ＭＳ Ｐゴシック" pitchFamily="34" charset="-128"/>
              </a:rPr>
            </a:br>
            <a:br>
              <a:rPr lang="en-US" dirty="0">
                <a:solidFill>
                  <a:srgbClr val="135CBD"/>
                </a:solidFill>
                <a:ea typeface="ＭＳ Ｐゴシック" pitchFamily="34" charset="-128"/>
              </a:rPr>
            </a:br>
            <a:endParaRPr lang="en-US" dirty="0">
              <a:solidFill>
                <a:srgbClr val="135CBD"/>
              </a:solidFill>
              <a:ea typeface="ＭＳ Ｐゴシック" pitchFamily="34" charset="-128"/>
            </a:endParaRPr>
          </a:p>
        </p:txBody>
      </p:sp>
      <p:pic>
        <p:nvPicPr>
          <p:cNvPr id="7" name="Picture 5" descr="ALL_Exhibit_29.12_0.ps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1614" y="3102433"/>
            <a:ext cx="3827533" cy="3207942"/>
          </a:xfrm>
          <a:prstGeom prst="rect">
            <a:avLst/>
          </a:prstGeom>
        </p:spPr>
      </p:pic>
      <p:pic>
        <p:nvPicPr>
          <p:cNvPr id="8" name="Picture 7" descr="ALL_Exhibit_29.12_1.ps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01614" y="3102433"/>
            <a:ext cx="3827533" cy="3207942"/>
          </a:xfrm>
          <a:prstGeom prst="rect">
            <a:avLst/>
          </a:prstGeom>
        </p:spPr>
      </p:pic>
      <p:pic>
        <p:nvPicPr>
          <p:cNvPr id="9" name="Picture 8" descr="ALL_Exhibit_29.12_2.ps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01614" y="3102433"/>
            <a:ext cx="3827533" cy="3207942"/>
          </a:xfrm>
          <a:prstGeom prst="rect">
            <a:avLst/>
          </a:prstGeom>
        </p:spPr>
      </p:pic>
      <p:pic>
        <p:nvPicPr>
          <p:cNvPr id="10" name="Picture 9" descr="ALL_Exhibit_29.12_3.psd"/>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01614" y="3102433"/>
            <a:ext cx="3827533" cy="3207942"/>
          </a:xfrm>
          <a:prstGeom prst="rect">
            <a:avLst/>
          </a:prstGeom>
        </p:spPr>
      </p:pic>
      <p:pic>
        <p:nvPicPr>
          <p:cNvPr id="13" name="Picture 10" descr="ALL_Exhibit_29.12_4.psd"/>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01614" y="3102433"/>
            <a:ext cx="3827533" cy="3207942"/>
          </a:xfrm>
          <a:prstGeom prst="rect">
            <a:avLst/>
          </a:prstGeom>
        </p:spPr>
      </p:pic>
      <p:pic>
        <p:nvPicPr>
          <p:cNvPr id="14" name="Picture 11" descr="ALL_Exhibit_29.12_5.psd"/>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01614" y="3102433"/>
            <a:ext cx="3827533" cy="3207942"/>
          </a:xfrm>
          <a:prstGeom prst="rect">
            <a:avLst/>
          </a:prstGeom>
        </p:spPr>
      </p:pic>
      <p:pic>
        <p:nvPicPr>
          <p:cNvPr id="15" name="Picture 12" descr="ALL_Exhibit_29.12_6.psd"/>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01614" y="3102433"/>
            <a:ext cx="3827533" cy="3207942"/>
          </a:xfrm>
          <a:prstGeom prst="rect">
            <a:avLst/>
          </a:prstGeom>
        </p:spPr>
      </p:pic>
      <p:pic>
        <p:nvPicPr>
          <p:cNvPr id="16" name="Picture 13" descr="ALL_Exhibit_29.12_7.psd"/>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001614" y="3102433"/>
            <a:ext cx="3827533" cy="3207942"/>
          </a:xfrm>
          <a:prstGeom prst="rect">
            <a:avLst/>
          </a:prstGeom>
        </p:spPr>
      </p:pic>
      <p:pic>
        <p:nvPicPr>
          <p:cNvPr id="17" name="Picture 14" descr="ALL_Exhibit_29.12_8.psd"/>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001614" y="3102433"/>
            <a:ext cx="3827533" cy="3207942"/>
          </a:xfrm>
          <a:prstGeom prst="rect">
            <a:avLst/>
          </a:prstGeom>
        </p:spPr>
      </p:pic>
      <p:pic>
        <p:nvPicPr>
          <p:cNvPr id="18" name="Picture 15" descr="ALL_Exhibit_29.12_9.psd"/>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001614" y="3126967"/>
            <a:ext cx="3827533" cy="3207942"/>
          </a:xfrm>
          <a:prstGeom prst="rect">
            <a:avLst/>
          </a:prstGeom>
        </p:spPr>
      </p:pic>
      <p:sp>
        <p:nvSpPr>
          <p:cNvPr id="19" name="TextBox 4"/>
          <p:cNvSpPr txBox="1"/>
          <p:nvPr/>
        </p:nvSpPr>
        <p:spPr>
          <a:xfrm>
            <a:off x="527948" y="3127611"/>
            <a:ext cx="4381509" cy="3822841"/>
          </a:xfrm>
          <a:prstGeom prst="rect">
            <a:avLst/>
          </a:prstGeom>
          <a:noFill/>
        </p:spPr>
        <p:txBody>
          <a:bodyPr wrap="square" rtlCol="0">
            <a:spAutoFit/>
          </a:bodyPr>
          <a:lstStyle/>
          <a:p>
            <a:pPr marL="342900" lvl="0" indent="-342900">
              <a:lnSpc>
                <a:spcPct val="120000"/>
              </a:lnSpc>
              <a:spcBef>
                <a:spcPts val="1200"/>
              </a:spcBef>
              <a:buClr>
                <a:srgbClr val="0070C0"/>
              </a:buClr>
              <a:buSzPct val="120000"/>
              <a:buFont typeface="Wingdings" panose="05000000000000000000" pitchFamily="2" charset="2"/>
              <a:buChar char="§"/>
            </a:pPr>
            <a:r>
              <a:rPr lang="en-US" dirty="0">
                <a:solidFill>
                  <a:prstClr val="black"/>
                </a:solidFill>
              </a:rPr>
              <a:t>National income accounting identity:</a:t>
            </a:r>
          </a:p>
          <a:p>
            <a:pPr marL="342900" lvl="0" indent="-342900">
              <a:lnSpc>
                <a:spcPct val="120000"/>
              </a:lnSpc>
              <a:spcBef>
                <a:spcPts val="1200"/>
              </a:spcBef>
              <a:buClr>
                <a:srgbClr val="0070C0"/>
              </a:buClr>
              <a:buSzPct val="120000"/>
              <a:buFont typeface="Wingdings" panose="05000000000000000000" pitchFamily="2" charset="2"/>
              <a:buChar char="§"/>
            </a:pPr>
            <a:endParaRPr lang="en-US" dirty="0">
              <a:solidFill>
                <a:prstClr val="black"/>
              </a:solidFill>
            </a:endParaRPr>
          </a:p>
          <a:p>
            <a:pPr marL="342900" lvl="0" indent="-342900">
              <a:lnSpc>
                <a:spcPct val="120000"/>
              </a:lnSpc>
              <a:spcBef>
                <a:spcPts val="1200"/>
              </a:spcBef>
              <a:buClr>
                <a:srgbClr val="0070C0"/>
              </a:buClr>
              <a:buSzPct val="120000"/>
              <a:buFont typeface="Wingdings" panose="05000000000000000000" pitchFamily="2" charset="2"/>
              <a:buChar char="§"/>
            </a:pPr>
            <a:r>
              <a:rPr lang="en-US" dirty="0">
                <a:solidFill>
                  <a:prstClr val="black"/>
                </a:solidFill>
              </a:rPr>
              <a:t>What is the impact of a U.S. trade deficit for U.S. employment? Employment falls when the Real exchange rate appreciates</a:t>
            </a:r>
          </a:p>
          <a:p>
            <a:pPr marL="342900" lvl="0" indent="-342900">
              <a:lnSpc>
                <a:spcPct val="120000"/>
              </a:lnSpc>
              <a:spcBef>
                <a:spcPts val="1200"/>
              </a:spcBef>
              <a:buClr>
                <a:srgbClr val="0070C0"/>
              </a:buClr>
              <a:buSzPct val="120000"/>
              <a:buFont typeface="Wingdings" panose="05000000000000000000" pitchFamily="2" charset="2"/>
              <a:buChar char="§"/>
            </a:pPr>
            <a:endParaRPr lang="en-US" dirty="0">
              <a:solidFill>
                <a:prstClr val="black"/>
              </a:solidFill>
            </a:endParaRPr>
          </a:p>
          <a:p>
            <a:pPr lvl="1">
              <a:lnSpc>
                <a:spcPct val="120000"/>
              </a:lnSpc>
              <a:spcBef>
                <a:spcPts val="1200"/>
              </a:spcBef>
              <a:buClr>
                <a:srgbClr val="0070C0"/>
              </a:buClr>
              <a:buSzPct val="120000"/>
            </a:pPr>
            <a:endParaRPr lang="en-US" dirty="0">
              <a:solidFill>
                <a:prstClr val="black"/>
              </a:solidFill>
            </a:endParaRPr>
          </a:p>
          <a:p>
            <a:pPr lvl="0">
              <a:lnSpc>
                <a:spcPct val="120000"/>
              </a:lnSpc>
              <a:spcBef>
                <a:spcPts val="1200"/>
              </a:spcBef>
              <a:buClr>
                <a:srgbClr val="0070C0"/>
              </a:buClr>
              <a:buSzPct val="120000"/>
            </a:pPr>
            <a:endParaRPr lang="en-US" dirty="0">
              <a:solidFill>
                <a:prstClr val="black"/>
              </a:solidFill>
            </a:endParaRPr>
          </a:p>
        </p:txBody>
      </p:sp>
      <p:graphicFrame>
        <p:nvGraphicFramePr>
          <p:cNvPr id="4" name="Objekt 3"/>
          <p:cNvGraphicFramePr>
            <a:graphicFrameLocks noChangeAspect="1"/>
          </p:cNvGraphicFramePr>
          <p:nvPr/>
        </p:nvGraphicFramePr>
        <p:xfrm>
          <a:off x="883244" y="3650431"/>
          <a:ext cx="2796124" cy="288568"/>
        </p:xfrm>
        <a:graphic>
          <a:graphicData uri="http://schemas.openxmlformats.org/presentationml/2006/ole">
            <mc:AlternateContent xmlns:mc="http://schemas.openxmlformats.org/markup-compatibility/2006">
              <mc:Choice xmlns:v="urn:schemas-microsoft-com:vml" Requires="v">
                <p:oleObj name="Equation" r:id="rId13" imgW="1726920" imgH="177480" progId="Equation.DSMT4">
                  <p:embed/>
                </p:oleObj>
              </mc:Choice>
              <mc:Fallback>
                <p:oleObj name="Equation" r:id="rId13" imgW="1726920" imgH="177480" progId="Equation.DSMT4">
                  <p:embed/>
                  <p:pic>
                    <p:nvPicPr>
                      <p:cNvPr id="4" name="Objekt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83244" y="3650431"/>
                        <a:ext cx="2796124" cy="288568"/>
                      </a:xfrm>
                      <a:prstGeom prst="rect">
                        <a:avLst/>
                      </a:prstGeom>
                      <a:noFill/>
                      <a:ln>
                        <a:noFill/>
                      </a:ln>
                    </p:spPr>
                  </p:pic>
                </p:oleObj>
              </mc:Fallback>
            </mc:AlternateContent>
          </a:graphicData>
        </a:graphic>
      </p:graphicFrame>
      <p:sp>
        <p:nvSpPr>
          <p:cNvPr id="20" name="Rechteck 19"/>
          <p:cNvSpPr/>
          <p:nvPr/>
        </p:nvSpPr>
        <p:spPr>
          <a:xfrm>
            <a:off x="0" y="5271735"/>
            <a:ext cx="9144000" cy="1103587"/>
          </a:xfrm>
          <a:prstGeom prst="rect">
            <a:avLst/>
          </a:prstGeom>
          <a:gradFill>
            <a:gsLst>
              <a:gs pos="6000">
                <a:srgbClr val="2E63AC">
                  <a:lumMod val="100000"/>
                </a:srgbClr>
              </a:gs>
              <a:gs pos="4000">
                <a:srgbClr val="2E63AC"/>
              </a:gs>
              <a:gs pos="54000">
                <a:srgbClr val="2E63AC">
                  <a:alpha val="0"/>
                </a:srgb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feld 20"/>
          <p:cNvSpPr txBox="1"/>
          <p:nvPr/>
        </p:nvSpPr>
        <p:spPr>
          <a:xfrm>
            <a:off x="-236490" y="5439157"/>
            <a:ext cx="9144000" cy="1015663"/>
          </a:xfrm>
          <a:prstGeom prst="rect">
            <a:avLst/>
          </a:prstGeom>
          <a:noFill/>
        </p:spPr>
        <p:txBody>
          <a:bodyPr wrap="square" rtlCol="0">
            <a:spAutoFit/>
          </a:bodyPr>
          <a:lstStyle/>
          <a:p>
            <a:pPr algn="r"/>
            <a:endParaRPr lang="de-DE" dirty="0">
              <a:solidFill>
                <a:schemeClr val="bg1"/>
              </a:solidFill>
              <a:latin typeface="+mj-lt"/>
            </a:endParaRPr>
          </a:p>
          <a:p>
            <a:pPr algn="r"/>
            <a:r>
              <a:rPr lang="de-DE" sz="2400" cap="all" dirty="0">
                <a:solidFill>
                  <a:schemeClr val="bg1"/>
                </a:solidFill>
                <a:latin typeface="+mj-lt"/>
              </a:rPr>
              <a:t>Case Study</a:t>
            </a:r>
          </a:p>
          <a:p>
            <a:pPr algn="r"/>
            <a:r>
              <a:rPr lang="de-DE" dirty="0">
                <a:solidFill>
                  <a:schemeClr val="bg1"/>
                </a:solidFill>
                <a:latin typeface="+mj-lt"/>
              </a:rPr>
              <a:t>       </a:t>
            </a:r>
            <a:endParaRPr lang="en-US" dirty="0">
              <a:solidFill>
                <a:schemeClr val="bg1"/>
              </a:solidFill>
              <a:latin typeface="+mj-lt"/>
            </a:endParaRPr>
          </a:p>
        </p:txBody>
      </p:sp>
    </p:spTree>
    <p:extLst>
      <p:ext uri="{BB962C8B-B14F-4D97-AF65-F5344CB8AC3E}">
        <p14:creationId xmlns:p14="http://schemas.microsoft.com/office/powerpoint/2010/main" val="4009935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strips(downLeft)">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strips(downLeft)">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animEffect transition="in" filter="strips(downLeft)">
                                      <p:cBhvr>
                                        <p:cTn id="17" dur="500"/>
                                        <p:tgtEl>
                                          <p:spTgt spid="19">
                                            <p:txEl>
                                              <p:pRg st="0" end="0"/>
                                            </p:txEl>
                                          </p:spTgt>
                                        </p:tgtEl>
                                      </p:cBhvr>
                                    </p:animEffect>
                                  </p:childTnLst>
                                </p:cTn>
                              </p:par>
                              <p:par>
                                <p:cTn id="18" presetID="6" presetClass="entr" presetSubtype="16"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circle(in)">
                                      <p:cBhvr>
                                        <p:cTn id="20" dur="20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8" presetClass="entr" presetSubtype="12" fill="hold" nodeType="clickEffect">
                                  <p:stCondLst>
                                    <p:cond delay="0"/>
                                  </p:stCondLst>
                                  <p:childTnLst>
                                    <p:set>
                                      <p:cBhvr>
                                        <p:cTn id="24" dur="1" fill="hold">
                                          <p:stCondLst>
                                            <p:cond delay="0"/>
                                          </p:stCondLst>
                                        </p:cTn>
                                        <p:tgtEl>
                                          <p:spTgt spid="19">
                                            <p:txEl>
                                              <p:pRg st="2" end="2"/>
                                            </p:txEl>
                                          </p:spTgt>
                                        </p:tgtEl>
                                        <p:attrNameLst>
                                          <p:attrName>style.visibility</p:attrName>
                                        </p:attrNameLst>
                                      </p:cBhvr>
                                      <p:to>
                                        <p:strVal val="visible"/>
                                      </p:to>
                                    </p:set>
                                    <p:animEffect transition="in" filter="strips(downLeft)">
                                      <p:cBhvr>
                                        <p:cTn id="25" dur="500"/>
                                        <p:tgtEl>
                                          <p:spTgt spid="19">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dissolve">
                                      <p:cBhvr>
                                        <p:cTn id="30" dur="10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left)">
                                      <p:cBhvr>
                                        <p:cTn id="35" dur="2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up)">
                                      <p:cBhvr>
                                        <p:cTn id="40" dur="2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left)">
                                      <p:cBhvr>
                                        <p:cTn id="45" dur="2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2" fill="hold"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wipe(right)">
                                      <p:cBhvr>
                                        <p:cTn id="50" dur="25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wipe(left)">
                                      <p:cBhvr>
                                        <p:cTn id="55" dur="2500"/>
                                        <p:tgtEl>
                                          <p:spTgt spid="14"/>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wipe(left)">
                                      <p:cBhvr>
                                        <p:cTn id="60" dur="2500"/>
                                        <p:tgtEl>
                                          <p:spTgt spid="15"/>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wipe(up)">
                                      <p:cBhvr>
                                        <p:cTn id="65" dur="2500"/>
                                        <p:tgtEl>
                                          <p:spTgt spid="16"/>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nodeType="click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wipe(left)">
                                      <p:cBhvr>
                                        <p:cTn id="70" dur="2500"/>
                                        <p:tgtEl>
                                          <p:spTgt spid="17"/>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2" fill="hold" nodeType="clickEffect">
                                  <p:stCondLst>
                                    <p:cond delay="0"/>
                                  </p:stCondLst>
                                  <p:childTnLst>
                                    <p:set>
                                      <p:cBhvr>
                                        <p:cTn id="74" dur="1" fill="hold">
                                          <p:stCondLst>
                                            <p:cond delay="0"/>
                                          </p:stCondLst>
                                        </p:cTn>
                                        <p:tgtEl>
                                          <p:spTgt spid="18"/>
                                        </p:tgtEl>
                                        <p:attrNameLst>
                                          <p:attrName>style.visibility</p:attrName>
                                        </p:attrNameLst>
                                      </p:cBhvr>
                                      <p:to>
                                        <p:strVal val="visible"/>
                                      </p:to>
                                    </p:set>
                                    <p:animEffect transition="in" filter="wipe(right)">
                                      <p:cBhvr>
                                        <p:cTn id="75" dur="2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2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24057"/>
            <a:ext cx="3106737" cy="24077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91362" y="1073928"/>
            <a:ext cx="8458200" cy="1797415"/>
          </a:xfrm>
          <a:prstGeom prst="rect">
            <a:avLst/>
          </a:prstGeom>
          <a:noFill/>
        </p:spPr>
        <p:txBody>
          <a:bodyPr wrap="square" rtlCol="0">
            <a:spAutoFit/>
          </a:bodyPr>
          <a:lstStyle/>
          <a:p>
            <a:pPr lvl="0">
              <a:lnSpc>
                <a:spcPct val="120000"/>
              </a:lnSpc>
              <a:spcBef>
                <a:spcPts val="1200"/>
              </a:spcBef>
              <a:buClr>
                <a:srgbClr val="0070C0"/>
              </a:buClr>
              <a:buSzPct val="120000"/>
            </a:pPr>
            <a:r>
              <a:rPr lang="en-US" sz="2400" dirty="0">
                <a:solidFill>
                  <a:srgbClr val="2E63AC"/>
                </a:solidFill>
              </a:rPr>
              <a:t>What if the Chinese government keeps the yuan undervalued?</a:t>
            </a:r>
          </a:p>
          <a:p>
            <a:pPr marL="342900" lvl="0" indent="-342900">
              <a:lnSpc>
                <a:spcPct val="120000"/>
              </a:lnSpc>
              <a:spcBef>
                <a:spcPts val="1200"/>
              </a:spcBef>
              <a:buClr>
                <a:srgbClr val="0070C0"/>
              </a:buClr>
              <a:buSzPct val="120000"/>
              <a:buFont typeface="Wingdings" panose="05000000000000000000" pitchFamily="2" charset="2"/>
              <a:buChar char="§"/>
            </a:pPr>
            <a:r>
              <a:rPr lang="en-US" sz="2000" dirty="0">
                <a:solidFill>
                  <a:prstClr val="black"/>
                </a:solidFill>
              </a:rPr>
              <a:t>Can U.S. monetary policy respond to the appreciation of the real exchange rate? The U.S. Fed can pursue an expansionary monetary policy to decrease the real exchange rate</a:t>
            </a:r>
          </a:p>
        </p:txBody>
      </p:sp>
      <p:sp>
        <p:nvSpPr>
          <p:cNvPr id="3" name="Titel 2"/>
          <p:cNvSpPr>
            <a:spLocks noGrp="1"/>
          </p:cNvSpPr>
          <p:nvPr>
            <p:ph type="title"/>
          </p:nvPr>
        </p:nvSpPr>
        <p:spPr>
          <a:xfrm>
            <a:off x="550407" y="802567"/>
            <a:ext cx="6753905" cy="1132540"/>
          </a:xfrm>
        </p:spPr>
        <p:txBody>
          <a:bodyPr/>
          <a:lstStyle/>
          <a:p>
            <a:pPr marL="118800" lvl="0" indent="-118872">
              <a:lnSpc>
                <a:spcPct val="120000"/>
              </a:lnSpc>
              <a:spcBef>
                <a:spcPts val="1200"/>
              </a:spcBef>
            </a:pPr>
            <a:r>
              <a:rPr lang="en-US" dirty="0">
                <a:solidFill>
                  <a:srgbClr val="135CBD"/>
                </a:solidFill>
                <a:ea typeface="ＭＳ Ｐゴシック" pitchFamily="34" charset="-128"/>
              </a:rPr>
              <a:t>The Real Exchange Rate and Exports</a:t>
            </a:r>
            <a:br>
              <a:rPr lang="en-US" dirty="0">
                <a:solidFill>
                  <a:srgbClr val="135CBD"/>
                </a:solidFill>
                <a:ea typeface="ＭＳ Ｐゴシック" pitchFamily="34" charset="-128"/>
              </a:rPr>
            </a:br>
            <a:br>
              <a:rPr lang="en-US" dirty="0">
                <a:solidFill>
                  <a:srgbClr val="135CBD"/>
                </a:solidFill>
                <a:ea typeface="ＭＳ Ｐゴシック" pitchFamily="34" charset="-128"/>
              </a:rPr>
            </a:br>
            <a:endParaRPr lang="en-US" dirty="0">
              <a:solidFill>
                <a:srgbClr val="135CBD"/>
              </a:solidFill>
              <a:ea typeface="ＭＳ Ｐゴシック" pitchFamily="34" charset="-128"/>
            </a:endParaRPr>
          </a:p>
        </p:txBody>
      </p:sp>
      <p:sp>
        <p:nvSpPr>
          <p:cNvPr id="20" name="Rechteck 19"/>
          <p:cNvSpPr/>
          <p:nvPr/>
        </p:nvSpPr>
        <p:spPr>
          <a:xfrm>
            <a:off x="0" y="5249963"/>
            <a:ext cx="9144000" cy="1103587"/>
          </a:xfrm>
          <a:prstGeom prst="rect">
            <a:avLst/>
          </a:prstGeom>
          <a:gradFill>
            <a:gsLst>
              <a:gs pos="6000">
                <a:srgbClr val="2E63AC">
                  <a:lumMod val="100000"/>
                </a:srgbClr>
              </a:gs>
              <a:gs pos="4000">
                <a:srgbClr val="2E63AC"/>
              </a:gs>
              <a:gs pos="54000">
                <a:srgbClr val="2E63AC">
                  <a:alpha val="0"/>
                </a:srgb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feld 20"/>
          <p:cNvSpPr txBox="1"/>
          <p:nvPr/>
        </p:nvSpPr>
        <p:spPr>
          <a:xfrm>
            <a:off x="-236490" y="5439157"/>
            <a:ext cx="9144000" cy="1015663"/>
          </a:xfrm>
          <a:prstGeom prst="rect">
            <a:avLst/>
          </a:prstGeom>
          <a:noFill/>
        </p:spPr>
        <p:txBody>
          <a:bodyPr wrap="square" rtlCol="0">
            <a:spAutoFit/>
          </a:bodyPr>
          <a:lstStyle/>
          <a:p>
            <a:pPr algn="r"/>
            <a:endParaRPr lang="de-DE" dirty="0">
              <a:solidFill>
                <a:schemeClr val="bg1"/>
              </a:solidFill>
              <a:latin typeface="+mj-lt"/>
            </a:endParaRPr>
          </a:p>
          <a:p>
            <a:pPr algn="r"/>
            <a:r>
              <a:rPr lang="de-DE" sz="2400" cap="all" dirty="0">
                <a:solidFill>
                  <a:schemeClr val="bg1"/>
                </a:solidFill>
                <a:latin typeface="+mj-lt"/>
              </a:rPr>
              <a:t>Case Study</a:t>
            </a:r>
          </a:p>
          <a:p>
            <a:pPr algn="r"/>
            <a:r>
              <a:rPr lang="de-DE" dirty="0">
                <a:solidFill>
                  <a:schemeClr val="bg1"/>
                </a:solidFill>
                <a:latin typeface="+mj-lt"/>
              </a:rPr>
              <a:t>       </a:t>
            </a:r>
            <a:endParaRPr lang="en-US" dirty="0">
              <a:solidFill>
                <a:schemeClr val="bg1"/>
              </a:solidFill>
              <a:latin typeface="+mj-lt"/>
            </a:endParaRPr>
          </a:p>
        </p:txBody>
      </p:sp>
      <p:sp>
        <p:nvSpPr>
          <p:cNvPr id="6" name="AutoShape 4" descr="Bildergebnis für yuan dollar funny"/>
          <p:cNvSpPr>
            <a:spLocks noChangeAspect="1" noChangeArrowheads="1"/>
          </p:cNvSpPr>
          <p:nvPr/>
        </p:nvSpPr>
        <p:spPr bwMode="auto">
          <a:xfrm>
            <a:off x="155575" y="-2125663"/>
            <a:ext cx="5715000" cy="44291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TextBox 4"/>
          <p:cNvSpPr txBox="1"/>
          <p:nvPr/>
        </p:nvSpPr>
        <p:spPr>
          <a:xfrm>
            <a:off x="3037103" y="3140886"/>
            <a:ext cx="6106871" cy="3877985"/>
          </a:xfrm>
          <a:prstGeom prst="rect">
            <a:avLst/>
          </a:prstGeom>
          <a:noFill/>
        </p:spPr>
        <p:txBody>
          <a:bodyPr wrap="square" rtlCol="0">
            <a:spAutoFit/>
          </a:bodyPr>
          <a:lstStyle/>
          <a:p>
            <a:pPr marL="800100" lvl="1" indent="-342900">
              <a:lnSpc>
                <a:spcPct val="120000"/>
              </a:lnSpc>
              <a:spcBef>
                <a:spcPts val="1200"/>
              </a:spcBef>
              <a:buClr>
                <a:srgbClr val="0070C0"/>
              </a:buClr>
              <a:buSzPct val="120000"/>
              <a:buFont typeface="Wingdings" panose="05000000000000000000" pitchFamily="2" charset="2"/>
              <a:buChar char="§"/>
            </a:pPr>
            <a:r>
              <a:rPr lang="en-US" sz="2000" dirty="0">
                <a:solidFill>
                  <a:prstClr val="black"/>
                </a:solidFill>
              </a:rPr>
              <a:t>An expansionary monetary policy lowers U.S. interest rates </a:t>
            </a:r>
          </a:p>
          <a:p>
            <a:pPr marL="800100" lvl="1" indent="-342900">
              <a:lnSpc>
                <a:spcPct val="120000"/>
              </a:lnSpc>
              <a:spcBef>
                <a:spcPts val="1200"/>
              </a:spcBef>
              <a:buClr>
                <a:srgbClr val="0070C0"/>
              </a:buClr>
              <a:buSzPct val="120000"/>
              <a:buFont typeface="Wingdings" panose="05000000000000000000" pitchFamily="2" charset="2"/>
              <a:buChar char="§"/>
            </a:pPr>
            <a:r>
              <a:rPr lang="en-US" sz="2000" dirty="0">
                <a:solidFill>
                  <a:prstClr val="black"/>
                </a:solidFill>
              </a:rPr>
              <a:t>Chinese investors reduce their holdings of U.S. assets, which decreases the demand for U.S. dollars in the foreign exchange market</a:t>
            </a:r>
          </a:p>
          <a:p>
            <a:pPr marL="800100" lvl="1" indent="-342900">
              <a:lnSpc>
                <a:spcPct val="120000"/>
              </a:lnSpc>
              <a:spcBef>
                <a:spcPts val="1200"/>
              </a:spcBef>
              <a:buClr>
                <a:srgbClr val="0070C0"/>
              </a:buClr>
              <a:buSzPct val="120000"/>
              <a:buFont typeface="Wingdings" panose="05000000000000000000" pitchFamily="2" charset="2"/>
              <a:buChar char="§"/>
            </a:pPr>
            <a:r>
              <a:rPr lang="en-US" sz="2000" dirty="0">
                <a:solidFill>
                  <a:prstClr val="black"/>
                </a:solidFill>
              </a:rPr>
              <a:t>This will cause the real yuan–dollar exchange rate E to fall and thus U.S. net exports to increase</a:t>
            </a:r>
          </a:p>
          <a:p>
            <a:pPr marL="342900" lvl="0" indent="-342900">
              <a:lnSpc>
                <a:spcPct val="120000"/>
              </a:lnSpc>
              <a:spcBef>
                <a:spcPts val="1200"/>
              </a:spcBef>
              <a:buClr>
                <a:srgbClr val="0070C0"/>
              </a:buClr>
              <a:buSzPct val="120000"/>
              <a:buFont typeface="Wingdings" panose="05000000000000000000" pitchFamily="2" charset="2"/>
              <a:buChar char="§"/>
            </a:pPr>
            <a:endParaRPr lang="en-US" sz="2000" dirty="0">
              <a:solidFill>
                <a:prstClr val="black"/>
              </a:solidFill>
            </a:endParaRPr>
          </a:p>
        </p:txBody>
      </p:sp>
    </p:spTree>
    <p:extLst>
      <p:ext uri="{BB962C8B-B14F-4D97-AF65-F5344CB8AC3E}">
        <p14:creationId xmlns:p14="http://schemas.microsoft.com/office/powerpoint/2010/main" val="1218211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strips(downLeft)">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strips(downLeft)">
                                      <p:cBhvr>
                                        <p:cTn id="12" dur="500"/>
                                        <p:tgtEl>
                                          <p:spTgt spid="2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22">
                                            <p:txEl>
                                              <p:pRg st="1" end="1"/>
                                            </p:txEl>
                                          </p:spTgt>
                                        </p:tgtEl>
                                        <p:attrNameLst>
                                          <p:attrName>style.visibility</p:attrName>
                                        </p:attrNameLst>
                                      </p:cBhvr>
                                      <p:to>
                                        <p:strVal val="visible"/>
                                      </p:to>
                                    </p:set>
                                    <p:animEffect transition="in" filter="strips(downLeft)">
                                      <p:cBhvr>
                                        <p:cTn id="17" dur="500"/>
                                        <p:tgtEl>
                                          <p:spTgt spid="2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22">
                                            <p:txEl>
                                              <p:pRg st="2" end="2"/>
                                            </p:txEl>
                                          </p:spTgt>
                                        </p:tgtEl>
                                        <p:attrNameLst>
                                          <p:attrName>style.visibility</p:attrName>
                                        </p:attrNameLst>
                                      </p:cBhvr>
                                      <p:to>
                                        <p:strVal val="visible"/>
                                      </p:to>
                                    </p:set>
                                    <p:animEffect transition="in" filter="strips(downLeft)">
                                      <p:cBhvr>
                                        <p:cTn id="22" dur="500"/>
                                        <p:tgtEl>
                                          <p:spTgt spid="2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2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24057"/>
            <a:ext cx="3106737" cy="24077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91362" y="1073928"/>
            <a:ext cx="8458200" cy="1797415"/>
          </a:xfrm>
          <a:prstGeom prst="rect">
            <a:avLst/>
          </a:prstGeom>
          <a:noFill/>
        </p:spPr>
        <p:txBody>
          <a:bodyPr wrap="square" rtlCol="0">
            <a:spAutoFit/>
          </a:bodyPr>
          <a:lstStyle/>
          <a:p>
            <a:pPr lvl="0">
              <a:lnSpc>
                <a:spcPct val="120000"/>
              </a:lnSpc>
              <a:spcBef>
                <a:spcPts val="1200"/>
              </a:spcBef>
              <a:buClr>
                <a:srgbClr val="0070C0"/>
              </a:buClr>
              <a:buSzPct val="120000"/>
            </a:pPr>
            <a:r>
              <a:rPr lang="en-US" sz="2400" dirty="0">
                <a:solidFill>
                  <a:srgbClr val="2E63AC"/>
                </a:solidFill>
              </a:rPr>
              <a:t>What if the Chinese government keeps the yuan undervalued?</a:t>
            </a:r>
          </a:p>
          <a:p>
            <a:pPr marL="342900" lvl="0" indent="-342900">
              <a:lnSpc>
                <a:spcPct val="120000"/>
              </a:lnSpc>
              <a:spcBef>
                <a:spcPts val="1200"/>
              </a:spcBef>
              <a:buClr>
                <a:srgbClr val="0070C0"/>
              </a:buClr>
              <a:buSzPct val="120000"/>
              <a:buFont typeface="Wingdings" panose="05000000000000000000" pitchFamily="2" charset="2"/>
              <a:buChar char="§"/>
            </a:pPr>
            <a:r>
              <a:rPr lang="en-US" sz="2000" dirty="0">
                <a:solidFill>
                  <a:prstClr val="black"/>
                </a:solidFill>
              </a:rPr>
              <a:t>Can U.S. monetary policy respond to the appreciation of the real exchange rate? The U.S. Fed can pursue an expansionary monetary policy to decrease the real exchange rate</a:t>
            </a:r>
          </a:p>
        </p:txBody>
      </p:sp>
      <p:sp>
        <p:nvSpPr>
          <p:cNvPr id="3" name="Titel 2"/>
          <p:cNvSpPr>
            <a:spLocks noGrp="1"/>
          </p:cNvSpPr>
          <p:nvPr>
            <p:ph type="title"/>
          </p:nvPr>
        </p:nvSpPr>
        <p:spPr>
          <a:xfrm>
            <a:off x="550407" y="802567"/>
            <a:ext cx="6753905" cy="1132540"/>
          </a:xfrm>
        </p:spPr>
        <p:txBody>
          <a:bodyPr/>
          <a:lstStyle/>
          <a:p>
            <a:pPr marL="118800" lvl="0" indent="-118872">
              <a:lnSpc>
                <a:spcPct val="120000"/>
              </a:lnSpc>
              <a:spcBef>
                <a:spcPts val="1200"/>
              </a:spcBef>
            </a:pPr>
            <a:r>
              <a:rPr lang="en-US" dirty="0">
                <a:solidFill>
                  <a:srgbClr val="135CBD"/>
                </a:solidFill>
                <a:ea typeface="ＭＳ Ｐゴシック" pitchFamily="34" charset="-128"/>
              </a:rPr>
              <a:t>The Real Exchange Rate and Exports</a:t>
            </a:r>
            <a:br>
              <a:rPr lang="en-US" dirty="0">
                <a:solidFill>
                  <a:srgbClr val="135CBD"/>
                </a:solidFill>
                <a:ea typeface="ＭＳ Ｐゴシック" pitchFamily="34" charset="-128"/>
              </a:rPr>
            </a:br>
            <a:br>
              <a:rPr lang="en-US" dirty="0">
                <a:solidFill>
                  <a:srgbClr val="135CBD"/>
                </a:solidFill>
                <a:ea typeface="ＭＳ Ｐゴシック" pitchFamily="34" charset="-128"/>
              </a:rPr>
            </a:br>
            <a:endParaRPr lang="en-US" dirty="0">
              <a:solidFill>
                <a:srgbClr val="135CBD"/>
              </a:solidFill>
              <a:ea typeface="ＭＳ Ｐゴシック" pitchFamily="34" charset="-128"/>
            </a:endParaRPr>
          </a:p>
        </p:txBody>
      </p:sp>
      <p:sp>
        <p:nvSpPr>
          <p:cNvPr id="20" name="Rechteck 19"/>
          <p:cNvSpPr/>
          <p:nvPr/>
        </p:nvSpPr>
        <p:spPr>
          <a:xfrm>
            <a:off x="0" y="5249963"/>
            <a:ext cx="9144000" cy="1103587"/>
          </a:xfrm>
          <a:prstGeom prst="rect">
            <a:avLst/>
          </a:prstGeom>
          <a:gradFill>
            <a:gsLst>
              <a:gs pos="6000">
                <a:srgbClr val="2E63AC">
                  <a:lumMod val="100000"/>
                </a:srgbClr>
              </a:gs>
              <a:gs pos="4000">
                <a:srgbClr val="2E63AC"/>
              </a:gs>
              <a:gs pos="54000">
                <a:srgbClr val="2E63AC">
                  <a:alpha val="0"/>
                </a:srgb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feld 20"/>
          <p:cNvSpPr txBox="1"/>
          <p:nvPr/>
        </p:nvSpPr>
        <p:spPr>
          <a:xfrm>
            <a:off x="-236490" y="5439157"/>
            <a:ext cx="9144000" cy="1015663"/>
          </a:xfrm>
          <a:prstGeom prst="rect">
            <a:avLst/>
          </a:prstGeom>
          <a:noFill/>
        </p:spPr>
        <p:txBody>
          <a:bodyPr wrap="square" rtlCol="0">
            <a:spAutoFit/>
          </a:bodyPr>
          <a:lstStyle/>
          <a:p>
            <a:pPr algn="r"/>
            <a:endParaRPr lang="de-DE" dirty="0">
              <a:solidFill>
                <a:schemeClr val="bg1"/>
              </a:solidFill>
              <a:latin typeface="+mj-lt"/>
            </a:endParaRPr>
          </a:p>
          <a:p>
            <a:pPr algn="r"/>
            <a:r>
              <a:rPr lang="de-DE" sz="2400" cap="all" dirty="0">
                <a:solidFill>
                  <a:schemeClr val="bg1"/>
                </a:solidFill>
                <a:latin typeface="+mj-lt"/>
              </a:rPr>
              <a:t>Case Study</a:t>
            </a:r>
          </a:p>
          <a:p>
            <a:pPr algn="r"/>
            <a:r>
              <a:rPr lang="de-DE" dirty="0">
                <a:solidFill>
                  <a:schemeClr val="bg1"/>
                </a:solidFill>
                <a:latin typeface="+mj-lt"/>
              </a:rPr>
              <a:t>       </a:t>
            </a:r>
            <a:endParaRPr lang="en-US" dirty="0">
              <a:solidFill>
                <a:schemeClr val="bg1"/>
              </a:solidFill>
              <a:latin typeface="+mj-lt"/>
            </a:endParaRPr>
          </a:p>
        </p:txBody>
      </p:sp>
      <p:sp>
        <p:nvSpPr>
          <p:cNvPr id="6" name="AutoShape 4" descr="Bildergebnis für yuan dollar funny"/>
          <p:cNvSpPr>
            <a:spLocks noChangeAspect="1" noChangeArrowheads="1"/>
          </p:cNvSpPr>
          <p:nvPr/>
        </p:nvSpPr>
        <p:spPr bwMode="auto">
          <a:xfrm>
            <a:off x="155575" y="-2125663"/>
            <a:ext cx="5715000" cy="44291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TextBox 4"/>
          <p:cNvSpPr txBox="1"/>
          <p:nvPr/>
        </p:nvSpPr>
        <p:spPr>
          <a:xfrm>
            <a:off x="3037103" y="3140886"/>
            <a:ext cx="6106871" cy="3877985"/>
          </a:xfrm>
          <a:prstGeom prst="rect">
            <a:avLst/>
          </a:prstGeom>
          <a:noFill/>
        </p:spPr>
        <p:txBody>
          <a:bodyPr wrap="square" rtlCol="0">
            <a:spAutoFit/>
          </a:bodyPr>
          <a:lstStyle/>
          <a:p>
            <a:pPr marL="800100" lvl="1" indent="-342900">
              <a:lnSpc>
                <a:spcPct val="120000"/>
              </a:lnSpc>
              <a:spcBef>
                <a:spcPts val="1200"/>
              </a:spcBef>
              <a:buClr>
                <a:srgbClr val="0070C0"/>
              </a:buClr>
              <a:buSzPct val="120000"/>
              <a:buFont typeface="Wingdings" panose="05000000000000000000" pitchFamily="2" charset="2"/>
              <a:buChar char="§"/>
            </a:pPr>
            <a:r>
              <a:rPr lang="en-US" sz="2000" dirty="0">
                <a:solidFill>
                  <a:prstClr val="black"/>
                </a:solidFill>
              </a:rPr>
              <a:t>An expansionary monetary policy lowers U.S. interest rates </a:t>
            </a:r>
          </a:p>
          <a:p>
            <a:pPr marL="800100" lvl="1" indent="-342900">
              <a:lnSpc>
                <a:spcPct val="120000"/>
              </a:lnSpc>
              <a:spcBef>
                <a:spcPts val="1200"/>
              </a:spcBef>
              <a:buClr>
                <a:srgbClr val="0070C0"/>
              </a:buClr>
              <a:buSzPct val="120000"/>
              <a:buFont typeface="Wingdings" panose="05000000000000000000" pitchFamily="2" charset="2"/>
              <a:buChar char="§"/>
            </a:pPr>
            <a:r>
              <a:rPr lang="en-US" sz="2000" dirty="0">
                <a:solidFill>
                  <a:prstClr val="black"/>
                </a:solidFill>
              </a:rPr>
              <a:t>Chinese investors reduce their holdings of U.S. assets, which decreases the demand for U.S. dollars in the foreign exchange market</a:t>
            </a:r>
          </a:p>
          <a:p>
            <a:pPr marL="800100" lvl="1" indent="-342900">
              <a:lnSpc>
                <a:spcPct val="120000"/>
              </a:lnSpc>
              <a:spcBef>
                <a:spcPts val="1200"/>
              </a:spcBef>
              <a:buClr>
                <a:srgbClr val="0070C0"/>
              </a:buClr>
              <a:buSzPct val="120000"/>
              <a:buFont typeface="Wingdings" panose="05000000000000000000" pitchFamily="2" charset="2"/>
              <a:buChar char="§"/>
            </a:pPr>
            <a:r>
              <a:rPr lang="en-US" sz="2000" dirty="0">
                <a:solidFill>
                  <a:prstClr val="black"/>
                </a:solidFill>
              </a:rPr>
              <a:t>This will cause the real yuan–dollar exchange rate E to fall and thus U.S. net exports to increase</a:t>
            </a:r>
          </a:p>
          <a:p>
            <a:pPr marL="342900" lvl="0" indent="-342900">
              <a:lnSpc>
                <a:spcPct val="120000"/>
              </a:lnSpc>
              <a:spcBef>
                <a:spcPts val="1200"/>
              </a:spcBef>
              <a:buClr>
                <a:srgbClr val="0070C0"/>
              </a:buClr>
              <a:buSzPct val="120000"/>
              <a:buFont typeface="Wingdings" panose="05000000000000000000" pitchFamily="2" charset="2"/>
              <a:buChar char="§"/>
            </a:pPr>
            <a:endParaRPr lang="en-US" sz="2000" dirty="0">
              <a:solidFill>
                <a:prstClr val="black"/>
              </a:solidFill>
            </a:endParaRPr>
          </a:p>
        </p:txBody>
      </p:sp>
      <p:sp>
        <p:nvSpPr>
          <p:cNvPr id="2" name="Rectangle 1">
            <a:extLst>
              <a:ext uri="{FF2B5EF4-FFF2-40B4-BE49-F238E27FC236}">
                <a16:creationId xmlns:a16="http://schemas.microsoft.com/office/drawing/2014/main" id="{5326F608-9F19-76C9-D0D0-C223187C8E4F}"/>
              </a:ext>
            </a:extLst>
          </p:cNvPr>
          <p:cNvSpPr/>
          <p:nvPr/>
        </p:nvSpPr>
        <p:spPr>
          <a:xfrm>
            <a:off x="-26"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DE" dirty="0"/>
              <a:t>End</a:t>
            </a:r>
          </a:p>
        </p:txBody>
      </p:sp>
    </p:spTree>
    <p:extLst>
      <p:ext uri="{BB962C8B-B14F-4D97-AF65-F5344CB8AC3E}">
        <p14:creationId xmlns:p14="http://schemas.microsoft.com/office/powerpoint/2010/main" val="2293670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strips(downLeft)">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strips(downLeft)">
                                      <p:cBhvr>
                                        <p:cTn id="12" dur="500"/>
                                        <p:tgtEl>
                                          <p:spTgt spid="2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22">
                                            <p:txEl>
                                              <p:pRg st="1" end="1"/>
                                            </p:txEl>
                                          </p:spTgt>
                                        </p:tgtEl>
                                        <p:attrNameLst>
                                          <p:attrName>style.visibility</p:attrName>
                                        </p:attrNameLst>
                                      </p:cBhvr>
                                      <p:to>
                                        <p:strVal val="visible"/>
                                      </p:to>
                                    </p:set>
                                    <p:animEffect transition="in" filter="strips(downLeft)">
                                      <p:cBhvr>
                                        <p:cTn id="17" dur="500"/>
                                        <p:tgtEl>
                                          <p:spTgt spid="2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22">
                                            <p:txEl>
                                              <p:pRg st="2" end="2"/>
                                            </p:txEl>
                                          </p:spTgt>
                                        </p:tgtEl>
                                        <p:attrNameLst>
                                          <p:attrName>style.visibility</p:attrName>
                                        </p:attrNameLst>
                                      </p:cBhvr>
                                      <p:to>
                                        <p:strVal val="visible"/>
                                      </p:to>
                                    </p:set>
                                    <p:animEffect transition="in" filter="strips(downLeft)">
                                      <p:cBhvr>
                                        <p:cTn id="22" dur="500"/>
                                        <p:tgtEl>
                                          <p:spTgt spid="2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TextBox 71"/>
          <p:cNvSpPr txBox="1">
            <a:spLocks noChangeArrowheads="1"/>
          </p:cNvSpPr>
          <p:nvPr/>
        </p:nvSpPr>
        <p:spPr bwMode="auto">
          <a:xfrm>
            <a:off x="604838" y="1955800"/>
            <a:ext cx="3080067" cy="4234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2000" dirty="0">
                <a:latin typeface="+mn-lt"/>
              </a:rPr>
              <a:t>A technological advance in the computer industry enables the economy to produce more computers for any given number of cars. As a result, the production possibilities frontier shifts outward. If the economy moves from point A to point G, then the production of both cars and computers increases.</a:t>
            </a:r>
          </a:p>
        </p:txBody>
      </p:sp>
      <p:grpSp>
        <p:nvGrpSpPr>
          <p:cNvPr id="61" name="Gruppieren 60"/>
          <p:cNvGrpSpPr/>
          <p:nvPr/>
        </p:nvGrpSpPr>
        <p:grpSpPr>
          <a:xfrm>
            <a:off x="4027989" y="1788505"/>
            <a:ext cx="5116011" cy="3798167"/>
            <a:chOff x="-439112" y="763537"/>
            <a:chExt cx="8698889" cy="5771701"/>
          </a:xfrm>
        </p:grpSpPr>
        <p:sp>
          <p:nvSpPr>
            <p:cNvPr id="62" name="Rectangle 5"/>
            <p:cNvSpPr/>
            <p:nvPr/>
          </p:nvSpPr>
          <p:spPr>
            <a:xfrm>
              <a:off x="1435100" y="1600200"/>
              <a:ext cx="4495800" cy="396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l">
                <a:buFontTx/>
                <a:buNone/>
                <a:defRPr/>
              </a:pPr>
              <a:endParaRPr lang="en-US" sz="1800">
                <a:solidFill>
                  <a:schemeClr val="tx1"/>
                </a:solidFill>
              </a:endParaRPr>
            </a:p>
          </p:txBody>
        </p:sp>
        <p:grpSp>
          <p:nvGrpSpPr>
            <p:cNvPr id="63" name="Group 50"/>
            <p:cNvGrpSpPr>
              <a:grpSpLocks/>
            </p:cNvGrpSpPr>
            <p:nvPr/>
          </p:nvGrpSpPr>
          <p:grpSpPr bwMode="auto">
            <a:xfrm>
              <a:off x="-439112" y="763537"/>
              <a:ext cx="2232834" cy="4791125"/>
              <a:chOff x="-45828" y="467279"/>
              <a:chExt cx="2234452" cy="4791312"/>
            </a:xfrm>
          </p:grpSpPr>
          <p:cxnSp>
            <p:nvCxnSpPr>
              <p:cNvPr id="94" name="Straight Connector 7"/>
              <p:cNvCxnSpPr/>
              <p:nvPr/>
            </p:nvCxnSpPr>
            <p:spPr>
              <a:xfrm rot="5400000">
                <a:off x="-115024" y="3313828"/>
                <a:ext cx="3887938"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5" name="TextBox 8"/>
              <p:cNvSpPr txBox="1">
                <a:spLocks noChangeArrowheads="1"/>
              </p:cNvSpPr>
              <p:nvPr/>
            </p:nvSpPr>
            <p:spPr bwMode="auto">
              <a:xfrm>
                <a:off x="-45828" y="467279"/>
                <a:ext cx="2234452" cy="1403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spcBef>
                    <a:spcPct val="0"/>
                  </a:spcBef>
                  <a:buFontTx/>
                  <a:buNone/>
                </a:pPr>
                <a:r>
                  <a:rPr lang="en-US" altLang="en-US" sz="1800" dirty="0">
                    <a:latin typeface="+mn-lt"/>
                  </a:rPr>
                  <a:t>Quantity of</a:t>
                </a:r>
              </a:p>
              <a:p>
                <a:pPr eaLnBrk="1" hangingPunct="1">
                  <a:spcBef>
                    <a:spcPct val="0"/>
                  </a:spcBef>
                  <a:buFontTx/>
                  <a:buNone/>
                </a:pPr>
                <a:r>
                  <a:rPr lang="en-US" altLang="en-US" sz="1800" dirty="0">
                    <a:latin typeface="+mn-lt"/>
                  </a:rPr>
                  <a:t>Computers</a:t>
                </a:r>
              </a:p>
              <a:p>
                <a:pPr eaLnBrk="1" hangingPunct="1">
                  <a:spcBef>
                    <a:spcPct val="0"/>
                  </a:spcBef>
                  <a:buFontTx/>
                  <a:buNone/>
                </a:pPr>
                <a:r>
                  <a:rPr lang="en-US" altLang="en-US" sz="1800" dirty="0">
                    <a:latin typeface="+mn-lt"/>
                  </a:rPr>
                  <a:t>Produced </a:t>
                </a:r>
              </a:p>
            </p:txBody>
          </p:sp>
        </p:grpSp>
        <p:grpSp>
          <p:nvGrpSpPr>
            <p:cNvPr id="64" name="Group 49"/>
            <p:cNvGrpSpPr>
              <a:grpSpLocks/>
            </p:cNvGrpSpPr>
            <p:nvPr/>
          </p:nvGrpSpPr>
          <p:grpSpPr bwMode="auto">
            <a:xfrm>
              <a:off x="1282700" y="5553073"/>
              <a:ext cx="6977077" cy="982165"/>
              <a:chOff x="1676400" y="5257800"/>
              <a:chExt cx="6977350" cy="980501"/>
            </a:xfrm>
          </p:grpSpPr>
          <p:cxnSp>
            <p:nvCxnSpPr>
              <p:cNvPr id="91" name="Straight Connector 10"/>
              <p:cNvCxnSpPr/>
              <p:nvPr/>
            </p:nvCxnSpPr>
            <p:spPr>
              <a:xfrm rot="10800000">
                <a:off x="1828806" y="5257800"/>
                <a:ext cx="4495974" cy="158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2" name="TextBox 9"/>
              <p:cNvSpPr txBox="1">
                <a:spLocks noChangeArrowheads="1"/>
              </p:cNvSpPr>
              <p:nvPr/>
            </p:nvSpPr>
            <p:spPr bwMode="auto">
              <a:xfrm>
                <a:off x="5614010" y="5257800"/>
                <a:ext cx="3039740" cy="980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spcBef>
                    <a:spcPct val="0"/>
                  </a:spcBef>
                  <a:buFontTx/>
                  <a:buNone/>
                </a:pPr>
                <a:r>
                  <a:rPr lang="en-US" altLang="en-US" sz="1800" dirty="0">
                    <a:latin typeface="+mn-lt"/>
                  </a:rPr>
                  <a:t>Quantity of</a:t>
                </a:r>
              </a:p>
              <a:p>
                <a:pPr eaLnBrk="1" hangingPunct="1">
                  <a:spcBef>
                    <a:spcPct val="0"/>
                  </a:spcBef>
                  <a:buFontTx/>
                  <a:buNone/>
                </a:pPr>
                <a:r>
                  <a:rPr lang="en-US" altLang="en-US" sz="1800" dirty="0">
                    <a:latin typeface="+mn-lt"/>
                  </a:rPr>
                  <a:t>Cars Produced </a:t>
                </a:r>
              </a:p>
            </p:txBody>
          </p:sp>
          <p:sp>
            <p:nvSpPr>
              <p:cNvPr id="93" name="TextBox 10"/>
              <p:cNvSpPr txBox="1">
                <a:spLocks noChangeArrowheads="1"/>
              </p:cNvSpPr>
              <p:nvPr/>
            </p:nvSpPr>
            <p:spPr bwMode="auto">
              <a:xfrm>
                <a:off x="1676400" y="5257800"/>
                <a:ext cx="532063" cy="560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a:latin typeface="+mn-lt"/>
                  </a:rPr>
                  <a:t>0</a:t>
                </a:r>
              </a:p>
            </p:txBody>
          </p:sp>
        </p:grpSp>
        <p:grpSp>
          <p:nvGrpSpPr>
            <p:cNvPr id="65" name="Group 64"/>
            <p:cNvGrpSpPr>
              <a:grpSpLocks/>
            </p:cNvGrpSpPr>
            <p:nvPr/>
          </p:nvGrpSpPr>
          <p:grpSpPr bwMode="auto">
            <a:xfrm>
              <a:off x="2650841" y="3746499"/>
              <a:ext cx="894551" cy="2331112"/>
              <a:chOff x="3044323" y="3277395"/>
              <a:chExt cx="895396" cy="2330715"/>
            </a:xfrm>
          </p:grpSpPr>
          <p:sp>
            <p:nvSpPr>
              <p:cNvPr id="89" name="TextBox 12"/>
              <p:cNvSpPr txBox="1">
                <a:spLocks noChangeArrowheads="1"/>
              </p:cNvSpPr>
              <p:nvPr/>
            </p:nvSpPr>
            <p:spPr bwMode="auto">
              <a:xfrm>
                <a:off x="3044323" y="5093730"/>
                <a:ext cx="895396" cy="514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600" dirty="0">
                    <a:latin typeface="+mn-lt"/>
                  </a:rPr>
                  <a:t>600</a:t>
                </a:r>
              </a:p>
            </p:txBody>
          </p:sp>
          <p:cxnSp>
            <p:nvCxnSpPr>
              <p:cNvPr id="90" name="Straight Connector 15"/>
              <p:cNvCxnSpPr/>
              <p:nvPr/>
            </p:nvCxnSpPr>
            <p:spPr>
              <a:xfrm rot="5400000" flipH="1" flipV="1">
                <a:off x="2750069" y="4185289"/>
                <a:ext cx="1817378" cy="159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p:grpSp>
          <p:nvGrpSpPr>
            <p:cNvPr id="66" name="Group 65"/>
            <p:cNvGrpSpPr>
              <a:grpSpLocks/>
            </p:cNvGrpSpPr>
            <p:nvPr/>
          </p:nvGrpSpPr>
          <p:grpSpPr bwMode="auto">
            <a:xfrm>
              <a:off x="3303592" y="3429000"/>
              <a:ext cx="894551" cy="2648609"/>
              <a:chOff x="3697813" y="2960132"/>
              <a:chExt cx="895397" cy="2647934"/>
            </a:xfrm>
          </p:grpSpPr>
          <p:sp>
            <p:nvSpPr>
              <p:cNvPr id="87" name="TextBox 13"/>
              <p:cNvSpPr txBox="1">
                <a:spLocks noChangeArrowheads="1"/>
              </p:cNvSpPr>
              <p:nvPr/>
            </p:nvSpPr>
            <p:spPr bwMode="auto">
              <a:xfrm>
                <a:off x="3697813" y="5093730"/>
                <a:ext cx="895397" cy="514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600">
                    <a:latin typeface="+mn-lt"/>
                  </a:rPr>
                  <a:t>650</a:t>
                </a:r>
              </a:p>
            </p:txBody>
          </p:sp>
          <p:cxnSp>
            <p:nvCxnSpPr>
              <p:cNvPr id="88" name="Straight Connector 18"/>
              <p:cNvCxnSpPr/>
              <p:nvPr/>
            </p:nvCxnSpPr>
            <p:spPr>
              <a:xfrm rot="5400000" flipH="1" flipV="1">
                <a:off x="2896648" y="4026660"/>
                <a:ext cx="2133056"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p:grpSp>
          <p:nvGrpSpPr>
            <p:cNvPr id="67" name="Group 60"/>
            <p:cNvGrpSpPr>
              <a:grpSpLocks/>
            </p:cNvGrpSpPr>
            <p:nvPr/>
          </p:nvGrpSpPr>
          <p:grpSpPr bwMode="auto">
            <a:xfrm>
              <a:off x="361419" y="2754313"/>
              <a:ext cx="4927120" cy="3313780"/>
              <a:chOff x="755146" y="2458998"/>
              <a:chExt cx="4926762" cy="3313178"/>
            </a:xfrm>
          </p:grpSpPr>
          <p:sp>
            <p:nvSpPr>
              <p:cNvPr id="84" name="Freeform 20"/>
              <p:cNvSpPr/>
              <p:nvPr/>
            </p:nvSpPr>
            <p:spPr>
              <a:xfrm>
                <a:off x="1828746" y="2676445"/>
                <a:ext cx="3063656" cy="2572870"/>
              </a:xfrm>
              <a:custGeom>
                <a:avLst/>
                <a:gdLst>
                  <a:gd name="connsiteX0" fmla="*/ 0 w 3075709"/>
                  <a:gd name="connsiteY0" fmla="*/ 0 h 2743200"/>
                  <a:gd name="connsiteX1" fmla="*/ 3075709 w 3075709"/>
                  <a:gd name="connsiteY1" fmla="*/ 2743200 h 2743200"/>
                  <a:gd name="connsiteX0" fmla="*/ 0 w 3075709"/>
                  <a:gd name="connsiteY0" fmla="*/ 0 h 2743200"/>
                  <a:gd name="connsiteX1" fmla="*/ 3075709 w 3075709"/>
                  <a:gd name="connsiteY1" fmla="*/ 2743200 h 2743200"/>
                  <a:gd name="connsiteX0" fmla="*/ 0 w 3075709"/>
                  <a:gd name="connsiteY0" fmla="*/ 0 h 2743200"/>
                  <a:gd name="connsiteX1" fmla="*/ 3075709 w 3075709"/>
                  <a:gd name="connsiteY1" fmla="*/ 2743200 h 2743200"/>
                  <a:gd name="connsiteX0" fmla="*/ 0 w 3075709"/>
                  <a:gd name="connsiteY0" fmla="*/ 0 h 2743200"/>
                  <a:gd name="connsiteX1" fmla="*/ 3075709 w 3075709"/>
                  <a:gd name="connsiteY1" fmla="*/ 2743200 h 2743200"/>
                  <a:gd name="connsiteX0" fmla="*/ 0 w 3075709"/>
                  <a:gd name="connsiteY0" fmla="*/ 0 h 2743200"/>
                  <a:gd name="connsiteX1" fmla="*/ 3075709 w 3075709"/>
                  <a:gd name="connsiteY1" fmla="*/ 2743200 h 2743200"/>
                  <a:gd name="connsiteX0" fmla="*/ 0 w 3075709"/>
                  <a:gd name="connsiteY0" fmla="*/ 0 h 2743200"/>
                  <a:gd name="connsiteX1" fmla="*/ 3075709 w 3075709"/>
                  <a:gd name="connsiteY1" fmla="*/ 2743200 h 2743200"/>
                  <a:gd name="connsiteX0" fmla="*/ 0 w 3075709"/>
                  <a:gd name="connsiteY0" fmla="*/ 0 h 2743200"/>
                  <a:gd name="connsiteX1" fmla="*/ 3075709 w 3075709"/>
                  <a:gd name="connsiteY1" fmla="*/ 2743200 h 2743200"/>
                  <a:gd name="connsiteX0" fmla="*/ 0 w 3075709"/>
                  <a:gd name="connsiteY0" fmla="*/ 0 h 2743200"/>
                  <a:gd name="connsiteX1" fmla="*/ 3075709 w 3075709"/>
                  <a:gd name="connsiteY1" fmla="*/ 2743200 h 2743200"/>
                  <a:gd name="connsiteX0" fmla="*/ 0 w 3075709"/>
                  <a:gd name="connsiteY0" fmla="*/ 0 h 2743200"/>
                  <a:gd name="connsiteX1" fmla="*/ 3075709 w 3075709"/>
                  <a:gd name="connsiteY1" fmla="*/ 2743200 h 2743200"/>
                  <a:gd name="connsiteX0" fmla="*/ 0 w 3075709"/>
                  <a:gd name="connsiteY0" fmla="*/ 0 h 2743200"/>
                  <a:gd name="connsiteX1" fmla="*/ 3075709 w 3075709"/>
                  <a:gd name="connsiteY1" fmla="*/ 2743200 h 2743200"/>
                </a:gdLst>
                <a:ahLst/>
                <a:cxnLst>
                  <a:cxn ang="0">
                    <a:pos x="connsiteX0" y="connsiteY0"/>
                  </a:cxn>
                  <a:cxn ang="0">
                    <a:pos x="connsiteX1" y="connsiteY1"/>
                  </a:cxn>
                </a:cxnLst>
                <a:rect l="l" t="t" r="r" b="b"/>
                <a:pathLst>
                  <a:path w="3075709" h="2743200">
                    <a:moveTo>
                      <a:pt x="0" y="0"/>
                    </a:moveTo>
                    <a:cubicBezTo>
                      <a:pt x="1739992" y="295959"/>
                      <a:pt x="2570019" y="1158834"/>
                      <a:pt x="3075709" y="2743200"/>
                    </a:cubicBezTo>
                  </a:path>
                </a:pathLst>
              </a:custGeom>
              <a:ln w="38100">
                <a:solidFill>
                  <a:srgbClr val="005EA4"/>
                </a:solidFill>
              </a:ln>
            </p:spPr>
            <p:style>
              <a:lnRef idx="1">
                <a:schemeClr val="accent1"/>
              </a:lnRef>
              <a:fillRef idx="0">
                <a:schemeClr val="accent1"/>
              </a:fillRef>
              <a:effectRef idx="0">
                <a:schemeClr val="accent1"/>
              </a:effectRef>
              <a:fontRef idx="minor">
                <a:schemeClr val="tx1"/>
              </a:fontRef>
            </p:style>
            <p:txBody>
              <a:bodyPr anchor="ctr"/>
              <a:lstStyle/>
              <a:p>
                <a:pPr algn="l">
                  <a:buFontTx/>
                  <a:buNone/>
                  <a:defRPr/>
                </a:pPr>
                <a:endParaRPr lang="en-US" sz="1800"/>
              </a:p>
            </p:txBody>
          </p:sp>
          <p:sp>
            <p:nvSpPr>
              <p:cNvPr id="85" name="TextBox 14"/>
              <p:cNvSpPr txBox="1">
                <a:spLocks noChangeArrowheads="1"/>
              </p:cNvSpPr>
              <p:nvPr/>
            </p:nvSpPr>
            <p:spPr bwMode="auto">
              <a:xfrm>
                <a:off x="4495800" y="5257802"/>
                <a:ext cx="1186108" cy="514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600" dirty="0">
                    <a:latin typeface="+mn-lt"/>
                  </a:rPr>
                  <a:t>1,000</a:t>
                </a:r>
              </a:p>
            </p:txBody>
          </p:sp>
          <p:sp>
            <p:nvSpPr>
              <p:cNvPr id="86" name="TextBox 21"/>
              <p:cNvSpPr txBox="1">
                <a:spLocks noChangeArrowheads="1"/>
              </p:cNvSpPr>
              <p:nvPr/>
            </p:nvSpPr>
            <p:spPr bwMode="auto">
              <a:xfrm>
                <a:off x="755146" y="2458998"/>
                <a:ext cx="1186108" cy="514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600" dirty="0">
                    <a:latin typeface="+mn-lt"/>
                  </a:rPr>
                  <a:t>3,000</a:t>
                </a:r>
              </a:p>
            </p:txBody>
          </p:sp>
        </p:grpSp>
        <p:grpSp>
          <p:nvGrpSpPr>
            <p:cNvPr id="68" name="Group 40"/>
            <p:cNvGrpSpPr>
              <a:grpSpLocks/>
            </p:cNvGrpSpPr>
            <p:nvPr/>
          </p:nvGrpSpPr>
          <p:grpSpPr bwMode="auto">
            <a:xfrm>
              <a:off x="2882904" y="3608392"/>
              <a:ext cx="575653" cy="610399"/>
              <a:chOff x="7506775" y="4428277"/>
              <a:chExt cx="574775" cy="607691"/>
            </a:xfrm>
          </p:grpSpPr>
          <p:sp>
            <p:nvSpPr>
              <p:cNvPr id="82" name="Freeform 183"/>
              <p:cNvSpPr>
                <a:spLocks/>
              </p:cNvSpPr>
              <p:nvPr/>
            </p:nvSpPr>
            <p:spPr bwMode="auto">
              <a:xfrm>
                <a:off x="7810761" y="4428277"/>
                <a:ext cx="144592" cy="136730"/>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3" name="TextBox 42"/>
              <p:cNvSpPr txBox="1">
                <a:spLocks noChangeArrowheads="1"/>
              </p:cNvSpPr>
              <p:nvPr/>
            </p:nvSpPr>
            <p:spPr bwMode="auto">
              <a:xfrm>
                <a:off x="7506775" y="4477221"/>
                <a:ext cx="574775" cy="558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dirty="0">
                    <a:latin typeface="+mn-lt"/>
                  </a:rPr>
                  <a:t>A</a:t>
                </a:r>
              </a:p>
            </p:txBody>
          </p:sp>
        </p:grpSp>
        <p:grpSp>
          <p:nvGrpSpPr>
            <p:cNvPr id="69" name="Group 59"/>
            <p:cNvGrpSpPr>
              <a:grpSpLocks/>
            </p:cNvGrpSpPr>
            <p:nvPr/>
          </p:nvGrpSpPr>
          <p:grpSpPr bwMode="auto">
            <a:xfrm>
              <a:off x="361432" y="3473549"/>
              <a:ext cx="2902468" cy="514467"/>
              <a:chOff x="755132" y="3004235"/>
              <a:chExt cx="2902468" cy="515135"/>
            </a:xfrm>
          </p:grpSpPr>
          <p:sp>
            <p:nvSpPr>
              <p:cNvPr id="80" name="TextBox 22"/>
              <p:cNvSpPr txBox="1">
                <a:spLocks noChangeArrowheads="1"/>
              </p:cNvSpPr>
              <p:nvPr/>
            </p:nvSpPr>
            <p:spPr bwMode="auto">
              <a:xfrm>
                <a:off x="755132" y="3004235"/>
                <a:ext cx="1186194" cy="515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600" dirty="0">
                    <a:latin typeface="+mn-lt"/>
                  </a:rPr>
                  <a:t>2,200</a:t>
                </a:r>
              </a:p>
            </p:txBody>
          </p:sp>
          <p:cxnSp>
            <p:nvCxnSpPr>
              <p:cNvPr id="81" name="Straight Connector 28"/>
              <p:cNvCxnSpPr/>
              <p:nvPr/>
            </p:nvCxnSpPr>
            <p:spPr>
              <a:xfrm rot="10800000">
                <a:off x="1828800" y="3198059"/>
                <a:ext cx="1828800" cy="159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p:grpSp>
          <p:nvGrpSpPr>
            <p:cNvPr id="70" name="Group 61"/>
            <p:cNvGrpSpPr>
              <a:grpSpLocks/>
            </p:cNvGrpSpPr>
            <p:nvPr/>
          </p:nvGrpSpPr>
          <p:grpSpPr bwMode="auto">
            <a:xfrm>
              <a:off x="361432" y="3179653"/>
              <a:ext cx="3207268" cy="514467"/>
              <a:chOff x="755132" y="3191392"/>
              <a:chExt cx="3207268" cy="512923"/>
            </a:xfrm>
          </p:grpSpPr>
          <p:sp>
            <p:nvSpPr>
              <p:cNvPr id="78" name="TextBox 20"/>
              <p:cNvSpPr txBox="1">
                <a:spLocks noChangeArrowheads="1"/>
              </p:cNvSpPr>
              <p:nvPr/>
            </p:nvSpPr>
            <p:spPr bwMode="auto">
              <a:xfrm>
                <a:off x="755132" y="3191392"/>
                <a:ext cx="1186194" cy="512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600" dirty="0">
                    <a:latin typeface="+mn-lt"/>
                  </a:rPr>
                  <a:t>2,300</a:t>
                </a:r>
              </a:p>
            </p:txBody>
          </p:sp>
          <p:cxnSp>
            <p:nvCxnSpPr>
              <p:cNvPr id="79" name="Straight Connector 31"/>
              <p:cNvCxnSpPr/>
              <p:nvPr/>
            </p:nvCxnSpPr>
            <p:spPr>
              <a:xfrm rot="10800000">
                <a:off x="1828800" y="3427321"/>
                <a:ext cx="2133600" cy="1583"/>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p:grpSp>
          <p:nvGrpSpPr>
            <p:cNvPr id="71" name="Group 60"/>
            <p:cNvGrpSpPr>
              <a:grpSpLocks/>
            </p:cNvGrpSpPr>
            <p:nvPr/>
          </p:nvGrpSpPr>
          <p:grpSpPr bwMode="auto">
            <a:xfrm>
              <a:off x="361432" y="1935163"/>
              <a:ext cx="4121668" cy="3627437"/>
              <a:chOff x="755132" y="2458998"/>
              <a:chExt cx="4121668" cy="3628096"/>
            </a:xfrm>
          </p:grpSpPr>
          <p:sp>
            <p:nvSpPr>
              <p:cNvPr id="76" name="Freeform 34"/>
              <p:cNvSpPr/>
              <p:nvPr/>
            </p:nvSpPr>
            <p:spPr>
              <a:xfrm>
                <a:off x="1828800" y="2676525"/>
                <a:ext cx="3048000" cy="3410569"/>
              </a:xfrm>
              <a:custGeom>
                <a:avLst/>
                <a:gdLst>
                  <a:gd name="connsiteX0" fmla="*/ 0 w 3075709"/>
                  <a:gd name="connsiteY0" fmla="*/ 0 h 2743200"/>
                  <a:gd name="connsiteX1" fmla="*/ 3075709 w 3075709"/>
                  <a:gd name="connsiteY1" fmla="*/ 2743200 h 2743200"/>
                  <a:gd name="connsiteX0" fmla="*/ 0 w 3075709"/>
                  <a:gd name="connsiteY0" fmla="*/ 0 h 2743200"/>
                  <a:gd name="connsiteX1" fmla="*/ 3075709 w 3075709"/>
                  <a:gd name="connsiteY1" fmla="*/ 2743200 h 2743200"/>
                  <a:gd name="connsiteX0" fmla="*/ 0 w 3075709"/>
                  <a:gd name="connsiteY0" fmla="*/ 0 h 2743200"/>
                  <a:gd name="connsiteX1" fmla="*/ 3075709 w 3075709"/>
                  <a:gd name="connsiteY1" fmla="*/ 2743200 h 2743200"/>
                  <a:gd name="connsiteX0" fmla="*/ 0 w 3075709"/>
                  <a:gd name="connsiteY0" fmla="*/ 0 h 2743200"/>
                  <a:gd name="connsiteX1" fmla="*/ 3075709 w 3075709"/>
                  <a:gd name="connsiteY1" fmla="*/ 2743200 h 2743200"/>
                  <a:gd name="connsiteX0" fmla="*/ 0 w 3075709"/>
                  <a:gd name="connsiteY0" fmla="*/ 0 h 2743200"/>
                  <a:gd name="connsiteX1" fmla="*/ 3075709 w 3075709"/>
                  <a:gd name="connsiteY1" fmla="*/ 2743200 h 2743200"/>
                  <a:gd name="connsiteX0" fmla="*/ 0 w 3075709"/>
                  <a:gd name="connsiteY0" fmla="*/ 0 h 2743200"/>
                  <a:gd name="connsiteX1" fmla="*/ 3075709 w 3075709"/>
                  <a:gd name="connsiteY1" fmla="*/ 2743200 h 2743200"/>
                  <a:gd name="connsiteX0" fmla="*/ 0 w 3075709"/>
                  <a:gd name="connsiteY0" fmla="*/ 0 h 2743200"/>
                  <a:gd name="connsiteX1" fmla="*/ 3075709 w 3075709"/>
                  <a:gd name="connsiteY1" fmla="*/ 2743200 h 2743200"/>
                  <a:gd name="connsiteX0" fmla="*/ 0 w 3075709"/>
                  <a:gd name="connsiteY0" fmla="*/ 0 h 2743200"/>
                  <a:gd name="connsiteX1" fmla="*/ 3075709 w 3075709"/>
                  <a:gd name="connsiteY1" fmla="*/ 2743200 h 2743200"/>
                  <a:gd name="connsiteX0" fmla="*/ 0 w 3075709"/>
                  <a:gd name="connsiteY0" fmla="*/ 0 h 2743200"/>
                  <a:gd name="connsiteX1" fmla="*/ 3075709 w 3075709"/>
                  <a:gd name="connsiteY1" fmla="*/ 2743200 h 2743200"/>
                  <a:gd name="connsiteX0" fmla="*/ 0 w 3075709"/>
                  <a:gd name="connsiteY0" fmla="*/ 0 h 2743200"/>
                  <a:gd name="connsiteX1" fmla="*/ 3075709 w 3075709"/>
                  <a:gd name="connsiteY1" fmla="*/ 2743200 h 2743200"/>
                </a:gdLst>
                <a:ahLst/>
                <a:cxnLst>
                  <a:cxn ang="0">
                    <a:pos x="connsiteX0" y="connsiteY0"/>
                  </a:cxn>
                  <a:cxn ang="0">
                    <a:pos x="connsiteX1" y="connsiteY1"/>
                  </a:cxn>
                </a:cxnLst>
                <a:rect l="l" t="t" r="r" b="b"/>
                <a:pathLst>
                  <a:path w="3075709" h="2743200">
                    <a:moveTo>
                      <a:pt x="0" y="0"/>
                    </a:moveTo>
                    <a:cubicBezTo>
                      <a:pt x="1739992" y="295959"/>
                      <a:pt x="2570019" y="1158834"/>
                      <a:pt x="3075709" y="2743200"/>
                    </a:cubicBezTo>
                  </a:path>
                </a:pathLst>
              </a:custGeom>
              <a:noFill/>
              <a:ln w="38100">
                <a:solidFill>
                  <a:srgbClr val="CC0000"/>
                </a:solidFill>
              </a:ln>
            </p:spPr>
            <p:style>
              <a:lnRef idx="1">
                <a:schemeClr val="accent1"/>
              </a:lnRef>
              <a:fillRef idx="0">
                <a:schemeClr val="accent1"/>
              </a:fillRef>
              <a:effectRef idx="0">
                <a:schemeClr val="accent1"/>
              </a:effectRef>
              <a:fontRef idx="minor">
                <a:schemeClr val="tx1"/>
              </a:fontRef>
            </p:style>
            <p:txBody>
              <a:bodyPr anchor="ctr"/>
              <a:lstStyle/>
              <a:p>
                <a:pPr algn="l">
                  <a:buFontTx/>
                  <a:buNone/>
                  <a:defRPr/>
                </a:pPr>
                <a:endParaRPr lang="en-US" sz="1800" dirty="0"/>
              </a:p>
            </p:txBody>
          </p:sp>
          <p:sp>
            <p:nvSpPr>
              <p:cNvPr id="77" name="TextBox 63"/>
              <p:cNvSpPr txBox="1">
                <a:spLocks noChangeArrowheads="1"/>
              </p:cNvSpPr>
              <p:nvPr/>
            </p:nvSpPr>
            <p:spPr bwMode="auto">
              <a:xfrm>
                <a:off x="755132" y="2458998"/>
                <a:ext cx="1186194" cy="514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600">
                    <a:latin typeface="+mn-lt"/>
                  </a:rPr>
                  <a:t>4,000</a:t>
                </a:r>
              </a:p>
            </p:txBody>
          </p:sp>
        </p:grpSp>
        <p:grpSp>
          <p:nvGrpSpPr>
            <p:cNvPr id="72" name="Group 40"/>
            <p:cNvGrpSpPr>
              <a:grpSpLocks/>
            </p:cNvGrpSpPr>
            <p:nvPr/>
          </p:nvGrpSpPr>
          <p:grpSpPr bwMode="auto">
            <a:xfrm>
              <a:off x="3503622" y="3094035"/>
              <a:ext cx="700925" cy="561237"/>
              <a:chOff x="7810761" y="4154238"/>
              <a:chExt cx="698099" cy="560701"/>
            </a:xfrm>
          </p:grpSpPr>
          <p:sp>
            <p:nvSpPr>
              <p:cNvPr id="74" name="Freeform 183"/>
              <p:cNvSpPr>
                <a:spLocks/>
              </p:cNvSpPr>
              <p:nvPr/>
            </p:nvSpPr>
            <p:spPr bwMode="auto">
              <a:xfrm>
                <a:off x="7810761" y="4428277"/>
                <a:ext cx="144592" cy="136730"/>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5" name="TextBox 42"/>
              <p:cNvSpPr txBox="1">
                <a:spLocks noChangeArrowheads="1"/>
              </p:cNvSpPr>
              <p:nvPr/>
            </p:nvSpPr>
            <p:spPr bwMode="auto">
              <a:xfrm>
                <a:off x="7892095" y="4154238"/>
                <a:ext cx="616765" cy="560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a:latin typeface="+mn-lt"/>
                  </a:rPr>
                  <a:t>G</a:t>
                </a:r>
              </a:p>
            </p:txBody>
          </p:sp>
        </p:grpSp>
        <p:cxnSp>
          <p:nvCxnSpPr>
            <p:cNvPr id="73" name="Straight Arrow Connector 39"/>
            <p:cNvCxnSpPr/>
            <p:nvPr/>
          </p:nvCxnSpPr>
          <p:spPr>
            <a:xfrm flipV="1">
              <a:off x="1968500" y="2667000"/>
              <a:ext cx="685800" cy="381000"/>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41" name="Rechteck 40"/>
          <p:cNvSpPr/>
          <p:nvPr/>
        </p:nvSpPr>
        <p:spPr>
          <a:xfrm>
            <a:off x="0" y="5262663"/>
            <a:ext cx="9144000" cy="1103587"/>
          </a:xfrm>
          <a:prstGeom prst="rect">
            <a:avLst/>
          </a:prstGeom>
          <a:gradFill>
            <a:gsLst>
              <a:gs pos="6000">
                <a:srgbClr val="2E63AC">
                  <a:lumMod val="100000"/>
                </a:srgbClr>
              </a:gs>
              <a:gs pos="4000">
                <a:srgbClr val="2E63AC"/>
              </a:gs>
              <a:gs pos="54000">
                <a:srgbClr val="2E63AC">
                  <a:alpha val="0"/>
                </a:srgb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itel 4"/>
          <p:cNvSpPr txBox="1">
            <a:spLocks/>
          </p:cNvSpPr>
          <p:nvPr/>
        </p:nvSpPr>
        <p:spPr>
          <a:xfrm>
            <a:off x="604838" y="310778"/>
            <a:ext cx="6545262" cy="1264025"/>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lang="en-US" sz="2400" b="0" kern="1200" cap="all" baseline="0">
                <a:solidFill>
                  <a:srgbClr val="2E63AC"/>
                </a:solidFill>
                <a:latin typeface="Frutiger 45 light" pitchFamily="34" charset="0"/>
                <a:ea typeface="+mj-ea"/>
                <a:cs typeface="+mj-cs"/>
              </a:defRPr>
            </a:lvl1pPr>
          </a:lstStyle>
          <a:p>
            <a:br>
              <a:rPr lang="en-US" altLang="en-US" dirty="0"/>
            </a:br>
            <a:r>
              <a:rPr lang="en-US" altLang="en-US" dirty="0"/>
              <a:t>The production possibilities frontier #4</a:t>
            </a:r>
          </a:p>
        </p:txBody>
      </p:sp>
      <p:sp>
        <p:nvSpPr>
          <p:cNvPr id="44" name="Textfeld 43"/>
          <p:cNvSpPr txBox="1"/>
          <p:nvPr/>
        </p:nvSpPr>
        <p:spPr>
          <a:xfrm>
            <a:off x="-236490" y="5439157"/>
            <a:ext cx="9144000" cy="1015663"/>
          </a:xfrm>
          <a:prstGeom prst="rect">
            <a:avLst/>
          </a:prstGeom>
          <a:noFill/>
        </p:spPr>
        <p:txBody>
          <a:bodyPr wrap="square" rtlCol="0">
            <a:spAutoFit/>
          </a:bodyPr>
          <a:lstStyle/>
          <a:p>
            <a:pPr algn="r"/>
            <a:endParaRPr lang="de-DE" dirty="0">
              <a:solidFill>
                <a:schemeClr val="bg1"/>
              </a:solidFill>
              <a:latin typeface="+mj-lt"/>
            </a:endParaRPr>
          </a:p>
          <a:p>
            <a:pPr algn="r"/>
            <a:r>
              <a:rPr lang="de-DE" sz="2400" cap="all" dirty="0" err="1">
                <a:solidFill>
                  <a:schemeClr val="bg1"/>
                </a:solidFill>
                <a:latin typeface="+mj-lt"/>
              </a:rPr>
              <a:t>Example</a:t>
            </a:r>
            <a:endParaRPr lang="de-DE" sz="2400" cap="all" dirty="0">
              <a:solidFill>
                <a:schemeClr val="bg1"/>
              </a:solidFill>
              <a:latin typeface="+mj-lt"/>
            </a:endParaRPr>
          </a:p>
          <a:p>
            <a:pPr algn="r"/>
            <a:r>
              <a:rPr lang="de-DE" dirty="0">
                <a:solidFill>
                  <a:schemeClr val="bg1"/>
                </a:solidFill>
                <a:latin typeface="+mj-lt"/>
              </a:rPr>
              <a:t>       </a:t>
            </a:r>
            <a:endParaRPr lang="en-US" dirty="0">
              <a:solidFill>
                <a:schemeClr val="bg1"/>
              </a:solidFill>
              <a:latin typeface="+mj-lt"/>
            </a:endParaRPr>
          </a:p>
        </p:txBody>
      </p:sp>
    </p:spTree>
    <p:extLst>
      <p:ext uri="{BB962C8B-B14F-4D97-AF65-F5344CB8AC3E}">
        <p14:creationId xmlns:p14="http://schemas.microsoft.com/office/powerpoint/2010/main" val="3327410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wipe(left)">
                                      <p:cBhvr>
                                        <p:cTn id="7"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quarter" idx="12"/>
          </p:nvPr>
        </p:nvSpPr>
        <p:spPr>
          <a:xfrm>
            <a:off x="604838" y="1739547"/>
            <a:ext cx="8081962" cy="3981805"/>
          </a:xfrm>
        </p:spPr>
        <p:txBody>
          <a:bodyPr/>
          <a:lstStyle/>
          <a:p>
            <a:pPr marL="0" indent="0">
              <a:buNone/>
            </a:pPr>
            <a:r>
              <a:rPr lang="en-US" b="1" cap="all" dirty="0">
                <a:solidFill>
                  <a:srgbClr val="86A315"/>
                </a:solidFill>
              </a:rPr>
              <a:t>Positive Analysis</a:t>
            </a:r>
          </a:p>
          <a:p>
            <a:pPr>
              <a:lnSpc>
                <a:spcPts val="2000"/>
              </a:lnSpc>
              <a:buClr>
                <a:srgbClr val="2E63AC"/>
              </a:buClr>
              <a:buFont typeface="Wingdings" panose="05000000000000000000" pitchFamily="2" charset="2"/>
              <a:buChar char="§"/>
            </a:pPr>
            <a:r>
              <a:rPr lang="en-US" dirty="0">
                <a:cs typeface="Arial" pitchFamily="34" charset="0"/>
              </a:rPr>
              <a:t>Attempt to describe the world as it is</a:t>
            </a:r>
          </a:p>
          <a:p>
            <a:pPr>
              <a:lnSpc>
                <a:spcPts val="2000"/>
              </a:lnSpc>
              <a:buClr>
                <a:srgbClr val="2E63AC"/>
              </a:buClr>
              <a:buFont typeface="Wingdings" panose="05000000000000000000" pitchFamily="2" charset="2"/>
              <a:buChar char="§"/>
            </a:pPr>
            <a:r>
              <a:rPr lang="en-US" dirty="0">
                <a:cs typeface="Arial" pitchFamily="34" charset="0"/>
              </a:rPr>
              <a:t>Descriptive </a:t>
            </a:r>
          </a:p>
          <a:p>
            <a:pPr>
              <a:lnSpc>
                <a:spcPts val="2000"/>
              </a:lnSpc>
              <a:buClr>
                <a:srgbClr val="2E63AC"/>
              </a:buClr>
              <a:buFont typeface="Wingdings" panose="05000000000000000000" pitchFamily="2" charset="2"/>
              <a:buChar char="§"/>
            </a:pPr>
            <a:r>
              <a:rPr lang="en-US" dirty="0">
                <a:cs typeface="Arial" pitchFamily="34" charset="0"/>
              </a:rPr>
              <a:t>Confirm or refute by examining evidence</a:t>
            </a:r>
          </a:p>
          <a:p>
            <a:pPr>
              <a:lnSpc>
                <a:spcPts val="2000"/>
              </a:lnSpc>
              <a:buClr>
                <a:srgbClr val="2E63AC"/>
              </a:buClr>
              <a:buFont typeface="Wingdings" panose="05000000000000000000" pitchFamily="2" charset="2"/>
              <a:buChar char="§"/>
            </a:pPr>
            <a:r>
              <a:rPr lang="en-US" dirty="0">
                <a:cs typeface="Arial" pitchFamily="34" charset="0"/>
              </a:rPr>
              <a:t>Answers the question </a:t>
            </a:r>
            <a:r>
              <a:rPr lang="ja-JP" altLang="en-US" dirty="0">
                <a:cs typeface="Arial" pitchFamily="34" charset="0"/>
              </a:rPr>
              <a:t>“</a:t>
            </a:r>
            <a:r>
              <a:rPr lang="en-US" altLang="ja-JP" dirty="0">
                <a:cs typeface="Arial" pitchFamily="34" charset="0"/>
              </a:rPr>
              <a:t>What is?</a:t>
            </a:r>
            <a:r>
              <a:rPr lang="ja-JP" altLang="en-US" dirty="0">
                <a:cs typeface="Arial" pitchFamily="34" charset="0"/>
              </a:rPr>
              <a:t>”</a:t>
            </a:r>
            <a:r>
              <a:rPr lang="en-US" altLang="ja-JP" dirty="0">
                <a:cs typeface="Arial" pitchFamily="34" charset="0"/>
              </a:rPr>
              <a:t> or </a:t>
            </a:r>
            <a:r>
              <a:rPr lang="ja-JP" altLang="en-US" dirty="0">
                <a:cs typeface="Arial" pitchFamily="34" charset="0"/>
              </a:rPr>
              <a:t>“</a:t>
            </a:r>
            <a:r>
              <a:rPr lang="en-US" altLang="ja-JP" dirty="0">
                <a:cs typeface="Arial" pitchFamily="34" charset="0"/>
              </a:rPr>
              <a:t>What will be?</a:t>
            </a:r>
            <a:r>
              <a:rPr lang="ja-JP" altLang="en-US" dirty="0">
                <a:cs typeface="Arial" pitchFamily="34" charset="0"/>
              </a:rPr>
              <a:t>”</a:t>
            </a:r>
            <a:endParaRPr lang="en-IN" altLang="ja-JP" dirty="0">
              <a:cs typeface="Arial" pitchFamily="34" charset="0"/>
            </a:endParaRPr>
          </a:p>
          <a:p>
            <a:pPr marL="0" indent="0">
              <a:buNone/>
            </a:pPr>
            <a:r>
              <a:rPr lang="en-US" b="1" cap="all" dirty="0">
                <a:solidFill>
                  <a:srgbClr val="86A315"/>
                </a:solidFill>
              </a:rPr>
              <a:t>Normative Analysis: </a:t>
            </a:r>
          </a:p>
          <a:p>
            <a:pPr>
              <a:lnSpc>
                <a:spcPts val="2000"/>
              </a:lnSpc>
              <a:buClr>
                <a:srgbClr val="2E63AC"/>
              </a:buClr>
              <a:buFont typeface="Wingdings" panose="05000000000000000000" pitchFamily="2" charset="2"/>
              <a:buChar char="§"/>
            </a:pPr>
            <a:r>
              <a:rPr lang="en-US" dirty="0"/>
              <a:t>Attempt to prescribe how the world should be</a:t>
            </a:r>
          </a:p>
          <a:p>
            <a:pPr>
              <a:lnSpc>
                <a:spcPts val="2000"/>
              </a:lnSpc>
              <a:buClr>
                <a:srgbClr val="2E63AC"/>
              </a:buClr>
              <a:buFont typeface="Wingdings" panose="05000000000000000000" pitchFamily="2" charset="2"/>
              <a:buChar char="§"/>
            </a:pPr>
            <a:r>
              <a:rPr lang="en-US" dirty="0"/>
              <a:t>Prescriptive </a:t>
            </a:r>
          </a:p>
          <a:p>
            <a:pPr>
              <a:lnSpc>
                <a:spcPts val="2000"/>
              </a:lnSpc>
              <a:buClr>
                <a:srgbClr val="2E63AC"/>
              </a:buClr>
              <a:buFont typeface="Wingdings" panose="05000000000000000000" pitchFamily="2" charset="2"/>
              <a:buChar char="§"/>
            </a:pPr>
            <a:r>
              <a:rPr lang="en-US" dirty="0"/>
              <a:t>Answers the question </a:t>
            </a:r>
            <a:r>
              <a:rPr lang="ja-JP" altLang="en-US" dirty="0"/>
              <a:t>“</a:t>
            </a:r>
            <a:r>
              <a:rPr lang="en-US" altLang="ja-JP" dirty="0"/>
              <a:t>What ought to be?</a:t>
            </a:r>
            <a:r>
              <a:rPr lang="ja-JP" altLang="en-US" dirty="0"/>
              <a:t>”</a:t>
            </a:r>
            <a:endParaRPr lang="de-DE" dirty="0"/>
          </a:p>
        </p:txBody>
      </p:sp>
      <p:sp>
        <p:nvSpPr>
          <p:cNvPr id="6" name="Titel 4"/>
          <p:cNvSpPr txBox="1">
            <a:spLocks/>
          </p:cNvSpPr>
          <p:nvPr/>
        </p:nvSpPr>
        <p:spPr>
          <a:xfrm>
            <a:off x="604838" y="310778"/>
            <a:ext cx="6545262" cy="1264025"/>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lang="en-US" sz="2400" b="0" kern="1200" cap="all" baseline="0">
                <a:solidFill>
                  <a:srgbClr val="2E63AC"/>
                </a:solidFill>
                <a:latin typeface="Frutiger 45 light" pitchFamily="34" charset="0"/>
                <a:ea typeface="+mj-ea"/>
                <a:cs typeface="+mj-cs"/>
              </a:defRPr>
            </a:lvl1pPr>
          </a:lstStyle>
          <a:p>
            <a:r>
              <a:rPr lang="en-US" altLang="en-US" dirty="0"/>
              <a:t>The Economist as a Scientist – </a:t>
            </a:r>
          </a:p>
          <a:p>
            <a:r>
              <a:rPr lang="en-US" dirty="0">
                <a:ea typeface="ヒラギノ角ゴ Pro W3" pitchFamily="-65" charset="-128"/>
              </a:rPr>
              <a:t>Positive versus Normative Analysis</a:t>
            </a:r>
            <a:r>
              <a:rPr lang="en-US" altLang="en-US" dirty="0"/>
              <a:t> </a:t>
            </a:r>
            <a:endParaRPr lang="en-US" dirty="0"/>
          </a:p>
        </p:txBody>
      </p:sp>
      <p:pic>
        <p:nvPicPr>
          <p:cNvPr id="7" name="Picture 7"/>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6928" y="1019547"/>
            <a:ext cx="720000" cy="7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feld 7"/>
          <p:cNvSpPr txBox="1"/>
          <p:nvPr/>
        </p:nvSpPr>
        <p:spPr>
          <a:xfrm>
            <a:off x="7133219" y="1145964"/>
            <a:ext cx="1132764" cy="461665"/>
          </a:xfrm>
          <a:prstGeom prst="rect">
            <a:avLst/>
          </a:prstGeom>
          <a:noFill/>
        </p:spPr>
        <p:txBody>
          <a:bodyPr wrap="square" rtlCol="0">
            <a:spAutoFit/>
          </a:bodyPr>
          <a:lstStyle/>
          <a:p>
            <a:r>
              <a:rPr lang="en-US" altLang="en-US" sz="2400" dirty="0">
                <a:solidFill>
                  <a:schemeClr val="bg1"/>
                </a:solidFill>
              </a:rPr>
              <a:t>#6</a:t>
            </a:r>
            <a:endParaRPr lang="en-US" sz="2400" dirty="0">
              <a:solidFill>
                <a:schemeClr val="bg1"/>
              </a:solidFill>
            </a:endParaRPr>
          </a:p>
        </p:txBody>
      </p:sp>
    </p:spTree>
    <p:extLst>
      <p:ext uri="{BB962C8B-B14F-4D97-AF65-F5344CB8AC3E}">
        <p14:creationId xmlns:p14="http://schemas.microsoft.com/office/powerpoint/2010/main" val="22829087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p:cNvPicPr>
            <a:picLocks noChangeAspect="1"/>
          </p:cNvPicPr>
          <p:nvPr/>
        </p:nvPicPr>
        <p:blipFill rotWithShape="1">
          <a:blip r:embed="rId2">
            <a:extLst>
              <a:ext uri="{28A0092B-C50C-407E-A947-70E740481C1C}">
                <a14:useLocalDpi xmlns:a14="http://schemas.microsoft.com/office/drawing/2010/main" val="0"/>
              </a:ext>
            </a:extLst>
          </a:blip>
          <a:srcRect t="12453"/>
          <a:stretch/>
        </p:blipFill>
        <p:spPr>
          <a:xfrm>
            <a:off x="-10698" y="2285999"/>
            <a:ext cx="9268058" cy="3841851"/>
          </a:xfrm>
          <a:prstGeom prst="rect">
            <a:avLst/>
          </a:prstGeom>
        </p:spPr>
      </p:pic>
      <p:sp>
        <p:nvSpPr>
          <p:cNvPr id="7" name="Titel 4"/>
          <p:cNvSpPr txBox="1">
            <a:spLocks/>
          </p:cNvSpPr>
          <p:nvPr/>
        </p:nvSpPr>
        <p:spPr>
          <a:xfrm>
            <a:off x="604838" y="310778"/>
            <a:ext cx="6545262" cy="1264025"/>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lang="en-US" sz="2400" b="0" kern="1200" cap="all" baseline="0">
                <a:solidFill>
                  <a:srgbClr val="2E63AC"/>
                </a:solidFill>
                <a:latin typeface="Frutiger 45 light" pitchFamily="34" charset="0"/>
                <a:ea typeface="+mj-ea"/>
                <a:cs typeface="+mj-cs"/>
              </a:defRPr>
            </a:lvl1pPr>
          </a:lstStyle>
          <a:p>
            <a:r>
              <a:rPr lang="en-US" altLang="en-US" dirty="0"/>
              <a:t>The Economist as a Scientist – </a:t>
            </a:r>
          </a:p>
          <a:p>
            <a:r>
              <a:rPr lang="en-US" dirty="0">
                <a:ea typeface="ヒラギノ角ゴ Pro W3" pitchFamily="-65" charset="-128"/>
              </a:rPr>
              <a:t>Positive versus Normative Analysis</a:t>
            </a:r>
            <a:r>
              <a:rPr lang="en-US" altLang="en-US" dirty="0"/>
              <a:t> </a:t>
            </a:r>
            <a:endParaRPr lang="en-US" dirty="0"/>
          </a:p>
        </p:txBody>
      </p:sp>
      <p:pic>
        <p:nvPicPr>
          <p:cNvPr id="8" name="Picture 7"/>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6928" y="1019547"/>
            <a:ext cx="720000" cy="7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feld 8"/>
          <p:cNvSpPr txBox="1"/>
          <p:nvPr/>
        </p:nvSpPr>
        <p:spPr>
          <a:xfrm>
            <a:off x="7133219" y="1145964"/>
            <a:ext cx="1132764" cy="461665"/>
          </a:xfrm>
          <a:prstGeom prst="rect">
            <a:avLst/>
          </a:prstGeom>
          <a:noFill/>
        </p:spPr>
        <p:txBody>
          <a:bodyPr wrap="square" rtlCol="0">
            <a:spAutoFit/>
          </a:bodyPr>
          <a:lstStyle/>
          <a:p>
            <a:r>
              <a:rPr lang="en-US" altLang="en-US" sz="2400" dirty="0">
                <a:solidFill>
                  <a:schemeClr val="bg1"/>
                </a:solidFill>
              </a:rPr>
              <a:t>#7</a:t>
            </a:r>
            <a:endParaRPr lang="en-US" sz="2400" dirty="0">
              <a:solidFill>
                <a:schemeClr val="bg1"/>
              </a:solidFill>
            </a:endParaRPr>
          </a:p>
        </p:txBody>
      </p:sp>
    </p:spTree>
    <p:extLst>
      <p:ext uri="{BB962C8B-B14F-4D97-AF65-F5344CB8AC3E}">
        <p14:creationId xmlns:p14="http://schemas.microsoft.com/office/powerpoint/2010/main" val="5980634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604838" y="310778"/>
            <a:ext cx="6545262" cy="1264025"/>
          </a:xfrm>
        </p:spPr>
        <p:txBody>
          <a:bodyPr/>
          <a:lstStyle/>
          <a:p>
            <a:r>
              <a:rPr lang="en-US" dirty="0"/>
              <a:t>Economics</a:t>
            </a:r>
            <a:endParaRPr lang="de-DE" dirty="0"/>
          </a:p>
        </p:txBody>
      </p:sp>
      <p:sp>
        <p:nvSpPr>
          <p:cNvPr id="2" name="AutoShape 2" descr="drought Free Phot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7311649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quarter" idx="12"/>
          </p:nvPr>
        </p:nvSpPr>
        <p:spPr>
          <a:xfrm>
            <a:off x="604838" y="1403132"/>
            <a:ext cx="8081962" cy="4318222"/>
          </a:xfrm>
        </p:spPr>
        <p:txBody>
          <a:bodyPr/>
          <a:lstStyle/>
          <a:p>
            <a:pPr>
              <a:buClr>
                <a:srgbClr val="2E63AC"/>
              </a:buClr>
              <a:buFont typeface="Wingdings" panose="05000000000000000000" pitchFamily="2" charset="2"/>
              <a:buChar char="§"/>
            </a:pPr>
            <a:r>
              <a:rPr lang="en-US" dirty="0">
                <a:solidFill>
                  <a:srgbClr val="2E63AC"/>
                </a:solidFill>
              </a:rPr>
              <a:t>Economists may have different views</a:t>
            </a:r>
          </a:p>
          <a:p>
            <a:pPr marL="355600" indent="0">
              <a:buClr>
                <a:srgbClr val="2E63AC"/>
              </a:buClr>
              <a:buNone/>
            </a:pPr>
            <a:r>
              <a:rPr lang="en-US" dirty="0"/>
              <a:t>Different normative views about what policy should try to accomplish</a:t>
            </a:r>
          </a:p>
          <a:p>
            <a:pPr>
              <a:buClr>
                <a:srgbClr val="2E63AC"/>
              </a:buClr>
              <a:buFont typeface="Wingdings" panose="05000000000000000000" pitchFamily="2" charset="2"/>
              <a:buChar char="§"/>
            </a:pPr>
            <a:r>
              <a:rPr lang="en-US" dirty="0">
                <a:solidFill>
                  <a:srgbClr val="2E63AC"/>
                </a:solidFill>
              </a:rPr>
              <a:t>Differences in scientific judgments</a:t>
            </a:r>
          </a:p>
          <a:p>
            <a:pPr lvl="1">
              <a:lnSpc>
                <a:spcPts val="2800"/>
              </a:lnSpc>
              <a:buClr>
                <a:srgbClr val="2E63AC"/>
              </a:buClr>
              <a:buFont typeface="Wingdings" panose="05000000000000000000" pitchFamily="2" charset="2"/>
              <a:buChar char="§"/>
            </a:pPr>
            <a:r>
              <a:rPr lang="en-US" dirty="0"/>
              <a:t>Different hunches about</a:t>
            </a:r>
          </a:p>
          <a:p>
            <a:pPr lvl="1">
              <a:lnSpc>
                <a:spcPts val="2800"/>
              </a:lnSpc>
              <a:buClr>
                <a:srgbClr val="2E63AC"/>
              </a:buClr>
              <a:buFont typeface="Wingdings" panose="05000000000000000000" pitchFamily="2" charset="2"/>
              <a:buChar char="§"/>
            </a:pPr>
            <a:r>
              <a:rPr lang="en-US" dirty="0"/>
              <a:t>Validity of alternative theories</a:t>
            </a:r>
          </a:p>
          <a:p>
            <a:pPr lvl="1">
              <a:lnSpc>
                <a:spcPts val="2800"/>
              </a:lnSpc>
              <a:buClr>
                <a:srgbClr val="2E63AC"/>
              </a:buClr>
              <a:buFont typeface="Wingdings" panose="05000000000000000000" pitchFamily="2" charset="2"/>
              <a:buChar char="§"/>
            </a:pPr>
            <a:r>
              <a:rPr lang="en-US" dirty="0"/>
              <a:t>Size of important parameters</a:t>
            </a:r>
          </a:p>
          <a:p>
            <a:pPr lvl="1">
              <a:lnSpc>
                <a:spcPts val="2800"/>
              </a:lnSpc>
              <a:buClr>
                <a:srgbClr val="2E63AC"/>
              </a:buClr>
              <a:buFont typeface="Wingdings" panose="05000000000000000000" pitchFamily="2" charset="2"/>
              <a:buChar char="§"/>
            </a:pPr>
            <a:r>
              <a:rPr lang="en-US" dirty="0"/>
              <a:t>Measure how economic variables are related</a:t>
            </a:r>
          </a:p>
          <a:p>
            <a:pPr>
              <a:buClr>
                <a:srgbClr val="2E63AC"/>
              </a:buClr>
              <a:buFont typeface="Wingdings" panose="05000000000000000000" pitchFamily="2" charset="2"/>
              <a:buChar char="§"/>
            </a:pPr>
            <a:r>
              <a:rPr lang="en-US" dirty="0">
                <a:solidFill>
                  <a:srgbClr val="2E63AC"/>
                </a:solidFill>
              </a:rPr>
              <a:t>Economists may disagree </a:t>
            </a:r>
          </a:p>
          <a:p>
            <a:pPr marL="355600" indent="0">
              <a:buNone/>
            </a:pPr>
            <a:r>
              <a:rPr lang="en-US" dirty="0"/>
              <a:t>Validity of alternative positive theories about how the world works</a:t>
            </a:r>
          </a:p>
          <a:p>
            <a:pPr marL="457200" lvl="1" indent="0">
              <a:lnSpc>
                <a:spcPts val="2800"/>
              </a:lnSpc>
              <a:buClr>
                <a:srgbClr val="2E63AC"/>
              </a:buClr>
              <a:buNone/>
            </a:pPr>
            <a:endParaRPr lang="en-US" dirty="0"/>
          </a:p>
          <a:p>
            <a:pPr marL="355600" indent="0">
              <a:buNone/>
            </a:pPr>
            <a:endParaRPr lang="en-US" dirty="0"/>
          </a:p>
        </p:txBody>
      </p:sp>
      <p:sp>
        <p:nvSpPr>
          <p:cNvPr id="5" name="Titel 4"/>
          <p:cNvSpPr>
            <a:spLocks noGrp="1"/>
          </p:cNvSpPr>
          <p:nvPr>
            <p:ph type="title"/>
          </p:nvPr>
        </p:nvSpPr>
        <p:spPr>
          <a:xfrm>
            <a:off x="604838" y="-256798"/>
            <a:ext cx="6545262" cy="1264025"/>
          </a:xfrm>
        </p:spPr>
        <p:txBody>
          <a:bodyPr/>
          <a:lstStyle/>
          <a:p>
            <a:r>
              <a:rPr lang="de-DE" dirty="0" err="1"/>
              <a:t>Why</a:t>
            </a:r>
            <a:r>
              <a:rPr lang="de-DE" dirty="0"/>
              <a:t> </a:t>
            </a:r>
            <a:r>
              <a:rPr lang="de-DE" dirty="0" err="1"/>
              <a:t>economists</a:t>
            </a:r>
            <a:r>
              <a:rPr lang="de-DE" dirty="0"/>
              <a:t> </a:t>
            </a:r>
            <a:r>
              <a:rPr lang="de-DE" dirty="0" err="1"/>
              <a:t>Disagree</a:t>
            </a:r>
            <a:endParaRPr lang="en-US" dirty="0">
              <a:solidFill>
                <a:srgbClr val="2164A2"/>
              </a:solidFill>
              <a:ea typeface="ヒラギノ角ゴ Pro W3" pitchFamily="-65" charset="-128"/>
            </a:endParaRPr>
          </a:p>
        </p:txBody>
      </p:sp>
      <p:sp>
        <p:nvSpPr>
          <p:cNvPr id="4" name="AutoShape 7" descr="Bildergebnis für confrontation"/>
          <p:cNvSpPr>
            <a:spLocks noChangeAspect="1" noChangeArrowheads="1"/>
          </p:cNvSpPr>
          <p:nvPr/>
        </p:nvSpPr>
        <p:spPr bwMode="auto">
          <a:xfrm>
            <a:off x="155575" y="-1444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9" descr="Bildergebnis für confrontation"/>
          <p:cNvSpPr>
            <a:spLocks noChangeAspect="1" noChangeArrowheads="1"/>
          </p:cNvSpPr>
          <p:nvPr/>
        </p:nvSpPr>
        <p:spPr bwMode="auto">
          <a:xfrm>
            <a:off x="307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7299720" y="2595165"/>
            <a:ext cx="1314451" cy="871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5465372" y="2607546"/>
            <a:ext cx="1560536" cy="87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11" descr="The straight up truth about confronta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245640" y="2314562"/>
            <a:ext cx="1923434" cy="1166884"/>
          </a:xfrm>
          <a:prstGeom prst="rect">
            <a:avLst/>
          </a:prstGeom>
          <a:noFill/>
          <a:extLst>
            <a:ext uri="{909E8E84-426E-40DD-AFC4-6F175D3DCCD1}">
              <a14:hiddenFill xmlns:a14="http://schemas.microsoft.com/office/drawing/2010/main">
                <a:solidFill>
                  <a:srgbClr val="FFFFFF"/>
                </a:solidFill>
              </a14:hiddenFill>
            </a:ext>
          </a:extLst>
        </p:spPr>
      </p:pic>
      <p:sp>
        <p:nvSpPr>
          <p:cNvPr id="10" name="Textfeld 9"/>
          <p:cNvSpPr txBox="1"/>
          <p:nvPr/>
        </p:nvSpPr>
        <p:spPr>
          <a:xfrm flipH="1">
            <a:off x="6769892" y="3481446"/>
            <a:ext cx="2374108" cy="1200329"/>
          </a:xfrm>
          <a:prstGeom prst="rect">
            <a:avLst/>
          </a:prstGeom>
          <a:noFill/>
        </p:spPr>
        <p:txBody>
          <a:bodyPr wrap="square" rtlCol="0">
            <a:spAutoFit/>
          </a:bodyPr>
          <a:lstStyle/>
          <a:p>
            <a:r>
              <a:rPr lang="en-US" dirty="0"/>
              <a:t>Hans-Werner Sinn/Clemens </a:t>
            </a:r>
            <a:r>
              <a:rPr lang="en-US" dirty="0" err="1"/>
              <a:t>Fuest</a:t>
            </a:r>
            <a:r>
              <a:rPr lang="en-US" dirty="0"/>
              <a:t>  vs. Martin </a:t>
            </a:r>
            <a:r>
              <a:rPr lang="en-US" dirty="0" err="1"/>
              <a:t>Hellwig</a:t>
            </a:r>
            <a:endParaRPr lang="en-US" dirty="0"/>
          </a:p>
          <a:p>
            <a:endParaRPr lang="en-US" dirty="0"/>
          </a:p>
        </p:txBody>
      </p:sp>
    </p:spTree>
    <p:extLst>
      <p:ext uri="{BB962C8B-B14F-4D97-AF65-F5344CB8AC3E}">
        <p14:creationId xmlns:p14="http://schemas.microsoft.com/office/powerpoint/2010/main" val="1602998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Scale>
                                      <p:cBhvr>
                                        <p:cTn id="7"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0"/>
                                        </p:tgtEl>
                                        <p:attrNameLst>
                                          <p:attrName>ppt_x</p:attrName>
                                          <p:attrName>ppt_y</p:attrName>
                                        </p:attrNameLst>
                                      </p:cBhvr>
                                    </p:animMotion>
                                    <p:animEffect transition="in" filter="fade">
                                      <p:cBhvr>
                                        <p:cTn id="9" dur="1000"/>
                                        <p:tgtEl>
                                          <p:spTgt spid="10"/>
                                        </p:tgtEl>
                                      </p:cBhvr>
                                    </p:animEffect>
                                  </p:childTnLst>
                                </p:cTn>
                              </p:par>
                              <p:par>
                                <p:cTn id="10" presetID="5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Scale>
                                      <p:cBhvr>
                                        <p:cTn id="12"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7"/>
                                        </p:tgtEl>
                                        <p:attrNameLst>
                                          <p:attrName>ppt_x</p:attrName>
                                          <p:attrName>ppt_y</p:attrName>
                                        </p:attrNameLst>
                                      </p:cBhvr>
                                    </p:animMotion>
                                    <p:animEffect transition="in" filter="fade">
                                      <p:cBhvr>
                                        <p:cTn id="14" dur="1000"/>
                                        <p:tgtEl>
                                          <p:spTgt spid="7"/>
                                        </p:tgtEl>
                                      </p:cBhvr>
                                    </p:animEffect>
                                  </p:childTnLst>
                                </p:cTn>
                              </p:par>
                              <p:par>
                                <p:cTn id="15" presetID="5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Scale>
                                      <p:cBhvr>
                                        <p:cTn id="17"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8"/>
                                        </p:tgtEl>
                                        <p:attrNameLst>
                                          <p:attrName>ppt_x</p:attrName>
                                          <p:attrName>ppt_y</p:attrName>
                                        </p:attrNameLst>
                                      </p:cBhvr>
                                    </p:animMotion>
                                    <p:animEffect transition="in" filter="fade">
                                      <p:cBhvr>
                                        <p:cTn id="19" dur="1000"/>
                                        <p:tgtEl>
                                          <p:spTgt spid="8"/>
                                        </p:tgtEl>
                                      </p:cBhvr>
                                    </p:animEffect>
                                  </p:childTnLst>
                                </p:cTn>
                              </p:par>
                              <p:par>
                                <p:cTn id="20" presetID="1" presetClass="exit" presetSubtype="0" fill="hold" nodeType="withEffect">
                                  <p:stCondLst>
                                    <p:cond delay="0"/>
                                  </p:stCondLst>
                                  <p:childTnLst>
                                    <p:set>
                                      <p:cBhvr>
                                        <p:cTn id="21"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quarter" idx="12"/>
          </p:nvPr>
        </p:nvSpPr>
        <p:spPr>
          <a:xfrm>
            <a:off x="604838" y="1401002"/>
            <a:ext cx="8081962" cy="3878903"/>
          </a:xfrm>
        </p:spPr>
        <p:txBody>
          <a:bodyPr/>
          <a:lstStyle/>
          <a:p>
            <a:pPr marL="0" indent="0">
              <a:buClr>
                <a:srgbClr val="2E63AC"/>
              </a:buClr>
              <a:buNone/>
            </a:pPr>
            <a:r>
              <a:rPr lang="en-US" dirty="0">
                <a:solidFill>
                  <a:srgbClr val="2E63AC"/>
                </a:solidFill>
                <a:latin typeface="+mn-lt"/>
              </a:rPr>
              <a:t>Differences in values</a:t>
            </a:r>
          </a:p>
          <a:p>
            <a:pPr>
              <a:lnSpc>
                <a:spcPts val="2000"/>
              </a:lnSpc>
              <a:buClr>
                <a:srgbClr val="2E63AC"/>
              </a:buClr>
              <a:buFont typeface="Wingdings" panose="05000000000000000000" pitchFamily="2" charset="2"/>
              <a:buChar char="§"/>
            </a:pPr>
            <a:r>
              <a:rPr lang="en-US" sz="1800" dirty="0">
                <a:latin typeface="+mn-lt"/>
              </a:rPr>
              <a:t>Peter and Paula - take the same amount of water from the town well</a:t>
            </a:r>
          </a:p>
          <a:p>
            <a:pPr>
              <a:lnSpc>
                <a:spcPts val="2000"/>
              </a:lnSpc>
              <a:buClr>
                <a:srgbClr val="2E63AC"/>
              </a:buClr>
              <a:buFont typeface="Wingdings" panose="05000000000000000000" pitchFamily="2" charset="2"/>
              <a:buChar char="§"/>
            </a:pPr>
            <a:r>
              <a:rPr lang="de-DE" sz="1800" dirty="0">
                <a:latin typeface="+mn-lt"/>
              </a:rPr>
              <a:t>The </a:t>
            </a:r>
            <a:r>
              <a:rPr lang="de-DE" sz="1800" dirty="0" err="1">
                <a:latin typeface="+mn-lt"/>
              </a:rPr>
              <a:t>town</a:t>
            </a:r>
            <a:r>
              <a:rPr lang="de-DE" sz="1800" dirty="0">
                <a:latin typeface="+mn-lt"/>
              </a:rPr>
              <a:t> </a:t>
            </a:r>
            <a:r>
              <a:rPr lang="de-DE" sz="1800" dirty="0" err="1">
                <a:latin typeface="+mn-lt"/>
              </a:rPr>
              <a:t>imposes</a:t>
            </a:r>
            <a:r>
              <a:rPr lang="de-DE" sz="1800" dirty="0">
                <a:latin typeface="+mn-lt"/>
              </a:rPr>
              <a:t> a </a:t>
            </a:r>
            <a:r>
              <a:rPr lang="de-DE" sz="1800" dirty="0" err="1">
                <a:latin typeface="+mn-lt"/>
              </a:rPr>
              <a:t>tax</a:t>
            </a:r>
            <a:r>
              <a:rPr lang="de-DE" sz="1800" dirty="0">
                <a:latin typeface="+mn-lt"/>
              </a:rPr>
              <a:t> </a:t>
            </a:r>
            <a:r>
              <a:rPr lang="de-DE" sz="1800" dirty="0" err="1">
                <a:latin typeface="+mn-lt"/>
              </a:rPr>
              <a:t>to</a:t>
            </a:r>
            <a:r>
              <a:rPr lang="de-DE" sz="1800" dirty="0">
                <a:latin typeface="+mn-lt"/>
              </a:rPr>
              <a:t> </a:t>
            </a:r>
            <a:r>
              <a:rPr lang="de-DE" sz="1800" dirty="0" err="1">
                <a:latin typeface="+mn-lt"/>
              </a:rPr>
              <a:t>maintain</a:t>
            </a:r>
            <a:r>
              <a:rPr lang="de-DE" sz="1800" dirty="0">
                <a:latin typeface="+mn-lt"/>
              </a:rPr>
              <a:t> </a:t>
            </a:r>
            <a:r>
              <a:rPr lang="de-DE" sz="1800" dirty="0" err="1">
                <a:latin typeface="+mn-lt"/>
              </a:rPr>
              <a:t>the</a:t>
            </a:r>
            <a:r>
              <a:rPr lang="de-DE" sz="1800" dirty="0">
                <a:latin typeface="+mn-lt"/>
              </a:rPr>
              <a:t> </a:t>
            </a:r>
            <a:r>
              <a:rPr lang="de-DE" sz="1800" dirty="0" err="1">
                <a:latin typeface="+mn-lt"/>
              </a:rPr>
              <a:t>well</a:t>
            </a:r>
            <a:r>
              <a:rPr lang="de-DE" sz="1800" dirty="0">
                <a:latin typeface="+mn-lt"/>
              </a:rPr>
              <a:t>: </a:t>
            </a:r>
            <a:r>
              <a:rPr lang="de-DE" sz="1800" dirty="0" err="1">
                <a:latin typeface="+mn-lt"/>
              </a:rPr>
              <a:t>property</a:t>
            </a:r>
            <a:r>
              <a:rPr lang="de-DE" sz="1800" dirty="0">
                <a:latin typeface="+mn-lt"/>
              </a:rPr>
              <a:t>/</a:t>
            </a:r>
            <a:r>
              <a:rPr lang="de-DE" sz="1800" dirty="0" err="1">
                <a:latin typeface="+mn-lt"/>
              </a:rPr>
              <a:t>income</a:t>
            </a:r>
            <a:r>
              <a:rPr lang="de-DE" sz="1800" dirty="0">
                <a:latin typeface="+mn-lt"/>
              </a:rPr>
              <a:t>/per </a:t>
            </a:r>
            <a:r>
              <a:rPr lang="de-DE" sz="1800" dirty="0" err="1">
                <a:latin typeface="+mn-lt"/>
              </a:rPr>
              <a:t>capita</a:t>
            </a:r>
            <a:r>
              <a:rPr lang="de-DE" sz="1800" dirty="0">
                <a:latin typeface="+mn-lt"/>
              </a:rPr>
              <a:t>?</a:t>
            </a:r>
            <a:endParaRPr lang="en-US" sz="1800" dirty="0">
              <a:latin typeface="+mn-lt"/>
            </a:endParaRPr>
          </a:p>
          <a:p>
            <a:pPr>
              <a:lnSpc>
                <a:spcPts val="2000"/>
              </a:lnSpc>
              <a:buClr>
                <a:srgbClr val="2E63AC"/>
              </a:buClr>
              <a:buFont typeface="Wingdings" panose="05000000000000000000" pitchFamily="2" charset="2"/>
              <a:buChar char="§"/>
            </a:pPr>
            <a:r>
              <a:rPr lang="en-US" sz="1800" dirty="0">
                <a:latin typeface="+mn-lt"/>
              </a:rPr>
              <a:t>Peter’s property/income (he’s single)= $100,000 /</a:t>
            </a:r>
            <a:r>
              <a:rPr lang="en-US" sz="1800" dirty="0"/>
              <a:t> $10,000</a:t>
            </a:r>
            <a:endParaRPr lang="en-US" sz="1800" dirty="0">
              <a:latin typeface="+mn-lt"/>
            </a:endParaRPr>
          </a:p>
          <a:p>
            <a:pPr>
              <a:lnSpc>
                <a:spcPts val="2000"/>
              </a:lnSpc>
              <a:buClr>
                <a:srgbClr val="2E63AC"/>
              </a:buClr>
              <a:buFont typeface="Wingdings" panose="05000000000000000000" pitchFamily="2" charset="2"/>
              <a:buChar char="§"/>
            </a:pPr>
            <a:r>
              <a:rPr lang="en-US" sz="1800" dirty="0">
                <a:latin typeface="+mn-lt"/>
              </a:rPr>
              <a:t>Paula’s </a:t>
            </a:r>
            <a:r>
              <a:rPr lang="en-US" sz="1800" dirty="0"/>
              <a:t>property/income = $ 0 / $50,000</a:t>
            </a:r>
          </a:p>
          <a:p>
            <a:pPr marL="0" indent="0">
              <a:lnSpc>
                <a:spcPts val="2000"/>
              </a:lnSpc>
              <a:buClr>
                <a:srgbClr val="2E63AC"/>
              </a:buClr>
              <a:buNone/>
            </a:pPr>
            <a:r>
              <a:rPr lang="en-US" dirty="0">
                <a:solidFill>
                  <a:srgbClr val="2E63AC"/>
                </a:solidFill>
                <a:latin typeface="+mn-lt"/>
              </a:rPr>
              <a:t>Perception vs. Reality</a:t>
            </a:r>
          </a:p>
          <a:p>
            <a:pPr>
              <a:lnSpc>
                <a:spcPts val="2000"/>
              </a:lnSpc>
              <a:buClr>
                <a:srgbClr val="2E63AC"/>
              </a:buClr>
              <a:buFont typeface="Wingdings" panose="05000000000000000000" pitchFamily="2" charset="2"/>
              <a:buChar char="§"/>
            </a:pPr>
            <a:r>
              <a:rPr lang="en-US" sz="1800" dirty="0">
                <a:latin typeface="+mn-lt"/>
              </a:rPr>
              <a:t>Rent control</a:t>
            </a:r>
          </a:p>
          <a:p>
            <a:pPr>
              <a:lnSpc>
                <a:spcPts val="2000"/>
              </a:lnSpc>
              <a:buClr>
                <a:srgbClr val="2E63AC"/>
              </a:buClr>
              <a:buFont typeface="Wingdings" panose="05000000000000000000" pitchFamily="2" charset="2"/>
              <a:buChar char="§"/>
            </a:pPr>
            <a:r>
              <a:rPr lang="en-US" sz="1800" dirty="0">
                <a:latin typeface="+mn-lt"/>
              </a:rPr>
              <a:t>Adversely affects availability and quality of housing</a:t>
            </a:r>
          </a:p>
          <a:p>
            <a:pPr>
              <a:lnSpc>
                <a:spcPts val="2000"/>
              </a:lnSpc>
              <a:buClr>
                <a:srgbClr val="2E63AC"/>
              </a:buClr>
              <a:buFont typeface="Wingdings" panose="05000000000000000000" pitchFamily="2" charset="2"/>
              <a:buChar char="§"/>
            </a:pPr>
            <a:r>
              <a:rPr lang="en-US" sz="1800" dirty="0">
                <a:latin typeface="+mn-lt"/>
              </a:rPr>
              <a:t>Costly way of helping the neediest members of society</a:t>
            </a:r>
          </a:p>
          <a:p>
            <a:pPr>
              <a:lnSpc>
                <a:spcPts val="2000"/>
              </a:lnSpc>
              <a:buClr>
                <a:srgbClr val="2E63AC"/>
              </a:buClr>
              <a:buFont typeface="Wingdings" panose="05000000000000000000" pitchFamily="2" charset="2"/>
              <a:buChar char="§"/>
            </a:pPr>
            <a:r>
              <a:rPr lang="en-US" sz="1800" dirty="0">
                <a:latin typeface="+mn-lt"/>
              </a:rPr>
              <a:t>Many cities use rent control</a:t>
            </a:r>
          </a:p>
          <a:p>
            <a:pPr>
              <a:lnSpc>
                <a:spcPts val="2000"/>
              </a:lnSpc>
              <a:buClr>
                <a:srgbClr val="2E63AC"/>
              </a:buClr>
              <a:buFont typeface="Wingdings" panose="05000000000000000000" pitchFamily="2" charset="2"/>
              <a:buChar char="§"/>
            </a:pPr>
            <a:r>
              <a:rPr lang="en-US" sz="1800" dirty="0">
                <a:latin typeface="+mn-lt"/>
              </a:rPr>
              <a:t>Trade barriers (tariffs and import quotas)</a:t>
            </a:r>
          </a:p>
          <a:p>
            <a:pPr>
              <a:buClr>
                <a:srgbClr val="2E63AC"/>
              </a:buClr>
              <a:buFont typeface="Wingdings" panose="05000000000000000000" pitchFamily="2" charset="2"/>
              <a:buChar char="§"/>
            </a:pPr>
            <a:endParaRPr lang="en-US" dirty="0">
              <a:latin typeface="+mn-lt"/>
            </a:endParaRPr>
          </a:p>
        </p:txBody>
      </p:sp>
      <p:sp>
        <p:nvSpPr>
          <p:cNvPr id="5" name="Titel 4"/>
          <p:cNvSpPr>
            <a:spLocks noGrp="1"/>
          </p:cNvSpPr>
          <p:nvPr>
            <p:ph type="title"/>
          </p:nvPr>
        </p:nvSpPr>
        <p:spPr>
          <a:xfrm>
            <a:off x="604838" y="-241032"/>
            <a:ext cx="6545262" cy="1264025"/>
          </a:xfrm>
        </p:spPr>
        <p:txBody>
          <a:bodyPr/>
          <a:lstStyle/>
          <a:p>
            <a:r>
              <a:rPr lang="de-DE" dirty="0" err="1"/>
              <a:t>Why</a:t>
            </a:r>
            <a:r>
              <a:rPr lang="de-DE" dirty="0"/>
              <a:t> </a:t>
            </a:r>
            <a:r>
              <a:rPr lang="de-DE" dirty="0" err="1"/>
              <a:t>economists</a:t>
            </a:r>
            <a:r>
              <a:rPr lang="de-DE" dirty="0"/>
              <a:t> </a:t>
            </a:r>
            <a:r>
              <a:rPr lang="de-DE" dirty="0" err="1"/>
              <a:t>Disagree</a:t>
            </a:r>
            <a:endParaRPr lang="en-US" dirty="0">
              <a:solidFill>
                <a:srgbClr val="2164A2"/>
              </a:solidFill>
              <a:ea typeface="ヒラギノ角ゴ Pro W3" pitchFamily="-65" charset="-128"/>
            </a:endParaRPr>
          </a:p>
        </p:txBody>
      </p:sp>
      <p:sp>
        <p:nvSpPr>
          <p:cNvPr id="4" name="AutoShape 7" descr="Bildergebnis für confrontation"/>
          <p:cNvSpPr>
            <a:spLocks noChangeAspect="1" noChangeArrowheads="1"/>
          </p:cNvSpPr>
          <p:nvPr/>
        </p:nvSpPr>
        <p:spPr bwMode="auto">
          <a:xfrm>
            <a:off x="155575" y="-1444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9" descr="Bildergebnis für confrontation"/>
          <p:cNvSpPr>
            <a:spLocks noChangeAspect="1" noChangeArrowheads="1"/>
          </p:cNvSpPr>
          <p:nvPr/>
        </p:nvSpPr>
        <p:spPr bwMode="auto">
          <a:xfrm>
            <a:off x="307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608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5289674" y="3066026"/>
            <a:ext cx="1203320" cy="698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608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51398" y="2773239"/>
            <a:ext cx="448901" cy="7513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407087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quarter" idx="12"/>
          </p:nvPr>
        </p:nvSpPr>
        <p:spPr>
          <a:xfrm>
            <a:off x="604837" y="1588450"/>
            <a:ext cx="8285163" cy="3878903"/>
          </a:xfrm>
        </p:spPr>
        <p:txBody>
          <a:bodyPr/>
          <a:lstStyle/>
          <a:p>
            <a:pPr marL="457200" indent="-457200">
              <a:lnSpc>
                <a:spcPct val="110000"/>
              </a:lnSpc>
              <a:spcBef>
                <a:spcPts val="300"/>
              </a:spcBef>
              <a:buClr>
                <a:srgbClr val="2E63AC"/>
              </a:buClr>
              <a:buFont typeface="+mj-lt"/>
              <a:buAutoNum type="arabicPeriod"/>
            </a:pPr>
            <a:r>
              <a:rPr lang="en-US" sz="1600" dirty="0">
                <a:latin typeface="+mn-lt"/>
              </a:rPr>
              <a:t>A ceiling on rents reduces the </a:t>
            </a:r>
            <a:r>
              <a:rPr lang="en-US" sz="1600" dirty="0" err="1">
                <a:latin typeface="+mn-lt"/>
              </a:rPr>
              <a:t>quantity+quality</a:t>
            </a:r>
            <a:r>
              <a:rPr lang="en-US" sz="1600" dirty="0">
                <a:latin typeface="+mn-lt"/>
              </a:rPr>
              <a:t> of housing available. (93%)</a:t>
            </a:r>
          </a:p>
          <a:p>
            <a:pPr marL="457200" indent="-457200">
              <a:lnSpc>
                <a:spcPct val="110000"/>
              </a:lnSpc>
              <a:spcBef>
                <a:spcPts val="300"/>
              </a:spcBef>
              <a:buClr>
                <a:srgbClr val="2E63AC"/>
              </a:buClr>
              <a:buFont typeface="+mj-lt"/>
              <a:buAutoNum type="arabicPeriod"/>
            </a:pPr>
            <a:r>
              <a:rPr lang="en-US" sz="1600" dirty="0">
                <a:latin typeface="+mn-lt"/>
              </a:rPr>
              <a:t>Tariffs and import quotas usually reduce general economic welfare. (93%)</a:t>
            </a:r>
          </a:p>
          <a:p>
            <a:pPr marL="457200" indent="-457200">
              <a:lnSpc>
                <a:spcPct val="110000"/>
              </a:lnSpc>
              <a:spcBef>
                <a:spcPts val="300"/>
              </a:spcBef>
              <a:buClr>
                <a:srgbClr val="2E63AC"/>
              </a:buClr>
              <a:buFont typeface="+mj-lt"/>
              <a:buAutoNum type="arabicPeriod"/>
            </a:pPr>
            <a:r>
              <a:rPr lang="en-US" sz="1600" dirty="0">
                <a:latin typeface="+mn-lt"/>
              </a:rPr>
              <a:t>Flexible and floating exchange rates offer an effective international monetary arrangement. (90%)</a:t>
            </a:r>
          </a:p>
          <a:p>
            <a:pPr marL="457200" indent="-457200">
              <a:lnSpc>
                <a:spcPct val="110000"/>
              </a:lnSpc>
              <a:spcBef>
                <a:spcPts val="300"/>
              </a:spcBef>
              <a:buClr>
                <a:srgbClr val="2E63AC"/>
              </a:buClr>
              <a:buFont typeface="+mj-lt"/>
              <a:buAutoNum type="arabicPeriod"/>
            </a:pPr>
            <a:r>
              <a:rPr lang="en-US" sz="1600" dirty="0">
                <a:latin typeface="+mn-lt"/>
              </a:rPr>
              <a:t>Fiscal policy (e.g., tax cut and/or government expenditure increase) has a significant </a:t>
            </a:r>
            <a:r>
              <a:rPr lang="en-US" sz="1600" dirty="0" err="1">
                <a:latin typeface="+mn-lt"/>
              </a:rPr>
              <a:t>stimulative</a:t>
            </a:r>
            <a:r>
              <a:rPr lang="en-US" sz="1600" dirty="0">
                <a:latin typeface="+mn-lt"/>
              </a:rPr>
              <a:t> impact on a less than fully employed economy. (90%)</a:t>
            </a:r>
          </a:p>
          <a:p>
            <a:pPr marL="457200" indent="-457200">
              <a:lnSpc>
                <a:spcPct val="110000"/>
              </a:lnSpc>
              <a:spcBef>
                <a:spcPts val="300"/>
              </a:spcBef>
              <a:buClr>
                <a:srgbClr val="2E63AC"/>
              </a:buClr>
              <a:buFont typeface="+mj-lt"/>
              <a:buAutoNum type="arabicPeriod"/>
            </a:pPr>
            <a:r>
              <a:rPr lang="en-US" sz="1600" dirty="0">
                <a:latin typeface="+mn-lt"/>
              </a:rPr>
              <a:t>The United States should not restrict employers from outsourcing work to foreign countries. (90%)</a:t>
            </a:r>
          </a:p>
          <a:p>
            <a:pPr marL="457200" indent="-457200">
              <a:lnSpc>
                <a:spcPct val="110000"/>
              </a:lnSpc>
              <a:spcBef>
                <a:spcPts val="300"/>
              </a:spcBef>
              <a:buClr>
                <a:srgbClr val="2E63AC"/>
              </a:buClr>
              <a:buFont typeface="+mj-lt"/>
              <a:buAutoNum type="arabicPeriod"/>
            </a:pPr>
            <a:r>
              <a:rPr lang="en-US" sz="1600" dirty="0">
                <a:latin typeface="+mn-lt"/>
              </a:rPr>
              <a:t>Economic growth in developed countries  leads to greater levels of well-being. (88%)</a:t>
            </a:r>
          </a:p>
          <a:p>
            <a:pPr marL="457200" indent="-457200">
              <a:lnSpc>
                <a:spcPct val="110000"/>
              </a:lnSpc>
              <a:spcBef>
                <a:spcPts val="300"/>
              </a:spcBef>
              <a:buClr>
                <a:srgbClr val="2E63AC"/>
              </a:buClr>
              <a:buFont typeface="+mj-lt"/>
              <a:buAutoNum type="arabicPeriod"/>
            </a:pPr>
            <a:r>
              <a:rPr lang="en-US" sz="1600" dirty="0">
                <a:latin typeface="+mn-lt"/>
              </a:rPr>
              <a:t>The United States should eliminate agricultural subsidies. (85%) </a:t>
            </a:r>
          </a:p>
          <a:p>
            <a:pPr marL="457200" indent="-457200">
              <a:lnSpc>
                <a:spcPct val="110000"/>
              </a:lnSpc>
              <a:spcBef>
                <a:spcPts val="300"/>
              </a:spcBef>
              <a:buClr>
                <a:srgbClr val="2E63AC"/>
              </a:buClr>
              <a:buFont typeface="+mj-lt"/>
              <a:buAutoNum type="arabicPeriod"/>
            </a:pPr>
            <a:r>
              <a:rPr lang="en-US" sz="1600" dirty="0">
                <a:latin typeface="+mn-lt"/>
              </a:rPr>
              <a:t>An appropriately designed fiscal policy can increase the long-run rate of capital formation. (85%)</a:t>
            </a:r>
          </a:p>
          <a:p>
            <a:pPr marL="457200" indent="-457200">
              <a:lnSpc>
                <a:spcPct val="110000"/>
              </a:lnSpc>
              <a:spcBef>
                <a:spcPts val="300"/>
              </a:spcBef>
              <a:buClr>
                <a:srgbClr val="2E63AC"/>
              </a:buClr>
              <a:buFont typeface="+mj-lt"/>
              <a:buAutoNum type="arabicPeriod"/>
            </a:pPr>
            <a:r>
              <a:rPr lang="en-US" sz="1600" dirty="0"/>
              <a:t>Local and state governments should eliminate subsidies to professional sports franchises. (85%)</a:t>
            </a:r>
          </a:p>
          <a:p>
            <a:pPr marL="457200" indent="-457200">
              <a:lnSpc>
                <a:spcPct val="110000"/>
              </a:lnSpc>
              <a:spcBef>
                <a:spcPts val="300"/>
              </a:spcBef>
              <a:buClr>
                <a:srgbClr val="2E63AC"/>
              </a:buClr>
              <a:buFont typeface="+mj-lt"/>
              <a:buAutoNum type="arabicPeriod"/>
            </a:pPr>
            <a:r>
              <a:rPr lang="en-US" sz="1600" dirty="0"/>
              <a:t>If the federal budget is to be balanced, it should be done over the business cycle rather than yearly. (85%)</a:t>
            </a:r>
          </a:p>
          <a:p>
            <a:pPr marL="0" indent="0">
              <a:lnSpc>
                <a:spcPct val="110000"/>
              </a:lnSpc>
              <a:spcBef>
                <a:spcPts val="400"/>
              </a:spcBef>
              <a:buClr>
                <a:srgbClr val="2E63AC"/>
              </a:buClr>
              <a:buNone/>
            </a:pPr>
            <a:endParaRPr lang="en-US" sz="1600" dirty="0"/>
          </a:p>
          <a:p>
            <a:pPr marL="457200" indent="-457200">
              <a:lnSpc>
                <a:spcPct val="110000"/>
              </a:lnSpc>
              <a:spcBef>
                <a:spcPts val="600"/>
              </a:spcBef>
              <a:buClr>
                <a:srgbClr val="2E63AC"/>
              </a:buClr>
              <a:buFont typeface="+mj-lt"/>
              <a:buAutoNum type="arabicPeriod"/>
            </a:pPr>
            <a:endParaRPr lang="en-US" sz="1600" dirty="0">
              <a:latin typeface="+mn-lt"/>
            </a:endParaRPr>
          </a:p>
          <a:p>
            <a:pPr marL="457200" indent="-457200">
              <a:buClr>
                <a:srgbClr val="2E63AC"/>
              </a:buClr>
              <a:buFont typeface="+mj-lt"/>
              <a:buAutoNum type="arabicPeriod"/>
            </a:pPr>
            <a:endParaRPr lang="en-US" dirty="0">
              <a:latin typeface="+mn-lt"/>
            </a:endParaRPr>
          </a:p>
        </p:txBody>
      </p:sp>
      <p:sp>
        <p:nvSpPr>
          <p:cNvPr id="5" name="Titel 4"/>
          <p:cNvSpPr>
            <a:spLocks noGrp="1"/>
          </p:cNvSpPr>
          <p:nvPr>
            <p:ph type="title"/>
          </p:nvPr>
        </p:nvSpPr>
        <p:spPr>
          <a:xfrm>
            <a:off x="604838" y="310778"/>
            <a:ext cx="6545262" cy="1264025"/>
          </a:xfrm>
        </p:spPr>
        <p:txBody>
          <a:bodyPr/>
          <a:lstStyle/>
          <a:p>
            <a:r>
              <a:rPr lang="en-US" dirty="0"/>
              <a:t>Propositions about Which </a:t>
            </a:r>
            <a:br>
              <a:rPr lang="en-US" dirty="0"/>
            </a:br>
            <a:r>
              <a:rPr lang="en-US" dirty="0"/>
              <a:t>Most Economists Agree            (1/2)</a:t>
            </a:r>
            <a:br>
              <a:rPr lang="en-US" dirty="0"/>
            </a:br>
            <a:r>
              <a:rPr lang="en-US" dirty="0"/>
              <a:t>                             </a:t>
            </a:r>
            <a:r>
              <a:rPr lang="en-US" sz="1600" dirty="0"/>
              <a:t>(and % of economists who agree)</a:t>
            </a:r>
            <a:endParaRPr lang="en-US" dirty="0"/>
          </a:p>
        </p:txBody>
      </p:sp>
      <p:sp>
        <p:nvSpPr>
          <p:cNvPr id="4" name="AutoShape 7" descr="Bildergebnis für confrontation"/>
          <p:cNvSpPr>
            <a:spLocks noChangeAspect="1" noChangeArrowheads="1"/>
          </p:cNvSpPr>
          <p:nvPr/>
        </p:nvSpPr>
        <p:spPr bwMode="auto">
          <a:xfrm>
            <a:off x="155575" y="-1444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9" descr="Bildergebnis für confrontation"/>
          <p:cNvSpPr>
            <a:spLocks noChangeAspect="1" noChangeArrowheads="1"/>
          </p:cNvSpPr>
          <p:nvPr/>
        </p:nvSpPr>
        <p:spPr bwMode="auto">
          <a:xfrm>
            <a:off x="307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3067660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quarter" idx="12"/>
          </p:nvPr>
        </p:nvSpPr>
        <p:spPr>
          <a:xfrm>
            <a:off x="604837" y="1842450"/>
            <a:ext cx="8266207" cy="3878903"/>
          </a:xfrm>
        </p:spPr>
        <p:txBody>
          <a:bodyPr/>
          <a:lstStyle/>
          <a:p>
            <a:pPr marL="457200" indent="-457200">
              <a:lnSpc>
                <a:spcPct val="110000"/>
              </a:lnSpc>
              <a:spcBef>
                <a:spcPts val="300"/>
              </a:spcBef>
              <a:buClr>
                <a:srgbClr val="2E63AC"/>
              </a:buClr>
              <a:buFont typeface="+mj-lt"/>
              <a:buAutoNum type="arabicPeriod" startAt="11"/>
            </a:pPr>
            <a:r>
              <a:rPr lang="en-US" sz="1600" dirty="0">
                <a:latin typeface="+mn-lt"/>
              </a:rPr>
              <a:t>The gap between Social Security funds and expenditures will become unsustainably large within the next 50 years if current policies remain unchanged. (85%)</a:t>
            </a:r>
          </a:p>
          <a:p>
            <a:pPr marL="457200" indent="-457200">
              <a:lnSpc>
                <a:spcPct val="110000"/>
              </a:lnSpc>
              <a:spcBef>
                <a:spcPts val="300"/>
              </a:spcBef>
              <a:buClr>
                <a:srgbClr val="2E63AC"/>
              </a:buClr>
              <a:buFont typeface="+mj-lt"/>
              <a:buAutoNum type="arabicPeriod" startAt="11"/>
            </a:pPr>
            <a:r>
              <a:rPr lang="en-US" sz="1600" dirty="0">
                <a:latin typeface="+mn-lt"/>
              </a:rPr>
              <a:t>Cash payments increase the welfare of recipients to a greater degree than do transfers-in-kind of equal cash value. (84%)</a:t>
            </a:r>
          </a:p>
          <a:p>
            <a:pPr marL="457200" indent="-457200">
              <a:lnSpc>
                <a:spcPct val="110000"/>
              </a:lnSpc>
              <a:spcBef>
                <a:spcPts val="300"/>
              </a:spcBef>
              <a:buClr>
                <a:srgbClr val="2E63AC"/>
              </a:buClr>
              <a:buFont typeface="+mj-lt"/>
              <a:buAutoNum type="arabicPeriod" startAt="11"/>
            </a:pPr>
            <a:r>
              <a:rPr lang="en-US" sz="1600" dirty="0">
                <a:latin typeface="+mn-lt"/>
              </a:rPr>
              <a:t>A large federal budget deficit has an adverse effect on the economy. (83%)</a:t>
            </a:r>
          </a:p>
          <a:p>
            <a:pPr marL="457200" indent="-457200">
              <a:lnSpc>
                <a:spcPct val="110000"/>
              </a:lnSpc>
              <a:spcBef>
                <a:spcPts val="300"/>
              </a:spcBef>
              <a:buClr>
                <a:srgbClr val="2E63AC"/>
              </a:buClr>
              <a:buFont typeface="+mj-lt"/>
              <a:buAutoNum type="arabicPeriod" startAt="11"/>
            </a:pPr>
            <a:r>
              <a:rPr lang="en-US" sz="1600" dirty="0">
                <a:latin typeface="+mn-lt"/>
              </a:rPr>
              <a:t>The redistribution of income in the United States is a legitimate role for the government. (83%)</a:t>
            </a:r>
          </a:p>
          <a:p>
            <a:pPr marL="457200" indent="-457200">
              <a:lnSpc>
                <a:spcPct val="110000"/>
              </a:lnSpc>
              <a:spcBef>
                <a:spcPts val="300"/>
              </a:spcBef>
              <a:buClr>
                <a:srgbClr val="2E63AC"/>
              </a:buClr>
              <a:buFont typeface="+mj-lt"/>
              <a:buAutoNum type="arabicPeriod" startAt="11"/>
            </a:pPr>
            <a:r>
              <a:rPr lang="en-US" sz="1600" dirty="0">
                <a:latin typeface="+mn-lt"/>
              </a:rPr>
              <a:t>Inflation is caused primarily by too much growth in the money supply. (83%)</a:t>
            </a:r>
          </a:p>
          <a:p>
            <a:pPr marL="457200" indent="-457200">
              <a:lnSpc>
                <a:spcPct val="110000"/>
              </a:lnSpc>
              <a:spcBef>
                <a:spcPts val="300"/>
              </a:spcBef>
              <a:buClr>
                <a:srgbClr val="2E63AC"/>
              </a:buClr>
              <a:buFont typeface="+mj-lt"/>
              <a:buAutoNum type="arabicPeriod" startAt="11"/>
            </a:pPr>
            <a:r>
              <a:rPr lang="en-US" sz="1600" dirty="0">
                <a:latin typeface="+mn-lt"/>
              </a:rPr>
              <a:t>The United States should not ban genetically modified crops. (82%)</a:t>
            </a:r>
          </a:p>
          <a:p>
            <a:pPr marL="457200" indent="-457200">
              <a:lnSpc>
                <a:spcPct val="110000"/>
              </a:lnSpc>
              <a:spcBef>
                <a:spcPts val="300"/>
              </a:spcBef>
              <a:buClr>
                <a:srgbClr val="2E63AC"/>
              </a:buClr>
              <a:buFont typeface="+mj-lt"/>
              <a:buAutoNum type="arabicPeriod" startAt="11"/>
            </a:pPr>
            <a:r>
              <a:rPr lang="en-US" sz="1600" dirty="0">
                <a:latin typeface="+mn-lt"/>
              </a:rPr>
              <a:t>A minimum wage increases unemployment among young and unskilled workers. (79%)</a:t>
            </a:r>
          </a:p>
          <a:p>
            <a:pPr marL="457200" indent="-457200">
              <a:lnSpc>
                <a:spcPct val="110000"/>
              </a:lnSpc>
              <a:spcBef>
                <a:spcPts val="300"/>
              </a:spcBef>
              <a:buClr>
                <a:srgbClr val="2E63AC"/>
              </a:buClr>
              <a:buFont typeface="+mj-lt"/>
              <a:buAutoNum type="arabicPeriod" startAt="11"/>
            </a:pPr>
            <a:r>
              <a:rPr lang="en-US" sz="1600" dirty="0">
                <a:latin typeface="+mn-lt"/>
              </a:rPr>
              <a:t>The government should restructure the welfare system along the lines of a “negative income tax.” (79%)</a:t>
            </a:r>
          </a:p>
          <a:p>
            <a:pPr marL="457200" indent="-457200">
              <a:lnSpc>
                <a:spcPct val="110000"/>
              </a:lnSpc>
              <a:spcBef>
                <a:spcPts val="300"/>
              </a:spcBef>
              <a:buClr>
                <a:srgbClr val="2E63AC"/>
              </a:buClr>
              <a:buFont typeface="+mj-lt"/>
              <a:buAutoNum type="arabicPeriod" startAt="11"/>
            </a:pPr>
            <a:r>
              <a:rPr lang="en-US" sz="1600" dirty="0">
                <a:latin typeface="+mn-lt"/>
              </a:rPr>
              <a:t>Effluent taxes and marketable pollution permits represent a better approach to pollution control than the imposition of pollution ceilings. (78%)</a:t>
            </a:r>
          </a:p>
          <a:p>
            <a:pPr marL="457200" indent="-457200">
              <a:lnSpc>
                <a:spcPct val="110000"/>
              </a:lnSpc>
              <a:spcBef>
                <a:spcPts val="300"/>
              </a:spcBef>
              <a:buClr>
                <a:srgbClr val="2E63AC"/>
              </a:buClr>
              <a:buFont typeface="+mj-lt"/>
              <a:buAutoNum type="arabicPeriod" startAt="11"/>
            </a:pPr>
            <a:r>
              <a:rPr lang="en-US" sz="1600" dirty="0">
                <a:latin typeface="+mn-lt"/>
              </a:rPr>
              <a:t>Government subsidies on ethanol in the US should be reduced or eliminated. (78%)</a:t>
            </a:r>
          </a:p>
          <a:p>
            <a:pPr marL="457200" indent="-457200">
              <a:lnSpc>
                <a:spcPct val="110000"/>
              </a:lnSpc>
              <a:spcBef>
                <a:spcPts val="300"/>
              </a:spcBef>
              <a:buClr>
                <a:srgbClr val="2E63AC"/>
              </a:buClr>
              <a:buFont typeface="+mj-lt"/>
              <a:buAutoNum type="arabicPeriod" startAt="11"/>
            </a:pPr>
            <a:endParaRPr lang="en-US" sz="1600" dirty="0">
              <a:latin typeface="+mn-lt"/>
            </a:endParaRPr>
          </a:p>
        </p:txBody>
      </p:sp>
      <p:sp>
        <p:nvSpPr>
          <p:cNvPr id="5" name="Titel 4"/>
          <p:cNvSpPr>
            <a:spLocks noGrp="1"/>
          </p:cNvSpPr>
          <p:nvPr>
            <p:ph type="title"/>
          </p:nvPr>
        </p:nvSpPr>
        <p:spPr>
          <a:xfrm>
            <a:off x="604838" y="310778"/>
            <a:ext cx="6545262" cy="1264025"/>
          </a:xfrm>
        </p:spPr>
        <p:txBody>
          <a:bodyPr/>
          <a:lstStyle/>
          <a:p>
            <a:r>
              <a:rPr lang="en-US" dirty="0"/>
              <a:t>Propositions about Which </a:t>
            </a:r>
            <a:br>
              <a:rPr lang="en-US" dirty="0"/>
            </a:br>
            <a:r>
              <a:rPr lang="en-US" dirty="0"/>
              <a:t>Most Economists Agree            (2/2) </a:t>
            </a:r>
            <a:br>
              <a:rPr lang="en-US" dirty="0"/>
            </a:br>
            <a:r>
              <a:rPr lang="en-US" dirty="0"/>
              <a:t>                             </a:t>
            </a:r>
            <a:r>
              <a:rPr lang="en-US" sz="1600" dirty="0"/>
              <a:t>(and % of economists who agree)</a:t>
            </a:r>
            <a:endParaRPr lang="en-US" dirty="0"/>
          </a:p>
        </p:txBody>
      </p:sp>
      <p:sp>
        <p:nvSpPr>
          <p:cNvPr id="4" name="AutoShape 7" descr="Bildergebnis für confrontation"/>
          <p:cNvSpPr>
            <a:spLocks noChangeAspect="1" noChangeArrowheads="1"/>
          </p:cNvSpPr>
          <p:nvPr/>
        </p:nvSpPr>
        <p:spPr bwMode="auto">
          <a:xfrm>
            <a:off x="155575" y="-1444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9" descr="Bildergebnis für confrontation"/>
          <p:cNvSpPr>
            <a:spLocks noChangeAspect="1" noChangeArrowheads="1"/>
          </p:cNvSpPr>
          <p:nvPr/>
        </p:nvSpPr>
        <p:spPr bwMode="auto">
          <a:xfrm>
            <a:off x="307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13261480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e Legende 11"/>
          <p:cNvSpPr/>
          <p:nvPr/>
        </p:nvSpPr>
        <p:spPr>
          <a:xfrm>
            <a:off x="559559" y="2460343"/>
            <a:ext cx="2562222" cy="1118907"/>
          </a:xfrm>
          <a:prstGeom prst="wedgeEllipseCallout">
            <a:avLst/>
          </a:prstGeom>
          <a:solidFill>
            <a:srgbClr val="B1CB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e Legende 12"/>
          <p:cNvSpPr/>
          <p:nvPr/>
        </p:nvSpPr>
        <p:spPr>
          <a:xfrm>
            <a:off x="3669268" y="4505086"/>
            <a:ext cx="2006917" cy="1245682"/>
          </a:xfrm>
          <a:prstGeom prst="wedgeEllipseCallout">
            <a:avLst>
              <a:gd name="adj1" fmla="val 56691"/>
              <a:gd name="adj2" fmla="val 54831"/>
            </a:avLst>
          </a:prstGeom>
          <a:solidFill>
            <a:srgbClr val="135C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e Legende 3"/>
          <p:cNvSpPr/>
          <p:nvPr/>
        </p:nvSpPr>
        <p:spPr>
          <a:xfrm>
            <a:off x="6625277" y="1958722"/>
            <a:ext cx="2006917" cy="1245682"/>
          </a:xfrm>
          <a:prstGeom prst="wedgeEllipseCallout">
            <a:avLst>
              <a:gd name="adj1" fmla="val -51435"/>
              <a:gd name="adj2" fmla="val 50448"/>
            </a:avLst>
          </a:prstGeom>
          <a:solidFill>
            <a:srgbClr val="B0DE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nhaltsplatzhalter 2"/>
          <p:cNvSpPr>
            <a:spLocks noGrp="1"/>
          </p:cNvSpPr>
          <p:nvPr>
            <p:ph sz="quarter" idx="12"/>
          </p:nvPr>
        </p:nvSpPr>
        <p:spPr>
          <a:xfrm>
            <a:off x="608610" y="1128397"/>
            <a:ext cx="8081962" cy="3878903"/>
          </a:xfrm>
        </p:spPr>
        <p:txBody>
          <a:bodyPr/>
          <a:lstStyle/>
          <a:p>
            <a:pPr marL="0" indent="0">
              <a:buClr>
                <a:srgbClr val="2E63AC"/>
              </a:buClr>
              <a:buNone/>
            </a:pPr>
            <a:r>
              <a:rPr lang="en-US" dirty="0">
                <a:solidFill>
                  <a:srgbClr val="2E63AC"/>
                </a:solidFill>
              </a:rPr>
              <a:t>Graphs’ purposes</a:t>
            </a:r>
          </a:p>
          <a:p>
            <a:pPr>
              <a:lnSpc>
                <a:spcPct val="120000"/>
              </a:lnSpc>
              <a:spcBef>
                <a:spcPts val="0"/>
              </a:spcBef>
              <a:buClr>
                <a:srgbClr val="2E63AC"/>
              </a:buClr>
              <a:buFont typeface="Wingdings" panose="05000000000000000000" pitchFamily="2" charset="2"/>
              <a:buChar char="§"/>
            </a:pPr>
            <a:r>
              <a:rPr lang="en-US" sz="1600" dirty="0"/>
              <a:t>Visually express ideas that might be less clear if described with equations or words </a:t>
            </a:r>
          </a:p>
          <a:p>
            <a:pPr>
              <a:lnSpc>
                <a:spcPct val="120000"/>
              </a:lnSpc>
              <a:spcBef>
                <a:spcPts val="0"/>
              </a:spcBef>
              <a:buClr>
                <a:srgbClr val="2E63AC"/>
              </a:buClr>
              <a:buFont typeface="Wingdings" panose="05000000000000000000" pitchFamily="2" charset="2"/>
              <a:buChar char="§"/>
            </a:pPr>
            <a:r>
              <a:rPr lang="en-US" sz="1600" dirty="0"/>
              <a:t>Powerful way of finding and interpreting patterns </a:t>
            </a:r>
          </a:p>
          <a:p>
            <a:pPr marL="0" indent="0">
              <a:lnSpc>
                <a:spcPct val="120000"/>
              </a:lnSpc>
              <a:spcBef>
                <a:spcPts val="0"/>
              </a:spcBef>
              <a:buClr>
                <a:srgbClr val="2E63AC"/>
              </a:buClr>
              <a:buNone/>
            </a:pPr>
            <a:endParaRPr lang="en-US" sz="1600" dirty="0">
              <a:latin typeface="+mn-lt"/>
            </a:endParaRPr>
          </a:p>
        </p:txBody>
      </p:sp>
      <p:sp>
        <p:nvSpPr>
          <p:cNvPr id="5" name="Titel 4"/>
          <p:cNvSpPr>
            <a:spLocks noGrp="1"/>
          </p:cNvSpPr>
          <p:nvPr>
            <p:ph type="title"/>
          </p:nvPr>
        </p:nvSpPr>
        <p:spPr>
          <a:xfrm>
            <a:off x="604838" y="421141"/>
            <a:ext cx="6545262" cy="587855"/>
          </a:xfrm>
        </p:spPr>
        <p:txBody>
          <a:bodyPr/>
          <a:lstStyle/>
          <a:p>
            <a:r>
              <a:rPr lang="en-US" altLang="en-US" dirty="0"/>
              <a:t>Graphing: a brief review </a:t>
            </a:r>
            <a:br>
              <a:rPr lang="en-US" altLang="en-US" dirty="0"/>
            </a:br>
            <a:r>
              <a:rPr lang="en-US" altLang="en-US" dirty="0"/>
              <a:t>Graphs of a single variable</a:t>
            </a:r>
            <a:endParaRPr lang="en-US" dirty="0">
              <a:solidFill>
                <a:srgbClr val="2164A2"/>
              </a:solidFill>
              <a:ea typeface="ヒラギノ角ゴ Pro W3" pitchFamily="-65" charset="-128"/>
            </a:endParaRPr>
          </a:p>
        </p:txBody>
      </p:sp>
      <p:sp>
        <p:nvSpPr>
          <p:cNvPr id="6" name="Textfeld 5"/>
          <p:cNvSpPr txBox="1"/>
          <p:nvPr/>
        </p:nvSpPr>
        <p:spPr>
          <a:xfrm>
            <a:off x="6229444" y="2290431"/>
            <a:ext cx="2412096" cy="646331"/>
          </a:xfrm>
          <a:prstGeom prst="rect">
            <a:avLst/>
          </a:prstGeom>
          <a:noFill/>
        </p:spPr>
        <p:txBody>
          <a:bodyPr wrap="square" rtlCol="0">
            <a:spAutoFit/>
          </a:bodyPr>
          <a:lstStyle/>
          <a:p>
            <a:pPr lvl="1">
              <a:spcBef>
                <a:spcPct val="20000"/>
              </a:spcBef>
              <a:buClr>
                <a:srgbClr val="2E63AC"/>
              </a:buClr>
            </a:pPr>
            <a:r>
              <a:rPr lang="en-US" altLang="en-US" dirty="0"/>
              <a:t>Average incomes in 2011</a:t>
            </a:r>
            <a:endParaRPr lang="en-US" dirty="0"/>
          </a:p>
        </p:txBody>
      </p:sp>
      <p:sp>
        <p:nvSpPr>
          <p:cNvPr id="7" name="Textfeld 6"/>
          <p:cNvSpPr txBox="1"/>
          <p:nvPr/>
        </p:nvSpPr>
        <p:spPr>
          <a:xfrm>
            <a:off x="3458998" y="4671763"/>
            <a:ext cx="2491428" cy="923330"/>
          </a:xfrm>
          <a:prstGeom prst="rect">
            <a:avLst/>
          </a:prstGeom>
          <a:noFill/>
        </p:spPr>
        <p:txBody>
          <a:bodyPr wrap="square" rtlCol="0">
            <a:spAutoFit/>
          </a:bodyPr>
          <a:lstStyle/>
          <a:p>
            <a:pPr lvl="1">
              <a:spcBef>
                <a:spcPct val="20000"/>
              </a:spcBef>
              <a:buClr>
                <a:srgbClr val="2E63AC"/>
              </a:buClr>
            </a:pPr>
            <a:r>
              <a:rPr lang="en-US" altLang="en-US" dirty="0">
                <a:solidFill>
                  <a:schemeClr val="bg1"/>
                </a:solidFill>
              </a:rPr>
              <a:t>Productivity of labor in U.S. businesses</a:t>
            </a:r>
            <a:endParaRPr lang="en-US" dirty="0">
              <a:solidFill>
                <a:schemeClr val="bg1"/>
              </a:solidFill>
            </a:endParaRP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135" y="3761807"/>
            <a:ext cx="2300643" cy="25138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2" name="Textfeld 1"/>
          <p:cNvSpPr txBox="1"/>
          <p:nvPr/>
        </p:nvSpPr>
        <p:spPr>
          <a:xfrm>
            <a:off x="608610" y="2555879"/>
            <a:ext cx="2361062" cy="923330"/>
          </a:xfrm>
          <a:prstGeom prst="rect">
            <a:avLst/>
          </a:prstGeom>
          <a:noFill/>
        </p:spPr>
        <p:txBody>
          <a:bodyPr wrap="square" rtlCol="0">
            <a:spAutoFit/>
          </a:bodyPr>
          <a:lstStyle/>
          <a:p>
            <a:pPr lvl="1">
              <a:spcBef>
                <a:spcPct val="20000"/>
              </a:spcBef>
              <a:buClr>
                <a:srgbClr val="2E63AC"/>
              </a:buClr>
            </a:pPr>
            <a:r>
              <a:rPr lang="en-US" altLang="en-US" dirty="0"/>
              <a:t>Sources of the U.S. national income in 2011 </a:t>
            </a:r>
            <a:endParaRPr lang="en-US" dirty="0">
              <a:solidFill>
                <a:prstClr val="black"/>
              </a:solidFill>
            </a:endParaRPr>
          </a:p>
        </p:txBody>
      </p:sp>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7594" y="3983710"/>
            <a:ext cx="2975908" cy="21441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5129" y="2289750"/>
            <a:ext cx="2612835" cy="2048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Tree>
    <p:extLst>
      <p:ext uri="{BB962C8B-B14F-4D97-AF65-F5344CB8AC3E}">
        <p14:creationId xmlns:p14="http://schemas.microsoft.com/office/powerpoint/2010/main" val="1582365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quarter" idx="12"/>
          </p:nvPr>
        </p:nvSpPr>
        <p:spPr>
          <a:xfrm>
            <a:off x="604838" y="1150884"/>
            <a:ext cx="8081962" cy="4570470"/>
          </a:xfrm>
        </p:spPr>
        <p:txBody>
          <a:bodyPr/>
          <a:lstStyle/>
          <a:p>
            <a:pPr marL="0" indent="0">
              <a:lnSpc>
                <a:spcPct val="120000"/>
              </a:lnSpc>
              <a:spcBef>
                <a:spcPts val="600"/>
              </a:spcBef>
              <a:buClr>
                <a:srgbClr val="2E63AC"/>
              </a:buClr>
              <a:buNone/>
            </a:pPr>
            <a:r>
              <a:rPr lang="en-US" dirty="0">
                <a:solidFill>
                  <a:srgbClr val="2E63AC"/>
                </a:solidFill>
              </a:rPr>
              <a:t>: The coordinate system: d</a:t>
            </a:r>
            <a:r>
              <a:rPr lang="en-US" dirty="0"/>
              <a:t>isplay two variables on a single graph</a:t>
            </a:r>
          </a:p>
          <a:p>
            <a:pPr>
              <a:lnSpc>
                <a:spcPct val="120000"/>
              </a:lnSpc>
              <a:spcBef>
                <a:spcPts val="600"/>
              </a:spcBef>
              <a:buClr>
                <a:srgbClr val="2E63AC"/>
              </a:buClr>
              <a:buFont typeface="Wingdings" panose="05000000000000000000" pitchFamily="2" charset="2"/>
              <a:buChar char="§"/>
            </a:pPr>
            <a:r>
              <a:rPr lang="en-US" dirty="0"/>
              <a:t>Scatterplot </a:t>
            </a:r>
          </a:p>
          <a:p>
            <a:pPr>
              <a:lnSpc>
                <a:spcPct val="120000"/>
              </a:lnSpc>
              <a:spcBef>
                <a:spcPts val="600"/>
              </a:spcBef>
              <a:buClr>
                <a:srgbClr val="2E63AC"/>
              </a:buClr>
              <a:buFont typeface="Wingdings" panose="05000000000000000000" pitchFamily="2" charset="2"/>
              <a:buChar char="§"/>
            </a:pPr>
            <a:r>
              <a:rPr lang="en-US" dirty="0"/>
              <a:t>Ordered pairs of points</a:t>
            </a:r>
          </a:p>
          <a:p>
            <a:pPr lvl="1">
              <a:lnSpc>
                <a:spcPct val="120000"/>
              </a:lnSpc>
              <a:spcBef>
                <a:spcPts val="600"/>
              </a:spcBef>
              <a:buClr>
                <a:srgbClr val="2E63AC"/>
              </a:buClr>
              <a:buFont typeface="Wingdings" panose="05000000000000000000" pitchFamily="2" charset="2"/>
              <a:buChar char="§"/>
            </a:pPr>
            <a:r>
              <a:rPr lang="en-US" sz="1800" dirty="0"/>
              <a:t>x-coordinate: horizontal location</a:t>
            </a:r>
          </a:p>
          <a:p>
            <a:pPr lvl="1">
              <a:lnSpc>
                <a:spcPct val="120000"/>
              </a:lnSpc>
              <a:spcBef>
                <a:spcPts val="600"/>
              </a:spcBef>
              <a:buClr>
                <a:srgbClr val="2E63AC"/>
              </a:buClr>
              <a:buFont typeface="Wingdings" panose="05000000000000000000" pitchFamily="2" charset="2"/>
              <a:buChar char="§"/>
            </a:pPr>
            <a:r>
              <a:rPr lang="en-US" sz="1800" dirty="0"/>
              <a:t>y-coordinate: vertical location</a:t>
            </a:r>
          </a:p>
        </p:txBody>
      </p:sp>
      <p:sp>
        <p:nvSpPr>
          <p:cNvPr id="4" name="Titel 4"/>
          <p:cNvSpPr txBox="1">
            <a:spLocks/>
          </p:cNvSpPr>
          <p:nvPr/>
        </p:nvSpPr>
        <p:spPr>
          <a:xfrm>
            <a:off x="604838" y="421141"/>
            <a:ext cx="6545262" cy="587855"/>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lang="en-US" sz="2400" b="0" kern="1200" cap="all" baseline="0">
                <a:solidFill>
                  <a:srgbClr val="2E63AC"/>
                </a:solidFill>
                <a:latin typeface="Frutiger 45 light" pitchFamily="34" charset="0"/>
                <a:ea typeface="+mj-ea"/>
                <a:cs typeface="+mj-cs"/>
              </a:defRPr>
            </a:lvl1pPr>
          </a:lstStyle>
          <a:p>
            <a:r>
              <a:rPr lang="en-US" altLang="en-US" dirty="0"/>
              <a:t>Graphing: a brief review </a:t>
            </a:r>
            <a:br>
              <a:rPr lang="en-US" altLang="en-US" dirty="0"/>
            </a:br>
            <a:r>
              <a:rPr lang="en-US" dirty="0"/>
              <a:t>Graphs of two variables</a:t>
            </a:r>
            <a:endParaRPr lang="en-US" dirty="0">
              <a:solidFill>
                <a:srgbClr val="2164A2"/>
              </a:solidFill>
              <a:ea typeface="ヒラギノ角ゴ Pro W3" pitchFamily="-65" charset="-128"/>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20207" y="3287785"/>
            <a:ext cx="4871545" cy="30356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7" name="Inhaltsplatzhalter 2"/>
          <p:cNvSpPr txBox="1">
            <a:spLocks/>
          </p:cNvSpPr>
          <p:nvPr/>
        </p:nvSpPr>
        <p:spPr>
          <a:xfrm>
            <a:off x="331076" y="3650396"/>
            <a:ext cx="3689131" cy="4214647"/>
          </a:xfrm>
          <a:prstGeom prst="rect">
            <a:avLst/>
          </a:prstGeom>
        </p:spPr>
        <p:txBody>
          <a:bodyPr vert="horz" lIns="91440" tIns="45720" rIns="91440" bIns="45720" rtlCol="0">
            <a:noAutofit/>
          </a:bodyPr>
          <a:lstStyle>
            <a:lvl1pPr marL="342900" indent="-342900" algn="l" defTabSz="914400" rtl="0" eaLnBrk="1" latinLnBrk="0" hangingPunct="1">
              <a:lnSpc>
                <a:spcPts val="2800"/>
              </a:lnSpc>
              <a:spcBef>
                <a:spcPts val="1200"/>
              </a:spcBef>
              <a:buClrTx/>
              <a:buFont typeface="Frutiger 45 light" panose="020B0500000000000000" pitchFamily="34" charset="0"/>
              <a:buChar char="&gt;"/>
              <a:defRPr sz="2000" kern="1200">
                <a:solidFill>
                  <a:schemeClr val="tx1"/>
                </a:solidFill>
                <a:latin typeface="Frutiger 45 light" pitchFamily="34" charset="0"/>
                <a:ea typeface="+mn-ea"/>
                <a:cs typeface="+mn-cs"/>
              </a:defRPr>
            </a:lvl1pPr>
            <a:lvl2pPr marL="742950" indent="-28575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20000"/>
              </a:lnSpc>
              <a:spcBef>
                <a:spcPts val="600"/>
              </a:spcBef>
              <a:buClr>
                <a:srgbClr val="2E63AC"/>
              </a:buClr>
              <a:buFont typeface="Wingdings" panose="05000000000000000000" pitchFamily="2" charset="2"/>
              <a:buChar char="§"/>
            </a:pPr>
            <a:r>
              <a:rPr lang="en-US" dirty="0">
                <a:solidFill>
                  <a:srgbClr val="2E63AC"/>
                </a:solidFill>
              </a:rPr>
              <a:t>Example: Students who study more tend to get higher grades</a:t>
            </a:r>
          </a:p>
          <a:p>
            <a:pPr marL="0" indent="0">
              <a:lnSpc>
                <a:spcPct val="120000"/>
              </a:lnSpc>
              <a:spcBef>
                <a:spcPts val="600"/>
              </a:spcBef>
              <a:buClr>
                <a:srgbClr val="2E63AC"/>
              </a:buClr>
              <a:buFont typeface="Frutiger 45 light" panose="020B0500000000000000" pitchFamily="34" charset="0"/>
              <a:buNone/>
            </a:pPr>
            <a:r>
              <a:rPr lang="en-US" altLang="en-US" sz="1800" dirty="0"/>
              <a:t>Albert E., Alfred E., and their classmates are represented by various points</a:t>
            </a:r>
            <a:endParaRPr lang="en-US" sz="1800" dirty="0">
              <a:solidFill>
                <a:srgbClr val="2E63AC"/>
              </a:solidFill>
            </a:endParaRPr>
          </a:p>
          <a:p>
            <a:pPr marL="457200" lvl="1" indent="0">
              <a:lnSpc>
                <a:spcPct val="120000"/>
              </a:lnSpc>
              <a:spcBef>
                <a:spcPts val="600"/>
              </a:spcBef>
              <a:buClr>
                <a:srgbClr val="2E63AC"/>
              </a:buClr>
              <a:buFont typeface="Arial" pitchFamily="34" charset="0"/>
              <a:buNone/>
            </a:pPr>
            <a:endParaRPr lang="en-US" sz="1800" dirty="0"/>
          </a:p>
        </p:txBody>
      </p:sp>
    </p:spTree>
    <p:extLst>
      <p:ext uri="{BB962C8B-B14F-4D97-AF65-F5344CB8AC3E}">
        <p14:creationId xmlns:p14="http://schemas.microsoft.com/office/powerpoint/2010/main" val="2679702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1"/>
          </p:nvPr>
        </p:nvSpPr>
        <p:spPr>
          <a:xfrm>
            <a:off x="0" y="2397126"/>
            <a:ext cx="2493962" cy="4143373"/>
          </a:xfrm>
        </p:spPr>
        <p:txBody>
          <a:bodyPr/>
          <a:lstStyle/>
          <a:p>
            <a:pPr marL="0" lvl="0" indent="0">
              <a:lnSpc>
                <a:spcPts val="2800"/>
              </a:lnSpc>
              <a:spcBef>
                <a:spcPts val="1200"/>
              </a:spcBef>
              <a:buClr>
                <a:srgbClr val="2E63AC"/>
              </a:buClr>
            </a:pPr>
            <a:r>
              <a:rPr lang="en-US" altLang="en-US" sz="2000" dirty="0">
                <a:solidFill>
                  <a:prstClr val="black"/>
                </a:solidFill>
              </a:rPr>
              <a:t>    Data</a:t>
            </a:r>
          </a:p>
          <a:p>
            <a:pPr lvl="1">
              <a:buClr>
                <a:srgbClr val="2E63AC"/>
              </a:buClr>
              <a:buFont typeface="Wingdings" panose="05000000000000000000" pitchFamily="2" charset="2"/>
              <a:buChar char="§"/>
            </a:pPr>
            <a:r>
              <a:rPr lang="en-US" altLang="en-US" sz="1800" dirty="0">
                <a:solidFill>
                  <a:prstClr val="black"/>
                </a:solidFill>
              </a:rPr>
              <a:t>Number of novels purchased</a:t>
            </a:r>
          </a:p>
          <a:p>
            <a:pPr lvl="1">
              <a:buClr>
                <a:srgbClr val="2E63AC"/>
              </a:buClr>
              <a:buFont typeface="Wingdings" panose="05000000000000000000" pitchFamily="2" charset="2"/>
              <a:buChar char="§"/>
            </a:pPr>
            <a:r>
              <a:rPr lang="en-US" altLang="en-US" sz="1800" dirty="0">
                <a:solidFill>
                  <a:prstClr val="black"/>
                </a:solidFill>
              </a:rPr>
              <a:t>Price of novels</a:t>
            </a:r>
          </a:p>
          <a:p>
            <a:pPr lvl="1">
              <a:buClr>
                <a:srgbClr val="2E63AC"/>
              </a:buClr>
              <a:buFont typeface="Wingdings" panose="05000000000000000000" pitchFamily="2" charset="2"/>
              <a:buChar char="§"/>
            </a:pPr>
            <a:r>
              <a:rPr lang="en-US" altLang="en-US" sz="1800" dirty="0">
                <a:solidFill>
                  <a:prstClr val="black"/>
                </a:solidFill>
              </a:rPr>
              <a:t>Income</a:t>
            </a:r>
            <a:endParaRPr lang="en-US" altLang="en-US" dirty="0">
              <a:solidFill>
                <a:prstClr val="black"/>
              </a:solidFill>
            </a:endParaRPr>
          </a:p>
          <a:p>
            <a:endParaRPr lang="de-DE" dirty="0"/>
          </a:p>
        </p:txBody>
      </p:sp>
      <p:sp>
        <p:nvSpPr>
          <p:cNvPr id="5" name="Titel 4"/>
          <p:cNvSpPr>
            <a:spLocks noGrp="1"/>
          </p:cNvSpPr>
          <p:nvPr>
            <p:ph type="title"/>
          </p:nvPr>
        </p:nvSpPr>
        <p:spPr>
          <a:xfrm>
            <a:off x="604838" y="310778"/>
            <a:ext cx="6545262" cy="1264025"/>
          </a:xfrm>
        </p:spPr>
        <p:txBody>
          <a:bodyPr/>
          <a:lstStyle/>
          <a:p>
            <a:r>
              <a:rPr lang="en-US" altLang="en-US" dirty="0"/>
              <a:t>Graphing: a brief review</a:t>
            </a:r>
            <a:br>
              <a:rPr lang="en-US" altLang="en-US" dirty="0"/>
            </a:br>
            <a:r>
              <a:rPr lang="en-US" altLang="en-US" dirty="0"/>
              <a:t>An Example: Novels Purchased </a:t>
            </a:r>
            <a:br>
              <a:rPr lang="en-US" altLang="en-US" dirty="0"/>
            </a:br>
            <a:r>
              <a:rPr lang="en-US" altLang="en-US" dirty="0"/>
              <a:t>by Emma</a:t>
            </a:r>
            <a:br>
              <a:rPr lang="en-US" altLang="en-US" dirty="0"/>
            </a:br>
            <a:endParaRPr lang="de-DE" dirty="0"/>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284" y="2050362"/>
            <a:ext cx="6491716" cy="29305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6" name="Rechteck 5"/>
          <p:cNvSpPr/>
          <p:nvPr/>
        </p:nvSpPr>
        <p:spPr>
          <a:xfrm>
            <a:off x="0" y="5262663"/>
            <a:ext cx="9144000" cy="1103587"/>
          </a:xfrm>
          <a:prstGeom prst="rect">
            <a:avLst/>
          </a:prstGeom>
          <a:gradFill>
            <a:gsLst>
              <a:gs pos="6000">
                <a:srgbClr val="2E63AC">
                  <a:lumMod val="100000"/>
                </a:srgbClr>
              </a:gs>
              <a:gs pos="4000">
                <a:srgbClr val="2E63AC"/>
              </a:gs>
              <a:gs pos="54000">
                <a:srgbClr val="2E63AC">
                  <a:alpha val="0"/>
                </a:srgb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feld 7"/>
          <p:cNvSpPr txBox="1"/>
          <p:nvPr/>
        </p:nvSpPr>
        <p:spPr>
          <a:xfrm>
            <a:off x="-236490" y="5439157"/>
            <a:ext cx="9144000" cy="1015663"/>
          </a:xfrm>
          <a:prstGeom prst="rect">
            <a:avLst/>
          </a:prstGeom>
          <a:noFill/>
        </p:spPr>
        <p:txBody>
          <a:bodyPr wrap="square" rtlCol="0">
            <a:spAutoFit/>
          </a:bodyPr>
          <a:lstStyle/>
          <a:p>
            <a:pPr algn="r"/>
            <a:endParaRPr lang="de-DE" dirty="0">
              <a:solidFill>
                <a:schemeClr val="bg1"/>
              </a:solidFill>
              <a:latin typeface="+mj-lt"/>
            </a:endParaRPr>
          </a:p>
          <a:p>
            <a:pPr algn="r"/>
            <a:r>
              <a:rPr lang="de-DE" sz="2400" cap="all" dirty="0" err="1">
                <a:solidFill>
                  <a:schemeClr val="bg1"/>
                </a:solidFill>
                <a:latin typeface="+mj-lt"/>
              </a:rPr>
              <a:t>Example</a:t>
            </a:r>
            <a:endParaRPr lang="de-DE" sz="2400" cap="all" dirty="0">
              <a:solidFill>
                <a:schemeClr val="bg1"/>
              </a:solidFill>
              <a:latin typeface="+mj-lt"/>
            </a:endParaRPr>
          </a:p>
          <a:p>
            <a:pPr algn="r"/>
            <a:r>
              <a:rPr lang="de-DE" dirty="0">
                <a:solidFill>
                  <a:schemeClr val="bg1"/>
                </a:solidFill>
                <a:latin typeface="+mj-lt"/>
              </a:rPr>
              <a:t>       </a:t>
            </a:r>
            <a:endParaRPr lang="en-US" dirty="0">
              <a:solidFill>
                <a:schemeClr val="bg1"/>
              </a:solidFill>
              <a:latin typeface="+mj-lt"/>
            </a:endParaRPr>
          </a:p>
        </p:txBody>
      </p:sp>
    </p:spTree>
    <p:extLst>
      <p:ext uri="{BB962C8B-B14F-4D97-AF65-F5344CB8AC3E}">
        <p14:creationId xmlns:p14="http://schemas.microsoft.com/office/powerpoint/2010/main" val="785663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604838" y="310778"/>
            <a:ext cx="6545262" cy="1264025"/>
          </a:xfrm>
        </p:spPr>
        <p:txBody>
          <a:bodyPr/>
          <a:lstStyle/>
          <a:p>
            <a:r>
              <a:rPr lang="en-US" altLang="en-US" dirty="0"/>
              <a:t>Graphing: a brief review</a:t>
            </a:r>
            <a:br>
              <a:rPr lang="en-US" altLang="en-US" dirty="0"/>
            </a:br>
            <a:r>
              <a:rPr lang="en-US" altLang="en-US" dirty="0"/>
              <a:t>An Example: Novels Purchased by Emma</a:t>
            </a:r>
            <a:br>
              <a:rPr lang="en-US" altLang="en-US" dirty="0"/>
            </a:br>
            <a:endParaRPr lang="de-DE" dirty="0"/>
          </a:p>
        </p:txBody>
      </p:sp>
      <p:grpSp>
        <p:nvGrpSpPr>
          <p:cNvPr id="3" name="Gruppieren 2"/>
          <p:cNvGrpSpPr/>
          <p:nvPr/>
        </p:nvGrpSpPr>
        <p:grpSpPr>
          <a:xfrm>
            <a:off x="0" y="1875151"/>
            <a:ext cx="6172199" cy="3596326"/>
            <a:chOff x="455613" y="2275807"/>
            <a:chExt cx="7639772" cy="4920979"/>
          </a:xfrm>
        </p:grpSpPr>
        <p:cxnSp>
          <p:nvCxnSpPr>
            <p:cNvPr id="129" name="Straight Connector 127"/>
            <p:cNvCxnSpPr/>
            <p:nvPr/>
          </p:nvCxnSpPr>
          <p:spPr bwMode="auto">
            <a:xfrm>
              <a:off x="2665412" y="2898107"/>
              <a:ext cx="3048000" cy="152400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130" name="TextBox 42"/>
            <p:cNvSpPr txBox="1">
              <a:spLocks noChangeArrowheads="1"/>
            </p:cNvSpPr>
            <p:nvPr/>
          </p:nvSpPr>
          <p:spPr bwMode="auto">
            <a:xfrm>
              <a:off x="5434155" y="4498842"/>
              <a:ext cx="1436544" cy="369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a:t>Demand, D</a:t>
              </a:r>
              <a:r>
                <a:rPr lang="en-US" altLang="en-US" sz="1800" baseline="-25000"/>
                <a:t>1</a:t>
              </a:r>
            </a:p>
          </p:txBody>
        </p:sp>
        <p:grpSp>
          <p:nvGrpSpPr>
            <p:cNvPr id="150" name="Group 119"/>
            <p:cNvGrpSpPr>
              <a:grpSpLocks/>
            </p:cNvGrpSpPr>
            <p:nvPr/>
          </p:nvGrpSpPr>
          <p:grpSpPr bwMode="auto">
            <a:xfrm>
              <a:off x="1843088" y="2275807"/>
              <a:ext cx="5334001" cy="3659187"/>
              <a:chOff x="1828800" y="1600200"/>
              <a:chExt cx="5334001" cy="3658395"/>
            </a:xfrm>
          </p:grpSpPr>
          <p:sp>
            <p:nvSpPr>
              <p:cNvPr id="175" name="Rectangle 32"/>
              <p:cNvSpPr/>
              <p:nvPr/>
            </p:nvSpPr>
            <p:spPr>
              <a:xfrm>
                <a:off x="1828800" y="1600200"/>
                <a:ext cx="5334000" cy="36568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l">
                  <a:buFontTx/>
                  <a:buNone/>
                  <a:defRPr/>
                </a:pPr>
                <a:endParaRPr lang="en-US" sz="1800"/>
              </a:p>
            </p:txBody>
          </p:sp>
          <p:cxnSp>
            <p:nvCxnSpPr>
              <p:cNvPr id="176" name="Straight Connector 33"/>
              <p:cNvCxnSpPr/>
              <p:nvPr/>
            </p:nvCxnSpPr>
            <p:spPr>
              <a:xfrm rot="5400000" flipH="1" flipV="1">
                <a:off x="151208" y="3428604"/>
                <a:ext cx="3658395" cy="1588"/>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7" name="Straight Connector 34"/>
              <p:cNvCxnSpPr/>
              <p:nvPr/>
            </p:nvCxnSpPr>
            <p:spPr>
              <a:xfrm rot="5400000" flipH="1" flipV="1">
                <a:off x="303608" y="3428604"/>
                <a:ext cx="3658395" cy="1588"/>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8" name="Straight Connector 35"/>
              <p:cNvCxnSpPr/>
              <p:nvPr/>
            </p:nvCxnSpPr>
            <p:spPr>
              <a:xfrm rot="5400000" flipH="1" flipV="1">
                <a:off x="456008" y="3428604"/>
                <a:ext cx="3658395" cy="1588"/>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9" name="Straight Connector 36"/>
              <p:cNvCxnSpPr/>
              <p:nvPr/>
            </p:nvCxnSpPr>
            <p:spPr>
              <a:xfrm rot="5400000" flipH="1" flipV="1">
                <a:off x="608408" y="3428604"/>
                <a:ext cx="3658395" cy="1588"/>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0" name="Straight Connector 37"/>
              <p:cNvCxnSpPr/>
              <p:nvPr/>
            </p:nvCxnSpPr>
            <p:spPr>
              <a:xfrm rot="5400000" flipH="1" flipV="1">
                <a:off x="760808" y="3428604"/>
                <a:ext cx="3658395" cy="1588"/>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1" name="Straight Connector 38"/>
              <p:cNvCxnSpPr/>
              <p:nvPr/>
            </p:nvCxnSpPr>
            <p:spPr>
              <a:xfrm rot="5400000" flipH="1" flipV="1">
                <a:off x="913208" y="3428604"/>
                <a:ext cx="3658395" cy="1588"/>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2" name="Straight Connector 39"/>
              <p:cNvCxnSpPr/>
              <p:nvPr/>
            </p:nvCxnSpPr>
            <p:spPr>
              <a:xfrm rot="5400000" flipH="1" flipV="1">
                <a:off x="1065608" y="3428604"/>
                <a:ext cx="3658395" cy="1588"/>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3" name="Straight Connector 40"/>
              <p:cNvCxnSpPr/>
              <p:nvPr/>
            </p:nvCxnSpPr>
            <p:spPr>
              <a:xfrm rot="5400000" flipH="1" flipV="1">
                <a:off x="1218008" y="3428604"/>
                <a:ext cx="3658395" cy="1588"/>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4" name="Straight Connector 41"/>
              <p:cNvCxnSpPr/>
              <p:nvPr/>
            </p:nvCxnSpPr>
            <p:spPr>
              <a:xfrm rot="5400000" flipH="1" flipV="1">
                <a:off x="1370408" y="3428604"/>
                <a:ext cx="3658395" cy="1588"/>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5" name="Straight Connector 42"/>
              <p:cNvCxnSpPr/>
              <p:nvPr/>
            </p:nvCxnSpPr>
            <p:spPr>
              <a:xfrm rot="5400000" flipH="1" flipV="1">
                <a:off x="1522808" y="3428604"/>
                <a:ext cx="3658395" cy="1588"/>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6" name="Straight Connector 43"/>
              <p:cNvCxnSpPr/>
              <p:nvPr/>
            </p:nvCxnSpPr>
            <p:spPr>
              <a:xfrm rot="5400000" flipH="1" flipV="1">
                <a:off x="1675208" y="3428604"/>
                <a:ext cx="3658395" cy="1588"/>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7" name="Straight Connector 44"/>
              <p:cNvCxnSpPr/>
              <p:nvPr/>
            </p:nvCxnSpPr>
            <p:spPr>
              <a:xfrm rot="5400000" flipH="1" flipV="1">
                <a:off x="1827608" y="3428604"/>
                <a:ext cx="3658395" cy="1588"/>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8" name="Straight Connector 45"/>
              <p:cNvCxnSpPr/>
              <p:nvPr/>
            </p:nvCxnSpPr>
            <p:spPr>
              <a:xfrm rot="5400000" flipH="1" flipV="1">
                <a:off x="1980008" y="3428604"/>
                <a:ext cx="3658395" cy="1588"/>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9" name="Straight Connector 46"/>
              <p:cNvCxnSpPr/>
              <p:nvPr/>
            </p:nvCxnSpPr>
            <p:spPr>
              <a:xfrm rot="5400000" flipH="1" flipV="1">
                <a:off x="2132408" y="3428604"/>
                <a:ext cx="3658395" cy="1588"/>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0" name="Straight Connector 47"/>
              <p:cNvCxnSpPr/>
              <p:nvPr/>
            </p:nvCxnSpPr>
            <p:spPr>
              <a:xfrm rot="5400000" flipH="1" flipV="1">
                <a:off x="2284808" y="3428604"/>
                <a:ext cx="3658395" cy="1588"/>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1" name="Straight Connector 48"/>
              <p:cNvCxnSpPr/>
              <p:nvPr/>
            </p:nvCxnSpPr>
            <p:spPr>
              <a:xfrm rot="5400000" flipH="1" flipV="1">
                <a:off x="2437208" y="3428604"/>
                <a:ext cx="3658395" cy="1588"/>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2" name="Straight Connector 49"/>
              <p:cNvCxnSpPr/>
              <p:nvPr/>
            </p:nvCxnSpPr>
            <p:spPr>
              <a:xfrm rot="5400000" flipH="1" flipV="1">
                <a:off x="2589608" y="3428604"/>
                <a:ext cx="3658395" cy="1588"/>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3" name="Straight Connector 50"/>
              <p:cNvCxnSpPr/>
              <p:nvPr/>
            </p:nvCxnSpPr>
            <p:spPr>
              <a:xfrm rot="5400000" flipH="1" flipV="1">
                <a:off x="2742008" y="3428604"/>
                <a:ext cx="3658395" cy="1588"/>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4" name="Straight Connector 51"/>
              <p:cNvCxnSpPr/>
              <p:nvPr/>
            </p:nvCxnSpPr>
            <p:spPr>
              <a:xfrm rot="5400000" flipH="1" flipV="1">
                <a:off x="2894408" y="3428604"/>
                <a:ext cx="3658395" cy="1588"/>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5" name="Straight Connector 52"/>
              <p:cNvCxnSpPr/>
              <p:nvPr/>
            </p:nvCxnSpPr>
            <p:spPr>
              <a:xfrm rot="5400000" flipH="1" flipV="1">
                <a:off x="3046808" y="3428604"/>
                <a:ext cx="3658395" cy="1588"/>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6" name="Straight Connector 53"/>
              <p:cNvCxnSpPr/>
              <p:nvPr/>
            </p:nvCxnSpPr>
            <p:spPr>
              <a:xfrm rot="5400000" flipH="1" flipV="1">
                <a:off x="3199208" y="3428604"/>
                <a:ext cx="3658395" cy="1588"/>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7" name="Straight Connector 54"/>
              <p:cNvCxnSpPr/>
              <p:nvPr/>
            </p:nvCxnSpPr>
            <p:spPr>
              <a:xfrm rot="5400000" flipH="1" flipV="1">
                <a:off x="3351608" y="3428604"/>
                <a:ext cx="3658395" cy="1588"/>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8" name="Straight Connector 55"/>
              <p:cNvCxnSpPr/>
              <p:nvPr/>
            </p:nvCxnSpPr>
            <p:spPr>
              <a:xfrm rot="5400000" flipH="1" flipV="1">
                <a:off x="3504008" y="3428604"/>
                <a:ext cx="3658395" cy="1588"/>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9" name="Straight Connector 56"/>
              <p:cNvCxnSpPr/>
              <p:nvPr/>
            </p:nvCxnSpPr>
            <p:spPr>
              <a:xfrm rot="5400000" flipH="1" flipV="1">
                <a:off x="3656408" y="3428604"/>
                <a:ext cx="3658395" cy="1588"/>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0" name="Straight Connector 57"/>
              <p:cNvCxnSpPr/>
              <p:nvPr/>
            </p:nvCxnSpPr>
            <p:spPr>
              <a:xfrm rot="5400000" flipH="1" flipV="1">
                <a:off x="3808808" y="3428604"/>
                <a:ext cx="3658395" cy="1588"/>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1" name="Straight Connector 58"/>
              <p:cNvCxnSpPr/>
              <p:nvPr/>
            </p:nvCxnSpPr>
            <p:spPr>
              <a:xfrm rot="5400000" flipH="1" flipV="1">
                <a:off x="3961208" y="3428604"/>
                <a:ext cx="3658395" cy="1588"/>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2" name="Straight Connector 59"/>
              <p:cNvCxnSpPr/>
              <p:nvPr/>
            </p:nvCxnSpPr>
            <p:spPr>
              <a:xfrm rot="5400000" flipH="1" flipV="1">
                <a:off x="4113608" y="3428604"/>
                <a:ext cx="3658395" cy="1588"/>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3" name="Straight Connector 60"/>
              <p:cNvCxnSpPr/>
              <p:nvPr/>
            </p:nvCxnSpPr>
            <p:spPr>
              <a:xfrm rot="5400000" flipH="1" flipV="1">
                <a:off x="4266008" y="3428604"/>
                <a:ext cx="3658395" cy="1588"/>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4" name="Straight Connector 61"/>
              <p:cNvCxnSpPr/>
              <p:nvPr/>
            </p:nvCxnSpPr>
            <p:spPr>
              <a:xfrm rot="5400000" flipH="1" flipV="1">
                <a:off x="4418408" y="3428604"/>
                <a:ext cx="3658395" cy="1588"/>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5" name="Straight Connector 62"/>
              <p:cNvCxnSpPr/>
              <p:nvPr/>
            </p:nvCxnSpPr>
            <p:spPr>
              <a:xfrm rot="5400000" flipH="1" flipV="1">
                <a:off x="4570808" y="3428604"/>
                <a:ext cx="3658395" cy="1588"/>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6" name="Straight Connector 63"/>
              <p:cNvCxnSpPr/>
              <p:nvPr/>
            </p:nvCxnSpPr>
            <p:spPr>
              <a:xfrm rot="5400000" flipH="1" flipV="1">
                <a:off x="4723208" y="3428604"/>
                <a:ext cx="3658395" cy="1588"/>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7" name="Straight Connector 64"/>
              <p:cNvCxnSpPr/>
              <p:nvPr/>
            </p:nvCxnSpPr>
            <p:spPr>
              <a:xfrm rot="5400000" flipH="1" flipV="1">
                <a:off x="4875608" y="3428604"/>
                <a:ext cx="3658395" cy="1588"/>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8" name="Straight Connector 65"/>
              <p:cNvCxnSpPr/>
              <p:nvPr/>
            </p:nvCxnSpPr>
            <p:spPr>
              <a:xfrm rot="5400000" flipH="1" flipV="1">
                <a:off x="5028008" y="3428604"/>
                <a:ext cx="3658395" cy="1588"/>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9" name="Straight Connector 66"/>
              <p:cNvCxnSpPr/>
              <p:nvPr/>
            </p:nvCxnSpPr>
            <p:spPr>
              <a:xfrm rot="5400000" flipH="1" flipV="1">
                <a:off x="5180408" y="3428604"/>
                <a:ext cx="3658395" cy="1588"/>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0" name="Straight Connector 67"/>
              <p:cNvCxnSpPr/>
              <p:nvPr/>
            </p:nvCxnSpPr>
            <p:spPr>
              <a:xfrm rot="5400000" flipH="1" flipV="1">
                <a:off x="5332808" y="3428604"/>
                <a:ext cx="3658395" cy="1588"/>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151" name="Straight Connector 8"/>
            <p:cNvCxnSpPr/>
            <p:nvPr/>
          </p:nvCxnSpPr>
          <p:spPr bwMode="auto">
            <a:xfrm>
              <a:off x="1843088" y="2275807"/>
              <a:ext cx="5334000" cy="1587"/>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2" name="Straight Connector 9"/>
            <p:cNvCxnSpPr/>
            <p:nvPr/>
          </p:nvCxnSpPr>
          <p:spPr bwMode="auto">
            <a:xfrm>
              <a:off x="1843088" y="2428207"/>
              <a:ext cx="5334000" cy="1587"/>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3" name="Straight Connector 10"/>
            <p:cNvCxnSpPr/>
            <p:nvPr/>
          </p:nvCxnSpPr>
          <p:spPr bwMode="auto">
            <a:xfrm>
              <a:off x="1843088" y="2580607"/>
              <a:ext cx="5334000" cy="1587"/>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4" name="Straight Connector 11"/>
            <p:cNvCxnSpPr/>
            <p:nvPr/>
          </p:nvCxnSpPr>
          <p:spPr bwMode="auto">
            <a:xfrm>
              <a:off x="1843088" y="2733007"/>
              <a:ext cx="5334000" cy="1587"/>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5" name="Straight Connector 12"/>
            <p:cNvCxnSpPr/>
            <p:nvPr/>
          </p:nvCxnSpPr>
          <p:spPr bwMode="auto">
            <a:xfrm>
              <a:off x="1843088" y="2885407"/>
              <a:ext cx="5334000" cy="1587"/>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6" name="Straight Connector 13"/>
            <p:cNvCxnSpPr/>
            <p:nvPr/>
          </p:nvCxnSpPr>
          <p:spPr bwMode="auto">
            <a:xfrm>
              <a:off x="1843088" y="3037807"/>
              <a:ext cx="5334000" cy="1587"/>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7" name="Straight Connector 14"/>
            <p:cNvCxnSpPr/>
            <p:nvPr/>
          </p:nvCxnSpPr>
          <p:spPr bwMode="auto">
            <a:xfrm>
              <a:off x="1843088" y="3190207"/>
              <a:ext cx="5334000" cy="1587"/>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8" name="Straight Connector 15"/>
            <p:cNvCxnSpPr/>
            <p:nvPr/>
          </p:nvCxnSpPr>
          <p:spPr bwMode="auto">
            <a:xfrm>
              <a:off x="1843088" y="3342607"/>
              <a:ext cx="5334000" cy="1587"/>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9" name="Straight Connector 16"/>
            <p:cNvCxnSpPr/>
            <p:nvPr/>
          </p:nvCxnSpPr>
          <p:spPr bwMode="auto">
            <a:xfrm>
              <a:off x="1843088" y="3495007"/>
              <a:ext cx="5334000" cy="1587"/>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60" name="Straight Connector 17"/>
            <p:cNvCxnSpPr/>
            <p:nvPr/>
          </p:nvCxnSpPr>
          <p:spPr bwMode="auto">
            <a:xfrm>
              <a:off x="1843088" y="3647407"/>
              <a:ext cx="5334000" cy="1587"/>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61" name="Straight Connector 18"/>
            <p:cNvCxnSpPr/>
            <p:nvPr/>
          </p:nvCxnSpPr>
          <p:spPr bwMode="auto">
            <a:xfrm>
              <a:off x="1843088" y="3799807"/>
              <a:ext cx="5334000" cy="1587"/>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62" name="Straight Connector 19"/>
            <p:cNvCxnSpPr/>
            <p:nvPr/>
          </p:nvCxnSpPr>
          <p:spPr bwMode="auto">
            <a:xfrm>
              <a:off x="1843088" y="3952207"/>
              <a:ext cx="5334000" cy="1587"/>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63" name="Straight Connector 20"/>
            <p:cNvCxnSpPr/>
            <p:nvPr/>
          </p:nvCxnSpPr>
          <p:spPr bwMode="auto">
            <a:xfrm>
              <a:off x="1843088" y="4104607"/>
              <a:ext cx="5334000" cy="1587"/>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64" name="Straight Connector 21"/>
            <p:cNvCxnSpPr/>
            <p:nvPr/>
          </p:nvCxnSpPr>
          <p:spPr bwMode="auto">
            <a:xfrm>
              <a:off x="1843088" y="4257007"/>
              <a:ext cx="5334000" cy="1587"/>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65" name="Straight Connector 22"/>
            <p:cNvCxnSpPr/>
            <p:nvPr/>
          </p:nvCxnSpPr>
          <p:spPr bwMode="auto">
            <a:xfrm>
              <a:off x="1843088" y="4409407"/>
              <a:ext cx="5334000" cy="1587"/>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66" name="Straight Connector 23"/>
            <p:cNvCxnSpPr/>
            <p:nvPr/>
          </p:nvCxnSpPr>
          <p:spPr bwMode="auto">
            <a:xfrm>
              <a:off x="1843088" y="4561807"/>
              <a:ext cx="5334000" cy="1587"/>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67" name="Straight Connector 24"/>
            <p:cNvCxnSpPr/>
            <p:nvPr/>
          </p:nvCxnSpPr>
          <p:spPr bwMode="auto">
            <a:xfrm>
              <a:off x="1843088" y="4714207"/>
              <a:ext cx="5334000" cy="1587"/>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68" name="Straight Connector 25"/>
            <p:cNvCxnSpPr/>
            <p:nvPr/>
          </p:nvCxnSpPr>
          <p:spPr bwMode="auto">
            <a:xfrm>
              <a:off x="1843088" y="4866607"/>
              <a:ext cx="5334000" cy="1587"/>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69" name="Straight Connector 26"/>
            <p:cNvCxnSpPr/>
            <p:nvPr/>
          </p:nvCxnSpPr>
          <p:spPr bwMode="auto">
            <a:xfrm>
              <a:off x="1843088" y="5019007"/>
              <a:ext cx="5334000" cy="1587"/>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0" name="Straight Connector 27"/>
            <p:cNvCxnSpPr/>
            <p:nvPr/>
          </p:nvCxnSpPr>
          <p:spPr bwMode="auto">
            <a:xfrm>
              <a:off x="1843088" y="5171407"/>
              <a:ext cx="5334000" cy="1587"/>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1" name="Straight Connector 28"/>
            <p:cNvCxnSpPr/>
            <p:nvPr/>
          </p:nvCxnSpPr>
          <p:spPr bwMode="auto">
            <a:xfrm>
              <a:off x="1843088" y="5323807"/>
              <a:ext cx="5334000" cy="1587"/>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2" name="Straight Connector 29"/>
            <p:cNvCxnSpPr/>
            <p:nvPr/>
          </p:nvCxnSpPr>
          <p:spPr bwMode="auto">
            <a:xfrm>
              <a:off x="1843088" y="5476207"/>
              <a:ext cx="5334000" cy="1587"/>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3" name="Straight Connector 30"/>
            <p:cNvCxnSpPr/>
            <p:nvPr/>
          </p:nvCxnSpPr>
          <p:spPr bwMode="auto">
            <a:xfrm>
              <a:off x="1843088" y="5628607"/>
              <a:ext cx="5334000" cy="1587"/>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4" name="Straight Connector 31"/>
            <p:cNvCxnSpPr/>
            <p:nvPr/>
          </p:nvCxnSpPr>
          <p:spPr bwMode="auto">
            <a:xfrm>
              <a:off x="1843088" y="5781007"/>
              <a:ext cx="5334000" cy="1587"/>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12" name="TextBox 12"/>
            <p:cNvSpPr txBox="1">
              <a:spLocks noChangeArrowheads="1"/>
            </p:cNvSpPr>
            <p:nvPr/>
          </p:nvSpPr>
          <p:spPr bwMode="auto">
            <a:xfrm>
              <a:off x="6553336" y="5933361"/>
              <a:ext cx="1542049" cy="126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dirty="0">
                  <a:latin typeface="+mn-lt"/>
                </a:rPr>
                <a:t>Quantity of novels</a:t>
              </a:r>
            </a:p>
            <a:p>
              <a:pPr eaLnBrk="1" hangingPunct="1">
                <a:buFontTx/>
                <a:buNone/>
              </a:pPr>
              <a:r>
                <a:rPr lang="en-US" altLang="en-US" sz="1800" dirty="0">
                  <a:latin typeface="+mn-lt"/>
                </a:rPr>
                <a:t>purchased</a:t>
              </a:r>
            </a:p>
          </p:txBody>
        </p:sp>
        <p:cxnSp>
          <p:nvCxnSpPr>
            <p:cNvPr id="213" name="Straight Connector 70"/>
            <p:cNvCxnSpPr/>
            <p:nvPr/>
          </p:nvCxnSpPr>
          <p:spPr bwMode="auto">
            <a:xfrm>
              <a:off x="1843088" y="5933406"/>
              <a:ext cx="5334000" cy="1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14" name="Group 128"/>
            <p:cNvGrpSpPr>
              <a:grpSpLocks/>
            </p:cNvGrpSpPr>
            <p:nvPr/>
          </p:nvGrpSpPr>
          <p:grpSpPr bwMode="auto">
            <a:xfrm>
              <a:off x="2404939" y="5781006"/>
              <a:ext cx="312871" cy="520887"/>
              <a:chOff x="561415" y="4877594"/>
              <a:chExt cx="312913" cy="521038"/>
            </a:xfrm>
          </p:grpSpPr>
          <p:sp>
            <p:nvSpPr>
              <p:cNvPr id="231" name="TextBox 121"/>
              <p:cNvSpPr txBox="1">
                <a:spLocks noChangeArrowheads="1"/>
              </p:cNvSpPr>
              <p:nvPr/>
            </p:nvSpPr>
            <p:spPr bwMode="auto">
              <a:xfrm>
                <a:off x="561415" y="5029199"/>
                <a:ext cx="312913" cy="369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a:latin typeface="+mn-lt"/>
                  </a:rPr>
                  <a:t>5</a:t>
                </a:r>
              </a:p>
            </p:txBody>
          </p:sp>
          <p:cxnSp>
            <p:nvCxnSpPr>
              <p:cNvPr id="232" name="Straight Connector 89"/>
              <p:cNvCxnSpPr/>
              <p:nvPr/>
            </p:nvCxnSpPr>
            <p:spPr>
              <a:xfrm rot="5400000" flipH="1" flipV="1">
                <a:off x="686163" y="4953022"/>
                <a:ext cx="152444" cy="158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15" name="Group 135"/>
            <p:cNvGrpSpPr>
              <a:grpSpLocks/>
            </p:cNvGrpSpPr>
            <p:nvPr/>
          </p:nvGrpSpPr>
          <p:grpSpPr bwMode="auto">
            <a:xfrm>
              <a:off x="3860644" y="5781006"/>
              <a:ext cx="441096" cy="520887"/>
              <a:chOff x="501266" y="4877594"/>
              <a:chExt cx="441156" cy="521038"/>
            </a:xfrm>
          </p:grpSpPr>
          <p:sp>
            <p:nvSpPr>
              <p:cNvPr id="229" name="TextBox 136"/>
              <p:cNvSpPr txBox="1">
                <a:spLocks noChangeArrowheads="1"/>
              </p:cNvSpPr>
              <p:nvPr/>
            </p:nvSpPr>
            <p:spPr bwMode="auto">
              <a:xfrm>
                <a:off x="501266" y="5029199"/>
                <a:ext cx="441156" cy="369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a:latin typeface="+mn-lt"/>
                  </a:rPr>
                  <a:t>15</a:t>
                </a:r>
              </a:p>
            </p:txBody>
          </p:sp>
          <p:cxnSp>
            <p:nvCxnSpPr>
              <p:cNvPr id="230" name="Straight Connector 87"/>
              <p:cNvCxnSpPr/>
              <p:nvPr/>
            </p:nvCxnSpPr>
            <p:spPr>
              <a:xfrm rot="5400000" flipH="1" flipV="1">
                <a:off x="686379" y="4953022"/>
                <a:ext cx="152444"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16" name="Group 150"/>
            <p:cNvGrpSpPr>
              <a:grpSpLocks/>
            </p:cNvGrpSpPr>
            <p:nvPr/>
          </p:nvGrpSpPr>
          <p:grpSpPr bwMode="auto">
            <a:xfrm>
              <a:off x="3098748" y="5781006"/>
              <a:ext cx="441096" cy="520887"/>
              <a:chOff x="501266" y="4877594"/>
              <a:chExt cx="441156" cy="521038"/>
            </a:xfrm>
          </p:grpSpPr>
          <p:sp>
            <p:nvSpPr>
              <p:cNvPr id="227" name="TextBox 151"/>
              <p:cNvSpPr txBox="1">
                <a:spLocks noChangeArrowheads="1"/>
              </p:cNvSpPr>
              <p:nvPr/>
            </p:nvSpPr>
            <p:spPr bwMode="auto">
              <a:xfrm>
                <a:off x="501266" y="5029199"/>
                <a:ext cx="441156" cy="369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a:latin typeface="+mn-lt"/>
                  </a:rPr>
                  <a:t>10</a:t>
                </a:r>
              </a:p>
            </p:txBody>
          </p:sp>
          <p:cxnSp>
            <p:nvCxnSpPr>
              <p:cNvPr id="228" name="Straight Connector 85"/>
              <p:cNvCxnSpPr/>
              <p:nvPr/>
            </p:nvCxnSpPr>
            <p:spPr>
              <a:xfrm rot="5400000" flipH="1" flipV="1">
                <a:off x="686275" y="4953022"/>
                <a:ext cx="152444"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17" name="Group 153"/>
            <p:cNvGrpSpPr>
              <a:grpSpLocks/>
            </p:cNvGrpSpPr>
            <p:nvPr/>
          </p:nvGrpSpPr>
          <p:grpSpPr bwMode="auto">
            <a:xfrm>
              <a:off x="5400489" y="5781006"/>
              <a:ext cx="441096" cy="520887"/>
              <a:chOff x="501266" y="4877594"/>
              <a:chExt cx="441156" cy="521038"/>
            </a:xfrm>
          </p:grpSpPr>
          <p:sp>
            <p:nvSpPr>
              <p:cNvPr id="225" name="TextBox 154"/>
              <p:cNvSpPr txBox="1">
                <a:spLocks noChangeArrowheads="1"/>
              </p:cNvSpPr>
              <p:nvPr/>
            </p:nvSpPr>
            <p:spPr bwMode="auto">
              <a:xfrm>
                <a:off x="501266" y="5029199"/>
                <a:ext cx="441156" cy="369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a:latin typeface="+mn-lt"/>
                  </a:rPr>
                  <a:t>25</a:t>
                </a:r>
              </a:p>
            </p:txBody>
          </p:sp>
          <p:cxnSp>
            <p:nvCxnSpPr>
              <p:cNvPr id="226" name="Straight Connector 83"/>
              <p:cNvCxnSpPr/>
              <p:nvPr/>
            </p:nvCxnSpPr>
            <p:spPr>
              <a:xfrm rot="5400000" flipH="1" flipV="1">
                <a:off x="686409" y="4953022"/>
                <a:ext cx="152444"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18" name="Group 156"/>
            <p:cNvGrpSpPr>
              <a:grpSpLocks/>
            </p:cNvGrpSpPr>
            <p:nvPr/>
          </p:nvGrpSpPr>
          <p:grpSpPr bwMode="auto">
            <a:xfrm>
              <a:off x="4638593" y="5781006"/>
              <a:ext cx="441096" cy="520887"/>
              <a:chOff x="501266" y="4877594"/>
              <a:chExt cx="441156" cy="521038"/>
            </a:xfrm>
          </p:grpSpPr>
          <p:sp>
            <p:nvSpPr>
              <p:cNvPr id="223" name="TextBox 157"/>
              <p:cNvSpPr txBox="1">
                <a:spLocks noChangeArrowheads="1"/>
              </p:cNvSpPr>
              <p:nvPr/>
            </p:nvSpPr>
            <p:spPr bwMode="auto">
              <a:xfrm>
                <a:off x="501266" y="5029199"/>
                <a:ext cx="441156" cy="369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a:latin typeface="+mn-lt"/>
                  </a:rPr>
                  <a:t>20</a:t>
                </a:r>
              </a:p>
            </p:txBody>
          </p:sp>
          <p:cxnSp>
            <p:nvCxnSpPr>
              <p:cNvPr id="224" name="Straight Connector 81"/>
              <p:cNvCxnSpPr/>
              <p:nvPr/>
            </p:nvCxnSpPr>
            <p:spPr>
              <a:xfrm rot="5400000" flipH="1" flipV="1">
                <a:off x="686305" y="4953022"/>
                <a:ext cx="152444"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19" name="Group 159"/>
            <p:cNvGrpSpPr>
              <a:grpSpLocks/>
            </p:cNvGrpSpPr>
            <p:nvPr/>
          </p:nvGrpSpPr>
          <p:grpSpPr bwMode="auto">
            <a:xfrm>
              <a:off x="6146334" y="5781006"/>
              <a:ext cx="441096" cy="520887"/>
              <a:chOff x="501266" y="4877594"/>
              <a:chExt cx="441156" cy="521038"/>
            </a:xfrm>
          </p:grpSpPr>
          <p:sp>
            <p:nvSpPr>
              <p:cNvPr id="221" name="TextBox 160"/>
              <p:cNvSpPr txBox="1">
                <a:spLocks noChangeArrowheads="1"/>
              </p:cNvSpPr>
              <p:nvPr/>
            </p:nvSpPr>
            <p:spPr bwMode="auto">
              <a:xfrm>
                <a:off x="501266" y="5029199"/>
                <a:ext cx="441156" cy="369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dirty="0">
                    <a:latin typeface="+mn-lt"/>
                  </a:rPr>
                  <a:t>30</a:t>
                </a:r>
              </a:p>
            </p:txBody>
          </p:sp>
          <p:cxnSp>
            <p:nvCxnSpPr>
              <p:cNvPr id="222" name="Straight Connector 79"/>
              <p:cNvCxnSpPr/>
              <p:nvPr/>
            </p:nvCxnSpPr>
            <p:spPr>
              <a:xfrm rot="5400000" flipH="1" flipV="1">
                <a:off x="686689" y="4953022"/>
                <a:ext cx="152444"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20" name="TextBox 162"/>
            <p:cNvSpPr txBox="1">
              <a:spLocks noChangeArrowheads="1"/>
            </p:cNvSpPr>
            <p:nvPr/>
          </p:nvSpPr>
          <p:spPr bwMode="auto">
            <a:xfrm>
              <a:off x="1490663" y="5933361"/>
              <a:ext cx="312871" cy="369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a:latin typeface="+mn-lt"/>
                </a:rPr>
                <a:t>0</a:t>
              </a:r>
            </a:p>
          </p:txBody>
        </p:sp>
        <p:sp>
          <p:nvSpPr>
            <p:cNvPr id="234" name="TextBox 13"/>
            <p:cNvSpPr txBox="1">
              <a:spLocks noChangeArrowheads="1"/>
            </p:cNvSpPr>
            <p:nvPr/>
          </p:nvSpPr>
          <p:spPr bwMode="auto">
            <a:xfrm>
              <a:off x="455613" y="2765458"/>
              <a:ext cx="9669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dirty="0">
                  <a:latin typeface="+mn-lt"/>
                </a:rPr>
                <a:t>Price of</a:t>
              </a:r>
            </a:p>
            <a:p>
              <a:pPr eaLnBrk="1" hangingPunct="1">
                <a:buFontTx/>
                <a:buNone/>
              </a:pPr>
              <a:r>
                <a:rPr lang="en-US" altLang="en-US" sz="1800" dirty="0">
                  <a:latin typeface="+mn-lt"/>
                </a:rPr>
                <a:t>Novels </a:t>
              </a:r>
            </a:p>
          </p:txBody>
        </p:sp>
        <p:cxnSp>
          <p:nvCxnSpPr>
            <p:cNvPr id="235" name="Straight Connector 92"/>
            <p:cNvCxnSpPr/>
            <p:nvPr/>
          </p:nvCxnSpPr>
          <p:spPr bwMode="auto">
            <a:xfrm rot="5400000">
              <a:off x="13495" y="4105403"/>
              <a:ext cx="365918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36" name="Group 166"/>
            <p:cNvGrpSpPr>
              <a:grpSpLocks/>
            </p:cNvGrpSpPr>
            <p:nvPr/>
          </p:nvGrpSpPr>
          <p:grpSpPr bwMode="auto">
            <a:xfrm>
              <a:off x="1498302" y="5400688"/>
              <a:ext cx="505123" cy="369339"/>
              <a:chOff x="866190" y="4126468"/>
              <a:chExt cx="505410" cy="369261"/>
            </a:xfrm>
          </p:grpSpPr>
          <p:sp>
            <p:nvSpPr>
              <p:cNvPr id="267" name="TextBox 163"/>
              <p:cNvSpPr txBox="1">
                <a:spLocks noChangeArrowheads="1"/>
              </p:cNvSpPr>
              <p:nvPr/>
            </p:nvSpPr>
            <p:spPr bwMode="auto">
              <a:xfrm>
                <a:off x="866190" y="4126468"/>
                <a:ext cx="312952" cy="369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a:latin typeface="+mn-lt"/>
                  </a:rPr>
                  <a:t>1</a:t>
                </a:r>
              </a:p>
            </p:txBody>
          </p:sp>
          <p:cxnSp>
            <p:nvCxnSpPr>
              <p:cNvPr id="268" name="Straight Connector 125"/>
              <p:cNvCxnSpPr/>
              <p:nvPr/>
            </p:nvCxnSpPr>
            <p:spPr>
              <a:xfrm>
                <a:off x="1219113" y="4343229"/>
                <a:ext cx="152487"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7" name="Group 167"/>
            <p:cNvGrpSpPr>
              <a:grpSpLocks/>
            </p:cNvGrpSpPr>
            <p:nvPr/>
          </p:nvGrpSpPr>
          <p:grpSpPr bwMode="auto">
            <a:xfrm>
              <a:off x="1498302" y="5095824"/>
              <a:ext cx="505123" cy="369339"/>
              <a:chOff x="866190" y="4126468"/>
              <a:chExt cx="505410" cy="369261"/>
            </a:xfrm>
          </p:grpSpPr>
          <p:sp>
            <p:nvSpPr>
              <p:cNvPr id="265" name="TextBox 168"/>
              <p:cNvSpPr txBox="1">
                <a:spLocks noChangeArrowheads="1"/>
              </p:cNvSpPr>
              <p:nvPr/>
            </p:nvSpPr>
            <p:spPr bwMode="auto">
              <a:xfrm>
                <a:off x="866190" y="4126468"/>
                <a:ext cx="312952" cy="369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a:latin typeface="+mn-lt"/>
                  </a:rPr>
                  <a:t>2</a:t>
                </a:r>
              </a:p>
            </p:txBody>
          </p:sp>
          <p:cxnSp>
            <p:nvCxnSpPr>
              <p:cNvPr id="266" name="Straight Connector 123"/>
              <p:cNvCxnSpPr/>
              <p:nvPr/>
            </p:nvCxnSpPr>
            <p:spPr>
              <a:xfrm>
                <a:off x="1219113" y="4343294"/>
                <a:ext cx="152487"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8" name="Group 170"/>
            <p:cNvGrpSpPr>
              <a:grpSpLocks/>
            </p:cNvGrpSpPr>
            <p:nvPr/>
          </p:nvGrpSpPr>
          <p:grpSpPr bwMode="auto">
            <a:xfrm>
              <a:off x="1498302" y="4790959"/>
              <a:ext cx="505123" cy="369339"/>
              <a:chOff x="866190" y="4126468"/>
              <a:chExt cx="505410" cy="369261"/>
            </a:xfrm>
          </p:grpSpPr>
          <p:sp>
            <p:nvSpPr>
              <p:cNvPr id="263" name="TextBox 171"/>
              <p:cNvSpPr txBox="1">
                <a:spLocks noChangeArrowheads="1"/>
              </p:cNvSpPr>
              <p:nvPr/>
            </p:nvSpPr>
            <p:spPr bwMode="auto">
              <a:xfrm>
                <a:off x="866190" y="4126468"/>
                <a:ext cx="312952" cy="369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a:latin typeface="+mn-lt"/>
                  </a:rPr>
                  <a:t>3</a:t>
                </a:r>
              </a:p>
            </p:txBody>
          </p:sp>
          <p:cxnSp>
            <p:nvCxnSpPr>
              <p:cNvPr id="264" name="Straight Connector 121"/>
              <p:cNvCxnSpPr/>
              <p:nvPr/>
            </p:nvCxnSpPr>
            <p:spPr>
              <a:xfrm>
                <a:off x="1219113" y="4343358"/>
                <a:ext cx="152487"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9" name="Group 173"/>
            <p:cNvGrpSpPr>
              <a:grpSpLocks/>
            </p:cNvGrpSpPr>
            <p:nvPr/>
          </p:nvGrpSpPr>
          <p:grpSpPr bwMode="auto">
            <a:xfrm>
              <a:off x="1498302" y="4486095"/>
              <a:ext cx="505123" cy="369339"/>
              <a:chOff x="866190" y="4126468"/>
              <a:chExt cx="505410" cy="369261"/>
            </a:xfrm>
          </p:grpSpPr>
          <p:sp>
            <p:nvSpPr>
              <p:cNvPr id="261" name="TextBox 174"/>
              <p:cNvSpPr txBox="1">
                <a:spLocks noChangeArrowheads="1"/>
              </p:cNvSpPr>
              <p:nvPr/>
            </p:nvSpPr>
            <p:spPr bwMode="auto">
              <a:xfrm>
                <a:off x="866190" y="4126468"/>
                <a:ext cx="312952" cy="369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a:latin typeface="+mn-lt"/>
                  </a:rPr>
                  <a:t>4</a:t>
                </a:r>
              </a:p>
            </p:txBody>
          </p:sp>
          <p:cxnSp>
            <p:nvCxnSpPr>
              <p:cNvPr id="262" name="Straight Connector 119"/>
              <p:cNvCxnSpPr/>
              <p:nvPr/>
            </p:nvCxnSpPr>
            <p:spPr>
              <a:xfrm>
                <a:off x="1219113" y="4343423"/>
                <a:ext cx="152487"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0" name="Group 176"/>
            <p:cNvGrpSpPr>
              <a:grpSpLocks/>
            </p:cNvGrpSpPr>
            <p:nvPr/>
          </p:nvGrpSpPr>
          <p:grpSpPr bwMode="auto">
            <a:xfrm>
              <a:off x="1498302" y="4181231"/>
              <a:ext cx="505123" cy="369339"/>
              <a:chOff x="866190" y="4126468"/>
              <a:chExt cx="505410" cy="369261"/>
            </a:xfrm>
          </p:grpSpPr>
          <p:sp>
            <p:nvSpPr>
              <p:cNvPr id="259" name="TextBox 177"/>
              <p:cNvSpPr txBox="1">
                <a:spLocks noChangeArrowheads="1"/>
              </p:cNvSpPr>
              <p:nvPr/>
            </p:nvSpPr>
            <p:spPr bwMode="auto">
              <a:xfrm>
                <a:off x="866190" y="4126468"/>
                <a:ext cx="312952" cy="369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a:latin typeface="+mn-lt"/>
                  </a:rPr>
                  <a:t>5</a:t>
                </a:r>
              </a:p>
            </p:txBody>
          </p:sp>
          <p:cxnSp>
            <p:nvCxnSpPr>
              <p:cNvPr id="260" name="Straight Connector 117"/>
              <p:cNvCxnSpPr/>
              <p:nvPr/>
            </p:nvCxnSpPr>
            <p:spPr>
              <a:xfrm>
                <a:off x="1219113" y="4343487"/>
                <a:ext cx="152487"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1" name="Group 179"/>
            <p:cNvGrpSpPr>
              <a:grpSpLocks/>
            </p:cNvGrpSpPr>
            <p:nvPr/>
          </p:nvGrpSpPr>
          <p:grpSpPr bwMode="auto">
            <a:xfrm>
              <a:off x="1498302" y="3876366"/>
              <a:ext cx="505123" cy="369339"/>
              <a:chOff x="866190" y="4126468"/>
              <a:chExt cx="505410" cy="369261"/>
            </a:xfrm>
          </p:grpSpPr>
          <p:sp>
            <p:nvSpPr>
              <p:cNvPr id="257" name="TextBox 180"/>
              <p:cNvSpPr txBox="1">
                <a:spLocks noChangeArrowheads="1"/>
              </p:cNvSpPr>
              <p:nvPr/>
            </p:nvSpPr>
            <p:spPr bwMode="auto">
              <a:xfrm>
                <a:off x="866190" y="4126468"/>
                <a:ext cx="312952" cy="369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a:latin typeface="+mn-lt"/>
                  </a:rPr>
                  <a:t>6</a:t>
                </a:r>
              </a:p>
            </p:txBody>
          </p:sp>
          <p:cxnSp>
            <p:nvCxnSpPr>
              <p:cNvPr id="258" name="Straight Connector 115"/>
              <p:cNvCxnSpPr/>
              <p:nvPr/>
            </p:nvCxnSpPr>
            <p:spPr>
              <a:xfrm>
                <a:off x="1219113" y="4343552"/>
                <a:ext cx="152487"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2" name="Group 182"/>
            <p:cNvGrpSpPr>
              <a:grpSpLocks/>
            </p:cNvGrpSpPr>
            <p:nvPr/>
          </p:nvGrpSpPr>
          <p:grpSpPr bwMode="auto">
            <a:xfrm>
              <a:off x="1498302" y="3571502"/>
              <a:ext cx="505123" cy="369339"/>
              <a:chOff x="866190" y="4126468"/>
              <a:chExt cx="505410" cy="369261"/>
            </a:xfrm>
          </p:grpSpPr>
          <p:sp>
            <p:nvSpPr>
              <p:cNvPr id="255" name="TextBox 183"/>
              <p:cNvSpPr txBox="1">
                <a:spLocks noChangeArrowheads="1"/>
              </p:cNvSpPr>
              <p:nvPr/>
            </p:nvSpPr>
            <p:spPr bwMode="auto">
              <a:xfrm>
                <a:off x="866190" y="4126468"/>
                <a:ext cx="312952" cy="369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a:latin typeface="+mn-lt"/>
                  </a:rPr>
                  <a:t>7</a:t>
                </a:r>
              </a:p>
            </p:txBody>
          </p:sp>
          <p:cxnSp>
            <p:nvCxnSpPr>
              <p:cNvPr id="256" name="Straight Connector 113"/>
              <p:cNvCxnSpPr/>
              <p:nvPr/>
            </p:nvCxnSpPr>
            <p:spPr>
              <a:xfrm>
                <a:off x="1219113" y="4343616"/>
                <a:ext cx="152487"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3" name="Group 185"/>
            <p:cNvGrpSpPr>
              <a:grpSpLocks/>
            </p:cNvGrpSpPr>
            <p:nvPr/>
          </p:nvGrpSpPr>
          <p:grpSpPr bwMode="auto">
            <a:xfrm>
              <a:off x="1498302" y="3266637"/>
              <a:ext cx="505123" cy="369339"/>
              <a:chOff x="866190" y="4126468"/>
              <a:chExt cx="505410" cy="369261"/>
            </a:xfrm>
          </p:grpSpPr>
          <p:sp>
            <p:nvSpPr>
              <p:cNvPr id="253" name="TextBox 186"/>
              <p:cNvSpPr txBox="1">
                <a:spLocks noChangeArrowheads="1"/>
              </p:cNvSpPr>
              <p:nvPr/>
            </p:nvSpPr>
            <p:spPr bwMode="auto">
              <a:xfrm>
                <a:off x="866190" y="4126468"/>
                <a:ext cx="312952" cy="369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a:latin typeface="+mn-lt"/>
                  </a:rPr>
                  <a:t>8</a:t>
                </a:r>
              </a:p>
            </p:txBody>
          </p:sp>
          <p:cxnSp>
            <p:nvCxnSpPr>
              <p:cNvPr id="254" name="Straight Connector 111"/>
              <p:cNvCxnSpPr/>
              <p:nvPr/>
            </p:nvCxnSpPr>
            <p:spPr>
              <a:xfrm>
                <a:off x="1219113" y="4343681"/>
                <a:ext cx="152487"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4" name="Group 188"/>
            <p:cNvGrpSpPr>
              <a:grpSpLocks/>
            </p:cNvGrpSpPr>
            <p:nvPr/>
          </p:nvGrpSpPr>
          <p:grpSpPr bwMode="auto">
            <a:xfrm>
              <a:off x="1498302" y="2961773"/>
              <a:ext cx="505123" cy="369339"/>
              <a:chOff x="866190" y="4126468"/>
              <a:chExt cx="505410" cy="369261"/>
            </a:xfrm>
          </p:grpSpPr>
          <p:sp>
            <p:nvSpPr>
              <p:cNvPr id="251" name="TextBox 189"/>
              <p:cNvSpPr txBox="1">
                <a:spLocks noChangeArrowheads="1"/>
              </p:cNvSpPr>
              <p:nvPr/>
            </p:nvSpPr>
            <p:spPr bwMode="auto">
              <a:xfrm>
                <a:off x="866190" y="4126468"/>
                <a:ext cx="312952" cy="369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a:latin typeface="+mn-lt"/>
                  </a:rPr>
                  <a:t>9</a:t>
                </a:r>
              </a:p>
            </p:txBody>
          </p:sp>
          <p:cxnSp>
            <p:nvCxnSpPr>
              <p:cNvPr id="252" name="Straight Connector 109"/>
              <p:cNvCxnSpPr/>
              <p:nvPr/>
            </p:nvCxnSpPr>
            <p:spPr>
              <a:xfrm>
                <a:off x="1219113" y="4343746"/>
                <a:ext cx="152487"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5" name="Group 191"/>
            <p:cNvGrpSpPr>
              <a:grpSpLocks/>
            </p:cNvGrpSpPr>
            <p:nvPr/>
          </p:nvGrpSpPr>
          <p:grpSpPr bwMode="auto">
            <a:xfrm>
              <a:off x="1422136" y="2656909"/>
              <a:ext cx="581289" cy="369339"/>
              <a:chOff x="789981" y="4126468"/>
              <a:chExt cx="581619" cy="369261"/>
            </a:xfrm>
          </p:grpSpPr>
          <p:sp>
            <p:nvSpPr>
              <p:cNvPr id="249" name="TextBox 192"/>
              <p:cNvSpPr txBox="1">
                <a:spLocks noChangeArrowheads="1"/>
              </p:cNvSpPr>
              <p:nvPr/>
            </p:nvSpPr>
            <p:spPr bwMode="auto">
              <a:xfrm>
                <a:off x="789981" y="4126468"/>
                <a:ext cx="441210" cy="369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a:latin typeface="+mn-lt"/>
                  </a:rPr>
                  <a:t>10</a:t>
                </a:r>
              </a:p>
            </p:txBody>
          </p:sp>
          <p:cxnSp>
            <p:nvCxnSpPr>
              <p:cNvPr id="250" name="Straight Connector 107"/>
              <p:cNvCxnSpPr/>
              <p:nvPr/>
            </p:nvCxnSpPr>
            <p:spPr>
              <a:xfrm>
                <a:off x="1219113" y="4343810"/>
                <a:ext cx="152487"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6" name="Group 194"/>
            <p:cNvGrpSpPr>
              <a:grpSpLocks/>
            </p:cNvGrpSpPr>
            <p:nvPr/>
          </p:nvGrpSpPr>
          <p:grpSpPr bwMode="auto">
            <a:xfrm>
              <a:off x="1269815" y="2352044"/>
              <a:ext cx="733610" cy="369339"/>
              <a:chOff x="637573" y="4126468"/>
              <a:chExt cx="734027" cy="369261"/>
            </a:xfrm>
          </p:grpSpPr>
          <p:sp>
            <p:nvSpPr>
              <p:cNvPr id="247" name="TextBox 195"/>
              <p:cNvSpPr txBox="1">
                <a:spLocks noChangeArrowheads="1"/>
              </p:cNvSpPr>
              <p:nvPr/>
            </p:nvSpPr>
            <p:spPr bwMode="auto">
              <a:xfrm>
                <a:off x="637573" y="4126468"/>
                <a:ext cx="552348" cy="369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a:latin typeface="+mn-lt"/>
                  </a:rPr>
                  <a:t>$11</a:t>
                </a:r>
              </a:p>
            </p:txBody>
          </p:sp>
          <p:cxnSp>
            <p:nvCxnSpPr>
              <p:cNvPr id="248" name="Straight Connector 105"/>
              <p:cNvCxnSpPr/>
              <p:nvPr/>
            </p:nvCxnSpPr>
            <p:spPr>
              <a:xfrm>
                <a:off x="1219113" y="4343875"/>
                <a:ext cx="152487"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70" name="Freeform 183"/>
            <p:cNvSpPr>
              <a:spLocks/>
            </p:cNvSpPr>
            <p:nvPr/>
          </p:nvSpPr>
          <p:spPr bwMode="auto">
            <a:xfrm>
              <a:off x="5581650" y="4348747"/>
              <a:ext cx="145179" cy="136860"/>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1" name="TextBox 42"/>
            <p:cNvSpPr txBox="1">
              <a:spLocks noChangeArrowheads="1"/>
            </p:cNvSpPr>
            <p:nvPr/>
          </p:nvSpPr>
          <p:spPr bwMode="auto">
            <a:xfrm>
              <a:off x="5623554" y="4074444"/>
              <a:ext cx="980446" cy="369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a:t>(25, $5)</a:t>
              </a:r>
            </a:p>
          </p:txBody>
        </p:sp>
        <p:sp>
          <p:nvSpPr>
            <p:cNvPr id="273" name="Freeform 183"/>
            <p:cNvSpPr>
              <a:spLocks/>
            </p:cNvSpPr>
            <p:nvPr/>
          </p:nvSpPr>
          <p:spPr bwMode="auto">
            <a:xfrm>
              <a:off x="4972050" y="4043947"/>
              <a:ext cx="145179" cy="136860"/>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4" name="TextBox 42"/>
            <p:cNvSpPr txBox="1">
              <a:spLocks noChangeArrowheads="1"/>
            </p:cNvSpPr>
            <p:nvPr/>
          </p:nvSpPr>
          <p:spPr bwMode="auto">
            <a:xfrm>
              <a:off x="5013954" y="3769644"/>
              <a:ext cx="980446" cy="369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a:t>(21, $6)</a:t>
              </a:r>
            </a:p>
          </p:txBody>
        </p:sp>
        <p:sp>
          <p:nvSpPr>
            <p:cNvPr id="276" name="Freeform 183"/>
            <p:cNvSpPr>
              <a:spLocks/>
            </p:cNvSpPr>
            <p:nvPr/>
          </p:nvSpPr>
          <p:spPr bwMode="auto">
            <a:xfrm>
              <a:off x="4362450" y="3739147"/>
              <a:ext cx="145179" cy="136860"/>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7" name="TextBox 42"/>
            <p:cNvSpPr txBox="1">
              <a:spLocks noChangeArrowheads="1"/>
            </p:cNvSpPr>
            <p:nvPr/>
          </p:nvSpPr>
          <p:spPr bwMode="auto">
            <a:xfrm>
              <a:off x="4404354" y="3464844"/>
              <a:ext cx="980446" cy="369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a:t>(17, $7)</a:t>
              </a:r>
            </a:p>
          </p:txBody>
        </p:sp>
        <p:sp>
          <p:nvSpPr>
            <p:cNvPr id="279" name="Freeform 183"/>
            <p:cNvSpPr>
              <a:spLocks/>
            </p:cNvSpPr>
            <p:nvPr/>
          </p:nvSpPr>
          <p:spPr bwMode="auto">
            <a:xfrm>
              <a:off x="3748088" y="3434347"/>
              <a:ext cx="145179" cy="136860"/>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0" name="TextBox 42"/>
            <p:cNvSpPr txBox="1">
              <a:spLocks noChangeArrowheads="1"/>
            </p:cNvSpPr>
            <p:nvPr/>
          </p:nvSpPr>
          <p:spPr bwMode="auto">
            <a:xfrm>
              <a:off x="3789992" y="3160044"/>
              <a:ext cx="980446" cy="369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a:t>(13, $8)</a:t>
              </a:r>
            </a:p>
          </p:txBody>
        </p:sp>
        <p:sp>
          <p:nvSpPr>
            <p:cNvPr id="282" name="Freeform 183"/>
            <p:cNvSpPr>
              <a:spLocks/>
            </p:cNvSpPr>
            <p:nvPr/>
          </p:nvSpPr>
          <p:spPr bwMode="auto">
            <a:xfrm>
              <a:off x="3119438" y="3129547"/>
              <a:ext cx="145126" cy="136860"/>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3" name="TextBox 42"/>
            <p:cNvSpPr txBox="1">
              <a:spLocks noChangeArrowheads="1"/>
            </p:cNvSpPr>
            <p:nvPr/>
          </p:nvSpPr>
          <p:spPr bwMode="auto">
            <a:xfrm>
              <a:off x="3161157" y="2855244"/>
              <a:ext cx="852043" cy="369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a:t>(9, $9)</a:t>
              </a:r>
            </a:p>
          </p:txBody>
        </p:sp>
        <p:sp>
          <p:nvSpPr>
            <p:cNvPr id="285" name="Freeform 183"/>
            <p:cNvSpPr>
              <a:spLocks/>
            </p:cNvSpPr>
            <p:nvPr/>
          </p:nvSpPr>
          <p:spPr bwMode="auto">
            <a:xfrm>
              <a:off x="2528888" y="2824747"/>
              <a:ext cx="145179" cy="136860"/>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 name="TextBox 42"/>
            <p:cNvSpPr txBox="1">
              <a:spLocks noChangeArrowheads="1"/>
            </p:cNvSpPr>
            <p:nvPr/>
          </p:nvSpPr>
          <p:spPr bwMode="auto">
            <a:xfrm>
              <a:off x="2570792" y="2550444"/>
              <a:ext cx="980446" cy="369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a:t>(5, $10)</a:t>
              </a:r>
            </a:p>
          </p:txBody>
        </p:sp>
        <p:cxnSp>
          <p:nvCxnSpPr>
            <p:cNvPr id="346" name="Straight Connector 127"/>
            <p:cNvCxnSpPr/>
            <p:nvPr/>
          </p:nvCxnSpPr>
          <p:spPr bwMode="auto">
            <a:xfrm>
              <a:off x="2605088" y="2871759"/>
              <a:ext cx="3048000" cy="152400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347" name="TextBox 42"/>
            <p:cNvSpPr txBox="1">
              <a:spLocks noChangeArrowheads="1"/>
            </p:cNvSpPr>
            <p:nvPr/>
          </p:nvSpPr>
          <p:spPr bwMode="auto">
            <a:xfrm>
              <a:off x="5373831" y="4472494"/>
              <a:ext cx="1436544" cy="369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dirty="0">
                  <a:latin typeface="+mn-lt"/>
                </a:rPr>
                <a:t>Demand, D</a:t>
              </a:r>
              <a:r>
                <a:rPr lang="en-US" altLang="en-US" sz="1800" baseline="-25000" dirty="0">
                  <a:latin typeface="+mn-lt"/>
                </a:rPr>
                <a:t>1</a:t>
              </a:r>
            </a:p>
          </p:txBody>
        </p:sp>
      </p:grpSp>
      <p:sp>
        <p:nvSpPr>
          <p:cNvPr id="4" name="Textfeld 3"/>
          <p:cNvSpPr txBox="1"/>
          <p:nvPr/>
        </p:nvSpPr>
        <p:spPr>
          <a:xfrm>
            <a:off x="6172199" y="2041713"/>
            <a:ext cx="2636591" cy="3416320"/>
          </a:xfrm>
          <a:prstGeom prst="rect">
            <a:avLst/>
          </a:prstGeom>
          <a:noFill/>
        </p:spPr>
        <p:txBody>
          <a:bodyPr wrap="square" rtlCol="0">
            <a:spAutoFit/>
          </a:bodyPr>
          <a:lstStyle/>
          <a:p>
            <a:r>
              <a:rPr lang="en-US" altLang="en-US" dirty="0"/>
              <a:t>The line D</a:t>
            </a:r>
            <a:r>
              <a:rPr lang="en-US" altLang="en-US" baseline="-25000" dirty="0"/>
              <a:t>1</a:t>
            </a:r>
            <a:r>
              <a:rPr lang="en-US" altLang="en-US" dirty="0"/>
              <a:t> shows how Emma’s purchases of novels depend on the price of novels when her income is held constant. Because the price and the quantity demanded are negatively related, the demand curve slopes downward.</a:t>
            </a:r>
          </a:p>
          <a:p>
            <a:endParaRPr lang="en-US" dirty="0"/>
          </a:p>
        </p:txBody>
      </p:sp>
      <p:sp>
        <p:nvSpPr>
          <p:cNvPr id="139" name="Rechteck 138"/>
          <p:cNvSpPr/>
          <p:nvPr/>
        </p:nvSpPr>
        <p:spPr>
          <a:xfrm>
            <a:off x="0" y="5262663"/>
            <a:ext cx="9144000" cy="1103587"/>
          </a:xfrm>
          <a:prstGeom prst="rect">
            <a:avLst/>
          </a:prstGeom>
          <a:gradFill>
            <a:gsLst>
              <a:gs pos="6000">
                <a:srgbClr val="2E63AC">
                  <a:lumMod val="100000"/>
                </a:srgbClr>
              </a:gs>
              <a:gs pos="4000">
                <a:srgbClr val="2E63AC"/>
              </a:gs>
              <a:gs pos="54000">
                <a:srgbClr val="2E63AC">
                  <a:alpha val="0"/>
                </a:srgb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Textfeld 139"/>
          <p:cNvSpPr txBox="1"/>
          <p:nvPr/>
        </p:nvSpPr>
        <p:spPr>
          <a:xfrm>
            <a:off x="-236490" y="5439157"/>
            <a:ext cx="9144000" cy="1015663"/>
          </a:xfrm>
          <a:prstGeom prst="rect">
            <a:avLst/>
          </a:prstGeom>
          <a:noFill/>
        </p:spPr>
        <p:txBody>
          <a:bodyPr wrap="square" rtlCol="0">
            <a:spAutoFit/>
          </a:bodyPr>
          <a:lstStyle/>
          <a:p>
            <a:pPr algn="r"/>
            <a:endParaRPr lang="de-DE" dirty="0">
              <a:solidFill>
                <a:schemeClr val="bg1"/>
              </a:solidFill>
              <a:latin typeface="+mj-lt"/>
            </a:endParaRPr>
          </a:p>
          <a:p>
            <a:pPr algn="r"/>
            <a:r>
              <a:rPr lang="de-DE" sz="2400" cap="all" dirty="0" err="1">
                <a:solidFill>
                  <a:schemeClr val="bg1"/>
                </a:solidFill>
                <a:latin typeface="+mj-lt"/>
              </a:rPr>
              <a:t>Example</a:t>
            </a:r>
            <a:endParaRPr lang="de-DE" sz="2400" cap="all" dirty="0">
              <a:solidFill>
                <a:schemeClr val="bg1"/>
              </a:solidFill>
              <a:latin typeface="+mj-lt"/>
            </a:endParaRPr>
          </a:p>
          <a:p>
            <a:pPr algn="r"/>
            <a:r>
              <a:rPr lang="de-DE" dirty="0">
                <a:solidFill>
                  <a:schemeClr val="bg1"/>
                </a:solidFill>
                <a:latin typeface="+mj-lt"/>
              </a:rPr>
              <a:t>       </a:t>
            </a:r>
            <a:endParaRPr lang="en-US" dirty="0">
              <a:solidFill>
                <a:schemeClr val="bg1"/>
              </a:solidFill>
              <a:latin typeface="+mj-lt"/>
            </a:endParaRPr>
          </a:p>
        </p:txBody>
      </p:sp>
    </p:spTree>
    <p:extLst>
      <p:ext uri="{BB962C8B-B14F-4D97-AF65-F5344CB8AC3E}">
        <p14:creationId xmlns:p14="http://schemas.microsoft.com/office/powerpoint/2010/main" val="218441623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604838" y="310778"/>
            <a:ext cx="6545262" cy="1264025"/>
          </a:xfrm>
        </p:spPr>
        <p:txBody>
          <a:bodyPr/>
          <a:lstStyle/>
          <a:p>
            <a:r>
              <a:rPr lang="en-US" altLang="en-US" dirty="0"/>
              <a:t>Graphing: a brief review</a:t>
            </a:r>
            <a:br>
              <a:rPr lang="en-US" altLang="en-US" dirty="0"/>
            </a:br>
            <a:r>
              <a:rPr lang="en-US" altLang="en-US" dirty="0"/>
              <a:t>An Example: Novels Purchased by Emma</a:t>
            </a:r>
            <a:br>
              <a:rPr lang="en-US" altLang="en-US" dirty="0"/>
            </a:br>
            <a:endParaRPr lang="de-DE" dirty="0"/>
          </a:p>
        </p:txBody>
      </p:sp>
      <p:sp>
        <p:nvSpPr>
          <p:cNvPr id="4" name="Textfeld 3"/>
          <p:cNvSpPr txBox="1"/>
          <p:nvPr/>
        </p:nvSpPr>
        <p:spPr>
          <a:xfrm>
            <a:off x="6312074" y="2115923"/>
            <a:ext cx="2469319" cy="3416320"/>
          </a:xfrm>
          <a:prstGeom prst="rect">
            <a:avLst/>
          </a:prstGeom>
          <a:noFill/>
        </p:spPr>
        <p:txBody>
          <a:bodyPr wrap="square" rtlCol="0">
            <a:spAutoFit/>
          </a:bodyPr>
          <a:lstStyle/>
          <a:p>
            <a:r>
              <a:rPr lang="en-US" altLang="en-US" dirty="0"/>
              <a:t>The location of Emma’s demand curve for novels depends on how much income she earns. The more she earns, the more novels she will purchase at any given price, and the farther to the right her demand curve will lie. </a:t>
            </a:r>
          </a:p>
        </p:txBody>
      </p:sp>
      <p:grpSp>
        <p:nvGrpSpPr>
          <p:cNvPr id="6" name="Gruppieren 5"/>
          <p:cNvGrpSpPr/>
          <p:nvPr/>
        </p:nvGrpSpPr>
        <p:grpSpPr>
          <a:xfrm>
            <a:off x="82680" y="1982399"/>
            <a:ext cx="7468996" cy="3530249"/>
            <a:chOff x="-4240887" y="1951038"/>
            <a:chExt cx="8614691" cy="4137174"/>
          </a:xfrm>
        </p:grpSpPr>
        <p:grpSp>
          <p:nvGrpSpPr>
            <p:cNvPr id="140" name="Group 120"/>
            <p:cNvGrpSpPr>
              <a:grpSpLocks/>
            </p:cNvGrpSpPr>
            <p:nvPr/>
          </p:nvGrpSpPr>
          <p:grpSpPr bwMode="auto">
            <a:xfrm>
              <a:off x="-2896130" y="1951038"/>
              <a:ext cx="5334000" cy="3659187"/>
              <a:chOff x="1828800" y="1600200"/>
              <a:chExt cx="5334000" cy="3658395"/>
            </a:xfrm>
          </p:grpSpPr>
          <p:grpSp>
            <p:nvGrpSpPr>
              <p:cNvPr id="141" name="Group 119"/>
              <p:cNvGrpSpPr>
                <a:grpSpLocks/>
              </p:cNvGrpSpPr>
              <p:nvPr/>
            </p:nvGrpSpPr>
            <p:grpSpPr bwMode="auto">
              <a:xfrm>
                <a:off x="1828800" y="1600200"/>
                <a:ext cx="5334001" cy="3658395"/>
                <a:chOff x="1828800" y="1600200"/>
                <a:chExt cx="5334001" cy="3658395"/>
              </a:xfrm>
            </p:grpSpPr>
            <p:sp>
              <p:nvSpPr>
                <p:cNvPr id="295" name="Rectangle 174"/>
                <p:cNvSpPr/>
                <p:nvPr/>
              </p:nvSpPr>
              <p:spPr>
                <a:xfrm>
                  <a:off x="1828800" y="1600200"/>
                  <a:ext cx="5334000" cy="36568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l">
                    <a:buFontTx/>
                    <a:buNone/>
                    <a:defRPr/>
                  </a:pPr>
                  <a:endParaRPr lang="en-US" sz="1800">
                    <a:solidFill>
                      <a:schemeClr val="tx1"/>
                    </a:solidFill>
                  </a:endParaRPr>
                </a:p>
              </p:txBody>
            </p:sp>
            <p:cxnSp>
              <p:nvCxnSpPr>
                <p:cNvPr id="296" name="Straight Connector 175"/>
                <p:cNvCxnSpPr/>
                <p:nvPr/>
              </p:nvCxnSpPr>
              <p:spPr>
                <a:xfrm rot="5400000" flipH="1" flipV="1">
                  <a:off x="151209" y="3428604"/>
                  <a:ext cx="3658395" cy="1587"/>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7" name="Straight Connector 176"/>
                <p:cNvCxnSpPr/>
                <p:nvPr/>
              </p:nvCxnSpPr>
              <p:spPr>
                <a:xfrm rot="5400000" flipH="1" flipV="1">
                  <a:off x="303609" y="3428604"/>
                  <a:ext cx="3658395" cy="1587"/>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8" name="Straight Connector 177"/>
                <p:cNvCxnSpPr/>
                <p:nvPr/>
              </p:nvCxnSpPr>
              <p:spPr>
                <a:xfrm rot="5400000" flipH="1" flipV="1">
                  <a:off x="456009" y="3428604"/>
                  <a:ext cx="3658395" cy="1587"/>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9" name="Straight Connector 178"/>
                <p:cNvCxnSpPr/>
                <p:nvPr/>
              </p:nvCxnSpPr>
              <p:spPr>
                <a:xfrm rot="5400000" flipH="1" flipV="1">
                  <a:off x="608409" y="3428604"/>
                  <a:ext cx="3658395" cy="1587"/>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0" name="Straight Connector 179"/>
                <p:cNvCxnSpPr/>
                <p:nvPr/>
              </p:nvCxnSpPr>
              <p:spPr>
                <a:xfrm rot="5400000" flipH="1" flipV="1">
                  <a:off x="760809" y="3428604"/>
                  <a:ext cx="3658395" cy="1587"/>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1" name="Straight Connector 180"/>
                <p:cNvCxnSpPr/>
                <p:nvPr/>
              </p:nvCxnSpPr>
              <p:spPr>
                <a:xfrm rot="5400000" flipH="1" flipV="1">
                  <a:off x="913209" y="3428604"/>
                  <a:ext cx="3658395" cy="1587"/>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2" name="Straight Connector 181"/>
                <p:cNvCxnSpPr/>
                <p:nvPr/>
              </p:nvCxnSpPr>
              <p:spPr>
                <a:xfrm rot="5400000" flipH="1" flipV="1">
                  <a:off x="1065609" y="3428604"/>
                  <a:ext cx="3658395" cy="1587"/>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3" name="Straight Connector 182"/>
                <p:cNvCxnSpPr/>
                <p:nvPr/>
              </p:nvCxnSpPr>
              <p:spPr>
                <a:xfrm rot="5400000" flipH="1" flipV="1">
                  <a:off x="1218009" y="3428604"/>
                  <a:ext cx="3658395" cy="1587"/>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4" name="Straight Connector 183"/>
                <p:cNvCxnSpPr/>
                <p:nvPr/>
              </p:nvCxnSpPr>
              <p:spPr>
                <a:xfrm rot="5400000" flipH="1" flipV="1">
                  <a:off x="1370409" y="3428604"/>
                  <a:ext cx="3658395" cy="1587"/>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5" name="Straight Connector 184"/>
                <p:cNvCxnSpPr/>
                <p:nvPr/>
              </p:nvCxnSpPr>
              <p:spPr>
                <a:xfrm rot="5400000" flipH="1" flipV="1">
                  <a:off x="1522809" y="3428604"/>
                  <a:ext cx="3658395" cy="1587"/>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6" name="Straight Connector 185"/>
                <p:cNvCxnSpPr/>
                <p:nvPr/>
              </p:nvCxnSpPr>
              <p:spPr>
                <a:xfrm rot="5400000" flipH="1" flipV="1">
                  <a:off x="1675209" y="3428604"/>
                  <a:ext cx="3658395" cy="1587"/>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7" name="Straight Connector 186"/>
                <p:cNvCxnSpPr/>
                <p:nvPr/>
              </p:nvCxnSpPr>
              <p:spPr>
                <a:xfrm rot="5400000" flipH="1" flipV="1">
                  <a:off x="1827609" y="3428604"/>
                  <a:ext cx="3658395" cy="1587"/>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8" name="Straight Connector 187"/>
                <p:cNvCxnSpPr/>
                <p:nvPr/>
              </p:nvCxnSpPr>
              <p:spPr>
                <a:xfrm rot="5400000" flipH="1" flipV="1">
                  <a:off x="1980009" y="3428604"/>
                  <a:ext cx="3658395" cy="1587"/>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9" name="Straight Connector 188"/>
                <p:cNvCxnSpPr/>
                <p:nvPr/>
              </p:nvCxnSpPr>
              <p:spPr>
                <a:xfrm rot="5400000" flipH="1" flipV="1">
                  <a:off x="2132409" y="3428604"/>
                  <a:ext cx="3658395" cy="1587"/>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0" name="Straight Connector 189"/>
                <p:cNvCxnSpPr/>
                <p:nvPr/>
              </p:nvCxnSpPr>
              <p:spPr>
                <a:xfrm rot="5400000" flipH="1" flipV="1">
                  <a:off x="2284809" y="3428604"/>
                  <a:ext cx="3658395" cy="1587"/>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1" name="Straight Connector 190"/>
                <p:cNvCxnSpPr/>
                <p:nvPr/>
              </p:nvCxnSpPr>
              <p:spPr>
                <a:xfrm rot="5400000" flipH="1" flipV="1">
                  <a:off x="2437209" y="3428604"/>
                  <a:ext cx="3658395" cy="1587"/>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2" name="Straight Connector 191"/>
                <p:cNvCxnSpPr/>
                <p:nvPr/>
              </p:nvCxnSpPr>
              <p:spPr>
                <a:xfrm rot="5400000" flipH="1" flipV="1">
                  <a:off x="2589609" y="3428604"/>
                  <a:ext cx="3658395" cy="1587"/>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3" name="Straight Connector 192"/>
                <p:cNvCxnSpPr/>
                <p:nvPr/>
              </p:nvCxnSpPr>
              <p:spPr>
                <a:xfrm rot="5400000" flipH="1" flipV="1">
                  <a:off x="2742009" y="3428604"/>
                  <a:ext cx="3658395" cy="1587"/>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4" name="Straight Connector 193"/>
                <p:cNvCxnSpPr/>
                <p:nvPr/>
              </p:nvCxnSpPr>
              <p:spPr>
                <a:xfrm rot="5400000" flipH="1" flipV="1">
                  <a:off x="2894409" y="3428604"/>
                  <a:ext cx="3658395" cy="1587"/>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5" name="Straight Connector 194"/>
                <p:cNvCxnSpPr/>
                <p:nvPr/>
              </p:nvCxnSpPr>
              <p:spPr>
                <a:xfrm rot="5400000" flipH="1" flipV="1">
                  <a:off x="3046809" y="3428604"/>
                  <a:ext cx="3658395" cy="1587"/>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6" name="Straight Connector 195"/>
                <p:cNvCxnSpPr/>
                <p:nvPr/>
              </p:nvCxnSpPr>
              <p:spPr>
                <a:xfrm rot="5400000" flipH="1" flipV="1">
                  <a:off x="3199209" y="3428604"/>
                  <a:ext cx="3658395" cy="1587"/>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7" name="Straight Connector 196"/>
                <p:cNvCxnSpPr/>
                <p:nvPr/>
              </p:nvCxnSpPr>
              <p:spPr>
                <a:xfrm rot="5400000" flipH="1" flipV="1">
                  <a:off x="3351609" y="3428604"/>
                  <a:ext cx="3658395" cy="1587"/>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8" name="Straight Connector 197"/>
                <p:cNvCxnSpPr/>
                <p:nvPr/>
              </p:nvCxnSpPr>
              <p:spPr>
                <a:xfrm rot="5400000" flipH="1" flipV="1">
                  <a:off x="3504009" y="3428604"/>
                  <a:ext cx="3658395" cy="1587"/>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9" name="Straight Connector 198"/>
                <p:cNvCxnSpPr/>
                <p:nvPr/>
              </p:nvCxnSpPr>
              <p:spPr>
                <a:xfrm rot="5400000" flipH="1" flipV="1">
                  <a:off x="3656409" y="3428604"/>
                  <a:ext cx="3658395" cy="1587"/>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0" name="Straight Connector 199"/>
                <p:cNvCxnSpPr/>
                <p:nvPr/>
              </p:nvCxnSpPr>
              <p:spPr>
                <a:xfrm rot="5400000" flipH="1" flipV="1">
                  <a:off x="3808809" y="3428604"/>
                  <a:ext cx="3658395" cy="1587"/>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1" name="Straight Connector 200"/>
                <p:cNvCxnSpPr/>
                <p:nvPr/>
              </p:nvCxnSpPr>
              <p:spPr>
                <a:xfrm rot="5400000" flipH="1" flipV="1">
                  <a:off x="3961209" y="3428604"/>
                  <a:ext cx="3658395" cy="1587"/>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2" name="Straight Connector 201"/>
                <p:cNvCxnSpPr/>
                <p:nvPr/>
              </p:nvCxnSpPr>
              <p:spPr>
                <a:xfrm rot="5400000" flipH="1" flipV="1">
                  <a:off x="4113609" y="3428604"/>
                  <a:ext cx="3658395" cy="1587"/>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3" name="Straight Connector 202"/>
                <p:cNvCxnSpPr/>
                <p:nvPr/>
              </p:nvCxnSpPr>
              <p:spPr>
                <a:xfrm rot="5400000" flipH="1" flipV="1">
                  <a:off x="4266009" y="3428604"/>
                  <a:ext cx="3658395" cy="1587"/>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4" name="Straight Connector 203"/>
                <p:cNvCxnSpPr/>
                <p:nvPr/>
              </p:nvCxnSpPr>
              <p:spPr>
                <a:xfrm rot="5400000" flipH="1" flipV="1">
                  <a:off x="4418409" y="3428604"/>
                  <a:ext cx="3658395" cy="1587"/>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5" name="Straight Connector 204"/>
                <p:cNvCxnSpPr/>
                <p:nvPr/>
              </p:nvCxnSpPr>
              <p:spPr>
                <a:xfrm rot="5400000" flipH="1" flipV="1">
                  <a:off x="4570809" y="3428604"/>
                  <a:ext cx="3658395" cy="1587"/>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6" name="Straight Connector 205"/>
                <p:cNvCxnSpPr/>
                <p:nvPr/>
              </p:nvCxnSpPr>
              <p:spPr>
                <a:xfrm rot="5400000" flipH="1" flipV="1">
                  <a:off x="4723209" y="3428604"/>
                  <a:ext cx="3658395" cy="1587"/>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7" name="Straight Connector 206"/>
                <p:cNvCxnSpPr/>
                <p:nvPr/>
              </p:nvCxnSpPr>
              <p:spPr>
                <a:xfrm rot="5400000" flipH="1" flipV="1">
                  <a:off x="4875609" y="3428604"/>
                  <a:ext cx="3658395" cy="1587"/>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8" name="Straight Connector 207"/>
                <p:cNvCxnSpPr/>
                <p:nvPr/>
              </p:nvCxnSpPr>
              <p:spPr>
                <a:xfrm rot="5400000" flipH="1" flipV="1">
                  <a:off x="5028009" y="3428604"/>
                  <a:ext cx="3658395" cy="1587"/>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9" name="Straight Connector 208"/>
                <p:cNvCxnSpPr/>
                <p:nvPr/>
              </p:nvCxnSpPr>
              <p:spPr>
                <a:xfrm rot="5400000" flipH="1" flipV="1">
                  <a:off x="5180409" y="3428604"/>
                  <a:ext cx="3658395" cy="1587"/>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30" name="Straight Connector 209"/>
                <p:cNvCxnSpPr/>
                <p:nvPr/>
              </p:nvCxnSpPr>
              <p:spPr>
                <a:xfrm rot="5400000" flipH="1" flipV="1">
                  <a:off x="5332809" y="3428604"/>
                  <a:ext cx="3658395" cy="1587"/>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142" name="Straight Connector 150"/>
              <p:cNvCxnSpPr/>
              <p:nvPr/>
            </p:nvCxnSpPr>
            <p:spPr>
              <a:xfrm>
                <a:off x="1828800" y="1600200"/>
                <a:ext cx="5334000" cy="1587"/>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3" name="Straight Connector 151"/>
              <p:cNvCxnSpPr/>
              <p:nvPr/>
            </p:nvCxnSpPr>
            <p:spPr>
              <a:xfrm>
                <a:off x="1828800" y="1752567"/>
                <a:ext cx="5334000" cy="1587"/>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4" name="Straight Connector 152"/>
              <p:cNvCxnSpPr/>
              <p:nvPr/>
            </p:nvCxnSpPr>
            <p:spPr>
              <a:xfrm>
                <a:off x="1828800" y="1904934"/>
                <a:ext cx="5334000" cy="1587"/>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5" name="Straight Connector 153"/>
              <p:cNvCxnSpPr/>
              <p:nvPr/>
            </p:nvCxnSpPr>
            <p:spPr>
              <a:xfrm>
                <a:off x="1828800" y="2057301"/>
                <a:ext cx="5334000" cy="1587"/>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6" name="Straight Connector 154"/>
              <p:cNvCxnSpPr/>
              <p:nvPr/>
            </p:nvCxnSpPr>
            <p:spPr>
              <a:xfrm>
                <a:off x="1828800" y="2209668"/>
                <a:ext cx="5334000" cy="1587"/>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7" name="Straight Connector 155"/>
              <p:cNvCxnSpPr/>
              <p:nvPr/>
            </p:nvCxnSpPr>
            <p:spPr>
              <a:xfrm>
                <a:off x="1828800" y="2362035"/>
                <a:ext cx="5334000" cy="1587"/>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8" name="Straight Connector 156"/>
              <p:cNvCxnSpPr/>
              <p:nvPr/>
            </p:nvCxnSpPr>
            <p:spPr>
              <a:xfrm>
                <a:off x="1828800" y="2514402"/>
                <a:ext cx="5334000" cy="1587"/>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9" name="Straight Connector 157"/>
              <p:cNvCxnSpPr/>
              <p:nvPr/>
            </p:nvCxnSpPr>
            <p:spPr>
              <a:xfrm>
                <a:off x="1828800" y="2666769"/>
                <a:ext cx="5334000" cy="1587"/>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1" name="Straight Connector 158"/>
              <p:cNvCxnSpPr/>
              <p:nvPr/>
            </p:nvCxnSpPr>
            <p:spPr>
              <a:xfrm>
                <a:off x="1828800" y="2819136"/>
                <a:ext cx="5334000" cy="1587"/>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3" name="Straight Connector 159"/>
              <p:cNvCxnSpPr/>
              <p:nvPr/>
            </p:nvCxnSpPr>
            <p:spPr>
              <a:xfrm>
                <a:off x="1828800" y="2971503"/>
                <a:ext cx="5334000" cy="1587"/>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9" name="Straight Connector 160"/>
              <p:cNvCxnSpPr/>
              <p:nvPr/>
            </p:nvCxnSpPr>
            <p:spPr>
              <a:xfrm>
                <a:off x="1828800" y="3123870"/>
                <a:ext cx="5334000" cy="1587"/>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2" name="Straight Connector 161"/>
              <p:cNvCxnSpPr/>
              <p:nvPr/>
            </p:nvCxnSpPr>
            <p:spPr>
              <a:xfrm>
                <a:off x="1828800" y="3276237"/>
                <a:ext cx="5334000" cy="1587"/>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5" name="Straight Connector 162"/>
              <p:cNvCxnSpPr/>
              <p:nvPr/>
            </p:nvCxnSpPr>
            <p:spPr>
              <a:xfrm>
                <a:off x="1828800" y="3428604"/>
                <a:ext cx="5334000" cy="1587"/>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8" name="Straight Connector 163"/>
              <p:cNvCxnSpPr/>
              <p:nvPr/>
            </p:nvCxnSpPr>
            <p:spPr>
              <a:xfrm>
                <a:off x="1828800" y="3580971"/>
                <a:ext cx="5334000" cy="1587"/>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1" name="Straight Connector 164"/>
              <p:cNvCxnSpPr/>
              <p:nvPr/>
            </p:nvCxnSpPr>
            <p:spPr>
              <a:xfrm>
                <a:off x="1828800" y="3733338"/>
                <a:ext cx="5334000" cy="1587"/>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4" name="Straight Connector 165"/>
              <p:cNvCxnSpPr/>
              <p:nvPr/>
            </p:nvCxnSpPr>
            <p:spPr>
              <a:xfrm>
                <a:off x="1828800" y="3885705"/>
                <a:ext cx="5334000" cy="1587"/>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7" name="Straight Connector 166"/>
              <p:cNvCxnSpPr/>
              <p:nvPr/>
            </p:nvCxnSpPr>
            <p:spPr>
              <a:xfrm>
                <a:off x="1828800" y="4038072"/>
                <a:ext cx="5334000" cy="1587"/>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8" name="Straight Connector 167"/>
              <p:cNvCxnSpPr/>
              <p:nvPr/>
            </p:nvCxnSpPr>
            <p:spPr>
              <a:xfrm>
                <a:off x="1828800" y="4190439"/>
                <a:ext cx="5334000" cy="1587"/>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9" name="Straight Connector 168"/>
              <p:cNvCxnSpPr/>
              <p:nvPr/>
            </p:nvCxnSpPr>
            <p:spPr>
              <a:xfrm>
                <a:off x="1828800" y="4342806"/>
                <a:ext cx="5334000" cy="1587"/>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0" name="Straight Connector 169"/>
              <p:cNvCxnSpPr/>
              <p:nvPr/>
            </p:nvCxnSpPr>
            <p:spPr>
              <a:xfrm>
                <a:off x="1828800" y="4495173"/>
                <a:ext cx="5334000" cy="1587"/>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1" name="Straight Connector 170"/>
              <p:cNvCxnSpPr/>
              <p:nvPr/>
            </p:nvCxnSpPr>
            <p:spPr>
              <a:xfrm>
                <a:off x="1828800" y="4647540"/>
                <a:ext cx="5334000" cy="1587"/>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2" name="Straight Connector 171"/>
              <p:cNvCxnSpPr/>
              <p:nvPr/>
            </p:nvCxnSpPr>
            <p:spPr>
              <a:xfrm>
                <a:off x="1828800" y="4799907"/>
                <a:ext cx="5334000" cy="1587"/>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3" name="Straight Connector 172"/>
              <p:cNvCxnSpPr/>
              <p:nvPr/>
            </p:nvCxnSpPr>
            <p:spPr>
              <a:xfrm>
                <a:off x="1828800" y="4952274"/>
                <a:ext cx="5334000" cy="1587"/>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4" name="Straight Connector 173"/>
              <p:cNvCxnSpPr/>
              <p:nvPr/>
            </p:nvCxnSpPr>
            <p:spPr>
              <a:xfrm>
                <a:off x="1828800" y="5104641"/>
                <a:ext cx="5334000" cy="1587"/>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31" name="Group 197"/>
            <p:cNvGrpSpPr>
              <a:grpSpLocks/>
            </p:cNvGrpSpPr>
            <p:nvPr/>
          </p:nvGrpSpPr>
          <p:grpSpPr bwMode="auto">
            <a:xfrm>
              <a:off x="-3248555" y="5456238"/>
              <a:ext cx="7622359" cy="631974"/>
              <a:chOff x="1475815" y="5105400"/>
              <a:chExt cx="7622760" cy="632575"/>
            </a:xfrm>
          </p:grpSpPr>
          <p:sp>
            <p:nvSpPr>
              <p:cNvPr id="332" name="TextBox 12"/>
              <p:cNvSpPr txBox="1">
                <a:spLocks noChangeArrowheads="1"/>
              </p:cNvSpPr>
              <p:nvPr/>
            </p:nvSpPr>
            <p:spPr bwMode="auto">
              <a:xfrm>
                <a:off x="6509313" y="5340839"/>
                <a:ext cx="2589262" cy="397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600" dirty="0">
                    <a:latin typeface="+mn-lt"/>
                  </a:rPr>
                  <a:t>Quantity</a:t>
                </a:r>
              </a:p>
            </p:txBody>
          </p:sp>
          <p:cxnSp>
            <p:nvCxnSpPr>
              <p:cNvPr id="333" name="Straight Connector 212"/>
              <p:cNvCxnSpPr/>
              <p:nvPr/>
            </p:nvCxnSpPr>
            <p:spPr>
              <a:xfrm>
                <a:off x="1828259" y="5257945"/>
                <a:ext cx="5334281" cy="158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34" name="Group 128"/>
              <p:cNvGrpSpPr>
                <a:grpSpLocks/>
              </p:cNvGrpSpPr>
              <p:nvPr/>
            </p:nvGrpSpPr>
            <p:grpSpPr bwMode="auto">
              <a:xfrm>
                <a:off x="2403863" y="5105400"/>
                <a:ext cx="312912" cy="520541"/>
                <a:chOff x="575063" y="4877594"/>
                <a:chExt cx="312912" cy="520541"/>
              </a:xfrm>
            </p:grpSpPr>
            <p:sp>
              <p:nvSpPr>
                <p:cNvPr id="353" name="TextBox 121"/>
                <p:cNvSpPr txBox="1">
                  <a:spLocks noChangeArrowheads="1"/>
                </p:cNvSpPr>
                <p:nvPr/>
              </p:nvSpPr>
              <p:spPr bwMode="auto">
                <a:xfrm>
                  <a:off x="575063" y="5029196"/>
                  <a:ext cx="312912" cy="368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a:latin typeface="+mn-lt"/>
                    </a:rPr>
                    <a:t>5</a:t>
                  </a:r>
                </a:p>
              </p:txBody>
            </p:sp>
            <p:cxnSp>
              <p:nvCxnSpPr>
                <p:cNvPr id="354" name="Straight Connector 231"/>
                <p:cNvCxnSpPr/>
                <p:nvPr/>
              </p:nvCxnSpPr>
              <p:spPr>
                <a:xfrm rot="5400000" flipH="1" flipV="1">
                  <a:off x="687608" y="4953072"/>
                  <a:ext cx="152545" cy="158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35" name="Group 135"/>
              <p:cNvGrpSpPr>
                <a:grpSpLocks/>
              </p:cNvGrpSpPr>
              <p:nvPr/>
            </p:nvGrpSpPr>
            <p:grpSpPr bwMode="auto">
              <a:xfrm>
                <a:off x="3846119" y="5105400"/>
                <a:ext cx="441156" cy="520540"/>
                <a:chOff x="501267" y="4877594"/>
                <a:chExt cx="441156" cy="520540"/>
              </a:xfrm>
            </p:grpSpPr>
            <p:sp>
              <p:nvSpPr>
                <p:cNvPr id="351" name="TextBox 136"/>
                <p:cNvSpPr txBox="1">
                  <a:spLocks noChangeArrowheads="1"/>
                </p:cNvSpPr>
                <p:nvPr/>
              </p:nvSpPr>
              <p:spPr bwMode="auto">
                <a:xfrm>
                  <a:off x="501267" y="5029196"/>
                  <a:ext cx="441156" cy="36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a:latin typeface="+mn-lt"/>
                    </a:rPr>
                    <a:t>15</a:t>
                  </a:r>
                </a:p>
              </p:txBody>
            </p:sp>
            <p:cxnSp>
              <p:nvCxnSpPr>
                <p:cNvPr id="352" name="Straight Connector 229"/>
                <p:cNvCxnSpPr/>
                <p:nvPr/>
              </p:nvCxnSpPr>
              <p:spPr>
                <a:xfrm rot="5400000" flipH="1" flipV="1">
                  <a:off x="686111" y="4953072"/>
                  <a:ext cx="152545" cy="158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36" name="Group 150"/>
              <p:cNvGrpSpPr>
                <a:grpSpLocks/>
              </p:cNvGrpSpPr>
              <p:nvPr/>
            </p:nvGrpSpPr>
            <p:grpSpPr bwMode="auto">
              <a:xfrm>
                <a:off x="3125064" y="5105400"/>
                <a:ext cx="441155" cy="520541"/>
                <a:chOff x="542212" y="4877594"/>
                <a:chExt cx="441155" cy="520541"/>
              </a:xfrm>
            </p:grpSpPr>
            <p:sp>
              <p:nvSpPr>
                <p:cNvPr id="349" name="TextBox 151"/>
                <p:cNvSpPr txBox="1">
                  <a:spLocks noChangeArrowheads="1"/>
                </p:cNvSpPr>
                <p:nvPr/>
              </p:nvSpPr>
              <p:spPr bwMode="auto">
                <a:xfrm>
                  <a:off x="542212" y="5029196"/>
                  <a:ext cx="441155" cy="368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a:latin typeface="+mn-lt"/>
                    </a:rPr>
                    <a:t>10</a:t>
                  </a:r>
                </a:p>
              </p:txBody>
            </p:sp>
            <p:cxnSp>
              <p:nvCxnSpPr>
                <p:cNvPr id="350" name="Straight Connector 227"/>
                <p:cNvCxnSpPr/>
                <p:nvPr/>
              </p:nvCxnSpPr>
              <p:spPr>
                <a:xfrm rot="5400000" flipH="1" flipV="1">
                  <a:off x="686071" y="4953072"/>
                  <a:ext cx="152545" cy="158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37" name="Group 153"/>
              <p:cNvGrpSpPr>
                <a:grpSpLocks/>
              </p:cNvGrpSpPr>
              <p:nvPr/>
            </p:nvGrpSpPr>
            <p:grpSpPr bwMode="auto">
              <a:xfrm>
                <a:off x="5413469" y="5105400"/>
                <a:ext cx="441155" cy="520541"/>
                <a:chOff x="528563" y="4877594"/>
                <a:chExt cx="441155" cy="520541"/>
              </a:xfrm>
            </p:grpSpPr>
            <p:sp>
              <p:nvSpPr>
                <p:cNvPr id="345" name="TextBox 154"/>
                <p:cNvSpPr txBox="1">
                  <a:spLocks noChangeArrowheads="1"/>
                </p:cNvSpPr>
                <p:nvPr/>
              </p:nvSpPr>
              <p:spPr bwMode="auto">
                <a:xfrm>
                  <a:off x="528563" y="5029196"/>
                  <a:ext cx="441155" cy="368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a:latin typeface="+mn-lt"/>
                    </a:rPr>
                    <a:t>25</a:t>
                  </a:r>
                </a:p>
              </p:txBody>
            </p:sp>
            <p:cxnSp>
              <p:nvCxnSpPr>
                <p:cNvPr id="348" name="Straight Connector 225"/>
                <p:cNvCxnSpPr/>
                <p:nvPr/>
              </p:nvCxnSpPr>
              <p:spPr>
                <a:xfrm rot="5400000" flipH="1" flipV="1">
                  <a:off x="686013" y="4953072"/>
                  <a:ext cx="152545" cy="158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38" name="Group 156"/>
              <p:cNvGrpSpPr>
                <a:grpSpLocks/>
              </p:cNvGrpSpPr>
              <p:nvPr/>
            </p:nvGrpSpPr>
            <p:grpSpPr bwMode="auto">
              <a:xfrm>
                <a:off x="4651469" y="5105400"/>
                <a:ext cx="441155" cy="520541"/>
                <a:chOff x="528563" y="4877594"/>
                <a:chExt cx="441155" cy="520541"/>
              </a:xfrm>
            </p:grpSpPr>
            <p:sp>
              <p:nvSpPr>
                <p:cNvPr id="343" name="TextBox 157"/>
                <p:cNvSpPr txBox="1">
                  <a:spLocks noChangeArrowheads="1"/>
                </p:cNvSpPr>
                <p:nvPr/>
              </p:nvSpPr>
              <p:spPr bwMode="auto">
                <a:xfrm>
                  <a:off x="528563" y="5029196"/>
                  <a:ext cx="441155" cy="368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a:latin typeface="+mn-lt"/>
                    </a:rPr>
                    <a:t>20</a:t>
                  </a:r>
                </a:p>
              </p:txBody>
            </p:sp>
            <p:cxnSp>
              <p:nvCxnSpPr>
                <p:cNvPr id="344" name="Straight Connector 223"/>
                <p:cNvCxnSpPr/>
                <p:nvPr/>
              </p:nvCxnSpPr>
              <p:spPr>
                <a:xfrm rot="5400000" flipH="1" flipV="1">
                  <a:off x="685973" y="4953072"/>
                  <a:ext cx="152545" cy="158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39" name="Group 159"/>
              <p:cNvGrpSpPr>
                <a:grpSpLocks/>
              </p:cNvGrpSpPr>
              <p:nvPr/>
            </p:nvGrpSpPr>
            <p:grpSpPr bwMode="auto">
              <a:xfrm>
                <a:off x="6159417" y="5105400"/>
                <a:ext cx="441155" cy="520541"/>
                <a:chOff x="528565" y="4877594"/>
                <a:chExt cx="441155" cy="520541"/>
              </a:xfrm>
            </p:grpSpPr>
            <p:sp>
              <p:nvSpPr>
                <p:cNvPr id="341" name="TextBox 160"/>
                <p:cNvSpPr txBox="1">
                  <a:spLocks noChangeArrowheads="1"/>
                </p:cNvSpPr>
                <p:nvPr/>
              </p:nvSpPr>
              <p:spPr bwMode="auto">
                <a:xfrm>
                  <a:off x="528565" y="5029196"/>
                  <a:ext cx="441155" cy="368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a:latin typeface="+mn-lt"/>
                    </a:rPr>
                    <a:t>30</a:t>
                  </a:r>
                </a:p>
              </p:txBody>
            </p:sp>
            <p:cxnSp>
              <p:nvCxnSpPr>
                <p:cNvPr id="342" name="Straight Connector 221"/>
                <p:cNvCxnSpPr/>
                <p:nvPr/>
              </p:nvCxnSpPr>
              <p:spPr>
                <a:xfrm rot="5400000" flipH="1" flipV="1">
                  <a:off x="686232" y="4953072"/>
                  <a:ext cx="152545" cy="158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40" name="TextBox 162"/>
              <p:cNvSpPr txBox="1">
                <a:spLocks noChangeArrowheads="1"/>
              </p:cNvSpPr>
              <p:nvPr/>
            </p:nvSpPr>
            <p:spPr bwMode="auto">
              <a:xfrm>
                <a:off x="1475815" y="5257795"/>
                <a:ext cx="312912" cy="368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a:latin typeface="+mn-lt"/>
                  </a:rPr>
                  <a:t>0</a:t>
                </a:r>
              </a:p>
            </p:txBody>
          </p:sp>
        </p:grpSp>
        <p:grpSp>
          <p:nvGrpSpPr>
            <p:cNvPr id="355" name="Group 198"/>
            <p:cNvGrpSpPr>
              <a:grpSpLocks/>
            </p:cNvGrpSpPr>
            <p:nvPr/>
          </p:nvGrpSpPr>
          <p:grpSpPr bwMode="auto">
            <a:xfrm>
              <a:off x="-4240887" y="1951038"/>
              <a:ext cx="1505095" cy="3659187"/>
              <a:chOff x="484124" y="1600200"/>
              <a:chExt cx="1505182" cy="3658394"/>
            </a:xfrm>
          </p:grpSpPr>
          <p:sp>
            <p:nvSpPr>
              <p:cNvPr id="356" name="TextBox 13"/>
              <p:cNvSpPr txBox="1">
                <a:spLocks noChangeArrowheads="1"/>
              </p:cNvSpPr>
              <p:nvPr/>
            </p:nvSpPr>
            <p:spPr bwMode="auto">
              <a:xfrm>
                <a:off x="484124" y="1600200"/>
                <a:ext cx="751064" cy="396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600" dirty="0">
                    <a:latin typeface="+mn-lt"/>
                  </a:rPr>
                  <a:t>Price</a:t>
                </a:r>
              </a:p>
            </p:txBody>
          </p:sp>
          <p:cxnSp>
            <p:nvCxnSpPr>
              <p:cNvPr id="357" name="Straight Connector 234"/>
              <p:cNvCxnSpPr/>
              <p:nvPr/>
            </p:nvCxnSpPr>
            <p:spPr>
              <a:xfrm rot="5400000">
                <a:off x="-239" y="3429397"/>
                <a:ext cx="365839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58" name="Group 166"/>
              <p:cNvGrpSpPr>
                <a:grpSpLocks/>
              </p:cNvGrpSpPr>
              <p:nvPr/>
            </p:nvGrpSpPr>
            <p:grpSpPr bwMode="auto">
              <a:xfrm>
                <a:off x="1483905" y="4724400"/>
                <a:ext cx="505401" cy="369252"/>
                <a:chOff x="866199" y="4126468"/>
                <a:chExt cx="505401" cy="369252"/>
              </a:xfrm>
            </p:grpSpPr>
            <p:sp>
              <p:nvSpPr>
                <p:cNvPr id="389" name="TextBox 163"/>
                <p:cNvSpPr txBox="1">
                  <a:spLocks noChangeArrowheads="1"/>
                </p:cNvSpPr>
                <p:nvPr/>
              </p:nvSpPr>
              <p:spPr bwMode="auto">
                <a:xfrm>
                  <a:off x="866199" y="4126468"/>
                  <a:ext cx="312939" cy="369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a:latin typeface="+mn-lt"/>
                    </a:rPr>
                    <a:t>1</a:t>
                  </a:r>
                </a:p>
              </p:txBody>
            </p:sp>
            <p:cxnSp>
              <p:nvCxnSpPr>
                <p:cNvPr id="390" name="Straight Connector 267"/>
                <p:cNvCxnSpPr/>
                <p:nvPr/>
              </p:nvCxnSpPr>
              <p:spPr>
                <a:xfrm>
                  <a:off x="1219191" y="4343231"/>
                  <a:ext cx="152409"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59" name="Group 167"/>
              <p:cNvGrpSpPr>
                <a:grpSpLocks/>
              </p:cNvGrpSpPr>
              <p:nvPr/>
            </p:nvGrpSpPr>
            <p:grpSpPr bwMode="auto">
              <a:xfrm>
                <a:off x="1483905" y="4419600"/>
                <a:ext cx="505401" cy="369252"/>
                <a:chOff x="866199" y="4126468"/>
                <a:chExt cx="505401" cy="369252"/>
              </a:xfrm>
            </p:grpSpPr>
            <p:sp>
              <p:nvSpPr>
                <p:cNvPr id="387" name="TextBox 168"/>
                <p:cNvSpPr txBox="1">
                  <a:spLocks noChangeArrowheads="1"/>
                </p:cNvSpPr>
                <p:nvPr/>
              </p:nvSpPr>
              <p:spPr bwMode="auto">
                <a:xfrm>
                  <a:off x="866199" y="4126468"/>
                  <a:ext cx="312939" cy="369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a:latin typeface="+mn-lt"/>
                    </a:rPr>
                    <a:t>2</a:t>
                  </a:r>
                </a:p>
              </p:txBody>
            </p:sp>
            <p:cxnSp>
              <p:nvCxnSpPr>
                <p:cNvPr id="388" name="Straight Connector 265"/>
                <p:cNvCxnSpPr/>
                <p:nvPr/>
              </p:nvCxnSpPr>
              <p:spPr>
                <a:xfrm>
                  <a:off x="1219191" y="4343297"/>
                  <a:ext cx="152409"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60" name="Group 170"/>
              <p:cNvGrpSpPr>
                <a:grpSpLocks/>
              </p:cNvGrpSpPr>
              <p:nvPr/>
            </p:nvGrpSpPr>
            <p:grpSpPr bwMode="auto">
              <a:xfrm>
                <a:off x="1483905" y="4114800"/>
                <a:ext cx="505401" cy="369252"/>
                <a:chOff x="866199" y="4126468"/>
                <a:chExt cx="505401" cy="369252"/>
              </a:xfrm>
            </p:grpSpPr>
            <p:sp>
              <p:nvSpPr>
                <p:cNvPr id="385" name="TextBox 171"/>
                <p:cNvSpPr txBox="1">
                  <a:spLocks noChangeArrowheads="1"/>
                </p:cNvSpPr>
                <p:nvPr/>
              </p:nvSpPr>
              <p:spPr bwMode="auto">
                <a:xfrm>
                  <a:off x="866199" y="4126468"/>
                  <a:ext cx="312939" cy="369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a:latin typeface="+mn-lt"/>
                    </a:rPr>
                    <a:t>3</a:t>
                  </a:r>
                </a:p>
              </p:txBody>
            </p:sp>
            <p:cxnSp>
              <p:nvCxnSpPr>
                <p:cNvPr id="386" name="Straight Connector 263"/>
                <p:cNvCxnSpPr/>
                <p:nvPr/>
              </p:nvCxnSpPr>
              <p:spPr>
                <a:xfrm>
                  <a:off x="1219191" y="4343363"/>
                  <a:ext cx="152409"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61" name="Group 173"/>
              <p:cNvGrpSpPr>
                <a:grpSpLocks/>
              </p:cNvGrpSpPr>
              <p:nvPr/>
            </p:nvGrpSpPr>
            <p:grpSpPr bwMode="auto">
              <a:xfrm>
                <a:off x="1483905" y="3810000"/>
                <a:ext cx="505401" cy="369252"/>
                <a:chOff x="866199" y="4126468"/>
                <a:chExt cx="505401" cy="369252"/>
              </a:xfrm>
            </p:grpSpPr>
            <p:sp>
              <p:nvSpPr>
                <p:cNvPr id="383" name="TextBox 174"/>
                <p:cNvSpPr txBox="1">
                  <a:spLocks noChangeArrowheads="1"/>
                </p:cNvSpPr>
                <p:nvPr/>
              </p:nvSpPr>
              <p:spPr bwMode="auto">
                <a:xfrm>
                  <a:off x="866199" y="4126468"/>
                  <a:ext cx="312939" cy="369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a:latin typeface="+mn-lt"/>
                    </a:rPr>
                    <a:t>4</a:t>
                  </a:r>
                </a:p>
              </p:txBody>
            </p:sp>
            <p:cxnSp>
              <p:nvCxnSpPr>
                <p:cNvPr id="384" name="Straight Connector 261"/>
                <p:cNvCxnSpPr/>
                <p:nvPr/>
              </p:nvCxnSpPr>
              <p:spPr>
                <a:xfrm>
                  <a:off x="1219191" y="4343429"/>
                  <a:ext cx="152409"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62" name="Group 176"/>
              <p:cNvGrpSpPr>
                <a:grpSpLocks/>
              </p:cNvGrpSpPr>
              <p:nvPr/>
            </p:nvGrpSpPr>
            <p:grpSpPr bwMode="auto">
              <a:xfrm>
                <a:off x="1483905" y="3505200"/>
                <a:ext cx="505401" cy="369252"/>
                <a:chOff x="866199" y="4126468"/>
                <a:chExt cx="505401" cy="369252"/>
              </a:xfrm>
            </p:grpSpPr>
            <p:sp>
              <p:nvSpPr>
                <p:cNvPr id="381" name="TextBox 177"/>
                <p:cNvSpPr txBox="1">
                  <a:spLocks noChangeArrowheads="1"/>
                </p:cNvSpPr>
                <p:nvPr/>
              </p:nvSpPr>
              <p:spPr bwMode="auto">
                <a:xfrm>
                  <a:off x="866199" y="4126468"/>
                  <a:ext cx="312939" cy="369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a:latin typeface="+mn-lt"/>
                    </a:rPr>
                    <a:t>5</a:t>
                  </a:r>
                </a:p>
              </p:txBody>
            </p:sp>
            <p:cxnSp>
              <p:nvCxnSpPr>
                <p:cNvPr id="382" name="Straight Connector 259"/>
                <p:cNvCxnSpPr/>
                <p:nvPr/>
              </p:nvCxnSpPr>
              <p:spPr>
                <a:xfrm>
                  <a:off x="1219191" y="4343495"/>
                  <a:ext cx="152409"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63" name="Group 179"/>
              <p:cNvGrpSpPr>
                <a:grpSpLocks/>
              </p:cNvGrpSpPr>
              <p:nvPr/>
            </p:nvGrpSpPr>
            <p:grpSpPr bwMode="auto">
              <a:xfrm>
                <a:off x="1483905" y="3200400"/>
                <a:ext cx="505401" cy="369252"/>
                <a:chOff x="866199" y="4126468"/>
                <a:chExt cx="505401" cy="369252"/>
              </a:xfrm>
            </p:grpSpPr>
            <p:sp>
              <p:nvSpPr>
                <p:cNvPr id="379" name="TextBox 180"/>
                <p:cNvSpPr txBox="1">
                  <a:spLocks noChangeArrowheads="1"/>
                </p:cNvSpPr>
                <p:nvPr/>
              </p:nvSpPr>
              <p:spPr bwMode="auto">
                <a:xfrm>
                  <a:off x="866199" y="4126468"/>
                  <a:ext cx="312939" cy="369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a:latin typeface="+mn-lt"/>
                    </a:rPr>
                    <a:t>6</a:t>
                  </a:r>
                </a:p>
              </p:txBody>
            </p:sp>
            <p:cxnSp>
              <p:nvCxnSpPr>
                <p:cNvPr id="380" name="Straight Connector 257"/>
                <p:cNvCxnSpPr/>
                <p:nvPr/>
              </p:nvCxnSpPr>
              <p:spPr>
                <a:xfrm>
                  <a:off x="1219191" y="4343561"/>
                  <a:ext cx="152409"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64" name="Group 182"/>
              <p:cNvGrpSpPr>
                <a:grpSpLocks/>
              </p:cNvGrpSpPr>
              <p:nvPr/>
            </p:nvGrpSpPr>
            <p:grpSpPr bwMode="auto">
              <a:xfrm>
                <a:off x="1483905" y="2895600"/>
                <a:ext cx="505401" cy="369252"/>
                <a:chOff x="866199" y="4126468"/>
                <a:chExt cx="505401" cy="369252"/>
              </a:xfrm>
            </p:grpSpPr>
            <p:sp>
              <p:nvSpPr>
                <p:cNvPr id="377" name="TextBox 183"/>
                <p:cNvSpPr txBox="1">
                  <a:spLocks noChangeArrowheads="1"/>
                </p:cNvSpPr>
                <p:nvPr/>
              </p:nvSpPr>
              <p:spPr bwMode="auto">
                <a:xfrm>
                  <a:off x="866199" y="4126468"/>
                  <a:ext cx="312939" cy="369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a:latin typeface="+mn-lt"/>
                    </a:rPr>
                    <a:t>7</a:t>
                  </a:r>
                </a:p>
              </p:txBody>
            </p:sp>
            <p:cxnSp>
              <p:nvCxnSpPr>
                <p:cNvPr id="378" name="Straight Connector 255"/>
                <p:cNvCxnSpPr/>
                <p:nvPr/>
              </p:nvCxnSpPr>
              <p:spPr>
                <a:xfrm>
                  <a:off x="1219191" y="4343627"/>
                  <a:ext cx="152409"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65" name="Group 185"/>
              <p:cNvGrpSpPr>
                <a:grpSpLocks/>
              </p:cNvGrpSpPr>
              <p:nvPr/>
            </p:nvGrpSpPr>
            <p:grpSpPr bwMode="auto">
              <a:xfrm>
                <a:off x="1483905" y="2590800"/>
                <a:ext cx="505401" cy="369252"/>
                <a:chOff x="866199" y="4126468"/>
                <a:chExt cx="505401" cy="369252"/>
              </a:xfrm>
            </p:grpSpPr>
            <p:sp>
              <p:nvSpPr>
                <p:cNvPr id="375" name="TextBox 186"/>
                <p:cNvSpPr txBox="1">
                  <a:spLocks noChangeArrowheads="1"/>
                </p:cNvSpPr>
                <p:nvPr/>
              </p:nvSpPr>
              <p:spPr bwMode="auto">
                <a:xfrm>
                  <a:off x="866199" y="4126468"/>
                  <a:ext cx="312939" cy="369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a:latin typeface="+mn-lt"/>
                    </a:rPr>
                    <a:t>8</a:t>
                  </a:r>
                </a:p>
              </p:txBody>
            </p:sp>
            <p:cxnSp>
              <p:nvCxnSpPr>
                <p:cNvPr id="376" name="Straight Connector 253"/>
                <p:cNvCxnSpPr/>
                <p:nvPr/>
              </p:nvCxnSpPr>
              <p:spPr>
                <a:xfrm>
                  <a:off x="1219191" y="4343693"/>
                  <a:ext cx="152409"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66" name="Group 188"/>
              <p:cNvGrpSpPr>
                <a:grpSpLocks/>
              </p:cNvGrpSpPr>
              <p:nvPr/>
            </p:nvGrpSpPr>
            <p:grpSpPr bwMode="auto">
              <a:xfrm>
                <a:off x="1483905" y="2286000"/>
                <a:ext cx="505401" cy="369252"/>
                <a:chOff x="866199" y="4126468"/>
                <a:chExt cx="505401" cy="369252"/>
              </a:xfrm>
            </p:grpSpPr>
            <p:sp>
              <p:nvSpPr>
                <p:cNvPr id="373" name="TextBox 189"/>
                <p:cNvSpPr txBox="1">
                  <a:spLocks noChangeArrowheads="1"/>
                </p:cNvSpPr>
                <p:nvPr/>
              </p:nvSpPr>
              <p:spPr bwMode="auto">
                <a:xfrm>
                  <a:off x="866199" y="4126468"/>
                  <a:ext cx="312939" cy="369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a:latin typeface="+mn-lt"/>
                    </a:rPr>
                    <a:t>9</a:t>
                  </a:r>
                </a:p>
              </p:txBody>
            </p:sp>
            <p:cxnSp>
              <p:nvCxnSpPr>
                <p:cNvPr id="374" name="Straight Connector 251"/>
                <p:cNvCxnSpPr/>
                <p:nvPr/>
              </p:nvCxnSpPr>
              <p:spPr>
                <a:xfrm>
                  <a:off x="1219191" y="4343759"/>
                  <a:ext cx="152409"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67" name="Group 191"/>
              <p:cNvGrpSpPr>
                <a:grpSpLocks/>
              </p:cNvGrpSpPr>
              <p:nvPr/>
            </p:nvGrpSpPr>
            <p:grpSpPr bwMode="auto">
              <a:xfrm>
                <a:off x="1407698" y="1981200"/>
                <a:ext cx="581608" cy="369252"/>
                <a:chOff x="789992" y="4126468"/>
                <a:chExt cx="581608" cy="369252"/>
              </a:xfrm>
            </p:grpSpPr>
            <p:sp>
              <p:nvSpPr>
                <p:cNvPr id="371" name="TextBox 192"/>
                <p:cNvSpPr txBox="1">
                  <a:spLocks noChangeArrowheads="1"/>
                </p:cNvSpPr>
                <p:nvPr/>
              </p:nvSpPr>
              <p:spPr bwMode="auto">
                <a:xfrm>
                  <a:off x="789992" y="4126468"/>
                  <a:ext cx="441192" cy="369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a:latin typeface="+mn-lt"/>
                    </a:rPr>
                    <a:t>10</a:t>
                  </a:r>
                </a:p>
              </p:txBody>
            </p:sp>
            <p:cxnSp>
              <p:nvCxnSpPr>
                <p:cNvPr id="372" name="Straight Connector 249"/>
                <p:cNvCxnSpPr/>
                <p:nvPr/>
              </p:nvCxnSpPr>
              <p:spPr>
                <a:xfrm>
                  <a:off x="1219191" y="4343825"/>
                  <a:ext cx="152409"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68" name="Group 194"/>
              <p:cNvGrpSpPr>
                <a:grpSpLocks/>
              </p:cNvGrpSpPr>
              <p:nvPr/>
            </p:nvGrpSpPr>
            <p:grpSpPr bwMode="auto">
              <a:xfrm>
                <a:off x="1255292" y="1676400"/>
                <a:ext cx="734014" cy="369252"/>
                <a:chOff x="637586" y="4126468"/>
                <a:chExt cx="734014" cy="369252"/>
              </a:xfrm>
            </p:grpSpPr>
            <p:sp>
              <p:nvSpPr>
                <p:cNvPr id="369" name="TextBox 195"/>
                <p:cNvSpPr txBox="1">
                  <a:spLocks noChangeArrowheads="1"/>
                </p:cNvSpPr>
                <p:nvPr/>
              </p:nvSpPr>
              <p:spPr bwMode="auto">
                <a:xfrm>
                  <a:off x="637586" y="4126468"/>
                  <a:ext cx="552325" cy="369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a:latin typeface="+mn-lt"/>
                    </a:rPr>
                    <a:t>$11</a:t>
                  </a:r>
                </a:p>
              </p:txBody>
            </p:sp>
            <p:cxnSp>
              <p:nvCxnSpPr>
                <p:cNvPr id="370" name="Straight Connector 247"/>
                <p:cNvCxnSpPr/>
                <p:nvPr/>
              </p:nvCxnSpPr>
              <p:spPr>
                <a:xfrm>
                  <a:off x="1219191" y="4343891"/>
                  <a:ext cx="152409"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391" name="Group 147"/>
            <p:cNvGrpSpPr>
              <a:grpSpLocks/>
            </p:cNvGrpSpPr>
            <p:nvPr/>
          </p:nvGrpSpPr>
          <p:grpSpPr bwMode="auto">
            <a:xfrm>
              <a:off x="-2667530" y="2484438"/>
              <a:ext cx="3267082" cy="2354642"/>
              <a:chOff x="2057400" y="1691940"/>
              <a:chExt cx="3267103" cy="2355191"/>
            </a:xfrm>
          </p:grpSpPr>
          <p:grpSp>
            <p:nvGrpSpPr>
              <p:cNvPr id="392" name="Group 220"/>
              <p:cNvGrpSpPr>
                <a:grpSpLocks/>
              </p:cNvGrpSpPr>
              <p:nvPr/>
            </p:nvGrpSpPr>
            <p:grpSpPr bwMode="auto">
              <a:xfrm>
                <a:off x="2133600" y="1752279"/>
                <a:ext cx="3190903" cy="2294852"/>
                <a:chOff x="2590800" y="2209479"/>
                <a:chExt cx="3190903" cy="2294852"/>
              </a:xfrm>
            </p:grpSpPr>
            <p:cxnSp>
              <p:nvCxnSpPr>
                <p:cNvPr id="401" name="Straight Connector 278"/>
                <p:cNvCxnSpPr/>
                <p:nvPr/>
              </p:nvCxnSpPr>
              <p:spPr>
                <a:xfrm>
                  <a:off x="2590800" y="2209479"/>
                  <a:ext cx="3048020" cy="152435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02" name="TextBox 42"/>
                <p:cNvSpPr txBox="1">
                  <a:spLocks noChangeArrowheads="1"/>
                </p:cNvSpPr>
                <p:nvPr/>
              </p:nvSpPr>
              <p:spPr bwMode="auto">
                <a:xfrm>
                  <a:off x="4747439" y="3673140"/>
                  <a:ext cx="1034264" cy="831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600" dirty="0">
                      <a:latin typeface="+mn-lt"/>
                    </a:rPr>
                    <a:t>D</a:t>
                  </a:r>
                  <a:r>
                    <a:rPr lang="en-US" altLang="en-US" sz="1600" baseline="-25000" dirty="0">
                      <a:latin typeface="+mn-lt"/>
                    </a:rPr>
                    <a:t>3 </a:t>
                  </a:r>
                  <a:endParaRPr lang="en-US" altLang="en-US" sz="1600" dirty="0">
                    <a:latin typeface="+mn-lt"/>
                  </a:endParaRPr>
                </a:p>
                <a:p>
                  <a:pPr eaLnBrk="1" hangingPunct="1">
                    <a:buFontTx/>
                    <a:buNone/>
                  </a:pPr>
                  <a:r>
                    <a:rPr lang="en-US" altLang="en-US" sz="1600" dirty="0">
                      <a:latin typeface="+mn-lt"/>
                    </a:rPr>
                    <a:t>(income=</a:t>
                  </a:r>
                </a:p>
                <a:p>
                  <a:pPr eaLnBrk="1" hangingPunct="1">
                    <a:buFontTx/>
                    <a:buNone/>
                  </a:pPr>
                  <a:r>
                    <a:rPr lang="en-US" altLang="en-US" sz="1600" dirty="0">
                      <a:latin typeface="+mn-lt"/>
                    </a:rPr>
                    <a:t>$20,000)</a:t>
                  </a:r>
                </a:p>
              </p:txBody>
            </p:sp>
          </p:grpSp>
          <p:sp>
            <p:nvSpPr>
              <p:cNvPr id="393" name="Freeform 183"/>
              <p:cNvSpPr>
                <a:spLocks/>
              </p:cNvSpPr>
              <p:nvPr/>
            </p:nvSpPr>
            <p:spPr bwMode="auto">
              <a:xfrm>
                <a:off x="5110878" y="3215940"/>
                <a:ext cx="144979" cy="136860"/>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4" name="Freeform 183"/>
              <p:cNvSpPr>
                <a:spLocks/>
              </p:cNvSpPr>
              <p:nvPr/>
            </p:nvSpPr>
            <p:spPr bwMode="auto">
              <a:xfrm>
                <a:off x="4501278" y="2911140"/>
                <a:ext cx="144979" cy="136860"/>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5" name="Freeform 183"/>
              <p:cNvSpPr>
                <a:spLocks/>
              </p:cNvSpPr>
              <p:nvPr/>
            </p:nvSpPr>
            <p:spPr bwMode="auto">
              <a:xfrm>
                <a:off x="3891678" y="2606340"/>
                <a:ext cx="144979" cy="136860"/>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396" name="Group 40"/>
              <p:cNvGrpSpPr>
                <a:grpSpLocks/>
              </p:cNvGrpSpPr>
              <p:nvPr/>
            </p:nvGrpSpPr>
            <p:grpSpPr bwMode="auto">
              <a:xfrm>
                <a:off x="2332973" y="2301531"/>
                <a:ext cx="1088620" cy="490883"/>
                <a:chOff x="6869639" y="4428277"/>
                <a:chExt cx="1085714" cy="490416"/>
              </a:xfrm>
            </p:grpSpPr>
            <p:sp>
              <p:nvSpPr>
                <p:cNvPr id="399" name="Freeform 183"/>
                <p:cNvSpPr>
                  <a:spLocks/>
                </p:cNvSpPr>
                <p:nvPr/>
              </p:nvSpPr>
              <p:spPr bwMode="auto">
                <a:xfrm>
                  <a:off x="7810761" y="4428277"/>
                  <a:ext cx="144592" cy="136730"/>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0" name="TextBox 42"/>
                <p:cNvSpPr txBox="1">
                  <a:spLocks noChangeArrowheads="1"/>
                </p:cNvSpPr>
                <p:nvPr/>
              </p:nvSpPr>
              <p:spPr bwMode="auto">
                <a:xfrm>
                  <a:off x="6869639" y="4580543"/>
                  <a:ext cx="890809" cy="3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600">
                      <a:latin typeface="+mn-lt"/>
                    </a:rPr>
                    <a:t>(10, $8)</a:t>
                  </a:r>
                </a:p>
              </p:txBody>
            </p:sp>
          </p:grpSp>
          <p:sp>
            <p:nvSpPr>
              <p:cNvPr id="397" name="Freeform 183"/>
              <p:cNvSpPr>
                <a:spLocks/>
              </p:cNvSpPr>
              <p:nvPr/>
            </p:nvSpPr>
            <p:spPr bwMode="auto">
              <a:xfrm>
                <a:off x="2648320" y="1996740"/>
                <a:ext cx="144979" cy="136860"/>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8" name="Freeform 183"/>
              <p:cNvSpPr>
                <a:spLocks/>
              </p:cNvSpPr>
              <p:nvPr/>
            </p:nvSpPr>
            <p:spPr bwMode="auto">
              <a:xfrm>
                <a:off x="2057400" y="1691940"/>
                <a:ext cx="144979" cy="136860"/>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403" name="Group 176"/>
            <p:cNvGrpSpPr>
              <a:grpSpLocks/>
            </p:cNvGrpSpPr>
            <p:nvPr/>
          </p:nvGrpSpPr>
          <p:grpSpPr bwMode="auto">
            <a:xfrm>
              <a:off x="-1753130" y="2484438"/>
              <a:ext cx="4226058" cy="1660525"/>
              <a:chOff x="2057400" y="1691940"/>
              <a:chExt cx="4226394" cy="1660860"/>
            </a:xfrm>
          </p:grpSpPr>
          <p:grpSp>
            <p:nvGrpSpPr>
              <p:cNvPr id="404" name="Group 220"/>
              <p:cNvGrpSpPr>
                <a:grpSpLocks/>
              </p:cNvGrpSpPr>
              <p:nvPr/>
            </p:nvGrpSpPr>
            <p:grpSpPr bwMode="auto">
              <a:xfrm>
                <a:off x="2133606" y="1752277"/>
                <a:ext cx="4150188" cy="1524307"/>
                <a:chOff x="2590806" y="2209477"/>
                <a:chExt cx="4150188" cy="1524307"/>
              </a:xfrm>
            </p:grpSpPr>
            <p:cxnSp>
              <p:nvCxnSpPr>
                <p:cNvPr id="413" name="Straight Connector 290"/>
                <p:cNvCxnSpPr/>
                <p:nvPr/>
              </p:nvCxnSpPr>
              <p:spPr>
                <a:xfrm>
                  <a:off x="2590806" y="2209477"/>
                  <a:ext cx="3048242" cy="152430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14" name="TextBox 42"/>
                <p:cNvSpPr txBox="1">
                  <a:spLocks noChangeArrowheads="1"/>
                </p:cNvSpPr>
                <p:nvPr/>
              </p:nvSpPr>
              <p:spPr bwMode="auto">
                <a:xfrm>
                  <a:off x="5445344" y="3043953"/>
                  <a:ext cx="1295650" cy="584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600">
                      <a:latin typeface="+mn-lt"/>
                    </a:rPr>
                    <a:t>D</a:t>
                  </a:r>
                  <a:r>
                    <a:rPr lang="en-US" altLang="en-US" sz="1600" baseline="-25000">
                      <a:latin typeface="+mn-lt"/>
                    </a:rPr>
                    <a:t>2 </a:t>
                  </a:r>
                  <a:r>
                    <a:rPr lang="en-US" altLang="en-US" sz="1600">
                      <a:latin typeface="+mn-lt"/>
                    </a:rPr>
                    <a:t>(income=</a:t>
                  </a:r>
                </a:p>
                <a:p>
                  <a:pPr eaLnBrk="1" hangingPunct="1">
                    <a:buFontTx/>
                    <a:buNone/>
                  </a:pPr>
                  <a:r>
                    <a:rPr lang="en-US" altLang="en-US" sz="1600">
                      <a:latin typeface="+mn-lt"/>
                    </a:rPr>
                    <a:t>$40,000)</a:t>
                  </a:r>
                </a:p>
              </p:txBody>
            </p:sp>
          </p:grpSp>
          <p:sp>
            <p:nvSpPr>
              <p:cNvPr id="405" name="Freeform 183"/>
              <p:cNvSpPr>
                <a:spLocks/>
              </p:cNvSpPr>
              <p:nvPr/>
            </p:nvSpPr>
            <p:spPr bwMode="auto">
              <a:xfrm>
                <a:off x="5110878" y="3215940"/>
                <a:ext cx="144979" cy="136860"/>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6" name="Freeform 183"/>
              <p:cNvSpPr>
                <a:spLocks/>
              </p:cNvSpPr>
              <p:nvPr/>
            </p:nvSpPr>
            <p:spPr bwMode="auto">
              <a:xfrm>
                <a:off x="4501278" y="2911140"/>
                <a:ext cx="144979" cy="136860"/>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7" name="Freeform 183"/>
              <p:cNvSpPr>
                <a:spLocks/>
              </p:cNvSpPr>
              <p:nvPr/>
            </p:nvSpPr>
            <p:spPr bwMode="auto">
              <a:xfrm>
                <a:off x="3891678" y="2606340"/>
                <a:ext cx="144979" cy="136860"/>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408" name="Group 40"/>
              <p:cNvGrpSpPr>
                <a:grpSpLocks/>
              </p:cNvGrpSpPr>
              <p:nvPr/>
            </p:nvGrpSpPr>
            <p:grpSpPr bwMode="auto">
              <a:xfrm>
                <a:off x="3276616" y="2027227"/>
                <a:ext cx="929298" cy="411162"/>
                <a:chOff x="7810761" y="4154236"/>
                <a:chExt cx="926817" cy="410771"/>
              </a:xfrm>
            </p:grpSpPr>
            <p:sp>
              <p:nvSpPr>
                <p:cNvPr id="411" name="Freeform 183"/>
                <p:cNvSpPr>
                  <a:spLocks/>
                </p:cNvSpPr>
                <p:nvPr/>
              </p:nvSpPr>
              <p:spPr bwMode="auto">
                <a:xfrm>
                  <a:off x="7810761" y="4428277"/>
                  <a:ext cx="144592" cy="136730"/>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2" name="TextBox 42"/>
                <p:cNvSpPr txBox="1">
                  <a:spLocks noChangeArrowheads="1"/>
                </p:cNvSpPr>
                <p:nvPr/>
              </p:nvSpPr>
              <p:spPr bwMode="auto">
                <a:xfrm>
                  <a:off x="7846790" y="4154236"/>
                  <a:ext cx="890788" cy="3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600">
                      <a:latin typeface="+mn-lt"/>
                    </a:rPr>
                    <a:t>(16, $8)</a:t>
                  </a:r>
                </a:p>
              </p:txBody>
            </p:sp>
          </p:grpSp>
          <p:sp>
            <p:nvSpPr>
              <p:cNvPr id="409" name="Freeform 183"/>
              <p:cNvSpPr>
                <a:spLocks/>
              </p:cNvSpPr>
              <p:nvPr/>
            </p:nvSpPr>
            <p:spPr bwMode="auto">
              <a:xfrm>
                <a:off x="2648320" y="1996740"/>
                <a:ext cx="144979" cy="136860"/>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0" name="Freeform 183"/>
              <p:cNvSpPr>
                <a:spLocks/>
              </p:cNvSpPr>
              <p:nvPr/>
            </p:nvSpPr>
            <p:spPr bwMode="auto">
              <a:xfrm>
                <a:off x="2057400" y="1691940"/>
                <a:ext cx="144979" cy="136860"/>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415" name="Group 213"/>
            <p:cNvGrpSpPr>
              <a:grpSpLocks/>
            </p:cNvGrpSpPr>
            <p:nvPr/>
          </p:nvGrpSpPr>
          <p:grpSpPr bwMode="auto">
            <a:xfrm>
              <a:off x="-2210330" y="2343150"/>
              <a:ext cx="3948058" cy="2648226"/>
              <a:chOff x="2057400" y="1535673"/>
              <a:chExt cx="3948384" cy="2648078"/>
            </a:xfrm>
          </p:grpSpPr>
          <p:grpSp>
            <p:nvGrpSpPr>
              <p:cNvPr id="416" name="Group 146"/>
              <p:cNvGrpSpPr>
                <a:grpSpLocks/>
              </p:cNvGrpSpPr>
              <p:nvPr/>
            </p:nvGrpSpPr>
            <p:grpSpPr bwMode="auto">
              <a:xfrm>
                <a:off x="2057400" y="1535673"/>
                <a:ext cx="3948384" cy="2648078"/>
                <a:chOff x="2057400" y="1535673"/>
                <a:chExt cx="3948384" cy="2648078"/>
              </a:xfrm>
            </p:grpSpPr>
            <p:grpSp>
              <p:nvGrpSpPr>
                <p:cNvPr id="418" name="Group 220"/>
                <p:cNvGrpSpPr>
                  <a:grpSpLocks/>
                </p:cNvGrpSpPr>
                <p:nvPr/>
              </p:nvGrpSpPr>
              <p:grpSpPr bwMode="auto">
                <a:xfrm>
                  <a:off x="2133606" y="1753149"/>
                  <a:ext cx="3872178" cy="2430602"/>
                  <a:chOff x="2590806" y="2210349"/>
                  <a:chExt cx="3872178" cy="2430602"/>
                </a:xfrm>
              </p:grpSpPr>
              <p:cxnSp>
                <p:nvCxnSpPr>
                  <p:cNvPr id="427" name="Straight Connector 304"/>
                  <p:cNvCxnSpPr/>
                  <p:nvPr/>
                </p:nvCxnSpPr>
                <p:spPr>
                  <a:xfrm>
                    <a:off x="2590806" y="2210349"/>
                    <a:ext cx="3048252" cy="1523915"/>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428" name="TextBox 42"/>
                  <p:cNvSpPr txBox="1">
                    <a:spLocks noChangeArrowheads="1"/>
                  </p:cNvSpPr>
                  <p:nvPr/>
                </p:nvSpPr>
                <p:spPr bwMode="auto">
                  <a:xfrm>
                    <a:off x="5428642" y="3810000"/>
                    <a:ext cx="1034342" cy="830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600" dirty="0">
                        <a:latin typeface="+mn-lt"/>
                      </a:rPr>
                      <a:t>D</a:t>
                    </a:r>
                    <a:r>
                      <a:rPr lang="en-US" altLang="en-US" sz="1600" baseline="-25000" dirty="0">
                        <a:latin typeface="+mn-lt"/>
                      </a:rPr>
                      <a:t>1 </a:t>
                    </a:r>
                    <a:endParaRPr lang="en-US" altLang="en-US" sz="1600" dirty="0">
                      <a:latin typeface="+mn-lt"/>
                    </a:endParaRPr>
                  </a:p>
                  <a:p>
                    <a:pPr eaLnBrk="1" hangingPunct="1">
                      <a:buFontTx/>
                      <a:buNone/>
                    </a:pPr>
                    <a:r>
                      <a:rPr lang="en-US" altLang="en-US" sz="1600" dirty="0">
                        <a:latin typeface="+mn-lt"/>
                      </a:rPr>
                      <a:t>(income=</a:t>
                    </a:r>
                  </a:p>
                  <a:p>
                    <a:pPr eaLnBrk="1" hangingPunct="1">
                      <a:buFontTx/>
                      <a:buNone/>
                    </a:pPr>
                    <a:r>
                      <a:rPr lang="en-US" altLang="en-US" sz="1600" dirty="0">
                        <a:latin typeface="+mn-lt"/>
                      </a:rPr>
                      <a:t>$30,000)</a:t>
                    </a:r>
                  </a:p>
                </p:txBody>
              </p:sp>
            </p:grpSp>
            <p:sp>
              <p:nvSpPr>
                <p:cNvPr id="419" name="Freeform 183"/>
                <p:cNvSpPr>
                  <a:spLocks/>
                </p:cNvSpPr>
                <p:nvPr/>
              </p:nvSpPr>
              <p:spPr bwMode="auto">
                <a:xfrm>
                  <a:off x="5110878" y="3215940"/>
                  <a:ext cx="144979" cy="136860"/>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0" name="Freeform 183"/>
                <p:cNvSpPr>
                  <a:spLocks/>
                </p:cNvSpPr>
                <p:nvPr/>
              </p:nvSpPr>
              <p:spPr bwMode="auto">
                <a:xfrm>
                  <a:off x="4501278" y="2911140"/>
                  <a:ext cx="144979" cy="136860"/>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1" name="Freeform 183"/>
                <p:cNvSpPr>
                  <a:spLocks/>
                </p:cNvSpPr>
                <p:nvPr/>
              </p:nvSpPr>
              <p:spPr bwMode="auto">
                <a:xfrm>
                  <a:off x="3891678" y="2606340"/>
                  <a:ext cx="144979" cy="136860"/>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422" name="Group 40"/>
                <p:cNvGrpSpPr>
                  <a:grpSpLocks/>
                </p:cNvGrpSpPr>
                <p:nvPr/>
              </p:nvGrpSpPr>
              <p:grpSpPr bwMode="auto">
                <a:xfrm>
                  <a:off x="2855473" y="1535673"/>
                  <a:ext cx="893314" cy="902744"/>
                  <a:chOff x="7390741" y="3663127"/>
                  <a:chExt cx="890929" cy="901880"/>
                </a:xfrm>
              </p:grpSpPr>
              <p:sp>
                <p:nvSpPr>
                  <p:cNvPr id="425" name="Freeform 183"/>
                  <p:cNvSpPr>
                    <a:spLocks/>
                  </p:cNvSpPr>
                  <p:nvPr/>
                </p:nvSpPr>
                <p:spPr bwMode="auto">
                  <a:xfrm>
                    <a:off x="7810761" y="4428277"/>
                    <a:ext cx="144592" cy="136730"/>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6" name="TextBox 42"/>
                  <p:cNvSpPr txBox="1">
                    <a:spLocks noChangeArrowheads="1"/>
                  </p:cNvSpPr>
                  <p:nvPr/>
                </p:nvSpPr>
                <p:spPr bwMode="auto">
                  <a:xfrm>
                    <a:off x="7390741" y="3663127"/>
                    <a:ext cx="890929" cy="33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600">
                        <a:latin typeface="+mn-lt"/>
                      </a:rPr>
                      <a:t>(13, $8)</a:t>
                    </a:r>
                  </a:p>
                </p:txBody>
              </p:sp>
            </p:grpSp>
            <p:sp>
              <p:nvSpPr>
                <p:cNvPr id="423" name="Freeform 183"/>
                <p:cNvSpPr>
                  <a:spLocks/>
                </p:cNvSpPr>
                <p:nvPr/>
              </p:nvSpPr>
              <p:spPr bwMode="auto">
                <a:xfrm>
                  <a:off x="2648320" y="1996740"/>
                  <a:ext cx="144979" cy="136860"/>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4" name="Freeform 183"/>
                <p:cNvSpPr>
                  <a:spLocks/>
                </p:cNvSpPr>
                <p:nvPr/>
              </p:nvSpPr>
              <p:spPr bwMode="auto">
                <a:xfrm>
                  <a:off x="2057400" y="1691940"/>
                  <a:ext cx="144979" cy="136860"/>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cxnSp>
            <p:nvCxnSpPr>
              <p:cNvPr id="417" name="Straight Connector 294"/>
              <p:cNvCxnSpPr>
                <a:endCxn id="426" idx="2"/>
              </p:cNvCxnSpPr>
              <p:nvPr/>
            </p:nvCxnSpPr>
            <p:spPr>
              <a:xfrm rot="16200000" flipV="1">
                <a:off x="3159245" y="2016650"/>
                <a:ext cx="412727" cy="1270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29" name="Straight Connector 306"/>
            <p:cNvCxnSpPr/>
            <p:nvPr/>
          </p:nvCxnSpPr>
          <p:spPr>
            <a:xfrm>
              <a:off x="-2896130" y="3168650"/>
              <a:ext cx="1981200" cy="1588"/>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30" name="Straight Connector 307"/>
            <p:cNvCxnSpPr/>
            <p:nvPr/>
          </p:nvCxnSpPr>
          <p:spPr>
            <a:xfrm>
              <a:off x="-914930" y="3170238"/>
              <a:ext cx="457200" cy="1587"/>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31" name="Straight Connector 308"/>
            <p:cNvCxnSpPr/>
            <p:nvPr/>
          </p:nvCxnSpPr>
          <p:spPr>
            <a:xfrm rot="5400000">
              <a:off x="-2590536" y="4388644"/>
              <a:ext cx="2438400" cy="1588"/>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432" name="Group 228"/>
            <p:cNvGrpSpPr>
              <a:grpSpLocks/>
            </p:cNvGrpSpPr>
            <p:nvPr/>
          </p:nvGrpSpPr>
          <p:grpSpPr bwMode="auto">
            <a:xfrm>
              <a:off x="-1167342" y="3170238"/>
              <a:ext cx="441325" cy="2808287"/>
              <a:chOff x="3100289" y="2362200"/>
              <a:chExt cx="440967" cy="2807659"/>
            </a:xfrm>
          </p:grpSpPr>
          <p:cxnSp>
            <p:nvCxnSpPr>
              <p:cNvPr id="433" name="Straight Connector 310"/>
              <p:cNvCxnSpPr/>
              <p:nvPr/>
            </p:nvCxnSpPr>
            <p:spPr>
              <a:xfrm rot="5400000">
                <a:off x="2134362" y="3580334"/>
                <a:ext cx="2437855" cy="1587"/>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34" name="TextBox 227"/>
              <p:cNvSpPr txBox="1">
                <a:spLocks noChangeArrowheads="1"/>
              </p:cNvSpPr>
              <p:nvPr/>
            </p:nvSpPr>
            <p:spPr bwMode="auto">
              <a:xfrm>
                <a:off x="3100289" y="4800600"/>
                <a:ext cx="440967" cy="369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a:latin typeface="+mn-lt"/>
                  </a:rPr>
                  <a:t>13</a:t>
                </a:r>
              </a:p>
            </p:txBody>
          </p:sp>
        </p:grpSp>
        <p:cxnSp>
          <p:nvCxnSpPr>
            <p:cNvPr id="435" name="Straight Arrow Connector 312"/>
            <p:cNvCxnSpPr/>
            <p:nvPr/>
          </p:nvCxnSpPr>
          <p:spPr>
            <a:xfrm>
              <a:off x="75670" y="3627438"/>
              <a:ext cx="381000" cy="1587"/>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436" name="Group 232"/>
            <p:cNvGrpSpPr>
              <a:grpSpLocks/>
            </p:cNvGrpSpPr>
            <p:nvPr/>
          </p:nvGrpSpPr>
          <p:grpSpPr bwMode="auto">
            <a:xfrm>
              <a:off x="-573617" y="3170238"/>
              <a:ext cx="441325" cy="2808287"/>
              <a:chOff x="3693836" y="2362200"/>
              <a:chExt cx="440967" cy="2807659"/>
            </a:xfrm>
          </p:grpSpPr>
          <p:cxnSp>
            <p:nvCxnSpPr>
              <p:cNvPr id="437" name="Straight Connector 314"/>
              <p:cNvCxnSpPr/>
              <p:nvPr/>
            </p:nvCxnSpPr>
            <p:spPr>
              <a:xfrm rot="5400000">
                <a:off x="2591495" y="3580334"/>
                <a:ext cx="2437855" cy="1587"/>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38" name="TextBox 231"/>
              <p:cNvSpPr txBox="1">
                <a:spLocks noChangeArrowheads="1"/>
              </p:cNvSpPr>
              <p:nvPr/>
            </p:nvSpPr>
            <p:spPr bwMode="auto">
              <a:xfrm>
                <a:off x="3693836" y="4800600"/>
                <a:ext cx="440967" cy="369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a:latin typeface="+mn-lt"/>
                  </a:rPr>
                  <a:t>16</a:t>
                </a:r>
              </a:p>
            </p:txBody>
          </p:sp>
        </p:grpSp>
        <p:grpSp>
          <p:nvGrpSpPr>
            <p:cNvPr id="439" name="Group 237"/>
            <p:cNvGrpSpPr>
              <a:grpSpLocks/>
            </p:cNvGrpSpPr>
            <p:nvPr/>
          </p:nvGrpSpPr>
          <p:grpSpPr bwMode="auto">
            <a:xfrm>
              <a:off x="-530" y="2035175"/>
              <a:ext cx="2362200" cy="1592263"/>
              <a:chOff x="4267200" y="1226403"/>
              <a:chExt cx="2362200" cy="1592997"/>
            </a:xfrm>
          </p:grpSpPr>
          <p:sp>
            <p:nvSpPr>
              <p:cNvPr id="440" name="TextBox 42"/>
              <p:cNvSpPr txBox="1">
                <a:spLocks noChangeArrowheads="1"/>
              </p:cNvSpPr>
              <p:nvPr/>
            </p:nvSpPr>
            <p:spPr bwMode="auto">
              <a:xfrm>
                <a:off x="4267200" y="1226403"/>
                <a:ext cx="2362200" cy="831381"/>
              </a:xfrm>
              <a:prstGeom prst="rect">
                <a:avLst/>
              </a:prstGeom>
              <a:solidFill>
                <a:srgbClr val="F2D698"/>
              </a:solidFill>
              <a:ln w="9525">
                <a:solidFill>
                  <a:srgbClr val="F8EDEC"/>
                </a:solidFill>
                <a:miter lim="800000"/>
                <a:headEnd/>
                <a:tailEnd/>
              </a:ln>
            </p:spPr>
            <p:txBody>
              <a:bodyPr>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600">
                    <a:latin typeface="+mn-lt"/>
                  </a:rPr>
                  <a:t>When income increases, the demand curve shifts to the right.</a:t>
                </a:r>
              </a:p>
            </p:txBody>
          </p:sp>
          <p:cxnSp>
            <p:nvCxnSpPr>
              <p:cNvPr id="441" name="Straight Connector 318"/>
              <p:cNvCxnSpPr/>
              <p:nvPr/>
            </p:nvCxnSpPr>
            <p:spPr>
              <a:xfrm rot="5400000" flipH="1" flipV="1">
                <a:off x="4419424" y="2133424"/>
                <a:ext cx="762351" cy="6096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42" name="Straight Arrow Connector 319"/>
            <p:cNvCxnSpPr/>
            <p:nvPr/>
          </p:nvCxnSpPr>
          <p:spPr>
            <a:xfrm>
              <a:off x="-381530" y="3627438"/>
              <a:ext cx="381000" cy="1587"/>
            </a:xfrm>
            <a:prstGeom prst="straightConnector1">
              <a:avLst/>
            </a:prstGeom>
            <a:ln w="28575">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443" name="Group 239"/>
            <p:cNvGrpSpPr>
              <a:grpSpLocks/>
            </p:cNvGrpSpPr>
            <p:nvPr/>
          </p:nvGrpSpPr>
          <p:grpSpPr bwMode="auto">
            <a:xfrm>
              <a:off x="-2743730" y="3627438"/>
              <a:ext cx="2514600" cy="1304925"/>
              <a:chOff x="5791200" y="1371600"/>
              <a:chExt cx="2514600" cy="1305245"/>
            </a:xfrm>
          </p:grpSpPr>
          <p:sp>
            <p:nvSpPr>
              <p:cNvPr id="444" name="TextBox 42"/>
              <p:cNvSpPr txBox="1">
                <a:spLocks noChangeArrowheads="1"/>
              </p:cNvSpPr>
              <p:nvPr/>
            </p:nvSpPr>
            <p:spPr bwMode="auto">
              <a:xfrm>
                <a:off x="5791200" y="1600200"/>
                <a:ext cx="1676400" cy="1076645"/>
              </a:xfrm>
              <a:prstGeom prst="rect">
                <a:avLst/>
              </a:prstGeom>
              <a:solidFill>
                <a:srgbClr val="F2D698"/>
              </a:solidFill>
              <a:ln w="9525">
                <a:solidFill>
                  <a:srgbClr val="F8EDEC"/>
                </a:solidFill>
                <a:miter lim="800000"/>
                <a:headEnd/>
                <a:tailEnd/>
              </a:ln>
            </p:spPr>
            <p:txBody>
              <a:bodyPr>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600" dirty="0">
                    <a:latin typeface="+mn-lt"/>
                  </a:rPr>
                  <a:t>When income decreases, the demand curve shifts to the left.</a:t>
                </a:r>
              </a:p>
            </p:txBody>
          </p:sp>
          <p:cxnSp>
            <p:nvCxnSpPr>
              <p:cNvPr id="445" name="Straight Connector 322"/>
              <p:cNvCxnSpPr/>
              <p:nvPr/>
            </p:nvCxnSpPr>
            <p:spPr>
              <a:xfrm rot="10800000" flipV="1">
                <a:off x="7467600" y="1371600"/>
                <a:ext cx="838200" cy="3048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82" name="Rechteck 181"/>
          <p:cNvSpPr/>
          <p:nvPr/>
        </p:nvSpPr>
        <p:spPr>
          <a:xfrm>
            <a:off x="0" y="5262663"/>
            <a:ext cx="9144000" cy="1103587"/>
          </a:xfrm>
          <a:prstGeom prst="rect">
            <a:avLst/>
          </a:prstGeom>
          <a:gradFill>
            <a:gsLst>
              <a:gs pos="6000">
                <a:srgbClr val="2E63AC">
                  <a:lumMod val="100000"/>
                </a:srgbClr>
              </a:gs>
              <a:gs pos="4000">
                <a:srgbClr val="2E63AC"/>
              </a:gs>
              <a:gs pos="54000">
                <a:srgbClr val="2E63AC">
                  <a:alpha val="0"/>
                </a:srgb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Textfeld 182"/>
          <p:cNvSpPr txBox="1"/>
          <p:nvPr/>
        </p:nvSpPr>
        <p:spPr>
          <a:xfrm>
            <a:off x="-236490" y="5439157"/>
            <a:ext cx="9144000" cy="1015663"/>
          </a:xfrm>
          <a:prstGeom prst="rect">
            <a:avLst/>
          </a:prstGeom>
          <a:noFill/>
        </p:spPr>
        <p:txBody>
          <a:bodyPr wrap="square" rtlCol="0">
            <a:spAutoFit/>
          </a:bodyPr>
          <a:lstStyle/>
          <a:p>
            <a:pPr algn="r"/>
            <a:endParaRPr lang="de-DE" dirty="0">
              <a:solidFill>
                <a:schemeClr val="bg1"/>
              </a:solidFill>
              <a:latin typeface="+mj-lt"/>
            </a:endParaRPr>
          </a:p>
          <a:p>
            <a:pPr algn="r"/>
            <a:r>
              <a:rPr lang="de-DE" sz="2400" cap="all" dirty="0" err="1">
                <a:solidFill>
                  <a:schemeClr val="bg1"/>
                </a:solidFill>
                <a:latin typeface="+mj-lt"/>
              </a:rPr>
              <a:t>Example</a:t>
            </a:r>
            <a:endParaRPr lang="de-DE" sz="2400" cap="all" dirty="0">
              <a:solidFill>
                <a:schemeClr val="bg1"/>
              </a:solidFill>
              <a:latin typeface="+mj-lt"/>
            </a:endParaRPr>
          </a:p>
          <a:p>
            <a:pPr algn="r"/>
            <a:r>
              <a:rPr lang="de-DE" dirty="0">
                <a:solidFill>
                  <a:schemeClr val="bg1"/>
                </a:solidFill>
                <a:latin typeface="+mj-lt"/>
              </a:rPr>
              <a:t>       </a:t>
            </a:r>
            <a:endParaRPr lang="en-US" dirty="0">
              <a:solidFill>
                <a:schemeClr val="bg1"/>
              </a:solidFill>
              <a:latin typeface="+mj-lt"/>
            </a:endParaRPr>
          </a:p>
        </p:txBody>
      </p:sp>
    </p:spTree>
    <p:extLst>
      <p:ext uri="{BB962C8B-B14F-4D97-AF65-F5344CB8AC3E}">
        <p14:creationId xmlns:p14="http://schemas.microsoft.com/office/powerpoint/2010/main" val="39900624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1"/>
          </p:nvPr>
        </p:nvSpPr>
        <p:spPr/>
        <p:txBody>
          <a:bodyPr/>
          <a:lstStyle/>
          <a:p>
            <a:r>
              <a:rPr lang="de-DE" dirty="0"/>
              <a:t>Properties of Graphs </a:t>
            </a:r>
            <a:r>
              <a:rPr lang="de-DE" dirty="0" err="1"/>
              <a:t>of</a:t>
            </a:r>
            <a:r>
              <a:rPr lang="de-DE" dirty="0"/>
              <a:t> </a:t>
            </a:r>
            <a:r>
              <a:rPr lang="de-DE" dirty="0" err="1"/>
              <a:t>Two</a:t>
            </a:r>
            <a:r>
              <a:rPr lang="de-DE" dirty="0"/>
              <a:t> Variables </a:t>
            </a:r>
          </a:p>
          <a:p>
            <a:endParaRPr lang="de-DE" dirty="0"/>
          </a:p>
        </p:txBody>
      </p:sp>
      <p:sp>
        <p:nvSpPr>
          <p:cNvPr id="3" name="Inhaltsplatzhalter 2"/>
          <p:cNvSpPr>
            <a:spLocks noGrp="1"/>
          </p:cNvSpPr>
          <p:nvPr>
            <p:ph sz="quarter" idx="12"/>
          </p:nvPr>
        </p:nvSpPr>
        <p:spPr/>
        <p:txBody>
          <a:bodyPr/>
          <a:lstStyle/>
          <a:p>
            <a:pPr>
              <a:buFont typeface="Wingdings" panose="05000000000000000000" pitchFamily="2" charset="2"/>
              <a:buChar char="§"/>
            </a:pPr>
            <a:r>
              <a:rPr lang="en-US" dirty="0">
                <a:solidFill>
                  <a:srgbClr val="2E63AC"/>
                </a:solidFill>
              </a:rPr>
              <a:t>Negatively related variables</a:t>
            </a:r>
          </a:p>
          <a:p>
            <a:pPr lvl="1">
              <a:buClr>
                <a:srgbClr val="2E63AC"/>
              </a:buClr>
              <a:buFont typeface="Wingdings" panose="05000000000000000000" pitchFamily="2" charset="2"/>
              <a:buChar char="§"/>
            </a:pPr>
            <a:r>
              <a:rPr lang="en-US" dirty="0"/>
              <a:t>The two variables move in opposite direction</a:t>
            </a:r>
          </a:p>
          <a:p>
            <a:pPr lvl="1">
              <a:buClr>
                <a:srgbClr val="2E63AC"/>
              </a:buClr>
              <a:buFont typeface="Wingdings" panose="05000000000000000000" pitchFamily="2" charset="2"/>
              <a:buChar char="§"/>
            </a:pPr>
            <a:r>
              <a:rPr lang="en-US" dirty="0"/>
              <a:t>Downward sloping curve</a:t>
            </a:r>
          </a:p>
          <a:p>
            <a:pPr>
              <a:buFont typeface="Wingdings" panose="05000000000000000000" pitchFamily="2" charset="2"/>
              <a:buChar char="§"/>
            </a:pPr>
            <a:r>
              <a:rPr lang="en-US" dirty="0">
                <a:solidFill>
                  <a:srgbClr val="2E63AC"/>
                </a:solidFill>
              </a:rPr>
              <a:t>Positively related variables</a:t>
            </a:r>
          </a:p>
          <a:p>
            <a:pPr lvl="1">
              <a:buClr>
                <a:srgbClr val="2E63AC"/>
              </a:buClr>
              <a:buFont typeface="Wingdings" panose="05000000000000000000" pitchFamily="2" charset="2"/>
              <a:buChar char="§"/>
            </a:pPr>
            <a:r>
              <a:rPr lang="en-US" dirty="0"/>
              <a:t>The two variables move in the same direction</a:t>
            </a:r>
          </a:p>
          <a:p>
            <a:pPr lvl="1">
              <a:buClr>
                <a:srgbClr val="2E63AC"/>
              </a:buClr>
              <a:buFont typeface="Wingdings" panose="05000000000000000000" pitchFamily="2" charset="2"/>
              <a:buChar char="§"/>
            </a:pPr>
            <a:r>
              <a:rPr lang="en-US" dirty="0"/>
              <a:t>Upward sloping curve</a:t>
            </a:r>
          </a:p>
          <a:p>
            <a:pPr>
              <a:buFont typeface="Wingdings" panose="05000000000000000000" pitchFamily="2" charset="2"/>
              <a:buChar char="§"/>
            </a:pPr>
            <a:r>
              <a:rPr lang="en-US" dirty="0">
                <a:solidFill>
                  <a:srgbClr val="2E63AC"/>
                </a:solidFill>
              </a:rPr>
              <a:t>Movement </a:t>
            </a:r>
            <a:r>
              <a:rPr lang="en-US" dirty="0"/>
              <a:t>along a curve</a:t>
            </a:r>
          </a:p>
          <a:p>
            <a:pPr>
              <a:buFont typeface="Wingdings" panose="05000000000000000000" pitchFamily="2" charset="2"/>
              <a:buChar char="§"/>
            </a:pPr>
            <a:r>
              <a:rPr lang="en-US" dirty="0">
                <a:solidFill>
                  <a:srgbClr val="2E63AC"/>
                </a:solidFill>
              </a:rPr>
              <a:t>Shifts</a:t>
            </a:r>
            <a:r>
              <a:rPr lang="en-US" dirty="0"/>
              <a:t> in a curve</a:t>
            </a:r>
          </a:p>
        </p:txBody>
      </p:sp>
      <p:sp>
        <p:nvSpPr>
          <p:cNvPr id="5" name="Titel 4"/>
          <p:cNvSpPr>
            <a:spLocks noGrp="1"/>
          </p:cNvSpPr>
          <p:nvPr>
            <p:ph type="title"/>
          </p:nvPr>
        </p:nvSpPr>
        <p:spPr>
          <a:xfrm>
            <a:off x="604838" y="310778"/>
            <a:ext cx="6545262" cy="1264025"/>
          </a:xfrm>
        </p:spPr>
        <p:txBody>
          <a:bodyPr/>
          <a:lstStyle/>
          <a:p>
            <a:r>
              <a:rPr lang="en-US" altLang="en-US" dirty="0"/>
              <a:t>Graphing: a brief review</a:t>
            </a:r>
            <a:endParaRPr lang="de-DE" dirty="0"/>
          </a:p>
        </p:txBody>
      </p:sp>
    </p:spTree>
    <p:extLst>
      <p:ext uri="{BB962C8B-B14F-4D97-AF65-F5344CB8AC3E}">
        <p14:creationId xmlns:p14="http://schemas.microsoft.com/office/powerpoint/2010/main" val="27512039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drought Free Phot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itle 5">
            <a:extLst>
              <a:ext uri="{FF2B5EF4-FFF2-40B4-BE49-F238E27FC236}">
                <a16:creationId xmlns:a16="http://schemas.microsoft.com/office/drawing/2014/main" id="{F2BF0029-518D-1542-AE4D-6FF9DDBC6FE1}"/>
              </a:ext>
            </a:extLst>
          </p:cNvPr>
          <p:cNvSpPr>
            <a:spLocks noGrp="1"/>
          </p:cNvSpPr>
          <p:nvPr>
            <p:ph type="title"/>
          </p:nvPr>
        </p:nvSpPr>
        <p:spPr/>
        <p:txBody>
          <a:bodyPr/>
          <a:lstStyle/>
          <a:p>
            <a:endParaRPr lang="en-DE"/>
          </a:p>
        </p:txBody>
      </p:sp>
      <p:pic>
        <p:nvPicPr>
          <p:cNvPr id="8" name="Picture 7" descr="Map&#10;&#10;Description automatically generated">
            <a:extLst>
              <a:ext uri="{FF2B5EF4-FFF2-40B4-BE49-F238E27FC236}">
                <a16:creationId xmlns:a16="http://schemas.microsoft.com/office/drawing/2014/main" id="{B5666E4D-61D2-D842-8C3C-7CB4E294BE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937"/>
            <a:ext cx="9144000" cy="6454588"/>
          </a:xfrm>
          <a:prstGeom prst="rect">
            <a:avLst/>
          </a:prstGeom>
        </p:spPr>
      </p:pic>
    </p:spTree>
    <p:extLst>
      <p:ext uri="{BB962C8B-B14F-4D97-AF65-F5344CB8AC3E}">
        <p14:creationId xmlns:p14="http://schemas.microsoft.com/office/powerpoint/2010/main" val="301990441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1"/>
          </p:nvPr>
        </p:nvSpPr>
        <p:spPr/>
        <p:txBody>
          <a:bodyPr/>
          <a:lstStyle/>
          <a:p>
            <a:r>
              <a:rPr lang="de-DE" dirty="0"/>
              <a:t>The </a:t>
            </a:r>
            <a:r>
              <a:rPr lang="de-DE" dirty="0" err="1"/>
              <a:t>Slope</a:t>
            </a:r>
            <a:r>
              <a:rPr lang="de-DE" dirty="0"/>
              <a:t> of a </a:t>
            </a:r>
            <a:r>
              <a:rPr lang="de-DE" dirty="0" err="1"/>
              <a:t>Curve</a:t>
            </a:r>
            <a:r>
              <a:rPr lang="de-DE" dirty="0"/>
              <a:t> </a:t>
            </a:r>
          </a:p>
        </p:txBody>
      </p:sp>
      <p:sp>
        <p:nvSpPr>
          <p:cNvPr id="3" name="Inhaltsplatzhalter 2"/>
          <p:cNvSpPr>
            <a:spLocks noGrp="1"/>
          </p:cNvSpPr>
          <p:nvPr>
            <p:ph sz="quarter" idx="12"/>
          </p:nvPr>
        </p:nvSpPr>
        <p:spPr>
          <a:xfrm>
            <a:off x="604838" y="2426250"/>
            <a:ext cx="8081962" cy="3216275"/>
          </a:xfrm>
        </p:spPr>
        <p:txBody>
          <a:bodyPr/>
          <a:lstStyle/>
          <a:p>
            <a:pPr>
              <a:buClr>
                <a:srgbClr val="2E63AC"/>
              </a:buClr>
              <a:buFont typeface="Wingdings" panose="05000000000000000000" pitchFamily="2" charset="2"/>
              <a:buChar char="§"/>
            </a:pPr>
            <a:r>
              <a:rPr lang="en-US" dirty="0">
                <a:solidFill>
                  <a:srgbClr val="2E63AC"/>
                </a:solidFill>
              </a:rPr>
              <a:t>Ratio of the vertical distance </a:t>
            </a:r>
            <a:r>
              <a:rPr lang="en-US" dirty="0"/>
              <a:t>covered to the </a:t>
            </a:r>
            <a:r>
              <a:rPr lang="en-US" dirty="0">
                <a:solidFill>
                  <a:srgbClr val="2E63AC"/>
                </a:solidFill>
              </a:rPr>
              <a:t>horizontal distance </a:t>
            </a:r>
            <a:r>
              <a:rPr lang="en-US" dirty="0"/>
              <a:t>covered as we move along the line</a:t>
            </a:r>
          </a:p>
          <a:p>
            <a:pPr>
              <a:buClr>
                <a:srgbClr val="2E63AC"/>
              </a:buClr>
              <a:buFont typeface="Wingdings" panose="05000000000000000000" pitchFamily="2" charset="2"/>
              <a:buChar char="§"/>
            </a:pPr>
            <a:r>
              <a:rPr lang="en-US" dirty="0"/>
              <a:t>The “</a:t>
            </a:r>
            <a:r>
              <a:rPr lang="en-US" dirty="0">
                <a:solidFill>
                  <a:srgbClr val="2E63AC"/>
                </a:solidFill>
              </a:rPr>
              <a:t>rise</a:t>
            </a:r>
            <a:r>
              <a:rPr lang="en-US" dirty="0"/>
              <a:t>” (change in y) </a:t>
            </a:r>
            <a:r>
              <a:rPr lang="en-US" dirty="0">
                <a:solidFill>
                  <a:srgbClr val="2E63AC"/>
                </a:solidFill>
              </a:rPr>
              <a:t>divided by </a:t>
            </a:r>
            <a:r>
              <a:rPr lang="en-US" dirty="0"/>
              <a:t>the “</a:t>
            </a:r>
            <a:r>
              <a:rPr lang="en-US" dirty="0">
                <a:solidFill>
                  <a:srgbClr val="2E63AC"/>
                </a:solidFill>
              </a:rPr>
              <a:t>run</a:t>
            </a:r>
            <a:r>
              <a:rPr lang="en-US" dirty="0"/>
              <a:t>” (change in x)</a:t>
            </a:r>
          </a:p>
          <a:p>
            <a:pPr>
              <a:buClr>
                <a:srgbClr val="2E63AC"/>
              </a:buClr>
              <a:buFont typeface="Wingdings" panose="05000000000000000000" pitchFamily="2" charset="2"/>
              <a:buChar char="§"/>
            </a:pPr>
            <a:r>
              <a:rPr lang="de-DE" dirty="0"/>
              <a:t>                                  </a:t>
            </a:r>
            <a:r>
              <a:rPr lang="de-DE" dirty="0" err="1"/>
              <a:t>with</a:t>
            </a:r>
            <a:r>
              <a:rPr lang="de-DE" dirty="0"/>
              <a:t> </a:t>
            </a:r>
            <a:r>
              <a:rPr lang="en-US" dirty="0"/>
              <a:t>Δ (delta) =  change in a variable</a:t>
            </a:r>
          </a:p>
          <a:p>
            <a:pPr>
              <a:buClr>
                <a:srgbClr val="2E63AC"/>
              </a:buClr>
              <a:buFont typeface="Wingdings" panose="05000000000000000000" pitchFamily="2" charset="2"/>
              <a:buChar char="§"/>
            </a:pPr>
            <a:endParaRPr lang="de-DE" dirty="0"/>
          </a:p>
          <a:p>
            <a:pPr lvl="1">
              <a:lnSpc>
                <a:spcPts val="2000"/>
              </a:lnSpc>
              <a:buClr>
                <a:srgbClr val="2E63AC"/>
              </a:buClr>
              <a:buFont typeface="Wingdings" panose="05000000000000000000" pitchFamily="2" charset="2"/>
              <a:buChar char="§"/>
            </a:pPr>
            <a:r>
              <a:rPr lang="en-US" altLang="en-US" dirty="0"/>
              <a:t>Fairly flat </a:t>
            </a:r>
            <a:r>
              <a:rPr lang="en-US" altLang="en-US" dirty="0">
                <a:solidFill>
                  <a:srgbClr val="2E63AC"/>
                </a:solidFill>
              </a:rPr>
              <a:t>upward-sloping</a:t>
            </a:r>
            <a:r>
              <a:rPr lang="en-US" altLang="en-US" dirty="0"/>
              <a:t> line: slope is a small </a:t>
            </a:r>
            <a:r>
              <a:rPr lang="en-US" altLang="en-US" dirty="0">
                <a:solidFill>
                  <a:srgbClr val="2E63AC"/>
                </a:solidFill>
              </a:rPr>
              <a:t>positive number</a:t>
            </a:r>
          </a:p>
          <a:p>
            <a:pPr lvl="1">
              <a:lnSpc>
                <a:spcPts val="2000"/>
              </a:lnSpc>
              <a:buClr>
                <a:srgbClr val="2E63AC"/>
              </a:buClr>
              <a:buFont typeface="Wingdings" panose="05000000000000000000" pitchFamily="2" charset="2"/>
              <a:buChar char="§"/>
            </a:pPr>
            <a:r>
              <a:rPr lang="en-US" altLang="en-US" dirty="0"/>
              <a:t>Steep upward-sloping line: slope is a large positive number</a:t>
            </a:r>
          </a:p>
          <a:p>
            <a:pPr lvl="1">
              <a:lnSpc>
                <a:spcPts val="2000"/>
              </a:lnSpc>
              <a:buClr>
                <a:srgbClr val="2E63AC"/>
              </a:buClr>
              <a:buFont typeface="Wingdings" panose="05000000000000000000" pitchFamily="2" charset="2"/>
              <a:buChar char="§"/>
            </a:pPr>
            <a:r>
              <a:rPr lang="en-US" altLang="en-US" dirty="0">
                <a:solidFill>
                  <a:srgbClr val="2E63AC"/>
                </a:solidFill>
              </a:rPr>
              <a:t>Downward sloping </a:t>
            </a:r>
            <a:r>
              <a:rPr lang="en-US" altLang="en-US" dirty="0"/>
              <a:t>line: slope is a </a:t>
            </a:r>
            <a:r>
              <a:rPr lang="en-US" altLang="en-US" dirty="0">
                <a:solidFill>
                  <a:srgbClr val="2E63AC"/>
                </a:solidFill>
              </a:rPr>
              <a:t>negative number</a:t>
            </a:r>
          </a:p>
          <a:p>
            <a:pPr lvl="1">
              <a:lnSpc>
                <a:spcPts val="2000"/>
              </a:lnSpc>
              <a:buClr>
                <a:srgbClr val="2E63AC"/>
              </a:buClr>
              <a:buFont typeface="Wingdings" panose="05000000000000000000" pitchFamily="2" charset="2"/>
              <a:buChar char="§"/>
            </a:pPr>
            <a:r>
              <a:rPr lang="en-US" altLang="en-US" dirty="0">
                <a:solidFill>
                  <a:srgbClr val="2E63AC"/>
                </a:solidFill>
              </a:rPr>
              <a:t>Horizontal</a:t>
            </a:r>
            <a:r>
              <a:rPr lang="en-US" altLang="en-US" dirty="0"/>
              <a:t> line: slope is </a:t>
            </a:r>
            <a:r>
              <a:rPr lang="en-US" altLang="en-US" dirty="0">
                <a:solidFill>
                  <a:srgbClr val="2E63AC"/>
                </a:solidFill>
              </a:rPr>
              <a:t>zero</a:t>
            </a:r>
          </a:p>
          <a:p>
            <a:pPr lvl="1">
              <a:lnSpc>
                <a:spcPts val="2000"/>
              </a:lnSpc>
              <a:buClr>
                <a:srgbClr val="2E63AC"/>
              </a:buClr>
              <a:buFont typeface="Wingdings" panose="05000000000000000000" pitchFamily="2" charset="2"/>
              <a:buChar char="§"/>
            </a:pPr>
            <a:r>
              <a:rPr lang="en-US" altLang="en-US" dirty="0">
                <a:solidFill>
                  <a:srgbClr val="2E63AC"/>
                </a:solidFill>
              </a:rPr>
              <a:t>Vertical</a:t>
            </a:r>
            <a:r>
              <a:rPr lang="en-US" altLang="en-US" dirty="0"/>
              <a:t> line: </a:t>
            </a:r>
            <a:r>
              <a:rPr lang="en-US" altLang="en-US" dirty="0">
                <a:solidFill>
                  <a:srgbClr val="2E63AC"/>
                </a:solidFill>
              </a:rPr>
              <a:t>infinite</a:t>
            </a:r>
            <a:r>
              <a:rPr lang="en-US" altLang="en-US" dirty="0"/>
              <a:t> slope</a:t>
            </a:r>
          </a:p>
          <a:p>
            <a:pPr>
              <a:lnSpc>
                <a:spcPts val="2000"/>
              </a:lnSpc>
              <a:buClr>
                <a:srgbClr val="2E63AC"/>
              </a:buClr>
              <a:buFont typeface="Wingdings" panose="05000000000000000000" pitchFamily="2" charset="2"/>
              <a:buChar char="§"/>
            </a:pPr>
            <a:endParaRPr lang="en-US" dirty="0"/>
          </a:p>
          <a:p>
            <a:pPr>
              <a:buClr>
                <a:srgbClr val="2E63AC"/>
              </a:buClr>
              <a:buFont typeface="Wingdings" panose="05000000000000000000" pitchFamily="2" charset="2"/>
              <a:buChar char="§"/>
            </a:pPr>
            <a:endParaRPr lang="en-US" dirty="0"/>
          </a:p>
          <a:p>
            <a:pPr>
              <a:buFont typeface="Wingdings" panose="05000000000000000000" pitchFamily="2" charset="2"/>
              <a:buChar char="§"/>
            </a:pPr>
            <a:endParaRPr lang="en-US" dirty="0">
              <a:solidFill>
                <a:srgbClr val="2E63AC"/>
              </a:solidFill>
            </a:endParaRPr>
          </a:p>
        </p:txBody>
      </p:sp>
      <p:sp>
        <p:nvSpPr>
          <p:cNvPr id="5" name="Titel 4"/>
          <p:cNvSpPr>
            <a:spLocks noGrp="1"/>
          </p:cNvSpPr>
          <p:nvPr>
            <p:ph type="title"/>
          </p:nvPr>
        </p:nvSpPr>
        <p:spPr>
          <a:xfrm>
            <a:off x="604838" y="310778"/>
            <a:ext cx="6545262" cy="1264025"/>
          </a:xfrm>
        </p:spPr>
        <p:txBody>
          <a:bodyPr/>
          <a:lstStyle/>
          <a:p>
            <a:r>
              <a:rPr lang="en-US" altLang="en-US" dirty="0"/>
              <a:t>Graphing: a brief review</a:t>
            </a:r>
            <a:endParaRPr lang="de-DE" dirty="0"/>
          </a:p>
        </p:txBody>
      </p:sp>
      <p:graphicFrame>
        <p:nvGraphicFramePr>
          <p:cNvPr id="4" name="Objekt 3"/>
          <p:cNvGraphicFramePr>
            <a:graphicFrameLocks noChangeAspect="1"/>
          </p:cNvGraphicFramePr>
          <p:nvPr/>
        </p:nvGraphicFramePr>
        <p:xfrm>
          <a:off x="1048768" y="3814384"/>
          <a:ext cx="1821432" cy="619527"/>
        </p:xfrm>
        <a:graphic>
          <a:graphicData uri="http://schemas.openxmlformats.org/presentationml/2006/ole">
            <mc:AlternateContent xmlns:mc="http://schemas.openxmlformats.org/markup-compatibility/2006">
              <mc:Choice xmlns:v="urn:schemas-microsoft-com:vml" Requires="v">
                <p:oleObj name="Formel" r:id="rId2" imgW="1269720" imgH="596880" progId="Equation.3">
                  <p:embed/>
                </p:oleObj>
              </mc:Choice>
              <mc:Fallback>
                <p:oleObj name="Formel" r:id="rId2" imgW="1269720" imgH="596880" progId="Equation.3">
                  <p:embed/>
                  <p:pic>
                    <p:nvPicPr>
                      <p:cNvPr id="4" name="Objekt 3"/>
                      <p:cNvPicPr>
                        <a:picLocks noChangeAspect="1" noChangeArrowheads="1"/>
                      </p:cNvPicPr>
                      <p:nvPr/>
                    </p:nvPicPr>
                    <p:blipFill>
                      <a:blip r:embed="rId3"/>
                      <a:srcRect/>
                      <a:stretch>
                        <a:fillRect/>
                      </a:stretch>
                    </p:blipFill>
                    <p:spPr bwMode="auto">
                      <a:xfrm>
                        <a:off x="1048768" y="3814384"/>
                        <a:ext cx="1821432" cy="619527"/>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66113130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1"/>
          </p:nvPr>
        </p:nvSpPr>
        <p:spPr/>
        <p:txBody>
          <a:bodyPr/>
          <a:lstStyle/>
          <a:p>
            <a:r>
              <a:rPr lang="de-DE" dirty="0" err="1"/>
              <a:t>Calculating</a:t>
            </a:r>
            <a:r>
              <a:rPr lang="de-DE" dirty="0"/>
              <a:t> </a:t>
            </a:r>
            <a:r>
              <a:rPr lang="de-DE" dirty="0" err="1"/>
              <a:t>the</a:t>
            </a:r>
            <a:r>
              <a:rPr lang="de-DE" dirty="0"/>
              <a:t> </a:t>
            </a:r>
            <a:r>
              <a:rPr lang="de-DE" dirty="0" err="1"/>
              <a:t>Slope</a:t>
            </a:r>
            <a:endParaRPr lang="de-DE" dirty="0"/>
          </a:p>
        </p:txBody>
      </p:sp>
      <p:sp>
        <p:nvSpPr>
          <p:cNvPr id="3" name="Inhaltsplatzhalter 2"/>
          <p:cNvSpPr>
            <a:spLocks noGrp="1"/>
          </p:cNvSpPr>
          <p:nvPr>
            <p:ph sz="quarter" idx="12"/>
          </p:nvPr>
        </p:nvSpPr>
        <p:spPr>
          <a:xfrm>
            <a:off x="6201979" y="2113689"/>
            <a:ext cx="2421759" cy="3515911"/>
          </a:xfrm>
        </p:spPr>
        <p:txBody>
          <a:bodyPr/>
          <a:lstStyle/>
          <a:p>
            <a:pPr marL="0" indent="0">
              <a:lnSpc>
                <a:spcPts val="2000"/>
              </a:lnSpc>
              <a:buNone/>
            </a:pPr>
            <a:r>
              <a:rPr lang="en-US" altLang="en-US" sz="1600" dirty="0"/>
              <a:t>To calculate the slope of the demand curve, we can look at the changes in the x- and y-coordinates as we move from the point (21 novels, $6) to the point (13 novels, $8). The slope of the line is the ratio of the change in the y-coordinate (–2) to the change in the x-coordinate (+8), which equals –1⁄4.</a:t>
            </a:r>
          </a:p>
          <a:p>
            <a:pPr marL="0" indent="0">
              <a:buNone/>
            </a:pPr>
            <a:endParaRPr lang="en-US" dirty="0">
              <a:solidFill>
                <a:srgbClr val="2E63AC"/>
              </a:solidFill>
            </a:endParaRPr>
          </a:p>
        </p:txBody>
      </p:sp>
      <p:sp>
        <p:nvSpPr>
          <p:cNvPr id="5" name="Titel 4"/>
          <p:cNvSpPr>
            <a:spLocks noGrp="1"/>
          </p:cNvSpPr>
          <p:nvPr>
            <p:ph type="title"/>
          </p:nvPr>
        </p:nvSpPr>
        <p:spPr>
          <a:xfrm>
            <a:off x="604838" y="310778"/>
            <a:ext cx="6545262" cy="1264025"/>
          </a:xfrm>
        </p:spPr>
        <p:txBody>
          <a:bodyPr/>
          <a:lstStyle/>
          <a:p>
            <a:r>
              <a:rPr lang="en-US" altLang="en-US" dirty="0"/>
              <a:t>Graphing: a brief review</a:t>
            </a:r>
            <a:endParaRPr lang="de-DE" dirty="0"/>
          </a:p>
        </p:txBody>
      </p:sp>
      <p:grpSp>
        <p:nvGrpSpPr>
          <p:cNvPr id="8" name="Gruppieren 7"/>
          <p:cNvGrpSpPr/>
          <p:nvPr/>
        </p:nvGrpSpPr>
        <p:grpSpPr>
          <a:xfrm>
            <a:off x="240426" y="2686203"/>
            <a:ext cx="5961553" cy="3476840"/>
            <a:chOff x="108170" y="1354137"/>
            <a:chExt cx="6816091" cy="4027488"/>
          </a:xfrm>
        </p:grpSpPr>
        <p:grpSp>
          <p:nvGrpSpPr>
            <p:cNvPr id="9" name="Group 120"/>
            <p:cNvGrpSpPr>
              <a:grpSpLocks/>
            </p:cNvGrpSpPr>
            <p:nvPr/>
          </p:nvGrpSpPr>
          <p:grpSpPr bwMode="auto">
            <a:xfrm>
              <a:off x="1169988" y="1354138"/>
              <a:ext cx="5334000" cy="3659187"/>
              <a:chOff x="1828800" y="1600200"/>
              <a:chExt cx="5334000" cy="3658395"/>
            </a:xfrm>
          </p:grpSpPr>
          <p:grpSp>
            <p:nvGrpSpPr>
              <p:cNvPr id="97" name="Group 119"/>
              <p:cNvGrpSpPr>
                <a:grpSpLocks/>
              </p:cNvGrpSpPr>
              <p:nvPr/>
            </p:nvGrpSpPr>
            <p:grpSpPr bwMode="auto">
              <a:xfrm>
                <a:off x="1828800" y="1600200"/>
                <a:ext cx="5334001" cy="3658395"/>
                <a:chOff x="1828800" y="1600200"/>
                <a:chExt cx="5334001" cy="3658395"/>
              </a:xfrm>
            </p:grpSpPr>
            <p:sp>
              <p:nvSpPr>
                <p:cNvPr id="122" name="Rectangle 32"/>
                <p:cNvSpPr/>
                <p:nvPr/>
              </p:nvSpPr>
              <p:spPr>
                <a:xfrm>
                  <a:off x="1828800" y="1600200"/>
                  <a:ext cx="5334000" cy="36568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l">
                    <a:buFontTx/>
                    <a:buNone/>
                    <a:defRPr/>
                  </a:pPr>
                  <a:endParaRPr lang="en-US" sz="1800"/>
                </a:p>
              </p:txBody>
            </p:sp>
            <p:cxnSp>
              <p:nvCxnSpPr>
                <p:cNvPr id="123" name="Straight Connector 33"/>
                <p:cNvCxnSpPr/>
                <p:nvPr/>
              </p:nvCxnSpPr>
              <p:spPr>
                <a:xfrm rot="5400000" flipH="1" flipV="1">
                  <a:off x="151208" y="3428604"/>
                  <a:ext cx="3658395" cy="1588"/>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4" name="Straight Connector 34"/>
                <p:cNvCxnSpPr/>
                <p:nvPr/>
              </p:nvCxnSpPr>
              <p:spPr>
                <a:xfrm rot="5400000" flipH="1" flipV="1">
                  <a:off x="303608" y="3428604"/>
                  <a:ext cx="3658395" cy="1588"/>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5" name="Straight Connector 35"/>
                <p:cNvCxnSpPr/>
                <p:nvPr/>
              </p:nvCxnSpPr>
              <p:spPr>
                <a:xfrm rot="5400000" flipH="1" flipV="1">
                  <a:off x="456008" y="3428604"/>
                  <a:ext cx="3658395" cy="1588"/>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6" name="Straight Connector 36"/>
                <p:cNvCxnSpPr/>
                <p:nvPr/>
              </p:nvCxnSpPr>
              <p:spPr>
                <a:xfrm rot="5400000" flipH="1" flipV="1">
                  <a:off x="608408" y="3428604"/>
                  <a:ext cx="3658395" cy="1588"/>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7" name="Straight Connector 37"/>
                <p:cNvCxnSpPr/>
                <p:nvPr/>
              </p:nvCxnSpPr>
              <p:spPr>
                <a:xfrm rot="5400000" flipH="1" flipV="1">
                  <a:off x="760808" y="3428604"/>
                  <a:ext cx="3658395" cy="1588"/>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8" name="Straight Connector 38"/>
                <p:cNvCxnSpPr/>
                <p:nvPr/>
              </p:nvCxnSpPr>
              <p:spPr>
                <a:xfrm rot="5400000" flipH="1" flipV="1">
                  <a:off x="913208" y="3428604"/>
                  <a:ext cx="3658395" cy="1588"/>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9" name="Straight Connector 39"/>
                <p:cNvCxnSpPr/>
                <p:nvPr/>
              </p:nvCxnSpPr>
              <p:spPr>
                <a:xfrm rot="5400000" flipH="1" flipV="1">
                  <a:off x="1065608" y="3428604"/>
                  <a:ext cx="3658395" cy="1588"/>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0" name="Straight Connector 40"/>
                <p:cNvCxnSpPr/>
                <p:nvPr/>
              </p:nvCxnSpPr>
              <p:spPr>
                <a:xfrm rot="5400000" flipH="1" flipV="1">
                  <a:off x="1218008" y="3428604"/>
                  <a:ext cx="3658395" cy="1588"/>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1" name="Straight Connector 41"/>
                <p:cNvCxnSpPr/>
                <p:nvPr/>
              </p:nvCxnSpPr>
              <p:spPr>
                <a:xfrm rot="5400000" flipH="1" flipV="1">
                  <a:off x="1370408" y="3428604"/>
                  <a:ext cx="3658395" cy="1588"/>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2" name="Straight Connector 42"/>
                <p:cNvCxnSpPr/>
                <p:nvPr/>
              </p:nvCxnSpPr>
              <p:spPr>
                <a:xfrm rot="5400000" flipH="1" flipV="1">
                  <a:off x="1522808" y="3428604"/>
                  <a:ext cx="3658395" cy="1588"/>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3" name="Straight Connector 43"/>
                <p:cNvCxnSpPr/>
                <p:nvPr/>
              </p:nvCxnSpPr>
              <p:spPr>
                <a:xfrm rot="5400000" flipH="1" flipV="1">
                  <a:off x="1675208" y="3428604"/>
                  <a:ext cx="3658395" cy="1588"/>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4" name="Straight Connector 44"/>
                <p:cNvCxnSpPr/>
                <p:nvPr/>
              </p:nvCxnSpPr>
              <p:spPr>
                <a:xfrm rot="5400000" flipH="1" flipV="1">
                  <a:off x="1827608" y="3428604"/>
                  <a:ext cx="3658395" cy="1588"/>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5" name="Straight Connector 45"/>
                <p:cNvCxnSpPr/>
                <p:nvPr/>
              </p:nvCxnSpPr>
              <p:spPr>
                <a:xfrm rot="5400000" flipH="1" flipV="1">
                  <a:off x="1980008" y="3428604"/>
                  <a:ext cx="3658395" cy="1588"/>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46"/>
                <p:cNvCxnSpPr/>
                <p:nvPr/>
              </p:nvCxnSpPr>
              <p:spPr>
                <a:xfrm rot="5400000" flipH="1" flipV="1">
                  <a:off x="2132408" y="3428604"/>
                  <a:ext cx="3658395" cy="1588"/>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7" name="Straight Connector 47"/>
                <p:cNvCxnSpPr/>
                <p:nvPr/>
              </p:nvCxnSpPr>
              <p:spPr>
                <a:xfrm rot="5400000" flipH="1" flipV="1">
                  <a:off x="2284808" y="3428604"/>
                  <a:ext cx="3658395" cy="1588"/>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48"/>
                <p:cNvCxnSpPr/>
                <p:nvPr/>
              </p:nvCxnSpPr>
              <p:spPr>
                <a:xfrm rot="5400000" flipH="1" flipV="1">
                  <a:off x="2437208" y="3428604"/>
                  <a:ext cx="3658395" cy="1588"/>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9" name="Straight Connector 49"/>
                <p:cNvCxnSpPr/>
                <p:nvPr/>
              </p:nvCxnSpPr>
              <p:spPr>
                <a:xfrm rot="5400000" flipH="1" flipV="1">
                  <a:off x="2589608" y="3428604"/>
                  <a:ext cx="3658395" cy="1588"/>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0" name="Straight Connector 50"/>
                <p:cNvCxnSpPr/>
                <p:nvPr/>
              </p:nvCxnSpPr>
              <p:spPr>
                <a:xfrm rot="5400000" flipH="1" flipV="1">
                  <a:off x="2742008" y="3428604"/>
                  <a:ext cx="3658395" cy="1588"/>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1" name="Straight Connector 51"/>
                <p:cNvCxnSpPr/>
                <p:nvPr/>
              </p:nvCxnSpPr>
              <p:spPr>
                <a:xfrm rot="5400000" flipH="1" flipV="1">
                  <a:off x="2894408" y="3428604"/>
                  <a:ext cx="3658395" cy="1588"/>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2" name="Straight Connector 52"/>
                <p:cNvCxnSpPr/>
                <p:nvPr/>
              </p:nvCxnSpPr>
              <p:spPr>
                <a:xfrm rot="5400000" flipH="1" flipV="1">
                  <a:off x="3046808" y="3428604"/>
                  <a:ext cx="3658395" cy="1588"/>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3" name="Straight Connector 53"/>
                <p:cNvCxnSpPr/>
                <p:nvPr/>
              </p:nvCxnSpPr>
              <p:spPr>
                <a:xfrm rot="5400000" flipH="1" flipV="1">
                  <a:off x="3199208" y="3428604"/>
                  <a:ext cx="3658395" cy="1588"/>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4" name="Straight Connector 54"/>
                <p:cNvCxnSpPr/>
                <p:nvPr/>
              </p:nvCxnSpPr>
              <p:spPr>
                <a:xfrm rot="5400000" flipH="1" flipV="1">
                  <a:off x="3351608" y="3428604"/>
                  <a:ext cx="3658395" cy="1588"/>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5" name="Straight Connector 55"/>
                <p:cNvCxnSpPr/>
                <p:nvPr/>
              </p:nvCxnSpPr>
              <p:spPr>
                <a:xfrm rot="5400000" flipH="1" flipV="1">
                  <a:off x="3504008" y="3428604"/>
                  <a:ext cx="3658395" cy="1588"/>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6" name="Straight Connector 56"/>
                <p:cNvCxnSpPr/>
                <p:nvPr/>
              </p:nvCxnSpPr>
              <p:spPr>
                <a:xfrm rot="5400000" flipH="1" flipV="1">
                  <a:off x="3656408" y="3428604"/>
                  <a:ext cx="3658395" cy="1588"/>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7" name="Straight Connector 57"/>
                <p:cNvCxnSpPr/>
                <p:nvPr/>
              </p:nvCxnSpPr>
              <p:spPr>
                <a:xfrm rot="5400000" flipH="1" flipV="1">
                  <a:off x="3808808" y="3428604"/>
                  <a:ext cx="3658395" cy="1588"/>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8" name="Straight Connector 58"/>
                <p:cNvCxnSpPr/>
                <p:nvPr/>
              </p:nvCxnSpPr>
              <p:spPr>
                <a:xfrm rot="5400000" flipH="1" flipV="1">
                  <a:off x="3961208" y="3428604"/>
                  <a:ext cx="3658395" cy="1588"/>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9" name="Straight Connector 59"/>
                <p:cNvCxnSpPr/>
                <p:nvPr/>
              </p:nvCxnSpPr>
              <p:spPr>
                <a:xfrm rot="5400000" flipH="1" flipV="1">
                  <a:off x="4113608" y="3428604"/>
                  <a:ext cx="3658395" cy="1588"/>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0" name="Straight Connector 60"/>
                <p:cNvCxnSpPr/>
                <p:nvPr/>
              </p:nvCxnSpPr>
              <p:spPr>
                <a:xfrm rot="5400000" flipH="1" flipV="1">
                  <a:off x="4266008" y="3428604"/>
                  <a:ext cx="3658395" cy="1588"/>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1" name="Straight Connector 61"/>
                <p:cNvCxnSpPr/>
                <p:nvPr/>
              </p:nvCxnSpPr>
              <p:spPr>
                <a:xfrm rot="5400000" flipH="1" flipV="1">
                  <a:off x="4418408" y="3428604"/>
                  <a:ext cx="3658395" cy="1588"/>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2" name="Straight Connector 62"/>
                <p:cNvCxnSpPr/>
                <p:nvPr/>
              </p:nvCxnSpPr>
              <p:spPr>
                <a:xfrm rot="5400000" flipH="1" flipV="1">
                  <a:off x="4570808" y="3428604"/>
                  <a:ext cx="3658395" cy="1588"/>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3" name="Straight Connector 63"/>
                <p:cNvCxnSpPr/>
                <p:nvPr/>
              </p:nvCxnSpPr>
              <p:spPr>
                <a:xfrm rot="5400000" flipH="1" flipV="1">
                  <a:off x="4723208" y="3428604"/>
                  <a:ext cx="3658395" cy="1588"/>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4" name="Straight Connector 64"/>
                <p:cNvCxnSpPr/>
                <p:nvPr/>
              </p:nvCxnSpPr>
              <p:spPr>
                <a:xfrm rot="5400000" flipH="1" flipV="1">
                  <a:off x="4875608" y="3428604"/>
                  <a:ext cx="3658395" cy="1588"/>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5" name="Straight Connector 65"/>
                <p:cNvCxnSpPr/>
                <p:nvPr/>
              </p:nvCxnSpPr>
              <p:spPr>
                <a:xfrm rot="5400000" flipH="1" flipV="1">
                  <a:off x="5028008" y="3428604"/>
                  <a:ext cx="3658395" cy="1588"/>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6" name="Straight Connector 66"/>
                <p:cNvCxnSpPr/>
                <p:nvPr/>
              </p:nvCxnSpPr>
              <p:spPr>
                <a:xfrm rot="5400000" flipH="1" flipV="1">
                  <a:off x="5180408" y="3428604"/>
                  <a:ext cx="3658395" cy="1588"/>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7" name="Straight Connector 67"/>
                <p:cNvCxnSpPr/>
                <p:nvPr/>
              </p:nvCxnSpPr>
              <p:spPr>
                <a:xfrm rot="5400000" flipH="1" flipV="1">
                  <a:off x="5332808" y="3428604"/>
                  <a:ext cx="3658395" cy="1588"/>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98" name="Straight Connector 8"/>
              <p:cNvCxnSpPr/>
              <p:nvPr/>
            </p:nvCxnSpPr>
            <p:spPr>
              <a:xfrm>
                <a:off x="1828800" y="1600200"/>
                <a:ext cx="5334000" cy="1587"/>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9" name="Straight Connector 9"/>
              <p:cNvCxnSpPr/>
              <p:nvPr/>
            </p:nvCxnSpPr>
            <p:spPr>
              <a:xfrm>
                <a:off x="1828800" y="1752567"/>
                <a:ext cx="5334000" cy="1587"/>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10"/>
              <p:cNvCxnSpPr/>
              <p:nvPr/>
            </p:nvCxnSpPr>
            <p:spPr>
              <a:xfrm>
                <a:off x="1828800" y="1904934"/>
                <a:ext cx="5334000" cy="1587"/>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1"/>
              <p:cNvCxnSpPr/>
              <p:nvPr/>
            </p:nvCxnSpPr>
            <p:spPr>
              <a:xfrm>
                <a:off x="1828800" y="2057301"/>
                <a:ext cx="5334000" cy="1587"/>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2"/>
              <p:cNvCxnSpPr/>
              <p:nvPr/>
            </p:nvCxnSpPr>
            <p:spPr>
              <a:xfrm>
                <a:off x="1828800" y="2209668"/>
                <a:ext cx="5334000" cy="1587"/>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3"/>
              <p:cNvCxnSpPr/>
              <p:nvPr/>
            </p:nvCxnSpPr>
            <p:spPr>
              <a:xfrm>
                <a:off x="1828800" y="2362035"/>
                <a:ext cx="5334000" cy="1587"/>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4" name="Straight Connector 14"/>
              <p:cNvCxnSpPr/>
              <p:nvPr/>
            </p:nvCxnSpPr>
            <p:spPr>
              <a:xfrm>
                <a:off x="1828800" y="2514402"/>
                <a:ext cx="5334000" cy="1587"/>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5" name="Straight Connector 15"/>
              <p:cNvCxnSpPr/>
              <p:nvPr/>
            </p:nvCxnSpPr>
            <p:spPr>
              <a:xfrm>
                <a:off x="1828800" y="2666769"/>
                <a:ext cx="5334000" cy="1587"/>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6" name="Straight Connector 16"/>
              <p:cNvCxnSpPr/>
              <p:nvPr/>
            </p:nvCxnSpPr>
            <p:spPr>
              <a:xfrm>
                <a:off x="1828800" y="2819136"/>
                <a:ext cx="5334000" cy="1587"/>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7" name="Straight Connector 17"/>
              <p:cNvCxnSpPr/>
              <p:nvPr/>
            </p:nvCxnSpPr>
            <p:spPr>
              <a:xfrm>
                <a:off x="1828800" y="2971503"/>
                <a:ext cx="5334000" cy="1587"/>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8" name="Straight Connector 18"/>
              <p:cNvCxnSpPr/>
              <p:nvPr/>
            </p:nvCxnSpPr>
            <p:spPr>
              <a:xfrm>
                <a:off x="1828800" y="3123870"/>
                <a:ext cx="5334000" cy="1587"/>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9"/>
              <p:cNvCxnSpPr/>
              <p:nvPr/>
            </p:nvCxnSpPr>
            <p:spPr>
              <a:xfrm>
                <a:off x="1828800" y="3276237"/>
                <a:ext cx="5334000" cy="1587"/>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20"/>
              <p:cNvCxnSpPr/>
              <p:nvPr/>
            </p:nvCxnSpPr>
            <p:spPr>
              <a:xfrm>
                <a:off x="1828800" y="3428604"/>
                <a:ext cx="5334000" cy="1587"/>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1" name="Straight Connector 21"/>
              <p:cNvCxnSpPr/>
              <p:nvPr/>
            </p:nvCxnSpPr>
            <p:spPr>
              <a:xfrm>
                <a:off x="1828800" y="3580971"/>
                <a:ext cx="5334000" cy="1587"/>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2" name="Straight Connector 22"/>
              <p:cNvCxnSpPr/>
              <p:nvPr/>
            </p:nvCxnSpPr>
            <p:spPr>
              <a:xfrm>
                <a:off x="1828800" y="3733338"/>
                <a:ext cx="5334000" cy="1587"/>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3" name="Straight Connector 23"/>
              <p:cNvCxnSpPr/>
              <p:nvPr/>
            </p:nvCxnSpPr>
            <p:spPr>
              <a:xfrm>
                <a:off x="1828800" y="3885705"/>
                <a:ext cx="5334000" cy="1587"/>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4" name="Straight Connector 24"/>
              <p:cNvCxnSpPr/>
              <p:nvPr/>
            </p:nvCxnSpPr>
            <p:spPr>
              <a:xfrm>
                <a:off x="1828800" y="4038072"/>
                <a:ext cx="5334000" cy="1587"/>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5" name="Straight Connector 25"/>
              <p:cNvCxnSpPr/>
              <p:nvPr/>
            </p:nvCxnSpPr>
            <p:spPr>
              <a:xfrm>
                <a:off x="1828800" y="4190439"/>
                <a:ext cx="5334000" cy="1587"/>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6" name="Straight Connector 26"/>
              <p:cNvCxnSpPr/>
              <p:nvPr/>
            </p:nvCxnSpPr>
            <p:spPr>
              <a:xfrm>
                <a:off x="1828800" y="4342806"/>
                <a:ext cx="5334000" cy="1587"/>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7" name="Straight Connector 27"/>
              <p:cNvCxnSpPr/>
              <p:nvPr/>
            </p:nvCxnSpPr>
            <p:spPr>
              <a:xfrm>
                <a:off x="1828800" y="4495173"/>
                <a:ext cx="5334000" cy="1587"/>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8" name="Straight Connector 28"/>
              <p:cNvCxnSpPr/>
              <p:nvPr/>
            </p:nvCxnSpPr>
            <p:spPr>
              <a:xfrm>
                <a:off x="1828800" y="4647540"/>
                <a:ext cx="5334000" cy="1587"/>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9" name="Straight Connector 29"/>
              <p:cNvCxnSpPr/>
              <p:nvPr/>
            </p:nvCxnSpPr>
            <p:spPr>
              <a:xfrm>
                <a:off x="1828800" y="4799907"/>
                <a:ext cx="5334000" cy="1587"/>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0" name="Straight Connector 30"/>
              <p:cNvCxnSpPr/>
              <p:nvPr/>
            </p:nvCxnSpPr>
            <p:spPr>
              <a:xfrm>
                <a:off x="1828800" y="4952274"/>
                <a:ext cx="5334000" cy="1587"/>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1" name="Straight Connector 31"/>
              <p:cNvCxnSpPr/>
              <p:nvPr/>
            </p:nvCxnSpPr>
            <p:spPr>
              <a:xfrm>
                <a:off x="1828800" y="5104641"/>
                <a:ext cx="5334000" cy="1587"/>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1" name="Group 197"/>
            <p:cNvGrpSpPr>
              <a:grpSpLocks/>
            </p:cNvGrpSpPr>
            <p:nvPr/>
          </p:nvGrpSpPr>
          <p:grpSpPr bwMode="auto">
            <a:xfrm>
              <a:off x="817563" y="4859338"/>
              <a:ext cx="6106698" cy="522282"/>
              <a:chOff x="1475816" y="5105400"/>
              <a:chExt cx="6107352" cy="521334"/>
            </a:xfrm>
          </p:grpSpPr>
          <p:sp>
            <p:nvSpPr>
              <p:cNvPr id="76" name="TextBox 12"/>
              <p:cNvSpPr txBox="1">
                <a:spLocks noChangeArrowheads="1"/>
              </p:cNvSpPr>
              <p:nvPr/>
            </p:nvSpPr>
            <p:spPr bwMode="auto">
              <a:xfrm>
                <a:off x="6539180" y="5257800"/>
                <a:ext cx="1043988" cy="36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dirty="0">
                    <a:latin typeface="+mn-lt"/>
                  </a:rPr>
                  <a:t>Quantity</a:t>
                </a:r>
              </a:p>
            </p:txBody>
          </p:sp>
          <p:cxnSp>
            <p:nvCxnSpPr>
              <p:cNvPr id="77" name="Straight Connector 70"/>
              <p:cNvCxnSpPr/>
              <p:nvPr/>
            </p:nvCxnSpPr>
            <p:spPr>
              <a:xfrm>
                <a:off x="1828279" y="5257523"/>
                <a:ext cx="5334572" cy="158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8" name="Group 128"/>
              <p:cNvGrpSpPr>
                <a:grpSpLocks/>
              </p:cNvGrpSpPr>
              <p:nvPr/>
            </p:nvGrpSpPr>
            <p:grpSpPr bwMode="auto">
              <a:xfrm>
                <a:off x="2390216" y="5105400"/>
                <a:ext cx="312909" cy="520541"/>
                <a:chOff x="561416" y="4877594"/>
                <a:chExt cx="312909" cy="520541"/>
              </a:xfrm>
            </p:grpSpPr>
            <p:sp>
              <p:nvSpPr>
                <p:cNvPr id="95" name="TextBox 121"/>
                <p:cNvSpPr txBox="1">
                  <a:spLocks noChangeArrowheads="1"/>
                </p:cNvSpPr>
                <p:nvPr/>
              </p:nvSpPr>
              <p:spPr bwMode="auto">
                <a:xfrm>
                  <a:off x="561416" y="5029196"/>
                  <a:ext cx="312909" cy="368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a:latin typeface="+mn-lt"/>
                    </a:rPr>
                    <a:t>5</a:t>
                  </a:r>
                </a:p>
              </p:txBody>
            </p:sp>
            <p:cxnSp>
              <p:nvCxnSpPr>
                <p:cNvPr id="96" name="Straight Connector 89"/>
                <p:cNvCxnSpPr/>
                <p:nvPr/>
              </p:nvCxnSpPr>
              <p:spPr>
                <a:xfrm rot="5400000" flipH="1" flipV="1">
                  <a:off x="686293" y="4952862"/>
                  <a:ext cx="152123" cy="158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9" name="Group 135"/>
              <p:cNvGrpSpPr>
                <a:grpSpLocks/>
              </p:cNvGrpSpPr>
              <p:nvPr/>
            </p:nvGrpSpPr>
            <p:grpSpPr bwMode="auto">
              <a:xfrm>
                <a:off x="3846121" y="5105400"/>
                <a:ext cx="441151" cy="520541"/>
                <a:chOff x="501269" y="4877594"/>
                <a:chExt cx="441151" cy="520541"/>
              </a:xfrm>
            </p:grpSpPr>
            <p:sp>
              <p:nvSpPr>
                <p:cNvPr id="93" name="TextBox 136"/>
                <p:cNvSpPr txBox="1">
                  <a:spLocks noChangeArrowheads="1"/>
                </p:cNvSpPr>
                <p:nvPr/>
              </p:nvSpPr>
              <p:spPr bwMode="auto">
                <a:xfrm>
                  <a:off x="501269" y="5029196"/>
                  <a:ext cx="441151" cy="368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a:latin typeface="+mn-lt"/>
                    </a:rPr>
                    <a:t>15</a:t>
                  </a:r>
                </a:p>
              </p:txBody>
            </p:sp>
            <p:cxnSp>
              <p:nvCxnSpPr>
                <p:cNvPr id="94" name="Straight Connector 87"/>
                <p:cNvCxnSpPr/>
                <p:nvPr/>
              </p:nvCxnSpPr>
              <p:spPr>
                <a:xfrm rot="5400000" flipH="1" flipV="1">
                  <a:off x="686465" y="4952862"/>
                  <a:ext cx="152123"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0" name="Group 150"/>
              <p:cNvGrpSpPr>
                <a:grpSpLocks/>
              </p:cNvGrpSpPr>
              <p:nvPr/>
            </p:nvGrpSpPr>
            <p:grpSpPr bwMode="auto">
              <a:xfrm>
                <a:off x="3084121" y="5105400"/>
                <a:ext cx="441151" cy="520541"/>
                <a:chOff x="501269" y="4877594"/>
                <a:chExt cx="441151" cy="520541"/>
              </a:xfrm>
            </p:grpSpPr>
            <p:sp>
              <p:nvSpPr>
                <p:cNvPr id="91" name="TextBox 151"/>
                <p:cNvSpPr txBox="1">
                  <a:spLocks noChangeArrowheads="1"/>
                </p:cNvSpPr>
                <p:nvPr/>
              </p:nvSpPr>
              <p:spPr bwMode="auto">
                <a:xfrm>
                  <a:off x="501269" y="5029196"/>
                  <a:ext cx="441151" cy="368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a:latin typeface="+mn-lt"/>
                    </a:rPr>
                    <a:t>10</a:t>
                  </a:r>
                </a:p>
              </p:txBody>
            </p:sp>
            <p:cxnSp>
              <p:nvCxnSpPr>
                <p:cNvPr id="92" name="Straight Connector 85"/>
                <p:cNvCxnSpPr/>
                <p:nvPr/>
              </p:nvCxnSpPr>
              <p:spPr>
                <a:xfrm rot="5400000" flipH="1" flipV="1">
                  <a:off x="686383" y="4952862"/>
                  <a:ext cx="152123"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1" name="Group 153"/>
              <p:cNvGrpSpPr>
                <a:grpSpLocks/>
              </p:cNvGrpSpPr>
              <p:nvPr/>
            </p:nvGrpSpPr>
            <p:grpSpPr bwMode="auto">
              <a:xfrm>
                <a:off x="5386174" y="5105400"/>
                <a:ext cx="441151" cy="520541"/>
                <a:chOff x="501268" y="4877594"/>
                <a:chExt cx="441151" cy="520541"/>
              </a:xfrm>
            </p:grpSpPr>
            <p:sp>
              <p:nvSpPr>
                <p:cNvPr id="89" name="TextBox 154"/>
                <p:cNvSpPr txBox="1">
                  <a:spLocks noChangeArrowheads="1"/>
                </p:cNvSpPr>
                <p:nvPr/>
              </p:nvSpPr>
              <p:spPr bwMode="auto">
                <a:xfrm>
                  <a:off x="501268" y="5029196"/>
                  <a:ext cx="441151" cy="368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a:latin typeface="+mn-lt"/>
                    </a:rPr>
                    <a:t>25</a:t>
                  </a:r>
                </a:p>
              </p:txBody>
            </p:sp>
            <p:cxnSp>
              <p:nvCxnSpPr>
                <p:cNvPr id="90" name="Straight Connector 83"/>
                <p:cNvCxnSpPr/>
                <p:nvPr/>
              </p:nvCxnSpPr>
              <p:spPr>
                <a:xfrm rot="5400000" flipH="1" flipV="1">
                  <a:off x="686451" y="4952862"/>
                  <a:ext cx="152123"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2" name="Group 156"/>
              <p:cNvGrpSpPr>
                <a:grpSpLocks/>
              </p:cNvGrpSpPr>
              <p:nvPr/>
            </p:nvGrpSpPr>
            <p:grpSpPr bwMode="auto">
              <a:xfrm>
                <a:off x="4624175" y="5105400"/>
                <a:ext cx="441151" cy="520541"/>
                <a:chOff x="501269" y="4877594"/>
                <a:chExt cx="441151" cy="520541"/>
              </a:xfrm>
            </p:grpSpPr>
            <p:sp>
              <p:nvSpPr>
                <p:cNvPr id="87" name="TextBox 157"/>
                <p:cNvSpPr txBox="1">
                  <a:spLocks noChangeArrowheads="1"/>
                </p:cNvSpPr>
                <p:nvPr/>
              </p:nvSpPr>
              <p:spPr bwMode="auto">
                <a:xfrm>
                  <a:off x="501269" y="5029196"/>
                  <a:ext cx="441151" cy="368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a:latin typeface="+mn-lt"/>
                    </a:rPr>
                    <a:t>20</a:t>
                  </a:r>
                </a:p>
              </p:txBody>
            </p:sp>
            <p:cxnSp>
              <p:nvCxnSpPr>
                <p:cNvPr id="88" name="Straight Connector 81"/>
                <p:cNvCxnSpPr/>
                <p:nvPr/>
              </p:nvCxnSpPr>
              <p:spPr>
                <a:xfrm rot="5400000" flipH="1" flipV="1">
                  <a:off x="686369" y="4952862"/>
                  <a:ext cx="152123"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3" name="Group 159"/>
              <p:cNvGrpSpPr>
                <a:grpSpLocks/>
              </p:cNvGrpSpPr>
              <p:nvPr/>
            </p:nvGrpSpPr>
            <p:grpSpPr bwMode="auto">
              <a:xfrm>
                <a:off x="6132121" y="5105400"/>
                <a:ext cx="441151" cy="520541"/>
                <a:chOff x="501269" y="4877594"/>
                <a:chExt cx="441151" cy="520541"/>
              </a:xfrm>
            </p:grpSpPr>
            <p:sp>
              <p:nvSpPr>
                <p:cNvPr id="85" name="TextBox 160"/>
                <p:cNvSpPr txBox="1">
                  <a:spLocks noChangeArrowheads="1"/>
                </p:cNvSpPr>
                <p:nvPr/>
              </p:nvSpPr>
              <p:spPr bwMode="auto">
                <a:xfrm>
                  <a:off x="501269" y="5029196"/>
                  <a:ext cx="441151" cy="368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a:latin typeface="+mn-lt"/>
                    </a:rPr>
                    <a:t>30</a:t>
                  </a:r>
                </a:p>
              </p:txBody>
            </p:sp>
            <p:cxnSp>
              <p:nvCxnSpPr>
                <p:cNvPr id="86" name="Straight Connector 79"/>
                <p:cNvCxnSpPr/>
                <p:nvPr/>
              </p:nvCxnSpPr>
              <p:spPr>
                <a:xfrm rot="5400000" flipH="1" flipV="1">
                  <a:off x="686710" y="4952862"/>
                  <a:ext cx="152123"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4" name="TextBox 162"/>
              <p:cNvSpPr txBox="1">
                <a:spLocks noChangeArrowheads="1"/>
              </p:cNvSpPr>
              <p:nvPr/>
            </p:nvSpPr>
            <p:spPr bwMode="auto">
              <a:xfrm>
                <a:off x="1475816" y="5257795"/>
                <a:ext cx="312910" cy="368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a:latin typeface="+mn-lt"/>
                  </a:rPr>
                  <a:t>0</a:t>
                </a:r>
              </a:p>
            </p:txBody>
          </p:sp>
        </p:grpSp>
        <p:grpSp>
          <p:nvGrpSpPr>
            <p:cNvPr id="12" name="Group 198"/>
            <p:cNvGrpSpPr>
              <a:grpSpLocks/>
            </p:cNvGrpSpPr>
            <p:nvPr/>
          </p:nvGrpSpPr>
          <p:grpSpPr bwMode="auto">
            <a:xfrm>
              <a:off x="108170" y="1354137"/>
              <a:ext cx="1222157" cy="3659188"/>
              <a:chOff x="766500" y="1600112"/>
              <a:chExt cx="1222806" cy="3658482"/>
            </a:xfrm>
          </p:grpSpPr>
          <p:sp>
            <p:nvSpPr>
              <p:cNvPr id="41" name="TextBox 13"/>
              <p:cNvSpPr txBox="1">
                <a:spLocks noChangeArrowheads="1"/>
              </p:cNvSpPr>
              <p:nvPr/>
            </p:nvSpPr>
            <p:spPr bwMode="auto">
              <a:xfrm>
                <a:off x="766500" y="1978438"/>
                <a:ext cx="710829" cy="369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dirty="0">
                    <a:latin typeface="+mn-lt"/>
                  </a:rPr>
                  <a:t>Price</a:t>
                </a:r>
              </a:p>
            </p:txBody>
          </p:sp>
          <p:cxnSp>
            <p:nvCxnSpPr>
              <p:cNvPr id="42" name="Straight Connector 92"/>
              <p:cNvCxnSpPr/>
              <p:nvPr/>
            </p:nvCxnSpPr>
            <p:spPr>
              <a:xfrm rot="5400000">
                <a:off x="-358" y="3429353"/>
                <a:ext cx="365848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3" name="Group 166"/>
              <p:cNvGrpSpPr>
                <a:grpSpLocks/>
              </p:cNvGrpSpPr>
              <p:nvPr/>
            </p:nvGrpSpPr>
            <p:grpSpPr bwMode="auto">
              <a:xfrm>
                <a:off x="1483896" y="4724400"/>
                <a:ext cx="505410" cy="369261"/>
                <a:chOff x="866190" y="4126468"/>
                <a:chExt cx="505410" cy="369261"/>
              </a:xfrm>
            </p:grpSpPr>
            <p:sp>
              <p:nvSpPr>
                <p:cNvPr id="74" name="TextBox 163"/>
                <p:cNvSpPr txBox="1">
                  <a:spLocks noChangeArrowheads="1"/>
                </p:cNvSpPr>
                <p:nvPr/>
              </p:nvSpPr>
              <p:spPr bwMode="auto">
                <a:xfrm>
                  <a:off x="866190" y="4126468"/>
                  <a:ext cx="312952" cy="369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a:latin typeface="+mn-lt"/>
                    </a:rPr>
                    <a:t>1</a:t>
                  </a:r>
                </a:p>
              </p:txBody>
            </p:sp>
            <p:cxnSp>
              <p:nvCxnSpPr>
                <p:cNvPr id="75" name="Straight Connector 125"/>
                <p:cNvCxnSpPr/>
                <p:nvPr/>
              </p:nvCxnSpPr>
              <p:spPr>
                <a:xfrm>
                  <a:off x="1219119" y="4343223"/>
                  <a:ext cx="152481"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4" name="Group 167"/>
              <p:cNvGrpSpPr>
                <a:grpSpLocks/>
              </p:cNvGrpSpPr>
              <p:nvPr/>
            </p:nvGrpSpPr>
            <p:grpSpPr bwMode="auto">
              <a:xfrm>
                <a:off x="1483896" y="4419600"/>
                <a:ext cx="505410" cy="369261"/>
                <a:chOff x="866190" y="4126468"/>
                <a:chExt cx="505410" cy="369261"/>
              </a:xfrm>
            </p:grpSpPr>
            <p:sp>
              <p:nvSpPr>
                <p:cNvPr id="72" name="TextBox 168"/>
                <p:cNvSpPr txBox="1">
                  <a:spLocks noChangeArrowheads="1"/>
                </p:cNvSpPr>
                <p:nvPr/>
              </p:nvSpPr>
              <p:spPr bwMode="auto">
                <a:xfrm>
                  <a:off x="866190" y="4126468"/>
                  <a:ext cx="312952" cy="369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a:latin typeface="+mn-lt"/>
                    </a:rPr>
                    <a:t>2</a:t>
                  </a:r>
                </a:p>
              </p:txBody>
            </p:sp>
            <p:cxnSp>
              <p:nvCxnSpPr>
                <p:cNvPr id="73" name="Straight Connector 123"/>
                <p:cNvCxnSpPr/>
                <p:nvPr/>
              </p:nvCxnSpPr>
              <p:spPr>
                <a:xfrm>
                  <a:off x="1219119" y="4343282"/>
                  <a:ext cx="152481"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5" name="Group 170"/>
              <p:cNvGrpSpPr>
                <a:grpSpLocks/>
              </p:cNvGrpSpPr>
              <p:nvPr/>
            </p:nvGrpSpPr>
            <p:grpSpPr bwMode="auto">
              <a:xfrm>
                <a:off x="1483896" y="4114800"/>
                <a:ext cx="505410" cy="369261"/>
                <a:chOff x="866190" y="4126468"/>
                <a:chExt cx="505410" cy="369261"/>
              </a:xfrm>
            </p:grpSpPr>
            <p:sp>
              <p:nvSpPr>
                <p:cNvPr id="70" name="TextBox 171"/>
                <p:cNvSpPr txBox="1">
                  <a:spLocks noChangeArrowheads="1"/>
                </p:cNvSpPr>
                <p:nvPr/>
              </p:nvSpPr>
              <p:spPr bwMode="auto">
                <a:xfrm>
                  <a:off x="866190" y="4126468"/>
                  <a:ext cx="312952" cy="369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a:latin typeface="+mn-lt"/>
                    </a:rPr>
                    <a:t>3</a:t>
                  </a:r>
                </a:p>
              </p:txBody>
            </p:sp>
            <p:cxnSp>
              <p:nvCxnSpPr>
                <p:cNvPr id="71" name="Straight Connector 121"/>
                <p:cNvCxnSpPr/>
                <p:nvPr/>
              </p:nvCxnSpPr>
              <p:spPr>
                <a:xfrm>
                  <a:off x="1219119" y="4343340"/>
                  <a:ext cx="152481"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6" name="Group 173"/>
              <p:cNvGrpSpPr>
                <a:grpSpLocks/>
              </p:cNvGrpSpPr>
              <p:nvPr/>
            </p:nvGrpSpPr>
            <p:grpSpPr bwMode="auto">
              <a:xfrm>
                <a:off x="1483896" y="3810000"/>
                <a:ext cx="505410" cy="369261"/>
                <a:chOff x="866190" y="4126468"/>
                <a:chExt cx="505410" cy="369261"/>
              </a:xfrm>
            </p:grpSpPr>
            <p:sp>
              <p:nvSpPr>
                <p:cNvPr id="68" name="TextBox 174"/>
                <p:cNvSpPr txBox="1">
                  <a:spLocks noChangeArrowheads="1"/>
                </p:cNvSpPr>
                <p:nvPr/>
              </p:nvSpPr>
              <p:spPr bwMode="auto">
                <a:xfrm>
                  <a:off x="866190" y="4126468"/>
                  <a:ext cx="312952" cy="369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a:latin typeface="+mn-lt"/>
                    </a:rPr>
                    <a:t>4</a:t>
                  </a:r>
                </a:p>
              </p:txBody>
            </p:sp>
            <p:cxnSp>
              <p:nvCxnSpPr>
                <p:cNvPr id="69" name="Straight Connector 119"/>
                <p:cNvCxnSpPr/>
                <p:nvPr/>
              </p:nvCxnSpPr>
              <p:spPr>
                <a:xfrm>
                  <a:off x="1219119" y="4343399"/>
                  <a:ext cx="152481"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7" name="Group 176"/>
              <p:cNvGrpSpPr>
                <a:grpSpLocks/>
              </p:cNvGrpSpPr>
              <p:nvPr/>
            </p:nvGrpSpPr>
            <p:grpSpPr bwMode="auto">
              <a:xfrm>
                <a:off x="1483896" y="3505200"/>
                <a:ext cx="505410" cy="369261"/>
                <a:chOff x="866190" y="4126468"/>
                <a:chExt cx="505410" cy="369261"/>
              </a:xfrm>
            </p:grpSpPr>
            <p:sp>
              <p:nvSpPr>
                <p:cNvPr id="66" name="TextBox 177"/>
                <p:cNvSpPr txBox="1">
                  <a:spLocks noChangeArrowheads="1"/>
                </p:cNvSpPr>
                <p:nvPr/>
              </p:nvSpPr>
              <p:spPr bwMode="auto">
                <a:xfrm>
                  <a:off x="866190" y="4126468"/>
                  <a:ext cx="312952" cy="369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a:latin typeface="+mn-lt"/>
                    </a:rPr>
                    <a:t>5</a:t>
                  </a:r>
                </a:p>
              </p:txBody>
            </p:sp>
            <p:cxnSp>
              <p:nvCxnSpPr>
                <p:cNvPr id="67" name="Straight Connector 117"/>
                <p:cNvCxnSpPr/>
                <p:nvPr/>
              </p:nvCxnSpPr>
              <p:spPr>
                <a:xfrm>
                  <a:off x="1219119" y="4343458"/>
                  <a:ext cx="152481"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8" name="Group 179"/>
              <p:cNvGrpSpPr>
                <a:grpSpLocks/>
              </p:cNvGrpSpPr>
              <p:nvPr/>
            </p:nvGrpSpPr>
            <p:grpSpPr bwMode="auto">
              <a:xfrm>
                <a:off x="1483896" y="3200400"/>
                <a:ext cx="505410" cy="369261"/>
                <a:chOff x="866190" y="4126468"/>
                <a:chExt cx="505410" cy="369261"/>
              </a:xfrm>
            </p:grpSpPr>
            <p:sp>
              <p:nvSpPr>
                <p:cNvPr id="64" name="TextBox 180"/>
                <p:cNvSpPr txBox="1">
                  <a:spLocks noChangeArrowheads="1"/>
                </p:cNvSpPr>
                <p:nvPr/>
              </p:nvSpPr>
              <p:spPr bwMode="auto">
                <a:xfrm>
                  <a:off x="866190" y="4126468"/>
                  <a:ext cx="312952" cy="369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a:latin typeface="+mn-lt"/>
                    </a:rPr>
                    <a:t>6</a:t>
                  </a:r>
                </a:p>
              </p:txBody>
            </p:sp>
            <p:cxnSp>
              <p:nvCxnSpPr>
                <p:cNvPr id="65" name="Straight Connector 115"/>
                <p:cNvCxnSpPr/>
                <p:nvPr/>
              </p:nvCxnSpPr>
              <p:spPr>
                <a:xfrm>
                  <a:off x="1219119" y="4343517"/>
                  <a:ext cx="152481"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9" name="Group 182"/>
              <p:cNvGrpSpPr>
                <a:grpSpLocks/>
              </p:cNvGrpSpPr>
              <p:nvPr/>
            </p:nvGrpSpPr>
            <p:grpSpPr bwMode="auto">
              <a:xfrm>
                <a:off x="1483896" y="2895600"/>
                <a:ext cx="505410" cy="369261"/>
                <a:chOff x="866190" y="4126468"/>
                <a:chExt cx="505410" cy="369261"/>
              </a:xfrm>
            </p:grpSpPr>
            <p:sp>
              <p:nvSpPr>
                <p:cNvPr id="62" name="TextBox 183"/>
                <p:cNvSpPr txBox="1">
                  <a:spLocks noChangeArrowheads="1"/>
                </p:cNvSpPr>
                <p:nvPr/>
              </p:nvSpPr>
              <p:spPr bwMode="auto">
                <a:xfrm>
                  <a:off x="866190" y="4126468"/>
                  <a:ext cx="312952" cy="369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a:latin typeface="+mn-lt"/>
                    </a:rPr>
                    <a:t>7</a:t>
                  </a:r>
                </a:p>
              </p:txBody>
            </p:sp>
            <p:cxnSp>
              <p:nvCxnSpPr>
                <p:cNvPr id="63" name="Straight Connector 113"/>
                <p:cNvCxnSpPr/>
                <p:nvPr/>
              </p:nvCxnSpPr>
              <p:spPr>
                <a:xfrm>
                  <a:off x="1219119" y="4343575"/>
                  <a:ext cx="152481"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0" name="Group 185"/>
              <p:cNvGrpSpPr>
                <a:grpSpLocks/>
              </p:cNvGrpSpPr>
              <p:nvPr/>
            </p:nvGrpSpPr>
            <p:grpSpPr bwMode="auto">
              <a:xfrm>
                <a:off x="1483896" y="2590800"/>
                <a:ext cx="505410" cy="369261"/>
                <a:chOff x="866190" y="4126468"/>
                <a:chExt cx="505410" cy="369261"/>
              </a:xfrm>
            </p:grpSpPr>
            <p:sp>
              <p:nvSpPr>
                <p:cNvPr id="60" name="TextBox 186"/>
                <p:cNvSpPr txBox="1">
                  <a:spLocks noChangeArrowheads="1"/>
                </p:cNvSpPr>
                <p:nvPr/>
              </p:nvSpPr>
              <p:spPr bwMode="auto">
                <a:xfrm>
                  <a:off x="866190" y="4126468"/>
                  <a:ext cx="312952" cy="369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a:latin typeface="+mn-lt"/>
                    </a:rPr>
                    <a:t>8</a:t>
                  </a:r>
                </a:p>
              </p:txBody>
            </p:sp>
            <p:cxnSp>
              <p:nvCxnSpPr>
                <p:cNvPr id="61" name="Straight Connector 111"/>
                <p:cNvCxnSpPr/>
                <p:nvPr/>
              </p:nvCxnSpPr>
              <p:spPr>
                <a:xfrm>
                  <a:off x="1219119" y="4343634"/>
                  <a:ext cx="152481"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1" name="Group 188"/>
              <p:cNvGrpSpPr>
                <a:grpSpLocks/>
              </p:cNvGrpSpPr>
              <p:nvPr/>
            </p:nvGrpSpPr>
            <p:grpSpPr bwMode="auto">
              <a:xfrm>
                <a:off x="1483896" y="2286000"/>
                <a:ext cx="505410" cy="369261"/>
                <a:chOff x="866190" y="4126468"/>
                <a:chExt cx="505410" cy="369261"/>
              </a:xfrm>
            </p:grpSpPr>
            <p:sp>
              <p:nvSpPr>
                <p:cNvPr id="58" name="TextBox 189"/>
                <p:cNvSpPr txBox="1">
                  <a:spLocks noChangeArrowheads="1"/>
                </p:cNvSpPr>
                <p:nvPr/>
              </p:nvSpPr>
              <p:spPr bwMode="auto">
                <a:xfrm>
                  <a:off x="866190" y="4126468"/>
                  <a:ext cx="312952" cy="369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a:latin typeface="+mn-lt"/>
                    </a:rPr>
                    <a:t>9</a:t>
                  </a:r>
                </a:p>
              </p:txBody>
            </p:sp>
            <p:cxnSp>
              <p:nvCxnSpPr>
                <p:cNvPr id="59" name="Straight Connector 109"/>
                <p:cNvCxnSpPr/>
                <p:nvPr/>
              </p:nvCxnSpPr>
              <p:spPr>
                <a:xfrm>
                  <a:off x="1219119" y="4343693"/>
                  <a:ext cx="152481"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2" name="Group 191"/>
              <p:cNvGrpSpPr>
                <a:grpSpLocks/>
              </p:cNvGrpSpPr>
              <p:nvPr/>
            </p:nvGrpSpPr>
            <p:grpSpPr bwMode="auto">
              <a:xfrm>
                <a:off x="1407687" y="1981200"/>
                <a:ext cx="581619" cy="369261"/>
                <a:chOff x="789981" y="4126468"/>
                <a:chExt cx="581619" cy="369261"/>
              </a:xfrm>
            </p:grpSpPr>
            <p:sp>
              <p:nvSpPr>
                <p:cNvPr id="56" name="TextBox 192"/>
                <p:cNvSpPr txBox="1">
                  <a:spLocks noChangeArrowheads="1"/>
                </p:cNvSpPr>
                <p:nvPr/>
              </p:nvSpPr>
              <p:spPr bwMode="auto">
                <a:xfrm>
                  <a:off x="789981" y="4126468"/>
                  <a:ext cx="441210" cy="369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a:latin typeface="+mn-lt"/>
                    </a:rPr>
                    <a:t>10</a:t>
                  </a:r>
                </a:p>
              </p:txBody>
            </p:sp>
            <p:cxnSp>
              <p:nvCxnSpPr>
                <p:cNvPr id="57" name="Straight Connector 107"/>
                <p:cNvCxnSpPr/>
                <p:nvPr/>
              </p:nvCxnSpPr>
              <p:spPr>
                <a:xfrm>
                  <a:off x="1219119" y="4343751"/>
                  <a:ext cx="152481"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3" name="Group 194"/>
              <p:cNvGrpSpPr>
                <a:grpSpLocks/>
              </p:cNvGrpSpPr>
              <p:nvPr/>
            </p:nvGrpSpPr>
            <p:grpSpPr bwMode="auto">
              <a:xfrm>
                <a:off x="1255279" y="1676400"/>
                <a:ext cx="734027" cy="369261"/>
                <a:chOff x="637573" y="4126468"/>
                <a:chExt cx="734027" cy="369261"/>
              </a:xfrm>
            </p:grpSpPr>
            <p:sp>
              <p:nvSpPr>
                <p:cNvPr id="54" name="TextBox 195"/>
                <p:cNvSpPr txBox="1">
                  <a:spLocks noChangeArrowheads="1"/>
                </p:cNvSpPr>
                <p:nvPr/>
              </p:nvSpPr>
              <p:spPr bwMode="auto">
                <a:xfrm>
                  <a:off x="637573" y="4126468"/>
                  <a:ext cx="552348" cy="369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a:latin typeface="+mn-lt"/>
                    </a:rPr>
                    <a:t>$11</a:t>
                  </a:r>
                </a:p>
              </p:txBody>
            </p:sp>
            <p:cxnSp>
              <p:nvCxnSpPr>
                <p:cNvPr id="55" name="Straight Connector 105"/>
                <p:cNvCxnSpPr/>
                <p:nvPr/>
              </p:nvCxnSpPr>
              <p:spPr>
                <a:xfrm>
                  <a:off x="1219119" y="4343810"/>
                  <a:ext cx="152481"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3" name="Group 146"/>
            <p:cNvGrpSpPr>
              <a:grpSpLocks/>
            </p:cNvGrpSpPr>
            <p:nvPr/>
          </p:nvGrpSpPr>
          <p:grpSpPr bwMode="auto">
            <a:xfrm>
              <a:off x="1855788" y="1903413"/>
              <a:ext cx="4281487" cy="2030412"/>
              <a:chOff x="1828800" y="2149140"/>
              <a:chExt cx="4281685" cy="2030152"/>
            </a:xfrm>
          </p:grpSpPr>
          <p:grpSp>
            <p:nvGrpSpPr>
              <p:cNvPr id="28" name="Group 220"/>
              <p:cNvGrpSpPr>
                <a:grpSpLocks/>
              </p:cNvGrpSpPr>
              <p:nvPr/>
            </p:nvGrpSpPr>
            <p:grpSpPr bwMode="auto">
              <a:xfrm>
                <a:off x="1905000" y="2209458"/>
                <a:ext cx="4205485" cy="1969834"/>
                <a:chOff x="2590800" y="2209458"/>
                <a:chExt cx="4205485" cy="1969834"/>
              </a:xfrm>
            </p:grpSpPr>
            <p:cxnSp>
              <p:nvCxnSpPr>
                <p:cNvPr id="39" name="Straight Connector 138"/>
                <p:cNvCxnSpPr/>
                <p:nvPr/>
              </p:nvCxnSpPr>
              <p:spPr>
                <a:xfrm>
                  <a:off x="2590804" y="2209457"/>
                  <a:ext cx="3048141" cy="1523805"/>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40" name="TextBox 42"/>
                <p:cNvSpPr txBox="1">
                  <a:spLocks noChangeArrowheads="1"/>
                </p:cNvSpPr>
                <p:nvPr/>
              </p:nvSpPr>
              <p:spPr bwMode="auto">
                <a:xfrm>
                  <a:off x="5359673" y="3810000"/>
                  <a:ext cx="1436612" cy="36929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a:latin typeface="+mn-lt"/>
                    </a:rPr>
                    <a:t>Demand, D</a:t>
                  </a:r>
                  <a:r>
                    <a:rPr lang="en-US" altLang="en-US" sz="1800" baseline="-25000">
                      <a:latin typeface="+mn-lt"/>
                    </a:rPr>
                    <a:t>1</a:t>
                  </a:r>
                </a:p>
              </p:txBody>
            </p:sp>
          </p:grpSp>
          <p:sp>
            <p:nvSpPr>
              <p:cNvPr id="29" name="Freeform 183"/>
              <p:cNvSpPr>
                <a:spLocks/>
              </p:cNvSpPr>
              <p:nvPr/>
            </p:nvSpPr>
            <p:spPr bwMode="auto">
              <a:xfrm>
                <a:off x="4882278" y="3673140"/>
                <a:ext cx="144979" cy="136860"/>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30" name="Group 40"/>
              <p:cNvGrpSpPr>
                <a:grpSpLocks/>
              </p:cNvGrpSpPr>
              <p:nvPr/>
            </p:nvGrpSpPr>
            <p:grpSpPr bwMode="auto">
              <a:xfrm>
                <a:off x="4272693" y="3094027"/>
                <a:ext cx="1021247" cy="411162"/>
                <a:chOff x="7810761" y="4154236"/>
                <a:chExt cx="1018521" cy="410771"/>
              </a:xfrm>
            </p:grpSpPr>
            <p:sp>
              <p:nvSpPr>
                <p:cNvPr id="37" name="Freeform 183"/>
                <p:cNvSpPr>
                  <a:spLocks/>
                </p:cNvSpPr>
                <p:nvPr/>
              </p:nvSpPr>
              <p:spPr bwMode="auto">
                <a:xfrm>
                  <a:off x="7810761" y="4428277"/>
                  <a:ext cx="144592" cy="136730"/>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 name="TextBox 42"/>
                <p:cNvSpPr txBox="1">
                  <a:spLocks noChangeArrowheads="1"/>
                </p:cNvSpPr>
                <p:nvPr/>
              </p:nvSpPr>
              <p:spPr bwMode="auto">
                <a:xfrm>
                  <a:off x="7852141" y="4154236"/>
                  <a:ext cx="977141" cy="368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a:latin typeface="+mn-lt"/>
                    </a:rPr>
                    <a:t>(21, $6)</a:t>
                  </a:r>
                </a:p>
              </p:txBody>
            </p:sp>
          </p:grpSp>
          <p:sp>
            <p:nvSpPr>
              <p:cNvPr id="31" name="Freeform 183"/>
              <p:cNvSpPr>
                <a:spLocks/>
              </p:cNvSpPr>
              <p:nvPr/>
            </p:nvSpPr>
            <p:spPr bwMode="auto">
              <a:xfrm>
                <a:off x="3663078" y="3063540"/>
                <a:ext cx="144979" cy="136860"/>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32" name="Group 40"/>
              <p:cNvGrpSpPr>
                <a:grpSpLocks/>
              </p:cNvGrpSpPr>
              <p:nvPr/>
            </p:nvGrpSpPr>
            <p:grpSpPr bwMode="auto">
              <a:xfrm>
                <a:off x="3048013" y="2484427"/>
                <a:ext cx="1021247" cy="411162"/>
                <a:chOff x="7810761" y="4154236"/>
                <a:chExt cx="1018521" cy="410771"/>
              </a:xfrm>
            </p:grpSpPr>
            <p:sp>
              <p:nvSpPr>
                <p:cNvPr id="35" name="Freeform 183"/>
                <p:cNvSpPr>
                  <a:spLocks/>
                </p:cNvSpPr>
                <p:nvPr/>
              </p:nvSpPr>
              <p:spPr bwMode="auto">
                <a:xfrm>
                  <a:off x="7810761" y="4428277"/>
                  <a:ext cx="144592" cy="136730"/>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 name="TextBox 42"/>
                <p:cNvSpPr txBox="1">
                  <a:spLocks noChangeArrowheads="1"/>
                </p:cNvSpPr>
                <p:nvPr/>
              </p:nvSpPr>
              <p:spPr bwMode="auto">
                <a:xfrm>
                  <a:off x="7852141" y="4154236"/>
                  <a:ext cx="977141" cy="368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a:latin typeface="+mn-lt"/>
                    </a:rPr>
                    <a:t>(13, $8)</a:t>
                  </a:r>
                </a:p>
              </p:txBody>
            </p:sp>
          </p:grpSp>
          <p:sp>
            <p:nvSpPr>
              <p:cNvPr id="33" name="Freeform 183"/>
              <p:cNvSpPr>
                <a:spLocks/>
              </p:cNvSpPr>
              <p:nvPr/>
            </p:nvSpPr>
            <p:spPr bwMode="auto">
              <a:xfrm>
                <a:off x="2419720" y="2453940"/>
                <a:ext cx="144979" cy="136860"/>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 name="Freeform 183"/>
              <p:cNvSpPr>
                <a:spLocks/>
              </p:cNvSpPr>
              <p:nvPr/>
            </p:nvSpPr>
            <p:spPr bwMode="auto">
              <a:xfrm>
                <a:off x="1828800" y="2149140"/>
                <a:ext cx="144979" cy="136860"/>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cxnSp>
          <p:nvCxnSpPr>
            <p:cNvPr id="14" name="Straight Connector 140"/>
            <p:cNvCxnSpPr/>
            <p:nvPr/>
          </p:nvCxnSpPr>
          <p:spPr>
            <a:xfrm>
              <a:off x="1169988" y="2573338"/>
              <a:ext cx="1981200" cy="1587"/>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1"/>
            <p:cNvCxnSpPr/>
            <p:nvPr/>
          </p:nvCxnSpPr>
          <p:spPr>
            <a:xfrm>
              <a:off x="1169988" y="3182938"/>
              <a:ext cx="3200400" cy="1587"/>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16" name="Group 179"/>
            <p:cNvGrpSpPr>
              <a:grpSpLocks/>
            </p:cNvGrpSpPr>
            <p:nvPr/>
          </p:nvGrpSpPr>
          <p:grpSpPr bwMode="auto">
            <a:xfrm>
              <a:off x="2882900" y="2574925"/>
              <a:ext cx="441325" cy="2806700"/>
              <a:chOff x="2855633" y="2820193"/>
              <a:chExt cx="440967" cy="2806970"/>
            </a:xfrm>
          </p:grpSpPr>
          <p:cxnSp>
            <p:nvCxnSpPr>
              <p:cNvPr id="26" name="Straight Connector 143"/>
              <p:cNvCxnSpPr/>
              <p:nvPr/>
            </p:nvCxnSpPr>
            <p:spPr>
              <a:xfrm rot="5400000">
                <a:off x="1903593" y="4038717"/>
                <a:ext cx="2438635" cy="1587"/>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7" name="TextBox 170"/>
              <p:cNvSpPr txBox="1">
                <a:spLocks noChangeArrowheads="1"/>
              </p:cNvSpPr>
              <p:nvPr/>
            </p:nvSpPr>
            <p:spPr bwMode="auto">
              <a:xfrm>
                <a:off x="2855633" y="5257800"/>
                <a:ext cx="440967" cy="36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a:latin typeface="+mn-lt"/>
                  </a:rPr>
                  <a:t>13</a:t>
                </a:r>
              </a:p>
            </p:txBody>
          </p:sp>
        </p:grpSp>
        <p:grpSp>
          <p:nvGrpSpPr>
            <p:cNvPr id="17" name="Group 176"/>
            <p:cNvGrpSpPr>
              <a:grpSpLocks/>
            </p:cNvGrpSpPr>
            <p:nvPr/>
          </p:nvGrpSpPr>
          <p:grpSpPr bwMode="auto">
            <a:xfrm>
              <a:off x="4270375" y="3182938"/>
              <a:ext cx="441325" cy="2198687"/>
              <a:chOff x="4243288" y="3429000"/>
              <a:chExt cx="440967" cy="2198039"/>
            </a:xfrm>
          </p:grpSpPr>
          <p:cxnSp>
            <p:nvCxnSpPr>
              <p:cNvPr id="24" name="Straight Connector 146"/>
              <p:cNvCxnSpPr/>
              <p:nvPr/>
            </p:nvCxnSpPr>
            <p:spPr>
              <a:xfrm rot="5400000">
                <a:off x="3429089" y="4343131"/>
                <a:ext cx="1828261"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5" name="TextBox 173"/>
              <p:cNvSpPr txBox="1">
                <a:spLocks noChangeArrowheads="1"/>
              </p:cNvSpPr>
              <p:nvPr/>
            </p:nvSpPr>
            <p:spPr bwMode="auto">
              <a:xfrm>
                <a:off x="4243288" y="5257800"/>
                <a:ext cx="440967" cy="369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a:latin typeface="+mn-lt"/>
                  </a:rPr>
                  <a:t>21</a:t>
                </a:r>
              </a:p>
            </p:txBody>
          </p:sp>
        </p:grpSp>
        <p:grpSp>
          <p:nvGrpSpPr>
            <p:cNvPr id="18" name="Group 199"/>
            <p:cNvGrpSpPr>
              <a:grpSpLocks/>
            </p:cNvGrpSpPr>
            <p:nvPr/>
          </p:nvGrpSpPr>
          <p:grpSpPr bwMode="auto">
            <a:xfrm>
              <a:off x="2120900" y="2574925"/>
              <a:ext cx="1030288" cy="609600"/>
              <a:chOff x="2093525" y="2820194"/>
              <a:chExt cx="1030675" cy="609600"/>
            </a:xfrm>
          </p:grpSpPr>
          <p:cxnSp>
            <p:nvCxnSpPr>
              <p:cNvPr id="22" name="Straight Connector 149"/>
              <p:cNvCxnSpPr/>
              <p:nvPr/>
            </p:nvCxnSpPr>
            <p:spPr>
              <a:xfrm rot="5400000">
                <a:off x="2818606" y="3124200"/>
                <a:ext cx="609600" cy="1589"/>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TextBox 42"/>
              <p:cNvSpPr txBox="1">
                <a:spLocks noChangeArrowheads="1"/>
              </p:cNvSpPr>
              <p:nvPr/>
            </p:nvSpPr>
            <p:spPr bwMode="auto">
              <a:xfrm>
                <a:off x="2093525" y="2971800"/>
                <a:ext cx="857927"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a:solidFill>
                      <a:srgbClr val="C00000"/>
                    </a:solidFill>
                    <a:latin typeface="+mn-lt"/>
                  </a:rPr>
                  <a:t>6-8=-2</a:t>
                </a:r>
              </a:p>
            </p:txBody>
          </p:sp>
        </p:grpSp>
        <p:grpSp>
          <p:nvGrpSpPr>
            <p:cNvPr id="19" name="Group 198"/>
            <p:cNvGrpSpPr>
              <a:grpSpLocks/>
            </p:cNvGrpSpPr>
            <p:nvPr/>
          </p:nvGrpSpPr>
          <p:grpSpPr bwMode="auto">
            <a:xfrm>
              <a:off x="3151188" y="3182938"/>
              <a:ext cx="1219200" cy="457200"/>
              <a:chOff x="3124200" y="3429000"/>
              <a:chExt cx="1219200" cy="457200"/>
            </a:xfrm>
          </p:grpSpPr>
          <p:cxnSp>
            <p:nvCxnSpPr>
              <p:cNvPr id="20" name="Straight Connector 152"/>
              <p:cNvCxnSpPr/>
              <p:nvPr/>
            </p:nvCxnSpPr>
            <p:spPr>
              <a:xfrm>
                <a:off x="3124200" y="3429000"/>
                <a:ext cx="1219200" cy="1587"/>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1" name="TextBox 42"/>
              <p:cNvSpPr txBox="1">
                <a:spLocks noChangeArrowheads="1"/>
              </p:cNvSpPr>
              <p:nvPr/>
            </p:nvSpPr>
            <p:spPr bwMode="auto">
              <a:xfrm>
                <a:off x="3160325" y="3516868"/>
                <a:ext cx="1037463"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a:solidFill>
                      <a:srgbClr val="C00000"/>
                    </a:solidFill>
                    <a:latin typeface="+mn-lt"/>
                  </a:rPr>
                  <a:t>21-13=8</a:t>
                </a:r>
              </a:p>
            </p:txBody>
          </p:sp>
        </p:grpSp>
      </p:grpSp>
    </p:spTree>
    <p:extLst>
      <p:ext uri="{BB962C8B-B14F-4D97-AF65-F5344CB8AC3E}">
        <p14:creationId xmlns:p14="http://schemas.microsoft.com/office/powerpoint/2010/main" val="115737020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1"/>
          </p:nvPr>
        </p:nvSpPr>
        <p:spPr/>
        <p:txBody>
          <a:bodyPr/>
          <a:lstStyle/>
          <a:p>
            <a:r>
              <a:rPr lang="en-US" altLang="en-US" dirty="0"/>
              <a:t>Cause and Effect</a:t>
            </a:r>
          </a:p>
        </p:txBody>
      </p:sp>
      <p:sp>
        <p:nvSpPr>
          <p:cNvPr id="3" name="Inhaltsplatzhalter 2"/>
          <p:cNvSpPr>
            <a:spLocks noGrp="1"/>
          </p:cNvSpPr>
          <p:nvPr>
            <p:ph sz="quarter" idx="12"/>
          </p:nvPr>
        </p:nvSpPr>
        <p:spPr>
          <a:xfrm>
            <a:off x="604838" y="2426250"/>
            <a:ext cx="8081962" cy="3216275"/>
          </a:xfrm>
        </p:spPr>
        <p:txBody>
          <a:bodyPr/>
          <a:lstStyle/>
          <a:p>
            <a:pPr>
              <a:buClr>
                <a:srgbClr val="2E63AC"/>
              </a:buClr>
              <a:buFont typeface="Wingdings" panose="05000000000000000000" pitchFamily="2" charset="2"/>
              <a:buChar char="§"/>
            </a:pPr>
            <a:r>
              <a:rPr lang="en-US" dirty="0"/>
              <a:t>One set of events: causes another set of events</a:t>
            </a:r>
          </a:p>
          <a:p>
            <a:pPr>
              <a:buClr>
                <a:srgbClr val="2E63AC"/>
              </a:buClr>
              <a:buFont typeface="Wingdings" panose="05000000000000000000" pitchFamily="2" charset="2"/>
              <a:buChar char="§"/>
            </a:pPr>
            <a:r>
              <a:rPr lang="en-US" dirty="0">
                <a:solidFill>
                  <a:srgbClr val="2E63AC"/>
                </a:solidFill>
              </a:rPr>
              <a:t>Omitted variables</a:t>
            </a:r>
            <a:r>
              <a:rPr lang="en-US" dirty="0"/>
              <a:t>: lead to a deceptive graph</a:t>
            </a:r>
          </a:p>
          <a:p>
            <a:pPr>
              <a:buClr>
                <a:srgbClr val="2E63AC"/>
              </a:buClr>
              <a:buFont typeface="Wingdings" panose="05000000000000000000" pitchFamily="2" charset="2"/>
              <a:buChar char="§"/>
            </a:pPr>
            <a:endParaRPr lang="de-DE" dirty="0"/>
          </a:p>
          <a:p>
            <a:pPr marL="0" indent="0">
              <a:buClr>
                <a:srgbClr val="2E63AC"/>
              </a:buClr>
              <a:buNone/>
            </a:pPr>
            <a:endParaRPr lang="en-US" dirty="0"/>
          </a:p>
          <a:p>
            <a:pPr>
              <a:buFont typeface="Wingdings" panose="05000000000000000000" pitchFamily="2" charset="2"/>
              <a:buChar char="§"/>
            </a:pPr>
            <a:endParaRPr lang="en-US" dirty="0">
              <a:solidFill>
                <a:srgbClr val="2E63AC"/>
              </a:solidFill>
            </a:endParaRPr>
          </a:p>
        </p:txBody>
      </p:sp>
      <p:sp>
        <p:nvSpPr>
          <p:cNvPr id="5" name="Titel 4"/>
          <p:cNvSpPr>
            <a:spLocks noGrp="1"/>
          </p:cNvSpPr>
          <p:nvPr>
            <p:ph type="title"/>
          </p:nvPr>
        </p:nvSpPr>
        <p:spPr>
          <a:xfrm>
            <a:off x="604838" y="310778"/>
            <a:ext cx="6545262" cy="1264025"/>
          </a:xfrm>
        </p:spPr>
        <p:txBody>
          <a:bodyPr/>
          <a:lstStyle/>
          <a:p>
            <a:r>
              <a:rPr lang="en-US" altLang="en-US" dirty="0"/>
              <a:t>Graphing: a brief review</a:t>
            </a:r>
            <a:endParaRPr lang="de-DE" dirty="0"/>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4446" y="3907560"/>
            <a:ext cx="4650828" cy="18143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6" name="Textfeld 5"/>
          <p:cNvSpPr txBox="1"/>
          <p:nvPr/>
        </p:nvSpPr>
        <p:spPr>
          <a:xfrm>
            <a:off x="173421" y="3610303"/>
            <a:ext cx="3673365" cy="2862322"/>
          </a:xfrm>
          <a:prstGeom prst="rect">
            <a:avLst/>
          </a:prstGeom>
          <a:noFill/>
        </p:spPr>
        <p:txBody>
          <a:bodyPr wrap="square" rtlCol="0">
            <a:spAutoFit/>
          </a:bodyPr>
          <a:lstStyle/>
          <a:p>
            <a:r>
              <a:rPr lang="en-US" altLang="en-US" dirty="0"/>
              <a:t>The upward-sloping curve shows that members of households with more cigarette lighters are more likely to develop cancer. Yet we should not conclude that ownership of lighters causes cancer because the graph does not take into account the number of cigarettes smoked.</a:t>
            </a:r>
          </a:p>
          <a:p>
            <a:endParaRPr lang="en-US" dirty="0"/>
          </a:p>
        </p:txBody>
      </p:sp>
    </p:spTree>
    <p:extLst>
      <p:ext uri="{BB962C8B-B14F-4D97-AF65-F5344CB8AC3E}">
        <p14:creationId xmlns:p14="http://schemas.microsoft.com/office/powerpoint/2010/main" val="873562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1"/>
          </p:nvPr>
        </p:nvSpPr>
        <p:spPr/>
        <p:txBody>
          <a:bodyPr/>
          <a:lstStyle/>
          <a:p>
            <a:r>
              <a:rPr lang="en-US" altLang="en-US" dirty="0"/>
              <a:t>Cause and Effect</a:t>
            </a:r>
          </a:p>
        </p:txBody>
      </p:sp>
      <p:sp>
        <p:nvSpPr>
          <p:cNvPr id="3" name="Inhaltsplatzhalter 2"/>
          <p:cNvSpPr>
            <a:spLocks noGrp="1"/>
          </p:cNvSpPr>
          <p:nvPr>
            <p:ph sz="quarter" idx="12"/>
          </p:nvPr>
        </p:nvSpPr>
        <p:spPr>
          <a:xfrm>
            <a:off x="604838" y="2426250"/>
            <a:ext cx="8081962" cy="3216275"/>
          </a:xfrm>
        </p:spPr>
        <p:txBody>
          <a:bodyPr/>
          <a:lstStyle/>
          <a:p>
            <a:pPr>
              <a:buClr>
                <a:srgbClr val="2E63AC"/>
              </a:buClr>
              <a:buFont typeface="Wingdings" panose="05000000000000000000" pitchFamily="2" charset="2"/>
              <a:buChar char="§"/>
            </a:pPr>
            <a:r>
              <a:rPr lang="en-US" altLang="en-US" dirty="0"/>
              <a:t>Reverse causality</a:t>
            </a:r>
          </a:p>
          <a:p>
            <a:pPr lvl="1">
              <a:buClr>
                <a:srgbClr val="2E63AC"/>
              </a:buClr>
              <a:buFont typeface="Wingdings" panose="05000000000000000000" pitchFamily="2" charset="2"/>
              <a:buChar char="§"/>
            </a:pPr>
            <a:r>
              <a:rPr lang="en-US" altLang="en-US" dirty="0"/>
              <a:t>Decide that event A causes event B</a:t>
            </a:r>
          </a:p>
          <a:p>
            <a:pPr lvl="1">
              <a:buClr>
                <a:srgbClr val="2E63AC"/>
              </a:buClr>
              <a:buFont typeface="Wingdings" panose="05000000000000000000" pitchFamily="2" charset="2"/>
              <a:buChar char="§"/>
            </a:pPr>
            <a:r>
              <a:rPr lang="en-US" altLang="en-US" dirty="0"/>
              <a:t>Facts: event B causes event A</a:t>
            </a:r>
          </a:p>
          <a:p>
            <a:pPr>
              <a:buClr>
                <a:srgbClr val="2E63AC"/>
              </a:buClr>
              <a:buFont typeface="Wingdings" panose="05000000000000000000" pitchFamily="2" charset="2"/>
              <a:buChar char="§"/>
            </a:pPr>
            <a:endParaRPr lang="de-DE" dirty="0"/>
          </a:p>
          <a:p>
            <a:pPr marL="0" indent="0">
              <a:buClr>
                <a:srgbClr val="2E63AC"/>
              </a:buClr>
              <a:buNone/>
            </a:pPr>
            <a:endParaRPr lang="en-US" dirty="0"/>
          </a:p>
          <a:p>
            <a:pPr>
              <a:buFont typeface="Wingdings" panose="05000000000000000000" pitchFamily="2" charset="2"/>
              <a:buChar char="§"/>
            </a:pPr>
            <a:endParaRPr lang="en-US" dirty="0">
              <a:solidFill>
                <a:srgbClr val="2E63AC"/>
              </a:solidFill>
            </a:endParaRPr>
          </a:p>
        </p:txBody>
      </p:sp>
      <p:sp>
        <p:nvSpPr>
          <p:cNvPr id="5" name="Titel 4"/>
          <p:cNvSpPr>
            <a:spLocks noGrp="1"/>
          </p:cNvSpPr>
          <p:nvPr>
            <p:ph type="title"/>
          </p:nvPr>
        </p:nvSpPr>
        <p:spPr>
          <a:xfrm>
            <a:off x="604838" y="310778"/>
            <a:ext cx="6545262" cy="1264025"/>
          </a:xfrm>
        </p:spPr>
        <p:txBody>
          <a:bodyPr/>
          <a:lstStyle/>
          <a:p>
            <a:r>
              <a:rPr lang="en-US" altLang="en-US" dirty="0"/>
              <a:t>Graphing: a brief review</a:t>
            </a:r>
            <a:endParaRPr lang="de-DE" dirty="0"/>
          </a:p>
        </p:txBody>
      </p:sp>
      <p:pic>
        <p:nvPicPr>
          <p:cNvPr id="59394" name="Picture 2" descr=" - Dilbert by Scott Adam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450" y="3773378"/>
            <a:ext cx="7772400" cy="24180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811115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1"/>
          </p:nvPr>
        </p:nvSpPr>
        <p:spPr/>
        <p:txBody>
          <a:bodyPr/>
          <a:lstStyle/>
          <a:p>
            <a:r>
              <a:rPr lang="en-US" altLang="en-US" dirty="0"/>
              <a:t>Graph Suggesting Reverse Causality</a:t>
            </a:r>
          </a:p>
        </p:txBody>
      </p:sp>
      <p:sp>
        <p:nvSpPr>
          <p:cNvPr id="5" name="Titel 4"/>
          <p:cNvSpPr>
            <a:spLocks noGrp="1"/>
          </p:cNvSpPr>
          <p:nvPr>
            <p:ph type="title"/>
          </p:nvPr>
        </p:nvSpPr>
        <p:spPr>
          <a:xfrm>
            <a:off x="604838" y="310778"/>
            <a:ext cx="6545262" cy="1264025"/>
          </a:xfrm>
        </p:spPr>
        <p:txBody>
          <a:bodyPr/>
          <a:lstStyle/>
          <a:p>
            <a:r>
              <a:rPr lang="en-US" altLang="en-US" dirty="0"/>
              <a:t>Graphing: a brief review</a:t>
            </a:r>
            <a:endParaRPr lang="de-DE" dirty="0"/>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250" y="2853560"/>
            <a:ext cx="5692302" cy="21829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9" name="Textfeld 8"/>
          <p:cNvSpPr txBox="1"/>
          <p:nvPr/>
        </p:nvSpPr>
        <p:spPr>
          <a:xfrm>
            <a:off x="6312074" y="2427889"/>
            <a:ext cx="2674271" cy="3139321"/>
          </a:xfrm>
          <a:prstGeom prst="rect">
            <a:avLst/>
          </a:prstGeom>
          <a:noFill/>
        </p:spPr>
        <p:txBody>
          <a:bodyPr wrap="square" rtlCol="0">
            <a:spAutoFit/>
          </a:bodyPr>
          <a:lstStyle/>
          <a:p>
            <a:r>
              <a:rPr lang="en-US" altLang="en-US" dirty="0"/>
              <a:t>The upward-sloping curve shows that cities with a higher concentration of police are more dangerous. Yet the graph does not tell us whether police cause crime or crime-plagued cities hire more police.</a:t>
            </a:r>
          </a:p>
          <a:p>
            <a:endParaRPr lang="en-US" dirty="0"/>
          </a:p>
        </p:txBody>
      </p:sp>
    </p:spTree>
    <p:extLst>
      <p:ext uri="{BB962C8B-B14F-4D97-AF65-F5344CB8AC3E}">
        <p14:creationId xmlns:p14="http://schemas.microsoft.com/office/powerpoint/2010/main" val="184664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6" name="Picture 2" descr="Wallpaper maersk mc-kinney moller, largest container ship, daewoo shipbuilding and marine engineer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385"/>
            <a:ext cx="9144000" cy="5149196"/>
          </a:xfrm>
          <a:prstGeom prst="rect">
            <a:avLst/>
          </a:prstGeom>
          <a:noFill/>
          <a:extLst>
            <a:ext uri="{909E8E84-426E-40DD-AFC4-6F175D3DCCD1}">
              <a14:hiddenFill xmlns:a14="http://schemas.microsoft.com/office/drawing/2010/main">
                <a:solidFill>
                  <a:srgbClr val="FFFFFF"/>
                </a:solidFill>
              </a14:hiddenFill>
            </a:ext>
          </a:extLst>
        </p:spPr>
      </p:pic>
      <p:sp>
        <p:nvSpPr>
          <p:cNvPr id="7" name="Titel 10"/>
          <p:cNvSpPr txBox="1">
            <a:spLocks/>
          </p:cNvSpPr>
          <p:nvPr/>
        </p:nvSpPr>
        <p:spPr>
          <a:xfrm>
            <a:off x="727200" y="3957667"/>
            <a:ext cx="8042400" cy="993600"/>
          </a:xfrm>
          <a:prstGeom prst="rect">
            <a:avLst/>
          </a:prstGeom>
        </p:spPr>
        <p:txBody>
          <a:bodyPr vert="horz" lIns="91440" tIns="45720" rIns="91440" bIns="45720" rtlCol="0" anchor="t" anchorCtr="0">
            <a:noAutofit/>
          </a:bodyPr>
          <a:lstStyle>
            <a:lvl1pPr algn="l" defTabSz="914400" rtl="0" eaLnBrk="1" latinLnBrk="0" hangingPunct="1">
              <a:lnSpc>
                <a:spcPts val="3500"/>
              </a:lnSpc>
              <a:spcBef>
                <a:spcPct val="0"/>
              </a:spcBef>
              <a:buNone/>
              <a:defRPr lang="en-US" sz="3000" b="0" kern="1200" cap="all" baseline="0">
                <a:solidFill>
                  <a:schemeClr val="bg1"/>
                </a:solidFill>
                <a:latin typeface="Frutiger 45 light" pitchFamily="34" charset="0"/>
                <a:ea typeface="+mj-ea"/>
                <a:cs typeface="+mj-cs"/>
              </a:defRPr>
            </a:lvl1pPr>
          </a:lstStyle>
          <a:p>
            <a:r>
              <a:rPr lang="de-DE" dirty="0"/>
              <a:t>             </a:t>
            </a:r>
          </a:p>
        </p:txBody>
      </p:sp>
      <p:sp>
        <p:nvSpPr>
          <p:cNvPr id="11" name="Rechteck 10"/>
          <p:cNvSpPr/>
          <p:nvPr/>
        </p:nvSpPr>
        <p:spPr>
          <a:xfrm>
            <a:off x="0" y="3648105"/>
            <a:ext cx="9144000" cy="1514475"/>
          </a:xfrm>
          <a:prstGeom prst="rect">
            <a:avLst/>
          </a:prstGeom>
          <a:solidFill>
            <a:srgbClr val="2E63A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itel 10"/>
          <p:cNvSpPr>
            <a:spLocks noGrp="1"/>
          </p:cNvSpPr>
          <p:nvPr>
            <p:ph type="title"/>
          </p:nvPr>
        </p:nvSpPr>
        <p:spPr>
          <a:xfrm>
            <a:off x="604838" y="3683955"/>
            <a:ext cx="8164762" cy="1436687"/>
          </a:xfrm>
        </p:spPr>
        <p:txBody>
          <a:bodyPr anchor="ctr"/>
          <a:lstStyle>
            <a:lvl1pPr>
              <a:lnSpc>
                <a:spcPts val="3500"/>
              </a:lnSpc>
              <a:defRPr b="0">
                <a:solidFill>
                  <a:schemeClr val="bg1"/>
                </a:solidFill>
              </a:defRPr>
            </a:lvl1pPr>
          </a:lstStyle>
          <a:p>
            <a:pPr marL="628650" indent="-628650"/>
            <a:r>
              <a:rPr lang="en-US" dirty="0">
                <a:cs typeface="Arial" pitchFamily="34" charset="0"/>
              </a:rPr>
              <a:t>1.4 Interdependence and the Gains from Trade</a:t>
            </a:r>
          </a:p>
        </p:txBody>
      </p:sp>
    </p:spTree>
    <p:extLst>
      <p:ext uri="{BB962C8B-B14F-4D97-AF65-F5344CB8AC3E}">
        <p14:creationId xmlns:p14="http://schemas.microsoft.com/office/powerpoint/2010/main" val="229365977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4"/>
          <p:cNvSpPr>
            <a:spLocks noGrp="1"/>
          </p:cNvSpPr>
          <p:nvPr>
            <p:ph sz="quarter" idx="12"/>
          </p:nvPr>
        </p:nvSpPr>
        <p:spPr>
          <a:xfrm>
            <a:off x="604838" y="1844824"/>
            <a:ext cx="5433355" cy="3876529"/>
          </a:xfrm>
        </p:spPr>
        <p:txBody>
          <a:bodyPr/>
          <a:lstStyle/>
          <a:p>
            <a:pPr>
              <a:buClr>
                <a:srgbClr val="3163AC"/>
              </a:buClr>
              <a:buFont typeface="Wingdings" panose="05000000000000000000" pitchFamily="2" charset="2"/>
              <a:buChar char="§"/>
            </a:pPr>
            <a:r>
              <a:rPr lang="en-US" altLang="en-US" dirty="0">
                <a:solidFill>
                  <a:srgbClr val="3163AC"/>
                </a:solidFill>
                <a:latin typeface="Arial" panose="020B0604020202020204" pitchFamily="34" charset="0"/>
                <a:cs typeface="Arial" panose="020B0604020202020204" pitchFamily="34" charset="0"/>
              </a:rPr>
              <a:t>Only two goods: </a:t>
            </a:r>
            <a:r>
              <a:rPr lang="en-US" altLang="en-US" dirty="0">
                <a:latin typeface="Arial" panose="020B0604020202020204" pitchFamily="34" charset="0"/>
                <a:cs typeface="Arial" panose="020B0604020202020204" pitchFamily="34" charset="0"/>
              </a:rPr>
              <a:t>meat and potatoes</a:t>
            </a:r>
          </a:p>
          <a:p>
            <a:pPr>
              <a:buClr>
                <a:srgbClr val="3163AC"/>
              </a:buClr>
              <a:buFont typeface="Wingdings" panose="05000000000000000000" pitchFamily="2" charset="2"/>
              <a:buChar char="§"/>
            </a:pPr>
            <a:r>
              <a:rPr lang="en-US" altLang="en-US" dirty="0">
                <a:solidFill>
                  <a:srgbClr val="3163AC"/>
                </a:solidFill>
                <a:latin typeface="Arial" panose="020B0604020202020204" pitchFamily="34" charset="0"/>
                <a:cs typeface="Arial" panose="020B0604020202020204" pitchFamily="34" charset="0"/>
              </a:rPr>
              <a:t>Only two people</a:t>
            </a:r>
          </a:p>
          <a:p>
            <a:pPr lvl="1">
              <a:buClr>
                <a:srgbClr val="3163AC"/>
              </a:buClr>
              <a:buFont typeface="Wingdings" panose="05000000000000000000" pitchFamily="2" charset="2"/>
              <a:buChar char="§"/>
            </a:pPr>
            <a:r>
              <a:rPr lang="en-US" altLang="en-US" dirty="0">
                <a:latin typeface="Arial" panose="020B0604020202020204" pitchFamily="34" charset="0"/>
                <a:cs typeface="Arial" panose="020B0604020202020204" pitchFamily="34" charset="0"/>
              </a:rPr>
              <a:t>A cattle rancher named Rose </a:t>
            </a:r>
          </a:p>
          <a:p>
            <a:pPr lvl="1">
              <a:buClr>
                <a:srgbClr val="3163AC"/>
              </a:buClr>
              <a:buFont typeface="Wingdings" panose="05000000000000000000" pitchFamily="2" charset="2"/>
              <a:buChar char="§"/>
            </a:pPr>
            <a:r>
              <a:rPr lang="en-US" altLang="en-US" dirty="0">
                <a:latin typeface="Arial" panose="020B0604020202020204" pitchFamily="34" charset="0"/>
                <a:cs typeface="Arial" panose="020B0604020202020204" pitchFamily="34" charset="0"/>
              </a:rPr>
              <a:t>A potato farmer named Frank</a:t>
            </a:r>
          </a:p>
          <a:p>
            <a:pPr lvl="1">
              <a:buClr>
                <a:srgbClr val="3163AC"/>
              </a:buClr>
              <a:buFont typeface="Wingdings" panose="05000000000000000000" pitchFamily="2" charset="2"/>
              <a:buChar char="§"/>
            </a:pPr>
            <a:r>
              <a:rPr lang="en-US" altLang="en-US" dirty="0">
                <a:latin typeface="Arial" panose="020B0604020202020204" pitchFamily="34" charset="0"/>
                <a:cs typeface="Arial" panose="020B0604020202020204" pitchFamily="34" charset="0"/>
              </a:rPr>
              <a:t>Both would like to eat both meat and potatoes</a:t>
            </a:r>
          </a:p>
          <a:p>
            <a:pPr>
              <a:buClr>
                <a:srgbClr val="3163AC"/>
              </a:buClr>
              <a:buFont typeface="Wingdings" panose="05000000000000000000" pitchFamily="2" charset="2"/>
              <a:buChar char="§"/>
            </a:pPr>
            <a:r>
              <a:rPr lang="en-US" altLang="en-US" dirty="0">
                <a:latin typeface="Arial" panose="020B0604020202020204" pitchFamily="34" charset="0"/>
                <a:cs typeface="Arial" panose="020B0604020202020204" pitchFamily="34" charset="0"/>
              </a:rPr>
              <a:t>Do both </a:t>
            </a:r>
            <a:r>
              <a:rPr lang="en-US" altLang="en-US" dirty="0">
                <a:solidFill>
                  <a:srgbClr val="2E63AC"/>
                </a:solidFill>
                <a:latin typeface="Arial" panose="020B0604020202020204" pitchFamily="34" charset="0"/>
                <a:cs typeface="Arial" panose="020B0604020202020204" pitchFamily="34" charset="0"/>
              </a:rPr>
              <a:t>gain</a:t>
            </a:r>
            <a:r>
              <a:rPr lang="en-US" altLang="en-US" dirty="0">
                <a:latin typeface="Arial" panose="020B0604020202020204" pitchFamily="34" charset="0"/>
                <a:cs typeface="Arial" panose="020B0604020202020204" pitchFamily="34" charset="0"/>
              </a:rPr>
              <a:t> from specialization and trade?</a:t>
            </a:r>
          </a:p>
          <a:p>
            <a:pPr lvl="1">
              <a:buClr>
                <a:srgbClr val="3163AC"/>
              </a:buClr>
              <a:buFont typeface="Wingdings" panose="05000000000000000000" pitchFamily="2" charset="2"/>
              <a:buChar char="§"/>
            </a:pPr>
            <a:endParaRPr lang="en-US" altLang="en-US" dirty="0">
              <a:latin typeface="Arial" panose="020B0604020202020204" pitchFamily="34" charset="0"/>
              <a:cs typeface="Arial" panose="020B0604020202020204" pitchFamily="34" charset="0"/>
            </a:endParaRPr>
          </a:p>
          <a:p>
            <a:endParaRPr lang="de-DE" dirty="0"/>
          </a:p>
        </p:txBody>
      </p:sp>
      <p:sp>
        <p:nvSpPr>
          <p:cNvPr id="3" name="Titel 2"/>
          <p:cNvSpPr>
            <a:spLocks noGrp="1"/>
          </p:cNvSpPr>
          <p:nvPr>
            <p:ph type="title"/>
          </p:nvPr>
        </p:nvSpPr>
        <p:spPr/>
        <p:txBody>
          <a:bodyPr/>
          <a:lstStyle/>
          <a:p>
            <a:r>
              <a:rPr lang="en-US" altLang="en-US" dirty="0">
                <a:solidFill>
                  <a:srgbClr val="2E63AC"/>
                </a:solidFill>
              </a:rPr>
              <a:t>Frank &amp; Rose </a:t>
            </a:r>
            <a:r>
              <a:rPr lang="en-US" altLang="en-US" dirty="0">
                <a:solidFill>
                  <a:srgbClr val="2E63AC"/>
                </a:solidFill>
                <a:latin typeface="Arial" panose="020B0604020202020204" pitchFamily="34" charset="0"/>
                <a:cs typeface="Arial" panose="020B0604020202020204" pitchFamily="34" charset="0"/>
              </a:rPr>
              <a:t>(1/4)</a:t>
            </a:r>
            <a:endParaRPr lang="de-DE" dirty="0">
              <a:solidFill>
                <a:srgbClr val="2E63AC"/>
              </a:solidFill>
              <a:latin typeface="Arial" panose="020B0604020202020204" pitchFamily="34" charset="0"/>
              <a:cs typeface="Arial" panose="020B0604020202020204" pitchFamily="34" charset="0"/>
            </a:endParaRPr>
          </a:p>
        </p:txBody>
      </p:sp>
      <p:pic>
        <p:nvPicPr>
          <p:cNvPr id="146434" name="Picture 2" descr="Hipster couples smiling in flat design Free Vector"/>
          <p:cNvPicPr>
            <a:picLocks noChangeAspect="1" noChangeArrowheads="1"/>
          </p:cNvPicPr>
          <p:nvPr/>
        </p:nvPicPr>
        <p:blipFill rotWithShape="1">
          <a:blip r:embed="rId2">
            <a:extLst>
              <a:ext uri="{28A0092B-C50C-407E-A947-70E740481C1C}">
                <a14:useLocalDpi xmlns:a14="http://schemas.microsoft.com/office/drawing/2010/main" val="0"/>
              </a:ext>
            </a:extLst>
          </a:blip>
          <a:srcRect l="5587" t="16988" r="50000" b="8186"/>
          <a:stretch/>
        </p:blipFill>
        <p:spPr bwMode="auto">
          <a:xfrm>
            <a:off x="6226934" y="1324303"/>
            <a:ext cx="2648168" cy="446164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ipster couples smiling in flat design Free Vector"/>
          <p:cNvPicPr>
            <a:picLocks noChangeAspect="1" noChangeArrowheads="1"/>
          </p:cNvPicPr>
          <p:nvPr/>
        </p:nvPicPr>
        <p:blipFill rotWithShape="1">
          <a:blip r:embed="rId2">
            <a:extLst>
              <a:ext uri="{28A0092B-C50C-407E-A947-70E740481C1C}">
                <a14:useLocalDpi xmlns:a14="http://schemas.microsoft.com/office/drawing/2010/main" val="0"/>
              </a:ext>
            </a:extLst>
          </a:blip>
          <a:srcRect l="32847" t="93930" r="34305"/>
          <a:stretch/>
        </p:blipFill>
        <p:spPr bwMode="auto">
          <a:xfrm>
            <a:off x="6806148" y="5912070"/>
            <a:ext cx="1958592" cy="361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113723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a:spLocks noChangeArrowheads="1"/>
          </p:cNvSpPr>
          <p:nvPr/>
        </p:nvSpPr>
        <p:spPr bwMode="auto">
          <a:xfrm>
            <a:off x="177800" y="4476750"/>
            <a:ext cx="89662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defRPr>
                <a:solidFill>
                  <a:schemeClr val="tx1"/>
                </a:solidFill>
                <a:latin typeface="Arial" panose="020B0604020202020204" pitchFamily="34" charset="0"/>
              </a:defRPr>
            </a:lvl1pPr>
            <a:lvl2pPr marL="742950" indent="-285750" algn="l" eaLnBrk="0" hangingPunct="0">
              <a:defRPr>
                <a:solidFill>
                  <a:schemeClr val="tx1"/>
                </a:solidFill>
                <a:latin typeface="Arial" panose="020B0604020202020204" pitchFamily="34" charset="0"/>
              </a:defRPr>
            </a:lvl2pPr>
            <a:lvl3pPr marL="1143000" indent="-228600" algn="l" eaLnBrk="0" hangingPunct="0">
              <a:defRPr>
                <a:solidFill>
                  <a:schemeClr val="tx1"/>
                </a:solidFill>
                <a:latin typeface="Arial" panose="020B0604020202020204" pitchFamily="34" charset="0"/>
              </a:defRPr>
            </a:lvl3pPr>
            <a:lvl4pPr marL="1600200" indent="-228600" algn="l" eaLnBrk="0" hangingPunct="0">
              <a:defRPr>
                <a:solidFill>
                  <a:schemeClr val="tx1"/>
                </a:solidFill>
                <a:latin typeface="Arial" panose="020B0604020202020204" pitchFamily="34" charset="0"/>
              </a:defRPr>
            </a:lvl4pPr>
            <a:lvl5pPr marL="2057400" indent="-228600" algn="l" eaLnBrk="0" hangingPunct="0">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eaLnBrk="1" hangingPunct="1">
              <a:buFontTx/>
              <a:buNone/>
            </a:pPr>
            <a:r>
              <a:rPr lang="en-US" altLang="en-US" dirty="0"/>
              <a:t>Panel (a) shows the production opportunities available to Frank the farmer and Rose the rancher.</a:t>
            </a:r>
          </a:p>
          <a:p>
            <a:pPr eaLnBrk="1" hangingPunct="1">
              <a:buFontTx/>
              <a:buNone/>
            </a:pPr>
            <a:endParaRPr lang="en-US" altLang="en-US" dirty="0"/>
          </a:p>
          <a:p>
            <a:pPr eaLnBrk="1" hangingPunct="1">
              <a:buFontTx/>
              <a:buNone/>
            </a:pPr>
            <a:r>
              <a:rPr lang="en-US" altLang="en-US" dirty="0"/>
              <a:t>Production possibilities frontier: various mixes of output that an economy can produce</a:t>
            </a:r>
          </a:p>
          <a:p>
            <a:pPr eaLnBrk="1" hangingPunct="1">
              <a:buFontTx/>
              <a:buNone/>
            </a:pPr>
            <a:endParaRPr lang="en-US" altLang="en-US" sz="1800" dirty="0"/>
          </a:p>
        </p:txBody>
      </p:sp>
      <p:pic>
        <p:nvPicPr>
          <p:cNvPr id="634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725" y="1930834"/>
            <a:ext cx="8464550" cy="2312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12" name="Titel 3"/>
          <p:cNvSpPr>
            <a:spLocks noGrp="1"/>
          </p:cNvSpPr>
          <p:nvPr>
            <p:ph type="title"/>
          </p:nvPr>
        </p:nvSpPr>
        <p:spPr>
          <a:xfrm>
            <a:off x="604838" y="454215"/>
            <a:ext cx="6545262" cy="1132540"/>
          </a:xfrm>
        </p:spPr>
        <p:txBody>
          <a:bodyPr/>
          <a:lstStyle/>
          <a:p>
            <a:r>
              <a:rPr lang="en-US" altLang="en-US" dirty="0">
                <a:solidFill>
                  <a:srgbClr val="2E63AC"/>
                </a:solidFill>
              </a:rPr>
              <a:t>Frank &amp; Rose </a:t>
            </a:r>
            <a:r>
              <a:rPr lang="en-US" altLang="en-US" dirty="0">
                <a:solidFill>
                  <a:srgbClr val="2E63AC"/>
                </a:solidFill>
                <a:latin typeface="Arial" panose="020B0604020202020204" pitchFamily="34" charset="0"/>
                <a:cs typeface="Arial" panose="020B0604020202020204" pitchFamily="34" charset="0"/>
              </a:rPr>
              <a:t>(2/4)</a:t>
            </a:r>
            <a:endParaRPr lang="de-DE" dirty="0">
              <a:solidFill>
                <a:srgbClr val="3163AC"/>
              </a:solidFill>
              <a:latin typeface="Arial" panose="020B0604020202020204" pitchFamily="34" charset="0"/>
              <a:cs typeface="Arial" panose="020B0604020202020204" pitchFamily="34" charset="0"/>
            </a:endParaRPr>
          </a:p>
        </p:txBody>
      </p:sp>
      <p:pic>
        <p:nvPicPr>
          <p:cNvPr id="7" name="Picture 2" descr="Hipster couples smiling in flat design Free Vector"/>
          <p:cNvPicPr>
            <a:picLocks noChangeAspect="1" noChangeArrowheads="1"/>
          </p:cNvPicPr>
          <p:nvPr/>
        </p:nvPicPr>
        <p:blipFill rotWithShape="1">
          <a:blip r:embed="rId3">
            <a:extLst>
              <a:ext uri="{28A0092B-C50C-407E-A947-70E740481C1C}">
                <a14:useLocalDpi xmlns:a14="http://schemas.microsoft.com/office/drawing/2010/main" val="0"/>
              </a:ext>
            </a:extLst>
          </a:blip>
          <a:srcRect l="5587" t="16988" r="50000" b="56307"/>
          <a:stretch/>
        </p:blipFill>
        <p:spPr bwMode="auto">
          <a:xfrm>
            <a:off x="3988682" y="496176"/>
            <a:ext cx="1822682" cy="10959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46075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63490"/>
                                        </p:tgtEl>
                                        <p:attrNameLst>
                                          <p:attrName>style.visibility</p:attrName>
                                        </p:attrNameLst>
                                      </p:cBhvr>
                                      <p:to>
                                        <p:strVal val="visible"/>
                                      </p:to>
                                    </p:set>
                                    <p:animEffect transition="in" filter="wipe(left)">
                                      <p:cBhvr>
                                        <p:cTn id="7" dur="500"/>
                                        <p:tgtEl>
                                          <p:spTgt spid="634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2" descr="Hipster couples smiling in flat design Free Vector"/>
          <p:cNvPicPr>
            <a:picLocks noChangeAspect="1" noChangeArrowheads="1"/>
          </p:cNvPicPr>
          <p:nvPr/>
        </p:nvPicPr>
        <p:blipFill rotWithShape="1">
          <a:blip r:embed="rId2">
            <a:extLst>
              <a:ext uri="{28A0092B-C50C-407E-A947-70E740481C1C}">
                <a14:useLocalDpi xmlns:a14="http://schemas.microsoft.com/office/drawing/2010/main" val="0"/>
              </a:ext>
            </a:extLst>
          </a:blip>
          <a:srcRect l="5587" t="16988" r="50000" b="56307"/>
          <a:stretch/>
        </p:blipFill>
        <p:spPr bwMode="auto">
          <a:xfrm>
            <a:off x="3563000" y="133558"/>
            <a:ext cx="1822682" cy="109596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a:spLocks noChangeArrowheads="1"/>
          </p:cNvSpPr>
          <p:nvPr/>
        </p:nvSpPr>
        <p:spPr bwMode="auto">
          <a:xfrm>
            <a:off x="88900" y="5186363"/>
            <a:ext cx="89662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defRPr>
                <a:solidFill>
                  <a:schemeClr val="tx1"/>
                </a:solidFill>
                <a:latin typeface="Arial" panose="020B0604020202020204" pitchFamily="34" charset="0"/>
              </a:defRPr>
            </a:lvl1pPr>
            <a:lvl2pPr marL="742950" indent="-285750" algn="l" eaLnBrk="0" hangingPunct="0">
              <a:defRPr>
                <a:solidFill>
                  <a:schemeClr val="tx1"/>
                </a:solidFill>
                <a:latin typeface="Arial" panose="020B0604020202020204" pitchFamily="34" charset="0"/>
              </a:defRPr>
            </a:lvl2pPr>
            <a:lvl3pPr marL="1143000" indent="-228600" algn="l" eaLnBrk="0" hangingPunct="0">
              <a:defRPr>
                <a:solidFill>
                  <a:schemeClr val="tx1"/>
                </a:solidFill>
                <a:latin typeface="Arial" panose="020B0604020202020204" pitchFamily="34" charset="0"/>
              </a:defRPr>
            </a:lvl3pPr>
            <a:lvl4pPr marL="1600200" indent="-228600" algn="l" eaLnBrk="0" hangingPunct="0">
              <a:defRPr>
                <a:solidFill>
                  <a:schemeClr val="tx1"/>
                </a:solidFill>
                <a:latin typeface="Arial" panose="020B0604020202020204" pitchFamily="34" charset="0"/>
              </a:defRPr>
            </a:lvl4pPr>
            <a:lvl5pPr marL="2057400" indent="-228600" algn="l" eaLnBrk="0" hangingPunct="0">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eaLnBrk="1" hangingPunct="1">
              <a:buFontTx/>
              <a:buNone/>
            </a:pPr>
            <a:r>
              <a:rPr lang="en-US" altLang="en-US" sz="1600" dirty="0">
                <a:latin typeface="+mn-lt"/>
              </a:rPr>
              <a:t>Panel b/c shows the combinations of meat and potatoes that Frank/Rose can produce. Both production possibilities frontiers are derived assuming that Frank and Rose each work 8 hours per day. If there is no trade, each person’s production possibilities frontier is also his or her consumption possibilities frontier.</a:t>
            </a:r>
          </a:p>
        </p:txBody>
      </p:sp>
      <p:sp>
        <p:nvSpPr>
          <p:cNvPr id="12" name="Rectangle 11"/>
          <p:cNvSpPr/>
          <p:nvPr/>
        </p:nvSpPr>
        <p:spPr>
          <a:xfrm>
            <a:off x="685800" y="1790700"/>
            <a:ext cx="3276600" cy="2667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l">
              <a:buFontTx/>
              <a:buNone/>
              <a:defRPr/>
            </a:pPr>
            <a:endParaRPr lang="en-US" sz="1800">
              <a:solidFill>
                <a:schemeClr val="tx1"/>
              </a:solidFill>
            </a:endParaRPr>
          </a:p>
        </p:txBody>
      </p:sp>
      <p:sp>
        <p:nvSpPr>
          <p:cNvPr id="13" name="TextBox 12"/>
          <p:cNvSpPr txBox="1">
            <a:spLocks noChangeArrowheads="1"/>
          </p:cNvSpPr>
          <p:nvPr/>
        </p:nvSpPr>
        <p:spPr bwMode="auto">
          <a:xfrm>
            <a:off x="922005" y="907228"/>
            <a:ext cx="25749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anose="020B0604020202020204" pitchFamily="34" charset="0"/>
              </a:defRPr>
            </a:lvl1pPr>
            <a:lvl2pPr marL="742950" indent="-285750" algn="l" eaLnBrk="0" hangingPunct="0">
              <a:defRPr>
                <a:solidFill>
                  <a:schemeClr val="tx1"/>
                </a:solidFill>
                <a:latin typeface="Arial" panose="020B0604020202020204" pitchFamily="34" charset="0"/>
              </a:defRPr>
            </a:lvl2pPr>
            <a:lvl3pPr marL="1143000" indent="-228600" algn="l" eaLnBrk="0" hangingPunct="0">
              <a:defRPr>
                <a:solidFill>
                  <a:schemeClr val="tx1"/>
                </a:solidFill>
                <a:latin typeface="Arial" panose="020B0604020202020204" pitchFamily="34" charset="0"/>
              </a:defRPr>
            </a:lvl3pPr>
            <a:lvl4pPr marL="1600200" indent="-228600" algn="l" eaLnBrk="0" hangingPunct="0">
              <a:defRPr>
                <a:solidFill>
                  <a:schemeClr val="tx1"/>
                </a:solidFill>
                <a:latin typeface="Arial" panose="020B0604020202020204" pitchFamily="34" charset="0"/>
              </a:defRPr>
            </a:lvl4pPr>
            <a:lvl5pPr marL="2057400" indent="-228600" algn="l" eaLnBrk="0" hangingPunct="0">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eaLnBrk="1" hangingPunct="1">
              <a:buFontTx/>
              <a:buNone/>
            </a:pPr>
            <a:r>
              <a:rPr lang="en-US" altLang="en-US" sz="1800" dirty="0"/>
              <a:t>(b) Frank’s production </a:t>
            </a:r>
          </a:p>
          <a:p>
            <a:pPr eaLnBrk="1" hangingPunct="1">
              <a:buFontTx/>
              <a:buNone/>
            </a:pPr>
            <a:r>
              <a:rPr lang="en-US" altLang="en-US" sz="1800" dirty="0"/>
              <a:t>possibilities frontier</a:t>
            </a:r>
          </a:p>
        </p:txBody>
      </p:sp>
      <p:sp>
        <p:nvSpPr>
          <p:cNvPr id="14" name="TextBox 13"/>
          <p:cNvSpPr txBox="1">
            <a:spLocks noChangeArrowheads="1"/>
          </p:cNvSpPr>
          <p:nvPr/>
        </p:nvSpPr>
        <p:spPr bwMode="auto">
          <a:xfrm>
            <a:off x="5435450" y="878682"/>
            <a:ext cx="25098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anose="020B0604020202020204" pitchFamily="34" charset="0"/>
              </a:defRPr>
            </a:lvl1pPr>
            <a:lvl2pPr marL="742950" indent="-285750" algn="l" eaLnBrk="0" hangingPunct="0">
              <a:defRPr>
                <a:solidFill>
                  <a:schemeClr val="tx1"/>
                </a:solidFill>
                <a:latin typeface="Arial" panose="020B0604020202020204" pitchFamily="34" charset="0"/>
              </a:defRPr>
            </a:lvl2pPr>
            <a:lvl3pPr marL="1143000" indent="-228600" algn="l" eaLnBrk="0" hangingPunct="0">
              <a:defRPr>
                <a:solidFill>
                  <a:schemeClr val="tx1"/>
                </a:solidFill>
                <a:latin typeface="Arial" panose="020B0604020202020204" pitchFamily="34" charset="0"/>
              </a:defRPr>
            </a:lvl3pPr>
            <a:lvl4pPr marL="1600200" indent="-228600" algn="l" eaLnBrk="0" hangingPunct="0">
              <a:defRPr>
                <a:solidFill>
                  <a:schemeClr val="tx1"/>
                </a:solidFill>
                <a:latin typeface="Arial" panose="020B0604020202020204" pitchFamily="34" charset="0"/>
              </a:defRPr>
            </a:lvl4pPr>
            <a:lvl5pPr marL="2057400" indent="-228600" algn="l" eaLnBrk="0" hangingPunct="0">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eaLnBrk="1" hangingPunct="1">
              <a:buFontTx/>
              <a:buNone/>
            </a:pPr>
            <a:r>
              <a:rPr lang="en-US" altLang="en-US" sz="1800" dirty="0"/>
              <a:t>(c) Rose’s production </a:t>
            </a:r>
          </a:p>
          <a:p>
            <a:pPr eaLnBrk="1" hangingPunct="1">
              <a:buFontTx/>
              <a:buNone/>
            </a:pPr>
            <a:r>
              <a:rPr lang="en-US" altLang="en-US" sz="1800" dirty="0"/>
              <a:t>possibilities frontier</a:t>
            </a:r>
          </a:p>
        </p:txBody>
      </p:sp>
      <p:grpSp>
        <p:nvGrpSpPr>
          <p:cNvPr id="7" name="Group 32"/>
          <p:cNvGrpSpPr>
            <a:grpSpLocks/>
          </p:cNvGrpSpPr>
          <p:nvPr/>
        </p:nvGrpSpPr>
        <p:grpSpPr bwMode="auto">
          <a:xfrm>
            <a:off x="95250" y="1449388"/>
            <a:ext cx="1158875" cy="3378200"/>
            <a:chOff x="324171" y="1945938"/>
            <a:chExt cx="1159709" cy="3376334"/>
          </a:xfrm>
        </p:grpSpPr>
        <p:cxnSp>
          <p:nvCxnSpPr>
            <p:cNvPr id="16" name="Straight Connector 15"/>
            <p:cNvCxnSpPr/>
            <p:nvPr/>
          </p:nvCxnSpPr>
          <p:spPr>
            <a:xfrm rot="5400000">
              <a:off x="-419998" y="3619031"/>
              <a:ext cx="26687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365" name="TextBox 12"/>
            <p:cNvSpPr txBox="1">
              <a:spLocks noChangeArrowheads="1"/>
            </p:cNvSpPr>
            <p:nvPr/>
          </p:nvSpPr>
          <p:spPr bwMode="auto">
            <a:xfrm>
              <a:off x="324171" y="1945938"/>
              <a:ext cx="1159709" cy="369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anose="020B0604020202020204" pitchFamily="34" charset="0"/>
                </a:defRPr>
              </a:lvl1pPr>
              <a:lvl2pPr marL="742950" indent="-285750" algn="l" eaLnBrk="0" hangingPunct="0">
                <a:defRPr>
                  <a:solidFill>
                    <a:schemeClr val="tx1"/>
                  </a:solidFill>
                  <a:latin typeface="Arial" panose="020B0604020202020204" pitchFamily="34" charset="0"/>
                </a:defRPr>
              </a:lvl2pPr>
              <a:lvl3pPr marL="1143000" indent="-228600" algn="l" eaLnBrk="0" hangingPunct="0">
                <a:defRPr>
                  <a:solidFill>
                    <a:schemeClr val="tx1"/>
                  </a:solidFill>
                  <a:latin typeface="Arial" panose="020B0604020202020204" pitchFamily="34" charset="0"/>
                </a:defRPr>
              </a:lvl3pPr>
              <a:lvl4pPr marL="1600200" indent="-228600" algn="l" eaLnBrk="0" hangingPunct="0">
                <a:defRPr>
                  <a:solidFill>
                    <a:schemeClr val="tx1"/>
                  </a:solidFill>
                  <a:latin typeface="Arial" panose="020B0604020202020204" pitchFamily="34" charset="0"/>
                </a:defRPr>
              </a:lvl4pPr>
              <a:lvl5pPr marL="2057400" indent="-228600" algn="l" eaLnBrk="0" hangingPunct="0">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eaLnBrk="1" hangingPunct="1">
                <a:buFontTx/>
                <a:buNone/>
              </a:pPr>
              <a:r>
                <a:rPr lang="en-US" altLang="en-US" sz="1800"/>
                <a:t>Meat (oz)</a:t>
              </a:r>
            </a:p>
          </p:txBody>
        </p:sp>
        <p:sp>
          <p:nvSpPr>
            <p:cNvPr id="13366" name="TextBox 14"/>
            <p:cNvSpPr txBox="1">
              <a:spLocks noChangeArrowheads="1"/>
            </p:cNvSpPr>
            <p:nvPr/>
          </p:nvSpPr>
          <p:spPr bwMode="auto">
            <a:xfrm>
              <a:off x="533400" y="4953000"/>
              <a:ext cx="313019" cy="369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anose="020B0604020202020204" pitchFamily="34" charset="0"/>
                </a:defRPr>
              </a:lvl1pPr>
              <a:lvl2pPr marL="742950" indent="-285750" algn="l" eaLnBrk="0" hangingPunct="0">
                <a:defRPr>
                  <a:solidFill>
                    <a:schemeClr val="tx1"/>
                  </a:solidFill>
                  <a:latin typeface="Arial" panose="020B0604020202020204" pitchFamily="34" charset="0"/>
                </a:defRPr>
              </a:lvl2pPr>
              <a:lvl3pPr marL="1143000" indent="-228600" algn="l" eaLnBrk="0" hangingPunct="0">
                <a:defRPr>
                  <a:solidFill>
                    <a:schemeClr val="tx1"/>
                  </a:solidFill>
                  <a:latin typeface="Arial" panose="020B0604020202020204" pitchFamily="34" charset="0"/>
                </a:defRPr>
              </a:lvl3pPr>
              <a:lvl4pPr marL="1600200" indent="-228600" algn="l" eaLnBrk="0" hangingPunct="0">
                <a:defRPr>
                  <a:solidFill>
                    <a:schemeClr val="tx1"/>
                  </a:solidFill>
                  <a:latin typeface="Arial" panose="020B0604020202020204" pitchFamily="34" charset="0"/>
                </a:defRPr>
              </a:lvl4pPr>
              <a:lvl5pPr marL="2057400" indent="-228600" algn="l" eaLnBrk="0" hangingPunct="0">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eaLnBrk="1" hangingPunct="1">
                <a:buFontTx/>
                <a:buNone/>
              </a:pPr>
              <a:r>
                <a:rPr lang="en-US" altLang="en-US" sz="1800"/>
                <a:t>0</a:t>
              </a:r>
            </a:p>
          </p:txBody>
        </p:sp>
        <p:sp>
          <p:nvSpPr>
            <p:cNvPr id="13367" name="TextBox 15"/>
            <p:cNvSpPr txBox="1">
              <a:spLocks noChangeArrowheads="1"/>
            </p:cNvSpPr>
            <p:nvPr/>
          </p:nvSpPr>
          <p:spPr bwMode="auto">
            <a:xfrm>
              <a:off x="533400" y="3962400"/>
              <a:ext cx="313019" cy="369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anose="020B0604020202020204" pitchFamily="34" charset="0"/>
                </a:defRPr>
              </a:lvl1pPr>
              <a:lvl2pPr marL="742950" indent="-285750" algn="l" eaLnBrk="0" hangingPunct="0">
                <a:defRPr>
                  <a:solidFill>
                    <a:schemeClr val="tx1"/>
                  </a:solidFill>
                  <a:latin typeface="Arial" panose="020B0604020202020204" pitchFamily="34" charset="0"/>
                </a:defRPr>
              </a:lvl2pPr>
              <a:lvl3pPr marL="1143000" indent="-228600" algn="l" eaLnBrk="0" hangingPunct="0">
                <a:defRPr>
                  <a:solidFill>
                    <a:schemeClr val="tx1"/>
                  </a:solidFill>
                  <a:latin typeface="Arial" panose="020B0604020202020204" pitchFamily="34" charset="0"/>
                </a:defRPr>
              </a:lvl3pPr>
              <a:lvl4pPr marL="1600200" indent="-228600" algn="l" eaLnBrk="0" hangingPunct="0">
                <a:defRPr>
                  <a:solidFill>
                    <a:schemeClr val="tx1"/>
                  </a:solidFill>
                  <a:latin typeface="Arial" panose="020B0604020202020204" pitchFamily="34" charset="0"/>
                </a:defRPr>
              </a:lvl4pPr>
              <a:lvl5pPr marL="2057400" indent="-228600" algn="l" eaLnBrk="0" hangingPunct="0">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eaLnBrk="1" hangingPunct="1">
                <a:buFontTx/>
                <a:buNone/>
              </a:pPr>
              <a:r>
                <a:rPr lang="en-US" altLang="en-US" sz="1800"/>
                <a:t>4</a:t>
              </a:r>
            </a:p>
          </p:txBody>
        </p:sp>
        <p:sp>
          <p:nvSpPr>
            <p:cNvPr id="13368" name="TextBox 16"/>
            <p:cNvSpPr txBox="1">
              <a:spLocks noChangeArrowheads="1"/>
            </p:cNvSpPr>
            <p:nvPr/>
          </p:nvSpPr>
          <p:spPr bwMode="auto">
            <a:xfrm>
              <a:off x="533400" y="3200400"/>
              <a:ext cx="313019" cy="369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anose="020B0604020202020204" pitchFamily="34" charset="0"/>
                </a:defRPr>
              </a:lvl1pPr>
              <a:lvl2pPr marL="742950" indent="-285750" algn="l" eaLnBrk="0" hangingPunct="0">
                <a:defRPr>
                  <a:solidFill>
                    <a:schemeClr val="tx1"/>
                  </a:solidFill>
                  <a:latin typeface="Arial" panose="020B0604020202020204" pitchFamily="34" charset="0"/>
                </a:defRPr>
              </a:lvl2pPr>
              <a:lvl3pPr marL="1143000" indent="-228600" algn="l" eaLnBrk="0" hangingPunct="0">
                <a:defRPr>
                  <a:solidFill>
                    <a:schemeClr val="tx1"/>
                  </a:solidFill>
                  <a:latin typeface="Arial" panose="020B0604020202020204" pitchFamily="34" charset="0"/>
                </a:defRPr>
              </a:lvl3pPr>
              <a:lvl4pPr marL="1600200" indent="-228600" algn="l" eaLnBrk="0" hangingPunct="0">
                <a:defRPr>
                  <a:solidFill>
                    <a:schemeClr val="tx1"/>
                  </a:solidFill>
                  <a:latin typeface="Arial" panose="020B0604020202020204" pitchFamily="34" charset="0"/>
                </a:defRPr>
              </a:lvl4pPr>
              <a:lvl5pPr marL="2057400" indent="-228600" algn="l" eaLnBrk="0" hangingPunct="0">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eaLnBrk="1" hangingPunct="1">
                <a:buFontTx/>
                <a:buNone/>
              </a:pPr>
              <a:r>
                <a:rPr lang="en-US" altLang="en-US" sz="1800"/>
                <a:t>8</a:t>
              </a:r>
            </a:p>
          </p:txBody>
        </p:sp>
      </p:grpSp>
      <p:grpSp>
        <p:nvGrpSpPr>
          <p:cNvPr id="8" name="Group 33"/>
          <p:cNvGrpSpPr>
            <a:grpSpLocks/>
          </p:cNvGrpSpPr>
          <p:nvPr/>
        </p:nvGrpSpPr>
        <p:grpSpPr bwMode="auto">
          <a:xfrm>
            <a:off x="685800" y="4457700"/>
            <a:ext cx="3333750" cy="695325"/>
            <a:chOff x="914400" y="4952999"/>
            <a:chExt cx="3334476" cy="695506"/>
          </a:xfrm>
        </p:grpSpPr>
        <p:cxnSp>
          <p:nvCxnSpPr>
            <p:cNvPr id="22" name="Straight Connector 21"/>
            <p:cNvCxnSpPr/>
            <p:nvPr/>
          </p:nvCxnSpPr>
          <p:spPr>
            <a:xfrm>
              <a:off x="914400" y="4952999"/>
              <a:ext cx="3277314"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361" name="TextBox 13"/>
            <p:cNvSpPr txBox="1">
              <a:spLocks noChangeArrowheads="1"/>
            </p:cNvSpPr>
            <p:nvPr/>
          </p:nvSpPr>
          <p:spPr bwMode="auto">
            <a:xfrm>
              <a:off x="2692040" y="5279446"/>
              <a:ext cx="1556836" cy="369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anose="020B0604020202020204" pitchFamily="34" charset="0"/>
                </a:defRPr>
              </a:lvl1pPr>
              <a:lvl2pPr marL="742950" indent="-285750" algn="l" eaLnBrk="0" hangingPunct="0">
                <a:defRPr>
                  <a:solidFill>
                    <a:schemeClr val="tx1"/>
                  </a:solidFill>
                  <a:latin typeface="Arial" panose="020B0604020202020204" pitchFamily="34" charset="0"/>
                </a:defRPr>
              </a:lvl2pPr>
              <a:lvl3pPr marL="1143000" indent="-228600" algn="l" eaLnBrk="0" hangingPunct="0">
                <a:defRPr>
                  <a:solidFill>
                    <a:schemeClr val="tx1"/>
                  </a:solidFill>
                  <a:latin typeface="Arial" panose="020B0604020202020204" pitchFamily="34" charset="0"/>
                </a:defRPr>
              </a:lvl3pPr>
              <a:lvl4pPr marL="1600200" indent="-228600" algn="l" eaLnBrk="0" hangingPunct="0">
                <a:defRPr>
                  <a:solidFill>
                    <a:schemeClr val="tx1"/>
                  </a:solidFill>
                  <a:latin typeface="Arial" panose="020B0604020202020204" pitchFamily="34" charset="0"/>
                </a:defRPr>
              </a:lvl4pPr>
              <a:lvl5pPr marL="2057400" indent="-228600" algn="l" eaLnBrk="0" hangingPunct="0">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eaLnBrk="1" hangingPunct="1">
                <a:buFontTx/>
                <a:buNone/>
              </a:pPr>
              <a:r>
                <a:rPr lang="en-US" altLang="en-US" sz="1800"/>
                <a:t>Potatoes (oz)</a:t>
              </a:r>
            </a:p>
          </p:txBody>
        </p:sp>
        <p:sp>
          <p:nvSpPr>
            <p:cNvPr id="13362" name="TextBox 17"/>
            <p:cNvSpPr txBox="1">
              <a:spLocks noChangeArrowheads="1"/>
            </p:cNvSpPr>
            <p:nvPr/>
          </p:nvSpPr>
          <p:spPr bwMode="auto">
            <a:xfrm>
              <a:off x="1997254" y="4952999"/>
              <a:ext cx="441146" cy="369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anose="020B0604020202020204" pitchFamily="34" charset="0"/>
                </a:defRPr>
              </a:lvl1pPr>
              <a:lvl2pPr marL="742950" indent="-285750" algn="l" eaLnBrk="0" hangingPunct="0">
                <a:defRPr>
                  <a:solidFill>
                    <a:schemeClr val="tx1"/>
                  </a:solidFill>
                  <a:latin typeface="Arial" panose="020B0604020202020204" pitchFamily="34" charset="0"/>
                </a:defRPr>
              </a:lvl2pPr>
              <a:lvl3pPr marL="1143000" indent="-228600" algn="l" eaLnBrk="0" hangingPunct="0">
                <a:defRPr>
                  <a:solidFill>
                    <a:schemeClr val="tx1"/>
                  </a:solidFill>
                  <a:latin typeface="Arial" panose="020B0604020202020204" pitchFamily="34" charset="0"/>
                </a:defRPr>
              </a:lvl3pPr>
              <a:lvl4pPr marL="1600200" indent="-228600" algn="l" eaLnBrk="0" hangingPunct="0">
                <a:defRPr>
                  <a:solidFill>
                    <a:schemeClr val="tx1"/>
                  </a:solidFill>
                  <a:latin typeface="Arial" panose="020B0604020202020204" pitchFamily="34" charset="0"/>
                </a:defRPr>
              </a:lvl4pPr>
              <a:lvl5pPr marL="2057400" indent="-228600" algn="l" eaLnBrk="0" hangingPunct="0">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eaLnBrk="1" hangingPunct="1">
                <a:buFontTx/>
                <a:buNone/>
              </a:pPr>
              <a:r>
                <a:rPr lang="en-US" altLang="en-US" sz="1800"/>
                <a:t>16</a:t>
              </a:r>
            </a:p>
          </p:txBody>
        </p:sp>
        <p:sp>
          <p:nvSpPr>
            <p:cNvPr id="13363" name="TextBox 18"/>
            <p:cNvSpPr txBox="1">
              <a:spLocks noChangeArrowheads="1"/>
            </p:cNvSpPr>
            <p:nvPr/>
          </p:nvSpPr>
          <p:spPr bwMode="auto">
            <a:xfrm>
              <a:off x="3216454" y="4952999"/>
              <a:ext cx="441146" cy="369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anose="020B0604020202020204" pitchFamily="34" charset="0"/>
                </a:defRPr>
              </a:lvl1pPr>
              <a:lvl2pPr marL="742950" indent="-285750" algn="l" eaLnBrk="0" hangingPunct="0">
                <a:defRPr>
                  <a:solidFill>
                    <a:schemeClr val="tx1"/>
                  </a:solidFill>
                  <a:latin typeface="Arial" panose="020B0604020202020204" pitchFamily="34" charset="0"/>
                </a:defRPr>
              </a:lvl2pPr>
              <a:lvl3pPr marL="1143000" indent="-228600" algn="l" eaLnBrk="0" hangingPunct="0">
                <a:defRPr>
                  <a:solidFill>
                    <a:schemeClr val="tx1"/>
                  </a:solidFill>
                  <a:latin typeface="Arial" panose="020B0604020202020204" pitchFamily="34" charset="0"/>
                </a:defRPr>
              </a:lvl3pPr>
              <a:lvl4pPr marL="1600200" indent="-228600" algn="l" eaLnBrk="0" hangingPunct="0">
                <a:defRPr>
                  <a:solidFill>
                    <a:schemeClr val="tx1"/>
                  </a:solidFill>
                  <a:latin typeface="Arial" panose="020B0604020202020204" pitchFamily="34" charset="0"/>
                </a:defRPr>
              </a:lvl4pPr>
              <a:lvl5pPr marL="2057400" indent="-228600" algn="l" eaLnBrk="0" hangingPunct="0">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eaLnBrk="1" hangingPunct="1">
                <a:buFontTx/>
                <a:buNone/>
              </a:pPr>
              <a:r>
                <a:rPr lang="en-US" altLang="en-US" sz="1800"/>
                <a:t>32</a:t>
              </a:r>
            </a:p>
          </p:txBody>
        </p:sp>
      </p:grpSp>
      <p:cxnSp>
        <p:nvCxnSpPr>
          <p:cNvPr id="26" name="Straight Connector 25"/>
          <p:cNvCxnSpPr/>
          <p:nvPr/>
        </p:nvCxnSpPr>
        <p:spPr>
          <a:xfrm rot="10800000">
            <a:off x="685800" y="3695700"/>
            <a:ext cx="1295400" cy="1588"/>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5400000">
            <a:off x="1599407" y="4075906"/>
            <a:ext cx="762000" cy="1587"/>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9" name="Group 31"/>
          <p:cNvGrpSpPr>
            <a:grpSpLocks/>
          </p:cNvGrpSpPr>
          <p:nvPr/>
        </p:nvGrpSpPr>
        <p:grpSpPr bwMode="auto">
          <a:xfrm>
            <a:off x="609600" y="2797175"/>
            <a:ext cx="2659063" cy="1736725"/>
            <a:chOff x="838200" y="3292140"/>
            <a:chExt cx="2659784" cy="1737060"/>
          </a:xfrm>
        </p:grpSpPr>
        <p:cxnSp>
          <p:nvCxnSpPr>
            <p:cNvPr id="29" name="Straight Connector 28"/>
            <p:cNvCxnSpPr>
              <a:endCxn id="13363" idx="0"/>
            </p:cNvCxnSpPr>
            <p:nvPr/>
          </p:nvCxnSpPr>
          <p:spPr>
            <a:xfrm>
              <a:off x="903306" y="3352477"/>
              <a:ext cx="2534337" cy="1600509"/>
            </a:xfrm>
            <a:prstGeom prst="line">
              <a:avLst/>
            </a:prstGeom>
            <a:ln w="38100">
              <a:solidFill>
                <a:srgbClr val="005EA4"/>
              </a:solidFill>
            </a:ln>
          </p:spPr>
          <p:style>
            <a:lnRef idx="1">
              <a:schemeClr val="accent1"/>
            </a:lnRef>
            <a:fillRef idx="0">
              <a:schemeClr val="accent1"/>
            </a:fillRef>
            <a:effectRef idx="0">
              <a:schemeClr val="accent1"/>
            </a:effectRef>
            <a:fontRef idx="minor">
              <a:schemeClr val="tx1"/>
            </a:fontRef>
          </p:style>
        </p:cxnSp>
        <p:sp>
          <p:nvSpPr>
            <p:cNvPr id="13358" name="Freeform 183"/>
            <p:cNvSpPr>
              <a:spLocks/>
            </p:cNvSpPr>
            <p:nvPr/>
          </p:nvSpPr>
          <p:spPr bwMode="auto">
            <a:xfrm>
              <a:off x="838200" y="3292140"/>
              <a:ext cx="145184" cy="136860"/>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3359" name="Freeform 183"/>
            <p:cNvSpPr>
              <a:spLocks/>
            </p:cNvSpPr>
            <p:nvPr/>
          </p:nvSpPr>
          <p:spPr bwMode="auto">
            <a:xfrm>
              <a:off x="3352800" y="4892340"/>
              <a:ext cx="145184" cy="136860"/>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grpSp>
      <p:grpSp>
        <p:nvGrpSpPr>
          <p:cNvPr id="10" name="Group 40"/>
          <p:cNvGrpSpPr>
            <a:grpSpLocks/>
          </p:cNvGrpSpPr>
          <p:nvPr/>
        </p:nvGrpSpPr>
        <p:grpSpPr bwMode="auto">
          <a:xfrm>
            <a:off x="1905000" y="3360738"/>
            <a:ext cx="420688" cy="411162"/>
            <a:chOff x="7810761" y="4154238"/>
            <a:chExt cx="418124" cy="410769"/>
          </a:xfrm>
        </p:grpSpPr>
        <p:sp>
          <p:nvSpPr>
            <p:cNvPr id="13355" name="Freeform 183"/>
            <p:cNvSpPr>
              <a:spLocks/>
            </p:cNvSpPr>
            <p:nvPr/>
          </p:nvSpPr>
          <p:spPr bwMode="auto">
            <a:xfrm>
              <a:off x="7810761" y="4428277"/>
              <a:ext cx="144592" cy="136730"/>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3356" name="TextBox 42"/>
            <p:cNvSpPr txBox="1">
              <a:spLocks noChangeArrowheads="1"/>
            </p:cNvSpPr>
            <p:nvPr/>
          </p:nvSpPr>
          <p:spPr bwMode="auto">
            <a:xfrm>
              <a:off x="7892090" y="4154238"/>
              <a:ext cx="336795" cy="36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anose="020B0604020202020204" pitchFamily="34" charset="0"/>
                </a:defRPr>
              </a:lvl1pPr>
              <a:lvl2pPr marL="742950" indent="-285750" algn="l" eaLnBrk="0" hangingPunct="0">
                <a:defRPr>
                  <a:solidFill>
                    <a:schemeClr val="tx1"/>
                  </a:solidFill>
                  <a:latin typeface="Arial" panose="020B0604020202020204" pitchFamily="34" charset="0"/>
                </a:defRPr>
              </a:lvl2pPr>
              <a:lvl3pPr marL="1143000" indent="-228600" algn="l" eaLnBrk="0" hangingPunct="0">
                <a:defRPr>
                  <a:solidFill>
                    <a:schemeClr val="tx1"/>
                  </a:solidFill>
                  <a:latin typeface="Arial" panose="020B0604020202020204" pitchFamily="34" charset="0"/>
                </a:defRPr>
              </a:lvl3pPr>
              <a:lvl4pPr marL="1600200" indent="-228600" algn="l" eaLnBrk="0" hangingPunct="0">
                <a:defRPr>
                  <a:solidFill>
                    <a:schemeClr val="tx1"/>
                  </a:solidFill>
                  <a:latin typeface="Arial" panose="020B0604020202020204" pitchFamily="34" charset="0"/>
                </a:defRPr>
              </a:lvl4pPr>
              <a:lvl5pPr marL="2057400" indent="-228600" algn="l" eaLnBrk="0" hangingPunct="0">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eaLnBrk="1" hangingPunct="1">
                <a:buFontTx/>
                <a:buNone/>
              </a:pPr>
              <a:r>
                <a:rPr lang="en-US" altLang="en-US" sz="1800"/>
                <a:t>A</a:t>
              </a:r>
            </a:p>
          </p:txBody>
        </p:sp>
      </p:grpSp>
      <p:grpSp>
        <p:nvGrpSpPr>
          <p:cNvPr id="11" name="Group 40"/>
          <p:cNvGrpSpPr>
            <a:grpSpLocks/>
          </p:cNvGrpSpPr>
          <p:nvPr/>
        </p:nvGrpSpPr>
        <p:grpSpPr bwMode="auto">
          <a:xfrm>
            <a:off x="1069975" y="1781175"/>
            <a:ext cx="2895600" cy="1914525"/>
            <a:chOff x="1070212" y="1971236"/>
            <a:chExt cx="2895600" cy="1914963"/>
          </a:xfrm>
        </p:grpSpPr>
        <p:sp>
          <p:nvSpPr>
            <p:cNvPr id="13353" name="TextBox 37"/>
            <p:cNvSpPr txBox="1">
              <a:spLocks noChangeArrowheads="1"/>
            </p:cNvSpPr>
            <p:nvPr/>
          </p:nvSpPr>
          <p:spPr bwMode="auto">
            <a:xfrm>
              <a:off x="1070212" y="1971236"/>
              <a:ext cx="2895600" cy="831363"/>
            </a:xfrm>
            <a:prstGeom prst="rect">
              <a:avLst/>
            </a:prstGeom>
            <a:solidFill>
              <a:srgbClr val="F2D698"/>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defRPr>
                  <a:solidFill>
                    <a:schemeClr val="tx1"/>
                  </a:solidFill>
                  <a:latin typeface="Arial" panose="020B0604020202020204" pitchFamily="34" charset="0"/>
                </a:defRPr>
              </a:lvl1pPr>
              <a:lvl2pPr marL="742950" indent="-285750" algn="l" eaLnBrk="0" hangingPunct="0">
                <a:defRPr>
                  <a:solidFill>
                    <a:schemeClr val="tx1"/>
                  </a:solidFill>
                  <a:latin typeface="Arial" panose="020B0604020202020204" pitchFamily="34" charset="0"/>
                </a:defRPr>
              </a:lvl2pPr>
              <a:lvl3pPr marL="1143000" indent="-228600" algn="l" eaLnBrk="0" hangingPunct="0">
                <a:defRPr>
                  <a:solidFill>
                    <a:schemeClr val="tx1"/>
                  </a:solidFill>
                  <a:latin typeface="Arial" panose="020B0604020202020204" pitchFamily="34" charset="0"/>
                </a:defRPr>
              </a:lvl3pPr>
              <a:lvl4pPr marL="1600200" indent="-228600" algn="l" eaLnBrk="0" hangingPunct="0">
                <a:defRPr>
                  <a:solidFill>
                    <a:schemeClr val="tx1"/>
                  </a:solidFill>
                  <a:latin typeface="Arial" panose="020B0604020202020204" pitchFamily="34" charset="0"/>
                </a:defRPr>
              </a:lvl4pPr>
              <a:lvl5pPr marL="2057400" indent="-228600" algn="l" eaLnBrk="0" hangingPunct="0">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eaLnBrk="1" hangingPunct="1">
                <a:buFontTx/>
                <a:buNone/>
              </a:pPr>
              <a:r>
                <a:rPr lang="en-US" altLang="en-US" sz="1600" dirty="0"/>
                <a:t>If there is no trade, Frank chooses this production and consumption.</a:t>
              </a:r>
            </a:p>
          </p:txBody>
        </p:sp>
        <p:cxnSp>
          <p:nvCxnSpPr>
            <p:cNvPr id="37" name="Straight Connector 36"/>
            <p:cNvCxnSpPr/>
            <p:nvPr/>
          </p:nvCxnSpPr>
          <p:spPr>
            <a:xfrm rot="16200000" flipV="1">
              <a:off x="1189943" y="3094706"/>
              <a:ext cx="1089274" cy="4937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8" name="Rectangle 37"/>
          <p:cNvSpPr/>
          <p:nvPr/>
        </p:nvSpPr>
        <p:spPr>
          <a:xfrm>
            <a:off x="4792663" y="1790700"/>
            <a:ext cx="3970337" cy="2667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l">
              <a:buFontTx/>
              <a:buNone/>
              <a:defRPr/>
            </a:pPr>
            <a:endParaRPr lang="en-US" sz="1800">
              <a:solidFill>
                <a:schemeClr val="tx1"/>
              </a:solidFill>
            </a:endParaRPr>
          </a:p>
        </p:txBody>
      </p:sp>
      <p:grpSp>
        <p:nvGrpSpPr>
          <p:cNvPr id="15" name="Group 43"/>
          <p:cNvGrpSpPr>
            <a:grpSpLocks/>
          </p:cNvGrpSpPr>
          <p:nvPr/>
        </p:nvGrpSpPr>
        <p:grpSpPr bwMode="auto">
          <a:xfrm>
            <a:off x="4092575" y="1449388"/>
            <a:ext cx="1160463" cy="3378200"/>
            <a:chOff x="215039" y="1945938"/>
            <a:chExt cx="1159709" cy="3376334"/>
          </a:xfrm>
        </p:grpSpPr>
        <p:cxnSp>
          <p:nvCxnSpPr>
            <p:cNvPr id="40" name="Straight Connector 39"/>
            <p:cNvCxnSpPr/>
            <p:nvPr/>
          </p:nvCxnSpPr>
          <p:spPr>
            <a:xfrm rot="5400000">
              <a:off x="-420472" y="3619032"/>
              <a:ext cx="2668700" cy="1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349" name="TextBox 45"/>
            <p:cNvSpPr txBox="1">
              <a:spLocks noChangeArrowheads="1"/>
            </p:cNvSpPr>
            <p:nvPr/>
          </p:nvSpPr>
          <p:spPr bwMode="auto">
            <a:xfrm>
              <a:off x="215039" y="1945938"/>
              <a:ext cx="1159709" cy="369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anose="020B0604020202020204" pitchFamily="34" charset="0"/>
                </a:defRPr>
              </a:lvl1pPr>
              <a:lvl2pPr marL="742950" indent="-285750" algn="l" eaLnBrk="0" hangingPunct="0">
                <a:defRPr>
                  <a:solidFill>
                    <a:schemeClr val="tx1"/>
                  </a:solidFill>
                  <a:latin typeface="Arial" panose="020B0604020202020204" pitchFamily="34" charset="0"/>
                </a:defRPr>
              </a:lvl2pPr>
              <a:lvl3pPr marL="1143000" indent="-228600" algn="l" eaLnBrk="0" hangingPunct="0">
                <a:defRPr>
                  <a:solidFill>
                    <a:schemeClr val="tx1"/>
                  </a:solidFill>
                  <a:latin typeface="Arial" panose="020B0604020202020204" pitchFamily="34" charset="0"/>
                </a:defRPr>
              </a:lvl3pPr>
              <a:lvl4pPr marL="1600200" indent="-228600" algn="l" eaLnBrk="0" hangingPunct="0">
                <a:defRPr>
                  <a:solidFill>
                    <a:schemeClr val="tx1"/>
                  </a:solidFill>
                  <a:latin typeface="Arial" panose="020B0604020202020204" pitchFamily="34" charset="0"/>
                </a:defRPr>
              </a:lvl4pPr>
              <a:lvl5pPr marL="2057400" indent="-228600" algn="l" eaLnBrk="0" hangingPunct="0">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eaLnBrk="1" hangingPunct="1">
                <a:buFontTx/>
                <a:buNone/>
              </a:pPr>
              <a:r>
                <a:rPr lang="en-US" altLang="en-US" sz="1800"/>
                <a:t>Meat (oz)</a:t>
              </a:r>
            </a:p>
          </p:txBody>
        </p:sp>
        <p:sp>
          <p:nvSpPr>
            <p:cNvPr id="13350" name="TextBox 46"/>
            <p:cNvSpPr txBox="1">
              <a:spLocks noChangeArrowheads="1"/>
            </p:cNvSpPr>
            <p:nvPr/>
          </p:nvSpPr>
          <p:spPr bwMode="auto">
            <a:xfrm>
              <a:off x="533400" y="4953000"/>
              <a:ext cx="313019" cy="369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anose="020B0604020202020204" pitchFamily="34" charset="0"/>
                </a:defRPr>
              </a:lvl1pPr>
              <a:lvl2pPr marL="742950" indent="-285750" algn="l" eaLnBrk="0" hangingPunct="0">
                <a:defRPr>
                  <a:solidFill>
                    <a:schemeClr val="tx1"/>
                  </a:solidFill>
                  <a:latin typeface="Arial" panose="020B0604020202020204" pitchFamily="34" charset="0"/>
                </a:defRPr>
              </a:lvl2pPr>
              <a:lvl3pPr marL="1143000" indent="-228600" algn="l" eaLnBrk="0" hangingPunct="0">
                <a:defRPr>
                  <a:solidFill>
                    <a:schemeClr val="tx1"/>
                  </a:solidFill>
                  <a:latin typeface="Arial" panose="020B0604020202020204" pitchFamily="34" charset="0"/>
                </a:defRPr>
              </a:lvl3pPr>
              <a:lvl4pPr marL="1600200" indent="-228600" algn="l" eaLnBrk="0" hangingPunct="0">
                <a:defRPr>
                  <a:solidFill>
                    <a:schemeClr val="tx1"/>
                  </a:solidFill>
                  <a:latin typeface="Arial" panose="020B0604020202020204" pitchFamily="34" charset="0"/>
                </a:defRPr>
              </a:lvl4pPr>
              <a:lvl5pPr marL="2057400" indent="-228600" algn="l" eaLnBrk="0" hangingPunct="0">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eaLnBrk="1" hangingPunct="1">
                <a:buFontTx/>
                <a:buNone/>
              </a:pPr>
              <a:r>
                <a:rPr lang="en-US" altLang="en-US" sz="1800"/>
                <a:t>0</a:t>
              </a:r>
            </a:p>
          </p:txBody>
        </p:sp>
        <p:sp>
          <p:nvSpPr>
            <p:cNvPr id="13351" name="TextBox 47"/>
            <p:cNvSpPr txBox="1">
              <a:spLocks noChangeArrowheads="1"/>
            </p:cNvSpPr>
            <p:nvPr/>
          </p:nvSpPr>
          <p:spPr bwMode="auto">
            <a:xfrm>
              <a:off x="465227" y="3505200"/>
              <a:ext cx="441305" cy="369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anose="020B0604020202020204" pitchFamily="34" charset="0"/>
                </a:defRPr>
              </a:lvl1pPr>
              <a:lvl2pPr marL="742950" indent="-285750" algn="l" eaLnBrk="0" hangingPunct="0">
                <a:defRPr>
                  <a:solidFill>
                    <a:schemeClr val="tx1"/>
                  </a:solidFill>
                  <a:latin typeface="Arial" panose="020B0604020202020204" pitchFamily="34" charset="0"/>
                </a:defRPr>
              </a:lvl2pPr>
              <a:lvl3pPr marL="1143000" indent="-228600" algn="l" eaLnBrk="0" hangingPunct="0">
                <a:defRPr>
                  <a:solidFill>
                    <a:schemeClr val="tx1"/>
                  </a:solidFill>
                  <a:latin typeface="Arial" panose="020B0604020202020204" pitchFamily="34" charset="0"/>
                </a:defRPr>
              </a:lvl3pPr>
              <a:lvl4pPr marL="1600200" indent="-228600" algn="l" eaLnBrk="0" hangingPunct="0">
                <a:defRPr>
                  <a:solidFill>
                    <a:schemeClr val="tx1"/>
                  </a:solidFill>
                  <a:latin typeface="Arial" panose="020B0604020202020204" pitchFamily="34" charset="0"/>
                </a:defRPr>
              </a:lvl4pPr>
              <a:lvl5pPr marL="2057400" indent="-228600" algn="l" eaLnBrk="0" hangingPunct="0">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eaLnBrk="1" hangingPunct="1">
                <a:buFontTx/>
                <a:buNone/>
              </a:pPr>
              <a:r>
                <a:rPr lang="en-US" altLang="en-US" sz="1800"/>
                <a:t>12</a:t>
              </a:r>
            </a:p>
          </p:txBody>
        </p:sp>
        <p:sp>
          <p:nvSpPr>
            <p:cNvPr id="13352" name="TextBox 48"/>
            <p:cNvSpPr txBox="1">
              <a:spLocks noChangeArrowheads="1"/>
            </p:cNvSpPr>
            <p:nvPr/>
          </p:nvSpPr>
          <p:spPr bwMode="auto">
            <a:xfrm>
              <a:off x="465227" y="2438400"/>
              <a:ext cx="441305" cy="369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anose="020B0604020202020204" pitchFamily="34" charset="0"/>
                </a:defRPr>
              </a:lvl1pPr>
              <a:lvl2pPr marL="742950" indent="-285750" algn="l" eaLnBrk="0" hangingPunct="0">
                <a:defRPr>
                  <a:solidFill>
                    <a:schemeClr val="tx1"/>
                  </a:solidFill>
                  <a:latin typeface="Arial" panose="020B0604020202020204" pitchFamily="34" charset="0"/>
                </a:defRPr>
              </a:lvl2pPr>
              <a:lvl3pPr marL="1143000" indent="-228600" algn="l" eaLnBrk="0" hangingPunct="0">
                <a:defRPr>
                  <a:solidFill>
                    <a:schemeClr val="tx1"/>
                  </a:solidFill>
                  <a:latin typeface="Arial" panose="020B0604020202020204" pitchFamily="34" charset="0"/>
                </a:defRPr>
              </a:lvl3pPr>
              <a:lvl4pPr marL="1600200" indent="-228600" algn="l" eaLnBrk="0" hangingPunct="0">
                <a:defRPr>
                  <a:solidFill>
                    <a:schemeClr val="tx1"/>
                  </a:solidFill>
                  <a:latin typeface="Arial" panose="020B0604020202020204" pitchFamily="34" charset="0"/>
                </a:defRPr>
              </a:lvl4pPr>
              <a:lvl5pPr marL="2057400" indent="-228600" algn="l" eaLnBrk="0" hangingPunct="0">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eaLnBrk="1" hangingPunct="1">
                <a:buFontTx/>
                <a:buNone/>
              </a:pPr>
              <a:r>
                <a:rPr lang="en-US" altLang="en-US" sz="1800"/>
                <a:t>24</a:t>
              </a:r>
            </a:p>
          </p:txBody>
        </p:sp>
      </p:grpSp>
      <p:grpSp>
        <p:nvGrpSpPr>
          <p:cNvPr id="21" name="Group 49"/>
          <p:cNvGrpSpPr>
            <a:grpSpLocks/>
          </p:cNvGrpSpPr>
          <p:nvPr/>
        </p:nvGrpSpPr>
        <p:grpSpPr bwMode="auto">
          <a:xfrm>
            <a:off x="4792663" y="4457700"/>
            <a:ext cx="4071937" cy="668338"/>
            <a:chOff x="914400" y="4952993"/>
            <a:chExt cx="4071542" cy="668234"/>
          </a:xfrm>
        </p:grpSpPr>
        <p:cxnSp>
          <p:nvCxnSpPr>
            <p:cNvPr id="46" name="Straight Connector 45"/>
            <p:cNvCxnSpPr/>
            <p:nvPr/>
          </p:nvCxnSpPr>
          <p:spPr>
            <a:xfrm>
              <a:off x="914400" y="4952993"/>
              <a:ext cx="3969952"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345" name="TextBox 51"/>
            <p:cNvSpPr txBox="1">
              <a:spLocks noChangeArrowheads="1"/>
            </p:cNvSpPr>
            <p:nvPr/>
          </p:nvSpPr>
          <p:spPr bwMode="auto">
            <a:xfrm>
              <a:off x="3429072" y="5252168"/>
              <a:ext cx="1556870" cy="369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anose="020B0604020202020204" pitchFamily="34" charset="0"/>
                </a:defRPr>
              </a:lvl1pPr>
              <a:lvl2pPr marL="742950" indent="-285750" algn="l" eaLnBrk="0" hangingPunct="0">
                <a:defRPr>
                  <a:solidFill>
                    <a:schemeClr val="tx1"/>
                  </a:solidFill>
                  <a:latin typeface="Arial" panose="020B0604020202020204" pitchFamily="34" charset="0"/>
                </a:defRPr>
              </a:lvl2pPr>
              <a:lvl3pPr marL="1143000" indent="-228600" algn="l" eaLnBrk="0" hangingPunct="0">
                <a:defRPr>
                  <a:solidFill>
                    <a:schemeClr val="tx1"/>
                  </a:solidFill>
                  <a:latin typeface="Arial" panose="020B0604020202020204" pitchFamily="34" charset="0"/>
                </a:defRPr>
              </a:lvl3pPr>
              <a:lvl4pPr marL="1600200" indent="-228600" algn="l" eaLnBrk="0" hangingPunct="0">
                <a:defRPr>
                  <a:solidFill>
                    <a:schemeClr val="tx1"/>
                  </a:solidFill>
                  <a:latin typeface="Arial" panose="020B0604020202020204" pitchFamily="34" charset="0"/>
                </a:defRPr>
              </a:lvl4pPr>
              <a:lvl5pPr marL="2057400" indent="-228600" algn="l" eaLnBrk="0" hangingPunct="0">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eaLnBrk="1" hangingPunct="1">
                <a:buFontTx/>
                <a:buNone/>
              </a:pPr>
              <a:r>
                <a:rPr lang="en-US" altLang="en-US" sz="1800"/>
                <a:t>Potatoes (oz)</a:t>
              </a:r>
            </a:p>
          </p:txBody>
        </p:sp>
        <p:sp>
          <p:nvSpPr>
            <p:cNvPr id="13346" name="TextBox 52"/>
            <p:cNvSpPr txBox="1">
              <a:spLocks noChangeArrowheads="1"/>
            </p:cNvSpPr>
            <p:nvPr/>
          </p:nvSpPr>
          <p:spPr bwMode="auto">
            <a:xfrm>
              <a:off x="2386281" y="4952999"/>
              <a:ext cx="441156" cy="369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anose="020B0604020202020204" pitchFamily="34" charset="0"/>
                </a:defRPr>
              </a:lvl1pPr>
              <a:lvl2pPr marL="742950" indent="-285750" algn="l" eaLnBrk="0" hangingPunct="0">
                <a:defRPr>
                  <a:solidFill>
                    <a:schemeClr val="tx1"/>
                  </a:solidFill>
                  <a:latin typeface="Arial" panose="020B0604020202020204" pitchFamily="34" charset="0"/>
                </a:defRPr>
              </a:lvl2pPr>
              <a:lvl3pPr marL="1143000" indent="-228600" algn="l" eaLnBrk="0" hangingPunct="0">
                <a:defRPr>
                  <a:solidFill>
                    <a:schemeClr val="tx1"/>
                  </a:solidFill>
                  <a:latin typeface="Arial" panose="020B0604020202020204" pitchFamily="34" charset="0"/>
                </a:defRPr>
              </a:lvl3pPr>
              <a:lvl4pPr marL="1600200" indent="-228600" algn="l" eaLnBrk="0" hangingPunct="0">
                <a:defRPr>
                  <a:solidFill>
                    <a:schemeClr val="tx1"/>
                  </a:solidFill>
                  <a:latin typeface="Arial" panose="020B0604020202020204" pitchFamily="34" charset="0"/>
                </a:defRPr>
              </a:lvl4pPr>
              <a:lvl5pPr marL="2057400" indent="-228600" algn="l" eaLnBrk="0" hangingPunct="0">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eaLnBrk="1" hangingPunct="1">
                <a:buFontTx/>
                <a:buNone/>
              </a:pPr>
              <a:r>
                <a:rPr lang="en-US" altLang="en-US" sz="1800"/>
                <a:t>24</a:t>
              </a:r>
            </a:p>
          </p:txBody>
        </p:sp>
        <p:sp>
          <p:nvSpPr>
            <p:cNvPr id="13347" name="TextBox 53"/>
            <p:cNvSpPr txBox="1">
              <a:spLocks noChangeArrowheads="1"/>
            </p:cNvSpPr>
            <p:nvPr/>
          </p:nvSpPr>
          <p:spPr bwMode="auto">
            <a:xfrm>
              <a:off x="4054720" y="4952993"/>
              <a:ext cx="441156" cy="369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anose="020B0604020202020204" pitchFamily="34" charset="0"/>
                </a:defRPr>
              </a:lvl1pPr>
              <a:lvl2pPr marL="742950" indent="-285750" algn="l" eaLnBrk="0" hangingPunct="0">
                <a:defRPr>
                  <a:solidFill>
                    <a:schemeClr val="tx1"/>
                  </a:solidFill>
                  <a:latin typeface="Arial" panose="020B0604020202020204" pitchFamily="34" charset="0"/>
                </a:defRPr>
              </a:lvl2pPr>
              <a:lvl3pPr marL="1143000" indent="-228600" algn="l" eaLnBrk="0" hangingPunct="0">
                <a:defRPr>
                  <a:solidFill>
                    <a:schemeClr val="tx1"/>
                  </a:solidFill>
                  <a:latin typeface="Arial" panose="020B0604020202020204" pitchFamily="34" charset="0"/>
                </a:defRPr>
              </a:lvl3pPr>
              <a:lvl4pPr marL="1600200" indent="-228600" algn="l" eaLnBrk="0" hangingPunct="0">
                <a:defRPr>
                  <a:solidFill>
                    <a:schemeClr val="tx1"/>
                  </a:solidFill>
                  <a:latin typeface="Arial" panose="020B0604020202020204" pitchFamily="34" charset="0"/>
                </a:defRPr>
              </a:lvl4pPr>
              <a:lvl5pPr marL="2057400" indent="-228600" algn="l" eaLnBrk="0" hangingPunct="0">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eaLnBrk="1" hangingPunct="1">
                <a:buFontTx/>
                <a:buNone/>
              </a:pPr>
              <a:r>
                <a:rPr lang="en-US" altLang="en-US" sz="1800"/>
                <a:t>48</a:t>
              </a:r>
            </a:p>
          </p:txBody>
        </p:sp>
      </p:grpSp>
      <p:cxnSp>
        <p:nvCxnSpPr>
          <p:cNvPr id="50" name="Straight Connector 49"/>
          <p:cNvCxnSpPr/>
          <p:nvPr/>
        </p:nvCxnSpPr>
        <p:spPr>
          <a:xfrm rot="10800000">
            <a:off x="4792663" y="3238500"/>
            <a:ext cx="1684337" cy="1588"/>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5400000">
            <a:off x="5904707" y="3885406"/>
            <a:ext cx="1143000" cy="1587"/>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8" name="Group 56"/>
          <p:cNvGrpSpPr>
            <a:grpSpLocks/>
          </p:cNvGrpSpPr>
          <p:nvPr/>
        </p:nvGrpSpPr>
        <p:grpSpPr bwMode="auto">
          <a:xfrm>
            <a:off x="4716463" y="2019300"/>
            <a:ext cx="3513137" cy="2514600"/>
            <a:chOff x="838200" y="2514600"/>
            <a:chExt cx="3513227" cy="2514600"/>
          </a:xfrm>
        </p:grpSpPr>
        <p:cxnSp>
          <p:nvCxnSpPr>
            <p:cNvPr id="53" name="Straight Connector 52"/>
            <p:cNvCxnSpPr/>
            <p:nvPr/>
          </p:nvCxnSpPr>
          <p:spPr>
            <a:xfrm>
              <a:off x="922339" y="2590800"/>
              <a:ext cx="3352886" cy="2362200"/>
            </a:xfrm>
            <a:prstGeom prst="line">
              <a:avLst/>
            </a:prstGeom>
            <a:ln w="38100">
              <a:solidFill>
                <a:srgbClr val="005EA4"/>
              </a:solidFill>
            </a:ln>
          </p:spPr>
          <p:style>
            <a:lnRef idx="1">
              <a:schemeClr val="accent1"/>
            </a:lnRef>
            <a:fillRef idx="0">
              <a:schemeClr val="accent1"/>
            </a:fillRef>
            <a:effectRef idx="0">
              <a:schemeClr val="accent1"/>
            </a:effectRef>
            <a:fontRef idx="minor">
              <a:schemeClr val="tx1"/>
            </a:fontRef>
          </p:style>
        </p:cxnSp>
        <p:sp>
          <p:nvSpPr>
            <p:cNvPr id="13342" name="Freeform 183"/>
            <p:cNvSpPr>
              <a:spLocks/>
            </p:cNvSpPr>
            <p:nvPr/>
          </p:nvSpPr>
          <p:spPr bwMode="auto">
            <a:xfrm>
              <a:off x="838200" y="2514600"/>
              <a:ext cx="145184" cy="136860"/>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3343" name="Freeform 183"/>
            <p:cNvSpPr>
              <a:spLocks/>
            </p:cNvSpPr>
            <p:nvPr/>
          </p:nvSpPr>
          <p:spPr bwMode="auto">
            <a:xfrm>
              <a:off x="4206243" y="4892340"/>
              <a:ext cx="145184" cy="136860"/>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grpSp>
      <p:grpSp>
        <p:nvGrpSpPr>
          <p:cNvPr id="32" name="Group 40"/>
          <p:cNvGrpSpPr>
            <a:grpSpLocks/>
          </p:cNvGrpSpPr>
          <p:nvPr/>
        </p:nvGrpSpPr>
        <p:grpSpPr bwMode="auto">
          <a:xfrm>
            <a:off x="6400800" y="2903538"/>
            <a:ext cx="420688" cy="411162"/>
            <a:chOff x="7810761" y="4154238"/>
            <a:chExt cx="418127" cy="410769"/>
          </a:xfrm>
        </p:grpSpPr>
        <p:sp>
          <p:nvSpPr>
            <p:cNvPr id="13339" name="Freeform 183"/>
            <p:cNvSpPr>
              <a:spLocks/>
            </p:cNvSpPr>
            <p:nvPr/>
          </p:nvSpPr>
          <p:spPr bwMode="auto">
            <a:xfrm>
              <a:off x="7810761" y="4428277"/>
              <a:ext cx="144592" cy="136730"/>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3340" name="TextBox 42"/>
            <p:cNvSpPr txBox="1">
              <a:spLocks noChangeArrowheads="1"/>
            </p:cNvSpPr>
            <p:nvPr/>
          </p:nvSpPr>
          <p:spPr bwMode="auto">
            <a:xfrm>
              <a:off x="7892090" y="4154238"/>
              <a:ext cx="336798" cy="36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anose="020B0604020202020204" pitchFamily="34" charset="0"/>
                </a:defRPr>
              </a:lvl1pPr>
              <a:lvl2pPr marL="742950" indent="-285750" algn="l" eaLnBrk="0" hangingPunct="0">
                <a:defRPr>
                  <a:solidFill>
                    <a:schemeClr val="tx1"/>
                  </a:solidFill>
                  <a:latin typeface="Arial" panose="020B0604020202020204" pitchFamily="34" charset="0"/>
                </a:defRPr>
              </a:lvl2pPr>
              <a:lvl3pPr marL="1143000" indent="-228600" algn="l" eaLnBrk="0" hangingPunct="0">
                <a:defRPr>
                  <a:solidFill>
                    <a:schemeClr val="tx1"/>
                  </a:solidFill>
                  <a:latin typeface="Arial" panose="020B0604020202020204" pitchFamily="34" charset="0"/>
                </a:defRPr>
              </a:lvl3pPr>
              <a:lvl4pPr marL="1600200" indent="-228600" algn="l" eaLnBrk="0" hangingPunct="0">
                <a:defRPr>
                  <a:solidFill>
                    <a:schemeClr val="tx1"/>
                  </a:solidFill>
                  <a:latin typeface="Arial" panose="020B0604020202020204" pitchFamily="34" charset="0"/>
                </a:defRPr>
              </a:lvl4pPr>
              <a:lvl5pPr marL="2057400" indent="-228600" algn="l" eaLnBrk="0" hangingPunct="0">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eaLnBrk="1" hangingPunct="1">
                <a:buFontTx/>
                <a:buNone/>
              </a:pPr>
              <a:r>
                <a:rPr lang="en-US" altLang="en-US" sz="1800"/>
                <a:t>B</a:t>
              </a:r>
            </a:p>
          </p:txBody>
        </p:sp>
      </p:grpSp>
      <p:grpSp>
        <p:nvGrpSpPr>
          <p:cNvPr id="35" name="Group 63"/>
          <p:cNvGrpSpPr>
            <a:grpSpLocks/>
          </p:cNvGrpSpPr>
          <p:nvPr/>
        </p:nvGrpSpPr>
        <p:grpSpPr bwMode="auto">
          <a:xfrm>
            <a:off x="5878513" y="1751013"/>
            <a:ext cx="2882900" cy="1487487"/>
            <a:chOff x="1771513" y="1941699"/>
            <a:chExt cx="2883579" cy="1487293"/>
          </a:xfrm>
        </p:grpSpPr>
        <p:sp>
          <p:nvSpPr>
            <p:cNvPr id="13337" name="TextBox 64"/>
            <p:cNvSpPr txBox="1">
              <a:spLocks noChangeArrowheads="1"/>
            </p:cNvSpPr>
            <p:nvPr/>
          </p:nvSpPr>
          <p:spPr bwMode="auto">
            <a:xfrm>
              <a:off x="1771513" y="1941699"/>
              <a:ext cx="2883579" cy="831443"/>
            </a:xfrm>
            <a:prstGeom prst="rect">
              <a:avLst/>
            </a:prstGeom>
            <a:solidFill>
              <a:srgbClr val="F2D698"/>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defRPr>
                  <a:solidFill>
                    <a:schemeClr val="tx1"/>
                  </a:solidFill>
                  <a:latin typeface="Arial" panose="020B0604020202020204" pitchFamily="34" charset="0"/>
                </a:defRPr>
              </a:lvl1pPr>
              <a:lvl2pPr marL="742950" indent="-285750" algn="l" eaLnBrk="0" hangingPunct="0">
                <a:defRPr>
                  <a:solidFill>
                    <a:schemeClr val="tx1"/>
                  </a:solidFill>
                  <a:latin typeface="Arial" panose="020B0604020202020204" pitchFamily="34" charset="0"/>
                </a:defRPr>
              </a:lvl2pPr>
              <a:lvl3pPr marL="1143000" indent="-228600" algn="l" eaLnBrk="0" hangingPunct="0">
                <a:defRPr>
                  <a:solidFill>
                    <a:schemeClr val="tx1"/>
                  </a:solidFill>
                  <a:latin typeface="Arial" panose="020B0604020202020204" pitchFamily="34" charset="0"/>
                </a:defRPr>
              </a:lvl3pPr>
              <a:lvl4pPr marL="1600200" indent="-228600" algn="l" eaLnBrk="0" hangingPunct="0">
                <a:defRPr>
                  <a:solidFill>
                    <a:schemeClr val="tx1"/>
                  </a:solidFill>
                  <a:latin typeface="Arial" panose="020B0604020202020204" pitchFamily="34" charset="0"/>
                </a:defRPr>
              </a:lvl4pPr>
              <a:lvl5pPr marL="2057400" indent="-228600" algn="l" eaLnBrk="0" hangingPunct="0">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eaLnBrk="1" hangingPunct="1">
                <a:buFontTx/>
                <a:buNone/>
              </a:pPr>
              <a:r>
                <a:rPr lang="en-US" altLang="en-US" sz="1600" dirty="0"/>
                <a:t>If there is no trade, Rose chooses this production and consumption.</a:t>
              </a:r>
            </a:p>
          </p:txBody>
        </p:sp>
        <p:cxnSp>
          <p:nvCxnSpPr>
            <p:cNvPr id="61" name="Straight Connector 60"/>
            <p:cNvCxnSpPr/>
            <p:nvPr/>
          </p:nvCxnSpPr>
          <p:spPr>
            <a:xfrm rot="16200000" flipV="1">
              <a:off x="1995524" y="3054376"/>
              <a:ext cx="661901" cy="8733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9" name="Titel 3"/>
          <p:cNvSpPr txBox="1">
            <a:spLocks/>
          </p:cNvSpPr>
          <p:nvPr/>
        </p:nvSpPr>
        <p:spPr>
          <a:xfrm>
            <a:off x="604838" y="-281910"/>
            <a:ext cx="6545262" cy="1132540"/>
          </a:xfrm>
          <a:prstGeom prst="rect">
            <a:avLst/>
          </a:prstGeom>
        </p:spPr>
        <p:txBody>
          <a:bodyPr vert="horz" lIns="91440" tIns="45720" rIns="91440" bIns="45720" rtlCol="0" anchor="b" anchorCtr="0">
            <a:noAutofit/>
          </a:bodyPr>
          <a:lstStyle>
            <a:lvl1pPr marL="0" marR="0" indent="0" algn="l" defTabSz="914400" rtl="0" eaLnBrk="1" fontAlgn="auto" latinLnBrk="0" hangingPunct="1">
              <a:lnSpc>
                <a:spcPct val="100000"/>
              </a:lnSpc>
              <a:spcBef>
                <a:spcPct val="0"/>
              </a:spcBef>
              <a:spcAft>
                <a:spcPts val="0"/>
              </a:spcAft>
              <a:buClrTx/>
              <a:buSzTx/>
              <a:buFontTx/>
              <a:buNone/>
              <a:tabLst/>
              <a:defRPr lang="en-US" sz="2400" b="0" kern="1200" cap="all" baseline="0">
                <a:solidFill>
                  <a:srgbClr val="2E63AC"/>
                </a:solidFill>
                <a:latin typeface="Frutiger 45 light" pitchFamily="34" charset="0"/>
                <a:ea typeface="+mj-ea"/>
                <a:cs typeface="+mj-cs"/>
              </a:defRPr>
            </a:lvl1pPr>
          </a:lstStyle>
          <a:p>
            <a:r>
              <a:rPr lang="en-US" altLang="en-US" dirty="0"/>
              <a:t>Frank &amp; Rose </a:t>
            </a:r>
            <a:r>
              <a:rPr lang="en-US" altLang="en-US" dirty="0">
                <a:latin typeface="Arial" panose="020B0604020202020204" pitchFamily="34" charset="0"/>
                <a:cs typeface="Arial" panose="020B0604020202020204" pitchFamily="34" charset="0"/>
              </a:rPr>
              <a:t>(3/4)</a:t>
            </a:r>
            <a:endParaRPr lang="de-DE" dirty="0">
              <a:solidFill>
                <a:srgbClr val="3163A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175321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par>
                                <p:cTn id="12" presetID="22" presetClass="entr" presetSubtype="4"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par>
                          <p:cTn id="18" fill="hold" nodeType="afterGroup">
                            <p:stCondLst>
                              <p:cond delay="1000"/>
                            </p:stCondLst>
                            <p:childTnLst>
                              <p:par>
                                <p:cTn id="19" presetID="22" presetClass="entr" presetSubtype="8"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childTnLst>
                          </p:cTn>
                        </p:par>
                        <p:par>
                          <p:cTn id="22" fill="hold" nodeType="afterGroup">
                            <p:stCondLst>
                              <p:cond delay="1500"/>
                            </p:stCondLst>
                            <p:childTnLst>
                              <p:par>
                                <p:cTn id="23" presetID="22" presetClass="entr" presetSubtype="8" fill="hold" nodeType="after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left)">
                                      <p:cBhvr>
                                        <p:cTn id="25" dur="500"/>
                                        <p:tgtEl>
                                          <p:spTgt spid="26"/>
                                        </p:tgtEl>
                                      </p:cBhvr>
                                    </p:animEffect>
                                  </p:childTnLst>
                                </p:cTn>
                              </p:par>
                            </p:childTnLst>
                          </p:cTn>
                        </p:par>
                        <p:par>
                          <p:cTn id="26" fill="hold" nodeType="afterGroup">
                            <p:stCondLst>
                              <p:cond delay="2000"/>
                            </p:stCondLst>
                            <p:childTnLst>
                              <p:par>
                                <p:cTn id="27" presetID="22" presetClass="entr" presetSubtype="8"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par>
                          <p:cTn id="30" fill="hold" nodeType="afterGroup">
                            <p:stCondLst>
                              <p:cond delay="2500"/>
                            </p:stCondLst>
                            <p:childTnLst>
                              <p:par>
                                <p:cTn id="31" presetID="22" presetClass="entr" presetSubtype="1" fill="hold" nodeType="after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wipe(up)">
                                      <p:cBhvr>
                                        <p:cTn id="33" dur="500"/>
                                        <p:tgtEl>
                                          <p:spTgt spid="27"/>
                                        </p:tgtEl>
                                      </p:cBhvr>
                                    </p:animEffect>
                                  </p:childTnLst>
                                </p:cTn>
                              </p:par>
                            </p:childTnLst>
                          </p:cTn>
                        </p:par>
                        <p:par>
                          <p:cTn id="34" fill="hold" nodeType="afterGroup">
                            <p:stCondLst>
                              <p:cond delay="3000"/>
                            </p:stCondLst>
                            <p:childTnLst>
                              <p:par>
                                <p:cTn id="35" presetID="22" presetClass="entr" presetSubtype="8" fill="hold"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left)">
                                      <p:cBhvr>
                                        <p:cTn id="37" dur="500"/>
                                        <p:tgtEl>
                                          <p:spTgt spid="11"/>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left)">
                                      <p:cBhvr>
                                        <p:cTn id="42" dur="500"/>
                                        <p:tgtEl>
                                          <p:spTgt spid="14"/>
                                        </p:tgtEl>
                                      </p:cBhvr>
                                    </p:animEffect>
                                  </p:childTnLst>
                                </p:cTn>
                              </p:par>
                            </p:childTnLst>
                          </p:cTn>
                        </p:par>
                        <p:par>
                          <p:cTn id="43" fill="hold" nodeType="afterGroup">
                            <p:stCondLst>
                              <p:cond delay="500"/>
                            </p:stCondLst>
                            <p:childTnLst>
                              <p:par>
                                <p:cTn id="44" presetID="22" presetClass="entr" presetSubtype="8" fill="hold" nodeType="after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wipe(left)">
                                      <p:cBhvr>
                                        <p:cTn id="46" dur="500"/>
                                        <p:tgtEl>
                                          <p:spTgt spid="21"/>
                                        </p:tgtEl>
                                      </p:cBhvr>
                                    </p:animEffect>
                                  </p:childTnLst>
                                </p:cTn>
                              </p:par>
                              <p:par>
                                <p:cTn id="47" presetID="22" presetClass="entr" presetSubtype="4" fill="hold"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wipe(down)">
                                      <p:cBhvr>
                                        <p:cTn id="49" dur="500"/>
                                        <p:tgtEl>
                                          <p:spTgt spid="15"/>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wipe(down)">
                                      <p:cBhvr>
                                        <p:cTn id="52" dur="500"/>
                                        <p:tgtEl>
                                          <p:spTgt spid="38"/>
                                        </p:tgtEl>
                                      </p:cBhvr>
                                    </p:animEffect>
                                  </p:childTnLst>
                                </p:cTn>
                              </p:par>
                            </p:childTnLst>
                          </p:cTn>
                        </p:par>
                        <p:par>
                          <p:cTn id="53" fill="hold" nodeType="afterGroup">
                            <p:stCondLst>
                              <p:cond delay="1000"/>
                            </p:stCondLst>
                            <p:childTnLst>
                              <p:par>
                                <p:cTn id="54" presetID="22" presetClass="entr" presetSubtype="8" fill="hold" nodeType="after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wipe(left)">
                                      <p:cBhvr>
                                        <p:cTn id="56" dur="500"/>
                                        <p:tgtEl>
                                          <p:spTgt spid="28"/>
                                        </p:tgtEl>
                                      </p:cBhvr>
                                    </p:animEffect>
                                  </p:childTnLst>
                                </p:cTn>
                              </p:par>
                            </p:childTnLst>
                          </p:cTn>
                        </p:par>
                        <p:par>
                          <p:cTn id="57" fill="hold" nodeType="afterGroup">
                            <p:stCondLst>
                              <p:cond delay="1500"/>
                            </p:stCondLst>
                            <p:childTnLst>
                              <p:par>
                                <p:cTn id="58" presetID="22" presetClass="entr" presetSubtype="8" fill="hold" nodeType="afterEffect">
                                  <p:stCondLst>
                                    <p:cond delay="0"/>
                                  </p:stCondLst>
                                  <p:childTnLst>
                                    <p:set>
                                      <p:cBhvr>
                                        <p:cTn id="59" dur="1" fill="hold">
                                          <p:stCondLst>
                                            <p:cond delay="0"/>
                                          </p:stCondLst>
                                        </p:cTn>
                                        <p:tgtEl>
                                          <p:spTgt spid="50"/>
                                        </p:tgtEl>
                                        <p:attrNameLst>
                                          <p:attrName>style.visibility</p:attrName>
                                        </p:attrNameLst>
                                      </p:cBhvr>
                                      <p:to>
                                        <p:strVal val="visible"/>
                                      </p:to>
                                    </p:set>
                                    <p:animEffect transition="in" filter="wipe(left)">
                                      <p:cBhvr>
                                        <p:cTn id="60" dur="500"/>
                                        <p:tgtEl>
                                          <p:spTgt spid="50"/>
                                        </p:tgtEl>
                                      </p:cBhvr>
                                    </p:animEffect>
                                  </p:childTnLst>
                                </p:cTn>
                              </p:par>
                            </p:childTnLst>
                          </p:cTn>
                        </p:par>
                        <p:par>
                          <p:cTn id="61" fill="hold" nodeType="afterGroup">
                            <p:stCondLst>
                              <p:cond delay="2000"/>
                            </p:stCondLst>
                            <p:childTnLst>
                              <p:par>
                                <p:cTn id="62" presetID="22" presetClass="entr" presetSubtype="8" fill="hold" nodeType="afterEffect">
                                  <p:stCondLst>
                                    <p:cond delay="0"/>
                                  </p:stCondLst>
                                  <p:childTnLst>
                                    <p:set>
                                      <p:cBhvr>
                                        <p:cTn id="63" dur="1" fill="hold">
                                          <p:stCondLst>
                                            <p:cond delay="0"/>
                                          </p:stCondLst>
                                        </p:cTn>
                                        <p:tgtEl>
                                          <p:spTgt spid="32"/>
                                        </p:tgtEl>
                                        <p:attrNameLst>
                                          <p:attrName>style.visibility</p:attrName>
                                        </p:attrNameLst>
                                      </p:cBhvr>
                                      <p:to>
                                        <p:strVal val="visible"/>
                                      </p:to>
                                    </p:set>
                                    <p:animEffect transition="in" filter="wipe(left)">
                                      <p:cBhvr>
                                        <p:cTn id="64" dur="500"/>
                                        <p:tgtEl>
                                          <p:spTgt spid="32"/>
                                        </p:tgtEl>
                                      </p:cBhvr>
                                    </p:animEffect>
                                  </p:childTnLst>
                                </p:cTn>
                              </p:par>
                            </p:childTnLst>
                          </p:cTn>
                        </p:par>
                        <p:par>
                          <p:cTn id="65" fill="hold" nodeType="afterGroup">
                            <p:stCondLst>
                              <p:cond delay="2500"/>
                            </p:stCondLst>
                            <p:childTnLst>
                              <p:par>
                                <p:cTn id="66" presetID="22" presetClass="entr" presetSubtype="1" fill="hold" nodeType="afterEffect">
                                  <p:stCondLst>
                                    <p:cond delay="0"/>
                                  </p:stCondLst>
                                  <p:childTnLst>
                                    <p:set>
                                      <p:cBhvr>
                                        <p:cTn id="67" dur="1" fill="hold">
                                          <p:stCondLst>
                                            <p:cond delay="0"/>
                                          </p:stCondLst>
                                        </p:cTn>
                                        <p:tgtEl>
                                          <p:spTgt spid="51"/>
                                        </p:tgtEl>
                                        <p:attrNameLst>
                                          <p:attrName>style.visibility</p:attrName>
                                        </p:attrNameLst>
                                      </p:cBhvr>
                                      <p:to>
                                        <p:strVal val="visible"/>
                                      </p:to>
                                    </p:set>
                                    <p:animEffect transition="in" filter="wipe(up)">
                                      <p:cBhvr>
                                        <p:cTn id="68" dur="500"/>
                                        <p:tgtEl>
                                          <p:spTgt spid="51"/>
                                        </p:tgtEl>
                                      </p:cBhvr>
                                    </p:animEffect>
                                  </p:childTnLst>
                                </p:cTn>
                              </p:par>
                            </p:childTnLst>
                          </p:cTn>
                        </p:par>
                        <p:par>
                          <p:cTn id="69" fill="hold" nodeType="afterGroup">
                            <p:stCondLst>
                              <p:cond delay="3000"/>
                            </p:stCondLst>
                            <p:childTnLst>
                              <p:par>
                                <p:cTn id="70" presetID="22" presetClass="entr" presetSubtype="8" fill="hold" nodeType="afterEffect">
                                  <p:stCondLst>
                                    <p:cond delay="0"/>
                                  </p:stCondLst>
                                  <p:childTnLst>
                                    <p:set>
                                      <p:cBhvr>
                                        <p:cTn id="71" dur="1" fill="hold">
                                          <p:stCondLst>
                                            <p:cond delay="0"/>
                                          </p:stCondLst>
                                        </p:cTn>
                                        <p:tgtEl>
                                          <p:spTgt spid="35"/>
                                        </p:tgtEl>
                                        <p:attrNameLst>
                                          <p:attrName>style.visibility</p:attrName>
                                        </p:attrNameLst>
                                      </p:cBhvr>
                                      <p:to>
                                        <p:strVal val="visible"/>
                                      </p:to>
                                    </p:set>
                                    <p:animEffect transition="in" filter="wipe(left)">
                                      <p:cBhvr>
                                        <p:cTn id="7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p:bldP spid="38"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p:cNvSpPr>
            <a:spLocks noGrp="1"/>
          </p:cNvSpPr>
          <p:nvPr>
            <p:ph sz="quarter" idx="12"/>
          </p:nvPr>
        </p:nvSpPr>
        <p:spPr>
          <a:xfrm>
            <a:off x="604838" y="1844824"/>
            <a:ext cx="8081962" cy="3876529"/>
          </a:xfrm>
        </p:spPr>
        <p:txBody>
          <a:bodyPr/>
          <a:lstStyle/>
          <a:p>
            <a:pPr>
              <a:buClr>
                <a:srgbClr val="3163AC"/>
              </a:buClr>
              <a:buFont typeface="Wingdings" panose="05000000000000000000" pitchFamily="2" charset="2"/>
              <a:buChar char="§"/>
            </a:pPr>
            <a:r>
              <a:rPr lang="en-US" altLang="en-US" dirty="0">
                <a:solidFill>
                  <a:srgbClr val="3163AC"/>
                </a:solidFill>
                <a:latin typeface="Arial" panose="020B0604020202020204" pitchFamily="34" charset="0"/>
                <a:cs typeface="Arial" panose="020B0604020202020204" pitchFamily="34" charset="0"/>
              </a:rPr>
              <a:t>Specialization and trade</a:t>
            </a:r>
          </a:p>
          <a:p>
            <a:pPr lvl="1">
              <a:buClr>
                <a:srgbClr val="3163AC"/>
              </a:buClr>
              <a:buFont typeface="Wingdings" panose="05000000000000000000" pitchFamily="2" charset="2"/>
              <a:buChar char="§"/>
            </a:pPr>
            <a:r>
              <a:rPr lang="en-US" altLang="en-US" dirty="0">
                <a:solidFill>
                  <a:srgbClr val="2E63AC"/>
                </a:solidFill>
                <a:latin typeface="Arial" panose="020B0604020202020204" pitchFamily="34" charset="0"/>
                <a:cs typeface="Arial" panose="020B0604020202020204" pitchFamily="34" charset="0"/>
              </a:rPr>
              <a:t>Farmer Frank </a:t>
            </a:r>
            <a:r>
              <a:rPr lang="en-US" altLang="en-US" dirty="0">
                <a:latin typeface="Arial" panose="020B0604020202020204" pitchFamily="34" charset="0"/>
                <a:cs typeface="Arial" panose="020B0604020202020204" pitchFamily="34" charset="0"/>
              </a:rPr>
              <a:t>specializes in growing potatoes</a:t>
            </a:r>
          </a:p>
          <a:p>
            <a:pPr lvl="2">
              <a:buClr>
                <a:srgbClr val="3163AC"/>
              </a:buClr>
              <a:buFont typeface="Wingdings" panose="05000000000000000000" pitchFamily="2" charset="2"/>
              <a:buChar char="§"/>
            </a:pPr>
            <a:r>
              <a:rPr lang="en-US" altLang="en-US" dirty="0">
                <a:latin typeface="Arial" panose="020B0604020202020204" pitchFamily="34" charset="0"/>
                <a:cs typeface="Arial" panose="020B0604020202020204" pitchFamily="34" charset="0"/>
              </a:rPr>
              <a:t>More time growing potatoes </a:t>
            </a:r>
          </a:p>
          <a:p>
            <a:pPr lvl="2">
              <a:buClr>
                <a:srgbClr val="3163AC"/>
              </a:buClr>
              <a:buFont typeface="Wingdings" panose="05000000000000000000" pitchFamily="2" charset="2"/>
              <a:buChar char="§"/>
            </a:pPr>
            <a:r>
              <a:rPr lang="en-US" altLang="en-US" dirty="0">
                <a:latin typeface="Arial" panose="020B0604020202020204" pitchFamily="34" charset="0"/>
                <a:cs typeface="Arial" panose="020B0604020202020204" pitchFamily="34" charset="0"/>
              </a:rPr>
              <a:t>Less time raising cattle</a:t>
            </a:r>
          </a:p>
          <a:p>
            <a:pPr lvl="1">
              <a:buClr>
                <a:srgbClr val="3163AC"/>
              </a:buClr>
              <a:buFont typeface="Wingdings" panose="05000000000000000000" pitchFamily="2" charset="2"/>
              <a:buChar char="§"/>
            </a:pPr>
            <a:r>
              <a:rPr lang="en-US" altLang="en-US" dirty="0">
                <a:solidFill>
                  <a:srgbClr val="2E63AC"/>
                </a:solidFill>
                <a:latin typeface="Arial" panose="020B0604020202020204" pitchFamily="34" charset="0"/>
                <a:cs typeface="Arial" panose="020B0604020202020204" pitchFamily="34" charset="0"/>
              </a:rPr>
              <a:t>Rancher Rose </a:t>
            </a:r>
            <a:r>
              <a:rPr lang="en-US" altLang="en-US" dirty="0">
                <a:latin typeface="Arial" panose="020B0604020202020204" pitchFamily="34" charset="0"/>
                <a:cs typeface="Arial" panose="020B0604020202020204" pitchFamily="34" charset="0"/>
              </a:rPr>
              <a:t>specializes in raising cattle</a:t>
            </a:r>
          </a:p>
          <a:p>
            <a:pPr lvl="2">
              <a:buClr>
                <a:srgbClr val="3163AC"/>
              </a:buClr>
              <a:buFont typeface="Wingdings" panose="05000000000000000000" pitchFamily="2" charset="2"/>
              <a:buChar char="§"/>
            </a:pPr>
            <a:r>
              <a:rPr lang="en-US" altLang="en-US" dirty="0">
                <a:latin typeface="Arial" panose="020B0604020202020204" pitchFamily="34" charset="0"/>
                <a:cs typeface="Arial" panose="020B0604020202020204" pitchFamily="34" charset="0"/>
              </a:rPr>
              <a:t>More time raising cattle </a:t>
            </a:r>
          </a:p>
          <a:p>
            <a:pPr lvl="2">
              <a:buClr>
                <a:srgbClr val="3163AC"/>
              </a:buClr>
              <a:buFont typeface="Wingdings" panose="05000000000000000000" pitchFamily="2" charset="2"/>
              <a:buChar char="§"/>
            </a:pPr>
            <a:r>
              <a:rPr lang="en-US" altLang="en-US" dirty="0">
                <a:latin typeface="Arial" panose="020B0604020202020204" pitchFamily="34" charset="0"/>
                <a:cs typeface="Arial" panose="020B0604020202020204" pitchFamily="34" charset="0"/>
              </a:rPr>
              <a:t>Less time growing potatoes </a:t>
            </a:r>
          </a:p>
          <a:p>
            <a:pPr lvl="1">
              <a:buClr>
                <a:srgbClr val="3163AC"/>
              </a:buClr>
              <a:buFont typeface="Wingdings" panose="05000000000000000000" pitchFamily="2" charset="2"/>
              <a:buChar char="§"/>
            </a:pPr>
            <a:r>
              <a:rPr lang="en-US" altLang="en-US" dirty="0">
                <a:latin typeface="Arial" panose="020B0604020202020204" pitchFamily="34" charset="0"/>
                <a:cs typeface="Arial" panose="020B0604020202020204" pitchFamily="34" charset="0"/>
              </a:rPr>
              <a:t>Trade: 5 </a:t>
            </a:r>
            <a:r>
              <a:rPr lang="en-US" altLang="en-US" dirty="0" err="1">
                <a:latin typeface="Arial" panose="020B0604020202020204" pitchFamily="34" charset="0"/>
                <a:cs typeface="Arial" panose="020B0604020202020204" pitchFamily="34" charset="0"/>
              </a:rPr>
              <a:t>oz</a:t>
            </a:r>
            <a:r>
              <a:rPr lang="en-US" altLang="en-US" dirty="0">
                <a:latin typeface="Arial" panose="020B0604020202020204" pitchFamily="34" charset="0"/>
                <a:cs typeface="Arial" panose="020B0604020202020204" pitchFamily="34" charset="0"/>
              </a:rPr>
              <a:t> of meat for 15 </a:t>
            </a:r>
            <a:r>
              <a:rPr lang="en-US" altLang="en-US" dirty="0" err="1">
                <a:latin typeface="Arial" panose="020B0604020202020204" pitchFamily="34" charset="0"/>
                <a:cs typeface="Arial" panose="020B0604020202020204" pitchFamily="34" charset="0"/>
              </a:rPr>
              <a:t>oz</a:t>
            </a:r>
            <a:r>
              <a:rPr lang="en-US" altLang="en-US" dirty="0">
                <a:latin typeface="Arial" panose="020B0604020202020204" pitchFamily="34" charset="0"/>
                <a:cs typeface="Arial" panose="020B0604020202020204" pitchFamily="34" charset="0"/>
              </a:rPr>
              <a:t> of potatoes</a:t>
            </a:r>
          </a:p>
          <a:p>
            <a:endParaRPr lang="de-DE" dirty="0"/>
          </a:p>
        </p:txBody>
      </p:sp>
      <p:sp>
        <p:nvSpPr>
          <p:cNvPr id="9" name="Titel 2"/>
          <p:cNvSpPr>
            <a:spLocks noGrp="1"/>
          </p:cNvSpPr>
          <p:nvPr>
            <p:ph type="title"/>
          </p:nvPr>
        </p:nvSpPr>
        <p:spPr>
          <a:xfrm>
            <a:off x="604838" y="454215"/>
            <a:ext cx="6545262" cy="1132540"/>
          </a:xfrm>
        </p:spPr>
        <p:txBody>
          <a:bodyPr/>
          <a:lstStyle/>
          <a:p>
            <a:r>
              <a:rPr lang="en-US" altLang="en-US" dirty="0">
                <a:solidFill>
                  <a:srgbClr val="2E63AC"/>
                </a:solidFill>
              </a:rPr>
              <a:t>Frank &amp; Rose </a:t>
            </a:r>
            <a:r>
              <a:rPr lang="en-US" altLang="en-US" dirty="0">
                <a:solidFill>
                  <a:srgbClr val="2E63AC"/>
                </a:solidFill>
                <a:latin typeface="Arial" panose="020B0604020202020204" pitchFamily="34" charset="0"/>
                <a:cs typeface="Arial" panose="020B0604020202020204" pitchFamily="34" charset="0"/>
              </a:rPr>
              <a:t>(4/4)</a:t>
            </a:r>
            <a:endParaRPr lang="de-DE" dirty="0">
              <a:solidFill>
                <a:srgbClr val="2E63AC"/>
              </a:solidFill>
              <a:latin typeface="Arial" panose="020B0604020202020204" pitchFamily="34" charset="0"/>
              <a:cs typeface="Arial" panose="020B0604020202020204" pitchFamily="34" charset="0"/>
            </a:endParaRPr>
          </a:p>
        </p:txBody>
      </p:sp>
      <p:pic>
        <p:nvPicPr>
          <p:cNvPr id="4" name="Picture 2" descr="Hipster couples smiling in flat design Free Vector"/>
          <p:cNvPicPr>
            <a:picLocks noChangeAspect="1" noChangeArrowheads="1"/>
          </p:cNvPicPr>
          <p:nvPr/>
        </p:nvPicPr>
        <p:blipFill rotWithShape="1">
          <a:blip r:embed="rId2">
            <a:extLst>
              <a:ext uri="{28A0092B-C50C-407E-A947-70E740481C1C}">
                <a14:useLocalDpi xmlns:a14="http://schemas.microsoft.com/office/drawing/2010/main" val="0"/>
              </a:ext>
            </a:extLst>
          </a:blip>
          <a:srcRect l="5587" t="16988" r="50000" b="56307"/>
          <a:stretch/>
        </p:blipFill>
        <p:spPr bwMode="auto">
          <a:xfrm>
            <a:off x="3988682" y="496176"/>
            <a:ext cx="1822682" cy="10959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22259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drought Free Phot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itle 5">
            <a:extLst>
              <a:ext uri="{FF2B5EF4-FFF2-40B4-BE49-F238E27FC236}">
                <a16:creationId xmlns:a16="http://schemas.microsoft.com/office/drawing/2014/main" id="{F2BF0029-518D-1542-AE4D-6FF9DDBC6FE1}"/>
              </a:ext>
            </a:extLst>
          </p:cNvPr>
          <p:cNvSpPr>
            <a:spLocks noGrp="1"/>
          </p:cNvSpPr>
          <p:nvPr>
            <p:ph type="title"/>
          </p:nvPr>
        </p:nvSpPr>
        <p:spPr/>
        <p:txBody>
          <a:bodyPr/>
          <a:lstStyle/>
          <a:p>
            <a:endParaRPr lang="en-DE"/>
          </a:p>
        </p:txBody>
      </p:sp>
      <p:pic>
        <p:nvPicPr>
          <p:cNvPr id="4" name="Picture 3" descr="Chart, scatter chart&#10;&#10;Description automatically generated">
            <a:extLst>
              <a:ext uri="{FF2B5EF4-FFF2-40B4-BE49-F238E27FC236}">
                <a16:creationId xmlns:a16="http://schemas.microsoft.com/office/drawing/2014/main" id="{5F29CA5E-C3E6-1749-B96B-C14E58C428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993"/>
            <a:ext cx="9144000" cy="6454588"/>
          </a:xfrm>
          <a:prstGeom prst="rect">
            <a:avLst/>
          </a:prstGeom>
        </p:spPr>
      </p:pic>
    </p:spTree>
    <p:extLst>
      <p:ext uri="{BB962C8B-B14F-4D97-AF65-F5344CB8AC3E}">
        <p14:creationId xmlns:p14="http://schemas.microsoft.com/office/powerpoint/2010/main" val="242826975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85800" y="1903413"/>
            <a:ext cx="3276600" cy="28273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l">
              <a:buFontTx/>
              <a:buNone/>
              <a:defRPr/>
            </a:pPr>
            <a:endParaRPr lang="en-US" sz="1800">
              <a:solidFill>
                <a:schemeClr val="tx1"/>
              </a:solidFill>
            </a:endParaRPr>
          </a:p>
        </p:txBody>
      </p:sp>
      <p:pic>
        <p:nvPicPr>
          <p:cNvPr id="92" name="Picture 2" descr="Hipster couples smiling in flat design Free Vector"/>
          <p:cNvPicPr>
            <a:picLocks noChangeAspect="1" noChangeArrowheads="1"/>
          </p:cNvPicPr>
          <p:nvPr/>
        </p:nvPicPr>
        <p:blipFill rotWithShape="1">
          <a:blip r:embed="rId2">
            <a:extLst>
              <a:ext uri="{28A0092B-C50C-407E-A947-70E740481C1C}">
                <a14:useLocalDpi xmlns:a14="http://schemas.microsoft.com/office/drawing/2010/main" val="0"/>
              </a:ext>
            </a:extLst>
          </a:blip>
          <a:srcRect l="5587" t="16988" r="50000" b="56307"/>
          <a:stretch/>
        </p:blipFill>
        <p:spPr bwMode="auto">
          <a:xfrm>
            <a:off x="3209962" y="852534"/>
            <a:ext cx="1822682" cy="1095961"/>
          </a:xfrm>
          <a:prstGeom prst="rect">
            <a:avLst/>
          </a:prstGeom>
          <a:noFill/>
          <a:extLst>
            <a:ext uri="{909E8E84-426E-40DD-AFC4-6F175D3DCCD1}">
              <a14:hiddenFill xmlns:a14="http://schemas.microsoft.com/office/drawing/2010/main">
                <a:solidFill>
                  <a:srgbClr val="FFFFFF"/>
                </a:solidFill>
              </a14:hiddenFill>
            </a:ext>
          </a:extLst>
        </p:spPr>
      </p:pic>
      <p:sp>
        <p:nvSpPr>
          <p:cNvPr id="15362" name="Title 1"/>
          <p:cNvSpPr>
            <a:spLocks noGrp="1"/>
          </p:cNvSpPr>
          <p:nvPr>
            <p:ph type="title"/>
          </p:nvPr>
        </p:nvSpPr>
        <p:spPr>
          <a:xfrm>
            <a:off x="487315" y="-86841"/>
            <a:ext cx="6545262" cy="1132540"/>
          </a:xfrm>
        </p:spPr>
        <p:txBody>
          <a:bodyPr/>
          <a:lstStyle/>
          <a:p>
            <a:r>
              <a:rPr lang="en-US" altLang="en-US" dirty="0">
                <a:solidFill>
                  <a:srgbClr val="3163AC"/>
                </a:solidFill>
                <a:latin typeface="Arial" panose="020B0604020202020204" pitchFamily="34" charset="0"/>
                <a:cs typeface="Arial" panose="020B0604020202020204" pitchFamily="34" charset="0"/>
              </a:rPr>
              <a:t>How Trade Expands the Set of Consumption Opportunities </a:t>
            </a:r>
            <a:r>
              <a:rPr lang="en-US" altLang="en-US" cap="none" dirty="0">
                <a:solidFill>
                  <a:srgbClr val="3163AC"/>
                </a:solidFill>
                <a:latin typeface="Arial" panose="020B0604020202020204" pitchFamily="34" charset="0"/>
                <a:cs typeface="Arial" panose="020B0604020202020204" pitchFamily="34" charset="0"/>
              </a:rPr>
              <a:t>(a, b</a:t>
            </a:r>
            <a:r>
              <a:rPr lang="en-US" altLang="en-US" dirty="0">
                <a:solidFill>
                  <a:srgbClr val="3163AC"/>
                </a:solidFill>
                <a:latin typeface="Arial" panose="020B0604020202020204" pitchFamily="34" charset="0"/>
                <a:cs typeface="Arial" panose="020B0604020202020204" pitchFamily="34" charset="0"/>
              </a:rPr>
              <a:t>)</a:t>
            </a:r>
          </a:p>
        </p:txBody>
      </p:sp>
      <p:sp>
        <p:nvSpPr>
          <p:cNvPr id="6" name="TextBox 5"/>
          <p:cNvSpPr txBox="1">
            <a:spLocks noChangeArrowheads="1"/>
          </p:cNvSpPr>
          <p:nvPr/>
        </p:nvSpPr>
        <p:spPr bwMode="auto">
          <a:xfrm>
            <a:off x="40242" y="5417010"/>
            <a:ext cx="896778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defRPr>
                <a:solidFill>
                  <a:schemeClr val="tx1"/>
                </a:solidFill>
                <a:latin typeface="Arial" panose="020B0604020202020204" pitchFamily="34" charset="0"/>
              </a:defRPr>
            </a:lvl1pPr>
            <a:lvl2pPr marL="742950" indent="-285750" algn="l" eaLnBrk="0" hangingPunct="0">
              <a:defRPr>
                <a:solidFill>
                  <a:schemeClr val="tx1"/>
                </a:solidFill>
                <a:latin typeface="Arial" panose="020B0604020202020204" pitchFamily="34" charset="0"/>
              </a:defRPr>
            </a:lvl2pPr>
            <a:lvl3pPr marL="1143000" indent="-228600" algn="l" eaLnBrk="0" hangingPunct="0">
              <a:defRPr>
                <a:solidFill>
                  <a:schemeClr val="tx1"/>
                </a:solidFill>
                <a:latin typeface="Arial" panose="020B0604020202020204" pitchFamily="34" charset="0"/>
              </a:defRPr>
            </a:lvl3pPr>
            <a:lvl4pPr marL="1600200" indent="-228600" algn="l" eaLnBrk="0" hangingPunct="0">
              <a:defRPr>
                <a:solidFill>
                  <a:schemeClr val="tx1"/>
                </a:solidFill>
                <a:latin typeface="Arial" panose="020B0604020202020204" pitchFamily="34" charset="0"/>
              </a:defRPr>
            </a:lvl4pPr>
            <a:lvl5pPr marL="2057400" indent="-228600" algn="l" eaLnBrk="0" hangingPunct="0">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eaLnBrk="1" hangingPunct="1">
              <a:buFontTx/>
              <a:buNone/>
            </a:pPr>
            <a:r>
              <a:rPr lang="en-US" altLang="en-US" sz="1400" dirty="0"/>
              <a:t>The proposed trade between Frank the farmer and Rose the rancher offers each of them a combination of meat and potatoes that would be impossible in the absence of trade. In panel (a), Frank gets to consume at point A* rather than point A. In panel (b), Rose gets to consume at point B* rather than point B. Trade allows each to consume more meat and more potatoes.</a:t>
            </a:r>
          </a:p>
        </p:txBody>
      </p:sp>
      <p:sp>
        <p:nvSpPr>
          <p:cNvPr id="8" name="TextBox 7"/>
          <p:cNvSpPr txBox="1">
            <a:spLocks noChangeArrowheads="1"/>
          </p:cNvSpPr>
          <p:nvPr/>
        </p:nvSpPr>
        <p:spPr bwMode="auto">
          <a:xfrm>
            <a:off x="779463" y="975520"/>
            <a:ext cx="2489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anose="020B0604020202020204" pitchFamily="34" charset="0"/>
              </a:defRPr>
            </a:lvl1pPr>
            <a:lvl2pPr marL="742950" indent="-285750" algn="l" eaLnBrk="0" hangingPunct="0">
              <a:defRPr>
                <a:solidFill>
                  <a:schemeClr val="tx1"/>
                </a:solidFill>
                <a:latin typeface="Arial" panose="020B0604020202020204" pitchFamily="34" charset="0"/>
              </a:defRPr>
            </a:lvl2pPr>
            <a:lvl3pPr marL="1143000" indent="-228600" algn="l" eaLnBrk="0" hangingPunct="0">
              <a:defRPr>
                <a:solidFill>
                  <a:schemeClr val="tx1"/>
                </a:solidFill>
                <a:latin typeface="Arial" panose="020B0604020202020204" pitchFamily="34" charset="0"/>
              </a:defRPr>
            </a:lvl3pPr>
            <a:lvl4pPr marL="1600200" indent="-228600" algn="l" eaLnBrk="0" hangingPunct="0">
              <a:defRPr>
                <a:solidFill>
                  <a:schemeClr val="tx1"/>
                </a:solidFill>
                <a:latin typeface="Arial" panose="020B0604020202020204" pitchFamily="34" charset="0"/>
              </a:defRPr>
            </a:lvl4pPr>
            <a:lvl5pPr marL="2057400" indent="-228600" algn="l" eaLnBrk="0" hangingPunct="0">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eaLnBrk="1" hangingPunct="1">
              <a:buFontTx/>
              <a:buNone/>
            </a:pPr>
            <a:r>
              <a:rPr lang="en-US" altLang="en-US" sz="1800" dirty="0"/>
              <a:t>(a) Frank’s production </a:t>
            </a:r>
          </a:p>
          <a:p>
            <a:pPr eaLnBrk="1" hangingPunct="1">
              <a:buFontTx/>
              <a:buNone/>
            </a:pPr>
            <a:r>
              <a:rPr lang="en-US" altLang="en-US" sz="1800" dirty="0"/>
              <a:t>and consumption</a:t>
            </a:r>
          </a:p>
        </p:txBody>
      </p:sp>
      <p:sp>
        <p:nvSpPr>
          <p:cNvPr id="9" name="TextBox 8"/>
          <p:cNvSpPr txBox="1">
            <a:spLocks noChangeArrowheads="1"/>
          </p:cNvSpPr>
          <p:nvPr/>
        </p:nvSpPr>
        <p:spPr bwMode="auto">
          <a:xfrm>
            <a:off x="5397687" y="987426"/>
            <a:ext cx="25225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anose="020B0604020202020204" pitchFamily="34" charset="0"/>
              </a:defRPr>
            </a:lvl1pPr>
            <a:lvl2pPr marL="742950" indent="-285750" algn="l" eaLnBrk="0" hangingPunct="0">
              <a:defRPr>
                <a:solidFill>
                  <a:schemeClr val="tx1"/>
                </a:solidFill>
                <a:latin typeface="Arial" panose="020B0604020202020204" pitchFamily="34" charset="0"/>
              </a:defRPr>
            </a:lvl2pPr>
            <a:lvl3pPr marL="1143000" indent="-228600" algn="l" eaLnBrk="0" hangingPunct="0">
              <a:defRPr>
                <a:solidFill>
                  <a:schemeClr val="tx1"/>
                </a:solidFill>
                <a:latin typeface="Arial" panose="020B0604020202020204" pitchFamily="34" charset="0"/>
              </a:defRPr>
            </a:lvl3pPr>
            <a:lvl4pPr marL="1600200" indent="-228600" algn="l" eaLnBrk="0" hangingPunct="0">
              <a:defRPr>
                <a:solidFill>
                  <a:schemeClr val="tx1"/>
                </a:solidFill>
                <a:latin typeface="Arial" panose="020B0604020202020204" pitchFamily="34" charset="0"/>
              </a:defRPr>
            </a:lvl4pPr>
            <a:lvl5pPr marL="2057400" indent="-228600" algn="l" eaLnBrk="0" hangingPunct="0">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eaLnBrk="1" hangingPunct="1">
              <a:buFontTx/>
              <a:buNone/>
            </a:pPr>
            <a:r>
              <a:rPr lang="en-US" altLang="en-US" sz="1800" dirty="0"/>
              <a:t>(b) Rose’s production </a:t>
            </a:r>
          </a:p>
          <a:p>
            <a:pPr eaLnBrk="1" hangingPunct="1">
              <a:buFontTx/>
              <a:buNone/>
            </a:pPr>
            <a:r>
              <a:rPr lang="en-US" altLang="en-US" sz="1800" dirty="0"/>
              <a:t>and consumption</a:t>
            </a:r>
          </a:p>
        </p:txBody>
      </p:sp>
      <p:grpSp>
        <p:nvGrpSpPr>
          <p:cNvPr id="10" name="Group 32"/>
          <p:cNvGrpSpPr>
            <a:grpSpLocks/>
          </p:cNvGrpSpPr>
          <p:nvPr/>
        </p:nvGrpSpPr>
        <p:grpSpPr bwMode="auto">
          <a:xfrm>
            <a:off x="223838" y="1543050"/>
            <a:ext cx="1158875" cy="3557588"/>
            <a:chOff x="452599" y="1766332"/>
            <a:chExt cx="1159709" cy="3555940"/>
          </a:xfrm>
        </p:grpSpPr>
        <p:cxnSp>
          <p:nvCxnSpPr>
            <p:cNvPr id="11" name="Straight Connector 10"/>
            <p:cNvCxnSpPr/>
            <p:nvPr/>
          </p:nvCxnSpPr>
          <p:spPr>
            <a:xfrm rot="16200000" flipH="1">
              <a:off x="-507644" y="3533192"/>
              <a:ext cx="2838722" cy="317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5450" name="TextBox 12"/>
            <p:cNvSpPr txBox="1">
              <a:spLocks noChangeArrowheads="1"/>
            </p:cNvSpPr>
            <p:nvPr/>
          </p:nvSpPr>
          <p:spPr bwMode="auto">
            <a:xfrm>
              <a:off x="452599" y="1766332"/>
              <a:ext cx="1159709" cy="369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anose="020B0604020202020204" pitchFamily="34" charset="0"/>
                </a:defRPr>
              </a:lvl1pPr>
              <a:lvl2pPr marL="742950" indent="-285750" algn="l" eaLnBrk="0" hangingPunct="0">
                <a:defRPr>
                  <a:solidFill>
                    <a:schemeClr val="tx1"/>
                  </a:solidFill>
                  <a:latin typeface="Arial" panose="020B0604020202020204" pitchFamily="34" charset="0"/>
                </a:defRPr>
              </a:lvl2pPr>
              <a:lvl3pPr marL="1143000" indent="-228600" algn="l" eaLnBrk="0" hangingPunct="0">
                <a:defRPr>
                  <a:solidFill>
                    <a:schemeClr val="tx1"/>
                  </a:solidFill>
                  <a:latin typeface="Arial" panose="020B0604020202020204" pitchFamily="34" charset="0"/>
                </a:defRPr>
              </a:lvl3pPr>
              <a:lvl4pPr marL="1600200" indent="-228600" algn="l" eaLnBrk="0" hangingPunct="0">
                <a:defRPr>
                  <a:solidFill>
                    <a:schemeClr val="tx1"/>
                  </a:solidFill>
                  <a:latin typeface="Arial" panose="020B0604020202020204" pitchFamily="34" charset="0"/>
                </a:defRPr>
              </a:lvl4pPr>
              <a:lvl5pPr marL="2057400" indent="-228600" algn="l" eaLnBrk="0" hangingPunct="0">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eaLnBrk="1" hangingPunct="1">
                <a:buFontTx/>
                <a:buNone/>
              </a:pPr>
              <a:r>
                <a:rPr lang="en-US" altLang="en-US" sz="1800"/>
                <a:t>Meat (oz)</a:t>
              </a:r>
            </a:p>
          </p:txBody>
        </p:sp>
        <p:sp>
          <p:nvSpPr>
            <p:cNvPr id="15451" name="TextBox 14"/>
            <p:cNvSpPr txBox="1">
              <a:spLocks noChangeArrowheads="1"/>
            </p:cNvSpPr>
            <p:nvPr/>
          </p:nvSpPr>
          <p:spPr bwMode="auto">
            <a:xfrm>
              <a:off x="493255" y="4953000"/>
              <a:ext cx="313019" cy="369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anose="020B0604020202020204" pitchFamily="34" charset="0"/>
                </a:defRPr>
              </a:lvl1pPr>
              <a:lvl2pPr marL="742950" indent="-285750" algn="l" eaLnBrk="0" hangingPunct="0">
                <a:defRPr>
                  <a:solidFill>
                    <a:schemeClr val="tx1"/>
                  </a:solidFill>
                  <a:latin typeface="Arial" panose="020B0604020202020204" pitchFamily="34" charset="0"/>
                </a:defRPr>
              </a:lvl2pPr>
              <a:lvl3pPr marL="1143000" indent="-228600" algn="l" eaLnBrk="0" hangingPunct="0">
                <a:defRPr>
                  <a:solidFill>
                    <a:schemeClr val="tx1"/>
                  </a:solidFill>
                  <a:latin typeface="Arial" panose="020B0604020202020204" pitchFamily="34" charset="0"/>
                </a:defRPr>
              </a:lvl3pPr>
              <a:lvl4pPr marL="1600200" indent="-228600" algn="l" eaLnBrk="0" hangingPunct="0">
                <a:defRPr>
                  <a:solidFill>
                    <a:schemeClr val="tx1"/>
                  </a:solidFill>
                  <a:latin typeface="Arial" panose="020B0604020202020204" pitchFamily="34" charset="0"/>
                </a:defRPr>
              </a:lvl4pPr>
              <a:lvl5pPr marL="2057400" indent="-228600" algn="l" eaLnBrk="0" hangingPunct="0">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eaLnBrk="1" hangingPunct="1">
                <a:buFontTx/>
                <a:buNone/>
              </a:pPr>
              <a:r>
                <a:rPr lang="en-US" altLang="en-US" sz="1800"/>
                <a:t>0</a:t>
              </a:r>
            </a:p>
          </p:txBody>
        </p:sp>
        <p:sp>
          <p:nvSpPr>
            <p:cNvPr id="15452" name="TextBox 15"/>
            <p:cNvSpPr txBox="1">
              <a:spLocks noChangeArrowheads="1"/>
            </p:cNvSpPr>
            <p:nvPr/>
          </p:nvSpPr>
          <p:spPr bwMode="auto">
            <a:xfrm>
              <a:off x="493255" y="4050268"/>
              <a:ext cx="313019" cy="369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anose="020B0604020202020204" pitchFamily="34" charset="0"/>
                </a:defRPr>
              </a:lvl1pPr>
              <a:lvl2pPr marL="742950" indent="-285750" algn="l" eaLnBrk="0" hangingPunct="0">
                <a:defRPr>
                  <a:solidFill>
                    <a:schemeClr val="tx1"/>
                  </a:solidFill>
                  <a:latin typeface="Arial" panose="020B0604020202020204" pitchFamily="34" charset="0"/>
                </a:defRPr>
              </a:lvl2pPr>
              <a:lvl3pPr marL="1143000" indent="-228600" algn="l" eaLnBrk="0" hangingPunct="0">
                <a:defRPr>
                  <a:solidFill>
                    <a:schemeClr val="tx1"/>
                  </a:solidFill>
                  <a:latin typeface="Arial" panose="020B0604020202020204" pitchFamily="34" charset="0"/>
                </a:defRPr>
              </a:lvl3pPr>
              <a:lvl4pPr marL="1600200" indent="-228600" algn="l" eaLnBrk="0" hangingPunct="0">
                <a:defRPr>
                  <a:solidFill>
                    <a:schemeClr val="tx1"/>
                  </a:solidFill>
                  <a:latin typeface="Arial" panose="020B0604020202020204" pitchFamily="34" charset="0"/>
                </a:defRPr>
              </a:lvl4pPr>
              <a:lvl5pPr marL="2057400" indent="-228600" algn="l" eaLnBrk="0" hangingPunct="0">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eaLnBrk="1" hangingPunct="1">
                <a:buFontTx/>
                <a:buNone/>
              </a:pPr>
              <a:r>
                <a:rPr lang="en-US" altLang="en-US" sz="1800"/>
                <a:t>4</a:t>
              </a:r>
            </a:p>
          </p:txBody>
        </p:sp>
        <p:sp>
          <p:nvSpPr>
            <p:cNvPr id="15453" name="TextBox 16"/>
            <p:cNvSpPr txBox="1">
              <a:spLocks noChangeArrowheads="1"/>
            </p:cNvSpPr>
            <p:nvPr/>
          </p:nvSpPr>
          <p:spPr bwMode="auto">
            <a:xfrm>
              <a:off x="493255" y="3200400"/>
              <a:ext cx="313019" cy="369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anose="020B0604020202020204" pitchFamily="34" charset="0"/>
                </a:defRPr>
              </a:lvl1pPr>
              <a:lvl2pPr marL="742950" indent="-285750" algn="l" eaLnBrk="0" hangingPunct="0">
                <a:defRPr>
                  <a:solidFill>
                    <a:schemeClr val="tx1"/>
                  </a:solidFill>
                  <a:latin typeface="Arial" panose="020B0604020202020204" pitchFamily="34" charset="0"/>
                </a:defRPr>
              </a:lvl2pPr>
              <a:lvl3pPr marL="1143000" indent="-228600" algn="l" eaLnBrk="0" hangingPunct="0">
                <a:defRPr>
                  <a:solidFill>
                    <a:schemeClr val="tx1"/>
                  </a:solidFill>
                  <a:latin typeface="Arial" panose="020B0604020202020204" pitchFamily="34" charset="0"/>
                </a:defRPr>
              </a:lvl3pPr>
              <a:lvl4pPr marL="1600200" indent="-228600" algn="l" eaLnBrk="0" hangingPunct="0">
                <a:defRPr>
                  <a:solidFill>
                    <a:schemeClr val="tx1"/>
                  </a:solidFill>
                  <a:latin typeface="Arial" panose="020B0604020202020204" pitchFamily="34" charset="0"/>
                </a:defRPr>
              </a:lvl4pPr>
              <a:lvl5pPr marL="2057400" indent="-228600" algn="l" eaLnBrk="0" hangingPunct="0">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eaLnBrk="1" hangingPunct="1">
                <a:buFontTx/>
                <a:buNone/>
              </a:pPr>
              <a:r>
                <a:rPr lang="en-US" altLang="en-US" sz="1800"/>
                <a:t>8</a:t>
              </a:r>
            </a:p>
          </p:txBody>
        </p:sp>
      </p:grpSp>
      <p:grpSp>
        <p:nvGrpSpPr>
          <p:cNvPr id="16" name="Group 33"/>
          <p:cNvGrpSpPr>
            <a:grpSpLocks/>
          </p:cNvGrpSpPr>
          <p:nvPr/>
        </p:nvGrpSpPr>
        <p:grpSpPr bwMode="auto">
          <a:xfrm>
            <a:off x="685800" y="4730750"/>
            <a:ext cx="3276600" cy="709613"/>
            <a:chOff x="914400" y="4952999"/>
            <a:chExt cx="3276600" cy="709141"/>
          </a:xfrm>
        </p:grpSpPr>
        <p:cxnSp>
          <p:nvCxnSpPr>
            <p:cNvPr id="17" name="Straight Connector 16"/>
            <p:cNvCxnSpPr/>
            <p:nvPr/>
          </p:nvCxnSpPr>
          <p:spPr>
            <a:xfrm>
              <a:off x="914400" y="4952999"/>
              <a:ext cx="3276600" cy="1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5446" name="TextBox 13"/>
            <p:cNvSpPr txBox="1">
              <a:spLocks noChangeArrowheads="1"/>
            </p:cNvSpPr>
            <p:nvPr/>
          </p:nvSpPr>
          <p:spPr bwMode="auto">
            <a:xfrm>
              <a:off x="2597373" y="5293082"/>
              <a:ext cx="1556836" cy="369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anose="020B0604020202020204" pitchFamily="34" charset="0"/>
                </a:defRPr>
              </a:lvl1pPr>
              <a:lvl2pPr marL="742950" indent="-285750" algn="l" eaLnBrk="0" hangingPunct="0">
                <a:defRPr>
                  <a:solidFill>
                    <a:schemeClr val="tx1"/>
                  </a:solidFill>
                  <a:latin typeface="Arial" panose="020B0604020202020204" pitchFamily="34" charset="0"/>
                </a:defRPr>
              </a:lvl2pPr>
              <a:lvl3pPr marL="1143000" indent="-228600" algn="l" eaLnBrk="0" hangingPunct="0">
                <a:defRPr>
                  <a:solidFill>
                    <a:schemeClr val="tx1"/>
                  </a:solidFill>
                  <a:latin typeface="Arial" panose="020B0604020202020204" pitchFamily="34" charset="0"/>
                </a:defRPr>
              </a:lvl3pPr>
              <a:lvl4pPr marL="1600200" indent="-228600" algn="l" eaLnBrk="0" hangingPunct="0">
                <a:defRPr>
                  <a:solidFill>
                    <a:schemeClr val="tx1"/>
                  </a:solidFill>
                  <a:latin typeface="Arial" panose="020B0604020202020204" pitchFamily="34" charset="0"/>
                </a:defRPr>
              </a:lvl4pPr>
              <a:lvl5pPr marL="2057400" indent="-228600" algn="l" eaLnBrk="0" hangingPunct="0">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eaLnBrk="1" hangingPunct="1">
                <a:buFontTx/>
                <a:buNone/>
              </a:pPr>
              <a:r>
                <a:rPr lang="en-US" altLang="en-US" sz="1800"/>
                <a:t>Potatoes (oz)</a:t>
              </a:r>
            </a:p>
          </p:txBody>
        </p:sp>
        <p:sp>
          <p:nvSpPr>
            <p:cNvPr id="15447" name="TextBox 17"/>
            <p:cNvSpPr txBox="1">
              <a:spLocks noChangeArrowheads="1"/>
            </p:cNvSpPr>
            <p:nvPr/>
          </p:nvSpPr>
          <p:spPr bwMode="auto">
            <a:xfrm>
              <a:off x="1864925" y="4952999"/>
              <a:ext cx="441146" cy="369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anose="020B0604020202020204" pitchFamily="34" charset="0"/>
                </a:defRPr>
              </a:lvl1pPr>
              <a:lvl2pPr marL="742950" indent="-285750" algn="l" eaLnBrk="0" hangingPunct="0">
                <a:defRPr>
                  <a:solidFill>
                    <a:schemeClr val="tx1"/>
                  </a:solidFill>
                  <a:latin typeface="Arial" panose="020B0604020202020204" pitchFamily="34" charset="0"/>
                </a:defRPr>
              </a:lvl2pPr>
              <a:lvl3pPr marL="1143000" indent="-228600" algn="l" eaLnBrk="0" hangingPunct="0">
                <a:defRPr>
                  <a:solidFill>
                    <a:schemeClr val="tx1"/>
                  </a:solidFill>
                  <a:latin typeface="Arial" panose="020B0604020202020204" pitchFamily="34" charset="0"/>
                </a:defRPr>
              </a:lvl3pPr>
              <a:lvl4pPr marL="1600200" indent="-228600" algn="l" eaLnBrk="0" hangingPunct="0">
                <a:defRPr>
                  <a:solidFill>
                    <a:schemeClr val="tx1"/>
                  </a:solidFill>
                  <a:latin typeface="Arial" panose="020B0604020202020204" pitchFamily="34" charset="0"/>
                </a:defRPr>
              </a:lvl4pPr>
              <a:lvl5pPr marL="2057400" indent="-228600" algn="l" eaLnBrk="0" hangingPunct="0">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eaLnBrk="1" hangingPunct="1">
                <a:buFontTx/>
                <a:buNone/>
              </a:pPr>
              <a:r>
                <a:rPr lang="en-US" altLang="en-US" sz="1800"/>
                <a:t>16</a:t>
              </a:r>
            </a:p>
          </p:txBody>
        </p:sp>
        <p:sp>
          <p:nvSpPr>
            <p:cNvPr id="15448" name="TextBox 18"/>
            <p:cNvSpPr txBox="1">
              <a:spLocks noChangeArrowheads="1"/>
            </p:cNvSpPr>
            <p:nvPr/>
          </p:nvSpPr>
          <p:spPr bwMode="auto">
            <a:xfrm>
              <a:off x="3176379" y="4952999"/>
              <a:ext cx="441146" cy="369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anose="020B0604020202020204" pitchFamily="34" charset="0"/>
                </a:defRPr>
              </a:lvl1pPr>
              <a:lvl2pPr marL="742950" indent="-285750" algn="l" eaLnBrk="0" hangingPunct="0">
                <a:defRPr>
                  <a:solidFill>
                    <a:schemeClr val="tx1"/>
                  </a:solidFill>
                  <a:latin typeface="Arial" panose="020B0604020202020204" pitchFamily="34" charset="0"/>
                </a:defRPr>
              </a:lvl2pPr>
              <a:lvl3pPr marL="1143000" indent="-228600" algn="l" eaLnBrk="0" hangingPunct="0">
                <a:defRPr>
                  <a:solidFill>
                    <a:schemeClr val="tx1"/>
                  </a:solidFill>
                  <a:latin typeface="Arial" panose="020B0604020202020204" pitchFamily="34" charset="0"/>
                </a:defRPr>
              </a:lvl3pPr>
              <a:lvl4pPr marL="1600200" indent="-228600" algn="l" eaLnBrk="0" hangingPunct="0">
                <a:defRPr>
                  <a:solidFill>
                    <a:schemeClr val="tx1"/>
                  </a:solidFill>
                  <a:latin typeface="Arial" panose="020B0604020202020204" pitchFamily="34" charset="0"/>
                </a:defRPr>
              </a:lvl4pPr>
              <a:lvl5pPr marL="2057400" indent="-228600" algn="l" eaLnBrk="0" hangingPunct="0">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eaLnBrk="1" hangingPunct="1">
                <a:buFontTx/>
                <a:buNone/>
              </a:pPr>
              <a:r>
                <a:rPr lang="en-US" altLang="en-US" sz="1800"/>
                <a:t>32</a:t>
              </a:r>
            </a:p>
          </p:txBody>
        </p:sp>
      </p:grpSp>
      <p:cxnSp>
        <p:nvCxnSpPr>
          <p:cNvPr id="21" name="Straight Connector 20"/>
          <p:cNvCxnSpPr/>
          <p:nvPr/>
        </p:nvCxnSpPr>
        <p:spPr>
          <a:xfrm rot="10800000">
            <a:off x="685800" y="3968750"/>
            <a:ext cx="1295400" cy="1588"/>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a:off x="1599407" y="4348956"/>
            <a:ext cx="762000" cy="1587"/>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3" name="Group 31"/>
          <p:cNvGrpSpPr>
            <a:grpSpLocks/>
          </p:cNvGrpSpPr>
          <p:nvPr/>
        </p:nvGrpSpPr>
        <p:grpSpPr bwMode="auto">
          <a:xfrm>
            <a:off x="609600" y="3070225"/>
            <a:ext cx="2659063" cy="1736725"/>
            <a:chOff x="838200" y="3292140"/>
            <a:chExt cx="2659784" cy="1737060"/>
          </a:xfrm>
        </p:grpSpPr>
        <p:cxnSp>
          <p:nvCxnSpPr>
            <p:cNvPr id="24" name="Straight Connector 23"/>
            <p:cNvCxnSpPr/>
            <p:nvPr/>
          </p:nvCxnSpPr>
          <p:spPr>
            <a:xfrm>
              <a:off x="914421" y="3371530"/>
              <a:ext cx="2483523" cy="1567165"/>
            </a:xfrm>
            <a:prstGeom prst="line">
              <a:avLst/>
            </a:prstGeom>
            <a:ln w="38100">
              <a:solidFill>
                <a:srgbClr val="005EA4"/>
              </a:solidFill>
            </a:ln>
          </p:spPr>
          <p:style>
            <a:lnRef idx="1">
              <a:schemeClr val="accent1"/>
            </a:lnRef>
            <a:fillRef idx="0">
              <a:schemeClr val="accent1"/>
            </a:fillRef>
            <a:effectRef idx="0">
              <a:schemeClr val="accent1"/>
            </a:effectRef>
            <a:fontRef idx="minor">
              <a:schemeClr val="tx1"/>
            </a:fontRef>
          </p:style>
        </p:cxnSp>
        <p:sp>
          <p:nvSpPr>
            <p:cNvPr id="15443" name="Freeform 183"/>
            <p:cNvSpPr>
              <a:spLocks/>
            </p:cNvSpPr>
            <p:nvPr/>
          </p:nvSpPr>
          <p:spPr bwMode="auto">
            <a:xfrm>
              <a:off x="838200" y="3292140"/>
              <a:ext cx="145184" cy="136860"/>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5444" name="Freeform 183"/>
            <p:cNvSpPr>
              <a:spLocks/>
            </p:cNvSpPr>
            <p:nvPr/>
          </p:nvSpPr>
          <p:spPr bwMode="auto">
            <a:xfrm>
              <a:off x="3352800" y="4892340"/>
              <a:ext cx="145184" cy="136860"/>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grpSp>
      <p:grpSp>
        <p:nvGrpSpPr>
          <p:cNvPr id="27" name="Group 40"/>
          <p:cNvGrpSpPr>
            <a:grpSpLocks/>
          </p:cNvGrpSpPr>
          <p:nvPr/>
        </p:nvGrpSpPr>
        <p:grpSpPr bwMode="auto">
          <a:xfrm>
            <a:off x="1636713" y="3908425"/>
            <a:ext cx="412750" cy="428625"/>
            <a:chOff x="7542783" y="4428277"/>
            <a:chExt cx="412570" cy="429390"/>
          </a:xfrm>
        </p:grpSpPr>
        <p:sp>
          <p:nvSpPr>
            <p:cNvPr id="15440" name="Freeform 183"/>
            <p:cNvSpPr>
              <a:spLocks/>
            </p:cNvSpPr>
            <p:nvPr/>
          </p:nvSpPr>
          <p:spPr bwMode="auto">
            <a:xfrm>
              <a:off x="7810761" y="4428277"/>
              <a:ext cx="144592" cy="136730"/>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5441" name="TextBox 42"/>
            <p:cNvSpPr txBox="1">
              <a:spLocks noChangeArrowheads="1"/>
            </p:cNvSpPr>
            <p:nvPr/>
          </p:nvSpPr>
          <p:spPr bwMode="auto">
            <a:xfrm>
              <a:off x="7542783" y="4488876"/>
              <a:ext cx="337825" cy="368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anose="020B0604020202020204" pitchFamily="34" charset="0"/>
                </a:defRPr>
              </a:lvl1pPr>
              <a:lvl2pPr marL="742950" indent="-285750" algn="l" eaLnBrk="0" hangingPunct="0">
                <a:defRPr>
                  <a:solidFill>
                    <a:schemeClr val="tx1"/>
                  </a:solidFill>
                  <a:latin typeface="Arial" panose="020B0604020202020204" pitchFamily="34" charset="0"/>
                </a:defRPr>
              </a:lvl2pPr>
              <a:lvl3pPr marL="1143000" indent="-228600" algn="l" eaLnBrk="0" hangingPunct="0">
                <a:defRPr>
                  <a:solidFill>
                    <a:schemeClr val="tx1"/>
                  </a:solidFill>
                  <a:latin typeface="Arial" panose="020B0604020202020204" pitchFamily="34" charset="0"/>
                </a:defRPr>
              </a:lvl3pPr>
              <a:lvl4pPr marL="1600200" indent="-228600" algn="l" eaLnBrk="0" hangingPunct="0">
                <a:defRPr>
                  <a:solidFill>
                    <a:schemeClr val="tx1"/>
                  </a:solidFill>
                  <a:latin typeface="Arial" panose="020B0604020202020204" pitchFamily="34" charset="0"/>
                </a:defRPr>
              </a:lvl4pPr>
              <a:lvl5pPr marL="2057400" indent="-228600" algn="l" eaLnBrk="0" hangingPunct="0">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eaLnBrk="1" hangingPunct="1">
                <a:buFontTx/>
                <a:buNone/>
              </a:pPr>
              <a:r>
                <a:rPr lang="en-US" altLang="en-US" sz="1800"/>
                <a:t>A</a:t>
              </a:r>
            </a:p>
          </p:txBody>
        </p:sp>
      </p:grpSp>
      <p:grpSp>
        <p:nvGrpSpPr>
          <p:cNvPr id="30" name="Group 40"/>
          <p:cNvGrpSpPr>
            <a:grpSpLocks/>
          </p:cNvGrpSpPr>
          <p:nvPr/>
        </p:nvGrpSpPr>
        <p:grpSpPr bwMode="auto">
          <a:xfrm>
            <a:off x="762000" y="1889125"/>
            <a:ext cx="2044700" cy="2079625"/>
            <a:chOff x="761999" y="1806762"/>
            <a:chExt cx="2044627" cy="2079438"/>
          </a:xfrm>
        </p:grpSpPr>
        <p:sp>
          <p:nvSpPr>
            <p:cNvPr id="15438" name="TextBox 37"/>
            <p:cNvSpPr txBox="1">
              <a:spLocks noChangeArrowheads="1"/>
            </p:cNvSpPr>
            <p:nvPr/>
          </p:nvSpPr>
          <p:spPr bwMode="auto">
            <a:xfrm>
              <a:off x="761999" y="1806762"/>
              <a:ext cx="2044627" cy="830922"/>
            </a:xfrm>
            <a:prstGeom prst="rect">
              <a:avLst/>
            </a:prstGeom>
            <a:solidFill>
              <a:srgbClr val="F2D698"/>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defRPr>
                  <a:solidFill>
                    <a:schemeClr val="tx1"/>
                  </a:solidFill>
                  <a:latin typeface="Arial" panose="020B0604020202020204" pitchFamily="34" charset="0"/>
                </a:defRPr>
              </a:lvl1pPr>
              <a:lvl2pPr marL="742950" indent="-285750" algn="l" eaLnBrk="0" hangingPunct="0">
                <a:defRPr>
                  <a:solidFill>
                    <a:schemeClr val="tx1"/>
                  </a:solidFill>
                  <a:latin typeface="Arial" panose="020B0604020202020204" pitchFamily="34" charset="0"/>
                </a:defRPr>
              </a:lvl2pPr>
              <a:lvl3pPr marL="1143000" indent="-228600" algn="l" eaLnBrk="0" hangingPunct="0">
                <a:defRPr>
                  <a:solidFill>
                    <a:schemeClr val="tx1"/>
                  </a:solidFill>
                  <a:latin typeface="Arial" panose="020B0604020202020204" pitchFamily="34" charset="0"/>
                </a:defRPr>
              </a:lvl3pPr>
              <a:lvl4pPr marL="1600200" indent="-228600" algn="l" eaLnBrk="0" hangingPunct="0">
                <a:defRPr>
                  <a:solidFill>
                    <a:schemeClr val="tx1"/>
                  </a:solidFill>
                  <a:latin typeface="Arial" panose="020B0604020202020204" pitchFamily="34" charset="0"/>
                </a:defRPr>
              </a:lvl4pPr>
              <a:lvl5pPr marL="2057400" indent="-228600" algn="l" eaLnBrk="0" hangingPunct="0">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eaLnBrk="1" hangingPunct="1">
                <a:buFontTx/>
                <a:buNone/>
              </a:pPr>
              <a:r>
                <a:rPr lang="en-US" altLang="en-US" sz="1600"/>
                <a:t>Frank's production and consumption without trade</a:t>
              </a:r>
            </a:p>
          </p:txBody>
        </p:sp>
        <p:cxnSp>
          <p:nvCxnSpPr>
            <p:cNvPr id="32" name="Straight Connector 31"/>
            <p:cNvCxnSpPr/>
            <p:nvPr/>
          </p:nvCxnSpPr>
          <p:spPr>
            <a:xfrm rot="16200000" flipV="1">
              <a:off x="904110" y="2809154"/>
              <a:ext cx="1261949" cy="892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3" name="Rectangle 32"/>
          <p:cNvSpPr/>
          <p:nvPr/>
        </p:nvSpPr>
        <p:spPr>
          <a:xfrm>
            <a:off x="4800600" y="1879600"/>
            <a:ext cx="3970338" cy="28511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l">
              <a:buFontTx/>
              <a:buNone/>
              <a:defRPr/>
            </a:pPr>
            <a:endParaRPr lang="en-US" sz="1800">
              <a:solidFill>
                <a:schemeClr val="tx1"/>
              </a:solidFill>
            </a:endParaRPr>
          </a:p>
        </p:txBody>
      </p:sp>
      <p:grpSp>
        <p:nvGrpSpPr>
          <p:cNvPr id="34" name="Group 43"/>
          <p:cNvGrpSpPr>
            <a:grpSpLocks/>
          </p:cNvGrpSpPr>
          <p:nvPr/>
        </p:nvGrpSpPr>
        <p:grpSpPr bwMode="auto">
          <a:xfrm>
            <a:off x="3630547" y="1873249"/>
            <a:ext cx="1160529" cy="3227389"/>
            <a:chOff x="-248807" y="2096311"/>
            <a:chExt cx="1161734" cy="3225961"/>
          </a:xfrm>
        </p:grpSpPr>
        <p:cxnSp>
          <p:nvCxnSpPr>
            <p:cNvPr id="35" name="Straight Connector 34"/>
            <p:cNvCxnSpPr/>
            <p:nvPr/>
          </p:nvCxnSpPr>
          <p:spPr>
            <a:xfrm rot="5400000">
              <a:off x="-515985" y="3525223"/>
              <a:ext cx="285782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5434" name="TextBox 45"/>
            <p:cNvSpPr txBox="1">
              <a:spLocks noChangeArrowheads="1"/>
            </p:cNvSpPr>
            <p:nvPr/>
          </p:nvSpPr>
          <p:spPr bwMode="auto">
            <a:xfrm>
              <a:off x="-248807" y="2179550"/>
              <a:ext cx="1159709" cy="369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anose="020B0604020202020204" pitchFamily="34" charset="0"/>
                </a:defRPr>
              </a:lvl1pPr>
              <a:lvl2pPr marL="742950" indent="-285750" algn="l" eaLnBrk="0" hangingPunct="0">
                <a:defRPr>
                  <a:solidFill>
                    <a:schemeClr val="tx1"/>
                  </a:solidFill>
                  <a:latin typeface="Arial" panose="020B0604020202020204" pitchFamily="34" charset="0"/>
                </a:defRPr>
              </a:lvl2pPr>
              <a:lvl3pPr marL="1143000" indent="-228600" algn="l" eaLnBrk="0" hangingPunct="0">
                <a:defRPr>
                  <a:solidFill>
                    <a:schemeClr val="tx1"/>
                  </a:solidFill>
                  <a:latin typeface="Arial" panose="020B0604020202020204" pitchFamily="34" charset="0"/>
                </a:defRPr>
              </a:lvl3pPr>
              <a:lvl4pPr marL="1600200" indent="-228600" algn="l" eaLnBrk="0" hangingPunct="0">
                <a:defRPr>
                  <a:solidFill>
                    <a:schemeClr val="tx1"/>
                  </a:solidFill>
                  <a:latin typeface="Arial" panose="020B0604020202020204" pitchFamily="34" charset="0"/>
                </a:defRPr>
              </a:lvl4pPr>
              <a:lvl5pPr marL="2057400" indent="-228600" algn="l" eaLnBrk="0" hangingPunct="0">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eaLnBrk="1" hangingPunct="1">
                <a:buFontTx/>
                <a:buNone/>
              </a:pPr>
              <a:r>
                <a:rPr lang="en-US" altLang="en-US" sz="1800" dirty="0"/>
                <a:t>Meat (</a:t>
              </a:r>
              <a:r>
                <a:rPr lang="en-US" altLang="en-US" sz="1800" dirty="0" err="1"/>
                <a:t>oz</a:t>
              </a:r>
              <a:r>
                <a:rPr lang="en-US" altLang="en-US" sz="1800" dirty="0"/>
                <a:t>)</a:t>
              </a:r>
            </a:p>
          </p:txBody>
        </p:sp>
        <p:sp>
          <p:nvSpPr>
            <p:cNvPr id="15435" name="TextBox 46"/>
            <p:cNvSpPr txBox="1">
              <a:spLocks noChangeArrowheads="1"/>
            </p:cNvSpPr>
            <p:nvPr/>
          </p:nvSpPr>
          <p:spPr bwMode="auto">
            <a:xfrm>
              <a:off x="493255" y="4953000"/>
              <a:ext cx="313019" cy="369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anose="020B0604020202020204" pitchFamily="34" charset="0"/>
                </a:defRPr>
              </a:lvl1pPr>
              <a:lvl2pPr marL="742950" indent="-285750" algn="l" eaLnBrk="0" hangingPunct="0">
                <a:defRPr>
                  <a:solidFill>
                    <a:schemeClr val="tx1"/>
                  </a:solidFill>
                  <a:latin typeface="Arial" panose="020B0604020202020204" pitchFamily="34" charset="0"/>
                </a:defRPr>
              </a:lvl2pPr>
              <a:lvl3pPr marL="1143000" indent="-228600" algn="l" eaLnBrk="0" hangingPunct="0">
                <a:defRPr>
                  <a:solidFill>
                    <a:schemeClr val="tx1"/>
                  </a:solidFill>
                  <a:latin typeface="Arial" panose="020B0604020202020204" pitchFamily="34" charset="0"/>
                </a:defRPr>
              </a:lvl3pPr>
              <a:lvl4pPr marL="1600200" indent="-228600" algn="l" eaLnBrk="0" hangingPunct="0">
                <a:defRPr>
                  <a:solidFill>
                    <a:schemeClr val="tx1"/>
                  </a:solidFill>
                  <a:latin typeface="Arial" panose="020B0604020202020204" pitchFamily="34" charset="0"/>
                </a:defRPr>
              </a:lvl4pPr>
              <a:lvl5pPr marL="2057400" indent="-228600" algn="l" eaLnBrk="0" hangingPunct="0">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eaLnBrk="1" hangingPunct="1">
                <a:buFontTx/>
                <a:buNone/>
              </a:pPr>
              <a:r>
                <a:rPr lang="en-US" altLang="en-US" sz="1800"/>
                <a:t>0</a:t>
              </a:r>
            </a:p>
          </p:txBody>
        </p:sp>
        <p:sp>
          <p:nvSpPr>
            <p:cNvPr id="15436" name="TextBox 47"/>
            <p:cNvSpPr txBox="1">
              <a:spLocks noChangeArrowheads="1"/>
            </p:cNvSpPr>
            <p:nvPr/>
          </p:nvSpPr>
          <p:spPr bwMode="auto">
            <a:xfrm>
              <a:off x="425058" y="3593068"/>
              <a:ext cx="441305" cy="369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anose="020B0604020202020204" pitchFamily="34" charset="0"/>
                </a:defRPr>
              </a:lvl1pPr>
              <a:lvl2pPr marL="742950" indent="-285750" algn="l" eaLnBrk="0" hangingPunct="0">
                <a:defRPr>
                  <a:solidFill>
                    <a:schemeClr val="tx1"/>
                  </a:solidFill>
                  <a:latin typeface="Arial" panose="020B0604020202020204" pitchFamily="34" charset="0"/>
                </a:defRPr>
              </a:lvl2pPr>
              <a:lvl3pPr marL="1143000" indent="-228600" algn="l" eaLnBrk="0" hangingPunct="0">
                <a:defRPr>
                  <a:solidFill>
                    <a:schemeClr val="tx1"/>
                  </a:solidFill>
                  <a:latin typeface="Arial" panose="020B0604020202020204" pitchFamily="34" charset="0"/>
                </a:defRPr>
              </a:lvl3pPr>
              <a:lvl4pPr marL="1600200" indent="-228600" algn="l" eaLnBrk="0" hangingPunct="0">
                <a:defRPr>
                  <a:solidFill>
                    <a:schemeClr val="tx1"/>
                  </a:solidFill>
                  <a:latin typeface="Arial" panose="020B0604020202020204" pitchFamily="34" charset="0"/>
                </a:defRPr>
              </a:lvl4pPr>
              <a:lvl5pPr marL="2057400" indent="-228600" algn="l" eaLnBrk="0" hangingPunct="0">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eaLnBrk="1" hangingPunct="1">
                <a:buFontTx/>
                <a:buNone/>
              </a:pPr>
              <a:r>
                <a:rPr lang="en-US" altLang="en-US" sz="1800"/>
                <a:t>12</a:t>
              </a:r>
            </a:p>
          </p:txBody>
        </p:sp>
        <p:sp>
          <p:nvSpPr>
            <p:cNvPr id="15437" name="TextBox 48"/>
            <p:cNvSpPr txBox="1">
              <a:spLocks noChangeArrowheads="1"/>
            </p:cNvSpPr>
            <p:nvPr/>
          </p:nvSpPr>
          <p:spPr bwMode="auto">
            <a:xfrm>
              <a:off x="425058" y="2438400"/>
              <a:ext cx="441305" cy="369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anose="020B0604020202020204" pitchFamily="34" charset="0"/>
                </a:defRPr>
              </a:lvl1pPr>
              <a:lvl2pPr marL="742950" indent="-285750" algn="l" eaLnBrk="0" hangingPunct="0">
                <a:defRPr>
                  <a:solidFill>
                    <a:schemeClr val="tx1"/>
                  </a:solidFill>
                  <a:latin typeface="Arial" panose="020B0604020202020204" pitchFamily="34" charset="0"/>
                </a:defRPr>
              </a:lvl2pPr>
              <a:lvl3pPr marL="1143000" indent="-228600" algn="l" eaLnBrk="0" hangingPunct="0">
                <a:defRPr>
                  <a:solidFill>
                    <a:schemeClr val="tx1"/>
                  </a:solidFill>
                  <a:latin typeface="Arial" panose="020B0604020202020204" pitchFamily="34" charset="0"/>
                </a:defRPr>
              </a:lvl3pPr>
              <a:lvl4pPr marL="1600200" indent="-228600" algn="l" eaLnBrk="0" hangingPunct="0">
                <a:defRPr>
                  <a:solidFill>
                    <a:schemeClr val="tx1"/>
                  </a:solidFill>
                  <a:latin typeface="Arial" panose="020B0604020202020204" pitchFamily="34" charset="0"/>
                </a:defRPr>
              </a:lvl4pPr>
              <a:lvl5pPr marL="2057400" indent="-228600" algn="l" eaLnBrk="0" hangingPunct="0">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eaLnBrk="1" hangingPunct="1">
                <a:buFontTx/>
                <a:buNone/>
              </a:pPr>
              <a:r>
                <a:rPr lang="en-US" altLang="en-US" sz="1800"/>
                <a:t>24</a:t>
              </a:r>
            </a:p>
          </p:txBody>
        </p:sp>
      </p:grpSp>
      <p:grpSp>
        <p:nvGrpSpPr>
          <p:cNvPr id="40" name="Group 49"/>
          <p:cNvGrpSpPr>
            <a:grpSpLocks/>
          </p:cNvGrpSpPr>
          <p:nvPr/>
        </p:nvGrpSpPr>
        <p:grpSpPr bwMode="auto">
          <a:xfrm>
            <a:off x="4792663" y="4730750"/>
            <a:ext cx="4059237" cy="709613"/>
            <a:chOff x="914400" y="4952999"/>
            <a:chExt cx="4058746" cy="709141"/>
          </a:xfrm>
        </p:grpSpPr>
        <p:cxnSp>
          <p:nvCxnSpPr>
            <p:cNvPr id="41" name="Straight Connector 40"/>
            <p:cNvCxnSpPr/>
            <p:nvPr/>
          </p:nvCxnSpPr>
          <p:spPr>
            <a:xfrm>
              <a:off x="914400" y="4952999"/>
              <a:ext cx="3969857" cy="1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5430" name="TextBox 51"/>
            <p:cNvSpPr txBox="1">
              <a:spLocks noChangeArrowheads="1"/>
            </p:cNvSpPr>
            <p:nvPr/>
          </p:nvSpPr>
          <p:spPr bwMode="auto">
            <a:xfrm>
              <a:off x="3416275" y="5293082"/>
              <a:ext cx="1556871" cy="369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anose="020B0604020202020204" pitchFamily="34" charset="0"/>
                </a:defRPr>
              </a:lvl1pPr>
              <a:lvl2pPr marL="742950" indent="-285750" algn="l" eaLnBrk="0" hangingPunct="0">
                <a:defRPr>
                  <a:solidFill>
                    <a:schemeClr val="tx1"/>
                  </a:solidFill>
                  <a:latin typeface="Arial" panose="020B0604020202020204" pitchFamily="34" charset="0"/>
                </a:defRPr>
              </a:lvl2pPr>
              <a:lvl3pPr marL="1143000" indent="-228600" algn="l" eaLnBrk="0" hangingPunct="0">
                <a:defRPr>
                  <a:solidFill>
                    <a:schemeClr val="tx1"/>
                  </a:solidFill>
                  <a:latin typeface="Arial" panose="020B0604020202020204" pitchFamily="34" charset="0"/>
                </a:defRPr>
              </a:lvl3pPr>
              <a:lvl4pPr marL="1600200" indent="-228600" algn="l" eaLnBrk="0" hangingPunct="0">
                <a:defRPr>
                  <a:solidFill>
                    <a:schemeClr val="tx1"/>
                  </a:solidFill>
                  <a:latin typeface="Arial" panose="020B0604020202020204" pitchFamily="34" charset="0"/>
                </a:defRPr>
              </a:lvl4pPr>
              <a:lvl5pPr marL="2057400" indent="-228600" algn="l" eaLnBrk="0" hangingPunct="0">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eaLnBrk="1" hangingPunct="1">
                <a:buFontTx/>
                <a:buNone/>
              </a:pPr>
              <a:r>
                <a:rPr lang="en-US" altLang="en-US" sz="1800"/>
                <a:t>Potatoes (oz)</a:t>
              </a:r>
            </a:p>
          </p:txBody>
        </p:sp>
        <p:sp>
          <p:nvSpPr>
            <p:cNvPr id="15431" name="TextBox 52"/>
            <p:cNvSpPr txBox="1">
              <a:spLocks noChangeArrowheads="1"/>
            </p:cNvSpPr>
            <p:nvPr/>
          </p:nvSpPr>
          <p:spPr bwMode="auto">
            <a:xfrm>
              <a:off x="2346200" y="4952999"/>
              <a:ext cx="441156" cy="369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anose="020B0604020202020204" pitchFamily="34" charset="0"/>
                </a:defRPr>
              </a:lvl1pPr>
              <a:lvl2pPr marL="742950" indent="-285750" algn="l" eaLnBrk="0" hangingPunct="0">
                <a:defRPr>
                  <a:solidFill>
                    <a:schemeClr val="tx1"/>
                  </a:solidFill>
                  <a:latin typeface="Arial" panose="020B0604020202020204" pitchFamily="34" charset="0"/>
                </a:defRPr>
              </a:lvl2pPr>
              <a:lvl3pPr marL="1143000" indent="-228600" algn="l" eaLnBrk="0" hangingPunct="0">
                <a:defRPr>
                  <a:solidFill>
                    <a:schemeClr val="tx1"/>
                  </a:solidFill>
                  <a:latin typeface="Arial" panose="020B0604020202020204" pitchFamily="34" charset="0"/>
                </a:defRPr>
              </a:lvl3pPr>
              <a:lvl4pPr marL="1600200" indent="-228600" algn="l" eaLnBrk="0" hangingPunct="0">
                <a:defRPr>
                  <a:solidFill>
                    <a:schemeClr val="tx1"/>
                  </a:solidFill>
                  <a:latin typeface="Arial" panose="020B0604020202020204" pitchFamily="34" charset="0"/>
                </a:defRPr>
              </a:lvl4pPr>
              <a:lvl5pPr marL="2057400" indent="-228600" algn="l" eaLnBrk="0" hangingPunct="0">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eaLnBrk="1" hangingPunct="1">
                <a:buFontTx/>
                <a:buNone/>
              </a:pPr>
              <a:r>
                <a:rPr lang="en-US" altLang="en-US" sz="1800"/>
                <a:t>24</a:t>
              </a:r>
            </a:p>
          </p:txBody>
        </p:sp>
        <p:sp>
          <p:nvSpPr>
            <p:cNvPr id="15432" name="TextBox 53"/>
            <p:cNvSpPr txBox="1">
              <a:spLocks noChangeArrowheads="1"/>
            </p:cNvSpPr>
            <p:nvPr/>
          </p:nvSpPr>
          <p:spPr bwMode="auto">
            <a:xfrm>
              <a:off x="3946400" y="4952999"/>
              <a:ext cx="441156" cy="369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anose="020B0604020202020204" pitchFamily="34" charset="0"/>
                </a:defRPr>
              </a:lvl1pPr>
              <a:lvl2pPr marL="742950" indent="-285750" algn="l" eaLnBrk="0" hangingPunct="0">
                <a:defRPr>
                  <a:solidFill>
                    <a:schemeClr val="tx1"/>
                  </a:solidFill>
                  <a:latin typeface="Arial" panose="020B0604020202020204" pitchFamily="34" charset="0"/>
                </a:defRPr>
              </a:lvl2pPr>
              <a:lvl3pPr marL="1143000" indent="-228600" algn="l" eaLnBrk="0" hangingPunct="0">
                <a:defRPr>
                  <a:solidFill>
                    <a:schemeClr val="tx1"/>
                  </a:solidFill>
                  <a:latin typeface="Arial" panose="020B0604020202020204" pitchFamily="34" charset="0"/>
                </a:defRPr>
              </a:lvl3pPr>
              <a:lvl4pPr marL="1600200" indent="-228600" algn="l" eaLnBrk="0" hangingPunct="0">
                <a:defRPr>
                  <a:solidFill>
                    <a:schemeClr val="tx1"/>
                  </a:solidFill>
                  <a:latin typeface="Arial" panose="020B0604020202020204" pitchFamily="34" charset="0"/>
                </a:defRPr>
              </a:lvl4pPr>
              <a:lvl5pPr marL="2057400" indent="-228600" algn="l" eaLnBrk="0" hangingPunct="0">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eaLnBrk="1" hangingPunct="1">
                <a:buFontTx/>
                <a:buNone/>
              </a:pPr>
              <a:r>
                <a:rPr lang="en-US" altLang="en-US" sz="1800"/>
                <a:t>48</a:t>
              </a:r>
            </a:p>
          </p:txBody>
        </p:sp>
      </p:grpSp>
      <p:cxnSp>
        <p:nvCxnSpPr>
          <p:cNvPr id="45" name="Straight Connector 44"/>
          <p:cNvCxnSpPr/>
          <p:nvPr/>
        </p:nvCxnSpPr>
        <p:spPr>
          <a:xfrm rot="10800000">
            <a:off x="4792663" y="3511550"/>
            <a:ext cx="1684337" cy="1588"/>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5400000">
            <a:off x="5904707" y="4158456"/>
            <a:ext cx="1143000" cy="1587"/>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7" name="Group 56"/>
          <p:cNvGrpSpPr>
            <a:grpSpLocks/>
          </p:cNvGrpSpPr>
          <p:nvPr/>
        </p:nvGrpSpPr>
        <p:grpSpPr bwMode="auto">
          <a:xfrm>
            <a:off x="4716463" y="2292350"/>
            <a:ext cx="3513137" cy="2514600"/>
            <a:chOff x="838200" y="2514600"/>
            <a:chExt cx="3513227" cy="2514600"/>
          </a:xfrm>
        </p:grpSpPr>
        <p:cxnSp>
          <p:nvCxnSpPr>
            <p:cNvPr id="48" name="Straight Connector 47"/>
            <p:cNvCxnSpPr/>
            <p:nvPr/>
          </p:nvCxnSpPr>
          <p:spPr>
            <a:xfrm>
              <a:off x="922339" y="2590800"/>
              <a:ext cx="3352886" cy="2362200"/>
            </a:xfrm>
            <a:prstGeom prst="line">
              <a:avLst/>
            </a:prstGeom>
            <a:ln w="38100">
              <a:solidFill>
                <a:srgbClr val="005EA4"/>
              </a:solidFill>
            </a:ln>
          </p:spPr>
          <p:style>
            <a:lnRef idx="1">
              <a:schemeClr val="accent1"/>
            </a:lnRef>
            <a:fillRef idx="0">
              <a:schemeClr val="accent1"/>
            </a:fillRef>
            <a:effectRef idx="0">
              <a:schemeClr val="accent1"/>
            </a:effectRef>
            <a:fontRef idx="minor">
              <a:schemeClr val="tx1"/>
            </a:fontRef>
          </p:style>
        </p:cxnSp>
        <p:sp>
          <p:nvSpPr>
            <p:cNvPr id="15427" name="Freeform 183"/>
            <p:cNvSpPr>
              <a:spLocks/>
            </p:cNvSpPr>
            <p:nvPr/>
          </p:nvSpPr>
          <p:spPr bwMode="auto">
            <a:xfrm>
              <a:off x="838200" y="2514600"/>
              <a:ext cx="145184" cy="136860"/>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5428" name="Freeform 183"/>
            <p:cNvSpPr>
              <a:spLocks/>
            </p:cNvSpPr>
            <p:nvPr/>
          </p:nvSpPr>
          <p:spPr bwMode="auto">
            <a:xfrm>
              <a:off x="4206243" y="4892340"/>
              <a:ext cx="145184" cy="136860"/>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grpSp>
      <p:grpSp>
        <p:nvGrpSpPr>
          <p:cNvPr id="51" name="Group 40"/>
          <p:cNvGrpSpPr>
            <a:grpSpLocks/>
          </p:cNvGrpSpPr>
          <p:nvPr/>
        </p:nvGrpSpPr>
        <p:grpSpPr bwMode="auto">
          <a:xfrm>
            <a:off x="6132513" y="3451225"/>
            <a:ext cx="412750" cy="428625"/>
            <a:chOff x="7542783" y="4428277"/>
            <a:chExt cx="412570" cy="429390"/>
          </a:xfrm>
        </p:grpSpPr>
        <p:sp>
          <p:nvSpPr>
            <p:cNvPr id="15424" name="Freeform 183"/>
            <p:cNvSpPr>
              <a:spLocks/>
            </p:cNvSpPr>
            <p:nvPr/>
          </p:nvSpPr>
          <p:spPr bwMode="auto">
            <a:xfrm>
              <a:off x="7810761" y="4428277"/>
              <a:ext cx="144592" cy="136730"/>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5425" name="TextBox 42"/>
            <p:cNvSpPr txBox="1">
              <a:spLocks noChangeArrowheads="1"/>
            </p:cNvSpPr>
            <p:nvPr/>
          </p:nvSpPr>
          <p:spPr bwMode="auto">
            <a:xfrm>
              <a:off x="7542783" y="4488876"/>
              <a:ext cx="337825" cy="368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anose="020B0604020202020204" pitchFamily="34" charset="0"/>
                </a:defRPr>
              </a:lvl1pPr>
              <a:lvl2pPr marL="742950" indent="-285750" algn="l" eaLnBrk="0" hangingPunct="0">
                <a:defRPr>
                  <a:solidFill>
                    <a:schemeClr val="tx1"/>
                  </a:solidFill>
                  <a:latin typeface="Arial" panose="020B0604020202020204" pitchFamily="34" charset="0"/>
                </a:defRPr>
              </a:lvl2pPr>
              <a:lvl3pPr marL="1143000" indent="-228600" algn="l" eaLnBrk="0" hangingPunct="0">
                <a:defRPr>
                  <a:solidFill>
                    <a:schemeClr val="tx1"/>
                  </a:solidFill>
                  <a:latin typeface="Arial" panose="020B0604020202020204" pitchFamily="34" charset="0"/>
                </a:defRPr>
              </a:lvl3pPr>
              <a:lvl4pPr marL="1600200" indent="-228600" algn="l" eaLnBrk="0" hangingPunct="0">
                <a:defRPr>
                  <a:solidFill>
                    <a:schemeClr val="tx1"/>
                  </a:solidFill>
                  <a:latin typeface="Arial" panose="020B0604020202020204" pitchFamily="34" charset="0"/>
                </a:defRPr>
              </a:lvl4pPr>
              <a:lvl5pPr marL="2057400" indent="-228600" algn="l" eaLnBrk="0" hangingPunct="0">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eaLnBrk="1" hangingPunct="1">
                <a:buFontTx/>
                <a:buNone/>
              </a:pPr>
              <a:r>
                <a:rPr lang="en-US" altLang="en-US" sz="1800"/>
                <a:t>B</a:t>
              </a:r>
            </a:p>
          </p:txBody>
        </p:sp>
      </p:grpSp>
      <p:grpSp>
        <p:nvGrpSpPr>
          <p:cNvPr id="54" name="Group 63"/>
          <p:cNvGrpSpPr>
            <a:grpSpLocks/>
          </p:cNvGrpSpPr>
          <p:nvPr/>
        </p:nvGrpSpPr>
        <p:grpSpPr bwMode="auto">
          <a:xfrm>
            <a:off x="6477000" y="1873250"/>
            <a:ext cx="2301875" cy="1638300"/>
            <a:chOff x="2370226" y="1791010"/>
            <a:chExt cx="2301242" cy="1637992"/>
          </a:xfrm>
        </p:grpSpPr>
        <p:sp>
          <p:nvSpPr>
            <p:cNvPr id="15422" name="TextBox 64"/>
            <p:cNvSpPr txBox="1">
              <a:spLocks noChangeArrowheads="1"/>
            </p:cNvSpPr>
            <p:nvPr/>
          </p:nvSpPr>
          <p:spPr bwMode="auto">
            <a:xfrm>
              <a:off x="3098700" y="1791010"/>
              <a:ext cx="1572768" cy="1077218"/>
            </a:xfrm>
            <a:prstGeom prst="rect">
              <a:avLst/>
            </a:prstGeom>
            <a:solidFill>
              <a:srgbClr val="F2D698"/>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defRPr>
                  <a:solidFill>
                    <a:schemeClr val="tx1"/>
                  </a:solidFill>
                  <a:latin typeface="Arial" panose="020B0604020202020204" pitchFamily="34" charset="0"/>
                </a:defRPr>
              </a:lvl1pPr>
              <a:lvl2pPr marL="742950" indent="-285750" algn="l" eaLnBrk="0" hangingPunct="0">
                <a:defRPr>
                  <a:solidFill>
                    <a:schemeClr val="tx1"/>
                  </a:solidFill>
                  <a:latin typeface="Arial" panose="020B0604020202020204" pitchFamily="34" charset="0"/>
                </a:defRPr>
              </a:lvl2pPr>
              <a:lvl3pPr marL="1143000" indent="-228600" algn="l" eaLnBrk="0" hangingPunct="0">
                <a:defRPr>
                  <a:solidFill>
                    <a:schemeClr val="tx1"/>
                  </a:solidFill>
                  <a:latin typeface="Arial" panose="020B0604020202020204" pitchFamily="34" charset="0"/>
                </a:defRPr>
              </a:lvl3pPr>
              <a:lvl4pPr marL="1600200" indent="-228600" algn="l" eaLnBrk="0" hangingPunct="0">
                <a:defRPr>
                  <a:solidFill>
                    <a:schemeClr val="tx1"/>
                  </a:solidFill>
                  <a:latin typeface="Arial" panose="020B0604020202020204" pitchFamily="34" charset="0"/>
                </a:defRPr>
              </a:lvl4pPr>
              <a:lvl5pPr marL="2057400" indent="-228600" algn="l" eaLnBrk="0" hangingPunct="0">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eaLnBrk="1" hangingPunct="1">
                <a:buFontTx/>
                <a:buNone/>
              </a:pPr>
              <a:r>
                <a:rPr lang="en-US" altLang="en-US" sz="1600"/>
                <a:t>Rose’s production and consumption without trade</a:t>
              </a:r>
            </a:p>
          </p:txBody>
        </p:sp>
        <p:cxnSp>
          <p:nvCxnSpPr>
            <p:cNvPr id="56" name="Straight Connector 55"/>
            <p:cNvCxnSpPr/>
            <p:nvPr/>
          </p:nvCxnSpPr>
          <p:spPr>
            <a:xfrm rot="5400000" flipH="1" flipV="1">
              <a:off x="2251155" y="2589403"/>
              <a:ext cx="958670" cy="7205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7" name="Group 40"/>
          <p:cNvGrpSpPr>
            <a:grpSpLocks/>
          </p:cNvGrpSpPr>
          <p:nvPr/>
        </p:nvGrpSpPr>
        <p:grpSpPr bwMode="auto">
          <a:xfrm>
            <a:off x="2835275" y="3629025"/>
            <a:ext cx="1143000" cy="1103313"/>
            <a:chOff x="2682858" y="3395064"/>
            <a:chExt cx="1143000" cy="1101540"/>
          </a:xfrm>
        </p:grpSpPr>
        <p:sp>
          <p:nvSpPr>
            <p:cNvPr id="15420" name="TextBox 63"/>
            <p:cNvSpPr txBox="1">
              <a:spLocks noChangeArrowheads="1"/>
            </p:cNvSpPr>
            <p:nvPr/>
          </p:nvSpPr>
          <p:spPr bwMode="auto">
            <a:xfrm>
              <a:off x="2682858" y="3395064"/>
              <a:ext cx="1143000" cy="830423"/>
            </a:xfrm>
            <a:prstGeom prst="rect">
              <a:avLst/>
            </a:prstGeom>
            <a:solidFill>
              <a:srgbClr val="F2D698"/>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defRPr>
                  <a:solidFill>
                    <a:schemeClr val="tx1"/>
                  </a:solidFill>
                  <a:latin typeface="Arial" panose="020B0604020202020204" pitchFamily="34" charset="0"/>
                </a:defRPr>
              </a:lvl1pPr>
              <a:lvl2pPr marL="742950" indent="-285750" algn="l" eaLnBrk="0" hangingPunct="0">
                <a:defRPr>
                  <a:solidFill>
                    <a:schemeClr val="tx1"/>
                  </a:solidFill>
                  <a:latin typeface="Arial" panose="020B0604020202020204" pitchFamily="34" charset="0"/>
                </a:defRPr>
              </a:lvl2pPr>
              <a:lvl3pPr marL="1143000" indent="-228600" algn="l" eaLnBrk="0" hangingPunct="0">
                <a:defRPr>
                  <a:solidFill>
                    <a:schemeClr val="tx1"/>
                  </a:solidFill>
                  <a:latin typeface="Arial" panose="020B0604020202020204" pitchFamily="34" charset="0"/>
                </a:defRPr>
              </a:lvl3pPr>
              <a:lvl4pPr marL="1600200" indent="-228600" algn="l" eaLnBrk="0" hangingPunct="0">
                <a:defRPr>
                  <a:solidFill>
                    <a:schemeClr val="tx1"/>
                  </a:solidFill>
                  <a:latin typeface="Arial" panose="020B0604020202020204" pitchFamily="34" charset="0"/>
                </a:defRPr>
              </a:lvl4pPr>
              <a:lvl5pPr marL="2057400" indent="-228600" algn="l" eaLnBrk="0" hangingPunct="0">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eaLnBrk="1" hangingPunct="1">
                <a:buFontTx/>
                <a:buNone/>
              </a:pPr>
              <a:r>
                <a:rPr lang="en-US" altLang="en-US" sz="1600"/>
                <a:t>Frank's production with trade</a:t>
              </a:r>
            </a:p>
          </p:txBody>
        </p:sp>
        <p:cxnSp>
          <p:nvCxnSpPr>
            <p:cNvPr id="59" name="Straight Connector 58"/>
            <p:cNvCxnSpPr/>
            <p:nvPr/>
          </p:nvCxnSpPr>
          <p:spPr>
            <a:xfrm rot="5400000" flipH="1" flipV="1">
              <a:off x="2913263" y="4358710"/>
              <a:ext cx="271027" cy="47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0" name="Group 79"/>
          <p:cNvGrpSpPr>
            <a:grpSpLocks/>
          </p:cNvGrpSpPr>
          <p:nvPr/>
        </p:nvGrpSpPr>
        <p:grpSpPr bwMode="auto">
          <a:xfrm>
            <a:off x="265113" y="3587750"/>
            <a:ext cx="1868487" cy="368300"/>
            <a:chOff x="264725" y="3505202"/>
            <a:chExt cx="1868875" cy="368777"/>
          </a:xfrm>
        </p:grpSpPr>
        <p:cxnSp>
          <p:nvCxnSpPr>
            <p:cNvPr id="61" name="Straight Connector 60"/>
            <p:cNvCxnSpPr/>
            <p:nvPr/>
          </p:nvCxnSpPr>
          <p:spPr>
            <a:xfrm rot="10800000">
              <a:off x="685499" y="3734098"/>
              <a:ext cx="1448101" cy="159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5419" name="TextBox 78"/>
            <p:cNvSpPr txBox="1">
              <a:spLocks noChangeArrowheads="1"/>
            </p:cNvSpPr>
            <p:nvPr/>
          </p:nvSpPr>
          <p:spPr bwMode="auto">
            <a:xfrm>
              <a:off x="264725" y="3505202"/>
              <a:ext cx="312906" cy="368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anose="020B0604020202020204" pitchFamily="34" charset="0"/>
                </a:defRPr>
              </a:lvl1pPr>
              <a:lvl2pPr marL="742950" indent="-285750" algn="l" eaLnBrk="0" hangingPunct="0">
                <a:defRPr>
                  <a:solidFill>
                    <a:schemeClr val="tx1"/>
                  </a:solidFill>
                  <a:latin typeface="Arial" panose="020B0604020202020204" pitchFamily="34" charset="0"/>
                </a:defRPr>
              </a:lvl2pPr>
              <a:lvl3pPr marL="1143000" indent="-228600" algn="l" eaLnBrk="0" hangingPunct="0">
                <a:defRPr>
                  <a:solidFill>
                    <a:schemeClr val="tx1"/>
                  </a:solidFill>
                  <a:latin typeface="Arial" panose="020B0604020202020204" pitchFamily="34" charset="0"/>
                </a:defRPr>
              </a:lvl3pPr>
              <a:lvl4pPr marL="1600200" indent="-228600" algn="l" eaLnBrk="0" hangingPunct="0">
                <a:defRPr>
                  <a:solidFill>
                    <a:schemeClr val="tx1"/>
                  </a:solidFill>
                  <a:latin typeface="Arial" panose="020B0604020202020204" pitchFamily="34" charset="0"/>
                </a:defRPr>
              </a:lvl4pPr>
              <a:lvl5pPr marL="2057400" indent="-228600" algn="l" eaLnBrk="0" hangingPunct="0">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eaLnBrk="1" hangingPunct="1">
                <a:buFontTx/>
                <a:buNone/>
              </a:pPr>
              <a:r>
                <a:rPr lang="en-US" altLang="en-US" sz="1800"/>
                <a:t>5</a:t>
              </a:r>
            </a:p>
          </p:txBody>
        </p:sp>
      </p:grpSp>
      <p:grpSp>
        <p:nvGrpSpPr>
          <p:cNvPr id="63" name="Group 81"/>
          <p:cNvGrpSpPr>
            <a:grpSpLocks/>
          </p:cNvGrpSpPr>
          <p:nvPr/>
        </p:nvGrpSpPr>
        <p:grpSpPr bwMode="auto">
          <a:xfrm>
            <a:off x="1957388" y="3816350"/>
            <a:ext cx="441325" cy="1282700"/>
            <a:chOff x="1957286" y="3733799"/>
            <a:chExt cx="440967" cy="1283573"/>
          </a:xfrm>
        </p:grpSpPr>
        <p:cxnSp>
          <p:nvCxnSpPr>
            <p:cNvPr id="64" name="Straight Connector 63"/>
            <p:cNvCxnSpPr/>
            <p:nvPr/>
          </p:nvCxnSpPr>
          <p:spPr>
            <a:xfrm rot="5400000">
              <a:off x="1675845" y="4189723"/>
              <a:ext cx="913434" cy="158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5417" name="TextBox 80"/>
            <p:cNvSpPr txBox="1">
              <a:spLocks noChangeArrowheads="1"/>
            </p:cNvSpPr>
            <p:nvPr/>
          </p:nvSpPr>
          <p:spPr bwMode="auto">
            <a:xfrm>
              <a:off x="1957286" y="4648200"/>
              <a:ext cx="440967" cy="369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anose="020B0604020202020204" pitchFamily="34" charset="0"/>
                </a:defRPr>
              </a:lvl1pPr>
              <a:lvl2pPr marL="742950" indent="-285750" algn="l" eaLnBrk="0" hangingPunct="0">
                <a:defRPr>
                  <a:solidFill>
                    <a:schemeClr val="tx1"/>
                  </a:solidFill>
                  <a:latin typeface="Arial" panose="020B0604020202020204" pitchFamily="34" charset="0"/>
                </a:defRPr>
              </a:lvl2pPr>
              <a:lvl3pPr marL="1143000" indent="-228600" algn="l" eaLnBrk="0" hangingPunct="0">
                <a:defRPr>
                  <a:solidFill>
                    <a:schemeClr val="tx1"/>
                  </a:solidFill>
                  <a:latin typeface="Arial" panose="020B0604020202020204" pitchFamily="34" charset="0"/>
                </a:defRPr>
              </a:lvl3pPr>
              <a:lvl4pPr marL="1600200" indent="-228600" algn="l" eaLnBrk="0" hangingPunct="0">
                <a:defRPr>
                  <a:solidFill>
                    <a:schemeClr val="tx1"/>
                  </a:solidFill>
                  <a:latin typeface="Arial" panose="020B0604020202020204" pitchFamily="34" charset="0"/>
                </a:defRPr>
              </a:lvl4pPr>
              <a:lvl5pPr marL="2057400" indent="-228600" algn="l" eaLnBrk="0" hangingPunct="0">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eaLnBrk="1" hangingPunct="1">
                <a:buFontTx/>
                <a:buNone/>
              </a:pPr>
              <a:r>
                <a:rPr lang="en-US" altLang="en-US" sz="1800"/>
                <a:t>17</a:t>
              </a:r>
            </a:p>
          </p:txBody>
        </p:sp>
      </p:grpSp>
      <p:grpSp>
        <p:nvGrpSpPr>
          <p:cNvPr id="66" name="Group 40"/>
          <p:cNvGrpSpPr>
            <a:grpSpLocks/>
          </p:cNvGrpSpPr>
          <p:nvPr/>
        </p:nvGrpSpPr>
        <p:grpSpPr bwMode="auto">
          <a:xfrm>
            <a:off x="1865313" y="3370263"/>
            <a:ext cx="428625" cy="522287"/>
            <a:chOff x="7619237" y="4043773"/>
            <a:chExt cx="426274" cy="521234"/>
          </a:xfrm>
        </p:grpSpPr>
        <p:sp>
          <p:nvSpPr>
            <p:cNvPr id="15414" name="Freeform 183"/>
            <p:cNvSpPr>
              <a:spLocks/>
            </p:cNvSpPr>
            <p:nvPr/>
          </p:nvSpPr>
          <p:spPr bwMode="auto">
            <a:xfrm>
              <a:off x="7810761" y="4428277"/>
              <a:ext cx="144592" cy="136730"/>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C00000"/>
            </a:solidFill>
            <a:ln w="9525">
              <a:solidFill>
                <a:srgbClr val="C00000"/>
              </a:solidFill>
              <a:round/>
              <a:headEnd/>
              <a:tailEnd/>
            </a:ln>
          </p:spPr>
          <p:txBody>
            <a:bodyPr/>
            <a:lstStyle/>
            <a:p>
              <a:endParaRPr lang="de-DE"/>
            </a:p>
          </p:txBody>
        </p:sp>
        <p:sp>
          <p:nvSpPr>
            <p:cNvPr id="15415" name="TextBox 42"/>
            <p:cNvSpPr txBox="1">
              <a:spLocks noChangeArrowheads="1"/>
            </p:cNvSpPr>
            <p:nvPr/>
          </p:nvSpPr>
          <p:spPr bwMode="auto">
            <a:xfrm>
              <a:off x="7619237" y="4043773"/>
              <a:ext cx="426274" cy="36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anose="020B0604020202020204" pitchFamily="34" charset="0"/>
                </a:defRPr>
              </a:lvl1pPr>
              <a:lvl2pPr marL="742950" indent="-285750" algn="l" eaLnBrk="0" hangingPunct="0">
                <a:defRPr>
                  <a:solidFill>
                    <a:schemeClr val="tx1"/>
                  </a:solidFill>
                  <a:latin typeface="Arial" panose="020B0604020202020204" pitchFamily="34" charset="0"/>
                </a:defRPr>
              </a:lvl2pPr>
              <a:lvl3pPr marL="1143000" indent="-228600" algn="l" eaLnBrk="0" hangingPunct="0">
                <a:defRPr>
                  <a:solidFill>
                    <a:schemeClr val="tx1"/>
                  </a:solidFill>
                  <a:latin typeface="Arial" panose="020B0604020202020204" pitchFamily="34" charset="0"/>
                </a:defRPr>
              </a:lvl3pPr>
              <a:lvl4pPr marL="1600200" indent="-228600" algn="l" eaLnBrk="0" hangingPunct="0">
                <a:defRPr>
                  <a:solidFill>
                    <a:schemeClr val="tx1"/>
                  </a:solidFill>
                  <a:latin typeface="Arial" panose="020B0604020202020204" pitchFamily="34" charset="0"/>
                </a:defRPr>
              </a:lvl4pPr>
              <a:lvl5pPr marL="2057400" indent="-228600" algn="l" eaLnBrk="0" hangingPunct="0">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eaLnBrk="1" hangingPunct="1">
                <a:buFontTx/>
                <a:buNone/>
              </a:pPr>
              <a:r>
                <a:rPr lang="en-US" altLang="en-US" sz="1800"/>
                <a:t>A*</a:t>
              </a:r>
            </a:p>
          </p:txBody>
        </p:sp>
      </p:grpSp>
      <p:grpSp>
        <p:nvGrpSpPr>
          <p:cNvPr id="69" name="Group 40"/>
          <p:cNvGrpSpPr>
            <a:grpSpLocks/>
          </p:cNvGrpSpPr>
          <p:nvPr/>
        </p:nvGrpSpPr>
        <p:grpSpPr bwMode="auto">
          <a:xfrm>
            <a:off x="2133600" y="2757488"/>
            <a:ext cx="1755775" cy="1058862"/>
            <a:chOff x="2286000" y="3742014"/>
            <a:chExt cx="1755690" cy="1058585"/>
          </a:xfrm>
        </p:grpSpPr>
        <p:sp>
          <p:nvSpPr>
            <p:cNvPr id="15412" name="TextBox 84"/>
            <p:cNvSpPr txBox="1">
              <a:spLocks noChangeArrowheads="1"/>
            </p:cNvSpPr>
            <p:nvPr/>
          </p:nvSpPr>
          <p:spPr bwMode="auto">
            <a:xfrm>
              <a:off x="2670090" y="3742014"/>
              <a:ext cx="1371600" cy="831506"/>
            </a:xfrm>
            <a:prstGeom prst="rect">
              <a:avLst/>
            </a:prstGeom>
            <a:solidFill>
              <a:srgbClr val="F2D698"/>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defRPr>
                  <a:solidFill>
                    <a:schemeClr val="tx1"/>
                  </a:solidFill>
                  <a:latin typeface="Arial" panose="020B0604020202020204" pitchFamily="34" charset="0"/>
                </a:defRPr>
              </a:lvl1pPr>
              <a:lvl2pPr marL="742950" indent="-285750" algn="l" eaLnBrk="0" hangingPunct="0">
                <a:defRPr>
                  <a:solidFill>
                    <a:schemeClr val="tx1"/>
                  </a:solidFill>
                  <a:latin typeface="Arial" panose="020B0604020202020204" pitchFamily="34" charset="0"/>
                </a:defRPr>
              </a:lvl2pPr>
              <a:lvl3pPr marL="1143000" indent="-228600" algn="l" eaLnBrk="0" hangingPunct="0">
                <a:defRPr>
                  <a:solidFill>
                    <a:schemeClr val="tx1"/>
                  </a:solidFill>
                  <a:latin typeface="Arial" panose="020B0604020202020204" pitchFamily="34" charset="0"/>
                </a:defRPr>
              </a:lvl3pPr>
              <a:lvl4pPr marL="1600200" indent="-228600" algn="l" eaLnBrk="0" hangingPunct="0">
                <a:defRPr>
                  <a:solidFill>
                    <a:schemeClr val="tx1"/>
                  </a:solidFill>
                  <a:latin typeface="Arial" panose="020B0604020202020204" pitchFamily="34" charset="0"/>
                </a:defRPr>
              </a:lvl4pPr>
              <a:lvl5pPr marL="2057400" indent="-228600" algn="l" eaLnBrk="0" hangingPunct="0">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eaLnBrk="1" hangingPunct="1">
                <a:buFontTx/>
                <a:buNone/>
              </a:pPr>
              <a:r>
                <a:rPr lang="en-US" altLang="en-US" sz="1600"/>
                <a:t>Frank's consumption with trade</a:t>
              </a:r>
            </a:p>
          </p:txBody>
        </p:sp>
        <p:cxnSp>
          <p:nvCxnSpPr>
            <p:cNvPr id="71" name="Straight Connector 70"/>
            <p:cNvCxnSpPr/>
            <p:nvPr/>
          </p:nvCxnSpPr>
          <p:spPr>
            <a:xfrm rot="5400000" flipH="1" flipV="1">
              <a:off x="2286041" y="4419658"/>
              <a:ext cx="380900" cy="3809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2" name="Group 95"/>
          <p:cNvGrpSpPr>
            <a:grpSpLocks/>
          </p:cNvGrpSpPr>
          <p:nvPr/>
        </p:nvGrpSpPr>
        <p:grpSpPr bwMode="auto">
          <a:xfrm>
            <a:off x="4303713" y="3141663"/>
            <a:ext cx="2478087" cy="368300"/>
            <a:chOff x="4303325" y="3059669"/>
            <a:chExt cx="2478475" cy="368778"/>
          </a:xfrm>
        </p:grpSpPr>
        <p:cxnSp>
          <p:nvCxnSpPr>
            <p:cNvPr id="73" name="Straight Connector 72"/>
            <p:cNvCxnSpPr/>
            <p:nvPr/>
          </p:nvCxnSpPr>
          <p:spPr>
            <a:xfrm rot="10800000">
              <a:off x="4792352" y="3277438"/>
              <a:ext cx="1989448" cy="159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5411" name="TextBox 90"/>
            <p:cNvSpPr txBox="1">
              <a:spLocks noChangeArrowheads="1"/>
            </p:cNvSpPr>
            <p:nvPr/>
          </p:nvSpPr>
          <p:spPr bwMode="auto">
            <a:xfrm>
              <a:off x="4303325" y="3059669"/>
              <a:ext cx="441146" cy="368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anose="020B0604020202020204" pitchFamily="34" charset="0"/>
                </a:defRPr>
              </a:lvl1pPr>
              <a:lvl2pPr marL="742950" indent="-285750" algn="l" eaLnBrk="0" hangingPunct="0">
                <a:defRPr>
                  <a:solidFill>
                    <a:schemeClr val="tx1"/>
                  </a:solidFill>
                  <a:latin typeface="Arial" panose="020B0604020202020204" pitchFamily="34" charset="0"/>
                </a:defRPr>
              </a:lvl2pPr>
              <a:lvl3pPr marL="1143000" indent="-228600" algn="l" eaLnBrk="0" hangingPunct="0">
                <a:defRPr>
                  <a:solidFill>
                    <a:schemeClr val="tx1"/>
                  </a:solidFill>
                  <a:latin typeface="Arial" panose="020B0604020202020204" pitchFamily="34" charset="0"/>
                </a:defRPr>
              </a:lvl3pPr>
              <a:lvl4pPr marL="1600200" indent="-228600" algn="l" eaLnBrk="0" hangingPunct="0">
                <a:defRPr>
                  <a:solidFill>
                    <a:schemeClr val="tx1"/>
                  </a:solidFill>
                  <a:latin typeface="Arial" panose="020B0604020202020204" pitchFamily="34" charset="0"/>
                </a:defRPr>
              </a:lvl4pPr>
              <a:lvl5pPr marL="2057400" indent="-228600" algn="l" eaLnBrk="0" hangingPunct="0">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eaLnBrk="1" hangingPunct="1">
                <a:buFontTx/>
                <a:buNone/>
              </a:pPr>
              <a:r>
                <a:rPr lang="en-US" altLang="en-US" sz="1800"/>
                <a:t>13</a:t>
              </a:r>
            </a:p>
          </p:txBody>
        </p:sp>
      </p:grpSp>
      <p:grpSp>
        <p:nvGrpSpPr>
          <p:cNvPr id="75" name="Group 93"/>
          <p:cNvGrpSpPr>
            <a:grpSpLocks/>
          </p:cNvGrpSpPr>
          <p:nvPr/>
        </p:nvGrpSpPr>
        <p:grpSpPr bwMode="auto">
          <a:xfrm>
            <a:off x="4303713" y="2673350"/>
            <a:ext cx="1258887" cy="368300"/>
            <a:chOff x="4303325" y="2590801"/>
            <a:chExt cx="1259276" cy="368777"/>
          </a:xfrm>
        </p:grpSpPr>
        <p:cxnSp>
          <p:nvCxnSpPr>
            <p:cNvPr id="76" name="Straight Connector 75"/>
            <p:cNvCxnSpPr/>
            <p:nvPr/>
          </p:nvCxnSpPr>
          <p:spPr>
            <a:xfrm rot="10800000">
              <a:off x="4800366" y="2819697"/>
              <a:ext cx="762235" cy="159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5409" name="TextBox 91"/>
            <p:cNvSpPr txBox="1">
              <a:spLocks noChangeArrowheads="1"/>
            </p:cNvSpPr>
            <p:nvPr/>
          </p:nvSpPr>
          <p:spPr bwMode="auto">
            <a:xfrm>
              <a:off x="4303325" y="2590801"/>
              <a:ext cx="441146" cy="368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anose="020B0604020202020204" pitchFamily="34" charset="0"/>
                </a:defRPr>
              </a:lvl1pPr>
              <a:lvl2pPr marL="742950" indent="-285750" algn="l" eaLnBrk="0" hangingPunct="0">
                <a:defRPr>
                  <a:solidFill>
                    <a:schemeClr val="tx1"/>
                  </a:solidFill>
                  <a:latin typeface="Arial" panose="020B0604020202020204" pitchFamily="34" charset="0"/>
                </a:defRPr>
              </a:lvl2pPr>
              <a:lvl3pPr marL="1143000" indent="-228600" algn="l" eaLnBrk="0" hangingPunct="0">
                <a:defRPr>
                  <a:solidFill>
                    <a:schemeClr val="tx1"/>
                  </a:solidFill>
                  <a:latin typeface="Arial" panose="020B0604020202020204" pitchFamily="34" charset="0"/>
                </a:defRPr>
              </a:lvl3pPr>
              <a:lvl4pPr marL="1600200" indent="-228600" algn="l" eaLnBrk="0" hangingPunct="0">
                <a:defRPr>
                  <a:solidFill>
                    <a:schemeClr val="tx1"/>
                  </a:solidFill>
                  <a:latin typeface="Arial" panose="020B0604020202020204" pitchFamily="34" charset="0"/>
                </a:defRPr>
              </a:lvl4pPr>
              <a:lvl5pPr marL="2057400" indent="-228600" algn="l" eaLnBrk="0" hangingPunct="0">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eaLnBrk="1" hangingPunct="1">
                <a:buFontTx/>
                <a:buNone/>
              </a:pPr>
              <a:r>
                <a:rPr lang="en-US" altLang="en-US" sz="1800"/>
                <a:t>18</a:t>
              </a:r>
            </a:p>
          </p:txBody>
        </p:sp>
      </p:grpSp>
      <p:grpSp>
        <p:nvGrpSpPr>
          <p:cNvPr id="78" name="Group 104"/>
          <p:cNvGrpSpPr>
            <a:grpSpLocks/>
          </p:cNvGrpSpPr>
          <p:nvPr/>
        </p:nvGrpSpPr>
        <p:grpSpPr bwMode="auto">
          <a:xfrm>
            <a:off x="5294313" y="2901950"/>
            <a:ext cx="441325" cy="2198688"/>
            <a:chOff x="5294035" y="2819400"/>
            <a:chExt cx="440967" cy="2198039"/>
          </a:xfrm>
        </p:grpSpPr>
        <p:cxnSp>
          <p:nvCxnSpPr>
            <p:cNvPr id="79" name="Straight Connector 78"/>
            <p:cNvCxnSpPr/>
            <p:nvPr/>
          </p:nvCxnSpPr>
          <p:spPr>
            <a:xfrm rot="5400000">
              <a:off x="4648768" y="3732737"/>
              <a:ext cx="1828260" cy="1587"/>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5407" name="TextBox 100"/>
            <p:cNvSpPr txBox="1">
              <a:spLocks noChangeArrowheads="1"/>
            </p:cNvSpPr>
            <p:nvPr/>
          </p:nvSpPr>
          <p:spPr bwMode="auto">
            <a:xfrm>
              <a:off x="5294035" y="4648200"/>
              <a:ext cx="440967" cy="369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anose="020B0604020202020204" pitchFamily="34" charset="0"/>
                </a:defRPr>
              </a:lvl1pPr>
              <a:lvl2pPr marL="742950" indent="-285750" algn="l" eaLnBrk="0" hangingPunct="0">
                <a:defRPr>
                  <a:solidFill>
                    <a:schemeClr val="tx1"/>
                  </a:solidFill>
                  <a:latin typeface="Arial" panose="020B0604020202020204" pitchFamily="34" charset="0"/>
                </a:defRPr>
              </a:lvl2pPr>
              <a:lvl3pPr marL="1143000" indent="-228600" algn="l" eaLnBrk="0" hangingPunct="0">
                <a:defRPr>
                  <a:solidFill>
                    <a:schemeClr val="tx1"/>
                  </a:solidFill>
                  <a:latin typeface="Arial" panose="020B0604020202020204" pitchFamily="34" charset="0"/>
                </a:defRPr>
              </a:lvl3pPr>
              <a:lvl4pPr marL="1600200" indent="-228600" algn="l" eaLnBrk="0" hangingPunct="0">
                <a:defRPr>
                  <a:solidFill>
                    <a:schemeClr val="tx1"/>
                  </a:solidFill>
                  <a:latin typeface="Arial" panose="020B0604020202020204" pitchFamily="34" charset="0"/>
                </a:defRPr>
              </a:lvl4pPr>
              <a:lvl5pPr marL="2057400" indent="-228600" algn="l" eaLnBrk="0" hangingPunct="0">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eaLnBrk="1" hangingPunct="1">
                <a:buFontTx/>
                <a:buNone/>
              </a:pPr>
              <a:r>
                <a:rPr lang="en-US" altLang="en-US" sz="1800"/>
                <a:t>12</a:t>
              </a:r>
            </a:p>
          </p:txBody>
        </p:sp>
      </p:grpSp>
      <p:grpSp>
        <p:nvGrpSpPr>
          <p:cNvPr id="81" name="Group 103"/>
          <p:cNvGrpSpPr>
            <a:grpSpLocks/>
          </p:cNvGrpSpPr>
          <p:nvPr/>
        </p:nvGrpSpPr>
        <p:grpSpPr bwMode="auto">
          <a:xfrm>
            <a:off x="6513513" y="3359150"/>
            <a:ext cx="441325" cy="1741488"/>
            <a:chOff x="6513236" y="3276600"/>
            <a:chExt cx="440967" cy="1740814"/>
          </a:xfrm>
        </p:grpSpPr>
        <p:cxnSp>
          <p:nvCxnSpPr>
            <p:cNvPr id="82" name="Straight Connector 81"/>
            <p:cNvCxnSpPr/>
            <p:nvPr/>
          </p:nvCxnSpPr>
          <p:spPr>
            <a:xfrm rot="5400000">
              <a:off x="6096564" y="3961341"/>
              <a:ext cx="1371069" cy="1587"/>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5405" name="TextBox 101"/>
            <p:cNvSpPr txBox="1">
              <a:spLocks noChangeArrowheads="1"/>
            </p:cNvSpPr>
            <p:nvPr/>
          </p:nvSpPr>
          <p:spPr bwMode="auto">
            <a:xfrm>
              <a:off x="6513236" y="4648200"/>
              <a:ext cx="440967" cy="369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anose="020B0604020202020204" pitchFamily="34" charset="0"/>
                </a:defRPr>
              </a:lvl1pPr>
              <a:lvl2pPr marL="742950" indent="-285750" algn="l" eaLnBrk="0" hangingPunct="0">
                <a:defRPr>
                  <a:solidFill>
                    <a:schemeClr val="tx1"/>
                  </a:solidFill>
                  <a:latin typeface="Arial" panose="020B0604020202020204" pitchFamily="34" charset="0"/>
                </a:defRPr>
              </a:lvl2pPr>
              <a:lvl3pPr marL="1143000" indent="-228600" algn="l" eaLnBrk="0" hangingPunct="0">
                <a:defRPr>
                  <a:solidFill>
                    <a:schemeClr val="tx1"/>
                  </a:solidFill>
                  <a:latin typeface="Arial" panose="020B0604020202020204" pitchFamily="34" charset="0"/>
                </a:defRPr>
              </a:lvl3pPr>
              <a:lvl4pPr marL="1600200" indent="-228600" algn="l" eaLnBrk="0" hangingPunct="0">
                <a:defRPr>
                  <a:solidFill>
                    <a:schemeClr val="tx1"/>
                  </a:solidFill>
                  <a:latin typeface="Arial" panose="020B0604020202020204" pitchFamily="34" charset="0"/>
                </a:defRPr>
              </a:lvl4pPr>
              <a:lvl5pPr marL="2057400" indent="-228600" algn="l" eaLnBrk="0" hangingPunct="0">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eaLnBrk="1" hangingPunct="1">
                <a:buFontTx/>
                <a:buNone/>
              </a:pPr>
              <a:r>
                <a:rPr lang="en-US" altLang="en-US" sz="1800"/>
                <a:t>27</a:t>
              </a:r>
            </a:p>
          </p:txBody>
        </p:sp>
      </p:grpSp>
      <p:grpSp>
        <p:nvGrpSpPr>
          <p:cNvPr id="84" name="Group 40"/>
          <p:cNvGrpSpPr>
            <a:grpSpLocks/>
          </p:cNvGrpSpPr>
          <p:nvPr/>
        </p:nvGrpSpPr>
        <p:grpSpPr bwMode="auto">
          <a:xfrm>
            <a:off x="6705600" y="3130550"/>
            <a:ext cx="541338" cy="368300"/>
            <a:chOff x="7810761" y="4260492"/>
            <a:chExt cx="538348" cy="368426"/>
          </a:xfrm>
        </p:grpSpPr>
        <p:sp>
          <p:nvSpPr>
            <p:cNvPr id="15402" name="Freeform 183"/>
            <p:cNvSpPr>
              <a:spLocks/>
            </p:cNvSpPr>
            <p:nvPr/>
          </p:nvSpPr>
          <p:spPr bwMode="auto">
            <a:xfrm>
              <a:off x="7810761" y="4428277"/>
              <a:ext cx="144592" cy="136730"/>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C00000"/>
            </a:solidFill>
            <a:ln w="9525">
              <a:solidFill>
                <a:srgbClr val="C00000"/>
              </a:solidFill>
              <a:round/>
              <a:headEnd/>
              <a:tailEnd/>
            </a:ln>
          </p:spPr>
          <p:txBody>
            <a:bodyPr/>
            <a:lstStyle/>
            <a:p>
              <a:endParaRPr lang="de-DE"/>
            </a:p>
          </p:txBody>
        </p:sp>
        <p:sp>
          <p:nvSpPr>
            <p:cNvPr id="15403" name="TextBox 42"/>
            <p:cNvSpPr txBox="1">
              <a:spLocks noChangeArrowheads="1"/>
            </p:cNvSpPr>
            <p:nvPr/>
          </p:nvSpPr>
          <p:spPr bwMode="auto">
            <a:xfrm>
              <a:off x="7922756" y="4260492"/>
              <a:ext cx="426353" cy="368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anose="020B0604020202020204" pitchFamily="34" charset="0"/>
                </a:defRPr>
              </a:lvl1pPr>
              <a:lvl2pPr marL="742950" indent="-285750" algn="l" eaLnBrk="0" hangingPunct="0">
                <a:defRPr>
                  <a:solidFill>
                    <a:schemeClr val="tx1"/>
                  </a:solidFill>
                  <a:latin typeface="Arial" panose="020B0604020202020204" pitchFamily="34" charset="0"/>
                </a:defRPr>
              </a:lvl2pPr>
              <a:lvl3pPr marL="1143000" indent="-228600" algn="l" eaLnBrk="0" hangingPunct="0">
                <a:defRPr>
                  <a:solidFill>
                    <a:schemeClr val="tx1"/>
                  </a:solidFill>
                  <a:latin typeface="Arial" panose="020B0604020202020204" pitchFamily="34" charset="0"/>
                </a:defRPr>
              </a:lvl3pPr>
              <a:lvl4pPr marL="1600200" indent="-228600" algn="l" eaLnBrk="0" hangingPunct="0">
                <a:defRPr>
                  <a:solidFill>
                    <a:schemeClr val="tx1"/>
                  </a:solidFill>
                  <a:latin typeface="Arial" panose="020B0604020202020204" pitchFamily="34" charset="0"/>
                </a:defRPr>
              </a:lvl4pPr>
              <a:lvl5pPr marL="2057400" indent="-228600" algn="l" eaLnBrk="0" hangingPunct="0">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eaLnBrk="1" hangingPunct="1">
                <a:buFontTx/>
                <a:buNone/>
              </a:pPr>
              <a:r>
                <a:rPr lang="en-US" altLang="en-US" sz="1800"/>
                <a:t>B*</a:t>
              </a:r>
            </a:p>
          </p:txBody>
        </p:sp>
      </p:grpSp>
      <p:sp>
        <p:nvSpPr>
          <p:cNvPr id="87" name="Freeform 183"/>
          <p:cNvSpPr>
            <a:spLocks/>
          </p:cNvSpPr>
          <p:nvPr/>
        </p:nvSpPr>
        <p:spPr bwMode="auto">
          <a:xfrm>
            <a:off x="5486400" y="2825750"/>
            <a:ext cx="144463" cy="136525"/>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grpSp>
        <p:nvGrpSpPr>
          <p:cNvPr id="88" name="Group 63"/>
          <p:cNvGrpSpPr>
            <a:grpSpLocks/>
          </p:cNvGrpSpPr>
          <p:nvPr/>
        </p:nvGrpSpPr>
        <p:grpSpPr bwMode="auto">
          <a:xfrm>
            <a:off x="6781800" y="3098800"/>
            <a:ext cx="1987550" cy="830263"/>
            <a:chOff x="2522627" y="2863798"/>
            <a:chExt cx="1987300" cy="830997"/>
          </a:xfrm>
        </p:grpSpPr>
        <p:sp>
          <p:nvSpPr>
            <p:cNvPr id="15400" name="TextBox 113"/>
            <p:cNvSpPr txBox="1">
              <a:spLocks noChangeArrowheads="1"/>
            </p:cNvSpPr>
            <p:nvPr/>
          </p:nvSpPr>
          <p:spPr bwMode="auto">
            <a:xfrm>
              <a:off x="3138327" y="2863798"/>
              <a:ext cx="1371600" cy="830997"/>
            </a:xfrm>
            <a:prstGeom prst="rect">
              <a:avLst/>
            </a:prstGeom>
            <a:solidFill>
              <a:srgbClr val="F2D698"/>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defRPr>
                  <a:solidFill>
                    <a:schemeClr val="tx1"/>
                  </a:solidFill>
                  <a:latin typeface="Arial" panose="020B0604020202020204" pitchFamily="34" charset="0"/>
                </a:defRPr>
              </a:lvl1pPr>
              <a:lvl2pPr marL="742950" indent="-285750" algn="l" eaLnBrk="0" hangingPunct="0">
                <a:defRPr>
                  <a:solidFill>
                    <a:schemeClr val="tx1"/>
                  </a:solidFill>
                  <a:latin typeface="Arial" panose="020B0604020202020204" pitchFamily="34" charset="0"/>
                </a:defRPr>
              </a:lvl2pPr>
              <a:lvl3pPr marL="1143000" indent="-228600" algn="l" eaLnBrk="0" hangingPunct="0">
                <a:defRPr>
                  <a:solidFill>
                    <a:schemeClr val="tx1"/>
                  </a:solidFill>
                  <a:latin typeface="Arial" panose="020B0604020202020204" pitchFamily="34" charset="0"/>
                </a:defRPr>
              </a:lvl3pPr>
              <a:lvl4pPr marL="1600200" indent="-228600" algn="l" eaLnBrk="0" hangingPunct="0">
                <a:defRPr>
                  <a:solidFill>
                    <a:schemeClr val="tx1"/>
                  </a:solidFill>
                  <a:latin typeface="Arial" panose="020B0604020202020204" pitchFamily="34" charset="0"/>
                </a:defRPr>
              </a:lvl4pPr>
              <a:lvl5pPr marL="2057400" indent="-228600" algn="l" eaLnBrk="0" hangingPunct="0">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eaLnBrk="1" hangingPunct="1">
                <a:buFontTx/>
                <a:buNone/>
              </a:pPr>
              <a:r>
                <a:rPr lang="en-US" altLang="en-US" sz="1600"/>
                <a:t>Rose’s consumption with trade</a:t>
              </a:r>
            </a:p>
          </p:txBody>
        </p:sp>
        <p:cxnSp>
          <p:nvCxnSpPr>
            <p:cNvPr id="90" name="Straight Connector 89"/>
            <p:cNvCxnSpPr/>
            <p:nvPr/>
          </p:nvCxnSpPr>
          <p:spPr>
            <a:xfrm>
              <a:off x="2522627" y="3124378"/>
              <a:ext cx="614286" cy="3495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1" name="Group 63"/>
          <p:cNvGrpSpPr>
            <a:grpSpLocks/>
          </p:cNvGrpSpPr>
          <p:nvPr/>
        </p:nvGrpSpPr>
        <p:grpSpPr bwMode="auto">
          <a:xfrm>
            <a:off x="4983163" y="1858963"/>
            <a:ext cx="2149475" cy="966787"/>
            <a:chOff x="2934109" y="2690473"/>
            <a:chExt cx="2148841" cy="967057"/>
          </a:xfrm>
        </p:grpSpPr>
        <p:sp>
          <p:nvSpPr>
            <p:cNvPr id="15398" name="TextBox 118"/>
            <p:cNvSpPr txBox="1">
              <a:spLocks noChangeArrowheads="1"/>
            </p:cNvSpPr>
            <p:nvPr/>
          </p:nvSpPr>
          <p:spPr bwMode="auto">
            <a:xfrm>
              <a:off x="2934109" y="2690473"/>
              <a:ext cx="2148841" cy="585292"/>
            </a:xfrm>
            <a:prstGeom prst="rect">
              <a:avLst/>
            </a:prstGeom>
            <a:solidFill>
              <a:srgbClr val="F2D698"/>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defRPr>
                  <a:solidFill>
                    <a:schemeClr val="tx1"/>
                  </a:solidFill>
                  <a:latin typeface="Arial" panose="020B0604020202020204" pitchFamily="34" charset="0"/>
                </a:defRPr>
              </a:lvl1pPr>
              <a:lvl2pPr marL="742950" indent="-285750" algn="l" eaLnBrk="0" hangingPunct="0">
                <a:defRPr>
                  <a:solidFill>
                    <a:schemeClr val="tx1"/>
                  </a:solidFill>
                  <a:latin typeface="Arial" panose="020B0604020202020204" pitchFamily="34" charset="0"/>
                </a:defRPr>
              </a:lvl2pPr>
              <a:lvl3pPr marL="1143000" indent="-228600" algn="l" eaLnBrk="0" hangingPunct="0">
                <a:defRPr>
                  <a:solidFill>
                    <a:schemeClr val="tx1"/>
                  </a:solidFill>
                  <a:latin typeface="Arial" panose="020B0604020202020204" pitchFamily="34" charset="0"/>
                </a:defRPr>
              </a:lvl3pPr>
              <a:lvl4pPr marL="1600200" indent="-228600" algn="l" eaLnBrk="0" hangingPunct="0">
                <a:defRPr>
                  <a:solidFill>
                    <a:schemeClr val="tx1"/>
                  </a:solidFill>
                  <a:latin typeface="Arial" panose="020B0604020202020204" pitchFamily="34" charset="0"/>
                </a:defRPr>
              </a:lvl4pPr>
              <a:lvl5pPr marL="2057400" indent="-228600" algn="l" eaLnBrk="0" hangingPunct="0">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eaLnBrk="1" hangingPunct="1">
                <a:buFontTx/>
                <a:buNone/>
              </a:pPr>
              <a:r>
                <a:rPr lang="en-US" altLang="en-US" sz="1600"/>
                <a:t>Rose’s production with trade</a:t>
              </a:r>
            </a:p>
          </p:txBody>
        </p:sp>
        <p:cxnSp>
          <p:nvCxnSpPr>
            <p:cNvPr id="93" name="Straight Connector 92"/>
            <p:cNvCxnSpPr/>
            <p:nvPr/>
          </p:nvCxnSpPr>
          <p:spPr>
            <a:xfrm rot="16200000" flipV="1">
              <a:off x="3203001" y="3347156"/>
              <a:ext cx="382694" cy="23805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803172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500"/>
                                        <p:tgtEl>
                                          <p:spTgt spid="16"/>
                                        </p:tgtEl>
                                      </p:cBhvr>
                                    </p:animEffect>
                                  </p:childTnLst>
                                </p:cTn>
                              </p:par>
                              <p:par>
                                <p:cTn id="12" presetID="22" presetClass="entr" presetSubtype="4"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par>
                          <p:cTn id="18" fill="hold" nodeType="afterGroup">
                            <p:stCondLst>
                              <p:cond delay="1000"/>
                            </p:stCondLst>
                            <p:childTnLst>
                              <p:par>
                                <p:cTn id="19" presetID="22" presetClass="entr" presetSubtype="8" fill="hold" nodeType="after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ipe(left)">
                                      <p:cBhvr>
                                        <p:cTn id="21" dur="500"/>
                                        <p:tgtEl>
                                          <p:spTgt spid="23"/>
                                        </p:tgtEl>
                                      </p:cBhvr>
                                    </p:animEffect>
                                  </p:childTnLst>
                                </p:cTn>
                              </p:par>
                            </p:childTnLst>
                          </p:cTn>
                        </p:par>
                        <p:par>
                          <p:cTn id="22" fill="hold" nodeType="afterGroup">
                            <p:stCondLst>
                              <p:cond delay="1500"/>
                            </p:stCondLst>
                            <p:childTnLst>
                              <p:par>
                                <p:cTn id="23" presetID="22" presetClass="entr" presetSubtype="8" fill="hold" nodeType="after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left)">
                                      <p:cBhvr>
                                        <p:cTn id="25" dur="500"/>
                                        <p:tgtEl>
                                          <p:spTgt spid="27"/>
                                        </p:tgtEl>
                                      </p:cBhvr>
                                    </p:animEffect>
                                  </p:childTnLst>
                                </p:cTn>
                              </p:par>
                            </p:childTnLst>
                          </p:cTn>
                        </p:par>
                        <p:par>
                          <p:cTn id="26" fill="hold" nodeType="afterGroup">
                            <p:stCondLst>
                              <p:cond delay="2000"/>
                            </p:stCondLst>
                            <p:childTnLst>
                              <p:par>
                                <p:cTn id="27" presetID="22" presetClass="entr" presetSubtype="8" fill="hold" nodeType="after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left)">
                                      <p:cBhvr>
                                        <p:cTn id="29" dur="500"/>
                                        <p:tgtEl>
                                          <p:spTgt spid="21"/>
                                        </p:tgtEl>
                                      </p:cBhvr>
                                    </p:animEffect>
                                  </p:childTnLst>
                                </p:cTn>
                              </p:par>
                            </p:childTnLst>
                          </p:cTn>
                        </p:par>
                        <p:par>
                          <p:cTn id="30" fill="hold" nodeType="afterGroup">
                            <p:stCondLst>
                              <p:cond delay="2500"/>
                            </p:stCondLst>
                            <p:childTnLst>
                              <p:par>
                                <p:cTn id="31" presetID="22" presetClass="entr" presetSubtype="1" fill="hold" nodeType="after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up)">
                                      <p:cBhvr>
                                        <p:cTn id="33" dur="500"/>
                                        <p:tgtEl>
                                          <p:spTgt spid="22"/>
                                        </p:tgtEl>
                                      </p:cBhvr>
                                    </p:animEffect>
                                  </p:childTnLst>
                                </p:cTn>
                              </p:par>
                            </p:childTnLst>
                          </p:cTn>
                        </p:par>
                        <p:par>
                          <p:cTn id="34" fill="hold" nodeType="afterGroup">
                            <p:stCondLst>
                              <p:cond delay="3000"/>
                            </p:stCondLst>
                            <p:childTnLst>
                              <p:par>
                                <p:cTn id="35" presetID="22" presetClass="entr" presetSubtype="8" fill="hold" nodeType="after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wipe(left)">
                                      <p:cBhvr>
                                        <p:cTn id="37" dur="500"/>
                                        <p:tgtEl>
                                          <p:spTgt spid="30"/>
                                        </p:tgtEl>
                                      </p:cBhvr>
                                    </p:animEffect>
                                  </p:childTnLst>
                                </p:cTn>
                              </p:par>
                            </p:childTnLst>
                          </p:cTn>
                        </p:par>
                        <p:par>
                          <p:cTn id="38" fill="hold" nodeType="afterGroup">
                            <p:stCondLst>
                              <p:cond delay="3500"/>
                            </p:stCondLst>
                            <p:childTnLst>
                              <p:par>
                                <p:cTn id="39" presetID="22" presetClass="entr" presetSubtype="8" fill="hold" nodeType="afterEffect">
                                  <p:stCondLst>
                                    <p:cond delay="500"/>
                                  </p:stCondLst>
                                  <p:childTnLst>
                                    <p:set>
                                      <p:cBhvr>
                                        <p:cTn id="40" dur="1" fill="hold">
                                          <p:stCondLst>
                                            <p:cond delay="0"/>
                                          </p:stCondLst>
                                        </p:cTn>
                                        <p:tgtEl>
                                          <p:spTgt spid="57"/>
                                        </p:tgtEl>
                                        <p:attrNameLst>
                                          <p:attrName>style.visibility</p:attrName>
                                        </p:attrNameLst>
                                      </p:cBhvr>
                                      <p:to>
                                        <p:strVal val="visible"/>
                                      </p:to>
                                    </p:set>
                                    <p:animEffect transition="in" filter="wipe(left)">
                                      <p:cBhvr>
                                        <p:cTn id="41" dur="500"/>
                                        <p:tgtEl>
                                          <p:spTgt spid="57"/>
                                        </p:tgtEl>
                                      </p:cBhvr>
                                    </p:animEffect>
                                  </p:childTnLst>
                                </p:cTn>
                              </p:par>
                            </p:childTnLst>
                          </p:cTn>
                        </p:par>
                        <p:par>
                          <p:cTn id="42" fill="hold" nodeType="afterGroup">
                            <p:stCondLst>
                              <p:cond delay="4500"/>
                            </p:stCondLst>
                            <p:childTnLst>
                              <p:par>
                                <p:cTn id="43" presetID="22" presetClass="entr" presetSubtype="8" fill="hold" nodeType="afterEffect">
                                  <p:stCondLst>
                                    <p:cond delay="0"/>
                                  </p:stCondLst>
                                  <p:childTnLst>
                                    <p:set>
                                      <p:cBhvr>
                                        <p:cTn id="44" dur="1" fill="hold">
                                          <p:stCondLst>
                                            <p:cond delay="0"/>
                                          </p:stCondLst>
                                        </p:cTn>
                                        <p:tgtEl>
                                          <p:spTgt spid="60"/>
                                        </p:tgtEl>
                                        <p:attrNameLst>
                                          <p:attrName>style.visibility</p:attrName>
                                        </p:attrNameLst>
                                      </p:cBhvr>
                                      <p:to>
                                        <p:strVal val="visible"/>
                                      </p:to>
                                    </p:set>
                                    <p:animEffect transition="in" filter="wipe(left)">
                                      <p:cBhvr>
                                        <p:cTn id="45" dur="500"/>
                                        <p:tgtEl>
                                          <p:spTgt spid="60"/>
                                        </p:tgtEl>
                                      </p:cBhvr>
                                    </p:animEffect>
                                  </p:childTnLst>
                                </p:cTn>
                              </p:par>
                            </p:childTnLst>
                          </p:cTn>
                        </p:par>
                        <p:par>
                          <p:cTn id="46" fill="hold" nodeType="afterGroup">
                            <p:stCondLst>
                              <p:cond delay="5000"/>
                            </p:stCondLst>
                            <p:childTnLst>
                              <p:par>
                                <p:cTn id="47" presetID="22" presetClass="entr" presetSubtype="8" fill="hold" nodeType="afterEffect">
                                  <p:stCondLst>
                                    <p:cond delay="0"/>
                                  </p:stCondLst>
                                  <p:childTnLst>
                                    <p:set>
                                      <p:cBhvr>
                                        <p:cTn id="48" dur="1" fill="hold">
                                          <p:stCondLst>
                                            <p:cond delay="0"/>
                                          </p:stCondLst>
                                        </p:cTn>
                                        <p:tgtEl>
                                          <p:spTgt spid="66"/>
                                        </p:tgtEl>
                                        <p:attrNameLst>
                                          <p:attrName>style.visibility</p:attrName>
                                        </p:attrNameLst>
                                      </p:cBhvr>
                                      <p:to>
                                        <p:strVal val="visible"/>
                                      </p:to>
                                    </p:set>
                                    <p:animEffect transition="in" filter="wipe(left)">
                                      <p:cBhvr>
                                        <p:cTn id="49" dur="500"/>
                                        <p:tgtEl>
                                          <p:spTgt spid="66"/>
                                        </p:tgtEl>
                                      </p:cBhvr>
                                    </p:animEffect>
                                  </p:childTnLst>
                                </p:cTn>
                              </p:par>
                            </p:childTnLst>
                          </p:cTn>
                        </p:par>
                        <p:par>
                          <p:cTn id="50" fill="hold" nodeType="afterGroup">
                            <p:stCondLst>
                              <p:cond delay="5500"/>
                            </p:stCondLst>
                            <p:childTnLst>
                              <p:par>
                                <p:cTn id="51" presetID="22" presetClass="entr" presetSubtype="1" fill="hold" nodeType="afterEffect">
                                  <p:stCondLst>
                                    <p:cond delay="0"/>
                                  </p:stCondLst>
                                  <p:childTnLst>
                                    <p:set>
                                      <p:cBhvr>
                                        <p:cTn id="52" dur="1" fill="hold">
                                          <p:stCondLst>
                                            <p:cond delay="0"/>
                                          </p:stCondLst>
                                        </p:cTn>
                                        <p:tgtEl>
                                          <p:spTgt spid="63"/>
                                        </p:tgtEl>
                                        <p:attrNameLst>
                                          <p:attrName>style.visibility</p:attrName>
                                        </p:attrNameLst>
                                      </p:cBhvr>
                                      <p:to>
                                        <p:strVal val="visible"/>
                                      </p:to>
                                    </p:set>
                                    <p:animEffect transition="in" filter="wipe(up)">
                                      <p:cBhvr>
                                        <p:cTn id="53" dur="500"/>
                                        <p:tgtEl>
                                          <p:spTgt spid="63"/>
                                        </p:tgtEl>
                                      </p:cBhvr>
                                    </p:animEffect>
                                  </p:childTnLst>
                                </p:cTn>
                              </p:par>
                            </p:childTnLst>
                          </p:cTn>
                        </p:par>
                        <p:par>
                          <p:cTn id="54" fill="hold" nodeType="afterGroup">
                            <p:stCondLst>
                              <p:cond delay="6000"/>
                            </p:stCondLst>
                            <p:childTnLst>
                              <p:par>
                                <p:cTn id="55" presetID="22" presetClass="entr" presetSubtype="8" fill="hold" nodeType="afterEffect">
                                  <p:stCondLst>
                                    <p:cond delay="0"/>
                                  </p:stCondLst>
                                  <p:childTnLst>
                                    <p:set>
                                      <p:cBhvr>
                                        <p:cTn id="56" dur="1" fill="hold">
                                          <p:stCondLst>
                                            <p:cond delay="0"/>
                                          </p:stCondLst>
                                        </p:cTn>
                                        <p:tgtEl>
                                          <p:spTgt spid="69"/>
                                        </p:tgtEl>
                                        <p:attrNameLst>
                                          <p:attrName>style.visibility</p:attrName>
                                        </p:attrNameLst>
                                      </p:cBhvr>
                                      <p:to>
                                        <p:strVal val="visible"/>
                                      </p:to>
                                    </p:set>
                                    <p:animEffect transition="in" filter="wipe(left)">
                                      <p:cBhvr>
                                        <p:cTn id="57" dur="500"/>
                                        <p:tgtEl>
                                          <p:spTgt spid="69"/>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wipe(left)">
                                      <p:cBhvr>
                                        <p:cTn id="62" dur="500"/>
                                        <p:tgtEl>
                                          <p:spTgt spid="9"/>
                                        </p:tgtEl>
                                      </p:cBhvr>
                                    </p:animEffect>
                                  </p:childTnLst>
                                </p:cTn>
                              </p:par>
                            </p:childTnLst>
                          </p:cTn>
                        </p:par>
                        <p:par>
                          <p:cTn id="63" fill="hold" nodeType="afterGroup">
                            <p:stCondLst>
                              <p:cond delay="500"/>
                            </p:stCondLst>
                            <p:childTnLst>
                              <p:par>
                                <p:cTn id="64" presetID="22" presetClass="entr" presetSubtype="8" fill="hold" nodeType="afterEffect">
                                  <p:stCondLst>
                                    <p:cond delay="0"/>
                                  </p:stCondLst>
                                  <p:childTnLst>
                                    <p:set>
                                      <p:cBhvr>
                                        <p:cTn id="65" dur="1" fill="hold">
                                          <p:stCondLst>
                                            <p:cond delay="0"/>
                                          </p:stCondLst>
                                        </p:cTn>
                                        <p:tgtEl>
                                          <p:spTgt spid="40"/>
                                        </p:tgtEl>
                                        <p:attrNameLst>
                                          <p:attrName>style.visibility</p:attrName>
                                        </p:attrNameLst>
                                      </p:cBhvr>
                                      <p:to>
                                        <p:strVal val="visible"/>
                                      </p:to>
                                    </p:set>
                                    <p:animEffect transition="in" filter="wipe(left)">
                                      <p:cBhvr>
                                        <p:cTn id="66" dur="500"/>
                                        <p:tgtEl>
                                          <p:spTgt spid="40"/>
                                        </p:tgtEl>
                                      </p:cBhvr>
                                    </p:animEffect>
                                  </p:childTnLst>
                                </p:cTn>
                              </p:par>
                              <p:par>
                                <p:cTn id="67" presetID="22" presetClass="entr" presetSubtype="4" fill="hold" nodeType="withEffect">
                                  <p:stCondLst>
                                    <p:cond delay="0"/>
                                  </p:stCondLst>
                                  <p:childTnLst>
                                    <p:set>
                                      <p:cBhvr>
                                        <p:cTn id="68" dur="1" fill="hold">
                                          <p:stCondLst>
                                            <p:cond delay="0"/>
                                          </p:stCondLst>
                                        </p:cTn>
                                        <p:tgtEl>
                                          <p:spTgt spid="34"/>
                                        </p:tgtEl>
                                        <p:attrNameLst>
                                          <p:attrName>style.visibility</p:attrName>
                                        </p:attrNameLst>
                                      </p:cBhvr>
                                      <p:to>
                                        <p:strVal val="visible"/>
                                      </p:to>
                                    </p:set>
                                    <p:animEffect transition="in" filter="wipe(down)">
                                      <p:cBhvr>
                                        <p:cTn id="69" dur="500"/>
                                        <p:tgtEl>
                                          <p:spTgt spid="34"/>
                                        </p:tgtEl>
                                      </p:cBhvr>
                                    </p:animEffect>
                                  </p:childTnLst>
                                </p:cTn>
                              </p:par>
                              <p:par>
                                <p:cTn id="70" presetID="22" presetClass="entr" presetSubtype="4" fill="hold" grpId="0" nodeType="withEffect">
                                  <p:stCondLst>
                                    <p:cond delay="0"/>
                                  </p:stCondLst>
                                  <p:childTnLst>
                                    <p:set>
                                      <p:cBhvr>
                                        <p:cTn id="71" dur="1" fill="hold">
                                          <p:stCondLst>
                                            <p:cond delay="0"/>
                                          </p:stCondLst>
                                        </p:cTn>
                                        <p:tgtEl>
                                          <p:spTgt spid="33"/>
                                        </p:tgtEl>
                                        <p:attrNameLst>
                                          <p:attrName>style.visibility</p:attrName>
                                        </p:attrNameLst>
                                      </p:cBhvr>
                                      <p:to>
                                        <p:strVal val="visible"/>
                                      </p:to>
                                    </p:set>
                                    <p:animEffect transition="in" filter="wipe(down)">
                                      <p:cBhvr>
                                        <p:cTn id="72" dur="500"/>
                                        <p:tgtEl>
                                          <p:spTgt spid="33"/>
                                        </p:tgtEl>
                                      </p:cBhvr>
                                    </p:animEffect>
                                  </p:childTnLst>
                                </p:cTn>
                              </p:par>
                            </p:childTnLst>
                          </p:cTn>
                        </p:par>
                        <p:par>
                          <p:cTn id="73" fill="hold" nodeType="afterGroup">
                            <p:stCondLst>
                              <p:cond delay="1000"/>
                            </p:stCondLst>
                            <p:childTnLst>
                              <p:par>
                                <p:cTn id="74" presetID="22" presetClass="entr" presetSubtype="8" fill="hold" nodeType="afterEffect">
                                  <p:stCondLst>
                                    <p:cond delay="0"/>
                                  </p:stCondLst>
                                  <p:childTnLst>
                                    <p:set>
                                      <p:cBhvr>
                                        <p:cTn id="75" dur="1" fill="hold">
                                          <p:stCondLst>
                                            <p:cond delay="0"/>
                                          </p:stCondLst>
                                        </p:cTn>
                                        <p:tgtEl>
                                          <p:spTgt spid="47"/>
                                        </p:tgtEl>
                                        <p:attrNameLst>
                                          <p:attrName>style.visibility</p:attrName>
                                        </p:attrNameLst>
                                      </p:cBhvr>
                                      <p:to>
                                        <p:strVal val="visible"/>
                                      </p:to>
                                    </p:set>
                                    <p:animEffect transition="in" filter="wipe(left)">
                                      <p:cBhvr>
                                        <p:cTn id="76" dur="500"/>
                                        <p:tgtEl>
                                          <p:spTgt spid="47"/>
                                        </p:tgtEl>
                                      </p:cBhvr>
                                    </p:animEffect>
                                  </p:childTnLst>
                                </p:cTn>
                              </p:par>
                            </p:childTnLst>
                          </p:cTn>
                        </p:par>
                        <p:par>
                          <p:cTn id="77" fill="hold" nodeType="afterGroup">
                            <p:stCondLst>
                              <p:cond delay="1500"/>
                            </p:stCondLst>
                            <p:childTnLst>
                              <p:par>
                                <p:cTn id="78" presetID="22" presetClass="entr" presetSubtype="8" fill="hold" nodeType="afterEffect">
                                  <p:stCondLst>
                                    <p:cond delay="0"/>
                                  </p:stCondLst>
                                  <p:childTnLst>
                                    <p:set>
                                      <p:cBhvr>
                                        <p:cTn id="79" dur="1" fill="hold">
                                          <p:stCondLst>
                                            <p:cond delay="0"/>
                                          </p:stCondLst>
                                        </p:cTn>
                                        <p:tgtEl>
                                          <p:spTgt spid="45"/>
                                        </p:tgtEl>
                                        <p:attrNameLst>
                                          <p:attrName>style.visibility</p:attrName>
                                        </p:attrNameLst>
                                      </p:cBhvr>
                                      <p:to>
                                        <p:strVal val="visible"/>
                                      </p:to>
                                    </p:set>
                                    <p:animEffect transition="in" filter="wipe(left)">
                                      <p:cBhvr>
                                        <p:cTn id="80" dur="500"/>
                                        <p:tgtEl>
                                          <p:spTgt spid="45"/>
                                        </p:tgtEl>
                                      </p:cBhvr>
                                    </p:animEffect>
                                  </p:childTnLst>
                                </p:cTn>
                              </p:par>
                            </p:childTnLst>
                          </p:cTn>
                        </p:par>
                        <p:par>
                          <p:cTn id="81" fill="hold" nodeType="afterGroup">
                            <p:stCondLst>
                              <p:cond delay="2000"/>
                            </p:stCondLst>
                            <p:childTnLst>
                              <p:par>
                                <p:cTn id="82" presetID="22" presetClass="entr" presetSubtype="8" fill="hold" nodeType="afterEffect">
                                  <p:stCondLst>
                                    <p:cond delay="0"/>
                                  </p:stCondLst>
                                  <p:childTnLst>
                                    <p:set>
                                      <p:cBhvr>
                                        <p:cTn id="83" dur="1" fill="hold">
                                          <p:stCondLst>
                                            <p:cond delay="0"/>
                                          </p:stCondLst>
                                        </p:cTn>
                                        <p:tgtEl>
                                          <p:spTgt spid="51"/>
                                        </p:tgtEl>
                                        <p:attrNameLst>
                                          <p:attrName>style.visibility</p:attrName>
                                        </p:attrNameLst>
                                      </p:cBhvr>
                                      <p:to>
                                        <p:strVal val="visible"/>
                                      </p:to>
                                    </p:set>
                                    <p:animEffect transition="in" filter="wipe(left)">
                                      <p:cBhvr>
                                        <p:cTn id="84" dur="500"/>
                                        <p:tgtEl>
                                          <p:spTgt spid="51"/>
                                        </p:tgtEl>
                                      </p:cBhvr>
                                    </p:animEffect>
                                  </p:childTnLst>
                                </p:cTn>
                              </p:par>
                            </p:childTnLst>
                          </p:cTn>
                        </p:par>
                        <p:par>
                          <p:cTn id="85" fill="hold" nodeType="afterGroup">
                            <p:stCondLst>
                              <p:cond delay="2500"/>
                            </p:stCondLst>
                            <p:childTnLst>
                              <p:par>
                                <p:cTn id="86" presetID="22" presetClass="entr" presetSubtype="1" fill="hold" nodeType="afterEffect">
                                  <p:stCondLst>
                                    <p:cond delay="0"/>
                                  </p:stCondLst>
                                  <p:childTnLst>
                                    <p:set>
                                      <p:cBhvr>
                                        <p:cTn id="87" dur="1" fill="hold">
                                          <p:stCondLst>
                                            <p:cond delay="0"/>
                                          </p:stCondLst>
                                        </p:cTn>
                                        <p:tgtEl>
                                          <p:spTgt spid="46"/>
                                        </p:tgtEl>
                                        <p:attrNameLst>
                                          <p:attrName>style.visibility</p:attrName>
                                        </p:attrNameLst>
                                      </p:cBhvr>
                                      <p:to>
                                        <p:strVal val="visible"/>
                                      </p:to>
                                    </p:set>
                                    <p:animEffect transition="in" filter="wipe(up)">
                                      <p:cBhvr>
                                        <p:cTn id="88" dur="500"/>
                                        <p:tgtEl>
                                          <p:spTgt spid="46"/>
                                        </p:tgtEl>
                                      </p:cBhvr>
                                    </p:animEffect>
                                  </p:childTnLst>
                                </p:cTn>
                              </p:par>
                            </p:childTnLst>
                          </p:cTn>
                        </p:par>
                        <p:par>
                          <p:cTn id="89" fill="hold" nodeType="afterGroup">
                            <p:stCondLst>
                              <p:cond delay="3000"/>
                            </p:stCondLst>
                            <p:childTnLst>
                              <p:par>
                                <p:cTn id="90" presetID="22" presetClass="entr" presetSubtype="8" fill="hold" nodeType="afterEffect">
                                  <p:stCondLst>
                                    <p:cond delay="0"/>
                                  </p:stCondLst>
                                  <p:childTnLst>
                                    <p:set>
                                      <p:cBhvr>
                                        <p:cTn id="91" dur="1" fill="hold">
                                          <p:stCondLst>
                                            <p:cond delay="0"/>
                                          </p:stCondLst>
                                        </p:cTn>
                                        <p:tgtEl>
                                          <p:spTgt spid="54"/>
                                        </p:tgtEl>
                                        <p:attrNameLst>
                                          <p:attrName>style.visibility</p:attrName>
                                        </p:attrNameLst>
                                      </p:cBhvr>
                                      <p:to>
                                        <p:strVal val="visible"/>
                                      </p:to>
                                    </p:set>
                                    <p:animEffect transition="in" filter="wipe(left)">
                                      <p:cBhvr>
                                        <p:cTn id="92" dur="500"/>
                                        <p:tgtEl>
                                          <p:spTgt spid="54"/>
                                        </p:tgtEl>
                                      </p:cBhvr>
                                    </p:animEffect>
                                  </p:childTnLst>
                                </p:cTn>
                              </p:par>
                            </p:childTnLst>
                          </p:cTn>
                        </p:par>
                        <p:par>
                          <p:cTn id="93" fill="hold" nodeType="afterGroup">
                            <p:stCondLst>
                              <p:cond delay="3500"/>
                            </p:stCondLst>
                            <p:childTnLst>
                              <p:par>
                                <p:cTn id="94" presetID="22" presetClass="entr" presetSubtype="8" fill="hold" nodeType="afterEffect">
                                  <p:stCondLst>
                                    <p:cond delay="500"/>
                                  </p:stCondLst>
                                  <p:childTnLst>
                                    <p:set>
                                      <p:cBhvr>
                                        <p:cTn id="95" dur="1" fill="hold">
                                          <p:stCondLst>
                                            <p:cond delay="0"/>
                                          </p:stCondLst>
                                        </p:cTn>
                                        <p:tgtEl>
                                          <p:spTgt spid="75"/>
                                        </p:tgtEl>
                                        <p:attrNameLst>
                                          <p:attrName>style.visibility</p:attrName>
                                        </p:attrNameLst>
                                      </p:cBhvr>
                                      <p:to>
                                        <p:strVal val="visible"/>
                                      </p:to>
                                    </p:set>
                                    <p:animEffect transition="in" filter="wipe(left)">
                                      <p:cBhvr>
                                        <p:cTn id="96" dur="500"/>
                                        <p:tgtEl>
                                          <p:spTgt spid="75"/>
                                        </p:tgtEl>
                                      </p:cBhvr>
                                    </p:animEffect>
                                  </p:childTnLst>
                                </p:cTn>
                              </p:par>
                            </p:childTnLst>
                          </p:cTn>
                        </p:par>
                        <p:par>
                          <p:cTn id="97" fill="hold" nodeType="afterGroup">
                            <p:stCondLst>
                              <p:cond delay="4500"/>
                            </p:stCondLst>
                            <p:childTnLst>
                              <p:par>
                                <p:cTn id="98" presetID="22" presetClass="entr" presetSubtype="8" fill="hold" grpId="0" nodeType="afterEffect">
                                  <p:stCondLst>
                                    <p:cond delay="0"/>
                                  </p:stCondLst>
                                  <p:childTnLst>
                                    <p:set>
                                      <p:cBhvr>
                                        <p:cTn id="99" dur="1" fill="hold">
                                          <p:stCondLst>
                                            <p:cond delay="0"/>
                                          </p:stCondLst>
                                        </p:cTn>
                                        <p:tgtEl>
                                          <p:spTgt spid="87"/>
                                        </p:tgtEl>
                                        <p:attrNameLst>
                                          <p:attrName>style.visibility</p:attrName>
                                        </p:attrNameLst>
                                      </p:cBhvr>
                                      <p:to>
                                        <p:strVal val="visible"/>
                                      </p:to>
                                    </p:set>
                                    <p:animEffect transition="in" filter="wipe(left)">
                                      <p:cBhvr>
                                        <p:cTn id="100" dur="500"/>
                                        <p:tgtEl>
                                          <p:spTgt spid="87"/>
                                        </p:tgtEl>
                                      </p:cBhvr>
                                    </p:animEffect>
                                  </p:childTnLst>
                                </p:cTn>
                              </p:par>
                            </p:childTnLst>
                          </p:cTn>
                        </p:par>
                        <p:par>
                          <p:cTn id="101" fill="hold" nodeType="afterGroup">
                            <p:stCondLst>
                              <p:cond delay="5000"/>
                            </p:stCondLst>
                            <p:childTnLst>
                              <p:par>
                                <p:cTn id="102" presetID="22" presetClass="entr" presetSubtype="1" fill="hold" nodeType="afterEffect">
                                  <p:stCondLst>
                                    <p:cond delay="0"/>
                                  </p:stCondLst>
                                  <p:childTnLst>
                                    <p:set>
                                      <p:cBhvr>
                                        <p:cTn id="103" dur="1" fill="hold">
                                          <p:stCondLst>
                                            <p:cond delay="0"/>
                                          </p:stCondLst>
                                        </p:cTn>
                                        <p:tgtEl>
                                          <p:spTgt spid="78"/>
                                        </p:tgtEl>
                                        <p:attrNameLst>
                                          <p:attrName>style.visibility</p:attrName>
                                        </p:attrNameLst>
                                      </p:cBhvr>
                                      <p:to>
                                        <p:strVal val="visible"/>
                                      </p:to>
                                    </p:set>
                                    <p:animEffect transition="in" filter="wipe(up)">
                                      <p:cBhvr>
                                        <p:cTn id="104" dur="500"/>
                                        <p:tgtEl>
                                          <p:spTgt spid="78"/>
                                        </p:tgtEl>
                                      </p:cBhvr>
                                    </p:animEffect>
                                  </p:childTnLst>
                                </p:cTn>
                              </p:par>
                            </p:childTnLst>
                          </p:cTn>
                        </p:par>
                        <p:par>
                          <p:cTn id="105" fill="hold" nodeType="afterGroup">
                            <p:stCondLst>
                              <p:cond delay="5500"/>
                            </p:stCondLst>
                            <p:childTnLst>
                              <p:par>
                                <p:cTn id="106" presetID="22" presetClass="entr" presetSubtype="8" fill="hold" nodeType="afterEffect">
                                  <p:stCondLst>
                                    <p:cond delay="0"/>
                                  </p:stCondLst>
                                  <p:childTnLst>
                                    <p:set>
                                      <p:cBhvr>
                                        <p:cTn id="107" dur="1" fill="hold">
                                          <p:stCondLst>
                                            <p:cond delay="0"/>
                                          </p:stCondLst>
                                        </p:cTn>
                                        <p:tgtEl>
                                          <p:spTgt spid="91"/>
                                        </p:tgtEl>
                                        <p:attrNameLst>
                                          <p:attrName>style.visibility</p:attrName>
                                        </p:attrNameLst>
                                      </p:cBhvr>
                                      <p:to>
                                        <p:strVal val="visible"/>
                                      </p:to>
                                    </p:set>
                                    <p:animEffect transition="in" filter="wipe(left)">
                                      <p:cBhvr>
                                        <p:cTn id="108" dur="500"/>
                                        <p:tgtEl>
                                          <p:spTgt spid="91"/>
                                        </p:tgtEl>
                                      </p:cBhvr>
                                    </p:animEffect>
                                  </p:childTnLst>
                                </p:cTn>
                              </p:par>
                            </p:childTnLst>
                          </p:cTn>
                        </p:par>
                        <p:par>
                          <p:cTn id="109" fill="hold" nodeType="afterGroup">
                            <p:stCondLst>
                              <p:cond delay="6000"/>
                            </p:stCondLst>
                            <p:childTnLst>
                              <p:par>
                                <p:cTn id="110" presetID="22" presetClass="entr" presetSubtype="8" fill="hold" nodeType="afterEffect">
                                  <p:stCondLst>
                                    <p:cond delay="0"/>
                                  </p:stCondLst>
                                  <p:childTnLst>
                                    <p:set>
                                      <p:cBhvr>
                                        <p:cTn id="111" dur="1" fill="hold">
                                          <p:stCondLst>
                                            <p:cond delay="0"/>
                                          </p:stCondLst>
                                        </p:cTn>
                                        <p:tgtEl>
                                          <p:spTgt spid="72"/>
                                        </p:tgtEl>
                                        <p:attrNameLst>
                                          <p:attrName>style.visibility</p:attrName>
                                        </p:attrNameLst>
                                      </p:cBhvr>
                                      <p:to>
                                        <p:strVal val="visible"/>
                                      </p:to>
                                    </p:set>
                                    <p:animEffect transition="in" filter="wipe(left)">
                                      <p:cBhvr>
                                        <p:cTn id="112" dur="500"/>
                                        <p:tgtEl>
                                          <p:spTgt spid="72"/>
                                        </p:tgtEl>
                                      </p:cBhvr>
                                    </p:animEffect>
                                  </p:childTnLst>
                                </p:cTn>
                              </p:par>
                            </p:childTnLst>
                          </p:cTn>
                        </p:par>
                        <p:par>
                          <p:cTn id="113" fill="hold" nodeType="afterGroup">
                            <p:stCondLst>
                              <p:cond delay="6500"/>
                            </p:stCondLst>
                            <p:childTnLst>
                              <p:par>
                                <p:cTn id="114" presetID="22" presetClass="entr" presetSubtype="8" fill="hold" nodeType="afterEffect">
                                  <p:stCondLst>
                                    <p:cond delay="0"/>
                                  </p:stCondLst>
                                  <p:childTnLst>
                                    <p:set>
                                      <p:cBhvr>
                                        <p:cTn id="115" dur="1" fill="hold">
                                          <p:stCondLst>
                                            <p:cond delay="0"/>
                                          </p:stCondLst>
                                        </p:cTn>
                                        <p:tgtEl>
                                          <p:spTgt spid="84"/>
                                        </p:tgtEl>
                                        <p:attrNameLst>
                                          <p:attrName>style.visibility</p:attrName>
                                        </p:attrNameLst>
                                      </p:cBhvr>
                                      <p:to>
                                        <p:strVal val="visible"/>
                                      </p:to>
                                    </p:set>
                                    <p:animEffect transition="in" filter="wipe(left)">
                                      <p:cBhvr>
                                        <p:cTn id="116" dur="500"/>
                                        <p:tgtEl>
                                          <p:spTgt spid="84"/>
                                        </p:tgtEl>
                                      </p:cBhvr>
                                    </p:animEffect>
                                  </p:childTnLst>
                                </p:cTn>
                              </p:par>
                            </p:childTnLst>
                          </p:cTn>
                        </p:par>
                        <p:par>
                          <p:cTn id="117" fill="hold" nodeType="afterGroup">
                            <p:stCondLst>
                              <p:cond delay="7000"/>
                            </p:stCondLst>
                            <p:childTnLst>
                              <p:par>
                                <p:cTn id="118" presetID="22" presetClass="entr" presetSubtype="1" fill="hold" nodeType="afterEffect">
                                  <p:stCondLst>
                                    <p:cond delay="0"/>
                                  </p:stCondLst>
                                  <p:childTnLst>
                                    <p:set>
                                      <p:cBhvr>
                                        <p:cTn id="119" dur="1" fill="hold">
                                          <p:stCondLst>
                                            <p:cond delay="0"/>
                                          </p:stCondLst>
                                        </p:cTn>
                                        <p:tgtEl>
                                          <p:spTgt spid="81"/>
                                        </p:tgtEl>
                                        <p:attrNameLst>
                                          <p:attrName>style.visibility</p:attrName>
                                        </p:attrNameLst>
                                      </p:cBhvr>
                                      <p:to>
                                        <p:strVal val="visible"/>
                                      </p:to>
                                    </p:set>
                                    <p:animEffect transition="in" filter="wipe(up)">
                                      <p:cBhvr>
                                        <p:cTn id="120" dur="500"/>
                                        <p:tgtEl>
                                          <p:spTgt spid="81"/>
                                        </p:tgtEl>
                                      </p:cBhvr>
                                    </p:animEffect>
                                  </p:childTnLst>
                                </p:cTn>
                              </p:par>
                            </p:childTnLst>
                          </p:cTn>
                        </p:par>
                        <p:par>
                          <p:cTn id="121" fill="hold" nodeType="afterGroup">
                            <p:stCondLst>
                              <p:cond delay="7500"/>
                            </p:stCondLst>
                            <p:childTnLst>
                              <p:par>
                                <p:cTn id="122" presetID="22" presetClass="entr" presetSubtype="8" fill="hold" nodeType="afterEffect">
                                  <p:stCondLst>
                                    <p:cond delay="0"/>
                                  </p:stCondLst>
                                  <p:childTnLst>
                                    <p:set>
                                      <p:cBhvr>
                                        <p:cTn id="123" dur="1" fill="hold">
                                          <p:stCondLst>
                                            <p:cond delay="0"/>
                                          </p:stCondLst>
                                        </p:cTn>
                                        <p:tgtEl>
                                          <p:spTgt spid="88"/>
                                        </p:tgtEl>
                                        <p:attrNameLst>
                                          <p:attrName>style.visibility</p:attrName>
                                        </p:attrNameLst>
                                      </p:cBhvr>
                                      <p:to>
                                        <p:strVal val="visible"/>
                                      </p:to>
                                    </p:set>
                                    <p:animEffect transition="in" filter="wipe(left)">
                                      <p:cBhvr>
                                        <p:cTn id="124" dur="500"/>
                                        <p:tgtEl>
                                          <p:spTgt spid="88"/>
                                        </p:tgtEl>
                                      </p:cBhvr>
                                    </p:animEffect>
                                  </p:childTnLst>
                                </p:cTn>
                              </p:par>
                            </p:childTnLst>
                          </p:cTn>
                        </p:par>
                        <p:par>
                          <p:cTn id="125" fill="hold" nodeType="afterGroup">
                            <p:stCondLst>
                              <p:cond delay="8000"/>
                            </p:stCondLst>
                            <p:childTnLst>
                              <p:par>
                                <p:cTn id="126" presetID="22" presetClass="entr" presetSubtype="8" fill="hold" grpId="0" nodeType="afterEffect">
                                  <p:stCondLst>
                                    <p:cond delay="0"/>
                                  </p:stCondLst>
                                  <p:childTnLst>
                                    <p:set>
                                      <p:cBhvr>
                                        <p:cTn id="127" dur="1" fill="hold">
                                          <p:stCondLst>
                                            <p:cond delay="0"/>
                                          </p:stCondLst>
                                        </p:cTn>
                                        <p:tgtEl>
                                          <p:spTgt spid="6"/>
                                        </p:tgtEl>
                                        <p:attrNameLst>
                                          <p:attrName>style.visibility</p:attrName>
                                        </p:attrNameLst>
                                      </p:cBhvr>
                                      <p:to>
                                        <p:strVal val="visible"/>
                                      </p:to>
                                    </p:set>
                                    <p:animEffect transition="in" filter="wipe(left)">
                                      <p:cBhvr>
                                        <p:cTn id="1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P spid="8" grpId="0"/>
      <p:bldP spid="9" grpId="0"/>
      <p:bldP spid="33" grpId="0" animBg="1"/>
      <p:bldP spid="87"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a:spLocks noChangeArrowheads="1"/>
          </p:cNvSpPr>
          <p:nvPr/>
        </p:nvSpPr>
        <p:spPr bwMode="auto">
          <a:xfrm>
            <a:off x="102394" y="5315735"/>
            <a:ext cx="89662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defRPr>
                <a:solidFill>
                  <a:schemeClr val="tx1"/>
                </a:solidFill>
                <a:latin typeface="Arial" panose="020B0604020202020204" pitchFamily="34" charset="0"/>
              </a:defRPr>
            </a:lvl1pPr>
            <a:lvl2pPr marL="742950" indent="-285750" algn="l" eaLnBrk="0" hangingPunct="0">
              <a:defRPr>
                <a:solidFill>
                  <a:schemeClr val="tx1"/>
                </a:solidFill>
                <a:latin typeface="Arial" panose="020B0604020202020204" pitchFamily="34" charset="0"/>
              </a:defRPr>
            </a:lvl2pPr>
            <a:lvl3pPr marL="1143000" indent="-228600" algn="l" eaLnBrk="0" hangingPunct="0">
              <a:defRPr>
                <a:solidFill>
                  <a:schemeClr val="tx1"/>
                </a:solidFill>
                <a:latin typeface="Arial" panose="020B0604020202020204" pitchFamily="34" charset="0"/>
              </a:defRPr>
            </a:lvl3pPr>
            <a:lvl4pPr marL="1600200" indent="-228600" algn="l" eaLnBrk="0" hangingPunct="0">
              <a:defRPr>
                <a:solidFill>
                  <a:schemeClr val="tx1"/>
                </a:solidFill>
                <a:latin typeface="Arial" panose="020B0604020202020204" pitchFamily="34" charset="0"/>
              </a:defRPr>
            </a:lvl4pPr>
            <a:lvl5pPr marL="2057400" indent="-228600" algn="l" eaLnBrk="0" hangingPunct="0">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eaLnBrk="1" hangingPunct="1">
              <a:buFontTx/>
              <a:buNone/>
            </a:pPr>
            <a:r>
              <a:rPr lang="en-US" altLang="en-US" sz="1400" dirty="0"/>
              <a:t>The proposed trade between Frank the farmer and Rose the rancher offers each of them a combination of meat and potatoes that would be impossible in the absence of trade. In panel (a), Frank gets to consume at point A* rather than point A. In panel (b), Rose gets to consume at point B* rather than point B. Trade allows each to consume more meat and more potatoes.</a:t>
            </a:r>
          </a:p>
        </p:txBody>
      </p:sp>
      <p:pic>
        <p:nvPicPr>
          <p:cNvPr id="645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050" y="1203486"/>
            <a:ext cx="8624888" cy="3954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10" name="Title 1"/>
          <p:cNvSpPr txBox="1">
            <a:spLocks/>
          </p:cNvSpPr>
          <p:nvPr/>
        </p:nvSpPr>
        <p:spPr>
          <a:xfrm>
            <a:off x="487315" y="-86841"/>
            <a:ext cx="6545262" cy="1132540"/>
          </a:xfrm>
          <a:prstGeom prst="rect">
            <a:avLst/>
          </a:prstGeom>
        </p:spPr>
        <p:txBody>
          <a:bodyPr vert="horz" lIns="91440" tIns="45720" rIns="91440" bIns="45720" rtlCol="0" anchor="b" anchorCtr="0">
            <a:noAutofit/>
          </a:bodyPr>
          <a:lstStyle>
            <a:lvl1pPr marL="0" marR="0" indent="0" algn="l" defTabSz="914400" rtl="0" eaLnBrk="1" fontAlgn="auto" latinLnBrk="0" hangingPunct="1">
              <a:lnSpc>
                <a:spcPct val="100000"/>
              </a:lnSpc>
              <a:spcBef>
                <a:spcPct val="0"/>
              </a:spcBef>
              <a:spcAft>
                <a:spcPts val="0"/>
              </a:spcAft>
              <a:buClrTx/>
              <a:buSzTx/>
              <a:buFontTx/>
              <a:buNone/>
              <a:tabLst/>
              <a:defRPr lang="en-US" sz="2400" b="0" kern="1200" cap="all" baseline="0">
                <a:solidFill>
                  <a:srgbClr val="2E63AC"/>
                </a:solidFill>
                <a:latin typeface="Frutiger 45 light" pitchFamily="34" charset="0"/>
                <a:ea typeface="+mj-ea"/>
                <a:cs typeface="+mj-cs"/>
              </a:defRPr>
            </a:lvl1pPr>
          </a:lstStyle>
          <a:p>
            <a:r>
              <a:rPr lang="en-US" altLang="en-US" dirty="0">
                <a:solidFill>
                  <a:srgbClr val="3163AC"/>
                </a:solidFill>
                <a:latin typeface="Arial" panose="020B0604020202020204" pitchFamily="34" charset="0"/>
                <a:cs typeface="Arial" panose="020B0604020202020204" pitchFamily="34" charset="0"/>
              </a:rPr>
              <a:t>How Trade Expands the Set of Consumption Opportunities </a:t>
            </a:r>
            <a:r>
              <a:rPr lang="en-US" altLang="en-US" cap="none" dirty="0">
                <a:solidFill>
                  <a:srgbClr val="3163AC"/>
                </a:solidFill>
                <a:latin typeface="Arial" panose="020B0604020202020204" pitchFamily="34" charset="0"/>
                <a:cs typeface="Arial" panose="020B0604020202020204" pitchFamily="34" charset="0"/>
              </a:rPr>
              <a:t>(c</a:t>
            </a:r>
            <a:r>
              <a:rPr lang="en-US" altLang="en-US" dirty="0">
                <a:solidFill>
                  <a:srgbClr val="3163AC"/>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2358153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64514"/>
                                        </p:tgtEl>
                                        <p:attrNameLst>
                                          <p:attrName>style.visibility</p:attrName>
                                        </p:attrNameLst>
                                      </p:cBhvr>
                                      <p:to>
                                        <p:strVal val="visible"/>
                                      </p:to>
                                    </p:set>
                                    <p:animEffect transition="in" filter="wipe(left)">
                                      <p:cBhvr>
                                        <p:cTn id="7" dur="500"/>
                                        <p:tgtEl>
                                          <p:spTgt spid="64514"/>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p:cNvSpPr>
            <a:spLocks noGrp="1"/>
          </p:cNvSpPr>
          <p:nvPr>
            <p:ph sz="quarter" idx="12"/>
          </p:nvPr>
        </p:nvSpPr>
        <p:spPr>
          <a:xfrm>
            <a:off x="604838" y="1844824"/>
            <a:ext cx="8081962" cy="3876529"/>
          </a:xfrm>
        </p:spPr>
        <p:txBody>
          <a:bodyPr/>
          <a:lstStyle/>
          <a:p>
            <a:pPr marL="0" indent="0">
              <a:spcAft>
                <a:spcPts val="1200"/>
              </a:spcAft>
              <a:buClr>
                <a:srgbClr val="3163AC"/>
              </a:buClr>
              <a:buNone/>
            </a:pPr>
            <a:r>
              <a:rPr lang="en-US" altLang="en-US" b="1" cap="all" dirty="0">
                <a:solidFill>
                  <a:srgbClr val="86A315"/>
                </a:solidFill>
                <a:latin typeface="Arial" panose="020B0604020202020204" pitchFamily="34" charset="0"/>
                <a:cs typeface="Arial" panose="020B0604020202020204" pitchFamily="34" charset="0"/>
              </a:rPr>
              <a:t>Absolute advantage: </a:t>
            </a:r>
            <a:r>
              <a:rPr lang="en-US" altLang="en-US" dirty="0">
                <a:latin typeface="Arial" panose="020B0604020202020204" pitchFamily="34" charset="0"/>
                <a:cs typeface="Arial" panose="020B0604020202020204" pitchFamily="34" charset="0"/>
              </a:rPr>
              <a:t>The ability to produce a good using fewer inputs than another producer</a:t>
            </a:r>
          </a:p>
          <a:p>
            <a:pPr lvl="1">
              <a:buClr>
                <a:srgbClr val="3163AC"/>
              </a:buClr>
              <a:buFont typeface="Wingdings" panose="05000000000000000000" pitchFamily="2" charset="2"/>
              <a:buChar char="§"/>
            </a:pPr>
            <a:r>
              <a:rPr lang="en-US" altLang="en-US" dirty="0">
                <a:solidFill>
                  <a:srgbClr val="2E63AC"/>
                </a:solidFill>
                <a:latin typeface="Arial" panose="020B0604020202020204" pitchFamily="34" charset="0"/>
                <a:cs typeface="Arial" panose="020B0604020202020204" pitchFamily="34" charset="0"/>
              </a:rPr>
              <a:t>In producing meat</a:t>
            </a:r>
            <a:r>
              <a:rPr lang="en-US" altLang="en-US" dirty="0">
                <a:latin typeface="Arial" panose="020B0604020202020204" pitchFamily="34" charset="0"/>
                <a:cs typeface="Arial" panose="020B0604020202020204" pitchFamily="34" charset="0"/>
              </a:rPr>
              <a:t>: Rose </a:t>
            </a:r>
          </a:p>
          <a:p>
            <a:pPr lvl="2">
              <a:buClr>
                <a:srgbClr val="3163AC"/>
              </a:buClr>
              <a:buFont typeface="Wingdings" panose="05000000000000000000" pitchFamily="2" charset="2"/>
              <a:buChar char="§"/>
            </a:pPr>
            <a:r>
              <a:rPr lang="en-US" altLang="en-US" dirty="0">
                <a:latin typeface="Arial" panose="020B0604020202020204" pitchFamily="34" charset="0"/>
                <a:cs typeface="Arial" panose="020B0604020202020204" pitchFamily="34" charset="0"/>
              </a:rPr>
              <a:t>Rose needs 20 min. to produce 1 oz. of meat</a:t>
            </a:r>
          </a:p>
          <a:p>
            <a:pPr lvl="2">
              <a:buClr>
                <a:srgbClr val="3163AC"/>
              </a:buClr>
              <a:buFont typeface="Wingdings" panose="05000000000000000000" pitchFamily="2" charset="2"/>
              <a:buChar char="§"/>
            </a:pPr>
            <a:r>
              <a:rPr lang="en-US" altLang="en-US" dirty="0">
                <a:latin typeface="Arial" panose="020B0604020202020204" pitchFamily="34" charset="0"/>
                <a:cs typeface="Arial" panose="020B0604020202020204" pitchFamily="34" charset="0"/>
              </a:rPr>
              <a:t>Frank needs 60 minutes</a:t>
            </a:r>
          </a:p>
          <a:p>
            <a:pPr lvl="1">
              <a:buClr>
                <a:srgbClr val="3163AC"/>
              </a:buClr>
              <a:buFont typeface="Wingdings" panose="05000000000000000000" pitchFamily="2" charset="2"/>
              <a:buChar char="§"/>
            </a:pPr>
            <a:r>
              <a:rPr lang="en-US" altLang="en-US" dirty="0">
                <a:solidFill>
                  <a:srgbClr val="2E63AC"/>
                </a:solidFill>
                <a:latin typeface="Arial" panose="020B0604020202020204" pitchFamily="34" charset="0"/>
                <a:cs typeface="Arial" panose="020B0604020202020204" pitchFamily="34" charset="0"/>
              </a:rPr>
              <a:t>In producing potatoes</a:t>
            </a:r>
            <a:r>
              <a:rPr lang="en-US" altLang="en-US" dirty="0">
                <a:latin typeface="Arial" panose="020B0604020202020204" pitchFamily="34" charset="0"/>
                <a:cs typeface="Arial" panose="020B0604020202020204" pitchFamily="34" charset="0"/>
              </a:rPr>
              <a:t>: Rose </a:t>
            </a:r>
          </a:p>
          <a:p>
            <a:pPr lvl="2">
              <a:buClr>
                <a:srgbClr val="3163AC"/>
              </a:buClr>
              <a:buFont typeface="Wingdings" panose="05000000000000000000" pitchFamily="2" charset="2"/>
              <a:buChar char="§"/>
            </a:pPr>
            <a:r>
              <a:rPr lang="en-US" altLang="en-US" dirty="0">
                <a:latin typeface="Arial" panose="020B0604020202020204" pitchFamily="34" charset="0"/>
                <a:cs typeface="Arial" panose="020B0604020202020204" pitchFamily="34" charset="0"/>
              </a:rPr>
              <a:t>Rose needs 10 min. to produce 1 oz. of potatoes</a:t>
            </a:r>
          </a:p>
          <a:p>
            <a:pPr lvl="2">
              <a:buClr>
                <a:srgbClr val="3163AC"/>
              </a:buClr>
              <a:buFont typeface="Wingdings" panose="05000000000000000000" pitchFamily="2" charset="2"/>
              <a:buChar char="§"/>
            </a:pPr>
            <a:r>
              <a:rPr lang="en-US" altLang="en-US" dirty="0">
                <a:latin typeface="Arial" panose="020B0604020202020204" pitchFamily="34" charset="0"/>
                <a:cs typeface="Arial" panose="020B0604020202020204" pitchFamily="34" charset="0"/>
              </a:rPr>
              <a:t>Frank needs 15 minutes</a:t>
            </a:r>
          </a:p>
          <a:p>
            <a:endParaRPr lang="de-DE" dirty="0"/>
          </a:p>
        </p:txBody>
      </p:sp>
      <p:sp>
        <p:nvSpPr>
          <p:cNvPr id="9" name="Titel 2"/>
          <p:cNvSpPr>
            <a:spLocks noGrp="1"/>
          </p:cNvSpPr>
          <p:nvPr>
            <p:ph type="title"/>
          </p:nvPr>
        </p:nvSpPr>
        <p:spPr>
          <a:xfrm>
            <a:off x="604838" y="454215"/>
            <a:ext cx="6545262" cy="1132540"/>
          </a:xfrm>
        </p:spPr>
        <p:txBody>
          <a:bodyPr/>
          <a:lstStyle/>
          <a:p>
            <a:r>
              <a:rPr lang="en-US" altLang="en-US" dirty="0">
                <a:solidFill>
                  <a:srgbClr val="2E63AC"/>
                </a:solidFill>
                <a:latin typeface="Arial" panose="020B0604020202020204" pitchFamily="34" charset="0"/>
                <a:cs typeface="Arial" panose="020B0604020202020204" pitchFamily="34" charset="0"/>
              </a:rPr>
              <a:t>Absolute and Comparative Advantage (1/5)</a:t>
            </a:r>
            <a:endParaRPr lang="de-DE" dirty="0">
              <a:solidFill>
                <a:srgbClr val="2E63A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434141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387" y="3734166"/>
            <a:ext cx="8277225" cy="220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4" name="Titel 3"/>
          <p:cNvSpPr>
            <a:spLocks noGrp="1"/>
          </p:cNvSpPr>
          <p:nvPr>
            <p:ph type="title"/>
          </p:nvPr>
        </p:nvSpPr>
        <p:spPr/>
        <p:txBody>
          <a:bodyPr/>
          <a:lstStyle/>
          <a:p>
            <a:r>
              <a:rPr lang="en-US" altLang="en-US" dirty="0">
                <a:solidFill>
                  <a:srgbClr val="2E63AC"/>
                </a:solidFill>
                <a:latin typeface="Arial" panose="020B0604020202020204" pitchFamily="34" charset="0"/>
                <a:cs typeface="Arial" panose="020B0604020202020204" pitchFamily="34" charset="0"/>
              </a:rPr>
              <a:t>Absolute and Comparative Advantage (2/5)</a:t>
            </a:r>
            <a:endParaRPr lang="de-DE" dirty="0">
              <a:solidFill>
                <a:srgbClr val="3163AC"/>
              </a:solidFill>
              <a:latin typeface="Arial" panose="020B0604020202020204" pitchFamily="34" charset="0"/>
              <a:cs typeface="Arial" panose="020B0604020202020204" pitchFamily="34" charset="0"/>
            </a:endParaRPr>
          </a:p>
        </p:txBody>
      </p:sp>
      <p:sp>
        <p:nvSpPr>
          <p:cNvPr id="5" name="Inhaltsplatzhalter 6"/>
          <p:cNvSpPr>
            <a:spLocks noGrp="1"/>
          </p:cNvSpPr>
          <p:nvPr>
            <p:ph sz="quarter" idx="12"/>
          </p:nvPr>
        </p:nvSpPr>
        <p:spPr>
          <a:xfrm>
            <a:off x="604838" y="1844824"/>
            <a:ext cx="8081962" cy="3876529"/>
          </a:xfrm>
        </p:spPr>
        <p:txBody>
          <a:bodyPr/>
          <a:lstStyle/>
          <a:p>
            <a:pPr marL="0" indent="0">
              <a:buClr>
                <a:srgbClr val="3163AC"/>
              </a:buClr>
              <a:buNone/>
            </a:pPr>
            <a:r>
              <a:rPr lang="en-US" altLang="en-US" dirty="0">
                <a:solidFill>
                  <a:srgbClr val="3163AC"/>
                </a:solidFill>
                <a:latin typeface="Arial" panose="020B0604020202020204" pitchFamily="34" charset="0"/>
                <a:cs typeface="Arial" panose="020B0604020202020204" pitchFamily="34" charset="0"/>
              </a:rPr>
              <a:t>Opportunity cost</a:t>
            </a:r>
          </a:p>
          <a:p>
            <a:pPr lvl="1">
              <a:buClr>
                <a:srgbClr val="3163AC"/>
              </a:buClr>
              <a:buFont typeface="Wingdings" panose="05000000000000000000" pitchFamily="2" charset="2"/>
              <a:buChar char="§"/>
            </a:pPr>
            <a:r>
              <a:rPr lang="en-US" altLang="en-US" dirty="0">
                <a:latin typeface="Arial" panose="020B0604020202020204" pitchFamily="34" charset="0"/>
                <a:cs typeface="Arial" panose="020B0604020202020204" pitchFamily="34" charset="0"/>
              </a:rPr>
              <a:t>Whatever must be given up to obtain some item</a:t>
            </a:r>
          </a:p>
          <a:p>
            <a:pPr lvl="1">
              <a:buClr>
                <a:srgbClr val="3163AC"/>
              </a:buClr>
              <a:buFont typeface="Wingdings" panose="05000000000000000000" pitchFamily="2" charset="2"/>
              <a:buChar char="§"/>
            </a:pPr>
            <a:r>
              <a:rPr lang="en-US" altLang="en-US" dirty="0">
                <a:latin typeface="Arial" panose="020B0604020202020204" pitchFamily="34" charset="0"/>
                <a:cs typeface="Arial" panose="020B0604020202020204" pitchFamily="34" charset="0"/>
              </a:rPr>
              <a:t>Measures the trade-off between the two goods that each producer faces</a:t>
            </a:r>
          </a:p>
          <a:p>
            <a:pPr lvl="1">
              <a:buClr>
                <a:srgbClr val="3163AC"/>
              </a:buClr>
              <a:buFont typeface="Wingdings" panose="05000000000000000000" pitchFamily="2" charset="2"/>
              <a:buChar char="§"/>
            </a:pPr>
            <a:r>
              <a:rPr lang="en-US" altLang="en-US" dirty="0">
                <a:solidFill>
                  <a:srgbClr val="3163AC"/>
                </a:solidFill>
                <a:latin typeface="Arial" panose="020B0604020202020204" pitchFamily="34" charset="0"/>
                <a:cs typeface="Arial" panose="020B0604020202020204" pitchFamily="34" charset="0"/>
              </a:rPr>
              <a:t>Opportunity cost of one good: i</a:t>
            </a:r>
            <a:r>
              <a:rPr lang="en-US" altLang="en-US" dirty="0">
                <a:latin typeface="Arial" panose="020B0604020202020204" pitchFamily="34" charset="0"/>
                <a:cs typeface="Arial" panose="020B0604020202020204" pitchFamily="34" charset="0"/>
              </a:rPr>
              <a:t>nverse of the opportunity cost of the other</a:t>
            </a:r>
          </a:p>
          <a:p>
            <a:pPr lvl="1">
              <a:buClr>
                <a:srgbClr val="3163AC"/>
              </a:buClr>
              <a:buFont typeface="Wingdings" panose="05000000000000000000" pitchFamily="2" charset="2"/>
              <a:buChar char="§"/>
            </a:pPr>
            <a:endParaRPr lang="en-US" altLang="en-US" dirty="0">
              <a:latin typeface="Arial" panose="020B0604020202020204" pitchFamily="34" charset="0"/>
              <a:cs typeface="Arial" panose="020B0604020202020204" pitchFamily="34" charset="0"/>
            </a:endParaRPr>
          </a:p>
          <a:p>
            <a:endParaRPr lang="de-DE" dirty="0"/>
          </a:p>
        </p:txBody>
      </p:sp>
    </p:spTree>
    <p:extLst>
      <p:ext uri="{BB962C8B-B14F-4D97-AF65-F5344CB8AC3E}">
        <p14:creationId xmlns:p14="http://schemas.microsoft.com/office/powerpoint/2010/main" val="6970126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65538"/>
                                        </p:tgtEl>
                                        <p:attrNameLst>
                                          <p:attrName>style.visibility</p:attrName>
                                        </p:attrNameLst>
                                      </p:cBhvr>
                                      <p:to>
                                        <p:strVal val="visible"/>
                                      </p:to>
                                    </p:set>
                                    <p:animEffect transition="in" filter="wipe(left)">
                                      <p:cBhvr>
                                        <p:cTn id="7" dur="500"/>
                                        <p:tgtEl>
                                          <p:spTgt spid="655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p:cNvSpPr>
            <a:spLocks noGrp="1"/>
          </p:cNvSpPr>
          <p:nvPr>
            <p:ph sz="quarter" idx="12"/>
          </p:nvPr>
        </p:nvSpPr>
        <p:spPr>
          <a:xfrm>
            <a:off x="604838" y="1844824"/>
            <a:ext cx="8081962" cy="3876529"/>
          </a:xfrm>
        </p:spPr>
        <p:txBody>
          <a:bodyPr/>
          <a:lstStyle/>
          <a:p>
            <a:pPr marL="0" indent="0">
              <a:buClr>
                <a:srgbClr val="3163AC"/>
              </a:buClr>
              <a:buNone/>
            </a:pPr>
            <a:r>
              <a:rPr lang="en-US" altLang="en-US" b="1" cap="all" dirty="0">
                <a:solidFill>
                  <a:srgbClr val="86A315"/>
                </a:solidFill>
                <a:latin typeface="Arial" panose="020B0604020202020204" pitchFamily="34" charset="0"/>
                <a:cs typeface="Arial" panose="020B0604020202020204" pitchFamily="34" charset="0"/>
              </a:rPr>
              <a:t>Comparative advantage: </a:t>
            </a:r>
            <a:r>
              <a:rPr lang="en-US" altLang="en-US" dirty="0">
                <a:latin typeface="Arial" panose="020B0604020202020204" pitchFamily="34" charset="0"/>
                <a:cs typeface="Arial" panose="020B0604020202020204" pitchFamily="34" charset="0"/>
              </a:rPr>
              <a:t>The ability to produce a good at a lower opportunity cost than another producer</a:t>
            </a:r>
          </a:p>
          <a:p>
            <a:pPr lvl="1">
              <a:buClr>
                <a:srgbClr val="3163AC"/>
              </a:buClr>
              <a:buFont typeface="Wingdings" panose="05000000000000000000" pitchFamily="2" charset="2"/>
              <a:buChar char="§"/>
            </a:pPr>
            <a:r>
              <a:rPr lang="en-US" altLang="en-US" dirty="0">
                <a:latin typeface="Arial" panose="020B0604020202020204" pitchFamily="34" charset="0"/>
                <a:cs typeface="Arial" panose="020B0604020202020204" pitchFamily="34" charset="0"/>
              </a:rPr>
              <a:t>Reflects the </a:t>
            </a:r>
            <a:r>
              <a:rPr lang="en-US" altLang="en-US" dirty="0">
                <a:solidFill>
                  <a:srgbClr val="2E63AC"/>
                </a:solidFill>
                <a:latin typeface="Arial" panose="020B0604020202020204" pitchFamily="34" charset="0"/>
                <a:cs typeface="Arial" panose="020B0604020202020204" pitchFamily="34" charset="0"/>
              </a:rPr>
              <a:t>relative opportunity cost</a:t>
            </a:r>
          </a:p>
          <a:p>
            <a:pPr lvl="1">
              <a:buClr>
                <a:srgbClr val="3163AC"/>
              </a:buClr>
              <a:buFont typeface="Wingdings" panose="05000000000000000000" pitchFamily="2" charset="2"/>
              <a:buChar char="§"/>
            </a:pPr>
            <a:r>
              <a:rPr lang="en-US" altLang="en-US" dirty="0">
                <a:latin typeface="Arial" panose="020B0604020202020204" pitchFamily="34" charset="0"/>
                <a:cs typeface="Arial" panose="020B0604020202020204" pitchFamily="34" charset="0"/>
              </a:rPr>
              <a:t>Each good should be produced by the individual that has the </a:t>
            </a:r>
            <a:r>
              <a:rPr lang="en-US" altLang="en-US" dirty="0">
                <a:solidFill>
                  <a:srgbClr val="2E63AC"/>
                </a:solidFill>
                <a:latin typeface="Arial" panose="020B0604020202020204" pitchFamily="34" charset="0"/>
                <a:cs typeface="Arial" panose="020B0604020202020204" pitchFamily="34" charset="0"/>
              </a:rPr>
              <a:t>smaller opportunity cost </a:t>
            </a:r>
            <a:r>
              <a:rPr lang="en-US" altLang="en-US" dirty="0">
                <a:latin typeface="Arial" panose="020B0604020202020204" pitchFamily="34" charset="0"/>
                <a:cs typeface="Arial" panose="020B0604020202020204" pitchFamily="34" charset="0"/>
              </a:rPr>
              <a:t>of producing that good</a:t>
            </a:r>
          </a:p>
          <a:p>
            <a:pPr lvl="1">
              <a:buClr>
                <a:srgbClr val="3163AC"/>
              </a:buClr>
              <a:buFont typeface="Wingdings" panose="05000000000000000000" pitchFamily="2" charset="2"/>
              <a:buChar char="§"/>
            </a:pPr>
            <a:r>
              <a:rPr lang="en-US" altLang="en-US" dirty="0">
                <a:solidFill>
                  <a:srgbClr val="2E63AC"/>
                </a:solidFill>
                <a:latin typeface="Arial" panose="020B0604020202020204" pitchFamily="34" charset="0"/>
                <a:cs typeface="Arial" panose="020B0604020202020204" pitchFamily="34" charset="0"/>
              </a:rPr>
              <a:t>Specialize</a:t>
            </a:r>
            <a:r>
              <a:rPr lang="en-US" altLang="en-US" dirty="0">
                <a:latin typeface="Arial" panose="020B0604020202020204" pitchFamily="34" charset="0"/>
                <a:cs typeface="Arial" panose="020B0604020202020204" pitchFamily="34" charset="0"/>
              </a:rPr>
              <a:t> according to comparative advantage</a:t>
            </a:r>
          </a:p>
          <a:p>
            <a:pPr>
              <a:buClr>
                <a:srgbClr val="3163AC"/>
              </a:buClr>
              <a:buFont typeface="Wingdings" panose="05000000000000000000" pitchFamily="2" charset="2"/>
              <a:buChar char="§"/>
            </a:pPr>
            <a:endParaRPr lang="en-US" altLang="en-US" dirty="0">
              <a:solidFill>
                <a:srgbClr val="3163AC"/>
              </a:solidFill>
              <a:latin typeface="Arial" panose="020B0604020202020204" pitchFamily="34" charset="0"/>
              <a:cs typeface="Arial" panose="020B0604020202020204" pitchFamily="34" charset="0"/>
            </a:endParaRPr>
          </a:p>
          <a:p>
            <a:pPr>
              <a:buClr>
                <a:srgbClr val="3163AC"/>
              </a:buClr>
              <a:buFont typeface="Wingdings" panose="05000000000000000000" pitchFamily="2" charset="2"/>
              <a:buChar char="§"/>
            </a:pPr>
            <a:endParaRPr lang="en-US" altLang="en-US" dirty="0">
              <a:solidFill>
                <a:srgbClr val="3163AC"/>
              </a:solidFill>
              <a:latin typeface="Arial" panose="020B0604020202020204" pitchFamily="34" charset="0"/>
              <a:cs typeface="Arial" panose="020B0604020202020204" pitchFamily="34" charset="0"/>
            </a:endParaRPr>
          </a:p>
          <a:p>
            <a:endParaRPr lang="de-DE" dirty="0"/>
          </a:p>
        </p:txBody>
      </p:sp>
      <p:sp>
        <p:nvSpPr>
          <p:cNvPr id="9" name="Titel 2"/>
          <p:cNvSpPr>
            <a:spLocks noGrp="1"/>
          </p:cNvSpPr>
          <p:nvPr>
            <p:ph type="title"/>
          </p:nvPr>
        </p:nvSpPr>
        <p:spPr>
          <a:xfrm>
            <a:off x="604838" y="454215"/>
            <a:ext cx="6545262" cy="1132540"/>
          </a:xfrm>
        </p:spPr>
        <p:txBody>
          <a:bodyPr/>
          <a:lstStyle/>
          <a:p>
            <a:r>
              <a:rPr lang="en-US" altLang="en-US" dirty="0">
                <a:solidFill>
                  <a:srgbClr val="2E63AC"/>
                </a:solidFill>
                <a:latin typeface="Arial" panose="020B0604020202020204" pitchFamily="34" charset="0"/>
                <a:cs typeface="Arial" panose="020B0604020202020204" pitchFamily="34" charset="0"/>
              </a:rPr>
              <a:t>Absolute and Comparative Advantage (3/5)</a:t>
            </a:r>
            <a:endParaRPr lang="de-D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0127342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p:cNvSpPr>
            <a:spLocks noGrp="1"/>
          </p:cNvSpPr>
          <p:nvPr>
            <p:ph sz="quarter" idx="12"/>
          </p:nvPr>
        </p:nvSpPr>
        <p:spPr>
          <a:xfrm>
            <a:off x="604838" y="1844824"/>
            <a:ext cx="8081962" cy="3876529"/>
          </a:xfrm>
        </p:spPr>
        <p:txBody>
          <a:bodyPr/>
          <a:lstStyle/>
          <a:p>
            <a:pPr>
              <a:buClr>
                <a:srgbClr val="3163AC"/>
              </a:buClr>
              <a:buFont typeface="Wingdings" panose="05000000000000000000" pitchFamily="2" charset="2"/>
              <a:buChar char="§"/>
            </a:pPr>
            <a:r>
              <a:rPr lang="en-US" altLang="en-US" dirty="0">
                <a:solidFill>
                  <a:srgbClr val="3163AC"/>
                </a:solidFill>
                <a:latin typeface="Arial" panose="020B0604020202020204" pitchFamily="34" charset="0"/>
                <a:cs typeface="Arial" panose="020B0604020202020204" pitchFamily="34" charset="0"/>
              </a:rPr>
              <a:t>One person</a:t>
            </a:r>
          </a:p>
          <a:p>
            <a:pPr lvl="1">
              <a:buClr>
                <a:srgbClr val="3163AC"/>
              </a:buClr>
              <a:buFont typeface="Wingdings" panose="05000000000000000000" pitchFamily="2" charset="2"/>
              <a:buChar char="§"/>
            </a:pPr>
            <a:r>
              <a:rPr lang="en-US" altLang="en-US" dirty="0">
                <a:latin typeface="Arial" panose="020B0604020202020204" pitchFamily="34" charset="0"/>
                <a:cs typeface="Arial" panose="020B0604020202020204" pitchFamily="34" charset="0"/>
              </a:rPr>
              <a:t>Can have absolute advantage in both goods</a:t>
            </a:r>
          </a:p>
          <a:p>
            <a:pPr lvl="1">
              <a:buClr>
                <a:srgbClr val="3163AC"/>
              </a:buClr>
              <a:buFont typeface="Wingdings" panose="05000000000000000000" pitchFamily="2" charset="2"/>
              <a:buChar char="§"/>
            </a:pPr>
            <a:r>
              <a:rPr lang="en-US" altLang="en-US" dirty="0">
                <a:latin typeface="Arial" panose="020B0604020202020204" pitchFamily="34" charset="0"/>
                <a:cs typeface="Arial" panose="020B0604020202020204" pitchFamily="34" charset="0"/>
              </a:rPr>
              <a:t>Cannot have comparative advantage in both goods </a:t>
            </a:r>
          </a:p>
          <a:p>
            <a:pPr>
              <a:buClr>
                <a:srgbClr val="3163AC"/>
              </a:buClr>
              <a:buFont typeface="Wingdings" panose="05000000000000000000" pitchFamily="2" charset="2"/>
              <a:buChar char="§"/>
            </a:pPr>
            <a:r>
              <a:rPr lang="en-US" altLang="en-US" dirty="0">
                <a:solidFill>
                  <a:srgbClr val="3163AC"/>
                </a:solidFill>
                <a:latin typeface="Arial" panose="020B0604020202020204" pitchFamily="34" charset="0"/>
                <a:cs typeface="Arial" panose="020B0604020202020204" pitchFamily="34" charset="0"/>
              </a:rPr>
              <a:t>For different opportunity costs</a:t>
            </a:r>
          </a:p>
          <a:p>
            <a:pPr lvl="1">
              <a:buClr>
                <a:srgbClr val="3163AC"/>
              </a:buClr>
              <a:buFont typeface="Wingdings" panose="05000000000000000000" pitchFamily="2" charset="2"/>
              <a:buChar char="§"/>
            </a:pPr>
            <a:r>
              <a:rPr lang="en-US" altLang="en-US" dirty="0">
                <a:latin typeface="Arial" panose="020B0604020202020204" pitchFamily="34" charset="0"/>
                <a:cs typeface="Arial" panose="020B0604020202020204" pitchFamily="34" charset="0"/>
              </a:rPr>
              <a:t>One person has comparative advantage in one good</a:t>
            </a:r>
          </a:p>
          <a:p>
            <a:pPr lvl="1">
              <a:buClr>
                <a:srgbClr val="3163AC"/>
              </a:buClr>
              <a:buFont typeface="Wingdings" panose="05000000000000000000" pitchFamily="2" charset="2"/>
              <a:buChar char="§"/>
            </a:pPr>
            <a:r>
              <a:rPr lang="en-US" altLang="en-US" dirty="0">
                <a:latin typeface="Arial" panose="020B0604020202020204" pitchFamily="34" charset="0"/>
                <a:cs typeface="Arial" panose="020B0604020202020204" pitchFamily="34" charset="0"/>
              </a:rPr>
              <a:t>The other person has comparative advantage in the other good</a:t>
            </a:r>
          </a:p>
          <a:p>
            <a:pPr>
              <a:buClr>
                <a:srgbClr val="3163AC"/>
              </a:buClr>
              <a:buFont typeface="Wingdings" panose="05000000000000000000" pitchFamily="2" charset="2"/>
              <a:buChar char="§"/>
            </a:pPr>
            <a:r>
              <a:rPr lang="en-US" altLang="en-US" dirty="0">
                <a:solidFill>
                  <a:srgbClr val="3163AC"/>
                </a:solidFill>
                <a:latin typeface="Arial" panose="020B0604020202020204" pitchFamily="34" charset="0"/>
                <a:cs typeface="Arial" panose="020B0604020202020204" pitchFamily="34" charset="0"/>
              </a:rPr>
              <a:t>Gains from specialization and trade</a:t>
            </a:r>
          </a:p>
          <a:p>
            <a:pPr lvl="1">
              <a:buClr>
                <a:srgbClr val="3163AC"/>
              </a:buClr>
              <a:buFont typeface="Wingdings" panose="05000000000000000000" pitchFamily="2" charset="2"/>
              <a:buChar char="§"/>
            </a:pPr>
            <a:r>
              <a:rPr lang="en-US" altLang="en-US" dirty="0">
                <a:latin typeface="Arial" panose="020B0604020202020204" pitchFamily="34" charset="0"/>
                <a:cs typeface="Arial" panose="020B0604020202020204" pitchFamily="34" charset="0"/>
              </a:rPr>
              <a:t>Based on comparative advantage</a:t>
            </a:r>
          </a:p>
          <a:p>
            <a:pPr lvl="1">
              <a:buClr>
                <a:srgbClr val="3163AC"/>
              </a:buClr>
              <a:buFont typeface="Wingdings" panose="05000000000000000000" pitchFamily="2" charset="2"/>
              <a:buChar char="§"/>
            </a:pPr>
            <a:r>
              <a:rPr lang="en-US" altLang="en-US" dirty="0">
                <a:latin typeface="Arial" panose="020B0604020202020204" pitchFamily="34" charset="0"/>
                <a:cs typeface="Arial" panose="020B0604020202020204" pitchFamily="34" charset="0"/>
              </a:rPr>
              <a:t>Total production in economy rises</a:t>
            </a:r>
          </a:p>
          <a:p>
            <a:pPr lvl="2">
              <a:buClr>
                <a:srgbClr val="3163AC"/>
              </a:buClr>
              <a:buFont typeface="Wingdings" panose="05000000000000000000" pitchFamily="2" charset="2"/>
              <a:buChar char="§"/>
            </a:pPr>
            <a:r>
              <a:rPr lang="en-US" altLang="en-US" dirty="0">
                <a:latin typeface="Arial" panose="020B0604020202020204" pitchFamily="34" charset="0"/>
                <a:cs typeface="Arial" panose="020B0604020202020204" pitchFamily="34" charset="0"/>
              </a:rPr>
              <a:t>Increase in the size of the economic pie</a:t>
            </a:r>
          </a:p>
          <a:p>
            <a:pPr lvl="2">
              <a:buClr>
                <a:srgbClr val="3163AC"/>
              </a:buClr>
              <a:buFont typeface="Wingdings" panose="05000000000000000000" pitchFamily="2" charset="2"/>
              <a:buChar char="§"/>
            </a:pPr>
            <a:r>
              <a:rPr lang="en-US" altLang="en-US" dirty="0">
                <a:latin typeface="Arial" panose="020B0604020202020204" pitchFamily="34" charset="0"/>
                <a:cs typeface="Arial" panose="020B0604020202020204" pitchFamily="34" charset="0"/>
              </a:rPr>
              <a:t>Everyone is better off</a:t>
            </a:r>
          </a:p>
          <a:p>
            <a:pPr marL="457200" lvl="1" indent="0">
              <a:buClr>
                <a:srgbClr val="3163AC"/>
              </a:buClr>
              <a:buNone/>
            </a:pPr>
            <a:endParaRPr lang="en-US" altLang="en-US" dirty="0">
              <a:latin typeface="Arial" panose="020B0604020202020204" pitchFamily="34" charset="0"/>
              <a:cs typeface="Arial" panose="020B0604020202020204" pitchFamily="34" charset="0"/>
            </a:endParaRPr>
          </a:p>
          <a:p>
            <a:pPr lvl="1">
              <a:buClr>
                <a:srgbClr val="3163AC"/>
              </a:buClr>
              <a:buFont typeface="Wingdings" panose="05000000000000000000" pitchFamily="2" charset="2"/>
              <a:buChar char="§"/>
            </a:pPr>
            <a:endParaRPr lang="en-US" altLang="en-US" dirty="0">
              <a:latin typeface="Arial" panose="020B0604020202020204" pitchFamily="34" charset="0"/>
              <a:cs typeface="Arial" panose="020B0604020202020204" pitchFamily="34" charset="0"/>
            </a:endParaRPr>
          </a:p>
          <a:p>
            <a:pPr>
              <a:buClr>
                <a:srgbClr val="3163AC"/>
              </a:buClr>
              <a:buFont typeface="Wingdings" panose="05000000000000000000" pitchFamily="2" charset="2"/>
              <a:buChar char="§"/>
            </a:pPr>
            <a:endParaRPr lang="en-US" altLang="en-US" dirty="0">
              <a:solidFill>
                <a:srgbClr val="3163AC"/>
              </a:solidFill>
              <a:latin typeface="Arial" panose="020B0604020202020204" pitchFamily="34" charset="0"/>
              <a:cs typeface="Arial" panose="020B0604020202020204" pitchFamily="34" charset="0"/>
            </a:endParaRPr>
          </a:p>
          <a:p>
            <a:pPr>
              <a:buClr>
                <a:srgbClr val="3163AC"/>
              </a:buClr>
              <a:buFont typeface="Wingdings" panose="05000000000000000000" pitchFamily="2" charset="2"/>
              <a:buChar char="§"/>
            </a:pPr>
            <a:endParaRPr lang="en-US" altLang="en-US" dirty="0">
              <a:solidFill>
                <a:srgbClr val="3163AC"/>
              </a:solidFill>
              <a:latin typeface="Arial" panose="020B0604020202020204" pitchFamily="34" charset="0"/>
              <a:cs typeface="Arial" panose="020B0604020202020204" pitchFamily="34" charset="0"/>
            </a:endParaRPr>
          </a:p>
          <a:p>
            <a:endParaRPr lang="de-DE" dirty="0"/>
          </a:p>
        </p:txBody>
      </p:sp>
      <p:sp>
        <p:nvSpPr>
          <p:cNvPr id="9" name="Titel 2"/>
          <p:cNvSpPr>
            <a:spLocks noGrp="1"/>
          </p:cNvSpPr>
          <p:nvPr>
            <p:ph type="title"/>
          </p:nvPr>
        </p:nvSpPr>
        <p:spPr>
          <a:xfrm>
            <a:off x="604838" y="454215"/>
            <a:ext cx="6545262" cy="1132540"/>
          </a:xfrm>
        </p:spPr>
        <p:txBody>
          <a:bodyPr/>
          <a:lstStyle/>
          <a:p>
            <a:r>
              <a:rPr lang="en-US" altLang="en-US" dirty="0">
                <a:solidFill>
                  <a:srgbClr val="2E63AC"/>
                </a:solidFill>
                <a:latin typeface="Arial" panose="020B0604020202020204" pitchFamily="34" charset="0"/>
                <a:cs typeface="Arial" panose="020B0604020202020204" pitchFamily="34" charset="0"/>
              </a:rPr>
              <a:t>Absolute and Comparative Advantage (4/5)</a:t>
            </a:r>
            <a:endParaRPr lang="de-D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0524672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p:cNvSpPr>
            <a:spLocks noGrp="1"/>
          </p:cNvSpPr>
          <p:nvPr>
            <p:ph sz="quarter" idx="12"/>
          </p:nvPr>
        </p:nvSpPr>
        <p:spPr>
          <a:xfrm>
            <a:off x="604838" y="1844824"/>
            <a:ext cx="8081962" cy="3876529"/>
          </a:xfrm>
        </p:spPr>
        <p:txBody>
          <a:bodyPr/>
          <a:lstStyle/>
          <a:p>
            <a:pPr>
              <a:buClr>
                <a:srgbClr val="3163AC"/>
              </a:buClr>
              <a:buFont typeface="Wingdings" panose="05000000000000000000" pitchFamily="2" charset="2"/>
              <a:buChar char="§"/>
            </a:pPr>
            <a:r>
              <a:rPr lang="en-US" altLang="en-US" dirty="0">
                <a:solidFill>
                  <a:srgbClr val="3163AC"/>
                </a:solidFill>
                <a:latin typeface="Arial" panose="020B0604020202020204" pitchFamily="34" charset="0"/>
                <a:cs typeface="Arial" panose="020B0604020202020204" pitchFamily="34" charset="0"/>
              </a:rPr>
              <a:t>Trade can benefit everyone in society</a:t>
            </a:r>
          </a:p>
          <a:p>
            <a:pPr lvl="1">
              <a:buClr>
                <a:srgbClr val="3163AC"/>
              </a:buClr>
              <a:buFont typeface="Wingdings" panose="05000000000000000000" pitchFamily="2" charset="2"/>
              <a:buChar char="§"/>
            </a:pPr>
            <a:r>
              <a:rPr lang="en-US" altLang="en-US" dirty="0">
                <a:latin typeface="Arial" panose="020B0604020202020204" pitchFamily="34" charset="0"/>
                <a:cs typeface="Arial" panose="020B0604020202020204" pitchFamily="34" charset="0"/>
              </a:rPr>
              <a:t>Allows people to specialize </a:t>
            </a:r>
          </a:p>
          <a:p>
            <a:pPr>
              <a:buClr>
                <a:srgbClr val="3163AC"/>
              </a:buClr>
              <a:buFont typeface="Wingdings" panose="05000000000000000000" pitchFamily="2" charset="2"/>
              <a:buChar char="§"/>
            </a:pPr>
            <a:r>
              <a:rPr lang="en-US" altLang="en-US" dirty="0">
                <a:solidFill>
                  <a:srgbClr val="3163AC"/>
                </a:solidFill>
                <a:latin typeface="Arial" panose="020B0604020202020204" pitchFamily="34" charset="0"/>
                <a:cs typeface="Arial" panose="020B0604020202020204" pitchFamily="34" charset="0"/>
              </a:rPr>
              <a:t>The price of trade</a:t>
            </a:r>
          </a:p>
          <a:p>
            <a:pPr lvl="1">
              <a:buClr>
                <a:srgbClr val="3163AC"/>
              </a:buClr>
              <a:buFont typeface="Wingdings" panose="05000000000000000000" pitchFamily="2" charset="2"/>
              <a:buChar char="§"/>
            </a:pPr>
            <a:r>
              <a:rPr lang="en-US" altLang="en-US" dirty="0">
                <a:latin typeface="Arial" panose="020B0604020202020204" pitchFamily="34" charset="0"/>
                <a:cs typeface="Arial" panose="020B0604020202020204" pitchFamily="34" charset="0"/>
              </a:rPr>
              <a:t>Must lie between the two opportunity costs</a:t>
            </a:r>
          </a:p>
          <a:p>
            <a:pPr>
              <a:buClr>
                <a:srgbClr val="3163AC"/>
              </a:buClr>
              <a:buFont typeface="Wingdings" panose="05000000000000000000" pitchFamily="2" charset="2"/>
              <a:buChar char="§"/>
            </a:pPr>
            <a:r>
              <a:rPr lang="en-US" altLang="en-US" dirty="0">
                <a:solidFill>
                  <a:srgbClr val="3163AC"/>
                </a:solidFill>
                <a:latin typeface="Arial" panose="020B0604020202020204" pitchFamily="34" charset="0"/>
                <a:cs typeface="Arial" panose="020B0604020202020204" pitchFamily="34" charset="0"/>
              </a:rPr>
              <a:t>The comparative advantage explains:</a:t>
            </a:r>
          </a:p>
          <a:p>
            <a:pPr lvl="1">
              <a:buClr>
                <a:srgbClr val="3163AC"/>
              </a:buClr>
              <a:buFont typeface="Wingdings" panose="05000000000000000000" pitchFamily="2" charset="2"/>
              <a:buChar char="§"/>
            </a:pPr>
            <a:r>
              <a:rPr lang="en-US" altLang="en-US" dirty="0">
                <a:latin typeface="Arial" panose="020B0604020202020204" pitchFamily="34" charset="0"/>
                <a:cs typeface="Arial" panose="020B0604020202020204" pitchFamily="34" charset="0"/>
              </a:rPr>
              <a:t>Interdependence</a:t>
            </a:r>
          </a:p>
          <a:p>
            <a:pPr lvl="1">
              <a:buClr>
                <a:srgbClr val="3163AC"/>
              </a:buClr>
              <a:buFont typeface="Wingdings" panose="05000000000000000000" pitchFamily="2" charset="2"/>
              <a:buChar char="§"/>
            </a:pPr>
            <a:r>
              <a:rPr lang="en-US" altLang="en-US" dirty="0">
                <a:latin typeface="Arial" panose="020B0604020202020204" pitchFamily="34" charset="0"/>
                <a:cs typeface="Arial" panose="020B0604020202020204" pitchFamily="34" charset="0"/>
              </a:rPr>
              <a:t>Gains from trade</a:t>
            </a:r>
          </a:p>
          <a:p>
            <a:pPr lvl="1">
              <a:buClr>
                <a:srgbClr val="3163AC"/>
              </a:buClr>
              <a:buFont typeface="Wingdings" panose="05000000000000000000" pitchFamily="2" charset="2"/>
              <a:buChar char="§"/>
            </a:pPr>
            <a:endParaRPr lang="en-US" altLang="en-US" dirty="0">
              <a:latin typeface="Arial" panose="020B0604020202020204" pitchFamily="34" charset="0"/>
              <a:cs typeface="Arial" panose="020B0604020202020204" pitchFamily="34" charset="0"/>
            </a:endParaRPr>
          </a:p>
          <a:p>
            <a:pPr>
              <a:buClr>
                <a:srgbClr val="3163AC"/>
              </a:buClr>
              <a:buFont typeface="Wingdings" panose="05000000000000000000" pitchFamily="2" charset="2"/>
              <a:buChar char="§"/>
            </a:pPr>
            <a:endParaRPr lang="en-US" altLang="en-US" dirty="0">
              <a:solidFill>
                <a:srgbClr val="3163AC"/>
              </a:solidFill>
              <a:latin typeface="Arial" panose="020B0604020202020204" pitchFamily="34" charset="0"/>
              <a:cs typeface="Arial" panose="020B0604020202020204" pitchFamily="34" charset="0"/>
            </a:endParaRPr>
          </a:p>
          <a:p>
            <a:pPr>
              <a:buClr>
                <a:srgbClr val="3163AC"/>
              </a:buClr>
              <a:buFont typeface="Wingdings" panose="05000000000000000000" pitchFamily="2" charset="2"/>
              <a:buChar char="§"/>
            </a:pPr>
            <a:endParaRPr lang="en-US" altLang="en-US" dirty="0">
              <a:solidFill>
                <a:srgbClr val="3163AC"/>
              </a:solidFill>
              <a:latin typeface="Arial" panose="020B0604020202020204" pitchFamily="34" charset="0"/>
              <a:cs typeface="Arial" panose="020B0604020202020204" pitchFamily="34" charset="0"/>
            </a:endParaRPr>
          </a:p>
          <a:p>
            <a:endParaRPr lang="de-DE" dirty="0"/>
          </a:p>
        </p:txBody>
      </p:sp>
      <p:sp>
        <p:nvSpPr>
          <p:cNvPr id="9" name="Titel 2"/>
          <p:cNvSpPr>
            <a:spLocks noGrp="1"/>
          </p:cNvSpPr>
          <p:nvPr>
            <p:ph type="title"/>
          </p:nvPr>
        </p:nvSpPr>
        <p:spPr>
          <a:xfrm>
            <a:off x="604838" y="454215"/>
            <a:ext cx="6545262" cy="1132540"/>
          </a:xfrm>
        </p:spPr>
        <p:txBody>
          <a:bodyPr/>
          <a:lstStyle/>
          <a:p>
            <a:r>
              <a:rPr lang="en-US" altLang="en-US" dirty="0">
                <a:solidFill>
                  <a:srgbClr val="2E63AC"/>
                </a:solidFill>
                <a:latin typeface="Arial" panose="020B0604020202020204" pitchFamily="34" charset="0"/>
                <a:cs typeface="Arial" panose="020B0604020202020204" pitchFamily="34" charset="0"/>
              </a:rPr>
              <a:t>Absolute and Comparative Advantage (5/5)</a:t>
            </a:r>
            <a:endParaRPr lang="de-D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964591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p:cNvSpPr>
            <a:spLocks noGrp="1"/>
          </p:cNvSpPr>
          <p:nvPr>
            <p:ph sz="quarter" idx="12"/>
          </p:nvPr>
        </p:nvSpPr>
        <p:spPr>
          <a:xfrm>
            <a:off x="604838" y="1844824"/>
            <a:ext cx="8081962" cy="3876529"/>
          </a:xfrm>
        </p:spPr>
        <p:txBody>
          <a:bodyPr/>
          <a:lstStyle/>
          <a:p>
            <a:pPr marL="0" indent="0">
              <a:buClr>
                <a:srgbClr val="3163AC"/>
              </a:buClr>
              <a:buNone/>
            </a:pPr>
            <a:r>
              <a:rPr lang="en-US" altLang="en-US" dirty="0">
                <a:solidFill>
                  <a:srgbClr val="3163AC"/>
                </a:solidFill>
                <a:latin typeface="Arial" panose="020B0604020202020204" pitchFamily="34" charset="0"/>
                <a:cs typeface="Arial" panose="020B0604020202020204" pitchFamily="34" charset="0"/>
              </a:rPr>
              <a:t>Should Leonardo Mow His Own Lawn?</a:t>
            </a:r>
          </a:p>
          <a:p>
            <a:pPr>
              <a:buClr>
                <a:srgbClr val="3163AC"/>
              </a:buClr>
              <a:buFont typeface="Wingdings" panose="05000000000000000000" pitchFamily="2" charset="2"/>
              <a:buChar char="§"/>
            </a:pPr>
            <a:r>
              <a:rPr lang="en-US" altLang="en-US" dirty="0">
                <a:solidFill>
                  <a:srgbClr val="3163AC"/>
                </a:solidFill>
                <a:latin typeface="Arial" panose="020B0604020202020204" pitchFamily="34" charset="0"/>
                <a:cs typeface="Arial" panose="020B0604020202020204" pitchFamily="34" charset="0"/>
              </a:rPr>
              <a:t>Leonardo, in 2 hours</a:t>
            </a:r>
          </a:p>
          <a:p>
            <a:pPr lvl="1">
              <a:buClr>
                <a:srgbClr val="3163AC"/>
              </a:buClr>
              <a:buFont typeface="Wingdings" panose="05000000000000000000" pitchFamily="2" charset="2"/>
              <a:buChar char="§"/>
            </a:pPr>
            <a:r>
              <a:rPr lang="en-US" altLang="en-US" dirty="0">
                <a:latin typeface="Arial" panose="020B0604020202020204" pitchFamily="34" charset="0"/>
                <a:cs typeface="Arial" panose="020B0604020202020204" pitchFamily="34" charset="0"/>
              </a:rPr>
              <a:t>Mow his lawn, or</a:t>
            </a:r>
          </a:p>
          <a:p>
            <a:pPr lvl="1">
              <a:buClr>
                <a:srgbClr val="3163AC"/>
              </a:buClr>
              <a:buFont typeface="Wingdings" panose="05000000000000000000" pitchFamily="2" charset="2"/>
              <a:buChar char="§"/>
            </a:pPr>
            <a:r>
              <a:rPr lang="en-US" altLang="en-US" dirty="0">
                <a:latin typeface="Arial" panose="020B0604020202020204" pitchFamily="34" charset="0"/>
                <a:cs typeface="Arial" panose="020B0604020202020204" pitchFamily="34" charset="0"/>
              </a:rPr>
              <a:t>Film a TV commercial, earn $20,000</a:t>
            </a:r>
          </a:p>
          <a:p>
            <a:pPr lvl="1">
              <a:buClr>
                <a:srgbClr val="3163AC"/>
              </a:buClr>
              <a:buFont typeface="Wingdings" panose="05000000000000000000" pitchFamily="2" charset="2"/>
              <a:buChar char="§"/>
            </a:pPr>
            <a:endParaRPr lang="en-US" altLang="en-US" dirty="0">
              <a:latin typeface="Arial" panose="020B0604020202020204" pitchFamily="34" charset="0"/>
              <a:cs typeface="Arial" panose="020B0604020202020204" pitchFamily="34" charset="0"/>
            </a:endParaRPr>
          </a:p>
          <a:p>
            <a:pPr>
              <a:buClr>
                <a:srgbClr val="3163AC"/>
              </a:buClr>
              <a:buFont typeface="Wingdings" panose="05000000000000000000" pitchFamily="2" charset="2"/>
              <a:buChar char="§"/>
            </a:pPr>
            <a:endParaRPr lang="en-US" altLang="en-US" dirty="0">
              <a:solidFill>
                <a:srgbClr val="3163AC"/>
              </a:solidFill>
              <a:latin typeface="Arial" panose="020B0604020202020204" pitchFamily="34" charset="0"/>
              <a:cs typeface="Arial" panose="020B0604020202020204" pitchFamily="34" charset="0"/>
            </a:endParaRPr>
          </a:p>
          <a:p>
            <a:pPr>
              <a:buClr>
                <a:srgbClr val="3163AC"/>
              </a:buClr>
              <a:buFont typeface="Wingdings" panose="05000000000000000000" pitchFamily="2" charset="2"/>
              <a:buChar char="§"/>
            </a:pPr>
            <a:endParaRPr lang="en-US" altLang="en-US" dirty="0">
              <a:solidFill>
                <a:srgbClr val="3163AC"/>
              </a:solidFill>
              <a:latin typeface="Arial" panose="020B0604020202020204" pitchFamily="34" charset="0"/>
              <a:cs typeface="Arial" panose="020B0604020202020204" pitchFamily="34" charset="0"/>
            </a:endParaRPr>
          </a:p>
          <a:p>
            <a:endParaRPr lang="de-DE" dirty="0"/>
          </a:p>
        </p:txBody>
      </p:sp>
      <p:sp>
        <p:nvSpPr>
          <p:cNvPr id="9" name="Titel 2"/>
          <p:cNvSpPr>
            <a:spLocks noGrp="1"/>
          </p:cNvSpPr>
          <p:nvPr>
            <p:ph type="title"/>
          </p:nvPr>
        </p:nvSpPr>
        <p:spPr>
          <a:xfrm>
            <a:off x="604838" y="454215"/>
            <a:ext cx="6545262" cy="1132540"/>
          </a:xfrm>
        </p:spPr>
        <p:txBody>
          <a:bodyPr/>
          <a:lstStyle/>
          <a:p>
            <a:r>
              <a:rPr lang="en-US" altLang="en-US" dirty="0">
                <a:solidFill>
                  <a:srgbClr val="2E63AC"/>
                </a:solidFill>
                <a:latin typeface="Arial" panose="020B0604020202020204" pitchFamily="34" charset="0"/>
                <a:cs typeface="Arial" panose="020B0604020202020204" pitchFamily="34" charset="0"/>
              </a:rPr>
              <a:t>Applications of Comparative Advantage (1/3)</a:t>
            </a:r>
            <a:endParaRPr lang="de-DE" dirty="0">
              <a:latin typeface="Arial" panose="020B0604020202020204" pitchFamily="34" charset="0"/>
              <a:cs typeface="Arial" panose="020B0604020202020204" pitchFamily="34" charset="0"/>
            </a:endParaRPr>
          </a:p>
        </p:txBody>
      </p:sp>
      <p:sp>
        <p:nvSpPr>
          <p:cNvPr id="3" name="AutoShape 4" descr="Bildergebnis für hollywood star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6" descr="Bildergebnis für hollywood star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8249"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7599" y="1155657"/>
            <a:ext cx="2426139" cy="33407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AutoShape 2" descr="Bildergebnis für forrest gump"/>
          <p:cNvSpPr>
            <a:spLocks noChangeAspect="1" noChangeArrowheads="1"/>
          </p:cNvSpPr>
          <p:nvPr/>
        </p:nvSpPr>
        <p:spPr bwMode="auto">
          <a:xfrm>
            <a:off x="155575" y="-2224088"/>
            <a:ext cx="8248650" cy="46386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14029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3873501"/>
            <a:ext cx="4418321" cy="24853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Inhaltsplatzhalter 6"/>
          <p:cNvSpPr txBox="1">
            <a:spLocks/>
          </p:cNvSpPr>
          <p:nvPr/>
        </p:nvSpPr>
        <p:spPr>
          <a:xfrm>
            <a:off x="4593318" y="4168755"/>
            <a:ext cx="8081962" cy="3876529"/>
          </a:xfrm>
          <a:prstGeom prst="rect">
            <a:avLst/>
          </a:prstGeom>
        </p:spPr>
        <p:txBody>
          <a:bodyPr vert="horz" lIns="91440" tIns="45720" rIns="91440" bIns="45720" rtlCol="0">
            <a:noAutofit/>
          </a:bodyPr>
          <a:lstStyle>
            <a:lvl1pPr marL="342900" indent="-342900" algn="l" defTabSz="914400" rtl="0" eaLnBrk="1" latinLnBrk="0" hangingPunct="1">
              <a:lnSpc>
                <a:spcPts val="2800"/>
              </a:lnSpc>
              <a:spcBef>
                <a:spcPts val="1200"/>
              </a:spcBef>
              <a:buClrTx/>
              <a:buFont typeface="Frutiger 45 light" panose="020B0500000000000000" pitchFamily="34" charset="0"/>
              <a:buChar char="&gt;"/>
              <a:defRPr sz="2000" kern="1200">
                <a:solidFill>
                  <a:schemeClr val="tx1"/>
                </a:solidFill>
                <a:latin typeface="Frutiger 45 light" pitchFamily="34" charset="0"/>
                <a:ea typeface="+mn-ea"/>
                <a:cs typeface="+mn-cs"/>
              </a:defRPr>
            </a:lvl1pPr>
            <a:lvl2pPr marL="742950" indent="-28575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3163AC"/>
              </a:buClr>
              <a:buFont typeface="Frutiger 45 light" panose="020B0500000000000000" pitchFamily="34" charset="0"/>
              <a:buNone/>
            </a:pPr>
            <a:endParaRPr lang="en-US" altLang="en-US" dirty="0">
              <a:latin typeface="Arial" panose="020B0604020202020204" pitchFamily="34" charset="0"/>
              <a:cs typeface="Arial" panose="020B0604020202020204" pitchFamily="34" charset="0"/>
            </a:endParaRPr>
          </a:p>
          <a:p>
            <a:pPr>
              <a:buClr>
                <a:srgbClr val="3163AC"/>
              </a:buClr>
              <a:buFont typeface="Wingdings" panose="05000000000000000000" pitchFamily="2" charset="2"/>
              <a:buChar char="§"/>
            </a:pPr>
            <a:r>
              <a:rPr lang="en-US" altLang="en-US" dirty="0">
                <a:solidFill>
                  <a:srgbClr val="3163AC"/>
                </a:solidFill>
                <a:latin typeface="Arial" panose="020B0604020202020204" pitchFamily="34" charset="0"/>
                <a:cs typeface="Arial" panose="020B0604020202020204" pitchFamily="34" charset="0"/>
              </a:rPr>
              <a:t>Forest Gump, in 4 hours</a:t>
            </a:r>
          </a:p>
          <a:p>
            <a:pPr lvl="1">
              <a:buClr>
                <a:srgbClr val="3163AC"/>
              </a:buClr>
              <a:buFont typeface="Wingdings" panose="05000000000000000000" pitchFamily="2" charset="2"/>
              <a:buChar char="§"/>
            </a:pPr>
            <a:r>
              <a:rPr lang="en-US" altLang="en-US" dirty="0">
                <a:latin typeface="Arial" panose="020B0604020202020204" pitchFamily="34" charset="0"/>
                <a:cs typeface="Arial" panose="020B0604020202020204" pitchFamily="34" charset="0"/>
              </a:rPr>
              <a:t>Mow Leo’s lawn</a:t>
            </a:r>
          </a:p>
          <a:p>
            <a:pPr lvl="1">
              <a:buClr>
                <a:srgbClr val="3163AC"/>
              </a:buClr>
              <a:buFont typeface="Wingdings" panose="05000000000000000000" pitchFamily="2" charset="2"/>
              <a:buChar char="§"/>
            </a:pPr>
            <a:r>
              <a:rPr lang="en-US" altLang="en-US" dirty="0">
                <a:latin typeface="Arial" panose="020B0604020202020204" pitchFamily="34" charset="0"/>
                <a:cs typeface="Arial" panose="020B0604020202020204" pitchFamily="34" charset="0"/>
              </a:rPr>
              <a:t>Work at McDonald’s, earn $40</a:t>
            </a:r>
          </a:p>
          <a:p>
            <a:pPr lvl="1">
              <a:buClr>
                <a:srgbClr val="3163AC"/>
              </a:buClr>
              <a:buFont typeface="Wingdings" panose="05000000000000000000" pitchFamily="2" charset="2"/>
              <a:buChar char="§"/>
            </a:pPr>
            <a:endParaRPr lang="en-US" altLang="en-US" dirty="0">
              <a:latin typeface="Arial" panose="020B0604020202020204" pitchFamily="34" charset="0"/>
              <a:cs typeface="Arial" panose="020B0604020202020204" pitchFamily="34" charset="0"/>
            </a:endParaRPr>
          </a:p>
          <a:p>
            <a:pPr>
              <a:buClr>
                <a:srgbClr val="3163AC"/>
              </a:buClr>
              <a:buFont typeface="Wingdings" panose="05000000000000000000" pitchFamily="2" charset="2"/>
              <a:buChar char="§"/>
            </a:pPr>
            <a:endParaRPr lang="en-US" altLang="en-US" dirty="0">
              <a:solidFill>
                <a:srgbClr val="3163AC"/>
              </a:solidFill>
              <a:latin typeface="Arial" panose="020B0604020202020204" pitchFamily="34" charset="0"/>
              <a:cs typeface="Arial" panose="020B0604020202020204" pitchFamily="34" charset="0"/>
            </a:endParaRPr>
          </a:p>
          <a:p>
            <a:pPr>
              <a:buClr>
                <a:srgbClr val="3163AC"/>
              </a:buClr>
              <a:buFont typeface="Wingdings" panose="05000000000000000000" pitchFamily="2" charset="2"/>
              <a:buChar char="§"/>
            </a:pPr>
            <a:endParaRPr lang="en-US" altLang="en-US" dirty="0">
              <a:solidFill>
                <a:srgbClr val="3163AC"/>
              </a:solidFill>
              <a:latin typeface="Arial" panose="020B0604020202020204" pitchFamily="34" charset="0"/>
              <a:cs typeface="Arial" panose="020B0604020202020204" pitchFamily="34" charset="0"/>
            </a:endParaRPr>
          </a:p>
          <a:p>
            <a:endParaRPr lang="de-DE" dirty="0"/>
          </a:p>
        </p:txBody>
      </p:sp>
    </p:spTree>
    <p:extLst>
      <p:ext uri="{BB962C8B-B14F-4D97-AF65-F5344CB8AC3E}">
        <p14:creationId xmlns:p14="http://schemas.microsoft.com/office/powerpoint/2010/main" val="272416990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2"/>
          <p:cNvSpPr>
            <a:spLocks noGrp="1"/>
          </p:cNvSpPr>
          <p:nvPr>
            <p:ph type="title"/>
          </p:nvPr>
        </p:nvSpPr>
        <p:spPr>
          <a:xfrm>
            <a:off x="604838" y="454215"/>
            <a:ext cx="6545262" cy="1132540"/>
          </a:xfrm>
        </p:spPr>
        <p:txBody>
          <a:bodyPr/>
          <a:lstStyle/>
          <a:p>
            <a:r>
              <a:rPr lang="en-US" altLang="en-US" dirty="0">
                <a:solidFill>
                  <a:srgbClr val="2E63AC"/>
                </a:solidFill>
                <a:latin typeface="Arial" panose="020B0604020202020204" pitchFamily="34" charset="0"/>
                <a:cs typeface="Arial" panose="020B0604020202020204" pitchFamily="34" charset="0"/>
              </a:rPr>
              <a:t>Applications of Comparative Advantage (2/3)</a:t>
            </a:r>
            <a:endParaRPr lang="de-DE" dirty="0">
              <a:latin typeface="Arial" panose="020B0604020202020204" pitchFamily="34" charset="0"/>
              <a:cs typeface="Arial" panose="020B0604020202020204" pitchFamily="34" charset="0"/>
            </a:endParaRPr>
          </a:p>
        </p:txBody>
      </p:sp>
      <p:pic>
        <p:nvPicPr>
          <p:cNvPr id="138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136" y="2023897"/>
            <a:ext cx="7553763" cy="33991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AutoShape 4" descr="Bildergebnis für hollywood star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6" descr="Bildergebnis für hollywood star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2700918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p:cNvSpPr>
            <a:spLocks noGrp="1"/>
          </p:cNvSpPr>
          <p:nvPr>
            <p:ph sz="quarter" idx="12"/>
          </p:nvPr>
        </p:nvSpPr>
        <p:spPr>
          <a:xfrm>
            <a:off x="604838" y="1844824"/>
            <a:ext cx="8081962" cy="3876529"/>
          </a:xfrm>
        </p:spPr>
        <p:txBody>
          <a:bodyPr/>
          <a:lstStyle/>
          <a:p>
            <a:pPr marL="0" indent="0">
              <a:buClr>
                <a:srgbClr val="3163AC"/>
              </a:buClr>
              <a:buNone/>
            </a:pPr>
            <a:r>
              <a:rPr lang="en-US" altLang="en-US" dirty="0">
                <a:solidFill>
                  <a:srgbClr val="3163AC"/>
                </a:solidFill>
                <a:latin typeface="Arial" panose="020B0604020202020204" pitchFamily="34" charset="0"/>
                <a:cs typeface="Arial" panose="020B0604020202020204" pitchFamily="34" charset="0"/>
              </a:rPr>
              <a:t>Should the U.S. trade with other countries?</a:t>
            </a:r>
          </a:p>
          <a:p>
            <a:pPr>
              <a:buClr>
                <a:srgbClr val="3163AC"/>
              </a:buClr>
              <a:buFont typeface="Wingdings" panose="05000000000000000000" pitchFamily="2" charset="2"/>
              <a:buChar char="§"/>
            </a:pPr>
            <a:r>
              <a:rPr lang="en-US" altLang="en-US" dirty="0">
                <a:solidFill>
                  <a:srgbClr val="3163AC"/>
                </a:solidFill>
                <a:latin typeface="Arial" panose="020B0604020202020204" pitchFamily="34" charset="0"/>
                <a:cs typeface="Arial" panose="020B0604020202020204" pitchFamily="34" charset="0"/>
              </a:rPr>
              <a:t>Imports: </a:t>
            </a:r>
            <a:r>
              <a:rPr lang="en-US" altLang="en-US" dirty="0">
                <a:latin typeface="Arial" panose="020B0604020202020204" pitchFamily="34" charset="0"/>
                <a:cs typeface="Arial" panose="020B0604020202020204" pitchFamily="34" charset="0"/>
              </a:rPr>
              <a:t>Goods produced abroad and sold domestically</a:t>
            </a:r>
          </a:p>
          <a:p>
            <a:pPr>
              <a:buClr>
                <a:srgbClr val="3163AC"/>
              </a:buClr>
              <a:buFont typeface="Wingdings" panose="05000000000000000000" pitchFamily="2" charset="2"/>
              <a:buChar char="§"/>
            </a:pPr>
            <a:r>
              <a:rPr lang="en-US" altLang="en-US" dirty="0">
                <a:solidFill>
                  <a:srgbClr val="3163AC"/>
                </a:solidFill>
                <a:latin typeface="Arial" panose="020B0604020202020204" pitchFamily="34" charset="0"/>
                <a:cs typeface="Arial" panose="020B0604020202020204" pitchFamily="34" charset="0"/>
              </a:rPr>
              <a:t>Exports: </a:t>
            </a:r>
            <a:r>
              <a:rPr lang="en-US" altLang="en-US" dirty="0">
                <a:latin typeface="Arial" panose="020B0604020202020204" pitchFamily="34" charset="0"/>
                <a:cs typeface="Arial" panose="020B0604020202020204" pitchFamily="34" charset="0"/>
              </a:rPr>
              <a:t>Goods produced domestically and sold abroad</a:t>
            </a:r>
          </a:p>
          <a:p>
            <a:pPr>
              <a:buClr>
                <a:srgbClr val="3163AC"/>
              </a:buClr>
              <a:buFont typeface="Wingdings" panose="05000000000000000000" pitchFamily="2" charset="2"/>
              <a:buChar char="§"/>
            </a:pPr>
            <a:r>
              <a:rPr lang="en-US" altLang="en-US" dirty="0">
                <a:solidFill>
                  <a:srgbClr val="3163AC"/>
                </a:solidFill>
                <a:latin typeface="Arial" panose="020B0604020202020204" pitchFamily="34" charset="0"/>
                <a:cs typeface="Arial" panose="020B0604020202020204" pitchFamily="34" charset="0"/>
              </a:rPr>
              <a:t>U.S and Japan:</a:t>
            </a:r>
            <a:r>
              <a:rPr lang="en-US" altLang="en-US" dirty="0">
                <a:latin typeface="Arial" panose="020B0604020202020204" pitchFamily="34" charset="0"/>
                <a:cs typeface="Arial" panose="020B0604020202020204" pitchFamily="34" charset="0"/>
              </a:rPr>
              <a:t> each produces food and cars</a:t>
            </a:r>
          </a:p>
          <a:p>
            <a:pPr lvl="1">
              <a:buClr>
                <a:srgbClr val="3163AC"/>
              </a:buClr>
              <a:buFont typeface="Wingdings" panose="05000000000000000000" pitchFamily="2" charset="2"/>
              <a:buChar char="§"/>
            </a:pPr>
            <a:r>
              <a:rPr lang="en-US" altLang="en-US" dirty="0">
                <a:latin typeface="Arial" panose="020B0604020202020204" pitchFamily="34" charset="0"/>
                <a:cs typeface="Arial" panose="020B0604020202020204" pitchFamily="34" charset="0"/>
              </a:rPr>
              <a:t>One American worker, one month. 1 car or 2 tons of food</a:t>
            </a:r>
          </a:p>
          <a:p>
            <a:pPr lvl="1">
              <a:buClr>
                <a:srgbClr val="3163AC"/>
              </a:buClr>
              <a:buFont typeface="Wingdings" panose="05000000000000000000" pitchFamily="2" charset="2"/>
              <a:buChar char="§"/>
            </a:pPr>
            <a:r>
              <a:rPr lang="en-US" altLang="en-US" dirty="0">
                <a:latin typeface="Arial" panose="020B0604020202020204" pitchFamily="34" charset="0"/>
                <a:cs typeface="Arial" panose="020B0604020202020204" pitchFamily="34" charset="0"/>
              </a:rPr>
              <a:t>One Japanese worker, one month: 1 car or 1 ton of food</a:t>
            </a:r>
          </a:p>
          <a:p>
            <a:pPr>
              <a:buClr>
                <a:srgbClr val="3163AC"/>
              </a:buClr>
              <a:buFont typeface="Wingdings" panose="05000000000000000000" pitchFamily="2" charset="2"/>
              <a:buChar char="§"/>
            </a:pPr>
            <a:r>
              <a:rPr lang="en-US" altLang="en-US" dirty="0">
                <a:latin typeface="Arial" panose="020B0604020202020204" pitchFamily="34" charset="0"/>
                <a:cs typeface="Arial" panose="020B0604020202020204" pitchFamily="34" charset="0"/>
              </a:rPr>
              <a:t>Each good should be produced by the country with </a:t>
            </a:r>
            <a:r>
              <a:rPr lang="en-US" altLang="en-US" dirty="0">
                <a:solidFill>
                  <a:srgbClr val="2E63AC"/>
                </a:solidFill>
                <a:latin typeface="Arial" panose="020B0604020202020204" pitchFamily="34" charset="0"/>
                <a:cs typeface="Arial" panose="020B0604020202020204" pitchFamily="34" charset="0"/>
              </a:rPr>
              <a:t>the smaller opportunity cost </a:t>
            </a:r>
            <a:r>
              <a:rPr lang="en-US" altLang="en-US" dirty="0">
                <a:latin typeface="Arial" panose="020B0604020202020204" pitchFamily="34" charset="0"/>
                <a:cs typeface="Arial" panose="020B0604020202020204" pitchFamily="34" charset="0"/>
              </a:rPr>
              <a:t>of producing that good</a:t>
            </a:r>
          </a:p>
          <a:p>
            <a:pPr>
              <a:buClr>
                <a:srgbClr val="3163AC"/>
              </a:buClr>
              <a:buFont typeface="Wingdings" panose="05000000000000000000" pitchFamily="2" charset="2"/>
              <a:buChar char="§"/>
            </a:pPr>
            <a:r>
              <a:rPr lang="en-US" altLang="en-US" dirty="0">
                <a:solidFill>
                  <a:srgbClr val="3163AC"/>
                </a:solidFill>
                <a:latin typeface="Arial" panose="020B0604020202020204" pitchFamily="34" charset="0"/>
                <a:cs typeface="Arial" panose="020B0604020202020204" pitchFamily="34" charset="0"/>
              </a:rPr>
              <a:t>Specialization and trade: </a:t>
            </a:r>
            <a:r>
              <a:rPr lang="en-US" altLang="en-US" dirty="0">
                <a:latin typeface="Arial" panose="020B0604020202020204" pitchFamily="34" charset="0"/>
                <a:cs typeface="Arial" panose="020B0604020202020204" pitchFamily="34" charset="0"/>
              </a:rPr>
              <a:t>all countries have more food and more cars </a:t>
            </a:r>
          </a:p>
          <a:p>
            <a:pPr marL="457200" lvl="1" indent="0">
              <a:buClr>
                <a:srgbClr val="3163AC"/>
              </a:buClr>
              <a:buNone/>
            </a:pPr>
            <a:endParaRPr lang="en-US" altLang="en-US" dirty="0">
              <a:latin typeface="Arial" panose="020B0604020202020204" pitchFamily="34" charset="0"/>
              <a:cs typeface="Arial" panose="020B0604020202020204" pitchFamily="34" charset="0"/>
            </a:endParaRPr>
          </a:p>
          <a:p>
            <a:pPr>
              <a:buClr>
                <a:srgbClr val="3163AC"/>
              </a:buClr>
              <a:buFont typeface="Wingdings" panose="05000000000000000000" pitchFamily="2" charset="2"/>
              <a:buChar char="§"/>
            </a:pPr>
            <a:endParaRPr lang="en-US" altLang="en-US" dirty="0">
              <a:latin typeface="Arial" panose="020B0604020202020204" pitchFamily="34" charset="0"/>
              <a:cs typeface="Arial" panose="020B0604020202020204" pitchFamily="34" charset="0"/>
            </a:endParaRPr>
          </a:p>
          <a:p>
            <a:pPr lvl="1">
              <a:buClr>
                <a:srgbClr val="3163AC"/>
              </a:buClr>
              <a:buFont typeface="Wingdings" panose="05000000000000000000" pitchFamily="2" charset="2"/>
              <a:buChar char="§"/>
            </a:pPr>
            <a:endParaRPr lang="en-US" altLang="en-US" dirty="0">
              <a:latin typeface="Arial" panose="020B0604020202020204" pitchFamily="34" charset="0"/>
              <a:cs typeface="Arial" panose="020B0604020202020204" pitchFamily="34" charset="0"/>
            </a:endParaRPr>
          </a:p>
          <a:p>
            <a:pPr>
              <a:buClr>
                <a:srgbClr val="3163AC"/>
              </a:buClr>
              <a:buFont typeface="Wingdings" panose="05000000000000000000" pitchFamily="2" charset="2"/>
              <a:buChar char="§"/>
            </a:pPr>
            <a:endParaRPr lang="en-US" altLang="en-US" dirty="0">
              <a:solidFill>
                <a:srgbClr val="3163AC"/>
              </a:solidFill>
              <a:latin typeface="Arial" panose="020B0604020202020204" pitchFamily="34" charset="0"/>
              <a:cs typeface="Arial" panose="020B0604020202020204" pitchFamily="34" charset="0"/>
            </a:endParaRPr>
          </a:p>
          <a:p>
            <a:pPr>
              <a:buClr>
                <a:srgbClr val="3163AC"/>
              </a:buClr>
              <a:buFont typeface="Wingdings" panose="05000000000000000000" pitchFamily="2" charset="2"/>
              <a:buChar char="§"/>
            </a:pPr>
            <a:endParaRPr lang="en-US" altLang="en-US" dirty="0">
              <a:solidFill>
                <a:srgbClr val="3163AC"/>
              </a:solidFill>
              <a:latin typeface="Arial" panose="020B0604020202020204" pitchFamily="34" charset="0"/>
              <a:cs typeface="Arial" panose="020B0604020202020204" pitchFamily="34" charset="0"/>
            </a:endParaRPr>
          </a:p>
          <a:p>
            <a:endParaRPr lang="de-DE" dirty="0"/>
          </a:p>
        </p:txBody>
      </p:sp>
      <p:sp>
        <p:nvSpPr>
          <p:cNvPr id="9" name="Titel 2"/>
          <p:cNvSpPr>
            <a:spLocks noGrp="1"/>
          </p:cNvSpPr>
          <p:nvPr>
            <p:ph type="title"/>
          </p:nvPr>
        </p:nvSpPr>
        <p:spPr>
          <a:xfrm>
            <a:off x="604838" y="454215"/>
            <a:ext cx="6545262" cy="1132540"/>
          </a:xfrm>
        </p:spPr>
        <p:txBody>
          <a:bodyPr/>
          <a:lstStyle/>
          <a:p>
            <a:r>
              <a:rPr lang="en-US" altLang="en-US" dirty="0">
                <a:solidFill>
                  <a:srgbClr val="2E63AC"/>
                </a:solidFill>
                <a:latin typeface="Arial" panose="020B0604020202020204" pitchFamily="34" charset="0"/>
                <a:cs typeface="Arial" panose="020B0604020202020204" pitchFamily="34" charset="0"/>
              </a:rPr>
              <a:t>Applications of Comparative Advantage (3/3)</a:t>
            </a:r>
            <a:endParaRPr lang="de-DE" dirty="0">
              <a:solidFill>
                <a:srgbClr val="2E63A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971008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604838" y="310778"/>
            <a:ext cx="6545262" cy="1264025"/>
          </a:xfrm>
        </p:spPr>
        <p:txBody>
          <a:bodyPr/>
          <a:lstStyle/>
          <a:p>
            <a:r>
              <a:rPr lang="en-US" dirty="0"/>
              <a:t>Economics</a:t>
            </a:r>
            <a:endParaRPr lang="de-DE" dirty="0"/>
          </a:p>
        </p:txBody>
      </p:sp>
      <p:sp>
        <p:nvSpPr>
          <p:cNvPr id="2" name="AutoShape 2" descr="drought Free Phot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descr="Chart, scatter chart&#10;&#10;Description automatically generated">
            <a:extLst>
              <a:ext uri="{FF2B5EF4-FFF2-40B4-BE49-F238E27FC236}">
                <a16:creationId xmlns:a16="http://schemas.microsoft.com/office/drawing/2014/main" id="{E3719797-5633-234E-BA58-43F8ED8F55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937"/>
            <a:ext cx="9144000" cy="6454588"/>
          </a:xfrm>
          <a:prstGeom prst="rect">
            <a:avLst/>
          </a:prstGeom>
        </p:spPr>
      </p:pic>
    </p:spTree>
    <p:extLst>
      <p:ext uri="{BB962C8B-B14F-4D97-AF65-F5344CB8AC3E}">
        <p14:creationId xmlns:p14="http://schemas.microsoft.com/office/powerpoint/2010/main" val="409369921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a:xfrm>
            <a:off x="3884400" y="694803"/>
            <a:ext cx="4654800" cy="990015"/>
          </a:xfrm>
        </p:spPr>
        <p:txBody>
          <a:bodyPr/>
          <a:lstStyle/>
          <a:p>
            <a:r>
              <a:rPr lang="en-US" dirty="0"/>
              <a:t>The Basics of </a:t>
            </a:r>
            <a:br>
              <a:rPr lang="en-US" dirty="0"/>
            </a:br>
            <a:r>
              <a:rPr lang="en-US" dirty="0"/>
              <a:t>Supply and Demand</a:t>
            </a:r>
          </a:p>
        </p:txBody>
      </p:sp>
      <p:graphicFrame>
        <p:nvGraphicFramePr>
          <p:cNvPr id="7" name="Tabelle 6"/>
          <p:cNvGraphicFramePr>
            <a:graphicFrameLocks noGrp="1"/>
          </p:cNvGraphicFramePr>
          <p:nvPr/>
        </p:nvGraphicFramePr>
        <p:xfrm>
          <a:off x="3900265" y="1904832"/>
          <a:ext cx="5033282" cy="1262938"/>
        </p:xfrm>
        <a:graphic>
          <a:graphicData uri="http://schemas.openxmlformats.org/drawingml/2006/table">
            <a:tbl>
              <a:tblPr firstRow="1" bandRow="1">
                <a:tableStyleId>{5C22544A-7EE6-4342-B048-85BDC9FD1C3A}</a:tableStyleId>
              </a:tblPr>
              <a:tblGrid>
                <a:gridCol w="666000">
                  <a:extLst>
                    <a:ext uri="{9D8B030D-6E8A-4147-A177-3AD203B41FA5}">
                      <a16:colId xmlns:a16="http://schemas.microsoft.com/office/drawing/2014/main" val="20000"/>
                    </a:ext>
                  </a:extLst>
                </a:gridCol>
                <a:gridCol w="4367282">
                  <a:extLst>
                    <a:ext uri="{9D8B030D-6E8A-4147-A177-3AD203B41FA5}">
                      <a16:colId xmlns:a16="http://schemas.microsoft.com/office/drawing/2014/main" val="20001"/>
                    </a:ext>
                  </a:extLst>
                </a:gridCol>
              </a:tblGrid>
              <a:tr h="8540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00" b="1" dirty="0">
                        <a:solidFill>
                          <a:srgbClr val="6E86D4"/>
                        </a:solidFill>
                        <a:latin typeface="Arial Black" pitchFamily="34" charset="0"/>
                        <a:cs typeface="Arial" pitchFamily="34" charset="0"/>
                      </a:endParaRPr>
                    </a:p>
                  </a:txBody>
                  <a:tcPr marL="36000" marR="3600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b="1" dirty="0">
                        <a:solidFill>
                          <a:schemeClr val="tx1"/>
                        </a:solidFill>
                        <a:latin typeface="Arial" pitchFamily="34" charset="0"/>
                        <a:cs typeface="Arial" pitchFamily="34" charset="0"/>
                      </a:endParaRPr>
                    </a:p>
                  </a:txBody>
                  <a:tcPr marL="36000" marR="3600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3542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mn-lt"/>
                          <a:ea typeface="+mn-ea"/>
                          <a:cs typeface="Arial" pitchFamily="34" charset="0"/>
                        </a:rPr>
                        <a:t>2.1</a:t>
                      </a:r>
                      <a:endParaRPr lang="en-US" sz="2400" b="1" dirty="0">
                        <a:solidFill>
                          <a:schemeClr val="bg1"/>
                        </a:solidFill>
                        <a:latin typeface="+mn-lt"/>
                        <a:cs typeface="Arial"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0" dirty="0">
                          <a:solidFill>
                            <a:schemeClr val="bg1"/>
                          </a:solidFill>
                          <a:latin typeface="+mn-lt"/>
                          <a:cs typeface="Arial" pitchFamily="34" charset="0"/>
                        </a:rPr>
                        <a:t>The Market Forces of Supply and</a:t>
                      </a:r>
                      <a:r>
                        <a:rPr lang="en-US" sz="1600" b="0" baseline="0" dirty="0">
                          <a:solidFill>
                            <a:schemeClr val="bg1"/>
                          </a:solidFill>
                          <a:latin typeface="+mn-lt"/>
                          <a:cs typeface="Arial" pitchFamily="34" charset="0"/>
                        </a:rPr>
                        <a:t> </a:t>
                      </a:r>
                      <a:r>
                        <a:rPr lang="en-US" sz="1600" b="0" dirty="0">
                          <a:solidFill>
                            <a:schemeClr val="bg1"/>
                          </a:solidFill>
                          <a:latin typeface="+mn-lt"/>
                          <a:cs typeface="Arial" pitchFamily="34" charset="0"/>
                        </a:rPr>
                        <a:t>Demand</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3542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a:solidFill>
                            <a:schemeClr val="bg1"/>
                          </a:solidFill>
                          <a:latin typeface="+mn-lt"/>
                          <a:cs typeface="Arial" pitchFamily="34" charset="0"/>
                        </a:rPr>
                        <a:t>2.2</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kern="1200" dirty="0">
                          <a:solidFill>
                            <a:schemeClr val="bg1"/>
                          </a:solidFill>
                          <a:effectLst/>
                          <a:latin typeface="+mn-lt"/>
                          <a:ea typeface="+mn-ea"/>
                          <a:cs typeface="+mn-cs"/>
                        </a:rPr>
                        <a:t>Elasticity and its Application</a:t>
                      </a:r>
                      <a:endParaRPr lang="en-US" sz="1500" b="0" dirty="0">
                        <a:solidFill>
                          <a:schemeClr val="bg1"/>
                        </a:solidFill>
                        <a:latin typeface="+mn-lt"/>
                        <a:cs typeface="Arial"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016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700" b="1" dirty="0">
                        <a:solidFill>
                          <a:schemeClr val="tx1">
                            <a:lumMod val="50000"/>
                            <a:lumOff val="50000"/>
                          </a:schemeClr>
                        </a:solidFill>
                        <a:latin typeface="Arial Black" pitchFamily="34" charset="0"/>
                        <a:cs typeface="Arial" pitchFamily="34" charset="0"/>
                      </a:endParaRPr>
                    </a:p>
                  </a:txBody>
                  <a:tcPr marL="36000" marR="3600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700" b="0" dirty="0">
                        <a:solidFill>
                          <a:schemeClr val="tx1">
                            <a:lumMod val="50000"/>
                            <a:lumOff val="50000"/>
                          </a:schemeClr>
                        </a:solidFill>
                        <a:latin typeface="Arial" pitchFamily="34" charset="0"/>
                        <a:cs typeface="Arial" pitchFamily="34" charset="0"/>
                      </a:endParaRPr>
                    </a:p>
                  </a:txBody>
                  <a:tcPr marL="36000" marR="3600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6" name="Textfeld 5"/>
          <p:cNvSpPr txBox="1"/>
          <p:nvPr/>
        </p:nvSpPr>
        <p:spPr>
          <a:xfrm>
            <a:off x="-171448" y="1305618"/>
            <a:ext cx="4124325" cy="4524315"/>
          </a:xfrm>
          <a:prstGeom prst="rect">
            <a:avLst/>
          </a:prstGeom>
          <a:noFill/>
        </p:spPr>
        <p:txBody>
          <a:bodyPr wrap="square" rtlCol="0">
            <a:spAutoFit/>
          </a:bodyPr>
          <a:lstStyle/>
          <a:p>
            <a:r>
              <a:rPr lang="de-DE" sz="28800" spc="-1500" dirty="0">
                <a:solidFill>
                  <a:schemeClr val="bg1"/>
                </a:solidFill>
              </a:rPr>
              <a:t>02</a:t>
            </a:r>
          </a:p>
        </p:txBody>
      </p:sp>
    </p:spTree>
    <p:extLst>
      <p:ext uri="{BB962C8B-B14F-4D97-AF65-F5344CB8AC3E}">
        <p14:creationId xmlns:p14="http://schemas.microsoft.com/office/powerpoint/2010/main" val="213285324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0"/>
          <p:cNvSpPr txBox="1">
            <a:spLocks/>
          </p:cNvSpPr>
          <p:nvPr/>
        </p:nvSpPr>
        <p:spPr>
          <a:xfrm>
            <a:off x="727200" y="287367"/>
            <a:ext cx="8042400" cy="993600"/>
          </a:xfrm>
          <a:prstGeom prst="rect">
            <a:avLst/>
          </a:prstGeom>
        </p:spPr>
        <p:txBody>
          <a:bodyPr vert="horz" lIns="91440" tIns="45720" rIns="91440" bIns="45720" rtlCol="0" anchor="t" anchorCtr="0">
            <a:noAutofit/>
          </a:bodyPr>
          <a:lstStyle>
            <a:lvl1pPr algn="l" defTabSz="914400" rtl="0" eaLnBrk="1" latinLnBrk="0" hangingPunct="1">
              <a:lnSpc>
                <a:spcPts val="3500"/>
              </a:lnSpc>
              <a:spcBef>
                <a:spcPct val="0"/>
              </a:spcBef>
              <a:buNone/>
              <a:defRPr lang="en-US" sz="3000" b="0" kern="1200" cap="all" baseline="0">
                <a:solidFill>
                  <a:schemeClr val="bg1"/>
                </a:solidFill>
                <a:latin typeface="Frutiger 45 light" pitchFamily="34" charset="0"/>
                <a:ea typeface="+mj-ea"/>
                <a:cs typeface="+mj-cs"/>
              </a:defRPr>
            </a:lvl1pPr>
          </a:lstStyle>
          <a:p>
            <a:r>
              <a:rPr lang="de-DE" dirty="0"/>
              <a:t>             </a:t>
            </a:r>
          </a:p>
        </p:txBody>
      </p:sp>
      <p:sp>
        <p:nvSpPr>
          <p:cNvPr id="13" name="Titel 10"/>
          <p:cNvSpPr>
            <a:spLocks noGrp="1"/>
          </p:cNvSpPr>
          <p:nvPr>
            <p:ph type="title" idx="4294967295"/>
          </p:nvPr>
        </p:nvSpPr>
        <p:spPr>
          <a:xfrm>
            <a:off x="979488" y="14288"/>
            <a:ext cx="8164512" cy="1436687"/>
          </a:xfrm>
        </p:spPr>
        <p:txBody>
          <a:bodyPr anchor="ctr"/>
          <a:lstStyle>
            <a:lvl1pPr>
              <a:lnSpc>
                <a:spcPts val="3500"/>
              </a:lnSpc>
              <a:defRPr b="0">
                <a:solidFill>
                  <a:schemeClr val="bg1"/>
                </a:solidFill>
              </a:defRPr>
            </a:lvl1pPr>
          </a:lstStyle>
          <a:p>
            <a:r>
              <a:rPr lang="en-US" dirty="0">
                <a:cs typeface="Arial" pitchFamily="34" charset="0"/>
              </a:rPr>
              <a:t>“Economics…</a:t>
            </a:r>
          </a:p>
        </p:txBody>
      </p:sp>
      <p:sp>
        <p:nvSpPr>
          <p:cNvPr id="8" name="Titel 10"/>
          <p:cNvSpPr txBox="1">
            <a:spLocks/>
          </p:cNvSpPr>
          <p:nvPr/>
        </p:nvSpPr>
        <p:spPr>
          <a:xfrm>
            <a:off x="321574" y="1193800"/>
            <a:ext cx="8500852" cy="5664200"/>
          </a:xfrm>
          <a:prstGeom prst="rect">
            <a:avLst/>
          </a:prstGeom>
        </p:spPr>
        <p:txBody>
          <a:bodyPr vert="horz" lIns="91440" tIns="45720" rIns="91440" bIns="45720" rtlCol="0" anchor="ctr" anchorCtr="0">
            <a:noAutofit/>
          </a:bodyPr>
          <a:lstStyle>
            <a:lvl1pPr algn="l" defTabSz="914400" rtl="0" eaLnBrk="1" latinLnBrk="0" hangingPunct="1">
              <a:lnSpc>
                <a:spcPts val="3500"/>
              </a:lnSpc>
              <a:spcBef>
                <a:spcPct val="0"/>
              </a:spcBef>
              <a:buNone/>
              <a:defRPr lang="en-US" sz="2400" b="0" kern="1200" cap="all" baseline="0">
                <a:solidFill>
                  <a:schemeClr val="bg1"/>
                </a:solidFill>
                <a:latin typeface="Frutiger 45 light" pitchFamily="34" charset="0"/>
                <a:ea typeface="+mj-ea"/>
                <a:cs typeface="+mj-cs"/>
              </a:defRPr>
            </a:lvl1pPr>
          </a:lstStyle>
          <a:p>
            <a:pPr>
              <a:lnSpc>
                <a:spcPct val="120000"/>
              </a:lnSpc>
              <a:spcBef>
                <a:spcPts val="1200"/>
              </a:spcBef>
              <a:spcAft>
                <a:spcPts val="1200"/>
              </a:spcAft>
            </a:pPr>
            <a:r>
              <a:rPr lang="de-DE" sz="2000" cap="none" dirty="0">
                <a:solidFill>
                  <a:schemeClr val="tx1"/>
                </a:solidFill>
                <a:cs typeface="Arial" pitchFamily="34" charset="0"/>
              </a:rPr>
              <a:t>In a </a:t>
            </a:r>
            <a:r>
              <a:rPr lang="en-US" sz="2000" cap="none" dirty="0">
                <a:solidFill>
                  <a:schemeClr val="tx1"/>
                </a:solidFill>
                <a:cs typeface="Arial" pitchFamily="34" charset="0"/>
              </a:rPr>
              <a:t>competitive</a:t>
            </a:r>
            <a:r>
              <a:rPr lang="de-DE" sz="2000" cap="none" dirty="0">
                <a:solidFill>
                  <a:schemeClr val="tx1"/>
                </a:solidFill>
                <a:cs typeface="Arial" pitchFamily="34" charset="0"/>
              </a:rPr>
              <a:t> </a:t>
            </a:r>
            <a:r>
              <a:rPr lang="de-DE" sz="2000" cap="none" dirty="0" err="1">
                <a:solidFill>
                  <a:schemeClr val="tx1"/>
                </a:solidFill>
                <a:cs typeface="Arial" pitchFamily="34" charset="0"/>
              </a:rPr>
              <a:t>market</a:t>
            </a:r>
            <a:r>
              <a:rPr lang="de-DE" sz="2000" cap="none" dirty="0">
                <a:solidFill>
                  <a:schemeClr val="tx1"/>
                </a:solidFill>
                <a:cs typeface="Arial" pitchFamily="34" charset="0"/>
              </a:rPr>
              <a:t>, </a:t>
            </a:r>
            <a:r>
              <a:rPr lang="de-DE" sz="2000" cap="none" dirty="0" err="1">
                <a:solidFill>
                  <a:schemeClr val="tx1"/>
                </a:solidFill>
                <a:cs typeface="Arial" pitchFamily="34" charset="0"/>
              </a:rPr>
              <a:t>demand</a:t>
            </a:r>
            <a:r>
              <a:rPr lang="de-DE" sz="2000" cap="none" dirty="0">
                <a:solidFill>
                  <a:schemeClr val="tx1"/>
                </a:solidFill>
                <a:cs typeface="Arial" pitchFamily="34" charset="0"/>
              </a:rPr>
              <a:t> </a:t>
            </a:r>
            <a:r>
              <a:rPr lang="de-DE" sz="2000" cap="none" dirty="0" err="1">
                <a:solidFill>
                  <a:schemeClr val="tx1"/>
                </a:solidFill>
                <a:cs typeface="Arial" pitchFamily="34" charset="0"/>
              </a:rPr>
              <a:t>and</a:t>
            </a:r>
            <a:r>
              <a:rPr lang="de-DE" sz="2000" cap="none" dirty="0">
                <a:solidFill>
                  <a:schemeClr val="tx1"/>
                </a:solidFill>
                <a:cs typeface="Arial" pitchFamily="34" charset="0"/>
              </a:rPr>
              <a:t> </a:t>
            </a:r>
            <a:r>
              <a:rPr lang="de-DE" sz="2000" cap="none" dirty="0" err="1">
                <a:solidFill>
                  <a:schemeClr val="tx1"/>
                </a:solidFill>
                <a:cs typeface="Arial" pitchFamily="34" charset="0"/>
              </a:rPr>
              <a:t>supply</a:t>
            </a:r>
            <a:r>
              <a:rPr lang="de-DE" sz="2000" cap="none" dirty="0">
                <a:solidFill>
                  <a:schemeClr val="tx1"/>
                </a:solidFill>
                <a:cs typeface="Arial" pitchFamily="34" charset="0"/>
              </a:rPr>
              <a:t> </a:t>
            </a:r>
            <a:r>
              <a:rPr lang="de-DE" sz="2000" cap="none" dirty="0" err="1">
                <a:solidFill>
                  <a:schemeClr val="tx1"/>
                </a:solidFill>
                <a:cs typeface="Arial" pitchFamily="34" charset="0"/>
              </a:rPr>
              <a:t>determine</a:t>
            </a:r>
            <a:r>
              <a:rPr lang="de-DE" sz="2000" cap="none" dirty="0">
                <a:solidFill>
                  <a:schemeClr val="tx1"/>
                </a:solidFill>
                <a:cs typeface="Arial" pitchFamily="34" charset="0"/>
              </a:rPr>
              <a:t> </a:t>
            </a:r>
            <a:r>
              <a:rPr lang="de-DE" sz="2000" cap="none" dirty="0" err="1">
                <a:solidFill>
                  <a:schemeClr val="tx1"/>
                </a:solidFill>
                <a:cs typeface="Arial" pitchFamily="34" charset="0"/>
              </a:rPr>
              <a:t>the</a:t>
            </a:r>
            <a:r>
              <a:rPr lang="de-DE" sz="2000" cap="none" dirty="0">
                <a:solidFill>
                  <a:schemeClr val="tx1"/>
                </a:solidFill>
                <a:cs typeface="Arial" pitchFamily="34" charset="0"/>
              </a:rPr>
              <a:t> </a:t>
            </a:r>
            <a:r>
              <a:rPr lang="de-DE" sz="2000" cap="none" dirty="0" err="1">
                <a:solidFill>
                  <a:schemeClr val="tx1"/>
                </a:solidFill>
                <a:cs typeface="Arial" pitchFamily="34" charset="0"/>
              </a:rPr>
              <a:t>price</a:t>
            </a:r>
            <a:r>
              <a:rPr lang="de-DE" sz="2000" cap="none" dirty="0">
                <a:solidFill>
                  <a:schemeClr val="tx1"/>
                </a:solidFill>
                <a:cs typeface="Arial" pitchFamily="34" charset="0"/>
              </a:rPr>
              <a:t>. </a:t>
            </a:r>
          </a:p>
          <a:p>
            <a:pPr>
              <a:lnSpc>
                <a:spcPct val="120000"/>
              </a:lnSpc>
              <a:spcBef>
                <a:spcPts val="1200"/>
              </a:spcBef>
              <a:spcAft>
                <a:spcPts val="1200"/>
              </a:spcAft>
            </a:pPr>
            <a:r>
              <a:rPr lang="de-DE" sz="2000" cap="none" dirty="0">
                <a:solidFill>
                  <a:schemeClr val="tx1"/>
                </a:solidFill>
                <a:cs typeface="Arial" pitchFamily="34" charset="0"/>
              </a:rPr>
              <a:t>The </a:t>
            </a:r>
            <a:r>
              <a:rPr lang="de-DE" sz="2000" cap="none" dirty="0" err="1">
                <a:solidFill>
                  <a:schemeClr val="tx1"/>
                </a:solidFill>
                <a:cs typeface="Arial" pitchFamily="34" charset="0"/>
              </a:rPr>
              <a:t>market</a:t>
            </a:r>
            <a:r>
              <a:rPr lang="de-DE" sz="2000" cap="none" dirty="0">
                <a:solidFill>
                  <a:schemeClr val="tx1"/>
                </a:solidFill>
                <a:cs typeface="Arial" pitchFamily="34" charset="0"/>
              </a:rPr>
              <a:t> </a:t>
            </a:r>
            <a:r>
              <a:rPr lang="de-DE" sz="2000" cap="none" dirty="0" err="1">
                <a:solidFill>
                  <a:schemeClr val="tx1"/>
                </a:solidFill>
                <a:cs typeface="Arial" pitchFamily="34" charset="0"/>
              </a:rPr>
              <a:t>equilibrium</a:t>
            </a:r>
            <a:r>
              <a:rPr lang="de-DE" sz="2000" cap="none" dirty="0">
                <a:solidFill>
                  <a:schemeClr val="tx1"/>
                </a:solidFill>
                <a:cs typeface="Arial" pitchFamily="34" charset="0"/>
              </a:rPr>
              <a:t> </a:t>
            </a:r>
            <a:r>
              <a:rPr lang="de-DE" sz="2000" cap="none" dirty="0" err="1">
                <a:solidFill>
                  <a:schemeClr val="tx1"/>
                </a:solidFill>
                <a:cs typeface="Arial" pitchFamily="34" charset="0"/>
              </a:rPr>
              <a:t>is</a:t>
            </a:r>
            <a:r>
              <a:rPr lang="de-DE" sz="2000" cap="none" dirty="0">
                <a:solidFill>
                  <a:schemeClr val="tx1"/>
                </a:solidFill>
                <a:cs typeface="Arial" pitchFamily="34" charset="0"/>
              </a:rPr>
              <a:t> </a:t>
            </a:r>
            <a:r>
              <a:rPr lang="de-DE" sz="2000" cap="none" dirty="0" err="1">
                <a:solidFill>
                  <a:schemeClr val="tx1"/>
                </a:solidFill>
                <a:cs typeface="Arial" pitchFamily="34" charset="0"/>
              </a:rPr>
              <a:t>characterized</a:t>
            </a:r>
            <a:r>
              <a:rPr lang="de-DE" sz="2000" cap="none" dirty="0">
                <a:solidFill>
                  <a:schemeClr val="tx1"/>
                </a:solidFill>
                <a:cs typeface="Arial" pitchFamily="34" charset="0"/>
              </a:rPr>
              <a:t> </a:t>
            </a:r>
            <a:r>
              <a:rPr lang="de-DE" sz="2000" cap="none" dirty="0" err="1">
                <a:solidFill>
                  <a:schemeClr val="tx1"/>
                </a:solidFill>
                <a:cs typeface="Arial" pitchFamily="34" charset="0"/>
              </a:rPr>
              <a:t>by</a:t>
            </a:r>
            <a:r>
              <a:rPr lang="de-DE" sz="2000" cap="none" dirty="0">
                <a:solidFill>
                  <a:schemeClr val="tx1"/>
                </a:solidFill>
                <a:cs typeface="Arial" pitchFamily="34" charset="0"/>
              </a:rPr>
              <a:t> </a:t>
            </a:r>
            <a:r>
              <a:rPr lang="de-DE" sz="2000" cap="none" dirty="0" err="1">
                <a:solidFill>
                  <a:schemeClr val="tx1"/>
                </a:solidFill>
                <a:cs typeface="Arial" pitchFamily="34" charset="0"/>
              </a:rPr>
              <a:t>the</a:t>
            </a:r>
            <a:r>
              <a:rPr lang="de-DE" sz="2000" cap="none" dirty="0">
                <a:solidFill>
                  <a:schemeClr val="tx1"/>
                </a:solidFill>
                <a:cs typeface="Arial" pitchFamily="34" charset="0"/>
              </a:rPr>
              <a:t> </a:t>
            </a:r>
            <a:r>
              <a:rPr lang="de-DE" sz="2000" cap="none" dirty="0" err="1">
                <a:solidFill>
                  <a:schemeClr val="tx1"/>
                </a:solidFill>
                <a:cs typeface="Arial" pitchFamily="34" charset="0"/>
              </a:rPr>
              <a:t>equilibrium</a:t>
            </a:r>
            <a:r>
              <a:rPr lang="de-DE" sz="2000" cap="none" dirty="0">
                <a:solidFill>
                  <a:schemeClr val="tx1"/>
                </a:solidFill>
                <a:cs typeface="Arial" pitchFamily="34" charset="0"/>
              </a:rPr>
              <a:t> </a:t>
            </a:r>
            <a:r>
              <a:rPr lang="de-DE" sz="2000" cap="none" dirty="0" err="1">
                <a:solidFill>
                  <a:schemeClr val="tx1"/>
                </a:solidFill>
                <a:cs typeface="Arial" pitchFamily="34" charset="0"/>
              </a:rPr>
              <a:t>price</a:t>
            </a:r>
            <a:r>
              <a:rPr lang="de-DE" sz="2000" cap="none" dirty="0">
                <a:solidFill>
                  <a:schemeClr val="tx1"/>
                </a:solidFill>
                <a:cs typeface="Arial" pitchFamily="34" charset="0"/>
              </a:rPr>
              <a:t> </a:t>
            </a:r>
            <a:r>
              <a:rPr lang="de-DE" sz="2000" cap="none" dirty="0" err="1">
                <a:solidFill>
                  <a:schemeClr val="tx1"/>
                </a:solidFill>
                <a:cs typeface="Arial" pitchFamily="34" charset="0"/>
              </a:rPr>
              <a:t>and</a:t>
            </a:r>
            <a:r>
              <a:rPr lang="de-DE" sz="2000" cap="none" dirty="0">
                <a:solidFill>
                  <a:schemeClr val="tx1"/>
                </a:solidFill>
                <a:cs typeface="Arial" pitchFamily="34" charset="0"/>
              </a:rPr>
              <a:t> </a:t>
            </a:r>
            <a:r>
              <a:rPr lang="de-DE" sz="2000" cap="none" dirty="0" err="1">
                <a:solidFill>
                  <a:schemeClr val="tx1"/>
                </a:solidFill>
                <a:cs typeface="Arial" pitchFamily="34" charset="0"/>
              </a:rPr>
              <a:t>quantity</a:t>
            </a:r>
            <a:r>
              <a:rPr lang="de-DE" sz="2000" cap="none" dirty="0">
                <a:solidFill>
                  <a:schemeClr val="tx1"/>
                </a:solidFill>
                <a:cs typeface="Arial" pitchFamily="34" charset="0"/>
              </a:rPr>
              <a:t>  </a:t>
            </a:r>
            <a:r>
              <a:rPr lang="de-DE" sz="2000" cap="none" dirty="0" err="1">
                <a:solidFill>
                  <a:schemeClr val="tx1"/>
                </a:solidFill>
                <a:cs typeface="Arial" pitchFamily="34" charset="0"/>
              </a:rPr>
              <a:t>if</a:t>
            </a:r>
            <a:r>
              <a:rPr lang="de-DE" sz="2000" cap="none" dirty="0">
                <a:solidFill>
                  <a:schemeClr val="tx1"/>
                </a:solidFill>
                <a:cs typeface="Arial" pitchFamily="34" charset="0"/>
              </a:rPr>
              <a:t> all </a:t>
            </a:r>
            <a:r>
              <a:rPr lang="de-DE" sz="2000" cap="none" dirty="0" err="1">
                <a:solidFill>
                  <a:schemeClr val="tx1"/>
                </a:solidFill>
                <a:cs typeface="Arial" pitchFamily="34" charset="0"/>
              </a:rPr>
              <a:t>buyers</a:t>
            </a:r>
            <a:r>
              <a:rPr lang="de-DE" sz="2000" cap="none" dirty="0">
                <a:solidFill>
                  <a:schemeClr val="tx1"/>
                </a:solidFill>
                <a:cs typeface="Arial" pitchFamily="34" charset="0"/>
              </a:rPr>
              <a:t> </a:t>
            </a:r>
            <a:r>
              <a:rPr lang="de-DE" sz="2000" cap="none" dirty="0" err="1">
                <a:solidFill>
                  <a:schemeClr val="tx1"/>
                </a:solidFill>
                <a:cs typeface="Arial" pitchFamily="34" charset="0"/>
              </a:rPr>
              <a:t>and</a:t>
            </a:r>
            <a:r>
              <a:rPr lang="de-DE" sz="2000" cap="none" dirty="0">
                <a:solidFill>
                  <a:schemeClr val="tx1"/>
                </a:solidFill>
                <a:cs typeface="Arial" pitchFamily="34" charset="0"/>
              </a:rPr>
              <a:t> </a:t>
            </a:r>
            <a:r>
              <a:rPr lang="de-DE" sz="2000" cap="none" dirty="0" err="1">
                <a:solidFill>
                  <a:schemeClr val="tx1"/>
                </a:solidFill>
                <a:cs typeface="Arial" pitchFamily="34" charset="0"/>
              </a:rPr>
              <a:t>suppliers</a:t>
            </a:r>
            <a:r>
              <a:rPr lang="de-DE" sz="2000" cap="none" dirty="0">
                <a:solidFill>
                  <a:schemeClr val="tx1"/>
                </a:solidFill>
                <a:cs typeface="Arial" pitchFamily="34" charset="0"/>
              </a:rPr>
              <a:t> </a:t>
            </a:r>
            <a:r>
              <a:rPr lang="de-DE" sz="2000" cap="none" dirty="0" err="1">
                <a:solidFill>
                  <a:schemeClr val="tx1"/>
                </a:solidFill>
                <a:cs typeface="Arial" pitchFamily="34" charset="0"/>
              </a:rPr>
              <a:t>act</a:t>
            </a:r>
            <a:r>
              <a:rPr lang="de-DE" sz="2000" cap="none" dirty="0">
                <a:solidFill>
                  <a:schemeClr val="tx1"/>
                </a:solidFill>
                <a:cs typeface="Arial" pitchFamily="34" charset="0"/>
              </a:rPr>
              <a:t> </a:t>
            </a:r>
            <a:r>
              <a:rPr lang="de-DE" sz="2000" cap="none" dirty="0" err="1">
                <a:solidFill>
                  <a:schemeClr val="tx1"/>
                </a:solidFill>
                <a:cs typeface="Arial" pitchFamily="34" charset="0"/>
              </a:rPr>
              <a:t>according</a:t>
            </a:r>
            <a:r>
              <a:rPr lang="de-DE" sz="2000" cap="none" dirty="0">
                <a:solidFill>
                  <a:schemeClr val="tx1"/>
                </a:solidFill>
                <a:cs typeface="Arial" pitchFamily="34" charset="0"/>
              </a:rPr>
              <a:t> </a:t>
            </a:r>
            <a:r>
              <a:rPr lang="de-DE" sz="2000" cap="none" dirty="0" err="1">
                <a:solidFill>
                  <a:schemeClr val="tx1"/>
                </a:solidFill>
                <a:cs typeface="Arial" pitchFamily="34" charset="0"/>
              </a:rPr>
              <a:t>to</a:t>
            </a:r>
            <a:r>
              <a:rPr lang="de-DE" sz="2000" cap="none" dirty="0">
                <a:solidFill>
                  <a:schemeClr val="tx1"/>
                </a:solidFill>
                <a:cs typeface="Arial" pitchFamily="34" charset="0"/>
              </a:rPr>
              <a:t> </a:t>
            </a:r>
            <a:r>
              <a:rPr lang="de-DE" sz="2000" cap="none" dirty="0" err="1">
                <a:solidFill>
                  <a:schemeClr val="tx1"/>
                </a:solidFill>
                <a:cs typeface="Arial" pitchFamily="34" charset="0"/>
              </a:rPr>
              <a:t>their</a:t>
            </a:r>
            <a:r>
              <a:rPr lang="de-DE" sz="2000" cap="none" dirty="0">
                <a:solidFill>
                  <a:schemeClr val="tx1"/>
                </a:solidFill>
                <a:cs typeface="Arial" pitchFamily="34" charset="0"/>
              </a:rPr>
              <a:t> </a:t>
            </a:r>
            <a:r>
              <a:rPr lang="de-DE" sz="2000" cap="none" dirty="0" err="1">
                <a:solidFill>
                  <a:schemeClr val="tx1"/>
                </a:solidFill>
                <a:cs typeface="Arial" pitchFamily="34" charset="0"/>
              </a:rPr>
              <a:t>incentives</a:t>
            </a:r>
            <a:r>
              <a:rPr lang="de-DE" sz="2000" cap="none" dirty="0">
                <a:solidFill>
                  <a:schemeClr val="tx1"/>
                </a:solidFill>
                <a:cs typeface="Arial" pitchFamily="34" charset="0"/>
              </a:rPr>
              <a:t>.  </a:t>
            </a:r>
          </a:p>
          <a:p>
            <a:pPr>
              <a:lnSpc>
                <a:spcPct val="120000"/>
              </a:lnSpc>
              <a:spcBef>
                <a:spcPts val="1200"/>
              </a:spcBef>
              <a:spcAft>
                <a:spcPts val="1200"/>
              </a:spcAft>
            </a:pPr>
            <a:r>
              <a:rPr lang="de-DE" sz="2000" cap="none" dirty="0">
                <a:solidFill>
                  <a:schemeClr val="tx1"/>
                </a:solidFill>
                <a:cs typeface="Arial" pitchFamily="34" charset="0"/>
              </a:rPr>
              <a:t>As a </a:t>
            </a:r>
            <a:r>
              <a:rPr lang="de-DE" sz="2000" cap="none" dirty="0" err="1">
                <a:solidFill>
                  <a:schemeClr val="tx1"/>
                </a:solidFill>
                <a:cs typeface="Arial" pitchFamily="34" charset="0"/>
              </a:rPr>
              <a:t>manager</a:t>
            </a:r>
            <a:r>
              <a:rPr lang="de-DE" sz="2000" cap="none" dirty="0">
                <a:solidFill>
                  <a:schemeClr val="tx1"/>
                </a:solidFill>
                <a:cs typeface="Arial" pitchFamily="34" charset="0"/>
              </a:rPr>
              <a:t> </a:t>
            </a:r>
            <a:r>
              <a:rPr lang="de-DE" sz="2000" cap="none" dirty="0" err="1">
                <a:solidFill>
                  <a:schemeClr val="tx1"/>
                </a:solidFill>
                <a:cs typeface="Arial" pitchFamily="34" charset="0"/>
              </a:rPr>
              <a:t>you</a:t>
            </a:r>
            <a:r>
              <a:rPr lang="de-DE" sz="2000" cap="none" dirty="0">
                <a:solidFill>
                  <a:schemeClr val="tx1"/>
                </a:solidFill>
                <a:cs typeface="Arial" pitchFamily="34" charset="0"/>
              </a:rPr>
              <a:t> </a:t>
            </a:r>
            <a:r>
              <a:rPr lang="de-DE" sz="2000" cap="none" dirty="0" err="1">
                <a:solidFill>
                  <a:schemeClr val="tx1"/>
                </a:solidFill>
                <a:cs typeface="Arial" pitchFamily="34" charset="0"/>
              </a:rPr>
              <a:t>need</a:t>
            </a:r>
            <a:r>
              <a:rPr lang="de-DE" sz="2000" cap="none" dirty="0">
                <a:solidFill>
                  <a:schemeClr val="tx1"/>
                </a:solidFill>
                <a:cs typeface="Arial" pitchFamily="34" charset="0"/>
              </a:rPr>
              <a:t> </a:t>
            </a:r>
            <a:r>
              <a:rPr lang="de-DE" sz="2000" cap="none" dirty="0" err="1">
                <a:solidFill>
                  <a:schemeClr val="tx1"/>
                </a:solidFill>
                <a:cs typeface="Arial" pitchFamily="34" charset="0"/>
              </a:rPr>
              <a:t>to</a:t>
            </a:r>
            <a:r>
              <a:rPr lang="de-DE" sz="2000" cap="none" dirty="0">
                <a:solidFill>
                  <a:schemeClr val="tx1"/>
                </a:solidFill>
                <a:cs typeface="Arial" pitchFamily="34" charset="0"/>
              </a:rPr>
              <a:t> </a:t>
            </a:r>
            <a:r>
              <a:rPr lang="de-DE" sz="2000" cap="none" dirty="0" err="1">
                <a:solidFill>
                  <a:schemeClr val="tx1"/>
                </a:solidFill>
                <a:cs typeface="Arial" pitchFamily="34" charset="0"/>
              </a:rPr>
              <a:t>understand</a:t>
            </a:r>
            <a:r>
              <a:rPr lang="de-DE" sz="2000" cap="none" dirty="0">
                <a:solidFill>
                  <a:schemeClr val="tx1"/>
                </a:solidFill>
                <a:cs typeface="Arial" pitchFamily="34" charset="0"/>
              </a:rPr>
              <a:t> </a:t>
            </a:r>
            <a:r>
              <a:rPr lang="de-DE" sz="2000" cap="none" dirty="0" err="1">
                <a:solidFill>
                  <a:schemeClr val="tx1"/>
                </a:solidFill>
                <a:cs typeface="Arial" pitchFamily="34" charset="0"/>
              </a:rPr>
              <a:t>the</a:t>
            </a:r>
            <a:r>
              <a:rPr lang="de-DE" sz="2000" cap="none" dirty="0">
                <a:solidFill>
                  <a:schemeClr val="tx1"/>
                </a:solidFill>
                <a:cs typeface="Arial" pitchFamily="34" charset="0"/>
              </a:rPr>
              <a:t> </a:t>
            </a:r>
            <a:r>
              <a:rPr lang="de-DE" sz="2000" cap="none" dirty="0" err="1">
                <a:solidFill>
                  <a:schemeClr val="tx1"/>
                </a:solidFill>
                <a:cs typeface="Arial" pitchFamily="34" charset="0"/>
              </a:rPr>
              <a:t>determinants</a:t>
            </a:r>
            <a:r>
              <a:rPr lang="de-DE" sz="2000" cap="none" dirty="0">
                <a:solidFill>
                  <a:schemeClr val="tx1"/>
                </a:solidFill>
                <a:cs typeface="Arial" pitchFamily="34" charset="0"/>
              </a:rPr>
              <a:t> </a:t>
            </a:r>
            <a:r>
              <a:rPr lang="de-DE" sz="2000" cap="none" dirty="0" err="1">
                <a:solidFill>
                  <a:schemeClr val="tx1"/>
                </a:solidFill>
                <a:cs typeface="Arial" pitchFamily="34" charset="0"/>
              </a:rPr>
              <a:t>of</a:t>
            </a:r>
            <a:r>
              <a:rPr lang="de-DE" sz="2000" cap="none" dirty="0">
                <a:solidFill>
                  <a:schemeClr val="tx1"/>
                </a:solidFill>
                <a:cs typeface="Arial" pitchFamily="34" charset="0"/>
              </a:rPr>
              <a:t> </a:t>
            </a:r>
            <a:r>
              <a:rPr lang="de-DE" sz="2000" cap="none" dirty="0" err="1">
                <a:solidFill>
                  <a:schemeClr val="tx1"/>
                </a:solidFill>
                <a:cs typeface="Arial" pitchFamily="34" charset="0"/>
              </a:rPr>
              <a:t>demand</a:t>
            </a:r>
            <a:r>
              <a:rPr lang="de-DE" sz="2000" cap="none" dirty="0">
                <a:solidFill>
                  <a:schemeClr val="tx1"/>
                </a:solidFill>
                <a:cs typeface="Arial" pitchFamily="34" charset="0"/>
              </a:rPr>
              <a:t>, </a:t>
            </a:r>
            <a:r>
              <a:rPr lang="de-DE" sz="2000" cap="none" dirty="0" err="1">
                <a:solidFill>
                  <a:schemeClr val="tx1"/>
                </a:solidFill>
                <a:cs typeface="Arial" pitchFamily="34" charset="0"/>
              </a:rPr>
              <a:t>the</a:t>
            </a:r>
            <a:r>
              <a:rPr lang="de-DE" sz="2000" cap="none" dirty="0">
                <a:solidFill>
                  <a:schemeClr val="tx1"/>
                </a:solidFill>
                <a:cs typeface="Arial" pitchFamily="34" charset="0"/>
              </a:rPr>
              <a:t> </a:t>
            </a:r>
            <a:r>
              <a:rPr lang="de-DE" sz="2000" cap="none" dirty="0" err="1">
                <a:solidFill>
                  <a:schemeClr val="tx1"/>
                </a:solidFill>
                <a:cs typeface="Arial" pitchFamily="34" charset="0"/>
              </a:rPr>
              <a:t>effects</a:t>
            </a:r>
            <a:r>
              <a:rPr lang="de-DE" sz="2000" cap="none" dirty="0">
                <a:solidFill>
                  <a:schemeClr val="tx1"/>
                </a:solidFill>
                <a:cs typeface="Arial" pitchFamily="34" charset="0"/>
              </a:rPr>
              <a:t> </a:t>
            </a:r>
            <a:r>
              <a:rPr lang="de-DE" sz="2000" cap="none" dirty="0" err="1">
                <a:solidFill>
                  <a:schemeClr val="tx1"/>
                </a:solidFill>
                <a:cs typeface="Arial" pitchFamily="34" charset="0"/>
              </a:rPr>
              <a:t>of</a:t>
            </a:r>
            <a:r>
              <a:rPr lang="de-DE" sz="2000" cap="none" dirty="0">
                <a:solidFill>
                  <a:schemeClr val="tx1"/>
                </a:solidFill>
                <a:cs typeface="Arial" pitchFamily="34" charset="0"/>
              </a:rPr>
              <a:t> </a:t>
            </a:r>
            <a:r>
              <a:rPr lang="de-DE" sz="2000" cap="none" dirty="0" err="1">
                <a:solidFill>
                  <a:schemeClr val="tx1"/>
                </a:solidFill>
                <a:cs typeface="Arial" pitchFamily="34" charset="0"/>
              </a:rPr>
              <a:t>price</a:t>
            </a:r>
            <a:r>
              <a:rPr lang="de-DE" sz="2000" cap="none" dirty="0">
                <a:solidFill>
                  <a:schemeClr val="tx1"/>
                </a:solidFill>
                <a:cs typeface="Arial" pitchFamily="34" charset="0"/>
              </a:rPr>
              <a:t> </a:t>
            </a:r>
            <a:r>
              <a:rPr lang="de-DE" sz="2000" cap="none" dirty="0" err="1">
                <a:solidFill>
                  <a:schemeClr val="tx1"/>
                </a:solidFill>
                <a:cs typeface="Arial" pitchFamily="34" charset="0"/>
              </a:rPr>
              <a:t>changes</a:t>
            </a:r>
            <a:r>
              <a:rPr lang="de-DE" sz="2000" cap="none" dirty="0">
                <a:solidFill>
                  <a:schemeClr val="tx1"/>
                </a:solidFill>
                <a:cs typeface="Arial" pitchFamily="34" charset="0"/>
              </a:rPr>
              <a:t> </a:t>
            </a:r>
            <a:r>
              <a:rPr lang="de-DE" sz="2000" cap="none" dirty="0" err="1">
                <a:solidFill>
                  <a:schemeClr val="tx1"/>
                </a:solidFill>
                <a:cs typeface="Arial" pitchFamily="34" charset="0"/>
              </a:rPr>
              <a:t>and</a:t>
            </a:r>
            <a:r>
              <a:rPr lang="de-DE" sz="2000" cap="none" dirty="0">
                <a:solidFill>
                  <a:schemeClr val="tx1"/>
                </a:solidFill>
                <a:cs typeface="Arial" pitchFamily="34" charset="0"/>
              </a:rPr>
              <a:t> </a:t>
            </a:r>
            <a:r>
              <a:rPr lang="de-DE" sz="2000" cap="none" dirty="0" err="1">
                <a:solidFill>
                  <a:schemeClr val="tx1"/>
                </a:solidFill>
                <a:cs typeface="Arial" pitchFamily="34" charset="0"/>
              </a:rPr>
              <a:t>the</a:t>
            </a:r>
            <a:r>
              <a:rPr lang="de-DE" sz="2000" cap="none" dirty="0">
                <a:solidFill>
                  <a:schemeClr val="tx1"/>
                </a:solidFill>
                <a:cs typeface="Arial" pitchFamily="34" charset="0"/>
              </a:rPr>
              <a:t> </a:t>
            </a:r>
            <a:r>
              <a:rPr lang="de-DE" sz="2000" cap="none" dirty="0" err="1">
                <a:solidFill>
                  <a:schemeClr val="tx1"/>
                </a:solidFill>
                <a:cs typeface="Arial" pitchFamily="34" charset="0"/>
              </a:rPr>
              <a:t>competitive</a:t>
            </a:r>
            <a:r>
              <a:rPr lang="de-DE" sz="2000" cap="none" dirty="0">
                <a:solidFill>
                  <a:schemeClr val="tx1"/>
                </a:solidFill>
                <a:cs typeface="Arial" pitchFamily="34" charset="0"/>
              </a:rPr>
              <a:t> </a:t>
            </a:r>
            <a:r>
              <a:rPr lang="de-DE" sz="2000" cap="none" dirty="0" err="1">
                <a:solidFill>
                  <a:schemeClr val="tx1"/>
                </a:solidFill>
                <a:cs typeface="Arial" pitchFamily="34" charset="0"/>
              </a:rPr>
              <a:t>environment</a:t>
            </a:r>
            <a:r>
              <a:rPr lang="de-DE" sz="2000" cap="none" dirty="0">
                <a:solidFill>
                  <a:schemeClr val="tx1"/>
                </a:solidFill>
                <a:cs typeface="Arial" pitchFamily="34" charset="0"/>
              </a:rPr>
              <a:t>. </a:t>
            </a:r>
          </a:p>
        </p:txBody>
      </p:sp>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1320" b="34340"/>
          <a:stretch/>
        </p:blipFill>
        <p:spPr bwMode="auto">
          <a:xfrm>
            <a:off x="-3175" y="-692"/>
            <a:ext cx="9150350" cy="1486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el 10"/>
          <p:cNvSpPr txBox="1">
            <a:spLocks/>
          </p:cNvSpPr>
          <p:nvPr/>
        </p:nvSpPr>
        <p:spPr>
          <a:xfrm>
            <a:off x="321574" y="562623"/>
            <a:ext cx="8708126" cy="1436687"/>
          </a:xfrm>
          <a:prstGeom prst="rect">
            <a:avLst/>
          </a:prstGeom>
        </p:spPr>
        <p:txBody>
          <a:bodyPr anchor="ctr"/>
          <a:lstStyle>
            <a:lvl1pPr algn="l" defTabSz="914400" rtl="0" eaLnBrk="1" latinLnBrk="0" hangingPunct="1">
              <a:lnSpc>
                <a:spcPts val="3500"/>
              </a:lnSpc>
              <a:spcBef>
                <a:spcPct val="0"/>
              </a:spcBef>
              <a:buNone/>
              <a:defRPr lang="en-US" sz="2400" b="0" kern="1200" cap="all" baseline="0">
                <a:solidFill>
                  <a:schemeClr val="bg1"/>
                </a:solidFill>
                <a:latin typeface="Frutiger 45 light" pitchFamily="34" charset="0"/>
                <a:ea typeface="+mj-ea"/>
                <a:cs typeface="+mj-cs"/>
              </a:defRPr>
            </a:lvl1pPr>
          </a:lstStyle>
          <a:p>
            <a:r>
              <a:rPr lang="de-DE" sz="4000" dirty="0">
                <a:cs typeface="Arial" pitchFamily="34" charset="0"/>
              </a:rPr>
              <a:t>02 					                   </a:t>
            </a:r>
            <a:r>
              <a:rPr lang="de-DE" sz="4000" dirty="0" err="1">
                <a:cs typeface="Arial" pitchFamily="34" charset="0"/>
              </a:rPr>
              <a:t>IDEa</a:t>
            </a:r>
            <a:endParaRPr lang="de-DE" sz="4000" dirty="0">
              <a:cs typeface="Arial" pitchFamily="34" charset="0"/>
            </a:endParaRPr>
          </a:p>
        </p:txBody>
      </p:sp>
    </p:spTree>
    <p:extLst>
      <p:ext uri="{BB962C8B-B14F-4D97-AF65-F5344CB8AC3E}">
        <p14:creationId xmlns:p14="http://schemas.microsoft.com/office/powerpoint/2010/main" val="278103755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604838" y="310777"/>
            <a:ext cx="6545262" cy="1264025"/>
          </a:xfrm>
        </p:spPr>
        <p:txBody>
          <a:bodyPr/>
          <a:lstStyle/>
          <a:p>
            <a:r>
              <a:rPr lang="de-DE" dirty="0"/>
              <a:t>02 Learning </a:t>
            </a:r>
            <a:r>
              <a:rPr lang="de-DE" dirty="0" err="1"/>
              <a:t>Objectives</a:t>
            </a:r>
            <a:endParaRPr lang="de-DE" dirty="0"/>
          </a:p>
        </p:txBody>
      </p:sp>
      <p:sp>
        <p:nvSpPr>
          <p:cNvPr id="12" name="Rechteck 11"/>
          <p:cNvSpPr/>
          <p:nvPr/>
        </p:nvSpPr>
        <p:spPr>
          <a:xfrm>
            <a:off x="0" y="1623848"/>
            <a:ext cx="9144000" cy="4741032"/>
          </a:xfrm>
          <a:prstGeom prst="rect">
            <a:avLst/>
          </a:prstGeom>
          <a:blipFill dpi="0" rotWithShape="1">
            <a:blip r:embed="rId2">
              <a:alphaModFix amt="1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nhaltsplatzhalter 2"/>
          <p:cNvSpPr>
            <a:spLocks noGrp="1"/>
          </p:cNvSpPr>
          <p:nvPr>
            <p:ph sz="quarter" idx="12"/>
          </p:nvPr>
        </p:nvSpPr>
        <p:spPr>
          <a:xfrm>
            <a:off x="604838" y="1842448"/>
            <a:ext cx="8081962" cy="3878903"/>
          </a:xfrm>
        </p:spPr>
        <p:txBody>
          <a:bodyPr/>
          <a:lstStyle/>
          <a:p>
            <a:pPr>
              <a:lnSpc>
                <a:spcPct val="100000"/>
              </a:lnSpc>
              <a:buClr>
                <a:srgbClr val="2E63AC"/>
              </a:buClr>
              <a:buFont typeface="Wingdings" panose="05000000000000000000" pitchFamily="2" charset="2"/>
              <a:buChar char="§"/>
            </a:pPr>
            <a:r>
              <a:rPr lang="en-US" dirty="0"/>
              <a:t>Describe and explain the law of demand and the law of supply</a:t>
            </a:r>
          </a:p>
          <a:p>
            <a:pPr>
              <a:lnSpc>
                <a:spcPct val="100000"/>
              </a:lnSpc>
              <a:buClr>
                <a:srgbClr val="2E63AC"/>
              </a:buClr>
              <a:buFont typeface="Wingdings" panose="05000000000000000000" pitchFamily="2" charset="2"/>
              <a:buChar char="§"/>
            </a:pPr>
            <a:r>
              <a:rPr lang="en-US" dirty="0"/>
              <a:t>Explain the role of price in reaching a market equilibrium</a:t>
            </a:r>
          </a:p>
          <a:p>
            <a:pPr>
              <a:lnSpc>
                <a:spcPct val="100000"/>
              </a:lnSpc>
              <a:buClr>
                <a:srgbClr val="2E63AC"/>
              </a:buClr>
              <a:buFont typeface="Wingdings" panose="05000000000000000000" pitchFamily="2" charset="2"/>
              <a:buChar char="§"/>
            </a:pPr>
            <a:r>
              <a:rPr lang="en-US" dirty="0"/>
              <a:t>Describe the effect of a change in demand on the equilibrium price</a:t>
            </a:r>
          </a:p>
          <a:p>
            <a:pPr>
              <a:lnSpc>
                <a:spcPct val="100000"/>
              </a:lnSpc>
              <a:buClr>
                <a:srgbClr val="2E63AC"/>
              </a:buClr>
              <a:buFont typeface="Wingdings" panose="05000000000000000000" pitchFamily="2" charset="2"/>
              <a:buChar char="§"/>
            </a:pPr>
            <a:r>
              <a:rPr lang="en-US" dirty="0"/>
              <a:t>Describe the effect of a change in supply on the equilibrium price</a:t>
            </a:r>
          </a:p>
          <a:p>
            <a:pPr>
              <a:lnSpc>
                <a:spcPct val="100000"/>
              </a:lnSpc>
              <a:buClr>
                <a:srgbClr val="2E63AC"/>
              </a:buClr>
              <a:buFont typeface="Wingdings" panose="05000000000000000000" pitchFamily="2" charset="2"/>
              <a:buChar char="§"/>
            </a:pPr>
            <a:r>
              <a:rPr lang="en-US" dirty="0"/>
              <a:t>Use information on price and quantity to determine what caused a change in price</a:t>
            </a:r>
          </a:p>
          <a:p>
            <a:pPr>
              <a:lnSpc>
                <a:spcPct val="100000"/>
              </a:lnSpc>
              <a:buClr>
                <a:srgbClr val="2E63AC"/>
              </a:buClr>
              <a:buFont typeface="Wingdings" panose="05000000000000000000" pitchFamily="2" charset="2"/>
              <a:buChar char="§"/>
            </a:pPr>
            <a:r>
              <a:rPr lang="en-US" dirty="0"/>
              <a:t>Explain how individual and aggregate demand/supply are related</a:t>
            </a:r>
          </a:p>
          <a:p>
            <a:pPr>
              <a:lnSpc>
                <a:spcPct val="100000"/>
              </a:lnSpc>
              <a:buClr>
                <a:srgbClr val="2E63AC"/>
              </a:buClr>
              <a:buFont typeface="Wingdings" panose="05000000000000000000" pitchFamily="2" charset="2"/>
              <a:buChar char="§"/>
            </a:pPr>
            <a:r>
              <a:rPr lang="en-US" dirty="0"/>
              <a:t>Discuss the adjustment process that leads to an equilibrium</a:t>
            </a:r>
          </a:p>
          <a:p>
            <a:pPr>
              <a:lnSpc>
                <a:spcPct val="100000"/>
              </a:lnSpc>
              <a:buClr>
                <a:srgbClr val="2E63AC"/>
              </a:buClr>
              <a:buFont typeface="Wingdings" panose="05000000000000000000" pitchFamily="2" charset="2"/>
              <a:buChar char="§"/>
            </a:pPr>
            <a:r>
              <a:rPr lang="en-US" dirty="0"/>
              <a:t>Apply the concept of elasticity</a:t>
            </a:r>
          </a:p>
          <a:p>
            <a:pPr>
              <a:lnSpc>
                <a:spcPct val="100000"/>
              </a:lnSpc>
              <a:buClr>
                <a:srgbClr val="2E63AC"/>
              </a:buClr>
              <a:buFont typeface="Wingdings" panose="05000000000000000000" pitchFamily="2" charset="2"/>
              <a:buChar char="§"/>
            </a:pPr>
            <a:r>
              <a:rPr lang="en-US" dirty="0"/>
              <a:t>Calculate and interpret elasticities</a:t>
            </a:r>
          </a:p>
          <a:p>
            <a:pPr>
              <a:lnSpc>
                <a:spcPct val="100000"/>
              </a:lnSpc>
              <a:buClr>
                <a:srgbClr val="2E63AC"/>
              </a:buClr>
              <a:buFont typeface="Wingdings" panose="05000000000000000000" pitchFamily="2" charset="2"/>
              <a:buChar char="§"/>
            </a:pPr>
            <a:endParaRPr lang="en-US" dirty="0"/>
          </a:p>
          <a:p>
            <a:pPr>
              <a:lnSpc>
                <a:spcPct val="100000"/>
              </a:lnSpc>
              <a:buClr>
                <a:srgbClr val="2E63AC"/>
              </a:buClr>
              <a:buFont typeface="Wingdings" panose="05000000000000000000" pitchFamily="2" charset="2"/>
              <a:buChar char="§"/>
            </a:pPr>
            <a:endParaRPr lang="en-US" dirty="0"/>
          </a:p>
        </p:txBody>
      </p:sp>
    </p:spTree>
    <p:extLst>
      <p:ext uri="{BB962C8B-B14F-4D97-AF65-F5344CB8AC3E}">
        <p14:creationId xmlns:p14="http://schemas.microsoft.com/office/powerpoint/2010/main" val="77768548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descr="https://media-cdn.tripadvisor.com/media/photo-s/01/2d/01/35/interior-of-market-ha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07061"/>
            <a:ext cx="9155825" cy="6076140"/>
          </a:xfrm>
          <a:prstGeom prst="rect">
            <a:avLst/>
          </a:prstGeom>
          <a:noFill/>
          <a:extLst>
            <a:ext uri="{909E8E84-426E-40DD-AFC4-6F175D3DCCD1}">
              <a14:hiddenFill xmlns:a14="http://schemas.microsoft.com/office/drawing/2010/main">
                <a:solidFill>
                  <a:srgbClr val="FFFFFF"/>
                </a:solidFill>
              </a14:hiddenFill>
            </a:ext>
          </a:extLst>
        </p:spPr>
      </p:pic>
      <p:sp>
        <p:nvSpPr>
          <p:cNvPr id="7" name="Titel 10"/>
          <p:cNvSpPr txBox="1">
            <a:spLocks/>
          </p:cNvSpPr>
          <p:nvPr/>
        </p:nvSpPr>
        <p:spPr>
          <a:xfrm>
            <a:off x="727200" y="3957667"/>
            <a:ext cx="8042400" cy="993600"/>
          </a:xfrm>
          <a:prstGeom prst="rect">
            <a:avLst/>
          </a:prstGeom>
        </p:spPr>
        <p:txBody>
          <a:bodyPr vert="horz" lIns="91440" tIns="45720" rIns="91440" bIns="45720" rtlCol="0" anchor="t" anchorCtr="0">
            <a:noAutofit/>
          </a:bodyPr>
          <a:lstStyle>
            <a:lvl1pPr algn="l" defTabSz="914400" rtl="0" eaLnBrk="1" latinLnBrk="0" hangingPunct="1">
              <a:lnSpc>
                <a:spcPts val="3500"/>
              </a:lnSpc>
              <a:spcBef>
                <a:spcPct val="0"/>
              </a:spcBef>
              <a:buNone/>
              <a:defRPr lang="en-US" sz="3000" b="0" kern="1200" cap="all" baseline="0">
                <a:solidFill>
                  <a:schemeClr val="bg1"/>
                </a:solidFill>
                <a:latin typeface="Frutiger 45 light" pitchFamily="34" charset="0"/>
                <a:ea typeface="+mj-ea"/>
                <a:cs typeface="+mj-cs"/>
              </a:defRPr>
            </a:lvl1pPr>
          </a:lstStyle>
          <a:p>
            <a:r>
              <a:rPr lang="de-DE" dirty="0"/>
              <a:t>             </a:t>
            </a:r>
          </a:p>
        </p:txBody>
      </p:sp>
      <p:sp>
        <p:nvSpPr>
          <p:cNvPr id="11" name="Rechteck 10"/>
          <p:cNvSpPr/>
          <p:nvPr/>
        </p:nvSpPr>
        <p:spPr>
          <a:xfrm>
            <a:off x="0" y="3648105"/>
            <a:ext cx="9144000" cy="1514475"/>
          </a:xfrm>
          <a:prstGeom prst="rect">
            <a:avLst/>
          </a:prstGeom>
          <a:solidFill>
            <a:srgbClr val="2E63A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itel 10"/>
          <p:cNvSpPr>
            <a:spLocks noGrp="1"/>
          </p:cNvSpPr>
          <p:nvPr>
            <p:ph type="title"/>
          </p:nvPr>
        </p:nvSpPr>
        <p:spPr>
          <a:xfrm>
            <a:off x="604838" y="3683955"/>
            <a:ext cx="8164762" cy="1436687"/>
          </a:xfrm>
        </p:spPr>
        <p:txBody>
          <a:bodyPr anchor="ctr"/>
          <a:lstStyle>
            <a:lvl1pPr>
              <a:lnSpc>
                <a:spcPts val="3500"/>
              </a:lnSpc>
              <a:defRPr b="0">
                <a:solidFill>
                  <a:schemeClr val="bg1"/>
                </a:solidFill>
              </a:defRPr>
            </a:lvl1pPr>
          </a:lstStyle>
          <a:p>
            <a:pPr marL="627063" indent="-627063"/>
            <a:r>
              <a:rPr lang="en-US" dirty="0">
                <a:cs typeface="Arial" pitchFamily="34" charset="0"/>
              </a:rPr>
              <a:t>2.1 The Market Forces of Supply and Demand</a:t>
            </a:r>
          </a:p>
        </p:txBody>
      </p:sp>
    </p:spTree>
    <p:extLst>
      <p:ext uri="{BB962C8B-B14F-4D97-AF65-F5344CB8AC3E}">
        <p14:creationId xmlns:p14="http://schemas.microsoft.com/office/powerpoint/2010/main" val="18327801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quarter" idx="12"/>
          </p:nvPr>
        </p:nvSpPr>
        <p:spPr>
          <a:xfrm>
            <a:off x="604837" y="1813035"/>
            <a:ext cx="8318445" cy="3908318"/>
          </a:xfrm>
        </p:spPr>
        <p:txBody>
          <a:bodyPr/>
          <a:lstStyle/>
          <a:p>
            <a:pPr marL="0" indent="0">
              <a:buClr>
                <a:srgbClr val="2E63AC"/>
              </a:buClr>
              <a:buNone/>
            </a:pPr>
            <a:r>
              <a:rPr lang="de-DE" dirty="0">
                <a:solidFill>
                  <a:srgbClr val="2E63AC"/>
                </a:solidFill>
              </a:rPr>
              <a:t>Supply </a:t>
            </a:r>
            <a:r>
              <a:rPr lang="de-DE" dirty="0" err="1">
                <a:solidFill>
                  <a:srgbClr val="2E63AC"/>
                </a:solidFill>
              </a:rPr>
              <a:t>and</a:t>
            </a:r>
            <a:r>
              <a:rPr lang="de-DE" dirty="0">
                <a:solidFill>
                  <a:srgbClr val="2E63AC"/>
                </a:solidFill>
              </a:rPr>
              <a:t> Demand </a:t>
            </a:r>
            <a:endParaRPr lang="en-US" altLang="en-US" dirty="0">
              <a:solidFill>
                <a:srgbClr val="2E63AC"/>
              </a:solidFill>
            </a:endParaRPr>
          </a:p>
          <a:p>
            <a:pPr>
              <a:lnSpc>
                <a:spcPct val="120000"/>
              </a:lnSpc>
              <a:spcBef>
                <a:spcPts val="600"/>
              </a:spcBef>
              <a:buClr>
                <a:srgbClr val="2E63AC"/>
              </a:buClr>
              <a:buFont typeface="Wingdings" panose="05000000000000000000" pitchFamily="2" charset="2"/>
              <a:buChar char="§"/>
            </a:pPr>
            <a:r>
              <a:rPr lang="en-US" altLang="en-US" sz="1800" dirty="0"/>
              <a:t>The forces that make market economies work</a:t>
            </a:r>
          </a:p>
          <a:p>
            <a:pPr>
              <a:lnSpc>
                <a:spcPct val="120000"/>
              </a:lnSpc>
              <a:spcBef>
                <a:spcPts val="600"/>
              </a:spcBef>
              <a:buClr>
                <a:srgbClr val="2E63AC"/>
              </a:buClr>
              <a:buFont typeface="Wingdings" panose="05000000000000000000" pitchFamily="2" charset="2"/>
              <a:buChar char="§"/>
            </a:pPr>
            <a:r>
              <a:rPr lang="en-US" altLang="en-US" sz="1800" dirty="0"/>
              <a:t>Refer to the behavior of people as they interact with one another in markets</a:t>
            </a:r>
          </a:p>
          <a:p>
            <a:pPr marL="0" indent="0">
              <a:buClr>
                <a:srgbClr val="2E63AC"/>
              </a:buClr>
              <a:buNone/>
            </a:pPr>
            <a:r>
              <a:rPr lang="en-US" altLang="en-US" dirty="0">
                <a:solidFill>
                  <a:srgbClr val="2E63AC"/>
                </a:solidFill>
              </a:rPr>
              <a:t>Markets</a:t>
            </a:r>
          </a:p>
          <a:p>
            <a:pPr>
              <a:lnSpc>
                <a:spcPct val="120000"/>
              </a:lnSpc>
              <a:spcBef>
                <a:spcPts val="600"/>
              </a:spcBef>
              <a:buClr>
                <a:srgbClr val="2E63AC"/>
              </a:buClr>
              <a:buFont typeface="Wingdings" panose="05000000000000000000" pitchFamily="2" charset="2"/>
              <a:buChar char="§"/>
            </a:pPr>
            <a:r>
              <a:rPr lang="en-US" altLang="en-US" sz="1800" dirty="0"/>
              <a:t>A </a:t>
            </a:r>
            <a:r>
              <a:rPr lang="en-US" altLang="en-US" sz="1800" dirty="0">
                <a:solidFill>
                  <a:srgbClr val="2E63AC"/>
                </a:solidFill>
              </a:rPr>
              <a:t>group of buyers and sellers </a:t>
            </a:r>
            <a:r>
              <a:rPr lang="en-US" altLang="en-US" sz="1800" dirty="0"/>
              <a:t>of a particular good or service</a:t>
            </a:r>
          </a:p>
          <a:p>
            <a:pPr>
              <a:lnSpc>
                <a:spcPct val="120000"/>
              </a:lnSpc>
              <a:spcBef>
                <a:spcPts val="600"/>
              </a:spcBef>
              <a:buClr>
                <a:srgbClr val="2E63AC"/>
              </a:buClr>
              <a:buFont typeface="Wingdings" panose="05000000000000000000" pitchFamily="2" charset="2"/>
              <a:buChar char="§"/>
            </a:pPr>
            <a:r>
              <a:rPr lang="en-US" altLang="en-US" sz="1800" dirty="0">
                <a:solidFill>
                  <a:srgbClr val="2E63AC"/>
                </a:solidFill>
              </a:rPr>
              <a:t>Buyers </a:t>
            </a:r>
            <a:r>
              <a:rPr lang="en-US" altLang="en-US" sz="1800" dirty="0"/>
              <a:t>as a group: determine the demand for the product</a:t>
            </a:r>
          </a:p>
          <a:p>
            <a:pPr>
              <a:lnSpc>
                <a:spcPct val="120000"/>
              </a:lnSpc>
              <a:spcBef>
                <a:spcPts val="600"/>
              </a:spcBef>
              <a:buClr>
                <a:srgbClr val="2E63AC"/>
              </a:buClr>
              <a:buFont typeface="Wingdings" panose="05000000000000000000" pitchFamily="2" charset="2"/>
              <a:buChar char="§"/>
            </a:pPr>
            <a:r>
              <a:rPr lang="en-US" altLang="en-US" sz="1800" dirty="0">
                <a:solidFill>
                  <a:srgbClr val="2E63AC"/>
                </a:solidFill>
              </a:rPr>
              <a:t>Sellers</a:t>
            </a:r>
            <a:r>
              <a:rPr lang="en-US" altLang="en-US" sz="1800" dirty="0"/>
              <a:t> as a group: determine the supply of the product</a:t>
            </a:r>
          </a:p>
          <a:p>
            <a:pPr>
              <a:lnSpc>
                <a:spcPct val="120000"/>
              </a:lnSpc>
              <a:spcBef>
                <a:spcPts val="600"/>
              </a:spcBef>
              <a:buClr>
                <a:srgbClr val="2E63AC"/>
              </a:buClr>
              <a:buFont typeface="Wingdings" panose="05000000000000000000" pitchFamily="2" charset="2"/>
              <a:buChar char="§"/>
            </a:pPr>
            <a:r>
              <a:rPr lang="en-US" sz="1800" dirty="0"/>
              <a:t>Markets take </a:t>
            </a:r>
            <a:r>
              <a:rPr lang="en-US" sz="1800" dirty="0">
                <a:solidFill>
                  <a:srgbClr val="2E63AC"/>
                </a:solidFill>
              </a:rPr>
              <a:t>many forms</a:t>
            </a:r>
          </a:p>
          <a:p>
            <a:pPr lvl="1">
              <a:lnSpc>
                <a:spcPct val="120000"/>
              </a:lnSpc>
              <a:spcBef>
                <a:spcPts val="600"/>
              </a:spcBef>
              <a:buClr>
                <a:srgbClr val="2E63AC"/>
              </a:buClr>
              <a:buFont typeface="Wingdings" panose="05000000000000000000" pitchFamily="2" charset="2"/>
              <a:buChar char="§"/>
            </a:pPr>
            <a:r>
              <a:rPr lang="en-US" sz="1800" dirty="0"/>
              <a:t>Highly organized, e.g. markets for many agricultural commodities</a:t>
            </a:r>
          </a:p>
          <a:p>
            <a:pPr lvl="1">
              <a:lnSpc>
                <a:spcPct val="120000"/>
              </a:lnSpc>
              <a:spcBef>
                <a:spcPts val="600"/>
              </a:spcBef>
              <a:buClr>
                <a:srgbClr val="2E63AC"/>
              </a:buClr>
              <a:buFont typeface="Wingdings" panose="05000000000000000000" pitchFamily="2" charset="2"/>
              <a:buChar char="§"/>
            </a:pPr>
            <a:r>
              <a:rPr lang="en-US" sz="1800" dirty="0"/>
              <a:t>Less organized, e.g. market for ice cream in a particular town</a:t>
            </a:r>
          </a:p>
          <a:p>
            <a:pPr>
              <a:lnSpc>
                <a:spcPct val="120000"/>
              </a:lnSpc>
              <a:spcBef>
                <a:spcPts val="600"/>
              </a:spcBef>
              <a:buClr>
                <a:srgbClr val="2E63AC"/>
              </a:buClr>
              <a:buFont typeface="Wingdings" panose="05000000000000000000" pitchFamily="2" charset="2"/>
              <a:buChar char="§"/>
            </a:pPr>
            <a:endParaRPr lang="en-US" altLang="en-US" sz="1800" dirty="0"/>
          </a:p>
          <a:p>
            <a:pPr>
              <a:buClr>
                <a:srgbClr val="2E63AC"/>
              </a:buClr>
              <a:buFont typeface="Wingdings" panose="05000000000000000000" pitchFamily="2" charset="2"/>
              <a:buChar char="§"/>
            </a:pPr>
            <a:endParaRPr lang="en-US" altLang="en-US" dirty="0"/>
          </a:p>
          <a:p>
            <a:pPr marL="0" indent="0">
              <a:buClr>
                <a:srgbClr val="2E63AC"/>
              </a:buClr>
              <a:buNone/>
            </a:pPr>
            <a:endParaRPr lang="en-US" dirty="0"/>
          </a:p>
          <a:p>
            <a:pPr marL="0" indent="0">
              <a:buClr>
                <a:srgbClr val="2E63AC"/>
              </a:buClr>
              <a:buNone/>
            </a:pPr>
            <a:endParaRPr lang="de-DE" dirty="0"/>
          </a:p>
        </p:txBody>
      </p:sp>
      <p:sp>
        <p:nvSpPr>
          <p:cNvPr id="5" name="Titel 4"/>
          <p:cNvSpPr>
            <a:spLocks noGrp="1"/>
          </p:cNvSpPr>
          <p:nvPr>
            <p:ph type="title"/>
          </p:nvPr>
        </p:nvSpPr>
        <p:spPr>
          <a:xfrm>
            <a:off x="604838" y="310778"/>
            <a:ext cx="6545262" cy="1264025"/>
          </a:xfrm>
        </p:spPr>
        <p:txBody>
          <a:bodyPr/>
          <a:lstStyle/>
          <a:p>
            <a:r>
              <a:rPr lang="de-DE" dirty="0" err="1"/>
              <a:t>Markets</a:t>
            </a:r>
            <a:r>
              <a:rPr lang="de-DE" dirty="0"/>
              <a:t> </a:t>
            </a:r>
            <a:r>
              <a:rPr lang="de-DE" dirty="0" err="1"/>
              <a:t>and</a:t>
            </a:r>
            <a:r>
              <a:rPr lang="de-DE" dirty="0"/>
              <a:t> </a:t>
            </a:r>
            <a:r>
              <a:rPr lang="de-DE" dirty="0" err="1"/>
              <a:t>Competition</a:t>
            </a:r>
            <a:endParaRPr lang="de-DE" dirty="0"/>
          </a:p>
        </p:txBody>
      </p:sp>
    </p:spTree>
    <p:extLst>
      <p:ext uri="{BB962C8B-B14F-4D97-AF65-F5344CB8AC3E}">
        <p14:creationId xmlns:p14="http://schemas.microsoft.com/office/powerpoint/2010/main" val="193708474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quarter" idx="12"/>
          </p:nvPr>
        </p:nvSpPr>
        <p:spPr>
          <a:xfrm>
            <a:off x="604838" y="1828801"/>
            <a:ext cx="8081962" cy="3892552"/>
          </a:xfrm>
        </p:spPr>
        <p:txBody>
          <a:bodyPr/>
          <a:lstStyle/>
          <a:p>
            <a:pPr marL="0" indent="0">
              <a:lnSpc>
                <a:spcPct val="120000"/>
              </a:lnSpc>
              <a:spcBef>
                <a:spcPts val="600"/>
              </a:spcBef>
              <a:buClr>
                <a:srgbClr val="2E63AC"/>
              </a:buClr>
              <a:buNone/>
            </a:pPr>
            <a:r>
              <a:rPr lang="en-US" altLang="en-US" b="1" cap="all" dirty="0">
                <a:solidFill>
                  <a:srgbClr val="86A315"/>
                </a:solidFill>
              </a:rPr>
              <a:t>Perfectly Competitive market</a:t>
            </a:r>
            <a:endParaRPr lang="en-US" altLang="en-US" sz="1800" dirty="0"/>
          </a:p>
          <a:p>
            <a:pPr>
              <a:lnSpc>
                <a:spcPct val="120000"/>
              </a:lnSpc>
              <a:spcBef>
                <a:spcPts val="0"/>
              </a:spcBef>
              <a:buClr>
                <a:srgbClr val="2E63AC"/>
              </a:buClr>
              <a:buFont typeface="Wingdings" panose="05000000000000000000" pitchFamily="2" charset="2"/>
              <a:buChar char="§"/>
            </a:pPr>
            <a:r>
              <a:rPr lang="en-US" altLang="en-US" sz="1800" dirty="0"/>
              <a:t>Goods offered for sale are all exactly the same (</a:t>
            </a:r>
            <a:r>
              <a:rPr lang="en-US" altLang="en-US" sz="1800" dirty="0">
                <a:solidFill>
                  <a:srgbClr val="2E63AC"/>
                </a:solidFill>
              </a:rPr>
              <a:t>homogenous goods</a:t>
            </a:r>
            <a:r>
              <a:rPr lang="en-US" altLang="en-US" sz="1800" dirty="0"/>
              <a:t>)</a:t>
            </a:r>
          </a:p>
          <a:p>
            <a:pPr>
              <a:lnSpc>
                <a:spcPct val="120000"/>
              </a:lnSpc>
              <a:spcBef>
                <a:spcPts val="0"/>
              </a:spcBef>
              <a:buClr>
                <a:srgbClr val="2E63AC"/>
              </a:buClr>
              <a:buFont typeface="Wingdings" panose="05000000000000000000" pitchFamily="2" charset="2"/>
              <a:buChar char="§"/>
            </a:pPr>
            <a:r>
              <a:rPr lang="en-US" altLang="en-US" sz="1800" dirty="0"/>
              <a:t>Buyers and sellers are so numerous that no single buyer or seller has any influence over the market price: </a:t>
            </a:r>
            <a:r>
              <a:rPr lang="en-US" altLang="en-US" sz="1800" dirty="0">
                <a:solidFill>
                  <a:srgbClr val="2E63AC"/>
                </a:solidFill>
              </a:rPr>
              <a:t>price takers</a:t>
            </a:r>
          </a:p>
          <a:p>
            <a:pPr>
              <a:lnSpc>
                <a:spcPct val="120000"/>
              </a:lnSpc>
              <a:spcBef>
                <a:spcPts val="0"/>
              </a:spcBef>
              <a:buClr>
                <a:srgbClr val="2E63AC"/>
              </a:buClr>
              <a:buFont typeface="Wingdings" panose="05000000000000000000" pitchFamily="2" charset="2"/>
              <a:buChar char="§"/>
            </a:pPr>
            <a:r>
              <a:rPr lang="en-US" altLang="en-US" sz="1800" dirty="0">
                <a:solidFill>
                  <a:srgbClr val="2E63AC"/>
                </a:solidFill>
              </a:rPr>
              <a:t>Free market entry </a:t>
            </a:r>
            <a:r>
              <a:rPr lang="en-US" altLang="en-US" sz="1800" dirty="0"/>
              <a:t>(or exit): buyers can easily switch from one supplier to another, and suppliers can easily enter or exit a market.</a:t>
            </a:r>
          </a:p>
          <a:p>
            <a:pPr>
              <a:lnSpc>
                <a:spcPct val="120000"/>
              </a:lnSpc>
              <a:spcBef>
                <a:spcPts val="0"/>
              </a:spcBef>
              <a:buClr>
                <a:srgbClr val="2E63AC"/>
              </a:buClr>
              <a:buFont typeface="Wingdings" panose="05000000000000000000" pitchFamily="2" charset="2"/>
              <a:buChar char="§"/>
            </a:pPr>
            <a:r>
              <a:rPr lang="en-US" altLang="en-US" sz="1800" dirty="0">
                <a:solidFill>
                  <a:srgbClr val="2E63AC"/>
                </a:solidFill>
              </a:rPr>
              <a:t>Perfect knowledge</a:t>
            </a:r>
            <a:r>
              <a:rPr lang="en-US" altLang="en-US" sz="1800" dirty="0"/>
              <a:t>: No information failure or time lags</a:t>
            </a:r>
          </a:p>
          <a:p>
            <a:pPr marL="0" indent="0">
              <a:buClr>
                <a:srgbClr val="2E63AC"/>
              </a:buClr>
              <a:buNone/>
            </a:pPr>
            <a:r>
              <a:rPr lang="en-US" altLang="en-US" b="1" cap="all" dirty="0">
                <a:solidFill>
                  <a:srgbClr val="86A315"/>
                </a:solidFill>
              </a:rPr>
              <a:t>Monopoly</a:t>
            </a:r>
          </a:p>
          <a:p>
            <a:pPr>
              <a:lnSpc>
                <a:spcPct val="120000"/>
              </a:lnSpc>
              <a:spcBef>
                <a:spcPts val="0"/>
              </a:spcBef>
              <a:buClr>
                <a:srgbClr val="2E63AC"/>
              </a:buClr>
              <a:buFont typeface="Wingdings" panose="05000000000000000000" pitchFamily="2" charset="2"/>
              <a:buChar char="§"/>
            </a:pPr>
            <a:r>
              <a:rPr lang="en-US" altLang="en-US" sz="1800" dirty="0"/>
              <a:t>The only seller in the market</a:t>
            </a:r>
          </a:p>
          <a:p>
            <a:pPr>
              <a:lnSpc>
                <a:spcPct val="120000"/>
              </a:lnSpc>
              <a:spcBef>
                <a:spcPts val="0"/>
              </a:spcBef>
              <a:buClr>
                <a:srgbClr val="2E63AC"/>
              </a:buClr>
              <a:buFont typeface="Wingdings" panose="05000000000000000000" pitchFamily="2" charset="2"/>
              <a:buChar char="§"/>
            </a:pPr>
            <a:r>
              <a:rPr lang="en-US" altLang="en-US" sz="1800" dirty="0"/>
              <a:t>Sets the price</a:t>
            </a:r>
          </a:p>
          <a:p>
            <a:pPr marL="1701800" indent="-1701800">
              <a:lnSpc>
                <a:spcPct val="120000"/>
              </a:lnSpc>
              <a:spcBef>
                <a:spcPts val="600"/>
              </a:spcBef>
              <a:buClr>
                <a:srgbClr val="2E63AC"/>
              </a:buClr>
              <a:buNone/>
            </a:pPr>
            <a:r>
              <a:rPr lang="en-US" altLang="en-US" dirty="0">
                <a:solidFill>
                  <a:srgbClr val="2E63AC"/>
                </a:solidFill>
              </a:rPr>
              <a:t>Other markets: </a:t>
            </a:r>
            <a:r>
              <a:rPr lang="en-US" altLang="en-US" sz="1800" dirty="0"/>
              <a:t>Between perfect competition and monopoly, for example: </a:t>
            </a:r>
            <a:r>
              <a:rPr lang="en-US" altLang="en-US" sz="1800" dirty="0" err="1"/>
              <a:t>oligoply</a:t>
            </a:r>
            <a:endParaRPr lang="en-US" altLang="en-US" sz="1800" dirty="0"/>
          </a:p>
          <a:p>
            <a:pPr marL="0" indent="0">
              <a:buClr>
                <a:srgbClr val="2E63AC"/>
              </a:buClr>
              <a:buNone/>
            </a:pPr>
            <a:endParaRPr lang="en-US" altLang="en-US" dirty="0"/>
          </a:p>
          <a:p>
            <a:pPr>
              <a:buClr>
                <a:srgbClr val="2E63AC"/>
              </a:buClr>
              <a:buFont typeface="Wingdings" panose="05000000000000000000" pitchFamily="2" charset="2"/>
              <a:buChar char="§"/>
            </a:pPr>
            <a:endParaRPr lang="en-US" altLang="en-US" dirty="0"/>
          </a:p>
          <a:p>
            <a:pPr>
              <a:buClr>
                <a:srgbClr val="2E63AC"/>
              </a:buClr>
              <a:buFont typeface="Wingdings" panose="05000000000000000000" pitchFamily="2" charset="2"/>
              <a:buChar char="§"/>
            </a:pPr>
            <a:endParaRPr lang="en-US" altLang="en-US" dirty="0"/>
          </a:p>
          <a:p>
            <a:pPr marL="0" indent="0">
              <a:buClr>
                <a:srgbClr val="2E63AC"/>
              </a:buClr>
              <a:buNone/>
            </a:pPr>
            <a:endParaRPr lang="en-US" dirty="0"/>
          </a:p>
          <a:p>
            <a:pPr marL="0" indent="0">
              <a:buClr>
                <a:srgbClr val="2E63AC"/>
              </a:buClr>
              <a:buNone/>
            </a:pPr>
            <a:endParaRPr lang="de-DE" dirty="0"/>
          </a:p>
        </p:txBody>
      </p:sp>
      <p:sp>
        <p:nvSpPr>
          <p:cNvPr id="5" name="Titel 4"/>
          <p:cNvSpPr>
            <a:spLocks noGrp="1"/>
          </p:cNvSpPr>
          <p:nvPr>
            <p:ph type="title"/>
          </p:nvPr>
        </p:nvSpPr>
        <p:spPr>
          <a:xfrm>
            <a:off x="604838" y="310778"/>
            <a:ext cx="6545262" cy="1264025"/>
          </a:xfrm>
        </p:spPr>
        <p:txBody>
          <a:bodyPr/>
          <a:lstStyle/>
          <a:p>
            <a:r>
              <a:rPr lang="de-DE" dirty="0" err="1"/>
              <a:t>Markets</a:t>
            </a:r>
            <a:r>
              <a:rPr lang="de-DE" dirty="0"/>
              <a:t> </a:t>
            </a:r>
            <a:r>
              <a:rPr lang="de-DE" dirty="0" err="1"/>
              <a:t>and</a:t>
            </a:r>
            <a:r>
              <a:rPr lang="de-DE" dirty="0"/>
              <a:t> </a:t>
            </a:r>
            <a:r>
              <a:rPr lang="de-DE" dirty="0" err="1"/>
              <a:t>Competition</a:t>
            </a:r>
            <a:endParaRPr lang="de-DE" dirty="0"/>
          </a:p>
        </p:txBody>
      </p:sp>
    </p:spTree>
    <p:extLst>
      <p:ext uri="{BB962C8B-B14F-4D97-AF65-F5344CB8AC3E}">
        <p14:creationId xmlns:p14="http://schemas.microsoft.com/office/powerpoint/2010/main" val="303696588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quarter" idx="12"/>
          </p:nvPr>
        </p:nvSpPr>
        <p:spPr>
          <a:xfrm>
            <a:off x="604838" y="1766250"/>
            <a:ext cx="8081962" cy="3878903"/>
          </a:xfrm>
        </p:spPr>
        <p:txBody>
          <a:bodyPr/>
          <a:lstStyle/>
          <a:p>
            <a:pPr>
              <a:lnSpc>
                <a:spcPct val="120000"/>
              </a:lnSpc>
              <a:spcAft>
                <a:spcPts val="600"/>
              </a:spcAft>
              <a:buClr>
                <a:srgbClr val="2E63AC"/>
              </a:buClr>
              <a:buFont typeface="Wingdings" panose="05000000000000000000" pitchFamily="2" charset="2"/>
              <a:buChar char="§"/>
            </a:pPr>
            <a:r>
              <a:rPr lang="en-US" altLang="en-US" dirty="0"/>
              <a:t>Quantity demanded: amount of a good that buyers are willing and able to purchase </a:t>
            </a:r>
          </a:p>
          <a:p>
            <a:pPr>
              <a:lnSpc>
                <a:spcPct val="120000"/>
              </a:lnSpc>
              <a:spcAft>
                <a:spcPts val="600"/>
              </a:spcAft>
              <a:buClr>
                <a:srgbClr val="2E63AC"/>
              </a:buClr>
              <a:buFont typeface="Wingdings" panose="05000000000000000000" pitchFamily="2" charset="2"/>
              <a:buChar char="§"/>
            </a:pPr>
            <a:r>
              <a:rPr lang="en-US" altLang="en-US" dirty="0">
                <a:solidFill>
                  <a:srgbClr val="2E63AC"/>
                </a:solidFill>
              </a:rPr>
              <a:t>Relationship</a:t>
            </a:r>
            <a:r>
              <a:rPr lang="en-US" altLang="en-US" dirty="0"/>
              <a:t> between the </a:t>
            </a:r>
            <a:r>
              <a:rPr lang="en-US" altLang="en-US" dirty="0">
                <a:solidFill>
                  <a:srgbClr val="2E63AC"/>
                </a:solidFill>
              </a:rPr>
              <a:t>price</a:t>
            </a:r>
            <a:r>
              <a:rPr lang="en-US" altLang="en-US" dirty="0"/>
              <a:t> of a good and </a:t>
            </a:r>
            <a:r>
              <a:rPr lang="en-US" altLang="en-US" dirty="0">
                <a:solidFill>
                  <a:srgbClr val="2E63AC"/>
                </a:solidFill>
              </a:rPr>
              <a:t>quantity</a:t>
            </a:r>
            <a:r>
              <a:rPr lang="en-US" altLang="en-US" dirty="0"/>
              <a:t> demanded</a:t>
            </a:r>
          </a:p>
          <a:p>
            <a:pPr>
              <a:lnSpc>
                <a:spcPct val="120000"/>
              </a:lnSpc>
              <a:spcAft>
                <a:spcPts val="600"/>
              </a:spcAft>
              <a:buClr>
                <a:srgbClr val="2E63AC"/>
              </a:buClr>
              <a:buFont typeface="Wingdings" panose="05000000000000000000" pitchFamily="2" charset="2"/>
              <a:buChar char="§"/>
            </a:pPr>
            <a:r>
              <a:rPr lang="en-US" altLang="en-US" dirty="0"/>
              <a:t>Law of demand: when the price falls, the quantity demanded rises </a:t>
            </a:r>
            <a:r>
              <a:rPr lang="en-US" altLang="en-US" dirty="0" err="1"/>
              <a:t>c.p</a:t>
            </a:r>
            <a:r>
              <a:rPr lang="en-US" dirty="0"/>
              <a:t>. and vice versa</a:t>
            </a:r>
          </a:p>
          <a:p>
            <a:pPr>
              <a:lnSpc>
                <a:spcPct val="120000"/>
              </a:lnSpc>
              <a:spcAft>
                <a:spcPts val="600"/>
              </a:spcAft>
              <a:buClr>
                <a:srgbClr val="2E63AC"/>
              </a:buClr>
              <a:buFont typeface="Wingdings" panose="05000000000000000000" pitchFamily="2" charset="2"/>
              <a:buChar char="§"/>
            </a:pPr>
            <a:r>
              <a:rPr lang="en-US" altLang="en-US" dirty="0">
                <a:solidFill>
                  <a:srgbClr val="2E63AC"/>
                </a:solidFill>
              </a:rPr>
              <a:t>Demand curve</a:t>
            </a:r>
            <a:r>
              <a:rPr lang="en-US" altLang="en-US" dirty="0"/>
              <a:t>: a graph</a:t>
            </a:r>
          </a:p>
          <a:p>
            <a:pPr lvl="1">
              <a:lnSpc>
                <a:spcPct val="120000"/>
              </a:lnSpc>
              <a:spcAft>
                <a:spcPts val="600"/>
              </a:spcAft>
              <a:buClr>
                <a:srgbClr val="2E63AC"/>
              </a:buClr>
              <a:buFont typeface="Wingdings" panose="05000000000000000000" pitchFamily="2" charset="2"/>
              <a:buChar char="§"/>
            </a:pPr>
            <a:r>
              <a:rPr lang="en-US" altLang="en-US" dirty="0"/>
              <a:t>Price on the vertical axis</a:t>
            </a:r>
          </a:p>
          <a:p>
            <a:pPr lvl="1">
              <a:lnSpc>
                <a:spcPct val="120000"/>
              </a:lnSpc>
              <a:spcAft>
                <a:spcPts val="600"/>
              </a:spcAft>
              <a:buClr>
                <a:srgbClr val="2E63AC"/>
              </a:buClr>
              <a:buFont typeface="Wingdings" panose="05000000000000000000" pitchFamily="2" charset="2"/>
              <a:buChar char="§"/>
            </a:pPr>
            <a:r>
              <a:rPr lang="en-US" altLang="en-US" dirty="0"/>
              <a:t>Quantity on the horizontal axis</a:t>
            </a:r>
          </a:p>
          <a:p>
            <a:pPr>
              <a:lnSpc>
                <a:spcPct val="120000"/>
              </a:lnSpc>
              <a:spcAft>
                <a:spcPts val="600"/>
              </a:spcAft>
              <a:buClr>
                <a:srgbClr val="2E63AC"/>
              </a:buClr>
              <a:buFont typeface="Wingdings" panose="05000000000000000000" pitchFamily="2" charset="2"/>
              <a:buChar char="§"/>
            </a:pPr>
            <a:r>
              <a:rPr lang="en-US" altLang="en-US" dirty="0">
                <a:solidFill>
                  <a:srgbClr val="2E63AC"/>
                </a:solidFill>
              </a:rPr>
              <a:t>Individual demand</a:t>
            </a:r>
            <a:r>
              <a:rPr lang="en-US" altLang="en-US" dirty="0"/>
              <a:t>: an individual’s demand for a product </a:t>
            </a:r>
          </a:p>
          <a:p>
            <a:pPr marL="457200" lvl="1" indent="0">
              <a:lnSpc>
                <a:spcPts val="2000"/>
              </a:lnSpc>
              <a:buClr>
                <a:srgbClr val="2E63AC"/>
              </a:buClr>
              <a:buNone/>
            </a:pPr>
            <a:endParaRPr lang="en-US" sz="1800" dirty="0">
              <a:latin typeface="+mn-lt"/>
            </a:endParaRPr>
          </a:p>
        </p:txBody>
      </p:sp>
      <p:sp>
        <p:nvSpPr>
          <p:cNvPr id="5" name="Titel 4"/>
          <p:cNvSpPr>
            <a:spLocks noGrp="1"/>
          </p:cNvSpPr>
          <p:nvPr>
            <p:ph type="title"/>
          </p:nvPr>
        </p:nvSpPr>
        <p:spPr>
          <a:xfrm>
            <a:off x="604838" y="310778"/>
            <a:ext cx="6545262" cy="1264025"/>
          </a:xfrm>
        </p:spPr>
        <p:txBody>
          <a:bodyPr/>
          <a:lstStyle/>
          <a:p>
            <a:r>
              <a:rPr lang="de-DE" dirty="0"/>
              <a:t>Demand #1 </a:t>
            </a:r>
          </a:p>
        </p:txBody>
      </p:sp>
    </p:spTree>
    <p:extLst>
      <p:ext uri="{BB962C8B-B14F-4D97-AF65-F5344CB8AC3E}">
        <p14:creationId xmlns:p14="http://schemas.microsoft.com/office/powerpoint/2010/main" val="1895011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1"/>
          </p:nvPr>
        </p:nvSpPr>
        <p:spPr/>
        <p:txBody>
          <a:bodyPr/>
          <a:lstStyle/>
          <a:p>
            <a:r>
              <a:rPr lang="en-US" altLang="en-US" dirty="0">
                <a:solidFill>
                  <a:srgbClr val="002060"/>
                </a:solidFill>
              </a:rPr>
              <a:t>Catherine’s Demand Schedule and Demand Curve</a:t>
            </a:r>
          </a:p>
          <a:p>
            <a:endParaRPr lang="de-DE" dirty="0"/>
          </a:p>
        </p:txBody>
      </p:sp>
      <p:sp>
        <p:nvSpPr>
          <p:cNvPr id="5" name="Titel 4"/>
          <p:cNvSpPr>
            <a:spLocks noGrp="1"/>
          </p:cNvSpPr>
          <p:nvPr>
            <p:ph type="title"/>
          </p:nvPr>
        </p:nvSpPr>
        <p:spPr>
          <a:xfrm>
            <a:off x="604838" y="310778"/>
            <a:ext cx="6545262" cy="1264025"/>
          </a:xfrm>
        </p:spPr>
        <p:txBody>
          <a:bodyPr/>
          <a:lstStyle/>
          <a:p>
            <a:r>
              <a:rPr lang="de-DE" dirty="0"/>
              <a:t>Demand #2</a:t>
            </a:r>
          </a:p>
        </p:txBody>
      </p:sp>
      <p:graphicFrame>
        <p:nvGraphicFramePr>
          <p:cNvPr id="7" name="Table 10"/>
          <p:cNvGraphicFramePr>
            <a:graphicFrameLocks noGrp="1"/>
          </p:cNvGraphicFramePr>
          <p:nvPr/>
        </p:nvGraphicFramePr>
        <p:xfrm>
          <a:off x="579274" y="2604033"/>
          <a:ext cx="2803525" cy="2925976"/>
        </p:xfrm>
        <a:graphic>
          <a:graphicData uri="http://schemas.openxmlformats.org/drawingml/2006/table">
            <a:tbl>
              <a:tblPr>
                <a:tableStyleId>{5C22544A-7EE6-4342-B048-85BDC9FD1C3A}</a:tableStyleId>
              </a:tblPr>
              <a:tblGrid>
                <a:gridCol w="1350974">
                  <a:extLst>
                    <a:ext uri="{9D8B030D-6E8A-4147-A177-3AD203B41FA5}">
                      <a16:colId xmlns:a16="http://schemas.microsoft.com/office/drawing/2014/main" val="20000"/>
                    </a:ext>
                  </a:extLst>
                </a:gridCol>
                <a:gridCol w="1452551">
                  <a:extLst>
                    <a:ext uri="{9D8B030D-6E8A-4147-A177-3AD203B41FA5}">
                      <a16:colId xmlns:a16="http://schemas.microsoft.com/office/drawing/2014/main" val="20001"/>
                    </a:ext>
                  </a:extLst>
                </a:gridCol>
              </a:tblGrid>
              <a:tr h="914284">
                <a:tc>
                  <a:txBody>
                    <a:bodyPr/>
                    <a:lstStyle/>
                    <a:p>
                      <a:pPr algn="ctr"/>
                      <a:r>
                        <a:rPr lang="en-US" sz="1800" b="1" dirty="0">
                          <a:solidFill>
                            <a:schemeClr val="tx1"/>
                          </a:solidFill>
                        </a:rPr>
                        <a:t>Price of</a:t>
                      </a:r>
                    </a:p>
                    <a:p>
                      <a:pPr algn="ctr"/>
                      <a:r>
                        <a:rPr lang="en-US" sz="1800" b="1" dirty="0">
                          <a:solidFill>
                            <a:schemeClr val="tx1"/>
                          </a:solidFill>
                        </a:rPr>
                        <a:t>Ice-Cream</a:t>
                      </a:r>
                      <a:endParaRPr lang="en-US" sz="1800" b="1" baseline="0" dirty="0">
                        <a:solidFill>
                          <a:schemeClr val="tx1"/>
                        </a:solidFill>
                      </a:endParaRPr>
                    </a:p>
                    <a:p>
                      <a:pPr algn="ctr"/>
                      <a:r>
                        <a:rPr lang="en-US" sz="1800" b="1" baseline="0" dirty="0">
                          <a:solidFill>
                            <a:schemeClr val="tx1"/>
                          </a:solidFill>
                        </a:rPr>
                        <a:t>Cone</a:t>
                      </a:r>
                      <a:endParaRPr lang="en-US" sz="1800" b="1" dirty="0">
                        <a:solidFill>
                          <a:schemeClr val="tx1"/>
                        </a:solidFill>
                      </a:endParaRPr>
                    </a:p>
                  </a:txBody>
                  <a:tcPr marL="91419" marR="91419" marT="45694" marB="4569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1" dirty="0">
                          <a:solidFill>
                            <a:schemeClr val="tx1"/>
                          </a:solidFill>
                        </a:rPr>
                        <a:t>Quantity of</a:t>
                      </a:r>
                    </a:p>
                    <a:p>
                      <a:pPr algn="ctr"/>
                      <a:r>
                        <a:rPr lang="en-US" sz="1800" b="1" dirty="0">
                          <a:solidFill>
                            <a:schemeClr val="tx1"/>
                          </a:solidFill>
                        </a:rPr>
                        <a:t>Cones</a:t>
                      </a:r>
                    </a:p>
                    <a:p>
                      <a:pPr algn="ctr"/>
                      <a:r>
                        <a:rPr lang="en-US" sz="1800" b="1" dirty="0">
                          <a:solidFill>
                            <a:schemeClr val="tx1"/>
                          </a:solidFill>
                        </a:rPr>
                        <a:t>Demanded</a:t>
                      </a:r>
                    </a:p>
                  </a:txBody>
                  <a:tcPr marL="91419" marR="91419" marT="45694" marB="4569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011478">
                <a:tc>
                  <a:txBody>
                    <a:bodyPr/>
                    <a:lstStyle/>
                    <a:p>
                      <a:pPr algn="ctr"/>
                      <a:r>
                        <a:rPr lang="en-US" sz="1800" dirty="0">
                          <a:solidFill>
                            <a:schemeClr val="tx1"/>
                          </a:solidFill>
                        </a:rPr>
                        <a:t>$0.00</a:t>
                      </a:r>
                    </a:p>
                    <a:p>
                      <a:pPr algn="ctr"/>
                      <a:r>
                        <a:rPr lang="en-US" sz="1800" dirty="0">
                          <a:solidFill>
                            <a:schemeClr val="tx1"/>
                          </a:solidFill>
                        </a:rPr>
                        <a:t>0.50</a:t>
                      </a:r>
                    </a:p>
                    <a:p>
                      <a:pPr algn="ctr"/>
                      <a:r>
                        <a:rPr lang="en-US" sz="1800" dirty="0">
                          <a:solidFill>
                            <a:schemeClr val="tx1"/>
                          </a:solidFill>
                        </a:rPr>
                        <a:t>1.00</a:t>
                      </a:r>
                    </a:p>
                    <a:p>
                      <a:pPr algn="ctr"/>
                      <a:r>
                        <a:rPr lang="en-US" sz="1800" dirty="0">
                          <a:solidFill>
                            <a:schemeClr val="tx1"/>
                          </a:solidFill>
                        </a:rPr>
                        <a:t>1.50</a:t>
                      </a:r>
                    </a:p>
                    <a:p>
                      <a:pPr algn="ctr"/>
                      <a:r>
                        <a:rPr lang="en-US" sz="1800" dirty="0">
                          <a:solidFill>
                            <a:schemeClr val="tx1"/>
                          </a:solidFill>
                        </a:rPr>
                        <a:t>2.00</a:t>
                      </a:r>
                    </a:p>
                    <a:p>
                      <a:pPr algn="ctr"/>
                      <a:r>
                        <a:rPr lang="en-US" sz="1800" dirty="0">
                          <a:solidFill>
                            <a:schemeClr val="tx1"/>
                          </a:solidFill>
                        </a:rPr>
                        <a:t>2.50</a:t>
                      </a:r>
                    </a:p>
                    <a:p>
                      <a:pPr algn="ctr"/>
                      <a:r>
                        <a:rPr lang="en-US" sz="1800" dirty="0">
                          <a:solidFill>
                            <a:schemeClr val="tx1"/>
                          </a:solidFill>
                        </a:rPr>
                        <a:t>3.00</a:t>
                      </a:r>
                    </a:p>
                  </a:txBody>
                  <a:tcPr marL="91419" marR="91419" marT="45694" marB="4569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1800" dirty="0">
                          <a:solidFill>
                            <a:schemeClr val="tx1"/>
                          </a:solidFill>
                        </a:rPr>
                        <a:t>12 cones</a:t>
                      </a:r>
                    </a:p>
                    <a:p>
                      <a:pPr algn="ctr"/>
                      <a:r>
                        <a:rPr lang="en-US" sz="1800" dirty="0">
                          <a:solidFill>
                            <a:schemeClr val="tx1"/>
                          </a:solidFill>
                        </a:rPr>
                        <a:t>10</a:t>
                      </a:r>
                    </a:p>
                    <a:p>
                      <a:pPr algn="ctr"/>
                      <a:r>
                        <a:rPr lang="en-US" sz="1800" dirty="0">
                          <a:solidFill>
                            <a:schemeClr val="tx1"/>
                          </a:solidFill>
                        </a:rPr>
                        <a:t>8</a:t>
                      </a:r>
                    </a:p>
                    <a:p>
                      <a:pPr algn="ctr"/>
                      <a:r>
                        <a:rPr lang="en-US" sz="1800" dirty="0">
                          <a:solidFill>
                            <a:schemeClr val="tx1"/>
                          </a:solidFill>
                        </a:rPr>
                        <a:t>6</a:t>
                      </a:r>
                    </a:p>
                    <a:p>
                      <a:pPr algn="ctr"/>
                      <a:r>
                        <a:rPr lang="en-US" sz="1800" dirty="0">
                          <a:solidFill>
                            <a:schemeClr val="tx1"/>
                          </a:solidFill>
                        </a:rPr>
                        <a:t>4</a:t>
                      </a:r>
                    </a:p>
                    <a:p>
                      <a:pPr algn="ctr"/>
                      <a:r>
                        <a:rPr lang="en-US" sz="1800" dirty="0">
                          <a:solidFill>
                            <a:schemeClr val="tx1"/>
                          </a:solidFill>
                        </a:rPr>
                        <a:t>2</a:t>
                      </a:r>
                    </a:p>
                    <a:p>
                      <a:pPr algn="ctr"/>
                      <a:r>
                        <a:rPr lang="en-US" sz="1800" dirty="0">
                          <a:solidFill>
                            <a:schemeClr val="tx1"/>
                          </a:solidFill>
                        </a:rPr>
                        <a:t>0</a:t>
                      </a:r>
                    </a:p>
                  </a:txBody>
                  <a:tcPr marL="91419" marR="91419" marT="45694" marB="4569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grpSp>
        <p:nvGrpSpPr>
          <p:cNvPr id="8" name="Gruppieren 7"/>
          <p:cNvGrpSpPr/>
          <p:nvPr/>
        </p:nvGrpSpPr>
        <p:grpSpPr>
          <a:xfrm>
            <a:off x="3633633" y="2367580"/>
            <a:ext cx="5005722" cy="3946849"/>
            <a:chOff x="3282950" y="847725"/>
            <a:chExt cx="5495925" cy="4483100"/>
          </a:xfrm>
        </p:grpSpPr>
        <p:grpSp>
          <p:nvGrpSpPr>
            <p:cNvPr id="9" name="Group 113"/>
            <p:cNvGrpSpPr>
              <a:grpSpLocks/>
            </p:cNvGrpSpPr>
            <p:nvPr/>
          </p:nvGrpSpPr>
          <p:grpSpPr bwMode="auto">
            <a:xfrm>
              <a:off x="4176713" y="1912938"/>
              <a:ext cx="4351337" cy="2743200"/>
              <a:chOff x="4572000" y="2057400"/>
              <a:chExt cx="4351991" cy="2743200"/>
            </a:xfrm>
          </p:grpSpPr>
          <p:cxnSp>
            <p:nvCxnSpPr>
              <p:cNvPr id="97" name="Straight Connector 7"/>
              <p:cNvCxnSpPr/>
              <p:nvPr/>
            </p:nvCxnSpPr>
            <p:spPr>
              <a:xfrm>
                <a:off x="4572000" y="2057400"/>
                <a:ext cx="3650211" cy="2743200"/>
              </a:xfrm>
              <a:prstGeom prst="line">
                <a:avLst/>
              </a:prstGeom>
              <a:ln w="38100">
                <a:solidFill>
                  <a:srgbClr val="005EA4"/>
                </a:solidFill>
              </a:ln>
            </p:spPr>
            <p:style>
              <a:lnRef idx="1">
                <a:schemeClr val="accent1"/>
              </a:lnRef>
              <a:fillRef idx="0">
                <a:schemeClr val="accent1"/>
              </a:fillRef>
              <a:effectRef idx="0">
                <a:schemeClr val="accent1"/>
              </a:effectRef>
              <a:fontRef idx="minor">
                <a:schemeClr val="tx1"/>
              </a:fontRef>
            </p:style>
          </p:cxnSp>
          <p:sp>
            <p:nvSpPr>
              <p:cNvPr id="98" name="TextBox 112"/>
              <p:cNvSpPr txBox="1">
                <a:spLocks noChangeArrowheads="1"/>
              </p:cNvSpPr>
              <p:nvPr/>
            </p:nvSpPr>
            <p:spPr bwMode="auto">
              <a:xfrm>
                <a:off x="7239001" y="3657600"/>
                <a:ext cx="168499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a:latin typeface="+mn-lt"/>
                  </a:rPr>
                  <a:t>Demand curve</a:t>
                </a:r>
              </a:p>
            </p:txBody>
          </p:sp>
        </p:grpSp>
        <p:grpSp>
          <p:nvGrpSpPr>
            <p:cNvPr id="11" name="Group 52"/>
            <p:cNvGrpSpPr>
              <a:grpSpLocks/>
            </p:cNvGrpSpPr>
            <p:nvPr/>
          </p:nvGrpSpPr>
          <p:grpSpPr bwMode="auto">
            <a:xfrm>
              <a:off x="3948113" y="4503738"/>
              <a:ext cx="4830762" cy="827087"/>
              <a:chOff x="4343400" y="4648200"/>
              <a:chExt cx="4831312" cy="826284"/>
            </a:xfrm>
          </p:grpSpPr>
          <p:cxnSp>
            <p:nvCxnSpPr>
              <p:cNvPr id="58" name="Straight Connector 12"/>
              <p:cNvCxnSpPr/>
              <p:nvPr/>
            </p:nvCxnSpPr>
            <p:spPr>
              <a:xfrm flipV="1">
                <a:off x="4572026" y="4798866"/>
                <a:ext cx="4577283" cy="158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TextBox 10"/>
              <p:cNvSpPr txBox="1">
                <a:spLocks noChangeArrowheads="1"/>
              </p:cNvSpPr>
              <p:nvPr/>
            </p:nvSpPr>
            <p:spPr bwMode="auto">
              <a:xfrm>
                <a:off x="4343400" y="4800600"/>
                <a:ext cx="312906" cy="369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a:latin typeface="+mn-lt"/>
                  </a:rPr>
                  <a:t>0</a:t>
                </a:r>
              </a:p>
            </p:txBody>
          </p:sp>
          <p:grpSp>
            <p:nvGrpSpPr>
              <p:cNvPr id="60" name="Group 14"/>
              <p:cNvGrpSpPr>
                <a:grpSpLocks/>
              </p:cNvGrpSpPr>
              <p:nvPr/>
            </p:nvGrpSpPr>
            <p:grpSpPr bwMode="auto">
              <a:xfrm>
                <a:off x="8001000" y="4648200"/>
                <a:ext cx="441146" cy="521484"/>
                <a:chOff x="8001000" y="4648200"/>
                <a:chExt cx="441146" cy="521484"/>
              </a:xfrm>
            </p:grpSpPr>
            <p:cxnSp>
              <p:nvCxnSpPr>
                <p:cNvPr id="95" name="Straight Connector 12"/>
                <p:cNvCxnSpPr/>
                <p:nvPr/>
              </p:nvCxnSpPr>
              <p:spPr>
                <a:xfrm rot="5400000">
                  <a:off x="8153122" y="4723532"/>
                  <a:ext cx="152252"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6" name="TextBox 13"/>
                <p:cNvSpPr txBox="1">
                  <a:spLocks noChangeArrowheads="1"/>
                </p:cNvSpPr>
                <p:nvPr/>
              </p:nvSpPr>
              <p:spPr bwMode="auto">
                <a:xfrm>
                  <a:off x="8001000" y="4800600"/>
                  <a:ext cx="441146" cy="369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a:latin typeface="+mn-lt"/>
                    </a:rPr>
                    <a:t>12</a:t>
                  </a:r>
                </a:p>
              </p:txBody>
            </p:sp>
          </p:grpSp>
          <p:grpSp>
            <p:nvGrpSpPr>
              <p:cNvPr id="61" name="Group 15"/>
              <p:cNvGrpSpPr>
                <a:grpSpLocks/>
              </p:cNvGrpSpPr>
              <p:nvPr/>
            </p:nvGrpSpPr>
            <p:grpSpPr bwMode="auto">
              <a:xfrm>
                <a:off x="7391400" y="4648200"/>
                <a:ext cx="441146" cy="521484"/>
                <a:chOff x="8001000" y="4648200"/>
                <a:chExt cx="441146" cy="521484"/>
              </a:xfrm>
            </p:grpSpPr>
            <p:cxnSp>
              <p:nvCxnSpPr>
                <p:cNvPr id="93" name="Straight Connector 16"/>
                <p:cNvCxnSpPr/>
                <p:nvPr/>
              </p:nvCxnSpPr>
              <p:spPr>
                <a:xfrm rot="5400000">
                  <a:off x="8153053" y="4723532"/>
                  <a:ext cx="152252"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4" name="TextBox 17"/>
                <p:cNvSpPr txBox="1">
                  <a:spLocks noChangeArrowheads="1"/>
                </p:cNvSpPr>
                <p:nvPr/>
              </p:nvSpPr>
              <p:spPr bwMode="auto">
                <a:xfrm>
                  <a:off x="8001000" y="4800600"/>
                  <a:ext cx="441146" cy="369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a:latin typeface="+mn-lt"/>
                    </a:rPr>
                    <a:t>10</a:t>
                  </a:r>
                </a:p>
              </p:txBody>
            </p:sp>
          </p:grpSp>
          <p:grpSp>
            <p:nvGrpSpPr>
              <p:cNvPr id="62" name="Group 18"/>
              <p:cNvGrpSpPr>
                <a:grpSpLocks/>
              </p:cNvGrpSpPr>
              <p:nvPr/>
            </p:nvGrpSpPr>
            <p:grpSpPr bwMode="auto">
              <a:xfrm>
                <a:off x="7696200" y="4648200"/>
                <a:ext cx="424027" cy="521484"/>
                <a:chOff x="8001000" y="4648200"/>
                <a:chExt cx="424027" cy="521484"/>
              </a:xfrm>
            </p:grpSpPr>
            <p:cxnSp>
              <p:nvCxnSpPr>
                <p:cNvPr id="91" name="Straight Connector 19"/>
                <p:cNvCxnSpPr/>
                <p:nvPr/>
              </p:nvCxnSpPr>
              <p:spPr>
                <a:xfrm rot="5400000">
                  <a:off x="8153088" y="4723532"/>
                  <a:ext cx="152252"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2" name="TextBox 20"/>
                <p:cNvSpPr txBox="1">
                  <a:spLocks noChangeArrowheads="1"/>
                </p:cNvSpPr>
                <p:nvPr/>
              </p:nvSpPr>
              <p:spPr bwMode="auto">
                <a:xfrm>
                  <a:off x="8001000" y="4800600"/>
                  <a:ext cx="424027" cy="369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a:latin typeface="+mn-lt"/>
                    </a:rPr>
                    <a:t>11</a:t>
                  </a:r>
                </a:p>
              </p:txBody>
            </p:sp>
          </p:grpSp>
          <p:grpSp>
            <p:nvGrpSpPr>
              <p:cNvPr id="63" name="Group 21"/>
              <p:cNvGrpSpPr>
                <a:grpSpLocks/>
              </p:cNvGrpSpPr>
              <p:nvPr/>
            </p:nvGrpSpPr>
            <p:grpSpPr bwMode="auto">
              <a:xfrm>
                <a:off x="7154694" y="4648200"/>
                <a:ext cx="312906" cy="521484"/>
                <a:chOff x="8069094" y="4648200"/>
                <a:chExt cx="312906" cy="521484"/>
              </a:xfrm>
            </p:grpSpPr>
            <p:cxnSp>
              <p:nvCxnSpPr>
                <p:cNvPr id="89" name="Straight Connector 43"/>
                <p:cNvCxnSpPr/>
                <p:nvPr/>
              </p:nvCxnSpPr>
              <p:spPr>
                <a:xfrm rot="5400000">
                  <a:off x="8153018" y="4723532"/>
                  <a:ext cx="152252"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0" name="TextBox 23"/>
                <p:cNvSpPr txBox="1">
                  <a:spLocks noChangeArrowheads="1"/>
                </p:cNvSpPr>
                <p:nvPr/>
              </p:nvSpPr>
              <p:spPr bwMode="auto">
                <a:xfrm>
                  <a:off x="8069094" y="4800600"/>
                  <a:ext cx="312906" cy="369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a:latin typeface="+mn-lt"/>
                    </a:rPr>
                    <a:t>9</a:t>
                  </a:r>
                </a:p>
              </p:txBody>
            </p:sp>
          </p:grpSp>
          <p:grpSp>
            <p:nvGrpSpPr>
              <p:cNvPr id="64" name="Group 27"/>
              <p:cNvGrpSpPr>
                <a:grpSpLocks/>
              </p:cNvGrpSpPr>
              <p:nvPr/>
            </p:nvGrpSpPr>
            <p:grpSpPr bwMode="auto">
              <a:xfrm>
                <a:off x="4716294" y="4648200"/>
                <a:ext cx="312906" cy="521484"/>
                <a:chOff x="8069094" y="4648200"/>
                <a:chExt cx="312906" cy="521484"/>
              </a:xfrm>
            </p:grpSpPr>
            <p:cxnSp>
              <p:nvCxnSpPr>
                <p:cNvPr id="87" name="Straight Connector 41"/>
                <p:cNvCxnSpPr/>
                <p:nvPr/>
              </p:nvCxnSpPr>
              <p:spPr>
                <a:xfrm rot="5400000">
                  <a:off x="8152740" y="4723532"/>
                  <a:ext cx="152252"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8" name="TextBox 29"/>
                <p:cNvSpPr txBox="1">
                  <a:spLocks noChangeArrowheads="1"/>
                </p:cNvSpPr>
                <p:nvPr/>
              </p:nvSpPr>
              <p:spPr bwMode="auto">
                <a:xfrm>
                  <a:off x="8069094" y="4800600"/>
                  <a:ext cx="312906" cy="369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a:latin typeface="+mn-lt"/>
                    </a:rPr>
                    <a:t>1</a:t>
                  </a:r>
                </a:p>
              </p:txBody>
            </p:sp>
          </p:grpSp>
          <p:grpSp>
            <p:nvGrpSpPr>
              <p:cNvPr id="65" name="Group 30"/>
              <p:cNvGrpSpPr>
                <a:grpSpLocks/>
              </p:cNvGrpSpPr>
              <p:nvPr/>
            </p:nvGrpSpPr>
            <p:grpSpPr bwMode="auto">
              <a:xfrm>
                <a:off x="5021094" y="4648200"/>
                <a:ext cx="312906" cy="521484"/>
                <a:chOff x="8069094" y="4648200"/>
                <a:chExt cx="312906" cy="521484"/>
              </a:xfrm>
            </p:grpSpPr>
            <p:cxnSp>
              <p:nvCxnSpPr>
                <p:cNvPr id="85" name="Straight Connector 39"/>
                <p:cNvCxnSpPr/>
                <p:nvPr/>
              </p:nvCxnSpPr>
              <p:spPr>
                <a:xfrm rot="5400000">
                  <a:off x="8152775" y="4723532"/>
                  <a:ext cx="152252"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6" name="TextBox 32"/>
                <p:cNvSpPr txBox="1">
                  <a:spLocks noChangeArrowheads="1"/>
                </p:cNvSpPr>
                <p:nvPr/>
              </p:nvSpPr>
              <p:spPr bwMode="auto">
                <a:xfrm>
                  <a:off x="8069094" y="4800600"/>
                  <a:ext cx="312906" cy="369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a:latin typeface="+mn-lt"/>
                    </a:rPr>
                    <a:t>2</a:t>
                  </a:r>
                </a:p>
              </p:txBody>
            </p:sp>
          </p:grpSp>
          <p:grpSp>
            <p:nvGrpSpPr>
              <p:cNvPr id="66" name="Group 33"/>
              <p:cNvGrpSpPr>
                <a:grpSpLocks/>
              </p:cNvGrpSpPr>
              <p:nvPr/>
            </p:nvGrpSpPr>
            <p:grpSpPr bwMode="auto">
              <a:xfrm>
                <a:off x="5325894" y="4648200"/>
                <a:ext cx="312906" cy="521484"/>
                <a:chOff x="8069094" y="4648200"/>
                <a:chExt cx="312906" cy="521484"/>
              </a:xfrm>
            </p:grpSpPr>
            <p:cxnSp>
              <p:nvCxnSpPr>
                <p:cNvPr id="83" name="Straight Connector 37"/>
                <p:cNvCxnSpPr/>
                <p:nvPr/>
              </p:nvCxnSpPr>
              <p:spPr>
                <a:xfrm rot="5400000">
                  <a:off x="8152810" y="4723532"/>
                  <a:ext cx="152252"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4" name="TextBox 35"/>
                <p:cNvSpPr txBox="1">
                  <a:spLocks noChangeArrowheads="1"/>
                </p:cNvSpPr>
                <p:nvPr/>
              </p:nvSpPr>
              <p:spPr bwMode="auto">
                <a:xfrm>
                  <a:off x="8069094" y="4800600"/>
                  <a:ext cx="312906" cy="369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a:latin typeface="+mn-lt"/>
                    </a:rPr>
                    <a:t>3</a:t>
                  </a:r>
                </a:p>
              </p:txBody>
            </p:sp>
          </p:grpSp>
          <p:grpSp>
            <p:nvGrpSpPr>
              <p:cNvPr id="67" name="Group 36"/>
              <p:cNvGrpSpPr>
                <a:grpSpLocks/>
              </p:cNvGrpSpPr>
              <p:nvPr/>
            </p:nvGrpSpPr>
            <p:grpSpPr bwMode="auto">
              <a:xfrm>
                <a:off x="5630694" y="4648200"/>
                <a:ext cx="312906" cy="521484"/>
                <a:chOff x="8069094" y="4648200"/>
                <a:chExt cx="312906" cy="521484"/>
              </a:xfrm>
            </p:grpSpPr>
            <p:cxnSp>
              <p:nvCxnSpPr>
                <p:cNvPr id="81" name="Straight Connector 35"/>
                <p:cNvCxnSpPr/>
                <p:nvPr/>
              </p:nvCxnSpPr>
              <p:spPr>
                <a:xfrm rot="5400000">
                  <a:off x="8152845" y="4723532"/>
                  <a:ext cx="152252"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2" name="TextBox 38"/>
                <p:cNvSpPr txBox="1">
                  <a:spLocks noChangeArrowheads="1"/>
                </p:cNvSpPr>
                <p:nvPr/>
              </p:nvSpPr>
              <p:spPr bwMode="auto">
                <a:xfrm>
                  <a:off x="8069094" y="4800600"/>
                  <a:ext cx="312906" cy="369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a:latin typeface="+mn-lt"/>
                    </a:rPr>
                    <a:t>4</a:t>
                  </a:r>
                </a:p>
              </p:txBody>
            </p:sp>
          </p:grpSp>
          <p:grpSp>
            <p:nvGrpSpPr>
              <p:cNvPr id="68" name="Group 39"/>
              <p:cNvGrpSpPr>
                <a:grpSpLocks/>
              </p:cNvGrpSpPr>
              <p:nvPr/>
            </p:nvGrpSpPr>
            <p:grpSpPr bwMode="auto">
              <a:xfrm>
                <a:off x="5935494" y="4648200"/>
                <a:ext cx="312906" cy="521484"/>
                <a:chOff x="8069094" y="4648200"/>
                <a:chExt cx="312906" cy="521484"/>
              </a:xfrm>
            </p:grpSpPr>
            <p:cxnSp>
              <p:nvCxnSpPr>
                <p:cNvPr id="79" name="Straight Connector 33"/>
                <p:cNvCxnSpPr/>
                <p:nvPr/>
              </p:nvCxnSpPr>
              <p:spPr>
                <a:xfrm rot="5400000">
                  <a:off x="8152879" y="4723532"/>
                  <a:ext cx="152252"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0" name="TextBox 41"/>
                <p:cNvSpPr txBox="1">
                  <a:spLocks noChangeArrowheads="1"/>
                </p:cNvSpPr>
                <p:nvPr/>
              </p:nvSpPr>
              <p:spPr bwMode="auto">
                <a:xfrm>
                  <a:off x="8069094" y="4800600"/>
                  <a:ext cx="312906" cy="369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a:latin typeface="+mn-lt"/>
                    </a:rPr>
                    <a:t>5</a:t>
                  </a:r>
                </a:p>
              </p:txBody>
            </p:sp>
          </p:grpSp>
          <p:grpSp>
            <p:nvGrpSpPr>
              <p:cNvPr id="69" name="Group 42"/>
              <p:cNvGrpSpPr>
                <a:grpSpLocks/>
              </p:cNvGrpSpPr>
              <p:nvPr/>
            </p:nvGrpSpPr>
            <p:grpSpPr bwMode="auto">
              <a:xfrm>
                <a:off x="6240294" y="4648200"/>
                <a:ext cx="312906" cy="521484"/>
                <a:chOff x="8069094" y="4648200"/>
                <a:chExt cx="312906" cy="521484"/>
              </a:xfrm>
            </p:grpSpPr>
            <p:cxnSp>
              <p:nvCxnSpPr>
                <p:cNvPr id="77" name="Straight Connector 31"/>
                <p:cNvCxnSpPr/>
                <p:nvPr/>
              </p:nvCxnSpPr>
              <p:spPr>
                <a:xfrm rot="5400000">
                  <a:off x="8152914" y="4723532"/>
                  <a:ext cx="152252"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8" name="TextBox 44"/>
                <p:cNvSpPr txBox="1">
                  <a:spLocks noChangeArrowheads="1"/>
                </p:cNvSpPr>
                <p:nvPr/>
              </p:nvSpPr>
              <p:spPr bwMode="auto">
                <a:xfrm>
                  <a:off x="8069094" y="4800600"/>
                  <a:ext cx="312906" cy="369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a:latin typeface="+mn-lt"/>
                    </a:rPr>
                    <a:t>6</a:t>
                  </a:r>
                </a:p>
              </p:txBody>
            </p:sp>
          </p:grpSp>
          <p:grpSp>
            <p:nvGrpSpPr>
              <p:cNvPr id="70" name="Group 45"/>
              <p:cNvGrpSpPr>
                <a:grpSpLocks/>
              </p:cNvGrpSpPr>
              <p:nvPr/>
            </p:nvGrpSpPr>
            <p:grpSpPr bwMode="auto">
              <a:xfrm>
                <a:off x="6545094" y="4648200"/>
                <a:ext cx="312906" cy="521484"/>
                <a:chOff x="8069094" y="4648200"/>
                <a:chExt cx="312906" cy="521484"/>
              </a:xfrm>
            </p:grpSpPr>
            <p:cxnSp>
              <p:nvCxnSpPr>
                <p:cNvPr id="75" name="Straight Connector 29"/>
                <p:cNvCxnSpPr/>
                <p:nvPr/>
              </p:nvCxnSpPr>
              <p:spPr>
                <a:xfrm rot="5400000">
                  <a:off x="8152949" y="4723532"/>
                  <a:ext cx="152252"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6" name="TextBox 47"/>
                <p:cNvSpPr txBox="1">
                  <a:spLocks noChangeArrowheads="1"/>
                </p:cNvSpPr>
                <p:nvPr/>
              </p:nvSpPr>
              <p:spPr bwMode="auto">
                <a:xfrm>
                  <a:off x="8069094" y="4800600"/>
                  <a:ext cx="312906" cy="369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a:latin typeface="+mn-lt"/>
                    </a:rPr>
                    <a:t>7</a:t>
                  </a:r>
                </a:p>
              </p:txBody>
            </p:sp>
          </p:grpSp>
          <p:grpSp>
            <p:nvGrpSpPr>
              <p:cNvPr id="71" name="Group 48"/>
              <p:cNvGrpSpPr>
                <a:grpSpLocks/>
              </p:cNvGrpSpPr>
              <p:nvPr/>
            </p:nvGrpSpPr>
            <p:grpSpPr bwMode="auto">
              <a:xfrm>
                <a:off x="6849894" y="4648200"/>
                <a:ext cx="312906" cy="521484"/>
                <a:chOff x="8069094" y="4648200"/>
                <a:chExt cx="312906" cy="521484"/>
              </a:xfrm>
            </p:grpSpPr>
            <p:cxnSp>
              <p:nvCxnSpPr>
                <p:cNvPr id="73" name="Straight Connector 27"/>
                <p:cNvCxnSpPr/>
                <p:nvPr/>
              </p:nvCxnSpPr>
              <p:spPr>
                <a:xfrm rot="5400000">
                  <a:off x="8152983" y="4723532"/>
                  <a:ext cx="152252"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4" name="TextBox 50"/>
                <p:cNvSpPr txBox="1">
                  <a:spLocks noChangeArrowheads="1"/>
                </p:cNvSpPr>
                <p:nvPr/>
              </p:nvSpPr>
              <p:spPr bwMode="auto">
                <a:xfrm>
                  <a:off x="8069094" y="4800600"/>
                  <a:ext cx="312906" cy="369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a:latin typeface="+mn-lt"/>
                    </a:rPr>
                    <a:t>8</a:t>
                  </a:r>
                </a:p>
              </p:txBody>
            </p:sp>
          </p:grpSp>
          <p:sp>
            <p:nvSpPr>
              <p:cNvPr id="72" name="TextBox 51"/>
              <p:cNvSpPr txBox="1">
                <a:spLocks noChangeArrowheads="1"/>
              </p:cNvSpPr>
              <p:nvPr/>
            </p:nvSpPr>
            <p:spPr bwMode="auto">
              <a:xfrm>
                <a:off x="5937928" y="5105400"/>
                <a:ext cx="3236784" cy="369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dirty="0">
                    <a:latin typeface="+mn-lt"/>
                  </a:rPr>
                  <a:t>Quantity of Ice-Cream Cones </a:t>
                </a:r>
              </a:p>
            </p:txBody>
          </p:sp>
        </p:grpSp>
        <p:grpSp>
          <p:nvGrpSpPr>
            <p:cNvPr id="12" name="Group 73"/>
            <p:cNvGrpSpPr>
              <a:grpSpLocks/>
            </p:cNvGrpSpPr>
            <p:nvPr/>
          </p:nvGrpSpPr>
          <p:grpSpPr bwMode="auto">
            <a:xfrm>
              <a:off x="3282950" y="847725"/>
              <a:ext cx="2967038" cy="3810000"/>
              <a:chOff x="3678616" y="991123"/>
              <a:chExt cx="2967471" cy="3810270"/>
            </a:xfrm>
          </p:grpSpPr>
          <p:cxnSp>
            <p:nvCxnSpPr>
              <p:cNvPr id="38" name="Straight Connector 7"/>
              <p:cNvCxnSpPr/>
              <p:nvPr/>
            </p:nvCxnSpPr>
            <p:spPr>
              <a:xfrm rot="16200000" flipH="1">
                <a:off x="2849949" y="3078834"/>
                <a:ext cx="3443531"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9" name="Group 56"/>
              <p:cNvGrpSpPr>
                <a:grpSpLocks/>
              </p:cNvGrpSpPr>
              <p:nvPr/>
            </p:nvGrpSpPr>
            <p:grpSpPr bwMode="auto">
              <a:xfrm>
                <a:off x="3810001" y="1856098"/>
                <a:ext cx="914930" cy="369309"/>
                <a:chOff x="5943854" y="2313298"/>
                <a:chExt cx="914930" cy="369309"/>
              </a:xfrm>
            </p:grpSpPr>
            <p:sp>
              <p:nvSpPr>
                <p:cNvPr id="56" name="TextBox 53"/>
                <p:cNvSpPr txBox="1">
                  <a:spLocks noChangeArrowheads="1"/>
                </p:cNvSpPr>
                <p:nvPr/>
              </p:nvSpPr>
              <p:spPr bwMode="auto">
                <a:xfrm>
                  <a:off x="5943854" y="2313298"/>
                  <a:ext cx="761745" cy="369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a:latin typeface="+mn-lt"/>
                    </a:rPr>
                    <a:t>$3.00</a:t>
                  </a:r>
                </a:p>
              </p:txBody>
            </p:sp>
            <p:cxnSp>
              <p:nvCxnSpPr>
                <p:cNvPr id="57" name="Straight Connector 55"/>
                <p:cNvCxnSpPr/>
                <p:nvPr/>
              </p:nvCxnSpPr>
              <p:spPr>
                <a:xfrm>
                  <a:off x="6706363" y="2513611"/>
                  <a:ext cx="152422"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0" name="Group 57"/>
              <p:cNvGrpSpPr>
                <a:grpSpLocks/>
              </p:cNvGrpSpPr>
              <p:nvPr/>
            </p:nvGrpSpPr>
            <p:grpSpPr bwMode="auto">
              <a:xfrm>
                <a:off x="3938241" y="2324966"/>
                <a:ext cx="786691" cy="369309"/>
                <a:chOff x="6072094" y="2313298"/>
                <a:chExt cx="786691" cy="369309"/>
              </a:xfrm>
            </p:grpSpPr>
            <p:sp>
              <p:nvSpPr>
                <p:cNvPr id="54" name="TextBox 58"/>
                <p:cNvSpPr txBox="1">
                  <a:spLocks noChangeArrowheads="1"/>
                </p:cNvSpPr>
                <p:nvPr/>
              </p:nvSpPr>
              <p:spPr bwMode="auto">
                <a:xfrm>
                  <a:off x="6072094" y="2313298"/>
                  <a:ext cx="633505" cy="369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a:latin typeface="+mn-lt"/>
                    </a:rPr>
                    <a:t>2.50</a:t>
                  </a:r>
                </a:p>
              </p:txBody>
            </p:sp>
            <p:cxnSp>
              <p:nvCxnSpPr>
                <p:cNvPr id="55" name="Straight Connector 69"/>
                <p:cNvCxnSpPr/>
                <p:nvPr/>
              </p:nvCxnSpPr>
              <p:spPr>
                <a:xfrm>
                  <a:off x="6706363" y="2514677"/>
                  <a:ext cx="152422"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1" name="Group 60"/>
              <p:cNvGrpSpPr>
                <a:grpSpLocks/>
              </p:cNvGrpSpPr>
              <p:nvPr/>
            </p:nvGrpSpPr>
            <p:grpSpPr bwMode="auto">
              <a:xfrm>
                <a:off x="3938241" y="2795815"/>
                <a:ext cx="786691" cy="369309"/>
                <a:chOff x="6072094" y="2326947"/>
                <a:chExt cx="786691" cy="369309"/>
              </a:xfrm>
            </p:grpSpPr>
            <p:sp>
              <p:nvSpPr>
                <p:cNvPr id="52" name="TextBox 61"/>
                <p:cNvSpPr txBox="1">
                  <a:spLocks noChangeArrowheads="1"/>
                </p:cNvSpPr>
                <p:nvPr/>
              </p:nvSpPr>
              <p:spPr bwMode="auto">
                <a:xfrm>
                  <a:off x="6072094" y="2326947"/>
                  <a:ext cx="633505" cy="369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a:latin typeface="+mn-lt"/>
                    </a:rPr>
                    <a:t>2.00</a:t>
                  </a:r>
                </a:p>
              </p:txBody>
            </p:sp>
            <p:cxnSp>
              <p:nvCxnSpPr>
                <p:cNvPr id="53" name="Straight Connector 67"/>
                <p:cNvCxnSpPr/>
                <p:nvPr/>
              </p:nvCxnSpPr>
              <p:spPr>
                <a:xfrm>
                  <a:off x="6706363" y="2514709"/>
                  <a:ext cx="152422"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2" name="Group 63"/>
              <p:cNvGrpSpPr>
                <a:grpSpLocks/>
              </p:cNvGrpSpPr>
              <p:nvPr/>
            </p:nvGrpSpPr>
            <p:grpSpPr bwMode="auto">
              <a:xfrm>
                <a:off x="3938241" y="3266664"/>
                <a:ext cx="786691" cy="369309"/>
                <a:chOff x="6072094" y="2340596"/>
                <a:chExt cx="786691" cy="369309"/>
              </a:xfrm>
            </p:grpSpPr>
            <p:sp>
              <p:nvSpPr>
                <p:cNvPr id="50" name="TextBox 64"/>
                <p:cNvSpPr txBox="1">
                  <a:spLocks noChangeArrowheads="1"/>
                </p:cNvSpPr>
                <p:nvPr/>
              </p:nvSpPr>
              <p:spPr bwMode="auto">
                <a:xfrm>
                  <a:off x="6072094" y="2340596"/>
                  <a:ext cx="633505" cy="369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a:latin typeface="+mn-lt"/>
                    </a:rPr>
                    <a:t>1.50</a:t>
                  </a:r>
                </a:p>
              </p:txBody>
            </p:sp>
            <p:cxnSp>
              <p:nvCxnSpPr>
                <p:cNvPr id="51" name="Straight Connector 65"/>
                <p:cNvCxnSpPr/>
                <p:nvPr/>
              </p:nvCxnSpPr>
              <p:spPr>
                <a:xfrm>
                  <a:off x="6706363" y="2514741"/>
                  <a:ext cx="152422"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3" name="Group 66"/>
              <p:cNvGrpSpPr>
                <a:grpSpLocks/>
              </p:cNvGrpSpPr>
              <p:nvPr/>
            </p:nvGrpSpPr>
            <p:grpSpPr bwMode="auto">
              <a:xfrm>
                <a:off x="3938241" y="3723864"/>
                <a:ext cx="786691" cy="369309"/>
                <a:chOff x="6072094" y="2340596"/>
                <a:chExt cx="786691" cy="369309"/>
              </a:xfrm>
            </p:grpSpPr>
            <p:sp>
              <p:nvSpPr>
                <p:cNvPr id="48" name="TextBox 67"/>
                <p:cNvSpPr txBox="1">
                  <a:spLocks noChangeArrowheads="1"/>
                </p:cNvSpPr>
                <p:nvPr/>
              </p:nvSpPr>
              <p:spPr bwMode="auto">
                <a:xfrm>
                  <a:off x="6072094" y="2340596"/>
                  <a:ext cx="633505" cy="369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a:latin typeface="+mn-lt"/>
                    </a:rPr>
                    <a:t>1.00</a:t>
                  </a:r>
                </a:p>
              </p:txBody>
            </p:sp>
            <p:cxnSp>
              <p:nvCxnSpPr>
                <p:cNvPr id="49" name="Straight Connector 63"/>
                <p:cNvCxnSpPr/>
                <p:nvPr/>
              </p:nvCxnSpPr>
              <p:spPr>
                <a:xfrm>
                  <a:off x="6706363" y="2514774"/>
                  <a:ext cx="152422"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4" name="Group 69"/>
              <p:cNvGrpSpPr>
                <a:grpSpLocks/>
              </p:cNvGrpSpPr>
              <p:nvPr/>
            </p:nvGrpSpPr>
            <p:grpSpPr bwMode="auto">
              <a:xfrm>
                <a:off x="3938241" y="4167415"/>
                <a:ext cx="786691" cy="369309"/>
                <a:chOff x="6072094" y="2326947"/>
                <a:chExt cx="786691" cy="369309"/>
              </a:xfrm>
            </p:grpSpPr>
            <p:sp>
              <p:nvSpPr>
                <p:cNvPr id="46" name="TextBox 70"/>
                <p:cNvSpPr txBox="1">
                  <a:spLocks noChangeArrowheads="1"/>
                </p:cNvSpPr>
                <p:nvPr/>
              </p:nvSpPr>
              <p:spPr bwMode="auto">
                <a:xfrm>
                  <a:off x="6072094" y="2326947"/>
                  <a:ext cx="633505" cy="369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a:latin typeface="+mn-lt"/>
                    </a:rPr>
                    <a:t>0.50</a:t>
                  </a:r>
                </a:p>
              </p:txBody>
            </p:sp>
            <p:cxnSp>
              <p:nvCxnSpPr>
                <p:cNvPr id="47" name="Straight Connector 61"/>
                <p:cNvCxnSpPr/>
                <p:nvPr/>
              </p:nvCxnSpPr>
              <p:spPr>
                <a:xfrm>
                  <a:off x="6706363" y="2514806"/>
                  <a:ext cx="152422"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5" name="TextBox 72"/>
              <p:cNvSpPr txBox="1">
                <a:spLocks noChangeArrowheads="1"/>
              </p:cNvSpPr>
              <p:nvPr/>
            </p:nvSpPr>
            <p:spPr bwMode="auto">
              <a:xfrm>
                <a:off x="3678616" y="991123"/>
                <a:ext cx="2967471" cy="369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a:latin typeface="+mn-lt"/>
                  </a:rPr>
                  <a:t>Price of  Ice-Cream Cones </a:t>
                </a:r>
              </a:p>
            </p:txBody>
          </p:sp>
        </p:grpSp>
        <p:cxnSp>
          <p:nvCxnSpPr>
            <p:cNvPr id="13" name="Straight Connector 72"/>
            <p:cNvCxnSpPr/>
            <p:nvPr/>
          </p:nvCxnSpPr>
          <p:spPr>
            <a:xfrm>
              <a:off x="4176713" y="4205288"/>
              <a:ext cx="3048000" cy="1587"/>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73"/>
            <p:cNvCxnSpPr/>
            <p:nvPr/>
          </p:nvCxnSpPr>
          <p:spPr>
            <a:xfrm>
              <a:off x="4176713" y="3748088"/>
              <a:ext cx="2438400" cy="1587"/>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74"/>
            <p:cNvCxnSpPr/>
            <p:nvPr/>
          </p:nvCxnSpPr>
          <p:spPr>
            <a:xfrm>
              <a:off x="4176713" y="3290888"/>
              <a:ext cx="1828800" cy="1587"/>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75"/>
            <p:cNvCxnSpPr/>
            <p:nvPr/>
          </p:nvCxnSpPr>
          <p:spPr>
            <a:xfrm>
              <a:off x="4176713" y="2833688"/>
              <a:ext cx="1219200" cy="1587"/>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76"/>
            <p:cNvCxnSpPr/>
            <p:nvPr/>
          </p:nvCxnSpPr>
          <p:spPr>
            <a:xfrm>
              <a:off x="4176713" y="2376488"/>
              <a:ext cx="609600" cy="1587"/>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77"/>
            <p:cNvCxnSpPr/>
            <p:nvPr/>
          </p:nvCxnSpPr>
          <p:spPr>
            <a:xfrm rot="5400000" flipH="1" flipV="1">
              <a:off x="3644107" y="3513931"/>
              <a:ext cx="2286000" cy="1587"/>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78"/>
            <p:cNvCxnSpPr/>
            <p:nvPr/>
          </p:nvCxnSpPr>
          <p:spPr>
            <a:xfrm rot="5400000" flipH="1" flipV="1">
              <a:off x="4480719" y="3742531"/>
              <a:ext cx="1828800" cy="1588"/>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79"/>
            <p:cNvCxnSpPr/>
            <p:nvPr/>
          </p:nvCxnSpPr>
          <p:spPr>
            <a:xfrm rot="5400000" flipH="1" flipV="1">
              <a:off x="6155531" y="4199732"/>
              <a:ext cx="915987" cy="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80"/>
            <p:cNvCxnSpPr/>
            <p:nvPr/>
          </p:nvCxnSpPr>
          <p:spPr>
            <a:xfrm rot="5400000" flipH="1" flipV="1">
              <a:off x="5318919" y="3971131"/>
              <a:ext cx="1371600" cy="1588"/>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81"/>
            <p:cNvCxnSpPr/>
            <p:nvPr/>
          </p:nvCxnSpPr>
          <p:spPr>
            <a:xfrm rot="5400000" flipH="1" flipV="1">
              <a:off x="6995319" y="4428331"/>
              <a:ext cx="457200" cy="1588"/>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3" name="Freeform 183"/>
            <p:cNvSpPr>
              <a:spLocks/>
            </p:cNvSpPr>
            <p:nvPr/>
          </p:nvSpPr>
          <p:spPr bwMode="auto">
            <a:xfrm>
              <a:off x="4100513" y="1836738"/>
              <a:ext cx="146050" cy="138112"/>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 name="Freeform 183"/>
            <p:cNvSpPr>
              <a:spLocks/>
            </p:cNvSpPr>
            <p:nvPr/>
          </p:nvSpPr>
          <p:spPr bwMode="auto">
            <a:xfrm>
              <a:off x="4710113" y="2293938"/>
              <a:ext cx="146050" cy="138112"/>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 name="Freeform 183"/>
            <p:cNvSpPr>
              <a:spLocks/>
            </p:cNvSpPr>
            <p:nvPr/>
          </p:nvSpPr>
          <p:spPr bwMode="auto">
            <a:xfrm>
              <a:off x="5319713" y="2751138"/>
              <a:ext cx="146050" cy="138112"/>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 name="Freeform 183"/>
            <p:cNvSpPr>
              <a:spLocks/>
            </p:cNvSpPr>
            <p:nvPr/>
          </p:nvSpPr>
          <p:spPr bwMode="auto">
            <a:xfrm>
              <a:off x="5929313" y="3224213"/>
              <a:ext cx="146050" cy="136525"/>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 name="Freeform 183"/>
            <p:cNvSpPr>
              <a:spLocks/>
            </p:cNvSpPr>
            <p:nvPr/>
          </p:nvSpPr>
          <p:spPr bwMode="auto">
            <a:xfrm>
              <a:off x="6538913" y="3681413"/>
              <a:ext cx="146050" cy="136525"/>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 name="Freeform 183"/>
            <p:cNvSpPr>
              <a:spLocks/>
            </p:cNvSpPr>
            <p:nvPr/>
          </p:nvSpPr>
          <p:spPr bwMode="auto">
            <a:xfrm>
              <a:off x="7148513" y="4138613"/>
              <a:ext cx="146050" cy="136525"/>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 name="Freeform 183"/>
            <p:cNvSpPr>
              <a:spLocks/>
            </p:cNvSpPr>
            <p:nvPr/>
          </p:nvSpPr>
          <p:spPr bwMode="auto">
            <a:xfrm>
              <a:off x="7758113" y="4595813"/>
              <a:ext cx="146050" cy="136525"/>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cxnSp>
          <p:nvCxnSpPr>
            <p:cNvPr id="30" name="Straight Arrow Connector 89"/>
            <p:cNvCxnSpPr/>
            <p:nvPr/>
          </p:nvCxnSpPr>
          <p:spPr>
            <a:xfrm rot="5400000">
              <a:off x="4072732" y="3055144"/>
              <a:ext cx="457200" cy="1587"/>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Straight Arrow Connector 90"/>
            <p:cNvCxnSpPr/>
            <p:nvPr/>
          </p:nvCxnSpPr>
          <p:spPr>
            <a:xfrm>
              <a:off x="5407025" y="4541838"/>
              <a:ext cx="608013" cy="1587"/>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32" name="Group 121"/>
            <p:cNvGrpSpPr>
              <a:grpSpLocks/>
            </p:cNvGrpSpPr>
            <p:nvPr/>
          </p:nvGrpSpPr>
          <p:grpSpPr bwMode="auto">
            <a:xfrm>
              <a:off x="4310064" y="1531938"/>
              <a:ext cx="1945961" cy="1508126"/>
              <a:chOff x="4648199" y="1676400"/>
              <a:chExt cx="2005290" cy="1524002"/>
            </a:xfrm>
          </p:grpSpPr>
          <p:sp>
            <p:nvSpPr>
              <p:cNvPr id="36" name="TextBox 118"/>
              <p:cNvSpPr txBox="1">
                <a:spLocks noChangeArrowheads="1"/>
              </p:cNvSpPr>
              <p:nvPr/>
            </p:nvSpPr>
            <p:spPr bwMode="auto">
              <a:xfrm>
                <a:off x="5181601" y="1676400"/>
                <a:ext cx="1471888" cy="590931"/>
              </a:xfrm>
              <a:prstGeom prst="rect">
                <a:avLst/>
              </a:prstGeom>
              <a:solidFill>
                <a:srgbClr val="F2D698"/>
              </a:solidFill>
              <a:ln w="9525">
                <a:solidFill>
                  <a:srgbClr val="FFCC66"/>
                </a:solidFill>
                <a:miter lim="800000"/>
                <a:headEnd/>
                <a:tailEnd/>
              </a:ln>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600">
                    <a:latin typeface="+mn-lt"/>
                  </a:rPr>
                  <a:t>1. A decrease</a:t>
                </a:r>
              </a:p>
              <a:p>
                <a:pPr eaLnBrk="1" hangingPunct="1">
                  <a:buFontTx/>
                  <a:buNone/>
                </a:pPr>
                <a:r>
                  <a:rPr lang="en-US" altLang="en-US" sz="1600">
                    <a:latin typeface="+mn-lt"/>
                  </a:rPr>
                  <a:t>in price . . .</a:t>
                </a:r>
              </a:p>
            </p:txBody>
          </p:sp>
          <p:cxnSp>
            <p:nvCxnSpPr>
              <p:cNvPr id="37" name="Straight Connector 93"/>
              <p:cNvCxnSpPr/>
              <p:nvPr/>
            </p:nvCxnSpPr>
            <p:spPr>
              <a:xfrm rot="5400000" flipH="1" flipV="1">
                <a:off x="4609789" y="2324411"/>
                <a:ext cx="914401" cy="8375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3" name="Group 122"/>
            <p:cNvGrpSpPr>
              <a:grpSpLocks/>
            </p:cNvGrpSpPr>
            <p:nvPr/>
          </p:nvGrpSpPr>
          <p:grpSpPr bwMode="auto">
            <a:xfrm>
              <a:off x="5624513" y="2522538"/>
              <a:ext cx="3154362" cy="1981201"/>
              <a:chOff x="4343399" y="1676400"/>
              <a:chExt cx="3154060" cy="1981201"/>
            </a:xfrm>
          </p:grpSpPr>
          <p:sp>
            <p:nvSpPr>
              <p:cNvPr id="34" name="TextBox 123"/>
              <p:cNvSpPr txBox="1">
                <a:spLocks noChangeArrowheads="1"/>
              </p:cNvSpPr>
              <p:nvPr/>
            </p:nvSpPr>
            <p:spPr bwMode="auto">
              <a:xfrm>
                <a:off x="4953000" y="1676400"/>
                <a:ext cx="2544459" cy="943903"/>
              </a:xfrm>
              <a:prstGeom prst="rect">
                <a:avLst/>
              </a:prstGeom>
              <a:solidFill>
                <a:srgbClr val="F2D698"/>
              </a:solidFill>
              <a:ln w="9525">
                <a:solidFill>
                  <a:srgbClr val="FFCC66"/>
                </a:solidFill>
                <a:miter lim="800000"/>
                <a:headEnd/>
                <a:tailEnd/>
              </a:ln>
            </p:spPr>
            <p:txBody>
              <a:bodyPr wrap="squar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600" dirty="0">
                    <a:latin typeface="+mn-lt"/>
                  </a:rPr>
                  <a:t>2. . . . increases quantity of cones demanded.</a:t>
                </a:r>
              </a:p>
            </p:txBody>
          </p:sp>
          <p:cxnSp>
            <p:nvCxnSpPr>
              <p:cNvPr id="35" name="Straight Connector 96"/>
              <p:cNvCxnSpPr/>
              <p:nvPr/>
            </p:nvCxnSpPr>
            <p:spPr>
              <a:xfrm rot="5400000" flipH="1" flipV="1">
                <a:off x="4229045" y="2400355"/>
                <a:ext cx="1371600" cy="11428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3" name="Ovale Legende 2"/>
          <p:cNvSpPr/>
          <p:nvPr/>
        </p:nvSpPr>
        <p:spPr>
          <a:xfrm>
            <a:off x="6708557" y="2386098"/>
            <a:ext cx="2267566" cy="1200007"/>
          </a:xfrm>
          <a:prstGeom prst="wedgeEllipseCallout">
            <a:avLst/>
          </a:prstGeom>
          <a:solidFill>
            <a:schemeClr val="accent1">
              <a:alpha val="1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feld 3"/>
          <p:cNvSpPr txBox="1"/>
          <p:nvPr/>
        </p:nvSpPr>
        <p:spPr>
          <a:xfrm>
            <a:off x="6832014" y="2554451"/>
            <a:ext cx="2021295" cy="830997"/>
          </a:xfrm>
          <a:prstGeom prst="rect">
            <a:avLst/>
          </a:prstGeom>
          <a:noFill/>
        </p:spPr>
        <p:txBody>
          <a:bodyPr wrap="square" rtlCol="0">
            <a:spAutoFit/>
          </a:bodyPr>
          <a:lstStyle/>
          <a:p>
            <a:pPr algn="ctr"/>
            <a:r>
              <a:rPr lang="en-US" sz="1600" dirty="0"/>
              <a:t>What is the functional form of the demand curve?</a:t>
            </a:r>
          </a:p>
        </p:txBody>
      </p:sp>
      <p:sp>
        <p:nvSpPr>
          <p:cNvPr id="6" name="AutoShape 2" descr="Handgezeichnetes Eiscreme-Set Kostenlose Vektore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4950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82827" t="8387" r="1171" b="47529"/>
          <a:stretch/>
        </p:blipFill>
        <p:spPr bwMode="auto">
          <a:xfrm>
            <a:off x="3029944" y="4370788"/>
            <a:ext cx="723338" cy="19927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46029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anim calcmode="lin" valueType="num">
                                      <p:cBhvr>
                                        <p:cTn id="13" dur="2000" fill="hold"/>
                                        <p:tgtEl>
                                          <p:spTgt spid="4"/>
                                        </p:tgtEl>
                                        <p:attrNameLst>
                                          <p:attrName>ppt_w</p:attrName>
                                        </p:attrNameLst>
                                      </p:cBhvr>
                                      <p:tavLst>
                                        <p:tav tm="0" fmla="#ppt_w*sin(2.5*pi*$)">
                                          <p:val>
                                            <p:fltVal val="0"/>
                                          </p:val>
                                        </p:tav>
                                        <p:tav tm="100000">
                                          <p:val>
                                            <p:fltVal val="1"/>
                                          </p:val>
                                        </p:tav>
                                      </p:tavLst>
                                    </p:anim>
                                    <p:anim calcmode="lin" valueType="num">
                                      <p:cBhvr>
                                        <p:cTn id="14" dur="2000" fill="hold"/>
                                        <p:tgtEl>
                                          <p:spTgt spid="4"/>
                                        </p:tgtEl>
                                        <p:attrNameLst>
                                          <p:attrName>ppt_h</p:attrName>
                                        </p:attrNameLst>
                                      </p:cBhvr>
                                      <p:tavLst>
                                        <p:tav tm="0">
                                          <p:val>
                                            <p:strVal val="#ppt_h"/>
                                          </p:val>
                                        </p:tav>
                                        <p:tav tm="100000">
                                          <p:val>
                                            <p:strVal val="#ppt_h"/>
                                          </p:val>
                                        </p:tav>
                                      </p:tavLst>
                                    </p:anim>
                                  </p:childTnLst>
                                </p:cTn>
                              </p:par>
                              <p:par>
                                <p:cTn id="15" presetID="45"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2000"/>
                                        <p:tgtEl>
                                          <p:spTgt spid="3"/>
                                        </p:tgtEl>
                                      </p:cBhvr>
                                    </p:animEffect>
                                    <p:anim calcmode="lin" valueType="num">
                                      <p:cBhvr>
                                        <p:cTn id="18" dur="2000" fill="hold"/>
                                        <p:tgtEl>
                                          <p:spTgt spid="3"/>
                                        </p:tgtEl>
                                        <p:attrNameLst>
                                          <p:attrName>ppt_w</p:attrName>
                                        </p:attrNameLst>
                                      </p:cBhvr>
                                      <p:tavLst>
                                        <p:tav tm="0" fmla="#ppt_w*sin(2.5*pi*$)">
                                          <p:val>
                                            <p:fltVal val="0"/>
                                          </p:val>
                                        </p:tav>
                                        <p:tav tm="100000">
                                          <p:val>
                                            <p:fltVal val="1"/>
                                          </p:val>
                                        </p:tav>
                                      </p:tavLst>
                                    </p:anim>
                                    <p:anim calcmode="lin" valueType="num">
                                      <p:cBhvr>
                                        <p:cTn id="19"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1"/>
          </p:nvPr>
        </p:nvSpPr>
        <p:spPr/>
        <p:txBody>
          <a:bodyPr/>
          <a:lstStyle/>
          <a:p>
            <a:r>
              <a:rPr lang="en-US" altLang="en-US" dirty="0">
                <a:solidFill>
                  <a:srgbClr val="002060"/>
                </a:solidFill>
              </a:rPr>
              <a:t>Market Demand as the Sum of Individual Demands</a:t>
            </a:r>
          </a:p>
          <a:p>
            <a:endParaRPr lang="de-DE" dirty="0"/>
          </a:p>
        </p:txBody>
      </p:sp>
      <p:sp>
        <p:nvSpPr>
          <p:cNvPr id="3" name="Inhaltsplatzhalter 2"/>
          <p:cNvSpPr>
            <a:spLocks noGrp="1"/>
          </p:cNvSpPr>
          <p:nvPr>
            <p:ph sz="quarter" idx="12"/>
          </p:nvPr>
        </p:nvSpPr>
        <p:spPr>
          <a:xfrm>
            <a:off x="5833242" y="2347417"/>
            <a:ext cx="2900855" cy="3216275"/>
          </a:xfrm>
        </p:spPr>
        <p:txBody>
          <a:bodyPr/>
          <a:lstStyle/>
          <a:p>
            <a:pPr marL="0" indent="0">
              <a:lnSpc>
                <a:spcPts val="2000"/>
              </a:lnSpc>
              <a:buNone/>
            </a:pPr>
            <a:r>
              <a:rPr lang="en-US" altLang="en-US" sz="1800" dirty="0"/>
              <a:t>The quantity demanded in a market is the sum of the quantities demanded by all the buyers at each price. Thus, the market demand curve is found by adding horizontally the individual demand curves. At a price of $2.00, Catherine demands 4 ice-cream cones, and Nicholas demands 3 ice-cream cones. The quantity demanded in the market at this price is 7 cones.</a:t>
            </a:r>
          </a:p>
          <a:p>
            <a:pPr>
              <a:lnSpc>
                <a:spcPts val="2000"/>
              </a:lnSpc>
              <a:buClr>
                <a:srgbClr val="2E63AC"/>
              </a:buClr>
              <a:buFont typeface="Wingdings" panose="05000000000000000000" pitchFamily="2" charset="2"/>
              <a:buChar char="§"/>
            </a:pPr>
            <a:endParaRPr lang="en-US" altLang="en-US" sz="1800" dirty="0"/>
          </a:p>
          <a:p>
            <a:pPr>
              <a:lnSpc>
                <a:spcPts val="2000"/>
              </a:lnSpc>
              <a:buClr>
                <a:srgbClr val="2E63AC"/>
              </a:buClr>
              <a:buFont typeface="Wingdings" panose="05000000000000000000" pitchFamily="2" charset="2"/>
              <a:buChar char="§"/>
            </a:pPr>
            <a:endParaRPr lang="en-US" altLang="en-US" sz="1800" dirty="0"/>
          </a:p>
          <a:p>
            <a:pPr marL="0" indent="0">
              <a:lnSpc>
                <a:spcPts val="2000"/>
              </a:lnSpc>
              <a:buClr>
                <a:srgbClr val="2E63AC"/>
              </a:buClr>
              <a:buNone/>
            </a:pPr>
            <a:endParaRPr lang="en-US" sz="1800" dirty="0"/>
          </a:p>
          <a:p>
            <a:pPr marL="0" indent="0">
              <a:lnSpc>
                <a:spcPts val="2000"/>
              </a:lnSpc>
              <a:buClr>
                <a:srgbClr val="2E63AC"/>
              </a:buClr>
              <a:buNone/>
            </a:pPr>
            <a:endParaRPr lang="de-DE" sz="1800" dirty="0"/>
          </a:p>
        </p:txBody>
      </p:sp>
      <p:sp>
        <p:nvSpPr>
          <p:cNvPr id="5" name="Titel 4"/>
          <p:cNvSpPr>
            <a:spLocks noGrp="1"/>
          </p:cNvSpPr>
          <p:nvPr>
            <p:ph type="title"/>
          </p:nvPr>
        </p:nvSpPr>
        <p:spPr>
          <a:xfrm>
            <a:off x="604838" y="310778"/>
            <a:ext cx="6545262" cy="1264025"/>
          </a:xfrm>
        </p:spPr>
        <p:txBody>
          <a:bodyPr/>
          <a:lstStyle/>
          <a:p>
            <a:r>
              <a:rPr lang="de-DE" dirty="0"/>
              <a:t>Demand #3</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976" y="2822027"/>
            <a:ext cx="5303501" cy="23029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88122"/>
          <a:stretch/>
        </p:blipFill>
        <p:spPr bwMode="auto">
          <a:xfrm>
            <a:off x="456976" y="5118100"/>
            <a:ext cx="5303501" cy="273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2389" t="88122" r="50000"/>
          <a:stretch/>
        </p:blipFill>
        <p:spPr bwMode="auto">
          <a:xfrm>
            <a:off x="3949699" y="5118100"/>
            <a:ext cx="403627" cy="273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2389" t="88122" r="50000"/>
          <a:stretch/>
        </p:blipFill>
        <p:spPr bwMode="auto">
          <a:xfrm>
            <a:off x="5194299" y="5124944"/>
            <a:ext cx="403627" cy="273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725" t="75438" r="76528" b="12281"/>
          <a:stretch/>
        </p:blipFill>
        <p:spPr bwMode="auto">
          <a:xfrm>
            <a:off x="1409699" y="5107111"/>
            <a:ext cx="304801" cy="2828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Tree>
    <p:extLst>
      <p:ext uri="{BB962C8B-B14F-4D97-AF65-F5344CB8AC3E}">
        <p14:creationId xmlns:p14="http://schemas.microsoft.com/office/powerpoint/2010/main" val="2424331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500"/>
                                        <p:tgtEl>
                                          <p:spTgt spid="8"/>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up)">
                                      <p:cBhvr>
                                        <p:cTn id="19" dur="500"/>
                                        <p:tgtEl>
                                          <p:spTgt spid="9"/>
                                        </p:tgtEl>
                                      </p:cBhvr>
                                    </p:animEffect>
                                  </p:childTnLst>
                                </p:cTn>
                              </p:par>
                            </p:childTnLst>
                          </p:cTn>
                        </p:par>
                        <p:par>
                          <p:cTn id="20" fill="hold">
                            <p:stCondLst>
                              <p:cond delay="2000"/>
                            </p:stCondLst>
                            <p:childTnLst>
                              <p:par>
                                <p:cTn id="21" presetID="22" presetClass="entr" presetSubtype="1"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up)">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1"/>
          </p:nvPr>
        </p:nvSpPr>
        <p:spPr/>
        <p:txBody>
          <a:bodyPr/>
          <a:lstStyle/>
          <a:p>
            <a:r>
              <a:rPr lang="en-US" altLang="en-US" dirty="0">
                <a:solidFill>
                  <a:srgbClr val="002060"/>
                </a:solidFill>
              </a:rPr>
              <a:t>Market Demand as the Sum of Individual Demands</a:t>
            </a:r>
          </a:p>
          <a:p>
            <a:endParaRPr lang="de-DE" dirty="0"/>
          </a:p>
        </p:txBody>
      </p:sp>
      <p:sp>
        <p:nvSpPr>
          <p:cNvPr id="5" name="Titel 4"/>
          <p:cNvSpPr>
            <a:spLocks noGrp="1"/>
          </p:cNvSpPr>
          <p:nvPr>
            <p:ph type="title"/>
          </p:nvPr>
        </p:nvSpPr>
        <p:spPr>
          <a:xfrm>
            <a:off x="604838" y="310778"/>
            <a:ext cx="6545262" cy="1264025"/>
          </a:xfrm>
        </p:spPr>
        <p:txBody>
          <a:bodyPr/>
          <a:lstStyle/>
          <a:p>
            <a:r>
              <a:rPr lang="de-DE" dirty="0"/>
              <a:t>Demand #4</a:t>
            </a:r>
          </a:p>
        </p:txBody>
      </p:sp>
      <p:grpSp>
        <p:nvGrpSpPr>
          <p:cNvPr id="8" name="Gruppieren 7"/>
          <p:cNvGrpSpPr/>
          <p:nvPr/>
        </p:nvGrpSpPr>
        <p:grpSpPr>
          <a:xfrm>
            <a:off x="370991" y="2407366"/>
            <a:ext cx="8278363" cy="3755480"/>
            <a:chOff x="71437" y="666810"/>
            <a:chExt cx="9015413" cy="5291078"/>
          </a:xfrm>
        </p:grpSpPr>
        <p:sp>
          <p:nvSpPr>
            <p:cNvPr id="9" name="Rectangle 8"/>
            <p:cNvSpPr/>
            <p:nvPr/>
          </p:nvSpPr>
          <p:spPr>
            <a:xfrm>
              <a:off x="708025" y="1900238"/>
              <a:ext cx="2749550" cy="33432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buFontTx/>
                <a:buNone/>
                <a:defRPr/>
              </a:pPr>
              <a:endParaRPr lang="en-US" sz="1600">
                <a:solidFill>
                  <a:schemeClr val="tx1"/>
                </a:solidFill>
              </a:endParaRPr>
            </a:p>
          </p:txBody>
        </p:sp>
        <p:grpSp>
          <p:nvGrpSpPr>
            <p:cNvPr id="11" name="Group 5"/>
            <p:cNvGrpSpPr>
              <a:grpSpLocks/>
            </p:cNvGrpSpPr>
            <p:nvPr/>
          </p:nvGrpSpPr>
          <p:grpSpPr bwMode="auto">
            <a:xfrm>
              <a:off x="714375" y="2281238"/>
              <a:ext cx="2697163" cy="2962275"/>
              <a:chOff x="4479071" y="1838359"/>
              <a:chExt cx="2698292" cy="2962240"/>
            </a:xfrm>
          </p:grpSpPr>
          <p:cxnSp>
            <p:nvCxnSpPr>
              <p:cNvPr id="200" name="Straight Connector 10"/>
              <p:cNvCxnSpPr/>
              <p:nvPr/>
            </p:nvCxnSpPr>
            <p:spPr>
              <a:xfrm rot="16200000" flipH="1">
                <a:off x="4465365" y="2088600"/>
                <a:ext cx="2725706" cy="2698292"/>
              </a:xfrm>
              <a:prstGeom prst="line">
                <a:avLst/>
              </a:prstGeom>
              <a:ln w="38100">
                <a:solidFill>
                  <a:srgbClr val="005EA4"/>
                </a:solidFill>
              </a:ln>
            </p:spPr>
            <p:style>
              <a:lnRef idx="1">
                <a:schemeClr val="accent1"/>
              </a:lnRef>
              <a:fillRef idx="0">
                <a:schemeClr val="accent1"/>
              </a:fillRef>
              <a:effectRef idx="0">
                <a:schemeClr val="accent1"/>
              </a:effectRef>
              <a:fontRef idx="minor">
                <a:schemeClr val="tx1"/>
              </a:fontRef>
            </p:style>
          </p:cxnSp>
          <p:sp>
            <p:nvSpPr>
              <p:cNvPr id="201" name="TextBox 7"/>
              <p:cNvSpPr txBox="1">
                <a:spLocks noChangeArrowheads="1"/>
              </p:cNvSpPr>
              <p:nvPr/>
            </p:nvSpPr>
            <p:spPr bwMode="auto">
              <a:xfrm>
                <a:off x="4705589" y="1838359"/>
                <a:ext cx="1015446" cy="36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lgn="ctr" eaLnBrk="1" hangingPunct="1">
                  <a:buFontTx/>
                  <a:buNone/>
                </a:pPr>
                <a:r>
                  <a:rPr lang="en-US" altLang="en-US" sz="1800">
                    <a:latin typeface="+mn-lt"/>
                  </a:rPr>
                  <a:t>D</a:t>
                </a:r>
                <a:r>
                  <a:rPr lang="en-US" altLang="en-US" sz="1800" baseline="-25000">
                    <a:latin typeface="+mn-lt"/>
                  </a:rPr>
                  <a:t>Catherine</a:t>
                </a:r>
              </a:p>
            </p:txBody>
          </p:sp>
        </p:grpSp>
        <p:grpSp>
          <p:nvGrpSpPr>
            <p:cNvPr id="12" name="Group 100"/>
            <p:cNvGrpSpPr>
              <a:grpSpLocks/>
            </p:cNvGrpSpPr>
            <p:nvPr/>
          </p:nvGrpSpPr>
          <p:grpSpPr bwMode="auto">
            <a:xfrm>
              <a:off x="479425" y="5091113"/>
              <a:ext cx="3109913" cy="863600"/>
              <a:chOff x="680076" y="5147846"/>
              <a:chExt cx="3109908" cy="862842"/>
            </a:xfrm>
          </p:grpSpPr>
          <p:sp>
            <p:nvSpPr>
              <p:cNvPr id="159" name="TextBox 10"/>
              <p:cNvSpPr txBox="1">
                <a:spLocks noChangeArrowheads="1"/>
              </p:cNvSpPr>
              <p:nvPr/>
            </p:nvSpPr>
            <p:spPr bwMode="auto">
              <a:xfrm>
                <a:off x="680076" y="5300246"/>
                <a:ext cx="28405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lgn="ctr" eaLnBrk="1" hangingPunct="1">
                  <a:buFontTx/>
                  <a:buNone/>
                </a:pPr>
                <a:r>
                  <a:rPr lang="en-US" altLang="en-US" sz="1400">
                    <a:latin typeface="+mn-lt"/>
                  </a:rPr>
                  <a:t>0</a:t>
                </a:r>
              </a:p>
            </p:txBody>
          </p:sp>
          <p:grpSp>
            <p:nvGrpSpPr>
              <p:cNvPr id="160" name="Group 99"/>
              <p:cNvGrpSpPr>
                <a:grpSpLocks/>
              </p:cNvGrpSpPr>
              <p:nvPr/>
            </p:nvGrpSpPr>
            <p:grpSpPr bwMode="auto">
              <a:xfrm>
                <a:off x="915026" y="5147846"/>
                <a:ext cx="2874958" cy="460177"/>
                <a:chOff x="937480" y="5147846"/>
                <a:chExt cx="2874958" cy="460177"/>
              </a:xfrm>
            </p:grpSpPr>
            <p:cxnSp>
              <p:nvCxnSpPr>
                <p:cNvPr id="162" name="Straight Connector 16"/>
                <p:cNvCxnSpPr/>
                <p:nvPr/>
              </p:nvCxnSpPr>
              <p:spPr>
                <a:xfrm>
                  <a:off x="937480" y="5300112"/>
                  <a:ext cx="2719383" cy="158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63" name="Group 96"/>
                <p:cNvGrpSpPr>
                  <a:grpSpLocks/>
                </p:cNvGrpSpPr>
                <p:nvPr/>
              </p:nvGrpSpPr>
              <p:grpSpPr bwMode="auto">
                <a:xfrm>
                  <a:off x="996920" y="5147846"/>
                  <a:ext cx="2815518" cy="460177"/>
                  <a:chOff x="996920" y="5147846"/>
                  <a:chExt cx="2815518" cy="460177"/>
                </a:xfrm>
              </p:grpSpPr>
              <p:grpSp>
                <p:nvGrpSpPr>
                  <p:cNvPr id="164" name="Group 14"/>
                  <p:cNvGrpSpPr>
                    <a:grpSpLocks/>
                  </p:cNvGrpSpPr>
                  <p:nvPr/>
                </p:nvGrpSpPr>
                <p:grpSpPr bwMode="auto">
                  <a:xfrm>
                    <a:off x="3429000" y="5147846"/>
                    <a:ext cx="383438" cy="460177"/>
                    <a:chOff x="8001000" y="4648200"/>
                    <a:chExt cx="383438" cy="460177"/>
                  </a:xfrm>
                </p:grpSpPr>
                <p:cxnSp>
                  <p:nvCxnSpPr>
                    <p:cNvPr id="198" name="Straight Connector 12"/>
                    <p:cNvCxnSpPr/>
                    <p:nvPr/>
                  </p:nvCxnSpPr>
                  <p:spPr>
                    <a:xfrm rot="5400000">
                      <a:off x="8153524" y="4723539"/>
                      <a:ext cx="152266"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9" name="TextBox 13"/>
                    <p:cNvSpPr txBox="1">
                      <a:spLocks noChangeArrowheads="1"/>
                    </p:cNvSpPr>
                    <p:nvPr/>
                  </p:nvSpPr>
                  <p:spPr bwMode="auto">
                    <a:xfrm>
                      <a:off x="8001000" y="4800600"/>
                      <a:ext cx="3834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lgn="ctr" eaLnBrk="1" hangingPunct="1">
                        <a:buFontTx/>
                        <a:buNone/>
                      </a:pPr>
                      <a:r>
                        <a:rPr lang="en-US" altLang="en-US" sz="1400">
                          <a:latin typeface="+mn-lt"/>
                        </a:rPr>
                        <a:t>12</a:t>
                      </a:r>
                    </a:p>
                  </p:txBody>
                </p:sp>
              </p:grpSp>
              <p:grpSp>
                <p:nvGrpSpPr>
                  <p:cNvPr id="165" name="Group 15"/>
                  <p:cNvGrpSpPr>
                    <a:grpSpLocks/>
                  </p:cNvGrpSpPr>
                  <p:nvPr/>
                </p:nvGrpSpPr>
                <p:grpSpPr bwMode="auto">
                  <a:xfrm>
                    <a:off x="2971800" y="5147846"/>
                    <a:ext cx="383438" cy="460177"/>
                    <a:chOff x="8001000" y="4648200"/>
                    <a:chExt cx="383438" cy="460177"/>
                  </a:xfrm>
                </p:grpSpPr>
                <p:cxnSp>
                  <p:nvCxnSpPr>
                    <p:cNvPr id="196" name="Straight Connector 16"/>
                    <p:cNvCxnSpPr/>
                    <p:nvPr/>
                  </p:nvCxnSpPr>
                  <p:spPr>
                    <a:xfrm rot="5400000">
                      <a:off x="8153524" y="4723539"/>
                      <a:ext cx="152266"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7" name="TextBox 17"/>
                    <p:cNvSpPr txBox="1">
                      <a:spLocks noChangeArrowheads="1"/>
                    </p:cNvSpPr>
                    <p:nvPr/>
                  </p:nvSpPr>
                  <p:spPr bwMode="auto">
                    <a:xfrm>
                      <a:off x="8001000" y="4800600"/>
                      <a:ext cx="3834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lgn="ctr" eaLnBrk="1" hangingPunct="1">
                        <a:buFontTx/>
                        <a:buNone/>
                      </a:pPr>
                      <a:r>
                        <a:rPr lang="en-US" altLang="en-US" sz="1400">
                          <a:latin typeface="+mn-lt"/>
                        </a:rPr>
                        <a:t>10</a:t>
                      </a:r>
                    </a:p>
                  </p:txBody>
                </p:sp>
              </p:grpSp>
              <p:grpSp>
                <p:nvGrpSpPr>
                  <p:cNvPr id="166" name="Group 18"/>
                  <p:cNvGrpSpPr>
                    <a:grpSpLocks/>
                  </p:cNvGrpSpPr>
                  <p:nvPr/>
                </p:nvGrpSpPr>
                <p:grpSpPr bwMode="auto">
                  <a:xfrm>
                    <a:off x="3200400" y="5147846"/>
                    <a:ext cx="370101" cy="460177"/>
                    <a:chOff x="8001000" y="4648200"/>
                    <a:chExt cx="370101" cy="460177"/>
                  </a:xfrm>
                </p:grpSpPr>
                <p:cxnSp>
                  <p:nvCxnSpPr>
                    <p:cNvPr id="194" name="Straight Connector 19"/>
                    <p:cNvCxnSpPr/>
                    <p:nvPr/>
                  </p:nvCxnSpPr>
                  <p:spPr>
                    <a:xfrm rot="5400000">
                      <a:off x="8153524" y="4723539"/>
                      <a:ext cx="152266"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5" name="TextBox 20"/>
                    <p:cNvSpPr txBox="1">
                      <a:spLocks noChangeArrowheads="1"/>
                    </p:cNvSpPr>
                    <p:nvPr/>
                  </p:nvSpPr>
                  <p:spPr bwMode="auto">
                    <a:xfrm>
                      <a:off x="8001000" y="4800600"/>
                      <a:ext cx="37010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lgn="ctr" eaLnBrk="1" hangingPunct="1">
                        <a:buFontTx/>
                        <a:buNone/>
                      </a:pPr>
                      <a:r>
                        <a:rPr lang="en-US" altLang="en-US" sz="1400">
                          <a:latin typeface="+mn-lt"/>
                        </a:rPr>
                        <a:t>11</a:t>
                      </a:r>
                    </a:p>
                  </p:txBody>
                </p:sp>
              </p:grpSp>
              <p:grpSp>
                <p:nvGrpSpPr>
                  <p:cNvPr id="167" name="Group 21"/>
                  <p:cNvGrpSpPr>
                    <a:grpSpLocks/>
                  </p:cNvGrpSpPr>
                  <p:nvPr/>
                </p:nvGrpSpPr>
                <p:grpSpPr bwMode="auto">
                  <a:xfrm>
                    <a:off x="2825720" y="5147846"/>
                    <a:ext cx="284052" cy="460177"/>
                    <a:chOff x="8069094" y="4648200"/>
                    <a:chExt cx="284052" cy="460177"/>
                  </a:xfrm>
                </p:grpSpPr>
                <p:cxnSp>
                  <p:nvCxnSpPr>
                    <p:cNvPr id="192" name="Straight Connector 46"/>
                    <p:cNvCxnSpPr/>
                    <p:nvPr/>
                  </p:nvCxnSpPr>
                  <p:spPr>
                    <a:xfrm rot="5400000">
                      <a:off x="8158149" y="4723539"/>
                      <a:ext cx="152266"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3" name="TextBox 41"/>
                    <p:cNvSpPr txBox="1">
                      <a:spLocks noChangeArrowheads="1"/>
                    </p:cNvSpPr>
                    <p:nvPr/>
                  </p:nvSpPr>
                  <p:spPr bwMode="auto">
                    <a:xfrm>
                      <a:off x="8069094" y="4800600"/>
                      <a:ext cx="28405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lgn="ctr" eaLnBrk="1" hangingPunct="1">
                        <a:buFontTx/>
                        <a:buNone/>
                      </a:pPr>
                      <a:r>
                        <a:rPr lang="en-US" altLang="en-US" sz="1400">
                          <a:latin typeface="+mn-lt"/>
                        </a:rPr>
                        <a:t>9</a:t>
                      </a:r>
                    </a:p>
                  </p:txBody>
                </p:sp>
              </p:grpSp>
              <p:grpSp>
                <p:nvGrpSpPr>
                  <p:cNvPr id="168" name="Group 27"/>
                  <p:cNvGrpSpPr>
                    <a:grpSpLocks/>
                  </p:cNvGrpSpPr>
                  <p:nvPr/>
                </p:nvGrpSpPr>
                <p:grpSpPr bwMode="auto">
                  <a:xfrm>
                    <a:off x="996920" y="5147846"/>
                    <a:ext cx="284052" cy="460177"/>
                    <a:chOff x="8069094" y="4648200"/>
                    <a:chExt cx="284052" cy="460177"/>
                  </a:xfrm>
                </p:grpSpPr>
                <p:cxnSp>
                  <p:nvCxnSpPr>
                    <p:cNvPr id="190" name="Straight Connector 44"/>
                    <p:cNvCxnSpPr/>
                    <p:nvPr/>
                  </p:nvCxnSpPr>
                  <p:spPr>
                    <a:xfrm rot="5400000">
                      <a:off x="8158152" y="4723539"/>
                      <a:ext cx="152266"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1" name="TextBox 39"/>
                    <p:cNvSpPr txBox="1">
                      <a:spLocks noChangeArrowheads="1"/>
                    </p:cNvSpPr>
                    <p:nvPr/>
                  </p:nvSpPr>
                  <p:spPr bwMode="auto">
                    <a:xfrm>
                      <a:off x="8069094" y="4800600"/>
                      <a:ext cx="28405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lgn="ctr" eaLnBrk="1" hangingPunct="1">
                        <a:buFontTx/>
                        <a:buNone/>
                      </a:pPr>
                      <a:r>
                        <a:rPr lang="en-US" altLang="en-US" sz="1400">
                          <a:latin typeface="+mn-lt"/>
                        </a:rPr>
                        <a:t>1</a:t>
                      </a:r>
                    </a:p>
                  </p:txBody>
                </p:sp>
              </p:grpSp>
              <p:grpSp>
                <p:nvGrpSpPr>
                  <p:cNvPr id="169" name="Group 30"/>
                  <p:cNvGrpSpPr>
                    <a:grpSpLocks/>
                  </p:cNvGrpSpPr>
                  <p:nvPr/>
                </p:nvGrpSpPr>
                <p:grpSpPr bwMode="auto">
                  <a:xfrm>
                    <a:off x="1225520" y="5147846"/>
                    <a:ext cx="284052" cy="460177"/>
                    <a:chOff x="8069094" y="4648200"/>
                    <a:chExt cx="284052" cy="460177"/>
                  </a:xfrm>
                </p:grpSpPr>
                <p:cxnSp>
                  <p:nvCxnSpPr>
                    <p:cNvPr id="188" name="Straight Connector 42"/>
                    <p:cNvCxnSpPr/>
                    <p:nvPr/>
                  </p:nvCxnSpPr>
                  <p:spPr>
                    <a:xfrm rot="5400000">
                      <a:off x="8158152" y="4723539"/>
                      <a:ext cx="152266"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9" name="TextBox 37"/>
                    <p:cNvSpPr txBox="1">
                      <a:spLocks noChangeArrowheads="1"/>
                    </p:cNvSpPr>
                    <p:nvPr/>
                  </p:nvSpPr>
                  <p:spPr bwMode="auto">
                    <a:xfrm>
                      <a:off x="8069094" y="4800600"/>
                      <a:ext cx="28405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lgn="ctr" eaLnBrk="1" hangingPunct="1">
                        <a:buFontTx/>
                        <a:buNone/>
                      </a:pPr>
                      <a:r>
                        <a:rPr lang="en-US" altLang="en-US" sz="1400">
                          <a:latin typeface="+mn-lt"/>
                        </a:rPr>
                        <a:t>2</a:t>
                      </a:r>
                    </a:p>
                  </p:txBody>
                </p:sp>
              </p:grpSp>
              <p:grpSp>
                <p:nvGrpSpPr>
                  <p:cNvPr id="170" name="Group 33"/>
                  <p:cNvGrpSpPr>
                    <a:grpSpLocks/>
                  </p:cNvGrpSpPr>
                  <p:nvPr/>
                </p:nvGrpSpPr>
                <p:grpSpPr bwMode="auto">
                  <a:xfrm>
                    <a:off x="1454120" y="5147846"/>
                    <a:ext cx="284052" cy="460177"/>
                    <a:chOff x="8069094" y="4648200"/>
                    <a:chExt cx="284052" cy="460177"/>
                  </a:xfrm>
                </p:grpSpPr>
                <p:cxnSp>
                  <p:nvCxnSpPr>
                    <p:cNvPr id="186" name="Straight Connector 40"/>
                    <p:cNvCxnSpPr/>
                    <p:nvPr/>
                  </p:nvCxnSpPr>
                  <p:spPr>
                    <a:xfrm rot="5400000">
                      <a:off x="8158151" y="4723539"/>
                      <a:ext cx="152266"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7" name="TextBox 35"/>
                    <p:cNvSpPr txBox="1">
                      <a:spLocks noChangeArrowheads="1"/>
                    </p:cNvSpPr>
                    <p:nvPr/>
                  </p:nvSpPr>
                  <p:spPr bwMode="auto">
                    <a:xfrm>
                      <a:off x="8069094" y="4800600"/>
                      <a:ext cx="28405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lgn="ctr" eaLnBrk="1" hangingPunct="1">
                        <a:buFontTx/>
                        <a:buNone/>
                      </a:pPr>
                      <a:r>
                        <a:rPr lang="en-US" altLang="en-US" sz="1400">
                          <a:latin typeface="+mn-lt"/>
                        </a:rPr>
                        <a:t>3</a:t>
                      </a:r>
                    </a:p>
                  </p:txBody>
                </p:sp>
              </p:grpSp>
              <p:grpSp>
                <p:nvGrpSpPr>
                  <p:cNvPr id="171" name="Group 36"/>
                  <p:cNvGrpSpPr>
                    <a:grpSpLocks/>
                  </p:cNvGrpSpPr>
                  <p:nvPr/>
                </p:nvGrpSpPr>
                <p:grpSpPr bwMode="auto">
                  <a:xfrm>
                    <a:off x="1682720" y="5147846"/>
                    <a:ext cx="284052" cy="460177"/>
                    <a:chOff x="8069094" y="4648200"/>
                    <a:chExt cx="284052" cy="460177"/>
                  </a:xfrm>
                </p:grpSpPr>
                <p:cxnSp>
                  <p:nvCxnSpPr>
                    <p:cNvPr id="184" name="Straight Connector 38"/>
                    <p:cNvCxnSpPr/>
                    <p:nvPr/>
                  </p:nvCxnSpPr>
                  <p:spPr>
                    <a:xfrm rot="5400000">
                      <a:off x="8158151" y="4723539"/>
                      <a:ext cx="152266"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5" name="TextBox 33"/>
                    <p:cNvSpPr txBox="1">
                      <a:spLocks noChangeArrowheads="1"/>
                    </p:cNvSpPr>
                    <p:nvPr/>
                  </p:nvSpPr>
                  <p:spPr bwMode="auto">
                    <a:xfrm>
                      <a:off x="8069094" y="4800600"/>
                      <a:ext cx="28405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lgn="ctr" eaLnBrk="1" hangingPunct="1">
                        <a:buFontTx/>
                        <a:buNone/>
                      </a:pPr>
                      <a:r>
                        <a:rPr lang="en-US" altLang="en-US" sz="1400">
                          <a:latin typeface="+mn-lt"/>
                        </a:rPr>
                        <a:t>4</a:t>
                      </a:r>
                    </a:p>
                  </p:txBody>
                </p:sp>
              </p:grpSp>
              <p:grpSp>
                <p:nvGrpSpPr>
                  <p:cNvPr id="172" name="Group 39"/>
                  <p:cNvGrpSpPr>
                    <a:grpSpLocks/>
                  </p:cNvGrpSpPr>
                  <p:nvPr/>
                </p:nvGrpSpPr>
                <p:grpSpPr bwMode="auto">
                  <a:xfrm>
                    <a:off x="1911320" y="5147846"/>
                    <a:ext cx="284052" cy="460177"/>
                    <a:chOff x="8069094" y="4648200"/>
                    <a:chExt cx="284052" cy="460177"/>
                  </a:xfrm>
                </p:grpSpPr>
                <p:cxnSp>
                  <p:nvCxnSpPr>
                    <p:cNvPr id="182" name="Straight Connector 36"/>
                    <p:cNvCxnSpPr/>
                    <p:nvPr/>
                  </p:nvCxnSpPr>
                  <p:spPr>
                    <a:xfrm rot="5400000">
                      <a:off x="8158150" y="4723539"/>
                      <a:ext cx="152266"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3" name="TextBox 31"/>
                    <p:cNvSpPr txBox="1">
                      <a:spLocks noChangeArrowheads="1"/>
                    </p:cNvSpPr>
                    <p:nvPr/>
                  </p:nvSpPr>
                  <p:spPr bwMode="auto">
                    <a:xfrm>
                      <a:off x="8069094" y="4800600"/>
                      <a:ext cx="28405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lgn="ctr" eaLnBrk="1" hangingPunct="1">
                        <a:buFontTx/>
                        <a:buNone/>
                      </a:pPr>
                      <a:r>
                        <a:rPr lang="en-US" altLang="en-US" sz="1400">
                          <a:latin typeface="+mn-lt"/>
                        </a:rPr>
                        <a:t>5</a:t>
                      </a:r>
                    </a:p>
                  </p:txBody>
                </p:sp>
              </p:grpSp>
              <p:grpSp>
                <p:nvGrpSpPr>
                  <p:cNvPr id="173" name="Group 42"/>
                  <p:cNvGrpSpPr>
                    <a:grpSpLocks/>
                  </p:cNvGrpSpPr>
                  <p:nvPr/>
                </p:nvGrpSpPr>
                <p:grpSpPr bwMode="auto">
                  <a:xfrm>
                    <a:off x="2139920" y="5147846"/>
                    <a:ext cx="284052" cy="460177"/>
                    <a:chOff x="8069094" y="4648200"/>
                    <a:chExt cx="284052" cy="460177"/>
                  </a:xfrm>
                </p:grpSpPr>
                <p:cxnSp>
                  <p:nvCxnSpPr>
                    <p:cNvPr id="180" name="Straight Connector 34"/>
                    <p:cNvCxnSpPr/>
                    <p:nvPr/>
                  </p:nvCxnSpPr>
                  <p:spPr>
                    <a:xfrm rot="5400000">
                      <a:off x="8158150" y="4723539"/>
                      <a:ext cx="152266"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1" name="TextBox 29"/>
                    <p:cNvSpPr txBox="1">
                      <a:spLocks noChangeArrowheads="1"/>
                    </p:cNvSpPr>
                    <p:nvPr/>
                  </p:nvSpPr>
                  <p:spPr bwMode="auto">
                    <a:xfrm>
                      <a:off x="8069094" y="4800600"/>
                      <a:ext cx="28405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lgn="ctr" eaLnBrk="1" hangingPunct="1">
                        <a:buFontTx/>
                        <a:buNone/>
                      </a:pPr>
                      <a:r>
                        <a:rPr lang="en-US" altLang="en-US" sz="1400">
                          <a:latin typeface="+mn-lt"/>
                        </a:rPr>
                        <a:t>6</a:t>
                      </a:r>
                    </a:p>
                  </p:txBody>
                </p:sp>
              </p:grpSp>
              <p:grpSp>
                <p:nvGrpSpPr>
                  <p:cNvPr id="174" name="Group 45"/>
                  <p:cNvGrpSpPr>
                    <a:grpSpLocks/>
                  </p:cNvGrpSpPr>
                  <p:nvPr/>
                </p:nvGrpSpPr>
                <p:grpSpPr bwMode="auto">
                  <a:xfrm>
                    <a:off x="2368520" y="5147846"/>
                    <a:ext cx="284052" cy="460177"/>
                    <a:chOff x="8069094" y="4648200"/>
                    <a:chExt cx="284052" cy="460177"/>
                  </a:xfrm>
                </p:grpSpPr>
                <p:cxnSp>
                  <p:nvCxnSpPr>
                    <p:cNvPr id="178" name="Straight Connector 32"/>
                    <p:cNvCxnSpPr/>
                    <p:nvPr/>
                  </p:nvCxnSpPr>
                  <p:spPr>
                    <a:xfrm rot="5400000">
                      <a:off x="8158150" y="4723539"/>
                      <a:ext cx="152266"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9" name="TextBox 27"/>
                    <p:cNvSpPr txBox="1">
                      <a:spLocks noChangeArrowheads="1"/>
                    </p:cNvSpPr>
                    <p:nvPr/>
                  </p:nvSpPr>
                  <p:spPr bwMode="auto">
                    <a:xfrm>
                      <a:off x="8069094" y="4800600"/>
                      <a:ext cx="28405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lgn="ctr" eaLnBrk="1" hangingPunct="1">
                        <a:buFontTx/>
                        <a:buNone/>
                      </a:pPr>
                      <a:r>
                        <a:rPr lang="en-US" altLang="en-US" sz="1400">
                          <a:latin typeface="+mn-lt"/>
                        </a:rPr>
                        <a:t>7</a:t>
                      </a:r>
                    </a:p>
                  </p:txBody>
                </p:sp>
              </p:grpSp>
              <p:grpSp>
                <p:nvGrpSpPr>
                  <p:cNvPr id="175" name="Group 48"/>
                  <p:cNvGrpSpPr>
                    <a:grpSpLocks/>
                  </p:cNvGrpSpPr>
                  <p:nvPr/>
                </p:nvGrpSpPr>
                <p:grpSpPr bwMode="auto">
                  <a:xfrm>
                    <a:off x="2597120" y="5147846"/>
                    <a:ext cx="284052" cy="460177"/>
                    <a:chOff x="8069094" y="4648200"/>
                    <a:chExt cx="284052" cy="460177"/>
                  </a:xfrm>
                </p:grpSpPr>
                <p:cxnSp>
                  <p:nvCxnSpPr>
                    <p:cNvPr id="176" name="Straight Connector 30"/>
                    <p:cNvCxnSpPr/>
                    <p:nvPr/>
                  </p:nvCxnSpPr>
                  <p:spPr>
                    <a:xfrm rot="5400000">
                      <a:off x="8158149" y="4723539"/>
                      <a:ext cx="152266"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7" name="TextBox 25"/>
                    <p:cNvSpPr txBox="1">
                      <a:spLocks noChangeArrowheads="1"/>
                    </p:cNvSpPr>
                    <p:nvPr/>
                  </p:nvSpPr>
                  <p:spPr bwMode="auto">
                    <a:xfrm>
                      <a:off x="8069094" y="4800600"/>
                      <a:ext cx="28405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lgn="ctr" eaLnBrk="1" hangingPunct="1">
                        <a:buFontTx/>
                        <a:buNone/>
                      </a:pPr>
                      <a:r>
                        <a:rPr lang="en-US" altLang="en-US" sz="1400">
                          <a:latin typeface="+mn-lt"/>
                        </a:rPr>
                        <a:t>8</a:t>
                      </a:r>
                    </a:p>
                  </p:txBody>
                </p:sp>
              </p:grpSp>
            </p:grpSp>
          </p:grpSp>
          <p:sp>
            <p:nvSpPr>
              <p:cNvPr id="161" name="TextBox 23"/>
              <p:cNvSpPr txBox="1">
                <a:spLocks noChangeArrowheads="1"/>
              </p:cNvSpPr>
              <p:nvPr/>
            </p:nvSpPr>
            <p:spPr bwMode="auto">
              <a:xfrm>
                <a:off x="914400" y="5702911"/>
                <a:ext cx="25523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lgn="ctr" eaLnBrk="1" hangingPunct="1">
                  <a:buFontTx/>
                  <a:buNone/>
                </a:pPr>
                <a:r>
                  <a:rPr lang="en-US" altLang="en-US" sz="1400">
                    <a:latin typeface="+mn-lt"/>
                  </a:rPr>
                  <a:t>Quantity of Ice-Cream Cones </a:t>
                </a:r>
              </a:p>
            </p:txBody>
          </p:sp>
        </p:grpSp>
        <p:grpSp>
          <p:nvGrpSpPr>
            <p:cNvPr id="13" name="Group 48"/>
            <p:cNvGrpSpPr>
              <a:grpSpLocks/>
            </p:cNvGrpSpPr>
            <p:nvPr/>
          </p:nvGrpSpPr>
          <p:grpSpPr bwMode="auto">
            <a:xfrm>
              <a:off x="71437" y="1309688"/>
              <a:ext cx="1019831" cy="3933825"/>
              <a:chOff x="3932610" y="868473"/>
              <a:chExt cx="1022456" cy="3932919"/>
            </a:xfrm>
          </p:grpSpPr>
          <p:cxnSp>
            <p:nvCxnSpPr>
              <p:cNvPr id="139" name="Straight Connector 55"/>
              <p:cNvCxnSpPr/>
              <p:nvPr/>
            </p:nvCxnSpPr>
            <p:spPr>
              <a:xfrm rot="5400000">
                <a:off x="2895617" y="3124582"/>
                <a:ext cx="3352028" cy="15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0" name="Group 56"/>
              <p:cNvGrpSpPr>
                <a:grpSpLocks/>
              </p:cNvGrpSpPr>
              <p:nvPr/>
            </p:nvGrpSpPr>
            <p:grpSpPr bwMode="auto">
              <a:xfrm>
                <a:off x="3983924" y="1888152"/>
                <a:ext cx="740223" cy="307777"/>
                <a:chOff x="6117777" y="2345352"/>
                <a:chExt cx="740223" cy="307777"/>
              </a:xfrm>
            </p:grpSpPr>
            <p:sp>
              <p:nvSpPr>
                <p:cNvPr id="157" name="TextBox 53"/>
                <p:cNvSpPr txBox="1">
                  <a:spLocks noChangeArrowheads="1"/>
                </p:cNvSpPr>
                <p:nvPr/>
              </p:nvSpPr>
              <p:spPr bwMode="auto">
                <a:xfrm>
                  <a:off x="6117777" y="2345352"/>
                  <a:ext cx="63190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lgn="ctr" eaLnBrk="1" hangingPunct="1">
                    <a:buFontTx/>
                    <a:buNone/>
                  </a:pPr>
                  <a:r>
                    <a:rPr lang="en-US" altLang="en-US" sz="1400">
                      <a:latin typeface="+mn-lt"/>
                    </a:rPr>
                    <a:t>$3.00</a:t>
                  </a:r>
                </a:p>
              </p:txBody>
            </p:sp>
            <p:cxnSp>
              <p:nvCxnSpPr>
                <p:cNvPr id="158" name="Straight Connector 55"/>
                <p:cNvCxnSpPr/>
                <p:nvPr/>
              </p:nvCxnSpPr>
              <p:spPr>
                <a:xfrm>
                  <a:off x="6704688" y="2514436"/>
                  <a:ext cx="152792"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1" name="Group 57"/>
              <p:cNvGrpSpPr>
                <a:grpSpLocks/>
              </p:cNvGrpSpPr>
              <p:nvPr/>
            </p:nvGrpSpPr>
            <p:grpSpPr bwMode="auto">
              <a:xfrm>
                <a:off x="4097737" y="2357020"/>
                <a:ext cx="626410" cy="307777"/>
                <a:chOff x="6231590" y="2345352"/>
                <a:chExt cx="626410" cy="307777"/>
              </a:xfrm>
            </p:grpSpPr>
            <p:sp>
              <p:nvSpPr>
                <p:cNvPr id="155" name="TextBox 65"/>
                <p:cNvSpPr txBox="1">
                  <a:spLocks noChangeArrowheads="1"/>
                </p:cNvSpPr>
                <p:nvPr/>
              </p:nvSpPr>
              <p:spPr bwMode="auto">
                <a:xfrm>
                  <a:off x="6231590" y="2345352"/>
                  <a:ext cx="53251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lgn="ctr" eaLnBrk="1" hangingPunct="1">
                    <a:buFontTx/>
                    <a:buNone/>
                  </a:pPr>
                  <a:r>
                    <a:rPr lang="en-US" altLang="en-US" sz="1400">
                      <a:latin typeface="+mn-lt"/>
                    </a:rPr>
                    <a:t>2.50</a:t>
                  </a:r>
                </a:p>
              </p:txBody>
            </p:sp>
            <p:cxnSp>
              <p:nvCxnSpPr>
                <p:cNvPr id="156" name="Straight Connector 72"/>
                <p:cNvCxnSpPr/>
                <p:nvPr/>
              </p:nvCxnSpPr>
              <p:spPr>
                <a:xfrm>
                  <a:off x="6704688" y="2515360"/>
                  <a:ext cx="152792"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2" name="Group 60"/>
              <p:cNvGrpSpPr>
                <a:grpSpLocks/>
              </p:cNvGrpSpPr>
              <p:nvPr/>
            </p:nvGrpSpPr>
            <p:grpSpPr bwMode="auto">
              <a:xfrm>
                <a:off x="4097737" y="2814219"/>
                <a:ext cx="626410" cy="307777"/>
                <a:chOff x="6231590" y="2345351"/>
                <a:chExt cx="626410" cy="307777"/>
              </a:xfrm>
            </p:grpSpPr>
            <p:sp>
              <p:nvSpPr>
                <p:cNvPr id="153" name="TextBox 63"/>
                <p:cNvSpPr txBox="1">
                  <a:spLocks noChangeArrowheads="1"/>
                </p:cNvSpPr>
                <p:nvPr/>
              </p:nvSpPr>
              <p:spPr bwMode="auto">
                <a:xfrm>
                  <a:off x="6231590" y="2345351"/>
                  <a:ext cx="53251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lgn="ctr" eaLnBrk="1" hangingPunct="1">
                    <a:buFontTx/>
                    <a:buNone/>
                  </a:pPr>
                  <a:r>
                    <a:rPr lang="en-US" altLang="en-US" sz="1400">
                      <a:latin typeface="+mn-lt"/>
                    </a:rPr>
                    <a:t>2.00</a:t>
                  </a:r>
                </a:p>
              </p:txBody>
            </p:sp>
            <p:cxnSp>
              <p:nvCxnSpPr>
                <p:cNvPr id="154" name="Straight Connector 70"/>
                <p:cNvCxnSpPr/>
                <p:nvPr/>
              </p:nvCxnSpPr>
              <p:spPr>
                <a:xfrm>
                  <a:off x="6704688" y="2513668"/>
                  <a:ext cx="152792"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3" name="Group 63"/>
              <p:cNvGrpSpPr>
                <a:grpSpLocks/>
              </p:cNvGrpSpPr>
              <p:nvPr/>
            </p:nvGrpSpPr>
            <p:grpSpPr bwMode="auto">
              <a:xfrm>
                <a:off x="4097737" y="3271419"/>
                <a:ext cx="626410" cy="307777"/>
                <a:chOff x="6231590" y="2345351"/>
                <a:chExt cx="626410" cy="307777"/>
              </a:xfrm>
            </p:grpSpPr>
            <p:sp>
              <p:nvSpPr>
                <p:cNvPr id="151" name="TextBox 61"/>
                <p:cNvSpPr txBox="1">
                  <a:spLocks noChangeArrowheads="1"/>
                </p:cNvSpPr>
                <p:nvPr/>
              </p:nvSpPr>
              <p:spPr bwMode="auto">
                <a:xfrm>
                  <a:off x="6231590" y="2345351"/>
                  <a:ext cx="53251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lgn="ctr" eaLnBrk="1" hangingPunct="1">
                    <a:buFontTx/>
                    <a:buNone/>
                  </a:pPr>
                  <a:r>
                    <a:rPr lang="en-US" altLang="en-US" sz="1400">
                      <a:latin typeface="+mn-lt"/>
                    </a:rPr>
                    <a:t>1.50</a:t>
                  </a:r>
                </a:p>
              </p:txBody>
            </p:sp>
            <p:cxnSp>
              <p:nvCxnSpPr>
                <p:cNvPr id="152" name="Straight Connector 68"/>
                <p:cNvCxnSpPr/>
                <p:nvPr/>
              </p:nvCxnSpPr>
              <p:spPr>
                <a:xfrm>
                  <a:off x="6704688" y="2513562"/>
                  <a:ext cx="152792"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4" name="Group 66"/>
              <p:cNvGrpSpPr>
                <a:grpSpLocks/>
              </p:cNvGrpSpPr>
              <p:nvPr/>
            </p:nvGrpSpPr>
            <p:grpSpPr bwMode="auto">
              <a:xfrm>
                <a:off x="4097737" y="3728620"/>
                <a:ext cx="626410" cy="307777"/>
                <a:chOff x="6231590" y="2345352"/>
                <a:chExt cx="626410" cy="307777"/>
              </a:xfrm>
            </p:grpSpPr>
            <p:sp>
              <p:nvSpPr>
                <p:cNvPr id="149" name="TextBox 59"/>
                <p:cNvSpPr txBox="1">
                  <a:spLocks noChangeArrowheads="1"/>
                </p:cNvSpPr>
                <p:nvPr/>
              </p:nvSpPr>
              <p:spPr bwMode="auto">
                <a:xfrm>
                  <a:off x="6231590" y="2345352"/>
                  <a:ext cx="53251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lgn="ctr" eaLnBrk="1" hangingPunct="1">
                    <a:buFontTx/>
                    <a:buNone/>
                  </a:pPr>
                  <a:r>
                    <a:rPr lang="en-US" altLang="en-US" sz="1400">
                      <a:latin typeface="+mn-lt"/>
                    </a:rPr>
                    <a:t>1.00</a:t>
                  </a:r>
                </a:p>
              </p:txBody>
            </p:sp>
            <p:cxnSp>
              <p:nvCxnSpPr>
                <p:cNvPr id="150" name="Straight Connector 66"/>
                <p:cNvCxnSpPr/>
                <p:nvPr/>
              </p:nvCxnSpPr>
              <p:spPr>
                <a:xfrm>
                  <a:off x="6704688" y="2515044"/>
                  <a:ext cx="152792"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5" name="Group 69"/>
              <p:cNvGrpSpPr>
                <a:grpSpLocks/>
              </p:cNvGrpSpPr>
              <p:nvPr/>
            </p:nvGrpSpPr>
            <p:grpSpPr bwMode="auto">
              <a:xfrm>
                <a:off x="4097737" y="4185819"/>
                <a:ext cx="626410" cy="307777"/>
                <a:chOff x="6231590" y="2345351"/>
                <a:chExt cx="626410" cy="307777"/>
              </a:xfrm>
            </p:grpSpPr>
            <p:sp>
              <p:nvSpPr>
                <p:cNvPr id="147" name="TextBox 57"/>
                <p:cNvSpPr txBox="1">
                  <a:spLocks noChangeArrowheads="1"/>
                </p:cNvSpPr>
                <p:nvPr/>
              </p:nvSpPr>
              <p:spPr bwMode="auto">
                <a:xfrm>
                  <a:off x="6231590" y="2345351"/>
                  <a:ext cx="53251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lgn="ctr" eaLnBrk="1" hangingPunct="1">
                    <a:buFontTx/>
                    <a:buNone/>
                  </a:pPr>
                  <a:r>
                    <a:rPr lang="en-US" altLang="en-US" sz="1400">
                      <a:latin typeface="+mn-lt"/>
                    </a:rPr>
                    <a:t>0.50</a:t>
                  </a:r>
                </a:p>
              </p:txBody>
            </p:sp>
            <p:cxnSp>
              <p:nvCxnSpPr>
                <p:cNvPr id="148" name="Straight Connector 64"/>
                <p:cNvCxnSpPr/>
                <p:nvPr/>
              </p:nvCxnSpPr>
              <p:spPr>
                <a:xfrm>
                  <a:off x="6704688" y="2514939"/>
                  <a:ext cx="152792"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6" name="TextBox 56"/>
              <p:cNvSpPr txBox="1">
                <a:spLocks noChangeArrowheads="1"/>
              </p:cNvSpPr>
              <p:nvPr/>
            </p:nvSpPr>
            <p:spPr bwMode="auto">
              <a:xfrm>
                <a:off x="3932610" y="868473"/>
                <a:ext cx="1022456" cy="738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400">
                    <a:latin typeface="+mn-lt"/>
                  </a:rPr>
                  <a:t>Price of</a:t>
                </a:r>
              </a:p>
              <a:p>
                <a:pPr eaLnBrk="1" hangingPunct="1">
                  <a:buFontTx/>
                  <a:buNone/>
                </a:pPr>
                <a:r>
                  <a:rPr lang="en-US" altLang="en-US" sz="1400">
                    <a:latin typeface="+mn-lt"/>
                  </a:rPr>
                  <a:t>Ice-Cream</a:t>
                </a:r>
              </a:p>
              <a:p>
                <a:pPr eaLnBrk="1" hangingPunct="1">
                  <a:buFontTx/>
                  <a:buNone/>
                </a:pPr>
                <a:r>
                  <a:rPr lang="en-US" altLang="en-US" sz="1400">
                    <a:latin typeface="+mn-lt"/>
                  </a:rPr>
                  <a:t>Cones</a:t>
                </a:r>
              </a:p>
            </p:txBody>
          </p:sp>
        </p:grpSp>
        <p:cxnSp>
          <p:nvCxnSpPr>
            <p:cNvPr id="14" name="Straight Connector 75"/>
            <p:cNvCxnSpPr/>
            <p:nvPr/>
          </p:nvCxnSpPr>
          <p:spPr>
            <a:xfrm>
              <a:off x="714375" y="3432175"/>
              <a:ext cx="919163" cy="1588"/>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76"/>
            <p:cNvCxnSpPr/>
            <p:nvPr/>
          </p:nvCxnSpPr>
          <p:spPr>
            <a:xfrm rot="5400000" flipH="1" flipV="1">
              <a:off x="715169" y="4361656"/>
              <a:ext cx="1828800" cy="1588"/>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6" name="Freeform 183"/>
            <p:cNvSpPr>
              <a:spLocks/>
            </p:cNvSpPr>
            <p:nvPr/>
          </p:nvSpPr>
          <p:spPr bwMode="auto">
            <a:xfrm>
              <a:off x="1552575" y="3371850"/>
              <a:ext cx="144463" cy="136525"/>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 name="TextBox 78"/>
            <p:cNvSpPr txBox="1">
              <a:spLocks noChangeArrowheads="1"/>
            </p:cNvSpPr>
            <p:nvPr/>
          </p:nvSpPr>
          <p:spPr bwMode="auto">
            <a:xfrm>
              <a:off x="814388" y="927100"/>
              <a:ext cx="22447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lgn="ctr" eaLnBrk="1" hangingPunct="1">
                <a:buFontTx/>
                <a:buNone/>
              </a:pPr>
              <a:r>
                <a:rPr lang="en-US" altLang="en-US" sz="1800" dirty="0">
                  <a:latin typeface="+mn-lt"/>
                </a:rPr>
                <a:t>Catherine’s demand</a:t>
              </a:r>
            </a:p>
          </p:txBody>
        </p:sp>
        <p:sp>
          <p:nvSpPr>
            <p:cNvPr id="18" name="Rectangle 79"/>
            <p:cNvSpPr/>
            <p:nvPr/>
          </p:nvSpPr>
          <p:spPr>
            <a:xfrm>
              <a:off x="4103688" y="1911350"/>
              <a:ext cx="1738312" cy="33416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buFontTx/>
                <a:buNone/>
                <a:defRPr/>
              </a:pPr>
              <a:endParaRPr lang="en-US" sz="1600">
                <a:solidFill>
                  <a:schemeClr val="tx1"/>
                </a:solidFill>
              </a:endParaRPr>
            </a:p>
          </p:txBody>
        </p:sp>
        <p:grpSp>
          <p:nvGrpSpPr>
            <p:cNvPr id="19" name="Group 177"/>
            <p:cNvGrpSpPr>
              <a:grpSpLocks/>
            </p:cNvGrpSpPr>
            <p:nvPr/>
          </p:nvGrpSpPr>
          <p:grpSpPr bwMode="auto">
            <a:xfrm>
              <a:off x="4311650" y="2525713"/>
              <a:ext cx="1427163" cy="2727325"/>
              <a:chOff x="4681994" y="2072302"/>
              <a:chExt cx="1426950" cy="2728297"/>
            </a:xfrm>
          </p:grpSpPr>
          <p:cxnSp>
            <p:nvCxnSpPr>
              <p:cNvPr id="137" name="Straight Connector 81"/>
              <p:cNvCxnSpPr/>
              <p:nvPr/>
            </p:nvCxnSpPr>
            <p:spPr>
              <a:xfrm rot="16200000" flipH="1">
                <a:off x="4031321" y="2722976"/>
                <a:ext cx="2728297" cy="1426950"/>
              </a:xfrm>
              <a:prstGeom prst="line">
                <a:avLst/>
              </a:prstGeom>
              <a:ln w="38100">
                <a:solidFill>
                  <a:srgbClr val="005EA4"/>
                </a:solidFill>
              </a:ln>
            </p:spPr>
            <p:style>
              <a:lnRef idx="1">
                <a:schemeClr val="accent1"/>
              </a:lnRef>
              <a:fillRef idx="0">
                <a:schemeClr val="accent1"/>
              </a:fillRef>
              <a:effectRef idx="0">
                <a:schemeClr val="accent1"/>
              </a:effectRef>
              <a:fontRef idx="minor">
                <a:schemeClr val="tx1"/>
              </a:fontRef>
            </p:style>
          </p:cxnSp>
          <p:sp>
            <p:nvSpPr>
              <p:cNvPr id="138" name="TextBox 179"/>
              <p:cNvSpPr txBox="1">
                <a:spLocks noChangeArrowheads="1"/>
              </p:cNvSpPr>
              <p:nvPr/>
            </p:nvSpPr>
            <p:spPr bwMode="auto">
              <a:xfrm>
                <a:off x="4822786" y="2133182"/>
                <a:ext cx="938377" cy="369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lgn="ctr" eaLnBrk="1" hangingPunct="1">
                  <a:buFontTx/>
                  <a:buNone/>
                </a:pPr>
                <a:r>
                  <a:rPr lang="en-US" altLang="en-US" sz="1800">
                    <a:latin typeface="+mn-lt"/>
                  </a:rPr>
                  <a:t>D</a:t>
                </a:r>
                <a:r>
                  <a:rPr lang="en-US" altLang="en-US" sz="1800" baseline="-25000">
                    <a:latin typeface="+mn-lt"/>
                  </a:rPr>
                  <a:t>Nicholas</a:t>
                </a:r>
              </a:p>
            </p:txBody>
          </p:sp>
        </p:grpSp>
        <p:grpSp>
          <p:nvGrpSpPr>
            <p:cNvPr id="20" name="Group 180"/>
            <p:cNvGrpSpPr>
              <a:grpSpLocks/>
            </p:cNvGrpSpPr>
            <p:nvPr/>
          </p:nvGrpSpPr>
          <p:grpSpPr bwMode="auto">
            <a:xfrm>
              <a:off x="3640138" y="5100638"/>
              <a:ext cx="2601912" cy="857250"/>
              <a:chOff x="426052" y="5147846"/>
              <a:chExt cx="2602785" cy="856064"/>
            </a:xfrm>
          </p:grpSpPr>
          <p:sp>
            <p:nvSpPr>
              <p:cNvPr id="111" name="TextBox 181"/>
              <p:cNvSpPr txBox="1">
                <a:spLocks noChangeArrowheads="1"/>
              </p:cNvSpPr>
              <p:nvPr/>
            </p:nvSpPr>
            <p:spPr bwMode="auto">
              <a:xfrm>
                <a:off x="680076" y="5300246"/>
                <a:ext cx="28405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lgn="ctr" eaLnBrk="1" hangingPunct="1">
                  <a:buFontTx/>
                  <a:buNone/>
                </a:pPr>
                <a:r>
                  <a:rPr lang="en-US" altLang="en-US" sz="1400">
                    <a:latin typeface="+mn-lt"/>
                  </a:rPr>
                  <a:t>0</a:t>
                </a:r>
              </a:p>
            </p:txBody>
          </p:sp>
          <p:grpSp>
            <p:nvGrpSpPr>
              <p:cNvPr id="112" name="Group 99"/>
              <p:cNvGrpSpPr>
                <a:grpSpLocks/>
              </p:cNvGrpSpPr>
              <p:nvPr/>
            </p:nvGrpSpPr>
            <p:grpSpPr bwMode="auto">
              <a:xfrm>
                <a:off x="891278" y="5147846"/>
                <a:ext cx="1738840" cy="460177"/>
                <a:chOff x="913732" y="5147846"/>
                <a:chExt cx="1738840" cy="460177"/>
              </a:xfrm>
            </p:grpSpPr>
            <p:cxnSp>
              <p:nvCxnSpPr>
                <p:cNvPr id="114" name="Straight Connector 87"/>
                <p:cNvCxnSpPr/>
                <p:nvPr/>
              </p:nvCxnSpPr>
              <p:spPr>
                <a:xfrm>
                  <a:off x="913799" y="5300035"/>
                  <a:ext cx="1730955" cy="158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5" name="Group 96"/>
                <p:cNvGrpSpPr>
                  <a:grpSpLocks/>
                </p:cNvGrpSpPr>
                <p:nvPr/>
              </p:nvGrpSpPr>
              <p:grpSpPr bwMode="auto">
                <a:xfrm>
                  <a:off x="996920" y="5147846"/>
                  <a:ext cx="1655652" cy="460177"/>
                  <a:chOff x="996920" y="5147846"/>
                  <a:chExt cx="1655652" cy="460177"/>
                </a:xfrm>
              </p:grpSpPr>
              <p:grpSp>
                <p:nvGrpSpPr>
                  <p:cNvPr id="116" name="Group 27"/>
                  <p:cNvGrpSpPr>
                    <a:grpSpLocks/>
                  </p:cNvGrpSpPr>
                  <p:nvPr/>
                </p:nvGrpSpPr>
                <p:grpSpPr bwMode="auto">
                  <a:xfrm>
                    <a:off x="996920" y="5147846"/>
                    <a:ext cx="284052" cy="460177"/>
                    <a:chOff x="8069094" y="4648200"/>
                    <a:chExt cx="284052" cy="460177"/>
                  </a:xfrm>
                </p:grpSpPr>
                <p:cxnSp>
                  <p:nvCxnSpPr>
                    <p:cNvPr id="135" name="Straight Connector 108"/>
                    <p:cNvCxnSpPr/>
                    <p:nvPr/>
                  </p:nvCxnSpPr>
                  <p:spPr>
                    <a:xfrm rot="5400000">
                      <a:off x="8155230" y="4723500"/>
                      <a:ext cx="152189" cy="15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6" name="TextBox 213"/>
                    <p:cNvSpPr txBox="1">
                      <a:spLocks noChangeArrowheads="1"/>
                    </p:cNvSpPr>
                    <p:nvPr/>
                  </p:nvSpPr>
                  <p:spPr bwMode="auto">
                    <a:xfrm>
                      <a:off x="8069094" y="4800600"/>
                      <a:ext cx="28405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lgn="ctr" eaLnBrk="1" hangingPunct="1">
                        <a:buFontTx/>
                        <a:buNone/>
                      </a:pPr>
                      <a:r>
                        <a:rPr lang="en-US" altLang="en-US" sz="1400">
                          <a:latin typeface="+mn-lt"/>
                        </a:rPr>
                        <a:t>1</a:t>
                      </a:r>
                    </a:p>
                  </p:txBody>
                </p:sp>
              </p:grpSp>
              <p:grpSp>
                <p:nvGrpSpPr>
                  <p:cNvPr id="117" name="Group 30"/>
                  <p:cNvGrpSpPr>
                    <a:grpSpLocks/>
                  </p:cNvGrpSpPr>
                  <p:nvPr/>
                </p:nvGrpSpPr>
                <p:grpSpPr bwMode="auto">
                  <a:xfrm>
                    <a:off x="1225521" y="5147846"/>
                    <a:ext cx="284052" cy="460177"/>
                    <a:chOff x="8069095" y="4648200"/>
                    <a:chExt cx="284052" cy="460177"/>
                  </a:xfrm>
                </p:grpSpPr>
                <p:cxnSp>
                  <p:nvCxnSpPr>
                    <p:cNvPr id="133" name="Straight Connector 106"/>
                    <p:cNvCxnSpPr/>
                    <p:nvPr/>
                  </p:nvCxnSpPr>
                  <p:spPr>
                    <a:xfrm rot="5400000">
                      <a:off x="8155307" y="4723500"/>
                      <a:ext cx="152189" cy="15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4" name="TextBox 211"/>
                    <p:cNvSpPr txBox="1">
                      <a:spLocks noChangeArrowheads="1"/>
                    </p:cNvSpPr>
                    <p:nvPr/>
                  </p:nvSpPr>
                  <p:spPr bwMode="auto">
                    <a:xfrm>
                      <a:off x="8069095" y="4800600"/>
                      <a:ext cx="28405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lgn="ctr" eaLnBrk="1" hangingPunct="1">
                        <a:buFontTx/>
                        <a:buNone/>
                      </a:pPr>
                      <a:r>
                        <a:rPr lang="en-US" altLang="en-US" sz="1400">
                          <a:latin typeface="+mn-lt"/>
                        </a:rPr>
                        <a:t>2</a:t>
                      </a:r>
                    </a:p>
                  </p:txBody>
                </p:sp>
              </p:grpSp>
              <p:grpSp>
                <p:nvGrpSpPr>
                  <p:cNvPr id="118" name="Group 33"/>
                  <p:cNvGrpSpPr>
                    <a:grpSpLocks/>
                  </p:cNvGrpSpPr>
                  <p:nvPr/>
                </p:nvGrpSpPr>
                <p:grpSpPr bwMode="auto">
                  <a:xfrm>
                    <a:off x="1454120" y="5147846"/>
                    <a:ext cx="284052" cy="460177"/>
                    <a:chOff x="8069094" y="4648200"/>
                    <a:chExt cx="284052" cy="460177"/>
                  </a:xfrm>
                </p:grpSpPr>
                <p:cxnSp>
                  <p:nvCxnSpPr>
                    <p:cNvPr id="131" name="Straight Connector 104"/>
                    <p:cNvCxnSpPr/>
                    <p:nvPr/>
                  </p:nvCxnSpPr>
                  <p:spPr>
                    <a:xfrm rot="5400000">
                      <a:off x="8155383" y="4723500"/>
                      <a:ext cx="152189" cy="15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2" name="TextBox 209"/>
                    <p:cNvSpPr txBox="1">
                      <a:spLocks noChangeArrowheads="1"/>
                    </p:cNvSpPr>
                    <p:nvPr/>
                  </p:nvSpPr>
                  <p:spPr bwMode="auto">
                    <a:xfrm>
                      <a:off x="8069094" y="4800600"/>
                      <a:ext cx="28405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lgn="ctr" eaLnBrk="1" hangingPunct="1">
                        <a:buFontTx/>
                        <a:buNone/>
                      </a:pPr>
                      <a:r>
                        <a:rPr lang="en-US" altLang="en-US" sz="1400">
                          <a:latin typeface="+mn-lt"/>
                        </a:rPr>
                        <a:t>3</a:t>
                      </a:r>
                    </a:p>
                  </p:txBody>
                </p:sp>
              </p:grpSp>
              <p:grpSp>
                <p:nvGrpSpPr>
                  <p:cNvPr id="119" name="Group 36"/>
                  <p:cNvGrpSpPr>
                    <a:grpSpLocks/>
                  </p:cNvGrpSpPr>
                  <p:nvPr/>
                </p:nvGrpSpPr>
                <p:grpSpPr bwMode="auto">
                  <a:xfrm>
                    <a:off x="1682720" y="5147846"/>
                    <a:ext cx="284052" cy="460177"/>
                    <a:chOff x="8069094" y="4648200"/>
                    <a:chExt cx="284052" cy="460177"/>
                  </a:xfrm>
                </p:grpSpPr>
                <p:cxnSp>
                  <p:nvCxnSpPr>
                    <p:cNvPr id="129" name="Straight Connector 102"/>
                    <p:cNvCxnSpPr/>
                    <p:nvPr/>
                  </p:nvCxnSpPr>
                  <p:spPr>
                    <a:xfrm rot="5400000">
                      <a:off x="8153872" y="4723500"/>
                      <a:ext cx="152189"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0" name="TextBox 207"/>
                    <p:cNvSpPr txBox="1">
                      <a:spLocks noChangeArrowheads="1"/>
                    </p:cNvSpPr>
                    <p:nvPr/>
                  </p:nvSpPr>
                  <p:spPr bwMode="auto">
                    <a:xfrm>
                      <a:off x="8069094" y="4800600"/>
                      <a:ext cx="28405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lgn="ctr" eaLnBrk="1" hangingPunct="1">
                        <a:buFontTx/>
                        <a:buNone/>
                      </a:pPr>
                      <a:r>
                        <a:rPr lang="en-US" altLang="en-US" sz="1400">
                          <a:latin typeface="+mn-lt"/>
                        </a:rPr>
                        <a:t>4</a:t>
                      </a:r>
                    </a:p>
                  </p:txBody>
                </p:sp>
              </p:grpSp>
              <p:grpSp>
                <p:nvGrpSpPr>
                  <p:cNvPr id="120" name="Group 39"/>
                  <p:cNvGrpSpPr>
                    <a:grpSpLocks/>
                  </p:cNvGrpSpPr>
                  <p:nvPr/>
                </p:nvGrpSpPr>
                <p:grpSpPr bwMode="auto">
                  <a:xfrm>
                    <a:off x="1911320" y="5147846"/>
                    <a:ext cx="284052" cy="460177"/>
                    <a:chOff x="8069094" y="4648200"/>
                    <a:chExt cx="284052" cy="460177"/>
                  </a:xfrm>
                </p:grpSpPr>
                <p:cxnSp>
                  <p:nvCxnSpPr>
                    <p:cNvPr id="127" name="Straight Connector 100"/>
                    <p:cNvCxnSpPr/>
                    <p:nvPr/>
                  </p:nvCxnSpPr>
                  <p:spPr>
                    <a:xfrm rot="5400000">
                      <a:off x="8152361" y="4723500"/>
                      <a:ext cx="152189" cy="15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8" name="TextBox 205"/>
                    <p:cNvSpPr txBox="1">
                      <a:spLocks noChangeArrowheads="1"/>
                    </p:cNvSpPr>
                    <p:nvPr/>
                  </p:nvSpPr>
                  <p:spPr bwMode="auto">
                    <a:xfrm>
                      <a:off x="8069094" y="4800600"/>
                      <a:ext cx="28405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lgn="ctr" eaLnBrk="1" hangingPunct="1">
                        <a:buFontTx/>
                        <a:buNone/>
                      </a:pPr>
                      <a:r>
                        <a:rPr lang="en-US" altLang="en-US" sz="1400">
                          <a:latin typeface="+mn-lt"/>
                        </a:rPr>
                        <a:t>5</a:t>
                      </a:r>
                    </a:p>
                  </p:txBody>
                </p:sp>
              </p:grpSp>
              <p:grpSp>
                <p:nvGrpSpPr>
                  <p:cNvPr id="121" name="Group 42"/>
                  <p:cNvGrpSpPr>
                    <a:grpSpLocks/>
                  </p:cNvGrpSpPr>
                  <p:nvPr/>
                </p:nvGrpSpPr>
                <p:grpSpPr bwMode="auto">
                  <a:xfrm>
                    <a:off x="2139920" y="5147846"/>
                    <a:ext cx="284052" cy="460177"/>
                    <a:chOff x="8069094" y="4648200"/>
                    <a:chExt cx="284052" cy="460177"/>
                  </a:xfrm>
                </p:grpSpPr>
                <p:cxnSp>
                  <p:nvCxnSpPr>
                    <p:cNvPr id="125" name="Straight Connector 98"/>
                    <p:cNvCxnSpPr/>
                    <p:nvPr/>
                  </p:nvCxnSpPr>
                  <p:spPr>
                    <a:xfrm rot="5400000">
                      <a:off x="8152437" y="4723500"/>
                      <a:ext cx="152189" cy="15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6" name="TextBox 203"/>
                    <p:cNvSpPr txBox="1">
                      <a:spLocks noChangeArrowheads="1"/>
                    </p:cNvSpPr>
                    <p:nvPr/>
                  </p:nvSpPr>
                  <p:spPr bwMode="auto">
                    <a:xfrm>
                      <a:off x="8069094" y="4800600"/>
                      <a:ext cx="28405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lgn="ctr" eaLnBrk="1" hangingPunct="1">
                        <a:buFontTx/>
                        <a:buNone/>
                      </a:pPr>
                      <a:r>
                        <a:rPr lang="en-US" altLang="en-US" sz="1400">
                          <a:latin typeface="+mn-lt"/>
                        </a:rPr>
                        <a:t>6</a:t>
                      </a:r>
                    </a:p>
                  </p:txBody>
                </p:sp>
              </p:grpSp>
              <p:grpSp>
                <p:nvGrpSpPr>
                  <p:cNvPr id="122" name="Group 45"/>
                  <p:cNvGrpSpPr>
                    <a:grpSpLocks/>
                  </p:cNvGrpSpPr>
                  <p:nvPr/>
                </p:nvGrpSpPr>
                <p:grpSpPr bwMode="auto">
                  <a:xfrm>
                    <a:off x="2368520" y="5147846"/>
                    <a:ext cx="284052" cy="460177"/>
                    <a:chOff x="8069094" y="4648200"/>
                    <a:chExt cx="284052" cy="460177"/>
                  </a:xfrm>
                </p:grpSpPr>
                <p:cxnSp>
                  <p:nvCxnSpPr>
                    <p:cNvPr id="123" name="Straight Connector 96"/>
                    <p:cNvCxnSpPr/>
                    <p:nvPr/>
                  </p:nvCxnSpPr>
                  <p:spPr>
                    <a:xfrm rot="5400000">
                      <a:off x="8152514" y="4723500"/>
                      <a:ext cx="152189" cy="15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4" name="TextBox 201"/>
                    <p:cNvSpPr txBox="1">
                      <a:spLocks noChangeArrowheads="1"/>
                    </p:cNvSpPr>
                    <p:nvPr/>
                  </p:nvSpPr>
                  <p:spPr bwMode="auto">
                    <a:xfrm>
                      <a:off x="8069094" y="4800600"/>
                      <a:ext cx="28405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lgn="ctr" eaLnBrk="1" hangingPunct="1">
                        <a:buFontTx/>
                        <a:buNone/>
                      </a:pPr>
                      <a:r>
                        <a:rPr lang="en-US" altLang="en-US" sz="1400">
                          <a:latin typeface="+mn-lt"/>
                        </a:rPr>
                        <a:t>7</a:t>
                      </a:r>
                    </a:p>
                  </p:txBody>
                </p:sp>
              </p:grpSp>
            </p:grpSp>
          </p:grpSp>
          <p:sp>
            <p:nvSpPr>
              <p:cNvPr id="113" name="TextBox 183"/>
              <p:cNvSpPr txBox="1">
                <a:spLocks noChangeArrowheads="1"/>
              </p:cNvSpPr>
              <p:nvPr/>
            </p:nvSpPr>
            <p:spPr bwMode="auto">
              <a:xfrm>
                <a:off x="426052" y="5696323"/>
                <a:ext cx="2602785" cy="30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lgn="ctr" eaLnBrk="1" hangingPunct="1">
                  <a:buFontTx/>
                  <a:buNone/>
                </a:pPr>
                <a:r>
                  <a:rPr lang="en-US" altLang="en-US" sz="1400">
                    <a:latin typeface="+mn-lt"/>
                  </a:rPr>
                  <a:t>Quantity of  Ice-Cream Cones </a:t>
                </a:r>
              </a:p>
            </p:txBody>
          </p:sp>
        </p:grpSp>
        <p:grpSp>
          <p:nvGrpSpPr>
            <p:cNvPr id="21" name="Group 222"/>
            <p:cNvGrpSpPr>
              <a:grpSpLocks/>
            </p:cNvGrpSpPr>
            <p:nvPr/>
          </p:nvGrpSpPr>
          <p:grpSpPr bwMode="auto">
            <a:xfrm>
              <a:off x="3452814" y="1322388"/>
              <a:ext cx="1019831" cy="3932236"/>
              <a:chOff x="3919632" y="868446"/>
              <a:chExt cx="1021736" cy="3932946"/>
            </a:xfrm>
          </p:grpSpPr>
          <p:cxnSp>
            <p:nvCxnSpPr>
              <p:cNvPr id="91" name="Straight Connector 111"/>
              <p:cNvCxnSpPr/>
              <p:nvPr/>
            </p:nvCxnSpPr>
            <p:spPr>
              <a:xfrm rot="5400000">
                <a:off x="2895816" y="3123895"/>
                <a:ext cx="3353405" cy="159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2" name="Group 56"/>
              <p:cNvGrpSpPr>
                <a:grpSpLocks/>
              </p:cNvGrpSpPr>
              <p:nvPr/>
            </p:nvGrpSpPr>
            <p:grpSpPr bwMode="auto">
              <a:xfrm>
                <a:off x="3983926" y="1888175"/>
                <a:ext cx="740221" cy="307777"/>
                <a:chOff x="6117779" y="2345375"/>
                <a:chExt cx="740221" cy="307777"/>
              </a:xfrm>
            </p:grpSpPr>
            <p:sp>
              <p:nvSpPr>
                <p:cNvPr id="109" name="TextBox 53"/>
                <p:cNvSpPr txBox="1">
                  <a:spLocks noChangeArrowheads="1"/>
                </p:cNvSpPr>
                <p:nvPr/>
              </p:nvSpPr>
              <p:spPr bwMode="auto">
                <a:xfrm>
                  <a:off x="6117779" y="2345375"/>
                  <a:ext cx="63190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lgn="ctr" eaLnBrk="1" hangingPunct="1">
                    <a:buFontTx/>
                    <a:buNone/>
                  </a:pPr>
                  <a:r>
                    <a:rPr lang="en-US" altLang="en-US" sz="1400">
                      <a:latin typeface="+mn-lt"/>
                    </a:rPr>
                    <a:t>$3.00</a:t>
                  </a:r>
                </a:p>
              </p:txBody>
            </p:sp>
            <p:cxnSp>
              <p:nvCxnSpPr>
                <p:cNvPr id="110" name="Straight Connector 55"/>
                <p:cNvCxnSpPr/>
                <p:nvPr/>
              </p:nvCxnSpPr>
              <p:spPr>
                <a:xfrm>
                  <a:off x="6705576" y="2513311"/>
                  <a:ext cx="152685"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3" name="Group 57"/>
              <p:cNvGrpSpPr>
                <a:grpSpLocks/>
              </p:cNvGrpSpPr>
              <p:nvPr/>
            </p:nvGrpSpPr>
            <p:grpSpPr bwMode="auto">
              <a:xfrm>
                <a:off x="4097739" y="2357044"/>
                <a:ext cx="626408" cy="307777"/>
                <a:chOff x="6231592" y="2345376"/>
                <a:chExt cx="626408" cy="307777"/>
              </a:xfrm>
            </p:grpSpPr>
            <p:sp>
              <p:nvSpPr>
                <p:cNvPr id="107" name="TextBox 239"/>
                <p:cNvSpPr txBox="1">
                  <a:spLocks noChangeArrowheads="1"/>
                </p:cNvSpPr>
                <p:nvPr/>
              </p:nvSpPr>
              <p:spPr bwMode="auto">
                <a:xfrm>
                  <a:off x="6231592" y="2345376"/>
                  <a:ext cx="53251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lgn="ctr" eaLnBrk="1" hangingPunct="1">
                    <a:buFontTx/>
                    <a:buNone/>
                  </a:pPr>
                  <a:r>
                    <a:rPr lang="en-US" altLang="en-US" sz="1400">
                      <a:latin typeface="+mn-lt"/>
                    </a:rPr>
                    <a:t>2.50</a:t>
                  </a:r>
                </a:p>
              </p:txBody>
            </p:sp>
            <p:cxnSp>
              <p:nvCxnSpPr>
                <p:cNvPr id="108" name="Straight Connector 128"/>
                <p:cNvCxnSpPr/>
                <p:nvPr/>
              </p:nvCxnSpPr>
              <p:spPr>
                <a:xfrm>
                  <a:off x="6705576" y="2514428"/>
                  <a:ext cx="152685"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4" name="Group 60"/>
              <p:cNvGrpSpPr>
                <a:grpSpLocks/>
              </p:cNvGrpSpPr>
              <p:nvPr/>
            </p:nvGrpSpPr>
            <p:grpSpPr bwMode="auto">
              <a:xfrm>
                <a:off x="4097739" y="2814243"/>
                <a:ext cx="626408" cy="307777"/>
                <a:chOff x="6231592" y="2345375"/>
                <a:chExt cx="626408" cy="307777"/>
              </a:xfrm>
            </p:grpSpPr>
            <p:sp>
              <p:nvSpPr>
                <p:cNvPr id="105" name="TextBox 237"/>
                <p:cNvSpPr txBox="1">
                  <a:spLocks noChangeArrowheads="1"/>
                </p:cNvSpPr>
                <p:nvPr/>
              </p:nvSpPr>
              <p:spPr bwMode="auto">
                <a:xfrm>
                  <a:off x="6231592" y="2345375"/>
                  <a:ext cx="53251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lgn="ctr" eaLnBrk="1" hangingPunct="1">
                    <a:buFontTx/>
                    <a:buNone/>
                  </a:pPr>
                  <a:r>
                    <a:rPr lang="en-US" altLang="en-US" sz="1400">
                      <a:latin typeface="+mn-lt"/>
                    </a:rPr>
                    <a:t>2.00</a:t>
                  </a:r>
                </a:p>
              </p:txBody>
            </p:sp>
            <p:cxnSp>
              <p:nvCxnSpPr>
                <p:cNvPr id="106" name="Straight Connector 126"/>
                <p:cNvCxnSpPr/>
                <p:nvPr/>
              </p:nvCxnSpPr>
              <p:spPr>
                <a:xfrm>
                  <a:off x="6705576" y="2514510"/>
                  <a:ext cx="152685"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5" name="Group 63"/>
              <p:cNvGrpSpPr>
                <a:grpSpLocks/>
              </p:cNvGrpSpPr>
              <p:nvPr/>
            </p:nvGrpSpPr>
            <p:grpSpPr bwMode="auto">
              <a:xfrm>
                <a:off x="4097739" y="3271444"/>
                <a:ext cx="626408" cy="307777"/>
                <a:chOff x="6231592" y="2345376"/>
                <a:chExt cx="626408" cy="307777"/>
              </a:xfrm>
            </p:grpSpPr>
            <p:sp>
              <p:nvSpPr>
                <p:cNvPr id="103" name="TextBox 235"/>
                <p:cNvSpPr txBox="1">
                  <a:spLocks noChangeArrowheads="1"/>
                </p:cNvSpPr>
                <p:nvPr/>
              </p:nvSpPr>
              <p:spPr bwMode="auto">
                <a:xfrm>
                  <a:off x="6231592" y="2345376"/>
                  <a:ext cx="53251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lgn="ctr" eaLnBrk="1" hangingPunct="1">
                    <a:buFontTx/>
                    <a:buNone/>
                  </a:pPr>
                  <a:r>
                    <a:rPr lang="en-US" altLang="en-US" sz="1400">
                      <a:latin typeface="+mn-lt"/>
                    </a:rPr>
                    <a:t>1.50</a:t>
                  </a:r>
                </a:p>
              </p:txBody>
            </p:sp>
            <p:cxnSp>
              <p:nvCxnSpPr>
                <p:cNvPr id="104" name="Straight Connector 124"/>
                <p:cNvCxnSpPr/>
                <p:nvPr/>
              </p:nvCxnSpPr>
              <p:spPr>
                <a:xfrm>
                  <a:off x="6705576" y="2514593"/>
                  <a:ext cx="152685"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6" name="Group 66"/>
              <p:cNvGrpSpPr>
                <a:grpSpLocks/>
              </p:cNvGrpSpPr>
              <p:nvPr/>
            </p:nvGrpSpPr>
            <p:grpSpPr bwMode="auto">
              <a:xfrm>
                <a:off x="4097739" y="3728644"/>
                <a:ext cx="626408" cy="307777"/>
                <a:chOff x="6231592" y="2345376"/>
                <a:chExt cx="626408" cy="307777"/>
              </a:xfrm>
            </p:grpSpPr>
            <p:sp>
              <p:nvSpPr>
                <p:cNvPr id="101" name="TextBox 233"/>
                <p:cNvSpPr txBox="1">
                  <a:spLocks noChangeArrowheads="1"/>
                </p:cNvSpPr>
                <p:nvPr/>
              </p:nvSpPr>
              <p:spPr bwMode="auto">
                <a:xfrm>
                  <a:off x="6231592" y="2345376"/>
                  <a:ext cx="53251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lgn="ctr" eaLnBrk="1" hangingPunct="1">
                    <a:buFontTx/>
                    <a:buNone/>
                  </a:pPr>
                  <a:r>
                    <a:rPr lang="en-US" altLang="en-US" sz="1400">
                      <a:latin typeface="+mn-lt"/>
                    </a:rPr>
                    <a:t>1.00</a:t>
                  </a:r>
                </a:p>
              </p:txBody>
            </p:sp>
            <p:cxnSp>
              <p:nvCxnSpPr>
                <p:cNvPr id="102" name="Straight Connector 122"/>
                <p:cNvCxnSpPr/>
                <p:nvPr/>
              </p:nvCxnSpPr>
              <p:spPr>
                <a:xfrm>
                  <a:off x="6705576" y="2514675"/>
                  <a:ext cx="152685"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7" name="Group 69"/>
              <p:cNvGrpSpPr>
                <a:grpSpLocks/>
              </p:cNvGrpSpPr>
              <p:nvPr/>
            </p:nvGrpSpPr>
            <p:grpSpPr bwMode="auto">
              <a:xfrm>
                <a:off x="4097739" y="4185844"/>
                <a:ext cx="626408" cy="307777"/>
                <a:chOff x="6231592" y="2345376"/>
                <a:chExt cx="626408" cy="307777"/>
              </a:xfrm>
            </p:grpSpPr>
            <p:sp>
              <p:nvSpPr>
                <p:cNvPr id="99" name="TextBox 231"/>
                <p:cNvSpPr txBox="1">
                  <a:spLocks noChangeArrowheads="1"/>
                </p:cNvSpPr>
                <p:nvPr/>
              </p:nvSpPr>
              <p:spPr bwMode="auto">
                <a:xfrm>
                  <a:off x="6231592" y="2345376"/>
                  <a:ext cx="53251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lgn="ctr" eaLnBrk="1" hangingPunct="1">
                    <a:buFontTx/>
                    <a:buNone/>
                  </a:pPr>
                  <a:r>
                    <a:rPr lang="en-US" altLang="en-US" sz="1400">
                      <a:latin typeface="+mn-lt"/>
                    </a:rPr>
                    <a:t>0.50</a:t>
                  </a:r>
                </a:p>
              </p:txBody>
            </p:sp>
            <p:cxnSp>
              <p:nvCxnSpPr>
                <p:cNvPr id="100" name="Straight Connector 120"/>
                <p:cNvCxnSpPr/>
                <p:nvPr/>
              </p:nvCxnSpPr>
              <p:spPr>
                <a:xfrm>
                  <a:off x="6705576" y="2514758"/>
                  <a:ext cx="152685"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8" name="TextBox 230"/>
              <p:cNvSpPr txBox="1">
                <a:spLocks noChangeArrowheads="1"/>
              </p:cNvSpPr>
              <p:nvPr/>
            </p:nvSpPr>
            <p:spPr bwMode="auto">
              <a:xfrm>
                <a:off x="3919632" y="868446"/>
                <a:ext cx="1021736" cy="738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400">
                    <a:latin typeface="+mn-lt"/>
                  </a:rPr>
                  <a:t>Price of</a:t>
                </a:r>
              </a:p>
              <a:p>
                <a:pPr eaLnBrk="1" hangingPunct="1">
                  <a:buFontTx/>
                  <a:buNone/>
                </a:pPr>
                <a:r>
                  <a:rPr lang="en-US" altLang="en-US" sz="1400">
                    <a:latin typeface="+mn-lt"/>
                  </a:rPr>
                  <a:t>Ice-Cream</a:t>
                </a:r>
              </a:p>
              <a:p>
                <a:pPr eaLnBrk="1" hangingPunct="1">
                  <a:buFontTx/>
                  <a:buNone/>
                </a:pPr>
                <a:r>
                  <a:rPr lang="en-US" altLang="en-US" sz="1400">
                    <a:latin typeface="+mn-lt"/>
                  </a:rPr>
                  <a:t>Cones</a:t>
                </a:r>
              </a:p>
            </p:txBody>
          </p:sp>
        </p:grpSp>
        <p:cxnSp>
          <p:nvCxnSpPr>
            <p:cNvPr id="22" name="Straight Connector 131"/>
            <p:cNvCxnSpPr/>
            <p:nvPr/>
          </p:nvCxnSpPr>
          <p:spPr>
            <a:xfrm>
              <a:off x="4110038" y="3448050"/>
              <a:ext cx="657225" cy="9525"/>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132"/>
            <p:cNvCxnSpPr/>
            <p:nvPr/>
          </p:nvCxnSpPr>
          <p:spPr>
            <a:xfrm rot="5400000" flipH="1" flipV="1">
              <a:off x="3885407" y="4361656"/>
              <a:ext cx="1828800" cy="1587"/>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4" name="Freeform 183"/>
            <p:cNvSpPr>
              <a:spLocks/>
            </p:cNvSpPr>
            <p:nvPr/>
          </p:nvSpPr>
          <p:spPr bwMode="auto">
            <a:xfrm>
              <a:off x="4727575" y="3382963"/>
              <a:ext cx="146050" cy="136525"/>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 name="TextBox 134"/>
            <p:cNvSpPr txBox="1">
              <a:spLocks noChangeArrowheads="1"/>
            </p:cNvSpPr>
            <p:nvPr/>
          </p:nvSpPr>
          <p:spPr bwMode="auto">
            <a:xfrm>
              <a:off x="3884613" y="927100"/>
              <a:ext cx="2193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lgn="ctr" eaLnBrk="1" hangingPunct="1">
                <a:buFontTx/>
                <a:buNone/>
              </a:pPr>
              <a:r>
                <a:rPr lang="en-US" altLang="en-US" sz="1800">
                  <a:latin typeface="+mn-lt"/>
                </a:rPr>
                <a:t>Nicholas’s  demand</a:t>
              </a:r>
            </a:p>
          </p:txBody>
        </p:sp>
        <p:sp>
          <p:nvSpPr>
            <p:cNvPr id="26" name="TextBox 135"/>
            <p:cNvSpPr txBox="1">
              <a:spLocks noChangeArrowheads="1"/>
            </p:cNvSpPr>
            <p:nvPr/>
          </p:nvSpPr>
          <p:spPr bwMode="auto">
            <a:xfrm>
              <a:off x="3286125" y="666810"/>
              <a:ext cx="4841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lgn="ctr" eaLnBrk="1" hangingPunct="1">
                <a:buFontTx/>
                <a:buNone/>
              </a:pPr>
              <a:r>
                <a:rPr lang="en-US" altLang="en-US" sz="4000" b="1">
                  <a:solidFill>
                    <a:srgbClr val="005EA4"/>
                  </a:solidFill>
                  <a:latin typeface="+mn-lt"/>
                </a:rPr>
                <a:t>+</a:t>
              </a:r>
            </a:p>
          </p:txBody>
        </p:sp>
        <p:sp>
          <p:nvSpPr>
            <p:cNvPr id="27" name="TextBox 136"/>
            <p:cNvSpPr txBox="1">
              <a:spLocks noChangeArrowheads="1"/>
            </p:cNvSpPr>
            <p:nvPr/>
          </p:nvSpPr>
          <p:spPr bwMode="auto">
            <a:xfrm>
              <a:off x="6151563" y="681098"/>
              <a:ext cx="4841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lgn="ctr" eaLnBrk="1" hangingPunct="1">
                <a:buFontTx/>
                <a:buNone/>
              </a:pPr>
              <a:r>
                <a:rPr lang="en-US" altLang="en-US" sz="4000" b="1" dirty="0">
                  <a:solidFill>
                    <a:srgbClr val="005696"/>
                  </a:solidFill>
                  <a:latin typeface="+mn-lt"/>
                </a:rPr>
                <a:t>=</a:t>
              </a:r>
            </a:p>
          </p:txBody>
        </p:sp>
        <p:sp>
          <p:nvSpPr>
            <p:cNvPr id="28" name="Rectangle 137"/>
            <p:cNvSpPr/>
            <p:nvPr/>
          </p:nvSpPr>
          <p:spPr>
            <a:xfrm>
              <a:off x="6529388" y="1908175"/>
              <a:ext cx="2411412" cy="33416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buFontTx/>
                <a:buNone/>
                <a:defRPr/>
              </a:pPr>
              <a:endParaRPr lang="en-US" sz="1600">
                <a:solidFill>
                  <a:schemeClr val="tx1"/>
                </a:solidFill>
              </a:endParaRPr>
            </a:p>
          </p:txBody>
        </p:sp>
        <p:grpSp>
          <p:nvGrpSpPr>
            <p:cNvPr id="29" name="Group 254"/>
            <p:cNvGrpSpPr>
              <a:grpSpLocks/>
            </p:cNvGrpSpPr>
            <p:nvPr/>
          </p:nvGrpSpPr>
          <p:grpSpPr bwMode="auto">
            <a:xfrm>
              <a:off x="6591300" y="2506663"/>
              <a:ext cx="2133600" cy="2743200"/>
              <a:chOff x="4535255" y="2057402"/>
              <a:chExt cx="2132912" cy="2743200"/>
            </a:xfrm>
          </p:grpSpPr>
          <p:cxnSp>
            <p:nvCxnSpPr>
              <p:cNvPr id="89" name="Straight Connector 139"/>
              <p:cNvCxnSpPr/>
              <p:nvPr/>
            </p:nvCxnSpPr>
            <p:spPr>
              <a:xfrm rot="16200000" flipH="1">
                <a:off x="4230111" y="2362546"/>
                <a:ext cx="2743200" cy="2132912"/>
              </a:xfrm>
              <a:prstGeom prst="line">
                <a:avLst/>
              </a:prstGeom>
              <a:ln w="38100">
                <a:solidFill>
                  <a:srgbClr val="CC0000"/>
                </a:solidFill>
              </a:ln>
            </p:spPr>
            <p:style>
              <a:lnRef idx="1">
                <a:schemeClr val="accent1"/>
              </a:lnRef>
              <a:fillRef idx="0">
                <a:schemeClr val="accent1"/>
              </a:fillRef>
              <a:effectRef idx="0">
                <a:schemeClr val="accent1"/>
              </a:effectRef>
              <a:fontRef idx="minor">
                <a:schemeClr val="tx1"/>
              </a:fontRef>
            </p:style>
          </p:cxnSp>
          <p:sp>
            <p:nvSpPr>
              <p:cNvPr id="90" name="TextBox 256"/>
              <p:cNvSpPr txBox="1">
                <a:spLocks noChangeArrowheads="1"/>
              </p:cNvSpPr>
              <p:nvPr/>
            </p:nvSpPr>
            <p:spPr bwMode="auto">
              <a:xfrm>
                <a:off x="5690887" y="3262854"/>
                <a:ext cx="8207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lgn="ctr" eaLnBrk="1" hangingPunct="1">
                  <a:buFontTx/>
                  <a:buNone/>
                </a:pPr>
                <a:r>
                  <a:rPr lang="en-US" altLang="en-US" sz="1800">
                    <a:latin typeface="+mn-lt"/>
                  </a:rPr>
                  <a:t>D</a:t>
                </a:r>
                <a:r>
                  <a:rPr lang="en-US" altLang="en-US" sz="1800" baseline="-25000">
                    <a:latin typeface="+mn-lt"/>
                  </a:rPr>
                  <a:t>Market</a:t>
                </a:r>
              </a:p>
            </p:txBody>
          </p:sp>
        </p:grpSp>
        <p:grpSp>
          <p:nvGrpSpPr>
            <p:cNvPr id="30" name="Group 257"/>
            <p:cNvGrpSpPr>
              <a:grpSpLocks/>
            </p:cNvGrpSpPr>
            <p:nvPr/>
          </p:nvGrpSpPr>
          <p:grpSpPr bwMode="auto">
            <a:xfrm>
              <a:off x="6300788" y="5097463"/>
              <a:ext cx="2786062" cy="852487"/>
              <a:chOff x="680076" y="5147846"/>
              <a:chExt cx="2786626" cy="852554"/>
            </a:xfrm>
          </p:grpSpPr>
          <p:sp>
            <p:nvSpPr>
              <p:cNvPr id="56" name="TextBox 258"/>
              <p:cNvSpPr txBox="1">
                <a:spLocks noChangeArrowheads="1"/>
              </p:cNvSpPr>
              <p:nvPr/>
            </p:nvSpPr>
            <p:spPr bwMode="auto">
              <a:xfrm>
                <a:off x="680076" y="5300246"/>
                <a:ext cx="28405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lgn="ctr" eaLnBrk="1" hangingPunct="1">
                  <a:buFontTx/>
                  <a:buNone/>
                </a:pPr>
                <a:r>
                  <a:rPr lang="en-US" altLang="en-US" sz="1400">
                    <a:latin typeface="+mn-lt"/>
                  </a:rPr>
                  <a:t>0</a:t>
                </a:r>
              </a:p>
            </p:txBody>
          </p:sp>
          <p:grpSp>
            <p:nvGrpSpPr>
              <p:cNvPr id="57" name="Group 99"/>
              <p:cNvGrpSpPr>
                <a:grpSpLocks/>
              </p:cNvGrpSpPr>
              <p:nvPr/>
            </p:nvGrpSpPr>
            <p:grpSpPr bwMode="auto">
              <a:xfrm>
                <a:off x="895016" y="5147846"/>
                <a:ext cx="2395752" cy="460177"/>
                <a:chOff x="917470" y="5147846"/>
                <a:chExt cx="2395752" cy="460177"/>
              </a:xfrm>
            </p:grpSpPr>
            <p:cxnSp>
              <p:nvCxnSpPr>
                <p:cNvPr id="59" name="Straight Connector 145"/>
                <p:cNvCxnSpPr/>
                <p:nvPr/>
              </p:nvCxnSpPr>
              <p:spPr>
                <a:xfrm flipV="1">
                  <a:off x="916886" y="5298670"/>
                  <a:ext cx="2396023"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0" name="Group 96"/>
                <p:cNvGrpSpPr>
                  <a:grpSpLocks/>
                </p:cNvGrpSpPr>
                <p:nvPr/>
              </p:nvGrpSpPr>
              <p:grpSpPr bwMode="auto">
                <a:xfrm>
                  <a:off x="996920" y="5147846"/>
                  <a:ext cx="2212238" cy="460177"/>
                  <a:chOff x="996920" y="5147846"/>
                  <a:chExt cx="2212238" cy="460177"/>
                </a:xfrm>
              </p:grpSpPr>
              <p:cxnSp>
                <p:nvCxnSpPr>
                  <p:cNvPr id="61" name="Straight Connector 16"/>
                  <p:cNvCxnSpPr/>
                  <p:nvPr/>
                </p:nvCxnSpPr>
                <p:spPr>
                  <a:xfrm rot="5400000">
                    <a:off x="3107296" y="5223258"/>
                    <a:ext cx="152412"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2" name="Group 21"/>
                  <p:cNvGrpSpPr>
                    <a:grpSpLocks/>
                  </p:cNvGrpSpPr>
                  <p:nvPr/>
                </p:nvGrpSpPr>
                <p:grpSpPr bwMode="auto">
                  <a:xfrm>
                    <a:off x="2825720" y="5147846"/>
                    <a:ext cx="383438" cy="460177"/>
                    <a:chOff x="8069094" y="4648200"/>
                    <a:chExt cx="383438" cy="460177"/>
                  </a:xfrm>
                </p:grpSpPr>
                <p:cxnSp>
                  <p:nvCxnSpPr>
                    <p:cNvPr id="87" name="Straight Connector 173"/>
                    <p:cNvCxnSpPr/>
                    <p:nvPr/>
                  </p:nvCxnSpPr>
                  <p:spPr>
                    <a:xfrm rot="5400000">
                      <a:off x="8153780" y="4723612"/>
                      <a:ext cx="152412"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8" name="TextBox 292"/>
                    <p:cNvSpPr txBox="1">
                      <a:spLocks noChangeArrowheads="1"/>
                    </p:cNvSpPr>
                    <p:nvPr/>
                  </p:nvSpPr>
                  <p:spPr bwMode="auto">
                    <a:xfrm>
                      <a:off x="8069094" y="4800600"/>
                      <a:ext cx="3834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lgn="ctr" eaLnBrk="1" hangingPunct="1">
                        <a:buFontTx/>
                        <a:buNone/>
                      </a:pPr>
                      <a:r>
                        <a:rPr lang="en-US" altLang="en-US" sz="1400">
                          <a:latin typeface="+mn-lt"/>
                        </a:rPr>
                        <a:t>18</a:t>
                      </a:r>
                    </a:p>
                  </p:txBody>
                </p:sp>
              </p:grpSp>
              <p:grpSp>
                <p:nvGrpSpPr>
                  <p:cNvPr id="63" name="Group 27"/>
                  <p:cNvGrpSpPr>
                    <a:grpSpLocks/>
                  </p:cNvGrpSpPr>
                  <p:nvPr/>
                </p:nvGrpSpPr>
                <p:grpSpPr bwMode="auto">
                  <a:xfrm>
                    <a:off x="996920" y="5147846"/>
                    <a:ext cx="284052" cy="460177"/>
                    <a:chOff x="8069094" y="4648200"/>
                    <a:chExt cx="284052" cy="460177"/>
                  </a:xfrm>
                </p:grpSpPr>
                <p:cxnSp>
                  <p:nvCxnSpPr>
                    <p:cNvPr id="85" name="Straight Connector 171"/>
                    <p:cNvCxnSpPr/>
                    <p:nvPr/>
                  </p:nvCxnSpPr>
                  <p:spPr>
                    <a:xfrm rot="5400000">
                      <a:off x="8153410" y="4723612"/>
                      <a:ext cx="152412"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6" name="TextBox 290"/>
                    <p:cNvSpPr txBox="1">
                      <a:spLocks noChangeArrowheads="1"/>
                    </p:cNvSpPr>
                    <p:nvPr/>
                  </p:nvSpPr>
                  <p:spPr bwMode="auto">
                    <a:xfrm>
                      <a:off x="8069094" y="4800600"/>
                      <a:ext cx="28405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lgn="ctr" eaLnBrk="1" hangingPunct="1">
                        <a:buFontTx/>
                        <a:buNone/>
                      </a:pPr>
                      <a:r>
                        <a:rPr lang="en-US" altLang="en-US" sz="1400">
                          <a:latin typeface="+mn-lt"/>
                        </a:rPr>
                        <a:t>2</a:t>
                      </a:r>
                    </a:p>
                  </p:txBody>
                </p:sp>
              </p:grpSp>
              <p:grpSp>
                <p:nvGrpSpPr>
                  <p:cNvPr id="64" name="Group 30"/>
                  <p:cNvGrpSpPr>
                    <a:grpSpLocks/>
                  </p:cNvGrpSpPr>
                  <p:nvPr/>
                </p:nvGrpSpPr>
                <p:grpSpPr bwMode="auto">
                  <a:xfrm>
                    <a:off x="1225520" y="5147846"/>
                    <a:ext cx="284052" cy="460177"/>
                    <a:chOff x="8069094" y="4648200"/>
                    <a:chExt cx="284052" cy="460177"/>
                  </a:xfrm>
                </p:grpSpPr>
                <p:cxnSp>
                  <p:nvCxnSpPr>
                    <p:cNvPr id="83" name="Straight Connector 169"/>
                    <p:cNvCxnSpPr/>
                    <p:nvPr/>
                  </p:nvCxnSpPr>
                  <p:spPr>
                    <a:xfrm rot="5400000">
                      <a:off x="8153456" y="4723612"/>
                      <a:ext cx="152412"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4" name="TextBox 288"/>
                    <p:cNvSpPr txBox="1">
                      <a:spLocks noChangeArrowheads="1"/>
                    </p:cNvSpPr>
                    <p:nvPr/>
                  </p:nvSpPr>
                  <p:spPr bwMode="auto">
                    <a:xfrm>
                      <a:off x="8069094" y="4800600"/>
                      <a:ext cx="28405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lgn="ctr" eaLnBrk="1" hangingPunct="1">
                        <a:buFontTx/>
                        <a:buNone/>
                      </a:pPr>
                      <a:r>
                        <a:rPr lang="en-US" altLang="en-US" sz="1400">
                          <a:latin typeface="+mn-lt"/>
                        </a:rPr>
                        <a:t>4</a:t>
                      </a:r>
                    </a:p>
                  </p:txBody>
                </p:sp>
              </p:grpSp>
              <p:grpSp>
                <p:nvGrpSpPr>
                  <p:cNvPr id="65" name="Group 33"/>
                  <p:cNvGrpSpPr>
                    <a:grpSpLocks/>
                  </p:cNvGrpSpPr>
                  <p:nvPr/>
                </p:nvGrpSpPr>
                <p:grpSpPr bwMode="auto">
                  <a:xfrm>
                    <a:off x="1454120" y="5147846"/>
                    <a:ext cx="284052" cy="460177"/>
                    <a:chOff x="8069094" y="4648200"/>
                    <a:chExt cx="284052" cy="460177"/>
                  </a:xfrm>
                </p:grpSpPr>
                <p:cxnSp>
                  <p:nvCxnSpPr>
                    <p:cNvPr id="81" name="Straight Connector 167"/>
                    <p:cNvCxnSpPr/>
                    <p:nvPr/>
                  </p:nvCxnSpPr>
                  <p:spPr>
                    <a:xfrm rot="5400000">
                      <a:off x="8153503" y="4723612"/>
                      <a:ext cx="152412"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2" name="TextBox 286"/>
                    <p:cNvSpPr txBox="1">
                      <a:spLocks noChangeArrowheads="1"/>
                    </p:cNvSpPr>
                    <p:nvPr/>
                  </p:nvSpPr>
                  <p:spPr bwMode="auto">
                    <a:xfrm>
                      <a:off x="8069094" y="4800600"/>
                      <a:ext cx="28405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lgn="ctr" eaLnBrk="1" hangingPunct="1">
                        <a:buFontTx/>
                        <a:buNone/>
                      </a:pPr>
                      <a:r>
                        <a:rPr lang="en-US" altLang="en-US" sz="1400">
                          <a:latin typeface="+mn-lt"/>
                        </a:rPr>
                        <a:t>6</a:t>
                      </a:r>
                    </a:p>
                  </p:txBody>
                </p:sp>
              </p:grpSp>
              <p:grpSp>
                <p:nvGrpSpPr>
                  <p:cNvPr id="66" name="Group 36"/>
                  <p:cNvGrpSpPr>
                    <a:grpSpLocks/>
                  </p:cNvGrpSpPr>
                  <p:nvPr/>
                </p:nvGrpSpPr>
                <p:grpSpPr bwMode="auto">
                  <a:xfrm>
                    <a:off x="1682720" y="5147846"/>
                    <a:ext cx="284052" cy="460177"/>
                    <a:chOff x="8069094" y="4648200"/>
                    <a:chExt cx="284052" cy="460177"/>
                  </a:xfrm>
                </p:grpSpPr>
                <p:cxnSp>
                  <p:nvCxnSpPr>
                    <p:cNvPr id="79" name="Straight Connector 165"/>
                    <p:cNvCxnSpPr/>
                    <p:nvPr/>
                  </p:nvCxnSpPr>
                  <p:spPr>
                    <a:xfrm rot="5400000">
                      <a:off x="8153549" y="4723612"/>
                      <a:ext cx="152412"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0" name="TextBox 284"/>
                    <p:cNvSpPr txBox="1">
                      <a:spLocks noChangeArrowheads="1"/>
                    </p:cNvSpPr>
                    <p:nvPr/>
                  </p:nvSpPr>
                  <p:spPr bwMode="auto">
                    <a:xfrm>
                      <a:off x="8069094" y="4800600"/>
                      <a:ext cx="28405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lgn="ctr" eaLnBrk="1" hangingPunct="1">
                        <a:buFontTx/>
                        <a:buNone/>
                      </a:pPr>
                      <a:r>
                        <a:rPr lang="en-US" altLang="en-US" sz="1400">
                          <a:latin typeface="+mn-lt"/>
                        </a:rPr>
                        <a:t>8</a:t>
                      </a:r>
                    </a:p>
                  </p:txBody>
                </p:sp>
              </p:grpSp>
              <p:grpSp>
                <p:nvGrpSpPr>
                  <p:cNvPr id="67" name="Group 39"/>
                  <p:cNvGrpSpPr>
                    <a:grpSpLocks/>
                  </p:cNvGrpSpPr>
                  <p:nvPr/>
                </p:nvGrpSpPr>
                <p:grpSpPr bwMode="auto">
                  <a:xfrm>
                    <a:off x="1905000" y="5147846"/>
                    <a:ext cx="383438" cy="460177"/>
                    <a:chOff x="8062774" y="4648200"/>
                    <a:chExt cx="383438" cy="460177"/>
                  </a:xfrm>
                </p:grpSpPr>
                <p:cxnSp>
                  <p:nvCxnSpPr>
                    <p:cNvPr id="77" name="Straight Connector 163"/>
                    <p:cNvCxnSpPr/>
                    <p:nvPr/>
                  </p:nvCxnSpPr>
                  <p:spPr>
                    <a:xfrm rot="5400000">
                      <a:off x="8139304" y="4723612"/>
                      <a:ext cx="152412"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8" name="TextBox 282"/>
                    <p:cNvSpPr txBox="1">
                      <a:spLocks noChangeArrowheads="1"/>
                    </p:cNvSpPr>
                    <p:nvPr/>
                  </p:nvSpPr>
                  <p:spPr bwMode="auto">
                    <a:xfrm>
                      <a:off x="8062774" y="4800600"/>
                      <a:ext cx="3834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lgn="ctr" eaLnBrk="1" hangingPunct="1">
                        <a:buFontTx/>
                        <a:buNone/>
                      </a:pPr>
                      <a:r>
                        <a:rPr lang="en-US" altLang="en-US" sz="1400">
                          <a:latin typeface="+mn-lt"/>
                        </a:rPr>
                        <a:t>10</a:t>
                      </a:r>
                    </a:p>
                  </p:txBody>
                </p:sp>
              </p:grpSp>
              <p:grpSp>
                <p:nvGrpSpPr>
                  <p:cNvPr id="68" name="Group 42"/>
                  <p:cNvGrpSpPr>
                    <a:grpSpLocks/>
                  </p:cNvGrpSpPr>
                  <p:nvPr/>
                </p:nvGrpSpPr>
                <p:grpSpPr bwMode="auto">
                  <a:xfrm>
                    <a:off x="2139920" y="5147846"/>
                    <a:ext cx="383438" cy="460177"/>
                    <a:chOff x="8069094" y="4648200"/>
                    <a:chExt cx="383438" cy="460177"/>
                  </a:xfrm>
                </p:grpSpPr>
                <p:cxnSp>
                  <p:nvCxnSpPr>
                    <p:cNvPr id="75" name="Straight Connector 161"/>
                    <p:cNvCxnSpPr/>
                    <p:nvPr/>
                  </p:nvCxnSpPr>
                  <p:spPr>
                    <a:xfrm rot="5400000">
                      <a:off x="8153641" y="4723612"/>
                      <a:ext cx="152412"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6" name="TextBox 280"/>
                    <p:cNvSpPr txBox="1">
                      <a:spLocks noChangeArrowheads="1"/>
                    </p:cNvSpPr>
                    <p:nvPr/>
                  </p:nvSpPr>
                  <p:spPr bwMode="auto">
                    <a:xfrm>
                      <a:off x="8069094" y="4800600"/>
                      <a:ext cx="3834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lgn="ctr" eaLnBrk="1" hangingPunct="1">
                        <a:buFontTx/>
                        <a:buNone/>
                      </a:pPr>
                      <a:r>
                        <a:rPr lang="en-US" altLang="en-US" sz="1400">
                          <a:latin typeface="+mn-lt"/>
                        </a:rPr>
                        <a:t>12</a:t>
                      </a:r>
                    </a:p>
                  </p:txBody>
                </p:sp>
              </p:grpSp>
              <p:grpSp>
                <p:nvGrpSpPr>
                  <p:cNvPr id="69" name="Group 45"/>
                  <p:cNvGrpSpPr>
                    <a:grpSpLocks/>
                  </p:cNvGrpSpPr>
                  <p:nvPr/>
                </p:nvGrpSpPr>
                <p:grpSpPr bwMode="auto">
                  <a:xfrm>
                    <a:off x="2368520" y="5147846"/>
                    <a:ext cx="383438" cy="460177"/>
                    <a:chOff x="8069094" y="4648200"/>
                    <a:chExt cx="383438" cy="460177"/>
                  </a:xfrm>
                </p:grpSpPr>
                <p:cxnSp>
                  <p:nvCxnSpPr>
                    <p:cNvPr id="73" name="Straight Connector 159"/>
                    <p:cNvCxnSpPr/>
                    <p:nvPr/>
                  </p:nvCxnSpPr>
                  <p:spPr>
                    <a:xfrm rot="5400000">
                      <a:off x="8153688" y="4723612"/>
                      <a:ext cx="152412"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4" name="TextBox 278"/>
                    <p:cNvSpPr txBox="1">
                      <a:spLocks noChangeArrowheads="1"/>
                    </p:cNvSpPr>
                    <p:nvPr/>
                  </p:nvSpPr>
                  <p:spPr bwMode="auto">
                    <a:xfrm>
                      <a:off x="8069094" y="4800600"/>
                      <a:ext cx="3834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lgn="ctr" eaLnBrk="1" hangingPunct="1">
                        <a:buFontTx/>
                        <a:buNone/>
                      </a:pPr>
                      <a:r>
                        <a:rPr lang="en-US" altLang="en-US" sz="1400">
                          <a:latin typeface="+mn-lt"/>
                        </a:rPr>
                        <a:t>14</a:t>
                      </a:r>
                    </a:p>
                  </p:txBody>
                </p:sp>
              </p:grpSp>
              <p:grpSp>
                <p:nvGrpSpPr>
                  <p:cNvPr id="70" name="Group 48"/>
                  <p:cNvGrpSpPr>
                    <a:grpSpLocks/>
                  </p:cNvGrpSpPr>
                  <p:nvPr/>
                </p:nvGrpSpPr>
                <p:grpSpPr bwMode="auto">
                  <a:xfrm>
                    <a:off x="2597120" y="5147846"/>
                    <a:ext cx="383438" cy="460177"/>
                    <a:chOff x="8069094" y="4648200"/>
                    <a:chExt cx="383438" cy="460177"/>
                  </a:xfrm>
                </p:grpSpPr>
                <p:cxnSp>
                  <p:nvCxnSpPr>
                    <p:cNvPr id="71" name="Straight Connector 24"/>
                    <p:cNvCxnSpPr/>
                    <p:nvPr/>
                  </p:nvCxnSpPr>
                  <p:spPr>
                    <a:xfrm rot="5400000">
                      <a:off x="8153734" y="4723612"/>
                      <a:ext cx="152412"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2" name="TextBox 276"/>
                    <p:cNvSpPr txBox="1">
                      <a:spLocks noChangeArrowheads="1"/>
                    </p:cNvSpPr>
                    <p:nvPr/>
                  </p:nvSpPr>
                  <p:spPr bwMode="auto">
                    <a:xfrm>
                      <a:off x="8069094" y="4800600"/>
                      <a:ext cx="3834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lgn="ctr" eaLnBrk="1" hangingPunct="1">
                        <a:buFontTx/>
                        <a:buNone/>
                      </a:pPr>
                      <a:r>
                        <a:rPr lang="en-US" altLang="en-US" sz="1400">
                          <a:latin typeface="+mn-lt"/>
                        </a:rPr>
                        <a:t>16</a:t>
                      </a:r>
                    </a:p>
                  </p:txBody>
                </p:sp>
              </p:grpSp>
            </p:grpSp>
          </p:grpSp>
          <p:sp>
            <p:nvSpPr>
              <p:cNvPr id="58" name="TextBox 260"/>
              <p:cNvSpPr txBox="1">
                <a:spLocks noChangeArrowheads="1"/>
              </p:cNvSpPr>
              <p:nvPr/>
            </p:nvSpPr>
            <p:spPr bwMode="auto">
              <a:xfrm>
                <a:off x="914400" y="5692624"/>
                <a:ext cx="2552302"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lgn="ctr" eaLnBrk="1" hangingPunct="1">
                  <a:buFontTx/>
                  <a:buNone/>
                </a:pPr>
                <a:r>
                  <a:rPr lang="en-US" altLang="en-US" sz="1400">
                    <a:latin typeface="+mn-lt"/>
                  </a:rPr>
                  <a:t>Quantity of Ice-Cream Cones </a:t>
                </a:r>
              </a:p>
            </p:txBody>
          </p:sp>
        </p:grpSp>
        <p:grpSp>
          <p:nvGrpSpPr>
            <p:cNvPr id="31" name="Group 299"/>
            <p:cNvGrpSpPr>
              <a:grpSpLocks/>
            </p:cNvGrpSpPr>
            <p:nvPr/>
          </p:nvGrpSpPr>
          <p:grpSpPr bwMode="auto">
            <a:xfrm>
              <a:off x="5880098" y="1319213"/>
              <a:ext cx="1019831" cy="3932237"/>
              <a:chOff x="3920484" y="868444"/>
              <a:chExt cx="1022164" cy="3932948"/>
            </a:xfrm>
          </p:grpSpPr>
          <p:cxnSp>
            <p:nvCxnSpPr>
              <p:cNvPr id="36" name="Straight Connector 176"/>
              <p:cNvCxnSpPr/>
              <p:nvPr/>
            </p:nvCxnSpPr>
            <p:spPr>
              <a:xfrm rot="5400000">
                <a:off x="2895350" y="3123893"/>
                <a:ext cx="3353406" cy="15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7" name="Group 56"/>
              <p:cNvGrpSpPr>
                <a:grpSpLocks/>
              </p:cNvGrpSpPr>
              <p:nvPr/>
            </p:nvGrpSpPr>
            <p:grpSpPr bwMode="auto">
              <a:xfrm>
                <a:off x="3983924" y="1888176"/>
                <a:ext cx="740223" cy="307777"/>
                <a:chOff x="6117777" y="2345376"/>
                <a:chExt cx="740223" cy="307777"/>
              </a:xfrm>
            </p:grpSpPr>
            <p:sp>
              <p:nvSpPr>
                <p:cNvPr id="54" name="TextBox 53"/>
                <p:cNvSpPr txBox="1">
                  <a:spLocks noChangeArrowheads="1"/>
                </p:cNvSpPr>
                <p:nvPr/>
              </p:nvSpPr>
              <p:spPr bwMode="auto">
                <a:xfrm>
                  <a:off x="6117777" y="2345376"/>
                  <a:ext cx="63190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lgn="ctr" eaLnBrk="1" hangingPunct="1">
                    <a:buFontTx/>
                    <a:buNone/>
                  </a:pPr>
                  <a:r>
                    <a:rPr lang="en-US" altLang="en-US" sz="1400">
                      <a:latin typeface="+mn-lt"/>
                    </a:rPr>
                    <a:t>$3.00</a:t>
                  </a:r>
                </a:p>
              </p:txBody>
            </p:sp>
            <p:cxnSp>
              <p:nvCxnSpPr>
                <p:cNvPr id="55" name="Straight Connector 55"/>
                <p:cNvCxnSpPr/>
                <p:nvPr/>
              </p:nvCxnSpPr>
              <p:spPr>
                <a:xfrm>
                  <a:off x="6705110" y="2513309"/>
                  <a:ext cx="152749"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8" name="Group 57"/>
              <p:cNvGrpSpPr>
                <a:grpSpLocks/>
              </p:cNvGrpSpPr>
              <p:nvPr/>
            </p:nvGrpSpPr>
            <p:grpSpPr bwMode="auto">
              <a:xfrm>
                <a:off x="4097737" y="2357043"/>
                <a:ext cx="626410" cy="307777"/>
                <a:chOff x="6231590" y="2345375"/>
                <a:chExt cx="626410" cy="307777"/>
              </a:xfrm>
            </p:grpSpPr>
            <p:sp>
              <p:nvSpPr>
                <p:cNvPr id="52" name="TextBox 316"/>
                <p:cNvSpPr txBox="1">
                  <a:spLocks noChangeArrowheads="1"/>
                </p:cNvSpPr>
                <p:nvPr/>
              </p:nvSpPr>
              <p:spPr bwMode="auto">
                <a:xfrm>
                  <a:off x="6231590" y="2345375"/>
                  <a:ext cx="53251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lgn="ctr" eaLnBrk="1" hangingPunct="1">
                    <a:buFontTx/>
                    <a:buNone/>
                  </a:pPr>
                  <a:r>
                    <a:rPr lang="en-US" altLang="en-US" sz="1400">
                      <a:latin typeface="+mn-lt"/>
                    </a:rPr>
                    <a:t>2.50</a:t>
                  </a:r>
                </a:p>
              </p:txBody>
            </p:sp>
            <p:cxnSp>
              <p:nvCxnSpPr>
                <p:cNvPr id="53" name="Straight Connector 193"/>
                <p:cNvCxnSpPr/>
                <p:nvPr/>
              </p:nvCxnSpPr>
              <p:spPr>
                <a:xfrm>
                  <a:off x="6705109" y="2514426"/>
                  <a:ext cx="152748"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9" name="Group 60"/>
              <p:cNvGrpSpPr>
                <a:grpSpLocks/>
              </p:cNvGrpSpPr>
              <p:nvPr/>
            </p:nvGrpSpPr>
            <p:grpSpPr bwMode="auto">
              <a:xfrm>
                <a:off x="4097737" y="2814243"/>
                <a:ext cx="626410" cy="307777"/>
                <a:chOff x="6231590" y="2345375"/>
                <a:chExt cx="626410" cy="307777"/>
              </a:xfrm>
            </p:grpSpPr>
            <p:sp>
              <p:nvSpPr>
                <p:cNvPr id="50" name="TextBox 314"/>
                <p:cNvSpPr txBox="1">
                  <a:spLocks noChangeArrowheads="1"/>
                </p:cNvSpPr>
                <p:nvPr/>
              </p:nvSpPr>
              <p:spPr bwMode="auto">
                <a:xfrm>
                  <a:off x="6231590" y="2345375"/>
                  <a:ext cx="53251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lgn="ctr" eaLnBrk="1" hangingPunct="1">
                    <a:buFontTx/>
                    <a:buNone/>
                  </a:pPr>
                  <a:r>
                    <a:rPr lang="en-US" altLang="en-US" sz="1400">
                      <a:latin typeface="+mn-lt"/>
                    </a:rPr>
                    <a:t>2.00</a:t>
                  </a:r>
                </a:p>
              </p:txBody>
            </p:sp>
            <p:cxnSp>
              <p:nvCxnSpPr>
                <p:cNvPr id="51" name="Straight Connector 191"/>
                <p:cNvCxnSpPr/>
                <p:nvPr/>
              </p:nvCxnSpPr>
              <p:spPr>
                <a:xfrm>
                  <a:off x="6705109" y="2514509"/>
                  <a:ext cx="152748"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0" name="Group 63"/>
              <p:cNvGrpSpPr>
                <a:grpSpLocks/>
              </p:cNvGrpSpPr>
              <p:nvPr/>
            </p:nvGrpSpPr>
            <p:grpSpPr bwMode="auto">
              <a:xfrm>
                <a:off x="4097737" y="3271443"/>
                <a:ext cx="626410" cy="307777"/>
                <a:chOff x="6231590" y="2345375"/>
                <a:chExt cx="626410" cy="307777"/>
              </a:xfrm>
            </p:grpSpPr>
            <p:sp>
              <p:nvSpPr>
                <p:cNvPr id="48" name="TextBox 312"/>
                <p:cNvSpPr txBox="1">
                  <a:spLocks noChangeArrowheads="1"/>
                </p:cNvSpPr>
                <p:nvPr/>
              </p:nvSpPr>
              <p:spPr bwMode="auto">
                <a:xfrm>
                  <a:off x="6231590" y="2345375"/>
                  <a:ext cx="53251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lgn="ctr" eaLnBrk="1" hangingPunct="1">
                    <a:buFontTx/>
                    <a:buNone/>
                  </a:pPr>
                  <a:r>
                    <a:rPr lang="en-US" altLang="en-US" sz="1400">
                      <a:latin typeface="+mn-lt"/>
                    </a:rPr>
                    <a:t>1.50</a:t>
                  </a:r>
                </a:p>
              </p:txBody>
            </p:sp>
            <p:cxnSp>
              <p:nvCxnSpPr>
                <p:cNvPr id="49" name="Straight Connector 189"/>
                <p:cNvCxnSpPr/>
                <p:nvPr/>
              </p:nvCxnSpPr>
              <p:spPr>
                <a:xfrm>
                  <a:off x="6705109" y="2514591"/>
                  <a:ext cx="152748"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1" name="Group 66"/>
              <p:cNvGrpSpPr>
                <a:grpSpLocks/>
              </p:cNvGrpSpPr>
              <p:nvPr/>
            </p:nvGrpSpPr>
            <p:grpSpPr bwMode="auto">
              <a:xfrm>
                <a:off x="4097737" y="3728643"/>
                <a:ext cx="626410" cy="307777"/>
                <a:chOff x="6231590" y="2345375"/>
                <a:chExt cx="626410" cy="307777"/>
              </a:xfrm>
            </p:grpSpPr>
            <p:sp>
              <p:nvSpPr>
                <p:cNvPr id="46" name="TextBox 310"/>
                <p:cNvSpPr txBox="1">
                  <a:spLocks noChangeArrowheads="1"/>
                </p:cNvSpPr>
                <p:nvPr/>
              </p:nvSpPr>
              <p:spPr bwMode="auto">
                <a:xfrm>
                  <a:off x="6231590" y="2345375"/>
                  <a:ext cx="53251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lgn="ctr" eaLnBrk="1" hangingPunct="1">
                    <a:buFontTx/>
                    <a:buNone/>
                  </a:pPr>
                  <a:r>
                    <a:rPr lang="en-US" altLang="en-US" sz="1400">
                      <a:latin typeface="+mn-lt"/>
                    </a:rPr>
                    <a:t>1.00</a:t>
                  </a:r>
                </a:p>
              </p:txBody>
            </p:sp>
            <p:cxnSp>
              <p:nvCxnSpPr>
                <p:cNvPr id="47" name="Straight Connector 187"/>
                <p:cNvCxnSpPr/>
                <p:nvPr/>
              </p:nvCxnSpPr>
              <p:spPr>
                <a:xfrm>
                  <a:off x="6705109" y="2514674"/>
                  <a:ext cx="152748"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2" name="Group 69"/>
              <p:cNvGrpSpPr>
                <a:grpSpLocks/>
              </p:cNvGrpSpPr>
              <p:nvPr/>
            </p:nvGrpSpPr>
            <p:grpSpPr bwMode="auto">
              <a:xfrm>
                <a:off x="4097737" y="4185843"/>
                <a:ext cx="626410" cy="307777"/>
                <a:chOff x="6231590" y="2345375"/>
                <a:chExt cx="626410" cy="307777"/>
              </a:xfrm>
            </p:grpSpPr>
            <p:sp>
              <p:nvSpPr>
                <p:cNvPr id="44" name="TextBox 308"/>
                <p:cNvSpPr txBox="1">
                  <a:spLocks noChangeArrowheads="1"/>
                </p:cNvSpPr>
                <p:nvPr/>
              </p:nvSpPr>
              <p:spPr bwMode="auto">
                <a:xfrm>
                  <a:off x="6231590" y="2345375"/>
                  <a:ext cx="53251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lgn="ctr" eaLnBrk="1" hangingPunct="1">
                    <a:buFontTx/>
                    <a:buNone/>
                  </a:pPr>
                  <a:r>
                    <a:rPr lang="en-US" altLang="en-US" sz="1400">
                      <a:latin typeface="+mn-lt"/>
                    </a:rPr>
                    <a:t>0.50</a:t>
                  </a:r>
                </a:p>
              </p:txBody>
            </p:sp>
            <p:cxnSp>
              <p:nvCxnSpPr>
                <p:cNvPr id="45" name="Straight Connector 185"/>
                <p:cNvCxnSpPr/>
                <p:nvPr/>
              </p:nvCxnSpPr>
              <p:spPr>
                <a:xfrm>
                  <a:off x="6705109" y="2514757"/>
                  <a:ext cx="152748"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3" name="TextBox 307"/>
              <p:cNvSpPr txBox="1">
                <a:spLocks noChangeArrowheads="1"/>
              </p:cNvSpPr>
              <p:nvPr/>
            </p:nvSpPr>
            <p:spPr bwMode="auto">
              <a:xfrm>
                <a:off x="3920484" y="868444"/>
                <a:ext cx="1022164" cy="738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400">
                    <a:latin typeface="+mn-lt"/>
                  </a:rPr>
                  <a:t>Price of</a:t>
                </a:r>
              </a:p>
              <a:p>
                <a:pPr eaLnBrk="1" hangingPunct="1">
                  <a:buFontTx/>
                  <a:buNone/>
                </a:pPr>
                <a:r>
                  <a:rPr lang="en-US" altLang="en-US" sz="1400">
                    <a:latin typeface="+mn-lt"/>
                  </a:rPr>
                  <a:t>Ice-Cream</a:t>
                </a:r>
              </a:p>
              <a:p>
                <a:pPr eaLnBrk="1" hangingPunct="1">
                  <a:buFontTx/>
                  <a:buNone/>
                </a:pPr>
                <a:r>
                  <a:rPr lang="en-US" altLang="en-US" sz="1400">
                    <a:latin typeface="+mn-lt"/>
                  </a:rPr>
                  <a:t>Cones</a:t>
                </a:r>
              </a:p>
            </p:txBody>
          </p:sp>
        </p:grpSp>
        <p:cxnSp>
          <p:nvCxnSpPr>
            <p:cNvPr id="32" name="Straight Connector 196"/>
            <p:cNvCxnSpPr/>
            <p:nvPr/>
          </p:nvCxnSpPr>
          <p:spPr>
            <a:xfrm>
              <a:off x="6535738" y="3433763"/>
              <a:ext cx="817562" cy="1587"/>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197"/>
            <p:cNvCxnSpPr/>
            <p:nvPr/>
          </p:nvCxnSpPr>
          <p:spPr>
            <a:xfrm rot="5400000" flipH="1" flipV="1">
              <a:off x="6422232" y="4334669"/>
              <a:ext cx="1828800" cy="1587"/>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4" name="Freeform 183"/>
            <p:cNvSpPr>
              <a:spLocks/>
            </p:cNvSpPr>
            <p:nvPr/>
          </p:nvSpPr>
          <p:spPr bwMode="auto">
            <a:xfrm>
              <a:off x="7258050" y="3368675"/>
              <a:ext cx="146050" cy="136525"/>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 name="TextBox 199"/>
            <p:cNvSpPr txBox="1">
              <a:spLocks noChangeArrowheads="1"/>
            </p:cNvSpPr>
            <p:nvPr/>
          </p:nvSpPr>
          <p:spPr bwMode="auto">
            <a:xfrm>
              <a:off x="6781800" y="927100"/>
              <a:ext cx="18510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lgn="ctr" eaLnBrk="1" hangingPunct="1">
                <a:buFontTx/>
                <a:buNone/>
              </a:pPr>
              <a:r>
                <a:rPr lang="en-US" altLang="en-US" sz="1800" dirty="0">
                  <a:latin typeface="+mn-lt"/>
                </a:rPr>
                <a:t>Market  demand</a:t>
              </a:r>
            </a:p>
          </p:txBody>
        </p:sp>
      </p:grpSp>
      <p:sp>
        <p:nvSpPr>
          <p:cNvPr id="202" name="Ovale Legende 201"/>
          <p:cNvSpPr/>
          <p:nvPr/>
        </p:nvSpPr>
        <p:spPr>
          <a:xfrm>
            <a:off x="4079418" y="392198"/>
            <a:ext cx="2267566" cy="1200007"/>
          </a:xfrm>
          <a:prstGeom prst="wedgeEllipseCallout">
            <a:avLst>
              <a:gd name="adj1" fmla="val 61498"/>
              <a:gd name="adj2" fmla="val 163041"/>
            </a:avLst>
          </a:prstGeom>
          <a:solidFill>
            <a:schemeClr val="accent1">
              <a:alpha val="1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Textfeld 202"/>
          <p:cNvSpPr txBox="1"/>
          <p:nvPr/>
        </p:nvSpPr>
        <p:spPr>
          <a:xfrm>
            <a:off x="4178707" y="682054"/>
            <a:ext cx="2021295" cy="584775"/>
          </a:xfrm>
          <a:prstGeom prst="rect">
            <a:avLst/>
          </a:prstGeom>
          <a:noFill/>
        </p:spPr>
        <p:txBody>
          <a:bodyPr wrap="square" rtlCol="0">
            <a:spAutoFit/>
          </a:bodyPr>
          <a:lstStyle/>
          <a:p>
            <a:pPr algn="ctr"/>
            <a:r>
              <a:rPr lang="en-US" sz="1600" dirty="0"/>
              <a:t>This figure is misleading. Why? </a:t>
            </a:r>
          </a:p>
        </p:txBody>
      </p:sp>
    </p:spTree>
    <p:extLst>
      <p:ext uri="{BB962C8B-B14F-4D97-AF65-F5344CB8AC3E}">
        <p14:creationId xmlns:p14="http://schemas.microsoft.com/office/powerpoint/2010/main" val="3676399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202"/>
                                        </p:tgtEl>
                                        <p:attrNameLst>
                                          <p:attrName>style.visibility</p:attrName>
                                        </p:attrNameLst>
                                      </p:cBhvr>
                                      <p:to>
                                        <p:strVal val="visible"/>
                                      </p:to>
                                    </p:set>
                                    <p:animEffect transition="in" filter="fade">
                                      <p:cBhvr>
                                        <p:cTn id="7" dur="2000"/>
                                        <p:tgtEl>
                                          <p:spTgt spid="202"/>
                                        </p:tgtEl>
                                      </p:cBhvr>
                                    </p:animEffect>
                                    <p:anim calcmode="lin" valueType="num">
                                      <p:cBhvr>
                                        <p:cTn id="8" dur="2000" fill="hold"/>
                                        <p:tgtEl>
                                          <p:spTgt spid="202"/>
                                        </p:tgtEl>
                                        <p:attrNameLst>
                                          <p:attrName>ppt_w</p:attrName>
                                        </p:attrNameLst>
                                      </p:cBhvr>
                                      <p:tavLst>
                                        <p:tav tm="0" fmla="#ppt_w*sin(2.5*pi*$)">
                                          <p:val>
                                            <p:fltVal val="0"/>
                                          </p:val>
                                        </p:tav>
                                        <p:tav tm="100000">
                                          <p:val>
                                            <p:fltVal val="1"/>
                                          </p:val>
                                        </p:tav>
                                      </p:tavLst>
                                    </p:anim>
                                    <p:anim calcmode="lin" valueType="num">
                                      <p:cBhvr>
                                        <p:cTn id="9" dur="2000" fill="hold"/>
                                        <p:tgtEl>
                                          <p:spTgt spid="202"/>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203"/>
                                        </p:tgtEl>
                                        <p:attrNameLst>
                                          <p:attrName>style.visibility</p:attrName>
                                        </p:attrNameLst>
                                      </p:cBhvr>
                                      <p:to>
                                        <p:strVal val="visible"/>
                                      </p:to>
                                    </p:set>
                                    <p:animEffect transition="in" filter="fade">
                                      <p:cBhvr>
                                        <p:cTn id="12" dur="2000"/>
                                        <p:tgtEl>
                                          <p:spTgt spid="203"/>
                                        </p:tgtEl>
                                      </p:cBhvr>
                                    </p:animEffect>
                                    <p:anim calcmode="lin" valueType="num">
                                      <p:cBhvr>
                                        <p:cTn id="13" dur="2000" fill="hold"/>
                                        <p:tgtEl>
                                          <p:spTgt spid="203"/>
                                        </p:tgtEl>
                                        <p:attrNameLst>
                                          <p:attrName>ppt_w</p:attrName>
                                        </p:attrNameLst>
                                      </p:cBhvr>
                                      <p:tavLst>
                                        <p:tav tm="0" fmla="#ppt_w*sin(2.5*pi*$)">
                                          <p:val>
                                            <p:fltVal val="0"/>
                                          </p:val>
                                        </p:tav>
                                        <p:tav tm="100000">
                                          <p:val>
                                            <p:fltVal val="1"/>
                                          </p:val>
                                        </p:tav>
                                      </p:tavLst>
                                    </p:anim>
                                    <p:anim calcmode="lin" valueType="num">
                                      <p:cBhvr>
                                        <p:cTn id="14" dur="2000" fill="hold"/>
                                        <p:tgtEl>
                                          <p:spTgt spid="20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 grpId="0" animBg="1"/>
      <p:bldP spid="20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604838" y="310778"/>
            <a:ext cx="6545262" cy="1264025"/>
          </a:xfrm>
        </p:spPr>
        <p:txBody>
          <a:bodyPr/>
          <a:lstStyle/>
          <a:p>
            <a:r>
              <a:rPr lang="en-US" dirty="0"/>
              <a:t>Economics</a:t>
            </a:r>
            <a:endParaRPr lang="de-DE" dirty="0"/>
          </a:p>
        </p:txBody>
      </p:sp>
      <p:sp>
        <p:nvSpPr>
          <p:cNvPr id="2" name="AutoShape 2" descr="drought Free Phot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descr="Map&#10;&#10;Description automatically generated">
            <a:extLst>
              <a:ext uri="{FF2B5EF4-FFF2-40B4-BE49-F238E27FC236}">
                <a16:creationId xmlns:a16="http://schemas.microsoft.com/office/drawing/2014/main" id="{12066A3A-7841-1749-A97D-95BE32198A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937"/>
            <a:ext cx="9144000" cy="6454588"/>
          </a:xfrm>
          <a:prstGeom prst="rect">
            <a:avLst/>
          </a:prstGeom>
        </p:spPr>
      </p:pic>
    </p:spTree>
    <p:extLst>
      <p:ext uri="{BB962C8B-B14F-4D97-AF65-F5344CB8AC3E}">
        <p14:creationId xmlns:p14="http://schemas.microsoft.com/office/powerpoint/2010/main" val="68987482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1"/>
          </p:nvPr>
        </p:nvSpPr>
        <p:spPr/>
        <p:txBody>
          <a:bodyPr/>
          <a:lstStyle/>
          <a:p>
            <a:r>
              <a:rPr lang="en-US" altLang="en-US" dirty="0"/>
              <a:t>Shifts in the Demand Curve</a:t>
            </a:r>
          </a:p>
        </p:txBody>
      </p:sp>
      <p:sp>
        <p:nvSpPr>
          <p:cNvPr id="5" name="Titel 4"/>
          <p:cNvSpPr>
            <a:spLocks noGrp="1"/>
          </p:cNvSpPr>
          <p:nvPr>
            <p:ph type="title"/>
          </p:nvPr>
        </p:nvSpPr>
        <p:spPr>
          <a:xfrm>
            <a:off x="604838" y="310778"/>
            <a:ext cx="6545262" cy="1264025"/>
          </a:xfrm>
        </p:spPr>
        <p:txBody>
          <a:bodyPr/>
          <a:lstStyle/>
          <a:p>
            <a:r>
              <a:rPr lang="de-DE" dirty="0"/>
              <a:t>Demand #5</a:t>
            </a:r>
          </a:p>
        </p:txBody>
      </p:sp>
      <p:grpSp>
        <p:nvGrpSpPr>
          <p:cNvPr id="4" name="Gruppieren 3"/>
          <p:cNvGrpSpPr/>
          <p:nvPr/>
        </p:nvGrpSpPr>
        <p:grpSpPr>
          <a:xfrm>
            <a:off x="396856" y="2703625"/>
            <a:ext cx="5648782" cy="3227387"/>
            <a:chOff x="533418" y="1100138"/>
            <a:chExt cx="7391382" cy="4341812"/>
          </a:xfrm>
        </p:grpSpPr>
        <p:sp>
          <p:nvSpPr>
            <p:cNvPr id="6" name="Rectangle 5"/>
            <p:cNvSpPr/>
            <p:nvPr/>
          </p:nvSpPr>
          <p:spPr>
            <a:xfrm>
              <a:off x="1828800" y="1152525"/>
              <a:ext cx="6019800" cy="37671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l">
                <a:buFontTx/>
                <a:buNone/>
                <a:defRPr/>
              </a:pPr>
              <a:endParaRPr lang="en-US" sz="1800">
                <a:solidFill>
                  <a:schemeClr val="tx1"/>
                </a:solidFill>
              </a:endParaRPr>
            </a:p>
          </p:txBody>
        </p:sp>
        <p:grpSp>
          <p:nvGrpSpPr>
            <p:cNvPr id="7" name="Group 12"/>
            <p:cNvGrpSpPr>
              <a:grpSpLocks/>
            </p:cNvGrpSpPr>
            <p:nvPr/>
          </p:nvGrpSpPr>
          <p:grpSpPr bwMode="auto">
            <a:xfrm>
              <a:off x="533418" y="1100138"/>
              <a:ext cx="1295446" cy="3821112"/>
              <a:chOff x="532959" y="1362670"/>
              <a:chExt cx="1296262" cy="3819724"/>
            </a:xfrm>
          </p:grpSpPr>
          <p:cxnSp>
            <p:nvCxnSpPr>
              <p:cNvPr id="8" name="Straight Connector 7"/>
              <p:cNvCxnSpPr/>
              <p:nvPr/>
            </p:nvCxnSpPr>
            <p:spPr>
              <a:xfrm rot="5400000">
                <a:off x="-76674" y="3276499"/>
                <a:ext cx="3810202"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9"/>
              <p:cNvSpPr txBox="1">
                <a:spLocks noChangeArrowheads="1"/>
              </p:cNvSpPr>
              <p:nvPr/>
            </p:nvSpPr>
            <p:spPr bwMode="auto">
              <a:xfrm>
                <a:off x="532959" y="1362670"/>
                <a:ext cx="1143701" cy="1986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dirty="0">
                    <a:latin typeface="+mn-lt"/>
                  </a:rPr>
                  <a:t>Price of </a:t>
                </a:r>
              </a:p>
              <a:p>
                <a:pPr eaLnBrk="1" hangingPunct="1">
                  <a:buFontTx/>
                  <a:buNone/>
                </a:pPr>
                <a:r>
                  <a:rPr lang="en-US" altLang="en-US" sz="1800" dirty="0">
                    <a:latin typeface="+mn-lt"/>
                  </a:rPr>
                  <a:t>Ice-Cream </a:t>
                </a:r>
              </a:p>
              <a:p>
                <a:pPr eaLnBrk="1" hangingPunct="1">
                  <a:buFontTx/>
                  <a:buNone/>
                </a:pPr>
                <a:r>
                  <a:rPr lang="en-US" altLang="en-US" sz="1800" dirty="0">
                    <a:latin typeface="+mn-lt"/>
                  </a:rPr>
                  <a:t>Cones </a:t>
                </a:r>
              </a:p>
            </p:txBody>
          </p:sp>
        </p:grpSp>
        <p:grpSp>
          <p:nvGrpSpPr>
            <p:cNvPr id="11" name="Group 11"/>
            <p:cNvGrpSpPr>
              <a:grpSpLocks/>
            </p:cNvGrpSpPr>
            <p:nvPr/>
          </p:nvGrpSpPr>
          <p:grpSpPr bwMode="auto">
            <a:xfrm>
              <a:off x="1676400" y="4919663"/>
              <a:ext cx="6172201" cy="522287"/>
              <a:chOff x="1676400" y="5181594"/>
              <a:chExt cx="6172097" cy="521343"/>
            </a:xfrm>
          </p:grpSpPr>
          <p:cxnSp>
            <p:nvCxnSpPr>
              <p:cNvPr id="12" name="Straight Connector 10"/>
              <p:cNvCxnSpPr/>
              <p:nvPr/>
            </p:nvCxnSpPr>
            <p:spPr>
              <a:xfrm>
                <a:off x="1828797" y="5181594"/>
                <a:ext cx="6019700" cy="158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8"/>
              <p:cNvSpPr txBox="1">
                <a:spLocks noChangeArrowheads="1"/>
              </p:cNvSpPr>
              <p:nvPr/>
            </p:nvSpPr>
            <p:spPr bwMode="auto">
              <a:xfrm>
                <a:off x="4227381" y="5333998"/>
                <a:ext cx="3236785" cy="368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dirty="0">
                    <a:latin typeface="+mn-lt"/>
                  </a:rPr>
                  <a:t>Quantity of Ice-Cream Cones </a:t>
                </a:r>
              </a:p>
            </p:txBody>
          </p:sp>
          <p:sp>
            <p:nvSpPr>
              <p:cNvPr id="14" name="TextBox 10"/>
              <p:cNvSpPr txBox="1">
                <a:spLocks noChangeArrowheads="1"/>
              </p:cNvSpPr>
              <p:nvPr/>
            </p:nvSpPr>
            <p:spPr bwMode="auto">
              <a:xfrm>
                <a:off x="1676400" y="5181594"/>
                <a:ext cx="312906" cy="36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a:latin typeface="+mn-lt"/>
                  </a:rPr>
                  <a:t>0</a:t>
                </a:r>
              </a:p>
            </p:txBody>
          </p:sp>
        </p:grpSp>
        <p:grpSp>
          <p:nvGrpSpPr>
            <p:cNvPr id="15" name="Group 16"/>
            <p:cNvGrpSpPr>
              <a:grpSpLocks/>
            </p:cNvGrpSpPr>
            <p:nvPr/>
          </p:nvGrpSpPr>
          <p:grpSpPr bwMode="auto">
            <a:xfrm>
              <a:off x="2895600" y="1262063"/>
              <a:ext cx="3352800" cy="3313251"/>
              <a:chOff x="2870268" y="1828800"/>
              <a:chExt cx="3352801" cy="3313351"/>
            </a:xfrm>
          </p:grpSpPr>
          <p:cxnSp>
            <p:nvCxnSpPr>
              <p:cNvPr id="16" name="Straight Connector 14"/>
              <p:cNvCxnSpPr/>
              <p:nvPr/>
            </p:nvCxnSpPr>
            <p:spPr>
              <a:xfrm rot="16200000" flipH="1">
                <a:off x="2806728" y="1892340"/>
                <a:ext cx="2667081" cy="2540001"/>
              </a:xfrm>
              <a:prstGeom prst="line">
                <a:avLst/>
              </a:prstGeom>
              <a:ln w="38100">
                <a:solidFill>
                  <a:srgbClr val="005EA4"/>
                </a:solidFill>
              </a:ln>
            </p:spPr>
            <p:style>
              <a:lnRef idx="1">
                <a:schemeClr val="accent1"/>
              </a:lnRef>
              <a:fillRef idx="0">
                <a:schemeClr val="accent1"/>
              </a:fillRef>
              <a:effectRef idx="0">
                <a:schemeClr val="accent1"/>
              </a:effectRef>
              <a:fontRef idx="minor">
                <a:schemeClr val="tx1"/>
              </a:fontRef>
            </p:style>
          </p:cxnSp>
          <p:sp>
            <p:nvSpPr>
              <p:cNvPr id="17" name="TextBox 15"/>
              <p:cNvSpPr txBox="1">
                <a:spLocks noChangeArrowheads="1"/>
              </p:cNvSpPr>
              <p:nvPr/>
            </p:nvSpPr>
            <p:spPr bwMode="auto">
              <a:xfrm>
                <a:off x="5030114" y="4495800"/>
                <a:ext cx="1192955" cy="646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a:latin typeface="+mn-lt"/>
                  </a:rPr>
                  <a:t>Demand</a:t>
                </a:r>
              </a:p>
              <a:p>
                <a:pPr eaLnBrk="1" hangingPunct="1">
                  <a:buFontTx/>
                  <a:buNone/>
                </a:pPr>
                <a:r>
                  <a:rPr lang="en-US" altLang="en-US" sz="1800">
                    <a:latin typeface="+mn-lt"/>
                  </a:rPr>
                  <a:t> curve, D</a:t>
                </a:r>
                <a:r>
                  <a:rPr lang="en-US" altLang="en-US" sz="1800" baseline="-25000">
                    <a:latin typeface="+mn-lt"/>
                  </a:rPr>
                  <a:t>1</a:t>
                </a:r>
              </a:p>
            </p:txBody>
          </p:sp>
        </p:grpSp>
        <p:grpSp>
          <p:nvGrpSpPr>
            <p:cNvPr id="18" name="Group 17"/>
            <p:cNvGrpSpPr>
              <a:grpSpLocks/>
            </p:cNvGrpSpPr>
            <p:nvPr/>
          </p:nvGrpSpPr>
          <p:grpSpPr bwMode="auto">
            <a:xfrm>
              <a:off x="1905001" y="1566862"/>
              <a:ext cx="3124199" cy="3249622"/>
              <a:chOff x="2743201" y="1676399"/>
              <a:chExt cx="3124199" cy="3249719"/>
            </a:xfrm>
          </p:grpSpPr>
          <p:cxnSp>
            <p:nvCxnSpPr>
              <p:cNvPr id="19" name="Straight Connector 17"/>
              <p:cNvCxnSpPr/>
              <p:nvPr/>
            </p:nvCxnSpPr>
            <p:spPr>
              <a:xfrm rot="16200000" flipH="1">
                <a:off x="2666960" y="1752640"/>
                <a:ext cx="2667081" cy="2514600"/>
              </a:xfrm>
              <a:prstGeom prst="line">
                <a:avLst/>
              </a:prstGeom>
              <a:ln w="38100">
                <a:solidFill>
                  <a:srgbClr val="CC0000"/>
                </a:solidFill>
              </a:ln>
            </p:spPr>
            <p:style>
              <a:lnRef idx="1">
                <a:schemeClr val="accent1"/>
              </a:lnRef>
              <a:fillRef idx="0">
                <a:schemeClr val="accent1"/>
              </a:fillRef>
              <a:effectRef idx="0">
                <a:schemeClr val="accent1"/>
              </a:effectRef>
              <a:fontRef idx="minor">
                <a:schemeClr val="tx1"/>
              </a:fontRef>
            </p:style>
          </p:cxnSp>
          <p:sp>
            <p:nvSpPr>
              <p:cNvPr id="20" name="TextBox 19"/>
              <p:cNvSpPr txBox="1">
                <a:spLocks noChangeArrowheads="1"/>
              </p:cNvSpPr>
              <p:nvPr/>
            </p:nvSpPr>
            <p:spPr bwMode="auto">
              <a:xfrm>
                <a:off x="4674445" y="4279767"/>
                <a:ext cx="1192955" cy="646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dirty="0">
                    <a:latin typeface="+mn-lt"/>
                  </a:rPr>
                  <a:t>Demand</a:t>
                </a:r>
              </a:p>
              <a:p>
                <a:pPr eaLnBrk="1" hangingPunct="1">
                  <a:buFontTx/>
                  <a:buNone/>
                </a:pPr>
                <a:r>
                  <a:rPr lang="en-US" altLang="en-US" sz="1800" dirty="0">
                    <a:latin typeface="+mn-lt"/>
                  </a:rPr>
                  <a:t> curve, D</a:t>
                </a:r>
                <a:r>
                  <a:rPr lang="en-US" altLang="en-US" sz="1800" baseline="-25000" dirty="0">
                    <a:latin typeface="+mn-lt"/>
                  </a:rPr>
                  <a:t>3</a:t>
                </a:r>
              </a:p>
            </p:txBody>
          </p:sp>
        </p:grpSp>
        <p:grpSp>
          <p:nvGrpSpPr>
            <p:cNvPr id="21" name="Group 22"/>
            <p:cNvGrpSpPr>
              <a:grpSpLocks/>
            </p:cNvGrpSpPr>
            <p:nvPr/>
          </p:nvGrpSpPr>
          <p:grpSpPr bwMode="auto">
            <a:xfrm>
              <a:off x="4495800" y="1338263"/>
              <a:ext cx="3429000" cy="3389451"/>
              <a:chOff x="2743200" y="1676400"/>
              <a:chExt cx="3429000" cy="3389550"/>
            </a:xfrm>
          </p:grpSpPr>
          <p:cxnSp>
            <p:nvCxnSpPr>
              <p:cNvPr id="22" name="Straight Connector 20"/>
              <p:cNvCxnSpPr/>
              <p:nvPr/>
            </p:nvCxnSpPr>
            <p:spPr>
              <a:xfrm rot="16200000" flipH="1">
                <a:off x="2666961" y="1752639"/>
                <a:ext cx="2667078" cy="2514600"/>
              </a:xfrm>
              <a:prstGeom prst="line">
                <a:avLst/>
              </a:prstGeom>
              <a:ln w="38100">
                <a:solidFill>
                  <a:srgbClr val="CC0000"/>
                </a:solidFill>
              </a:ln>
            </p:spPr>
            <p:style>
              <a:lnRef idx="1">
                <a:schemeClr val="accent1"/>
              </a:lnRef>
              <a:fillRef idx="0">
                <a:schemeClr val="accent1"/>
              </a:fillRef>
              <a:effectRef idx="0">
                <a:schemeClr val="accent1"/>
              </a:effectRef>
              <a:fontRef idx="minor">
                <a:schemeClr val="tx1"/>
              </a:fontRef>
            </p:style>
          </p:cxnSp>
          <p:sp>
            <p:nvSpPr>
              <p:cNvPr id="23" name="TextBox 24"/>
              <p:cNvSpPr txBox="1">
                <a:spLocks noChangeArrowheads="1"/>
              </p:cNvSpPr>
              <p:nvPr/>
            </p:nvSpPr>
            <p:spPr bwMode="auto">
              <a:xfrm>
                <a:off x="4979245" y="4419600"/>
                <a:ext cx="1192955" cy="64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a:latin typeface="+mn-lt"/>
                  </a:rPr>
                  <a:t>Demand</a:t>
                </a:r>
              </a:p>
              <a:p>
                <a:pPr eaLnBrk="1" hangingPunct="1">
                  <a:buFontTx/>
                  <a:buNone/>
                </a:pPr>
                <a:r>
                  <a:rPr lang="en-US" altLang="en-US" sz="1800">
                    <a:latin typeface="+mn-lt"/>
                  </a:rPr>
                  <a:t> curve, D</a:t>
                </a:r>
                <a:r>
                  <a:rPr lang="en-US" altLang="en-US" sz="1800" baseline="-25000">
                    <a:latin typeface="+mn-lt"/>
                  </a:rPr>
                  <a:t>2</a:t>
                </a:r>
              </a:p>
            </p:txBody>
          </p:sp>
        </p:grpSp>
        <p:cxnSp>
          <p:nvCxnSpPr>
            <p:cNvPr id="24" name="Straight Arrow Connector 22"/>
            <p:cNvCxnSpPr/>
            <p:nvPr/>
          </p:nvCxnSpPr>
          <p:spPr>
            <a:xfrm>
              <a:off x="4114800" y="2405063"/>
              <a:ext cx="1295400" cy="1587"/>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25" name="Group 32"/>
            <p:cNvGrpSpPr>
              <a:grpSpLocks/>
            </p:cNvGrpSpPr>
            <p:nvPr/>
          </p:nvGrpSpPr>
          <p:grpSpPr bwMode="auto">
            <a:xfrm>
              <a:off x="4724401" y="1390650"/>
              <a:ext cx="2603922" cy="1014413"/>
              <a:chOff x="4724400" y="1652649"/>
              <a:chExt cx="2604073" cy="1014351"/>
            </a:xfrm>
          </p:grpSpPr>
          <p:sp>
            <p:nvSpPr>
              <p:cNvPr id="26" name="TextBox 29"/>
              <p:cNvSpPr txBox="1">
                <a:spLocks noChangeArrowheads="1"/>
              </p:cNvSpPr>
              <p:nvPr/>
            </p:nvSpPr>
            <p:spPr bwMode="auto">
              <a:xfrm>
                <a:off x="5492022" y="1652649"/>
                <a:ext cx="1836451" cy="869457"/>
              </a:xfrm>
              <a:prstGeom prst="rect">
                <a:avLst/>
              </a:prstGeom>
              <a:solidFill>
                <a:srgbClr val="F2D69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dirty="0">
                    <a:latin typeface="+mn-lt"/>
                  </a:rPr>
                  <a:t>Increase in</a:t>
                </a:r>
              </a:p>
              <a:p>
                <a:pPr eaLnBrk="1" hangingPunct="1">
                  <a:buFontTx/>
                  <a:buNone/>
                </a:pPr>
                <a:r>
                  <a:rPr lang="en-US" altLang="en-US" sz="1800" dirty="0">
                    <a:latin typeface="+mn-lt"/>
                  </a:rPr>
                  <a:t>Demand </a:t>
                </a:r>
              </a:p>
            </p:txBody>
          </p:sp>
          <p:cxnSp>
            <p:nvCxnSpPr>
              <p:cNvPr id="27" name="Straight Connector 25"/>
              <p:cNvCxnSpPr/>
              <p:nvPr/>
            </p:nvCxnSpPr>
            <p:spPr>
              <a:xfrm flipV="1">
                <a:off x="4724400" y="2286023"/>
                <a:ext cx="762044" cy="3809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8" name="Straight Arrow Connector 26"/>
            <p:cNvCxnSpPr/>
            <p:nvPr/>
          </p:nvCxnSpPr>
          <p:spPr>
            <a:xfrm>
              <a:off x="3200400" y="2786063"/>
              <a:ext cx="990600" cy="1587"/>
            </a:xfrm>
            <a:prstGeom prst="straightConnector1">
              <a:avLst/>
            </a:prstGeom>
            <a:ln w="190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29" name="Group 34"/>
            <p:cNvGrpSpPr>
              <a:grpSpLocks/>
            </p:cNvGrpSpPr>
            <p:nvPr/>
          </p:nvGrpSpPr>
          <p:grpSpPr bwMode="auto">
            <a:xfrm>
              <a:off x="1979612" y="2938465"/>
              <a:ext cx="1716085" cy="1640031"/>
              <a:chOff x="3046370" y="2819400"/>
              <a:chExt cx="1716130" cy="1639683"/>
            </a:xfrm>
          </p:grpSpPr>
          <p:sp>
            <p:nvSpPr>
              <p:cNvPr id="30" name="TextBox 35"/>
              <p:cNvSpPr txBox="1">
                <a:spLocks noChangeArrowheads="1"/>
              </p:cNvSpPr>
              <p:nvPr/>
            </p:nvSpPr>
            <p:spPr bwMode="auto">
              <a:xfrm>
                <a:off x="3046370" y="3217189"/>
                <a:ext cx="1716130" cy="1241894"/>
              </a:xfrm>
              <a:prstGeom prst="rect">
                <a:avLst/>
              </a:prstGeom>
              <a:solidFill>
                <a:srgbClr val="F2D69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dirty="0">
                    <a:latin typeface="+mn-lt"/>
                  </a:rPr>
                  <a:t>Decrease in</a:t>
                </a:r>
              </a:p>
              <a:p>
                <a:pPr eaLnBrk="1" hangingPunct="1">
                  <a:buFontTx/>
                  <a:buNone/>
                </a:pPr>
                <a:r>
                  <a:rPr lang="en-US" altLang="en-US" sz="1800" dirty="0">
                    <a:latin typeface="+mn-lt"/>
                  </a:rPr>
                  <a:t>Demand </a:t>
                </a:r>
              </a:p>
            </p:txBody>
          </p:sp>
          <p:cxnSp>
            <p:nvCxnSpPr>
              <p:cNvPr id="31" name="Straight Connector 29"/>
              <p:cNvCxnSpPr/>
              <p:nvPr/>
            </p:nvCxnSpPr>
            <p:spPr>
              <a:xfrm flipV="1">
                <a:off x="3886180" y="2819400"/>
                <a:ext cx="762020" cy="38091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32" name="TextBox 30"/>
          <p:cNvSpPr txBox="1">
            <a:spLocks noChangeArrowheads="1"/>
          </p:cNvSpPr>
          <p:nvPr/>
        </p:nvSpPr>
        <p:spPr bwMode="auto">
          <a:xfrm>
            <a:off x="6184900" y="1811022"/>
            <a:ext cx="2838713"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285750" indent="-285750" eaLnBrk="1" hangingPunct="1">
              <a:lnSpc>
                <a:spcPts val="2000"/>
              </a:lnSpc>
              <a:buClr>
                <a:srgbClr val="2E63AC"/>
              </a:buClr>
              <a:buFont typeface="Wingdings" panose="05000000000000000000" pitchFamily="2" charset="2"/>
              <a:buChar char="§"/>
            </a:pPr>
            <a:r>
              <a:rPr lang="en-US" altLang="en-US" sz="1800" dirty="0">
                <a:latin typeface="+mn-lt"/>
              </a:rPr>
              <a:t>Any change that raises the quantity that buyers wish to purchase at any given price shifts the demand curve to the right. </a:t>
            </a:r>
          </a:p>
          <a:p>
            <a:pPr marL="285750" indent="-285750" eaLnBrk="1" hangingPunct="1">
              <a:lnSpc>
                <a:spcPts val="2000"/>
              </a:lnSpc>
              <a:buClr>
                <a:srgbClr val="2E63AC"/>
              </a:buClr>
              <a:buFont typeface="Wingdings" panose="05000000000000000000" pitchFamily="2" charset="2"/>
              <a:buChar char="§"/>
            </a:pPr>
            <a:r>
              <a:rPr lang="en-US" altLang="en-US" sz="1800" dirty="0">
                <a:latin typeface="+mn-lt"/>
              </a:rPr>
              <a:t>Any change that lowers the quantity that buyers wish to purchase at any given price shifts the demand curve to the left.</a:t>
            </a:r>
          </a:p>
          <a:p>
            <a:pPr marL="285750" indent="-285750" eaLnBrk="1" hangingPunct="1">
              <a:lnSpc>
                <a:spcPts val="2000"/>
              </a:lnSpc>
              <a:buClr>
                <a:srgbClr val="2E63AC"/>
              </a:buClr>
              <a:buFont typeface="Wingdings" panose="05000000000000000000" pitchFamily="2" charset="2"/>
              <a:buChar char="§"/>
            </a:pPr>
            <a:r>
              <a:rPr lang="en-US" sz="1600" dirty="0">
                <a:solidFill>
                  <a:srgbClr val="2E63AC"/>
                </a:solidFill>
              </a:rPr>
              <a:t>Variables that can shift the demand curve: </a:t>
            </a:r>
            <a:r>
              <a:rPr lang="en-US" sz="1600" dirty="0"/>
              <a:t>income, prices of related goods, tastes, </a:t>
            </a:r>
            <a:r>
              <a:rPr lang="en-US" sz="1600" dirty="0" err="1"/>
              <a:t>expec-tations</a:t>
            </a:r>
            <a:r>
              <a:rPr lang="en-US" sz="1600" dirty="0"/>
              <a:t>, number of buyers</a:t>
            </a:r>
          </a:p>
          <a:p>
            <a:pPr eaLnBrk="1" hangingPunct="1">
              <a:lnSpc>
                <a:spcPts val="2000"/>
              </a:lnSpc>
              <a:buFontTx/>
              <a:buNone/>
            </a:pPr>
            <a:endParaRPr lang="en-US" altLang="en-US" sz="1800" dirty="0">
              <a:latin typeface="+mn-lt"/>
            </a:endParaRPr>
          </a:p>
        </p:txBody>
      </p:sp>
    </p:spTree>
    <p:extLst>
      <p:ext uri="{BB962C8B-B14F-4D97-AF65-F5344CB8AC3E}">
        <p14:creationId xmlns:p14="http://schemas.microsoft.com/office/powerpoint/2010/main" val="2381166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1"/>
          </p:nvPr>
        </p:nvSpPr>
        <p:spPr>
          <a:xfrm>
            <a:off x="604838" y="1139827"/>
            <a:ext cx="8297862" cy="495300"/>
          </a:xfrm>
        </p:spPr>
        <p:txBody>
          <a:bodyPr/>
          <a:lstStyle/>
          <a:p>
            <a:r>
              <a:rPr lang="en-US" altLang="en-US" dirty="0"/>
              <a:t>The Effect of Income and Price Changes (of Related Goods)</a:t>
            </a:r>
          </a:p>
        </p:txBody>
      </p:sp>
      <p:sp>
        <p:nvSpPr>
          <p:cNvPr id="3" name="Inhaltsplatzhalter 2"/>
          <p:cNvSpPr>
            <a:spLocks noGrp="1"/>
          </p:cNvSpPr>
          <p:nvPr>
            <p:ph sz="quarter" idx="12"/>
          </p:nvPr>
        </p:nvSpPr>
        <p:spPr>
          <a:xfrm>
            <a:off x="604838" y="1755777"/>
            <a:ext cx="8081962" cy="3216275"/>
          </a:xfrm>
        </p:spPr>
        <p:txBody>
          <a:bodyPr/>
          <a:lstStyle/>
          <a:p>
            <a:pPr>
              <a:lnSpc>
                <a:spcPct val="120000"/>
              </a:lnSpc>
              <a:spcBef>
                <a:spcPts val="600"/>
              </a:spcBef>
              <a:buClr>
                <a:srgbClr val="2E63AC"/>
              </a:buClr>
              <a:buFont typeface="Wingdings" panose="05000000000000000000" pitchFamily="2" charset="2"/>
              <a:buChar char="§"/>
            </a:pPr>
            <a:r>
              <a:rPr lang="en-US" b="1" cap="all" dirty="0">
                <a:solidFill>
                  <a:srgbClr val="86A315"/>
                </a:solidFill>
              </a:rPr>
              <a:t>Normal good: </a:t>
            </a:r>
            <a:r>
              <a:rPr lang="en-US" dirty="0"/>
              <a:t>an </a:t>
            </a:r>
            <a:r>
              <a:rPr lang="en-US" dirty="0">
                <a:solidFill>
                  <a:srgbClr val="2E63AC"/>
                </a:solidFill>
              </a:rPr>
              <a:t>increase</a:t>
            </a:r>
            <a:r>
              <a:rPr lang="en-US" dirty="0"/>
              <a:t> in </a:t>
            </a:r>
            <a:r>
              <a:rPr lang="en-US" b="1" dirty="0">
                <a:solidFill>
                  <a:srgbClr val="2E63AC"/>
                </a:solidFill>
              </a:rPr>
              <a:t>income </a:t>
            </a:r>
            <a:r>
              <a:rPr lang="en-US" dirty="0"/>
              <a:t>leads to an </a:t>
            </a:r>
            <a:r>
              <a:rPr lang="en-US" dirty="0">
                <a:solidFill>
                  <a:srgbClr val="2E63AC"/>
                </a:solidFill>
              </a:rPr>
              <a:t>increase</a:t>
            </a:r>
            <a:r>
              <a:rPr lang="en-US" dirty="0"/>
              <a:t> in demand </a:t>
            </a:r>
            <a:r>
              <a:rPr lang="en-US" dirty="0" err="1"/>
              <a:t>c.p</a:t>
            </a:r>
            <a:r>
              <a:rPr lang="en-US" dirty="0"/>
              <a:t>. (and vice versa)</a:t>
            </a:r>
          </a:p>
          <a:p>
            <a:pPr>
              <a:lnSpc>
                <a:spcPct val="120000"/>
              </a:lnSpc>
              <a:spcBef>
                <a:spcPts val="600"/>
              </a:spcBef>
              <a:buClr>
                <a:srgbClr val="2E63AC"/>
              </a:buClr>
              <a:buFont typeface="Wingdings" panose="05000000000000000000" pitchFamily="2" charset="2"/>
              <a:buChar char="§"/>
            </a:pPr>
            <a:r>
              <a:rPr lang="en-US" b="1" cap="all" dirty="0">
                <a:solidFill>
                  <a:srgbClr val="86A315"/>
                </a:solidFill>
              </a:rPr>
              <a:t>Inferior good: </a:t>
            </a:r>
            <a:r>
              <a:rPr lang="en-US" dirty="0"/>
              <a:t>an </a:t>
            </a:r>
            <a:r>
              <a:rPr lang="en-US" dirty="0">
                <a:solidFill>
                  <a:srgbClr val="2E63AC"/>
                </a:solidFill>
              </a:rPr>
              <a:t>increase</a:t>
            </a:r>
            <a:r>
              <a:rPr lang="en-US" dirty="0"/>
              <a:t> in </a:t>
            </a:r>
            <a:r>
              <a:rPr lang="en-US" b="1" dirty="0">
                <a:solidFill>
                  <a:srgbClr val="2E63AC"/>
                </a:solidFill>
              </a:rPr>
              <a:t>income</a:t>
            </a:r>
            <a:r>
              <a:rPr lang="en-US" dirty="0"/>
              <a:t> leads to a </a:t>
            </a:r>
            <a:r>
              <a:rPr lang="en-US" dirty="0">
                <a:solidFill>
                  <a:srgbClr val="2E63AC"/>
                </a:solidFill>
              </a:rPr>
              <a:t>decrease</a:t>
            </a:r>
            <a:r>
              <a:rPr lang="en-US" dirty="0"/>
              <a:t> in demand </a:t>
            </a:r>
            <a:r>
              <a:rPr lang="en-US" dirty="0" err="1"/>
              <a:t>c.p</a:t>
            </a:r>
            <a:r>
              <a:rPr lang="en-US" dirty="0"/>
              <a:t>. (and vice versa)</a:t>
            </a:r>
          </a:p>
          <a:p>
            <a:pPr>
              <a:lnSpc>
                <a:spcPct val="120000"/>
              </a:lnSpc>
              <a:spcBef>
                <a:spcPts val="600"/>
              </a:spcBef>
              <a:buClr>
                <a:srgbClr val="2E63AC"/>
              </a:buClr>
              <a:buFont typeface="Wingdings" panose="05000000000000000000" pitchFamily="2" charset="2"/>
              <a:buChar char="§"/>
            </a:pPr>
            <a:r>
              <a:rPr lang="en-US" b="1" cap="all" dirty="0">
                <a:solidFill>
                  <a:srgbClr val="86A315"/>
                </a:solidFill>
              </a:rPr>
              <a:t>Substitutes: </a:t>
            </a:r>
            <a:r>
              <a:rPr lang="en-US" dirty="0"/>
              <a:t>an </a:t>
            </a:r>
            <a:r>
              <a:rPr lang="en-US" dirty="0">
                <a:solidFill>
                  <a:srgbClr val="2E63AC"/>
                </a:solidFill>
              </a:rPr>
              <a:t>increase</a:t>
            </a:r>
            <a:r>
              <a:rPr lang="en-US" dirty="0"/>
              <a:t> in the </a:t>
            </a:r>
            <a:r>
              <a:rPr lang="en-US" b="1" dirty="0">
                <a:solidFill>
                  <a:srgbClr val="2E63AC"/>
                </a:solidFill>
              </a:rPr>
              <a:t>price of one </a:t>
            </a:r>
            <a:r>
              <a:rPr lang="en-US" dirty="0"/>
              <a:t>good leads to an </a:t>
            </a:r>
            <a:r>
              <a:rPr lang="en-US" dirty="0">
                <a:solidFill>
                  <a:srgbClr val="2E63AC"/>
                </a:solidFill>
              </a:rPr>
              <a:t>increase </a:t>
            </a:r>
            <a:r>
              <a:rPr lang="en-US" dirty="0"/>
              <a:t>in the demand for the other </a:t>
            </a:r>
            <a:r>
              <a:rPr lang="en-US" dirty="0" err="1"/>
              <a:t>c.p</a:t>
            </a:r>
            <a:r>
              <a:rPr lang="en-US" dirty="0"/>
              <a:t>. (and vice versa)</a:t>
            </a:r>
          </a:p>
          <a:p>
            <a:pPr>
              <a:lnSpc>
                <a:spcPct val="120000"/>
              </a:lnSpc>
              <a:spcBef>
                <a:spcPts val="600"/>
              </a:spcBef>
              <a:buClr>
                <a:srgbClr val="2E63AC"/>
              </a:buClr>
              <a:buFont typeface="Wingdings" panose="05000000000000000000" pitchFamily="2" charset="2"/>
              <a:buChar char="§"/>
            </a:pPr>
            <a:r>
              <a:rPr lang="en-US" b="1" cap="all" dirty="0">
                <a:solidFill>
                  <a:srgbClr val="86A315"/>
                </a:solidFill>
              </a:rPr>
              <a:t>Complements</a:t>
            </a:r>
            <a:r>
              <a:rPr lang="en-US" dirty="0"/>
              <a:t>: an </a:t>
            </a:r>
            <a:r>
              <a:rPr lang="en-US" dirty="0">
                <a:solidFill>
                  <a:srgbClr val="2E63AC"/>
                </a:solidFill>
              </a:rPr>
              <a:t>increase</a:t>
            </a:r>
            <a:r>
              <a:rPr lang="en-US" dirty="0"/>
              <a:t> in the </a:t>
            </a:r>
            <a:r>
              <a:rPr lang="en-US" b="1" dirty="0">
                <a:solidFill>
                  <a:srgbClr val="2E63AC"/>
                </a:solidFill>
              </a:rPr>
              <a:t>price of one </a:t>
            </a:r>
            <a:r>
              <a:rPr lang="en-US" dirty="0"/>
              <a:t>leads to a </a:t>
            </a:r>
            <a:r>
              <a:rPr lang="en-US" dirty="0">
                <a:solidFill>
                  <a:srgbClr val="2E63AC"/>
                </a:solidFill>
              </a:rPr>
              <a:t>decrease</a:t>
            </a:r>
            <a:r>
              <a:rPr lang="en-US" dirty="0"/>
              <a:t> in the demand for the other </a:t>
            </a:r>
            <a:r>
              <a:rPr lang="en-US" dirty="0" err="1"/>
              <a:t>c.p</a:t>
            </a:r>
            <a:r>
              <a:rPr lang="en-US" dirty="0"/>
              <a:t>. (and vice versa)</a:t>
            </a:r>
          </a:p>
          <a:p>
            <a:pPr marL="0" indent="0">
              <a:lnSpc>
                <a:spcPct val="120000"/>
              </a:lnSpc>
              <a:spcBef>
                <a:spcPts val="600"/>
              </a:spcBef>
              <a:buClr>
                <a:srgbClr val="2E63AC"/>
              </a:buClr>
              <a:buNone/>
            </a:pPr>
            <a:r>
              <a:rPr lang="en-US" sz="1800" dirty="0"/>
              <a:t>The fact that goods can be complements or substitutes suggests that when studying the effects of price changes in one market, it may be important to look at the consequences in related markets.</a:t>
            </a:r>
          </a:p>
          <a:p>
            <a:pPr>
              <a:buClr>
                <a:srgbClr val="2E63AC"/>
              </a:buClr>
              <a:buFont typeface="Wingdings" panose="05000000000000000000" pitchFamily="2" charset="2"/>
              <a:buChar char="§"/>
            </a:pPr>
            <a:endParaRPr lang="en-US" dirty="0"/>
          </a:p>
          <a:p>
            <a:pPr marL="457200" lvl="1" indent="0">
              <a:spcAft>
                <a:spcPts val="600"/>
              </a:spcAft>
              <a:buClr>
                <a:srgbClr val="2E63AC"/>
              </a:buClr>
              <a:buNone/>
            </a:pPr>
            <a:endParaRPr lang="en-US" dirty="0"/>
          </a:p>
        </p:txBody>
      </p:sp>
      <p:sp>
        <p:nvSpPr>
          <p:cNvPr id="5" name="Titel 4"/>
          <p:cNvSpPr>
            <a:spLocks noGrp="1"/>
          </p:cNvSpPr>
          <p:nvPr>
            <p:ph type="title"/>
          </p:nvPr>
        </p:nvSpPr>
        <p:spPr>
          <a:xfrm>
            <a:off x="604838" y="386978"/>
            <a:ext cx="6545262" cy="1264025"/>
          </a:xfrm>
        </p:spPr>
        <p:txBody>
          <a:bodyPr/>
          <a:lstStyle/>
          <a:p>
            <a:r>
              <a:rPr lang="de-DE" dirty="0"/>
              <a:t>Demand #6</a:t>
            </a:r>
            <a:br>
              <a:rPr lang="de-DE" dirty="0"/>
            </a:br>
            <a:br>
              <a:rPr lang="de-DE" dirty="0"/>
            </a:br>
            <a:endParaRPr lang="de-DE" dirty="0"/>
          </a:p>
        </p:txBody>
      </p:sp>
    </p:spTree>
    <p:extLst>
      <p:ext uri="{BB962C8B-B14F-4D97-AF65-F5344CB8AC3E}">
        <p14:creationId xmlns:p14="http://schemas.microsoft.com/office/powerpoint/2010/main" val="141838626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9789" y="2022802"/>
            <a:ext cx="1091902" cy="8285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Inhaltsplatzhalter 2"/>
          <p:cNvSpPr>
            <a:spLocks noGrp="1"/>
          </p:cNvSpPr>
          <p:nvPr>
            <p:ph sz="quarter" idx="12"/>
          </p:nvPr>
        </p:nvSpPr>
        <p:spPr>
          <a:xfrm>
            <a:off x="772509" y="1740136"/>
            <a:ext cx="5155325" cy="1705941"/>
          </a:xfrm>
        </p:spPr>
        <p:txBody>
          <a:bodyPr/>
          <a:lstStyle/>
          <a:p>
            <a:pPr marL="0" indent="0">
              <a:buNone/>
            </a:pPr>
            <a:r>
              <a:rPr lang="de-DE" dirty="0" err="1">
                <a:solidFill>
                  <a:srgbClr val="2E63AC"/>
                </a:solidFill>
              </a:rPr>
              <a:t>Complete</a:t>
            </a:r>
            <a:r>
              <a:rPr lang="de-DE" dirty="0">
                <a:solidFill>
                  <a:srgbClr val="2E63AC"/>
                </a:solidFill>
              </a:rPr>
              <a:t> </a:t>
            </a:r>
            <a:r>
              <a:rPr lang="de-DE" dirty="0" err="1">
                <a:solidFill>
                  <a:srgbClr val="2E63AC"/>
                </a:solidFill>
              </a:rPr>
              <a:t>the</a:t>
            </a:r>
            <a:r>
              <a:rPr lang="de-DE" dirty="0">
                <a:solidFill>
                  <a:srgbClr val="2E63AC"/>
                </a:solidFill>
              </a:rPr>
              <a:t> </a:t>
            </a:r>
            <a:r>
              <a:rPr lang="de-DE" dirty="0" err="1">
                <a:solidFill>
                  <a:srgbClr val="2E63AC"/>
                </a:solidFill>
              </a:rPr>
              <a:t>table</a:t>
            </a:r>
            <a:r>
              <a:rPr lang="de-DE" dirty="0">
                <a:solidFill>
                  <a:srgbClr val="2E63AC"/>
                </a:solidFill>
              </a:rPr>
              <a:t> </a:t>
            </a:r>
            <a:r>
              <a:rPr lang="de-DE" dirty="0" err="1">
                <a:solidFill>
                  <a:srgbClr val="2E63AC"/>
                </a:solidFill>
              </a:rPr>
              <a:t>below</a:t>
            </a:r>
            <a:r>
              <a:rPr lang="de-DE" dirty="0">
                <a:solidFill>
                  <a:srgbClr val="2E63AC"/>
                </a:solidFill>
              </a:rPr>
              <a:t> </a:t>
            </a:r>
            <a:r>
              <a:rPr lang="de-DE" dirty="0" err="1">
                <a:solidFill>
                  <a:srgbClr val="2E63AC"/>
                </a:solidFill>
              </a:rPr>
              <a:t>by</a:t>
            </a:r>
            <a:r>
              <a:rPr lang="de-DE" dirty="0">
                <a:solidFill>
                  <a:srgbClr val="2E63AC"/>
                </a:solidFill>
              </a:rPr>
              <a:t> </a:t>
            </a:r>
            <a:r>
              <a:rPr lang="de-DE" dirty="0" err="1">
                <a:solidFill>
                  <a:srgbClr val="2E63AC"/>
                </a:solidFill>
              </a:rPr>
              <a:t>adding</a:t>
            </a:r>
            <a:r>
              <a:rPr lang="de-DE" dirty="0">
                <a:solidFill>
                  <a:srgbClr val="2E63AC"/>
                </a:solidFill>
              </a:rPr>
              <a:t> </a:t>
            </a:r>
            <a:r>
              <a:rPr lang="de-DE" dirty="0" err="1">
                <a:solidFill>
                  <a:srgbClr val="2E63AC"/>
                </a:solidFill>
              </a:rPr>
              <a:t>either</a:t>
            </a:r>
            <a:r>
              <a:rPr lang="de-DE" dirty="0">
                <a:solidFill>
                  <a:srgbClr val="2E63AC"/>
                </a:solidFill>
              </a:rPr>
              <a:t> </a:t>
            </a:r>
          </a:p>
          <a:p>
            <a:pPr>
              <a:lnSpc>
                <a:spcPts val="2000"/>
              </a:lnSpc>
              <a:buClr>
                <a:srgbClr val="2E63AC"/>
              </a:buClr>
              <a:buFont typeface="Wingdings" panose="05000000000000000000" pitchFamily="2" charset="2"/>
              <a:buChar char="§"/>
            </a:pPr>
            <a:r>
              <a:rPr lang="en-US" dirty="0"/>
              <a:t>Represents a </a:t>
            </a:r>
            <a:r>
              <a:rPr lang="en-US" b="1" dirty="0">
                <a:solidFill>
                  <a:srgbClr val="2E63AC"/>
                </a:solidFill>
              </a:rPr>
              <a:t>movemen</a:t>
            </a:r>
            <a:r>
              <a:rPr lang="en-US" dirty="0"/>
              <a:t>t along the demand curve </a:t>
            </a:r>
            <a:r>
              <a:rPr lang="de-DE" dirty="0" err="1"/>
              <a:t>or</a:t>
            </a:r>
            <a:r>
              <a:rPr lang="de-DE" dirty="0"/>
              <a:t>…</a:t>
            </a:r>
            <a:endParaRPr lang="en-US" dirty="0"/>
          </a:p>
          <a:p>
            <a:pPr>
              <a:lnSpc>
                <a:spcPts val="2000"/>
              </a:lnSpc>
              <a:buClr>
                <a:srgbClr val="2E63AC"/>
              </a:buClr>
              <a:buFont typeface="Wingdings" panose="05000000000000000000" pitchFamily="2" charset="2"/>
              <a:buChar char="§"/>
            </a:pPr>
            <a:r>
              <a:rPr lang="en-US" b="1" dirty="0">
                <a:solidFill>
                  <a:srgbClr val="2E63AC"/>
                </a:solidFill>
              </a:rPr>
              <a:t>Shifts</a:t>
            </a:r>
            <a:r>
              <a:rPr lang="en-US" dirty="0"/>
              <a:t> the demand curve</a:t>
            </a:r>
          </a:p>
        </p:txBody>
      </p:sp>
      <p:sp>
        <p:nvSpPr>
          <p:cNvPr id="8" name="Ellipse 7"/>
          <p:cNvSpPr/>
          <p:nvPr/>
        </p:nvSpPr>
        <p:spPr>
          <a:xfrm>
            <a:off x="6793740" y="1465053"/>
            <a:ext cx="1944000" cy="1944000"/>
          </a:xfrm>
          <a:prstGeom prst="ellipse">
            <a:avLst/>
          </a:prstGeom>
          <a:solidFill>
            <a:schemeClr val="bg1">
              <a:alpha val="0"/>
            </a:schemeClr>
          </a:solidFill>
          <a:ln w="4445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abelle 1"/>
          <p:cNvGraphicFramePr>
            <a:graphicFrameLocks noGrp="1"/>
          </p:cNvGraphicFramePr>
          <p:nvPr/>
        </p:nvGraphicFramePr>
        <p:xfrm>
          <a:off x="898451" y="3626068"/>
          <a:ext cx="6154625" cy="2576375"/>
        </p:xfrm>
        <a:graphic>
          <a:graphicData uri="http://schemas.openxmlformats.org/drawingml/2006/table">
            <a:tbl>
              <a:tblPr firstRow="1" bandRow="1">
                <a:tableStyleId>{5C22544A-7EE6-4342-B048-85BDC9FD1C3A}</a:tableStyleId>
              </a:tblPr>
              <a:tblGrid>
                <a:gridCol w="2654680">
                  <a:extLst>
                    <a:ext uri="{9D8B030D-6E8A-4147-A177-3AD203B41FA5}">
                      <a16:colId xmlns:a16="http://schemas.microsoft.com/office/drawing/2014/main" val="20000"/>
                    </a:ext>
                  </a:extLst>
                </a:gridCol>
                <a:gridCol w="3499945">
                  <a:extLst>
                    <a:ext uri="{9D8B030D-6E8A-4147-A177-3AD203B41FA5}">
                      <a16:colId xmlns:a16="http://schemas.microsoft.com/office/drawing/2014/main" val="20001"/>
                    </a:ext>
                  </a:extLst>
                </a:gridCol>
              </a:tblGrid>
              <a:tr h="381815">
                <a:tc>
                  <a:txBody>
                    <a:bodyPr/>
                    <a:lstStyle/>
                    <a:p>
                      <a:r>
                        <a:rPr lang="en-US" sz="1800" b="1" dirty="0">
                          <a:solidFill>
                            <a:schemeClr val="tx1"/>
                          </a:solidFill>
                        </a:rPr>
                        <a:t>Variable</a:t>
                      </a:r>
                      <a:endParaRPr lang="en-US" sz="1800" dirty="0">
                        <a:solidFill>
                          <a:schemeClr val="tx1"/>
                        </a:solidFill>
                      </a:endParaRPr>
                    </a:p>
                  </a:txBody>
                  <a:tcPr>
                    <a:lnB w="12700" cap="flat" cmpd="sng" algn="ctr">
                      <a:solidFill>
                        <a:schemeClr val="tx1"/>
                      </a:solidFill>
                      <a:prstDash val="solid"/>
                      <a:round/>
                      <a:headEnd type="none" w="med" len="med"/>
                      <a:tailEnd type="none" w="med" len="med"/>
                    </a:lnB>
                    <a:solidFill>
                      <a:srgbClr val="2E63AC">
                        <a:alpha val="30196"/>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a:solidFill>
                            <a:schemeClr val="tx1"/>
                          </a:solidFill>
                        </a:rPr>
                        <a:t>A Change in This Variable </a:t>
                      </a:r>
                      <a:r>
                        <a:rPr lang="en-US" sz="1800" dirty="0">
                          <a:solidFill>
                            <a:schemeClr val="tx1"/>
                          </a:solidFill>
                        </a:rPr>
                        <a:t>...</a:t>
                      </a:r>
                    </a:p>
                  </a:txBody>
                  <a:tcPr>
                    <a:lnB w="12700" cap="flat" cmpd="sng" algn="ctr">
                      <a:solidFill>
                        <a:schemeClr val="tx1"/>
                      </a:solidFill>
                      <a:prstDash val="solid"/>
                      <a:round/>
                      <a:headEnd type="none" w="med" len="med"/>
                      <a:tailEnd type="none" w="med" len="med"/>
                    </a:lnB>
                    <a:solidFill>
                      <a:srgbClr val="2E63AC">
                        <a:alpha val="30196"/>
                      </a:srgbClr>
                    </a:solidFill>
                  </a:tcPr>
                </a:tc>
                <a:extLst>
                  <a:ext uri="{0D108BD9-81ED-4DB2-BD59-A6C34878D82A}">
                    <a16:rowId xmlns:a16="http://schemas.microsoft.com/office/drawing/2014/main" val="10000"/>
                  </a:ext>
                </a:extLst>
              </a:tr>
              <a:tr h="362323">
                <a:tc>
                  <a:txBody>
                    <a:bodyPr/>
                    <a:lstStyle/>
                    <a:p>
                      <a:r>
                        <a:rPr lang="en-US" sz="1800" dirty="0"/>
                        <a:t>Price of the good itself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62323">
                <a:tc>
                  <a:txBody>
                    <a:bodyPr/>
                    <a:lstStyle/>
                    <a:p>
                      <a:r>
                        <a:rPr lang="en-US" sz="1800" dirty="0"/>
                        <a:t>Income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62323">
                <a:tc>
                  <a:txBody>
                    <a:bodyPr/>
                    <a:lstStyle/>
                    <a:p>
                      <a:r>
                        <a:rPr lang="en-US" sz="1800" dirty="0"/>
                        <a:t>Prices of related goods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62323">
                <a:tc>
                  <a:txBody>
                    <a:bodyPr/>
                    <a:lstStyle/>
                    <a:p>
                      <a:r>
                        <a:rPr lang="en-US" sz="1800" dirty="0"/>
                        <a:t>Tastes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62323">
                <a:tc>
                  <a:txBody>
                    <a:bodyPr/>
                    <a:lstStyle/>
                    <a:p>
                      <a:r>
                        <a:rPr lang="en-US" sz="1800" dirty="0"/>
                        <a:t>Expectations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362323">
                <a:tc>
                  <a:txBody>
                    <a:bodyPr/>
                    <a:lstStyle/>
                    <a:p>
                      <a:r>
                        <a:rPr lang="en-US" sz="1800" dirty="0"/>
                        <a:t>Number of buyers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bl>
          </a:graphicData>
        </a:graphic>
      </p:graphicFrame>
      <p:sp>
        <p:nvSpPr>
          <p:cNvPr id="9" name="Titel 4"/>
          <p:cNvSpPr>
            <a:spLocks noGrp="1"/>
          </p:cNvSpPr>
          <p:nvPr>
            <p:ph type="title"/>
          </p:nvPr>
        </p:nvSpPr>
        <p:spPr>
          <a:xfrm>
            <a:off x="604838" y="310778"/>
            <a:ext cx="6545262" cy="1264025"/>
          </a:xfrm>
        </p:spPr>
        <p:txBody>
          <a:bodyPr/>
          <a:lstStyle/>
          <a:p>
            <a:r>
              <a:rPr lang="de-DE" dirty="0"/>
              <a:t>Demand #7</a:t>
            </a:r>
          </a:p>
        </p:txBody>
      </p:sp>
    </p:spTree>
    <p:extLst>
      <p:ext uri="{BB962C8B-B14F-4D97-AF65-F5344CB8AC3E}">
        <p14:creationId xmlns:p14="http://schemas.microsoft.com/office/powerpoint/2010/main" val="369422819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1"/>
          </p:nvPr>
        </p:nvSpPr>
        <p:spPr/>
        <p:txBody>
          <a:bodyPr/>
          <a:lstStyle/>
          <a:p>
            <a:r>
              <a:rPr lang="en-US" altLang="en-US" dirty="0"/>
              <a:t>Two ways to reduce the quantity of smoking demanded</a:t>
            </a:r>
            <a:endParaRPr lang="de-DE" dirty="0"/>
          </a:p>
        </p:txBody>
      </p:sp>
      <p:sp>
        <p:nvSpPr>
          <p:cNvPr id="3" name="Inhaltsplatzhalter 2"/>
          <p:cNvSpPr>
            <a:spLocks noGrp="1"/>
          </p:cNvSpPr>
          <p:nvPr>
            <p:ph sz="quarter" idx="12"/>
          </p:nvPr>
        </p:nvSpPr>
        <p:spPr>
          <a:xfrm>
            <a:off x="4866529" y="2721459"/>
            <a:ext cx="3950900" cy="3150819"/>
          </a:xfrm>
        </p:spPr>
        <p:txBody>
          <a:bodyPr/>
          <a:lstStyle/>
          <a:p>
            <a:pPr marL="514350" indent="-514350">
              <a:buFontTx/>
              <a:buAutoNum type="arabicPeriod"/>
              <a:defRPr/>
            </a:pPr>
            <a:r>
              <a:rPr lang="en-US" dirty="0"/>
              <a:t>Shift the demand curve for cigarettes and other tobacco products </a:t>
            </a:r>
          </a:p>
          <a:p>
            <a:pPr marL="514350" indent="-514350">
              <a:buFontTx/>
              <a:buAutoNum type="arabicPeriod"/>
              <a:defRPr/>
            </a:pPr>
            <a:r>
              <a:rPr lang="en-US" dirty="0"/>
              <a:t>Try to raise the price of cigarettes</a:t>
            </a:r>
          </a:p>
        </p:txBody>
      </p:sp>
      <p:sp>
        <p:nvSpPr>
          <p:cNvPr id="5" name="Titel 4"/>
          <p:cNvSpPr>
            <a:spLocks noGrp="1"/>
          </p:cNvSpPr>
          <p:nvPr>
            <p:ph type="title"/>
          </p:nvPr>
        </p:nvSpPr>
        <p:spPr>
          <a:xfrm>
            <a:off x="604838" y="310778"/>
            <a:ext cx="6545262" cy="1264025"/>
          </a:xfrm>
        </p:spPr>
        <p:txBody>
          <a:bodyPr/>
          <a:lstStyle/>
          <a:p>
            <a:r>
              <a:rPr lang="de-DE" dirty="0" err="1"/>
              <a:t>Example</a:t>
            </a:r>
            <a:r>
              <a:rPr lang="de-DE" dirty="0"/>
              <a:t>: </a:t>
            </a:r>
            <a:r>
              <a:rPr lang="de-DE" dirty="0" err="1"/>
              <a:t>smoking</a:t>
            </a:r>
            <a:endParaRPr lang="de-DE" dirty="0"/>
          </a:p>
        </p:txBody>
      </p:sp>
      <p:sp>
        <p:nvSpPr>
          <p:cNvPr id="7" name="TextBox 2"/>
          <p:cNvSpPr txBox="1">
            <a:spLocks noChangeArrowheads="1"/>
          </p:cNvSpPr>
          <p:nvPr/>
        </p:nvSpPr>
        <p:spPr bwMode="auto">
          <a:xfrm>
            <a:off x="630237" y="5850985"/>
            <a:ext cx="525893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defRPr sz="3400">
                <a:solidFill>
                  <a:srgbClr val="7030A0"/>
                </a:solidFill>
                <a:latin typeface="Arial" pitchFamily="34" charset="0"/>
              </a:defRPr>
            </a:lvl1pPr>
            <a:lvl2pPr marL="742950" indent="-285750" algn="l" eaLnBrk="0" hangingPunct="0">
              <a:buChar char="–"/>
              <a:defRPr sz="3200">
                <a:solidFill>
                  <a:schemeClr val="tx1"/>
                </a:solidFill>
                <a:latin typeface="Arial" pitchFamily="34" charset="0"/>
              </a:defRPr>
            </a:lvl2pPr>
            <a:lvl3pPr marL="1143000" indent="-228600" algn="l" eaLnBrk="0" hangingPunct="0">
              <a:defRPr sz="2800">
                <a:solidFill>
                  <a:schemeClr val="tx1"/>
                </a:solidFill>
                <a:latin typeface="Arial" pitchFamily="34" charset="0"/>
              </a:defRPr>
            </a:lvl3pPr>
            <a:lvl4pPr marL="1600200" indent="-228600" algn="l" eaLnBrk="0" hangingPunct="0">
              <a:buChar char="–"/>
              <a:defRPr sz="2400">
                <a:solidFill>
                  <a:schemeClr val="tx1"/>
                </a:solidFill>
                <a:latin typeface="Arial" pitchFamily="34" charset="0"/>
              </a:defRPr>
            </a:lvl4pPr>
            <a:lvl5pPr marL="2057400" indent="-228600" algn="l" eaLnBrk="0" hangingPunct="0">
              <a:buChar char="»"/>
              <a:defRPr sz="2400">
                <a:solidFill>
                  <a:schemeClr val="tx1"/>
                </a:solidFill>
                <a:latin typeface="Arial" pitchFamily="34" charset="0"/>
              </a:defRPr>
            </a:lvl5pPr>
            <a:lvl6pPr marL="2514600" indent="-228600" eaLnBrk="0" fontAlgn="base" hangingPunct="0">
              <a:spcBef>
                <a:spcPct val="20000"/>
              </a:spcBef>
              <a:spcAft>
                <a:spcPct val="0"/>
              </a:spcAft>
              <a:buChar char="»"/>
              <a:defRPr sz="2400">
                <a:solidFill>
                  <a:schemeClr val="tx1"/>
                </a:solidFill>
                <a:latin typeface="Arial" pitchFamily="34" charset="0"/>
              </a:defRPr>
            </a:lvl6pPr>
            <a:lvl7pPr marL="2971800" indent="-228600" eaLnBrk="0" fontAlgn="base" hangingPunct="0">
              <a:spcBef>
                <a:spcPct val="20000"/>
              </a:spcBef>
              <a:spcAft>
                <a:spcPct val="0"/>
              </a:spcAft>
              <a:buChar char="»"/>
              <a:defRPr sz="2400">
                <a:solidFill>
                  <a:schemeClr val="tx1"/>
                </a:solidFill>
                <a:latin typeface="Arial" pitchFamily="34" charset="0"/>
              </a:defRPr>
            </a:lvl7pPr>
            <a:lvl8pPr marL="3429000" indent="-228600" eaLnBrk="0" fontAlgn="base" hangingPunct="0">
              <a:spcBef>
                <a:spcPct val="20000"/>
              </a:spcBef>
              <a:spcAft>
                <a:spcPct val="0"/>
              </a:spcAft>
              <a:buChar char="»"/>
              <a:defRPr sz="2400">
                <a:solidFill>
                  <a:schemeClr val="tx1"/>
                </a:solidFill>
                <a:latin typeface="Arial" pitchFamily="34" charset="0"/>
              </a:defRPr>
            </a:lvl8pPr>
            <a:lvl9pPr marL="3886200" indent="-228600" eaLnBrk="0" fontAlgn="base" hangingPunct="0">
              <a:spcBef>
                <a:spcPct val="20000"/>
              </a:spcBef>
              <a:spcAft>
                <a:spcPct val="0"/>
              </a:spcAft>
              <a:buChar char="»"/>
              <a:defRPr sz="2400">
                <a:solidFill>
                  <a:schemeClr val="tx1"/>
                </a:solidFill>
                <a:latin typeface="Arial" pitchFamily="34" charset="0"/>
              </a:defRPr>
            </a:lvl9pPr>
          </a:lstStyle>
          <a:p>
            <a:pPr algn="ctr" eaLnBrk="1" hangingPunct="1">
              <a:buFontTx/>
              <a:buNone/>
            </a:pPr>
            <a:r>
              <a:rPr lang="en-US" altLang="en-US" sz="2400" dirty="0">
                <a:solidFill>
                  <a:srgbClr val="002060"/>
                </a:solidFill>
                <a:latin typeface="+mn-lt"/>
              </a:rPr>
              <a:t>“What is the best way to stop this?”</a:t>
            </a:r>
          </a:p>
        </p:txBody>
      </p:sp>
      <p:sp>
        <p:nvSpPr>
          <p:cNvPr id="8" name="Rechteck 7"/>
          <p:cNvSpPr/>
          <p:nvPr/>
        </p:nvSpPr>
        <p:spPr>
          <a:xfrm>
            <a:off x="0" y="5262663"/>
            <a:ext cx="9144000" cy="1103587"/>
          </a:xfrm>
          <a:prstGeom prst="rect">
            <a:avLst/>
          </a:prstGeom>
          <a:gradFill>
            <a:gsLst>
              <a:gs pos="6000">
                <a:srgbClr val="2E63AC">
                  <a:lumMod val="100000"/>
                </a:srgbClr>
              </a:gs>
              <a:gs pos="4000">
                <a:srgbClr val="2E63AC"/>
              </a:gs>
              <a:gs pos="54000">
                <a:srgbClr val="2E63AC">
                  <a:alpha val="0"/>
                </a:srgb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feld 8"/>
          <p:cNvSpPr txBox="1"/>
          <p:nvPr/>
        </p:nvSpPr>
        <p:spPr>
          <a:xfrm>
            <a:off x="-236490" y="5439157"/>
            <a:ext cx="9144000" cy="1015663"/>
          </a:xfrm>
          <a:prstGeom prst="rect">
            <a:avLst/>
          </a:prstGeom>
          <a:noFill/>
        </p:spPr>
        <p:txBody>
          <a:bodyPr wrap="square" rtlCol="0">
            <a:spAutoFit/>
          </a:bodyPr>
          <a:lstStyle/>
          <a:p>
            <a:pPr algn="r"/>
            <a:endParaRPr lang="de-DE" dirty="0">
              <a:solidFill>
                <a:schemeClr val="bg1"/>
              </a:solidFill>
              <a:latin typeface="+mj-lt"/>
            </a:endParaRPr>
          </a:p>
          <a:p>
            <a:pPr algn="r"/>
            <a:r>
              <a:rPr lang="de-DE" sz="2400" cap="all" dirty="0" err="1">
                <a:solidFill>
                  <a:schemeClr val="bg1"/>
                </a:solidFill>
                <a:latin typeface="+mj-lt"/>
              </a:rPr>
              <a:t>Example</a:t>
            </a:r>
            <a:endParaRPr lang="de-DE" sz="2400" cap="all" dirty="0">
              <a:solidFill>
                <a:schemeClr val="bg1"/>
              </a:solidFill>
              <a:latin typeface="+mj-lt"/>
            </a:endParaRPr>
          </a:p>
          <a:p>
            <a:pPr algn="r"/>
            <a:r>
              <a:rPr lang="de-DE" dirty="0">
                <a:solidFill>
                  <a:schemeClr val="bg1"/>
                </a:solidFill>
                <a:latin typeface="+mj-lt"/>
              </a:rPr>
              <a:t>       </a:t>
            </a:r>
            <a:endParaRPr lang="en-US" dirty="0">
              <a:solidFill>
                <a:schemeClr val="bg1"/>
              </a:solidFill>
              <a:latin typeface="+mj-lt"/>
            </a:endParaRPr>
          </a:p>
        </p:txBody>
      </p:sp>
      <p:sp>
        <p:nvSpPr>
          <p:cNvPr id="4" name="AutoShape 2" descr="Mann raucht mit Rauch Schädel Kostenlose Vektore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7203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15652"/>
          <a:stretch/>
        </p:blipFill>
        <p:spPr bwMode="auto">
          <a:xfrm>
            <a:off x="630238" y="2306722"/>
            <a:ext cx="4158617" cy="35077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7027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10"/>
          <p:cNvSpPr/>
          <p:nvPr/>
        </p:nvSpPr>
        <p:spPr>
          <a:xfrm>
            <a:off x="-236490" y="-1219200"/>
            <a:ext cx="9884987" cy="7595190"/>
          </a:xfrm>
          <a:prstGeom prst="rect">
            <a:avLst/>
          </a:prstGeom>
          <a:blipFill dpi="0" rotWithShape="1">
            <a:blip r:embed="rId2">
              <a:alphaModFix amt="2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platzhalter 1"/>
          <p:cNvSpPr>
            <a:spLocks noGrp="1"/>
          </p:cNvSpPr>
          <p:nvPr>
            <p:ph type="body" sz="quarter" idx="11"/>
          </p:nvPr>
        </p:nvSpPr>
        <p:spPr/>
        <p:txBody>
          <a:bodyPr/>
          <a:lstStyle/>
          <a:p>
            <a:r>
              <a:rPr lang="en-US" altLang="en-US" dirty="0"/>
              <a:t>Two ways to reduce the quantity of smoking demanded</a:t>
            </a:r>
            <a:endParaRPr lang="de-DE" dirty="0"/>
          </a:p>
        </p:txBody>
      </p:sp>
      <p:sp>
        <p:nvSpPr>
          <p:cNvPr id="5" name="Titel 4"/>
          <p:cNvSpPr>
            <a:spLocks noGrp="1"/>
          </p:cNvSpPr>
          <p:nvPr>
            <p:ph type="title"/>
          </p:nvPr>
        </p:nvSpPr>
        <p:spPr>
          <a:xfrm>
            <a:off x="604838" y="310778"/>
            <a:ext cx="6545262" cy="1264025"/>
          </a:xfrm>
        </p:spPr>
        <p:txBody>
          <a:bodyPr/>
          <a:lstStyle/>
          <a:p>
            <a:r>
              <a:rPr lang="de-DE" dirty="0" err="1"/>
              <a:t>Example</a:t>
            </a:r>
            <a:r>
              <a:rPr lang="de-DE" dirty="0"/>
              <a:t>: </a:t>
            </a:r>
            <a:r>
              <a:rPr lang="de-DE" dirty="0" err="1"/>
              <a:t>smoking</a:t>
            </a:r>
            <a:endParaRPr lang="de-DE" dirty="0"/>
          </a:p>
        </p:txBody>
      </p:sp>
      <p:sp>
        <p:nvSpPr>
          <p:cNvPr id="8" name="Rechteck 7"/>
          <p:cNvSpPr/>
          <p:nvPr/>
        </p:nvSpPr>
        <p:spPr>
          <a:xfrm>
            <a:off x="0" y="5262663"/>
            <a:ext cx="9144000" cy="1103587"/>
          </a:xfrm>
          <a:prstGeom prst="rect">
            <a:avLst/>
          </a:prstGeom>
          <a:gradFill>
            <a:gsLst>
              <a:gs pos="6000">
                <a:srgbClr val="2E63AC">
                  <a:lumMod val="100000"/>
                </a:srgbClr>
              </a:gs>
              <a:gs pos="4000">
                <a:srgbClr val="2E63AC"/>
              </a:gs>
              <a:gs pos="54000">
                <a:srgbClr val="2E63AC">
                  <a:alpha val="0"/>
                </a:srgb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feld 8"/>
          <p:cNvSpPr txBox="1"/>
          <p:nvPr/>
        </p:nvSpPr>
        <p:spPr>
          <a:xfrm>
            <a:off x="-236490" y="5439157"/>
            <a:ext cx="9144000" cy="1015663"/>
          </a:xfrm>
          <a:prstGeom prst="rect">
            <a:avLst/>
          </a:prstGeom>
          <a:noFill/>
        </p:spPr>
        <p:txBody>
          <a:bodyPr wrap="square" rtlCol="0">
            <a:spAutoFit/>
          </a:bodyPr>
          <a:lstStyle/>
          <a:p>
            <a:pPr algn="r"/>
            <a:endParaRPr lang="de-DE" dirty="0">
              <a:solidFill>
                <a:schemeClr val="bg1"/>
              </a:solidFill>
              <a:latin typeface="+mj-lt"/>
            </a:endParaRPr>
          </a:p>
          <a:p>
            <a:pPr algn="r"/>
            <a:r>
              <a:rPr lang="de-DE" sz="2400" cap="all" dirty="0" err="1">
                <a:solidFill>
                  <a:schemeClr val="bg1"/>
                </a:solidFill>
                <a:latin typeface="+mj-lt"/>
              </a:rPr>
              <a:t>Example</a:t>
            </a:r>
            <a:endParaRPr lang="de-DE" sz="2400" cap="all" dirty="0">
              <a:solidFill>
                <a:schemeClr val="bg1"/>
              </a:solidFill>
              <a:latin typeface="+mj-lt"/>
            </a:endParaRPr>
          </a:p>
          <a:p>
            <a:pPr algn="r"/>
            <a:r>
              <a:rPr lang="de-DE" dirty="0">
                <a:solidFill>
                  <a:schemeClr val="bg1"/>
                </a:solidFill>
                <a:latin typeface="+mj-lt"/>
              </a:rPr>
              <a:t>       </a:t>
            </a:r>
            <a:endParaRPr lang="en-US" dirty="0">
              <a:solidFill>
                <a:schemeClr val="bg1"/>
              </a:solidFill>
              <a:latin typeface="+mj-lt"/>
            </a:endParaRPr>
          </a:p>
        </p:txBody>
      </p:sp>
      <p:sp>
        <p:nvSpPr>
          <p:cNvPr id="4" name="Inhaltsplatzhalter 3"/>
          <p:cNvSpPr>
            <a:spLocks noGrp="1"/>
          </p:cNvSpPr>
          <p:nvPr>
            <p:ph sz="quarter" idx="12"/>
          </p:nvPr>
        </p:nvSpPr>
        <p:spPr>
          <a:xfrm>
            <a:off x="173038" y="2505077"/>
            <a:ext cx="3827462" cy="3216275"/>
          </a:xfrm>
        </p:spPr>
        <p:txBody>
          <a:bodyPr/>
          <a:lstStyle/>
          <a:p>
            <a:pPr marL="0" indent="0">
              <a:lnSpc>
                <a:spcPct val="120000"/>
              </a:lnSpc>
              <a:spcBef>
                <a:spcPts val="600"/>
              </a:spcBef>
              <a:buNone/>
            </a:pPr>
            <a:r>
              <a:rPr lang="en-US" dirty="0">
                <a:solidFill>
                  <a:srgbClr val="2E63AC"/>
                </a:solidFill>
              </a:rPr>
              <a:t>What the government can do to influence people’s perception: </a:t>
            </a:r>
          </a:p>
          <a:p>
            <a:pPr>
              <a:lnSpc>
                <a:spcPct val="120000"/>
              </a:lnSpc>
              <a:spcBef>
                <a:spcPts val="600"/>
              </a:spcBef>
              <a:buClr>
                <a:srgbClr val="2E63AC"/>
              </a:buClr>
              <a:buFont typeface="Wingdings" panose="05000000000000000000" pitchFamily="2" charset="2"/>
              <a:buChar char="§"/>
            </a:pPr>
            <a:r>
              <a:rPr lang="en-US" dirty="0"/>
              <a:t>Public service announcements</a:t>
            </a:r>
          </a:p>
          <a:p>
            <a:pPr>
              <a:lnSpc>
                <a:spcPct val="120000"/>
              </a:lnSpc>
              <a:spcBef>
                <a:spcPts val="600"/>
              </a:spcBef>
              <a:buClr>
                <a:srgbClr val="2E63AC"/>
              </a:buClr>
              <a:buFont typeface="Wingdings" panose="05000000000000000000" pitchFamily="2" charset="2"/>
              <a:buChar char="§"/>
            </a:pPr>
            <a:r>
              <a:rPr lang="en-US" dirty="0"/>
              <a:t>Mandatory health warnings on cigarette packages</a:t>
            </a:r>
          </a:p>
          <a:p>
            <a:pPr>
              <a:lnSpc>
                <a:spcPct val="120000"/>
              </a:lnSpc>
              <a:spcBef>
                <a:spcPts val="600"/>
              </a:spcBef>
              <a:buClr>
                <a:srgbClr val="2E63AC"/>
              </a:buClr>
              <a:buFont typeface="Wingdings" panose="05000000000000000000" pitchFamily="2" charset="2"/>
              <a:buChar char="§"/>
            </a:pPr>
            <a:r>
              <a:rPr lang="en-US" dirty="0"/>
              <a:t>Prohibition of cigarette advertising on television</a:t>
            </a:r>
          </a:p>
          <a:p>
            <a:pPr marL="0" indent="0">
              <a:lnSpc>
                <a:spcPct val="120000"/>
              </a:lnSpc>
              <a:spcBef>
                <a:spcPts val="600"/>
              </a:spcBef>
              <a:buNone/>
            </a:pPr>
            <a:r>
              <a:rPr lang="en-US" dirty="0">
                <a:solidFill>
                  <a:srgbClr val="2E63AC"/>
                </a:solidFill>
              </a:rPr>
              <a:t>If successful</a:t>
            </a:r>
          </a:p>
          <a:p>
            <a:pPr>
              <a:lnSpc>
                <a:spcPct val="120000"/>
              </a:lnSpc>
              <a:spcBef>
                <a:spcPts val="600"/>
              </a:spcBef>
              <a:buClr>
                <a:srgbClr val="2E63AC"/>
              </a:buClr>
              <a:buFont typeface="Wingdings" panose="05000000000000000000" pitchFamily="2" charset="2"/>
              <a:buChar char="§"/>
            </a:pPr>
            <a:r>
              <a:rPr lang="en-US" dirty="0"/>
              <a:t>Shift demand curve to the left</a:t>
            </a:r>
          </a:p>
          <a:p>
            <a:pPr>
              <a:lnSpc>
                <a:spcPct val="120000"/>
              </a:lnSpc>
              <a:spcBef>
                <a:spcPts val="600"/>
              </a:spcBef>
            </a:pPr>
            <a:endParaRPr lang="en-US" dirty="0"/>
          </a:p>
        </p:txBody>
      </p:sp>
      <p:sp>
        <p:nvSpPr>
          <p:cNvPr id="10" name="Inhaltsplatzhalter 3"/>
          <p:cNvSpPr txBox="1">
            <a:spLocks/>
          </p:cNvSpPr>
          <p:nvPr/>
        </p:nvSpPr>
        <p:spPr>
          <a:xfrm>
            <a:off x="4457700" y="2505077"/>
            <a:ext cx="4559300" cy="3216275"/>
          </a:xfrm>
          <a:prstGeom prst="rect">
            <a:avLst/>
          </a:prstGeom>
        </p:spPr>
        <p:txBody>
          <a:bodyPr vert="horz" lIns="91440" tIns="45720" rIns="91440" bIns="45720" rtlCol="0">
            <a:noAutofit/>
          </a:bodyPr>
          <a:lstStyle>
            <a:lvl1pPr marL="342900" indent="-342900" algn="l" defTabSz="914400" rtl="0" eaLnBrk="1" latinLnBrk="0" hangingPunct="1">
              <a:lnSpc>
                <a:spcPts val="2800"/>
              </a:lnSpc>
              <a:spcBef>
                <a:spcPts val="1200"/>
              </a:spcBef>
              <a:buClrTx/>
              <a:buFont typeface="Frutiger 45 light" panose="020B0500000000000000" pitchFamily="34" charset="0"/>
              <a:buChar char="&gt;"/>
              <a:defRPr sz="2000" kern="1200">
                <a:solidFill>
                  <a:schemeClr val="tx1"/>
                </a:solidFill>
                <a:latin typeface="Frutiger 45 light" pitchFamily="34" charset="0"/>
                <a:ea typeface="+mn-ea"/>
                <a:cs typeface="+mn-cs"/>
              </a:defRPr>
            </a:lvl1pPr>
            <a:lvl2pPr marL="742950" indent="-28575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gt;"/>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nSpc>
                <a:spcPct val="120000"/>
              </a:lnSpc>
              <a:spcBef>
                <a:spcPts val="600"/>
              </a:spcBef>
              <a:buNone/>
            </a:pPr>
            <a:r>
              <a:rPr lang="en-US" dirty="0">
                <a:solidFill>
                  <a:srgbClr val="2E63AC"/>
                </a:solidFill>
              </a:rPr>
              <a:t>Try to raise the price of cigarettes</a:t>
            </a:r>
          </a:p>
          <a:p>
            <a:pPr lvl="0">
              <a:lnSpc>
                <a:spcPct val="120000"/>
              </a:lnSpc>
              <a:spcBef>
                <a:spcPts val="600"/>
              </a:spcBef>
              <a:buClr>
                <a:srgbClr val="2E63AC"/>
              </a:buClr>
              <a:buFont typeface="Wingdings" panose="05000000000000000000" pitchFamily="2" charset="2"/>
              <a:buChar char="§"/>
            </a:pPr>
            <a:r>
              <a:rPr lang="en-US" dirty="0">
                <a:solidFill>
                  <a:prstClr val="black"/>
                </a:solidFill>
              </a:rPr>
              <a:t>Tax the manufacturer: higher price</a:t>
            </a:r>
          </a:p>
          <a:p>
            <a:pPr lvl="0">
              <a:lnSpc>
                <a:spcPct val="120000"/>
              </a:lnSpc>
              <a:spcBef>
                <a:spcPts val="600"/>
              </a:spcBef>
              <a:buClr>
                <a:srgbClr val="2E63AC"/>
              </a:buClr>
              <a:buFont typeface="Wingdings" panose="05000000000000000000" pitchFamily="2" charset="2"/>
              <a:buChar char="§"/>
            </a:pPr>
            <a:r>
              <a:rPr lang="en-US" dirty="0">
                <a:solidFill>
                  <a:prstClr val="black"/>
                </a:solidFill>
              </a:rPr>
              <a:t>Movement along demand curve</a:t>
            </a:r>
          </a:p>
          <a:p>
            <a:pPr lvl="0">
              <a:lnSpc>
                <a:spcPct val="120000"/>
              </a:lnSpc>
              <a:spcBef>
                <a:spcPts val="600"/>
              </a:spcBef>
              <a:buClr>
                <a:srgbClr val="2E63AC"/>
              </a:buClr>
              <a:buFont typeface="Wingdings" panose="05000000000000000000" pitchFamily="2" charset="2"/>
              <a:buChar char="§"/>
            </a:pPr>
            <a:r>
              <a:rPr lang="en-US" dirty="0">
                <a:solidFill>
                  <a:prstClr val="black"/>
                </a:solidFill>
              </a:rPr>
              <a:t>10% ↑ in price → 4% ↓ in smoking</a:t>
            </a:r>
          </a:p>
          <a:p>
            <a:pPr lvl="0">
              <a:lnSpc>
                <a:spcPct val="120000"/>
              </a:lnSpc>
              <a:spcBef>
                <a:spcPts val="600"/>
              </a:spcBef>
              <a:buClr>
                <a:srgbClr val="2E63AC"/>
              </a:buClr>
              <a:buFont typeface="Wingdings" panose="05000000000000000000" pitchFamily="2" charset="2"/>
              <a:buChar char="§"/>
            </a:pPr>
            <a:r>
              <a:rPr lang="en-US" dirty="0">
                <a:solidFill>
                  <a:prstClr val="black"/>
                </a:solidFill>
              </a:rPr>
              <a:t>Teenagers: 10% ↑ in price → 12% ↓ in smoking</a:t>
            </a:r>
          </a:p>
          <a:p>
            <a:pPr marL="0" lvl="0" indent="0">
              <a:lnSpc>
                <a:spcPct val="120000"/>
              </a:lnSpc>
              <a:spcBef>
                <a:spcPts val="600"/>
              </a:spcBef>
              <a:buNone/>
            </a:pPr>
            <a:r>
              <a:rPr lang="en-US" dirty="0">
                <a:solidFill>
                  <a:srgbClr val="2E63AC"/>
                </a:solidFill>
              </a:rPr>
              <a:t>Demand for cigarettes vs. demand for marijuana: </a:t>
            </a:r>
            <a:r>
              <a:rPr lang="en-US" dirty="0">
                <a:solidFill>
                  <a:prstClr val="black"/>
                </a:solidFill>
              </a:rPr>
              <a:t>Appear to be complements</a:t>
            </a:r>
          </a:p>
          <a:p>
            <a:pPr lvl="0">
              <a:lnSpc>
                <a:spcPct val="120000"/>
              </a:lnSpc>
              <a:spcBef>
                <a:spcPts val="600"/>
              </a:spcBef>
            </a:pPr>
            <a:endParaRPr lang="en-US" dirty="0">
              <a:solidFill>
                <a:prstClr val="black"/>
              </a:solidFill>
            </a:endParaRPr>
          </a:p>
        </p:txBody>
      </p:sp>
    </p:spTree>
    <p:extLst>
      <p:ext uri="{BB962C8B-B14F-4D97-AF65-F5344CB8AC3E}">
        <p14:creationId xmlns:p14="http://schemas.microsoft.com/office/powerpoint/2010/main" val="373178650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1"/>
          </p:nvPr>
        </p:nvSpPr>
        <p:spPr>
          <a:xfrm>
            <a:off x="604838" y="1381127"/>
            <a:ext cx="8069262" cy="495300"/>
          </a:xfrm>
        </p:spPr>
        <p:txBody>
          <a:bodyPr/>
          <a:lstStyle/>
          <a:p>
            <a:r>
              <a:rPr lang="en-US" altLang="en-US" dirty="0"/>
              <a:t>Two ways to reduce the quantity of smoking demanded</a:t>
            </a:r>
            <a:endParaRPr lang="de-DE" dirty="0"/>
          </a:p>
        </p:txBody>
      </p:sp>
      <p:sp>
        <p:nvSpPr>
          <p:cNvPr id="5" name="Titel 4"/>
          <p:cNvSpPr>
            <a:spLocks noGrp="1"/>
          </p:cNvSpPr>
          <p:nvPr>
            <p:ph type="title"/>
          </p:nvPr>
        </p:nvSpPr>
        <p:spPr>
          <a:xfrm>
            <a:off x="604838" y="310778"/>
            <a:ext cx="6545262" cy="1264025"/>
          </a:xfrm>
        </p:spPr>
        <p:txBody>
          <a:bodyPr/>
          <a:lstStyle/>
          <a:p>
            <a:r>
              <a:rPr lang="de-DE" dirty="0" err="1"/>
              <a:t>Example</a:t>
            </a:r>
            <a:r>
              <a:rPr lang="de-DE" dirty="0"/>
              <a:t>: </a:t>
            </a:r>
            <a:r>
              <a:rPr lang="de-DE" dirty="0" err="1"/>
              <a:t>smoking</a:t>
            </a:r>
            <a:br>
              <a:rPr lang="de-DE" dirty="0"/>
            </a:br>
            <a:endParaRPr lang="de-DE" dirty="0"/>
          </a:p>
        </p:txBody>
      </p:sp>
      <p:sp>
        <p:nvSpPr>
          <p:cNvPr id="8" name="Rechteck 7"/>
          <p:cNvSpPr/>
          <p:nvPr/>
        </p:nvSpPr>
        <p:spPr>
          <a:xfrm>
            <a:off x="0" y="5275363"/>
            <a:ext cx="9144000" cy="1103587"/>
          </a:xfrm>
          <a:prstGeom prst="rect">
            <a:avLst/>
          </a:prstGeom>
          <a:gradFill>
            <a:gsLst>
              <a:gs pos="6000">
                <a:srgbClr val="2E63AC">
                  <a:lumMod val="100000"/>
                </a:srgbClr>
              </a:gs>
              <a:gs pos="4000">
                <a:srgbClr val="2E63AC"/>
              </a:gs>
              <a:gs pos="54000">
                <a:srgbClr val="2E63AC">
                  <a:alpha val="0"/>
                </a:srgb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feld 8"/>
          <p:cNvSpPr txBox="1"/>
          <p:nvPr/>
        </p:nvSpPr>
        <p:spPr>
          <a:xfrm>
            <a:off x="-236490" y="5439157"/>
            <a:ext cx="9144000" cy="1015663"/>
          </a:xfrm>
          <a:prstGeom prst="rect">
            <a:avLst/>
          </a:prstGeom>
          <a:noFill/>
        </p:spPr>
        <p:txBody>
          <a:bodyPr wrap="square" rtlCol="0">
            <a:spAutoFit/>
          </a:bodyPr>
          <a:lstStyle/>
          <a:p>
            <a:pPr algn="r"/>
            <a:endParaRPr lang="de-DE" dirty="0">
              <a:solidFill>
                <a:schemeClr val="bg1"/>
              </a:solidFill>
              <a:latin typeface="+mj-lt"/>
            </a:endParaRPr>
          </a:p>
          <a:p>
            <a:pPr algn="r"/>
            <a:r>
              <a:rPr lang="de-DE" sz="2400" cap="all" dirty="0" err="1">
                <a:solidFill>
                  <a:schemeClr val="bg1"/>
                </a:solidFill>
                <a:latin typeface="+mj-lt"/>
              </a:rPr>
              <a:t>Example</a:t>
            </a:r>
            <a:endParaRPr lang="de-DE" sz="2400" cap="all" dirty="0">
              <a:solidFill>
                <a:schemeClr val="bg1"/>
              </a:solidFill>
              <a:latin typeface="+mj-lt"/>
            </a:endParaRPr>
          </a:p>
          <a:p>
            <a:pPr algn="r"/>
            <a:r>
              <a:rPr lang="de-DE" dirty="0">
                <a:solidFill>
                  <a:schemeClr val="bg1"/>
                </a:solidFill>
                <a:latin typeface="+mj-lt"/>
              </a:rPr>
              <a:t>       </a:t>
            </a:r>
            <a:endParaRPr lang="en-US" dirty="0">
              <a:solidFill>
                <a:schemeClr val="bg1"/>
              </a:solidFill>
              <a:latin typeface="+mj-lt"/>
            </a:endParaRPr>
          </a:p>
        </p:txBody>
      </p:sp>
      <p:grpSp>
        <p:nvGrpSpPr>
          <p:cNvPr id="3" name="Gruppieren 2"/>
          <p:cNvGrpSpPr/>
          <p:nvPr/>
        </p:nvGrpSpPr>
        <p:grpSpPr>
          <a:xfrm>
            <a:off x="286149" y="2073535"/>
            <a:ext cx="7245135" cy="3727450"/>
            <a:chOff x="95465" y="876300"/>
            <a:chExt cx="8821523" cy="4281488"/>
          </a:xfrm>
        </p:grpSpPr>
        <p:sp>
          <p:nvSpPr>
            <p:cNvPr id="12" name="Rectangle 5"/>
            <p:cNvSpPr/>
            <p:nvPr/>
          </p:nvSpPr>
          <p:spPr>
            <a:xfrm>
              <a:off x="812800" y="1473200"/>
              <a:ext cx="3581400" cy="3181350"/>
            </a:xfrm>
            <a:prstGeom prst="rect">
              <a:avLst/>
            </a:prstGeom>
            <a:solidFill>
              <a:schemeClr val="bg1">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l">
                <a:buFontTx/>
                <a:buNone/>
                <a:defRPr/>
              </a:pPr>
              <a:endParaRPr lang="en-US" sz="1400">
                <a:solidFill>
                  <a:schemeClr val="tx1"/>
                </a:solidFill>
              </a:endParaRPr>
            </a:p>
          </p:txBody>
        </p:sp>
        <p:grpSp>
          <p:nvGrpSpPr>
            <p:cNvPr id="13" name="Group 5"/>
            <p:cNvGrpSpPr>
              <a:grpSpLocks/>
            </p:cNvGrpSpPr>
            <p:nvPr/>
          </p:nvGrpSpPr>
          <p:grpSpPr bwMode="auto">
            <a:xfrm>
              <a:off x="95465" y="1171575"/>
              <a:ext cx="2513499" cy="3482975"/>
              <a:chOff x="1110930" y="1089579"/>
              <a:chExt cx="2515082" cy="3482421"/>
            </a:xfrm>
          </p:grpSpPr>
          <p:cxnSp>
            <p:nvCxnSpPr>
              <p:cNvPr id="14" name="Straight Connector 7"/>
              <p:cNvCxnSpPr/>
              <p:nvPr/>
            </p:nvCxnSpPr>
            <p:spPr>
              <a:xfrm rot="5400000">
                <a:off x="229920" y="2971260"/>
                <a:ext cx="3199891" cy="158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7"/>
              <p:cNvSpPr txBox="1">
                <a:spLocks noChangeArrowheads="1"/>
              </p:cNvSpPr>
              <p:nvPr/>
            </p:nvSpPr>
            <p:spPr bwMode="auto">
              <a:xfrm>
                <a:off x="1110930" y="1089579"/>
                <a:ext cx="2515082" cy="307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400" dirty="0">
                    <a:latin typeface="+mn-lt"/>
                  </a:rPr>
                  <a:t>Price of Cigarettes, per Pack </a:t>
                </a:r>
              </a:p>
            </p:txBody>
          </p:sp>
        </p:grpSp>
        <p:grpSp>
          <p:nvGrpSpPr>
            <p:cNvPr id="16" name="Group 8"/>
            <p:cNvGrpSpPr>
              <a:grpSpLocks/>
            </p:cNvGrpSpPr>
            <p:nvPr/>
          </p:nvGrpSpPr>
          <p:grpSpPr bwMode="auto">
            <a:xfrm>
              <a:off x="666750" y="4654550"/>
              <a:ext cx="3727450" cy="503238"/>
              <a:chOff x="1683614" y="5181600"/>
              <a:chExt cx="3726586" cy="502623"/>
            </a:xfrm>
          </p:grpSpPr>
          <p:cxnSp>
            <p:nvCxnSpPr>
              <p:cNvPr id="17" name="Straight Connector 10"/>
              <p:cNvCxnSpPr/>
              <p:nvPr/>
            </p:nvCxnSpPr>
            <p:spPr>
              <a:xfrm>
                <a:off x="1828044" y="5181600"/>
                <a:ext cx="3582156" cy="158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0"/>
              <p:cNvSpPr txBox="1">
                <a:spLocks noChangeArrowheads="1"/>
              </p:cNvSpPr>
              <p:nvPr/>
            </p:nvSpPr>
            <p:spPr bwMode="auto">
              <a:xfrm>
                <a:off x="1991533" y="5376446"/>
                <a:ext cx="326884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400">
                    <a:latin typeface="+mn-lt"/>
                  </a:rPr>
                  <a:t>Number of Cigarettes Smoked per Day</a:t>
                </a:r>
              </a:p>
            </p:txBody>
          </p:sp>
          <p:sp>
            <p:nvSpPr>
              <p:cNvPr id="19" name="TextBox 11"/>
              <p:cNvSpPr txBox="1">
                <a:spLocks noChangeArrowheads="1"/>
              </p:cNvSpPr>
              <p:nvPr/>
            </p:nvSpPr>
            <p:spPr bwMode="auto">
              <a:xfrm>
                <a:off x="1683614" y="5181600"/>
                <a:ext cx="28405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400">
                    <a:latin typeface="+mn-lt"/>
                  </a:rPr>
                  <a:t>0</a:t>
                </a:r>
              </a:p>
            </p:txBody>
          </p:sp>
        </p:grpSp>
        <p:grpSp>
          <p:nvGrpSpPr>
            <p:cNvPr id="20" name="Group 12"/>
            <p:cNvGrpSpPr>
              <a:grpSpLocks/>
            </p:cNvGrpSpPr>
            <p:nvPr/>
          </p:nvGrpSpPr>
          <p:grpSpPr bwMode="auto">
            <a:xfrm>
              <a:off x="1574800" y="1606550"/>
              <a:ext cx="2563813" cy="2671763"/>
              <a:chOff x="3175071" y="2133602"/>
              <a:chExt cx="2563548" cy="2669913"/>
            </a:xfrm>
          </p:grpSpPr>
          <p:cxnSp>
            <p:nvCxnSpPr>
              <p:cNvPr id="21" name="Straight Connector 14"/>
              <p:cNvCxnSpPr/>
              <p:nvPr/>
            </p:nvCxnSpPr>
            <p:spPr>
              <a:xfrm rot="16200000" flipH="1">
                <a:off x="3111480" y="2197193"/>
                <a:ext cx="2362151" cy="2234969"/>
              </a:xfrm>
              <a:prstGeom prst="line">
                <a:avLst/>
              </a:prstGeom>
              <a:ln w="38100">
                <a:solidFill>
                  <a:srgbClr val="005EA4"/>
                </a:solidFill>
              </a:ln>
            </p:spPr>
            <p:style>
              <a:lnRef idx="1">
                <a:schemeClr val="accent1"/>
              </a:lnRef>
              <a:fillRef idx="0">
                <a:schemeClr val="accent1"/>
              </a:fillRef>
              <a:effectRef idx="0">
                <a:schemeClr val="accent1"/>
              </a:effectRef>
              <a:fontRef idx="minor">
                <a:schemeClr val="tx1"/>
              </a:fontRef>
            </p:style>
          </p:cxnSp>
          <p:sp>
            <p:nvSpPr>
              <p:cNvPr id="22" name="TextBox 14"/>
              <p:cNvSpPr txBox="1">
                <a:spLocks noChangeArrowheads="1"/>
              </p:cNvSpPr>
              <p:nvPr/>
            </p:nvSpPr>
            <p:spPr bwMode="auto">
              <a:xfrm>
                <a:off x="5356784" y="4495801"/>
                <a:ext cx="381835" cy="307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400">
                    <a:latin typeface="+mn-lt"/>
                  </a:rPr>
                  <a:t>D</a:t>
                </a:r>
                <a:r>
                  <a:rPr lang="en-US" altLang="en-US" sz="1400" baseline="-25000">
                    <a:latin typeface="+mn-lt"/>
                  </a:rPr>
                  <a:t>1</a:t>
                </a:r>
              </a:p>
            </p:txBody>
          </p:sp>
        </p:grpSp>
        <p:grpSp>
          <p:nvGrpSpPr>
            <p:cNvPr id="23" name="Group 15"/>
            <p:cNvGrpSpPr>
              <a:grpSpLocks/>
            </p:cNvGrpSpPr>
            <p:nvPr/>
          </p:nvGrpSpPr>
          <p:grpSpPr bwMode="auto">
            <a:xfrm>
              <a:off x="889000" y="2074863"/>
              <a:ext cx="2057400" cy="2354262"/>
              <a:chOff x="3200399" y="2133601"/>
              <a:chExt cx="2057400" cy="2353366"/>
            </a:xfrm>
          </p:grpSpPr>
          <p:cxnSp>
            <p:nvCxnSpPr>
              <p:cNvPr id="24" name="Straight Connector 17"/>
              <p:cNvCxnSpPr/>
              <p:nvPr/>
            </p:nvCxnSpPr>
            <p:spPr>
              <a:xfrm rot="16200000" flipH="1">
                <a:off x="3123826" y="2210174"/>
                <a:ext cx="2210545" cy="205740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5" name="TextBox 17"/>
              <p:cNvSpPr txBox="1">
                <a:spLocks noChangeArrowheads="1"/>
              </p:cNvSpPr>
              <p:nvPr/>
            </p:nvSpPr>
            <p:spPr bwMode="auto">
              <a:xfrm>
                <a:off x="4827851" y="4179332"/>
                <a:ext cx="381835" cy="307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400">
                    <a:latin typeface="+mn-lt"/>
                  </a:rPr>
                  <a:t>D</a:t>
                </a:r>
                <a:r>
                  <a:rPr lang="en-US" altLang="en-US" sz="1400" baseline="-25000">
                    <a:latin typeface="+mn-lt"/>
                  </a:rPr>
                  <a:t>2</a:t>
                </a:r>
              </a:p>
            </p:txBody>
          </p:sp>
        </p:grpSp>
        <p:cxnSp>
          <p:nvCxnSpPr>
            <p:cNvPr id="26" name="Straight Arrow Connector 19"/>
            <p:cNvCxnSpPr/>
            <p:nvPr/>
          </p:nvCxnSpPr>
          <p:spPr>
            <a:xfrm>
              <a:off x="1346200" y="2520950"/>
              <a:ext cx="990600" cy="1588"/>
            </a:xfrm>
            <a:prstGeom prst="straightConnector1">
              <a:avLst/>
            </a:prstGeom>
            <a:ln w="381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27" name="Group 26"/>
            <p:cNvGrpSpPr>
              <a:grpSpLocks/>
            </p:cNvGrpSpPr>
            <p:nvPr/>
          </p:nvGrpSpPr>
          <p:grpSpPr bwMode="auto">
            <a:xfrm>
              <a:off x="1727199" y="1477962"/>
              <a:ext cx="2667001" cy="1343390"/>
              <a:chOff x="3809999" y="2156936"/>
              <a:chExt cx="2667001" cy="1344005"/>
            </a:xfrm>
          </p:grpSpPr>
          <p:sp>
            <p:nvSpPr>
              <p:cNvPr id="28" name="TextBox 27"/>
              <p:cNvSpPr txBox="1">
                <a:spLocks noChangeArrowheads="1"/>
              </p:cNvSpPr>
              <p:nvPr/>
            </p:nvSpPr>
            <p:spPr bwMode="auto">
              <a:xfrm>
                <a:off x="4775200" y="2156936"/>
                <a:ext cx="1701800" cy="1344005"/>
              </a:xfrm>
              <a:prstGeom prst="rect">
                <a:avLst/>
              </a:prstGeom>
              <a:solidFill>
                <a:srgbClr val="F2D69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400" dirty="0">
                    <a:latin typeface="+mn-lt"/>
                  </a:rPr>
                  <a:t>A policy to discourage smoking shifts the demand curve to the left</a:t>
                </a:r>
              </a:p>
            </p:txBody>
          </p:sp>
          <p:cxnSp>
            <p:nvCxnSpPr>
              <p:cNvPr id="29" name="Straight Connector 22"/>
              <p:cNvCxnSpPr/>
              <p:nvPr/>
            </p:nvCxnSpPr>
            <p:spPr>
              <a:xfrm flipV="1">
                <a:off x="3809999" y="2754110"/>
                <a:ext cx="881768" cy="4462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0" name="Group 42"/>
            <p:cNvGrpSpPr>
              <a:grpSpLocks/>
            </p:cNvGrpSpPr>
            <p:nvPr/>
          </p:nvGrpSpPr>
          <p:grpSpPr bwMode="auto">
            <a:xfrm>
              <a:off x="1817688" y="3284538"/>
              <a:ext cx="384175" cy="1677987"/>
              <a:chOff x="2834040" y="3201194"/>
              <a:chExt cx="383013" cy="1678801"/>
            </a:xfrm>
          </p:grpSpPr>
          <p:cxnSp>
            <p:nvCxnSpPr>
              <p:cNvPr id="31" name="Straight Connector 24"/>
              <p:cNvCxnSpPr/>
              <p:nvPr/>
            </p:nvCxnSpPr>
            <p:spPr>
              <a:xfrm rot="5400000">
                <a:off x="2361575" y="3885741"/>
                <a:ext cx="1370677" cy="1582"/>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2" name="TextBox 40"/>
              <p:cNvSpPr txBox="1">
                <a:spLocks noChangeArrowheads="1"/>
              </p:cNvSpPr>
              <p:nvPr/>
            </p:nvSpPr>
            <p:spPr bwMode="auto">
              <a:xfrm>
                <a:off x="2834040" y="4572000"/>
                <a:ext cx="383013" cy="307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400">
                    <a:latin typeface="+mn-lt"/>
                  </a:rPr>
                  <a:t>10</a:t>
                </a:r>
              </a:p>
            </p:txBody>
          </p:sp>
        </p:grpSp>
        <p:grpSp>
          <p:nvGrpSpPr>
            <p:cNvPr id="33" name="Group 43"/>
            <p:cNvGrpSpPr>
              <a:grpSpLocks/>
            </p:cNvGrpSpPr>
            <p:nvPr/>
          </p:nvGrpSpPr>
          <p:grpSpPr bwMode="auto">
            <a:xfrm>
              <a:off x="2960688" y="3282950"/>
              <a:ext cx="384175" cy="1679575"/>
              <a:chOff x="3977040" y="3200400"/>
              <a:chExt cx="383013" cy="1679452"/>
            </a:xfrm>
          </p:grpSpPr>
          <p:cxnSp>
            <p:nvCxnSpPr>
              <p:cNvPr id="34" name="Straight Connector 27"/>
              <p:cNvCxnSpPr/>
              <p:nvPr/>
            </p:nvCxnSpPr>
            <p:spPr>
              <a:xfrm rot="5400000">
                <a:off x="3505746" y="3885358"/>
                <a:ext cx="1371500" cy="1583"/>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5" name="TextBox 41"/>
              <p:cNvSpPr txBox="1">
                <a:spLocks noChangeArrowheads="1"/>
              </p:cNvSpPr>
              <p:nvPr/>
            </p:nvSpPr>
            <p:spPr bwMode="auto">
              <a:xfrm>
                <a:off x="3977040" y="4572000"/>
                <a:ext cx="383013" cy="307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400">
                    <a:latin typeface="+mn-lt"/>
                  </a:rPr>
                  <a:t>20</a:t>
                </a:r>
              </a:p>
            </p:txBody>
          </p:sp>
        </p:grpSp>
        <p:grpSp>
          <p:nvGrpSpPr>
            <p:cNvPr id="36" name="Group 45"/>
            <p:cNvGrpSpPr>
              <a:grpSpLocks/>
            </p:cNvGrpSpPr>
            <p:nvPr/>
          </p:nvGrpSpPr>
          <p:grpSpPr bwMode="auto">
            <a:xfrm>
              <a:off x="147638" y="3130550"/>
              <a:ext cx="3027362" cy="307975"/>
              <a:chOff x="1163961" y="3014246"/>
              <a:chExt cx="3027039" cy="308156"/>
            </a:xfrm>
          </p:grpSpPr>
          <p:cxnSp>
            <p:nvCxnSpPr>
              <p:cNvPr id="37" name="Straight Connector 30"/>
              <p:cNvCxnSpPr/>
              <p:nvPr/>
            </p:nvCxnSpPr>
            <p:spPr>
              <a:xfrm>
                <a:off x="1827465" y="3200093"/>
                <a:ext cx="2363535" cy="1588"/>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8" name="TextBox 44"/>
              <p:cNvSpPr txBox="1">
                <a:spLocks noChangeArrowheads="1"/>
              </p:cNvSpPr>
              <p:nvPr/>
            </p:nvSpPr>
            <p:spPr bwMode="auto">
              <a:xfrm>
                <a:off x="1163961" y="3014246"/>
                <a:ext cx="632052" cy="308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400">
                    <a:latin typeface="+mn-lt"/>
                  </a:rPr>
                  <a:t>$2.00</a:t>
                </a:r>
              </a:p>
            </p:txBody>
          </p:sp>
        </p:grpSp>
        <p:grpSp>
          <p:nvGrpSpPr>
            <p:cNvPr id="39" name="Group 40"/>
            <p:cNvGrpSpPr>
              <a:grpSpLocks/>
            </p:cNvGrpSpPr>
            <p:nvPr/>
          </p:nvGrpSpPr>
          <p:grpSpPr bwMode="auto">
            <a:xfrm>
              <a:off x="1955800" y="2978150"/>
              <a:ext cx="403225" cy="411163"/>
              <a:chOff x="7810761" y="4154235"/>
              <a:chExt cx="401240" cy="410772"/>
            </a:xfrm>
          </p:grpSpPr>
          <p:sp>
            <p:nvSpPr>
              <p:cNvPr id="40" name="Freeform 183"/>
              <p:cNvSpPr>
                <a:spLocks/>
              </p:cNvSpPr>
              <p:nvPr/>
            </p:nvSpPr>
            <p:spPr bwMode="auto">
              <a:xfrm>
                <a:off x="7810761" y="4428277"/>
                <a:ext cx="144592" cy="136730"/>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 name="TextBox 42"/>
              <p:cNvSpPr txBox="1">
                <a:spLocks noChangeArrowheads="1"/>
              </p:cNvSpPr>
              <p:nvPr/>
            </p:nvSpPr>
            <p:spPr bwMode="auto">
              <a:xfrm>
                <a:off x="7908971" y="4154235"/>
                <a:ext cx="303030" cy="307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400">
                    <a:latin typeface="+mn-lt"/>
                  </a:rPr>
                  <a:t>B</a:t>
                </a:r>
              </a:p>
            </p:txBody>
          </p:sp>
        </p:grpSp>
        <p:grpSp>
          <p:nvGrpSpPr>
            <p:cNvPr id="42" name="Group 40"/>
            <p:cNvGrpSpPr>
              <a:grpSpLocks/>
            </p:cNvGrpSpPr>
            <p:nvPr/>
          </p:nvGrpSpPr>
          <p:grpSpPr bwMode="auto">
            <a:xfrm>
              <a:off x="3098800" y="2978150"/>
              <a:ext cx="403225" cy="411163"/>
              <a:chOff x="7810761" y="4154235"/>
              <a:chExt cx="401252" cy="410772"/>
            </a:xfrm>
          </p:grpSpPr>
          <p:sp>
            <p:nvSpPr>
              <p:cNvPr id="43" name="Freeform 183"/>
              <p:cNvSpPr>
                <a:spLocks/>
              </p:cNvSpPr>
              <p:nvPr/>
            </p:nvSpPr>
            <p:spPr bwMode="auto">
              <a:xfrm>
                <a:off x="7810761" y="4428277"/>
                <a:ext cx="144592" cy="136730"/>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4" name="TextBox 42"/>
              <p:cNvSpPr txBox="1">
                <a:spLocks noChangeArrowheads="1"/>
              </p:cNvSpPr>
              <p:nvPr/>
            </p:nvSpPr>
            <p:spPr bwMode="auto">
              <a:xfrm>
                <a:off x="7908973" y="4154235"/>
                <a:ext cx="303040" cy="307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400">
                    <a:latin typeface="+mn-lt"/>
                  </a:rPr>
                  <a:t>A</a:t>
                </a:r>
              </a:p>
            </p:txBody>
          </p:sp>
        </p:grpSp>
        <p:sp>
          <p:nvSpPr>
            <p:cNvPr id="45" name="TextBox 38"/>
            <p:cNvSpPr txBox="1">
              <a:spLocks noChangeArrowheads="1"/>
            </p:cNvSpPr>
            <p:nvPr/>
          </p:nvSpPr>
          <p:spPr bwMode="auto">
            <a:xfrm>
              <a:off x="704850" y="876300"/>
              <a:ext cx="307181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600" dirty="0">
                  <a:latin typeface="+mn-lt"/>
                </a:rPr>
                <a:t>(a) A Shift in the Demand Curve</a:t>
              </a:r>
            </a:p>
          </p:txBody>
        </p:sp>
        <p:sp>
          <p:nvSpPr>
            <p:cNvPr id="46" name="Rectangle 40"/>
            <p:cNvSpPr/>
            <p:nvPr/>
          </p:nvSpPr>
          <p:spPr>
            <a:xfrm>
              <a:off x="5289550" y="1449388"/>
              <a:ext cx="3581400" cy="3205162"/>
            </a:xfrm>
            <a:prstGeom prst="rect">
              <a:avLst/>
            </a:prstGeom>
            <a:solidFill>
              <a:schemeClr val="bg1">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l">
                <a:buFontTx/>
                <a:buNone/>
                <a:defRPr/>
              </a:pPr>
              <a:endParaRPr lang="en-US" sz="1400">
                <a:solidFill>
                  <a:schemeClr val="tx1"/>
                </a:solidFill>
              </a:endParaRPr>
            </a:p>
          </p:txBody>
        </p:sp>
        <p:grpSp>
          <p:nvGrpSpPr>
            <p:cNvPr id="47" name="Group 55"/>
            <p:cNvGrpSpPr>
              <a:grpSpLocks/>
            </p:cNvGrpSpPr>
            <p:nvPr/>
          </p:nvGrpSpPr>
          <p:grpSpPr bwMode="auto">
            <a:xfrm>
              <a:off x="4600575" y="1160463"/>
              <a:ext cx="2513013" cy="3494087"/>
              <a:chOff x="1139338" y="1077715"/>
              <a:chExt cx="2515085" cy="3494285"/>
            </a:xfrm>
          </p:grpSpPr>
          <p:cxnSp>
            <p:nvCxnSpPr>
              <p:cNvPr id="48" name="Straight Connector 42"/>
              <p:cNvCxnSpPr/>
              <p:nvPr/>
            </p:nvCxnSpPr>
            <p:spPr>
              <a:xfrm rot="5400000">
                <a:off x="229385" y="2970915"/>
                <a:ext cx="3200581" cy="158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TextBox 57"/>
              <p:cNvSpPr txBox="1">
                <a:spLocks noChangeArrowheads="1"/>
              </p:cNvSpPr>
              <p:nvPr/>
            </p:nvSpPr>
            <p:spPr bwMode="auto">
              <a:xfrm>
                <a:off x="1139338" y="1077715"/>
                <a:ext cx="2515085" cy="307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400">
                    <a:latin typeface="+mn-lt"/>
                  </a:rPr>
                  <a:t>Price of Cigarettes, per Pack </a:t>
                </a:r>
              </a:p>
            </p:txBody>
          </p:sp>
        </p:grpSp>
        <p:grpSp>
          <p:nvGrpSpPr>
            <p:cNvPr id="50" name="Group 58"/>
            <p:cNvGrpSpPr>
              <a:grpSpLocks/>
            </p:cNvGrpSpPr>
            <p:nvPr/>
          </p:nvGrpSpPr>
          <p:grpSpPr bwMode="auto">
            <a:xfrm>
              <a:off x="5143500" y="4654550"/>
              <a:ext cx="3578225" cy="503238"/>
              <a:chOff x="1683614" y="5181600"/>
              <a:chExt cx="3576763" cy="502623"/>
            </a:xfrm>
          </p:grpSpPr>
          <p:cxnSp>
            <p:nvCxnSpPr>
              <p:cNvPr id="51" name="Straight Connector 45"/>
              <p:cNvCxnSpPr/>
              <p:nvPr/>
            </p:nvCxnSpPr>
            <p:spPr>
              <a:xfrm>
                <a:off x="1828018" y="5181600"/>
                <a:ext cx="3429185" cy="158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TextBox 60"/>
              <p:cNvSpPr txBox="1">
                <a:spLocks noChangeArrowheads="1"/>
              </p:cNvSpPr>
              <p:nvPr/>
            </p:nvSpPr>
            <p:spPr bwMode="auto">
              <a:xfrm>
                <a:off x="1991533" y="5376446"/>
                <a:ext cx="326884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400">
                    <a:latin typeface="+mn-lt"/>
                  </a:rPr>
                  <a:t>Number of Cigarettes Smoked per Day</a:t>
                </a:r>
              </a:p>
            </p:txBody>
          </p:sp>
          <p:sp>
            <p:nvSpPr>
              <p:cNvPr id="53" name="TextBox 61"/>
              <p:cNvSpPr txBox="1">
                <a:spLocks noChangeArrowheads="1"/>
              </p:cNvSpPr>
              <p:nvPr/>
            </p:nvSpPr>
            <p:spPr bwMode="auto">
              <a:xfrm>
                <a:off x="1683614" y="5181600"/>
                <a:ext cx="28405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400">
                    <a:latin typeface="+mn-lt"/>
                  </a:rPr>
                  <a:t>0</a:t>
                </a:r>
              </a:p>
            </p:txBody>
          </p:sp>
        </p:grpSp>
        <p:grpSp>
          <p:nvGrpSpPr>
            <p:cNvPr id="54" name="Group 62"/>
            <p:cNvGrpSpPr>
              <a:grpSpLocks/>
            </p:cNvGrpSpPr>
            <p:nvPr/>
          </p:nvGrpSpPr>
          <p:grpSpPr bwMode="auto">
            <a:xfrm>
              <a:off x="5822950" y="1758950"/>
              <a:ext cx="2563813" cy="2671763"/>
              <a:chOff x="3175071" y="2133602"/>
              <a:chExt cx="2563548" cy="2669913"/>
            </a:xfrm>
          </p:grpSpPr>
          <p:cxnSp>
            <p:nvCxnSpPr>
              <p:cNvPr id="55" name="Straight Connector 49"/>
              <p:cNvCxnSpPr/>
              <p:nvPr/>
            </p:nvCxnSpPr>
            <p:spPr>
              <a:xfrm rot="16200000" flipH="1">
                <a:off x="3111480" y="2197193"/>
                <a:ext cx="2362151" cy="2234969"/>
              </a:xfrm>
              <a:prstGeom prst="line">
                <a:avLst/>
              </a:prstGeom>
              <a:ln w="38100">
                <a:solidFill>
                  <a:srgbClr val="005EA4"/>
                </a:solidFill>
              </a:ln>
            </p:spPr>
            <p:style>
              <a:lnRef idx="1">
                <a:schemeClr val="accent1"/>
              </a:lnRef>
              <a:fillRef idx="0">
                <a:schemeClr val="accent1"/>
              </a:fillRef>
              <a:effectRef idx="0">
                <a:schemeClr val="accent1"/>
              </a:effectRef>
              <a:fontRef idx="minor">
                <a:schemeClr val="tx1"/>
              </a:fontRef>
            </p:style>
          </p:cxnSp>
          <p:sp>
            <p:nvSpPr>
              <p:cNvPr id="56" name="TextBox 64"/>
              <p:cNvSpPr txBox="1">
                <a:spLocks noChangeArrowheads="1"/>
              </p:cNvSpPr>
              <p:nvPr/>
            </p:nvSpPr>
            <p:spPr bwMode="auto">
              <a:xfrm>
                <a:off x="5356784" y="4495801"/>
                <a:ext cx="381835" cy="307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400">
                    <a:latin typeface="+mn-lt"/>
                  </a:rPr>
                  <a:t>D</a:t>
                </a:r>
                <a:r>
                  <a:rPr lang="en-US" altLang="en-US" sz="1400" baseline="-25000">
                    <a:latin typeface="+mn-lt"/>
                  </a:rPr>
                  <a:t>1</a:t>
                </a:r>
              </a:p>
            </p:txBody>
          </p:sp>
        </p:grpSp>
        <p:cxnSp>
          <p:nvCxnSpPr>
            <p:cNvPr id="57" name="Straight Arrow Connector 51"/>
            <p:cNvCxnSpPr/>
            <p:nvPr/>
          </p:nvCxnSpPr>
          <p:spPr>
            <a:xfrm rot="16200000" flipH="1">
              <a:off x="6546850" y="2406650"/>
              <a:ext cx="838200" cy="762000"/>
            </a:xfrm>
            <a:prstGeom prst="straightConnector1">
              <a:avLst/>
            </a:prstGeom>
            <a:ln w="381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58" name="Group 69"/>
            <p:cNvGrpSpPr>
              <a:grpSpLocks/>
            </p:cNvGrpSpPr>
            <p:nvPr/>
          </p:nvGrpSpPr>
          <p:grpSpPr bwMode="auto">
            <a:xfrm>
              <a:off x="6907213" y="1430338"/>
              <a:ext cx="1963736" cy="1590857"/>
              <a:chOff x="4513263" y="2109404"/>
              <a:chExt cx="1963736" cy="1591815"/>
            </a:xfrm>
          </p:grpSpPr>
          <p:sp>
            <p:nvSpPr>
              <p:cNvPr id="59" name="TextBox 70"/>
              <p:cNvSpPr txBox="1">
                <a:spLocks noChangeArrowheads="1"/>
              </p:cNvSpPr>
              <p:nvPr/>
            </p:nvSpPr>
            <p:spPr bwMode="auto">
              <a:xfrm>
                <a:off x="4513263" y="2109404"/>
                <a:ext cx="1963736" cy="1591815"/>
              </a:xfrm>
              <a:prstGeom prst="rect">
                <a:avLst/>
              </a:prstGeom>
              <a:solidFill>
                <a:srgbClr val="F2D69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400" dirty="0">
                    <a:latin typeface="+mn-lt"/>
                  </a:rPr>
                  <a:t>A tax that raises the price of cigarettes results in a movement along the demand curve</a:t>
                </a:r>
              </a:p>
            </p:txBody>
          </p:sp>
          <p:cxnSp>
            <p:nvCxnSpPr>
              <p:cNvPr id="60" name="Straight Connector 54"/>
              <p:cNvCxnSpPr/>
              <p:nvPr/>
            </p:nvCxnSpPr>
            <p:spPr>
              <a:xfrm flipV="1">
                <a:off x="4724401" y="3658148"/>
                <a:ext cx="1077477" cy="111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1" name="Group 72"/>
            <p:cNvGrpSpPr>
              <a:grpSpLocks/>
            </p:cNvGrpSpPr>
            <p:nvPr/>
          </p:nvGrpSpPr>
          <p:grpSpPr bwMode="auto">
            <a:xfrm>
              <a:off x="6294438" y="2444750"/>
              <a:ext cx="384175" cy="2517775"/>
              <a:chOff x="2834040" y="2362199"/>
              <a:chExt cx="383013" cy="2517628"/>
            </a:xfrm>
          </p:grpSpPr>
          <p:cxnSp>
            <p:nvCxnSpPr>
              <p:cNvPr id="62" name="Straight Connector 56"/>
              <p:cNvCxnSpPr/>
              <p:nvPr/>
            </p:nvCxnSpPr>
            <p:spPr>
              <a:xfrm rot="5400000">
                <a:off x="1942078" y="3466243"/>
                <a:ext cx="2209671" cy="1582"/>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63" name="TextBox 74"/>
              <p:cNvSpPr txBox="1">
                <a:spLocks noChangeArrowheads="1"/>
              </p:cNvSpPr>
              <p:nvPr/>
            </p:nvSpPr>
            <p:spPr bwMode="auto">
              <a:xfrm>
                <a:off x="2834040" y="4572000"/>
                <a:ext cx="383013" cy="307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400">
                    <a:latin typeface="+mn-lt"/>
                  </a:rPr>
                  <a:t>12</a:t>
                </a:r>
              </a:p>
            </p:txBody>
          </p:sp>
        </p:grpSp>
        <p:grpSp>
          <p:nvGrpSpPr>
            <p:cNvPr id="64" name="Group 75"/>
            <p:cNvGrpSpPr>
              <a:grpSpLocks/>
            </p:cNvGrpSpPr>
            <p:nvPr/>
          </p:nvGrpSpPr>
          <p:grpSpPr bwMode="auto">
            <a:xfrm>
              <a:off x="7056438" y="3282950"/>
              <a:ext cx="384175" cy="1679575"/>
              <a:chOff x="3977040" y="3200400"/>
              <a:chExt cx="383013" cy="1679452"/>
            </a:xfrm>
          </p:grpSpPr>
          <p:cxnSp>
            <p:nvCxnSpPr>
              <p:cNvPr id="65" name="Straight Connector 59"/>
              <p:cNvCxnSpPr/>
              <p:nvPr/>
            </p:nvCxnSpPr>
            <p:spPr>
              <a:xfrm rot="5400000">
                <a:off x="3505746" y="3885358"/>
                <a:ext cx="1371500" cy="1583"/>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66" name="TextBox 77"/>
              <p:cNvSpPr txBox="1">
                <a:spLocks noChangeArrowheads="1"/>
              </p:cNvSpPr>
              <p:nvPr/>
            </p:nvSpPr>
            <p:spPr bwMode="auto">
              <a:xfrm>
                <a:off x="3977040" y="4572000"/>
                <a:ext cx="383013" cy="307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400">
                    <a:latin typeface="+mn-lt"/>
                  </a:rPr>
                  <a:t>20</a:t>
                </a:r>
              </a:p>
            </p:txBody>
          </p:sp>
        </p:grpSp>
        <p:grpSp>
          <p:nvGrpSpPr>
            <p:cNvPr id="67" name="Group 78"/>
            <p:cNvGrpSpPr>
              <a:grpSpLocks/>
            </p:cNvGrpSpPr>
            <p:nvPr/>
          </p:nvGrpSpPr>
          <p:grpSpPr bwMode="auto">
            <a:xfrm>
              <a:off x="4730750" y="3130550"/>
              <a:ext cx="2540000" cy="307975"/>
              <a:chOff x="1270674" y="3014246"/>
              <a:chExt cx="2539326" cy="308156"/>
            </a:xfrm>
          </p:grpSpPr>
          <p:cxnSp>
            <p:nvCxnSpPr>
              <p:cNvPr id="68" name="Straight Connector 62"/>
              <p:cNvCxnSpPr/>
              <p:nvPr/>
            </p:nvCxnSpPr>
            <p:spPr>
              <a:xfrm>
                <a:off x="1829326" y="3200093"/>
                <a:ext cx="1980674" cy="1588"/>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69" name="TextBox 80"/>
              <p:cNvSpPr txBox="1">
                <a:spLocks noChangeArrowheads="1"/>
              </p:cNvSpPr>
              <p:nvPr/>
            </p:nvSpPr>
            <p:spPr bwMode="auto">
              <a:xfrm>
                <a:off x="1270674" y="3014246"/>
                <a:ext cx="532437" cy="308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400">
                    <a:latin typeface="+mn-lt"/>
                  </a:rPr>
                  <a:t>2.00</a:t>
                </a:r>
              </a:p>
            </p:txBody>
          </p:sp>
        </p:grpSp>
        <p:grpSp>
          <p:nvGrpSpPr>
            <p:cNvPr id="70" name="Group 40"/>
            <p:cNvGrpSpPr>
              <a:grpSpLocks/>
            </p:cNvGrpSpPr>
            <p:nvPr/>
          </p:nvGrpSpPr>
          <p:grpSpPr bwMode="auto">
            <a:xfrm>
              <a:off x="6146800" y="2384425"/>
              <a:ext cx="431800" cy="381000"/>
              <a:chOff x="7526149" y="4428277"/>
              <a:chExt cx="429204" cy="379983"/>
            </a:xfrm>
          </p:grpSpPr>
          <p:sp>
            <p:nvSpPr>
              <p:cNvPr id="71" name="Freeform 183"/>
              <p:cNvSpPr>
                <a:spLocks/>
              </p:cNvSpPr>
              <p:nvPr/>
            </p:nvSpPr>
            <p:spPr bwMode="auto">
              <a:xfrm>
                <a:off x="7810761" y="4428277"/>
                <a:ext cx="144592" cy="136730"/>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 name="TextBox 42"/>
              <p:cNvSpPr txBox="1">
                <a:spLocks noChangeArrowheads="1"/>
              </p:cNvSpPr>
              <p:nvPr/>
            </p:nvSpPr>
            <p:spPr bwMode="auto">
              <a:xfrm>
                <a:off x="7526149" y="4500539"/>
                <a:ext cx="312377" cy="307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400">
                    <a:latin typeface="+mn-lt"/>
                  </a:rPr>
                  <a:t>C</a:t>
                </a:r>
              </a:p>
            </p:txBody>
          </p:sp>
        </p:grpSp>
        <p:grpSp>
          <p:nvGrpSpPr>
            <p:cNvPr id="73" name="Group 40"/>
            <p:cNvGrpSpPr>
              <a:grpSpLocks/>
            </p:cNvGrpSpPr>
            <p:nvPr/>
          </p:nvGrpSpPr>
          <p:grpSpPr bwMode="auto">
            <a:xfrm>
              <a:off x="6907213" y="3252788"/>
              <a:ext cx="433387" cy="338137"/>
              <a:chOff x="7524529" y="4428277"/>
              <a:chExt cx="430824" cy="337784"/>
            </a:xfrm>
          </p:grpSpPr>
          <p:sp>
            <p:nvSpPr>
              <p:cNvPr id="74" name="Freeform 183"/>
              <p:cNvSpPr>
                <a:spLocks/>
              </p:cNvSpPr>
              <p:nvPr/>
            </p:nvSpPr>
            <p:spPr bwMode="auto">
              <a:xfrm>
                <a:off x="7810761" y="4428277"/>
                <a:ext cx="144592" cy="136730"/>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5" name="TextBox 42"/>
              <p:cNvSpPr txBox="1">
                <a:spLocks noChangeArrowheads="1"/>
              </p:cNvSpPr>
              <p:nvPr/>
            </p:nvSpPr>
            <p:spPr bwMode="auto">
              <a:xfrm>
                <a:off x="7524529" y="4458746"/>
                <a:ext cx="302837" cy="307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400">
                    <a:latin typeface="+mn-lt"/>
                  </a:rPr>
                  <a:t>A</a:t>
                </a:r>
              </a:p>
            </p:txBody>
          </p:sp>
        </p:grpSp>
        <p:sp>
          <p:nvSpPr>
            <p:cNvPr id="76" name="TextBox 70"/>
            <p:cNvSpPr txBox="1">
              <a:spLocks noChangeArrowheads="1"/>
            </p:cNvSpPr>
            <p:nvPr/>
          </p:nvSpPr>
          <p:spPr bwMode="auto">
            <a:xfrm>
              <a:off x="4954588" y="876300"/>
              <a:ext cx="39624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600">
                  <a:latin typeface="+mn-lt"/>
                </a:rPr>
                <a:t>(b) A Movement along the Demand Curve</a:t>
              </a:r>
            </a:p>
          </p:txBody>
        </p:sp>
        <p:cxnSp>
          <p:nvCxnSpPr>
            <p:cNvPr id="77" name="Straight Arrow Connector 71"/>
            <p:cNvCxnSpPr/>
            <p:nvPr/>
          </p:nvCxnSpPr>
          <p:spPr>
            <a:xfrm>
              <a:off x="2184400" y="4806950"/>
              <a:ext cx="838200" cy="1588"/>
            </a:xfrm>
            <a:prstGeom prst="straightConnector1">
              <a:avLst/>
            </a:prstGeom>
            <a:ln w="381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78" name="Group 95"/>
            <p:cNvGrpSpPr>
              <a:grpSpLocks/>
            </p:cNvGrpSpPr>
            <p:nvPr/>
          </p:nvGrpSpPr>
          <p:grpSpPr bwMode="auto">
            <a:xfrm>
              <a:off x="4637088" y="2259013"/>
              <a:ext cx="1871662" cy="307975"/>
              <a:chOff x="1164034" y="3014246"/>
              <a:chExt cx="1872139" cy="308157"/>
            </a:xfrm>
          </p:grpSpPr>
          <p:cxnSp>
            <p:nvCxnSpPr>
              <p:cNvPr id="79" name="Straight Connector 73"/>
              <p:cNvCxnSpPr/>
              <p:nvPr/>
            </p:nvCxnSpPr>
            <p:spPr>
              <a:xfrm>
                <a:off x="1827778" y="3200093"/>
                <a:ext cx="1208395" cy="1589"/>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80" name="TextBox 97"/>
              <p:cNvSpPr txBox="1">
                <a:spLocks noChangeArrowheads="1"/>
              </p:cNvSpPr>
              <p:nvPr/>
            </p:nvSpPr>
            <p:spPr bwMode="auto">
              <a:xfrm>
                <a:off x="1164034" y="3014246"/>
                <a:ext cx="631904" cy="308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400">
                    <a:latin typeface="+mn-lt"/>
                  </a:rPr>
                  <a:t>$4.00</a:t>
                </a:r>
              </a:p>
            </p:txBody>
          </p:sp>
        </p:grpSp>
        <p:cxnSp>
          <p:nvCxnSpPr>
            <p:cNvPr id="81" name="Straight Arrow Connector 75"/>
            <p:cNvCxnSpPr/>
            <p:nvPr/>
          </p:nvCxnSpPr>
          <p:spPr>
            <a:xfrm>
              <a:off x="6584950" y="4805363"/>
              <a:ext cx="533400" cy="1587"/>
            </a:xfrm>
            <a:prstGeom prst="straightConnector1">
              <a:avLst/>
            </a:prstGeom>
            <a:ln w="381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2" name="Straight Arrow Connector 76"/>
            <p:cNvCxnSpPr/>
            <p:nvPr/>
          </p:nvCxnSpPr>
          <p:spPr>
            <a:xfrm rot="5400000">
              <a:off x="4832350" y="2825750"/>
              <a:ext cx="611188" cy="1588"/>
            </a:xfrm>
            <a:prstGeom prst="straightConnector1">
              <a:avLst/>
            </a:prstGeom>
            <a:ln w="381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83" name="Rechteck 82"/>
          <p:cNvSpPr/>
          <p:nvPr/>
        </p:nvSpPr>
        <p:spPr>
          <a:xfrm>
            <a:off x="-236490" y="-1178010"/>
            <a:ext cx="9884987" cy="7595190"/>
          </a:xfrm>
          <a:prstGeom prst="rect">
            <a:avLst/>
          </a:prstGeom>
          <a:blipFill dpi="0" rotWithShape="1">
            <a:blip r:embed="rId3">
              <a:alphaModFix amt="2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770046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quarter" idx="12"/>
          </p:nvPr>
        </p:nvSpPr>
        <p:spPr>
          <a:xfrm>
            <a:off x="604838" y="1842450"/>
            <a:ext cx="8081962" cy="3878903"/>
          </a:xfrm>
        </p:spPr>
        <p:txBody>
          <a:bodyPr/>
          <a:lstStyle/>
          <a:p>
            <a:pPr>
              <a:lnSpc>
                <a:spcPct val="120000"/>
              </a:lnSpc>
              <a:buClr>
                <a:srgbClr val="2E63AC"/>
              </a:buClr>
              <a:buFont typeface="Wingdings" panose="05000000000000000000" pitchFamily="2" charset="2"/>
              <a:buChar char="§"/>
            </a:pPr>
            <a:r>
              <a:rPr lang="en-US" altLang="en-US" dirty="0"/>
              <a:t>Quantity supplied: amount of a good sellers are willing and able to sell</a:t>
            </a:r>
          </a:p>
          <a:p>
            <a:pPr>
              <a:lnSpc>
                <a:spcPct val="120000"/>
              </a:lnSpc>
              <a:buClr>
                <a:srgbClr val="2E63AC"/>
              </a:buClr>
              <a:buFont typeface="Wingdings" panose="05000000000000000000" pitchFamily="2" charset="2"/>
              <a:buChar char="§"/>
            </a:pPr>
            <a:r>
              <a:rPr lang="en-US" altLang="en-US" dirty="0">
                <a:solidFill>
                  <a:srgbClr val="2E63AC"/>
                </a:solidFill>
              </a:rPr>
              <a:t>Relationship</a:t>
            </a:r>
            <a:r>
              <a:rPr lang="en-US" altLang="en-US" dirty="0"/>
              <a:t> b</a:t>
            </a:r>
            <a:r>
              <a:rPr lang="en-US" dirty="0"/>
              <a:t>etween the price of a good and the quantity supplied</a:t>
            </a:r>
          </a:p>
          <a:p>
            <a:pPr>
              <a:lnSpc>
                <a:spcPct val="120000"/>
              </a:lnSpc>
              <a:buClr>
                <a:srgbClr val="2E63AC"/>
              </a:buClr>
              <a:buFont typeface="Wingdings" panose="05000000000000000000" pitchFamily="2" charset="2"/>
              <a:buChar char="§"/>
            </a:pPr>
            <a:r>
              <a:rPr lang="en-US" altLang="en-US" dirty="0"/>
              <a:t>Law of supply: when the price of a good rises, the  quantity supplied of the good also rises </a:t>
            </a:r>
            <a:r>
              <a:rPr lang="en-US" altLang="en-US" dirty="0" err="1"/>
              <a:t>c.p</a:t>
            </a:r>
            <a:r>
              <a:rPr lang="en-US" altLang="en-US" dirty="0"/>
              <a:t>. and vice versa</a:t>
            </a:r>
          </a:p>
          <a:p>
            <a:pPr>
              <a:lnSpc>
                <a:spcPct val="120000"/>
              </a:lnSpc>
              <a:buClr>
                <a:srgbClr val="2E63AC"/>
              </a:buClr>
              <a:buFont typeface="Wingdings" panose="05000000000000000000" pitchFamily="2" charset="2"/>
              <a:buChar char="§"/>
            </a:pPr>
            <a:r>
              <a:rPr lang="en-US" dirty="0">
                <a:solidFill>
                  <a:srgbClr val="2E63AC"/>
                </a:solidFill>
              </a:rPr>
              <a:t>Supply curve</a:t>
            </a:r>
            <a:r>
              <a:rPr lang="en-US" dirty="0"/>
              <a:t>: a graph</a:t>
            </a:r>
          </a:p>
          <a:p>
            <a:pPr lvl="1">
              <a:lnSpc>
                <a:spcPct val="120000"/>
              </a:lnSpc>
              <a:buClr>
                <a:srgbClr val="2E63AC"/>
              </a:buClr>
              <a:buFont typeface="Wingdings" panose="05000000000000000000" pitchFamily="2" charset="2"/>
              <a:buChar char="§"/>
            </a:pPr>
            <a:r>
              <a:rPr lang="en-US" dirty="0"/>
              <a:t>Price on the vertical axis</a:t>
            </a:r>
          </a:p>
          <a:p>
            <a:pPr lvl="1">
              <a:lnSpc>
                <a:spcPct val="120000"/>
              </a:lnSpc>
              <a:buClr>
                <a:srgbClr val="2E63AC"/>
              </a:buClr>
              <a:buFont typeface="Wingdings" panose="05000000000000000000" pitchFamily="2" charset="2"/>
              <a:buChar char="§"/>
            </a:pPr>
            <a:r>
              <a:rPr lang="en-US" dirty="0"/>
              <a:t>Quantity on the horizontal axis</a:t>
            </a:r>
            <a:endParaRPr lang="en-US" altLang="en-US" dirty="0"/>
          </a:p>
          <a:p>
            <a:pPr>
              <a:lnSpc>
                <a:spcPct val="120000"/>
              </a:lnSpc>
              <a:buClr>
                <a:srgbClr val="2E63AC"/>
              </a:buClr>
              <a:buFont typeface="Wingdings" panose="05000000000000000000" pitchFamily="2" charset="2"/>
              <a:buChar char="§"/>
            </a:pPr>
            <a:r>
              <a:rPr lang="en-US" dirty="0">
                <a:solidFill>
                  <a:srgbClr val="2E63AC"/>
                </a:solidFill>
              </a:rPr>
              <a:t>Individual supply: a</a:t>
            </a:r>
            <a:r>
              <a:rPr lang="en-US" dirty="0"/>
              <a:t> seller’s individual supply </a:t>
            </a:r>
          </a:p>
          <a:p>
            <a:pPr marL="457200" lvl="1" indent="0">
              <a:lnSpc>
                <a:spcPts val="2000"/>
              </a:lnSpc>
              <a:buClr>
                <a:srgbClr val="2E63AC"/>
              </a:buClr>
              <a:buNone/>
            </a:pPr>
            <a:endParaRPr lang="en-US" sz="1800" dirty="0">
              <a:latin typeface="+mn-lt"/>
            </a:endParaRPr>
          </a:p>
        </p:txBody>
      </p:sp>
      <p:sp>
        <p:nvSpPr>
          <p:cNvPr id="5" name="Titel 4"/>
          <p:cNvSpPr>
            <a:spLocks noGrp="1"/>
          </p:cNvSpPr>
          <p:nvPr>
            <p:ph type="title"/>
          </p:nvPr>
        </p:nvSpPr>
        <p:spPr>
          <a:xfrm>
            <a:off x="604838" y="310778"/>
            <a:ext cx="6545262" cy="1264025"/>
          </a:xfrm>
        </p:spPr>
        <p:txBody>
          <a:bodyPr/>
          <a:lstStyle/>
          <a:p>
            <a:r>
              <a:rPr lang="de-DE" dirty="0"/>
              <a:t>Supply #1 </a:t>
            </a:r>
          </a:p>
        </p:txBody>
      </p:sp>
    </p:spTree>
    <p:extLst>
      <p:ext uri="{BB962C8B-B14F-4D97-AF65-F5344CB8AC3E}">
        <p14:creationId xmlns:p14="http://schemas.microsoft.com/office/powerpoint/2010/main" val="132333630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1"/>
          </p:nvPr>
        </p:nvSpPr>
        <p:spPr/>
        <p:txBody>
          <a:bodyPr/>
          <a:lstStyle/>
          <a:p>
            <a:r>
              <a:rPr lang="en-US" altLang="en-US" dirty="0">
                <a:solidFill>
                  <a:srgbClr val="002060"/>
                </a:solidFill>
              </a:rPr>
              <a:t>Ben’s Supply Schedule and Supply Curve</a:t>
            </a:r>
          </a:p>
          <a:p>
            <a:endParaRPr lang="de-DE" dirty="0"/>
          </a:p>
        </p:txBody>
      </p:sp>
      <p:sp>
        <p:nvSpPr>
          <p:cNvPr id="5" name="Titel 4"/>
          <p:cNvSpPr>
            <a:spLocks noGrp="1"/>
          </p:cNvSpPr>
          <p:nvPr>
            <p:ph type="title"/>
          </p:nvPr>
        </p:nvSpPr>
        <p:spPr>
          <a:xfrm>
            <a:off x="604838" y="310778"/>
            <a:ext cx="6545262" cy="1264025"/>
          </a:xfrm>
        </p:spPr>
        <p:txBody>
          <a:bodyPr/>
          <a:lstStyle/>
          <a:p>
            <a:r>
              <a:rPr lang="de-DE" dirty="0" err="1"/>
              <a:t>supply</a:t>
            </a:r>
            <a:r>
              <a:rPr lang="de-DE" dirty="0"/>
              <a:t> #2</a:t>
            </a:r>
          </a:p>
        </p:txBody>
      </p:sp>
      <p:graphicFrame>
        <p:nvGraphicFramePr>
          <p:cNvPr id="99" name="Table 5"/>
          <p:cNvGraphicFramePr>
            <a:graphicFrameLocks noGrp="1"/>
          </p:cNvGraphicFramePr>
          <p:nvPr/>
        </p:nvGraphicFramePr>
        <p:xfrm>
          <a:off x="565916" y="2683966"/>
          <a:ext cx="2761483" cy="2925976"/>
        </p:xfrm>
        <a:graphic>
          <a:graphicData uri="http://schemas.openxmlformats.org/drawingml/2006/table">
            <a:tbl>
              <a:tblPr>
                <a:tableStyleId>{5C22544A-7EE6-4342-B048-85BDC9FD1C3A}</a:tableStyleId>
              </a:tblPr>
              <a:tblGrid>
                <a:gridCol w="1407975">
                  <a:extLst>
                    <a:ext uri="{9D8B030D-6E8A-4147-A177-3AD203B41FA5}">
                      <a16:colId xmlns:a16="http://schemas.microsoft.com/office/drawing/2014/main" val="20000"/>
                    </a:ext>
                  </a:extLst>
                </a:gridCol>
                <a:gridCol w="1353508">
                  <a:extLst>
                    <a:ext uri="{9D8B030D-6E8A-4147-A177-3AD203B41FA5}">
                      <a16:colId xmlns:a16="http://schemas.microsoft.com/office/drawing/2014/main" val="20001"/>
                    </a:ext>
                  </a:extLst>
                </a:gridCol>
              </a:tblGrid>
              <a:tr h="747895">
                <a:tc>
                  <a:txBody>
                    <a:bodyPr/>
                    <a:lstStyle/>
                    <a:p>
                      <a:pPr algn="ctr"/>
                      <a:r>
                        <a:rPr lang="en-US" sz="1800" b="1" dirty="0">
                          <a:solidFill>
                            <a:schemeClr val="tx1"/>
                          </a:solidFill>
                        </a:rPr>
                        <a:t>Price of</a:t>
                      </a:r>
                    </a:p>
                    <a:p>
                      <a:pPr algn="ctr"/>
                      <a:r>
                        <a:rPr lang="en-US" sz="1800" b="1" dirty="0">
                          <a:solidFill>
                            <a:schemeClr val="tx1"/>
                          </a:solidFill>
                        </a:rPr>
                        <a:t>Ice-cream</a:t>
                      </a:r>
                    </a:p>
                    <a:p>
                      <a:pPr algn="ctr"/>
                      <a:r>
                        <a:rPr lang="en-US" sz="1800" b="1" baseline="0" dirty="0">
                          <a:solidFill>
                            <a:schemeClr val="tx1"/>
                          </a:solidFill>
                        </a:rPr>
                        <a:t>Cone</a:t>
                      </a:r>
                      <a:endParaRPr lang="en-US" sz="1800" b="1" dirty="0">
                        <a:solidFill>
                          <a:schemeClr val="tx1"/>
                        </a:solidFill>
                      </a:endParaRPr>
                    </a:p>
                  </a:txBody>
                  <a:tcPr marL="91474" marR="91474" marT="45694" marB="4569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1" dirty="0">
                          <a:solidFill>
                            <a:schemeClr val="tx1"/>
                          </a:solidFill>
                        </a:rPr>
                        <a:t>Quantity </a:t>
                      </a:r>
                    </a:p>
                    <a:p>
                      <a:pPr algn="ctr"/>
                      <a:r>
                        <a:rPr lang="en-US" sz="1800" b="1" dirty="0">
                          <a:solidFill>
                            <a:schemeClr val="tx1"/>
                          </a:solidFill>
                        </a:rPr>
                        <a:t>Of Cones</a:t>
                      </a:r>
                    </a:p>
                    <a:p>
                      <a:pPr algn="ctr"/>
                      <a:r>
                        <a:rPr lang="en-US" sz="1800" b="1" dirty="0">
                          <a:solidFill>
                            <a:schemeClr val="tx1"/>
                          </a:solidFill>
                        </a:rPr>
                        <a:t>Supplied</a:t>
                      </a:r>
                    </a:p>
                  </a:txBody>
                  <a:tcPr marL="91474" marR="91474" marT="45694" marB="4569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1645420">
                <a:tc>
                  <a:txBody>
                    <a:bodyPr/>
                    <a:lstStyle/>
                    <a:p>
                      <a:pPr algn="ctr"/>
                      <a:r>
                        <a:rPr lang="en-US" sz="1800" dirty="0">
                          <a:solidFill>
                            <a:schemeClr val="tx1"/>
                          </a:solidFill>
                        </a:rPr>
                        <a:t>$0.00</a:t>
                      </a:r>
                    </a:p>
                    <a:p>
                      <a:pPr algn="ctr"/>
                      <a:r>
                        <a:rPr lang="en-US" sz="1800" dirty="0">
                          <a:solidFill>
                            <a:schemeClr val="tx1"/>
                          </a:solidFill>
                        </a:rPr>
                        <a:t>0.50</a:t>
                      </a:r>
                    </a:p>
                    <a:p>
                      <a:pPr algn="ctr"/>
                      <a:r>
                        <a:rPr lang="en-US" sz="1800" dirty="0">
                          <a:solidFill>
                            <a:schemeClr val="tx1"/>
                          </a:solidFill>
                        </a:rPr>
                        <a:t>1.00</a:t>
                      </a:r>
                    </a:p>
                    <a:p>
                      <a:pPr algn="ctr"/>
                      <a:r>
                        <a:rPr lang="en-US" sz="1800" dirty="0">
                          <a:solidFill>
                            <a:schemeClr val="tx1"/>
                          </a:solidFill>
                        </a:rPr>
                        <a:t>1.50</a:t>
                      </a:r>
                    </a:p>
                    <a:p>
                      <a:pPr algn="ctr"/>
                      <a:r>
                        <a:rPr lang="en-US" sz="1800" dirty="0">
                          <a:solidFill>
                            <a:schemeClr val="tx1"/>
                          </a:solidFill>
                        </a:rPr>
                        <a:t>2.00</a:t>
                      </a:r>
                    </a:p>
                    <a:p>
                      <a:pPr algn="ctr"/>
                      <a:r>
                        <a:rPr lang="en-US" sz="1800" dirty="0">
                          <a:solidFill>
                            <a:schemeClr val="tx1"/>
                          </a:solidFill>
                        </a:rPr>
                        <a:t>2.50</a:t>
                      </a:r>
                    </a:p>
                    <a:p>
                      <a:pPr algn="ctr"/>
                      <a:r>
                        <a:rPr lang="en-US" sz="1800" dirty="0">
                          <a:solidFill>
                            <a:schemeClr val="tx1"/>
                          </a:solidFill>
                        </a:rPr>
                        <a:t>3.00</a:t>
                      </a:r>
                    </a:p>
                  </a:txBody>
                  <a:tcPr marL="91474" marR="91474" marT="45694" marB="4569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1800" dirty="0">
                          <a:solidFill>
                            <a:schemeClr val="tx1"/>
                          </a:solidFill>
                        </a:rPr>
                        <a:t>0 cones</a:t>
                      </a:r>
                    </a:p>
                    <a:p>
                      <a:pPr algn="ctr"/>
                      <a:r>
                        <a:rPr lang="en-US" sz="1800" dirty="0">
                          <a:solidFill>
                            <a:schemeClr val="tx1"/>
                          </a:solidFill>
                        </a:rPr>
                        <a:t>0</a:t>
                      </a:r>
                    </a:p>
                    <a:p>
                      <a:pPr algn="ctr"/>
                      <a:r>
                        <a:rPr lang="en-US" sz="1800" dirty="0">
                          <a:solidFill>
                            <a:schemeClr val="tx1"/>
                          </a:solidFill>
                        </a:rPr>
                        <a:t>1</a:t>
                      </a:r>
                    </a:p>
                    <a:p>
                      <a:pPr algn="ctr"/>
                      <a:r>
                        <a:rPr lang="en-US" sz="1800" dirty="0">
                          <a:solidFill>
                            <a:schemeClr val="tx1"/>
                          </a:solidFill>
                        </a:rPr>
                        <a:t>2</a:t>
                      </a:r>
                    </a:p>
                    <a:p>
                      <a:pPr algn="ctr"/>
                      <a:r>
                        <a:rPr lang="en-US" sz="1800" dirty="0">
                          <a:solidFill>
                            <a:schemeClr val="tx1"/>
                          </a:solidFill>
                        </a:rPr>
                        <a:t>3</a:t>
                      </a:r>
                    </a:p>
                    <a:p>
                      <a:pPr algn="ctr"/>
                      <a:r>
                        <a:rPr lang="en-US" sz="1800" dirty="0">
                          <a:solidFill>
                            <a:schemeClr val="tx1"/>
                          </a:solidFill>
                        </a:rPr>
                        <a:t>4</a:t>
                      </a:r>
                    </a:p>
                    <a:p>
                      <a:pPr algn="ctr"/>
                      <a:r>
                        <a:rPr lang="en-US" sz="1800" dirty="0">
                          <a:solidFill>
                            <a:schemeClr val="tx1"/>
                          </a:solidFill>
                        </a:rPr>
                        <a:t>5</a:t>
                      </a:r>
                    </a:p>
                  </a:txBody>
                  <a:tcPr marL="91474" marR="91474" marT="45694" marB="4569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grpSp>
        <p:nvGrpSpPr>
          <p:cNvPr id="100" name="Gruppieren 99"/>
          <p:cNvGrpSpPr/>
          <p:nvPr/>
        </p:nvGrpSpPr>
        <p:grpSpPr>
          <a:xfrm>
            <a:off x="3754379" y="2496178"/>
            <a:ext cx="4648642" cy="3657883"/>
            <a:chOff x="3517900" y="876300"/>
            <a:chExt cx="5242734" cy="4471988"/>
          </a:xfrm>
        </p:grpSpPr>
        <p:sp>
          <p:nvSpPr>
            <p:cNvPr id="101" name="Rectangle 6"/>
            <p:cNvSpPr/>
            <p:nvPr/>
          </p:nvSpPr>
          <p:spPr>
            <a:xfrm>
              <a:off x="4418013" y="1244600"/>
              <a:ext cx="4038600" cy="3429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l">
                <a:buFontTx/>
                <a:buNone/>
                <a:defRPr/>
              </a:pPr>
              <a:endParaRPr lang="en-US" sz="1800">
                <a:solidFill>
                  <a:schemeClr val="tx1"/>
                </a:solidFill>
              </a:endParaRPr>
            </a:p>
          </p:txBody>
        </p:sp>
        <p:grpSp>
          <p:nvGrpSpPr>
            <p:cNvPr id="102" name="Group 5"/>
            <p:cNvGrpSpPr>
              <a:grpSpLocks/>
            </p:cNvGrpSpPr>
            <p:nvPr/>
          </p:nvGrpSpPr>
          <p:grpSpPr bwMode="auto">
            <a:xfrm>
              <a:off x="4418013" y="1385888"/>
              <a:ext cx="2889250" cy="2863850"/>
              <a:chOff x="4571748" y="1512332"/>
              <a:chExt cx="2890726" cy="2863335"/>
            </a:xfrm>
          </p:grpSpPr>
          <p:cxnSp>
            <p:nvCxnSpPr>
              <p:cNvPr id="188" name="Straight Connector 8"/>
              <p:cNvCxnSpPr/>
              <p:nvPr/>
            </p:nvCxnSpPr>
            <p:spPr>
              <a:xfrm rot="5400000" flipH="1" flipV="1">
                <a:off x="4169122" y="2448262"/>
                <a:ext cx="2330031" cy="1524779"/>
              </a:xfrm>
              <a:prstGeom prst="line">
                <a:avLst/>
              </a:prstGeom>
              <a:ln w="38100">
                <a:solidFill>
                  <a:srgbClr val="005EA4"/>
                </a:solidFill>
              </a:ln>
            </p:spPr>
            <p:style>
              <a:lnRef idx="1">
                <a:schemeClr val="accent1"/>
              </a:lnRef>
              <a:fillRef idx="0">
                <a:schemeClr val="accent1"/>
              </a:fillRef>
              <a:effectRef idx="0">
                <a:schemeClr val="accent1"/>
              </a:effectRef>
              <a:fontRef idx="minor">
                <a:schemeClr val="tx1"/>
              </a:fontRef>
            </p:style>
          </p:cxnSp>
          <p:sp>
            <p:nvSpPr>
              <p:cNvPr id="189" name="TextBox 7"/>
              <p:cNvSpPr txBox="1">
                <a:spLocks noChangeArrowheads="1"/>
              </p:cNvSpPr>
              <p:nvPr/>
            </p:nvSpPr>
            <p:spPr bwMode="auto">
              <a:xfrm>
                <a:off x="5943601" y="1512332"/>
                <a:ext cx="1518873" cy="369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a:latin typeface="+mn-lt"/>
                  </a:rPr>
                  <a:t>Supply curve</a:t>
                </a:r>
              </a:p>
            </p:txBody>
          </p:sp>
        </p:grpSp>
        <p:grpSp>
          <p:nvGrpSpPr>
            <p:cNvPr id="103" name="Group 10"/>
            <p:cNvGrpSpPr>
              <a:grpSpLocks/>
            </p:cNvGrpSpPr>
            <p:nvPr/>
          </p:nvGrpSpPr>
          <p:grpSpPr bwMode="auto">
            <a:xfrm>
              <a:off x="4189413" y="4521200"/>
              <a:ext cx="4343400" cy="827088"/>
              <a:chOff x="4343400" y="4648200"/>
              <a:chExt cx="4343400" cy="826285"/>
            </a:xfrm>
          </p:grpSpPr>
          <p:cxnSp>
            <p:nvCxnSpPr>
              <p:cNvPr id="149" name="Straight Connector 12"/>
              <p:cNvCxnSpPr/>
              <p:nvPr/>
            </p:nvCxnSpPr>
            <p:spPr>
              <a:xfrm>
                <a:off x="4572000" y="4800452"/>
                <a:ext cx="4114800" cy="158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50" name="TextBox 12"/>
              <p:cNvSpPr txBox="1">
                <a:spLocks noChangeArrowheads="1"/>
              </p:cNvSpPr>
              <p:nvPr/>
            </p:nvSpPr>
            <p:spPr bwMode="auto">
              <a:xfrm>
                <a:off x="4343400" y="4800601"/>
                <a:ext cx="312906" cy="369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a:latin typeface="+mn-lt"/>
                  </a:rPr>
                  <a:t>0</a:t>
                </a:r>
              </a:p>
            </p:txBody>
          </p:sp>
          <p:grpSp>
            <p:nvGrpSpPr>
              <p:cNvPr id="151" name="Group 14"/>
              <p:cNvGrpSpPr>
                <a:grpSpLocks/>
              </p:cNvGrpSpPr>
              <p:nvPr/>
            </p:nvGrpSpPr>
            <p:grpSpPr bwMode="auto">
              <a:xfrm>
                <a:off x="8001000" y="4648200"/>
                <a:ext cx="441146" cy="521486"/>
                <a:chOff x="8001000" y="4648200"/>
                <a:chExt cx="441146" cy="521486"/>
              </a:xfrm>
            </p:grpSpPr>
            <p:cxnSp>
              <p:nvCxnSpPr>
                <p:cNvPr id="186" name="Straight Connector 12"/>
                <p:cNvCxnSpPr/>
                <p:nvPr/>
              </p:nvCxnSpPr>
              <p:spPr>
                <a:xfrm rot="5400000">
                  <a:off x="8152680" y="4723532"/>
                  <a:ext cx="152252"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7" name="TextBox 13"/>
                <p:cNvSpPr txBox="1">
                  <a:spLocks noChangeArrowheads="1"/>
                </p:cNvSpPr>
                <p:nvPr/>
              </p:nvSpPr>
              <p:spPr bwMode="auto">
                <a:xfrm>
                  <a:off x="8001000" y="4800601"/>
                  <a:ext cx="441146" cy="369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a:latin typeface="+mn-lt"/>
                    </a:rPr>
                    <a:t>12</a:t>
                  </a:r>
                </a:p>
              </p:txBody>
            </p:sp>
          </p:grpSp>
          <p:grpSp>
            <p:nvGrpSpPr>
              <p:cNvPr id="152" name="Group 15"/>
              <p:cNvGrpSpPr>
                <a:grpSpLocks/>
              </p:cNvGrpSpPr>
              <p:nvPr/>
            </p:nvGrpSpPr>
            <p:grpSpPr bwMode="auto">
              <a:xfrm>
                <a:off x="7391400" y="4648200"/>
                <a:ext cx="441146" cy="521486"/>
                <a:chOff x="8001000" y="4648200"/>
                <a:chExt cx="441146" cy="521486"/>
              </a:xfrm>
            </p:grpSpPr>
            <p:cxnSp>
              <p:nvCxnSpPr>
                <p:cNvPr id="184" name="Straight Connector 16"/>
                <p:cNvCxnSpPr/>
                <p:nvPr/>
              </p:nvCxnSpPr>
              <p:spPr>
                <a:xfrm rot="5400000">
                  <a:off x="8152680" y="4723532"/>
                  <a:ext cx="152252"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5" name="TextBox 17"/>
                <p:cNvSpPr txBox="1">
                  <a:spLocks noChangeArrowheads="1"/>
                </p:cNvSpPr>
                <p:nvPr/>
              </p:nvSpPr>
              <p:spPr bwMode="auto">
                <a:xfrm>
                  <a:off x="8001000" y="4800601"/>
                  <a:ext cx="441146" cy="369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a:latin typeface="+mn-lt"/>
                    </a:rPr>
                    <a:t>10</a:t>
                  </a:r>
                </a:p>
              </p:txBody>
            </p:sp>
          </p:grpSp>
          <p:grpSp>
            <p:nvGrpSpPr>
              <p:cNvPr id="153" name="Group 18"/>
              <p:cNvGrpSpPr>
                <a:grpSpLocks/>
              </p:cNvGrpSpPr>
              <p:nvPr/>
            </p:nvGrpSpPr>
            <p:grpSpPr bwMode="auto">
              <a:xfrm>
                <a:off x="7696200" y="4648200"/>
                <a:ext cx="424027" cy="521486"/>
                <a:chOff x="8001000" y="4648200"/>
                <a:chExt cx="424027" cy="521486"/>
              </a:xfrm>
            </p:grpSpPr>
            <p:cxnSp>
              <p:nvCxnSpPr>
                <p:cNvPr id="182" name="Straight Connector 19"/>
                <p:cNvCxnSpPr/>
                <p:nvPr/>
              </p:nvCxnSpPr>
              <p:spPr>
                <a:xfrm rot="5400000">
                  <a:off x="8152680" y="4723532"/>
                  <a:ext cx="152252"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3" name="TextBox 20"/>
                <p:cNvSpPr txBox="1">
                  <a:spLocks noChangeArrowheads="1"/>
                </p:cNvSpPr>
                <p:nvPr/>
              </p:nvSpPr>
              <p:spPr bwMode="auto">
                <a:xfrm>
                  <a:off x="8001000" y="4800601"/>
                  <a:ext cx="424027" cy="369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a:latin typeface="+mn-lt"/>
                    </a:rPr>
                    <a:t>11</a:t>
                  </a:r>
                </a:p>
              </p:txBody>
            </p:sp>
          </p:grpSp>
          <p:grpSp>
            <p:nvGrpSpPr>
              <p:cNvPr id="154" name="Group 21"/>
              <p:cNvGrpSpPr>
                <a:grpSpLocks/>
              </p:cNvGrpSpPr>
              <p:nvPr/>
            </p:nvGrpSpPr>
            <p:grpSpPr bwMode="auto">
              <a:xfrm>
                <a:off x="7154694" y="4648200"/>
                <a:ext cx="312906" cy="521486"/>
                <a:chOff x="8069094" y="4648200"/>
                <a:chExt cx="312906" cy="521486"/>
              </a:xfrm>
            </p:grpSpPr>
            <p:cxnSp>
              <p:nvCxnSpPr>
                <p:cNvPr id="180" name="Straight Connector 22"/>
                <p:cNvCxnSpPr/>
                <p:nvPr/>
              </p:nvCxnSpPr>
              <p:spPr>
                <a:xfrm rot="5400000">
                  <a:off x="8152680" y="4723532"/>
                  <a:ext cx="152252"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1" name="TextBox 43"/>
                <p:cNvSpPr txBox="1">
                  <a:spLocks noChangeArrowheads="1"/>
                </p:cNvSpPr>
                <p:nvPr/>
              </p:nvSpPr>
              <p:spPr bwMode="auto">
                <a:xfrm>
                  <a:off x="8069094" y="4800601"/>
                  <a:ext cx="312906" cy="369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a:latin typeface="+mn-lt"/>
                    </a:rPr>
                    <a:t>9</a:t>
                  </a:r>
                </a:p>
              </p:txBody>
            </p:sp>
          </p:grpSp>
          <p:grpSp>
            <p:nvGrpSpPr>
              <p:cNvPr id="155" name="Group 27"/>
              <p:cNvGrpSpPr>
                <a:grpSpLocks/>
              </p:cNvGrpSpPr>
              <p:nvPr/>
            </p:nvGrpSpPr>
            <p:grpSpPr bwMode="auto">
              <a:xfrm>
                <a:off x="4716294" y="4648200"/>
                <a:ext cx="312906" cy="521486"/>
                <a:chOff x="8069094" y="4648200"/>
                <a:chExt cx="312906" cy="521486"/>
              </a:xfrm>
            </p:grpSpPr>
            <p:cxnSp>
              <p:nvCxnSpPr>
                <p:cNvPr id="178" name="Straight Connector 41"/>
                <p:cNvCxnSpPr/>
                <p:nvPr/>
              </p:nvCxnSpPr>
              <p:spPr>
                <a:xfrm rot="5400000">
                  <a:off x="8152680" y="4723532"/>
                  <a:ext cx="152252"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9" name="TextBox 41"/>
                <p:cNvSpPr txBox="1">
                  <a:spLocks noChangeArrowheads="1"/>
                </p:cNvSpPr>
                <p:nvPr/>
              </p:nvSpPr>
              <p:spPr bwMode="auto">
                <a:xfrm>
                  <a:off x="8069094" y="4800601"/>
                  <a:ext cx="312906" cy="369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a:latin typeface="+mn-lt"/>
                    </a:rPr>
                    <a:t>1</a:t>
                  </a:r>
                </a:p>
              </p:txBody>
            </p:sp>
          </p:grpSp>
          <p:grpSp>
            <p:nvGrpSpPr>
              <p:cNvPr id="156" name="Group 30"/>
              <p:cNvGrpSpPr>
                <a:grpSpLocks/>
              </p:cNvGrpSpPr>
              <p:nvPr/>
            </p:nvGrpSpPr>
            <p:grpSpPr bwMode="auto">
              <a:xfrm>
                <a:off x="5021094" y="4648200"/>
                <a:ext cx="312906" cy="521486"/>
                <a:chOff x="8069094" y="4648200"/>
                <a:chExt cx="312906" cy="521486"/>
              </a:xfrm>
            </p:grpSpPr>
            <p:cxnSp>
              <p:nvCxnSpPr>
                <p:cNvPr id="176" name="Straight Connector 39"/>
                <p:cNvCxnSpPr/>
                <p:nvPr/>
              </p:nvCxnSpPr>
              <p:spPr>
                <a:xfrm rot="5400000">
                  <a:off x="8152680" y="4723532"/>
                  <a:ext cx="152252"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7" name="TextBox 39"/>
                <p:cNvSpPr txBox="1">
                  <a:spLocks noChangeArrowheads="1"/>
                </p:cNvSpPr>
                <p:nvPr/>
              </p:nvSpPr>
              <p:spPr bwMode="auto">
                <a:xfrm>
                  <a:off x="8069094" y="4800601"/>
                  <a:ext cx="312906" cy="369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a:latin typeface="+mn-lt"/>
                    </a:rPr>
                    <a:t>2</a:t>
                  </a:r>
                </a:p>
              </p:txBody>
            </p:sp>
          </p:grpSp>
          <p:grpSp>
            <p:nvGrpSpPr>
              <p:cNvPr id="157" name="Group 33"/>
              <p:cNvGrpSpPr>
                <a:grpSpLocks/>
              </p:cNvGrpSpPr>
              <p:nvPr/>
            </p:nvGrpSpPr>
            <p:grpSpPr bwMode="auto">
              <a:xfrm>
                <a:off x="5325894" y="4648200"/>
                <a:ext cx="312906" cy="521486"/>
                <a:chOff x="8069094" y="4648200"/>
                <a:chExt cx="312906" cy="521486"/>
              </a:xfrm>
            </p:grpSpPr>
            <p:cxnSp>
              <p:nvCxnSpPr>
                <p:cNvPr id="174" name="Straight Connector 37"/>
                <p:cNvCxnSpPr/>
                <p:nvPr/>
              </p:nvCxnSpPr>
              <p:spPr>
                <a:xfrm rot="5400000">
                  <a:off x="8152680" y="4723532"/>
                  <a:ext cx="152252"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5" name="TextBox 37"/>
                <p:cNvSpPr txBox="1">
                  <a:spLocks noChangeArrowheads="1"/>
                </p:cNvSpPr>
                <p:nvPr/>
              </p:nvSpPr>
              <p:spPr bwMode="auto">
                <a:xfrm>
                  <a:off x="8069094" y="4800601"/>
                  <a:ext cx="312906" cy="369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a:latin typeface="+mn-lt"/>
                    </a:rPr>
                    <a:t>3</a:t>
                  </a:r>
                </a:p>
              </p:txBody>
            </p:sp>
          </p:grpSp>
          <p:grpSp>
            <p:nvGrpSpPr>
              <p:cNvPr id="158" name="Group 36"/>
              <p:cNvGrpSpPr>
                <a:grpSpLocks/>
              </p:cNvGrpSpPr>
              <p:nvPr/>
            </p:nvGrpSpPr>
            <p:grpSpPr bwMode="auto">
              <a:xfrm>
                <a:off x="5630694" y="4648200"/>
                <a:ext cx="312906" cy="521486"/>
                <a:chOff x="8069094" y="4648200"/>
                <a:chExt cx="312906" cy="521486"/>
              </a:xfrm>
            </p:grpSpPr>
            <p:cxnSp>
              <p:nvCxnSpPr>
                <p:cNvPr id="172" name="Straight Connector 35"/>
                <p:cNvCxnSpPr/>
                <p:nvPr/>
              </p:nvCxnSpPr>
              <p:spPr>
                <a:xfrm rot="5400000">
                  <a:off x="8152680" y="4723532"/>
                  <a:ext cx="152252"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3" name="TextBox 35"/>
                <p:cNvSpPr txBox="1">
                  <a:spLocks noChangeArrowheads="1"/>
                </p:cNvSpPr>
                <p:nvPr/>
              </p:nvSpPr>
              <p:spPr bwMode="auto">
                <a:xfrm>
                  <a:off x="8069094" y="4800601"/>
                  <a:ext cx="312906" cy="369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a:latin typeface="+mn-lt"/>
                    </a:rPr>
                    <a:t>4</a:t>
                  </a:r>
                </a:p>
              </p:txBody>
            </p:sp>
          </p:grpSp>
          <p:grpSp>
            <p:nvGrpSpPr>
              <p:cNvPr id="159" name="Group 39"/>
              <p:cNvGrpSpPr>
                <a:grpSpLocks/>
              </p:cNvGrpSpPr>
              <p:nvPr/>
            </p:nvGrpSpPr>
            <p:grpSpPr bwMode="auto">
              <a:xfrm>
                <a:off x="5935494" y="4648200"/>
                <a:ext cx="312906" cy="521486"/>
                <a:chOff x="8069094" y="4648200"/>
                <a:chExt cx="312906" cy="521486"/>
              </a:xfrm>
            </p:grpSpPr>
            <p:cxnSp>
              <p:nvCxnSpPr>
                <p:cNvPr id="170" name="Straight Connector 33"/>
                <p:cNvCxnSpPr/>
                <p:nvPr/>
              </p:nvCxnSpPr>
              <p:spPr>
                <a:xfrm rot="5400000">
                  <a:off x="8152680" y="4723532"/>
                  <a:ext cx="152252"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1" name="TextBox 33"/>
                <p:cNvSpPr txBox="1">
                  <a:spLocks noChangeArrowheads="1"/>
                </p:cNvSpPr>
                <p:nvPr/>
              </p:nvSpPr>
              <p:spPr bwMode="auto">
                <a:xfrm>
                  <a:off x="8069094" y="4800601"/>
                  <a:ext cx="312906" cy="369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a:latin typeface="+mn-lt"/>
                    </a:rPr>
                    <a:t>5</a:t>
                  </a:r>
                </a:p>
              </p:txBody>
            </p:sp>
          </p:grpSp>
          <p:grpSp>
            <p:nvGrpSpPr>
              <p:cNvPr id="160" name="Group 42"/>
              <p:cNvGrpSpPr>
                <a:grpSpLocks/>
              </p:cNvGrpSpPr>
              <p:nvPr/>
            </p:nvGrpSpPr>
            <p:grpSpPr bwMode="auto">
              <a:xfrm>
                <a:off x="6240294" y="4648200"/>
                <a:ext cx="312906" cy="521486"/>
                <a:chOff x="8069094" y="4648200"/>
                <a:chExt cx="312906" cy="521486"/>
              </a:xfrm>
            </p:grpSpPr>
            <p:cxnSp>
              <p:nvCxnSpPr>
                <p:cNvPr id="168" name="Straight Connector 31"/>
                <p:cNvCxnSpPr/>
                <p:nvPr/>
              </p:nvCxnSpPr>
              <p:spPr>
                <a:xfrm rot="5400000">
                  <a:off x="8152680" y="4723532"/>
                  <a:ext cx="152252"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9" name="TextBox 31"/>
                <p:cNvSpPr txBox="1">
                  <a:spLocks noChangeArrowheads="1"/>
                </p:cNvSpPr>
                <p:nvPr/>
              </p:nvSpPr>
              <p:spPr bwMode="auto">
                <a:xfrm>
                  <a:off x="8069094" y="4800601"/>
                  <a:ext cx="312906" cy="369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a:latin typeface="+mn-lt"/>
                    </a:rPr>
                    <a:t>6</a:t>
                  </a:r>
                </a:p>
              </p:txBody>
            </p:sp>
          </p:grpSp>
          <p:grpSp>
            <p:nvGrpSpPr>
              <p:cNvPr id="161" name="Group 45"/>
              <p:cNvGrpSpPr>
                <a:grpSpLocks/>
              </p:cNvGrpSpPr>
              <p:nvPr/>
            </p:nvGrpSpPr>
            <p:grpSpPr bwMode="auto">
              <a:xfrm>
                <a:off x="6545094" y="4648200"/>
                <a:ext cx="312906" cy="521486"/>
                <a:chOff x="8069094" y="4648200"/>
                <a:chExt cx="312906" cy="521486"/>
              </a:xfrm>
            </p:grpSpPr>
            <p:cxnSp>
              <p:nvCxnSpPr>
                <p:cNvPr id="166" name="Straight Connector 29"/>
                <p:cNvCxnSpPr/>
                <p:nvPr/>
              </p:nvCxnSpPr>
              <p:spPr>
                <a:xfrm rot="5400000">
                  <a:off x="8152680" y="4723532"/>
                  <a:ext cx="152252"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7" name="TextBox 29"/>
                <p:cNvSpPr txBox="1">
                  <a:spLocks noChangeArrowheads="1"/>
                </p:cNvSpPr>
                <p:nvPr/>
              </p:nvSpPr>
              <p:spPr bwMode="auto">
                <a:xfrm>
                  <a:off x="8069094" y="4800601"/>
                  <a:ext cx="312906" cy="369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a:latin typeface="+mn-lt"/>
                    </a:rPr>
                    <a:t>7</a:t>
                  </a:r>
                </a:p>
              </p:txBody>
            </p:sp>
          </p:grpSp>
          <p:grpSp>
            <p:nvGrpSpPr>
              <p:cNvPr id="162" name="Group 48"/>
              <p:cNvGrpSpPr>
                <a:grpSpLocks/>
              </p:cNvGrpSpPr>
              <p:nvPr/>
            </p:nvGrpSpPr>
            <p:grpSpPr bwMode="auto">
              <a:xfrm>
                <a:off x="6849894" y="4648200"/>
                <a:ext cx="312906" cy="521486"/>
                <a:chOff x="8069094" y="4648200"/>
                <a:chExt cx="312906" cy="521486"/>
              </a:xfrm>
            </p:grpSpPr>
            <p:cxnSp>
              <p:nvCxnSpPr>
                <p:cNvPr id="164" name="Straight Connector 27"/>
                <p:cNvCxnSpPr/>
                <p:nvPr/>
              </p:nvCxnSpPr>
              <p:spPr>
                <a:xfrm rot="5400000">
                  <a:off x="8152680" y="4723532"/>
                  <a:ext cx="152252"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5" name="TextBox 27"/>
                <p:cNvSpPr txBox="1">
                  <a:spLocks noChangeArrowheads="1"/>
                </p:cNvSpPr>
                <p:nvPr/>
              </p:nvSpPr>
              <p:spPr bwMode="auto">
                <a:xfrm>
                  <a:off x="8069094" y="4800601"/>
                  <a:ext cx="312906" cy="369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a:latin typeface="+mn-lt"/>
                    </a:rPr>
                    <a:t>8</a:t>
                  </a:r>
                </a:p>
              </p:txBody>
            </p:sp>
          </p:grpSp>
          <p:sp>
            <p:nvSpPr>
              <p:cNvPr id="163" name="TextBox 25"/>
              <p:cNvSpPr txBox="1">
                <a:spLocks noChangeArrowheads="1"/>
              </p:cNvSpPr>
              <p:nvPr/>
            </p:nvSpPr>
            <p:spPr bwMode="auto">
              <a:xfrm>
                <a:off x="5105400" y="5105401"/>
                <a:ext cx="3236784" cy="369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a:latin typeface="+mn-lt"/>
                  </a:rPr>
                  <a:t>Quantity of Ice-Cream Cones </a:t>
                </a:r>
              </a:p>
            </p:txBody>
          </p:sp>
        </p:grpSp>
        <p:grpSp>
          <p:nvGrpSpPr>
            <p:cNvPr id="104" name="Group 50"/>
            <p:cNvGrpSpPr>
              <a:grpSpLocks/>
            </p:cNvGrpSpPr>
            <p:nvPr/>
          </p:nvGrpSpPr>
          <p:grpSpPr bwMode="auto">
            <a:xfrm>
              <a:off x="3517900" y="876300"/>
              <a:ext cx="2903538" cy="3786188"/>
              <a:chOff x="3672225" y="1014554"/>
              <a:chExt cx="2903350" cy="3786839"/>
            </a:xfrm>
          </p:grpSpPr>
          <p:cxnSp>
            <p:nvCxnSpPr>
              <p:cNvPr id="129" name="Straight Connector 7"/>
              <p:cNvCxnSpPr/>
              <p:nvPr/>
            </p:nvCxnSpPr>
            <p:spPr>
              <a:xfrm rot="5400000">
                <a:off x="2896385" y="3123911"/>
                <a:ext cx="3353376" cy="1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0" name="Group 56"/>
              <p:cNvGrpSpPr>
                <a:grpSpLocks/>
              </p:cNvGrpSpPr>
              <p:nvPr/>
            </p:nvGrpSpPr>
            <p:grpSpPr bwMode="auto">
              <a:xfrm>
                <a:off x="3842059" y="1828799"/>
                <a:ext cx="882088" cy="369309"/>
                <a:chOff x="5975912" y="2285999"/>
                <a:chExt cx="882088" cy="369309"/>
              </a:xfrm>
            </p:grpSpPr>
            <p:sp>
              <p:nvSpPr>
                <p:cNvPr id="147" name="TextBox 53"/>
                <p:cNvSpPr txBox="1">
                  <a:spLocks noChangeArrowheads="1"/>
                </p:cNvSpPr>
                <p:nvPr/>
              </p:nvSpPr>
              <p:spPr bwMode="auto">
                <a:xfrm>
                  <a:off x="5975912" y="2285999"/>
                  <a:ext cx="761744" cy="369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a:latin typeface="+mn-lt"/>
                    </a:rPr>
                    <a:t>$3.00</a:t>
                  </a:r>
                </a:p>
              </p:txBody>
            </p:sp>
            <p:cxnSp>
              <p:nvCxnSpPr>
                <p:cNvPr id="148" name="Straight Connector 55"/>
                <p:cNvCxnSpPr/>
                <p:nvPr/>
              </p:nvCxnSpPr>
              <p:spPr>
                <a:xfrm>
                  <a:off x="6706133" y="2513333"/>
                  <a:ext cx="15239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1" name="Group 57"/>
              <p:cNvGrpSpPr>
                <a:grpSpLocks/>
              </p:cNvGrpSpPr>
              <p:nvPr/>
            </p:nvGrpSpPr>
            <p:grpSpPr bwMode="auto">
              <a:xfrm>
                <a:off x="3963087" y="2297667"/>
                <a:ext cx="761060" cy="369309"/>
                <a:chOff x="6096940" y="2285999"/>
                <a:chExt cx="761060" cy="369309"/>
              </a:xfrm>
            </p:grpSpPr>
            <p:sp>
              <p:nvSpPr>
                <p:cNvPr id="145" name="TextBox 58"/>
                <p:cNvSpPr txBox="1">
                  <a:spLocks noChangeArrowheads="1"/>
                </p:cNvSpPr>
                <p:nvPr/>
              </p:nvSpPr>
              <p:spPr bwMode="auto">
                <a:xfrm>
                  <a:off x="6096940" y="2285999"/>
                  <a:ext cx="633505" cy="369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a:latin typeface="+mn-lt"/>
                    </a:rPr>
                    <a:t>2.50</a:t>
                  </a:r>
                </a:p>
              </p:txBody>
            </p:sp>
            <p:cxnSp>
              <p:nvCxnSpPr>
                <p:cNvPr id="146" name="Straight Connector 69"/>
                <p:cNvCxnSpPr/>
                <p:nvPr/>
              </p:nvCxnSpPr>
              <p:spPr>
                <a:xfrm>
                  <a:off x="6706133" y="2514446"/>
                  <a:ext cx="15239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2" name="Group 60"/>
              <p:cNvGrpSpPr>
                <a:grpSpLocks/>
              </p:cNvGrpSpPr>
              <p:nvPr/>
            </p:nvGrpSpPr>
            <p:grpSpPr bwMode="auto">
              <a:xfrm>
                <a:off x="3963087" y="2754868"/>
                <a:ext cx="761060" cy="369309"/>
                <a:chOff x="6096940" y="2286000"/>
                <a:chExt cx="761060" cy="369309"/>
              </a:xfrm>
            </p:grpSpPr>
            <p:sp>
              <p:nvSpPr>
                <p:cNvPr id="143" name="TextBox 65"/>
                <p:cNvSpPr txBox="1">
                  <a:spLocks noChangeArrowheads="1"/>
                </p:cNvSpPr>
                <p:nvPr/>
              </p:nvSpPr>
              <p:spPr bwMode="auto">
                <a:xfrm>
                  <a:off x="6096940" y="2286000"/>
                  <a:ext cx="633505" cy="369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a:latin typeface="+mn-lt"/>
                    </a:rPr>
                    <a:t>2.00</a:t>
                  </a:r>
                </a:p>
              </p:txBody>
            </p:sp>
            <p:cxnSp>
              <p:nvCxnSpPr>
                <p:cNvPr id="144" name="Straight Connector 67"/>
                <p:cNvCxnSpPr/>
                <p:nvPr/>
              </p:nvCxnSpPr>
              <p:spPr>
                <a:xfrm>
                  <a:off x="6706133" y="2514524"/>
                  <a:ext cx="15239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3" name="Group 63"/>
              <p:cNvGrpSpPr>
                <a:grpSpLocks/>
              </p:cNvGrpSpPr>
              <p:nvPr/>
            </p:nvGrpSpPr>
            <p:grpSpPr bwMode="auto">
              <a:xfrm>
                <a:off x="3963087" y="3212068"/>
                <a:ext cx="761060" cy="369309"/>
                <a:chOff x="6096940" y="2286000"/>
                <a:chExt cx="761060" cy="369309"/>
              </a:xfrm>
            </p:grpSpPr>
            <p:sp>
              <p:nvSpPr>
                <p:cNvPr id="141" name="TextBox 63"/>
                <p:cNvSpPr txBox="1">
                  <a:spLocks noChangeArrowheads="1"/>
                </p:cNvSpPr>
                <p:nvPr/>
              </p:nvSpPr>
              <p:spPr bwMode="auto">
                <a:xfrm>
                  <a:off x="6096940" y="2286000"/>
                  <a:ext cx="633505" cy="369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a:latin typeface="+mn-lt"/>
                    </a:rPr>
                    <a:t>1.50</a:t>
                  </a:r>
                </a:p>
              </p:txBody>
            </p:sp>
            <p:cxnSp>
              <p:nvCxnSpPr>
                <p:cNvPr id="142" name="Straight Connector 65"/>
                <p:cNvCxnSpPr/>
                <p:nvPr/>
              </p:nvCxnSpPr>
              <p:spPr>
                <a:xfrm>
                  <a:off x="6706133" y="2514603"/>
                  <a:ext cx="15239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4" name="Group 66"/>
              <p:cNvGrpSpPr>
                <a:grpSpLocks/>
              </p:cNvGrpSpPr>
              <p:nvPr/>
            </p:nvGrpSpPr>
            <p:grpSpPr bwMode="auto">
              <a:xfrm>
                <a:off x="3963087" y="3669268"/>
                <a:ext cx="761060" cy="369309"/>
                <a:chOff x="6096940" y="2286000"/>
                <a:chExt cx="761060" cy="369309"/>
              </a:xfrm>
            </p:grpSpPr>
            <p:sp>
              <p:nvSpPr>
                <p:cNvPr id="139" name="TextBox 61"/>
                <p:cNvSpPr txBox="1">
                  <a:spLocks noChangeArrowheads="1"/>
                </p:cNvSpPr>
                <p:nvPr/>
              </p:nvSpPr>
              <p:spPr bwMode="auto">
                <a:xfrm>
                  <a:off x="6096940" y="2286000"/>
                  <a:ext cx="633505" cy="369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a:latin typeface="+mn-lt"/>
                    </a:rPr>
                    <a:t>1.00</a:t>
                  </a:r>
                </a:p>
              </p:txBody>
            </p:sp>
            <p:cxnSp>
              <p:nvCxnSpPr>
                <p:cNvPr id="140" name="Straight Connector 63"/>
                <p:cNvCxnSpPr/>
                <p:nvPr/>
              </p:nvCxnSpPr>
              <p:spPr>
                <a:xfrm>
                  <a:off x="6706133" y="2514681"/>
                  <a:ext cx="15239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5" name="Group 69"/>
              <p:cNvGrpSpPr>
                <a:grpSpLocks/>
              </p:cNvGrpSpPr>
              <p:nvPr/>
            </p:nvGrpSpPr>
            <p:grpSpPr bwMode="auto">
              <a:xfrm>
                <a:off x="3963087" y="4126468"/>
                <a:ext cx="761060" cy="369309"/>
                <a:chOff x="6096940" y="2286000"/>
                <a:chExt cx="761060" cy="369309"/>
              </a:xfrm>
            </p:grpSpPr>
            <p:sp>
              <p:nvSpPr>
                <p:cNvPr id="137" name="TextBox 59"/>
                <p:cNvSpPr txBox="1">
                  <a:spLocks noChangeArrowheads="1"/>
                </p:cNvSpPr>
                <p:nvPr/>
              </p:nvSpPr>
              <p:spPr bwMode="auto">
                <a:xfrm>
                  <a:off x="6096940" y="2286000"/>
                  <a:ext cx="633505" cy="369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a:latin typeface="+mn-lt"/>
                    </a:rPr>
                    <a:t>0.50</a:t>
                  </a:r>
                </a:p>
              </p:txBody>
            </p:sp>
            <p:cxnSp>
              <p:nvCxnSpPr>
                <p:cNvPr id="138" name="Straight Connector 61"/>
                <p:cNvCxnSpPr/>
                <p:nvPr/>
              </p:nvCxnSpPr>
              <p:spPr>
                <a:xfrm>
                  <a:off x="6706133" y="2514760"/>
                  <a:ext cx="15239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6" name="TextBox 58"/>
              <p:cNvSpPr txBox="1">
                <a:spLocks noChangeArrowheads="1"/>
              </p:cNvSpPr>
              <p:nvPr/>
            </p:nvSpPr>
            <p:spPr bwMode="auto">
              <a:xfrm>
                <a:off x="3672225" y="1014554"/>
                <a:ext cx="2903350" cy="369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a:latin typeface="+mn-lt"/>
                  </a:rPr>
                  <a:t>Price of Ice-Cream Cones </a:t>
                </a:r>
              </a:p>
            </p:txBody>
          </p:sp>
        </p:grpSp>
        <p:cxnSp>
          <p:nvCxnSpPr>
            <p:cNvPr id="105" name="Straight Connector 72"/>
            <p:cNvCxnSpPr/>
            <p:nvPr/>
          </p:nvCxnSpPr>
          <p:spPr>
            <a:xfrm flipV="1">
              <a:off x="4418013" y="3748088"/>
              <a:ext cx="304800" cy="11112"/>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6" name="Straight Connector 73"/>
            <p:cNvCxnSpPr/>
            <p:nvPr/>
          </p:nvCxnSpPr>
          <p:spPr>
            <a:xfrm>
              <a:off x="4418013" y="2843213"/>
              <a:ext cx="914400" cy="1587"/>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7" name="Straight Connector 74"/>
            <p:cNvCxnSpPr/>
            <p:nvPr/>
          </p:nvCxnSpPr>
          <p:spPr>
            <a:xfrm>
              <a:off x="4418013" y="2386013"/>
              <a:ext cx="1219200" cy="1587"/>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8" name="Straight Connector 75"/>
            <p:cNvCxnSpPr/>
            <p:nvPr/>
          </p:nvCxnSpPr>
          <p:spPr>
            <a:xfrm>
              <a:off x="4418013" y="3300413"/>
              <a:ext cx="609600" cy="1587"/>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76"/>
            <p:cNvCxnSpPr/>
            <p:nvPr/>
          </p:nvCxnSpPr>
          <p:spPr>
            <a:xfrm rot="5400000" flipH="1" flipV="1">
              <a:off x="4336256" y="3982244"/>
              <a:ext cx="1382713" cy="3175"/>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77"/>
            <p:cNvCxnSpPr/>
            <p:nvPr/>
          </p:nvCxnSpPr>
          <p:spPr>
            <a:xfrm rot="5400000" flipH="1" flipV="1">
              <a:off x="4303713" y="4243387"/>
              <a:ext cx="838200" cy="3175"/>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1" name="Straight Connector 78"/>
            <p:cNvCxnSpPr/>
            <p:nvPr/>
          </p:nvCxnSpPr>
          <p:spPr>
            <a:xfrm rot="5400000" flipH="1" flipV="1">
              <a:off x="4418013" y="3748087"/>
              <a:ext cx="1828800" cy="3175"/>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12" name="Freeform 183"/>
            <p:cNvSpPr>
              <a:spLocks/>
            </p:cNvSpPr>
            <p:nvPr/>
          </p:nvSpPr>
          <p:spPr bwMode="auto">
            <a:xfrm>
              <a:off x="5872163" y="1854200"/>
              <a:ext cx="146050" cy="138113"/>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3" name="Freeform 183"/>
            <p:cNvSpPr>
              <a:spLocks/>
            </p:cNvSpPr>
            <p:nvPr/>
          </p:nvSpPr>
          <p:spPr bwMode="auto">
            <a:xfrm>
              <a:off x="5567363" y="2311400"/>
              <a:ext cx="146050" cy="138113"/>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 name="Freeform 183"/>
            <p:cNvSpPr>
              <a:spLocks/>
            </p:cNvSpPr>
            <p:nvPr/>
          </p:nvSpPr>
          <p:spPr bwMode="auto">
            <a:xfrm>
              <a:off x="5256213" y="2768600"/>
              <a:ext cx="146050" cy="138113"/>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 name="Freeform 183"/>
            <p:cNvSpPr>
              <a:spLocks/>
            </p:cNvSpPr>
            <p:nvPr/>
          </p:nvSpPr>
          <p:spPr bwMode="auto">
            <a:xfrm>
              <a:off x="4951413" y="3241675"/>
              <a:ext cx="146050" cy="136525"/>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6" name="Freeform 183"/>
            <p:cNvSpPr>
              <a:spLocks/>
            </p:cNvSpPr>
            <p:nvPr/>
          </p:nvSpPr>
          <p:spPr bwMode="auto">
            <a:xfrm>
              <a:off x="4646613" y="3698875"/>
              <a:ext cx="146050" cy="136525"/>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7" name="Freeform 183"/>
            <p:cNvSpPr>
              <a:spLocks/>
            </p:cNvSpPr>
            <p:nvPr/>
          </p:nvSpPr>
          <p:spPr bwMode="auto">
            <a:xfrm>
              <a:off x="4341813" y="4156075"/>
              <a:ext cx="146050" cy="136525"/>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cxnSp>
          <p:nvCxnSpPr>
            <p:cNvPr id="118" name="Straight Arrow Connector 85"/>
            <p:cNvCxnSpPr/>
            <p:nvPr/>
          </p:nvCxnSpPr>
          <p:spPr>
            <a:xfrm rot="5400000">
              <a:off x="4266407" y="2615406"/>
              <a:ext cx="457200" cy="1587"/>
            </a:xfrm>
            <a:prstGeom prst="straightConnector1">
              <a:avLst/>
            </a:prstGeom>
            <a:ln w="190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9" name="Straight Arrow Connector 86"/>
            <p:cNvCxnSpPr/>
            <p:nvPr/>
          </p:nvCxnSpPr>
          <p:spPr>
            <a:xfrm>
              <a:off x="5332413" y="4510088"/>
              <a:ext cx="303212" cy="1587"/>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120" name="Group 90"/>
            <p:cNvGrpSpPr>
              <a:grpSpLocks/>
            </p:cNvGrpSpPr>
            <p:nvPr/>
          </p:nvGrpSpPr>
          <p:grpSpPr bwMode="auto">
            <a:xfrm>
              <a:off x="4494213" y="1863726"/>
              <a:ext cx="3962398" cy="790180"/>
              <a:chOff x="4648200" y="2457916"/>
              <a:chExt cx="3962835" cy="791854"/>
            </a:xfrm>
          </p:grpSpPr>
          <p:sp>
            <p:nvSpPr>
              <p:cNvPr id="127" name="TextBox 91"/>
              <p:cNvSpPr txBox="1">
                <a:spLocks noChangeArrowheads="1"/>
              </p:cNvSpPr>
              <p:nvPr/>
            </p:nvSpPr>
            <p:spPr bwMode="auto">
              <a:xfrm>
                <a:off x="6472054" y="2457916"/>
                <a:ext cx="2138981" cy="791854"/>
              </a:xfrm>
              <a:prstGeom prst="rect">
                <a:avLst/>
              </a:prstGeom>
              <a:solidFill>
                <a:srgbClr val="F2D69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dirty="0">
                    <a:latin typeface="+mn-lt"/>
                  </a:rPr>
                  <a:t>1. An increase</a:t>
                </a:r>
              </a:p>
              <a:p>
                <a:pPr eaLnBrk="1" hangingPunct="1">
                  <a:buFontTx/>
                  <a:buNone/>
                </a:pPr>
                <a:r>
                  <a:rPr lang="en-US" altLang="en-US" sz="1800" dirty="0">
                    <a:latin typeface="+mn-lt"/>
                  </a:rPr>
                  <a:t>in price . . .</a:t>
                </a:r>
              </a:p>
            </p:txBody>
          </p:sp>
          <p:cxnSp>
            <p:nvCxnSpPr>
              <p:cNvPr id="128" name="Straight Connector 89"/>
              <p:cNvCxnSpPr/>
              <p:nvPr/>
            </p:nvCxnSpPr>
            <p:spPr>
              <a:xfrm flipV="1">
                <a:off x="4648200" y="3048127"/>
                <a:ext cx="1829002" cy="1527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1" name="Group 93"/>
            <p:cNvGrpSpPr>
              <a:grpSpLocks/>
            </p:cNvGrpSpPr>
            <p:nvPr/>
          </p:nvGrpSpPr>
          <p:grpSpPr bwMode="auto">
            <a:xfrm>
              <a:off x="5408613" y="3101975"/>
              <a:ext cx="3352021" cy="1408113"/>
              <a:chOff x="4343400" y="2248400"/>
              <a:chExt cx="3353382" cy="1409200"/>
            </a:xfrm>
          </p:grpSpPr>
          <p:sp>
            <p:nvSpPr>
              <p:cNvPr id="125" name="TextBox 94"/>
              <p:cNvSpPr txBox="1">
                <a:spLocks noChangeArrowheads="1"/>
              </p:cNvSpPr>
              <p:nvPr/>
            </p:nvSpPr>
            <p:spPr bwMode="auto">
              <a:xfrm>
                <a:off x="5259609" y="2248400"/>
                <a:ext cx="2437173" cy="1129700"/>
              </a:xfrm>
              <a:prstGeom prst="rect">
                <a:avLst/>
              </a:prstGeom>
              <a:solidFill>
                <a:srgbClr val="F2D69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800" dirty="0">
                    <a:latin typeface="+mn-lt"/>
                  </a:rPr>
                  <a:t>2. . . . increases quantity of cones supplied.</a:t>
                </a:r>
              </a:p>
            </p:txBody>
          </p:sp>
          <p:cxnSp>
            <p:nvCxnSpPr>
              <p:cNvPr id="126" name="Straight Connector 92"/>
              <p:cNvCxnSpPr/>
              <p:nvPr/>
            </p:nvCxnSpPr>
            <p:spPr>
              <a:xfrm flipV="1">
                <a:off x="4343400" y="2895012"/>
                <a:ext cx="914771" cy="762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22" name="Straight Connector 93"/>
            <p:cNvCxnSpPr/>
            <p:nvPr/>
          </p:nvCxnSpPr>
          <p:spPr>
            <a:xfrm rot="5400000" flipH="1" flipV="1">
              <a:off x="4455319" y="3480594"/>
              <a:ext cx="2362200" cy="1588"/>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3" name="Straight Connector 94"/>
            <p:cNvCxnSpPr/>
            <p:nvPr/>
          </p:nvCxnSpPr>
          <p:spPr>
            <a:xfrm rot="5400000" flipH="1" flipV="1">
              <a:off x="4531519" y="3328194"/>
              <a:ext cx="2819400" cy="1588"/>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4" name="Straight Connector 95"/>
            <p:cNvCxnSpPr/>
            <p:nvPr/>
          </p:nvCxnSpPr>
          <p:spPr>
            <a:xfrm>
              <a:off x="4418013" y="1919288"/>
              <a:ext cx="1524000" cy="1587"/>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sp>
        <p:nvSpPr>
          <p:cNvPr id="3" name="AutoShape 2" descr="Handgezeichnetes Eiscreme-Set Kostenlose Vektore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6"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82827" t="8387" r="1171" b="47529"/>
          <a:stretch/>
        </p:blipFill>
        <p:spPr bwMode="auto">
          <a:xfrm>
            <a:off x="7928247" y="1957393"/>
            <a:ext cx="723338" cy="19927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65636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9"/>
                                        </p:tgtEl>
                                        <p:attrNameLst>
                                          <p:attrName>style.visibility</p:attrName>
                                        </p:attrNameLst>
                                      </p:cBhvr>
                                      <p:to>
                                        <p:strVal val="visible"/>
                                      </p:to>
                                    </p:set>
                                    <p:animEffect transition="in" filter="wipe(left)">
                                      <p:cBhvr>
                                        <p:cTn id="7"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1"/>
          </p:nvPr>
        </p:nvSpPr>
        <p:spPr/>
        <p:txBody>
          <a:bodyPr/>
          <a:lstStyle/>
          <a:p>
            <a:r>
              <a:rPr lang="en-US" altLang="en-US" dirty="0">
                <a:solidFill>
                  <a:srgbClr val="002060"/>
                </a:solidFill>
              </a:rPr>
              <a:t>Market Supply as the Sum of Individual Supplies</a:t>
            </a:r>
          </a:p>
          <a:p>
            <a:endParaRPr lang="de-DE" dirty="0"/>
          </a:p>
        </p:txBody>
      </p:sp>
      <p:sp>
        <p:nvSpPr>
          <p:cNvPr id="3" name="Inhaltsplatzhalter 2"/>
          <p:cNvSpPr>
            <a:spLocks noGrp="1"/>
          </p:cNvSpPr>
          <p:nvPr>
            <p:ph sz="quarter" idx="12"/>
          </p:nvPr>
        </p:nvSpPr>
        <p:spPr>
          <a:xfrm>
            <a:off x="5833242" y="2347417"/>
            <a:ext cx="2900855" cy="3216275"/>
          </a:xfrm>
        </p:spPr>
        <p:txBody>
          <a:bodyPr/>
          <a:lstStyle/>
          <a:p>
            <a:pPr marL="0" indent="0">
              <a:lnSpc>
                <a:spcPts val="2000"/>
              </a:lnSpc>
              <a:buNone/>
            </a:pPr>
            <a:r>
              <a:rPr lang="en-US" altLang="en-US" sz="1800" dirty="0"/>
              <a:t>The quantity supplied in a market is the sum of the quantities supplied by all the sellers at each price. Thus, the market supply curve is found by adding horizontally the individual supply curves. At a price of $2.00, Ben supplies 3 ice-cream cones, and Jerry supplies 4 ice-cream cones. The quantity supplied in the market at this price is 7 cones.</a:t>
            </a:r>
          </a:p>
          <a:p>
            <a:pPr marL="0" indent="0">
              <a:lnSpc>
                <a:spcPts val="2000"/>
              </a:lnSpc>
              <a:buClr>
                <a:srgbClr val="2E63AC"/>
              </a:buClr>
              <a:buNone/>
            </a:pPr>
            <a:endParaRPr lang="en-US" sz="1800" dirty="0"/>
          </a:p>
          <a:p>
            <a:pPr marL="0" indent="0">
              <a:lnSpc>
                <a:spcPts val="2000"/>
              </a:lnSpc>
              <a:buClr>
                <a:srgbClr val="2E63AC"/>
              </a:buClr>
              <a:buNone/>
            </a:pPr>
            <a:endParaRPr lang="de-DE" sz="1800" dirty="0"/>
          </a:p>
        </p:txBody>
      </p:sp>
      <p:sp>
        <p:nvSpPr>
          <p:cNvPr id="5" name="Titel 4"/>
          <p:cNvSpPr>
            <a:spLocks noGrp="1"/>
          </p:cNvSpPr>
          <p:nvPr>
            <p:ph type="title"/>
          </p:nvPr>
        </p:nvSpPr>
        <p:spPr>
          <a:xfrm>
            <a:off x="604838" y="310778"/>
            <a:ext cx="6545262" cy="1264025"/>
          </a:xfrm>
        </p:spPr>
        <p:txBody>
          <a:bodyPr/>
          <a:lstStyle/>
          <a:p>
            <a:r>
              <a:rPr lang="de-DE" dirty="0" err="1"/>
              <a:t>supply</a:t>
            </a:r>
            <a:r>
              <a:rPr lang="de-DE" dirty="0"/>
              <a:t> #3</a:t>
            </a: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725" y="2948513"/>
            <a:ext cx="5006027" cy="22649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Tree>
    <p:extLst>
      <p:ext uri="{BB962C8B-B14F-4D97-AF65-F5344CB8AC3E}">
        <p14:creationId xmlns:p14="http://schemas.microsoft.com/office/powerpoint/2010/main" val="2757248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1"/>
          </p:nvPr>
        </p:nvSpPr>
        <p:spPr/>
        <p:txBody>
          <a:bodyPr/>
          <a:lstStyle/>
          <a:p>
            <a:r>
              <a:rPr lang="en-US" altLang="en-US" dirty="0">
                <a:solidFill>
                  <a:srgbClr val="002060"/>
                </a:solidFill>
              </a:rPr>
              <a:t>Market Supply as the Sum of Individual Supplies</a:t>
            </a:r>
          </a:p>
        </p:txBody>
      </p:sp>
      <p:sp>
        <p:nvSpPr>
          <p:cNvPr id="5" name="Titel 4"/>
          <p:cNvSpPr>
            <a:spLocks noGrp="1"/>
          </p:cNvSpPr>
          <p:nvPr>
            <p:ph type="title"/>
          </p:nvPr>
        </p:nvSpPr>
        <p:spPr>
          <a:xfrm>
            <a:off x="604838" y="310778"/>
            <a:ext cx="6545262" cy="1264025"/>
          </a:xfrm>
        </p:spPr>
        <p:txBody>
          <a:bodyPr/>
          <a:lstStyle/>
          <a:p>
            <a:r>
              <a:rPr lang="en-US" dirty="0"/>
              <a:t>supply</a:t>
            </a:r>
            <a:r>
              <a:rPr lang="de-DE" dirty="0"/>
              <a:t> #4</a:t>
            </a:r>
            <a:endParaRPr lang="en-US" dirty="0"/>
          </a:p>
        </p:txBody>
      </p:sp>
      <p:grpSp>
        <p:nvGrpSpPr>
          <p:cNvPr id="3" name="Gruppieren 2"/>
          <p:cNvGrpSpPr/>
          <p:nvPr/>
        </p:nvGrpSpPr>
        <p:grpSpPr>
          <a:xfrm>
            <a:off x="488710" y="2376523"/>
            <a:ext cx="7857708" cy="3899543"/>
            <a:chOff x="488710" y="2376523"/>
            <a:chExt cx="7857708" cy="3899543"/>
          </a:xfrm>
        </p:grpSpPr>
        <p:sp>
          <p:nvSpPr>
            <p:cNvPr id="203" name="Rectangle 7"/>
            <p:cNvSpPr/>
            <p:nvPr/>
          </p:nvSpPr>
          <p:spPr>
            <a:xfrm>
              <a:off x="1597192" y="3264559"/>
              <a:ext cx="1526390" cy="21776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buFontTx/>
                <a:buNone/>
                <a:defRPr/>
              </a:pPr>
              <a:endParaRPr lang="en-US" sz="1600">
                <a:solidFill>
                  <a:schemeClr val="tx1"/>
                </a:solidFill>
              </a:endParaRPr>
            </a:p>
          </p:txBody>
        </p:sp>
        <p:grpSp>
          <p:nvGrpSpPr>
            <p:cNvPr id="204" name="Group 7"/>
            <p:cNvGrpSpPr>
              <a:grpSpLocks/>
            </p:cNvGrpSpPr>
            <p:nvPr/>
          </p:nvGrpSpPr>
          <p:grpSpPr bwMode="auto">
            <a:xfrm>
              <a:off x="1585216" y="3361345"/>
              <a:ext cx="1386937" cy="1811709"/>
              <a:chOff x="4412430" y="1481554"/>
              <a:chExt cx="1654505" cy="2853161"/>
            </a:xfrm>
          </p:grpSpPr>
          <p:cxnSp>
            <p:nvCxnSpPr>
              <p:cNvPr id="377" name="Straight Connector 9"/>
              <p:cNvCxnSpPr/>
              <p:nvPr/>
            </p:nvCxnSpPr>
            <p:spPr>
              <a:xfrm rot="5400000" flipH="1" flipV="1">
                <a:off x="3840766" y="2696251"/>
                <a:ext cx="2210128" cy="1066799"/>
              </a:xfrm>
              <a:prstGeom prst="line">
                <a:avLst/>
              </a:prstGeom>
              <a:ln w="38100">
                <a:solidFill>
                  <a:srgbClr val="005EA4"/>
                </a:solidFill>
              </a:ln>
            </p:spPr>
            <p:style>
              <a:lnRef idx="1">
                <a:schemeClr val="accent1"/>
              </a:lnRef>
              <a:fillRef idx="0">
                <a:schemeClr val="accent1"/>
              </a:fillRef>
              <a:effectRef idx="0">
                <a:schemeClr val="accent1"/>
              </a:effectRef>
              <a:fontRef idx="minor">
                <a:schemeClr val="tx1"/>
              </a:fontRef>
            </p:style>
          </p:cxnSp>
          <p:sp>
            <p:nvSpPr>
              <p:cNvPr id="378" name="TextBox 9"/>
              <p:cNvSpPr txBox="1">
                <a:spLocks noChangeArrowheads="1"/>
              </p:cNvSpPr>
              <p:nvPr/>
            </p:nvSpPr>
            <p:spPr bwMode="auto">
              <a:xfrm>
                <a:off x="5395349" y="1481554"/>
                <a:ext cx="671586" cy="533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lgn="ctr" eaLnBrk="1" hangingPunct="1">
                  <a:buFontTx/>
                  <a:buNone/>
                </a:pPr>
                <a:r>
                  <a:rPr lang="en-US" altLang="en-US" sz="1600">
                    <a:latin typeface="+mn-lt"/>
                  </a:rPr>
                  <a:t>S</a:t>
                </a:r>
                <a:r>
                  <a:rPr lang="en-US" altLang="en-US" sz="1600" baseline="-25000">
                    <a:latin typeface="+mn-lt"/>
                  </a:rPr>
                  <a:t>Ben</a:t>
                </a:r>
              </a:p>
            </p:txBody>
          </p:sp>
        </p:grpSp>
        <p:grpSp>
          <p:nvGrpSpPr>
            <p:cNvPr id="205" name="Group 10"/>
            <p:cNvGrpSpPr>
              <a:grpSpLocks/>
            </p:cNvGrpSpPr>
            <p:nvPr/>
          </p:nvGrpSpPr>
          <p:grpSpPr bwMode="auto">
            <a:xfrm>
              <a:off x="1374755" y="5345454"/>
              <a:ext cx="1892853" cy="916418"/>
              <a:chOff x="644047" y="5147845"/>
              <a:chExt cx="2258329" cy="1443864"/>
            </a:xfrm>
          </p:grpSpPr>
          <p:sp>
            <p:nvSpPr>
              <p:cNvPr id="351" name="TextBox 11"/>
              <p:cNvSpPr txBox="1">
                <a:spLocks noChangeArrowheads="1"/>
              </p:cNvSpPr>
              <p:nvPr/>
            </p:nvSpPr>
            <p:spPr bwMode="auto">
              <a:xfrm>
                <a:off x="644047" y="5300246"/>
                <a:ext cx="356111" cy="533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lgn="ctr" eaLnBrk="1" hangingPunct="1">
                  <a:buFontTx/>
                  <a:buNone/>
                </a:pPr>
                <a:r>
                  <a:rPr lang="en-US" altLang="en-US" sz="1600">
                    <a:latin typeface="+mn-lt"/>
                  </a:rPr>
                  <a:t>0</a:t>
                </a:r>
              </a:p>
            </p:txBody>
          </p:sp>
          <p:grpSp>
            <p:nvGrpSpPr>
              <p:cNvPr id="352" name="Group 99"/>
              <p:cNvGrpSpPr>
                <a:grpSpLocks/>
              </p:cNvGrpSpPr>
              <p:nvPr/>
            </p:nvGrpSpPr>
            <p:grpSpPr bwMode="auto">
              <a:xfrm>
                <a:off x="925309" y="5147845"/>
                <a:ext cx="1802056" cy="685811"/>
                <a:chOff x="947763" y="5147845"/>
                <a:chExt cx="1802056" cy="685811"/>
              </a:xfrm>
            </p:grpSpPr>
            <p:cxnSp>
              <p:nvCxnSpPr>
                <p:cNvPr id="354" name="Straight Connector 15"/>
                <p:cNvCxnSpPr/>
                <p:nvPr/>
              </p:nvCxnSpPr>
              <p:spPr>
                <a:xfrm>
                  <a:off x="947763" y="5300337"/>
                  <a:ext cx="180205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55" name="Group 96"/>
                <p:cNvGrpSpPr>
                  <a:grpSpLocks/>
                </p:cNvGrpSpPr>
                <p:nvPr/>
              </p:nvGrpSpPr>
              <p:grpSpPr bwMode="auto">
                <a:xfrm>
                  <a:off x="960892" y="5147845"/>
                  <a:ext cx="1727711" cy="685811"/>
                  <a:chOff x="960892" y="5147845"/>
                  <a:chExt cx="1727711" cy="685811"/>
                </a:xfrm>
              </p:grpSpPr>
              <p:grpSp>
                <p:nvGrpSpPr>
                  <p:cNvPr id="356" name="Group 27"/>
                  <p:cNvGrpSpPr>
                    <a:grpSpLocks/>
                  </p:cNvGrpSpPr>
                  <p:nvPr/>
                </p:nvGrpSpPr>
                <p:grpSpPr bwMode="auto">
                  <a:xfrm>
                    <a:off x="960892" y="5147845"/>
                    <a:ext cx="356111" cy="685811"/>
                    <a:chOff x="8033066" y="4648199"/>
                    <a:chExt cx="356111" cy="685811"/>
                  </a:xfrm>
                </p:grpSpPr>
                <p:cxnSp>
                  <p:nvCxnSpPr>
                    <p:cNvPr id="375" name="Straight Connector 43"/>
                    <p:cNvCxnSpPr/>
                    <p:nvPr/>
                  </p:nvCxnSpPr>
                  <p:spPr>
                    <a:xfrm rot="5400000">
                      <a:off x="8158827" y="4723651"/>
                      <a:ext cx="152491"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76" name="TextBox 43"/>
                    <p:cNvSpPr txBox="1">
                      <a:spLocks noChangeArrowheads="1"/>
                    </p:cNvSpPr>
                    <p:nvPr/>
                  </p:nvSpPr>
                  <p:spPr bwMode="auto">
                    <a:xfrm>
                      <a:off x="8033066" y="4800600"/>
                      <a:ext cx="356111" cy="533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lgn="ctr" eaLnBrk="1" hangingPunct="1">
                        <a:buFontTx/>
                        <a:buNone/>
                      </a:pPr>
                      <a:r>
                        <a:rPr lang="en-US" altLang="en-US" sz="1600">
                          <a:latin typeface="+mn-lt"/>
                        </a:rPr>
                        <a:t>1</a:t>
                      </a:r>
                    </a:p>
                  </p:txBody>
                </p:sp>
              </p:grpSp>
              <p:grpSp>
                <p:nvGrpSpPr>
                  <p:cNvPr id="357" name="Group 30"/>
                  <p:cNvGrpSpPr>
                    <a:grpSpLocks/>
                  </p:cNvGrpSpPr>
                  <p:nvPr/>
                </p:nvGrpSpPr>
                <p:grpSpPr bwMode="auto">
                  <a:xfrm>
                    <a:off x="1189492" y="5147845"/>
                    <a:ext cx="356111" cy="685811"/>
                    <a:chOff x="8033066" y="4648199"/>
                    <a:chExt cx="356111" cy="685811"/>
                  </a:xfrm>
                </p:grpSpPr>
                <p:cxnSp>
                  <p:nvCxnSpPr>
                    <p:cNvPr id="373" name="Straight Connector 41"/>
                    <p:cNvCxnSpPr/>
                    <p:nvPr/>
                  </p:nvCxnSpPr>
                  <p:spPr>
                    <a:xfrm rot="5400000">
                      <a:off x="8158858" y="4723651"/>
                      <a:ext cx="152491"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74" name="TextBox 41"/>
                    <p:cNvSpPr txBox="1">
                      <a:spLocks noChangeArrowheads="1"/>
                    </p:cNvSpPr>
                    <p:nvPr/>
                  </p:nvSpPr>
                  <p:spPr bwMode="auto">
                    <a:xfrm>
                      <a:off x="8033066" y="4800600"/>
                      <a:ext cx="356111" cy="533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lgn="ctr" eaLnBrk="1" hangingPunct="1">
                        <a:buFontTx/>
                        <a:buNone/>
                      </a:pPr>
                      <a:r>
                        <a:rPr lang="en-US" altLang="en-US" sz="1600">
                          <a:latin typeface="+mn-lt"/>
                        </a:rPr>
                        <a:t>2</a:t>
                      </a:r>
                    </a:p>
                  </p:txBody>
                </p:sp>
              </p:grpSp>
              <p:grpSp>
                <p:nvGrpSpPr>
                  <p:cNvPr id="358" name="Group 33"/>
                  <p:cNvGrpSpPr>
                    <a:grpSpLocks/>
                  </p:cNvGrpSpPr>
                  <p:nvPr/>
                </p:nvGrpSpPr>
                <p:grpSpPr bwMode="auto">
                  <a:xfrm>
                    <a:off x="1418092" y="5147845"/>
                    <a:ext cx="356111" cy="685811"/>
                    <a:chOff x="8033066" y="4648199"/>
                    <a:chExt cx="356111" cy="685811"/>
                  </a:xfrm>
                </p:grpSpPr>
                <p:cxnSp>
                  <p:nvCxnSpPr>
                    <p:cNvPr id="371" name="Straight Connector 39"/>
                    <p:cNvCxnSpPr/>
                    <p:nvPr/>
                  </p:nvCxnSpPr>
                  <p:spPr>
                    <a:xfrm rot="5400000">
                      <a:off x="8158889" y="4723651"/>
                      <a:ext cx="152491"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72" name="TextBox 39"/>
                    <p:cNvSpPr txBox="1">
                      <a:spLocks noChangeArrowheads="1"/>
                    </p:cNvSpPr>
                    <p:nvPr/>
                  </p:nvSpPr>
                  <p:spPr bwMode="auto">
                    <a:xfrm>
                      <a:off x="8033066" y="4800600"/>
                      <a:ext cx="356111" cy="533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lgn="ctr" eaLnBrk="1" hangingPunct="1">
                        <a:buFontTx/>
                        <a:buNone/>
                      </a:pPr>
                      <a:r>
                        <a:rPr lang="en-US" altLang="en-US" sz="1600">
                          <a:latin typeface="+mn-lt"/>
                        </a:rPr>
                        <a:t>3</a:t>
                      </a:r>
                    </a:p>
                  </p:txBody>
                </p:sp>
              </p:grpSp>
              <p:grpSp>
                <p:nvGrpSpPr>
                  <p:cNvPr id="359" name="Group 36"/>
                  <p:cNvGrpSpPr>
                    <a:grpSpLocks/>
                  </p:cNvGrpSpPr>
                  <p:nvPr/>
                </p:nvGrpSpPr>
                <p:grpSpPr bwMode="auto">
                  <a:xfrm>
                    <a:off x="1646692" y="5147845"/>
                    <a:ext cx="356111" cy="685811"/>
                    <a:chOff x="8033066" y="4648199"/>
                    <a:chExt cx="356111" cy="685811"/>
                  </a:xfrm>
                </p:grpSpPr>
                <p:cxnSp>
                  <p:nvCxnSpPr>
                    <p:cNvPr id="369" name="Straight Connector 37"/>
                    <p:cNvCxnSpPr/>
                    <p:nvPr/>
                  </p:nvCxnSpPr>
                  <p:spPr>
                    <a:xfrm rot="5400000">
                      <a:off x="8158920" y="4723651"/>
                      <a:ext cx="152491"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70" name="TextBox 37"/>
                    <p:cNvSpPr txBox="1">
                      <a:spLocks noChangeArrowheads="1"/>
                    </p:cNvSpPr>
                    <p:nvPr/>
                  </p:nvSpPr>
                  <p:spPr bwMode="auto">
                    <a:xfrm>
                      <a:off x="8033066" y="4800600"/>
                      <a:ext cx="356111" cy="533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lgn="ctr" eaLnBrk="1" hangingPunct="1">
                        <a:buFontTx/>
                        <a:buNone/>
                      </a:pPr>
                      <a:r>
                        <a:rPr lang="en-US" altLang="en-US" sz="1600">
                          <a:latin typeface="+mn-lt"/>
                        </a:rPr>
                        <a:t>4</a:t>
                      </a:r>
                    </a:p>
                  </p:txBody>
                </p:sp>
              </p:grpSp>
              <p:grpSp>
                <p:nvGrpSpPr>
                  <p:cNvPr id="360" name="Group 39"/>
                  <p:cNvGrpSpPr>
                    <a:grpSpLocks/>
                  </p:cNvGrpSpPr>
                  <p:nvPr/>
                </p:nvGrpSpPr>
                <p:grpSpPr bwMode="auto">
                  <a:xfrm>
                    <a:off x="1875292" y="5147845"/>
                    <a:ext cx="356111" cy="685811"/>
                    <a:chOff x="8033066" y="4648199"/>
                    <a:chExt cx="356111" cy="685811"/>
                  </a:xfrm>
                </p:grpSpPr>
                <p:cxnSp>
                  <p:nvCxnSpPr>
                    <p:cNvPr id="367" name="Straight Connector 35"/>
                    <p:cNvCxnSpPr/>
                    <p:nvPr/>
                  </p:nvCxnSpPr>
                  <p:spPr>
                    <a:xfrm rot="5400000">
                      <a:off x="8158951" y="4723651"/>
                      <a:ext cx="152491"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68" name="TextBox 35"/>
                    <p:cNvSpPr txBox="1">
                      <a:spLocks noChangeArrowheads="1"/>
                    </p:cNvSpPr>
                    <p:nvPr/>
                  </p:nvSpPr>
                  <p:spPr bwMode="auto">
                    <a:xfrm>
                      <a:off x="8033066" y="4800600"/>
                      <a:ext cx="356111" cy="533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lgn="ctr" eaLnBrk="1" hangingPunct="1">
                        <a:buFontTx/>
                        <a:buNone/>
                      </a:pPr>
                      <a:r>
                        <a:rPr lang="en-US" altLang="en-US" sz="1600">
                          <a:latin typeface="+mn-lt"/>
                        </a:rPr>
                        <a:t>5</a:t>
                      </a:r>
                    </a:p>
                  </p:txBody>
                </p:sp>
              </p:grpSp>
              <p:grpSp>
                <p:nvGrpSpPr>
                  <p:cNvPr id="361" name="Group 42"/>
                  <p:cNvGrpSpPr>
                    <a:grpSpLocks/>
                  </p:cNvGrpSpPr>
                  <p:nvPr/>
                </p:nvGrpSpPr>
                <p:grpSpPr bwMode="auto">
                  <a:xfrm>
                    <a:off x="2103892" y="5147845"/>
                    <a:ext cx="356111" cy="685811"/>
                    <a:chOff x="8033066" y="4648199"/>
                    <a:chExt cx="356111" cy="685811"/>
                  </a:xfrm>
                </p:grpSpPr>
                <p:cxnSp>
                  <p:nvCxnSpPr>
                    <p:cNvPr id="365" name="Straight Connector 33"/>
                    <p:cNvCxnSpPr/>
                    <p:nvPr/>
                  </p:nvCxnSpPr>
                  <p:spPr>
                    <a:xfrm rot="5400000">
                      <a:off x="8158982" y="4723651"/>
                      <a:ext cx="152491"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66" name="TextBox 33"/>
                    <p:cNvSpPr txBox="1">
                      <a:spLocks noChangeArrowheads="1"/>
                    </p:cNvSpPr>
                    <p:nvPr/>
                  </p:nvSpPr>
                  <p:spPr bwMode="auto">
                    <a:xfrm>
                      <a:off x="8033066" y="4800600"/>
                      <a:ext cx="356111" cy="533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lgn="ctr" eaLnBrk="1" hangingPunct="1">
                        <a:buFontTx/>
                        <a:buNone/>
                      </a:pPr>
                      <a:r>
                        <a:rPr lang="en-US" altLang="en-US" sz="1600">
                          <a:latin typeface="+mn-lt"/>
                        </a:rPr>
                        <a:t>6</a:t>
                      </a:r>
                    </a:p>
                  </p:txBody>
                </p:sp>
              </p:grpSp>
              <p:grpSp>
                <p:nvGrpSpPr>
                  <p:cNvPr id="362" name="Group 45"/>
                  <p:cNvGrpSpPr>
                    <a:grpSpLocks/>
                  </p:cNvGrpSpPr>
                  <p:nvPr/>
                </p:nvGrpSpPr>
                <p:grpSpPr bwMode="auto">
                  <a:xfrm>
                    <a:off x="2332492" y="5147845"/>
                    <a:ext cx="356111" cy="685811"/>
                    <a:chOff x="8033066" y="4648199"/>
                    <a:chExt cx="356111" cy="685811"/>
                  </a:xfrm>
                </p:grpSpPr>
                <p:cxnSp>
                  <p:nvCxnSpPr>
                    <p:cNvPr id="363" name="Straight Connector 31"/>
                    <p:cNvCxnSpPr/>
                    <p:nvPr/>
                  </p:nvCxnSpPr>
                  <p:spPr>
                    <a:xfrm rot="5400000">
                      <a:off x="8159013" y="4723651"/>
                      <a:ext cx="152491"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64" name="TextBox 31"/>
                    <p:cNvSpPr txBox="1">
                      <a:spLocks noChangeArrowheads="1"/>
                    </p:cNvSpPr>
                    <p:nvPr/>
                  </p:nvSpPr>
                  <p:spPr bwMode="auto">
                    <a:xfrm>
                      <a:off x="8033066" y="4800600"/>
                      <a:ext cx="356111" cy="533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lgn="ctr" eaLnBrk="1" hangingPunct="1">
                        <a:buFontTx/>
                        <a:buNone/>
                      </a:pPr>
                      <a:r>
                        <a:rPr lang="en-US" altLang="en-US" sz="1600">
                          <a:latin typeface="+mn-lt"/>
                        </a:rPr>
                        <a:t>7</a:t>
                      </a:r>
                    </a:p>
                  </p:txBody>
                </p:sp>
              </p:grpSp>
            </p:grpSp>
          </p:grpSp>
          <p:sp>
            <p:nvSpPr>
              <p:cNvPr id="353" name="TextBox 13"/>
              <p:cNvSpPr txBox="1">
                <a:spLocks noChangeArrowheads="1"/>
              </p:cNvSpPr>
              <p:nvPr/>
            </p:nvSpPr>
            <p:spPr bwMode="auto">
              <a:xfrm>
                <a:off x="694952" y="5670366"/>
                <a:ext cx="2207424" cy="921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lgn="ctr" eaLnBrk="1" hangingPunct="1">
                  <a:buFontTx/>
                  <a:buNone/>
                </a:pPr>
                <a:r>
                  <a:rPr lang="en-US" altLang="en-US" sz="1600" dirty="0">
                    <a:latin typeface="+mn-lt"/>
                  </a:rPr>
                  <a:t>Quantity of </a:t>
                </a:r>
              </a:p>
              <a:p>
                <a:pPr algn="ctr" eaLnBrk="1" hangingPunct="1">
                  <a:buFontTx/>
                  <a:buNone/>
                </a:pPr>
                <a:r>
                  <a:rPr lang="en-US" altLang="en-US" sz="1600" dirty="0">
                    <a:latin typeface="+mn-lt"/>
                  </a:rPr>
                  <a:t>Ice-Cream Cones </a:t>
                </a:r>
              </a:p>
            </p:txBody>
          </p:sp>
        </p:grpSp>
        <p:grpSp>
          <p:nvGrpSpPr>
            <p:cNvPr id="206" name="Group 52"/>
            <p:cNvGrpSpPr>
              <a:grpSpLocks/>
            </p:cNvGrpSpPr>
            <p:nvPr/>
          </p:nvGrpSpPr>
          <p:grpSpPr bwMode="auto">
            <a:xfrm>
              <a:off x="488710" y="2880441"/>
              <a:ext cx="1236240" cy="2561798"/>
              <a:chOff x="3247545" y="768113"/>
              <a:chExt cx="1476537" cy="4033280"/>
            </a:xfrm>
          </p:grpSpPr>
          <p:cxnSp>
            <p:nvCxnSpPr>
              <p:cNvPr id="331" name="Straight Connector 54"/>
              <p:cNvCxnSpPr/>
              <p:nvPr/>
            </p:nvCxnSpPr>
            <p:spPr>
              <a:xfrm rot="5400000">
                <a:off x="2896123" y="3124430"/>
                <a:ext cx="3352336" cy="158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32" name="Group 56"/>
              <p:cNvGrpSpPr>
                <a:grpSpLocks/>
              </p:cNvGrpSpPr>
              <p:nvPr/>
            </p:nvGrpSpPr>
            <p:grpSpPr bwMode="auto">
              <a:xfrm>
                <a:off x="3823826" y="1864423"/>
                <a:ext cx="900256" cy="533018"/>
                <a:chOff x="5957679" y="2321623"/>
                <a:chExt cx="900256" cy="533018"/>
              </a:xfrm>
            </p:grpSpPr>
            <p:sp>
              <p:nvSpPr>
                <p:cNvPr id="349" name="TextBox 53"/>
                <p:cNvSpPr txBox="1">
                  <a:spLocks noChangeArrowheads="1"/>
                </p:cNvSpPr>
                <p:nvPr/>
              </p:nvSpPr>
              <p:spPr bwMode="auto">
                <a:xfrm>
                  <a:off x="5957679" y="2321623"/>
                  <a:ext cx="833229" cy="533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lgn="ctr" eaLnBrk="1" hangingPunct="1">
                    <a:buFontTx/>
                    <a:buNone/>
                  </a:pPr>
                  <a:r>
                    <a:rPr lang="en-US" altLang="en-US" sz="1600">
                      <a:latin typeface="+mn-lt"/>
                    </a:rPr>
                    <a:t>$3.00</a:t>
                  </a:r>
                </a:p>
              </p:txBody>
            </p:sp>
            <p:cxnSp>
              <p:nvCxnSpPr>
                <p:cNvPr id="350" name="Straight Connector 55"/>
                <p:cNvCxnSpPr/>
                <p:nvPr/>
              </p:nvCxnSpPr>
              <p:spPr>
                <a:xfrm>
                  <a:off x="6705349" y="2514184"/>
                  <a:ext cx="152586"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33" name="Group 57"/>
              <p:cNvGrpSpPr>
                <a:grpSpLocks/>
              </p:cNvGrpSpPr>
              <p:nvPr/>
            </p:nvGrpSpPr>
            <p:grpSpPr bwMode="auto">
              <a:xfrm>
                <a:off x="3955910" y="2333291"/>
                <a:ext cx="768172" cy="533018"/>
                <a:chOff x="6089763" y="2321623"/>
                <a:chExt cx="768172" cy="533018"/>
              </a:xfrm>
            </p:grpSpPr>
            <p:sp>
              <p:nvSpPr>
                <p:cNvPr id="347" name="TextBox 69"/>
                <p:cNvSpPr txBox="1">
                  <a:spLocks noChangeArrowheads="1"/>
                </p:cNvSpPr>
                <p:nvPr/>
              </p:nvSpPr>
              <p:spPr bwMode="auto">
                <a:xfrm>
                  <a:off x="6089763" y="2321623"/>
                  <a:ext cx="697292" cy="533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lgn="ctr" eaLnBrk="1" hangingPunct="1">
                    <a:buFontTx/>
                    <a:buNone/>
                  </a:pPr>
                  <a:r>
                    <a:rPr lang="en-US" altLang="en-US" sz="1600">
                      <a:latin typeface="+mn-lt"/>
                    </a:rPr>
                    <a:t>2.50</a:t>
                  </a:r>
                </a:p>
              </p:txBody>
            </p:sp>
            <p:cxnSp>
              <p:nvCxnSpPr>
                <p:cNvPr id="348" name="Straight Connector 71"/>
                <p:cNvCxnSpPr/>
                <p:nvPr/>
              </p:nvCxnSpPr>
              <p:spPr>
                <a:xfrm>
                  <a:off x="6705349" y="2515151"/>
                  <a:ext cx="152586"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34" name="Group 60"/>
              <p:cNvGrpSpPr>
                <a:grpSpLocks/>
              </p:cNvGrpSpPr>
              <p:nvPr/>
            </p:nvGrpSpPr>
            <p:grpSpPr bwMode="auto">
              <a:xfrm>
                <a:off x="3955910" y="2790492"/>
                <a:ext cx="768172" cy="533018"/>
                <a:chOff x="6089763" y="2321624"/>
                <a:chExt cx="768172" cy="533018"/>
              </a:xfrm>
            </p:grpSpPr>
            <p:sp>
              <p:nvSpPr>
                <p:cNvPr id="345" name="TextBox 67"/>
                <p:cNvSpPr txBox="1">
                  <a:spLocks noChangeArrowheads="1"/>
                </p:cNvSpPr>
                <p:nvPr/>
              </p:nvSpPr>
              <p:spPr bwMode="auto">
                <a:xfrm>
                  <a:off x="6089763" y="2321624"/>
                  <a:ext cx="697292" cy="533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lgn="ctr" eaLnBrk="1" hangingPunct="1">
                    <a:buFontTx/>
                    <a:buNone/>
                  </a:pPr>
                  <a:r>
                    <a:rPr lang="en-US" altLang="en-US" sz="1600">
                      <a:latin typeface="+mn-lt"/>
                    </a:rPr>
                    <a:t>2.00</a:t>
                  </a:r>
                </a:p>
              </p:txBody>
            </p:sp>
            <p:cxnSp>
              <p:nvCxnSpPr>
                <p:cNvPr id="346" name="Straight Connector 69"/>
                <p:cNvCxnSpPr/>
                <p:nvPr/>
              </p:nvCxnSpPr>
              <p:spPr>
                <a:xfrm>
                  <a:off x="6705349" y="2515088"/>
                  <a:ext cx="152586"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35" name="Group 63"/>
              <p:cNvGrpSpPr>
                <a:grpSpLocks/>
              </p:cNvGrpSpPr>
              <p:nvPr/>
            </p:nvGrpSpPr>
            <p:grpSpPr bwMode="auto">
              <a:xfrm>
                <a:off x="3955910" y="3247690"/>
                <a:ext cx="768172" cy="533018"/>
                <a:chOff x="6089763" y="2321622"/>
                <a:chExt cx="768172" cy="533018"/>
              </a:xfrm>
            </p:grpSpPr>
            <p:sp>
              <p:nvSpPr>
                <p:cNvPr id="343" name="TextBox 65"/>
                <p:cNvSpPr txBox="1">
                  <a:spLocks noChangeArrowheads="1"/>
                </p:cNvSpPr>
                <p:nvPr/>
              </p:nvSpPr>
              <p:spPr bwMode="auto">
                <a:xfrm>
                  <a:off x="6089763" y="2321622"/>
                  <a:ext cx="697292" cy="533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lgn="ctr" eaLnBrk="1" hangingPunct="1">
                    <a:buFontTx/>
                    <a:buNone/>
                  </a:pPr>
                  <a:r>
                    <a:rPr lang="en-US" altLang="en-US" sz="1600">
                      <a:latin typeface="+mn-lt"/>
                    </a:rPr>
                    <a:t>1.50</a:t>
                  </a:r>
                </a:p>
              </p:txBody>
            </p:sp>
            <p:cxnSp>
              <p:nvCxnSpPr>
                <p:cNvPr id="344" name="Straight Connector 67"/>
                <p:cNvCxnSpPr/>
                <p:nvPr/>
              </p:nvCxnSpPr>
              <p:spPr>
                <a:xfrm>
                  <a:off x="6705349" y="2515025"/>
                  <a:ext cx="152586"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36" name="Group 66"/>
              <p:cNvGrpSpPr>
                <a:grpSpLocks/>
              </p:cNvGrpSpPr>
              <p:nvPr/>
            </p:nvGrpSpPr>
            <p:grpSpPr bwMode="auto">
              <a:xfrm>
                <a:off x="3955910" y="3704892"/>
                <a:ext cx="768172" cy="533018"/>
                <a:chOff x="6089763" y="2321624"/>
                <a:chExt cx="768172" cy="533018"/>
              </a:xfrm>
            </p:grpSpPr>
            <p:sp>
              <p:nvSpPr>
                <p:cNvPr id="341" name="TextBox 63"/>
                <p:cNvSpPr txBox="1">
                  <a:spLocks noChangeArrowheads="1"/>
                </p:cNvSpPr>
                <p:nvPr/>
              </p:nvSpPr>
              <p:spPr bwMode="auto">
                <a:xfrm>
                  <a:off x="6089763" y="2321624"/>
                  <a:ext cx="697292" cy="533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lgn="ctr" eaLnBrk="1" hangingPunct="1">
                    <a:buFontTx/>
                    <a:buNone/>
                  </a:pPr>
                  <a:r>
                    <a:rPr lang="en-US" altLang="en-US" sz="1600">
                      <a:latin typeface="+mn-lt"/>
                    </a:rPr>
                    <a:t>1.00</a:t>
                  </a:r>
                </a:p>
              </p:txBody>
            </p:sp>
            <p:cxnSp>
              <p:nvCxnSpPr>
                <p:cNvPr id="342" name="Straight Connector 65"/>
                <p:cNvCxnSpPr/>
                <p:nvPr/>
              </p:nvCxnSpPr>
              <p:spPr>
                <a:xfrm>
                  <a:off x="6705349" y="2514962"/>
                  <a:ext cx="152586"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37" name="Group 69"/>
              <p:cNvGrpSpPr>
                <a:grpSpLocks/>
              </p:cNvGrpSpPr>
              <p:nvPr/>
            </p:nvGrpSpPr>
            <p:grpSpPr bwMode="auto">
              <a:xfrm>
                <a:off x="3955910" y="4162092"/>
                <a:ext cx="768172" cy="533018"/>
                <a:chOff x="6089763" y="2321624"/>
                <a:chExt cx="768172" cy="533018"/>
              </a:xfrm>
            </p:grpSpPr>
            <p:sp>
              <p:nvSpPr>
                <p:cNvPr id="339" name="TextBox 61"/>
                <p:cNvSpPr txBox="1">
                  <a:spLocks noChangeArrowheads="1"/>
                </p:cNvSpPr>
                <p:nvPr/>
              </p:nvSpPr>
              <p:spPr bwMode="auto">
                <a:xfrm>
                  <a:off x="6089763" y="2321624"/>
                  <a:ext cx="697292" cy="533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lgn="ctr" eaLnBrk="1" hangingPunct="1">
                    <a:buFontTx/>
                    <a:buNone/>
                  </a:pPr>
                  <a:r>
                    <a:rPr lang="en-US" altLang="en-US" sz="1600">
                      <a:latin typeface="+mn-lt"/>
                    </a:rPr>
                    <a:t>0.50</a:t>
                  </a:r>
                </a:p>
              </p:txBody>
            </p:sp>
            <p:cxnSp>
              <p:nvCxnSpPr>
                <p:cNvPr id="340" name="Straight Connector 63"/>
                <p:cNvCxnSpPr/>
                <p:nvPr/>
              </p:nvCxnSpPr>
              <p:spPr>
                <a:xfrm>
                  <a:off x="6705349" y="2514898"/>
                  <a:ext cx="152586"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38" name="TextBox 60"/>
              <p:cNvSpPr txBox="1">
                <a:spLocks noChangeArrowheads="1"/>
              </p:cNvSpPr>
              <p:nvPr/>
            </p:nvSpPr>
            <p:spPr bwMode="auto">
              <a:xfrm>
                <a:off x="3247545" y="768113"/>
                <a:ext cx="1365485" cy="1308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600" dirty="0">
                    <a:latin typeface="+mn-lt"/>
                  </a:rPr>
                  <a:t>Price of</a:t>
                </a:r>
              </a:p>
              <a:p>
                <a:pPr eaLnBrk="1" hangingPunct="1">
                  <a:buFontTx/>
                  <a:buNone/>
                </a:pPr>
                <a:r>
                  <a:rPr lang="en-US" altLang="en-US" sz="1600" dirty="0">
                    <a:latin typeface="+mn-lt"/>
                  </a:rPr>
                  <a:t>Ice-Cream</a:t>
                </a:r>
              </a:p>
              <a:p>
                <a:pPr eaLnBrk="1" hangingPunct="1">
                  <a:buFontTx/>
                  <a:buNone/>
                </a:pPr>
                <a:r>
                  <a:rPr lang="en-US" altLang="en-US" sz="1600" dirty="0">
                    <a:latin typeface="+mn-lt"/>
                  </a:rPr>
                  <a:t>Cones</a:t>
                </a:r>
              </a:p>
            </p:txBody>
          </p:sp>
        </p:grpSp>
        <p:cxnSp>
          <p:nvCxnSpPr>
            <p:cNvPr id="207" name="Straight Connector 74"/>
            <p:cNvCxnSpPr/>
            <p:nvPr/>
          </p:nvCxnSpPr>
          <p:spPr>
            <a:xfrm>
              <a:off x="1602515" y="4293916"/>
              <a:ext cx="557591" cy="1009"/>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8" name="Straight Connector 75"/>
            <p:cNvCxnSpPr/>
            <p:nvPr/>
          </p:nvCxnSpPr>
          <p:spPr>
            <a:xfrm rot="5400000" flipH="1" flipV="1">
              <a:off x="1590704" y="4882030"/>
              <a:ext cx="1161429" cy="1331"/>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09" name="Freeform 183"/>
            <p:cNvSpPr>
              <a:spLocks/>
            </p:cNvSpPr>
            <p:nvPr/>
          </p:nvSpPr>
          <p:spPr bwMode="auto">
            <a:xfrm>
              <a:off x="2096229" y="4253588"/>
              <a:ext cx="122431" cy="86704"/>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0" name="TextBox 77"/>
            <p:cNvSpPr txBox="1">
              <a:spLocks noChangeArrowheads="1"/>
            </p:cNvSpPr>
            <p:nvPr/>
          </p:nvSpPr>
          <p:spPr bwMode="auto">
            <a:xfrm>
              <a:off x="1522959" y="2560846"/>
              <a:ext cx="148854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lgn="ctr" eaLnBrk="1" hangingPunct="1">
                <a:buFontTx/>
                <a:buNone/>
              </a:pPr>
              <a:r>
                <a:rPr lang="en-US" altLang="en-US" sz="1800" dirty="0">
                  <a:latin typeface="+mn-lt"/>
                </a:rPr>
                <a:t>Ben’s supply</a:t>
              </a:r>
            </a:p>
          </p:txBody>
        </p:sp>
        <p:sp>
          <p:nvSpPr>
            <p:cNvPr id="211" name="Rectangle 78"/>
            <p:cNvSpPr/>
            <p:nvPr/>
          </p:nvSpPr>
          <p:spPr>
            <a:xfrm>
              <a:off x="4075081" y="3270609"/>
              <a:ext cx="1457190" cy="21776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buFontTx/>
                <a:buNone/>
                <a:defRPr/>
              </a:pPr>
              <a:endParaRPr lang="en-US" sz="1600">
                <a:solidFill>
                  <a:schemeClr val="tx1"/>
                </a:solidFill>
              </a:endParaRPr>
            </a:p>
          </p:txBody>
        </p:sp>
        <p:grpSp>
          <p:nvGrpSpPr>
            <p:cNvPr id="212" name="Group 78"/>
            <p:cNvGrpSpPr>
              <a:grpSpLocks/>
            </p:cNvGrpSpPr>
            <p:nvPr/>
          </p:nvGrpSpPr>
          <p:grpSpPr bwMode="auto">
            <a:xfrm>
              <a:off x="4063104" y="3498355"/>
              <a:ext cx="1403839" cy="1384342"/>
              <a:chOff x="4459054" y="1729736"/>
              <a:chExt cx="1674669" cy="2179803"/>
            </a:xfrm>
          </p:grpSpPr>
          <p:cxnSp>
            <p:nvCxnSpPr>
              <p:cNvPr id="329" name="Straight Connector 80"/>
              <p:cNvCxnSpPr/>
              <p:nvPr/>
            </p:nvCxnSpPr>
            <p:spPr>
              <a:xfrm rot="5400000" flipH="1" flipV="1">
                <a:off x="4459054" y="2309337"/>
                <a:ext cx="1600202" cy="1600201"/>
              </a:xfrm>
              <a:prstGeom prst="line">
                <a:avLst/>
              </a:prstGeom>
              <a:ln w="38100">
                <a:solidFill>
                  <a:srgbClr val="005EA4"/>
                </a:solidFill>
              </a:ln>
            </p:spPr>
            <p:style>
              <a:lnRef idx="1">
                <a:schemeClr val="accent1"/>
              </a:lnRef>
              <a:fillRef idx="0">
                <a:schemeClr val="accent1"/>
              </a:fillRef>
              <a:effectRef idx="0">
                <a:schemeClr val="accent1"/>
              </a:effectRef>
              <a:fontRef idx="minor">
                <a:schemeClr val="tx1"/>
              </a:fontRef>
            </p:style>
          </p:cxnSp>
          <p:sp>
            <p:nvSpPr>
              <p:cNvPr id="330" name="TextBox 80"/>
              <p:cNvSpPr txBox="1">
                <a:spLocks noChangeArrowheads="1"/>
              </p:cNvSpPr>
              <p:nvPr/>
            </p:nvSpPr>
            <p:spPr bwMode="auto">
              <a:xfrm>
                <a:off x="5389473" y="1729736"/>
                <a:ext cx="744250" cy="533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lgn="ctr" eaLnBrk="1" hangingPunct="1">
                  <a:buFontTx/>
                  <a:buNone/>
                </a:pPr>
                <a:r>
                  <a:rPr lang="en-US" altLang="en-US" sz="1600" dirty="0" err="1">
                    <a:latin typeface="+mn-lt"/>
                  </a:rPr>
                  <a:t>S</a:t>
                </a:r>
                <a:r>
                  <a:rPr lang="en-US" altLang="en-US" sz="1600" baseline="-25000" dirty="0" err="1">
                    <a:latin typeface="+mn-lt"/>
                  </a:rPr>
                  <a:t>Jerry</a:t>
                </a:r>
                <a:endParaRPr lang="en-US" altLang="en-US" sz="1600" baseline="-25000" dirty="0">
                  <a:latin typeface="+mn-lt"/>
                </a:endParaRPr>
              </a:p>
            </p:txBody>
          </p:sp>
        </p:grpSp>
        <p:grpSp>
          <p:nvGrpSpPr>
            <p:cNvPr id="213" name="Group 81"/>
            <p:cNvGrpSpPr>
              <a:grpSpLocks/>
            </p:cNvGrpSpPr>
            <p:nvPr/>
          </p:nvGrpSpPr>
          <p:grpSpPr bwMode="auto">
            <a:xfrm>
              <a:off x="3808063" y="5351503"/>
              <a:ext cx="1907895" cy="916488"/>
              <a:chOff x="589268" y="5147845"/>
              <a:chExt cx="2276352" cy="1443671"/>
            </a:xfrm>
          </p:grpSpPr>
          <p:sp>
            <p:nvSpPr>
              <p:cNvPr id="303" name="TextBox 82"/>
              <p:cNvSpPr txBox="1">
                <a:spLocks noChangeArrowheads="1"/>
              </p:cNvSpPr>
              <p:nvPr/>
            </p:nvSpPr>
            <p:spPr bwMode="auto">
              <a:xfrm>
                <a:off x="644041" y="5300246"/>
                <a:ext cx="356123" cy="533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lgn="ctr" eaLnBrk="1" hangingPunct="1">
                  <a:buFontTx/>
                  <a:buNone/>
                </a:pPr>
                <a:r>
                  <a:rPr lang="en-US" altLang="en-US" sz="1600">
                    <a:latin typeface="+mn-lt"/>
                  </a:rPr>
                  <a:t>0</a:t>
                </a:r>
              </a:p>
            </p:txBody>
          </p:sp>
          <p:grpSp>
            <p:nvGrpSpPr>
              <p:cNvPr id="304" name="Group 99"/>
              <p:cNvGrpSpPr>
                <a:grpSpLocks/>
              </p:cNvGrpSpPr>
              <p:nvPr/>
            </p:nvGrpSpPr>
            <p:grpSpPr bwMode="auto">
              <a:xfrm>
                <a:off x="915791" y="5147845"/>
                <a:ext cx="1750364" cy="685697"/>
                <a:chOff x="938245" y="5147845"/>
                <a:chExt cx="1750364" cy="685697"/>
              </a:xfrm>
            </p:grpSpPr>
            <p:cxnSp>
              <p:nvCxnSpPr>
                <p:cNvPr id="306" name="Straight Connector 86"/>
                <p:cNvCxnSpPr/>
                <p:nvPr/>
              </p:nvCxnSpPr>
              <p:spPr>
                <a:xfrm>
                  <a:off x="938245" y="5300305"/>
                  <a:ext cx="1730667" cy="2382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07" name="Group 96"/>
                <p:cNvGrpSpPr>
                  <a:grpSpLocks/>
                </p:cNvGrpSpPr>
                <p:nvPr/>
              </p:nvGrpSpPr>
              <p:grpSpPr bwMode="auto">
                <a:xfrm>
                  <a:off x="960885" y="5147845"/>
                  <a:ext cx="1727724" cy="685697"/>
                  <a:chOff x="960885" y="5147845"/>
                  <a:chExt cx="1727724" cy="685697"/>
                </a:xfrm>
              </p:grpSpPr>
              <p:grpSp>
                <p:nvGrpSpPr>
                  <p:cNvPr id="308" name="Group 27"/>
                  <p:cNvGrpSpPr>
                    <a:grpSpLocks/>
                  </p:cNvGrpSpPr>
                  <p:nvPr/>
                </p:nvGrpSpPr>
                <p:grpSpPr bwMode="auto">
                  <a:xfrm>
                    <a:off x="960885" y="5147845"/>
                    <a:ext cx="356124" cy="685697"/>
                    <a:chOff x="8033059" y="4648199"/>
                    <a:chExt cx="356124" cy="685697"/>
                  </a:xfrm>
                </p:grpSpPr>
                <p:cxnSp>
                  <p:nvCxnSpPr>
                    <p:cNvPr id="327" name="Straight Connector 107"/>
                    <p:cNvCxnSpPr/>
                    <p:nvPr/>
                  </p:nvCxnSpPr>
                  <p:spPr>
                    <a:xfrm rot="5400000">
                      <a:off x="8168386" y="4723635"/>
                      <a:ext cx="152459"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28" name="TextBox 107"/>
                    <p:cNvSpPr txBox="1">
                      <a:spLocks noChangeArrowheads="1"/>
                    </p:cNvSpPr>
                    <p:nvPr/>
                  </p:nvSpPr>
                  <p:spPr bwMode="auto">
                    <a:xfrm>
                      <a:off x="8033059" y="4800599"/>
                      <a:ext cx="356124" cy="533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lgn="ctr" eaLnBrk="1" hangingPunct="1">
                        <a:buFontTx/>
                        <a:buNone/>
                      </a:pPr>
                      <a:r>
                        <a:rPr lang="en-US" altLang="en-US" sz="1600">
                          <a:latin typeface="+mn-lt"/>
                        </a:rPr>
                        <a:t>1</a:t>
                      </a:r>
                    </a:p>
                  </p:txBody>
                </p:sp>
              </p:grpSp>
              <p:grpSp>
                <p:nvGrpSpPr>
                  <p:cNvPr id="309" name="Group 30"/>
                  <p:cNvGrpSpPr>
                    <a:grpSpLocks/>
                  </p:cNvGrpSpPr>
                  <p:nvPr/>
                </p:nvGrpSpPr>
                <p:grpSpPr bwMode="auto">
                  <a:xfrm>
                    <a:off x="1189485" y="5147845"/>
                    <a:ext cx="356124" cy="685697"/>
                    <a:chOff x="8033059" y="4648199"/>
                    <a:chExt cx="356124" cy="685697"/>
                  </a:xfrm>
                </p:grpSpPr>
                <p:cxnSp>
                  <p:nvCxnSpPr>
                    <p:cNvPr id="325" name="Straight Connector 105"/>
                    <p:cNvCxnSpPr/>
                    <p:nvPr/>
                  </p:nvCxnSpPr>
                  <p:spPr>
                    <a:xfrm rot="5400000">
                      <a:off x="8168425" y="4723635"/>
                      <a:ext cx="152459"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26" name="TextBox 105"/>
                    <p:cNvSpPr txBox="1">
                      <a:spLocks noChangeArrowheads="1"/>
                    </p:cNvSpPr>
                    <p:nvPr/>
                  </p:nvSpPr>
                  <p:spPr bwMode="auto">
                    <a:xfrm>
                      <a:off x="8033059" y="4800599"/>
                      <a:ext cx="356124" cy="533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lgn="ctr" eaLnBrk="1" hangingPunct="1">
                        <a:buFontTx/>
                        <a:buNone/>
                      </a:pPr>
                      <a:r>
                        <a:rPr lang="en-US" altLang="en-US" sz="1600">
                          <a:latin typeface="+mn-lt"/>
                        </a:rPr>
                        <a:t>2</a:t>
                      </a:r>
                    </a:p>
                  </p:txBody>
                </p:sp>
              </p:grpSp>
              <p:grpSp>
                <p:nvGrpSpPr>
                  <p:cNvPr id="310" name="Group 33"/>
                  <p:cNvGrpSpPr>
                    <a:grpSpLocks/>
                  </p:cNvGrpSpPr>
                  <p:nvPr/>
                </p:nvGrpSpPr>
                <p:grpSpPr bwMode="auto">
                  <a:xfrm>
                    <a:off x="1418085" y="5147845"/>
                    <a:ext cx="356124" cy="685697"/>
                    <a:chOff x="8033059" y="4648199"/>
                    <a:chExt cx="356124" cy="685697"/>
                  </a:xfrm>
                </p:grpSpPr>
                <p:cxnSp>
                  <p:nvCxnSpPr>
                    <p:cNvPr id="323" name="Straight Connector 103"/>
                    <p:cNvCxnSpPr/>
                    <p:nvPr/>
                  </p:nvCxnSpPr>
                  <p:spPr>
                    <a:xfrm rot="5400000">
                      <a:off x="8168463" y="4723635"/>
                      <a:ext cx="152459"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24" name="TextBox 103"/>
                    <p:cNvSpPr txBox="1">
                      <a:spLocks noChangeArrowheads="1"/>
                    </p:cNvSpPr>
                    <p:nvPr/>
                  </p:nvSpPr>
                  <p:spPr bwMode="auto">
                    <a:xfrm>
                      <a:off x="8033059" y="4800599"/>
                      <a:ext cx="356124" cy="533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lgn="ctr" eaLnBrk="1" hangingPunct="1">
                        <a:buFontTx/>
                        <a:buNone/>
                      </a:pPr>
                      <a:r>
                        <a:rPr lang="en-US" altLang="en-US" sz="1600">
                          <a:latin typeface="+mn-lt"/>
                        </a:rPr>
                        <a:t>3</a:t>
                      </a:r>
                    </a:p>
                  </p:txBody>
                </p:sp>
              </p:grpSp>
              <p:grpSp>
                <p:nvGrpSpPr>
                  <p:cNvPr id="311" name="Group 36"/>
                  <p:cNvGrpSpPr>
                    <a:grpSpLocks/>
                  </p:cNvGrpSpPr>
                  <p:nvPr/>
                </p:nvGrpSpPr>
                <p:grpSpPr bwMode="auto">
                  <a:xfrm>
                    <a:off x="1646685" y="5147845"/>
                    <a:ext cx="356124" cy="685697"/>
                    <a:chOff x="8033059" y="4648199"/>
                    <a:chExt cx="356124" cy="685697"/>
                  </a:xfrm>
                </p:grpSpPr>
                <p:cxnSp>
                  <p:nvCxnSpPr>
                    <p:cNvPr id="321" name="Straight Connector 101"/>
                    <p:cNvCxnSpPr/>
                    <p:nvPr/>
                  </p:nvCxnSpPr>
                  <p:spPr>
                    <a:xfrm rot="5400000">
                      <a:off x="8154212" y="4723635"/>
                      <a:ext cx="152459"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22" name="TextBox 101"/>
                    <p:cNvSpPr txBox="1">
                      <a:spLocks noChangeArrowheads="1"/>
                    </p:cNvSpPr>
                    <p:nvPr/>
                  </p:nvSpPr>
                  <p:spPr bwMode="auto">
                    <a:xfrm>
                      <a:off x="8033059" y="4800599"/>
                      <a:ext cx="356124" cy="533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lgn="ctr" eaLnBrk="1" hangingPunct="1">
                        <a:buFontTx/>
                        <a:buNone/>
                      </a:pPr>
                      <a:r>
                        <a:rPr lang="en-US" altLang="en-US" sz="1600">
                          <a:latin typeface="+mn-lt"/>
                        </a:rPr>
                        <a:t>4</a:t>
                      </a:r>
                    </a:p>
                  </p:txBody>
                </p:sp>
              </p:grpSp>
              <p:grpSp>
                <p:nvGrpSpPr>
                  <p:cNvPr id="312" name="Group 39"/>
                  <p:cNvGrpSpPr>
                    <a:grpSpLocks/>
                  </p:cNvGrpSpPr>
                  <p:nvPr/>
                </p:nvGrpSpPr>
                <p:grpSpPr bwMode="auto">
                  <a:xfrm>
                    <a:off x="1875285" y="5147845"/>
                    <a:ext cx="356124" cy="685697"/>
                    <a:chOff x="8033059" y="4648199"/>
                    <a:chExt cx="356124" cy="685697"/>
                  </a:xfrm>
                </p:grpSpPr>
                <p:cxnSp>
                  <p:nvCxnSpPr>
                    <p:cNvPr id="319" name="Straight Connector 99"/>
                    <p:cNvCxnSpPr/>
                    <p:nvPr/>
                  </p:nvCxnSpPr>
                  <p:spPr>
                    <a:xfrm rot="5400000">
                      <a:off x="8151074" y="4723635"/>
                      <a:ext cx="152459"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20" name="TextBox 99"/>
                    <p:cNvSpPr txBox="1">
                      <a:spLocks noChangeArrowheads="1"/>
                    </p:cNvSpPr>
                    <p:nvPr/>
                  </p:nvSpPr>
                  <p:spPr bwMode="auto">
                    <a:xfrm>
                      <a:off x="8033059" y="4800599"/>
                      <a:ext cx="356124" cy="533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lgn="ctr" eaLnBrk="1" hangingPunct="1">
                        <a:buFontTx/>
                        <a:buNone/>
                      </a:pPr>
                      <a:r>
                        <a:rPr lang="en-US" altLang="en-US" sz="1600">
                          <a:latin typeface="+mn-lt"/>
                        </a:rPr>
                        <a:t>5</a:t>
                      </a:r>
                    </a:p>
                  </p:txBody>
                </p:sp>
              </p:grpSp>
              <p:grpSp>
                <p:nvGrpSpPr>
                  <p:cNvPr id="313" name="Group 42"/>
                  <p:cNvGrpSpPr>
                    <a:grpSpLocks/>
                  </p:cNvGrpSpPr>
                  <p:nvPr/>
                </p:nvGrpSpPr>
                <p:grpSpPr bwMode="auto">
                  <a:xfrm>
                    <a:off x="2103885" y="5147845"/>
                    <a:ext cx="356124" cy="685697"/>
                    <a:chOff x="8033059" y="4648199"/>
                    <a:chExt cx="356124" cy="685697"/>
                  </a:xfrm>
                </p:grpSpPr>
                <p:cxnSp>
                  <p:nvCxnSpPr>
                    <p:cNvPr id="317" name="Straight Connector 97"/>
                    <p:cNvCxnSpPr/>
                    <p:nvPr/>
                  </p:nvCxnSpPr>
                  <p:spPr>
                    <a:xfrm rot="5400000">
                      <a:off x="8151113" y="4723635"/>
                      <a:ext cx="152459"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18" name="TextBox 97"/>
                    <p:cNvSpPr txBox="1">
                      <a:spLocks noChangeArrowheads="1"/>
                    </p:cNvSpPr>
                    <p:nvPr/>
                  </p:nvSpPr>
                  <p:spPr bwMode="auto">
                    <a:xfrm>
                      <a:off x="8033059" y="4800599"/>
                      <a:ext cx="356124" cy="533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lgn="ctr" eaLnBrk="1" hangingPunct="1">
                        <a:buFontTx/>
                        <a:buNone/>
                      </a:pPr>
                      <a:r>
                        <a:rPr lang="en-US" altLang="en-US" sz="1600">
                          <a:latin typeface="+mn-lt"/>
                        </a:rPr>
                        <a:t>6</a:t>
                      </a:r>
                    </a:p>
                  </p:txBody>
                </p:sp>
              </p:grpSp>
              <p:grpSp>
                <p:nvGrpSpPr>
                  <p:cNvPr id="314" name="Group 45"/>
                  <p:cNvGrpSpPr>
                    <a:grpSpLocks/>
                  </p:cNvGrpSpPr>
                  <p:nvPr/>
                </p:nvGrpSpPr>
                <p:grpSpPr bwMode="auto">
                  <a:xfrm>
                    <a:off x="2332485" y="5147845"/>
                    <a:ext cx="356124" cy="685697"/>
                    <a:chOff x="8033059" y="4648199"/>
                    <a:chExt cx="356124" cy="685697"/>
                  </a:xfrm>
                </p:grpSpPr>
                <p:cxnSp>
                  <p:nvCxnSpPr>
                    <p:cNvPr id="315" name="Straight Connector 95"/>
                    <p:cNvCxnSpPr/>
                    <p:nvPr/>
                  </p:nvCxnSpPr>
                  <p:spPr>
                    <a:xfrm rot="5400000">
                      <a:off x="8151152" y="4723635"/>
                      <a:ext cx="152459"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16" name="TextBox 95"/>
                    <p:cNvSpPr txBox="1">
                      <a:spLocks noChangeArrowheads="1"/>
                    </p:cNvSpPr>
                    <p:nvPr/>
                  </p:nvSpPr>
                  <p:spPr bwMode="auto">
                    <a:xfrm>
                      <a:off x="8033059" y="4800599"/>
                      <a:ext cx="356124" cy="533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lgn="ctr" eaLnBrk="1" hangingPunct="1">
                        <a:buFontTx/>
                        <a:buNone/>
                      </a:pPr>
                      <a:r>
                        <a:rPr lang="en-US" altLang="en-US" sz="1600">
                          <a:latin typeface="+mn-lt"/>
                        </a:rPr>
                        <a:t>7</a:t>
                      </a:r>
                    </a:p>
                  </p:txBody>
                </p:sp>
              </p:grpSp>
            </p:grpSp>
          </p:grpSp>
          <p:sp>
            <p:nvSpPr>
              <p:cNvPr id="305" name="TextBox 84"/>
              <p:cNvSpPr txBox="1">
                <a:spLocks noChangeArrowheads="1"/>
              </p:cNvSpPr>
              <p:nvPr/>
            </p:nvSpPr>
            <p:spPr bwMode="auto">
              <a:xfrm>
                <a:off x="589268" y="5670366"/>
                <a:ext cx="2276352" cy="92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lgn="ctr" eaLnBrk="1" hangingPunct="1">
                  <a:buFontTx/>
                  <a:buNone/>
                </a:pPr>
                <a:r>
                  <a:rPr lang="en-US" altLang="en-US" sz="1600">
                    <a:latin typeface="+mn-lt"/>
                  </a:rPr>
                  <a:t>Quantity of</a:t>
                </a:r>
              </a:p>
              <a:p>
                <a:pPr algn="ctr" eaLnBrk="1" hangingPunct="1">
                  <a:buFontTx/>
                  <a:buNone/>
                </a:pPr>
                <a:r>
                  <a:rPr lang="en-US" altLang="en-US" sz="1600">
                    <a:latin typeface="+mn-lt"/>
                  </a:rPr>
                  <a:t> Ice-Cream Cones </a:t>
                </a:r>
              </a:p>
            </p:txBody>
          </p:sp>
        </p:grpSp>
        <p:grpSp>
          <p:nvGrpSpPr>
            <p:cNvPr id="214" name="Group 108"/>
            <p:cNvGrpSpPr>
              <a:grpSpLocks/>
            </p:cNvGrpSpPr>
            <p:nvPr/>
          </p:nvGrpSpPr>
          <p:grpSpPr bwMode="auto">
            <a:xfrm>
              <a:off x="3011241" y="2883466"/>
              <a:ext cx="1191601" cy="2565829"/>
              <a:chOff x="3303650" y="761607"/>
              <a:chExt cx="1419985" cy="4039785"/>
            </a:xfrm>
          </p:grpSpPr>
          <p:cxnSp>
            <p:nvCxnSpPr>
              <p:cNvPr id="283" name="Straight Connector 110"/>
              <p:cNvCxnSpPr/>
              <p:nvPr/>
            </p:nvCxnSpPr>
            <p:spPr>
              <a:xfrm rot="5400000">
                <a:off x="2895955" y="3124366"/>
                <a:ext cx="3352467" cy="158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84" name="Group 56"/>
              <p:cNvGrpSpPr>
                <a:grpSpLocks/>
              </p:cNvGrpSpPr>
              <p:nvPr/>
            </p:nvGrpSpPr>
            <p:grpSpPr bwMode="auto">
              <a:xfrm>
                <a:off x="3824829" y="1864419"/>
                <a:ext cx="898805" cy="533039"/>
                <a:chOff x="5958682" y="2321619"/>
                <a:chExt cx="898805" cy="533039"/>
              </a:xfrm>
            </p:grpSpPr>
            <p:sp>
              <p:nvSpPr>
                <p:cNvPr id="301" name="TextBox 53"/>
                <p:cNvSpPr txBox="1">
                  <a:spLocks noChangeArrowheads="1"/>
                </p:cNvSpPr>
                <p:nvPr/>
              </p:nvSpPr>
              <p:spPr bwMode="auto">
                <a:xfrm>
                  <a:off x="5958682" y="2321619"/>
                  <a:ext cx="831337" cy="533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lgn="ctr" eaLnBrk="1" hangingPunct="1">
                    <a:buFontTx/>
                    <a:buNone/>
                  </a:pPr>
                  <a:r>
                    <a:rPr lang="en-US" altLang="en-US" sz="1600">
                      <a:latin typeface="+mn-lt"/>
                    </a:rPr>
                    <a:t>$3.00</a:t>
                  </a:r>
                </a:p>
              </p:txBody>
            </p:sp>
            <p:cxnSp>
              <p:nvCxnSpPr>
                <p:cNvPr id="302" name="Straight Connector 55"/>
                <p:cNvCxnSpPr/>
                <p:nvPr/>
              </p:nvCxnSpPr>
              <p:spPr>
                <a:xfrm>
                  <a:off x="6705248" y="2514079"/>
                  <a:ext cx="152239"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85" name="Group 57"/>
              <p:cNvGrpSpPr>
                <a:grpSpLocks/>
              </p:cNvGrpSpPr>
              <p:nvPr/>
            </p:nvGrpSpPr>
            <p:grpSpPr bwMode="auto">
              <a:xfrm>
                <a:off x="3956761" y="2333287"/>
                <a:ext cx="766874" cy="533039"/>
                <a:chOff x="6090614" y="2321619"/>
                <a:chExt cx="766874" cy="533039"/>
              </a:xfrm>
            </p:grpSpPr>
            <p:sp>
              <p:nvSpPr>
                <p:cNvPr id="299" name="TextBox 125"/>
                <p:cNvSpPr txBox="1">
                  <a:spLocks noChangeArrowheads="1"/>
                </p:cNvSpPr>
                <p:nvPr/>
              </p:nvSpPr>
              <p:spPr bwMode="auto">
                <a:xfrm>
                  <a:off x="6090614" y="2321619"/>
                  <a:ext cx="695709" cy="533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lgn="ctr" eaLnBrk="1" hangingPunct="1">
                    <a:buFontTx/>
                    <a:buNone/>
                  </a:pPr>
                  <a:r>
                    <a:rPr lang="en-US" altLang="en-US" sz="1600">
                      <a:latin typeface="+mn-lt"/>
                    </a:rPr>
                    <a:t>2.50</a:t>
                  </a:r>
                </a:p>
              </p:txBody>
            </p:sp>
            <p:cxnSp>
              <p:nvCxnSpPr>
                <p:cNvPr id="300" name="Straight Connector 127"/>
                <p:cNvCxnSpPr/>
                <p:nvPr/>
              </p:nvCxnSpPr>
              <p:spPr>
                <a:xfrm>
                  <a:off x="6705249" y="2515064"/>
                  <a:ext cx="152239"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86" name="Group 60"/>
              <p:cNvGrpSpPr>
                <a:grpSpLocks/>
              </p:cNvGrpSpPr>
              <p:nvPr/>
            </p:nvGrpSpPr>
            <p:grpSpPr bwMode="auto">
              <a:xfrm>
                <a:off x="3956761" y="2790486"/>
                <a:ext cx="766874" cy="533039"/>
                <a:chOff x="6090614" y="2321618"/>
                <a:chExt cx="766874" cy="533039"/>
              </a:xfrm>
            </p:grpSpPr>
            <p:sp>
              <p:nvSpPr>
                <p:cNvPr id="297" name="TextBox 123"/>
                <p:cNvSpPr txBox="1">
                  <a:spLocks noChangeArrowheads="1"/>
                </p:cNvSpPr>
                <p:nvPr/>
              </p:nvSpPr>
              <p:spPr bwMode="auto">
                <a:xfrm>
                  <a:off x="6090614" y="2321618"/>
                  <a:ext cx="695709" cy="533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lgn="ctr" eaLnBrk="1" hangingPunct="1">
                    <a:buFontTx/>
                    <a:buNone/>
                  </a:pPr>
                  <a:r>
                    <a:rPr lang="en-US" altLang="en-US" sz="1600">
                      <a:latin typeface="+mn-lt"/>
                    </a:rPr>
                    <a:t>2.00</a:t>
                  </a:r>
                </a:p>
              </p:txBody>
            </p:sp>
            <p:cxnSp>
              <p:nvCxnSpPr>
                <p:cNvPr id="298" name="Straight Connector 125"/>
                <p:cNvCxnSpPr/>
                <p:nvPr/>
              </p:nvCxnSpPr>
              <p:spPr>
                <a:xfrm>
                  <a:off x="6705249" y="2515019"/>
                  <a:ext cx="152239"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87" name="Group 63"/>
              <p:cNvGrpSpPr>
                <a:grpSpLocks/>
              </p:cNvGrpSpPr>
              <p:nvPr/>
            </p:nvGrpSpPr>
            <p:grpSpPr bwMode="auto">
              <a:xfrm>
                <a:off x="3956761" y="3247686"/>
                <a:ext cx="766874" cy="533039"/>
                <a:chOff x="6090614" y="2321618"/>
                <a:chExt cx="766874" cy="533039"/>
              </a:xfrm>
            </p:grpSpPr>
            <p:sp>
              <p:nvSpPr>
                <p:cNvPr id="295" name="TextBox 121"/>
                <p:cNvSpPr txBox="1">
                  <a:spLocks noChangeArrowheads="1"/>
                </p:cNvSpPr>
                <p:nvPr/>
              </p:nvSpPr>
              <p:spPr bwMode="auto">
                <a:xfrm>
                  <a:off x="6090614" y="2321618"/>
                  <a:ext cx="695709" cy="533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lgn="ctr" eaLnBrk="1" hangingPunct="1">
                    <a:buFontTx/>
                    <a:buNone/>
                  </a:pPr>
                  <a:r>
                    <a:rPr lang="en-US" altLang="en-US" sz="1600">
                      <a:latin typeface="+mn-lt"/>
                    </a:rPr>
                    <a:t>1.50</a:t>
                  </a:r>
                </a:p>
              </p:txBody>
            </p:sp>
            <p:cxnSp>
              <p:nvCxnSpPr>
                <p:cNvPr id="296" name="Straight Connector 123"/>
                <p:cNvCxnSpPr/>
                <p:nvPr/>
              </p:nvCxnSpPr>
              <p:spPr>
                <a:xfrm>
                  <a:off x="6705249" y="2514973"/>
                  <a:ext cx="152239"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88" name="Group 66"/>
              <p:cNvGrpSpPr>
                <a:grpSpLocks/>
              </p:cNvGrpSpPr>
              <p:nvPr/>
            </p:nvGrpSpPr>
            <p:grpSpPr bwMode="auto">
              <a:xfrm>
                <a:off x="3956761" y="3704887"/>
                <a:ext cx="766874" cy="533039"/>
                <a:chOff x="6090614" y="2321619"/>
                <a:chExt cx="766874" cy="533039"/>
              </a:xfrm>
            </p:grpSpPr>
            <p:sp>
              <p:nvSpPr>
                <p:cNvPr id="293" name="TextBox 119"/>
                <p:cNvSpPr txBox="1">
                  <a:spLocks noChangeArrowheads="1"/>
                </p:cNvSpPr>
                <p:nvPr/>
              </p:nvSpPr>
              <p:spPr bwMode="auto">
                <a:xfrm>
                  <a:off x="6090614" y="2321619"/>
                  <a:ext cx="695709" cy="533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lgn="ctr" eaLnBrk="1" hangingPunct="1">
                    <a:buFontTx/>
                    <a:buNone/>
                  </a:pPr>
                  <a:r>
                    <a:rPr lang="en-US" altLang="en-US" sz="1600">
                      <a:latin typeface="+mn-lt"/>
                    </a:rPr>
                    <a:t>1.00</a:t>
                  </a:r>
                </a:p>
              </p:txBody>
            </p:sp>
            <p:cxnSp>
              <p:nvCxnSpPr>
                <p:cNvPr id="294" name="Straight Connector 121"/>
                <p:cNvCxnSpPr/>
                <p:nvPr/>
              </p:nvCxnSpPr>
              <p:spPr>
                <a:xfrm>
                  <a:off x="6705249" y="2514928"/>
                  <a:ext cx="152239"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89" name="Group 69"/>
              <p:cNvGrpSpPr>
                <a:grpSpLocks/>
              </p:cNvGrpSpPr>
              <p:nvPr/>
            </p:nvGrpSpPr>
            <p:grpSpPr bwMode="auto">
              <a:xfrm>
                <a:off x="3956761" y="4162087"/>
                <a:ext cx="766874" cy="533039"/>
                <a:chOff x="6090614" y="2321619"/>
                <a:chExt cx="766874" cy="533039"/>
              </a:xfrm>
            </p:grpSpPr>
            <p:sp>
              <p:nvSpPr>
                <p:cNvPr id="291" name="TextBox 117"/>
                <p:cNvSpPr txBox="1">
                  <a:spLocks noChangeArrowheads="1"/>
                </p:cNvSpPr>
                <p:nvPr/>
              </p:nvSpPr>
              <p:spPr bwMode="auto">
                <a:xfrm>
                  <a:off x="6090614" y="2321619"/>
                  <a:ext cx="695709" cy="533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lgn="ctr" eaLnBrk="1" hangingPunct="1">
                    <a:buFontTx/>
                    <a:buNone/>
                  </a:pPr>
                  <a:r>
                    <a:rPr lang="en-US" altLang="en-US" sz="1600">
                      <a:latin typeface="+mn-lt"/>
                    </a:rPr>
                    <a:t>0.50</a:t>
                  </a:r>
                </a:p>
              </p:txBody>
            </p:sp>
            <p:cxnSp>
              <p:nvCxnSpPr>
                <p:cNvPr id="292" name="Straight Connector 119"/>
                <p:cNvCxnSpPr/>
                <p:nvPr/>
              </p:nvCxnSpPr>
              <p:spPr>
                <a:xfrm>
                  <a:off x="6705249" y="2514882"/>
                  <a:ext cx="152239"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90" name="TextBox 116"/>
              <p:cNvSpPr txBox="1">
                <a:spLocks noChangeArrowheads="1"/>
              </p:cNvSpPr>
              <p:nvPr/>
            </p:nvSpPr>
            <p:spPr bwMode="auto">
              <a:xfrm>
                <a:off x="3303650" y="761607"/>
                <a:ext cx="1362382" cy="1308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600" dirty="0">
                    <a:latin typeface="+mn-lt"/>
                  </a:rPr>
                  <a:t>Price of</a:t>
                </a:r>
              </a:p>
              <a:p>
                <a:pPr eaLnBrk="1" hangingPunct="1">
                  <a:buFontTx/>
                  <a:buNone/>
                </a:pPr>
                <a:r>
                  <a:rPr lang="en-US" altLang="en-US" sz="1600" dirty="0">
                    <a:latin typeface="+mn-lt"/>
                  </a:rPr>
                  <a:t>Ice-Cream</a:t>
                </a:r>
              </a:p>
              <a:p>
                <a:pPr eaLnBrk="1" hangingPunct="1">
                  <a:buFontTx/>
                  <a:buNone/>
                </a:pPr>
                <a:r>
                  <a:rPr lang="en-US" altLang="en-US" sz="1600" dirty="0">
                    <a:latin typeface="+mn-lt"/>
                  </a:rPr>
                  <a:t>Cones</a:t>
                </a:r>
              </a:p>
            </p:txBody>
          </p:sp>
        </p:grpSp>
        <p:cxnSp>
          <p:nvCxnSpPr>
            <p:cNvPr id="215" name="Straight Connector 130"/>
            <p:cNvCxnSpPr/>
            <p:nvPr/>
          </p:nvCxnSpPr>
          <p:spPr>
            <a:xfrm flipV="1">
              <a:off x="4084396" y="4293916"/>
              <a:ext cx="742568" cy="1009"/>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6" name="Straight Connector 131"/>
            <p:cNvCxnSpPr/>
            <p:nvPr/>
          </p:nvCxnSpPr>
          <p:spPr>
            <a:xfrm rot="5400000" flipH="1" flipV="1">
              <a:off x="4257561" y="4889088"/>
              <a:ext cx="1161429" cy="1331"/>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17" name="Freeform 183"/>
            <p:cNvSpPr>
              <a:spLocks/>
            </p:cNvSpPr>
            <p:nvPr/>
          </p:nvSpPr>
          <p:spPr bwMode="auto">
            <a:xfrm>
              <a:off x="4771072" y="4260646"/>
              <a:ext cx="122431" cy="86704"/>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8" name="TextBox 133"/>
            <p:cNvSpPr txBox="1">
              <a:spLocks noChangeArrowheads="1"/>
            </p:cNvSpPr>
            <p:nvPr/>
          </p:nvSpPr>
          <p:spPr bwMode="auto">
            <a:xfrm>
              <a:off x="4051355" y="2560846"/>
              <a:ext cx="159114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lgn="ctr" eaLnBrk="1" hangingPunct="1">
                <a:buFontTx/>
                <a:buNone/>
              </a:pPr>
              <a:r>
                <a:rPr lang="en-US" altLang="en-US" sz="1800">
                  <a:latin typeface="+mn-lt"/>
                </a:rPr>
                <a:t>Jerry’s supply</a:t>
              </a:r>
            </a:p>
          </p:txBody>
        </p:sp>
        <p:sp>
          <p:nvSpPr>
            <p:cNvPr id="219" name="TextBox 134"/>
            <p:cNvSpPr txBox="1">
              <a:spLocks noChangeArrowheads="1"/>
            </p:cNvSpPr>
            <p:nvPr/>
          </p:nvSpPr>
          <p:spPr bwMode="auto">
            <a:xfrm>
              <a:off x="3343145" y="2376523"/>
              <a:ext cx="48442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lgn="ctr" eaLnBrk="1" hangingPunct="1">
                <a:buFontTx/>
                <a:buNone/>
              </a:pPr>
              <a:r>
                <a:rPr lang="en-US" altLang="en-US" sz="4000" b="1" dirty="0">
                  <a:solidFill>
                    <a:srgbClr val="005EA4"/>
                  </a:solidFill>
                  <a:latin typeface="+mn-lt"/>
                </a:rPr>
                <a:t>+</a:t>
              </a:r>
            </a:p>
          </p:txBody>
        </p:sp>
        <p:sp>
          <p:nvSpPr>
            <p:cNvPr id="220" name="TextBox 135"/>
            <p:cNvSpPr txBox="1">
              <a:spLocks noChangeArrowheads="1"/>
            </p:cNvSpPr>
            <p:nvPr/>
          </p:nvSpPr>
          <p:spPr bwMode="auto">
            <a:xfrm>
              <a:off x="5753829" y="2376523"/>
              <a:ext cx="48442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lgn="ctr" eaLnBrk="1" hangingPunct="1">
                <a:buFontTx/>
                <a:buNone/>
              </a:pPr>
              <a:r>
                <a:rPr lang="en-US" altLang="en-US" sz="4000" b="1" dirty="0">
                  <a:solidFill>
                    <a:srgbClr val="005EA4"/>
                  </a:solidFill>
                  <a:latin typeface="+mn-lt"/>
                </a:rPr>
                <a:t>=</a:t>
              </a:r>
            </a:p>
          </p:txBody>
        </p:sp>
        <p:sp>
          <p:nvSpPr>
            <p:cNvPr id="221" name="Rectangle 136"/>
            <p:cNvSpPr/>
            <p:nvPr/>
          </p:nvSpPr>
          <p:spPr>
            <a:xfrm>
              <a:off x="6346700" y="3285731"/>
              <a:ext cx="1972197" cy="21776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buFontTx/>
                <a:buNone/>
                <a:defRPr/>
              </a:pPr>
              <a:endParaRPr lang="en-US" sz="1600">
                <a:solidFill>
                  <a:schemeClr val="tx1"/>
                </a:solidFill>
              </a:endParaRPr>
            </a:p>
          </p:txBody>
        </p:sp>
        <p:grpSp>
          <p:nvGrpSpPr>
            <p:cNvPr id="222" name="Group 136"/>
            <p:cNvGrpSpPr>
              <a:grpSpLocks/>
            </p:cNvGrpSpPr>
            <p:nvPr/>
          </p:nvGrpSpPr>
          <p:grpSpPr bwMode="auto">
            <a:xfrm>
              <a:off x="6398601" y="3285794"/>
              <a:ext cx="1637919" cy="1596893"/>
              <a:chOff x="4535256" y="1371347"/>
              <a:chExt cx="1953763" cy="2514853"/>
            </a:xfrm>
          </p:grpSpPr>
          <p:cxnSp>
            <p:nvCxnSpPr>
              <p:cNvPr id="281" name="Straight Connector 138"/>
              <p:cNvCxnSpPr/>
              <p:nvPr/>
            </p:nvCxnSpPr>
            <p:spPr>
              <a:xfrm rot="5400000" flipH="1" flipV="1">
                <a:off x="4382677" y="2285928"/>
                <a:ext cx="1752851" cy="1447693"/>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82" name="TextBox 138"/>
              <p:cNvSpPr txBox="1">
                <a:spLocks noChangeArrowheads="1"/>
              </p:cNvSpPr>
              <p:nvPr/>
            </p:nvSpPr>
            <p:spPr bwMode="auto">
              <a:xfrm>
                <a:off x="5609064" y="1371347"/>
                <a:ext cx="879955" cy="533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lgn="ctr" eaLnBrk="1" hangingPunct="1">
                  <a:buFontTx/>
                  <a:buNone/>
                </a:pPr>
                <a:r>
                  <a:rPr lang="en-US" altLang="en-US" sz="1600" dirty="0" err="1">
                    <a:latin typeface="+mn-lt"/>
                  </a:rPr>
                  <a:t>S</a:t>
                </a:r>
                <a:r>
                  <a:rPr lang="en-US" altLang="en-US" sz="1600" baseline="-25000" dirty="0" err="1">
                    <a:latin typeface="+mn-lt"/>
                  </a:rPr>
                  <a:t>Market</a:t>
                </a:r>
                <a:endParaRPr lang="en-US" altLang="en-US" sz="1600" baseline="-25000" dirty="0">
                  <a:latin typeface="+mn-lt"/>
                </a:endParaRPr>
              </a:p>
            </p:txBody>
          </p:sp>
        </p:grpSp>
        <p:grpSp>
          <p:nvGrpSpPr>
            <p:cNvPr id="223" name="Group 139"/>
            <p:cNvGrpSpPr>
              <a:grpSpLocks/>
            </p:cNvGrpSpPr>
            <p:nvPr/>
          </p:nvGrpSpPr>
          <p:grpSpPr bwMode="auto">
            <a:xfrm>
              <a:off x="6125568" y="5366624"/>
              <a:ext cx="2220850" cy="909442"/>
              <a:chOff x="643975" y="5147846"/>
              <a:chExt cx="2650738" cy="1433166"/>
            </a:xfrm>
          </p:grpSpPr>
          <p:sp>
            <p:nvSpPr>
              <p:cNvPr id="249" name="TextBox 140"/>
              <p:cNvSpPr txBox="1">
                <a:spLocks noChangeArrowheads="1"/>
              </p:cNvSpPr>
              <p:nvPr/>
            </p:nvSpPr>
            <p:spPr bwMode="auto">
              <a:xfrm>
                <a:off x="643975" y="5300246"/>
                <a:ext cx="356257" cy="533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lgn="ctr" eaLnBrk="1" hangingPunct="1">
                  <a:buFontTx/>
                  <a:buNone/>
                </a:pPr>
                <a:r>
                  <a:rPr lang="en-US" altLang="en-US" sz="1600">
                    <a:latin typeface="+mn-lt"/>
                  </a:rPr>
                  <a:t>0</a:t>
                </a:r>
              </a:p>
            </p:txBody>
          </p:sp>
          <p:grpSp>
            <p:nvGrpSpPr>
              <p:cNvPr id="250" name="Group 99"/>
              <p:cNvGrpSpPr>
                <a:grpSpLocks/>
              </p:cNvGrpSpPr>
              <p:nvPr/>
            </p:nvGrpSpPr>
            <p:grpSpPr bwMode="auto">
              <a:xfrm>
                <a:off x="915853" y="5147846"/>
                <a:ext cx="2369838" cy="685918"/>
                <a:chOff x="938307" y="5147846"/>
                <a:chExt cx="2369838" cy="685918"/>
              </a:xfrm>
            </p:grpSpPr>
            <p:cxnSp>
              <p:nvCxnSpPr>
                <p:cNvPr id="252" name="Straight Connector 144"/>
                <p:cNvCxnSpPr/>
                <p:nvPr/>
              </p:nvCxnSpPr>
              <p:spPr>
                <a:xfrm>
                  <a:off x="938307" y="5300368"/>
                  <a:ext cx="2369838" cy="635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53" name="Group 96"/>
                <p:cNvGrpSpPr>
                  <a:grpSpLocks/>
                </p:cNvGrpSpPr>
                <p:nvPr/>
              </p:nvGrpSpPr>
              <p:grpSpPr bwMode="auto">
                <a:xfrm>
                  <a:off x="960818" y="5147846"/>
                  <a:ext cx="2302671" cy="685918"/>
                  <a:chOff x="960818" y="5147846"/>
                  <a:chExt cx="2302671" cy="685918"/>
                </a:xfrm>
              </p:grpSpPr>
              <p:grpSp>
                <p:nvGrpSpPr>
                  <p:cNvPr id="254" name="Group 21"/>
                  <p:cNvGrpSpPr>
                    <a:grpSpLocks/>
                  </p:cNvGrpSpPr>
                  <p:nvPr/>
                </p:nvGrpSpPr>
                <p:grpSpPr bwMode="auto">
                  <a:xfrm>
                    <a:off x="2771389" y="5147847"/>
                    <a:ext cx="492100" cy="685917"/>
                    <a:chOff x="8014763" y="4648201"/>
                    <a:chExt cx="492100" cy="685917"/>
                  </a:xfrm>
                </p:grpSpPr>
                <p:cxnSp>
                  <p:nvCxnSpPr>
                    <p:cNvPr id="279" name="Straight Connector 171"/>
                    <p:cNvCxnSpPr/>
                    <p:nvPr/>
                  </p:nvCxnSpPr>
                  <p:spPr>
                    <a:xfrm rot="5400000">
                      <a:off x="8153614" y="4723667"/>
                      <a:ext cx="152522" cy="15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80" name="TextBox 172"/>
                    <p:cNvSpPr txBox="1">
                      <a:spLocks noChangeArrowheads="1"/>
                    </p:cNvSpPr>
                    <p:nvPr/>
                  </p:nvSpPr>
                  <p:spPr bwMode="auto">
                    <a:xfrm>
                      <a:off x="8014763" y="4800600"/>
                      <a:ext cx="492100" cy="533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lgn="ctr" eaLnBrk="1" hangingPunct="1">
                        <a:buFontTx/>
                        <a:buNone/>
                      </a:pPr>
                      <a:r>
                        <a:rPr lang="en-US" altLang="en-US" sz="1600">
                          <a:latin typeface="+mn-lt"/>
                        </a:rPr>
                        <a:t>18</a:t>
                      </a:r>
                    </a:p>
                  </p:txBody>
                </p:sp>
              </p:grpSp>
              <p:grpSp>
                <p:nvGrpSpPr>
                  <p:cNvPr id="255" name="Group 27"/>
                  <p:cNvGrpSpPr>
                    <a:grpSpLocks/>
                  </p:cNvGrpSpPr>
                  <p:nvPr/>
                </p:nvGrpSpPr>
                <p:grpSpPr bwMode="auto">
                  <a:xfrm>
                    <a:off x="960818" y="5147847"/>
                    <a:ext cx="356256" cy="685917"/>
                    <a:chOff x="8032992" y="4648201"/>
                    <a:chExt cx="356256" cy="685917"/>
                  </a:xfrm>
                </p:grpSpPr>
                <p:cxnSp>
                  <p:nvCxnSpPr>
                    <p:cNvPr id="277" name="Straight Connector 169"/>
                    <p:cNvCxnSpPr/>
                    <p:nvPr/>
                  </p:nvCxnSpPr>
                  <p:spPr>
                    <a:xfrm rot="5400000">
                      <a:off x="8162150" y="4723667"/>
                      <a:ext cx="152522" cy="15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78" name="TextBox 170"/>
                    <p:cNvSpPr txBox="1">
                      <a:spLocks noChangeArrowheads="1"/>
                    </p:cNvSpPr>
                    <p:nvPr/>
                  </p:nvSpPr>
                  <p:spPr bwMode="auto">
                    <a:xfrm>
                      <a:off x="8032992" y="4800600"/>
                      <a:ext cx="356256" cy="533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lgn="ctr" eaLnBrk="1" hangingPunct="1">
                        <a:buFontTx/>
                        <a:buNone/>
                      </a:pPr>
                      <a:r>
                        <a:rPr lang="en-US" altLang="en-US" sz="1600">
                          <a:latin typeface="+mn-lt"/>
                        </a:rPr>
                        <a:t>2</a:t>
                      </a:r>
                    </a:p>
                  </p:txBody>
                </p:sp>
              </p:grpSp>
              <p:grpSp>
                <p:nvGrpSpPr>
                  <p:cNvPr id="256" name="Group 30"/>
                  <p:cNvGrpSpPr>
                    <a:grpSpLocks/>
                  </p:cNvGrpSpPr>
                  <p:nvPr/>
                </p:nvGrpSpPr>
                <p:grpSpPr bwMode="auto">
                  <a:xfrm>
                    <a:off x="1189419" y="5147847"/>
                    <a:ext cx="356256" cy="685917"/>
                    <a:chOff x="8032993" y="4648201"/>
                    <a:chExt cx="356256" cy="685917"/>
                  </a:xfrm>
                </p:grpSpPr>
                <p:cxnSp>
                  <p:nvCxnSpPr>
                    <p:cNvPr id="275" name="Straight Connector 167"/>
                    <p:cNvCxnSpPr/>
                    <p:nvPr/>
                  </p:nvCxnSpPr>
                  <p:spPr>
                    <a:xfrm rot="5400000">
                      <a:off x="8162274" y="4723667"/>
                      <a:ext cx="152522" cy="15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76" name="TextBox 168"/>
                    <p:cNvSpPr txBox="1">
                      <a:spLocks noChangeArrowheads="1"/>
                    </p:cNvSpPr>
                    <p:nvPr/>
                  </p:nvSpPr>
                  <p:spPr bwMode="auto">
                    <a:xfrm>
                      <a:off x="8032993" y="4800600"/>
                      <a:ext cx="356256" cy="533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lgn="ctr" eaLnBrk="1" hangingPunct="1">
                        <a:buFontTx/>
                        <a:buNone/>
                      </a:pPr>
                      <a:r>
                        <a:rPr lang="en-US" altLang="en-US" sz="1600">
                          <a:latin typeface="+mn-lt"/>
                        </a:rPr>
                        <a:t>4</a:t>
                      </a:r>
                    </a:p>
                  </p:txBody>
                </p:sp>
              </p:grpSp>
              <p:grpSp>
                <p:nvGrpSpPr>
                  <p:cNvPr id="257" name="Group 33"/>
                  <p:cNvGrpSpPr>
                    <a:grpSpLocks/>
                  </p:cNvGrpSpPr>
                  <p:nvPr/>
                </p:nvGrpSpPr>
                <p:grpSpPr bwMode="auto">
                  <a:xfrm>
                    <a:off x="1418019" y="5147847"/>
                    <a:ext cx="356256" cy="685917"/>
                    <a:chOff x="8032993" y="4648201"/>
                    <a:chExt cx="356256" cy="685917"/>
                  </a:xfrm>
                </p:grpSpPr>
                <p:cxnSp>
                  <p:nvCxnSpPr>
                    <p:cNvPr id="273" name="Straight Connector 165"/>
                    <p:cNvCxnSpPr/>
                    <p:nvPr/>
                  </p:nvCxnSpPr>
                  <p:spPr>
                    <a:xfrm rot="5400000">
                      <a:off x="8162398" y="4723667"/>
                      <a:ext cx="152522" cy="15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74" name="TextBox 166"/>
                    <p:cNvSpPr txBox="1">
                      <a:spLocks noChangeArrowheads="1"/>
                    </p:cNvSpPr>
                    <p:nvPr/>
                  </p:nvSpPr>
                  <p:spPr bwMode="auto">
                    <a:xfrm>
                      <a:off x="8032993" y="4800600"/>
                      <a:ext cx="356256" cy="533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lgn="ctr" eaLnBrk="1" hangingPunct="1">
                        <a:buFontTx/>
                        <a:buNone/>
                      </a:pPr>
                      <a:r>
                        <a:rPr lang="en-US" altLang="en-US" sz="1600">
                          <a:latin typeface="+mn-lt"/>
                        </a:rPr>
                        <a:t>6</a:t>
                      </a:r>
                    </a:p>
                  </p:txBody>
                </p:sp>
              </p:grpSp>
              <p:grpSp>
                <p:nvGrpSpPr>
                  <p:cNvPr id="258" name="Group 36"/>
                  <p:cNvGrpSpPr>
                    <a:grpSpLocks/>
                  </p:cNvGrpSpPr>
                  <p:nvPr/>
                </p:nvGrpSpPr>
                <p:grpSpPr bwMode="auto">
                  <a:xfrm>
                    <a:off x="1646618" y="5147847"/>
                    <a:ext cx="356256" cy="685917"/>
                    <a:chOff x="8032992" y="4648201"/>
                    <a:chExt cx="356256" cy="685917"/>
                  </a:xfrm>
                </p:grpSpPr>
                <p:cxnSp>
                  <p:nvCxnSpPr>
                    <p:cNvPr id="271" name="Straight Connector 163"/>
                    <p:cNvCxnSpPr/>
                    <p:nvPr/>
                  </p:nvCxnSpPr>
                  <p:spPr>
                    <a:xfrm rot="5400000">
                      <a:off x="8162523" y="4723667"/>
                      <a:ext cx="152522" cy="15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72" name="TextBox 164"/>
                    <p:cNvSpPr txBox="1">
                      <a:spLocks noChangeArrowheads="1"/>
                    </p:cNvSpPr>
                    <p:nvPr/>
                  </p:nvSpPr>
                  <p:spPr bwMode="auto">
                    <a:xfrm>
                      <a:off x="8032992" y="4800600"/>
                      <a:ext cx="356256" cy="533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lgn="ctr" eaLnBrk="1" hangingPunct="1">
                        <a:buFontTx/>
                        <a:buNone/>
                      </a:pPr>
                      <a:r>
                        <a:rPr lang="en-US" altLang="en-US" sz="1600">
                          <a:latin typeface="+mn-lt"/>
                        </a:rPr>
                        <a:t>8</a:t>
                      </a:r>
                    </a:p>
                  </p:txBody>
                </p:sp>
              </p:grpSp>
              <p:grpSp>
                <p:nvGrpSpPr>
                  <p:cNvPr id="259" name="Group 39"/>
                  <p:cNvGrpSpPr>
                    <a:grpSpLocks/>
                  </p:cNvGrpSpPr>
                  <p:nvPr/>
                </p:nvGrpSpPr>
                <p:grpSpPr bwMode="auto">
                  <a:xfrm>
                    <a:off x="1850670" y="5147847"/>
                    <a:ext cx="492100" cy="685917"/>
                    <a:chOff x="8008444" y="4648201"/>
                    <a:chExt cx="492100" cy="685917"/>
                  </a:xfrm>
                </p:grpSpPr>
                <p:cxnSp>
                  <p:nvCxnSpPr>
                    <p:cNvPr id="269" name="Straight Connector 161"/>
                    <p:cNvCxnSpPr/>
                    <p:nvPr/>
                  </p:nvCxnSpPr>
                  <p:spPr>
                    <a:xfrm rot="5400000">
                      <a:off x="8162647" y="4723667"/>
                      <a:ext cx="152522" cy="15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70" name="TextBox 162"/>
                    <p:cNvSpPr txBox="1">
                      <a:spLocks noChangeArrowheads="1"/>
                    </p:cNvSpPr>
                    <p:nvPr/>
                  </p:nvSpPr>
                  <p:spPr bwMode="auto">
                    <a:xfrm>
                      <a:off x="8008444" y="4800600"/>
                      <a:ext cx="492100" cy="533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lgn="ctr" eaLnBrk="1" hangingPunct="1">
                        <a:buFontTx/>
                        <a:buNone/>
                      </a:pPr>
                      <a:r>
                        <a:rPr lang="en-US" altLang="en-US" sz="1600">
                          <a:latin typeface="+mn-lt"/>
                        </a:rPr>
                        <a:t>10</a:t>
                      </a:r>
                    </a:p>
                  </p:txBody>
                </p:sp>
              </p:grpSp>
              <p:grpSp>
                <p:nvGrpSpPr>
                  <p:cNvPr id="260" name="Group 42"/>
                  <p:cNvGrpSpPr>
                    <a:grpSpLocks/>
                  </p:cNvGrpSpPr>
                  <p:nvPr/>
                </p:nvGrpSpPr>
                <p:grpSpPr bwMode="auto">
                  <a:xfrm>
                    <a:off x="2085589" y="5147846"/>
                    <a:ext cx="492100" cy="685918"/>
                    <a:chOff x="8014763" y="4648200"/>
                    <a:chExt cx="492100" cy="685918"/>
                  </a:xfrm>
                </p:grpSpPr>
                <p:cxnSp>
                  <p:nvCxnSpPr>
                    <p:cNvPr id="267" name="Straight Connector 159"/>
                    <p:cNvCxnSpPr/>
                    <p:nvPr/>
                  </p:nvCxnSpPr>
                  <p:spPr>
                    <a:xfrm rot="5400000">
                      <a:off x="8154830" y="4723667"/>
                      <a:ext cx="152522"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68" name="TextBox 160"/>
                    <p:cNvSpPr txBox="1">
                      <a:spLocks noChangeArrowheads="1"/>
                    </p:cNvSpPr>
                    <p:nvPr/>
                  </p:nvSpPr>
                  <p:spPr bwMode="auto">
                    <a:xfrm>
                      <a:off x="8014763" y="4800600"/>
                      <a:ext cx="492100" cy="533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lgn="ctr" eaLnBrk="1" hangingPunct="1">
                        <a:buFontTx/>
                        <a:buNone/>
                      </a:pPr>
                      <a:r>
                        <a:rPr lang="en-US" altLang="en-US" sz="1600">
                          <a:latin typeface="+mn-lt"/>
                        </a:rPr>
                        <a:t>12</a:t>
                      </a:r>
                    </a:p>
                  </p:txBody>
                </p:sp>
              </p:grpSp>
              <p:grpSp>
                <p:nvGrpSpPr>
                  <p:cNvPr id="261" name="Group 45"/>
                  <p:cNvGrpSpPr>
                    <a:grpSpLocks/>
                  </p:cNvGrpSpPr>
                  <p:nvPr/>
                </p:nvGrpSpPr>
                <p:grpSpPr bwMode="auto">
                  <a:xfrm>
                    <a:off x="2314189" y="5147846"/>
                    <a:ext cx="492100" cy="685918"/>
                    <a:chOff x="8014763" y="4648200"/>
                    <a:chExt cx="492100" cy="685918"/>
                  </a:xfrm>
                </p:grpSpPr>
                <p:cxnSp>
                  <p:nvCxnSpPr>
                    <p:cNvPr id="265" name="Straight Connector 157"/>
                    <p:cNvCxnSpPr/>
                    <p:nvPr/>
                  </p:nvCxnSpPr>
                  <p:spPr>
                    <a:xfrm rot="5400000">
                      <a:off x="8154954" y="4723667"/>
                      <a:ext cx="152522"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66" name="TextBox 158"/>
                    <p:cNvSpPr txBox="1">
                      <a:spLocks noChangeArrowheads="1"/>
                    </p:cNvSpPr>
                    <p:nvPr/>
                  </p:nvSpPr>
                  <p:spPr bwMode="auto">
                    <a:xfrm>
                      <a:off x="8014763" y="4800600"/>
                      <a:ext cx="492100" cy="533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lgn="ctr" eaLnBrk="1" hangingPunct="1">
                        <a:buFontTx/>
                        <a:buNone/>
                      </a:pPr>
                      <a:r>
                        <a:rPr lang="en-US" altLang="en-US" sz="1600">
                          <a:latin typeface="+mn-lt"/>
                        </a:rPr>
                        <a:t>14</a:t>
                      </a:r>
                    </a:p>
                  </p:txBody>
                </p:sp>
              </p:grpSp>
              <p:grpSp>
                <p:nvGrpSpPr>
                  <p:cNvPr id="262" name="Group 48"/>
                  <p:cNvGrpSpPr>
                    <a:grpSpLocks/>
                  </p:cNvGrpSpPr>
                  <p:nvPr/>
                </p:nvGrpSpPr>
                <p:grpSpPr bwMode="auto">
                  <a:xfrm>
                    <a:off x="2542790" y="5147846"/>
                    <a:ext cx="492100" cy="685918"/>
                    <a:chOff x="8014764" y="4648200"/>
                    <a:chExt cx="492100" cy="685918"/>
                  </a:xfrm>
                </p:grpSpPr>
                <p:cxnSp>
                  <p:nvCxnSpPr>
                    <p:cNvPr id="263" name="Straight Connector 24"/>
                    <p:cNvCxnSpPr/>
                    <p:nvPr/>
                  </p:nvCxnSpPr>
                  <p:spPr>
                    <a:xfrm rot="5400000">
                      <a:off x="8155079" y="4723667"/>
                      <a:ext cx="152522"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64" name="TextBox 156"/>
                    <p:cNvSpPr txBox="1">
                      <a:spLocks noChangeArrowheads="1"/>
                    </p:cNvSpPr>
                    <p:nvPr/>
                  </p:nvSpPr>
                  <p:spPr bwMode="auto">
                    <a:xfrm>
                      <a:off x="8014764" y="4800600"/>
                      <a:ext cx="492100" cy="533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lgn="ctr" eaLnBrk="1" hangingPunct="1">
                        <a:buFontTx/>
                        <a:buNone/>
                      </a:pPr>
                      <a:r>
                        <a:rPr lang="en-US" altLang="en-US" sz="1600">
                          <a:latin typeface="+mn-lt"/>
                        </a:rPr>
                        <a:t>16</a:t>
                      </a:r>
                    </a:p>
                  </p:txBody>
                </p:sp>
              </p:grpSp>
            </p:grpSp>
          </p:grpSp>
          <p:sp>
            <p:nvSpPr>
              <p:cNvPr id="251" name="TextBox 142"/>
              <p:cNvSpPr txBox="1">
                <a:spLocks noChangeArrowheads="1"/>
              </p:cNvSpPr>
              <p:nvPr/>
            </p:nvSpPr>
            <p:spPr bwMode="auto">
              <a:xfrm>
                <a:off x="1086388" y="5659480"/>
                <a:ext cx="2208325" cy="921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lgn="ctr" eaLnBrk="1" hangingPunct="1">
                  <a:buFontTx/>
                  <a:buNone/>
                </a:pPr>
                <a:r>
                  <a:rPr lang="en-US" altLang="en-US" sz="1600">
                    <a:latin typeface="+mn-lt"/>
                  </a:rPr>
                  <a:t>Quantity of </a:t>
                </a:r>
              </a:p>
              <a:p>
                <a:pPr algn="ctr" eaLnBrk="1" hangingPunct="1">
                  <a:buFontTx/>
                  <a:buNone/>
                </a:pPr>
                <a:r>
                  <a:rPr lang="en-US" altLang="en-US" sz="1600">
                    <a:latin typeface="+mn-lt"/>
                  </a:rPr>
                  <a:t>Ice-Cream Cones </a:t>
                </a:r>
              </a:p>
            </p:txBody>
          </p:sp>
        </p:grpSp>
        <p:grpSp>
          <p:nvGrpSpPr>
            <p:cNvPr id="224" name="Group 173"/>
            <p:cNvGrpSpPr>
              <a:grpSpLocks/>
            </p:cNvGrpSpPr>
            <p:nvPr/>
          </p:nvGrpSpPr>
          <p:grpSpPr bwMode="auto">
            <a:xfrm>
              <a:off x="5252662" y="2883466"/>
              <a:ext cx="1223118" cy="2580953"/>
              <a:chOff x="3264152" y="737833"/>
              <a:chExt cx="1460770" cy="4063559"/>
            </a:xfrm>
          </p:grpSpPr>
          <p:cxnSp>
            <p:nvCxnSpPr>
              <p:cNvPr id="229" name="Straight Connector 174"/>
              <p:cNvCxnSpPr/>
              <p:nvPr/>
            </p:nvCxnSpPr>
            <p:spPr>
              <a:xfrm rot="5400000">
                <a:off x="2896923" y="3124379"/>
                <a:ext cx="3352436" cy="158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30" name="Group 56"/>
              <p:cNvGrpSpPr>
                <a:grpSpLocks/>
              </p:cNvGrpSpPr>
              <p:nvPr/>
            </p:nvGrpSpPr>
            <p:grpSpPr bwMode="auto">
              <a:xfrm>
                <a:off x="3823857" y="1864425"/>
                <a:ext cx="901065" cy="533034"/>
                <a:chOff x="5957710" y="2321625"/>
                <a:chExt cx="901065" cy="533034"/>
              </a:xfrm>
            </p:grpSpPr>
            <p:sp>
              <p:nvSpPr>
                <p:cNvPr id="247" name="TextBox 53"/>
                <p:cNvSpPr txBox="1">
                  <a:spLocks noChangeArrowheads="1"/>
                </p:cNvSpPr>
                <p:nvPr/>
              </p:nvSpPr>
              <p:spPr bwMode="auto">
                <a:xfrm>
                  <a:off x="5957710" y="2321625"/>
                  <a:ext cx="833178" cy="533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lgn="ctr" eaLnBrk="1" hangingPunct="1">
                    <a:buFontTx/>
                    <a:buNone/>
                  </a:pPr>
                  <a:r>
                    <a:rPr lang="en-US" altLang="en-US" sz="1600">
                      <a:latin typeface="+mn-lt"/>
                    </a:rPr>
                    <a:t>$3.00</a:t>
                  </a:r>
                </a:p>
              </p:txBody>
            </p:sp>
            <p:cxnSp>
              <p:nvCxnSpPr>
                <p:cNvPr id="248" name="Straight Connector 55"/>
                <p:cNvCxnSpPr/>
                <p:nvPr/>
              </p:nvCxnSpPr>
              <p:spPr>
                <a:xfrm>
                  <a:off x="6706199" y="2514102"/>
                  <a:ext cx="152576"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1" name="Group 57"/>
              <p:cNvGrpSpPr>
                <a:grpSpLocks/>
              </p:cNvGrpSpPr>
              <p:nvPr/>
            </p:nvGrpSpPr>
            <p:grpSpPr bwMode="auto">
              <a:xfrm>
                <a:off x="3955943" y="2333293"/>
                <a:ext cx="768979" cy="533034"/>
                <a:chOff x="6089796" y="2321625"/>
                <a:chExt cx="768979" cy="533034"/>
              </a:xfrm>
            </p:grpSpPr>
            <p:sp>
              <p:nvSpPr>
                <p:cNvPr id="245" name="TextBox 190"/>
                <p:cNvSpPr txBox="1">
                  <a:spLocks noChangeArrowheads="1"/>
                </p:cNvSpPr>
                <p:nvPr/>
              </p:nvSpPr>
              <p:spPr bwMode="auto">
                <a:xfrm>
                  <a:off x="6089796" y="2321625"/>
                  <a:ext cx="697250" cy="533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lgn="ctr" eaLnBrk="1" hangingPunct="1">
                    <a:buFontTx/>
                    <a:buNone/>
                  </a:pPr>
                  <a:r>
                    <a:rPr lang="en-US" altLang="en-US" sz="1600">
                      <a:latin typeface="+mn-lt"/>
                    </a:rPr>
                    <a:t>2.50</a:t>
                  </a:r>
                </a:p>
              </p:txBody>
            </p:sp>
            <p:cxnSp>
              <p:nvCxnSpPr>
                <p:cNvPr id="246" name="Straight Connector 191"/>
                <p:cNvCxnSpPr/>
                <p:nvPr/>
              </p:nvCxnSpPr>
              <p:spPr>
                <a:xfrm>
                  <a:off x="6706199" y="2515083"/>
                  <a:ext cx="152576"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2" name="Group 60"/>
              <p:cNvGrpSpPr>
                <a:grpSpLocks/>
              </p:cNvGrpSpPr>
              <p:nvPr/>
            </p:nvGrpSpPr>
            <p:grpSpPr bwMode="auto">
              <a:xfrm>
                <a:off x="3955943" y="2790492"/>
                <a:ext cx="768979" cy="533034"/>
                <a:chOff x="6089796" y="2321624"/>
                <a:chExt cx="768979" cy="533034"/>
              </a:xfrm>
            </p:grpSpPr>
            <p:sp>
              <p:nvSpPr>
                <p:cNvPr id="243" name="TextBox 188"/>
                <p:cNvSpPr txBox="1">
                  <a:spLocks noChangeArrowheads="1"/>
                </p:cNvSpPr>
                <p:nvPr/>
              </p:nvSpPr>
              <p:spPr bwMode="auto">
                <a:xfrm>
                  <a:off x="6089796" y="2321624"/>
                  <a:ext cx="697250" cy="533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lgn="ctr" eaLnBrk="1" hangingPunct="1">
                    <a:buFontTx/>
                    <a:buNone/>
                  </a:pPr>
                  <a:r>
                    <a:rPr lang="en-US" altLang="en-US" sz="1600">
                      <a:latin typeface="+mn-lt"/>
                    </a:rPr>
                    <a:t>2.00</a:t>
                  </a:r>
                </a:p>
              </p:txBody>
            </p:sp>
            <p:cxnSp>
              <p:nvCxnSpPr>
                <p:cNvPr id="244" name="Straight Connector 189"/>
                <p:cNvCxnSpPr/>
                <p:nvPr/>
              </p:nvCxnSpPr>
              <p:spPr>
                <a:xfrm>
                  <a:off x="6706199" y="2515033"/>
                  <a:ext cx="152576"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3" name="Group 63"/>
              <p:cNvGrpSpPr>
                <a:grpSpLocks/>
              </p:cNvGrpSpPr>
              <p:nvPr/>
            </p:nvGrpSpPr>
            <p:grpSpPr bwMode="auto">
              <a:xfrm>
                <a:off x="3955943" y="3247693"/>
                <a:ext cx="768979" cy="533034"/>
                <a:chOff x="6089796" y="2321625"/>
                <a:chExt cx="768979" cy="533034"/>
              </a:xfrm>
            </p:grpSpPr>
            <p:sp>
              <p:nvSpPr>
                <p:cNvPr id="241" name="TextBox 186"/>
                <p:cNvSpPr txBox="1">
                  <a:spLocks noChangeArrowheads="1"/>
                </p:cNvSpPr>
                <p:nvPr/>
              </p:nvSpPr>
              <p:spPr bwMode="auto">
                <a:xfrm>
                  <a:off x="6089796" y="2321625"/>
                  <a:ext cx="697250" cy="533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lgn="ctr" eaLnBrk="1" hangingPunct="1">
                    <a:buFontTx/>
                    <a:buNone/>
                  </a:pPr>
                  <a:r>
                    <a:rPr lang="en-US" altLang="en-US" sz="1600">
                      <a:latin typeface="+mn-lt"/>
                    </a:rPr>
                    <a:t>1.50</a:t>
                  </a:r>
                </a:p>
              </p:txBody>
            </p:sp>
            <p:cxnSp>
              <p:nvCxnSpPr>
                <p:cNvPr id="242" name="Straight Connector 187"/>
                <p:cNvCxnSpPr/>
                <p:nvPr/>
              </p:nvCxnSpPr>
              <p:spPr>
                <a:xfrm>
                  <a:off x="6706199" y="2514984"/>
                  <a:ext cx="152576"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4" name="Group 66"/>
              <p:cNvGrpSpPr>
                <a:grpSpLocks/>
              </p:cNvGrpSpPr>
              <p:nvPr/>
            </p:nvGrpSpPr>
            <p:grpSpPr bwMode="auto">
              <a:xfrm>
                <a:off x="3955943" y="3704893"/>
                <a:ext cx="768979" cy="533034"/>
                <a:chOff x="6089796" y="2321625"/>
                <a:chExt cx="768979" cy="533034"/>
              </a:xfrm>
            </p:grpSpPr>
            <p:sp>
              <p:nvSpPr>
                <p:cNvPr id="239" name="TextBox 184"/>
                <p:cNvSpPr txBox="1">
                  <a:spLocks noChangeArrowheads="1"/>
                </p:cNvSpPr>
                <p:nvPr/>
              </p:nvSpPr>
              <p:spPr bwMode="auto">
                <a:xfrm>
                  <a:off x="6089796" y="2321625"/>
                  <a:ext cx="697250" cy="533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lgn="ctr" eaLnBrk="1" hangingPunct="1">
                    <a:buFontTx/>
                    <a:buNone/>
                  </a:pPr>
                  <a:r>
                    <a:rPr lang="en-US" altLang="en-US" sz="1600">
                      <a:latin typeface="+mn-lt"/>
                    </a:rPr>
                    <a:t>1.00</a:t>
                  </a:r>
                </a:p>
              </p:txBody>
            </p:sp>
            <p:cxnSp>
              <p:nvCxnSpPr>
                <p:cNvPr id="240" name="Straight Connector 185"/>
                <p:cNvCxnSpPr/>
                <p:nvPr/>
              </p:nvCxnSpPr>
              <p:spPr>
                <a:xfrm>
                  <a:off x="6706199" y="2514934"/>
                  <a:ext cx="152576"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5" name="Group 69"/>
              <p:cNvGrpSpPr>
                <a:grpSpLocks/>
              </p:cNvGrpSpPr>
              <p:nvPr/>
            </p:nvGrpSpPr>
            <p:grpSpPr bwMode="auto">
              <a:xfrm>
                <a:off x="3955943" y="4162093"/>
                <a:ext cx="768979" cy="533034"/>
                <a:chOff x="6089796" y="2321625"/>
                <a:chExt cx="768979" cy="533034"/>
              </a:xfrm>
            </p:grpSpPr>
            <p:sp>
              <p:nvSpPr>
                <p:cNvPr id="237" name="TextBox 182"/>
                <p:cNvSpPr txBox="1">
                  <a:spLocks noChangeArrowheads="1"/>
                </p:cNvSpPr>
                <p:nvPr/>
              </p:nvSpPr>
              <p:spPr bwMode="auto">
                <a:xfrm>
                  <a:off x="6089796" y="2321625"/>
                  <a:ext cx="697250" cy="533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lgn="ctr" eaLnBrk="1" hangingPunct="1">
                    <a:buFontTx/>
                    <a:buNone/>
                  </a:pPr>
                  <a:r>
                    <a:rPr lang="en-US" altLang="en-US" sz="1600">
                      <a:latin typeface="+mn-lt"/>
                    </a:rPr>
                    <a:t>0.50</a:t>
                  </a:r>
                </a:p>
              </p:txBody>
            </p:sp>
            <p:cxnSp>
              <p:nvCxnSpPr>
                <p:cNvPr id="238" name="Straight Connector 183"/>
                <p:cNvCxnSpPr/>
                <p:nvPr/>
              </p:nvCxnSpPr>
              <p:spPr>
                <a:xfrm>
                  <a:off x="6706199" y="2514884"/>
                  <a:ext cx="152576"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36" name="TextBox 181"/>
              <p:cNvSpPr txBox="1">
                <a:spLocks noChangeArrowheads="1"/>
              </p:cNvSpPr>
              <p:nvPr/>
            </p:nvSpPr>
            <p:spPr bwMode="auto">
              <a:xfrm>
                <a:off x="3264152" y="737833"/>
                <a:ext cx="1365397" cy="1308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buFontTx/>
                  <a:buNone/>
                </a:pPr>
                <a:r>
                  <a:rPr lang="en-US" altLang="en-US" sz="1600" dirty="0">
                    <a:latin typeface="+mn-lt"/>
                  </a:rPr>
                  <a:t>Price of</a:t>
                </a:r>
              </a:p>
              <a:p>
                <a:pPr eaLnBrk="1" hangingPunct="1">
                  <a:buFontTx/>
                  <a:buNone/>
                </a:pPr>
                <a:r>
                  <a:rPr lang="en-US" altLang="en-US" sz="1600" dirty="0">
                    <a:latin typeface="+mn-lt"/>
                  </a:rPr>
                  <a:t>Ice-Cream</a:t>
                </a:r>
              </a:p>
              <a:p>
                <a:pPr eaLnBrk="1" hangingPunct="1">
                  <a:buFontTx/>
                  <a:buNone/>
                </a:pPr>
                <a:r>
                  <a:rPr lang="en-US" altLang="en-US" sz="1600" dirty="0">
                    <a:latin typeface="+mn-lt"/>
                  </a:rPr>
                  <a:t>Cones</a:t>
                </a:r>
              </a:p>
            </p:txBody>
          </p:sp>
        </p:grpSp>
        <p:cxnSp>
          <p:nvCxnSpPr>
            <p:cNvPr id="225" name="Straight Connector 194"/>
            <p:cNvCxnSpPr/>
            <p:nvPr/>
          </p:nvCxnSpPr>
          <p:spPr>
            <a:xfrm>
              <a:off x="6352023" y="4309039"/>
              <a:ext cx="685346" cy="1008"/>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6" name="Straight Connector 195"/>
            <p:cNvCxnSpPr/>
            <p:nvPr/>
          </p:nvCxnSpPr>
          <p:spPr>
            <a:xfrm rot="5400000" flipH="1" flipV="1">
              <a:off x="6436028" y="4882030"/>
              <a:ext cx="1161429" cy="133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27" name="Freeform 183"/>
            <p:cNvSpPr>
              <a:spLocks/>
            </p:cNvSpPr>
            <p:nvPr/>
          </p:nvSpPr>
          <p:spPr bwMode="auto">
            <a:xfrm>
              <a:off x="6964176" y="4274761"/>
              <a:ext cx="122431" cy="86704"/>
            </a:xfrm>
            <a:custGeom>
              <a:avLst/>
              <a:gdLst>
                <a:gd name="T0" fmla="*/ 2147483647 w 106"/>
                <a:gd name="T1" fmla="*/ 2147483647 h 68"/>
                <a:gd name="T2" fmla="*/ 2147483647 w 106"/>
                <a:gd name="T3" fmla="*/ 2147483647 h 68"/>
                <a:gd name="T4" fmla="*/ 2147483647 w 106"/>
                <a:gd name="T5" fmla="*/ 2147483647 h 68"/>
                <a:gd name="T6" fmla="*/ 2147483647 w 106"/>
                <a:gd name="T7" fmla="*/ 2147483647 h 68"/>
                <a:gd name="T8" fmla="*/ 2147483647 w 106"/>
                <a:gd name="T9" fmla="*/ 2147483647 h 68"/>
                <a:gd name="T10" fmla="*/ 2147483647 w 106"/>
                <a:gd name="T11" fmla="*/ 2147483647 h 68"/>
                <a:gd name="T12" fmla="*/ 2147483647 w 106"/>
                <a:gd name="T13" fmla="*/ 2147483647 h 68"/>
                <a:gd name="T14" fmla="*/ 2147483647 w 106"/>
                <a:gd name="T15" fmla="*/ 2147483647 h 68"/>
                <a:gd name="T16" fmla="*/ 2147483647 w 106"/>
                <a:gd name="T17" fmla="*/ 2147483647 h 68"/>
                <a:gd name="T18" fmla="*/ 2147483647 w 106"/>
                <a:gd name="T19" fmla="*/ 2147483647 h 68"/>
                <a:gd name="T20" fmla="*/ 2147483647 w 106"/>
                <a:gd name="T21" fmla="*/ 0 h 68"/>
                <a:gd name="T22" fmla="*/ 2147483647 w 106"/>
                <a:gd name="T23" fmla="*/ 0 h 68"/>
                <a:gd name="T24" fmla="*/ 2147483647 w 106"/>
                <a:gd name="T25" fmla="*/ 2147483647 h 68"/>
                <a:gd name="T26" fmla="*/ 2147483647 w 106"/>
                <a:gd name="T27" fmla="*/ 2147483647 h 68"/>
                <a:gd name="T28" fmla="*/ 2147483647 w 106"/>
                <a:gd name="T29" fmla="*/ 2147483647 h 68"/>
                <a:gd name="T30" fmla="*/ 0 w 106"/>
                <a:gd name="T31" fmla="*/ 2147483647 h 68"/>
                <a:gd name="T32" fmla="*/ 0 w 106"/>
                <a:gd name="T33" fmla="*/ 2147483647 h 68"/>
                <a:gd name="T34" fmla="*/ 2147483647 w 106"/>
                <a:gd name="T35" fmla="*/ 2147483647 h 68"/>
                <a:gd name="T36" fmla="*/ 2147483647 w 106"/>
                <a:gd name="T37" fmla="*/ 2147483647 h 68"/>
                <a:gd name="T38" fmla="*/ 2147483647 w 106"/>
                <a:gd name="T39" fmla="*/ 2147483647 h 68"/>
                <a:gd name="T40" fmla="*/ 2147483647 w 106"/>
                <a:gd name="T41" fmla="*/ 2147483647 h 68"/>
                <a:gd name="T42" fmla="*/ 2147483647 w 106"/>
                <a:gd name="T43" fmla="*/ 2147483647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68"/>
                <a:gd name="T68" fmla="*/ 106 w 10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68">
                  <a:moveTo>
                    <a:pt x="56" y="68"/>
                  </a:moveTo>
                  <a:lnTo>
                    <a:pt x="56" y="68"/>
                  </a:lnTo>
                  <a:lnTo>
                    <a:pt x="76" y="65"/>
                  </a:lnTo>
                  <a:lnTo>
                    <a:pt x="91" y="58"/>
                  </a:lnTo>
                  <a:lnTo>
                    <a:pt x="101" y="45"/>
                  </a:lnTo>
                  <a:lnTo>
                    <a:pt x="106" y="32"/>
                  </a:lnTo>
                  <a:lnTo>
                    <a:pt x="101" y="19"/>
                  </a:lnTo>
                  <a:lnTo>
                    <a:pt x="91" y="9"/>
                  </a:lnTo>
                  <a:lnTo>
                    <a:pt x="76" y="3"/>
                  </a:lnTo>
                  <a:lnTo>
                    <a:pt x="56" y="0"/>
                  </a:lnTo>
                  <a:lnTo>
                    <a:pt x="36" y="3"/>
                  </a:lnTo>
                  <a:lnTo>
                    <a:pt x="15" y="9"/>
                  </a:lnTo>
                  <a:lnTo>
                    <a:pt x="5" y="19"/>
                  </a:lnTo>
                  <a:lnTo>
                    <a:pt x="0" y="32"/>
                  </a:lnTo>
                  <a:lnTo>
                    <a:pt x="5" y="45"/>
                  </a:lnTo>
                  <a:lnTo>
                    <a:pt x="15" y="58"/>
                  </a:lnTo>
                  <a:lnTo>
                    <a:pt x="36" y="65"/>
                  </a:lnTo>
                  <a:lnTo>
                    <a:pt x="56"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8" name="TextBox 197"/>
            <p:cNvSpPr txBox="1">
              <a:spLocks noChangeArrowheads="1"/>
            </p:cNvSpPr>
            <p:nvPr/>
          </p:nvSpPr>
          <p:spPr bwMode="auto">
            <a:xfrm>
              <a:off x="6641425" y="2560846"/>
              <a:ext cx="162095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lgn="ctr" eaLnBrk="1" hangingPunct="1">
                <a:buFontTx/>
                <a:buNone/>
              </a:pPr>
              <a:r>
                <a:rPr lang="en-US" altLang="en-US" sz="1800" dirty="0">
                  <a:latin typeface="+mn-lt"/>
                </a:rPr>
                <a:t>Market supply</a:t>
              </a:r>
            </a:p>
          </p:txBody>
        </p:sp>
      </p:grpSp>
    </p:spTree>
    <p:extLst>
      <p:ext uri="{BB962C8B-B14F-4D97-AF65-F5344CB8AC3E}">
        <p14:creationId xmlns:p14="http://schemas.microsoft.com/office/powerpoint/2010/main" val="1422786963"/>
      </p:ext>
    </p:extLst>
  </p:cSld>
  <p:clrMapOvr>
    <a:masterClrMapping/>
  </p:clrMapOvr>
</p:sld>
</file>

<file path=ppt/theme/theme1.xml><?xml version="1.0" encoding="utf-8"?>
<a:theme xmlns:a="http://schemas.openxmlformats.org/drawingml/2006/main" name="SRH Holding">
  <a:themeElements>
    <a:clrScheme name="SRH Holding">
      <a:dk1>
        <a:sysClr val="windowText" lastClr="000000"/>
      </a:dk1>
      <a:lt1>
        <a:sysClr val="window" lastClr="FFFFFF"/>
      </a:lt1>
      <a:dk2>
        <a:srgbClr val="0C3A78"/>
      </a:dk2>
      <a:lt2>
        <a:srgbClr val="F08300"/>
      </a:lt2>
      <a:accent1>
        <a:srgbClr val="909C09"/>
      </a:accent1>
      <a:accent2>
        <a:srgbClr val="717F80"/>
      </a:accent2>
      <a:accent3>
        <a:srgbClr val="860830"/>
      </a:accent3>
      <a:accent4>
        <a:srgbClr val="2E63AC"/>
      </a:accent4>
      <a:accent5>
        <a:srgbClr val="FEC958"/>
      </a:accent5>
      <a:accent6>
        <a:srgbClr val="EDAB33"/>
      </a:accent6>
      <a:hlink>
        <a:srgbClr val="0000FF"/>
      </a:hlink>
      <a:folHlink>
        <a:srgbClr val="800080"/>
      </a:folHlink>
    </a:clrScheme>
    <a:fontScheme name="SRH Bildung">
      <a:majorFont>
        <a:latin typeface="Frutiger 45 light"/>
        <a:ea typeface=""/>
        <a:cs typeface=""/>
      </a:majorFont>
      <a:minorFont>
        <a:latin typeface="Frutiger 45 light"/>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25260</TotalTime>
  <Words>38016</Words>
  <Application>Microsoft Macintosh PowerPoint</Application>
  <PresentationFormat>On-screen Show (4:3)</PresentationFormat>
  <Paragraphs>5439</Paragraphs>
  <Slides>467</Slides>
  <Notes>133</Notes>
  <HiddenSlides>0</HiddenSlides>
  <MMClips>0</MMClips>
  <ScaleCrop>false</ScaleCrop>
  <HeadingPairs>
    <vt:vector size="8" baseType="variant">
      <vt:variant>
        <vt:lpstr>Fonts Used</vt:lpstr>
      </vt:variant>
      <vt:variant>
        <vt:i4>17</vt:i4>
      </vt:variant>
      <vt:variant>
        <vt:lpstr>Theme</vt:lpstr>
      </vt:variant>
      <vt:variant>
        <vt:i4>1</vt:i4>
      </vt:variant>
      <vt:variant>
        <vt:lpstr>Embedded OLE Servers</vt:lpstr>
      </vt:variant>
      <vt:variant>
        <vt:i4>2</vt:i4>
      </vt:variant>
      <vt:variant>
        <vt:lpstr>Slide Titles</vt:lpstr>
      </vt:variant>
      <vt:variant>
        <vt:i4>467</vt:i4>
      </vt:variant>
    </vt:vector>
  </HeadingPairs>
  <TitlesOfParts>
    <vt:vector size="487" baseType="lpstr">
      <vt:lpstr>Arial</vt:lpstr>
      <vt:lpstr>Arial Black</vt:lpstr>
      <vt:lpstr>Calibri</vt:lpstr>
      <vt:lpstr>Cambria Math</vt:lpstr>
      <vt:lpstr>Frutiger 45 Light</vt:lpstr>
      <vt:lpstr>Frutiger 45 Light</vt:lpstr>
      <vt:lpstr>Frutiger LT Std 45 Light</vt:lpstr>
      <vt:lpstr>Frutiger LT Std 47 Light Cn</vt:lpstr>
      <vt:lpstr>Frutiger LT Std 57 Cn</vt:lpstr>
      <vt:lpstr>Palatino</vt:lpstr>
      <vt:lpstr>Symbol</vt:lpstr>
      <vt:lpstr>Tahoma</vt:lpstr>
      <vt:lpstr>Times New Roman</vt:lpstr>
      <vt:lpstr>Verdana</vt:lpstr>
      <vt:lpstr>Wingdings</vt:lpstr>
      <vt:lpstr>Wingdings 3</vt:lpstr>
      <vt:lpstr>WP Greek Century</vt:lpstr>
      <vt:lpstr>SRH Holding</vt:lpstr>
      <vt:lpstr>Formel</vt:lpstr>
      <vt:lpstr>Equation</vt:lpstr>
      <vt:lpstr>Volkswirtschaftslehre</vt:lpstr>
      <vt:lpstr>PowerPoint Presentation</vt:lpstr>
      <vt:lpstr>PowerPoint Presentation</vt:lpstr>
      <vt:lpstr>PowerPoint Presentation</vt:lpstr>
      <vt:lpstr>Economics</vt:lpstr>
      <vt:lpstr>PowerPoint Presentation</vt:lpstr>
      <vt:lpstr>PowerPoint Presentation</vt:lpstr>
      <vt:lpstr>Economics</vt:lpstr>
      <vt:lpstr>Economics</vt:lpstr>
      <vt:lpstr>Economics</vt:lpstr>
      <vt:lpstr>Economics</vt:lpstr>
      <vt:lpstr>Economics</vt:lpstr>
      <vt:lpstr>Content </vt:lpstr>
      <vt:lpstr>Introduction</vt:lpstr>
      <vt:lpstr>“Economics…</vt:lpstr>
      <vt:lpstr>Economics</vt:lpstr>
      <vt:lpstr>oikonomos</vt:lpstr>
      <vt:lpstr>Micro- vs. Macroeconomics #1</vt:lpstr>
      <vt:lpstr>Micro- vs. Macroeconomics #2</vt:lpstr>
      <vt:lpstr>1.2 The Key Principles of Economics</vt:lpstr>
      <vt:lpstr>Is Facebook free?</vt:lpstr>
      <vt:lpstr>Principle 1:  People face trade-offs                                           How people make decisions </vt:lpstr>
      <vt:lpstr>What are the trade-offs an  individual faces in this situation?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10 Principles of economics</vt:lpstr>
      <vt:lpstr>1.3 Thinking like an Economist </vt:lpstr>
      <vt:lpstr>The Economist as a Scientist</vt:lpstr>
      <vt:lpstr>The Economist as a Scientist</vt:lpstr>
      <vt:lpstr>The Economist as a Scientist</vt:lpstr>
      <vt:lpstr>The Economist as a Scientist</vt:lpstr>
      <vt:lpstr>The Economist as a Scientist</vt:lpstr>
      <vt:lpstr>The Circular Flow Model</vt:lpstr>
      <vt:lpstr>The Circular Flow Model  with the Government</vt:lpstr>
      <vt:lpstr>PowerPoint Presentation</vt:lpstr>
      <vt:lpstr>PowerPoint Presentation</vt:lpstr>
      <vt:lpstr>PowerPoint Presentation</vt:lpstr>
      <vt:lpstr>PowerPoint Presentation</vt:lpstr>
      <vt:lpstr>PowerPoint Presentation</vt:lpstr>
      <vt:lpstr>PowerPoint Presentation</vt:lpstr>
      <vt:lpstr>Why economists Disagree</vt:lpstr>
      <vt:lpstr>Why economists Disagree</vt:lpstr>
      <vt:lpstr>Propositions about Which  Most Economists Agree            (1/2)                              (and % of economists who agree)</vt:lpstr>
      <vt:lpstr>Propositions about Which  Most Economists Agree            (2/2)                               (and % of economists who agree)</vt:lpstr>
      <vt:lpstr>Graphing: a brief review  Graphs of a single variable</vt:lpstr>
      <vt:lpstr>PowerPoint Presentation</vt:lpstr>
      <vt:lpstr>Graphing: a brief review An Example: Novels Purchased  by Emma </vt:lpstr>
      <vt:lpstr>Graphing: a brief review An Example: Novels Purchased by Emma </vt:lpstr>
      <vt:lpstr>Graphing: a brief review An Example: Novels Purchased by Emma </vt:lpstr>
      <vt:lpstr>Graphing: a brief review</vt:lpstr>
      <vt:lpstr>Graphing: a brief review</vt:lpstr>
      <vt:lpstr>Graphing: a brief review</vt:lpstr>
      <vt:lpstr>Graphing: a brief review</vt:lpstr>
      <vt:lpstr>Graphing: a brief review</vt:lpstr>
      <vt:lpstr>Graphing: a brief review</vt:lpstr>
      <vt:lpstr>1.4 Interdependence and the Gains from Trade</vt:lpstr>
      <vt:lpstr>Frank &amp; Rose (1/4)</vt:lpstr>
      <vt:lpstr>Frank &amp; Rose (2/4)</vt:lpstr>
      <vt:lpstr>PowerPoint Presentation</vt:lpstr>
      <vt:lpstr>Frank &amp; Rose (4/4)</vt:lpstr>
      <vt:lpstr>How Trade Expands the Set of Consumption Opportunities (a, b)</vt:lpstr>
      <vt:lpstr>PowerPoint Presentation</vt:lpstr>
      <vt:lpstr>Absolute and Comparative Advantage (1/5)</vt:lpstr>
      <vt:lpstr>Absolute and Comparative Advantage (2/5)</vt:lpstr>
      <vt:lpstr>Absolute and Comparative Advantage (3/5)</vt:lpstr>
      <vt:lpstr>Absolute and Comparative Advantage (4/5)</vt:lpstr>
      <vt:lpstr>Absolute and Comparative Advantage (5/5)</vt:lpstr>
      <vt:lpstr>Applications of Comparative Advantage (1/3)</vt:lpstr>
      <vt:lpstr>Applications of Comparative Advantage (2/3)</vt:lpstr>
      <vt:lpstr>Applications of Comparative Advantage (3/3)</vt:lpstr>
      <vt:lpstr>The Basics of  Supply and Demand</vt:lpstr>
      <vt:lpstr>“Economics…</vt:lpstr>
      <vt:lpstr>02 Learning Objectives</vt:lpstr>
      <vt:lpstr>2.1 The Market Forces of Supply and Demand</vt:lpstr>
      <vt:lpstr>Markets and Competition</vt:lpstr>
      <vt:lpstr>Markets and Competition</vt:lpstr>
      <vt:lpstr>Demand #1 </vt:lpstr>
      <vt:lpstr>Demand #2</vt:lpstr>
      <vt:lpstr>Demand #3</vt:lpstr>
      <vt:lpstr>Demand #4</vt:lpstr>
      <vt:lpstr>Demand #5</vt:lpstr>
      <vt:lpstr>Demand #6  </vt:lpstr>
      <vt:lpstr>Demand #7</vt:lpstr>
      <vt:lpstr>Example: smoking</vt:lpstr>
      <vt:lpstr>Example: smoking</vt:lpstr>
      <vt:lpstr>Example: smoking </vt:lpstr>
      <vt:lpstr>Supply #1 </vt:lpstr>
      <vt:lpstr>supply #2</vt:lpstr>
      <vt:lpstr>supply #3</vt:lpstr>
      <vt:lpstr>supply #4</vt:lpstr>
      <vt:lpstr>Supply #5</vt:lpstr>
      <vt:lpstr>PowerPoint Presentation</vt:lpstr>
      <vt:lpstr>Supply and Demand Together (1/7)</vt:lpstr>
      <vt:lpstr>Supply and Demand Together (2/7)</vt:lpstr>
      <vt:lpstr>Supply and Demand Together (3/7)</vt:lpstr>
      <vt:lpstr>Supply and Demand Together (4/7)</vt:lpstr>
      <vt:lpstr>Supply and Demand Together (5/7)</vt:lpstr>
      <vt:lpstr>Supply and Demand Together (6/7)</vt:lpstr>
      <vt:lpstr>Supply and Demand Together (7/7)</vt:lpstr>
      <vt:lpstr>PowerPoint Presentation</vt:lpstr>
      <vt:lpstr>Case a: hot weather increases demand</vt:lpstr>
      <vt:lpstr>Case b: a hurricane boosts the price of sugar  </vt:lpstr>
      <vt:lpstr>PowerPoint Presentation</vt:lpstr>
      <vt:lpstr>CASE C: THE NEXT YEAR…  A hurricane and heat A wave</vt:lpstr>
      <vt:lpstr>Supply and Demand –  Shifts vs. Movements along Curves </vt:lpstr>
      <vt:lpstr>PowerPoint Presentation</vt:lpstr>
      <vt:lpstr>Calculation of the market equilibrium</vt:lpstr>
      <vt:lpstr>How Prices Allocate Resources</vt:lpstr>
      <vt:lpstr>2.2 Elasticity and its application</vt:lpstr>
      <vt:lpstr>ElasticitY</vt:lpstr>
      <vt:lpstr>Elasticities of Demand #1</vt:lpstr>
      <vt:lpstr>Elasticities of Demand #2</vt:lpstr>
      <vt:lpstr>Elasticities of Demand #3</vt:lpstr>
      <vt:lpstr>Elasticities of Demand #4</vt:lpstr>
      <vt:lpstr>Elasticities of Demand #5</vt:lpstr>
      <vt:lpstr>Elasticities of Demand #6</vt:lpstr>
      <vt:lpstr>Elasticities of Supply</vt:lpstr>
      <vt:lpstr>Midpoint method</vt:lpstr>
      <vt:lpstr>THE DEMAND FOR HOUSING</vt:lpstr>
      <vt:lpstr>The Market for Wheat</vt:lpstr>
      <vt:lpstr>The Market for Wheat</vt:lpstr>
      <vt:lpstr>PowerPoint Presentation</vt:lpstr>
      <vt:lpstr>Short-Run versus Long-Run Elasticities</vt:lpstr>
      <vt:lpstr>Short-Run versus Long-Run Elasticities</vt:lpstr>
      <vt:lpstr>INCOME ELASTICITIES</vt:lpstr>
      <vt:lpstr>THE DEMAND FOR GASOLINE AND AUTOMOBILES</vt:lpstr>
      <vt:lpstr>THE WEATHER IN BRAZIL   AND THE PRICE OF COFFEE IN NEW YORK</vt:lpstr>
      <vt:lpstr>THE WEATHER IN BRAZIL   AND THE PRICE OF COFFEE IN NEW YORK</vt:lpstr>
      <vt:lpstr>THE WEATHER IN BRAZIL   AND THE PRICE OF COFFEE IN NEW YORK</vt:lpstr>
      <vt:lpstr>THE WEATHER IN BRAZIL   AND THE PRICE OF COFFEE IN NEW YORK</vt:lpstr>
      <vt:lpstr>Government Policies, Efficiency and Inefficiency</vt:lpstr>
      <vt:lpstr>“Economics…</vt:lpstr>
      <vt:lpstr>03 Learning Objectives</vt:lpstr>
      <vt:lpstr>3.1  Supply, Demand and Government Policies</vt:lpstr>
      <vt:lpstr>Government Market Intervention </vt:lpstr>
      <vt:lpstr>price ceilings</vt:lpstr>
      <vt:lpstr>Price Ceilings</vt:lpstr>
      <vt:lpstr>price floors</vt:lpstr>
      <vt:lpstr>Price Floors</vt:lpstr>
      <vt:lpstr>The minimum wage (1/2)</vt:lpstr>
      <vt:lpstr>The minimum wage (2/2)</vt:lpstr>
      <vt:lpstr>Evaluating Price Controls (1/2)</vt:lpstr>
      <vt:lpstr>Evaluating Price Controls (2/2)</vt:lpstr>
      <vt:lpstr>Taxes (1/4)</vt:lpstr>
      <vt:lpstr>A Tax on Sellers #1</vt:lpstr>
      <vt:lpstr>A Tax on Sellers #2</vt:lpstr>
      <vt:lpstr>Taxes (2/4)</vt:lpstr>
      <vt:lpstr>the burden of a payroll tax #1 </vt:lpstr>
      <vt:lpstr>PowerPoint Presentation</vt:lpstr>
      <vt:lpstr>Taxes (3/4)  </vt:lpstr>
      <vt:lpstr>How the Burden of a Tax Is Divided (a)</vt:lpstr>
      <vt:lpstr>How the Burden  of a Tax Is Divided (b) </vt:lpstr>
      <vt:lpstr>Taxes (4/4)  </vt:lpstr>
      <vt:lpstr>3.2  Consumers, Producers,  and the Efficiency of Markets</vt:lpstr>
      <vt:lpstr>Welfare</vt:lpstr>
      <vt:lpstr>Consumer Surplus (1/6)</vt:lpstr>
      <vt:lpstr>Consumer Surplus (2/6) An Example</vt:lpstr>
      <vt:lpstr>Consumer Surplus (3/6)</vt:lpstr>
      <vt:lpstr>PowerPoint Presentation</vt:lpstr>
      <vt:lpstr>Consumer Surplus (5/6)</vt:lpstr>
      <vt:lpstr>Consumer Surplus (6/6) Effect of a Price Fall  </vt:lpstr>
      <vt:lpstr>Producer Surplus (1/6)</vt:lpstr>
      <vt:lpstr>Producer Surplus (2/6)</vt:lpstr>
      <vt:lpstr>Producer Surplus (3/6) An Example</vt:lpstr>
      <vt:lpstr>Producer Surplus (4/6)</vt:lpstr>
      <vt:lpstr>Producer Surplus (5/6)</vt:lpstr>
      <vt:lpstr>Producer Surplus (6/6) How Price Affects PS</vt:lpstr>
      <vt:lpstr>Market Efficiency (1/6)</vt:lpstr>
      <vt:lpstr>Market Efficiency (2/6)</vt:lpstr>
      <vt:lpstr>Market Efficiency (3/6)</vt:lpstr>
      <vt:lpstr>Market Efficiency (4/6)</vt:lpstr>
      <vt:lpstr>Market Efficiency (5/6)</vt:lpstr>
      <vt:lpstr>Market Efficiency (6/6)</vt:lpstr>
      <vt:lpstr>The Deadweight Loss of Taxation  </vt:lpstr>
      <vt:lpstr>The Deadweight Loss of Price Controls  </vt:lpstr>
      <vt:lpstr>Market Efficiency &amp; Failure (1/2)</vt:lpstr>
      <vt:lpstr>Market Efficiency &amp; Failure (2/2)</vt:lpstr>
      <vt:lpstr>3.3 Externalities</vt:lpstr>
      <vt:lpstr>A Classroom Experiment on Education </vt:lpstr>
      <vt:lpstr>Externalities: Examples</vt:lpstr>
      <vt:lpstr>Analyzing the Situation</vt:lpstr>
      <vt:lpstr>Difference between Private and Social Benefits</vt:lpstr>
      <vt:lpstr>Inefficient Market Outcomes</vt:lpstr>
      <vt:lpstr> External Benefits</vt:lpstr>
      <vt:lpstr>External Costs</vt:lpstr>
      <vt:lpstr>Overcoming the Problem (1/2)</vt:lpstr>
      <vt:lpstr>Overcoming the Problem (2/2)</vt:lpstr>
      <vt:lpstr>3.4 Public Goods and Common Resources</vt:lpstr>
      <vt:lpstr>Four Types of Goods</vt:lpstr>
      <vt:lpstr>Public goods and common resources</vt:lpstr>
      <vt:lpstr>Public Goods (1/4)</vt:lpstr>
      <vt:lpstr>Public Goods (2/4)</vt:lpstr>
      <vt:lpstr>Public Goods (3/4) Are lighthouses public goods?</vt:lpstr>
      <vt:lpstr>Public Goods (4/4)</vt:lpstr>
      <vt:lpstr>Example: How much is a life worth? (1/2)</vt:lpstr>
      <vt:lpstr>Example: How much is a life worth? (2/2)</vt:lpstr>
      <vt:lpstr>Common Resources (1/2)</vt:lpstr>
      <vt:lpstr>Common Resources (2/2)</vt:lpstr>
      <vt:lpstr>Importance of Property Rights</vt:lpstr>
      <vt:lpstr>Consumer behavior</vt:lpstr>
      <vt:lpstr>“Economics…</vt:lpstr>
      <vt:lpstr>PowerPoint Presentation</vt:lpstr>
      <vt:lpstr>4.1 Consumer Preferences</vt:lpstr>
      <vt:lpstr>CONSUMER BEHAVIOR</vt:lpstr>
      <vt:lpstr>Some Basic Assumptions about Preferences </vt:lpstr>
      <vt:lpstr>Describing Individual Preferences  </vt:lpstr>
      <vt:lpstr>PowerPoint Presentation</vt:lpstr>
      <vt:lpstr>PowerPoint Presentation</vt:lpstr>
      <vt:lpstr> Indifference curves</vt:lpstr>
      <vt:lpstr>The shape of indifference curves</vt:lpstr>
      <vt:lpstr>Some Basic Assumptions about Preferences (2/2)</vt:lpstr>
      <vt:lpstr>Perfect substitutes and  perfect complements</vt:lpstr>
      <vt:lpstr>PowerPoint Presentation</vt:lpstr>
      <vt:lpstr>PowerPoint Presentation</vt:lpstr>
      <vt:lpstr>4.2 Budget Constraints</vt:lpstr>
      <vt:lpstr>PowerPoint Presentation</vt:lpstr>
      <vt:lpstr>PowerPoint Presentation</vt:lpstr>
      <vt:lpstr>The Effects of Changes in Income and Prices ON THE BUDGET LINE</vt:lpstr>
      <vt:lpstr>The Effects of Changes in Income and Prices ON THE BUDGET LINE</vt:lpstr>
      <vt:lpstr>Consumer Choice</vt:lpstr>
      <vt:lpstr>Consumer Choice</vt:lpstr>
      <vt:lpstr>MAXIMIZING CONSUMER  SATISFACTION (1/2)</vt:lpstr>
      <vt:lpstr>MAXIMIZING CONSUMER  SATISFACTION (2/2)</vt:lpstr>
      <vt:lpstr>PowerPoint Presentation</vt:lpstr>
      <vt:lpstr>Marginal Utility and Consumer Choice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4.4 Individual demand</vt:lpstr>
      <vt:lpstr>EFFECT OF Price CHANGES</vt:lpstr>
      <vt:lpstr>The Individual Demand Curve</vt:lpstr>
      <vt:lpstr>EFFECT OF INCOME CHANGES</vt:lpstr>
      <vt:lpstr>Normal versus Inferior Goods</vt:lpstr>
      <vt:lpstr>Income and Substitution Effects</vt:lpstr>
      <vt:lpstr>Income and Substitution Effects</vt:lpstr>
      <vt:lpstr>Income and Substitution Effects</vt:lpstr>
      <vt:lpstr>Income and Substitution Effects</vt:lpstr>
      <vt:lpstr>Income and Substitution Effects</vt:lpstr>
      <vt:lpstr>The Individual Demand Curve</vt:lpstr>
      <vt:lpstr>The EFFECT OF  A GASOLINE TAX WITH A RE BATE</vt:lpstr>
      <vt:lpstr>Summary: The Different kind of Goods</vt:lpstr>
      <vt:lpstr>4.5 Network externalities</vt:lpstr>
      <vt:lpstr>network externality</vt:lpstr>
      <vt:lpstr>Positive network externalities</vt:lpstr>
      <vt:lpstr>Negative network externalities</vt:lpstr>
      <vt:lpstr>Negative network externalities</vt:lpstr>
      <vt:lpstr>Facebook</vt:lpstr>
      <vt:lpstr>Firms in competitive markets </vt:lpstr>
      <vt:lpstr>“Economics…</vt:lpstr>
      <vt:lpstr>05 Learning Objectives</vt:lpstr>
      <vt:lpstr>5.1 Firms &amp; Their Production Decision</vt:lpstr>
      <vt:lpstr>Firms  and their Production Decision</vt:lpstr>
      <vt:lpstr>The Production Function</vt:lpstr>
      <vt:lpstr>Production with One Variable Input (Labor)</vt:lpstr>
      <vt:lpstr>Production with One Variable Input (Labor)</vt:lpstr>
      <vt:lpstr>Average and Marginal Products</vt:lpstr>
      <vt:lpstr>A PRODUCTION FUNCTION FOR HEALTH CARE</vt:lpstr>
      <vt:lpstr>PowerPoint Presentation</vt:lpstr>
      <vt:lpstr>PowerPoint Presentation</vt:lpstr>
      <vt:lpstr>PowerPoint Presentation</vt:lpstr>
      <vt:lpstr>Input Flexibility</vt:lpstr>
      <vt:lpstr>Substitution Among Inputs</vt:lpstr>
      <vt:lpstr>PowerPoint Presentation</vt:lpstr>
      <vt:lpstr>PowerPoint Presentation</vt:lpstr>
      <vt:lpstr>PowerPoint Presentation</vt:lpstr>
      <vt:lpstr>A PRODUCTION FUNCTION FOR WHEAT (1/2)</vt:lpstr>
      <vt:lpstr>A PRODUCTION FUNCTION FOR WHEAT (2/2)</vt:lpstr>
      <vt:lpstr>Returns to Scale</vt:lpstr>
      <vt:lpstr>PowerPoint Presentation</vt:lpstr>
      <vt:lpstr>Returns to Scale</vt:lpstr>
      <vt:lpstr>RETURNS TO SCALE IN THE CARPET INDUSTRY</vt:lpstr>
      <vt:lpstr>5.2 Costs</vt:lpstr>
      <vt:lpstr>What are Costs?</vt:lpstr>
      <vt:lpstr>What are Costs?</vt:lpstr>
      <vt:lpstr>PowerPoint Presentation</vt:lpstr>
      <vt:lpstr>Economists versus Accountants #2</vt:lpstr>
      <vt:lpstr>Accounting versus Economic Profit</vt:lpstr>
      <vt:lpstr>The Various Measures of Cost</vt:lpstr>
      <vt:lpstr>PowerPoint Presentation</vt:lpstr>
      <vt:lpstr>PowerPoint Presentation</vt:lpstr>
      <vt:lpstr>PowerPoint Presentation</vt:lpstr>
      <vt:lpstr>Estimating and Predicting Cost</vt:lpstr>
      <vt:lpstr>Sunk Costs</vt:lpstr>
      <vt:lpstr>CHOOSING THE LOCATION  FOR A NEW LAW SCHOOL BUILDING</vt:lpstr>
      <vt:lpstr>Costs in the long run</vt:lpstr>
      <vt:lpstr>The Cost-Minimizing Input Choice #1</vt:lpstr>
      <vt:lpstr>PowerPoint Presentation</vt:lpstr>
      <vt:lpstr>5.3 Profit Maximization and Competitive Supply</vt:lpstr>
      <vt:lpstr>Assumption: Perfectly  Competitive Markets (1/2)</vt:lpstr>
      <vt:lpstr>Profit Maximization </vt:lpstr>
      <vt:lpstr>Profit Maximization:  A Numerical Example</vt:lpstr>
      <vt:lpstr>Profit Maximization for a  Competitive Firm</vt:lpstr>
      <vt:lpstr>Marginal Cost as the Competitive  Firm’s Supply Curve</vt:lpstr>
      <vt:lpstr>Profit Maximization IN THE short run</vt:lpstr>
      <vt:lpstr>PowerPoint Presentation</vt:lpstr>
      <vt:lpstr>Near-Empty Restaurants</vt:lpstr>
      <vt:lpstr>PowerPoint Presentation</vt:lpstr>
      <vt:lpstr>PowerPoint Presentation</vt:lpstr>
      <vt:lpstr>Measuring Profit (1/2)</vt:lpstr>
      <vt:lpstr>PowerPoint Presentation</vt:lpstr>
      <vt:lpstr>Market Supply in the Short-run  vs long-run</vt:lpstr>
      <vt:lpstr>PowerPoint Presentation</vt:lpstr>
      <vt:lpstr>PowerPoint Presentation</vt:lpstr>
      <vt:lpstr>Why do competitive firms stay in business if they make zero profit? </vt:lpstr>
      <vt:lpstr>THE SUPPLY OF TAXICABS IN NEW YORK</vt:lpstr>
      <vt:lpstr>Monopoly</vt:lpstr>
      <vt:lpstr>“Economics…</vt:lpstr>
      <vt:lpstr>06 Learning Objectives</vt:lpstr>
      <vt:lpstr>6.1 Production and Pricing Decisions</vt:lpstr>
      <vt:lpstr>Monopolies</vt:lpstr>
      <vt:lpstr>PowerPoint Presentation</vt:lpstr>
      <vt:lpstr>PowerPoint Presentation</vt:lpstr>
      <vt:lpstr>PowerPoint Presentation</vt:lpstr>
      <vt:lpstr>Table 1</vt:lpstr>
      <vt:lpstr>PowerPoint Presentation</vt:lpstr>
      <vt:lpstr>Profit Maximization for  a Monopoly</vt:lpstr>
      <vt:lpstr>PowerPoint Presentation</vt:lpstr>
      <vt:lpstr>PowerPoint Presentation</vt:lpstr>
      <vt:lpstr>PowerPoint Presentation</vt:lpstr>
      <vt:lpstr>PowerPoint Presentation</vt:lpstr>
      <vt:lpstr>6.2 The Welfare Cost of Monopolies</vt:lpstr>
      <vt:lpstr>The Welfare Cost of Monopolies (1/2)</vt:lpstr>
      <vt:lpstr>PowerPoint Presentation</vt:lpstr>
      <vt:lpstr>Monopoly Drugs versus Generic Drugs #1</vt:lpstr>
      <vt:lpstr>PowerPoint Presentation</vt:lpstr>
      <vt:lpstr>Table 2</vt:lpstr>
      <vt:lpstr>The Data of Macroeconomics</vt:lpstr>
      <vt:lpstr>“Economics…</vt:lpstr>
      <vt:lpstr>07 Learning Objectives</vt:lpstr>
      <vt:lpstr>7.1 Measuring a Nation’s Income</vt:lpstr>
      <vt:lpstr>The Circular-Flow Diagram</vt:lpstr>
      <vt:lpstr>Gross domestic product </vt:lpstr>
      <vt:lpstr>Measurement of GDP</vt:lpstr>
      <vt:lpstr>Measurement of GDP</vt:lpstr>
      <vt:lpstr>The Components of GDP</vt:lpstr>
      <vt:lpstr>The Components of GDP</vt:lpstr>
      <vt:lpstr>The Components of GDP</vt:lpstr>
      <vt:lpstr>Real versus Nominal GDP</vt:lpstr>
      <vt:lpstr>Real and Nominal GDP </vt:lpstr>
      <vt:lpstr>a cLOSER EXAMINATION OF NOMINAL AND REAL GDP </vt:lpstr>
      <vt:lpstr>Calculating Inflation using  the GDP Deflator</vt:lpstr>
      <vt:lpstr>GDP AS A MEASURE OF WELFARE –  An Assessment</vt:lpstr>
      <vt:lpstr>GDP AS A MEASURE OF WELFARE –  An Assessment</vt:lpstr>
      <vt:lpstr> GDP AS A MEASURE OF WELFARE –  An Assessment</vt:lpstr>
      <vt:lpstr>International differences:  GDP &amp; quality of life</vt:lpstr>
      <vt:lpstr>A Picture Is Worth a Thousand Statistics (1/3)</vt:lpstr>
      <vt:lpstr>A Picture Is Worth a Thousand Statistics (2/3)</vt:lpstr>
      <vt:lpstr>A Picture Is Worth a Thousand Statistics (3/3)</vt:lpstr>
      <vt:lpstr>International differences:  GDP &amp; quality of life</vt:lpstr>
      <vt:lpstr>7.2 Measuring the Cost of Living</vt:lpstr>
      <vt:lpstr>The Consumer Price Index</vt:lpstr>
      <vt:lpstr>Calculating CPI</vt:lpstr>
      <vt:lpstr>Calculating the Consumer Price Index and the Inflation Rate</vt:lpstr>
      <vt:lpstr>Calculating the Consumer Price Index and the Inflation Rate</vt:lpstr>
      <vt:lpstr>CPI, PPI and Inflation</vt:lpstr>
      <vt:lpstr>The Typical Basket of Goods and Services</vt:lpstr>
      <vt:lpstr>Problems in measuring  the cost of living</vt:lpstr>
      <vt:lpstr>THE INTRODUCTION OF CELL PHONES AND THE BIAS IN THE CPI</vt:lpstr>
      <vt:lpstr>GDP deflator versus CPI</vt:lpstr>
      <vt:lpstr>Two Measures of Inflation</vt:lpstr>
      <vt:lpstr>INFLATION </vt:lpstr>
      <vt:lpstr>THE REAL-NOMINAL PRINCIPLE</vt:lpstr>
      <vt:lpstr>Correcting Economic Variables</vt:lpstr>
      <vt:lpstr>Real and Nominal Interest Rates</vt:lpstr>
      <vt:lpstr>The real economy</vt:lpstr>
      <vt:lpstr>“Economics…</vt:lpstr>
      <vt:lpstr>08 Learning Objectives</vt:lpstr>
      <vt:lpstr>8.1 Production and Growth</vt:lpstr>
      <vt:lpstr>Measuring Economic Growth (1/2)</vt:lpstr>
      <vt:lpstr>Measuring Economic Growth (2/2)</vt:lpstr>
      <vt:lpstr>The Variety of Growth Experiences</vt:lpstr>
      <vt:lpstr>What Is Economic Growth?</vt:lpstr>
      <vt:lpstr>Farming land (Black forest)  needed for 1 Bread </vt:lpstr>
      <vt:lpstr>Productivity</vt:lpstr>
      <vt:lpstr>Productivity</vt:lpstr>
      <vt:lpstr>Are natural resources  a limit to growth?</vt:lpstr>
      <vt:lpstr>Are natural resources  a limit to growth?</vt:lpstr>
      <vt:lpstr>Diminishing Returns</vt:lpstr>
      <vt:lpstr>Diminishing Returns</vt:lpstr>
      <vt:lpstr>Diminishing Returns</vt:lpstr>
      <vt:lpstr>BEHAVIORAL INCENTIVES IN DEVELOPMENT</vt:lpstr>
      <vt:lpstr>Property Rights, Political Stability</vt:lpstr>
      <vt:lpstr>Property Rights, Political Stability</vt:lpstr>
      <vt:lpstr>LACK OF PROPERTY RIGHTS HINDERS GROWTH IN PERU</vt:lpstr>
      <vt:lpstr>Economic fluctuations   </vt:lpstr>
      <vt:lpstr>Economic FLUCTUATIONS</vt:lpstr>
      <vt:lpstr>Economic FLUCTUATIONS</vt:lpstr>
      <vt:lpstr>Economic FLUCTUATIONS  have three key features</vt:lpstr>
      <vt:lpstr>Economic FLUCTUATIONS -   The Great Depression of 1929‒1933 </vt:lpstr>
      <vt:lpstr>Economic FLUCTUATIONS -   The Great Depression of 1929‒1933 </vt:lpstr>
      <vt:lpstr>Economic FLUCTUATIONS -   The Great Depression of 1929‒1933 </vt:lpstr>
      <vt:lpstr>Why are there economic fluctuations?</vt:lpstr>
      <vt:lpstr>Macroeconomic Equilibrium and Economic Fluctuations #1</vt:lpstr>
      <vt:lpstr>Macroeconomic Equilibrium and Economic Fluctuations #2</vt:lpstr>
      <vt:lpstr>8.2 Unemployment</vt:lpstr>
      <vt:lpstr>Identifying Unemployment</vt:lpstr>
      <vt:lpstr>Identifying Unemployment</vt:lpstr>
      <vt:lpstr>Identifying Unemployment</vt:lpstr>
      <vt:lpstr>Identifying Unemployment</vt:lpstr>
      <vt:lpstr>Identifying Unemployment</vt:lpstr>
      <vt:lpstr>CATEGORIES OF UNEMPLOYMENT (1/3)</vt:lpstr>
      <vt:lpstr>CATEGORIES OF UNEMPLOYMENT (2/3)</vt:lpstr>
      <vt:lpstr>CATEGORIES OF UNEMPLOYMENT (3/3)</vt:lpstr>
      <vt:lpstr>The Labor-Market Experiences of Various Demographic Groups</vt:lpstr>
      <vt:lpstr>The Labor-Market Experiences of Various Demographic Groups</vt:lpstr>
      <vt:lpstr>PowerPoint Presentation</vt:lpstr>
      <vt:lpstr> LESS UNEMPLOYMENT INSURANCE, MORE EMPLOYMENT?</vt:lpstr>
      <vt:lpstr>Minimum-Wage Laws</vt:lpstr>
      <vt:lpstr>Unemployment from a Wage above the Equilibrium Level</vt:lpstr>
      <vt:lpstr>Unions &amp; Collective Bargaining</vt:lpstr>
      <vt:lpstr>Insider-Outsider Theory</vt:lpstr>
      <vt:lpstr>Unions &amp; Collective Bargaining</vt:lpstr>
      <vt:lpstr>Theory of Efficiency Wages</vt:lpstr>
      <vt:lpstr>Theory of Efficiency Wages</vt:lpstr>
      <vt:lpstr>Ford’s efficiency wage</vt:lpstr>
      <vt:lpstr>Ford’s efficiency wage</vt:lpstr>
      <vt:lpstr>Money and Prices</vt:lpstr>
      <vt:lpstr>“Economics…</vt:lpstr>
      <vt:lpstr>09 Learning Objectives</vt:lpstr>
      <vt:lpstr>9.1 The Monetary System</vt:lpstr>
      <vt:lpstr>WHAT IS MONEY? </vt:lpstr>
      <vt:lpstr>WHAT IS MONEY? </vt:lpstr>
      <vt:lpstr>WHAT IS MONEY? </vt:lpstr>
      <vt:lpstr>WHAT IS MONEY? </vt:lpstr>
      <vt:lpstr>Where is all the currency?</vt:lpstr>
      <vt:lpstr>CASH AS A SIGN OF TRUST</vt:lpstr>
      <vt:lpstr>A Bank’s Balance Sheet:  Where the Money Comes from  and Where It Goes</vt:lpstr>
      <vt:lpstr>A Bank’s Balance Sheet:  Where the Money Comes from  and Where It Goes</vt:lpstr>
      <vt:lpstr>Fractional-Reserve Banking</vt:lpstr>
      <vt:lpstr>Banks and the Money Supply</vt:lpstr>
      <vt:lpstr>How Banks Create Money</vt:lpstr>
      <vt:lpstr>HOW BANKS CREATE MONEY</vt:lpstr>
      <vt:lpstr>THE GROWTH IN EXCESS RESERVES</vt:lpstr>
      <vt:lpstr>The central Bank</vt:lpstr>
      <vt:lpstr>9.2 International Finance</vt:lpstr>
      <vt:lpstr>Exchange Rates</vt:lpstr>
      <vt:lpstr>Exchange Rates</vt:lpstr>
      <vt:lpstr>Exchange Rates</vt:lpstr>
      <vt:lpstr>Exchange Rates</vt:lpstr>
      <vt:lpstr>The foreign Exchange Market </vt:lpstr>
      <vt:lpstr>The foreign Exchange Market</vt:lpstr>
      <vt:lpstr>The foreign Exchange Market</vt:lpstr>
      <vt:lpstr>The foreign Exchange Market</vt:lpstr>
      <vt:lpstr>The foreign Exchange Market</vt:lpstr>
      <vt:lpstr>HOW EXCHANGE RATES ARE DETERMINED (1 of 4)</vt:lpstr>
      <vt:lpstr>HOW EXCHANGE RATES ARE DETERMINED (2 of 4)</vt:lpstr>
      <vt:lpstr>HOW EXCHANGE RATES ARE DETERMINED (3 of 4)</vt:lpstr>
      <vt:lpstr>HOW EXCHANGE RATES ARE DETERMINED (4 of 4)</vt:lpstr>
      <vt:lpstr>A TROUBLED EURO</vt:lpstr>
      <vt:lpstr>Exchange Rates  </vt:lpstr>
      <vt:lpstr>The Real Exchange Rate and Exports</vt:lpstr>
      <vt:lpstr>The Real Exchange Rate and Exports  </vt:lpstr>
      <vt:lpstr>The Real Exchange Rate and Exports  </vt:lpstr>
      <vt:lpstr>The Real Exchange Rate and Exports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SRH Kliniken PPT Master</dc:title>
  <dc:creator>SRH Holding</dc:creator>
  <cp:lastModifiedBy>Heilig, Markus</cp:lastModifiedBy>
  <cp:revision>1400</cp:revision>
  <cp:lastPrinted>2016-10-06T07:43:18Z</cp:lastPrinted>
  <dcterms:created xsi:type="dcterms:W3CDTF">2011-07-17T14:24:41Z</dcterms:created>
  <dcterms:modified xsi:type="dcterms:W3CDTF">2022-10-02T08:10:32Z</dcterms:modified>
</cp:coreProperties>
</file>