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3" r:id="rId3"/>
    <p:sldId id="300" r:id="rId4"/>
    <p:sldId id="289" r:id="rId5"/>
    <p:sldId id="326" r:id="rId6"/>
    <p:sldId id="282" r:id="rId7"/>
    <p:sldId id="302" r:id="rId8"/>
    <p:sldId id="314" r:id="rId9"/>
    <p:sldId id="303" r:id="rId10"/>
    <p:sldId id="304" r:id="rId11"/>
    <p:sldId id="305" r:id="rId12"/>
    <p:sldId id="306" r:id="rId13"/>
    <p:sldId id="315" r:id="rId14"/>
    <p:sldId id="316" r:id="rId15"/>
    <p:sldId id="317" r:id="rId16"/>
    <p:sldId id="318" r:id="rId17"/>
    <p:sldId id="328" r:id="rId18"/>
    <p:sldId id="329" r:id="rId19"/>
    <p:sldId id="330" r:id="rId20"/>
    <p:sldId id="331" r:id="rId21"/>
    <p:sldId id="332" r:id="rId22"/>
    <p:sldId id="333" r:id="rId23"/>
    <p:sldId id="334" r:id="rId24"/>
    <p:sldId id="319" r:id="rId25"/>
    <p:sldId id="290" r:id="rId26"/>
    <p:sldId id="327" r:id="rId27"/>
    <p:sldId id="285" r:id="rId28"/>
    <p:sldId id="291" r:id="rId29"/>
    <p:sldId id="309" r:id="rId30"/>
    <p:sldId id="322" r:id="rId31"/>
    <p:sldId id="310" r:id="rId32"/>
    <p:sldId id="294" r:id="rId33"/>
    <p:sldId id="297" r:id="rId34"/>
    <p:sldId id="261" r:id="rId35"/>
    <p:sldId id="324" r:id="rId36"/>
    <p:sldId id="280" r:id="rId37"/>
    <p:sldId id="298" r:id="rId38"/>
    <p:sldId id="295" r:id="rId39"/>
    <p:sldId id="312" r:id="rId40"/>
    <p:sldId id="296" r:id="rId41"/>
    <p:sldId id="325" r:id="rId42"/>
    <p:sldId id="279" r:id="rId43"/>
    <p:sldId id="320" r:id="rId44"/>
    <p:sldId id="299" r:id="rId4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8" autoAdjust="0"/>
    <p:restoredTop sz="94660"/>
  </p:normalViewPr>
  <p:slideViewPr>
    <p:cSldViewPr snapToGrid="0">
      <p:cViewPr varScale="1">
        <p:scale>
          <a:sx n="55" d="100"/>
          <a:sy n="55" d="100"/>
        </p:scale>
        <p:origin x="5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EB09B1-6992-56F8-38EC-2B30BE46E73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7F66797-7152-A236-C65E-D7315DE142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88C04D7-4B7F-803B-EA33-03A74E42C70E}"/>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5" name="Fußzeilenplatzhalter 4">
            <a:extLst>
              <a:ext uri="{FF2B5EF4-FFF2-40B4-BE49-F238E27FC236}">
                <a16:creationId xmlns:a16="http://schemas.microsoft.com/office/drawing/2014/main" id="{E8B2C320-FF76-95C5-DA48-2A033601A99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DE019F4-6A66-7477-524B-C8E957467FDB}"/>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3773766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53F2A6-64EE-7CB3-302D-FB4CAFDECDD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4556F7F-49C4-7B76-A46C-12EAFD8DEE5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C126008-6009-ACCE-BB46-D6542692DAC1}"/>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5" name="Fußzeilenplatzhalter 4">
            <a:extLst>
              <a:ext uri="{FF2B5EF4-FFF2-40B4-BE49-F238E27FC236}">
                <a16:creationId xmlns:a16="http://schemas.microsoft.com/office/drawing/2014/main" id="{315AD554-ED39-B809-C821-ECE63E17795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7E5CDFE-16B6-61D3-1153-1340BB955E8B}"/>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4072139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E2ECC06-0923-E1FD-F072-FDBD53312B7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4E7E53F-58A8-A58E-BF8A-13665B89C82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472C9F0-93E8-101E-C5A8-D3F570DDBCB3}"/>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5" name="Fußzeilenplatzhalter 4">
            <a:extLst>
              <a:ext uri="{FF2B5EF4-FFF2-40B4-BE49-F238E27FC236}">
                <a16:creationId xmlns:a16="http://schemas.microsoft.com/office/drawing/2014/main" id="{16522F8D-AD84-2507-6FD7-A845F72F1F8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606CE2D-00AB-2226-33E9-E7559635965C}"/>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2077952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D1744D-E544-F81D-D0B8-ECC3580AD1E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4C03C35-0B6F-3885-C3F7-52049868FE6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C995363-188D-9C30-BEEF-EE28D0313BC7}"/>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5" name="Fußzeilenplatzhalter 4">
            <a:extLst>
              <a:ext uri="{FF2B5EF4-FFF2-40B4-BE49-F238E27FC236}">
                <a16:creationId xmlns:a16="http://schemas.microsoft.com/office/drawing/2014/main" id="{234E1E4B-A5A1-DE80-8A3D-D7DD47AFAE1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69051D-F4AE-BEBE-31CB-B0D626253BD0}"/>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968266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BD4D9-D0CE-86CB-8981-5CF79D76073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5F584E6-9835-0BDB-F0F0-28AA16D02E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2FFC7B3-BD21-733E-6640-75F4691DF57B}"/>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5" name="Fußzeilenplatzhalter 4">
            <a:extLst>
              <a:ext uri="{FF2B5EF4-FFF2-40B4-BE49-F238E27FC236}">
                <a16:creationId xmlns:a16="http://schemas.microsoft.com/office/drawing/2014/main" id="{345BF7EA-DCFD-C066-0889-DCFA93CEE75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D79E4F8-CB8E-3DC5-7E3F-5AA1C201CDEE}"/>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2476083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02F89-E984-7A73-C9CF-F39024616B7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970EDDC-9300-F572-7350-7824AAF2CBB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2F056B6-28D4-391A-9D42-6DBDCB2EEA8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5FEF1D2-FF72-114E-17A2-CB735383641E}"/>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6" name="Fußzeilenplatzhalter 5">
            <a:extLst>
              <a:ext uri="{FF2B5EF4-FFF2-40B4-BE49-F238E27FC236}">
                <a16:creationId xmlns:a16="http://schemas.microsoft.com/office/drawing/2014/main" id="{B67B94CE-E569-47D0-5997-16CBD470739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EC11CD8-0E92-6483-28B7-A433ABDE8DE4}"/>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3683600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65F0D2-6AB8-DB57-203B-910A1450A54D}"/>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D7D424F-02C9-8BE1-C777-1A41C0F19F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04F1E54-6118-49DB-185D-B030C56410BC}"/>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9FBFF36-9FA3-DBC6-0E8B-6333902BC7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2070834-768A-BD88-58AF-EC556E20FB5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CE1E399-99EA-703E-F91B-091D241FCFE9}"/>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8" name="Fußzeilenplatzhalter 7">
            <a:extLst>
              <a:ext uri="{FF2B5EF4-FFF2-40B4-BE49-F238E27FC236}">
                <a16:creationId xmlns:a16="http://schemas.microsoft.com/office/drawing/2014/main" id="{C899B7A1-207E-217C-FD84-896BCC912D3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FCB0A19-2045-4B2E-FC25-3DB66E5AE9C4}"/>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1170242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09385-1B8E-DE66-2C08-88BEC92DECE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13F26D0-9BDD-458C-CC5D-E71FA88263CB}"/>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4" name="Fußzeilenplatzhalter 3">
            <a:extLst>
              <a:ext uri="{FF2B5EF4-FFF2-40B4-BE49-F238E27FC236}">
                <a16:creationId xmlns:a16="http://schemas.microsoft.com/office/drawing/2014/main" id="{43720507-F723-3885-F783-253043678EFF}"/>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1B7A0AB-89EB-A184-AA51-1B050C75A083}"/>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1358168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3B4944A-CF39-5145-DF6A-AD34A1F9F0FF}"/>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3" name="Fußzeilenplatzhalter 2">
            <a:extLst>
              <a:ext uri="{FF2B5EF4-FFF2-40B4-BE49-F238E27FC236}">
                <a16:creationId xmlns:a16="http://schemas.microsoft.com/office/drawing/2014/main" id="{4BB9A022-2FF0-858B-CE5E-9A1052BEB79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269B4A3-0B8F-41F1-8EB0-A722B46620C9}"/>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1209213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0B6A9C-8DF1-E13D-8E2E-03F1434A288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7ACF3EA-AEFB-A775-6BAD-27350C8084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1BB73AC-4AB3-6177-FA2B-9F72BCC88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5D090D0-CF3A-1F90-30C0-59B2B93EF6ED}"/>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6" name="Fußzeilenplatzhalter 5">
            <a:extLst>
              <a:ext uri="{FF2B5EF4-FFF2-40B4-BE49-F238E27FC236}">
                <a16:creationId xmlns:a16="http://schemas.microsoft.com/office/drawing/2014/main" id="{2AC76D4C-F21E-F5D1-5EB7-73B7796CE67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FE39B13-8020-4E97-B5ED-5AB47980E432}"/>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3264629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54959D-3AAC-33FF-0B11-349B56AF0DF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E43791A-714A-B13C-67AC-822B071C37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0AF1BCD-33A2-60A1-0C59-6EBECB5587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88BE1D3-B48B-5653-5BBE-3945E6FDB9D1}"/>
              </a:ext>
            </a:extLst>
          </p:cNvPr>
          <p:cNvSpPr>
            <a:spLocks noGrp="1"/>
          </p:cNvSpPr>
          <p:nvPr>
            <p:ph type="dt" sz="half" idx="10"/>
          </p:nvPr>
        </p:nvSpPr>
        <p:spPr/>
        <p:txBody>
          <a:bodyPr/>
          <a:lstStyle/>
          <a:p>
            <a:fld id="{C09DCFD4-D3B3-444B-9AB6-730FB3038BFB}" type="datetimeFigureOut">
              <a:rPr lang="de-DE" smtClean="0"/>
              <a:t>07.04.2025</a:t>
            </a:fld>
            <a:endParaRPr lang="de-DE"/>
          </a:p>
        </p:txBody>
      </p:sp>
      <p:sp>
        <p:nvSpPr>
          <p:cNvPr id="6" name="Fußzeilenplatzhalter 5">
            <a:extLst>
              <a:ext uri="{FF2B5EF4-FFF2-40B4-BE49-F238E27FC236}">
                <a16:creationId xmlns:a16="http://schemas.microsoft.com/office/drawing/2014/main" id="{69B3C3C2-F623-2E66-AB2E-2F06BC14B59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567E118-C15B-0D12-4EB3-35AC30D92227}"/>
              </a:ext>
            </a:extLst>
          </p:cNvPr>
          <p:cNvSpPr>
            <a:spLocks noGrp="1"/>
          </p:cNvSpPr>
          <p:nvPr>
            <p:ph type="sldNum" sz="quarter" idx="12"/>
          </p:nvPr>
        </p:nvSpPr>
        <p:spPr/>
        <p:txBody>
          <a:bodyPr/>
          <a:lstStyle/>
          <a:p>
            <a:fld id="{3DE3E6DD-BF08-4BCC-A778-B395D0CB9BBF}" type="slidenum">
              <a:rPr lang="de-DE" smtClean="0"/>
              <a:t>‹Nr.›</a:t>
            </a:fld>
            <a:endParaRPr lang="de-DE"/>
          </a:p>
        </p:txBody>
      </p:sp>
    </p:spTree>
    <p:extLst>
      <p:ext uri="{BB962C8B-B14F-4D97-AF65-F5344CB8AC3E}">
        <p14:creationId xmlns:p14="http://schemas.microsoft.com/office/powerpoint/2010/main" val="118476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58B7E3A-B212-2101-7DDA-2E22681029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50C6896-BEC5-735A-786E-615FF7CEAF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FAB10BF-8892-9A9C-ECCC-6145970C10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9DCFD4-D3B3-444B-9AB6-730FB3038BFB}" type="datetimeFigureOut">
              <a:rPr lang="de-DE" smtClean="0"/>
              <a:t>07.04.2025</a:t>
            </a:fld>
            <a:endParaRPr lang="de-DE"/>
          </a:p>
        </p:txBody>
      </p:sp>
      <p:sp>
        <p:nvSpPr>
          <p:cNvPr id="5" name="Fußzeilenplatzhalter 4">
            <a:extLst>
              <a:ext uri="{FF2B5EF4-FFF2-40B4-BE49-F238E27FC236}">
                <a16:creationId xmlns:a16="http://schemas.microsoft.com/office/drawing/2014/main" id="{E70CC847-A3C2-F4DC-7D7E-18F14772C0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C779F717-494E-5A05-C1D0-F90C9D5048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DE3E6DD-BF08-4BCC-A778-B395D0CB9BBF}" type="slidenum">
              <a:rPr lang="de-DE" smtClean="0"/>
              <a:t>‹Nr.›</a:t>
            </a:fld>
            <a:endParaRPr lang="de-DE"/>
          </a:p>
        </p:txBody>
      </p:sp>
    </p:spTree>
    <p:extLst>
      <p:ext uri="{BB962C8B-B14F-4D97-AF65-F5344CB8AC3E}">
        <p14:creationId xmlns:p14="http://schemas.microsoft.com/office/powerpoint/2010/main" val="1981212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fset.org/english-score/cefr/b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daad.de/de/im-ausland-studieren-forschen-lehren/sprachen-lernen-sommerkurse-im-ausland/sprachtests-und-zertifikat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2.daad.de/medien/ausland/dokumente/daad-sprachnachweis_deutsch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frankfurt-university.de/de/hochschule/einrichtungen-und-services/fachsprachenzentrum/pruefungen-und-zertifikate/daad-sprachnachwei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jslawney@fsz.fra-uas.d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nglishscale.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nglishscale.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fset.org/english-score/cef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normAutofit fontScale="90000"/>
          </a:bodyPr>
          <a:lstStyle/>
          <a:p>
            <a:pPr eaLnBrk="1" hangingPunct="1"/>
            <a:r>
              <a:rPr lang="de-DE" altLang="de-DE" sz="4000" dirty="0"/>
              <a:t>International Finance</a:t>
            </a:r>
            <a:br>
              <a:rPr lang="de-DE" altLang="de-DE" sz="4000" dirty="0"/>
            </a:br>
            <a:r>
              <a:rPr lang="de-DE" altLang="de-DE" sz="4000" dirty="0"/>
              <a:t>„English </a:t>
            </a:r>
            <a:r>
              <a:rPr lang="de-DE" altLang="de-DE" sz="4000" dirty="0" err="1"/>
              <a:t>for</a:t>
            </a:r>
            <a:r>
              <a:rPr lang="de-DE" altLang="de-DE" sz="4000" dirty="0"/>
              <a:t> </a:t>
            </a:r>
            <a:r>
              <a:rPr lang="de-DE" altLang="de-DE" sz="4000" dirty="0" err="1"/>
              <a:t>Presentations</a:t>
            </a:r>
            <a:r>
              <a:rPr lang="de-DE" altLang="de-DE" sz="4000" dirty="0"/>
              <a:t>“</a:t>
            </a:r>
            <a:br>
              <a:rPr lang="de-DE" altLang="de-DE" sz="4000" dirty="0"/>
            </a:br>
            <a:r>
              <a:rPr lang="de-DE" altLang="de-DE" sz="4000" dirty="0"/>
              <a:t>General Information About Course </a:t>
            </a:r>
            <a:r>
              <a:rPr lang="de-DE" altLang="de-DE" sz="4000" dirty="0" err="1"/>
              <a:t>Program</a:t>
            </a:r>
            <a:br>
              <a:rPr lang="de-DE" altLang="de-DE" sz="4000" dirty="0"/>
            </a:br>
            <a:br>
              <a:rPr lang="de-DE" altLang="de-DE" sz="4000" dirty="0"/>
            </a:br>
            <a:endParaRPr lang="de-DE" altLang="de-DE" sz="4000" dirty="0"/>
          </a:p>
        </p:txBody>
      </p:sp>
      <p:sp>
        <p:nvSpPr>
          <p:cNvPr id="9219" name="Rectangle 3"/>
          <p:cNvSpPr>
            <a:spLocks noGrp="1" noChangeArrowheads="1"/>
          </p:cNvSpPr>
          <p:nvPr>
            <p:ph type="subTitle" idx="1"/>
          </p:nvPr>
        </p:nvSpPr>
        <p:spPr/>
        <p:txBody>
          <a:bodyPr/>
          <a:lstStyle/>
          <a:p>
            <a:pPr eaLnBrk="1" hangingPunct="1"/>
            <a:r>
              <a:rPr lang="de-DE" altLang="de-DE" dirty="0"/>
              <a:t>Dr. James Slawney</a:t>
            </a:r>
          </a:p>
        </p:txBody>
      </p:sp>
    </p:spTree>
    <p:extLst>
      <p:ext uri="{BB962C8B-B14F-4D97-AF65-F5344CB8AC3E}">
        <p14:creationId xmlns:p14="http://schemas.microsoft.com/office/powerpoint/2010/main" val="1246517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Test </a:t>
            </a:r>
            <a:r>
              <a:rPr lang="de-DE" dirty="0" err="1"/>
              <a:t>Scores</a:t>
            </a:r>
            <a:r>
              <a:rPr lang="de-DE" dirty="0"/>
              <a:t> </a:t>
            </a:r>
            <a:r>
              <a:rPr lang="de-DE" dirty="0" err="1"/>
              <a:t>Equivalent</a:t>
            </a:r>
            <a:r>
              <a:rPr lang="de-DE" dirty="0"/>
              <a:t> </a:t>
            </a:r>
            <a:r>
              <a:rPr lang="de-DE" dirty="0" err="1"/>
              <a:t>to</a:t>
            </a:r>
            <a:r>
              <a:rPr lang="de-DE" dirty="0"/>
              <a:t> C1</a:t>
            </a:r>
          </a:p>
        </p:txBody>
      </p:sp>
      <p:graphicFrame>
        <p:nvGraphicFramePr>
          <p:cNvPr id="4" name="Inhaltsplatzhalter 3"/>
          <p:cNvGraphicFramePr>
            <a:graphicFrameLocks noGrp="1"/>
          </p:cNvGraphicFramePr>
          <p:nvPr>
            <p:ph idx="1"/>
          </p:nvPr>
        </p:nvGraphicFramePr>
        <p:xfrm>
          <a:off x="1991544" y="1412776"/>
          <a:ext cx="8229600" cy="356616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0">
                <a:tc>
                  <a:txBody>
                    <a:bodyPr/>
                    <a:lstStyle/>
                    <a:p>
                      <a:r>
                        <a:rPr lang="de-DE" dirty="0">
                          <a:solidFill>
                            <a:schemeClr val="tx1"/>
                          </a:solidFill>
                        </a:rPr>
                        <a:t>Test Name</a:t>
                      </a:r>
                    </a:p>
                  </a:txBody>
                  <a:tcPr anchor="ctr">
                    <a:lnL>
                      <a:noFill/>
                    </a:lnL>
                    <a:lnR>
                      <a:noFill/>
                    </a:lnR>
                    <a:lnT>
                      <a:noFill/>
                    </a:lnT>
                    <a:lnB>
                      <a:noFill/>
                    </a:lnB>
                  </a:tcPr>
                </a:tc>
                <a:tc>
                  <a:txBody>
                    <a:bodyPr/>
                    <a:lstStyle/>
                    <a:p>
                      <a:r>
                        <a:rPr lang="en-US" dirty="0"/>
                        <a:t>     Score equivalent to the C1 level</a:t>
                      </a:r>
                    </a:p>
                  </a:txBody>
                  <a:tcPr anchor="ctr">
                    <a:lnL>
                      <a:noFill/>
                    </a:lnL>
                    <a:lnR>
                      <a:noFill/>
                    </a:lnR>
                    <a:lnT>
                      <a:noFill/>
                    </a:lnT>
                    <a:lnB>
                      <a:noFill/>
                    </a:lnB>
                  </a:tcPr>
                </a:tc>
                <a:extLst>
                  <a:ext uri="{0D108BD9-81ED-4DB2-BD59-A6C34878D82A}">
                    <a16:rowId xmlns:a16="http://schemas.microsoft.com/office/drawing/2014/main" val="10000"/>
                  </a:ext>
                </a:extLst>
              </a:tr>
              <a:tr h="0">
                <a:tc>
                  <a:txBody>
                    <a:bodyPr/>
                    <a:lstStyle/>
                    <a:p>
                      <a:endParaRPr lang="de-DE" dirty="0"/>
                    </a:p>
                    <a:p>
                      <a:r>
                        <a:rPr lang="de-DE" dirty="0"/>
                        <a:t>FRA</a:t>
                      </a:r>
                      <a:r>
                        <a:rPr lang="de-DE" baseline="0" dirty="0"/>
                        <a:t> UAS  Sprachtest</a:t>
                      </a:r>
                    </a:p>
                    <a:p>
                      <a:endParaRPr lang="de-DE" dirty="0"/>
                    </a:p>
                  </a:txBody>
                  <a:tcPr anchor="ctr">
                    <a:lnL>
                      <a:noFill/>
                    </a:lnL>
                    <a:lnR>
                      <a:noFill/>
                    </a:lnR>
                    <a:lnT>
                      <a:noFill/>
                    </a:lnT>
                    <a:lnB>
                      <a:noFill/>
                    </a:lnB>
                  </a:tcPr>
                </a:tc>
                <a:tc>
                  <a:txBody>
                    <a:bodyPr/>
                    <a:lstStyle/>
                    <a:p>
                      <a:r>
                        <a:rPr lang="de-DE" dirty="0">
                          <a:solidFill>
                            <a:srgbClr val="FF0000"/>
                          </a:solidFill>
                        </a:rPr>
                        <a:t>55&lt;&gt;65</a:t>
                      </a:r>
                      <a:r>
                        <a:rPr lang="de-DE" baseline="0" dirty="0">
                          <a:solidFill>
                            <a:srgbClr val="FF0000"/>
                          </a:solidFill>
                        </a:rPr>
                        <a:t> </a:t>
                      </a:r>
                      <a:r>
                        <a:rPr lang="de-DE" baseline="0" dirty="0"/>
                        <a:t>(out </a:t>
                      </a:r>
                      <a:r>
                        <a:rPr lang="de-DE" baseline="0" dirty="0" err="1"/>
                        <a:t>of</a:t>
                      </a:r>
                      <a:r>
                        <a:rPr lang="de-DE" baseline="0" dirty="0"/>
                        <a:t> 70)</a:t>
                      </a:r>
                      <a:endParaRPr lang="de-DE" dirty="0"/>
                    </a:p>
                  </a:txBody>
                  <a:tcPr anchor="ctr">
                    <a:lnL>
                      <a:noFill/>
                    </a:lnL>
                    <a:lnR>
                      <a:noFill/>
                    </a:lnR>
                    <a:lnT>
                      <a:noFill/>
                    </a:lnT>
                    <a:lnB>
                      <a:noFill/>
                    </a:lnB>
                  </a:tcPr>
                </a:tc>
                <a:extLst>
                  <a:ext uri="{0D108BD9-81ED-4DB2-BD59-A6C34878D82A}">
                    <a16:rowId xmlns:a16="http://schemas.microsoft.com/office/drawing/2014/main" val="10001"/>
                  </a:ext>
                </a:extLst>
              </a:tr>
              <a:tr h="0">
                <a:tc>
                  <a:txBody>
                    <a:bodyPr/>
                    <a:lstStyle/>
                    <a:p>
                      <a:r>
                        <a:rPr lang="de-DE" dirty="0"/>
                        <a:t>IELTS</a:t>
                      </a:r>
                    </a:p>
                  </a:txBody>
                  <a:tcPr anchor="ctr">
                    <a:lnL>
                      <a:noFill/>
                    </a:lnL>
                    <a:lnR>
                      <a:noFill/>
                    </a:lnR>
                    <a:lnT>
                      <a:noFill/>
                    </a:lnT>
                    <a:lnB>
                      <a:noFill/>
                    </a:lnB>
                  </a:tcPr>
                </a:tc>
                <a:tc>
                  <a:txBody>
                    <a:bodyPr/>
                    <a:lstStyle/>
                    <a:p>
                      <a:r>
                        <a:rPr lang="de-DE" dirty="0"/>
                        <a:t>6.5-7.5</a:t>
                      </a:r>
                    </a:p>
                  </a:txBody>
                  <a:tcPr anchor="ctr">
                    <a:lnL>
                      <a:noFill/>
                    </a:lnL>
                    <a:lnR>
                      <a:noFill/>
                    </a:lnR>
                    <a:lnT>
                      <a:noFill/>
                    </a:lnT>
                    <a:lnB>
                      <a:noFill/>
                    </a:lnB>
                  </a:tcPr>
                </a:tc>
                <a:extLst>
                  <a:ext uri="{0D108BD9-81ED-4DB2-BD59-A6C34878D82A}">
                    <a16:rowId xmlns:a16="http://schemas.microsoft.com/office/drawing/2014/main" val="10002"/>
                  </a:ext>
                </a:extLst>
              </a:tr>
              <a:tr h="0">
                <a:tc>
                  <a:txBody>
                    <a:bodyPr/>
                    <a:lstStyle/>
                    <a:p>
                      <a:endParaRPr lang="de-DE" dirty="0"/>
                    </a:p>
                    <a:p>
                      <a:r>
                        <a:rPr lang="de-DE" dirty="0"/>
                        <a:t>TOEIC Listening</a:t>
                      </a:r>
                    </a:p>
                  </a:txBody>
                  <a:tcPr anchor="ctr">
                    <a:lnL>
                      <a:noFill/>
                    </a:lnL>
                    <a:lnR>
                      <a:noFill/>
                    </a:lnR>
                    <a:lnT>
                      <a:noFill/>
                    </a:lnT>
                    <a:lnB>
                      <a:noFill/>
                    </a:lnB>
                  </a:tcPr>
                </a:tc>
                <a:tc>
                  <a:txBody>
                    <a:bodyPr/>
                    <a:lstStyle/>
                    <a:p>
                      <a:r>
                        <a:rPr lang="de-DE"/>
                        <a:t>490-495</a:t>
                      </a:r>
                    </a:p>
                  </a:txBody>
                  <a:tcPr anchor="ctr">
                    <a:lnL>
                      <a:noFill/>
                    </a:lnL>
                    <a:lnR>
                      <a:noFill/>
                    </a:lnR>
                    <a:lnT>
                      <a:noFill/>
                    </a:lnT>
                    <a:lnB>
                      <a:noFill/>
                    </a:lnB>
                  </a:tcPr>
                </a:tc>
                <a:extLst>
                  <a:ext uri="{0D108BD9-81ED-4DB2-BD59-A6C34878D82A}">
                    <a16:rowId xmlns:a16="http://schemas.microsoft.com/office/drawing/2014/main" val="10003"/>
                  </a:ext>
                </a:extLst>
              </a:tr>
              <a:tr h="0">
                <a:tc>
                  <a:txBody>
                    <a:bodyPr/>
                    <a:lstStyle/>
                    <a:p>
                      <a:endParaRPr lang="de-DE" dirty="0"/>
                    </a:p>
                    <a:p>
                      <a:r>
                        <a:rPr lang="de-DE" dirty="0"/>
                        <a:t>TOEIC Reading</a:t>
                      </a:r>
                    </a:p>
                  </a:txBody>
                  <a:tcPr anchor="ctr">
                    <a:lnL>
                      <a:noFill/>
                    </a:lnL>
                    <a:lnR>
                      <a:noFill/>
                    </a:lnR>
                    <a:lnT>
                      <a:noFill/>
                    </a:lnT>
                    <a:lnB>
                      <a:noFill/>
                    </a:lnB>
                  </a:tcPr>
                </a:tc>
                <a:tc>
                  <a:txBody>
                    <a:bodyPr/>
                    <a:lstStyle/>
                    <a:p>
                      <a:r>
                        <a:rPr lang="de-DE"/>
                        <a:t>455-495</a:t>
                      </a:r>
                    </a:p>
                  </a:txBody>
                  <a:tcPr anchor="ctr">
                    <a:lnL>
                      <a:noFill/>
                    </a:lnL>
                    <a:lnR>
                      <a:noFill/>
                    </a:lnR>
                    <a:lnT>
                      <a:noFill/>
                    </a:lnT>
                    <a:lnB>
                      <a:noFill/>
                    </a:lnB>
                  </a:tcPr>
                </a:tc>
                <a:extLst>
                  <a:ext uri="{0D108BD9-81ED-4DB2-BD59-A6C34878D82A}">
                    <a16:rowId xmlns:a16="http://schemas.microsoft.com/office/drawing/2014/main" val="10004"/>
                  </a:ext>
                </a:extLst>
              </a:tr>
              <a:tr h="0">
                <a:tc>
                  <a:txBody>
                    <a:bodyPr/>
                    <a:lstStyle/>
                    <a:p>
                      <a:endParaRPr lang="de-DE" dirty="0"/>
                    </a:p>
                    <a:p>
                      <a:r>
                        <a:rPr lang="de-DE" dirty="0"/>
                        <a:t>-TOEFL</a:t>
                      </a:r>
                    </a:p>
                  </a:txBody>
                  <a:tcPr anchor="ctr">
                    <a:lnL>
                      <a:noFill/>
                    </a:lnL>
                    <a:lnR>
                      <a:noFill/>
                    </a:lnR>
                    <a:lnT>
                      <a:noFill/>
                    </a:lnT>
                    <a:lnB>
                      <a:noFill/>
                    </a:lnB>
                  </a:tcPr>
                </a:tc>
                <a:tc>
                  <a:txBody>
                    <a:bodyPr/>
                    <a:lstStyle/>
                    <a:p>
                      <a:r>
                        <a:rPr lang="de-DE" dirty="0"/>
                        <a:t>95-120</a:t>
                      </a:r>
                    </a:p>
                  </a:txBody>
                  <a:tcPr anchor="ctr">
                    <a:lnL>
                      <a:noFill/>
                    </a:lnL>
                    <a:lnR>
                      <a:noFill/>
                    </a:lnR>
                    <a:lnT>
                      <a:noFill/>
                    </a:lnT>
                    <a:lnB>
                      <a:noFill/>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16152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What</a:t>
            </a:r>
            <a:r>
              <a:rPr lang="de-DE" dirty="0"/>
              <a:t> Can </a:t>
            </a:r>
            <a:r>
              <a:rPr lang="de-DE" dirty="0" err="1"/>
              <a:t>You</a:t>
            </a:r>
            <a:r>
              <a:rPr lang="de-DE" dirty="0"/>
              <a:t> Do </a:t>
            </a:r>
            <a:r>
              <a:rPr lang="de-DE" dirty="0" err="1"/>
              <a:t>With</a:t>
            </a:r>
            <a:r>
              <a:rPr lang="de-DE" dirty="0"/>
              <a:t> a C1 Level?</a:t>
            </a:r>
          </a:p>
        </p:txBody>
      </p:sp>
      <p:sp>
        <p:nvSpPr>
          <p:cNvPr id="3" name="Inhaltsplatzhalter 2"/>
          <p:cNvSpPr>
            <a:spLocks noGrp="1"/>
          </p:cNvSpPr>
          <p:nvPr>
            <p:ph idx="1"/>
          </p:nvPr>
        </p:nvSpPr>
        <p:spPr/>
        <p:txBody>
          <a:bodyPr>
            <a:normAutofit fontScale="85000" lnSpcReduction="20000"/>
          </a:bodyPr>
          <a:lstStyle/>
          <a:p>
            <a:pPr marL="0" indent="0">
              <a:buNone/>
            </a:pPr>
            <a:r>
              <a:rPr lang="en-US" dirty="0"/>
              <a:t>A C1 level of English allows for a full range of functionality at work or in an academic setting. The C1 level would allow for full autonomy in a native English-speaking country.</a:t>
            </a:r>
          </a:p>
          <a:p>
            <a:pPr marL="0" indent="0">
              <a:buNone/>
            </a:pPr>
            <a:r>
              <a:rPr lang="en-US" dirty="0"/>
              <a:t>According to the official CEFR guidelines, someone at the C1 level in English:</a:t>
            </a:r>
          </a:p>
          <a:p>
            <a:r>
              <a:rPr lang="en-US" dirty="0"/>
              <a:t>Can understand a wide range of demanding, longer texts, and recognize implicit meaning.</a:t>
            </a:r>
          </a:p>
          <a:p>
            <a:r>
              <a:rPr lang="en-US" dirty="0"/>
              <a:t>Can express ideas fluently and spontaneously without much obvious searching for expressions.</a:t>
            </a:r>
          </a:p>
          <a:p>
            <a:r>
              <a:rPr lang="en-US" dirty="0"/>
              <a:t>Can use language flexibly and effectively for social, academic and professional purposes.</a:t>
            </a:r>
          </a:p>
          <a:p>
            <a:r>
              <a:rPr lang="en-US" dirty="0"/>
              <a:t>Can produce clear, well-structured, detailed text on complex subjects, showing controlled use of organizational patterns, connectors and cohesive devices.</a:t>
            </a:r>
          </a:p>
          <a:p>
            <a:pPr marL="0" indent="0">
              <a:buNone/>
            </a:pPr>
            <a:endParaRPr lang="de-DE" dirty="0"/>
          </a:p>
        </p:txBody>
      </p:sp>
    </p:spTree>
    <p:extLst>
      <p:ext uri="{BB962C8B-B14F-4D97-AF65-F5344CB8AC3E}">
        <p14:creationId xmlns:p14="http://schemas.microsoft.com/office/powerpoint/2010/main" val="3670003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C1 English Skills in Detail</a:t>
            </a:r>
          </a:p>
        </p:txBody>
      </p:sp>
      <p:sp>
        <p:nvSpPr>
          <p:cNvPr id="3" name="Inhaltsplatzhalter 2"/>
          <p:cNvSpPr>
            <a:spLocks noGrp="1"/>
          </p:cNvSpPr>
          <p:nvPr>
            <p:ph idx="1"/>
          </p:nvPr>
        </p:nvSpPr>
        <p:spPr/>
        <p:txBody>
          <a:bodyPr>
            <a:normAutofit fontScale="40000" lnSpcReduction="20000"/>
          </a:bodyPr>
          <a:lstStyle/>
          <a:p>
            <a:pPr marL="0" indent="0">
              <a:buNone/>
            </a:pPr>
            <a:r>
              <a:rPr lang="en-US" sz="3400" dirty="0"/>
              <a:t>The official can-do statements are broken down into smaller chunks for teaching purposes. This more detailed skill breakdown can help you assess your own English level, or help a teacher assess a student’s level. For example, a student at the C1 level in English will be able to do all the things that a student in </a:t>
            </a:r>
            <a:r>
              <a:rPr lang="en-US" sz="3400" dirty="0">
                <a:hlinkClick r:id="rId2"/>
              </a:rPr>
              <a:t>level B2</a:t>
            </a:r>
            <a:r>
              <a:rPr lang="en-US" sz="3400" dirty="0"/>
              <a:t> can do, and in addition he will be able to:</a:t>
            </a:r>
          </a:p>
          <a:p>
            <a:r>
              <a:rPr lang="en-US" sz="3400" dirty="0"/>
              <a:t>discuss in detail issues related to success, including building a motivated, successful team.</a:t>
            </a:r>
          </a:p>
          <a:p>
            <a:r>
              <a:rPr lang="en-US" sz="3400" dirty="0"/>
              <a:t>discuss societal problems, possible solutions for problems and what role corporations can play.</a:t>
            </a:r>
          </a:p>
          <a:p>
            <a:r>
              <a:rPr lang="en-US" sz="3400" dirty="0"/>
              <a:t>participate in discussions about conservation, sustainability and habitat protection.</a:t>
            </a:r>
          </a:p>
          <a:p>
            <a:r>
              <a:rPr lang="en-US" sz="3400" dirty="0"/>
              <a:t>talk about events and issues in the news and how they affect people and companies.</a:t>
            </a:r>
          </a:p>
          <a:p>
            <a:r>
              <a:rPr lang="en-US" sz="3400" dirty="0"/>
              <a:t>talk about risks in life, including changing jobs.</a:t>
            </a:r>
          </a:p>
          <a:p>
            <a:r>
              <a:rPr lang="en-US" sz="3400" dirty="0"/>
              <a:t>compare and contrast various forms of education and individual schools.</a:t>
            </a:r>
          </a:p>
          <a:p>
            <a:r>
              <a:rPr lang="en-US" sz="3400" dirty="0"/>
              <a:t>discuss various types of humor, including subtle forms like sarcasm.</a:t>
            </a:r>
          </a:p>
          <a:p>
            <a:r>
              <a:rPr lang="en-US" sz="3400" dirty="0"/>
              <a:t>understand various communication styles, including direct, indirect, formal and informal.</a:t>
            </a:r>
          </a:p>
          <a:p>
            <a:r>
              <a:rPr lang="en-US" sz="3400" dirty="0"/>
              <a:t>discuss issues related to your quality of life, including work-life balance and home environment.</a:t>
            </a:r>
          </a:p>
          <a:p>
            <a:r>
              <a:rPr lang="en-US" sz="3400" dirty="0"/>
              <a:t>understand and discuss issues related to ethics, like civil disobedience.</a:t>
            </a:r>
          </a:p>
          <a:p>
            <a:endParaRPr lang="en-US" sz="3400" dirty="0"/>
          </a:p>
          <a:p>
            <a:pPr marL="0" indent="0">
              <a:buNone/>
            </a:pPr>
            <a:r>
              <a:rPr lang="en-US" sz="3400" dirty="0">
                <a:solidFill>
                  <a:srgbClr val="FF0000"/>
                </a:solidFill>
              </a:rPr>
              <a:t>Although progress will depend on the type of course and the individual student, students can expect to reach the C1 level in English with 800 hours of cumulative instruction</a:t>
            </a:r>
            <a:r>
              <a:rPr lang="en-US" sz="3400" dirty="0"/>
              <a:t>.</a:t>
            </a:r>
          </a:p>
          <a:p>
            <a:pPr marL="0" indent="0">
              <a:buNone/>
            </a:pPr>
            <a:endParaRPr lang="de-DE" dirty="0"/>
          </a:p>
        </p:txBody>
      </p:sp>
    </p:spTree>
    <p:extLst>
      <p:ext uri="{BB962C8B-B14F-4D97-AF65-F5344CB8AC3E}">
        <p14:creationId xmlns:p14="http://schemas.microsoft.com/office/powerpoint/2010/main" val="3093810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6C7A8E-C57F-4D15-B2D0-A42A4F956F57}"/>
              </a:ext>
            </a:extLst>
          </p:cNvPr>
          <p:cNvSpPr>
            <a:spLocks noGrp="1"/>
          </p:cNvSpPr>
          <p:nvPr>
            <p:ph type="title"/>
          </p:nvPr>
        </p:nvSpPr>
        <p:spPr/>
        <p:txBody>
          <a:bodyPr/>
          <a:lstStyle/>
          <a:p>
            <a:r>
              <a:rPr lang="de-DE" dirty="0"/>
              <a:t>DAAD C1 Sprachzeugnis</a:t>
            </a:r>
          </a:p>
        </p:txBody>
      </p:sp>
      <p:sp>
        <p:nvSpPr>
          <p:cNvPr id="3" name="Inhaltsplatzhalter 2">
            <a:extLst>
              <a:ext uri="{FF2B5EF4-FFF2-40B4-BE49-F238E27FC236}">
                <a16:creationId xmlns:a16="http://schemas.microsoft.com/office/drawing/2014/main" id="{4502A726-082E-4DF7-AA1D-15B8CFCE2766}"/>
              </a:ext>
            </a:extLst>
          </p:cNvPr>
          <p:cNvSpPr>
            <a:spLocks noGrp="1"/>
          </p:cNvSpPr>
          <p:nvPr>
            <p:ph idx="1"/>
          </p:nvPr>
        </p:nvSpPr>
        <p:spPr>
          <a:xfrm>
            <a:off x="1981200" y="1628801"/>
            <a:ext cx="8229600" cy="4525963"/>
          </a:xfrm>
        </p:spPr>
        <p:txBody>
          <a:bodyPr>
            <a:normAutofit fontScale="70000" lnSpcReduction="20000"/>
          </a:bodyPr>
          <a:lstStyle/>
          <a:p>
            <a:pPr marL="0" indent="0">
              <a:buNone/>
            </a:pPr>
            <a:r>
              <a:rPr lang="en-US" dirty="0">
                <a:solidFill>
                  <a:srgbClr val="FF0000"/>
                </a:solidFill>
              </a:rPr>
              <a:t>Successful completion of a C1 English course allows you to get a Language Certificate (DAAD “</a:t>
            </a:r>
            <a:r>
              <a:rPr lang="en-US" dirty="0" err="1">
                <a:solidFill>
                  <a:srgbClr val="FF0000"/>
                </a:solidFill>
              </a:rPr>
              <a:t>Sprachzeugnis</a:t>
            </a:r>
            <a:r>
              <a:rPr lang="en-US" dirty="0">
                <a:solidFill>
                  <a:srgbClr val="FF0000"/>
                </a:solidFill>
              </a:rPr>
              <a:t>”) that certifies your language level at C1 level and provides </a:t>
            </a:r>
            <a:r>
              <a:rPr lang="en-US" u="sng" dirty="0">
                <a:solidFill>
                  <a:srgbClr val="FF0000"/>
                </a:solidFill>
              </a:rPr>
              <a:t>a valuable and required qualification for overseas study</a:t>
            </a:r>
            <a:r>
              <a:rPr lang="en-US" dirty="0">
                <a:solidFill>
                  <a:srgbClr val="FF0000"/>
                </a:solidFill>
              </a:rPr>
              <a:t>.   </a:t>
            </a:r>
          </a:p>
          <a:p>
            <a:pPr marL="0" indent="0">
              <a:buNone/>
            </a:pPr>
            <a:r>
              <a:rPr lang="en-US" dirty="0"/>
              <a:t>Without the successful completion of an English course you will need to take a written and oral exam for a fee before you can receive a “Language Certificate” or register for a TOEFL or other language test for a fee before you can study abroad.</a:t>
            </a:r>
          </a:p>
          <a:p>
            <a:pPr marL="0" indent="0">
              <a:buNone/>
            </a:pPr>
            <a:r>
              <a:rPr lang="en-US" dirty="0"/>
              <a:t>Because these IF English courses are effectively C1 CEFR qualification courses, the exam, assignments and also the grading will be made with an eye towards your ability to use English at C1 level</a:t>
            </a:r>
            <a:r>
              <a:rPr lang="en-US" dirty="0">
                <a:solidFill>
                  <a:srgbClr val="FF0000"/>
                </a:solidFill>
              </a:rPr>
              <a:t>.   If your submitted course work is not at the C1 level then you cannot pass the course. </a:t>
            </a:r>
          </a:p>
          <a:p>
            <a:pPr marL="0" indent="0">
              <a:buNone/>
            </a:pPr>
            <a:r>
              <a:rPr lang="en-US" dirty="0">
                <a:solidFill>
                  <a:srgbClr val="FF0000"/>
                </a:solidFill>
              </a:rPr>
              <a:t>The DAAD C1 Language certificate is normally transmitted to the students following the application procedure outlined on the University Language Center (</a:t>
            </a:r>
            <a:r>
              <a:rPr lang="en-US" dirty="0" err="1">
                <a:solidFill>
                  <a:srgbClr val="FF0000"/>
                </a:solidFill>
              </a:rPr>
              <a:t>Fachsprachenzentrum</a:t>
            </a:r>
            <a:r>
              <a:rPr lang="en-US" dirty="0">
                <a:solidFill>
                  <a:srgbClr val="FF0000"/>
                </a:solidFill>
              </a:rPr>
              <a:t>) homepage after successful completion of one of the English classes in the International Finance program.</a:t>
            </a:r>
          </a:p>
          <a:p>
            <a:pPr marL="0" indent="0">
              <a:buNone/>
            </a:pPr>
            <a:endParaRPr lang="de-DE" dirty="0"/>
          </a:p>
        </p:txBody>
      </p:sp>
    </p:spTree>
    <p:extLst>
      <p:ext uri="{BB962C8B-B14F-4D97-AF65-F5344CB8AC3E}">
        <p14:creationId xmlns:p14="http://schemas.microsoft.com/office/powerpoint/2010/main" val="1172784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647C26-637E-488A-873E-18B2B5CE6400}"/>
              </a:ext>
            </a:extLst>
          </p:cNvPr>
          <p:cNvSpPr>
            <a:spLocks noGrp="1"/>
          </p:cNvSpPr>
          <p:nvPr>
            <p:ph type="title"/>
          </p:nvPr>
        </p:nvSpPr>
        <p:spPr/>
        <p:txBody>
          <a:bodyPr>
            <a:normAutofit/>
          </a:bodyPr>
          <a:lstStyle/>
          <a:p>
            <a:r>
              <a:rPr lang="de-DE" dirty="0"/>
              <a:t>DAAD Information </a:t>
            </a:r>
            <a:r>
              <a:rPr lang="de-DE" dirty="0" err="1"/>
              <a:t>about</a:t>
            </a:r>
            <a:r>
              <a:rPr lang="de-DE" dirty="0"/>
              <a:t> Language </a:t>
            </a:r>
            <a:r>
              <a:rPr lang="de-DE" dirty="0" err="1"/>
              <a:t>Ceritificate</a:t>
            </a:r>
            <a:endParaRPr lang="de-DE" dirty="0"/>
          </a:p>
        </p:txBody>
      </p:sp>
      <p:sp>
        <p:nvSpPr>
          <p:cNvPr id="3" name="Inhaltsplatzhalter 2">
            <a:extLst>
              <a:ext uri="{FF2B5EF4-FFF2-40B4-BE49-F238E27FC236}">
                <a16:creationId xmlns:a16="http://schemas.microsoft.com/office/drawing/2014/main" id="{3F54BB3C-5228-4154-A8A0-610E1B9BCF94}"/>
              </a:ext>
            </a:extLst>
          </p:cNvPr>
          <p:cNvSpPr>
            <a:spLocks noGrp="1"/>
          </p:cNvSpPr>
          <p:nvPr>
            <p:ph idx="1"/>
          </p:nvPr>
        </p:nvSpPr>
        <p:spPr/>
        <p:txBody>
          <a:bodyPr/>
          <a:lstStyle/>
          <a:p>
            <a:pPr marL="0" indent="0">
              <a:buNone/>
            </a:pPr>
            <a:r>
              <a:rPr lang="de-DE" dirty="0">
                <a:hlinkClick r:id="rId2"/>
              </a:rPr>
              <a:t>https://www.daad.de/de/im-ausland-studieren-forschen-lehren/sprachen-lernen-sommerkurse-im-ausland/sprachtests-und-zertifikate/</a:t>
            </a:r>
            <a:endParaRPr lang="de-DE" dirty="0"/>
          </a:p>
          <a:p>
            <a:pPr marL="0" indent="0">
              <a:buNone/>
            </a:pPr>
            <a:endParaRPr lang="de-DE" dirty="0"/>
          </a:p>
        </p:txBody>
      </p:sp>
    </p:spTree>
    <p:extLst>
      <p:ext uri="{BB962C8B-B14F-4D97-AF65-F5344CB8AC3E}">
        <p14:creationId xmlns:p14="http://schemas.microsoft.com/office/powerpoint/2010/main" val="2361700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A4AB89-9297-4697-A546-63D5D95EE09E}"/>
              </a:ext>
            </a:extLst>
          </p:cNvPr>
          <p:cNvSpPr>
            <a:spLocks noGrp="1"/>
          </p:cNvSpPr>
          <p:nvPr>
            <p:ph type="title"/>
          </p:nvPr>
        </p:nvSpPr>
        <p:spPr/>
        <p:txBody>
          <a:bodyPr/>
          <a:lstStyle/>
          <a:p>
            <a:r>
              <a:rPr lang="de-DE" dirty="0"/>
              <a:t>Link </a:t>
            </a:r>
            <a:r>
              <a:rPr lang="de-DE" dirty="0" err="1"/>
              <a:t>to</a:t>
            </a:r>
            <a:r>
              <a:rPr lang="de-DE" dirty="0"/>
              <a:t> DAAD Sprachzertifikat Form</a:t>
            </a:r>
          </a:p>
        </p:txBody>
      </p:sp>
      <p:sp>
        <p:nvSpPr>
          <p:cNvPr id="3" name="Inhaltsplatzhalter 2">
            <a:extLst>
              <a:ext uri="{FF2B5EF4-FFF2-40B4-BE49-F238E27FC236}">
                <a16:creationId xmlns:a16="http://schemas.microsoft.com/office/drawing/2014/main" id="{13B631D6-F0C1-43B6-AA41-096168F6D4B8}"/>
              </a:ext>
            </a:extLst>
          </p:cNvPr>
          <p:cNvSpPr>
            <a:spLocks noGrp="1"/>
          </p:cNvSpPr>
          <p:nvPr>
            <p:ph idx="1"/>
          </p:nvPr>
        </p:nvSpPr>
        <p:spPr/>
        <p:txBody>
          <a:bodyPr/>
          <a:lstStyle/>
          <a:p>
            <a:pPr marL="0" indent="0">
              <a:buNone/>
            </a:pPr>
            <a:r>
              <a:rPr lang="de-DE" dirty="0">
                <a:hlinkClick r:id="rId2"/>
              </a:rPr>
              <a:t>https://www2.daad.de/medien/ausland/dokumente/daad-sprachnachweis_deutsche.pdf</a:t>
            </a:r>
            <a:endParaRPr lang="de-DE" dirty="0"/>
          </a:p>
          <a:p>
            <a:pPr marL="0" indent="0">
              <a:buNone/>
            </a:pPr>
            <a:endParaRPr lang="de-DE" dirty="0"/>
          </a:p>
        </p:txBody>
      </p:sp>
    </p:spTree>
    <p:extLst>
      <p:ext uri="{BB962C8B-B14F-4D97-AF65-F5344CB8AC3E}">
        <p14:creationId xmlns:p14="http://schemas.microsoft.com/office/powerpoint/2010/main" val="879154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57EF01-E392-40C4-8E14-A87E07740565}"/>
              </a:ext>
            </a:extLst>
          </p:cNvPr>
          <p:cNvSpPr>
            <a:spLocks noGrp="1"/>
          </p:cNvSpPr>
          <p:nvPr>
            <p:ph type="title"/>
          </p:nvPr>
        </p:nvSpPr>
        <p:spPr/>
        <p:txBody>
          <a:bodyPr>
            <a:normAutofit/>
          </a:bodyPr>
          <a:lstStyle/>
          <a:p>
            <a:r>
              <a:rPr lang="de-DE" dirty="0"/>
              <a:t>FSZ Homepage on DAAD Language </a:t>
            </a:r>
            <a:r>
              <a:rPr lang="de-DE" dirty="0" err="1"/>
              <a:t>Certificate</a:t>
            </a:r>
            <a:endParaRPr lang="de-DE" dirty="0"/>
          </a:p>
        </p:txBody>
      </p:sp>
      <p:sp>
        <p:nvSpPr>
          <p:cNvPr id="3" name="Inhaltsplatzhalter 2">
            <a:extLst>
              <a:ext uri="{FF2B5EF4-FFF2-40B4-BE49-F238E27FC236}">
                <a16:creationId xmlns:a16="http://schemas.microsoft.com/office/drawing/2014/main" id="{EF344536-CB4D-4153-BE7C-11A078887AEA}"/>
              </a:ext>
            </a:extLst>
          </p:cNvPr>
          <p:cNvSpPr>
            <a:spLocks noGrp="1"/>
          </p:cNvSpPr>
          <p:nvPr>
            <p:ph idx="1"/>
          </p:nvPr>
        </p:nvSpPr>
        <p:spPr/>
        <p:txBody>
          <a:bodyPr/>
          <a:lstStyle/>
          <a:p>
            <a:pPr marL="0" indent="0">
              <a:buNone/>
            </a:pPr>
            <a:r>
              <a:rPr lang="de-DE" dirty="0">
                <a:hlinkClick r:id="rId2"/>
              </a:rPr>
              <a:t>https://www.frankfurt-university.de/de/hochschule/einrichtungen-und-services/fachsprachenzentrum/pruefungen-und-zertifikate/daad-sprachnachweis/</a:t>
            </a:r>
            <a:endParaRPr lang="de-DE" dirty="0"/>
          </a:p>
          <a:p>
            <a:pPr marL="0" indent="0">
              <a:buNone/>
            </a:pPr>
            <a:endParaRPr lang="de-DE" dirty="0"/>
          </a:p>
        </p:txBody>
      </p:sp>
    </p:spTree>
    <p:extLst>
      <p:ext uri="{BB962C8B-B14F-4D97-AF65-F5344CB8AC3E}">
        <p14:creationId xmlns:p14="http://schemas.microsoft.com/office/powerpoint/2010/main" val="2663777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5F25E0-6C88-DF80-C7B8-3684519B3B78}"/>
              </a:ext>
            </a:extLst>
          </p:cNvPr>
          <p:cNvSpPr>
            <a:spLocks noGrp="1"/>
          </p:cNvSpPr>
          <p:nvPr>
            <p:ph type="title"/>
          </p:nvPr>
        </p:nvSpPr>
        <p:spPr/>
        <p:txBody>
          <a:bodyPr>
            <a:normAutofit/>
          </a:bodyPr>
          <a:lstStyle/>
          <a:p>
            <a:r>
              <a:rPr lang="de-DE" b="1" dirty="0"/>
              <a:t>Professional Language </a:t>
            </a:r>
            <a:r>
              <a:rPr lang="de-DE" b="1" dirty="0" err="1"/>
              <a:t>of</a:t>
            </a:r>
            <a:r>
              <a:rPr lang="de-DE" b="1" dirty="0"/>
              <a:t> Financial </a:t>
            </a:r>
            <a:r>
              <a:rPr lang="de-DE" b="1" dirty="0" err="1"/>
              <a:t>Advisors</a:t>
            </a:r>
            <a:endParaRPr lang="de-DE" b="1" dirty="0"/>
          </a:p>
        </p:txBody>
      </p:sp>
      <p:sp>
        <p:nvSpPr>
          <p:cNvPr id="3" name="Inhaltsplatzhalter 2">
            <a:extLst>
              <a:ext uri="{FF2B5EF4-FFF2-40B4-BE49-F238E27FC236}">
                <a16:creationId xmlns:a16="http://schemas.microsoft.com/office/drawing/2014/main" id="{24CD2568-9B6D-AABD-1800-6B2522081750}"/>
              </a:ext>
            </a:extLst>
          </p:cNvPr>
          <p:cNvSpPr>
            <a:spLocks noGrp="1"/>
          </p:cNvSpPr>
          <p:nvPr>
            <p:ph idx="1"/>
          </p:nvPr>
        </p:nvSpPr>
        <p:spPr/>
        <p:txBody>
          <a:bodyPr>
            <a:normAutofit fontScale="92500" lnSpcReduction="10000"/>
          </a:bodyPr>
          <a:lstStyle/>
          <a:p>
            <a:pPr marL="0" indent="0">
              <a:buNone/>
            </a:pPr>
            <a:r>
              <a:rPr lang="de-DE" dirty="0"/>
              <a:t>Financial </a:t>
            </a:r>
            <a:r>
              <a:rPr lang="de-DE" dirty="0" err="1"/>
              <a:t>advisors</a:t>
            </a:r>
            <a:r>
              <a:rPr lang="de-DE" dirty="0"/>
              <a:t> </a:t>
            </a:r>
            <a:r>
              <a:rPr lang="de-DE" dirty="0" err="1"/>
              <a:t>help</a:t>
            </a:r>
            <a:r>
              <a:rPr lang="de-DE" dirty="0"/>
              <a:t> </a:t>
            </a:r>
            <a:r>
              <a:rPr lang="de-DE" dirty="0" err="1"/>
              <a:t>people</a:t>
            </a:r>
            <a:r>
              <a:rPr lang="de-DE" dirty="0"/>
              <a:t> and </a:t>
            </a:r>
            <a:r>
              <a:rPr lang="de-DE" dirty="0" err="1"/>
              <a:t>organizations</a:t>
            </a:r>
            <a:r>
              <a:rPr lang="de-DE" dirty="0"/>
              <a:t> </a:t>
            </a:r>
            <a:r>
              <a:rPr lang="de-DE" dirty="0" err="1"/>
              <a:t>choose</a:t>
            </a:r>
            <a:r>
              <a:rPr lang="de-DE" dirty="0"/>
              <a:t> </a:t>
            </a:r>
          </a:p>
          <a:p>
            <a:pPr marL="0" indent="0">
              <a:buNone/>
            </a:pPr>
            <a:r>
              <a:rPr lang="de-DE" dirty="0"/>
              <a:t>Investments,</a:t>
            </a:r>
          </a:p>
          <a:p>
            <a:pPr marL="0" indent="0">
              <a:buNone/>
            </a:pPr>
            <a:r>
              <a:rPr lang="de-DE" dirty="0" err="1"/>
              <a:t>Savings</a:t>
            </a:r>
            <a:r>
              <a:rPr lang="de-DE" dirty="0"/>
              <a:t> </a:t>
            </a:r>
            <a:r>
              <a:rPr lang="de-DE" dirty="0" err="1"/>
              <a:t>plans</a:t>
            </a:r>
            <a:r>
              <a:rPr lang="de-DE" dirty="0"/>
              <a:t>,</a:t>
            </a:r>
          </a:p>
          <a:p>
            <a:pPr marL="0" indent="0">
              <a:buNone/>
            </a:pPr>
            <a:r>
              <a:rPr lang="de-DE" dirty="0"/>
              <a:t>Pension, </a:t>
            </a:r>
            <a:r>
              <a:rPr lang="de-DE" dirty="0" err="1"/>
              <a:t>mortgages</a:t>
            </a:r>
            <a:r>
              <a:rPr lang="de-DE" dirty="0"/>
              <a:t>, </a:t>
            </a:r>
          </a:p>
          <a:p>
            <a:pPr marL="0" indent="0">
              <a:buNone/>
            </a:pPr>
            <a:r>
              <a:rPr lang="de-DE" dirty="0"/>
              <a:t>Trusts,</a:t>
            </a:r>
          </a:p>
          <a:p>
            <a:pPr marL="0" indent="0">
              <a:buNone/>
            </a:pPr>
            <a:r>
              <a:rPr lang="de-DE" dirty="0"/>
              <a:t>And </a:t>
            </a:r>
            <a:r>
              <a:rPr lang="de-DE" dirty="0" err="1"/>
              <a:t>insurance</a:t>
            </a:r>
            <a:r>
              <a:rPr lang="de-DE" dirty="0"/>
              <a:t> </a:t>
            </a:r>
            <a:r>
              <a:rPr lang="de-DE" dirty="0" err="1"/>
              <a:t>products</a:t>
            </a:r>
            <a:r>
              <a:rPr lang="de-DE" dirty="0"/>
              <a:t>.</a:t>
            </a:r>
          </a:p>
          <a:p>
            <a:pPr marL="0" indent="0">
              <a:buNone/>
            </a:pPr>
            <a:r>
              <a:rPr lang="de-DE" dirty="0" err="1">
                <a:solidFill>
                  <a:srgbClr val="FF0000"/>
                </a:solidFill>
              </a:rPr>
              <a:t>They</a:t>
            </a:r>
            <a:r>
              <a:rPr lang="de-DE" dirty="0">
                <a:solidFill>
                  <a:srgbClr val="FF0000"/>
                </a:solidFill>
              </a:rPr>
              <a:t> </a:t>
            </a:r>
            <a:r>
              <a:rPr lang="de-DE" dirty="0" err="1">
                <a:solidFill>
                  <a:srgbClr val="FF0000"/>
                </a:solidFill>
              </a:rPr>
              <a:t>typically</a:t>
            </a:r>
            <a:r>
              <a:rPr lang="de-DE" dirty="0">
                <a:solidFill>
                  <a:srgbClr val="FF0000"/>
                </a:solidFill>
              </a:rPr>
              <a:t> </a:t>
            </a:r>
            <a:r>
              <a:rPr lang="de-DE" dirty="0" err="1">
                <a:solidFill>
                  <a:srgbClr val="FF0000"/>
                </a:solidFill>
              </a:rPr>
              <a:t>have</a:t>
            </a:r>
            <a:r>
              <a:rPr lang="de-DE" dirty="0">
                <a:solidFill>
                  <a:srgbClr val="FF0000"/>
                </a:solidFill>
              </a:rPr>
              <a:t> a </a:t>
            </a:r>
            <a:r>
              <a:rPr lang="de-DE" dirty="0" err="1">
                <a:solidFill>
                  <a:srgbClr val="FF0000"/>
                </a:solidFill>
              </a:rPr>
              <a:t>technical</a:t>
            </a:r>
            <a:r>
              <a:rPr lang="de-DE" dirty="0">
                <a:solidFill>
                  <a:srgbClr val="FF0000"/>
                </a:solidFill>
              </a:rPr>
              <a:t> </a:t>
            </a:r>
            <a:r>
              <a:rPr lang="de-DE" dirty="0" err="1">
                <a:solidFill>
                  <a:srgbClr val="FF0000"/>
                </a:solidFill>
              </a:rPr>
              <a:t>vocabiulary</a:t>
            </a:r>
            <a:r>
              <a:rPr lang="de-DE" dirty="0">
                <a:solidFill>
                  <a:srgbClr val="FF0000"/>
                </a:solidFill>
              </a:rPr>
              <a:t> </a:t>
            </a:r>
            <a:r>
              <a:rPr lang="de-DE" dirty="0" err="1">
                <a:solidFill>
                  <a:srgbClr val="FF0000"/>
                </a:solidFill>
              </a:rPr>
              <a:t>of</a:t>
            </a:r>
            <a:r>
              <a:rPr lang="de-DE" dirty="0">
                <a:solidFill>
                  <a:srgbClr val="FF0000"/>
                </a:solidFill>
              </a:rPr>
              <a:t> </a:t>
            </a:r>
            <a:r>
              <a:rPr lang="de-DE" dirty="0" err="1">
                <a:solidFill>
                  <a:srgbClr val="FF0000"/>
                </a:solidFill>
              </a:rPr>
              <a:t>over</a:t>
            </a:r>
            <a:r>
              <a:rPr lang="de-DE" dirty="0">
                <a:solidFill>
                  <a:srgbClr val="FF0000"/>
                </a:solidFill>
              </a:rPr>
              <a:t> 5,000 </a:t>
            </a:r>
            <a:r>
              <a:rPr lang="de-DE" dirty="0" err="1">
                <a:solidFill>
                  <a:srgbClr val="FF0000"/>
                </a:solidFill>
              </a:rPr>
              <a:t>words</a:t>
            </a:r>
            <a:r>
              <a:rPr lang="de-DE" dirty="0">
                <a:solidFill>
                  <a:srgbClr val="FF0000"/>
                </a:solidFill>
              </a:rPr>
              <a:t> </a:t>
            </a:r>
            <a:r>
              <a:rPr lang="de-DE" dirty="0" err="1">
                <a:solidFill>
                  <a:srgbClr val="FF0000"/>
                </a:solidFill>
              </a:rPr>
              <a:t>solely</a:t>
            </a:r>
            <a:r>
              <a:rPr lang="de-DE" dirty="0">
                <a:solidFill>
                  <a:srgbClr val="FF0000"/>
                </a:solidFill>
              </a:rPr>
              <a:t> </a:t>
            </a:r>
            <a:r>
              <a:rPr lang="de-DE" dirty="0" err="1">
                <a:solidFill>
                  <a:srgbClr val="FF0000"/>
                </a:solidFill>
              </a:rPr>
              <a:t>used</a:t>
            </a:r>
            <a:r>
              <a:rPr lang="de-DE" dirty="0">
                <a:solidFill>
                  <a:srgbClr val="FF0000"/>
                </a:solidFill>
              </a:rPr>
              <a:t> </a:t>
            </a:r>
            <a:r>
              <a:rPr lang="de-DE" dirty="0" err="1">
                <a:solidFill>
                  <a:srgbClr val="FF0000"/>
                </a:solidFill>
              </a:rPr>
              <a:t>for</a:t>
            </a:r>
            <a:r>
              <a:rPr lang="de-DE" dirty="0">
                <a:solidFill>
                  <a:srgbClr val="FF0000"/>
                </a:solidFill>
              </a:rPr>
              <a:t> </a:t>
            </a:r>
            <a:r>
              <a:rPr lang="de-DE" dirty="0" err="1">
                <a:solidFill>
                  <a:srgbClr val="FF0000"/>
                </a:solidFill>
              </a:rPr>
              <a:t>finance</a:t>
            </a:r>
            <a:r>
              <a:rPr lang="de-DE" dirty="0"/>
              <a:t>.  </a:t>
            </a:r>
            <a:r>
              <a:rPr lang="de-DE" dirty="0">
                <a:solidFill>
                  <a:srgbClr val="FF0000"/>
                </a:solidFill>
              </a:rPr>
              <a:t>The </a:t>
            </a:r>
            <a:r>
              <a:rPr lang="de-DE" dirty="0" err="1">
                <a:solidFill>
                  <a:srgbClr val="FF0000"/>
                </a:solidFill>
              </a:rPr>
              <a:t>standard</a:t>
            </a:r>
            <a:r>
              <a:rPr lang="de-DE" dirty="0">
                <a:solidFill>
                  <a:srgbClr val="FF0000"/>
                </a:solidFill>
              </a:rPr>
              <a:t> </a:t>
            </a:r>
            <a:r>
              <a:rPr lang="de-DE" dirty="0" err="1">
                <a:solidFill>
                  <a:srgbClr val="FF0000"/>
                </a:solidFill>
              </a:rPr>
              <a:t>dictionary</a:t>
            </a:r>
            <a:r>
              <a:rPr lang="de-DE" dirty="0">
                <a:solidFill>
                  <a:srgbClr val="FF0000"/>
                </a:solidFill>
              </a:rPr>
              <a:t> and </a:t>
            </a:r>
            <a:r>
              <a:rPr lang="de-DE" dirty="0" err="1">
                <a:solidFill>
                  <a:srgbClr val="FF0000"/>
                </a:solidFill>
              </a:rPr>
              <a:t>reference</a:t>
            </a:r>
            <a:r>
              <a:rPr lang="de-DE" dirty="0">
                <a:solidFill>
                  <a:srgbClr val="FF0000"/>
                </a:solidFill>
              </a:rPr>
              <a:t> </a:t>
            </a:r>
            <a:r>
              <a:rPr lang="de-DE" dirty="0" err="1">
                <a:solidFill>
                  <a:srgbClr val="FF0000"/>
                </a:solidFill>
              </a:rPr>
              <a:t>for</a:t>
            </a:r>
            <a:r>
              <a:rPr lang="de-DE" dirty="0">
                <a:solidFill>
                  <a:srgbClr val="FF0000"/>
                </a:solidFill>
              </a:rPr>
              <a:t> </a:t>
            </a:r>
            <a:r>
              <a:rPr lang="de-DE" dirty="0" err="1">
                <a:solidFill>
                  <a:srgbClr val="FF0000"/>
                </a:solidFill>
              </a:rPr>
              <a:t>financial</a:t>
            </a:r>
            <a:r>
              <a:rPr lang="de-DE" dirty="0">
                <a:solidFill>
                  <a:srgbClr val="FF0000"/>
                </a:solidFill>
              </a:rPr>
              <a:t> English </a:t>
            </a:r>
            <a:r>
              <a:rPr lang="de-DE" dirty="0" err="1">
                <a:solidFill>
                  <a:srgbClr val="FF0000"/>
                </a:solidFill>
              </a:rPr>
              <a:t>is</a:t>
            </a:r>
            <a:r>
              <a:rPr lang="de-DE" dirty="0">
                <a:solidFill>
                  <a:srgbClr val="FF0000"/>
                </a:solidFill>
              </a:rPr>
              <a:t> </a:t>
            </a:r>
            <a:r>
              <a:rPr lang="de-DE" dirty="0" err="1">
                <a:solidFill>
                  <a:srgbClr val="FF0000"/>
                </a:solidFill>
              </a:rPr>
              <a:t>the</a:t>
            </a:r>
            <a:r>
              <a:rPr lang="de-DE" dirty="0">
                <a:solidFill>
                  <a:srgbClr val="FF0000"/>
                </a:solidFill>
              </a:rPr>
              <a:t> </a:t>
            </a:r>
            <a:r>
              <a:rPr lang="de-DE" b="1" u="sng" dirty="0" err="1">
                <a:solidFill>
                  <a:srgbClr val="FF0000"/>
                </a:solidFill>
              </a:rPr>
              <a:t>Barron‘s</a:t>
            </a:r>
            <a:r>
              <a:rPr lang="de-DE" b="1" u="sng" dirty="0">
                <a:solidFill>
                  <a:srgbClr val="FF0000"/>
                </a:solidFill>
              </a:rPr>
              <a:t> Dictionary </a:t>
            </a:r>
            <a:r>
              <a:rPr lang="de-DE" b="1" u="sng" dirty="0" err="1">
                <a:solidFill>
                  <a:srgbClr val="FF0000"/>
                </a:solidFill>
              </a:rPr>
              <a:t>of</a:t>
            </a:r>
            <a:r>
              <a:rPr lang="de-DE" b="1" u="sng" dirty="0">
                <a:solidFill>
                  <a:srgbClr val="FF0000"/>
                </a:solidFill>
              </a:rPr>
              <a:t> Finance and Investment Terms</a:t>
            </a:r>
            <a:r>
              <a:rPr lang="de-DE" dirty="0">
                <a:solidFill>
                  <a:srgbClr val="FF0000"/>
                </a:solidFill>
              </a:rPr>
              <a:t> </a:t>
            </a:r>
            <a:r>
              <a:rPr lang="de-DE" dirty="0" err="1">
                <a:solidFill>
                  <a:srgbClr val="FF0000"/>
                </a:solidFill>
              </a:rPr>
              <a:t>by</a:t>
            </a:r>
            <a:r>
              <a:rPr lang="de-DE" dirty="0">
                <a:solidFill>
                  <a:srgbClr val="FF0000"/>
                </a:solidFill>
              </a:rPr>
              <a:t> John Dowes.</a:t>
            </a:r>
          </a:p>
        </p:txBody>
      </p:sp>
    </p:spTree>
    <p:extLst>
      <p:ext uri="{BB962C8B-B14F-4D97-AF65-F5344CB8AC3E}">
        <p14:creationId xmlns:p14="http://schemas.microsoft.com/office/powerpoint/2010/main" val="2406077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C228F4-B4F4-2EC0-FC0F-53082614582F}"/>
              </a:ext>
            </a:extLst>
          </p:cNvPr>
          <p:cNvSpPr>
            <a:spLocks noGrp="1"/>
          </p:cNvSpPr>
          <p:nvPr>
            <p:ph type="title"/>
          </p:nvPr>
        </p:nvSpPr>
        <p:spPr/>
        <p:txBody>
          <a:bodyPr>
            <a:normAutofit/>
          </a:bodyPr>
          <a:lstStyle/>
          <a:p>
            <a:r>
              <a:rPr lang="de-DE" b="1" dirty="0" err="1"/>
              <a:t>Certification</a:t>
            </a:r>
            <a:r>
              <a:rPr lang="de-DE" b="1" dirty="0"/>
              <a:t> </a:t>
            </a:r>
            <a:r>
              <a:rPr lang="de-DE" b="1" dirty="0" err="1"/>
              <a:t>as</a:t>
            </a:r>
            <a:r>
              <a:rPr lang="de-DE" b="1" dirty="0"/>
              <a:t> Financial Professional outside Germany</a:t>
            </a:r>
          </a:p>
        </p:txBody>
      </p:sp>
      <p:sp>
        <p:nvSpPr>
          <p:cNvPr id="3" name="Inhaltsplatzhalter 2">
            <a:extLst>
              <a:ext uri="{FF2B5EF4-FFF2-40B4-BE49-F238E27FC236}">
                <a16:creationId xmlns:a16="http://schemas.microsoft.com/office/drawing/2014/main" id="{81F9EA0F-8A2D-19CE-5427-F476472D3930}"/>
              </a:ext>
            </a:extLst>
          </p:cNvPr>
          <p:cNvSpPr>
            <a:spLocks noGrp="1"/>
          </p:cNvSpPr>
          <p:nvPr>
            <p:ph idx="1"/>
          </p:nvPr>
        </p:nvSpPr>
        <p:spPr/>
        <p:txBody>
          <a:bodyPr/>
          <a:lstStyle/>
          <a:p>
            <a:pPr marL="0" indent="0">
              <a:buNone/>
            </a:pPr>
            <a:r>
              <a:rPr lang="en-US" dirty="0"/>
              <a:t>The requirements for certification as a </a:t>
            </a:r>
            <a:r>
              <a:rPr lang="en-US" b="1" dirty="0"/>
              <a:t>financial advisor</a:t>
            </a:r>
            <a:r>
              <a:rPr lang="en-US" dirty="0"/>
              <a:t> depend on the specific type of certification you’re pursuing, your location, and the type of financial services you intend to offer. Here’s a breakdown of the most common certifications and their general requirements:</a:t>
            </a:r>
            <a:endParaRPr lang="de-DE" dirty="0"/>
          </a:p>
        </p:txBody>
      </p:sp>
    </p:spTree>
    <p:extLst>
      <p:ext uri="{BB962C8B-B14F-4D97-AF65-F5344CB8AC3E}">
        <p14:creationId xmlns:p14="http://schemas.microsoft.com/office/powerpoint/2010/main" val="773071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DDB68F-0FA7-84CC-8912-9570E8514C45}"/>
              </a:ext>
            </a:extLst>
          </p:cNvPr>
          <p:cNvSpPr>
            <a:spLocks noGrp="1"/>
          </p:cNvSpPr>
          <p:nvPr>
            <p:ph type="title"/>
          </p:nvPr>
        </p:nvSpPr>
        <p:spPr/>
        <p:txBody>
          <a:bodyPr/>
          <a:lstStyle/>
          <a:p>
            <a:r>
              <a:rPr lang="de-DE" dirty="0" err="1"/>
              <a:t>Requirements</a:t>
            </a:r>
            <a:r>
              <a:rPr lang="de-DE" dirty="0"/>
              <a:t> </a:t>
            </a:r>
            <a:r>
              <a:rPr lang="de-DE" dirty="0" err="1"/>
              <a:t>for</a:t>
            </a:r>
            <a:r>
              <a:rPr lang="de-DE" dirty="0"/>
              <a:t> CFP</a:t>
            </a:r>
          </a:p>
        </p:txBody>
      </p:sp>
      <p:sp>
        <p:nvSpPr>
          <p:cNvPr id="3" name="Inhaltsplatzhalter 2">
            <a:extLst>
              <a:ext uri="{FF2B5EF4-FFF2-40B4-BE49-F238E27FC236}">
                <a16:creationId xmlns:a16="http://schemas.microsoft.com/office/drawing/2014/main" id="{76526611-6C77-C9BB-B610-B7A82B02FAD6}"/>
              </a:ext>
            </a:extLst>
          </p:cNvPr>
          <p:cNvSpPr>
            <a:spLocks noGrp="1"/>
          </p:cNvSpPr>
          <p:nvPr>
            <p:ph idx="1"/>
          </p:nvPr>
        </p:nvSpPr>
        <p:spPr/>
        <p:txBody>
          <a:bodyPr>
            <a:normAutofit fontScale="92500" lnSpcReduction="10000"/>
          </a:bodyPr>
          <a:lstStyle/>
          <a:p>
            <a:pPr marL="0" indent="0">
              <a:buNone/>
            </a:pPr>
            <a:r>
              <a:rPr lang="en-US" b="1" dirty="0"/>
              <a:t>1. Certified Financial Planner (CFP) – U.S.</a:t>
            </a:r>
          </a:p>
          <a:p>
            <a:pPr marL="0" indent="0">
              <a:buNone/>
            </a:pPr>
            <a:r>
              <a:rPr lang="en-US" dirty="0"/>
              <a:t>One of the most respected credentials for financial advisors.</a:t>
            </a:r>
          </a:p>
          <a:p>
            <a:pPr marL="0" indent="0">
              <a:buNone/>
            </a:pPr>
            <a:r>
              <a:rPr lang="en-US" b="1" dirty="0"/>
              <a:t>Requirements:</a:t>
            </a:r>
            <a:endParaRPr lang="en-US" dirty="0"/>
          </a:p>
          <a:p>
            <a:pPr marL="0" indent="0">
              <a:buNone/>
            </a:pPr>
            <a:r>
              <a:rPr lang="en-US" b="1" dirty="0"/>
              <a:t>Education</a:t>
            </a:r>
            <a:r>
              <a:rPr lang="en-US" dirty="0"/>
              <a:t>: Bachelor's degree + completion of a CFP Board-registered education program.</a:t>
            </a:r>
          </a:p>
          <a:p>
            <a:pPr marL="0" indent="0">
              <a:buNone/>
            </a:pPr>
            <a:r>
              <a:rPr lang="en-US" b="1" dirty="0"/>
              <a:t>Exam</a:t>
            </a:r>
            <a:r>
              <a:rPr lang="en-US" dirty="0"/>
              <a:t>: Pass the comprehensive CFP exam (6-hour exam covering retirement, estate, tax, insurance, and investment planning).</a:t>
            </a:r>
          </a:p>
          <a:p>
            <a:pPr marL="0" indent="0">
              <a:buNone/>
            </a:pPr>
            <a:r>
              <a:rPr lang="en-US" b="1" dirty="0"/>
              <a:t>Experience</a:t>
            </a:r>
            <a:r>
              <a:rPr lang="en-US" dirty="0"/>
              <a:t>: 6,000 hours of professional experience OR 4,000 hours under the apprenticeship pathway.</a:t>
            </a:r>
          </a:p>
          <a:p>
            <a:pPr marL="0" indent="0">
              <a:buNone/>
            </a:pPr>
            <a:r>
              <a:rPr lang="en-US" b="1" dirty="0"/>
              <a:t>Ethics</a:t>
            </a:r>
            <a:r>
              <a:rPr lang="en-US" dirty="0"/>
              <a:t>: Agree to the CFP Board's ethical standards and pass a background check.</a:t>
            </a:r>
          </a:p>
          <a:p>
            <a:endParaRPr lang="de-DE" dirty="0"/>
          </a:p>
        </p:txBody>
      </p:sp>
    </p:spTree>
    <p:extLst>
      <p:ext uri="{BB962C8B-B14F-4D97-AF65-F5344CB8AC3E}">
        <p14:creationId xmlns:p14="http://schemas.microsoft.com/office/powerpoint/2010/main" val="4095146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B058A4-0FA5-4D5E-B5D9-1F1C8C053AA7}"/>
              </a:ext>
            </a:extLst>
          </p:cNvPr>
          <p:cNvSpPr>
            <a:spLocks noGrp="1"/>
          </p:cNvSpPr>
          <p:nvPr>
            <p:ph type="title"/>
          </p:nvPr>
        </p:nvSpPr>
        <p:spPr/>
        <p:txBody>
          <a:bodyPr>
            <a:normAutofit/>
          </a:bodyPr>
          <a:lstStyle/>
          <a:p>
            <a:r>
              <a:rPr lang="de-DE" dirty="0"/>
              <a:t>The </a:t>
            </a:r>
            <a:r>
              <a:rPr lang="de-DE" dirty="0" err="1"/>
              <a:t>Slides</a:t>
            </a:r>
            <a:r>
              <a:rPr lang="de-DE" dirty="0"/>
              <a:t> </a:t>
            </a:r>
            <a:r>
              <a:rPr lang="de-DE" dirty="0" err="1"/>
              <a:t>for</a:t>
            </a:r>
            <a:r>
              <a:rPr lang="de-DE" dirty="0"/>
              <a:t> </a:t>
            </a:r>
            <a:r>
              <a:rPr lang="de-DE" dirty="0" err="1"/>
              <a:t>this</a:t>
            </a:r>
            <a:r>
              <a:rPr lang="de-DE" dirty="0"/>
              <a:t> Orientation Session </a:t>
            </a:r>
            <a:r>
              <a:rPr lang="de-DE" dirty="0" err="1"/>
              <a:t>are</a:t>
            </a:r>
            <a:r>
              <a:rPr lang="de-DE" dirty="0"/>
              <a:t> </a:t>
            </a:r>
            <a:r>
              <a:rPr lang="de-DE" dirty="0" err="1"/>
              <a:t>Available</a:t>
            </a:r>
            <a:r>
              <a:rPr lang="de-DE" dirty="0"/>
              <a:t> </a:t>
            </a:r>
            <a:r>
              <a:rPr lang="de-DE" dirty="0" err="1"/>
              <a:t>as</a:t>
            </a:r>
            <a:r>
              <a:rPr lang="de-DE" dirty="0"/>
              <a:t> Download…</a:t>
            </a:r>
          </a:p>
        </p:txBody>
      </p:sp>
      <p:sp>
        <p:nvSpPr>
          <p:cNvPr id="3" name="Inhaltsplatzhalter 2">
            <a:extLst>
              <a:ext uri="{FF2B5EF4-FFF2-40B4-BE49-F238E27FC236}">
                <a16:creationId xmlns:a16="http://schemas.microsoft.com/office/drawing/2014/main" id="{DFB7BC6D-33DD-4CB0-AC63-6E4BB1EB9660}"/>
              </a:ext>
            </a:extLst>
          </p:cNvPr>
          <p:cNvSpPr>
            <a:spLocks noGrp="1"/>
          </p:cNvSpPr>
          <p:nvPr>
            <p:ph idx="1"/>
          </p:nvPr>
        </p:nvSpPr>
        <p:spPr/>
        <p:txBody>
          <a:bodyPr>
            <a:normAutofit/>
          </a:bodyPr>
          <a:lstStyle/>
          <a:p>
            <a:pPr marL="0" indent="0">
              <a:buNone/>
            </a:pPr>
            <a:r>
              <a:rPr lang="de-DE" dirty="0"/>
              <a:t>… on </a:t>
            </a:r>
            <a:r>
              <a:rPr lang="de-DE" dirty="0" err="1"/>
              <a:t>the</a:t>
            </a:r>
            <a:r>
              <a:rPr lang="de-DE" dirty="0"/>
              <a:t> </a:t>
            </a:r>
            <a:r>
              <a:rPr lang="de-DE" dirty="0" err="1"/>
              <a:t>campUAS</a:t>
            </a:r>
            <a:r>
              <a:rPr lang="de-DE" dirty="0"/>
              <a:t> </a:t>
            </a:r>
            <a:r>
              <a:rPr lang="de-DE" dirty="0" err="1"/>
              <a:t>platform</a:t>
            </a:r>
            <a:r>
              <a:rPr lang="de-DE" dirty="0"/>
              <a:t> </a:t>
            </a:r>
            <a:r>
              <a:rPr lang="de-DE" dirty="0" err="1"/>
              <a:t>for</a:t>
            </a:r>
            <a:r>
              <a:rPr lang="de-DE" dirty="0"/>
              <a:t> </a:t>
            </a:r>
            <a:r>
              <a:rPr lang="de-DE" dirty="0" err="1"/>
              <a:t>the</a:t>
            </a:r>
            <a:r>
              <a:rPr lang="de-DE" dirty="0"/>
              <a:t> </a:t>
            </a:r>
            <a:r>
              <a:rPr lang="de-DE" dirty="0" err="1"/>
              <a:t>course</a:t>
            </a:r>
            <a:r>
              <a:rPr lang="de-DE" dirty="0"/>
              <a:t> </a:t>
            </a:r>
            <a:r>
              <a:rPr lang="de-DE" dirty="0" err="1"/>
              <a:t>you</a:t>
            </a:r>
            <a:r>
              <a:rPr lang="de-DE" dirty="0"/>
              <a:t> </a:t>
            </a:r>
            <a:r>
              <a:rPr lang="de-DE" dirty="0" err="1"/>
              <a:t>are</a:t>
            </a:r>
            <a:r>
              <a:rPr lang="de-DE" dirty="0"/>
              <a:t> </a:t>
            </a:r>
            <a:r>
              <a:rPr lang="de-DE" dirty="0" err="1"/>
              <a:t>visiting</a:t>
            </a:r>
            <a:r>
              <a:rPr lang="de-DE" dirty="0"/>
              <a:t>.  </a:t>
            </a:r>
            <a:r>
              <a:rPr lang="de-DE" dirty="0" err="1"/>
              <a:t>Please</a:t>
            </a:r>
            <a:r>
              <a:rPr lang="de-DE" dirty="0"/>
              <a:t> </a:t>
            </a:r>
            <a:r>
              <a:rPr lang="de-DE" dirty="0" err="1"/>
              <a:t>feel</a:t>
            </a:r>
            <a:r>
              <a:rPr lang="de-DE" dirty="0"/>
              <a:t> </a:t>
            </a:r>
            <a:r>
              <a:rPr lang="de-DE" dirty="0" err="1"/>
              <a:t>free</a:t>
            </a:r>
            <a:r>
              <a:rPr lang="de-DE" dirty="0"/>
              <a:t> </a:t>
            </a:r>
            <a:r>
              <a:rPr lang="de-DE" dirty="0" err="1"/>
              <a:t>to</a:t>
            </a:r>
            <a:r>
              <a:rPr lang="de-DE" dirty="0"/>
              <a:t> </a:t>
            </a:r>
            <a:r>
              <a:rPr lang="de-DE" dirty="0" err="1"/>
              <a:t>sign</a:t>
            </a:r>
            <a:r>
              <a:rPr lang="de-DE" dirty="0"/>
              <a:t> in </a:t>
            </a:r>
            <a:r>
              <a:rPr lang="de-DE" dirty="0" err="1"/>
              <a:t>to</a:t>
            </a:r>
            <a:r>
              <a:rPr lang="de-DE" dirty="0"/>
              <a:t> </a:t>
            </a:r>
            <a:r>
              <a:rPr lang="de-DE" dirty="0" err="1"/>
              <a:t>the</a:t>
            </a:r>
            <a:r>
              <a:rPr lang="de-DE" dirty="0"/>
              <a:t> </a:t>
            </a:r>
            <a:r>
              <a:rPr lang="de-DE" dirty="0" err="1"/>
              <a:t>campUAS</a:t>
            </a:r>
            <a:r>
              <a:rPr lang="de-DE" dirty="0"/>
              <a:t> </a:t>
            </a:r>
            <a:r>
              <a:rPr lang="de-DE" dirty="0" err="1"/>
              <a:t>course</a:t>
            </a:r>
            <a:r>
              <a:rPr lang="de-DE" dirty="0"/>
              <a:t> </a:t>
            </a:r>
            <a:r>
              <a:rPr lang="de-DE" dirty="0" err="1"/>
              <a:t>right</a:t>
            </a:r>
            <a:r>
              <a:rPr lang="de-DE" dirty="0"/>
              <a:t> </a:t>
            </a:r>
            <a:r>
              <a:rPr lang="de-DE" dirty="0" err="1"/>
              <a:t>now</a:t>
            </a:r>
            <a:r>
              <a:rPr lang="de-DE" dirty="0"/>
              <a:t>.</a:t>
            </a:r>
          </a:p>
          <a:p>
            <a:pPr marL="0" indent="0">
              <a:buNone/>
            </a:pPr>
            <a:endParaRPr lang="de-DE" b="1" dirty="0"/>
          </a:p>
          <a:p>
            <a:pPr marL="0" indent="0">
              <a:buNone/>
            </a:pPr>
            <a:r>
              <a:rPr lang="de-DE" b="1" dirty="0"/>
              <a:t>„English </a:t>
            </a:r>
            <a:r>
              <a:rPr lang="de-DE" b="1" dirty="0" err="1"/>
              <a:t>for</a:t>
            </a:r>
            <a:r>
              <a:rPr lang="de-DE" b="1" dirty="0"/>
              <a:t> </a:t>
            </a:r>
            <a:r>
              <a:rPr lang="de-DE" b="1" dirty="0" err="1"/>
              <a:t>Presentations</a:t>
            </a:r>
            <a:r>
              <a:rPr lang="de-DE" b="1" dirty="0"/>
              <a:t>“</a:t>
            </a:r>
            <a:r>
              <a:rPr lang="de-DE" dirty="0"/>
              <a:t>:</a:t>
            </a:r>
          </a:p>
          <a:p>
            <a:pPr marL="0" indent="0">
              <a:buNone/>
            </a:pPr>
            <a:r>
              <a:rPr lang="de-DE" dirty="0"/>
              <a:t>Slawney: English </a:t>
            </a:r>
            <a:r>
              <a:rPr lang="de-DE" dirty="0" err="1"/>
              <a:t>for</a:t>
            </a:r>
            <a:r>
              <a:rPr lang="de-DE" dirty="0"/>
              <a:t> </a:t>
            </a:r>
            <a:r>
              <a:rPr lang="de-DE" dirty="0" err="1"/>
              <a:t>Presentations</a:t>
            </a:r>
            <a:r>
              <a:rPr lang="de-DE" dirty="0"/>
              <a:t> (C1) (semesterübergreifend)</a:t>
            </a:r>
          </a:p>
          <a:p>
            <a:pPr marL="0" indent="0">
              <a:buNone/>
            </a:pPr>
            <a:r>
              <a:rPr lang="de-DE" b="1" dirty="0"/>
              <a:t>Password: </a:t>
            </a:r>
            <a:r>
              <a:rPr lang="de-DE" b="1" dirty="0" err="1">
                <a:solidFill>
                  <a:srgbClr val="FF0000"/>
                </a:solidFill>
              </a:rPr>
              <a:t>presentations</a:t>
            </a:r>
            <a:endParaRPr lang="de-DE" dirty="0"/>
          </a:p>
          <a:p>
            <a:pPr marL="0" indent="0">
              <a:buNone/>
            </a:pPr>
            <a:endParaRPr lang="de-DE" dirty="0"/>
          </a:p>
        </p:txBody>
      </p:sp>
    </p:spTree>
    <p:extLst>
      <p:ext uri="{BB962C8B-B14F-4D97-AF65-F5344CB8AC3E}">
        <p14:creationId xmlns:p14="http://schemas.microsoft.com/office/powerpoint/2010/main" val="3520104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EB31E-5D63-63E6-D20F-13DB1D35BF8E}"/>
              </a:ext>
            </a:extLst>
          </p:cNvPr>
          <p:cNvSpPr>
            <a:spLocks noGrp="1"/>
          </p:cNvSpPr>
          <p:nvPr>
            <p:ph type="title"/>
          </p:nvPr>
        </p:nvSpPr>
        <p:spPr/>
        <p:txBody>
          <a:bodyPr/>
          <a:lstStyle/>
          <a:p>
            <a:r>
              <a:rPr lang="de-DE" dirty="0"/>
              <a:t>Chartered Financial Analyst (CFA)</a:t>
            </a:r>
          </a:p>
        </p:txBody>
      </p:sp>
      <p:sp>
        <p:nvSpPr>
          <p:cNvPr id="3" name="Inhaltsplatzhalter 2">
            <a:extLst>
              <a:ext uri="{FF2B5EF4-FFF2-40B4-BE49-F238E27FC236}">
                <a16:creationId xmlns:a16="http://schemas.microsoft.com/office/drawing/2014/main" id="{DB854D05-E917-C07C-BF0D-FFB1861B0828}"/>
              </a:ext>
            </a:extLst>
          </p:cNvPr>
          <p:cNvSpPr>
            <a:spLocks noGrp="1"/>
          </p:cNvSpPr>
          <p:nvPr>
            <p:ph idx="1"/>
          </p:nvPr>
        </p:nvSpPr>
        <p:spPr/>
        <p:txBody>
          <a:bodyPr>
            <a:normAutofit/>
          </a:bodyPr>
          <a:lstStyle/>
          <a:p>
            <a:pPr marL="0" indent="0">
              <a:buNone/>
            </a:pPr>
            <a:r>
              <a:rPr lang="en-US" b="1" dirty="0"/>
              <a:t>2. Chartered Financial Analyst (CFA)</a:t>
            </a:r>
          </a:p>
          <a:p>
            <a:pPr marL="0" indent="0">
              <a:buNone/>
            </a:pPr>
            <a:r>
              <a:rPr lang="en-US" dirty="0"/>
              <a:t>Focused more on investment management, often used by portfolio managers or research analysts.</a:t>
            </a:r>
          </a:p>
          <a:p>
            <a:r>
              <a:rPr lang="en-US" b="1" dirty="0"/>
              <a:t>Requirements:</a:t>
            </a:r>
            <a:endParaRPr lang="en-US" dirty="0"/>
          </a:p>
          <a:p>
            <a:pPr>
              <a:buFont typeface="Arial" panose="020B0604020202020204" pitchFamily="34" charset="0"/>
              <a:buChar char="•"/>
            </a:pPr>
            <a:r>
              <a:rPr lang="en-US" b="1" dirty="0"/>
              <a:t>Education</a:t>
            </a:r>
            <a:r>
              <a:rPr lang="en-US" dirty="0"/>
              <a:t>: Bachelor’s degree (or final year of degree program).</a:t>
            </a:r>
          </a:p>
          <a:p>
            <a:pPr>
              <a:buFont typeface="Arial" panose="020B0604020202020204" pitchFamily="34" charset="0"/>
              <a:buChar char="•"/>
            </a:pPr>
            <a:r>
              <a:rPr lang="en-US" b="1" dirty="0"/>
              <a:t>Exam</a:t>
            </a:r>
            <a:r>
              <a:rPr lang="en-US" dirty="0"/>
              <a:t>: Pass three levels of exams (Level I, II, and III).</a:t>
            </a:r>
          </a:p>
          <a:p>
            <a:pPr>
              <a:buFont typeface="Arial" panose="020B0604020202020204" pitchFamily="34" charset="0"/>
              <a:buChar char="•"/>
            </a:pPr>
            <a:r>
              <a:rPr lang="en-US" b="1" dirty="0"/>
              <a:t>Experience</a:t>
            </a:r>
            <a:r>
              <a:rPr lang="en-US" dirty="0"/>
              <a:t>: 4 years of professional work experience in investment decision-making.</a:t>
            </a:r>
          </a:p>
          <a:p>
            <a:pPr>
              <a:buFont typeface="Arial" panose="020B0604020202020204" pitchFamily="34" charset="0"/>
              <a:buChar char="•"/>
            </a:pPr>
            <a:r>
              <a:rPr lang="en-US" b="1" dirty="0"/>
              <a:t>Membership</a:t>
            </a:r>
            <a:r>
              <a:rPr lang="en-US" dirty="0"/>
              <a:t>: Join CFA Institute and adhere to its Code of Ethics.</a:t>
            </a:r>
          </a:p>
          <a:p>
            <a:endParaRPr lang="de-DE" dirty="0"/>
          </a:p>
        </p:txBody>
      </p:sp>
    </p:spTree>
    <p:extLst>
      <p:ext uri="{BB962C8B-B14F-4D97-AF65-F5344CB8AC3E}">
        <p14:creationId xmlns:p14="http://schemas.microsoft.com/office/powerpoint/2010/main" val="2591543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7B7C1E-2BFD-D427-A63E-3F86C4EA4F76}"/>
              </a:ext>
            </a:extLst>
          </p:cNvPr>
          <p:cNvSpPr>
            <a:spLocks noGrp="1"/>
          </p:cNvSpPr>
          <p:nvPr>
            <p:ph type="title"/>
          </p:nvPr>
        </p:nvSpPr>
        <p:spPr/>
        <p:txBody>
          <a:bodyPr/>
          <a:lstStyle/>
          <a:p>
            <a:r>
              <a:rPr lang="de-DE" dirty="0"/>
              <a:t>Series </a:t>
            </a:r>
            <a:r>
              <a:rPr lang="de-DE" dirty="0" err="1"/>
              <a:t>Licenses</a:t>
            </a:r>
            <a:r>
              <a:rPr lang="de-DE" dirty="0"/>
              <a:t> (FINRA – U.S.)</a:t>
            </a:r>
          </a:p>
        </p:txBody>
      </p:sp>
      <p:sp>
        <p:nvSpPr>
          <p:cNvPr id="3" name="Inhaltsplatzhalter 2">
            <a:extLst>
              <a:ext uri="{FF2B5EF4-FFF2-40B4-BE49-F238E27FC236}">
                <a16:creationId xmlns:a16="http://schemas.microsoft.com/office/drawing/2014/main" id="{525D7C3B-284F-AD46-CEFE-AA4F85B08D25}"/>
              </a:ext>
            </a:extLst>
          </p:cNvPr>
          <p:cNvSpPr>
            <a:spLocks noGrp="1"/>
          </p:cNvSpPr>
          <p:nvPr>
            <p:ph idx="1"/>
          </p:nvPr>
        </p:nvSpPr>
        <p:spPr/>
        <p:txBody>
          <a:bodyPr>
            <a:normAutofit fontScale="77500" lnSpcReduction="20000"/>
          </a:bodyPr>
          <a:lstStyle/>
          <a:p>
            <a:r>
              <a:rPr lang="en-US" b="1" dirty="0"/>
              <a:t>Series Licenses (FINRA - U.S.)</a:t>
            </a:r>
          </a:p>
          <a:p>
            <a:r>
              <a:rPr lang="en-US" dirty="0"/>
              <a:t>If you plan to sell investment products or securities, you may need these licenses.</a:t>
            </a:r>
          </a:p>
          <a:p>
            <a:r>
              <a:rPr lang="en-US" b="1" dirty="0"/>
              <a:t>Common licenses:</a:t>
            </a:r>
            <a:endParaRPr lang="en-US" dirty="0"/>
          </a:p>
          <a:p>
            <a:pPr>
              <a:buFont typeface="Arial" panose="020B0604020202020204" pitchFamily="34" charset="0"/>
              <a:buChar char="•"/>
            </a:pPr>
            <a:r>
              <a:rPr lang="en-US" b="1" dirty="0"/>
              <a:t>Series 7</a:t>
            </a:r>
            <a:r>
              <a:rPr lang="en-US" dirty="0"/>
              <a:t>: For general securities representatives.</a:t>
            </a:r>
          </a:p>
          <a:p>
            <a:pPr>
              <a:buFont typeface="Arial" panose="020B0604020202020204" pitchFamily="34" charset="0"/>
              <a:buChar char="•"/>
            </a:pPr>
            <a:r>
              <a:rPr lang="en-US" b="1" dirty="0"/>
              <a:t>Series 65</a:t>
            </a:r>
            <a:r>
              <a:rPr lang="en-US" dirty="0"/>
              <a:t>: Required to act as an investment advisor (especially if charging fees).</a:t>
            </a:r>
          </a:p>
          <a:p>
            <a:pPr>
              <a:buFont typeface="Arial" panose="020B0604020202020204" pitchFamily="34" charset="0"/>
              <a:buChar char="•"/>
            </a:pPr>
            <a:r>
              <a:rPr lang="en-US" b="1" dirty="0"/>
              <a:t>Series 66</a:t>
            </a:r>
            <a:r>
              <a:rPr lang="en-US" dirty="0"/>
              <a:t>: Combines Series 63 and 65; often needed by those providing advice and selling products.</a:t>
            </a:r>
          </a:p>
          <a:p>
            <a:r>
              <a:rPr lang="en-US" b="1" dirty="0"/>
              <a:t>Requirements:</a:t>
            </a:r>
            <a:endParaRPr lang="en-US" dirty="0"/>
          </a:p>
          <a:p>
            <a:pPr>
              <a:buFont typeface="Arial" panose="020B0604020202020204" pitchFamily="34" charset="0"/>
              <a:buChar char="•"/>
            </a:pPr>
            <a:r>
              <a:rPr lang="en-US" dirty="0"/>
              <a:t>Sponsored by a FINRA-member firm (for Series 7, 63).</a:t>
            </a:r>
          </a:p>
          <a:p>
            <a:pPr>
              <a:buFont typeface="Arial" panose="020B0604020202020204" pitchFamily="34" charset="0"/>
              <a:buChar char="•"/>
            </a:pPr>
            <a:r>
              <a:rPr lang="en-US" dirty="0"/>
              <a:t>Pass the required exams.</a:t>
            </a:r>
          </a:p>
          <a:p>
            <a:pPr>
              <a:buFont typeface="Arial" panose="020B0604020202020204" pitchFamily="34" charset="0"/>
              <a:buChar char="•"/>
            </a:pPr>
            <a:r>
              <a:rPr lang="en-US" dirty="0"/>
              <a:t>Maintain continuing education.</a:t>
            </a:r>
          </a:p>
          <a:p>
            <a:endParaRPr lang="de-DE" dirty="0"/>
          </a:p>
        </p:txBody>
      </p:sp>
    </p:spTree>
    <p:extLst>
      <p:ext uri="{BB962C8B-B14F-4D97-AF65-F5344CB8AC3E}">
        <p14:creationId xmlns:p14="http://schemas.microsoft.com/office/powerpoint/2010/main" val="2992820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D75E9A-166C-F403-851D-585A3E4CE912}"/>
              </a:ext>
            </a:extLst>
          </p:cNvPr>
          <p:cNvSpPr>
            <a:spLocks noGrp="1"/>
          </p:cNvSpPr>
          <p:nvPr>
            <p:ph type="title"/>
          </p:nvPr>
        </p:nvSpPr>
        <p:spPr/>
        <p:txBody>
          <a:bodyPr>
            <a:normAutofit/>
          </a:bodyPr>
          <a:lstStyle/>
          <a:p>
            <a:r>
              <a:rPr lang="de-DE" dirty="0"/>
              <a:t>Registered Investment </a:t>
            </a:r>
            <a:r>
              <a:rPr lang="de-DE" dirty="0" err="1"/>
              <a:t>Advisor</a:t>
            </a:r>
            <a:r>
              <a:rPr lang="de-DE" dirty="0"/>
              <a:t> (RIA)</a:t>
            </a:r>
          </a:p>
        </p:txBody>
      </p:sp>
      <p:sp>
        <p:nvSpPr>
          <p:cNvPr id="3" name="Inhaltsplatzhalter 2">
            <a:extLst>
              <a:ext uri="{FF2B5EF4-FFF2-40B4-BE49-F238E27FC236}">
                <a16:creationId xmlns:a16="http://schemas.microsoft.com/office/drawing/2014/main" id="{67ADA5D0-0955-5BBA-CDF4-831C85CCE45F}"/>
              </a:ext>
            </a:extLst>
          </p:cNvPr>
          <p:cNvSpPr>
            <a:spLocks noGrp="1"/>
          </p:cNvSpPr>
          <p:nvPr>
            <p:ph idx="1"/>
          </p:nvPr>
        </p:nvSpPr>
        <p:spPr/>
        <p:txBody>
          <a:bodyPr>
            <a:normAutofit/>
          </a:bodyPr>
          <a:lstStyle/>
          <a:p>
            <a:r>
              <a:rPr lang="en-US" b="1" dirty="0"/>
              <a:t>Registered Investment Advisor (RIA)</a:t>
            </a:r>
          </a:p>
          <a:p>
            <a:r>
              <a:rPr lang="en-US" dirty="0"/>
              <a:t>Not a certification, but a legal designation. If you charge fees for investment advice in the U.S., you must register as an RIA with the </a:t>
            </a:r>
            <a:r>
              <a:rPr lang="en-US" b="1" dirty="0"/>
              <a:t>SEC</a:t>
            </a:r>
            <a:r>
              <a:rPr lang="en-US" dirty="0"/>
              <a:t> or your state.</a:t>
            </a:r>
          </a:p>
          <a:p>
            <a:r>
              <a:rPr lang="en-US" b="1" dirty="0"/>
              <a:t>Requirements:</a:t>
            </a:r>
            <a:endParaRPr lang="en-US" dirty="0"/>
          </a:p>
          <a:p>
            <a:pPr>
              <a:buFont typeface="Arial" panose="020B0604020202020204" pitchFamily="34" charset="0"/>
              <a:buChar char="•"/>
            </a:pPr>
            <a:r>
              <a:rPr lang="en-US" dirty="0"/>
              <a:t>Pass the </a:t>
            </a:r>
            <a:r>
              <a:rPr lang="en-US" b="1" dirty="0"/>
              <a:t>Series 65</a:t>
            </a:r>
            <a:r>
              <a:rPr lang="en-US" dirty="0"/>
              <a:t> exam (or Series 66 + Series 7).</a:t>
            </a:r>
          </a:p>
          <a:p>
            <a:pPr>
              <a:buFont typeface="Arial" panose="020B0604020202020204" pitchFamily="34" charset="0"/>
              <a:buChar char="•"/>
            </a:pPr>
            <a:r>
              <a:rPr lang="en-US" dirty="0"/>
              <a:t>Register via </a:t>
            </a:r>
            <a:r>
              <a:rPr lang="en-US" b="1" dirty="0"/>
              <a:t>Form ADV</a:t>
            </a:r>
            <a:r>
              <a:rPr lang="en-US" dirty="0"/>
              <a:t>.</a:t>
            </a:r>
          </a:p>
          <a:p>
            <a:pPr>
              <a:buFont typeface="Arial" panose="020B0604020202020204" pitchFamily="34" charset="0"/>
              <a:buChar char="•"/>
            </a:pPr>
            <a:r>
              <a:rPr lang="en-US" dirty="0"/>
              <a:t>Comply with fiduciary duty and other regulatory requirements.</a:t>
            </a:r>
          </a:p>
          <a:p>
            <a:endParaRPr lang="de-DE" dirty="0"/>
          </a:p>
        </p:txBody>
      </p:sp>
    </p:spTree>
    <p:extLst>
      <p:ext uri="{BB962C8B-B14F-4D97-AF65-F5344CB8AC3E}">
        <p14:creationId xmlns:p14="http://schemas.microsoft.com/office/powerpoint/2010/main" val="367396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206806-7B19-9650-A341-29D2F6FA39A4}"/>
              </a:ext>
            </a:extLst>
          </p:cNvPr>
          <p:cNvSpPr>
            <a:spLocks noGrp="1"/>
          </p:cNvSpPr>
          <p:nvPr>
            <p:ph type="title"/>
          </p:nvPr>
        </p:nvSpPr>
        <p:spPr/>
        <p:txBody>
          <a:bodyPr/>
          <a:lstStyle/>
          <a:p>
            <a:r>
              <a:rPr lang="de-DE" dirty="0"/>
              <a:t>Outside </a:t>
            </a:r>
            <a:r>
              <a:rPr lang="de-DE" dirty="0" err="1"/>
              <a:t>the</a:t>
            </a:r>
            <a:r>
              <a:rPr lang="de-DE" dirty="0"/>
              <a:t> USA?</a:t>
            </a:r>
          </a:p>
        </p:txBody>
      </p:sp>
      <p:sp>
        <p:nvSpPr>
          <p:cNvPr id="3" name="Inhaltsplatzhalter 2">
            <a:extLst>
              <a:ext uri="{FF2B5EF4-FFF2-40B4-BE49-F238E27FC236}">
                <a16:creationId xmlns:a16="http://schemas.microsoft.com/office/drawing/2014/main" id="{A7B3C90C-9B97-506A-A9B1-AC2A756F6189}"/>
              </a:ext>
            </a:extLst>
          </p:cNvPr>
          <p:cNvSpPr>
            <a:spLocks noGrp="1"/>
          </p:cNvSpPr>
          <p:nvPr>
            <p:ph idx="1"/>
          </p:nvPr>
        </p:nvSpPr>
        <p:spPr/>
        <p:txBody>
          <a:bodyPr>
            <a:normAutofit/>
          </a:bodyPr>
          <a:lstStyle/>
          <a:p>
            <a:pPr marL="0" indent="0">
              <a:buNone/>
            </a:pPr>
            <a:r>
              <a:rPr lang="en-US" dirty="0"/>
              <a:t>If you’re outside the U.S., the rules will vary:</a:t>
            </a:r>
          </a:p>
          <a:p>
            <a:pPr marL="0" indent="0">
              <a:buNone/>
            </a:pPr>
            <a:r>
              <a:rPr lang="en-US" dirty="0"/>
              <a:t>    Canada: Check with IIROC or MFDA. CFP and CFA are both recognized.</a:t>
            </a:r>
          </a:p>
          <a:p>
            <a:pPr marL="0" indent="0">
              <a:buNone/>
            </a:pPr>
            <a:r>
              <a:rPr lang="en-US" dirty="0"/>
              <a:t>    UK: Must meet FCA requirements and often hold Level 4 qualifications (e.g., CII Diploma in Financial Planning).  </a:t>
            </a:r>
            <a:r>
              <a:rPr lang="en-US" dirty="0">
                <a:solidFill>
                  <a:srgbClr val="FF0000"/>
                </a:solidFill>
              </a:rPr>
              <a:t>Must have a ESOL qualification “English for Speakers of Other Languages”</a:t>
            </a:r>
          </a:p>
          <a:p>
            <a:pPr marL="0" indent="0">
              <a:buNone/>
            </a:pPr>
            <a:r>
              <a:rPr lang="en-US" dirty="0"/>
              <a:t>    Australia: Requires an approved degree, pass FASEA exam, and ongoing professional development.</a:t>
            </a:r>
            <a:endParaRPr lang="de-DE" dirty="0"/>
          </a:p>
        </p:txBody>
      </p:sp>
    </p:spTree>
    <p:extLst>
      <p:ext uri="{BB962C8B-B14F-4D97-AF65-F5344CB8AC3E}">
        <p14:creationId xmlns:p14="http://schemas.microsoft.com/office/powerpoint/2010/main" val="3710013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2EF65C-2C58-4DD3-A857-C99A162B5D5E}"/>
              </a:ext>
            </a:extLst>
          </p:cNvPr>
          <p:cNvSpPr>
            <a:spLocks noGrp="1"/>
          </p:cNvSpPr>
          <p:nvPr>
            <p:ph type="title"/>
          </p:nvPr>
        </p:nvSpPr>
        <p:spPr/>
        <p:txBody>
          <a:bodyPr/>
          <a:lstStyle/>
          <a:p>
            <a:r>
              <a:rPr lang="de-DE" dirty="0"/>
              <a:t>Course </a:t>
            </a:r>
            <a:r>
              <a:rPr lang="de-DE" dirty="0" err="1"/>
              <a:t>Programs</a:t>
            </a:r>
            <a:r>
              <a:rPr lang="de-DE" dirty="0"/>
              <a:t> and </a:t>
            </a:r>
            <a:r>
              <a:rPr lang="de-DE" dirty="0" err="1"/>
              <a:t>Assignments</a:t>
            </a:r>
            <a:endParaRPr lang="de-DE" dirty="0"/>
          </a:p>
        </p:txBody>
      </p:sp>
      <p:sp>
        <p:nvSpPr>
          <p:cNvPr id="3" name="Inhaltsplatzhalter 2">
            <a:extLst>
              <a:ext uri="{FF2B5EF4-FFF2-40B4-BE49-F238E27FC236}">
                <a16:creationId xmlns:a16="http://schemas.microsoft.com/office/drawing/2014/main" id="{2979D4E3-1436-4700-A98F-0DF3FA1CCA65}"/>
              </a:ext>
            </a:extLst>
          </p:cNvPr>
          <p:cNvSpPr>
            <a:spLocks noGrp="1"/>
          </p:cNvSpPr>
          <p:nvPr>
            <p:ph idx="1"/>
          </p:nvPr>
        </p:nvSpPr>
        <p:spPr/>
        <p:txBody>
          <a:bodyPr/>
          <a:lstStyle/>
          <a:p>
            <a:pPr marL="0" indent="0">
              <a:buNone/>
            </a:pPr>
            <a:r>
              <a:rPr lang="de-DE" dirty="0" err="1"/>
              <a:t>What</a:t>
            </a:r>
            <a:r>
              <a:rPr lang="de-DE" dirty="0"/>
              <a:t> </a:t>
            </a:r>
            <a:r>
              <a:rPr lang="de-DE" dirty="0" err="1"/>
              <a:t>follows</a:t>
            </a:r>
            <a:r>
              <a:rPr lang="de-DE" dirty="0"/>
              <a:t> </a:t>
            </a:r>
            <a:r>
              <a:rPr lang="de-DE" dirty="0" err="1"/>
              <a:t>is</a:t>
            </a:r>
            <a:r>
              <a:rPr lang="de-DE" dirty="0"/>
              <a:t> a breakdown </a:t>
            </a:r>
            <a:r>
              <a:rPr lang="de-DE" dirty="0" err="1"/>
              <a:t>of</a:t>
            </a:r>
            <a:r>
              <a:rPr lang="de-DE" dirty="0"/>
              <a:t> </a:t>
            </a:r>
            <a:r>
              <a:rPr lang="de-DE" dirty="0" err="1"/>
              <a:t>the</a:t>
            </a:r>
            <a:r>
              <a:rPr lang="de-DE" dirty="0"/>
              <a:t> </a:t>
            </a:r>
            <a:r>
              <a:rPr lang="de-DE" dirty="0" err="1"/>
              <a:t>course</a:t>
            </a:r>
            <a:r>
              <a:rPr lang="de-DE" dirty="0"/>
              <a:t> </a:t>
            </a:r>
            <a:r>
              <a:rPr lang="de-DE" dirty="0" err="1"/>
              <a:t>programs</a:t>
            </a:r>
            <a:r>
              <a:rPr lang="de-DE" dirty="0"/>
              <a:t> </a:t>
            </a:r>
            <a:r>
              <a:rPr lang="de-DE" dirty="0" err="1"/>
              <a:t>for</a:t>
            </a:r>
            <a:r>
              <a:rPr lang="de-DE" dirty="0"/>
              <a:t> „English </a:t>
            </a:r>
            <a:r>
              <a:rPr lang="de-DE" dirty="0" err="1"/>
              <a:t>for</a:t>
            </a:r>
            <a:r>
              <a:rPr lang="de-DE" dirty="0"/>
              <a:t> </a:t>
            </a:r>
            <a:r>
              <a:rPr lang="de-DE" dirty="0" err="1"/>
              <a:t>Presentations</a:t>
            </a:r>
            <a:r>
              <a:rPr lang="de-DE" dirty="0"/>
              <a:t>“ </a:t>
            </a:r>
            <a:r>
              <a:rPr lang="de-DE" dirty="0" err="1"/>
              <a:t>with</a:t>
            </a:r>
            <a:r>
              <a:rPr lang="de-DE" dirty="0"/>
              <a:t> </a:t>
            </a:r>
            <a:r>
              <a:rPr lang="de-DE" dirty="0" err="1"/>
              <a:t>approximate</a:t>
            </a:r>
            <a:r>
              <a:rPr lang="de-DE" dirty="0"/>
              <a:t> </a:t>
            </a:r>
            <a:r>
              <a:rPr lang="de-DE" dirty="0" err="1"/>
              <a:t>assignment</a:t>
            </a:r>
            <a:r>
              <a:rPr lang="de-DE" dirty="0"/>
              <a:t> </a:t>
            </a:r>
            <a:r>
              <a:rPr lang="de-DE" dirty="0" err="1"/>
              <a:t>schedules</a:t>
            </a:r>
            <a:r>
              <a:rPr lang="de-DE" dirty="0"/>
              <a:t> </a:t>
            </a:r>
            <a:r>
              <a:rPr lang="de-DE" dirty="0" err="1"/>
              <a:t>for</a:t>
            </a:r>
            <a:r>
              <a:rPr lang="de-DE" dirty="0"/>
              <a:t> SS 25.</a:t>
            </a:r>
          </a:p>
        </p:txBody>
      </p:sp>
    </p:spTree>
    <p:extLst>
      <p:ext uri="{BB962C8B-B14F-4D97-AF65-F5344CB8AC3E}">
        <p14:creationId xmlns:p14="http://schemas.microsoft.com/office/powerpoint/2010/main" val="3512510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altLang="de-DE" dirty="0"/>
              <a:t>IF „English </a:t>
            </a:r>
            <a:r>
              <a:rPr lang="de-DE" altLang="de-DE" dirty="0" err="1"/>
              <a:t>for</a:t>
            </a:r>
            <a:r>
              <a:rPr lang="de-DE" altLang="de-DE" dirty="0"/>
              <a:t> </a:t>
            </a:r>
            <a:r>
              <a:rPr lang="de-DE" altLang="de-DE" dirty="0" err="1"/>
              <a:t>Presentations</a:t>
            </a:r>
            <a:r>
              <a:rPr lang="de-DE" altLang="de-DE" dirty="0"/>
              <a:t>“: Summary</a:t>
            </a:r>
            <a:endParaRPr lang="de-DE" dirty="0"/>
          </a:p>
        </p:txBody>
      </p:sp>
      <p:sp>
        <p:nvSpPr>
          <p:cNvPr id="3" name="Inhaltsplatzhalter 2"/>
          <p:cNvSpPr>
            <a:spLocks noGrp="1"/>
          </p:cNvSpPr>
          <p:nvPr>
            <p:ph idx="1"/>
          </p:nvPr>
        </p:nvSpPr>
        <p:spPr/>
        <p:txBody>
          <a:bodyPr>
            <a:noAutofit/>
          </a:bodyPr>
          <a:lstStyle/>
          <a:p>
            <a:pPr>
              <a:buFont typeface="Arial" charset="0"/>
              <a:buChar char="•"/>
            </a:pPr>
            <a:r>
              <a:rPr lang="de-DE" altLang="de-DE" sz="2000" b="1" u="sng" dirty="0"/>
              <a:t>English </a:t>
            </a:r>
            <a:r>
              <a:rPr lang="de-DE" altLang="de-DE" sz="2000" b="1" u="sng" dirty="0" err="1"/>
              <a:t>for</a:t>
            </a:r>
            <a:r>
              <a:rPr lang="de-DE" altLang="de-DE" sz="2000" b="1" u="sng" dirty="0"/>
              <a:t> </a:t>
            </a:r>
            <a:r>
              <a:rPr lang="de-DE" altLang="de-DE" sz="2000" b="1" u="sng" dirty="0" err="1"/>
              <a:t>Presentations</a:t>
            </a:r>
            <a:r>
              <a:rPr lang="de-DE" altLang="de-DE" sz="2000" b="1" dirty="0"/>
              <a:t>: 2nd Course / 3rd Semester </a:t>
            </a:r>
            <a:r>
              <a:rPr lang="de-DE" altLang="de-DE" sz="2000" dirty="0"/>
              <a:t>(4 SWS)</a:t>
            </a:r>
          </a:p>
          <a:p>
            <a:pPr marL="0" indent="0">
              <a:buNone/>
            </a:pPr>
            <a:r>
              <a:rPr lang="de-DE" altLang="de-DE" sz="2000" dirty="0"/>
              <a:t>	</a:t>
            </a:r>
            <a:r>
              <a:rPr lang="de-DE" altLang="de-DE" sz="2000" i="1" dirty="0"/>
              <a:t>PORTFOLIO EXAM</a:t>
            </a:r>
          </a:p>
          <a:p>
            <a:pPr marL="0" indent="0">
              <a:buNone/>
            </a:pPr>
            <a:r>
              <a:rPr lang="de-DE" altLang="de-DE" sz="2000" dirty="0"/>
              <a:t>	1.  Project </a:t>
            </a:r>
            <a:r>
              <a:rPr lang="de-DE" altLang="de-DE" sz="2000" dirty="0" err="1"/>
              <a:t>work</a:t>
            </a:r>
            <a:r>
              <a:rPr lang="de-DE" altLang="de-DE" sz="2000" dirty="0"/>
              <a:t> </a:t>
            </a:r>
            <a:r>
              <a:rPr lang="de-DE" altLang="de-DE" sz="2000" dirty="0" err="1"/>
              <a:t>that</a:t>
            </a:r>
            <a:r>
              <a:rPr lang="de-DE" altLang="de-DE" sz="2000" dirty="0"/>
              <a:t> </a:t>
            </a:r>
            <a:r>
              <a:rPr lang="de-DE" altLang="de-DE" sz="2000" dirty="0" err="1"/>
              <a:t>concludes</a:t>
            </a:r>
            <a:r>
              <a:rPr lang="de-DE" altLang="de-DE" sz="2000" dirty="0"/>
              <a:t> in a </a:t>
            </a:r>
            <a:r>
              <a:rPr lang="de-DE" altLang="de-DE" sz="2000" dirty="0" err="1"/>
              <a:t>written</a:t>
            </a:r>
            <a:r>
              <a:rPr lang="de-DE" altLang="de-DE" sz="2000" dirty="0"/>
              <a:t> report (</a:t>
            </a:r>
            <a:r>
              <a:rPr lang="de-DE" altLang="de-DE" sz="2000" dirty="0" err="1"/>
              <a:t>of</a:t>
            </a:r>
            <a:r>
              <a:rPr lang="de-DE" altLang="de-DE" sz="2000" dirty="0"/>
              <a:t> 6-8 </a:t>
            </a:r>
            <a:r>
              <a:rPr lang="de-DE" altLang="de-DE" sz="2000" dirty="0" err="1"/>
              <a:t>pages</a:t>
            </a:r>
            <a:r>
              <a:rPr lang="de-DE" altLang="de-DE" sz="2000" dirty="0"/>
              <a:t>, 4 </a:t>
            </a:r>
            <a:r>
              <a:rPr lang="de-DE" altLang="de-DE" sz="2000" dirty="0" err="1"/>
              <a:t>weeks</a:t>
            </a:r>
            <a:r>
              <a:rPr lang="de-DE" altLang="de-DE" sz="2000" dirty="0"/>
              <a:t> </a:t>
            </a:r>
            <a:r>
              <a:rPr lang="de-DE" altLang="de-DE" sz="2000" dirty="0" err="1"/>
              <a:t>preparation</a:t>
            </a:r>
            <a:r>
              <a:rPr lang="de-DE" altLang="de-DE" sz="2000" dirty="0"/>
              <a:t> time)  </a:t>
            </a:r>
            <a:r>
              <a:rPr lang="de-DE" altLang="de-DE" sz="2000" dirty="0" err="1"/>
              <a:t>Weighting</a:t>
            </a:r>
            <a:r>
              <a:rPr lang="de-DE" altLang="de-DE" sz="2000" dirty="0"/>
              <a:t> in total </a:t>
            </a:r>
            <a:r>
              <a:rPr lang="de-DE" altLang="de-DE" sz="2000" dirty="0" err="1"/>
              <a:t>module</a:t>
            </a:r>
            <a:r>
              <a:rPr lang="de-DE" altLang="de-DE" sz="2000" dirty="0"/>
              <a:t> grade: 30%</a:t>
            </a:r>
          </a:p>
          <a:p>
            <a:pPr marL="0" indent="0">
              <a:buNone/>
            </a:pPr>
            <a:r>
              <a:rPr lang="de-DE" altLang="de-DE" sz="2000" dirty="0"/>
              <a:t>	2.  </a:t>
            </a:r>
            <a:r>
              <a:rPr lang="de-DE" altLang="de-DE" sz="2000" dirty="0" err="1"/>
              <a:t>Presentation</a:t>
            </a:r>
            <a:r>
              <a:rPr lang="de-DE" altLang="de-DE" sz="2000" dirty="0"/>
              <a:t> (</a:t>
            </a:r>
            <a:r>
              <a:rPr lang="de-DE" altLang="de-DE" sz="2000" dirty="0" err="1"/>
              <a:t>of</a:t>
            </a:r>
            <a:r>
              <a:rPr lang="de-DE" altLang="de-DE" sz="2000" dirty="0"/>
              <a:t> at least10 </a:t>
            </a:r>
            <a:r>
              <a:rPr lang="de-DE" altLang="de-DE" sz="2000" dirty="0" err="1"/>
              <a:t>Minutes</a:t>
            </a:r>
            <a:r>
              <a:rPr lang="de-DE" altLang="de-DE" sz="2000" dirty="0"/>
              <a:t> at </a:t>
            </a:r>
            <a:r>
              <a:rPr lang="de-DE" altLang="de-DE" sz="2000" dirty="0" err="1"/>
              <a:t>most</a:t>
            </a:r>
            <a:r>
              <a:rPr lang="de-DE" altLang="de-DE" sz="2000" dirty="0"/>
              <a:t> 20 </a:t>
            </a:r>
            <a:r>
              <a:rPr lang="de-DE" altLang="de-DE" sz="2000" dirty="0" err="1"/>
              <a:t>Minutes</a:t>
            </a:r>
            <a:r>
              <a:rPr lang="de-DE" altLang="de-DE" sz="2000" dirty="0"/>
              <a:t> / </a:t>
            </a:r>
            <a:r>
              <a:rPr lang="de-DE" altLang="de-DE" sz="2000" dirty="0" err="1"/>
              <a:t>group</a:t>
            </a:r>
            <a:r>
              <a:rPr lang="de-DE" altLang="de-DE" sz="2000" dirty="0"/>
              <a:t> </a:t>
            </a:r>
            <a:r>
              <a:rPr lang="de-DE" altLang="de-DE" sz="2000" dirty="0" err="1"/>
              <a:t>member</a:t>
            </a:r>
            <a:r>
              <a:rPr lang="de-DE" altLang="de-DE" sz="2000" dirty="0"/>
              <a:t>) (2 </a:t>
            </a:r>
            <a:r>
              <a:rPr lang="de-DE" altLang="de-DE" sz="2000" dirty="0" err="1"/>
              <a:t>weeks</a:t>
            </a:r>
            <a:r>
              <a:rPr lang="de-DE" altLang="de-DE" sz="2000" dirty="0"/>
              <a:t> </a:t>
            </a:r>
            <a:r>
              <a:rPr lang="de-DE" altLang="de-DE" sz="2000" dirty="0" err="1"/>
              <a:t>preparation</a:t>
            </a:r>
            <a:r>
              <a:rPr lang="de-DE" altLang="de-DE" sz="2000" dirty="0"/>
              <a:t> time).    </a:t>
            </a:r>
            <a:r>
              <a:rPr lang="de-DE" altLang="de-DE" sz="2000" dirty="0" err="1"/>
              <a:t>Weighting</a:t>
            </a:r>
            <a:r>
              <a:rPr lang="de-DE" altLang="de-DE" sz="2000" dirty="0"/>
              <a:t> in total </a:t>
            </a:r>
            <a:r>
              <a:rPr lang="de-DE" altLang="de-DE" sz="2000" dirty="0" err="1"/>
              <a:t>module</a:t>
            </a:r>
            <a:r>
              <a:rPr lang="de-DE" altLang="de-DE" sz="2000" dirty="0"/>
              <a:t> grade: 60%</a:t>
            </a:r>
          </a:p>
          <a:p>
            <a:pPr marL="0" indent="0">
              <a:buNone/>
            </a:pPr>
            <a:r>
              <a:rPr lang="de-DE" altLang="de-DE" sz="2000" dirty="0"/>
              <a:t>	3.  Summary </a:t>
            </a:r>
            <a:r>
              <a:rPr lang="de-DE" altLang="de-DE" sz="2000" dirty="0" err="1"/>
              <a:t>of</a:t>
            </a:r>
            <a:r>
              <a:rPr lang="de-DE" altLang="de-DE" sz="2000" dirty="0"/>
              <a:t> 1 </a:t>
            </a:r>
            <a:r>
              <a:rPr lang="de-DE" altLang="de-DE" sz="2000" dirty="0" err="1"/>
              <a:t>presentation</a:t>
            </a:r>
            <a:r>
              <a:rPr lang="de-DE" altLang="de-DE" sz="2000" dirty="0"/>
              <a:t> </a:t>
            </a:r>
            <a:r>
              <a:rPr lang="de-DE" altLang="de-DE" sz="2000" dirty="0" err="1"/>
              <a:t>of</a:t>
            </a:r>
            <a:r>
              <a:rPr lang="de-DE" altLang="de-DE" sz="2000" dirty="0"/>
              <a:t> </a:t>
            </a:r>
            <a:r>
              <a:rPr lang="de-DE" altLang="de-DE" sz="2000" dirty="0" err="1"/>
              <a:t>another</a:t>
            </a:r>
            <a:r>
              <a:rPr lang="de-DE" altLang="de-DE" sz="2000" dirty="0"/>
              <a:t> </a:t>
            </a:r>
            <a:r>
              <a:rPr lang="de-DE" altLang="de-DE" sz="2000" dirty="0" err="1"/>
              <a:t>person</a:t>
            </a:r>
            <a:r>
              <a:rPr lang="de-DE" altLang="de-DE" sz="2000" dirty="0"/>
              <a:t>/</a:t>
            </a:r>
            <a:r>
              <a:rPr lang="de-DE" altLang="de-DE" sz="2000" dirty="0" err="1"/>
              <a:t>group</a:t>
            </a:r>
            <a:r>
              <a:rPr lang="de-DE" altLang="de-DE" sz="2000" dirty="0"/>
              <a:t> (2 </a:t>
            </a:r>
            <a:r>
              <a:rPr lang="de-DE" altLang="de-DE" sz="2000" dirty="0" err="1"/>
              <a:t>weeks</a:t>
            </a:r>
            <a:r>
              <a:rPr lang="de-DE" altLang="de-DE" sz="2000" dirty="0"/>
              <a:t> </a:t>
            </a:r>
            <a:r>
              <a:rPr lang="de-DE" altLang="de-DE" sz="2000" dirty="0" err="1"/>
              <a:t>preparation</a:t>
            </a:r>
            <a:r>
              <a:rPr lang="de-DE" altLang="de-DE" sz="2000" dirty="0"/>
              <a:t> time, 10% </a:t>
            </a:r>
            <a:r>
              <a:rPr lang="de-DE" altLang="de-DE" sz="2000" dirty="0" err="1"/>
              <a:t>of</a:t>
            </a:r>
            <a:r>
              <a:rPr lang="de-DE" altLang="de-DE" sz="2000" dirty="0"/>
              <a:t> </a:t>
            </a:r>
            <a:r>
              <a:rPr lang="de-DE" altLang="de-DE" sz="2000" dirty="0" err="1"/>
              <a:t>the</a:t>
            </a:r>
            <a:r>
              <a:rPr lang="de-DE" altLang="de-DE" sz="2000" dirty="0"/>
              <a:t> final grade).</a:t>
            </a:r>
          </a:p>
          <a:p>
            <a:pPr marL="0" indent="0">
              <a:buNone/>
            </a:pPr>
            <a:r>
              <a:rPr lang="de-DE" sz="2000" dirty="0"/>
              <a:t>	NO </a:t>
            </a:r>
            <a:r>
              <a:rPr lang="de-DE" sz="2000" dirty="0" err="1"/>
              <a:t>written</a:t>
            </a:r>
            <a:r>
              <a:rPr lang="de-DE" sz="2000" dirty="0"/>
              <a:t> </a:t>
            </a:r>
            <a:r>
              <a:rPr lang="de-DE" sz="2000" dirty="0" err="1"/>
              <a:t>exam</a:t>
            </a:r>
            <a:r>
              <a:rPr lang="de-DE" sz="2000" dirty="0"/>
              <a:t> </a:t>
            </a:r>
            <a:r>
              <a:rPr lang="de-DE" sz="2000" dirty="0" err="1"/>
              <a:t>during</a:t>
            </a:r>
            <a:r>
              <a:rPr lang="de-DE" sz="2000" dirty="0"/>
              <a:t> </a:t>
            </a:r>
            <a:r>
              <a:rPr lang="de-DE" sz="2000" dirty="0" err="1"/>
              <a:t>exam</a:t>
            </a:r>
            <a:r>
              <a:rPr lang="de-DE" sz="2000" dirty="0"/>
              <a:t> </a:t>
            </a:r>
            <a:r>
              <a:rPr lang="de-DE" sz="2000" dirty="0" err="1"/>
              <a:t>period</a:t>
            </a:r>
            <a:r>
              <a:rPr lang="de-DE" sz="2000" dirty="0"/>
              <a:t>.</a:t>
            </a:r>
          </a:p>
        </p:txBody>
      </p:sp>
    </p:spTree>
    <p:extLst>
      <p:ext uri="{BB962C8B-B14F-4D97-AF65-F5344CB8AC3E}">
        <p14:creationId xmlns:p14="http://schemas.microsoft.com/office/powerpoint/2010/main" val="12657194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8FB815-C65E-FD78-960D-8303F42C45D5}"/>
              </a:ext>
            </a:extLst>
          </p:cNvPr>
          <p:cNvSpPr>
            <a:spLocks noGrp="1"/>
          </p:cNvSpPr>
          <p:nvPr>
            <p:ph type="title"/>
          </p:nvPr>
        </p:nvSpPr>
        <p:spPr/>
        <p:txBody>
          <a:bodyPr/>
          <a:lstStyle/>
          <a:p>
            <a:r>
              <a:rPr lang="de-DE" dirty="0"/>
              <a:t>Schedule </a:t>
            </a:r>
            <a:r>
              <a:rPr lang="de-DE" dirty="0" err="1"/>
              <a:t>of</a:t>
            </a:r>
            <a:r>
              <a:rPr lang="de-DE" dirty="0"/>
              <a:t> </a:t>
            </a:r>
            <a:r>
              <a:rPr lang="de-DE" dirty="0" err="1"/>
              <a:t>Assignments</a:t>
            </a:r>
            <a:endParaRPr lang="de-DE" dirty="0"/>
          </a:p>
        </p:txBody>
      </p:sp>
      <p:sp>
        <p:nvSpPr>
          <p:cNvPr id="3" name="Inhaltsplatzhalter 2">
            <a:extLst>
              <a:ext uri="{FF2B5EF4-FFF2-40B4-BE49-F238E27FC236}">
                <a16:creationId xmlns:a16="http://schemas.microsoft.com/office/drawing/2014/main" id="{4903A09A-9336-19CA-E549-ABEDEA07B1BC}"/>
              </a:ext>
            </a:extLst>
          </p:cNvPr>
          <p:cNvSpPr>
            <a:spLocks noGrp="1"/>
          </p:cNvSpPr>
          <p:nvPr>
            <p:ph idx="1"/>
          </p:nvPr>
        </p:nvSpPr>
        <p:spPr/>
        <p:txBody>
          <a:bodyPr/>
          <a:lstStyle/>
          <a:p>
            <a:pPr marL="0" indent="0">
              <a:buNone/>
            </a:pPr>
            <a:r>
              <a:rPr lang="en-US" dirty="0"/>
              <a:t>Project work information will be posted on the </a:t>
            </a:r>
            <a:r>
              <a:rPr lang="en-US" dirty="0" err="1"/>
              <a:t>campUAS</a:t>
            </a:r>
            <a:r>
              <a:rPr lang="en-US" dirty="0"/>
              <a:t>.  Typically the general topic for it has been „Finance Crises“ or „Fintech and New Banking Services“, etc.</a:t>
            </a:r>
          </a:p>
          <a:p>
            <a:pPr marL="0" indent="0">
              <a:buNone/>
            </a:pPr>
            <a:r>
              <a:rPr lang="en-US" dirty="0"/>
              <a:t>Students upload their written project work onto </a:t>
            </a:r>
            <a:r>
              <a:rPr lang="en-US" dirty="0" err="1"/>
              <a:t>CampUAS</a:t>
            </a:r>
            <a:r>
              <a:rPr lang="en-US" dirty="0"/>
              <a:t>.  Then the presentations are done in class during the last few sessions.  You can sign up for a presentation day on </a:t>
            </a:r>
            <a:r>
              <a:rPr lang="en-US" dirty="0" err="1"/>
              <a:t>CampUAS</a:t>
            </a:r>
            <a:r>
              <a:rPr lang="en-US" dirty="0"/>
              <a:t>. </a:t>
            </a:r>
          </a:p>
          <a:p>
            <a:endParaRPr lang="de-DE" dirty="0"/>
          </a:p>
        </p:txBody>
      </p:sp>
    </p:spTree>
    <p:extLst>
      <p:ext uri="{BB962C8B-B14F-4D97-AF65-F5344CB8AC3E}">
        <p14:creationId xmlns:p14="http://schemas.microsoft.com/office/powerpoint/2010/main" val="3323084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CampUAS</a:t>
            </a:r>
            <a:r>
              <a:rPr lang="de-DE" dirty="0"/>
              <a:t> Courses</a:t>
            </a:r>
          </a:p>
        </p:txBody>
      </p:sp>
      <p:sp>
        <p:nvSpPr>
          <p:cNvPr id="3" name="Inhaltsplatzhalter 2"/>
          <p:cNvSpPr>
            <a:spLocks noGrp="1"/>
          </p:cNvSpPr>
          <p:nvPr>
            <p:ph idx="1"/>
          </p:nvPr>
        </p:nvSpPr>
        <p:spPr/>
        <p:txBody>
          <a:bodyPr/>
          <a:lstStyle/>
          <a:p>
            <a:pPr marL="0" indent="0">
              <a:buNone/>
            </a:pPr>
            <a:endParaRPr lang="de-DE" b="1" dirty="0"/>
          </a:p>
          <a:p>
            <a:pPr marL="0" indent="0">
              <a:buNone/>
            </a:pPr>
            <a:r>
              <a:rPr lang="de-DE" b="1" dirty="0"/>
              <a:t>„English </a:t>
            </a:r>
            <a:r>
              <a:rPr lang="de-DE" b="1" dirty="0" err="1"/>
              <a:t>for</a:t>
            </a:r>
            <a:r>
              <a:rPr lang="de-DE" b="1" dirty="0"/>
              <a:t> </a:t>
            </a:r>
            <a:r>
              <a:rPr lang="de-DE" b="1" dirty="0" err="1"/>
              <a:t>Presentations</a:t>
            </a:r>
            <a:r>
              <a:rPr lang="de-DE" b="1" dirty="0"/>
              <a:t>“</a:t>
            </a:r>
            <a:r>
              <a:rPr lang="de-DE" dirty="0"/>
              <a:t>:</a:t>
            </a:r>
          </a:p>
          <a:p>
            <a:pPr marL="0" indent="0">
              <a:buNone/>
            </a:pPr>
            <a:r>
              <a:rPr lang="de-DE" dirty="0"/>
              <a:t>Slawney: English </a:t>
            </a:r>
            <a:r>
              <a:rPr lang="de-DE" dirty="0" err="1"/>
              <a:t>for</a:t>
            </a:r>
            <a:r>
              <a:rPr lang="de-DE" dirty="0"/>
              <a:t> </a:t>
            </a:r>
            <a:r>
              <a:rPr lang="de-DE" dirty="0" err="1"/>
              <a:t>Presentations</a:t>
            </a:r>
            <a:r>
              <a:rPr lang="de-DE" dirty="0"/>
              <a:t> (C1) (semesterübergreifend)</a:t>
            </a:r>
          </a:p>
          <a:p>
            <a:pPr marL="0" indent="0">
              <a:buNone/>
            </a:pPr>
            <a:r>
              <a:rPr lang="de-DE" b="1" dirty="0"/>
              <a:t>Password: </a:t>
            </a:r>
            <a:r>
              <a:rPr lang="de-DE" b="1" dirty="0" err="1">
                <a:solidFill>
                  <a:srgbClr val="FF0000"/>
                </a:solidFill>
              </a:rPr>
              <a:t>presentations</a:t>
            </a:r>
            <a:endParaRPr lang="de-DE" b="1" dirty="0">
              <a:solidFill>
                <a:srgbClr val="FF0000"/>
              </a:solidFill>
            </a:endParaRPr>
          </a:p>
        </p:txBody>
      </p:sp>
    </p:spTree>
    <p:extLst>
      <p:ext uri="{BB962C8B-B14F-4D97-AF65-F5344CB8AC3E}">
        <p14:creationId xmlns:p14="http://schemas.microsoft.com/office/powerpoint/2010/main" val="2594131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altLang="de-DE" dirty="0"/>
              <a:t>Learning Material </a:t>
            </a:r>
            <a:r>
              <a:rPr lang="de-DE" altLang="de-DE" dirty="0" err="1"/>
              <a:t>for</a:t>
            </a:r>
            <a:r>
              <a:rPr lang="de-DE" altLang="de-DE" dirty="0"/>
              <a:t> „English </a:t>
            </a:r>
            <a:r>
              <a:rPr lang="de-DE" altLang="de-DE" dirty="0" err="1"/>
              <a:t>for</a:t>
            </a:r>
            <a:r>
              <a:rPr lang="de-DE" altLang="de-DE" dirty="0"/>
              <a:t> </a:t>
            </a:r>
            <a:r>
              <a:rPr lang="de-DE" altLang="de-DE" dirty="0" err="1"/>
              <a:t>Presentations</a:t>
            </a:r>
            <a:r>
              <a:rPr lang="de-DE" altLang="de-DE" dirty="0"/>
              <a:t>“</a:t>
            </a:r>
            <a:endParaRPr lang="de-DE" dirty="0"/>
          </a:p>
        </p:txBody>
      </p:sp>
      <p:sp>
        <p:nvSpPr>
          <p:cNvPr id="3" name="Inhaltsplatzhalter 2"/>
          <p:cNvSpPr>
            <a:spLocks noGrp="1"/>
          </p:cNvSpPr>
          <p:nvPr>
            <p:ph idx="1"/>
          </p:nvPr>
        </p:nvSpPr>
        <p:spPr/>
        <p:txBody>
          <a:bodyPr>
            <a:normAutofit/>
          </a:bodyPr>
          <a:lstStyle/>
          <a:p>
            <a:pPr marL="0" indent="0">
              <a:buNone/>
            </a:pPr>
            <a:r>
              <a:rPr lang="de-DE" altLang="de-DE" dirty="0"/>
              <a:t>Selected </a:t>
            </a:r>
            <a:r>
              <a:rPr lang="de-DE" altLang="de-DE" dirty="0" err="1"/>
              <a:t>Exercises</a:t>
            </a:r>
            <a:r>
              <a:rPr lang="de-DE" altLang="de-DE" dirty="0"/>
              <a:t> and Texts </a:t>
            </a:r>
            <a:r>
              <a:rPr lang="de-DE" altLang="de-DE" dirty="0" err="1"/>
              <a:t>from</a:t>
            </a:r>
            <a:r>
              <a:rPr lang="de-DE" altLang="de-DE" dirty="0"/>
              <a:t> </a:t>
            </a:r>
            <a:r>
              <a:rPr lang="de-DE" altLang="de-DE" dirty="0" err="1"/>
              <a:t>the</a:t>
            </a:r>
            <a:r>
              <a:rPr lang="de-DE" altLang="de-DE" dirty="0"/>
              <a:t> </a:t>
            </a:r>
            <a:r>
              <a:rPr lang="de-DE" altLang="de-DE" i="1" dirty="0"/>
              <a:t>In-Class Materials (</a:t>
            </a:r>
            <a:r>
              <a:rPr lang="de-DE" altLang="de-DE" i="1" dirty="0" err="1">
                <a:solidFill>
                  <a:srgbClr val="FF0000"/>
                </a:solidFill>
              </a:rPr>
              <a:t>as</a:t>
            </a:r>
            <a:r>
              <a:rPr lang="de-DE" altLang="de-DE" i="1" dirty="0">
                <a:solidFill>
                  <a:srgbClr val="FF0000"/>
                </a:solidFill>
              </a:rPr>
              <a:t> </a:t>
            </a:r>
            <a:r>
              <a:rPr lang="de-DE" altLang="de-DE" i="1" dirty="0" err="1">
                <a:solidFill>
                  <a:srgbClr val="FF0000"/>
                </a:solidFill>
              </a:rPr>
              <a:t>pdf</a:t>
            </a:r>
            <a:r>
              <a:rPr lang="de-DE" altLang="de-DE" i="1" dirty="0">
                <a:solidFill>
                  <a:srgbClr val="FF0000"/>
                </a:solidFill>
              </a:rPr>
              <a:t> </a:t>
            </a:r>
            <a:r>
              <a:rPr lang="de-DE" altLang="de-DE" i="1" dirty="0" err="1">
                <a:solidFill>
                  <a:srgbClr val="FF0000"/>
                </a:solidFill>
              </a:rPr>
              <a:t>download</a:t>
            </a:r>
            <a:r>
              <a:rPr lang="de-DE" altLang="de-DE" i="1" dirty="0"/>
              <a:t>)</a:t>
            </a:r>
          </a:p>
          <a:p>
            <a:pPr marL="0" indent="0">
              <a:buNone/>
            </a:pPr>
            <a:r>
              <a:rPr lang="de-DE" altLang="de-DE" dirty="0"/>
              <a:t>Selected </a:t>
            </a:r>
            <a:r>
              <a:rPr lang="de-DE" altLang="de-DE" dirty="0" err="1"/>
              <a:t>videos</a:t>
            </a:r>
            <a:r>
              <a:rPr lang="de-DE" altLang="de-DE" dirty="0"/>
              <a:t> and </a:t>
            </a:r>
            <a:r>
              <a:rPr lang="de-DE" altLang="de-DE" dirty="0" err="1"/>
              <a:t>films</a:t>
            </a:r>
            <a:r>
              <a:rPr lang="de-DE" altLang="de-DE" dirty="0"/>
              <a:t> </a:t>
            </a:r>
            <a:r>
              <a:rPr lang="de-DE" altLang="de-DE" dirty="0" err="1"/>
              <a:t>from</a:t>
            </a:r>
            <a:r>
              <a:rPr lang="de-DE" altLang="de-DE" dirty="0"/>
              <a:t> YouTube, TED and Netflix </a:t>
            </a:r>
            <a:r>
              <a:rPr lang="de-DE" altLang="de-DE" dirty="0" err="1"/>
              <a:t>shown</a:t>
            </a:r>
            <a:r>
              <a:rPr lang="de-DE" altLang="de-DE" dirty="0"/>
              <a:t> in </a:t>
            </a:r>
            <a:r>
              <a:rPr lang="de-DE" altLang="de-DE" dirty="0" err="1"/>
              <a:t>class</a:t>
            </a:r>
            <a:r>
              <a:rPr lang="de-DE" altLang="de-DE" dirty="0"/>
              <a:t> </a:t>
            </a:r>
            <a:r>
              <a:rPr lang="de-DE" altLang="de-DE" dirty="0" err="1"/>
              <a:t>with</a:t>
            </a:r>
            <a:r>
              <a:rPr lang="de-DE" altLang="de-DE" dirty="0"/>
              <a:t> </a:t>
            </a:r>
            <a:r>
              <a:rPr lang="de-DE" altLang="de-DE" dirty="0" err="1"/>
              <a:t>worksheets</a:t>
            </a:r>
            <a:r>
              <a:rPr lang="de-DE" altLang="de-DE" dirty="0"/>
              <a:t>.  These </a:t>
            </a:r>
            <a:r>
              <a:rPr lang="de-DE" altLang="de-DE" dirty="0" err="1"/>
              <a:t>are</a:t>
            </a:r>
            <a:r>
              <a:rPr lang="de-DE" altLang="de-DE" dirty="0"/>
              <a:t> </a:t>
            </a:r>
            <a:r>
              <a:rPr lang="de-DE" altLang="de-DE" dirty="0" err="1"/>
              <a:t>videos</a:t>
            </a:r>
            <a:r>
              <a:rPr lang="de-DE" altLang="de-DE" dirty="0"/>
              <a:t> </a:t>
            </a:r>
            <a:r>
              <a:rPr lang="de-DE" altLang="de-DE" dirty="0" err="1"/>
              <a:t>of</a:t>
            </a:r>
            <a:r>
              <a:rPr lang="de-DE" altLang="de-DE" dirty="0"/>
              <a:t> </a:t>
            </a:r>
            <a:r>
              <a:rPr lang="de-DE" altLang="de-DE" dirty="0" err="1"/>
              <a:t>presentations</a:t>
            </a:r>
            <a:r>
              <a:rPr lang="de-DE" altLang="de-DE" dirty="0"/>
              <a:t> </a:t>
            </a:r>
            <a:r>
              <a:rPr lang="de-DE" altLang="de-DE" dirty="0" err="1"/>
              <a:t>by</a:t>
            </a:r>
            <a:r>
              <a:rPr lang="de-DE" altLang="de-DE" dirty="0"/>
              <a:t> </a:t>
            </a:r>
            <a:r>
              <a:rPr lang="de-DE" altLang="de-DE" dirty="0" err="1"/>
              <a:t>professionals</a:t>
            </a:r>
            <a:r>
              <a:rPr lang="de-DE" altLang="de-DE" dirty="0"/>
              <a:t> in </a:t>
            </a:r>
            <a:r>
              <a:rPr lang="de-DE" altLang="de-DE" dirty="0" err="1"/>
              <a:t>finance</a:t>
            </a:r>
            <a:r>
              <a:rPr lang="de-DE" altLang="de-DE" dirty="0"/>
              <a:t> and </a:t>
            </a:r>
            <a:r>
              <a:rPr lang="de-DE" altLang="de-DE" dirty="0" err="1"/>
              <a:t>investing</a:t>
            </a:r>
            <a:r>
              <a:rPr lang="de-DE" altLang="de-DE" dirty="0"/>
              <a:t> and also </a:t>
            </a:r>
            <a:r>
              <a:rPr lang="de-DE" altLang="de-DE" dirty="0" err="1"/>
              <a:t>videos</a:t>
            </a:r>
            <a:r>
              <a:rPr lang="de-DE" altLang="de-DE" dirty="0"/>
              <a:t> </a:t>
            </a:r>
            <a:r>
              <a:rPr lang="de-DE" altLang="de-DE" dirty="0" err="1"/>
              <a:t>of</a:t>
            </a:r>
            <a:r>
              <a:rPr lang="de-DE" altLang="de-DE" dirty="0"/>
              <a:t> </a:t>
            </a:r>
            <a:r>
              <a:rPr lang="de-DE" altLang="de-DE" dirty="0" err="1"/>
              <a:t>presentations</a:t>
            </a:r>
            <a:r>
              <a:rPr lang="de-DE" altLang="de-DE" dirty="0"/>
              <a:t> </a:t>
            </a:r>
            <a:r>
              <a:rPr lang="de-DE" altLang="de-DE" dirty="0" err="1"/>
              <a:t>about</a:t>
            </a:r>
            <a:r>
              <a:rPr lang="de-DE" altLang="de-DE" dirty="0"/>
              <a:t> </a:t>
            </a:r>
            <a:r>
              <a:rPr lang="de-DE" altLang="de-DE" dirty="0" err="1"/>
              <a:t>fintech</a:t>
            </a:r>
            <a:r>
              <a:rPr lang="de-DE" altLang="de-DE" dirty="0"/>
              <a:t> </a:t>
            </a:r>
            <a:r>
              <a:rPr lang="de-DE" altLang="de-DE" dirty="0" err="1"/>
              <a:t>start-ups</a:t>
            </a:r>
            <a:r>
              <a:rPr lang="de-DE" altLang="de-DE" dirty="0"/>
              <a:t> and </a:t>
            </a:r>
            <a:r>
              <a:rPr lang="de-DE" altLang="de-DE" dirty="0" err="1"/>
              <a:t>established</a:t>
            </a:r>
            <a:r>
              <a:rPr lang="de-DE" altLang="de-DE" dirty="0"/>
              <a:t> </a:t>
            </a:r>
            <a:r>
              <a:rPr lang="de-DE" altLang="de-DE" dirty="0" err="1"/>
              <a:t>finance</a:t>
            </a:r>
            <a:r>
              <a:rPr lang="de-DE" altLang="de-DE" dirty="0"/>
              <a:t> </a:t>
            </a:r>
            <a:r>
              <a:rPr lang="de-DE" altLang="de-DE" dirty="0" err="1"/>
              <a:t>companies</a:t>
            </a:r>
            <a:r>
              <a:rPr lang="de-DE" altLang="de-DE" dirty="0"/>
              <a:t>.</a:t>
            </a:r>
            <a:endParaRPr lang="de-DE" altLang="de-DE" i="1" dirty="0"/>
          </a:p>
          <a:p>
            <a:pPr marL="0" indent="0">
              <a:buNone/>
            </a:pPr>
            <a:endParaRPr lang="de-DE" dirty="0"/>
          </a:p>
        </p:txBody>
      </p:sp>
    </p:spTree>
    <p:extLst>
      <p:ext uri="{BB962C8B-B14F-4D97-AF65-F5344CB8AC3E}">
        <p14:creationId xmlns:p14="http://schemas.microsoft.com/office/powerpoint/2010/main" val="4209665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Curricula </a:t>
            </a:r>
            <a:r>
              <a:rPr lang="de-DE" dirty="0" err="1"/>
              <a:t>for</a:t>
            </a:r>
            <a:r>
              <a:rPr lang="de-DE" dirty="0"/>
              <a:t> „English </a:t>
            </a:r>
            <a:r>
              <a:rPr lang="de-DE" dirty="0" err="1"/>
              <a:t>for</a:t>
            </a:r>
            <a:r>
              <a:rPr lang="de-DE" dirty="0"/>
              <a:t> </a:t>
            </a:r>
            <a:r>
              <a:rPr lang="de-DE" dirty="0" err="1"/>
              <a:t>Presentations</a:t>
            </a:r>
            <a:r>
              <a:rPr lang="de-DE" dirty="0"/>
              <a:t>“</a:t>
            </a:r>
          </a:p>
        </p:txBody>
      </p:sp>
      <p:sp>
        <p:nvSpPr>
          <p:cNvPr id="3" name="Inhaltsplatzhalter 2"/>
          <p:cNvSpPr>
            <a:spLocks noGrp="1"/>
          </p:cNvSpPr>
          <p:nvPr>
            <p:ph idx="1"/>
          </p:nvPr>
        </p:nvSpPr>
        <p:spPr/>
        <p:txBody>
          <a:bodyPr>
            <a:normAutofit/>
          </a:bodyPr>
          <a:lstStyle/>
          <a:p>
            <a:pPr marL="0" indent="0">
              <a:buNone/>
            </a:pPr>
            <a:r>
              <a:rPr lang="de-DE" b="1" dirty="0"/>
              <a:t>Unit 1 </a:t>
            </a:r>
            <a:r>
              <a:rPr lang="de-DE" b="1" dirty="0" err="1"/>
              <a:t>What</a:t>
            </a:r>
            <a:r>
              <a:rPr lang="de-DE" b="1" dirty="0"/>
              <a:t> </a:t>
            </a:r>
            <a:r>
              <a:rPr lang="de-DE" b="1" dirty="0" err="1"/>
              <a:t>is</a:t>
            </a:r>
            <a:r>
              <a:rPr lang="de-DE" b="1" dirty="0"/>
              <a:t> Banking / Retail Banking</a:t>
            </a:r>
          </a:p>
          <a:p>
            <a:pPr marL="0" indent="0">
              <a:buNone/>
            </a:pPr>
            <a:r>
              <a:rPr lang="de-DE" b="1" dirty="0"/>
              <a:t>Unit 2 Banking </a:t>
            </a:r>
            <a:r>
              <a:rPr lang="de-DE" b="1" dirty="0" err="1"/>
              <a:t>Institutions</a:t>
            </a:r>
            <a:r>
              <a:rPr lang="de-DE" b="1" dirty="0"/>
              <a:t> / </a:t>
            </a:r>
            <a:r>
              <a:rPr lang="de-DE" b="1" dirty="0" err="1"/>
              <a:t>Fintech</a:t>
            </a:r>
            <a:endParaRPr lang="de-DE" b="1" dirty="0"/>
          </a:p>
          <a:p>
            <a:pPr marL="0" indent="0">
              <a:buNone/>
            </a:pPr>
            <a:r>
              <a:rPr lang="de-DE" b="1" dirty="0"/>
              <a:t>Unit 3 Bank Performance / New Business Performance</a:t>
            </a:r>
          </a:p>
          <a:p>
            <a:pPr marL="0" indent="0">
              <a:buNone/>
            </a:pPr>
            <a:r>
              <a:rPr lang="de-DE" b="1" dirty="0" err="1"/>
              <a:t>Presentation</a:t>
            </a:r>
            <a:r>
              <a:rPr lang="de-DE" b="1" dirty="0"/>
              <a:t> Workshop #1</a:t>
            </a:r>
          </a:p>
          <a:p>
            <a:pPr marL="0" indent="0">
              <a:buNone/>
            </a:pPr>
            <a:r>
              <a:rPr lang="de-DE" b="1" dirty="0" err="1"/>
              <a:t>Presentation</a:t>
            </a:r>
            <a:r>
              <a:rPr lang="de-DE" b="1" dirty="0"/>
              <a:t>  Workshop #2</a:t>
            </a:r>
          </a:p>
          <a:p>
            <a:pPr marL="0" indent="0">
              <a:buNone/>
            </a:pPr>
            <a:r>
              <a:rPr lang="de-DE" b="1" dirty="0" err="1"/>
              <a:t>Presentation</a:t>
            </a:r>
            <a:r>
              <a:rPr lang="de-DE" b="1" dirty="0"/>
              <a:t> Workshop #3</a:t>
            </a:r>
          </a:p>
          <a:p>
            <a:pPr marL="0" indent="0">
              <a:buNone/>
            </a:pPr>
            <a:r>
              <a:rPr lang="de-DE" b="1" dirty="0" err="1"/>
              <a:t>Presentation</a:t>
            </a:r>
            <a:r>
              <a:rPr lang="de-DE" b="1" dirty="0"/>
              <a:t> Workshop #4</a:t>
            </a:r>
          </a:p>
        </p:txBody>
      </p:sp>
    </p:spTree>
    <p:extLst>
      <p:ext uri="{BB962C8B-B14F-4D97-AF65-F5344CB8AC3E}">
        <p14:creationId xmlns:p14="http://schemas.microsoft.com/office/powerpoint/2010/main" val="2308567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Kick-Off Topics </a:t>
            </a:r>
          </a:p>
        </p:txBody>
      </p:sp>
      <p:sp>
        <p:nvSpPr>
          <p:cNvPr id="3" name="Inhaltsplatzhalter 2"/>
          <p:cNvSpPr>
            <a:spLocks noGrp="1"/>
          </p:cNvSpPr>
          <p:nvPr>
            <p:ph idx="1"/>
          </p:nvPr>
        </p:nvSpPr>
        <p:spPr/>
        <p:txBody>
          <a:bodyPr>
            <a:normAutofit/>
          </a:bodyPr>
          <a:lstStyle/>
          <a:p>
            <a:r>
              <a:rPr lang="de-DE" dirty="0"/>
              <a:t>Welcome</a:t>
            </a:r>
          </a:p>
          <a:p>
            <a:r>
              <a:rPr lang="de-DE" dirty="0"/>
              <a:t>Course Schedule</a:t>
            </a:r>
          </a:p>
          <a:p>
            <a:r>
              <a:rPr lang="de-DE" dirty="0"/>
              <a:t>Course </a:t>
            </a:r>
            <a:r>
              <a:rPr lang="de-DE" dirty="0" err="1"/>
              <a:t>Prerequisites</a:t>
            </a:r>
            <a:endParaRPr lang="de-DE" dirty="0"/>
          </a:p>
          <a:p>
            <a:r>
              <a:rPr lang="de-DE" dirty="0"/>
              <a:t>C1 Level: </a:t>
            </a:r>
            <a:r>
              <a:rPr lang="de-DE" dirty="0" err="1"/>
              <a:t>What</a:t>
            </a:r>
            <a:r>
              <a:rPr lang="de-DE" dirty="0"/>
              <a:t> </a:t>
            </a:r>
            <a:r>
              <a:rPr lang="de-DE" dirty="0" err="1"/>
              <a:t>it</a:t>
            </a:r>
            <a:r>
              <a:rPr lang="de-DE" dirty="0"/>
              <a:t> </a:t>
            </a:r>
            <a:r>
              <a:rPr lang="de-DE" dirty="0" err="1"/>
              <a:t>Means</a:t>
            </a:r>
            <a:endParaRPr lang="de-DE" dirty="0"/>
          </a:p>
          <a:p>
            <a:r>
              <a:rPr lang="de-DE" dirty="0" err="1"/>
              <a:t>Entrance</a:t>
            </a:r>
            <a:r>
              <a:rPr lang="de-DE" dirty="0"/>
              <a:t> </a:t>
            </a:r>
            <a:r>
              <a:rPr lang="de-DE" dirty="0" err="1"/>
              <a:t>Exam</a:t>
            </a:r>
            <a:endParaRPr lang="de-DE" dirty="0"/>
          </a:p>
          <a:p>
            <a:r>
              <a:rPr lang="de-DE" dirty="0"/>
              <a:t>Course </a:t>
            </a:r>
            <a:r>
              <a:rPr lang="de-DE" dirty="0" err="1"/>
              <a:t>Grading</a:t>
            </a:r>
            <a:r>
              <a:rPr lang="de-DE" dirty="0"/>
              <a:t> System</a:t>
            </a:r>
          </a:p>
          <a:p>
            <a:r>
              <a:rPr lang="de-DE" dirty="0"/>
              <a:t>Forms </a:t>
            </a:r>
            <a:r>
              <a:rPr lang="de-DE" dirty="0" err="1"/>
              <a:t>of</a:t>
            </a:r>
            <a:r>
              <a:rPr lang="de-DE" dirty="0"/>
              <a:t> </a:t>
            </a:r>
            <a:r>
              <a:rPr lang="de-DE" dirty="0" err="1"/>
              <a:t>Classes</a:t>
            </a:r>
            <a:endParaRPr lang="de-DE" dirty="0"/>
          </a:p>
          <a:p>
            <a:r>
              <a:rPr lang="de-DE" dirty="0" err="1"/>
              <a:t>Program</a:t>
            </a:r>
            <a:r>
              <a:rPr lang="de-DE" dirty="0"/>
              <a:t> Deadlines </a:t>
            </a:r>
            <a:r>
              <a:rPr lang="de-DE" dirty="0" err="1"/>
              <a:t>and</a:t>
            </a:r>
            <a:r>
              <a:rPr lang="de-DE" dirty="0"/>
              <a:t> Dates</a:t>
            </a:r>
          </a:p>
          <a:p>
            <a:endParaRPr lang="de-DE" dirty="0"/>
          </a:p>
        </p:txBody>
      </p:sp>
    </p:spTree>
    <p:extLst>
      <p:ext uri="{BB962C8B-B14F-4D97-AF65-F5344CB8AC3E}">
        <p14:creationId xmlns:p14="http://schemas.microsoft.com/office/powerpoint/2010/main" val="1654905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644785-76F7-4229-BD08-23E4522D1D88}"/>
              </a:ext>
            </a:extLst>
          </p:cNvPr>
          <p:cNvSpPr>
            <a:spLocks noGrp="1"/>
          </p:cNvSpPr>
          <p:nvPr>
            <p:ph type="title"/>
          </p:nvPr>
        </p:nvSpPr>
        <p:spPr/>
        <p:txBody>
          <a:bodyPr/>
          <a:lstStyle/>
          <a:p>
            <a:r>
              <a:rPr lang="de-DE" altLang="de-DE" dirty="0"/>
              <a:t>Form </a:t>
            </a:r>
            <a:r>
              <a:rPr lang="de-DE" altLang="de-DE" dirty="0" err="1"/>
              <a:t>of</a:t>
            </a:r>
            <a:r>
              <a:rPr lang="de-DE" altLang="de-DE" dirty="0"/>
              <a:t> </a:t>
            </a:r>
            <a:r>
              <a:rPr lang="de-DE" altLang="de-DE" dirty="0" err="1"/>
              <a:t>Classes</a:t>
            </a:r>
            <a:r>
              <a:rPr lang="de-DE" altLang="de-DE" dirty="0"/>
              <a:t> </a:t>
            </a:r>
            <a:r>
              <a:rPr lang="de-DE" altLang="de-DE" dirty="0" err="1"/>
              <a:t>for</a:t>
            </a:r>
            <a:r>
              <a:rPr lang="de-DE" altLang="de-DE" dirty="0"/>
              <a:t> </a:t>
            </a:r>
            <a:r>
              <a:rPr lang="de-DE" altLang="de-DE" dirty="0" err="1"/>
              <a:t>EfP</a:t>
            </a:r>
            <a:endParaRPr lang="de-DE" dirty="0"/>
          </a:p>
        </p:txBody>
      </p:sp>
      <p:sp>
        <p:nvSpPr>
          <p:cNvPr id="3" name="Inhaltsplatzhalter 2">
            <a:extLst>
              <a:ext uri="{FF2B5EF4-FFF2-40B4-BE49-F238E27FC236}">
                <a16:creationId xmlns:a16="http://schemas.microsoft.com/office/drawing/2014/main" id="{6C9629D7-C2B6-407E-B7E5-90D373DE2D38}"/>
              </a:ext>
            </a:extLst>
          </p:cNvPr>
          <p:cNvSpPr>
            <a:spLocks noGrp="1"/>
          </p:cNvSpPr>
          <p:nvPr>
            <p:ph idx="1"/>
          </p:nvPr>
        </p:nvSpPr>
        <p:spPr/>
        <p:txBody>
          <a:bodyPr/>
          <a:lstStyle/>
          <a:p>
            <a:pPr marL="0" indent="0">
              <a:buNone/>
            </a:pPr>
            <a:r>
              <a:rPr lang="de-DE" b="1" u="sng" dirty="0"/>
              <a:t>Project-</a:t>
            </a:r>
            <a:r>
              <a:rPr lang="de-DE" b="1" u="sng" dirty="0" err="1"/>
              <a:t>Based</a:t>
            </a:r>
            <a:r>
              <a:rPr lang="de-DE" b="1" u="sng" dirty="0"/>
              <a:t> Learning (PBL) Description </a:t>
            </a:r>
            <a:r>
              <a:rPr lang="de-DE" dirty="0" err="1"/>
              <a:t>Students</a:t>
            </a:r>
            <a:r>
              <a:rPr lang="de-DE" dirty="0"/>
              <a:t> </a:t>
            </a:r>
            <a:r>
              <a:rPr lang="de-DE" dirty="0" err="1"/>
              <a:t>work</a:t>
            </a:r>
            <a:r>
              <a:rPr lang="de-DE" dirty="0"/>
              <a:t> on </a:t>
            </a:r>
            <a:r>
              <a:rPr lang="de-DE" dirty="0" err="1"/>
              <a:t>complex</a:t>
            </a:r>
            <a:r>
              <a:rPr lang="de-DE" dirty="0"/>
              <a:t>, real-</a:t>
            </a:r>
            <a:r>
              <a:rPr lang="de-DE" dirty="0" err="1"/>
              <a:t>world</a:t>
            </a:r>
            <a:r>
              <a:rPr lang="de-DE" dirty="0"/>
              <a:t> </a:t>
            </a:r>
            <a:r>
              <a:rPr lang="de-DE" dirty="0" err="1"/>
              <a:t>projects</a:t>
            </a:r>
            <a:r>
              <a:rPr lang="de-DE" dirty="0"/>
              <a:t> </a:t>
            </a:r>
            <a:r>
              <a:rPr lang="de-DE" dirty="0" err="1"/>
              <a:t>over</a:t>
            </a:r>
            <a:r>
              <a:rPr lang="de-DE" dirty="0"/>
              <a:t> </a:t>
            </a:r>
            <a:r>
              <a:rPr lang="de-DE" dirty="0" err="1"/>
              <a:t>extended</a:t>
            </a:r>
            <a:r>
              <a:rPr lang="de-DE" dirty="0"/>
              <a:t> </a:t>
            </a:r>
            <a:r>
              <a:rPr lang="de-DE" dirty="0" err="1"/>
              <a:t>periods</a:t>
            </a:r>
            <a:r>
              <a:rPr lang="de-DE" dirty="0"/>
              <a:t>, </a:t>
            </a:r>
            <a:r>
              <a:rPr lang="de-DE" dirty="0" err="1"/>
              <a:t>using</a:t>
            </a:r>
            <a:r>
              <a:rPr lang="de-DE" dirty="0"/>
              <a:t> </a:t>
            </a:r>
            <a:r>
              <a:rPr lang="de-DE" dirty="0" err="1"/>
              <a:t>the</a:t>
            </a:r>
            <a:r>
              <a:rPr lang="de-DE" dirty="0"/>
              <a:t> </a:t>
            </a:r>
            <a:r>
              <a:rPr lang="de-DE" dirty="0" err="1"/>
              <a:t>target</a:t>
            </a:r>
            <a:r>
              <a:rPr lang="de-DE" dirty="0"/>
              <a:t> </a:t>
            </a:r>
            <a:r>
              <a:rPr lang="de-DE" dirty="0" err="1"/>
              <a:t>language</a:t>
            </a:r>
            <a:r>
              <a:rPr lang="de-DE" dirty="0"/>
              <a:t> </a:t>
            </a:r>
            <a:r>
              <a:rPr lang="de-DE" dirty="0" err="1"/>
              <a:t>to</a:t>
            </a:r>
            <a:r>
              <a:rPr lang="de-DE" dirty="0"/>
              <a:t> </a:t>
            </a:r>
            <a:r>
              <a:rPr lang="de-DE" dirty="0" err="1"/>
              <a:t>research</a:t>
            </a:r>
            <a:r>
              <a:rPr lang="de-DE" dirty="0"/>
              <a:t>, </a:t>
            </a:r>
            <a:r>
              <a:rPr lang="de-DE" dirty="0" err="1"/>
              <a:t>collaborate</a:t>
            </a:r>
            <a:r>
              <a:rPr lang="de-DE" dirty="0"/>
              <a:t>, and </a:t>
            </a:r>
            <a:r>
              <a:rPr lang="de-DE" dirty="0" err="1"/>
              <a:t>present</a:t>
            </a:r>
            <a:r>
              <a:rPr lang="de-DE" dirty="0"/>
              <a:t> </a:t>
            </a:r>
            <a:r>
              <a:rPr lang="de-DE" dirty="0" err="1"/>
              <a:t>their</a:t>
            </a:r>
            <a:r>
              <a:rPr lang="de-DE" dirty="0"/>
              <a:t> </a:t>
            </a:r>
            <a:r>
              <a:rPr lang="de-DE" dirty="0" err="1"/>
              <a:t>findings</a:t>
            </a:r>
            <a:r>
              <a:rPr lang="de-DE" dirty="0"/>
              <a:t>. The </a:t>
            </a:r>
            <a:r>
              <a:rPr lang="de-DE" dirty="0" err="1"/>
              <a:t>language</a:t>
            </a:r>
            <a:r>
              <a:rPr lang="de-DE" dirty="0"/>
              <a:t> </a:t>
            </a:r>
            <a:r>
              <a:rPr lang="de-DE" dirty="0" err="1"/>
              <a:t>becomes</a:t>
            </a:r>
            <a:r>
              <a:rPr lang="de-DE" dirty="0"/>
              <a:t> a </a:t>
            </a:r>
            <a:r>
              <a:rPr lang="de-DE" dirty="0" err="1"/>
              <a:t>tool</a:t>
            </a:r>
            <a:r>
              <a:rPr lang="de-DE" dirty="0"/>
              <a:t> </a:t>
            </a:r>
            <a:r>
              <a:rPr lang="de-DE" dirty="0" err="1"/>
              <a:t>for</a:t>
            </a:r>
            <a:r>
              <a:rPr lang="de-DE" dirty="0"/>
              <a:t> </a:t>
            </a:r>
            <a:r>
              <a:rPr lang="de-DE" dirty="0" err="1"/>
              <a:t>achieving</a:t>
            </a:r>
            <a:r>
              <a:rPr lang="de-DE" dirty="0"/>
              <a:t> tangible </a:t>
            </a:r>
            <a:r>
              <a:rPr lang="de-DE" dirty="0" err="1"/>
              <a:t>goals</a:t>
            </a:r>
            <a:r>
              <a:rPr lang="de-DE" dirty="0"/>
              <a:t>, such </a:t>
            </a:r>
            <a:r>
              <a:rPr lang="de-DE" dirty="0" err="1"/>
              <a:t>as</a:t>
            </a:r>
            <a:r>
              <a:rPr lang="de-DE" dirty="0"/>
              <a:t> </a:t>
            </a:r>
            <a:r>
              <a:rPr lang="de-DE" dirty="0" err="1"/>
              <a:t>creating</a:t>
            </a:r>
            <a:r>
              <a:rPr lang="de-DE" dirty="0"/>
              <a:t> a </a:t>
            </a:r>
            <a:r>
              <a:rPr lang="de-DE" dirty="0" err="1"/>
              <a:t>product</a:t>
            </a:r>
            <a:r>
              <a:rPr lang="de-DE" dirty="0"/>
              <a:t>, </a:t>
            </a:r>
            <a:r>
              <a:rPr lang="de-DE" dirty="0" err="1"/>
              <a:t>event</a:t>
            </a:r>
            <a:r>
              <a:rPr lang="de-DE" dirty="0"/>
              <a:t>, </a:t>
            </a:r>
            <a:r>
              <a:rPr lang="de-DE" dirty="0" err="1"/>
              <a:t>or</a:t>
            </a:r>
            <a:r>
              <a:rPr lang="de-DE" dirty="0"/>
              <a:t> </a:t>
            </a:r>
            <a:r>
              <a:rPr lang="de-DE" dirty="0" err="1"/>
              <a:t>publication</a:t>
            </a:r>
            <a:r>
              <a:rPr lang="de-DE" dirty="0"/>
              <a:t>.</a:t>
            </a:r>
          </a:p>
          <a:p>
            <a:pPr marL="0" indent="0">
              <a:buNone/>
            </a:pPr>
            <a:endParaRPr lang="de-DE" dirty="0"/>
          </a:p>
        </p:txBody>
      </p:sp>
    </p:spTree>
    <p:extLst>
      <p:ext uri="{BB962C8B-B14F-4D97-AF65-F5344CB8AC3E}">
        <p14:creationId xmlns:p14="http://schemas.microsoft.com/office/powerpoint/2010/main" val="963789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altLang="de-DE" dirty="0"/>
              <a:t>„</a:t>
            </a:r>
            <a:r>
              <a:rPr lang="de-DE" altLang="de-DE" sz="3600" dirty="0"/>
              <a:t>English </a:t>
            </a:r>
            <a:r>
              <a:rPr lang="de-DE" altLang="de-DE" sz="3600" dirty="0" err="1"/>
              <a:t>for</a:t>
            </a:r>
            <a:r>
              <a:rPr lang="de-DE" altLang="de-DE" sz="3600" dirty="0"/>
              <a:t> </a:t>
            </a:r>
            <a:r>
              <a:rPr lang="de-DE" altLang="de-DE" sz="3600" dirty="0" err="1"/>
              <a:t>Presentations</a:t>
            </a:r>
            <a:r>
              <a:rPr lang="de-DE" altLang="de-DE" sz="3600" dirty="0"/>
              <a:t>“: Group Project (Sample </a:t>
            </a:r>
            <a:r>
              <a:rPr lang="de-DE" altLang="de-DE" sz="3600" dirty="0" err="1"/>
              <a:t>from</a:t>
            </a:r>
            <a:r>
              <a:rPr lang="de-DE" altLang="de-DE" sz="3600" dirty="0"/>
              <a:t> </a:t>
            </a:r>
            <a:r>
              <a:rPr lang="de-DE" altLang="de-DE" sz="3600" dirty="0" err="1"/>
              <a:t>Previous</a:t>
            </a:r>
            <a:r>
              <a:rPr lang="de-DE" altLang="de-DE" sz="3600" dirty="0"/>
              <a:t> Semester)</a:t>
            </a:r>
            <a:endParaRPr lang="de-DE" sz="3600" dirty="0"/>
          </a:p>
        </p:txBody>
      </p:sp>
      <p:sp>
        <p:nvSpPr>
          <p:cNvPr id="3" name="Inhaltsplatzhalter 2"/>
          <p:cNvSpPr>
            <a:spLocks noGrp="1"/>
          </p:cNvSpPr>
          <p:nvPr>
            <p:ph idx="1"/>
          </p:nvPr>
        </p:nvSpPr>
        <p:spPr/>
        <p:txBody>
          <a:bodyPr>
            <a:normAutofit fontScale="70000" lnSpcReduction="20000"/>
          </a:bodyPr>
          <a:lstStyle/>
          <a:p>
            <a:pPr marL="0" indent="0">
              <a:buNone/>
            </a:pPr>
            <a:r>
              <a:rPr lang="en-US" dirty="0"/>
              <a:t>General Topic: </a:t>
            </a:r>
            <a:r>
              <a:rPr lang="en-US" b="1" dirty="0"/>
              <a:t>New Banking Services and Fintech </a:t>
            </a:r>
            <a:endParaRPr lang="de-DE" dirty="0"/>
          </a:p>
          <a:p>
            <a:pPr marL="0" indent="0">
              <a:buNone/>
            </a:pPr>
            <a:r>
              <a:rPr lang="en-US" dirty="0"/>
              <a:t>Since the internet revolution and the mobile internet revolution, financial technology has grown explosively, and </a:t>
            </a:r>
            <a:r>
              <a:rPr lang="en-US" dirty="0" err="1"/>
              <a:t>fintech</a:t>
            </a:r>
            <a:r>
              <a:rPr lang="en-US" dirty="0"/>
              <a:t>, which originally referred to computer technology applied to the back office of banks or trading firms, now describes a wide variety of technological interventions into personal and commercial finance.  One third of consumers use at least two or more </a:t>
            </a:r>
            <a:r>
              <a:rPr lang="en-US" dirty="0" err="1"/>
              <a:t>fintech</a:t>
            </a:r>
            <a:r>
              <a:rPr lang="en-US" dirty="0"/>
              <a:t> services and investment in the </a:t>
            </a:r>
            <a:r>
              <a:rPr lang="en-US" dirty="0" err="1"/>
              <a:t>fintech</a:t>
            </a:r>
            <a:r>
              <a:rPr lang="en-US" dirty="0"/>
              <a:t> sector has expanded enormously in the last ten years.  </a:t>
            </a:r>
            <a:endParaRPr lang="de-DE" dirty="0"/>
          </a:p>
          <a:p>
            <a:pPr marL="0" indent="0">
              <a:buNone/>
            </a:pPr>
            <a:r>
              <a:rPr lang="en-US" dirty="0"/>
              <a:t>For this assignment you are asked to pick a specific topic inside the world of new banking services and </a:t>
            </a:r>
            <a:r>
              <a:rPr lang="en-US" dirty="0" err="1"/>
              <a:t>fintech</a:t>
            </a:r>
            <a:r>
              <a:rPr lang="en-US" dirty="0"/>
              <a:t>.  You might choose something like the following:</a:t>
            </a:r>
            <a:endParaRPr lang="de-DE" dirty="0"/>
          </a:p>
          <a:p>
            <a:pPr marL="0" indent="0">
              <a:buNone/>
            </a:pPr>
            <a:r>
              <a:rPr lang="en-US" dirty="0"/>
              <a:t>     	*  New Products and Services (contactless payment, electronic funds transfer, iPhone/selfie/bank-in-a-box ATMs, mobile banking and trading apps, mobile wallets, Apple/Ali Pay, cryptocurrencies, </a:t>
            </a:r>
            <a:r>
              <a:rPr lang="en-US" dirty="0" err="1"/>
              <a:t>robo</a:t>
            </a:r>
            <a:r>
              <a:rPr lang="en-US" dirty="0"/>
              <a:t>-advisors, crowdfunding, P2P lending, data-driven lending, etc.)</a:t>
            </a:r>
            <a:endParaRPr lang="de-DE" dirty="0"/>
          </a:p>
          <a:p>
            <a:pPr marL="0" indent="0">
              <a:buNone/>
            </a:pPr>
            <a:r>
              <a:rPr lang="en-US" dirty="0"/>
              <a:t>	* New Banking or Financial Service Companies (Link, Square, N26, </a:t>
            </a:r>
            <a:r>
              <a:rPr lang="en-US" dirty="0" err="1"/>
              <a:t>Transferwise</a:t>
            </a:r>
            <a:r>
              <a:rPr lang="en-US" dirty="0"/>
              <a:t>, </a:t>
            </a:r>
            <a:r>
              <a:rPr lang="en-US" dirty="0" err="1"/>
              <a:t>Trussle</a:t>
            </a:r>
            <a:r>
              <a:rPr lang="en-US" dirty="0"/>
              <a:t>, Prospect, </a:t>
            </a:r>
            <a:r>
              <a:rPr lang="en-US" dirty="0" err="1"/>
              <a:t>Zopa</a:t>
            </a:r>
            <a:r>
              <a:rPr lang="en-US" dirty="0"/>
              <a:t>, </a:t>
            </a:r>
            <a:r>
              <a:rPr lang="en-US" dirty="0" err="1"/>
              <a:t>inVenture</a:t>
            </a:r>
            <a:r>
              <a:rPr lang="en-US" dirty="0"/>
              <a:t>, Lending Club, On Deck, etc.). </a:t>
            </a:r>
            <a:endParaRPr lang="de-DE" dirty="0"/>
          </a:p>
          <a:p>
            <a:pPr marL="0" indent="0">
              <a:buNone/>
            </a:pPr>
            <a:r>
              <a:rPr lang="en-US" dirty="0"/>
              <a:t>	*  Historical: history of </a:t>
            </a:r>
            <a:r>
              <a:rPr lang="en-US" dirty="0" err="1"/>
              <a:t>fintech</a:t>
            </a:r>
            <a:r>
              <a:rPr lang="en-US" dirty="0"/>
              <a:t> or some development in it.</a:t>
            </a:r>
            <a:endParaRPr lang="de-DE" dirty="0"/>
          </a:p>
          <a:p>
            <a:pPr marL="0" indent="0">
              <a:buNone/>
            </a:pPr>
            <a:r>
              <a:rPr lang="en-US" dirty="0"/>
              <a:t>	* Systematic and technological aspects of </a:t>
            </a:r>
            <a:r>
              <a:rPr lang="en-US" dirty="0" err="1"/>
              <a:t>fintech</a:t>
            </a:r>
            <a:r>
              <a:rPr lang="en-US" dirty="0"/>
              <a:t>  (</a:t>
            </a:r>
            <a:r>
              <a:rPr lang="en-US" dirty="0" err="1"/>
              <a:t>blockchain</a:t>
            </a:r>
            <a:r>
              <a:rPr lang="en-US" dirty="0"/>
              <a:t> technology, </a:t>
            </a:r>
            <a:r>
              <a:rPr lang="en-US" dirty="0" err="1"/>
              <a:t>regtech</a:t>
            </a:r>
            <a:r>
              <a:rPr lang="en-US" dirty="0"/>
              <a:t>, etc.) </a:t>
            </a:r>
            <a:endParaRPr lang="de-DE" dirty="0"/>
          </a:p>
        </p:txBody>
      </p:sp>
    </p:spTree>
    <p:extLst>
      <p:ext uri="{BB962C8B-B14F-4D97-AF65-F5344CB8AC3E}">
        <p14:creationId xmlns:p14="http://schemas.microsoft.com/office/powerpoint/2010/main" val="931575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a:t>How</a:t>
            </a:r>
            <a:r>
              <a:rPr lang="de-DE" dirty="0"/>
              <a:t> </a:t>
            </a:r>
            <a:r>
              <a:rPr lang="de-DE" dirty="0" err="1"/>
              <a:t>to</a:t>
            </a:r>
            <a:r>
              <a:rPr lang="de-DE" dirty="0"/>
              <a:t> Do </a:t>
            </a:r>
            <a:r>
              <a:rPr lang="de-DE" dirty="0" err="1"/>
              <a:t>the</a:t>
            </a:r>
            <a:r>
              <a:rPr lang="de-DE" dirty="0"/>
              <a:t> Group Work in „English </a:t>
            </a:r>
            <a:r>
              <a:rPr lang="de-DE" dirty="0" err="1"/>
              <a:t>for</a:t>
            </a:r>
            <a:r>
              <a:rPr lang="de-DE" dirty="0"/>
              <a:t> </a:t>
            </a:r>
            <a:r>
              <a:rPr lang="de-DE" dirty="0" err="1"/>
              <a:t>Presentations</a:t>
            </a:r>
            <a:r>
              <a:rPr lang="de-DE" dirty="0"/>
              <a:t>“</a:t>
            </a:r>
          </a:p>
        </p:txBody>
      </p:sp>
      <p:sp>
        <p:nvSpPr>
          <p:cNvPr id="3" name="Inhaltsplatzhalter 2"/>
          <p:cNvSpPr>
            <a:spLocks noGrp="1"/>
          </p:cNvSpPr>
          <p:nvPr>
            <p:ph idx="1"/>
          </p:nvPr>
        </p:nvSpPr>
        <p:spPr/>
        <p:txBody>
          <a:bodyPr>
            <a:normAutofit fontScale="62500" lnSpcReduction="20000"/>
          </a:bodyPr>
          <a:lstStyle/>
          <a:p>
            <a:pPr marL="0" indent="0">
              <a:buNone/>
            </a:pPr>
            <a:r>
              <a:rPr lang="en-US" b="1" dirty="0"/>
              <a:t>Step 1</a:t>
            </a:r>
            <a:r>
              <a:rPr lang="en-US" dirty="0"/>
              <a:t>: Get together in groups of two to four students to work on one project topic. </a:t>
            </a:r>
            <a:endParaRPr lang="de-DE" dirty="0"/>
          </a:p>
          <a:p>
            <a:pPr marL="0" indent="0">
              <a:buNone/>
            </a:pPr>
            <a:r>
              <a:rPr lang="en-US" b="1" dirty="0"/>
              <a:t>Step 2</a:t>
            </a:r>
            <a:r>
              <a:rPr lang="en-US" dirty="0"/>
              <a:t>: Write up a list of questions which you would like to tackle. You can discuss these (guiding) questions for your work with your teacher, who perhaps will give you additional texts/material to use in your project. </a:t>
            </a:r>
            <a:endParaRPr lang="de-DE" dirty="0"/>
          </a:p>
          <a:p>
            <a:pPr marL="0" indent="0">
              <a:buNone/>
            </a:pPr>
            <a:r>
              <a:rPr lang="en-US" b="1" dirty="0"/>
              <a:t>Step 3</a:t>
            </a:r>
            <a:r>
              <a:rPr lang="en-US" dirty="0"/>
              <a:t>: Start doing research and write project paper. </a:t>
            </a:r>
            <a:endParaRPr lang="de-DE" dirty="0"/>
          </a:p>
          <a:p>
            <a:pPr marL="0" indent="0">
              <a:buNone/>
            </a:pPr>
            <a:r>
              <a:rPr lang="en-US" b="1" dirty="0"/>
              <a:t>Step 4</a:t>
            </a:r>
            <a:r>
              <a:rPr lang="en-US" dirty="0"/>
              <a:t>: Hand in project paper (after six weeks) by end of CW51, and present your results in CW 3,4 and 5 (2025). </a:t>
            </a:r>
            <a:endParaRPr lang="de-DE" dirty="0"/>
          </a:p>
          <a:p>
            <a:pPr marL="0" indent="0">
              <a:buNone/>
            </a:pPr>
            <a:r>
              <a:rPr lang="en-US" b="1" dirty="0"/>
              <a:t>Step 5</a:t>
            </a:r>
            <a:r>
              <a:rPr lang="en-US" dirty="0"/>
              <a:t>: Write a short paper about “What I have learnt from another presentation” and hand it in by end of CW 7 (2024). </a:t>
            </a:r>
            <a:endParaRPr lang="de-DE" dirty="0"/>
          </a:p>
          <a:p>
            <a:pPr marL="0" indent="0">
              <a:buNone/>
            </a:pPr>
            <a:r>
              <a:rPr lang="en-US" b="1" dirty="0"/>
              <a:t>Useful resources: </a:t>
            </a:r>
            <a:endParaRPr lang="de-DE" dirty="0"/>
          </a:p>
          <a:p>
            <a:pPr marL="0" indent="0">
              <a:buNone/>
            </a:pPr>
            <a:r>
              <a:rPr lang="en-US" dirty="0"/>
              <a:t>- Websites </a:t>
            </a:r>
          </a:p>
          <a:p>
            <a:pPr marL="0" indent="0">
              <a:buNone/>
            </a:pPr>
            <a:r>
              <a:rPr lang="en-US" dirty="0"/>
              <a:t>- Current business journals and their websites (Economist, Financial Times, Business Week), BBC, CNN, Bloomberg, CNBC, </a:t>
            </a:r>
            <a:r>
              <a:rPr lang="en-US" dirty="0" err="1"/>
              <a:t>zerohedge</a:t>
            </a:r>
            <a:r>
              <a:rPr lang="en-US" dirty="0"/>
              <a:t>, </a:t>
            </a:r>
            <a:r>
              <a:rPr lang="en-US" dirty="0" err="1"/>
              <a:t>businessinsider</a:t>
            </a:r>
            <a:r>
              <a:rPr lang="en-US" dirty="0"/>
              <a:t>, etc.</a:t>
            </a:r>
            <a:endParaRPr lang="de-DE" dirty="0"/>
          </a:p>
          <a:p>
            <a:pPr marL="0" indent="0">
              <a:buNone/>
            </a:pPr>
            <a:r>
              <a:rPr lang="en-US" dirty="0"/>
              <a:t>- Documentary films</a:t>
            </a:r>
            <a:endParaRPr lang="de-DE" dirty="0"/>
          </a:p>
          <a:p>
            <a:pPr marL="0" indent="0">
              <a:buNone/>
            </a:pPr>
            <a:r>
              <a:rPr lang="en-US" dirty="0"/>
              <a:t>- Academic literature on economics.   Books about finance crises.  </a:t>
            </a:r>
            <a:endParaRPr lang="de-DE" dirty="0"/>
          </a:p>
          <a:p>
            <a:pPr marL="0" indent="0">
              <a:buNone/>
            </a:pPr>
            <a:endParaRPr lang="de-DE" dirty="0"/>
          </a:p>
        </p:txBody>
      </p:sp>
    </p:spTree>
    <p:extLst>
      <p:ext uri="{BB962C8B-B14F-4D97-AF65-F5344CB8AC3E}">
        <p14:creationId xmlns:p14="http://schemas.microsoft.com/office/powerpoint/2010/main" val="2585304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Format </a:t>
            </a:r>
            <a:r>
              <a:rPr lang="de-DE" dirty="0" err="1"/>
              <a:t>of</a:t>
            </a:r>
            <a:r>
              <a:rPr lang="de-DE" dirty="0"/>
              <a:t> Project Work (Sample Project Works on </a:t>
            </a:r>
            <a:r>
              <a:rPr lang="de-DE" dirty="0" err="1"/>
              <a:t>campUAS</a:t>
            </a:r>
            <a:r>
              <a:rPr lang="de-DE" dirty="0"/>
              <a:t>)</a:t>
            </a:r>
          </a:p>
        </p:txBody>
      </p:sp>
      <p:graphicFrame>
        <p:nvGraphicFramePr>
          <p:cNvPr id="4" name="Inhaltsplatzhalter 3"/>
          <p:cNvGraphicFramePr>
            <a:graphicFrameLocks noGrp="1"/>
          </p:cNvGraphicFramePr>
          <p:nvPr>
            <p:ph idx="1"/>
          </p:nvPr>
        </p:nvGraphicFramePr>
        <p:xfrm>
          <a:off x="3257550" y="1830165"/>
          <a:ext cx="5676900" cy="4010787"/>
        </p:xfrm>
        <a:graphic>
          <a:graphicData uri="http://schemas.openxmlformats.org/drawingml/2006/table">
            <a:tbl>
              <a:tblPr>
                <a:tableStyleId>{5C22544A-7EE6-4342-B048-85BDC9FD1C3A}</a:tableStyleId>
              </a:tblPr>
              <a:tblGrid>
                <a:gridCol w="2838450">
                  <a:extLst>
                    <a:ext uri="{9D8B030D-6E8A-4147-A177-3AD203B41FA5}">
                      <a16:colId xmlns:a16="http://schemas.microsoft.com/office/drawing/2014/main" val="20000"/>
                    </a:ext>
                  </a:extLst>
                </a:gridCol>
                <a:gridCol w="2838450">
                  <a:extLst>
                    <a:ext uri="{9D8B030D-6E8A-4147-A177-3AD203B41FA5}">
                      <a16:colId xmlns:a16="http://schemas.microsoft.com/office/drawing/2014/main" val="20001"/>
                    </a:ext>
                  </a:extLst>
                </a:gridCol>
              </a:tblGrid>
              <a:tr h="304165">
                <a:tc>
                  <a:txBody>
                    <a:bodyPr/>
                    <a:lstStyle/>
                    <a:p>
                      <a:pPr>
                        <a:lnSpc>
                          <a:spcPct val="115000"/>
                        </a:lnSpc>
                        <a:spcAft>
                          <a:spcPts val="0"/>
                        </a:spcAft>
                      </a:pPr>
                      <a:r>
                        <a:rPr lang="en-US" sz="1600">
                          <a:effectLst/>
                        </a:rPr>
                        <a:t>Format of project work </a:t>
                      </a:r>
                      <a:endParaRPr lang="de-DE" sz="1200">
                        <a:effectLst/>
                      </a:endParaRPr>
                    </a:p>
                    <a:p>
                      <a:pPr>
                        <a:lnSpc>
                          <a:spcPct val="115000"/>
                        </a:lnSpc>
                        <a:spcAft>
                          <a:spcPts val="0"/>
                        </a:spcAft>
                      </a:pPr>
                      <a:r>
                        <a:rPr lang="en-US" sz="1100">
                          <a:effectLst/>
                        </a:rPr>
                        <a:t> </a:t>
                      </a:r>
                      <a:endParaRPr lang="de-DE" sz="1200">
                        <a:effectLst/>
                      </a:endParaRPr>
                    </a:p>
                    <a:p>
                      <a:pPr>
                        <a:lnSpc>
                          <a:spcPct val="115000"/>
                        </a:lnSpc>
                        <a:spcAft>
                          <a:spcPts val="0"/>
                        </a:spcAft>
                      </a:pPr>
                      <a:r>
                        <a:rPr lang="en-US" sz="1100">
                          <a:effectLst/>
                        </a:rPr>
                        <a:t>Title page </a:t>
                      </a:r>
                      <a:endParaRPr lang="de-DE" sz="1200">
                        <a:solidFill>
                          <a:srgbClr val="000000"/>
                        </a:solidFill>
                        <a:effectLst/>
                        <a:latin typeface="Arial"/>
                        <a:ea typeface="Calibri"/>
                      </a:endParaRPr>
                    </a:p>
                  </a:txBody>
                  <a:tcPr marL="68580" marR="68580" marT="0" marB="0"/>
                </a:tc>
                <a:tc>
                  <a:txBody>
                    <a:bodyPr/>
                    <a:lstStyle/>
                    <a:p>
                      <a:pPr>
                        <a:lnSpc>
                          <a:spcPct val="115000"/>
                        </a:lnSpc>
                        <a:spcAft>
                          <a:spcPts val="0"/>
                        </a:spcAft>
                      </a:pPr>
                      <a:r>
                        <a:rPr lang="en-US" sz="1200">
                          <a:effectLst/>
                        </a:rPr>
                        <a:t> </a:t>
                      </a:r>
                      <a:endParaRPr lang="de-DE" sz="1200">
                        <a:effectLst/>
                      </a:endParaRPr>
                    </a:p>
                    <a:p>
                      <a:pPr>
                        <a:lnSpc>
                          <a:spcPct val="115000"/>
                        </a:lnSpc>
                        <a:spcAft>
                          <a:spcPts val="0"/>
                        </a:spcAft>
                      </a:pPr>
                      <a:r>
                        <a:rPr lang="en-US" sz="1100">
                          <a:effectLst/>
                        </a:rPr>
                        <a:t> </a:t>
                      </a:r>
                      <a:endParaRPr lang="de-DE" sz="1200">
                        <a:effectLst/>
                      </a:endParaRPr>
                    </a:p>
                    <a:p>
                      <a:pPr>
                        <a:lnSpc>
                          <a:spcPct val="115000"/>
                        </a:lnSpc>
                        <a:spcAft>
                          <a:spcPts val="0"/>
                        </a:spcAft>
                      </a:pPr>
                      <a:r>
                        <a:rPr lang="en-US" sz="1100">
                          <a:effectLst/>
                        </a:rPr>
                        <a:t>- title of work </a:t>
                      </a:r>
                      <a:endParaRPr lang="de-DE" sz="1200">
                        <a:effectLst/>
                      </a:endParaRPr>
                    </a:p>
                    <a:p>
                      <a:pPr>
                        <a:lnSpc>
                          <a:spcPct val="115000"/>
                        </a:lnSpc>
                        <a:spcAft>
                          <a:spcPts val="0"/>
                        </a:spcAft>
                      </a:pPr>
                      <a:r>
                        <a:rPr lang="en-US" sz="1100">
                          <a:effectLst/>
                        </a:rPr>
                        <a:t>- name(s) of author(s), Matr.Nr(s) </a:t>
                      </a:r>
                      <a:endParaRPr lang="de-DE" sz="1200">
                        <a:effectLst/>
                      </a:endParaRPr>
                    </a:p>
                    <a:p>
                      <a:pPr>
                        <a:lnSpc>
                          <a:spcPct val="115000"/>
                        </a:lnSpc>
                        <a:spcAft>
                          <a:spcPts val="0"/>
                        </a:spcAft>
                      </a:pPr>
                      <a:r>
                        <a:rPr lang="de-DE" sz="1100">
                          <a:effectLst/>
                        </a:rPr>
                        <a:t>- seminar title </a:t>
                      </a:r>
                      <a:endParaRPr lang="de-DE" sz="1200">
                        <a:effectLst/>
                      </a:endParaRPr>
                    </a:p>
                    <a:p>
                      <a:pPr>
                        <a:lnSpc>
                          <a:spcPct val="115000"/>
                        </a:lnSpc>
                        <a:spcAft>
                          <a:spcPts val="0"/>
                        </a:spcAft>
                      </a:pPr>
                      <a:r>
                        <a:rPr lang="de-DE" sz="1100">
                          <a:effectLst/>
                        </a:rPr>
                        <a:t>- date </a:t>
                      </a:r>
                      <a:endParaRPr lang="de-DE" sz="1200">
                        <a:effectLst/>
                      </a:endParaRPr>
                    </a:p>
                    <a:p>
                      <a:pPr>
                        <a:lnSpc>
                          <a:spcPct val="115000"/>
                        </a:lnSpc>
                        <a:spcAft>
                          <a:spcPts val="0"/>
                        </a:spcAft>
                      </a:pPr>
                      <a:r>
                        <a:rPr lang="de-DE" sz="1100">
                          <a:effectLst/>
                        </a:rPr>
                        <a:t> </a:t>
                      </a:r>
                      <a:endParaRPr lang="de-DE" sz="1200">
                        <a:solidFill>
                          <a:srgbClr val="000000"/>
                        </a:solidFill>
                        <a:effectLst/>
                        <a:latin typeface="Arial"/>
                        <a:ea typeface="Calibri"/>
                      </a:endParaRPr>
                    </a:p>
                  </a:txBody>
                  <a:tcPr marL="68580" marR="68580" marT="0" marB="0"/>
                </a:tc>
                <a:extLst>
                  <a:ext uri="{0D108BD9-81ED-4DB2-BD59-A6C34878D82A}">
                    <a16:rowId xmlns:a16="http://schemas.microsoft.com/office/drawing/2014/main" val="10000"/>
                  </a:ext>
                </a:extLst>
              </a:tr>
              <a:tr h="143510">
                <a:tc>
                  <a:txBody>
                    <a:bodyPr/>
                    <a:lstStyle/>
                    <a:p>
                      <a:pPr>
                        <a:lnSpc>
                          <a:spcPct val="115000"/>
                        </a:lnSpc>
                        <a:spcAft>
                          <a:spcPts val="0"/>
                        </a:spcAft>
                      </a:pPr>
                      <a:r>
                        <a:rPr lang="de-DE" sz="1100">
                          <a:effectLst/>
                        </a:rPr>
                        <a:t>Contents page </a:t>
                      </a:r>
                      <a:endParaRPr lang="de-DE" sz="1200">
                        <a:solidFill>
                          <a:srgbClr val="000000"/>
                        </a:solidFill>
                        <a:effectLst/>
                        <a:latin typeface="Arial"/>
                        <a:ea typeface="Calibri"/>
                      </a:endParaRPr>
                    </a:p>
                  </a:txBody>
                  <a:tcPr marL="68580" marR="68580" marT="0" marB="0"/>
                </a:tc>
                <a:tc>
                  <a:txBody>
                    <a:bodyPr/>
                    <a:lstStyle/>
                    <a:p>
                      <a:pPr>
                        <a:lnSpc>
                          <a:spcPct val="115000"/>
                        </a:lnSpc>
                        <a:spcAft>
                          <a:spcPts val="0"/>
                        </a:spcAft>
                      </a:pPr>
                      <a:r>
                        <a:rPr lang="de-DE" sz="1100">
                          <a:effectLst/>
                        </a:rPr>
                        <a:t>- contents (chapters) </a:t>
                      </a:r>
                      <a:endParaRPr lang="de-DE" sz="1200">
                        <a:effectLst/>
                      </a:endParaRPr>
                    </a:p>
                    <a:p>
                      <a:pPr>
                        <a:lnSpc>
                          <a:spcPct val="115000"/>
                        </a:lnSpc>
                        <a:spcAft>
                          <a:spcPts val="0"/>
                        </a:spcAft>
                      </a:pPr>
                      <a:r>
                        <a:rPr lang="de-DE" sz="1100">
                          <a:effectLst/>
                        </a:rPr>
                        <a:t>- contributors </a:t>
                      </a:r>
                      <a:endParaRPr lang="de-DE" sz="1200">
                        <a:effectLst/>
                      </a:endParaRPr>
                    </a:p>
                    <a:p>
                      <a:pPr>
                        <a:lnSpc>
                          <a:spcPct val="115000"/>
                        </a:lnSpc>
                        <a:spcAft>
                          <a:spcPts val="0"/>
                        </a:spcAft>
                      </a:pPr>
                      <a:r>
                        <a:rPr lang="de-DE" sz="1100">
                          <a:effectLst/>
                        </a:rPr>
                        <a:t> </a:t>
                      </a:r>
                      <a:endParaRPr lang="de-DE" sz="1200">
                        <a:solidFill>
                          <a:srgbClr val="000000"/>
                        </a:solidFill>
                        <a:effectLst/>
                        <a:latin typeface="Arial"/>
                        <a:ea typeface="Calibri"/>
                      </a:endParaRPr>
                    </a:p>
                  </a:txBody>
                  <a:tcPr marL="68580" marR="68580" marT="0" marB="0"/>
                </a:tc>
                <a:extLst>
                  <a:ext uri="{0D108BD9-81ED-4DB2-BD59-A6C34878D82A}">
                    <a16:rowId xmlns:a16="http://schemas.microsoft.com/office/drawing/2014/main" val="10001"/>
                  </a:ext>
                </a:extLst>
              </a:tr>
              <a:tr h="384810">
                <a:tc>
                  <a:txBody>
                    <a:bodyPr/>
                    <a:lstStyle/>
                    <a:p>
                      <a:pPr>
                        <a:lnSpc>
                          <a:spcPct val="115000"/>
                        </a:lnSpc>
                        <a:spcAft>
                          <a:spcPts val="0"/>
                        </a:spcAft>
                      </a:pPr>
                      <a:r>
                        <a:rPr lang="de-DE" sz="1100">
                          <a:effectLst/>
                        </a:rPr>
                        <a:t>Text </a:t>
                      </a:r>
                      <a:endParaRPr lang="de-DE" sz="1200">
                        <a:solidFill>
                          <a:srgbClr val="000000"/>
                        </a:solidFill>
                        <a:effectLst/>
                        <a:latin typeface="Arial"/>
                        <a:ea typeface="Calibri"/>
                      </a:endParaRPr>
                    </a:p>
                  </a:txBody>
                  <a:tcPr marL="68580" marR="68580" marT="0" marB="0"/>
                </a:tc>
                <a:tc>
                  <a:txBody>
                    <a:bodyPr/>
                    <a:lstStyle/>
                    <a:p>
                      <a:pPr>
                        <a:lnSpc>
                          <a:spcPct val="115000"/>
                        </a:lnSpc>
                        <a:spcAft>
                          <a:spcPts val="0"/>
                        </a:spcAft>
                      </a:pPr>
                      <a:r>
                        <a:rPr lang="en-US" sz="1100">
                          <a:effectLst/>
                        </a:rPr>
                        <a:t>- at least 1,000 words each (text) per Person </a:t>
                      </a:r>
                      <a:endParaRPr lang="de-DE" sz="1200">
                        <a:effectLst/>
                      </a:endParaRPr>
                    </a:p>
                    <a:p>
                      <a:pPr>
                        <a:lnSpc>
                          <a:spcPct val="115000"/>
                        </a:lnSpc>
                        <a:spcAft>
                          <a:spcPts val="0"/>
                        </a:spcAft>
                      </a:pPr>
                      <a:r>
                        <a:rPr lang="en-US" sz="1100">
                          <a:effectLst/>
                        </a:rPr>
                        <a:t>- use double spacing </a:t>
                      </a:r>
                      <a:endParaRPr lang="de-DE" sz="1200">
                        <a:effectLst/>
                      </a:endParaRPr>
                    </a:p>
                    <a:p>
                      <a:pPr>
                        <a:lnSpc>
                          <a:spcPct val="115000"/>
                        </a:lnSpc>
                        <a:spcAft>
                          <a:spcPts val="0"/>
                        </a:spcAft>
                      </a:pPr>
                      <a:r>
                        <a:rPr lang="en-US" sz="1100">
                          <a:effectLst/>
                        </a:rPr>
                        <a:t>- start with outline and questions </a:t>
                      </a:r>
                      <a:endParaRPr lang="de-DE" sz="1200">
                        <a:effectLst/>
                      </a:endParaRPr>
                    </a:p>
                    <a:p>
                      <a:pPr>
                        <a:lnSpc>
                          <a:spcPct val="115000"/>
                        </a:lnSpc>
                        <a:spcAft>
                          <a:spcPts val="0"/>
                        </a:spcAft>
                      </a:pPr>
                      <a:r>
                        <a:rPr lang="en-US" sz="1100">
                          <a:effectLst/>
                        </a:rPr>
                        <a:t>- end with summary/conclusion/ discussion of your findings </a:t>
                      </a:r>
                      <a:endParaRPr lang="de-DE" sz="1200">
                        <a:effectLst/>
                      </a:endParaRPr>
                    </a:p>
                    <a:p>
                      <a:pPr>
                        <a:lnSpc>
                          <a:spcPct val="115000"/>
                        </a:lnSpc>
                        <a:spcAft>
                          <a:spcPts val="0"/>
                        </a:spcAft>
                      </a:pPr>
                      <a:r>
                        <a:rPr lang="en-US" sz="1100">
                          <a:effectLst/>
                        </a:rPr>
                        <a:t> </a:t>
                      </a:r>
                      <a:endParaRPr lang="de-DE" sz="1200">
                        <a:solidFill>
                          <a:srgbClr val="000000"/>
                        </a:solidFill>
                        <a:effectLst/>
                        <a:latin typeface="Arial"/>
                        <a:ea typeface="Calibri"/>
                      </a:endParaRPr>
                    </a:p>
                  </a:txBody>
                  <a:tcPr marL="68580" marR="68580" marT="0" marB="0"/>
                </a:tc>
                <a:extLst>
                  <a:ext uri="{0D108BD9-81ED-4DB2-BD59-A6C34878D82A}">
                    <a16:rowId xmlns:a16="http://schemas.microsoft.com/office/drawing/2014/main" val="10002"/>
                  </a:ext>
                </a:extLst>
              </a:tr>
              <a:tr h="144145">
                <a:tc>
                  <a:txBody>
                    <a:bodyPr/>
                    <a:lstStyle/>
                    <a:p>
                      <a:pPr>
                        <a:lnSpc>
                          <a:spcPct val="115000"/>
                        </a:lnSpc>
                        <a:spcAft>
                          <a:spcPts val="0"/>
                        </a:spcAft>
                      </a:pPr>
                      <a:r>
                        <a:rPr lang="de-DE" sz="1100">
                          <a:effectLst/>
                        </a:rPr>
                        <a:t>Referencing </a:t>
                      </a:r>
                      <a:endParaRPr lang="de-DE" sz="1200">
                        <a:solidFill>
                          <a:srgbClr val="000000"/>
                        </a:solidFill>
                        <a:effectLst/>
                        <a:latin typeface="Arial"/>
                        <a:ea typeface="Calibri"/>
                      </a:endParaRPr>
                    </a:p>
                  </a:txBody>
                  <a:tcPr marL="68580" marR="68580" marT="0" marB="0"/>
                </a:tc>
                <a:tc>
                  <a:txBody>
                    <a:bodyPr/>
                    <a:lstStyle/>
                    <a:p>
                      <a:pPr>
                        <a:lnSpc>
                          <a:spcPct val="115000"/>
                        </a:lnSpc>
                        <a:spcAft>
                          <a:spcPts val="0"/>
                        </a:spcAft>
                      </a:pPr>
                      <a:r>
                        <a:rPr lang="en-US" sz="1100">
                          <a:effectLst/>
                        </a:rPr>
                        <a:t>- quote sources in text </a:t>
                      </a:r>
                      <a:endParaRPr lang="de-DE" sz="1200">
                        <a:effectLst/>
                      </a:endParaRPr>
                    </a:p>
                    <a:p>
                      <a:pPr>
                        <a:lnSpc>
                          <a:spcPct val="115000"/>
                        </a:lnSpc>
                        <a:spcAft>
                          <a:spcPts val="0"/>
                        </a:spcAft>
                      </a:pPr>
                      <a:r>
                        <a:rPr lang="en-US" sz="1100">
                          <a:effectLst/>
                        </a:rPr>
                        <a:t>- bibliography of sources used (see below) </a:t>
                      </a:r>
                      <a:endParaRPr lang="de-DE" sz="1200">
                        <a:effectLst/>
                      </a:endParaRPr>
                    </a:p>
                    <a:p>
                      <a:pPr>
                        <a:lnSpc>
                          <a:spcPct val="115000"/>
                        </a:lnSpc>
                        <a:spcAft>
                          <a:spcPts val="0"/>
                        </a:spcAft>
                      </a:pPr>
                      <a:r>
                        <a:rPr lang="en-US" sz="1100">
                          <a:effectLst/>
                        </a:rPr>
                        <a:t> </a:t>
                      </a:r>
                      <a:endParaRPr lang="de-DE" sz="1200">
                        <a:solidFill>
                          <a:srgbClr val="000000"/>
                        </a:solidFill>
                        <a:effectLst/>
                        <a:latin typeface="Arial"/>
                        <a:ea typeface="Calibri"/>
                      </a:endParaRPr>
                    </a:p>
                  </a:txBody>
                  <a:tcPr marL="68580" marR="68580" marT="0" marB="0"/>
                </a:tc>
                <a:extLst>
                  <a:ext uri="{0D108BD9-81ED-4DB2-BD59-A6C34878D82A}">
                    <a16:rowId xmlns:a16="http://schemas.microsoft.com/office/drawing/2014/main" val="10003"/>
                  </a:ext>
                </a:extLst>
              </a:tr>
              <a:tr h="144145">
                <a:tc>
                  <a:txBody>
                    <a:bodyPr/>
                    <a:lstStyle/>
                    <a:p>
                      <a:pPr>
                        <a:lnSpc>
                          <a:spcPct val="115000"/>
                        </a:lnSpc>
                        <a:spcAft>
                          <a:spcPts val="0"/>
                        </a:spcAft>
                      </a:pPr>
                      <a:r>
                        <a:rPr lang="de-DE" sz="1100">
                          <a:effectLst/>
                        </a:rPr>
                        <a:t>Glossary </a:t>
                      </a:r>
                      <a:endParaRPr lang="de-DE" sz="1200">
                        <a:solidFill>
                          <a:srgbClr val="000000"/>
                        </a:solidFill>
                        <a:effectLst/>
                        <a:latin typeface="Arial"/>
                        <a:ea typeface="Calibri"/>
                      </a:endParaRPr>
                    </a:p>
                  </a:txBody>
                  <a:tcPr marL="68580" marR="68580" marT="0" marB="0"/>
                </a:tc>
                <a:tc>
                  <a:txBody>
                    <a:bodyPr/>
                    <a:lstStyle/>
                    <a:p>
                      <a:pPr>
                        <a:lnSpc>
                          <a:spcPct val="115000"/>
                        </a:lnSpc>
                        <a:spcAft>
                          <a:spcPts val="0"/>
                        </a:spcAft>
                      </a:pPr>
                      <a:r>
                        <a:rPr lang="en-US" sz="1100" dirty="0">
                          <a:effectLst/>
                        </a:rPr>
                        <a:t>- if possible: give glossary of English terms </a:t>
                      </a:r>
                      <a:endParaRPr lang="de-DE" sz="1200" dirty="0">
                        <a:effectLst/>
                      </a:endParaRPr>
                    </a:p>
                    <a:p>
                      <a:pPr>
                        <a:lnSpc>
                          <a:spcPct val="115000"/>
                        </a:lnSpc>
                        <a:spcAft>
                          <a:spcPts val="0"/>
                        </a:spcAft>
                      </a:pPr>
                      <a:r>
                        <a:rPr lang="en-US" sz="1100" dirty="0">
                          <a:effectLst/>
                        </a:rPr>
                        <a:t> </a:t>
                      </a:r>
                      <a:endParaRPr lang="de-DE" sz="1200" dirty="0">
                        <a:solidFill>
                          <a:srgbClr val="000000"/>
                        </a:solidFill>
                        <a:effectLst/>
                        <a:latin typeface="Arial"/>
                        <a:ea typeface="Calibri"/>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895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de-DE" altLang="de-DE" dirty="0" err="1"/>
              <a:t>What</a:t>
            </a:r>
            <a:r>
              <a:rPr lang="de-DE" altLang="de-DE" dirty="0"/>
              <a:t> </a:t>
            </a:r>
            <a:r>
              <a:rPr lang="de-DE" altLang="de-DE" dirty="0" err="1"/>
              <a:t>to</a:t>
            </a:r>
            <a:r>
              <a:rPr lang="de-DE" altLang="de-DE" dirty="0"/>
              <a:t> </a:t>
            </a:r>
            <a:r>
              <a:rPr lang="de-DE" altLang="de-DE" dirty="0" err="1"/>
              <a:t>Expect</a:t>
            </a:r>
            <a:r>
              <a:rPr lang="de-DE" altLang="de-DE" dirty="0"/>
              <a:t> </a:t>
            </a:r>
            <a:r>
              <a:rPr lang="de-DE" altLang="de-DE" dirty="0" err="1"/>
              <a:t>During</a:t>
            </a:r>
            <a:r>
              <a:rPr lang="de-DE" altLang="de-DE" dirty="0"/>
              <a:t> a Class</a:t>
            </a:r>
          </a:p>
        </p:txBody>
      </p:sp>
      <p:sp>
        <p:nvSpPr>
          <p:cNvPr id="12291" name="Rectangle 3"/>
          <p:cNvSpPr>
            <a:spLocks noGrp="1" noChangeArrowheads="1"/>
          </p:cNvSpPr>
          <p:nvPr>
            <p:ph type="body" idx="1"/>
          </p:nvPr>
        </p:nvSpPr>
        <p:spPr/>
        <p:txBody>
          <a:bodyPr>
            <a:normAutofit/>
          </a:bodyPr>
          <a:lstStyle/>
          <a:p>
            <a:pPr eaLnBrk="1" hangingPunct="1"/>
            <a:r>
              <a:rPr lang="de-DE" altLang="de-DE" dirty="0"/>
              <a:t>„</a:t>
            </a:r>
            <a:r>
              <a:rPr lang="de-DE" altLang="de-DE" dirty="0" err="1"/>
              <a:t>Seminaristic</a:t>
            </a:r>
            <a:r>
              <a:rPr lang="de-DE" altLang="de-DE" dirty="0"/>
              <a:t> Teaching“</a:t>
            </a:r>
          </a:p>
          <a:p>
            <a:pPr eaLnBrk="1" hangingPunct="1"/>
            <a:r>
              <a:rPr lang="de-DE" altLang="de-DE" dirty="0"/>
              <a:t>Seminar / </a:t>
            </a:r>
            <a:r>
              <a:rPr lang="de-DE" altLang="de-DE" dirty="0" err="1"/>
              <a:t>Exercise</a:t>
            </a:r>
            <a:endParaRPr lang="de-DE" altLang="de-DE" dirty="0"/>
          </a:p>
          <a:p>
            <a:pPr eaLnBrk="1" hangingPunct="1"/>
            <a:r>
              <a:rPr lang="de-DE" altLang="de-DE" dirty="0" err="1"/>
              <a:t>Mostly</a:t>
            </a:r>
            <a:r>
              <a:rPr lang="de-DE" altLang="de-DE" dirty="0"/>
              <a:t> individual </a:t>
            </a:r>
            <a:r>
              <a:rPr lang="de-DE" altLang="de-DE" dirty="0" err="1"/>
              <a:t>exercises</a:t>
            </a:r>
            <a:r>
              <a:rPr lang="de-DE" altLang="de-DE" dirty="0"/>
              <a:t>, </a:t>
            </a:r>
            <a:r>
              <a:rPr lang="de-DE" altLang="de-DE" dirty="0" err="1"/>
              <a:t>some</a:t>
            </a:r>
            <a:r>
              <a:rPr lang="de-DE" altLang="de-DE" dirty="0"/>
              <a:t> </a:t>
            </a:r>
            <a:r>
              <a:rPr lang="de-DE" altLang="de-DE" dirty="0" err="1"/>
              <a:t>group</a:t>
            </a:r>
            <a:r>
              <a:rPr lang="de-DE" altLang="de-DE" dirty="0"/>
              <a:t> </a:t>
            </a:r>
            <a:r>
              <a:rPr lang="de-DE" altLang="de-DE" dirty="0" err="1"/>
              <a:t>work</a:t>
            </a:r>
            <a:r>
              <a:rPr lang="de-DE" altLang="de-DE" dirty="0"/>
              <a:t>, </a:t>
            </a:r>
            <a:r>
              <a:rPr lang="de-DE" altLang="de-DE" dirty="0" err="1"/>
              <a:t>some</a:t>
            </a:r>
            <a:r>
              <a:rPr lang="de-DE" altLang="de-DE" dirty="0"/>
              <a:t> </a:t>
            </a:r>
            <a:r>
              <a:rPr lang="de-DE" altLang="de-DE" dirty="0" err="1"/>
              <a:t>discussion</a:t>
            </a:r>
            <a:r>
              <a:rPr lang="de-DE" altLang="de-DE" dirty="0"/>
              <a:t>, </a:t>
            </a:r>
            <a:r>
              <a:rPr lang="de-DE" altLang="de-DE" dirty="0" err="1"/>
              <a:t>some</a:t>
            </a:r>
            <a:r>
              <a:rPr lang="de-DE" altLang="de-DE" dirty="0"/>
              <a:t> </a:t>
            </a:r>
            <a:r>
              <a:rPr lang="de-DE" altLang="de-DE" dirty="0" err="1"/>
              <a:t>group</a:t>
            </a:r>
            <a:r>
              <a:rPr lang="de-DE" altLang="de-DE" dirty="0"/>
              <a:t> </a:t>
            </a:r>
            <a:r>
              <a:rPr lang="de-DE" altLang="de-DE" dirty="0" err="1"/>
              <a:t>presentations</a:t>
            </a:r>
            <a:r>
              <a:rPr lang="de-DE" altLang="de-DE" dirty="0"/>
              <a:t>, </a:t>
            </a:r>
            <a:r>
              <a:rPr lang="de-DE" altLang="de-DE" dirty="0" err="1"/>
              <a:t>some</a:t>
            </a:r>
            <a:r>
              <a:rPr lang="de-DE" altLang="de-DE" dirty="0"/>
              <a:t> </a:t>
            </a:r>
            <a:r>
              <a:rPr lang="de-DE" altLang="de-DE" dirty="0" err="1"/>
              <a:t>video</a:t>
            </a:r>
            <a:r>
              <a:rPr lang="de-DE" altLang="de-DE" dirty="0"/>
              <a:t> </a:t>
            </a:r>
            <a:r>
              <a:rPr lang="de-DE" altLang="de-DE" dirty="0" err="1"/>
              <a:t>viewing</a:t>
            </a:r>
            <a:r>
              <a:rPr lang="de-DE" altLang="de-DE" dirty="0"/>
              <a:t>.</a:t>
            </a:r>
          </a:p>
          <a:p>
            <a:pPr eaLnBrk="1" hangingPunct="1"/>
            <a:r>
              <a:rPr lang="de-DE" altLang="de-DE" dirty="0" err="1"/>
              <a:t>Many</a:t>
            </a:r>
            <a:r>
              <a:rPr lang="de-DE" altLang="de-DE" dirty="0"/>
              <a:t> different </a:t>
            </a:r>
            <a:r>
              <a:rPr lang="de-DE" altLang="de-DE" dirty="0" err="1"/>
              <a:t>types</a:t>
            </a:r>
            <a:r>
              <a:rPr lang="de-DE" altLang="de-DE" dirty="0"/>
              <a:t> </a:t>
            </a:r>
            <a:r>
              <a:rPr lang="de-DE" altLang="de-DE" dirty="0" err="1"/>
              <a:t>of</a:t>
            </a:r>
            <a:r>
              <a:rPr lang="de-DE" altLang="de-DE" dirty="0"/>
              <a:t> </a:t>
            </a:r>
            <a:r>
              <a:rPr lang="de-DE" altLang="de-DE" dirty="0" err="1"/>
              <a:t>exercises</a:t>
            </a:r>
            <a:r>
              <a:rPr lang="de-DE" altLang="de-DE" dirty="0"/>
              <a:t> (</a:t>
            </a:r>
            <a:r>
              <a:rPr lang="de-DE" altLang="de-DE" dirty="0" err="1"/>
              <a:t>listening</a:t>
            </a:r>
            <a:r>
              <a:rPr lang="de-DE" altLang="de-DE" dirty="0"/>
              <a:t>, </a:t>
            </a:r>
            <a:r>
              <a:rPr lang="de-DE" altLang="de-DE" dirty="0" err="1"/>
              <a:t>reading</a:t>
            </a:r>
            <a:r>
              <a:rPr lang="de-DE" altLang="de-DE" dirty="0"/>
              <a:t>, </a:t>
            </a:r>
            <a:r>
              <a:rPr lang="de-DE" altLang="de-DE" dirty="0" err="1"/>
              <a:t>speaking</a:t>
            </a:r>
            <a:r>
              <a:rPr lang="de-DE" altLang="de-DE" dirty="0"/>
              <a:t>, </a:t>
            </a:r>
            <a:r>
              <a:rPr lang="de-DE" altLang="de-DE" dirty="0" err="1"/>
              <a:t>writing</a:t>
            </a:r>
            <a:r>
              <a:rPr lang="de-DE" altLang="de-DE" dirty="0"/>
              <a:t>).</a:t>
            </a:r>
          </a:p>
        </p:txBody>
      </p:sp>
    </p:spTree>
    <p:extLst>
      <p:ext uri="{BB962C8B-B14F-4D97-AF65-F5344CB8AC3E}">
        <p14:creationId xmlns:p14="http://schemas.microsoft.com/office/powerpoint/2010/main" val="20645983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07D0D7-8F14-44A0-A281-64ED07B5E627}"/>
              </a:ext>
            </a:extLst>
          </p:cNvPr>
          <p:cNvSpPr>
            <a:spLocks noGrp="1"/>
          </p:cNvSpPr>
          <p:nvPr>
            <p:ph type="title"/>
          </p:nvPr>
        </p:nvSpPr>
        <p:spPr/>
        <p:txBody>
          <a:bodyPr/>
          <a:lstStyle/>
          <a:p>
            <a:r>
              <a:rPr lang="de-DE" dirty="0"/>
              <a:t>Study </a:t>
            </a:r>
            <a:r>
              <a:rPr lang="de-DE" dirty="0" err="1"/>
              <a:t>Tips</a:t>
            </a:r>
            <a:endParaRPr lang="de-DE" dirty="0"/>
          </a:p>
        </p:txBody>
      </p:sp>
      <p:sp>
        <p:nvSpPr>
          <p:cNvPr id="3" name="Inhaltsplatzhalter 2">
            <a:extLst>
              <a:ext uri="{FF2B5EF4-FFF2-40B4-BE49-F238E27FC236}">
                <a16:creationId xmlns:a16="http://schemas.microsoft.com/office/drawing/2014/main" id="{B9E62A08-8E62-45A7-A82B-2F47F99FEC08}"/>
              </a:ext>
            </a:extLst>
          </p:cNvPr>
          <p:cNvSpPr>
            <a:spLocks noGrp="1"/>
          </p:cNvSpPr>
          <p:nvPr>
            <p:ph idx="1"/>
          </p:nvPr>
        </p:nvSpPr>
        <p:spPr/>
        <p:txBody>
          <a:bodyPr>
            <a:normAutofit/>
          </a:bodyPr>
          <a:lstStyle/>
          <a:p>
            <a:r>
              <a:rPr lang="de-DE" dirty="0"/>
              <a:t>Do not </a:t>
            </a:r>
            <a:r>
              <a:rPr lang="de-DE" dirty="0" err="1"/>
              <a:t>simply</a:t>
            </a:r>
            <a:r>
              <a:rPr lang="de-DE" dirty="0"/>
              <a:t> </a:t>
            </a:r>
            <a:r>
              <a:rPr lang="de-DE" dirty="0" err="1"/>
              <a:t>read</a:t>
            </a:r>
            <a:r>
              <a:rPr lang="de-DE" dirty="0"/>
              <a:t> </a:t>
            </a:r>
            <a:r>
              <a:rPr lang="de-DE" dirty="0" err="1"/>
              <a:t>through</a:t>
            </a:r>
            <a:r>
              <a:rPr lang="de-DE" dirty="0"/>
              <a:t> </a:t>
            </a:r>
            <a:r>
              <a:rPr lang="de-DE" dirty="0" err="1"/>
              <a:t>the</a:t>
            </a:r>
            <a:r>
              <a:rPr lang="de-DE" dirty="0"/>
              <a:t> </a:t>
            </a:r>
            <a:r>
              <a:rPr lang="de-DE" dirty="0" err="1"/>
              <a:t>script</a:t>
            </a:r>
            <a:r>
              <a:rPr lang="de-DE" dirty="0"/>
              <a:t>.  </a:t>
            </a:r>
            <a:r>
              <a:rPr lang="de-DE" dirty="0" err="1"/>
              <a:t>Instead</a:t>
            </a:r>
            <a:r>
              <a:rPr lang="de-DE" dirty="0"/>
              <a:t> </a:t>
            </a:r>
            <a:r>
              <a:rPr lang="de-DE" dirty="0" err="1"/>
              <a:t>you</a:t>
            </a:r>
            <a:r>
              <a:rPr lang="de-DE" dirty="0"/>
              <a:t> </a:t>
            </a:r>
            <a:r>
              <a:rPr lang="de-DE" dirty="0" err="1"/>
              <a:t>should</a:t>
            </a:r>
            <a:r>
              <a:rPr lang="de-DE" dirty="0"/>
              <a:t> </a:t>
            </a:r>
            <a:r>
              <a:rPr lang="de-DE" b="1" dirty="0" err="1"/>
              <a:t>actively</a:t>
            </a:r>
            <a:r>
              <a:rPr lang="de-DE" b="1" dirty="0"/>
              <a:t> do </a:t>
            </a:r>
            <a:r>
              <a:rPr lang="de-DE" dirty="0" err="1"/>
              <a:t>the</a:t>
            </a:r>
            <a:r>
              <a:rPr lang="de-DE" dirty="0"/>
              <a:t> </a:t>
            </a:r>
            <a:r>
              <a:rPr lang="de-DE" dirty="0" err="1"/>
              <a:t>exercises</a:t>
            </a:r>
            <a:r>
              <a:rPr lang="de-DE" dirty="0"/>
              <a:t> </a:t>
            </a:r>
            <a:r>
              <a:rPr lang="de-DE" dirty="0" err="1"/>
              <a:t>every</a:t>
            </a:r>
            <a:r>
              <a:rPr lang="de-DE" dirty="0"/>
              <a:t> </a:t>
            </a:r>
            <a:r>
              <a:rPr lang="de-DE" dirty="0" err="1"/>
              <a:t>week</a:t>
            </a:r>
            <a:r>
              <a:rPr lang="de-DE" dirty="0"/>
              <a:t> and </a:t>
            </a:r>
            <a:r>
              <a:rPr lang="de-DE" dirty="0" err="1"/>
              <a:t>then</a:t>
            </a:r>
            <a:r>
              <a:rPr lang="de-DE" dirty="0"/>
              <a:t> check </a:t>
            </a:r>
            <a:r>
              <a:rPr lang="de-DE" dirty="0" err="1"/>
              <a:t>your</a:t>
            </a:r>
            <a:r>
              <a:rPr lang="de-DE" dirty="0"/>
              <a:t> </a:t>
            </a:r>
            <a:r>
              <a:rPr lang="de-DE" dirty="0" err="1"/>
              <a:t>answers</a:t>
            </a:r>
            <a:r>
              <a:rPr lang="de-DE" dirty="0"/>
              <a:t> </a:t>
            </a:r>
            <a:r>
              <a:rPr lang="de-DE" dirty="0" err="1"/>
              <a:t>step-by-step</a:t>
            </a:r>
            <a:r>
              <a:rPr lang="de-DE" dirty="0"/>
              <a:t> </a:t>
            </a:r>
            <a:r>
              <a:rPr lang="de-DE" dirty="0" err="1"/>
              <a:t>the</a:t>
            </a:r>
            <a:r>
              <a:rPr lang="de-DE" dirty="0"/>
              <a:t> </a:t>
            </a:r>
            <a:r>
              <a:rPr lang="de-DE" dirty="0" err="1"/>
              <a:t>next</a:t>
            </a:r>
            <a:r>
              <a:rPr lang="de-DE" dirty="0"/>
              <a:t> </a:t>
            </a:r>
            <a:r>
              <a:rPr lang="de-DE" dirty="0" err="1"/>
              <a:t>week</a:t>
            </a:r>
            <a:r>
              <a:rPr lang="de-DE" dirty="0"/>
              <a:t> </a:t>
            </a:r>
            <a:r>
              <a:rPr lang="de-DE" dirty="0" err="1"/>
              <a:t>to</a:t>
            </a:r>
            <a:r>
              <a:rPr lang="de-DE" dirty="0"/>
              <a:t> </a:t>
            </a:r>
            <a:r>
              <a:rPr lang="de-DE" dirty="0" err="1"/>
              <a:t>see</a:t>
            </a:r>
            <a:r>
              <a:rPr lang="de-DE" dirty="0"/>
              <a:t> </a:t>
            </a:r>
            <a:r>
              <a:rPr lang="de-DE" dirty="0" err="1"/>
              <a:t>what</a:t>
            </a:r>
            <a:r>
              <a:rPr lang="de-DE" dirty="0"/>
              <a:t> </a:t>
            </a:r>
            <a:r>
              <a:rPr lang="de-DE" dirty="0" err="1"/>
              <a:t>you</a:t>
            </a:r>
            <a:r>
              <a:rPr lang="de-DE" dirty="0"/>
              <a:t> </a:t>
            </a:r>
            <a:r>
              <a:rPr lang="de-DE" dirty="0" err="1"/>
              <a:t>got</a:t>
            </a:r>
            <a:r>
              <a:rPr lang="de-DE" dirty="0"/>
              <a:t> </a:t>
            </a:r>
            <a:r>
              <a:rPr lang="de-DE" dirty="0" err="1"/>
              <a:t>correct</a:t>
            </a:r>
            <a:r>
              <a:rPr lang="de-DE" dirty="0"/>
              <a:t> and </a:t>
            </a:r>
            <a:r>
              <a:rPr lang="de-DE" dirty="0" err="1"/>
              <a:t>what</a:t>
            </a:r>
            <a:r>
              <a:rPr lang="de-DE" dirty="0"/>
              <a:t> </a:t>
            </a:r>
            <a:r>
              <a:rPr lang="de-DE" dirty="0" err="1"/>
              <a:t>you</a:t>
            </a:r>
            <a:r>
              <a:rPr lang="de-DE" dirty="0"/>
              <a:t> </a:t>
            </a:r>
            <a:r>
              <a:rPr lang="de-DE" dirty="0" err="1"/>
              <a:t>got</a:t>
            </a:r>
            <a:r>
              <a:rPr lang="de-DE" dirty="0"/>
              <a:t> </a:t>
            </a:r>
            <a:r>
              <a:rPr lang="de-DE" dirty="0" err="1"/>
              <a:t>wrong</a:t>
            </a:r>
            <a:r>
              <a:rPr lang="de-DE" dirty="0"/>
              <a:t>.</a:t>
            </a:r>
          </a:p>
          <a:p>
            <a:r>
              <a:rPr lang="de-DE" dirty="0"/>
              <a:t>Set </a:t>
            </a:r>
            <a:r>
              <a:rPr lang="de-DE" dirty="0" err="1"/>
              <a:t>aside</a:t>
            </a:r>
            <a:r>
              <a:rPr lang="de-DE" dirty="0"/>
              <a:t> a </a:t>
            </a:r>
            <a:r>
              <a:rPr lang="de-DE" b="1" dirty="0" err="1"/>
              <a:t>regular</a:t>
            </a:r>
            <a:r>
              <a:rPr lang="de-DE" b="1" dirty="0"/>
              <a:t> time </a:t>
            </a:r>
            <a:r>
              <a:rPr lang="de-DE" dirty="0" err="1"/>
              <a:t>of</a:t>
            </a:r>
            <a:r>
              <a:rPr lang="de-DE" dirty="0"/>
              <a:t> </a:t>
            </a:r>
            <a:r>
              <a:rPr lang="de-DE" dirty="0" err="1"/>
              <a:t>the</a:t>
            </a:r>
            <a:r>
              <a:rPr lang="de-DE" dirty="0"/>
              <a:t> </a:t>
            </a:r>
            <a:r>
              <a:rPr lang="de-DE" dirty="0" err="1"/>
              <a:t>week</a:t>
            </a:r>
            <a:r>
              <a:rPr lang="de-DE" dirty="0"/>
              <a:t> </a:t>
            </a:r>
            <a:r>
              <a:rPr lang="de-DE" dirty="0" err="1"/>
              <a:t>to</a:t>
            </a:r>
            <a:r>
              <a:rPr lang="de-DE" dirty="0"/>
              <a:t> do </a:t>
            </a:r>
            <a:r>
              <a:rPr lang="de-DE" dirty="0" err="1"/>
              <a:t>your</a:t>
            </a:r>
            <a:r>
              <a:rPr lang="de-DE" dirty="0"/>
              <a:t> </a:t>
            </a:r>
            <a:r>
              <a:rPr lang="de-DE" dirty="0" err="1"/>
              <a:t>asynchronous</a:t>
            </a:r>
            <a:r>
              <a:rPr lang="de-DE" dirty="0"/>
              <a:t> English </a:t>
            </a:r>
            <a:r>
              <a:rPr lang="de-DE" dirty="0" err="1"/>
              <a:t>homework</a:t>
            </a:r>
            <a:r>
              <a:rPr lang="de-DE" dirty="0"/>
              <a:t>.</a:t>
            </a:r>
          </a:p>
          <a:p>
            <a:r>
              <a:rPr lang="de-DE" dirty="0" err="1"/>
              <a:t>Record</a:t>
            </a:r>
            <a:r>
              <a:rPr lang="de-DE" dirty="0"/>
              <a:t> </a:t>
            </a:r>
            <a:r>
              <a:rPr lang="de-DE" dirty="0" err="1"/>
              <a:t>new</a:t>
            </a:r>
            <a:r>
              <a:rPr lang="de-DE" dirty="0"/>
              <a:t> </a:t>
            </a:r>
            <a:r>
              <a:rPr lang="de-DE" dirty="0" err="1"/>
              <a:t>words</a:t>
            </a:r>
            <a:r>
              <a:rPr lang="de-DE" dirty="0"/>
              <a:t>, </a:t>
            </a:r>
            <a:r>
              <a:rPr lang="de-DE" dirty="0" err="1"/>
              <a:t>new</a:t>
            </a:r>
            <a:r>
              <a:rPr lang="de-DE" dirty="0"/>
              <a:t> </a:t>
            </a:r>
            <a:r>
              <a:rPr lang="de-DE" dirty="0" err="1"/>
              <a:t>rules</a:t>
            </a:r>
            <a:r>
              <a:rPr lang="de-DE" dirty="0"/>
              <a:t>, etc. in a </a:t>
            </a:r>
            <a:r>
              <a:rPr lang="de-DE" b="1" dirty="0" err="1"/>
              <a:t>notebook</a:t>
            </a:r>
            <a:r>
              <a:rPr lang="de-DE" b="1" dirty="0"/>
              <a:t> </a:t>
            </a:r>
            <a:r>
              <a:rPr lang="de-DE" b="1" dirty="0" err="1"/>
              <a:t>or</a:t>
            </a:r>
            <a:r>
              <a:rPr lang="de-DE" b="1" dirty="0"/>
              <a:t> separate </a:t>
            </a:r>
            <a:r>
              <a:rPr lang="de-DE" b="1" dirty="0" err="1"/>
              <a:t>computer</a:t>
            </a:r>
            <a:r>
              <a:rPr lang="de-DE" b="1" dirty="0"/>
              <a:t> </a:t>
            </a:r>
            <a:r>
              <a:rPr lang="de-DE" b="1" dirty="0" err="1"/>
              <a:t>file</a:t>
            </a:r>
            <a:r>
              <a:rPr lang="de-DE" dirty="0"/>
              <a:t> </a:t>
            </a:r>
            <a:r>
              <a:rPr lang="de-DE" dirty="0" err="1"/>
              <a:t>to</a:t>
            </a:r>
            <a:r>
              <a:rPr lang="de-DE" dirty="0"/>
              <a:t> </a:t>
            </a:r>
            <a:r>
              <a:rPr lang="de-DE" dirty="0" err="1"/>
              <a:t>document</a:t>
            </a:r>
            <a:r>
              <a:rPr lang="de-DE" dirty="0"/>
              <a:t> </a:t>
            </a:r>
            <a:r>
              <a:rPr lang="de-DE" dirty="0" err="1"/>
              <a:t>your</a:t>
            </a:r>
            <a:r>
              <a:rPr lang="de-DE" dirty="0"/>
              <a:t> </a:t>
            </a:r>
            <a:r>
              <a:rPr lang="de-DE" dirty="0" err="1"/>
              <a:t>work</a:t>
            </a:r>
            <a:r>
              <a:rPr lang="de-DE" dirty="0"/>
              <a:t> and </a:t>
            </a:r>
            <a:r>
              <a:rPr lang="de-DE" dirty="0" err="1"/>
              <a:t>look</a:t>
            </a:r>
            <a:r>
              <a:rPr lang="de-DE" dirty="0"/>
              <a:t> back at </a:t>
            </a:r>
            <a:r>
              <a:rPr lang="de-DE" dirty="0" err="1"/>
              <a:t>when</a:t>
            </a:r>
            <a:r>
              <a:rPr lang="de-DE" dirty="0"/>
              <a:t> </a:t>
            </a:r>
            <a:r>
              <a:rPr lang="de-DE" dirty="0" err="1"/>
              <a:t>studying</a:t>
            </a:r>
            <a:r>
              <a:rPr lang="de-DE" dirty="0"/>
              <a:t> </a:t>
            </a:r>
            <a:r>
              <a:rPr lang="de-DE" dirty="0" err="1"/>
              <a:t>for</a:t>
            </a:r>
            <a:r>
              <a:rPr lang="de-DE" dirty="0"/>
              <a:t> </a:t>
            </a:r>
            <a:r>
              <a:rPr lang="de-DE" dirty="0" err="1"/>
              <a:t>the</a:t>
            </a:r>
            <a:r>
              <a:rPr lang="de-DE" dirty="0"/>
              <a:t> final </a:t>
            </a:r>
            <a:r>
              <a:rPr lang="de-DE" dirty="0" err="1"/>
              <a:t>exam</a:t>
            </a:r>
            <a:r>
              <a:rPr lang="de-DE" dirty="0"/>
              <a:t>.</a:t>
            </a:r>
          </a:p>
        </p:txBody>
      </p:sp>
    </p:spTree>
    <p:extLst>
      <p:ext uri="{BB962C8B-B14F-4D97-AF65-F5344CB8AC3E}">
        <p14:creationId xmlns:p14="http://schemas.microsoft.com/office/powerpoint/2010/main" val="21607537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de-DE" altLang="de-DE" dirty="0" err="1"/>
              <a:t>Contact</a:t>
            </a:r>
            <a:r>
              <a:rPr lang="de-DE" altLang="de-DE" dirty="0"/>
              <a:t> </a:t>
            </a:r>
            <a:r>
              <a:rPr lang="de-DE" altLang="de-DE" dirty="0" err="1"/>
              <a:t>to</a:t>
            </a:r>
            <a:r>
              <a:rPr lang="de-DE" altLang="de-DE" dirty="0"/>
              <a:t> </a:t>
            </a:r>
            <a:r>
              <a:rPr lang="de-DE" altLang="de-DE" dirty="0" err="1"/>
              <a:t>Program</a:t>
            </a:r>
            <a:r>
              <a:rPr lang="de-DE" altLang="de-DE" dirty="0"/>
              <a:t> </a:t>
            </a:r>
            <a:r>
              <a:rPr lang="de-DE" altLang="de-DE" dirty="0" err="1"/>
              <a:t>Coordinator</a:t>
            </a:r>
            <a:endParaRPr lang="de-DE" altLang="de-DE" dirty="0"/>
          </a:p>
        </p:txBody>
      </p:sp>
      <p:sp>
        <p:nvSpPr>
          <p:cNvPr id="24579" name="Rectangle 3"/>
          <p:cNvSpPr>
            <a:spLocks noGrp="1" noChangeArrowheads="1"/>
          </p:cNvSpPr>
          <p:nvPr>
            <p:ph type="body" idx="1"/>
          </p:nvPr>
        </p:nvSpPr>
        <p:spPr/>
        <p:txBody>
          <a:bodyPr>
            <a:normAutofit fontScale="85000" lnSpcReduction="20000"/>
          </a:bodyPr>
          <a:lstStyle/>
          <a:p>
            <a:pPr eaLnBrk="1" hangingPunct="1"/>
            <a:r>
              <a:rPr lang="de-DE" altLang="de-DE" b="1" dirty="0"/>
              <a:t>James Slawney</a:t>
            </a:r>
          </a:p>
          <a:p>
            <a:pPr eaLnBrk="1" hangingPunct="1">
              <a:buFontTx/>
              <a:buNone/>
            </a:pPr>
            <a:r>
              <a:rPr lang="de-DE" altLang="de-DE" b="1" dirty="0"/>
              <a:t>Office Hours: </a:t>
            </a:r>
            <a:r>
              <a:rPr lang="de-DE" altLang="de-DE" b="1" dirty="0" err="1">
                <a:solidFill>
                  <a:srgbClr val="FF0000"/>
                </a:solidFill>
              </a:rPr>
              <a:t>Thursdays</a:t>
            </a:r>
            <a:r>
              <a:rPr lang="de-DE" altLang="de-DE" b="1" dirty="0">
                <a:solidFill>
                  <a:srgbClr val="FF0000"/>
                </a:solidFill>
              </a:rPr>
              <a:t>, 12-13, 2/375</a:t>
            </a:r>
          </a:p>
          <a:p>
            <a:pPr eaLnBrk="1" hangingPunct="1">
              <a:buFontTx/>
              <a:buNone/>
            </a:pPr>
            <a:r>
              <a:rPr lang="de-DE" altLang="de-DE" b="1" dirty="0"/>
              <a:t>E-Mail: </a:t>
            </a:r>
            <a:r>
              <a:rPr lang="de-DE" altLang="de-DE" b="1" dirty="0">
                <a:hlinkClick r:id="rId2"/>
              </a:rPr>
              <a:t>jslawney@fsz.fra-uas.de</a:t>
            </a:r>
            <a:endParaRPr lang="de-DE" altLang="de-DE" b="1" dirty="0"/>
          </a:p>
          <a:p>
            <a:pPr eaLnBrk="1" hangingPunct="1">
              <a:buFontTx/>
              <a:buNone/>
            </a:pPr>
            <a:r>
              <a:rPr lang="de-DE" altLang="de-DE" b="1" dirty="0" err="1"/>
              <a:t>Typical</a:t>
            </a:r>
            <a:r>
              <a:rPr lang="de-DE" altLang="de-DE" b="1" dirty="0"/>
              <a:t> </a:t>
            </a:r>
            <a:r>
              <a:rPr lang="de-DE" altLang="de-DE" b="1" dirty="0" err="1"/>
              <a:t>requests</a:t>
            </a:r>
            <a:r>
              <a:rPr lang="de-DE" altLang="de-DE" b="1" dirty="0"/>
              <a:t> </a:t>
            </a:r>
            <a:r>
              <a:rPr lang="de-DE" altLang="de-DE" b="1" dirty="0" err="1"/>
              <a:t>to</a:t>
            </a:r>
            <a:r>
              <a:rPr lang="de-DE" altLang="de-DE" b="1" dirty="0"/>
              <a:t> </a:t>
            </a:r>
            <a:r>
              <a:rPr lang="de-DE" altLang="de-DE" b="1" dirty="0" err="1"/>
              <a:t>me</a:t>
            </a:r>
            <a:r>
              <a:rPr lang="de-DE" altLang="de-DE" b="1" dirty="0"/>
              <a:t>: </a:t>
            </a:r>
            <a:r>
              <a:rPr lang="de-DE" altLang="de-DE" b="1" dirty="0" err="1"/>
              <a:t>writing</a:t>
            </a:r>
            <a:r>
              <a:rPr lang="de-DE" altLang="de-DE" b="1" dirty="0"/>
              <a:t> </a:t>
            </a:r>
            <a:r>
              <a:rPr lang="de-DE" altLang="de-DE" b="1" dirty="0" err="1"/>
              <a:t>assignment</a:t>
            </a:r>
            <a:r>
              <a:rPr lang="de-DE" altLang="de-DE" b="1" dirty="0"/>
              <a:t> and/</a:t>
            </a:r>
            <a:r>
              <a:rPr lang="de-DE" altLang="de-DE" b="1" dirty="0" err="1"/>
              <a:t>or</a:t>
            </a:r>
            <a:r>
              <a:rPr lang="de-DE" altLang="de-DE" b="1" dirty="0"/>
              <a:t> </a:t>
            </a:r>
            <a:r>
              <a:rPr lang="de-DE" altLang="de-DE" b="1" dirty="0" err="1"/>
              <a:t>research</a:t>
            </a:r>
            <a:r>
              <a:rPr lang="de-DE" altLang="de-DE" b="1" dirty="0"/>
              <a:t> </a:t>
            </a:r>
            <a:r>
              <a:rPr lang="de-DE" altLang="de-DE" b="1" dirty="0" err="1"/>
              <a:t>project</a:t>
            </a:r>
            <a:r>
              <a:rPr lang="de-DE" altLang="de-DE" b="1" dirty="0"/>
              <a:t> </a:t>
            </a:r>
            <a:r>
              <a:rPr lang="de-DE" altLang="de-DE" b="1" dirty="0" err="1"/>
              <a:t>discussion</a:t>
            </a:r>
            <a:r>
              <a:rPr lang="de-DE" altLang="de-DE" b="1" dirty="0"/>
              <a:t>; after </a:t>
            </a:r>
            <a:r>
              <a:rPr lang="de-DE" altLang="de-DE" b="1" dirty="0" err="1"/>
              <a:t>class</a:t>
            </a:r>
            <a:r>
              <a:rPr lang="de-DE" altLang="de-DE" b="1" dirty="0"/>
              <a:t> „Sprachzeugnis“ </a:t>
            </a:r>
            <a:r>
              <a:rPr lang="de-DE" altLang="de-DE" b="1" dirty="0" err="1"/>
              <a:t>for</a:t>
            </a:r>
            <a:r>
              <a:rPr lang="de-DE" altLang="de-DE" b="1" dirty="0"/>
              <a:t> </a:t>
            </a:r>
            <a:r>
              <a:rPr lang="de-DE" altLang="de-DE" b="1" dirty="0" err="1"/>
              <a:t>overseas</a:t>
            </a:r>
            <a:r>
              <a:rPr lang="de-DE" altLang="de-DE" b="1" dirty="0"/>
              <a:t> </a:t>
            </a:r>
            <a:r>
              <a:rPr lang="de-DE" altLang="de-DE" b="1" dirty="0" err="1"/>
              <a:t>study</a:t>
            </a:r>
            <a:r>
              <a:rPr lang="de-DE" altLang="de-DE" b="1" dirty="0"/>
              <a:t>, </a:t>
            </a:r>
            <a:r>
              <a:rPr lang="de-DE" altLang="de-DE" b="1" dirty="0" err="1"/>
              <a:t>exam</a:t>
            </a:r>
            <a:r>
              <a:rPr lang="de-DE" altLang="de-DE" b="1" dirty="0"/>
              <a:t> review, etc.  </a:t>
            </a:r>
          </a:p>
          <a:p>
            <a:pPr eaLnBrk="1" hangingPunct="1">
              <a:buFontTx/>
              <a:buNone/>
            </a:pPr>
            <a:r>
              <a:rPr lang="de-DE" altLang="de-DE" b="1" dirty="0" err="1"/>
              <a:t>If</a:t>
            </a:r>
            <a:r>
              <a:rPr lang="de-DE" altLang="de-DE" b="1" dirty="0"/>
              <a:t> after </a:t>
            </a:r>
            <a:r>
              <a:rPr lang="de-DE" altLang="de-DE" b="1" dirty="0" err="1"/>
              <a:t>this</a:t>
            </a:r>
            <a:r>
              <a:rPr lang="de-DE" altLang="de-DE" b="1" dirty="0"/>
              <a:t> </a:t>
            </a:r>
            <a:r>
              <a:rPr lang="de-DE" altLang="de-DE" b="1" dirty="0" err="1"/>
              <a:t>module</a:t>
            </a:r>
            <a:r>
              <a:rPr lang="de-DE" altLang="de-DE" b="1" dirty="0"/>
              <a:t> </a:t>
            </a:r>
            <a:r>
              <a:rPr lang="de-DE" altLang="de-DE" b="1" dirty="0" err="1"/>
              <a:t>you</a:t>
            </a:r>
            <a:r>
              <a:rPr lang="de-DE" altLang="de-DE" b="1" dirty="0"/>
              <a:t> </a:t>
            </a:r>
            <a:r>
              <a:rPr lang="de-DE" altLang="de-DE" b="1" dirty="0" err="1"/>
              <a:t>need</a:t>
            </a:r>
            <a:r>
              <a:rPr lang="de-DE" altLang="de-DE" b="1" dirty="0"/>
              <a:t> a </a:t>
            </a:r>
            <a:r>
              <a:rPr lang="de-DE" altLang="de-DE" b="1" dirty="0">
                <a:solidFill>
                  <a:srgbClr val="FF0000"/>
                </a:solidFill>
              </a:rPr>
              <a:t>„Sprachzeugnis“ </a:t>
            </a:r>
            <a:r>
              <a:rPr lang="de-DE" altLang="de-DE" b="1" dirty="0" err="1"/>
              <a:t>you</a:t>
            </a:r>
            <a:r>
              <a:rPr lang="de-DE" altLang="de-DE" b="1" dirty="0"/>
              <a:t> </a:t>
            </a:r>
            <a:r>
              <a:rPr lang="de-DE" altLang="de-DE" b="1" dirty="0" err="1"/>
              <a:t>should</a:t>
            </a:r>
            <a:r>
              <a:rPr lang="de-DE" altLang="de-DE" b="1" dirty="0"/>
              <a:t> follow </a:t>
            </a:r>
            <a:r>
              <a:rPr lang="de-DE" altLang="de-DE" b="1" dirty="0" err="1"/>
              <a:t>the</a:t>
            </a:r>
            <a:r>
              <a:rPr lang="de-DE" altLang="de-DE" b="1" dirty="0"/>
              <a:t> </a:t>
            </a:r>
            <a:r>
              <a:rPr lang="de-DE" altLang="de-DE" b="1" dirty="0" err="1"/>
              <a:t>application</a:t>
            </a:r>
            <a:r>
              <a:rPr lang="de-DE" altLang="de-DE" b="1" dirty="0"/>
              <a:t> </a:t>
            </a:r>
            <a:r>
              <a:rPr lang="de-DE" altLang="de-DE" b="1" dirty="0" err="1"/>
              <a:t>procedure</a:t>
            </a:r>
            <a:r>
              <a:rPr lang="de-DE" altLang="de-DE" b="1" dirty="0"/>
              <a:t> </a:t>
            </a:r>
            <a:r>
              <a:rPr lang="de-DE" altLang="de-DE" b="1" dirty="0" err="1"/>
              <a:t>outlined</a:t>
            </a:r>
            <a:r>
              <a:rPr lang="de-DE" altLang="de-DE" b="1" dirty="0"/>
              <a:t> on </a:t>
            </a:r>
            <a:r>
              <a:rPr lang="de-DE" altLang="de-DE" b="1" dirty="0" err="1"/>
              <a:t>the</a:t>
            </a:r>
            <a:r>
              <a:rPr lang="de-DE" altLang="de-DE" b="1" dirty="0"/>
              <a:t> University Language Center (Fachsprachenzentrum) </a:t>
            </a:r>
            <a:r>
              <a:rPr lang="de-DE" altLang="de-DE" b="1" dirty="0" err="1"/>
              <a:t>homepage</a:t>
            </a:r>
            <a:r>
              <a:rPr lang="de-DE" altLang="de-DE" b="1" dirty="0"/>
              <a:t>, </a:t>
            </a:r>
            <a:r>
              <a:rPr lang="de-DE" altLang="de-DE" b="1" dirty="0" err="1"/>
              <a:t>ie</a:t>
            </a:r>
            <a:r>
              <a:rPr lang="de-DE" altLang="de-DE" b="1" dirty="0"/>
              <a:t>. </a:t>
            </a:r>
            <a:r>
              <a:rPr lang="de-DE" altLang="de-DE" b="1" dirty="0" err="1"/>
              <a:t>activate</a:t>
            </a:r>
            <a:r>
              <a:rPr lang="de-DE" altLang="de-DE" b="1" dirty="0"/>
              <a:t> an </a:t>
            </a:r>
            <a:r>
              <a:rPr lang="de-DE" altLang="de-DE" b="1" dirty="0" err="1"/>
              <a:t>application</a:t>
            </a:r>
            <a:r>
              <a:rPr lang="de-DE" altLang="de-DE" b="1" dirty="0"/>
              <a:t> </a:t>
            </a:r>
            <a:r>
              <a:rPr lang="de-DE" altLang="de-DE" b="1" dirty="0" err="1"/>
              <a:t>procedure</a:t>
            </a:r>
            <a:r>
              <a:rPr lang="de-DE" altLang="de-DE" b="1" dirty="0"/>
              <a:t> via a </a:t>
            </a:r>
            <a:r>
              <a:rPr lang="de-DE" altLang="de-DE" b="1" dirty="0" err="1"/>
              <a:t>hyperlink</a:t>
            </a:r>
            <a:r>
              <a:rPr lang="de-DE" altLang="de-DE" b="1" dirty="0"/>
              <a:t> on </a:t>
            </a:r>
            <a:r>
              <a:rPr lang="de-DE" altLang="de-DE" b="1" dirty="0" err="1"/>
              <a:t>the</a:t>
            </a:r>
            <a:r>
              <a:rPr lang="de-DE" altLang="de-DE" b="1" dirty="0"/>
              <a:t> </a:t>
            </a:r>
            <a:r>
              <a:rPr lang="de-DE" altLang="de-DE" b="1" dirty="0" err="1"/>
              <a:t>homepage</a:t>
            </a:r>
            <a:r>
              <a:rPr lang="de-DE" altLang="de-DE" b="1" dirty="0"/>
              <a:t>, </a:t>
            </a:r>
            <a:r>
              <a:rPr lang="de-DE" altLang="de-DE" b="1" dirty="0" err="1"/>
              <a:t>then</a:t>
            </a:r>
            <a:r>
              <a:rPr lang="de-DE" altLang="de-DE" b="1" dirty="0"/>
              <a:t> send </a:t>
            </a:r>
            <a:r>
              <a:rPr lang="de-DE" altLang="de-DE" b="1" dirty="0" err="1"/>
              <a:t>me</a:t>
            </a:r>
            <a:r>
              <a:rPr lang="de-DE" altLang="de-DE" b="1" dirty="0"/>
              <a:t> via Email </a:t>
            </a:r>
            <a:r>
              <a:rPr lang="de-DE" altLang="de-DE" b="1" dirty="0" err="1"/>
              <a:t>with</a:t>
            </a:r>
            <a:r>
              <a:rPr lang="de-DE" altLang="de-DE" b="1" dirty="0"/>
              <a:t> a </a:t>
            </a:r>
            <a:r>
              <a:rPr lang="de-DE" altLang="de-DE" b="1" dirty="0" err="1"/>
              <a:t>copy</a:t>
            </a:r>
            <a:r>
              <a:rPr lang="de-DE" altLang="de-DE" b="1" dirty="0"/>
              <a:t> </a:t>
            </a:r>
            <a:r>
              <a:rPr lang="de-DE" altLang="de-DE" b="1" dirty="0" err="1"/>
              <a:t>of</a:t>
            </a:r>
            <a:r>
              <a:rPr lang="de-DE" altLang="de-DE" b="1" dirty="0"/>
              <a:t> </a:t>
            </a:r>
            <a:r>
              <a:rPr lang="de-DE" altLang="de-DE" b="1" dirty="0" err="1"/>
              <a:t>the</a:t>
            </a:r>
            <a:r>
              <a:rPr lang="de-DE" altLang="de-DE" b="1" dirty="0"/>
              <a:t> „Sprachnachweis“ (</a:t>
            </a:r>
            <a:r>
              <a:rPr lang="de-DE" altLang="de-DE" b="1" dirty="0" err="1"/>
              <a:t>filled</a:t>
            </a:r>
            <a:r>
              <a:rPr lang="de-DE" altLang="de-DE" b="1" dirty="0"/>
              <a:t> out </a:t>
            </a:r>
            <a:r>
              <a:rPr lang="de-DE" altLang="de-DE" b="1" dirty="0" err="1"/>
              <a:t>with</a:t>
            </a:r>
            <a:r>
              <a:rPr lang="de-DE" altLang="de-DE" b="1" dirty="0"/>
              <a:t> </a:t>
            </a:r>
            <a:r>
              <a:rPr lang="de-DE" altLang="de-DE" b="1" dirty="0" err="1"/>
              <a:t>your</a:t>
            </a:r>
            <a:r>
              <a:rPr lang="de-DE" altLang="de-DE" b="1" dirty="0"/>
              <a:t> </a:t>
            </a:r>
            <a:r>
              <a:rPr lang="de-DE" altLang="de-DE" b="1" dirty="0" err="1"/>
              <a:t>information</a:t>
            </a:r>
            <a:r>
              <a:rPr lang="de-DE" altLang="de-DE" b="1" dirty="0"/>
              <a:t>) and also a „Leistungsnachweis“ </a:t>
            </a:r>
            <a:r>
              <a:rPr lang="de-DE" altLang="de-DE" b="1" dirty="0" err="1"/>
              <a:t>with</a:t>
            </a:r>
            <a:r>
              <a:rPr lang="de-DE" altLang="de-DE" b="1" dirty="0"/>
              <a:t> </a:t>
            </a:r>
            <a:r>
              <a:rPr lang="de-DE" altLang="de-DE" b="1" dirty="0" err="1"/>
              <a:t>your</a:t>
            </a:r>
            <a:r>
              <a:rPr lang="de-DE" altLang="de-DE" b="1" dirty="0"/>
              <a:t> English </a:t>
            </a:r>
            <a:r>
              <a:rPr lang="de-DE" altLang="de-DE" b="1" dirty="0" err="1"/>
              <a:t>course</a:t>
            </a:r>
            <a:r>
              <a:rPr lang="de-DE" altLang="de-DE" b="1" dirty="0"/>
              <a:t> grade on it.  I will </a:t>
            </a:r>
            <a:r>
              <a:rPr lang="de-DE" altLang="de-DE" b="1" dirty="0" err="1"/>
              <a:t>then</a:t>
            </a:r>
            <a:r>
              <a:rPr lang="de-DE" altLang="de-DE" b="1" dirty="0"/>
              <a:t> send </a:t>
            </a:r>
            <a:r>
              <a:rPr lang="de-DE" altLang="de-DE" b="1" dirty="0" err="1"/>
              <a:t>you</a:t>
            </a:r>
            <a:r>
              <a:rPr lang="de-DE" altLang="de-DE" b="1" dirty="0"/>
              <a:t> </a:t>
            </a:r>
            <a:r>
              <a:rPr lang="de-DE" altLang="de-DE" b="1" dirty="0" err="1"/>
              <a:t>the</a:t>
            </a:r>
            <a:r>
              <a:rPr lang="de-DE" altLang="de-DE" b="1" dirty="0"/>
              <a:t> Sprachzeugnis via Email.  Processing time </a:t>
            </a:r>
            <a:r>
              <a:rPr lang="de-DE" altLang="de-DE" b="1" dirty="0" err="1"/>
              <a:t>is</a:t>
            </a:r>
            <a:r>
              <a:rPr lang="de-DE" altLang="de-DE" b="1" dirty="0"/>
              <a:t> </a:t>
            </a:r>
            <a:r>
              <a:rPr lang="de-DE" altLang="de-DE" b="1" dirty="0" err="1"/>
              <a:t>about</a:t>
            </a:r>
            <a:r>
              <a:rPr lang="de-DE" altLang="de-DE" b="1" dirty="0"/>
              <a:t> 3 </a:t>
            </a:r>
            <a:r>
              <a:rPr lang="de-DE" altLang="de-DE" b="1" dirty="0" err="1"/>
              <a:t>days</a:t>
            </a:r>
            <a:r>
              <a:rPr lang="de-DE" altLang="de-DE" b="1" dirty="0"/>
              <a:t> </a:t>
            </a:r>
            <a:r>
              <a:rPr lang="de-DE" altLang="de-DE" b="1" dirty="0" err="1"/>
              <a:t>currently</a:t>
            </a:r>
            <a:r>
              <a:rPr lang="de-DE" altLang="de-DE" b="1" dirty="0"/>
              <a:t>. </a:t>
            </a:r>
          </a:p>
        </p:txBody>
      </p:sp>
    </p:spTree>
    <p:extLst>
      <p:ext uri="{BB962C8B-B14F-4D97-AF65-F5344CB8AC3E}">
        <p14:creationId xmlns:p14="http://schemas.microsoft.com/office/powerpoint/2010/main" val="331583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a:t>What</a:t>
            </a:r>
            <a:r>
              <a:rPr lang="de-DE" dirty="0"/>
              <a:t> </a:t>
            </a:r>
            <a:r>
              <a:rPr lang="de-DE" dirty="0" err="1"/>
              <a:t>you</a:t>
            </a:r>
            <a:r>
              <a:rPr lang="de-DE" dirty="0"/>
              <a:t> </a:t>
            </a:r>
            <a:r>
              <a:rPr lang="de-DE" dirty="0" err="1"/>
              <a:t>need</a:t>
            </a:r>
            <a:r>
              <a:rPr lang="de-DE" dirty="0"/>
              <a:t> </a:t>
            </a:r>
            <a:r>
              <a:rPr lang="de-DE" dirty="0" err="1"/>
              <a:t>to</a:t>
            </a:r>
            <a:r>
              <a:rPr lang="de-DE" dirty="0"/>
              <a:t> do </a:t>
            </a:r>
            <a:r>
              <a:rPr lang="de-DE" dirty="0" err="1"/>
              <a:t>today</a:t>
            </a:r>
            <a:r>
              <a:rPr lang="de-DE" dirty="0"/>
              <a:t> </a:t>
            </a:r>
            <a:r>
              <a:rPr lang="de-DE" dirty="0" err="1"/>
              <a:t>with</a:t>
            </a:r>
            <a:r>
              <a:rPr lang="de-DE" dirty="0"/>
              <a:t> </a:t>
            </a:r>
            <a:r>
              <a:rPr lang="de-DE" dirty="0" err="1"/>
              <a:t>remaining</a:t>
            </a:r>
            <a:r>
              <a:rPr lang="de-DE" dirty="0"/>
              <a:t> time</a:t>
            </a:r>
          </a:p>
        </p:txBody>
      </p:sp>
      <p:sp>
        <p:nvSpPr>
          <p:cNvPr id="3" name="Inhaltsplatzhalter 2"/>
          <p:cNvSpPr>
            <a:spLocks noGrp="1"/>
          </p:cNvSpPr>
          <p:nvPr>
            <p:ph idx="1"/>
          </p:nvPr>
        </p:nvSpPr>
        <p:spPr/>
        <p:txBody>
          <a:bodyPr>
            <a:normAutofit/>
          </a:bodyPr>
          <a:lstStyle/>
          <a:p>
            <a:pPr marL="0" indent="0">
              <a:buNone/>
            </a:pPr>
            <a:r>
              <a:rPr lang="de-DE" dirty="0"/>
              <a:t> 1.)  Take </a:t>
            </a:r>
            <a:r>
              <a:rPr lang="de-DE" dirty="0" err="1"/>
              <a:t>the</a:t>
            </a:r>
            <a:r>
              <a:rPr lang="de-DE" dirty="0"/>
              <a:t> Entrance </a:t>
            </a:r>
            <a:r>
              <a:rPr lang="de-DE" dirty="0" err="1"/>
              <a:t>Exam</a:t>
            </a:r>
            <a:r>
              <a:rPr lang="de-DE" dirty="0"/>
              <a:t>/Sprachtest/</a:t>
            </a:r>
            <a:r>
              <a:rPr lang="de-DE" dirty="0" err="1"/>
              <a:t>Preliminary</a:t>
            </a:r>
            <a:r>
              <a:rPr lang="de-DE" dirty="0"/>
              <a:t> </a:t>
            </a:r>
            <a:r>
              <a:rPr lang="de-DE" dirty="0" err="1"/>
              <a:t>Exam</a:t>
            </a:r>
            <a:r>
              <a:rPr lang="de-DE" dirty="0"/>
              <a:t> on </a:t>
            </a:r>
            <a:r>
              <a:rPr lang="de-DE" dirty="0" err="1"/>
              <a:t>campUAS</a:t>
            </a:r>
            <a:r>
              <a:rPr lang="de-DE" dirty="0"/>
              <a:t>.</a:t>
            </a:r>
          </a:p>
          <a:p>
            <a:pPr marL="0" indent="0">
              <a:buNone/>
            </a:pPr>
            <a:r>
              <a:rPr lang="de-DE" dirty="0"/>
              <a:t>2.)  Read </a:t>
            </a:r>
            <a:r>
              <a:rPr lang="de-DE" dirty="0" err="1"/>
              <a:t>through</a:t>
            </a:r>
            <a:r>
              <a:rPr lang="de-DE" dirty="0"/>
              <a:t> material </a:t>
            </a:r>
            <a:r>
              <a:rPr lang="de-DE" dirty="0" err="1"/>
              <a:t>for</a:t>
            </a:r>
            <a:r>
              <a:rPr lang="de-DE" dirty="0"/>
              <a:t> Unit 1 (</a:t>
            </a:r>
            <a:r>
              <a:rPr lang="de-DE" dirty="0" err="1"/>
              <a:t>for</a:t>
            </a:r>
            <a:r>
              <a:rPr lang="de-DE" dirty="0"/>
              <a:t> </a:t>
            </a:r>
            <a:r>
              <a:rPr lang="de-DE" dirty="0" err="1"/>
              <a:t>EfF</a:t>
            </a:r>
            <a:r>
              <a:rPr lang="de-DE" dirty="0"/>
              <a:t> essential).</a:t>
            </a:r>
          </a:p>
          <a:p>
            <a:pPr marL="0" indent="0">
              <a:buNone/>
            </a:pPr>
            <a:r>
              <a:rPr lang="de-DE" dirty="0"/>
              <a:t>3.)  </a:t>
            </a:r>
            <a:r>
              <a:rPr lang="de-DE" dirty="0" err="1"/>
              <a:t>Decide</a:t>
            </a:r>
            <a:r>
              <a:rPr lang="de-DE" dirty="0"/>
              <a:t> </a:t>
            </a:r>
            <a:r>
              <a:rPr lang="de-DE" dirty="0" err="1"/>
              <a:t>if</a:t>
            </a:r>
            <a:r>
              <a:rPr lang="de-DE" dirty="0"/>
              <a:t> </a:t>
            </a:r>
            <a:r>
              <a:rPr lang="de-DE" dirty="0" err="1"/>
              <a:t>you</a:t>
            </a:r>
            <a:r>
              <a:rPr lang="de-DE" dirty="0"/>
              <a:t> </a:t>
            </a:r>
            <a:r>
              <a:rPr lang="de-DE" dirty="0" err="1"/>
              <a:t>want</a:t>
            </a:r>
            <a:r>
              <a:rPr lang="de-DE" dirty="0"/>
              <a:t> </a:t>
            </a:r>
            <a:r>
              <a:rPr lang="de-DE" dirty="0" err="1"/>
              <a:t>to</a:t>
            </a:r>
            <a:r>
              <a:rPr lang="de-DE" dirty="0"/>
              <a:t> </a:t>
            </a:r>
            <a:r>
              <a:rPr lang="de-DE" dirty="0" err="1"/>
              <a:t>take</a:t>
            </a:r>
            <a:r>
              <a:rPr lang="de-DE" dirty="0"/>
              <a:t> additional </a:t>
            </a:r>
            <a:r>
              <a:rPr lang="de-DE" dirty="0" err="1"/>
              <a:t>language</a:t>
            </a:r>
            <a:r>
              <a:rPr lang="de-DE" dirty="0"/>
              <a:t> </a:t>
            </a:r>
            <a:r>
              <a:rPr lang="de-DE" dirty="0" err="1"/>
              <a:t>courses</a:t>
            </a:r>
            <a:r>
              <a:rPr lang="de-DE" dirty="0"/>
              <a:t> at </a:t>
            </a:r>
            <a:r>
              <a:rPr lang="de-DE" dirty="0" err="1"/>
              <a:t>the</a:t>
            </a:r>
            <a:r>
              <a:rPr lang="de-DE" dirty="0"/>
              <a:t> University Language Center (Fachsprachenzentrum).</a:t>
            </a:r>
          </a:p>
        </p:txBody>
      </p:sp>
    </p:spTree>
    <p:extLst>
      <p:ext uri="{BB962C8B-B14F-4D97-AF65-F5344CB8AC3E}">
        <p14:creationId xmlns:p14="http://schemas.microsoft.com/office/powerpoint/2010/main" val="17464954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a:t>Mandatory</a:t>
            </a:r>
            <a:r>
              <a:rPr lang="de-DE" dirty="0"/>
              <a:t> Entrance </a:t>
            </a:r>
            <a:r>
              <a:rPr lang="de-DE" dirty="0" err="1"/>
              <a:t>Exam</a:t>
            </a:r>
            <a:r>
              <a:rPr lang="de-DE" dirty="0"/>
              <a:t>: CAMPUAS</a:t>
            </a:r>
          </a:p>
        </p:txBody>
      </p:sp>
      <p:sp>
        <p:nvSpPr>
          <p:cNvPr id="3" name="Inhaltsplatzhalter 2"/>
          <p:cNvSpPr>
            <a:spLocks noGrp="1"/>
          </p:cNvSpPr>
          <p:nvPr>
            <p:ph idx="1"/>
          </p:nvPr>
        </p:nvSpPr>
        <p:spPr/>
        <p:txBody>
          <a:bodyPr>
            <a:normAutofit/>
          </a:bodyPr>
          <a:lstStyle/>
          <a:p>
            <a:pPr marL="0" indent="0">
              <a:buNone/>
            </a:pPr>
            <a:r>
              <a:rPr lang="en-US" dirty="0"/>
              <a:t>In the various individual </a:t>
            </a:r>
            <a:r>
              <a:rPr lang="en-US" dirty="0" err="1"/>
              <a:t>CampUAS</a:t>
            </a:r>
            <a:r>
              <a:rPr lang="en-US" dirty="0"/>
              <a:t> courses below you will find information specific to your language program and instructions for taking a mandatory entrance exam.</a:t>
            </a:r>
          </a:p>
          <a:p>
            <a:pPr marL="0" indent="0">
              <a:buNone/>
            </a:pPr>
            <a:r>
              <a:rPr lang="en-US" dirty="0"/>
              <a:t>The results of the entrance exam do not contribute to your grade, but provide you with an approximate idea of what level English you already have, and will help the program coordinator understand your language needs.</a:t>
            </a:r>
          </a:p>
          <a:p>
            <a:pPr fontAlgn="ctr"/>
            <a:r>
              <a:rPr lang="en-US" dirty="0"/>
              <a:t>Score equivalent to the C1 level on Mandatory Entrance Exam:</a:t>
            </a:r>
            <a:endParaRPr lang="de-DE" dirty="0"/>
          </a:p>
          <a:p>
            <a:pPr fontAlgn="ctr"/>
            <a:r>
              <a:rPr lang="de-DE" dirty="0"/>
              <a:t>55&lt;&gt;65 (out </a:t>
            </a:r>
            <a:r>
              <a:rPr lang="de-DE" dirty="0" err="1"/>
              <a:t>of</a:t>
            </a:r>
            <a:r>
              <a:rPr lang="de-DE" dirty="0"/>
              <a:t> 70)</a:t>
            </a:r>
          </a:p>
          <a:p>
            <a:pPr marL="0" indent="0">
              <a:buNone/>
            </a:pPr>
            <a:endParaRPr lang="de-DE" dirty="0"/>
          </a:p>
        </p:txBody>
      </p:sp>
    </p:spTree>
    <p:extLst>
      <p:ext uri="{BB962C8B-B14F-4D97-AF65-F5344CB8AC3E}">
        <p14:creationId xmlns:p14="http://schemas.microsoft.com/office/powerpoint/2010/main" val="29674813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0DFE00-FABB-4357-88EA-48DA2141ADB5}"/>
              </a:ext>
            </a:extLst>
          </p:cNvPr>
          <p:cNvSpPr>
            <a:spLocks noGrp="1"/>
          </p:cNvSpPr>
          <p:nvPr>
            <p:ph type="title"/>
          </p:nvPr>
        </p:nvSpPr>
        <p:spPr/>
        <p:txBody>
          <a:bodyPr>
            <a:normAutofit/>
          </a:bodyPr>
          <a:lstStyle/>
          <a:p>
            <a:r>
              <a:rPr lang="de-DE" dirty="0"/>
              <a:t>Additional Language Courses at University Language Center</a:t>
            </a:r>
          </a:p>
        </p:txBody>
      </p:sp>
      <p:sp>
        <p:nvSpPr>
          <p:cNvPr id="3" name="Inhaltsplatzhalter 2">
            <a:extLst>
              <a:ext uri="{FF2B5EF4-FFF2-40B4-BE49-F238E27FC236}">
                <a16:creationId xmlns:a16="http://schemas.microsoft.com/office/drawing/2014/main" id="{607CFA8C-1954-4FF2-BE16-AE52B21AD0D2}"/>
              </a:ext>
            </a:extLst>
          </p:cNvPr>
          <p:cNvSpPr>
            <a:spLocks noGrp="1"/>
          </p:cNvSpPr>
          <p:nvPr>
            <p:ph idx="1"/>
          </p:nvPr>
        </p:nvSpPr>
        <p:spPr/>
        <p:txBody>
          <a:bodyPr/>
          <a:lstStyle/>
          <a:p>
            <a:r>
              <a:rPr lang="en-US" dirty="0"/>
              <a:t>In addition to the Study-Program integrated language courses in International Finance and other Study Programs , the University Language Center has a broad range of courses in many languages.  For the current course program, please see the University Language Center Homepage on the FRA-UAS Homepage menu system.</a:t>
            </a:r>
            <a:endParaRPr lang="de-DE" dirty="0"/>
          </a:p>
          <a:p>
            <a:endParaRPr lang="de-DE" dirty="0"/>
          </a:p>
        </p:txBody>
      </p:sp>
    </p:spTree>
    <p:extLst>
      <p:ext uri="{BB962C8B-B14F-4D97-AF65-F5344CB8AC3E}">
        <p14:creationId xmlns:p14="http://schemas.microsoft.com/office/powerpoint/2010/main" val="3441401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Welcome</a:t>
            </a:r>
          </a:p>
        </p:txBody>
      </p:sp>
      <p:sp>
        <p:nvSpPr>
          <p:cNvPr id="3" name="Inhaltsplatzhalter 2"/>
          <p:cNvSpPr>
            <a:spLocks noGrp="1"/>
          </p:cNvSpPr>
          <p:nvPr>
            <p:ph idx="1"/>
          </p:nvPr>
        </p:nvSpPr>
        <p:spPr/>
        <p:txBody>
          <a:bodyPr>
            <a:normAutofit fontScale="32500" lnSpcReduction="20000"/>
          </a:bodyPr>
          <a:lstStyle/>
          <a:p>
            <a:pPr marL="0" indent="0">
              <a:buNone/>
            </a:pPr>
            <a:r>
              <a:rPr lang="en-US" sz="6400" dirty="0"/>
              <a:t>We at the University Language Center (FRA-UAS) want to welcome and inform you about your opportunities to study English in your Study Program “International Finance” in FB3.</a:t>
            </a:r>
          </a:p>
          <a:p>
            <a:pPr marL="0" indent="0">
              <a:buNone/>
            </a:pPr>
            <a:r>
              <a:rPr lang="en-US" sz="6400" dirty="0"/>
              <a:t>There are two courses: “English for Finance” (C1) and “English for Presentations” (C1).  </a:t>
            </a:r>
          </a:p>
          <a:p>
            <a:pPr marL="0" indent="0">
              <a:buNone/>
            </a:pPr>
            <a:r>
              <a:rPr lang="en-US" sz="6400" dirty="0"/>
              <a:t>These courses are two separate modules, Module 34 and Module 35, with two separate grades.    You can see the descriptions of these Modules in the Module Handbook pdf on the International Finance web page.</a:t>
            </a:r>
          </a:p>
          <a:p>
            <a:pPr marL="0" indent="0">
              <a:buNone/>
            </a:pPr>
            <a:r>
              <a:rPr lang="en-US" sz="6400" dirty="0"/>
              <a:t>Both modules have one class with no limit on enrollment.</a:t>
            </a:r>
          </a:p>
          <a:p>
            <a:pPr marL="0" indent="0">
              <a:buNone/>
            </a:pPr>
            <a:r>
              <a:rPr lang="en-US" sz="6400" dirty="0"/>
              <a:t>The classes meet weekly in double blocks at the same time.</a:t>
            </a:r>
          </a:p>
          <a:p>
            <a:pPr marL="0" indent="0">
              <a:buNone/>
            </a:pPr>
            <a:r>
              <a:rPr lang="en-US" sz="6400" dirty="0"/>
              <a:t>These classes are Mandatory Elective Modules (“</a:t>
            </a:r>
            <a:r>
              <a:rPr lang="en-US" sz="6400" dirty="0" err="1"/>
              <a:t>Wahlpflichtmodulen</a:t>
            </a:r>
            <a:r>
              <a:rPr lang="en-US" sz="6400" dirty="0"/>
              <a:t>”) recommended for students in the 2</a:t>
            </a:r>
            <a:r>
              <a:rPr lang="en-US" sz="6400" baseline="30000" dirty="0"/>
              <a:t>nd</a:t>
            </a:r>
            <a:r>
              <a:rPr lang="en-US" sz="6400" dirty="0"/>
              <a:t> and 3</a:t>
            </a:r>
            <a:r>
              <a:rPr lang="en-US" sz="6400" baseline="30000" dirty="0"/>
              <a:t>rd</a:t>
            </a:r>
            <a:r>
              <a:rPr lang="en-US" sz="6400" dirty="0"/>
              <a:t> semester of the BA program in International Finance.   </a:t>
            </a:r>
          </a:p>
          <a:p>
            <a:pPr marL="0" indent="0">
              <a:buNone/>
            </a:pPr>
            <a:r>
              <a:rPr lang="en-US" sz="6400" dirty="0"/>
              <a:t>For Mandatory Elective Modules, you choose from a pool of two  Modules in these semesters, </a:t>
            </a:r>
            <a:r>
              <a:rPr lang="en-US" sz="6400" dirty="0" err="1"/>
              <a:t>ie</a:t>
            </a:r>
            <a:r>
              <a:rPr lang="en-US" sz="6400" dirty="0"/>
              <a:t>. Either English or ICC, or either English or Marketing. </a:t>
            </a:r>
            <a:endParaRPr lang="de-DE" sz="6400" dirty="0"/>
          </a:p>
        </p:txBody>
      </p:sp>
    </p:spTree>
    <p:extLst>
      <p:ext uri="{BB962C8B-B14F-4D97-AF65-F5344CB8AC3E}">
        <p14:creationId xmlns:p14="http://schemas.microsoft.com/office/powerpoint/2010/main" val="8221745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QUESTIONS?</a:t>
            </a:r>
          </a:p>
        </p:txBody>
      </p:sp>
      <p:pic>
        <p:nvPicPr>
          <p:cNvPr id="4" name="Inhaltsplatzhalt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476" y="2021911"/>
            <a:ext cx="7619048" cy="3682540"/>
          </a:xfrm>
        </p:spPr>
      </p:pic>
    </p:spTree>
    <p:extLst>
      <p:ext uri="{BB962C8B-B14F-4D97-AF65-F5344CB8AC3E}">
        <p14:creationId xmlns:p14="http://schemas.microsoft.com/office/powerpoint/2010/main" val="26056611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E360FA-7442-4E6F-ABFC-8E2AF8A49F39}"/>
              </a:ext>
            </a:extLst>
          </p:cNvPr>
          <p:cNvSpPr>
            <a:spLocks noGrp="1"/>
          </p:cNvSpPr>
          <p:nvPr>
            <p:ph type="title"/>
          </p:nvPr>
        </p:nvSpPr>
        <p:spPr/>
        <p:txBody>
          <a:bodyPr/>
          <a:lstStyle/>
          <a:p>
            <a:r>
              <a:rPr lang="de-DE" dirty="0" err="1"/>
              <a:t>Getting</a:t>
            </a:r>
            <a:r>
              <a:rPr lang="de-DE" dirty="0"/>
              <a:t> </a:t>
            </a:r>
            <a:r>
              <a:rPr lang="de-DE" dirty="0" err="1"/>
              <a:t>to</a:t>
            </a:r>
            <a:r>
              <a:rPr lang="de-DE" dirty="0"/>
              <a:t> </a:t>
            </a:r>
            <a:r>
              <a:rPr lang="de-DE" dirty="0" err="1"/>
              <a:t>Know</a:t>
            </a:r>
            <a:r>
              <a:rPr lang="de-DE" dirty="0"/>
              <a:t> </a:t>
            </a:r>
            <a:r>
              <a:rPr lang="de-DE" dirty="0" err="1"/>
              <a:t>You</a:t>
            </a:r>
            <a:endParaRPr lang="de-DE" dirty="0"/>
          </a:p>
        </p:txBody>
      </p:sp>
      <p:sp>
        <p:nvSpPr>
          <p:cNvPr id="3" name="Inhaltsplatzhalter 2">
            <a:extLst>
              <a:ext uri="{FF2B5EF4-FFF2-40B4-BE49-F238E27FC236}">
                <a16:creationId xmlns:a16="http://schemas.microsoft.com/office/drawing/2014/main" id="{A12CD84F-221E-4DA2-ADDA-FB8EE9D3C1D4}"/>
              </a:ext>
            </a:extLst>
          </p:cNvPr>
          <p:cNvSpPr>
            <a:spLocks noGrp="1"/>
          </p:cNvSpPr>
          <p:nvPr>
            <p:ph idx="1"/>
          </p:nvPr>
        </p:nvSpPr>
        <p:spPr/>
        <p:txBody>
          <a:bodyPr>
            <a:normAutofit/>
          </a:bodyPr>
          <a:lstStyle/>
          <a:p>
            <a:pPr marL="0" indent="0">
              <a:buNone/>
            </a:pPr>
            <a:r>
              <a:rPr lang="de-DE" dirty="0"/>
              <a:t>1.  Find a </a:t>
            </a:r>
            <a:r>
              <a:rPr lang="de-DE" dirty="0" err="1"/>
              <a:t>partner</a:t>
            </a:r>
            <a:r>
              <a:rPr lang="de-DE" dirty="0"/>
              <a:t>—</a:t>
            </a:r>
            <a:r>
              <a:rPr lang="de-DE" dirty="0" err="1"/>
              <a:t>best</a:t>
            </a:r>
            <a:r>
              <a:rPr lang="de-DE" dirty="0"/>
              <a:t> </a:t>
            </a:r>
            <a:r>
              <a:rPr lang="de-DE" dirty="0" err="1"/>
              <a:t>if</a:t>
            </a:r>
            <a:r>
              <a:rPr lang="de-DE" dirty="0"/>
              <a:t> </a:t>
            </a:r>
            <a:r>
              <a:rPr lang="de-DE" dirty="0" err="1"/>
              <a:t>it</a:t>
            </a:r>
            <a:r>
              <a:rPr lang="de-DE" dirty="0"/>
              <a:t> </a:t>
            </a:r>
            <a:r>
              <a:rPr lang="de-DE" dirty="0" err="1"/>
              <a:t>is</a:t>
            </a:r>
            <a:r>
              <a:rPr lang="de-DE" dirty="0"/>
              <a:t> </a:t>
            </a:r>
            <a:r>
              <a:rPr lang="de-DE" dirty="0" err="1"/>
              <a:t>somebody</a:t>
            </a:r>
            <a:r>
              <a:rPr lang="de-DE" dirty="0"/>
              <a:t> </a:t>
            </a:r>
            <a:r>
              <a:rPr lang="de-DE" dirty="0" err="1"/>
              <a:t>you</a:t>
            </a:r>
            <a:r>
              <a:rPr lang="de-DE" dirty="0"/>
              <a:t> do not </a:t>
            </a:r>
            <a:r>
              <a:rPr lang="de-DE" dirty="0" err="1"/>
              <a:t>know</a:t>
            </a:r>
            <a:r>
              <a:rPr lang="de-DE" dirty="0"/>
              <a:t>.</a:t>
            </a:r>
          </a:p>
          <a:p>
            <a:pPr marL="0" indent="0">
              <a:buNone/>
            </a:pPr>
            <a:r>
              <a:rPr lang="de-DE" dirty="0"/>
              <a:t>2. Gather </a:t>
            </a:r>
            <a:r>
              <a:rPr lang="de-DE" dirty="0" err="1"/>
              <a:t>as</a:t>
            </a:r>
            <a:r>
              <a:rPr lang="de-DE" dirty="0"/>
              <a:t> </a:t>
            </a:r>
            <a:r>
              <a:rPr lang="de-DE" dirty="0" err="1"/>
              <a:t>much</a:t>
            </a:r>
            <a:r>
              <a:rPr lang="de-DE" dirty="0"/>
              <a:t> </a:t>
            </a:r>
            <a:r>
              <a:rPr lang="de-DE" dirty="0" err="1"/>
              <a:t>information</a:t>
            </a:r>
            <a:r>
              <a:rPr lang="de-DE" dirty="0"/>
              <a:t> </a:t>
            </a:r>
            <a:r>
              <a:rPr lang="de-DE" dirty="0" err="1"/>
              <a:t>about</a:t>
            </a:r>
            <a:r>
              <a:rPr lang="de-DE" dirty="0"/>
              <a:t> </a:t>
            </a:r>
            <a:r>
              <a:rPr lang="de-DE" dirty="0" err="1"/>
              <a:t>them</a:t>
            </a:r>
            <a:r>
              <a:rPr lang="de-DE" dirty="0"/>
              <a:t> in 5 </a:t>
            </a:r>
            <a:r>
              <a:rPr lang="de-DE" dirty="0" err="1"/>
              <a:t>minutes</a:t>
            </a:r>
            <a:r>
              <a:rPr lang="de-DE" dirty="0"/>
              <a:t> </a:t>
            </a:r>
            <a:r>
              <a:rPr lang="de-DE" dirty="0" err="1"/>
              <a:t>using</a:t>
            </a:r>
            <a:r>
              <a:rPr lang="de-DE" dirty="0"/>
              <a:t> </a:t>
            </a:r>
            <a:r>
              <a:rPr lang="de-DE" dirty="0" err="1"/>
              <a:t>the</a:t>
            </a:r>
            <a:r>
              <a:rPr lang="de-DE" dirty="0"/>
              <a:t> </a:t>
            </a:r>
            <a:r>
              <a:rPr lang="de-DE" dirty="0" err="1"/>
              <a:t>questions</a:t>
            </a:r>
            <a:r>
              <a:rPr lang="de-DE" dirty="0"/>
              <a:t> on </a:t>
            </a:r>
            <a:r>
              <a:rPr lang="de-DE" dirty="0" err="1"/>
              <a:t>the</a:t>
            </a:r>
            <a:r>
              <a:rPr lang="de-DE" dirty="0"/>
              <a:t> „</a:t>
            </a:r>
            <a:r>
              <a:rPr lang="de-DE" dirty="0" err="1"/>
              <a:t>Questionaire</a:t>
            </a:r>
            <a:r>
              <a:rPr lang="de-DE" dirty="0"/>
              <a:t> and Interview“ </a:t>
            </a:r>
            <a:r>
              <a:rPr lang="de-DE" dirty="0" err="1"/>
              <a:t>sheet</a:t>
            </a:r>
            <a:r>
              <a:rPr lang="de-DE" dirty="0"/>
              <a:t>.</a:t>
            </a:r>
          </a:p>
          <a:p>
            <a:pPr marL="0" indent="0">
              <a:buNone/>
            </a:pPr>
            <a:r>
              <a:rPr lang="de-DE" dirty="0"/>
              <a:t>3.  Reverse </a:t>
            </a:r>
            <a:r>
              <a:rPr lang="de-DE" dirty="0" err="1"/>
              <a:t>roles</a:t>
            </a:r>
            <a:r>
              <a:rPr lang="de-DE" dirty="0"/>
              <a:t>.</a:t>
            </a:r>
          </a:p>
          <a:p>
            <a:pPr marL="0" indent="0">
              <a:buNone/>
            </a:pPr>
            <a:r>
              <a:rPr lang="de-DE" dirty="0"/>
              <a:t>10.  After 10 </a:t>
            </a:r>
            <a:r>
              <a:rPr lang="de-DE" dirty="0" err="1"/>
              <a:t>Minutes</a:t>
            </a:r>
            <a:r>
              <a:rPr lang="de-DE" dirty="0"/>
              <a:t>, </a:t>
            </a:r>
            <a:r>
              <a:rPr lang="de-DE" dirty="0" err="1"/>
              <a:t>the</a:t>
            </a:r>
            <a:r>
              <a:rPr lang="de-DE" dirty="0"/>
              <a:t> interview </a:t>
            </a:r>
            <a:r>
              <a:rPr lang="de-DE" dirty="0" err="1"/>
              <a:t>process</a:t>
            </a:r>
            <a:r>
              <a:rPr lang="de-DE" dirty="0"/>
              <a:t> </a:t>
            </a:r>
            <a:r>
              <a:rPr lang="de-DE" dirty="0" err="1"/>
              <a:t>stops</a:t>
            </a:r>
            <a:r>
              <a:rPr lang="de-DE" dirty="0"/>
              <a:t> and </a:t>
            </a:r>
            <a:r>
              <a:rPr lang="de-DE" dirty="0" err="1"/>
              <a:t>everybody</a:t>
            </a:r>
            <a:r>
              <a:rPr lang="de-DE" dirty="0"/>
              <a:t> </a:t>
            </a:r>
            <a:r>
              <a:rPr lang="de-DE" dirty="0" err="1"/>
              <a:t>introduces</a:t>
            </a:r>
            <a:r>
              <a:rPr lang="de-DE" dirty="0"/>
              <a:t> </a:t>
            </a:r>
            <a:r>
              <a:rPr lang="de-DE" dirty="0" err="1"/>
              <a:t>their</a:t>
            </a:r>
            <a:r>
              <a:rPr lang="de-DE" dirty="0"/>
              <a:t> </a:t>
            </a:r>
            <a:r>
              <a:rPr lang="de-DE" dirty="0" err="1"/>
              <a:t>partner</a:t>
            </a:r>
            <a:r>
              <a:rPr lang="de-DE" dirty="0"/>
              <a:t> </a:t>
            </a:r>
            <a:r>
              <a:rPr lang="de-DE" dirty="0" err="1"/>
              <a:t>to</a:t>
            </a:r>
            <a:r>
              <a:rPr lang="de-DE" dirty="0"/>
              <a:t> </a:t>
            </a:r>
            <a:r>
              <a:rPr lang="de-DE" dirty="0" err="1"/>
              <a:t>the</a:t>
            </a:r>
            <a:r>
              <a:rPr lang="de-DE" dirty="0"/>
              <a:t> </a:t>
            </a:r>
            <a:r>
              <a:rPr lang="de-DE" dirty="0" err="1"/>
              <a:t>class</a:t>
            </a:r>
            <a:r>
              <a:rPr lang="de-DE" dirty="0"/>
              <a:t>.</a:t>
            </a:r>
          </a:p>
        </p:txBody>
      </p:sp>
    </p:spTree>
    <p:extLst>
      <p:ext uri="{BB962C8B-B14F-4D97-AF65-F5344CB8AC3E}">
        <p14:creationId xmlns:p14="http://schemas.microsoft.com/office/powerpoint/2010/main" val="22244163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a:bodyPr>
          <a:lstStyle/>
          <a:p>
            <a:pPr eaLnBrk="1" hangingPunct="1"/>
            <a:r>
              <a:rPr lang="de-DE" altLang="de-DE" sz="4000" dirty="0" err="1"/>
              <a:t>What</a:t>
            </a:r>
            <a:r>
              <a:rPr lang="de-DE" altLang="de-DE" sz="4000" dirty="0"/>
              <a:t> </a:t>
            </a:r>
            <a:r>
              <a:rPr lang="de-DE" altLang="de-DE" sz="4000" dirty="0" err="1"/>
              <a:t>You</a:t>
            </a:r>
            <a:r>
              <a:rPr lang="de-DE" altLang="de-DE" sz="4000" dirty="0"/>
              <a:t> Need </a:t>
            </a:r>
            <a:r>
              <a:rPr lang="de-DE" altLang="de-DE" sz="4000" dirty="0" err="1"/>
              <a:t>to</a:t>
            </a:r>
            <a:r>
              <a:rPr lang="de-DE" altLang="de-DE" sz="4000" dirty="0"/>
              <a:t> Do </a:t>
            </a:r>
            <a:r>
              <a:rPr lang="de-DE" altLang="de-DE" sz="4000" dirty="0" err="1"/>
              <a:t>With</a:t>
            </a:r>
            <a:r>
              <a:rPr lang="de-DE" altLang="de-DE" sz="4000" dirty="0"/>
              <a:t> </a:t>
            </a:r>
            <a:r>
              <a:rPr lang="de-DE" altLang="de-DE" sz="4000" dirty="0" err="1"/>
              <a:t>Remaining</a:t>
            </a:r>
            <a:r>
              <a:rPr lang="de-DE" altLang="de-DE" sz="4000" dirty="0"/>
              <a:t> </a:t>
            </a:r>
            <a:r>
              <a:rPr lang="de-DE" altLang="de-DE" sz="4000" dirty="0" err="1"/>
              <a:t>Lesson</a:t>
            </a:r>
            <a:r>
              <a:rPr lang="de-DE" altLang="de-DE" sz="4000" dirty="0"/>
              <a:t> Time Today</a:t>
            </a:r>
          </a:p>
        </p:txBody>
      </p:sp>
      <p:sp>
        <p:nvSpPr>
          <p:cNvPr id="29699" name="Rectangle 3"/>
          <p:cNvSpPr>
            <a:spLocks noGrp="1" noChangeArrowheads="1"/>
          </p:cNvSpPr>
          <p:nvPr>
            <p:ph type="body" idx="1"/>
          </p:nvPr>
        </p:nvSpPr>
        <p:spPr/>
        <p:txBody>
          <a:bodyPr>
            <a:normAutofit fontScale="92500" lnSpcReduction="10000"/>
          </a:bodyPr>
          <a:lstStyle/>
          <a:p>
            <a:pPr eaLnBrk="1" hangingPunct="1"/>
            <a:r>
              <a:rPr lang="de-DE" altLang="de-DE" dirty="0"/>
              <a:t>Register </a:t>
            </a:r>
            <a:r>
              <a:rPr lang="de-DE" altLang="de-DE" dirty="0" err="1"/>
              <a:t>for</a:t>
            </a:r>
            <a:r>
              <a:rPr lang="de-DE" altLang="de-DE" dirty="0"/>
              <a:t> </a:t>
            </a:r>
            <a:r>
              <a:rPr lang="de-DE" altLang="de-DE" dirty="0" err="1"/>
              <a:t>the</a:t>
            </a:r>
            <a:r>
              <a:rPr lang="de-DE" altLang="de-DE" dirty="0"/>
              <a:t> </a:t>
            </a:r>
            <a:r>
              <a:rPr lang="de-DE" altLang="de-DE" dirty="0" err="1"/>
              <a:t>module</a:t>
            </a:r>
            <a:r>
              <a:rPr lang="de-DE" altLang="de-DE" dirty="0"/>
              <a:t> and </a:t>
            </a:r>
            <a:r>
              <a:rPr lang="de-DE" altLang="de-DE" dirty="0" err="1"/>
              <a:t>register</a:t>
            </a:r>
            <a:r>
              <a:rPr lang="de-DE" altLang="de-DE" dirty="0"/>
              <a:t> on </a:t>
            </a:r>
            <a:r>
              <a:rPr lang="de-DE" altLang="de-DE" dirty="0" err="1"/>
              <a:t>campUAS</a:t>
            </a:r>
            <a:r>
              <a:rPr lang="de-DE" altLang="de-DE" dirty="0"/>
              <a:t> </a:t>
            </a:r>
            <a:r>
              <a:rPr lang="de-DE" altLang="de-DE" dirty="0" err="1"/>
              <a:t>for</a:t>
            </a:r>
            <a:r>
              <a:rPr lang="de-DE" altLang="de-DE" dirty="0"/>
              <a:t> </a:t>
            </a:r>
            <a:r>
              <a:rPr lang="de-DE" altLang="de-DE" dirty="0" err="1"/>
              <a:t>the</a:t>
            </a:r>
            <a:r>
              <a:rPr lang="de-DE" altLang="de-DE" dirty="0"/>
              <a:t> </a:t>
            </a:r>
            <a:r>
              <a:rPr lang="de-DE" altLang="de-DE" dirty="0" err="1"/>
              <a:t>course</a:t>
            </a:r>
            <a:r>
              <a:rPr lang="de-DE" altLang="de-DE" dirty="0"/>
              <a:t>.  After </a:t>
            </a:r>
            <a:r>
              <a:rPr lang="de-DE" altLang="de-DE" dirty="0" err="1"/>
              <a:t>the</a:t>
            </a:r>
            <a:r>
              <a:rPr lang="de-DE" altLang="de-DE" dirty="0"/>
              <a:t> </a:t>
            </a:r>
            <a:r>
              <a:rPr lang="de-DE" altLang="de-DE" dirty="0" err="1"/>
              <a:t>deadline</a:t>
            </a:r>
            <a:r>
              <a:rPr lang="de-DE" altLang="de-DE" dirty="0"/>
              <a:t> </a:t>
            </a:r>
            <a:r>
              <a:rPr lang="de-DE" altLang="de-DE" dirty="0" err="1"/>
              <a:t>it</a:t>
            </a:r>
            <a:r>
              <a:rPr lang="de-DE" altLang="de-DE" dirty="0"/>
              <a:t> </a:t>
            </a:r>
            <a:r>
              <a:rPr lang="de-DE" altLang="de-DE" dirty="0" err="1"/>
              <a:t>is</a:t>
            </a:r>
            <a:r>
              <a:rPr lang="de-DE" altLang="de-DE" dirty="0"/>
              <a:t> impossible </a:t>
            </a:r>
            <a:r>
              <a:rPr lang="de-DE" altLang="de-DE" dirty="0" err="1"/>
              <a:t>to</a:t>
            </a:r>
            <a:r>
              <a:rPr lang="de-DE" altLang="de-DE" dirty="0"/>
              <a:t> </a:t>
            </a:r>
            <a:r>
              <a:rPr lang="de-DE" altLang="de-DE" dirty="0" err="1"/>
              <a:t>register</a:t>
            </a:r>
            <a:r>
              <a:rPr lang="de-DE" altLang="de-DE" dirty="0"/>
              <a:t> and </a:t>
            </a:r>
            <a:r>
              <a:rPr lang="de-DE" altLang="de-DE" dirty="0" err="1"/>
              <a:t>to</a:t>
            </a:r>
            <a:r>
              <a:rPr lang="de-DE" altLang="de-DE" dirty="0"/>
              <a:t> </a:t>
            </a:r>
            <a:r>
              <a:rPr lang="de-DE" altLang="de-DE" dirty="0" err="1"/>
              <a:t>get</a:t>
            </a:r>
            <a:r>
              <a:rPr lang="de-DE" altLang="de-DE" dirty="0"/>
              <a:t> a grade </a:t>
            </a:r>
            <a:r>
              <a:rPr lang="de-DE" altLang="de-DE" dirty="0" err="1"/>
              <a:t>for</a:t>
            </a:r>
            <a:r>
              <a:rPr lang="de-DE" altLang="de-DE" dirty="0"/>
              <a:t> </a:t>
            </a:r>
            <a:r>
              <a:rPr lang="de-DE" altLang="de-DE" dirty="0" err="1"/>
              <a:t>the</a:t>
            </a:r>
            <a:r>
              <a:rPr lang="de-DE" altLang="de-DE" dirty="0"/>
              <a:t> </a:t>
            </a:r>
            <a:r>
              <a:rPr lang="de-DE" altLang="de-DE" dirty="0" err="1"/>
              <a:t>module</a:t>
            </a:r>
            <a:r>
              <a:rPr lang="de-DE" altLang="de-DE" dirty="0"/>
              <a:t>.</a:t>
            </a:r>
          </a:p>
          <a:p>
            <a:pPr eaLnBrk="1" hangingPunct="1"/>
            <a:r>
              <a:rPr lang="de-DE" altLang="de-DE" dirty="0"/>
              <a:t>Take Entrance </a:t>
            </a:r>
            <a:r>
              <a:rPr lang="de-DE" altLang="de-DE" dirty="0" err="1"/>
              <a:t>Exam</a:t>
            </a:r>
            <a:r>
              <a:rPr lang="de-DE" altLang="de-DE" dirty="0"/>
              <a:t> / Placement </a:t>
            </a:r>
            <a:r>
              <a:rPr lang="de-DE" altLang="de-DE" dirty="0" err="1"/>
              <a:t>Exam</a:t>
            </a:r>
            <a:r>
              <a:rPr lang="de-DE" altLang="de-DE" dirty="0"/>
              <a:t> / Sprachtest Online on </a:t>
            </a:r>
            <a:r>
              <a:rPr lang="de-DE" altLang="de-DE" dirty="0" err="1"/>
              <a:t>campUAS</a:t>
            </a:r>
            <a:r>
              <a:rPr lang="de-DE" altLang="de-DE" dirty="0"/>
              <a:t>.  This will </a:t>
            </a:r>
            <a:r>
              <a:rPr lang="de-DE" altLang="de-DE" dirty="0" err="1"/>
              <a:t>take</a:t>
            </a:r>
            <a:r>
              <a:rPr lang="de-DE" altLang="de-DE" dirty="0"/>
              <a:t> </a:t>
            </a:r>
            <a:r>
              <a:rPr lang="de-DE" altLang="de-DE" dirty="0" err="1"/>
              <a:t>you</a:t>
            </a:r>
            <a:r>
              <a:rPr lang="de-DE" altLang="de-DE" dirty="0"/>
              <a:t> </a:t>
            </a:r>
            <a:r>
              <a:rPr lang="de-DE" altLang="de-DE" dirty="0" err="1"/>
              <a:t>up</a:t>
            </a:r>
            <a:r>
              <a:rPr lang="de-DE" altLang="de-DE" dirty="0"/>
              <a:t> </a:t>
            </a:r>
            <a:r>
              <a:rPr lang="de-DE" altLang="de-DE" dirty="0" err="1"/>
              <a:t>to</a:t>
            </a:r>
            <a:r>
              <a:rPr lang="de-DE" altLang="de-DE" dirty="0"/>
              <a:t> 80 </a:t>
            </a:r>
            <a:r>
              <a:rPr lang="de-DE" altLang="de-DE" dirty="0" err="1"/>
              <a:t>Minutes</a:t>
            </a:r>
            <a:r>
              <a:rPr lang="de-DE" altLang="de-DE" dirty="0"/>
              <a:t> </a:t>
            </a:r>
            <a:r>
              <a:rPr lang="de-DE" altLang="de-DE" dirty="0" err="1"/>
              <a:t>if</a:t>
            </a:r>
            <a:r>
              <a:rPr lang="de-DE" altLang="de-DE" dirty="0"/>
              <a:t> </a:t>
            </a:r>
            <a:r>
              <a:rPr lang="de-DE" altLang="de-DE" dirty="0" err="1"/>
              <a:t>you</a:t>
            </a:r>
            <a:r>
              <a:rPr lang="de-DE" altLang="de-DE" dirty="0"/>
              <a:t> </a:t>
            </a:r>
            <a:r>
              <a:rPr lang="de-DE" altLang="de-DE" dirty="0" err="1"/>
              <a:t>decide</a:t>
            </a:r>
            <a:r>
              <a:rPr lang="de-DE" altLang="de-DE" dirty="0"/>
              <a:t> </a:t>
            </a:r>
            <a:r>
              <a:rPr lang="de-DE" altLang="de-DE" dirty="0" err="1"/>
              <a:t>to</a:t>
            </a:r>
            <a:r>
              <a:rPr lang="de-DE" altLang="de-DE" dirty="0"/>
              <a:t> do </a:t>
            </a:r>
            <a:r>
              <a:rPr lang="de-DE" altLang="de-DE" dirty="0" err="1"/>
              <a:t>the</a:t>
            </a:r>
            <a:r>
              <a:rPr lang="de-DE" altLang="de-DE" dirty="0"/>
              <a:t> </a:t>
            </a:r>
            <a:r>
              <a:rPr lang="de-DE" altLang="de-DE" dirty="0" err="1"/>
              <a:t>test</a:t>
            </a:r>
            <a:r>
              <a:rPr lang="de-DE" altLang="de-DE" dirty="0"/>
              <a:t> </a:t>
            </a:r>
            <a:r>
              <a:rPr lang="de-DE" altLang="de-DE" dirty="0" err="1"/>
              <a:t>two</a:t>
            </a:r>
            <a:r>
              <a:rPr lang="de-DE" altLang="de-DE" dirty="0"/>
              <a:t> </a:t>
            </a:r>
            <a:r>
              <a:rPr lang="de-DE" altLang="de-DE" dirty="0" err="1"/>
              <a:t>times</a:t>
            </a:r>
            <a:r>
              <a:rPr lang="de-DE" altLang="de-DE" dirty="0"/>
              <a:t>.  </a:t>
            </a:r>
            <a:r>
              <a:rPr lang="de-DE" altLang="de-DE" dirty="0" err="1"/>
              <a:t>Please</a:t>
            </a:r>
            <a:r>
              <a:rPr lang="de-DE" altLang="de-DE" dirty="0"/>
              <a:t> </a:t>
            </a:r>
            <a:r>
              <a:rPr lang="de-DE" altLang="de-DE" dirty="0" err="1"/>
              <a:t>set</a:t>
            </a:r>
            <a:r>
              <a:rPr lang="de-DE" altLang="de-DE" dirty="0"/>
              <a:t> </a:t>
            </a:r>
            <a:r>
              <a:rPr lang="de-DE" altLang="de-DE" dirty="0" err="1"/>
              <a:t>aside</a:t>
            </a:r>
            <a:r>
              <a:rPr lang="de-DE" altLang="de-DE" dirty="0"/>
              <a:t> </a:t>
            </a:r>
            <a:r>
              <a:rPr lang="de-DE" altLang="de-DE" dirty="0" err="1"/>
              <a:t>that</a:t>
            </a:r>
            <a:r>
              <a:rPr lang="de-DE" altLang="de-DE" dirty="0"/>
              <a:t> </a:t>
            </a:r>
            <a:r>
              <a:rPr lang="de-DE" altLang="de-DE" dirty="0" err="1"/>
              <a:t>amount</a:t>
            </a:r>
            <a:r>
              <a:rPr lang="de-DE" altLang="de-DE" dirty="0"/>
              <a:t> </a:t>
            </a:r>
            <a:r>
              <a:rPr lang="de-DE" altLang="de-DE" dirty="0" err="1"/>
              <a:t>of</a:t>
            </a:r>
            <a:r>
              <a:rPr lang="de-DE" altLang="de-DE" dirty="0"/>
              <a:t> time </a:t>
            </a:r>
            <a:r>
              <a:rPr lang="de-DE" altLang="de-DE" dirty="0" err="1"/>
              <a:t>for</a:t>
            </a:r>
            <a:r>
              <a:rPr lang="de-DE" altLang="de-DE" dirty="0"/>
              <a:t> </a:t>
            </a:r>
            <a:r>
              <a:rPr lang="de-DE" altLang="de-DE" dirty="0" err="1"/>
              <a:t>this</a:t>
            </a:r>
            <a:r>
              <a:rPr lang="de-DE" altLang="de-DE" dirty="0"/>
              <a:t> </a:t>
            </a:r>
            <a:r>
              <a:rPr lang="de-DE" altLang="de-DE" dirty="0" err="1"/>
              <a:t>task</a:t>
            </a:r>
            <a:r>
              <a:rPr lang="de-DE" altLang="de-DE" dirty="0"/>
              <a:t>.</a:t>
            </a:r>
          </a:p>
          <a:p>
            <a:pPr eaLnBrk="1" hangingPunct="1"/>
            <a:r>
              <a:rPr lang="de-DE" altLang="de-DE" dirty="0"/>
              <a:t>Start </a:t>
            </a:r>
            <a:r>
              <a:rPr lang="de-DE" altLang="de-DE" dirty="0" err="1"/>
              <a:t>familiarizing</a:t>
            </a:r>
            <a:r>
              <a:rPr lang="de-DE" altLang="de-DE" dirty="0"/>
              <a:t> </a:t>
            </a:r>
            <a:r>
              <a:rPr lang="de-DE" altLang="de-DE" dirty="0" err="1"/>
              <a:t>yourself</a:t>
            </a:r>
            <a:r>
              <a:rPr lang="de-DE" altLang="de-DE" dirty="0"/>
              <a:t> </a:t>
            </a:r>
            <a:r>
              <a:rPr lang="de-DE" altLang="de-DE" dirty="0" err="1"/>
              <a:t>with</a:t>
            </a:r>
            <a:r>
              <a:rPr lang="de-DE" altLang="de-DE" dirty="0"/>
              <a:t> Course Materials </a:t>
            </a:r>
          </a:p>
          <a:p>
            <a:pPr eaLnBrk="1" hangingPunct="1"/>
            <a:r>
              <a:rPr lang="de-DE" altLang="de-DE" dirty="0" err="1"/>
              <a:t>Get</a:t>
            </a:r>
            <a:r>
              <a:rPr lang="de-DE" altLang="de-DE" dirty="0"/>
              <a:t> A Dictionary </a:t>
            </a:r>
            <a:r>
              <a:rPr lang="de-DE" altLang="de-DE" dirty="0" err="1"/>
              <a:t>or</a:t>
            </a:r>
            <a:r>
              <a:rPr lang="de-DE" altLang="de-DE" dirty="0"/>
              <a:t> Upload a Dictionary App </a:t>
            </a:r>
            <a:r>
              <a:rPr lang="de-DE" altLang="de-DE" dirty="0" err="1"/>
              <a:t>from</a:t>
            </a:r>
            <a:r>
              <a:rPr lang="de-DE" altLang="de-DE" dirty="0"/>
              <a:t> a Publisher</a:t>
            </a:r>
          </a:p>
          <a:p>
            <a:pPr eaLnBrk="1" hangingPunct="1"/>
            <a:r>
              <a:rPr lang="de-DE" altLang="de-DE" dirty="0" err="1"/>
              <a:t>Get</a:t>
            </a:r>
            <a:r>
              <a:rPr lang="de-DE" altLang="de-DE" dirty="0"/>
              <a:t> a Note Book </a:t>
            </a:r>
            <a:r>
              <a:rPr lang="de-DE" altLang="de-DE" dirty="0" err="1"/>
              <a:t>or</a:t>
            </a:r>
            <a:r>
              <a:rPr lang="de-DE" altLang="de-DE" dirty="0"/>
              <a:t> </a:t>
            </a:r>
            <a:r>
              <a:rPr lang="de-DE" altLang="de-DE" dirty="0" err="1"/>
              <a:t>set</a:t>
            </a:r>
            <a:r>
              <a:rPr lang="de-DE" altLang="de-DE" dirty="0"/>
              <a:t> </a:t>
            </a:r>
            <a:r>
              <a:rPr lang="de-DE" altLang="de-DE" dirty="0" err="1"/>
              <a:t>up</a:t>
            </a:r>
            <a:r>
              <a:rPr lang="de-DE" altLang="de-DE" dirty="0"/>
              <a:t> a </a:t>
            </a:r>
            <a:r>
              <a:rPr lang="de-DE" altLang="de-DE" dirty="0" err="1"/>
              <a:t>dedicated</a:t>
            </a:r>
            <a:r>
              <a:rPr lang="de-DE" altLang="de-DE" dirty="0"/>
              <a:t> </a:t>
            </a:r>
            <a:r>
              <a:rPr lang="de-DE" altLang="de-DE" dirty="0" err="1"/>
              <a:t>file</a:t>
            </a:r>
            <a:r>
              <a:rPr lang="de-DE" altLang="de-DE" dirty="0"/>
              <a:t> </a:t>
            </a:r>
            <a:r>
              <a:rPr lang="de-DE" altLang="de-DE" dirty="0" err="1"/>
              <a:t>for</a:t>
            </a:r>
            <a:r>
              <a:rPr lang="de-DE" altLang="de-DE" dirty="0"/>
              <a:t> English on </a:t>
            </a:r>
            <a:r>
              <a:rPr lang="de-DE" altLang="de-DE" dirty="0" err="1"/>
              <a:t>your</a:t>
            </a:r>
            <a:r>
              <a:rPr lang="de-DE" altLang="de-DE" dirty="0"/>
              <a:t> </a:t>
            </a:r>
            <a:r>
              <a:rPr lang="de-DE" altLang="de-DE" dirty="0" err="1"/>
              <a:t>computer</a:t>
            </a:r>
            <a:r>
              <a:rPr lang="de-DE" altLang="de-DE" dirty="0"/>
              <a:t>.</a:t>
            </a:r>
          </a:p>
          <a:p>
            <a:pPr eaLnBrk="1" hangingPunct="1"/>
            <a:r>
              <a:rPr lang="de-DE" altLang="de-DE" dirty="0" err="1"/>
              <a:t>Decide</a:t>
            </a:r>
            <a:r>
              <a:rPr lang="de-DE" altLang="de-DE" dirty="0"/>
              <a:t> </a:t>
            </a:r>
            <a:r>
              <a:rPr lang="de-DE" altLang="de-DE" dirty="0" err="1"/>
              <a:t>If</a:t>
            </a:r>
            <a:r>
              <a:rPr lang="de-DE" altLang="de-DE" dirty="0"/>
              <a:t> </a:t>
            </a:r>
            <a:r>
              <a:rPr lang="de-DE" altLang="de-DE" dirty="0" err="1"/>
              <a:t>You</a:t>
            </a:r>
            <a:r>
              <a:rPr lang="de-DE" altLang="de-DE" dirty="0"/>
              <a:t> Want </a:t>
            </a:r>
            <a:r>
              <a:rPr lang="de-DE" altLang="de-DE" dirty="0" err="1"/>
              <a:t>to</a:t>
            </a:r>
            <a:r>
              <a:rPr lang="de-DE" altLang="de-DE" dirty="0"/>
              <a:t> Take Other Language Courses at University Language Center</a:t>
            </a:r>
          </a:p>
        </p:txBody>
      </p:sp>
    </p:spTree>
    <p:extLst>
      <p:ext uri="{BB962C8B-B14F-4D97-AF65-F5344CB8AC3E}">
        <p14:creationId xmlns:p14="http://schemas.microsoft.com/office/powerpoint/2010/main" val="29412208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Thank</a:t>
            </a:r>
            <a:r>
              <a:rPr lang="de-DE" dirty="0"/>
              <a:t> </a:t>
            </a:r>
            <a:r>
              <a:rPr lang="de-DE" dirty="0" err="1"/>
              <a:t>You</a:t>
            </a:r>
            <a:endParaRPr lang="de-DE" dirty="0"/>
          </a:p>
        </p:txBody>
      </p:sp>
      <p:sp>
        <p:nvSpPr>
          <p:cNvPr id="3" name="Inhaltsplatzhalter 2"/>
          <p:cNvSpPr>
            <a:spLocks noGrp="1"/>
          </p:cNvSpPr>
          <p:nvPr>
            <p:ph idx="1"/>
          </p:nvPr>
        </p:nvSpPr>
        <p:spPr/>
        <p:txBody>
          <a:bodyPr/>
          <a:lstStyle/>
          <a:p>
            <a:pPr marL="0" indent="0">
              <a:buNone/>
            </a:pPr>
            <a:r>
              <a:rPr lang="de-DE" dirty="0"/>
              <a:t>See </a:t>
            </a:r>
            <a:r>
              <a:rPr lang="de-DE" dirty="0" err="1"/>
              <a:t>you</a:t>
            </a:r>
            <a:r>
              <a:rPr lang="de-DE" dirty="0"/>
              <a:t> in </a:t>
            </a:r>
            <a:r>
              <a:rPr lang="de-DE" dirty="0" err="1"/>
              <a:t>class</a:t>
            </a:r>
            <a:r>
              <a:rPr lang="de-DE" dirty="0"/>
              <a:t> </a:t>
            </a:r>
            <a:r>
              <a:rPr lang="de-DE" dirty="0" err="1"/>
              <a:t>next</a:t>
            </a:r>
            <a:r>
              <a:rPr lang="de-DE" dirty="0"/>
              <a:t> </a:t>
            </a:r>
            <a:r>
              <a:rPr lang="de-DE" dirty="0" err="1"/>
              <a:t>week</a:t>
            </a:r>
            <a:r>
              <a:rPr lang="de-DE" dirty="0"/>
              <a:t>.</a:t>
            </a:r>
          </a:p>
          <a:p>
            <a:pPr marL="0" indent="0">
              <a:buNone/>
            </a:pPr>
            <a:endParaRPr lang="de-DE" dirty="0"/>
          </a:p>
          <a:p>
            <a:pPr marL="0" indent="0">
              <a:buNone/>
            </a:pPr>
            <a:r>
              <a:rPr lang="de-DE" dirty="0"/>
              <a:t>Use </a:t>
            </a:r>
            <a:r>
              <a:rPr lang="de-DE" dirty="0" err="1"/>
              <a:t>remaining</a:t>
            </a:r>
            <a:r>
              <a:rPr lang="de-DE" dirty="0"/>
              <a:t> time </a:t>
            </a:r>
            <a:r>
              <a:rPr lang="de-DE" dirty="0" err="1"/>
              <a:t>to</a:t>
            </a:r>
            <a:r>
              <a:rPr lang="de-DE" dirty="0"/>
              <a:t> do </a:t>
            </a:r>
            <a:r>
              <a:rPr lang="de-DE" dirty="0" err="1"/>
              <a:t>the</a:t>
            </a:r>
            <a:r>
              <a:rPr lang="de-DE" dirty="0"/>
              <a:t> Entrance </a:t>
            </a:r>
            <a:r>
              <a:rPr lang="de-DE" dirty="0" err="1"/>
              <a:t>Exam</a:t>
            </a:r>
            <a:r>
              <a:rPr lang="de-DE" dirty="0"/>
              <a:t> on </a:t>
            </a:r>
            <a:r>
              <a:rPr lang="de-DE" dirty="0" err="1"/>
              <a:t>campUAS</a:t>
            </a:r>
            <a:r>
              <a:rPr lang="de-DE" dirty="0"/>
              <a:t> and </a:t>
            </a:r>
            <a:r>
              <a:rPr lang="de-DE" dirty="0" err="1"/>
              <a:t>the</a:t>
            </a:r>
            <a:r>
              <a:rPr lang="de-DE" dirty="0"/>
              <a:t> </a:t>
            </a:r>
            <a:r>
              <a:rPr lang="de-DE" dirty="0" err="1"/>
              <a:t>rest</a:t>
            </a:r>
            <a:r>
              <a:rPr lang="de-DE" dirty="0"/>
              <a:t> </a:t>
            </a:r>
            <a:r>
              <a:rPr lang="de-DE" dirty="0" err="1"/>
              <a:t>of</a:t>
            </a:r>
            <a:r>
              <a:rPr lang="de-DE" dirty="0"/>
              <a:t> </a:t>
            </a:r>
            <a:r>
              <a:rPr lang="de-DE" dirty="0" err="1"/>
              <a:t>the</a:t>
            </a:r>
            <a:r>
              <a:rPr lang="de-DE" dirty="0"/>
              <a:t> </a:t>
            </a:r>
            <a:r>
              <a:rPr lang="de-DE" dirty="0" err="1"/>
              <a:t>tasks</a:t>
            </a:r>
            <a:r>
              <a:rPr lang="de-DE" dirty="0"/>
              <a:t> </a:t>
            </a:r>
            <a:r>
              <a:rPr lang="de-DE" dirty="0" err="1"/>
              <a:t>listed</a:t>
            </a:r>
            <a:r>
              <a:rPr lang="de-DE" dirty="0"/>
              <a:t> in </a:t>
            </a:r>
            <a:r>
              <a:rPr lang="de-DE" dirty="0" err="1"/>
              <a:t>the</a:t>
            </a:r>
            <a:r>
              <a:rPr lang="de-DE" dirty="0"/>
              <a:t> </a:t>
            </a:r>
            <a:r>
              <a:rPr lang="de-DE" dirty="0" err="1"/>
              <a:t>previous</a:t>
            </a:r>
            <a:r>
              <a:rPr lang="de-DE" dirty="0"/>
              <a:t> </a:t>
            </a:r>
            <a:r>
              <a:rPr lang="de-DE" dirty="0" err="1"/>
              <a:t>slide</a:t>
            </a:r>
            <a:r>
              <a:rPr lang="de-DE" dirty="0"/>
              <a:t>.</a:t>
            </a:r>
          </a:p>
        </p:txBody>
      </p:sp>
    </p:spTree>
    <p:extLst>
      <p:ext uri="{BB962C8B-B14F-4D97-AF65-F5344CB8AC3E}">
        <p14:creationId xmlns:p14="http://schemas.microsoft.com/office/powerpoint/2010/main" val="41656312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Thanks</a:t>
            </a:r>
            <a:r>
              <a:rPr lang="de-DE" dirty="0"/>
              <a:t> </a:t>
            </a:r>
            <a:r>
              <a:rPr lang="de-DE" dirty="0" err="1"/>
              <a:t>for</a:t>
            </a:r>
            <a:r>
              <a:rPr lang="de-DE" dirty="0"/>
              <a:t> Listening</a:t>
            </a:r>
          </a:p>
        </p:txBody>
      </p:sp>
      <p:pic>
        <p:nvPicPr>
          <p:cNvPr id="4" name="Inhaltsplatzhalt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1841" y="1600201"/>
            <a:ext cx="6028318" cy="4525963"/>
          </a:xfrm>
        </p:spPr>
      </p:pic>
    </p:spTree>
    <p:extLst>
      <p:ext uri="{BB962C8B-B14F-4D97-AF65-F5344CB8AC3E}">
        <p14:creationId xmlns:p14="http://schemas.microsoft.com/office/powerpoint/2010/main" val="325336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9E5B88-E92D-8E27-F221-CC54954EA2DC}"/>
              </a:ext>
            </a:extLst>
          </p:cNvPr>
          <p:cNvSpPr>
            <a:spLocks noGrp="1"/>
          </p:cNvSpPr>
          <p:nvPr>
            <p:ph type="title"/>
          </p:nvPr>
        </p:nvSpPr>
        <p:spPr/>
        <p:txBody>
          <a:bodyPr/>
          <a:lstStyle/>
          <a:p>
            <a:r>
              <a:rPr lang="de-DE" dirty="0" err="1"/>
              <a:t>What</a:t>
            </a:r>
            <a:r>
              <a:rPr lang="de-DE" dirty="0"/>
              <a:t> </a:t>
            </a:r>
            <a:r>
              <a:rPr lang="de-DE" dirty="0" err="1"/>
              <a:t>the</a:t>
            </a:r>
            <a:r>
              <a:rPr lang="de-DE" dirty="0"/>
              <a:t> English </a:t>
            </a:r>
            <a:r>
              <a:rPr lang="de-DE" dirty="0" err="1"/>
              <a:t>courses</a:t>
            </a:r>
            <a:r>
              <a:rPr lang="de-DE" dirty="0"/>
              <a:t> </a:t>
            </a:r>
            <a:r>
              <a:rPr lang="de-DE" dirty="0" err="1"/>
              <a:t>are</a:t>
            </a:r>
            <a:r>
              <a:rPr lang="de-DE" dirty="0"/>
              <a:t> </a:t>
            </a:r>
            <a:r>
              <a:rPr lang="de-DE" dirty="0" err="1"/>
              <a:t>meant</a:t>
            </a:r>
            <a:r>
              <a:rPr lang="de-DE" dirty="0"/>
              <a:t> </a:t>
            </a:r>
            <a:r>
              <a:rPr lang="de-DE" dirty="0" err="1"/>
              <a:t>to</a:t>
            </a:r>
            <a:r>
              <a:rPr lang="de-DE" dirty="0"/>
              <a:t> do:</a:t>
            </a:r>
          </a:p>
        </p:txBody>
      </p:sp>
      <p:sp>
        <p:nvSpPr>
          <p:cNvPr id="3" name="Inhaltsplatzhalter 2">
            <a:extLst>
              <a:ext uri="{FF2B5EF4-FFF2-40B4-BE49-F238E27FC236}">
                <a16:creationId xmlns:a16="http://schemas.microsoft.com/office/drawing/2014/main" id="{17E659D1-6189-BFBD-EAE0-96ED4C96260B}"/>
              </a:ext>
            </a:extLst>
          </p:cNvPr>
          <p:cNvSpPr>
            <a:spLocks noGrp="1"/>
          </p:cNvSpPr>
          <p:nvPr>
            <p:ph idx="1"/>
          </p:nvPr>
        </p:nvSpPr>
        <p:spPr/>
        <p:txBody>
          <a:bodyPr/>
          <a:lstStyle/>
          <a:p>
            <a:r>
              <a:rPr lang="en-US" dirty="0"/>
              <a:t>The English courses are meant to:</a:t>
            </a:r>
          </a:p>
          <a:p>
            <a:r>
              <a:rPr lang="en-US" dirty="0"/>
              <a:t>Refresh, supplement and increase your present knowledge of the language in a concentrated manner.</a:t>
            </a:r>
          </a:p>
          <a:p>
            <a:r>
              <a:rPr lang="en-US" dirty="0"/>
              <a:t>Prepare for your needs for English within your studies.</a:t>
            </a:r>
          </a:p>
          <a:p>
            <a:r>
              <a:rPr lang="en-US" dirty="0"/>
              <a:t>Support you in your present or future work environment.</a:t>
            </a:r>
          </a:p>
          <a:p>
            <a:r>
              <a:rPr lang="en-US" dirty="0"/>
              <a:t>Serve additional needs as specified in a needs analysis.</a:t>
            </a:r>
          </a:p>
          <a:p>
            <a:pPr marL="0" indent="0">
              <a:buNone/>
            </a:pPr>
            <a:endParaRPr lang="de-DE" dirty="0"/>
          </a:p>
        </p:txBody>
      </p:sp>
    </p:spTree>
    <p:extLst>
      <p:ext uri="{BB962C8B-B14F-4D97-AF65-F5344CB8AC3E}">
        <p14:creationId xmlns:p14="http://schemas.microsoft.com/office/powerpoint/2010/main" val="4192374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Course Schedule </a:t>
            </a:r>
            <a:r>
              <a:rPr lang="de-DE" dirty="0" err="1"/>
              <a:t>for</a:t>
            </a:r>
            <a:r>
              <a:rPr lang="de-DE" dirty="0"/>
              <a:t> Business English </a:t>
            </a:r>
            <a:r>
              <a:rPr lang="de-DE" dirty="0" err="1"/>
              <a:t>Program</a:t>
            </a:r>
            <a:r>
              <a:rPr lang="de-DE" dirty="0"/>
              <a:t> in IF, WS 23 /24</a:t>
            </a:r>
          </a:p>
        </p:txBody>
      </p:sp>
      <p:sp>
        <p:nvSpPr>
          <p:cNvPr id="3" name="Inhaltsplatzhalter 2"/>
          <p:cNvSpPr>
            <a:spLocks noGrp="1"/>
          </p:cNvSpPr>
          <p:nvPr>
            <p:ph idx="1"/>
          </p:nvPr>
        </p:nvSpPr>
        <p:spPr/>
        <p:txBody>
          <a:bodyPr>
            <a:normAutofit/>
          </a:bodyPr>
          <a:lstStyle/>
          <a:p>
            <a:pPr marL="0" indent="0">
              <a:buNone/>
            </a:pPr>
            <a:r>
              <a:rPr lang="de-DE" dirty="0" err="1"/>
              <a:t>Latest</a:t>
            </a:r>
            <a:r>
              <a:rPr lang="de-DE" dirty="0"/>
              <a:t> </a:t>
            </a:r>
            <a:r>
              <a:rPr lang="de-DE" dirty="0" err="1"/>
              <a:t>schedule</a:t>
            </a:r>
            <a:r>
              <a:rPr lang="de-DE" dirty="0"/>
              <a:t> on </a:t>
            </a:r>
            <a:r>
              <a:rPr lang="de-DE" dirty="0" err="1"/>
              <a:t>Fra</a:t>
            </a:r>
            <a:r>
              <a:rPr lang="de-DE" dirty="0"/>
              <a:t>-UAS Website:</a:t>
            </a:r>
          </a:p>
          <a:p>
            <a:pPr marL="0" indent="0">
              <a:buNone/>
            </a:pPr>
            <a:endParaRPr lang="de-DE" b="1" u="sng" dirty="0"/>
          </a:p>
          <a:p>
            <a:pPr marL="0" indent="0">
              <a:buNone/>
            </a:pPr>
            <a:r>
              <a:rPr lang="de-DE" b="1" u="sng" dirty="0"/>
              <a:t>3rd Semester: English </a:t>
            </a:r>
            <a:r>
              <a:rPr lang="de-DE" b="1" u="sng" dirty="0" err="1"/>
              <a:t>for</a:t>
            </a:r>
            <a:r>
              <a:rPr lang="de-DE" b="1" u="sng" dirty="0"/>
              <a:t> </a:t>
            </a:r>
            <a:r>
              <a:rPr lang="de-DE" b="1" u="sng" dirty="0" err="1"/>
              <a:t>Presentations</a:t>
            </a:r>
            <a:r>
              <a:rPr lang="de-DE" b="1" u="sng" dirty="0"/>
              <a:t> (C1)</a:t>
            </a:r>
          </a:p>
          <a:p>
            <a:pPr marL="0" indent="0">
              <a:buNone/>
            </a:pPr>
            <a:r>
              <a:rPr lang="de-DE" sz="2600" dirty="0">
                <a:solidFill>
                  <a:schemeClr val="tx2"/>
                </a:solidFill>
              </a:rPr>
              <a:t>English </a:t>
            </a:r>
            <a:r>
              <a:rPr lang="de-DE" sz="2600" dirty="0" err="1">
                <a:solidFill>
                  <a:schemeClr val="tx2"/>
                </a:solidFill>
              </a:rPr>
              <a:t>for</a:t>
            </a:r>
            <a:r>
              <a:rPr lang="de-DE" sz="2600" dirty="0">
                <a:solidFill>
                  <a:schemeClr val="tx2"/>
                </a:solidFill>
              </a:rPr>
              <a:t> </a:t>
            </a:r>
            <a:r>
              <a:rPr lang="de-DE" sz="2600" dirty="0" err="1">
                <a:solidFill>
                  <a:schemeClr val="tx2"/>
                </a:solidFill>
              </a:rPr>
              <a:t>Presentations</a:t>
            </a:r>
            <a:r>
              <a:rPr lang="de-DE" sz="2600" dirty="0">
                <a:solidFill>
                  <a:schemeClr val="tx2"/>
                </a:solidFill>
              </a:rPr>
              <a:t> (Slawney).  </a:t>
            </a:r>
          </a:p>
        </p:txBody>
      </p:sp>
    </p:spTree>
    <p:extLst>
      <p:ext uri="{BB962C8B-B14F-4D97-AF65-F5344CB8AC3E}">
        <p14:creationId xmlns:p14="http://schemas.microsoft.com/office/powerpoint/2010/main" val="3294602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Course Level in CEFR System</a:t>
            </a:r>
          </a:p>
        </p:txBody>
      </p:sp>
      <p:sp>
        <p:nvSpPr>
          <p:cNvPr id="3" name="Inhaltsplatzhalter 2"/>
          <p:cNvSpPr>
            <a:spLocks noGrp="1"/>
          </p:cNvSpPr>
          <p:nvPr>
            <p:ph idx="1"/>
          </p:nvPr>
        </p:nvSpPr>
        <p:spPr/>
        <p:txBody>
          <a:bodyPr>
            <a:normAutofit/>
          </a:bodyPr>
          <a:lstStyle/>
          <a:p>
            <a:pPr marL="0" indent="0">
              <a:buNone/>
            </a:pPr>
            <a:r>
              <a:rPr lang="en-US" dirty="0"/>
              <a:t>These courses in International Finance are both at the </a:t>
            </a:r>
            <a:r>
              <a:rPr lang="en-US" dirty="0">
                <a:solidFill>
                  <a:srgbClr val="FF0000"/>
                </a:solidFill>
              </a:rPr>
              <a:t>C1</a:t>
            </a:r>
            <a:r>
              <a:rPr lang="en-US" dirty="0"/>
              <a:t> CEFR level (learn about the Global Scale of English at </a:t>
            </a:r>
            <a:r>
              <a:rPr lang="en-US" dirty="0">
                <a:hlinkClick r:id="rId2"/>
              </a:rPr>
              <a:t>www.englishscale.com</a:t>
            </a:r>
            <a:r>
              <a:rPr lang="en-US" dirty="0"/>
              <a:t>).  This is a </a:t>
            </a:r>
            <a:r>
              <a:rPr lang="en-US" i="1" dirty="0"/>
              <a:t>Proficient</a:t>
            </a:r>
            <a:r>
              <a:rPr lang="en-US" dirty="0"/>
              <a:t> and </a:t>
            </a:r>
            <a:r>
              <a:rPr lang="en-US" i="1" dirty="0"/>
              <a:t>Advanced</a:t>
            </a:r>
            <a:r>
              <a:rPr lang="en-US" dirty="0"/>
              <a:t> level of English.  </a:t>
            </a:r>
          </a:p>
          <a:p>
            <a:pPr marL="0" indent="0">
              <a:buNone/>
            </a:pPr>
            <a:r>
              <a:rPr lang="en-US" dirty="0"/>
              <a:t>In Business English this encompasses </a:t>
            </a:r>
            <a:r>
              <a:rPr lang="en-US" i="1" dirty="0"/>
              <a:t>Higher</a:t>
            </a:r>
            <a:r>
              <a:rPr lang="en-US" dirty="0"/>
              <a:t> Business Communication Skills (presentations, negotiations, meetings, Emails, phone calls, report writing, etc.)  </a:t>
            </a:r>
          </a:p>
          <a:p>
            <a:pPr marL="0" indent="0">
              <a:buNone/>
            </a:pPr>
            <a:endParaRPr lang="de-DE" dirty="0"/>
          </a:p>
        </p:txBody>
      </p:sp>
    </p:spTree>
    <p:extLst>
      <p:ext uri="{BB962C8B-B14F-4D97-AF65-F5344CB8AC3E}">
        <p14:creationId xmlns:p14="http://schemas.microsoft.com/office/powerpoint/2010/main" val="1323999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Course Level in CEFR System</a:t>
            </a:r>
          </a:p>
        </p:txBody>
      </p:sp>
      <p:sp>
        <p:nvSpPr>
          <p:cNvPr id="3" name="Inhaltsplatzhalter 2"/>
          <p:cNvSpPr>
            <a:spLocks noGrp="1"/>
          </p:cNvSpPr>
          <p:nvPr>
            <p:ph idx="1"/>
          </p:nvPr>
        </p:nvSpPr>
        <p:spPr/>
        <p:txBody>
          <a:bodyPr>
            <a:normAutofit/>
          </a:bodyPr>
          <a:lstStyle/>
          <a:p>
            <a:pPr marL="0" indent="0">
              <a:buNone/>
            </a:pPr>
            <a:r>
              <a:rPr lang="en-US" dirty="0"/>
              <a:t>These courses in International Finance are both at the </a:t>
            </a:r>
            <a:r>
              <a:rPr lang="en-US" dirty="0">
                <a:solidFill>
                  <a:srgbClr val="FF0000"/>
                </a:solidFill>
              </a:rPr>
              <a:t>C1</a:t>
            </a:r>
            <a:r>
              <a:rPr lang="en-US" dirty="0"/>
              <a:t> CEFR level (learn about the Global Scale of English at </a:t>
            </a:r>
            <a:r>
              <a:rPr lang="en-US" dirty="0">
                <a:hlinkClick r:id="rId2"/>
              </a:rPr>
              <a:t>www.englishscale.com</a:t>
            </a:r>
            <a:r>
              <a:rPr lang="en-US" dirty="0"/>
              <a:t>).  This is a </a:t>
            </a:r>
            <a:r>
              <a:rPr lang="en-US" i="1" dirty="0"/>
              <a:t>Proficient</a:t>
            </a:r>
            <a:r>
              <a:rPr lang="en-US" dirty="0"/>
              <a:t> and </a:t>
            </a:r>
            <a:r>
              <a:rPr lang="en-US" i="1" dirty="0"/>
              <a:t>Advanced</a:t>
            </a:r>
            <a:r>
              <a:rPr lang="en-US" dirty="0"/>
              <a:t> level of English.  </a:t>
            </a:r>
          </a:p>
          <a:p>
            <a:pPr marL="0" indent="0">
              <a:buNone/>
            </a:pPr>
            <a:r>
              <a:rPr lang="en-US" dirty="0"/>
              <a:t>In Business English this encompasses </a:t>
            </a:r>
            <a:r>
              <a:rPr lang="en-US" i="1" dirty="0"/>
              <a:t>Higher</a:t>
            </a:r>
            <a:r>
              <a:rPr lang="en-US" dirty="0"/>
              <a:t> Business Communication Skills (presentations, negotiations, meetings, Emails, phone calls, report writing, etc.)  </a:t>
            </a:r>
          </a:p>
          <a:p>
            <a:pPr marL="0" indent="0">
              <a:buNone/>
            </a:pPr>
            <a:endParaRPr lang="de-DE" dirty="0"/>
          </a:p>
        </p:txBody>
      </p:sp>
    </p:spTree>
    <p:extLst>
      <p:ext uri="{BB962C8B-B14F-4D97-AF65-F5344CB8AC3E}">
        <p14:creationId xmlns:p14="http://schemas.microsoft.com/office/powerpoint/2010/main" val="3701931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What</a:t>
            </a:r>
            <a:r>
              <a:rPr lang="de-DE" dirty="0"/>
              <a:t> </a:t>
            </a:r>
            <a:r>
              <a:rPr lang="de-DE" dirty="0" err="1"/>
              <a:t>is</a:t>
            </a:r>
            <a:r>
              <a:rPr lang="de-DE" dirty="0"/>
              <a:t> </a:t>
            </a:r>
            <a:r>
              <a:rPr lang="de-DE" dirty="0" err="1"/>
              <a:t>the</a:t>
            </a:r>
            <a:r>
              <a:rPr lang="de-DE" dirty="0"/>
              <a:t> C1 Level?</a:t>
            </a:r>
          </a:p>
        </p:txBody>
      </p:sp>
      <p:sp>
        <p:nvSpPr>
          <p:cNvPr id="3" name="Inhaltsplatzhalter 2"/>
          <p:cNvSpPr>
            <a:spLocks noGrp="1"/>
          </p:cNvSpPr>
          <p:nvPr>
            <p:ph idx="1"/>
          </p:nvPr>
        </p:nvSpPr>
        <p:spPr/>
        <p:txBody>
          <a:bodyPr>
            <a:normAutofit fontScale="85000" lnSpcReduction="10000"/>
          </a:bodyPr>
          <a:lstStyle/>
          <a:p>
            <a:pPr marL="0" indent="0">
              <a:buNone/>
            </a:pPr>
            <a:r>
              <a:rPr lang="en-US" b="1" dirty="0"/>
              <a:t>Advanced </a:t>
            </a:r>
            <a:r>
              <a:rPr lang="en-US" dirty="0"/>
              <a:t>English level C1 is the fifth level of English in the </a:t>
            </a:r>
            <a:r>
              <a:rPr lang="en-US" dirty="0">
                <a:hlinkClick r:id="rId2"/>
              </a:rPr>
              <a:t>Common European Framework of Reference (CEFR)</a:t>
            </a:r>
            <a:r>
              <a:rPr lang="en-US" dirty="0"/>
              <a:t>, a definition of different language levels written by the Council of Europe. In everyday speech, this level might be called “advanced”, and that is the official level descriptor for this level as well, also used by EF SET. At this level, students can function independently and with a great deal of precision on a wide variety of subjects and in almost any setting without any prior preparation.</a:t>
            </a:r>
          </a:p>
          <a:p>
            <a:pPr marL="0" indent="0">
              <a:buNone/>
            </a:pPr>
            <a:endParaRPr lang="en-US" b="1" dirty="0"/>
          </a:p>
          <a:p>
            <a:pPr marL="0" indent="0">
              <a:buNone/>
            </a:pPr>
            <a:r>
              <a:rPr lang="en-US" b="1" dirty="0"/>
              <a:t>How to tell you're at a C1 level in English</a:t>
            </a:r>
          </a:p>
          <a:p>
            <a:pPr marL="0" indent="0">
              <a:buNone/>
            </a:pPr>
            <a:r>
              <a:rPr lang="en-US" dirty="0"/>
              <a:t>The best way to tell if you are at a C1 level in English is to take a high-quality standardized test. On the Moodle course for the English courses in International Finance is a recognized test and on the next slide are the  corresponding C1 scores.</a:t>
            </a:r>
          </a:p>
          <a:p>
            <a:pPr marL="0" indent="0">
              <a:buNone/>
            </a:pPr>
            <a:endParaRPr lang="de-DE" dirty="0"/>
          </a:p>
        </p:txBody>
      </p:sp>
    </p:spTree>
    <p:extLst>
      <p:ext uri="{BB962C8B-B14F-4D97-AF65-F5344CB8AC3E}">
        <p14:creationId xmlns:p14="http://schemas.microsoft.com/office/powerpoint/2010/main" val="51583922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3532</Words>
  <Application>Microsoft Office PowerPoint</Application>
  <PresentationFormat>Breitbild</PresentationFormat>
  <Paragraphs>266</Paragraphs>
  <Slides>44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44</vt:i4>
      </vt:variant>
    </vt:vector>
  </HeadingPairs>
  <TitlesOfParts>
    <vt:vector size="48" baseType="lpstr">
      <vt:lpstr>Aptos</vt:lpstr>
      <vt:lpstr>Aptos Display</vt:lpstr>
      <vt:lpstr>Arial</vt:lpstr>
      <vt:lpstr>Office</vt:lpstr>
      <vt:lpstr>International Finance „English for Presentations“ General Information About Course Program  </vt:lpstr>
      <vt:lpstr>The Slides for this Orientation Session are Available as Download…</vt:lpstr>
      <vt:lpstr>Kick-Off Topics </vt:lpstr>
      <vt:lpstr>Welcome</vt:lpstr>
      <vt:lpstr>What the English courses are meant to do:</vt:lpstr>
      <vt:lpstr>Course Schedule for Business English Program in IF, WS 23 /24</vt:lpstr>
      <vt:lpstr>Course Level in CEFR System</vt:lpstr>
      <vt:lpstr>Course Level in CEFR System</vt:lpstr>
      <vt:lpstr>What is the C1 Level?</vt:lpstr>
      <vt:lpstr>Test Scores Equivalent to C1</vt:lpstr>
      <vt:lpstr>What Can You Do With a C1 Level?</vt:lpstr>
      <vt:lpstr>C1 English Skills in Detail</vt:lpstr>
      <vt:lpstr>DAAD C1 Sprachzeugnis</vt:lpstr>
      <vt:lpstr>DAAD Information about Language Ceritificate</vt:lpstr>
      <vt:lpstr>Link to DAAD Sprachzertifikat Form</vt:lpstr>
      <vt:lpstr>FSZ Homepage on DAAD Language Certificate</vt:lpstr>
      <vt:lpstr>Professional Language of Financial Advisors</vt:lpstr>
      <vt:lpstr>Certification as Financial Professional outside Germany</vt:lpstr>
      <vt:lpstr>Requirements for CFP</vt:lpstr>
      <vt:lpstr>Chartered Financial Analyst (CFA)</vt:lpstr>
      <vt:lpstr>Series Licenses (FINRA – U.S.)</vt:lpstr>
      <vt:lpstr>Registered Investment Advisor (RIA)</vt:lpstr>
      <vt:lpstr>Outside the USA?</vt:lpstr>
      <vt:lpstr>Course Programs and Assignments</vt:lpstr>
      <vt:lpstr>IF „English for Presentations“: Summary</vt:lpstr>
      <vt:lpstr>Schedule of Assignments</vt:lpstr>
      <vt:lpstr>CampUAS Courses</vt:lpstr>
      <vt:lpstr>Learning Material for „English for Presentations“</vt:lpstr>
      <vt:lpstr>Curricula for „English for Presentations“</vt:lpstr>
      <vt:lpstr>Form of Classes for EfP</vt:lpstr>
      <vt:lpstr>„English for Presentations“: Group Project (Sample from Previous Semester)</vt:lpstr>
      <vt:lpstr>How to Do the Group Work in „English for Presentations“</vt:lpstr>
      <vt:lpstr>Format of Project Work (Sample Project Works on campUAS)</vt:lpstr>
      <vt:lpstr>What to Expect During a Class</vt:lpstr>
      <vt:lpstr>Study Tips</vt:lpstr>
      <vt:lpstr>Contact to Program Coordinator</vt:lpstr>
      <vt:lpstr>What you need to do today with remaining time</vt:lpstr>
      <vt:lpstr>Mandatory Entrance Exam: CAMPUAS</vt:lpstr>
      <vt:lpstr>Additional Language Courses at University Language Center</vt:lpstr>
      <vt:lpstr>QUESTIONS?</vt:lpstr>
      <vt:lpstr>Getting to Know You</vt:lpstr>
      <vt:lpstr>What You Need to Do With Remaining Lesson Time Today</vt:lpstr>
      <vt:lpstr>Thank You</vt:lpstr>
      <vt:lpstr>Thanks for Listening</vt:lpstr>
    </vt:vector>
  </TitlesOfParts>
  <Company>Frankfurt University of Applied Sciences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Slawney, James</dc:creator>
  <cp:lastModifiedBy>Slawney, James</cp:lastModifiedBy>
  <cp:revision>3</cp:revision>
  <dcterms:created xsi:type="dcterms:W3CDTF">2025-03-06T09:00:48Z</dcterms:created>
  <dcterms:modified xsi:type="dcterms:W3CDTF">2025-04-07T07:44:47Z</dcterms:modified>
</cp:coreProperties>
</file>