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29" r:id="rId3"/>
    <p:sldId id="376" r:id="rId4"/>
    <p:sldId id="378" r:id="rId5"/>
    <p:sldId id="377" r:id="rId6"/>
    <p:sldId id="379" r:id="rId7"/>
    <p:sldId id="381" r:id="rId8"/>
    <p:sldId id="382" r:id="rId9"/>
    <p:sldId id="383" r:id="rId10"/>
    <p:sldId id="380" r:id="rId11"/>
    <p:sldId id="384" r:id="rId12"/>
    <p:sldId id="385" r:id="rId13"/>
    <p:sldId id="386" r:id="rId14"/>
    <p:sldId id="387" r:id="rId15"/>
    <p:sldId id="388" r:id="rId16"/>
    <p:sldId id="389" r:id="rId17"/>
    <p:sldId id="390" r:id="rId18"/>
    <p:sldId id="360" r:id="rId19"/>
    <p:sldId id="391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C4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15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050B2-F81C-492B-A290-5300B79BAA72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A068D-E19A-4126-870C-09629F9F6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7724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3616E8-48BE-48EF-A2C8-BFCE08388A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E7B1FCF-C144-4DD9-AD25-E208D2697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5ABF71-BE60-4015-8DAD-769808FD3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3F08-3ECF-4FE6-BDFB-F40769269180}" type="datetime1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144040-1738-42AA-A077-08CAB31B5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B84BBE-1641-4800-93C5-BA1A9FFEB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751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5FE7DA-3CA3-442A-99C5-4B1C70DF2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906D2C8-D5F8-4877-84E4-A6A0B92B22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653A4F-DF21-492A-9BAA-0C68F50A2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61F0-7173-44FC-AF79-4FB1D6573A58}" type="datetime1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304532-CB2D-4B0F-A74A-4CF716CE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5FEC65-CD00-4BC7-ABB8-017CCB9C2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09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5FA7F5A-7A0D-4263-9611-ED9D7DF55C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B149CFE-9F64-4B7D-86E9-EC3E24467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E5906C-20EC-4268-8A6B-0E0689987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094-532F-40F3-908A-375356D37666}" type="datetime1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43FDF3-E05C-482F-8D25-348BC19D8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7AB761-381E-4724-8B02-7D8230D4A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005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EA65E1-3DC4-494F-BD96-7637CDDA3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4" y="143446"/>
            <a:ext cx="8839201" cy="933094"/>
          </a:xfrm>
        </p:spPr>
        <p:txBody>
          <a:bodyPr>
            <a:normAutofit/>
          </a:bodyPr>
          <a:lstStyle>
            <a:lvl1pPr algn="r">
              <a:defRPr sz="3200" b="1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DDABB8-DABC-4B47-8554-04FA9EC7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783" y="1825625"/>
            <a:ext cx="11346872" cy="435133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4A151-01B6-4A6D-9324-6A73C536CE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01783" y="6479182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A381A0-0E45-465D-BD1B-65AA33FE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182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FEM – Prof. Dr. Enno Wagner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98DCBD-6A5F-4919-AAD4-B6FAB5061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5455" y="6479182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4B5A5A7-561C-4971-9A39-B04E3B4A1E2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F12D8DA-DBB8-460C-A8D6-0A279BA57C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5638" y="171155"/>
            <a:ext cx="2036617" cy="816202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256BF6A0-FEED-423B-B1BF-FAC9A55477D7}"/>
              </a:ext>
            </a:extLst>
          </p:cNvPr>
          <p:cNvCxnSpPr/>
          <p:nvPr userDrawn="1"/>
        </p:nvCxnSpPr>
        <p:spPr>
          <a:xfrm flipH="1">
            <a:off x="401783" y="1177630"/>
            <a:ext cx="11346872" cy="0"/>
          </a:xfrm>
          <a:prstGeom prst="line">
            <a:avLst/>
          </a:prstGeom>
          <a:ln w="12700">
            <a:solidFill>
              <a:srgbClr val="92C4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16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9FC28A-F6EB-4202-A0C2-F20F0B535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2DE616-2000-4EE2-BDE6-B9EFCD0A7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58E9A8-2739-475A-BB4E-89AA5CB1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1D3B8-65D1-4AE0-966A-05A125C60730}" type="datetime1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F6FB40A-A9A9-4C62-B0F6-13A98807C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1F241B-8715-4ABE-88BE-70F4A2B38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702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E337BE-5DF2-46D3-867D-3A0F908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420D5D-2520-4956-84C0-D2B8A6D358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EA80F6-3C59-4E42-93CA-C8A184CB1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2BA37F-7023-4A75-A1A5-D7C658C7D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BECF-9EF6-470D-A17D-2F8D6EF9502D}" type="datetime1">
              <a:rPr lang="de-DE" smtClean="0"/>
              <a:t>27.10.2025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28D405-D686-4786-9CD4-B21B8B7FC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887FD25-B1BB-4CB7-BB3F-2A16A8E07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876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4F4715-7B98-4DB8-B80E-FD34AEFA1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FB17E13-2672-4997-B1FB-022444C27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39E03B3-DAE1-41FF-9ACA-6B335BA1A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3F7CDB-578A-437E-B4BA-D2FCAAF75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95EAEB3-9023-4FB5-8692-1B614126E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6574453-A611-4F31-B190-1E1B3274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F7590-450D-4894-AF07-5C8EB8639C8A}" type="datetime1">
              <a:rPr lang="de-DE" smtClean="0"/>
              <a:t>27.10.2025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23DCD15-0927-4F20-9829-C36331E26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4AC1D15-17C0-443C-854B-2F3666617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483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777EC9-C60B-479A-9979-73246F3CF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09CE07F-AAA6-4EEF-A1BA-B49B32FB6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B7C-01DB-4AF2-9C9D-45FE749690E8}" type="datetime1">
              <a:rPr lang="de-DE" smtClean="0"/>
              <a:t>27.10.2025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69AE53E-F28A-4612-BF4C-A7E5CB67E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2A1F6B-0238-44F6-A1DD-F39F80C71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649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3FC05A7-F64F-4EB3-B5F7-EA93548B6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F126-39D2-4327-82C8-C701E6C40830}" type="datetime1">
              <a:rPr lang="de-DE" smtClean="0"/>
              <a:t>27.10.2025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B579B9-92B6-4EA4-82DC-D2821A755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E8BCAF-7EFF-4B43-8523-6649458B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137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EA2DB5-71E6-4473-BF61-389207295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E1C8B7-FAE0-4B26-8FDC-9D5C6D6F2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A45B0D3-8A74-4A15-9C07-4CC809C7D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CB75249-ED81-4F85-AED3-0F37CD5C7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18E0-56E8-4BF5-9E89-6698A276C4BF}" type="datetime1">
              <a:rPr lang="de-DE" smtClean="0"/>
              <a:t>27.10.2025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F8F3D1-64BF-4509-A1A5-8B12A5925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E3530C-A824-4EF4-9339-D510FC5AB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294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783D38-E4FC-4232-89D9-D4473F084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E51098F-C20A-4C61-A387-1047E46E63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76C165-E088-4EF2-BBDA-EF6883D70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11515F0-AD5D-4DCB-AB50-168880442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65C8-F9B2-48AB-AA19-3B289C5DBE64}" type="datetime1">
              <a:rPr lang="de-DE" smtClean="0"/>
              <a:t>27.10.2025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44857C-DE7A-4A99-9BE2-F59B02C61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Mechatronische Konstruktion – Prof. Dr. Enno Wagner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F8D6924-B169-4442-BD13-553446629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69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A88FB21-799C-4C33-A79F-5AAD3DF72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097866-079A-4172-AA5C-26C517B55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4A1E6F-3E5F-4E98-99D7-839231347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E72B-4E8D-493B-816E-BE2D08D97AE4}" type="datetime1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CD491C-AF75-4FB4-AA1E-CCB147E8DB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Mechatronische Konstruktion – Prof. Dr. Enno Wagner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635172-383A-44AF-85B3-F96FFF00A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5A5A7-561C-4971-9A39-B04E3B4A1E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022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4AF0ED-6BDB-4E08-A421-76D84E842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9897" y="1559651"/>
            <a:ext cx="10009111" cy="1943453"/>
          </a:xfrm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  <a:spcAft>
                <a:spcPts val="1800"/>
              </a:spcAft>
            </a:pPr>
            <a:r>
              <a:rPr lang="de-DE" sz="3600" dirty="0"/>
              <a:t>Studiengang Mechatronik</a:t>
            </a:r>
            <a:br>
              <a:rPr lang="de-DE" sz="1100" dirty="0"/>
            </a:br>
            <a:r>
              <a:rPr lang="de-DE" sz="3600" dirty="0"/>
              <a:t> </a:t>
            </a:r>
            <a:br>
              <a:rPr lang="de-DE" dirty="0"/>
            </a:br>
            <a:r>
              <a:rPr lang="de-DE" sz="4000" b="1" dirty="0"/>
              <a:t>Modul 16:</a:t>
            </a:r>
            <a:br>
              <a:rPr lang="de-DE" sz="800" b="1" dirty="0"/>
            </a:br>
            <a:br>
              <a:rPr lang="de-DE" sz="800" b="1" dirty="0"/>
            </a:br>
            <a:br>
              <a:rPr lang="de-DE" sz="800" b="1" dirty="0"/>
            </a:br>
            <a:br>
              <a:rPr lang="de-DE" sz="800" b="1" dirty="0"/>
            </a:br>
            <a:br>
              <a:rPr lang="de-DE" sz="800" b="1" dirty="0"/>
            </a:br>
            <a:r>
              <a:rPr lang="de-DE" sz="6700" b="1" dirty="0"/>
              <a:t>FEM – Finite Elemente Methode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61C7D8B-97F2-4B1B-B903-835D300C4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2453" y="4292402"/>
            <a:ext cx="9144000" cy="2264900"/>
          </a:xfrm>
        </p:spPr>
        <p:txBody>
          <a:bodyPr>
            <a:normAutofit lnSpcReduction="10000"/>
          </a:bodyPr>
          <a:lstStyle/>
          <a:p>
            <a:r>
              <a:rPr lang="de-DE" sz="3200" dirty="0"/>
              <a:t>- 1. Übung - </a:t>
            </a:r>
          </a:p>
          <a:p>
            <a:endParaRPr lang="de-DE" dirty="0"/>
          </a:p>
          <a:p>
            <a:r>
              <a:rPr lang="de-DE" dirty="0"/>
              <a:t>Prof. Dr. Enno Wagner</a:t>
            </a:r>
          </a:p>
          <a:p>
            <a:endParaRPr lang="de-DE" dirty="0"/>
          </a:p>
          <a:p>
            <a:r>
              <a:rPr lang="de-DE" dirty="0"/>
              <a:t> 27. Oktober 2025</a:t>
            </a:r>
          </a:p>
        </p:txBody>
      </p:sp>
    </p:spTree>
    <p:extLst>
      <p:ext uri="{BB962C8B-B14F-4D97-AF65-F5344CB8AC3E}">
        <p14:creationId xmlns:p14="http://schemas.microsoft.com/office/powerpoint/2010/main" val="3060008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Koordinatensystem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825625"/>
            <a:ext cx="6255049" cy="4351338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Koordinatensystem hinzufügen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Modell verfeinern / Koordinatensystem</a:t>
            </a:r>
          </a:p>
          <a:p>
            <a:r>
              <a:rPr lang="de-DE" dirty="0"/>
              <a:t>Kartesisch</a:t>
            </a:r>
          </a:p>
          <a:p>
            <a:r>
              <a:rPr lang="de-DE" dirty="0"/>
              <a:t>Ursprung: Eckpunkt an Einspannung oben wählen</a:t>
            </a:r>
          </a:p>
          <a:p>
            <a:r>
              <a:rPr lang="de-DE" dirty="0"/>
              <a:t>Ausrichtung</a:t>
            </a:r>
          </a:p>
          <a:p>
            <a:pPr lvl="1"/>
            <a:r>
              <a:rPr lang="de-DE" dirty="0"/>
              <a:t>X =&gt; nach hinten</a:t>
            </a:r>
          </a:p>
          <a:p>
            <a:pPr lvl="1"/>
            <a:r>
              <a:rPr lang="de-DE" dirty="0"/>
              <a:t>Z =&gt; nach rechts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10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2"/>
          <a:srcRect r="4025"/>
          <a:stretch/>
        </p:blipFill>
        <p:spPr>
          <a:xfrm>
            <a:off x="5323617" y="1698799"/>
            <a:ext cx="1544765" cy="1044559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0260" y="2525873"/>
            <a:ext cx="4528395" cy="347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33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Netz erzeugen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825625"/>
            <a:ext cx="474438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/>
              <a:t>Netz generieren (probeweise) </a:t>
            </a:r>
          </a:p>
          <a:p>
            <a:pPr marL="0" indent="0">
              <a:buNone/>
            </a:pPr>
            <a:endParaRPr lang="de-DE" b="1" dirty="0"/>
          </a:p>
          <a:p>
            <a:r>
              <a:rPr lang="de-DE" dirty="0" err="1"/>
              <a:t>AutoGEM</a:t>
            </a:r>
            <a:endParaRPr lang="de-DE" dirty="0"/>
          </a:p>
          <a:p>
            <a:pPr lvl="1"/>
            <a:r>
              <a:rPr lang="de-DE" dirty="0"/>
              <a:t>Alle mit Eigenschaften</a:t>
            </a:r>
          </a:p>
          <a:p>
            <a:pPr lvl="1"/>
            <a:r>
              <a:rPr lang="de-DE" dirty="0"/>
              <a:t>Erzeugen</a:t>
            </a:r>
          </a:p>
          <a:p>
            <a:r>
              <a:rPr lang="de-DE" dirty="0"/>
              <a:t>Netz begutachten</a:t>
            </a:r>
          </a:p>
          <a:p>
            <a:pPr lvl="1"/>
            <a:r>
              <a:rPr lang="de-DE" dirty="0"/>
              <a:t>Anzahl Elemente</a:t>
            </a:r>
          </a:p>
          <a:p>
            <a:pPr lvl="1"/>
            <a:r>
              <a:rPr lang="de-DE" dirty="0"/>
              <a:t>Anzahl Knoten</a:t>
            </a:r>
          </a:p>
          <a:p>
            <a:pPr lvl="1"/>
            <a:r>
              <a:rPr lang="de-DE" dirty="0"/>
              <a:t>Kantenwinkel</a:t>
            </a:r>
          </a:p>
          <a:p>
            <a:pPr lvl="1"/>
            <a:r>
              <a:rPr lang="de-DE" dirty="0"/>
              <a:t>Etc.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11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8917" y="2483526"/>
            <a:ext cx="857250" cy="11430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408" y="2027725"/>
            <a:ext cx="6024247" cy="430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793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Netz verfeinern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825625"/>
            <a:ext cx="5450377" cy="4351338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Netz / Einstellungen 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 err="1"/>
              <a:t>AutoGEM</a:t>
            </a:r>
            <a:r>
              <a:rPr lang="de-DE" dirty="0"/>
              <a:t> / Einstellungen</a:t>
            </a:r>
          </a:p>
          <a:p>
            <a:pPr lvl="1"/>
            <a:r>
              <a:rPr lang="de-DE" dirty="0"/>
              <a:t>Z.B. Element-Typen (Keile, etc.)</a:t>
            </a:r>
          </a:p>
          <a:p>
            <a:pPr lvl="1"/>
            <a:r>
              <a:rPr lang="de-DE" dirty="0"/>
              <a:t>Grenzwerte, Winkel, …</a:t>
            </a:r>
          </a:p>
          <a:p>
            <a:r>
              <a:rPr lang="de-DE" dirty="0" err="1"/>
              <a:t>AutoGEM</a:t>
            </a:r>
            <a:r>
              <a:rPr lang="de-DE" dirty="0"/>
              <a:t> / Elementgröße</a:t>
            </a:r>
          </a:p>
          <a:p>
            <a:pPr lvl="1"/>
            <a:r>
              <a:rPr lang="de-DE" dirty="0"/>
              <a:t>Auf Fläche (Referenz)</a:t>
            </a:r>
          </a:p>
          <a:p>
            <a:pPr lvl="1"/>
            <a:r>
              <a:rPr lang="de-DE" dirty="0"/>
              <a:t>Anzahl eingeben (Bsp. 20 mm)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12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397" y="4001294"/>
            <a:ext cx="636871" cy="752666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966" y="1581912"/>
            <a:ext cx="5148977" cy="403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179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Analyse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825625"/>
            <a:ext cx="540465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Statische Analyse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Startseite / Analysen und Studien</a:t>
            </a:r>
          </a:p>
          <a:p>
            <a:r>
              <a:rPr lang="de-DE" dirty="0"/>
              <a:t> Datei / Neue Statische Analyse</a:t>
            </a:r>
          </a:p>
          <a:p>
            <a:r>
              <a:rPr lang="de-DE" dirty="0"/>
              <a:t>Name: „Analyse_Uebung1“</a:t>
            </a:r>
          </a:p>
          <a:p>
            <a:pPr marL="0" indent="0">
              <a:buNone/>
            </a:pPr>
            <a:r>
              <a:rPr lang="de-DE" dirty="0"/>
              <a:t>   (Adaptive-Einschritt-Konvergenz)</a:t>
            </a:r>
          </a:p>
          <a:p>
            <a:r>
              <a:rPr lang="de-DE" dirty="0"/>
              <a:t>Analyse starten</a:t>
            </a:r>
          </a:p>
          <a:p>
            <a:r>
              <a:rPr lang="de-DE" dirty="0"/>
              <a:t>Studienstatus anzeigen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13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2075" y="1679448"/>
            <a:ext cx="923925" cy="106680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890" y="1441939"/>
            <a:ext cx="5622196" cy="4051788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951" y="3648808"/>
            <a:ext cx="4866773" cy="283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620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Ergebnisse darstellen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825625"/>
            <a:ext cx="5638532" cy="4351338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Ergebnisse einer Studie öffnen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Studie auswählen und anzeigen</a:t>
            </a:r>
          </a:p>
          <a:p>
            <a:r>
              <a:rPr lang="de-DE" dirty="0"/>
              <a:t>Größe: Spannung, von </a:t>
            </a:r>
            <a:r>
              <a:rPr lang="de-DE" dirty="0" err="1"/>
              <a:t>Mises</a:t>
            </a:r>
            <a:endParaRPr lang="de-DE" dirty="0"/>
          </a:p>
          <a:p>
            <a:r>
              <a:rPr lang="de-DE" dirty="0"/>
              <a:t>Darstellungsoptionen:</a:t>
            </a:r>
          </a:p>
          <a:p>
            <a:pPr lvl="1"/>
            <a:r>
              <a:rPr lang="de-DE" dirty="0"/>
              <a:t>Farbübergang</a:t>
            </a:r>
          </a:p>
          <a:p>
            <a:pPr lvl="1"/>
            <a:r>
              <a:rPr lang="de-DE" dirty="0"/>
              <a:t>Verformt</a:t>
            </a:r>
          </a:p>
          <a:p>
            <a:pPr lvl="1"/>
            <a:r>
              <a:rPr lang="de-DE" dirty="0"/>
              <a:t>Animieren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14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991" y="1699845"/>
            <a:ext cx="714009" cy="714009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6409" y="1323891"/>
            <a:ext cx="3838536" cy="522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785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Graf anzeigen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825625"/>
            <a:ext cx="5928679" cy="4351338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Öffnen „Analyse_Uebung1“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Darstellungstyp: Graph</a:t>
            </a:r>
          </a:p>
          <a:p>
            <a:r>
              <a:rPr lang="de-DE" dirty="0"/>
              <a:t>Von </a:t>
            </a:r>
            <a:r>
              <a:rPr lang="de-DE" dirty="0" err="1"/>
              <a:t>Mises</a:t>
            </a:r>
            <a:endParaRPr lang="de-DE" dirty="0"/>
          </a:p>
          <a:p>
            <a:r>
              <a:rPr lang="de-DE" dirty="0"/>
              <a:t>Koordinate</a:t>
            </a:r>
          </a:p>
          <a:p>
            <a:r>
              <a:rPr lang="de-DE" dirty="0"/>
              <a:t>Z-Komponente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15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048" y="2284368"/>
            <a:ext cx="4732826" cy="2526792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3"/>
          <a:srcRect r="18095"/>
          <a:stretch/>
        </p:blipFill>
        <p:spPr>
          <a:xfrm>
            <a:off x="7818176" y="1404453"/>
            <a:ext cx="3766306" cy="5257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345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Analyse der maximalen Spannung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16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783" y="1371599"/>
            <a:ext cx="11396185" cy="477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493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u="sng" dirty="0"/>
              <a:t>Zusatzaufgabe</a:t>
            </a:r>
            <a:r>
              <a:rPr lang="de-DE" dirty="0"/>
              <a:t>: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Netz verfeinern (Elemente-Größe, max. 20 mm)</a:t>
            </a:r>
          </a:p>
          <a:p>
            <a:r>
              <a:rPr lang="de-DE" dirty="0"/>
              <a:t>Vergleich von</a:t>
            </a:r>
          </a:p>
          <a:p>
            <a:pPr lvl="1"/>
            <a:r>
              <a:rPr lang="de-DE" dirty="0"/>
              <a:t>Anzahl Elementen und Knoten</a:t>
            </a:r>
          </a:p>
          <a:p>
            <a:pPr lvl="1"/>
            <a:r>
              <a:rPr lang="de-DE" dirty="0"/>
              <a:t>Polynomgrad</a:t>
            </a:r>
          </a:p>
          <a:p>
            <a:pPr lvl="1"/>
            <a:r>
              <a:rPr lang="de-DE" dirty="0"/>
              <a:t>CPU-Zeit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0286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/>
              <a:t>Viel </a:t>
            </a:r>
            <a:r>
              <a:rPr lang="de-DE" dirty="0"/>
              <a:t>Erfolg !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Fertigungstechnik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784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Impressum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2400" b="1" u="sng" dirty="0"/>
          </a:p>
          <a:p>
            <a:pPr marL="0" indent="0">
              <a:buNone/>
            </a:pPr>
            <a:r>
              <a:rPr lang="de-DE" sz="2400" b="1" u="sng" dirty="0"/>
              <a:t>Hinweis</a:t>
            </a:r>
          </a:p>
          <a:p>
            <a:pPr marL="0" indent="0">
              <a:buNone/>
            </a:pPr>
            <a:r>
              <a:rPr lang="de-DE" sz="2400" dirty="0"/>
              <a:t>Diese Folien sind ausschließlich für den internen Gebrauch im Rahmen der Lehrveranstaltung an der Frankfurt University </a:t>
            </a:r>
            <a:r>
              <a:rPr lang="de-DE" sz="2400" dirty="0" err="1"/>
              <a:t>of</a:t>
            </a:r>
            <a:r>
              <a:rPr lang="de-DE" sz="2400" dirty="0"/>
              <a:t> Applied </a:t>
            </a:r>
            <a:r>
              <a:rPr lang="de-DE" sz="2400" dirty="0" err="1"/>
              <a:t>Sciences</a:t>
            </a:r>
            <a:r>
              <a:rPr lang="de-DE" sz="2400" dirty="0"/>
              <a:t> bestimmt. Sie sind nur zugänglich mit Hilfe eines Passwortes, dass in der Vorlesung bekannt gegeben wird.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6505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Agenda heute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2171699"/>
            <a:ext cx="11346872" cy="4005263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Übersicht</a:t>
            </a:r>
          </a:p>
          <a:p>
            <a:pPr marL="0" indent="0">
              <a:buNone/>
            </a:pPr>
            <a:endParaRPr lang="de-DE" b="1" dirty="0"/>
          </a:p>
          <a:p>
            <a:r>
              <a:rPr lang="de-DE" dirty="0"/>
              <a:t>Balkenbiegung</a:t>
            </a:r>
          </a:p>
          <a:p>
            <a:pPr lvl="1"/>
            <a:r>
              <a:rPr lang="de-DE" dirty="0"/>
              <a:t>Konstruktion</a:t>
            </a:r>
          </a:p>
          <a:p>
            <a:pPr lvl="1"/>
            <a:r>
              <a:rPr lang="de-DE" dirty="0"/>
              <a:t>Simulation</a:t>
            </a:r>
          </a:p>
          <a:p>
            <a:pPr lvl="1"/>
            <a:r>
              <a:rPr lang="de-DE" dirty="0"/>
              <a:t>Interpretation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FEM – Prof. Dr. Enno Wagner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0160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Vergleichsspannung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499616"/>
            <a:ext cx="11346872" cy="47183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b="1" dirty="0"/>
              <a:t>Von </a:t>
            </a:r>
            <a:r>
              <a:rPr lang="de-DE" b="1" dirty="0" err="1"/>
              <a:t>Mises</a:t>
            </a:r>
            <a:r>
              <a:rPr lang="de-DE" b="1" dirty="0"/>
              <a:t> Vergleichsspannung</a:t>
            </a:r>
          </a:p>
          <a:p>
            <a:endParaRPr lang="de-DE" dirty="0"/>
          </a:p>
          <a:p>
            <a:r>
              <a:rPr lang="de-DE" dirty="0"/>
              <a:t>Aus einem realen mehrachsigen Spannungszustand (Normalspannung, Tangentialspannung, Wechselbelastung …) wird über eine mathematische Berechnung eine hypothetisch gleichwertige einachsige Vergleichsspannung berechnet </a:t>
            </a:r>
            <a:r>
              <a:rPr lang="de-DE" dirty="0">
                <a:sym typeface="Symbol" panose="05050102010706020507" pitchFamily="18" charset="2"/>
              </a:rPr>
              <a:t></a:t>
            </a:r>
            <a:r>
              <a:rPr lang="de-DE" baseline="-25000" dirty="0">
                <a:sym typeface="Symbol" panose="05050102010706020507" pitchFamily="18" charset="2"/>
              </a:rPr>
              <a:t>V</a:t>
            </a:r>
          </a:p>
          <a:p>
            <a:r>
              <a:rPr lang="de-DE" dirty="0"/>
              <a:t>Die Vergleichsspannung entspricht der einachsigen Belastung aus dem Zugversuch</a:t>
            </a:r>
          </a:p>
          <a:p>
            <a:r>
              <a:rPr lang="de-DE" dirty="0"/>
              <a:t>Die von </a:t>
            </a:r>
            <a:r>
              <a:rPr lang="de-DE" dirty="0" err="1"/>
              <a:t>Mises</a:t>
            </a:r>
            <a:r>
              <a:rPr lang="de-DE" dirty="0"/>
              <a:t> Vergleichsspannung wird im Maschinenbau am häufigsten angewendet (zähe Werkstoffe, ruhend und wechselnde Belastung, kein </a:t>
            </a:r>
            <a:r>
              <a:rPr lang="de-DE" dirty="0" err="1"/>
              <a:t>Stoss</a:t>
            </a:r>
            <a:endParaRPr lang="de-DE" dirty="0"/>
          </a:p>
          <a:p>
            <a:r>
              <a:rPr lang="de-DE" dirty="0"/>
              <a:t>Es muss gelten:</a:t>
            </a:r>
          </a:p>
          <a:p>
            <a:pPr marL="0" indent="0">
              <a:buNone/>
            </a:pPr>
            <a:r>
              <a:rPr lang="de-DE" dirty="0"/>
              <a:t>				</a:t>
            </a:r>
            <a:r>
              <a:rPr lang="de-DE" sz="5200" dirty="0">
                <a:sym typeface="Symbol" panose="05050102010706020507" pitchFamily="18" charset="2"/>
              </a:rPr>
              <a:t>V &lt; </a:t>
            </a:r>
            <a:r>
              <a:rPr lang="de-DE" sz="5200" baseline="-25000" dirty="0" err="1">
                <a:sym typeface="Symbol" panose="05050102010706020507" pitchFamily="18" charset="2"/>
              </a:rPr>
              <a:t>zul</a:t>
            </a:r>
            <a:endParaRPr lang="de-DE" sz="5200" baseline="-250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de-DE" sz="5200" baseline="-250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de-DE" sz="5200" baseline="-25000" dirty="0">
                <a:sym typeface="Symbol" panose="05050102010706020507" pitchFamily="18" charset="2"/>
              </a:rPr>
              <a:t>Die </a:t>
            </a:r>
            <a:r>
              <a:rPr lang="de-DE" sz="5200" baseline="-25000" dirty="0" err="1">
                <a:sym typeface="Symbol" panose="05050102010706020507" pitchFamily="18" charset="2"/>
              </a:rPr>
              <a:t>Mises</a:t>
            </a:r>
            <a:r>
              <a:rPr lang="de-DE" sz="5200" baseline="-25000" dirty="0">
                <a:sym typeface="Symbol" panose="05050102010706020507" pitchFamily="18" charset="2"/>
              </a:rPr>
              <a:t>-Spannung kann vom FEM Berechnungsprogramm ausgegeben werden</a:t>
            </a:r>
            <a:endParaRPr lang="de-DE" sz="5200" baseline="-250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62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Übungsaufgabe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639218"/>
            <a:ext cx="6049962" cy="478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b="1" dirty="0"/>
              <a:t>Aufgabe: </a:t>
            </a:r>
            <a:r>
              <a:rPr lang="de-DE" sz="2400" dirty="0"/>
              <a:t>Balken, einseitig eingespannt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402880" y="2473438"/>
            <a:ext cx="6049962" cy="1727200"/>
            <a:chOff x="431" y="2478"/>
            <a:chExt cx="3811" cy="1088"/>
          </a:xfrm>
        </p:grpSpPr>
        <p:sp>
          <p:nvSpPr>
            <p:cNvPr id="8" name="Text Box 41"/>
            <p:cNvSpPr txBox="1">
              <a:spLocks noChangeArrowheads="1"/>
            </p:cNvSpPr>
            <p:nvPr/>
          </p:nvSpPr>
          <p:spPr bwMode="auto">
            <a:xfrm>
              <a:off x="2699" y="2486"/>
              <a:ext cx="22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sz="1200" b="1"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9" name="Line 50"/>
            <p:cNvSpPr>
              <a:spLocks noChangeShapeType="1"/>
            </p:cNvSpPr>
            <p:nvPr/>
          </p:nvSpPr>
          <p:spPr bwMode="auto">
            <a:xfrm>
              <a:off x="2880" y="3022"/>
              <a:ext cx="0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Line 51"/>
            <p:cNvSpPr>
              <a:spLocks noChangeShapeType="1"/>
            </p:cNvSpPr>
            <p:nvPr/>
          </p:nvSpPr>
          <p:spPr bwMode="auto">
            <a:xfrm>
              <a:off x="612" y="3521"/>
              <a:ext cx="22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1" name="Line 42"/>
            <p:cNvSpPr>
              <a:spLocks noChangeShapeType="1"/>
            </p:cNvSpPr>
            <p:nvPr/>
          </p:nvSpPr>
          <p:spPr bwMode="auto">
            <a:xfrm>
              <a:off x="612" y="2568"/>
              <a:ext cx="0" cy="9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2" name="Line 43"/>
            <p:cNvSpPr>
              <a:spLocks noChangeShapeType="1"/>
            </p:cNvSpPr>
            <p:nvPr/>
          </p:nvSpPr>
          <p:spPr bwMode="auto">
            <a:xfrm>
              <a:off x="431" y="2591"/>
              <a:ext cx="177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Line 44"/>
            <p:cNvSpPr>
              <a:spLocks noChangeShapeType="1"/>
            </p:cNvSpPr>
            <p:nvPr/>
          </p:nvSpPr>
          <p:spPr bwMode="auto">
            <a:xfrm>
              <a:off x="431" y="2681"/>
              <a:ext cx="177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Line 45"/>
            <p:cNvSpPr>
              <a:spLocks noChangeShapeType="1"/>
            </p:cNvSpPr>
            <p:nvPr/>
          </p:nvSpPr>
          <p:spPr bwMode="auto">
            <a:xfrm>
              <a:off x="431" y="2772"/>
              <a:ext cx="177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Line 46"/>
            <p:cNvSpPr>
              <a:spLocks noChangeShapeType="1"/>
            </p:cNvSpPr>
            <p:nvPr/>
          </p:nvSpPr>
          <p:spPr bwMode="auto">
            <a:xfrm>
              <a:off x="431" y="2863"/>
              <a:ext cx="177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Line 47"/>
            <p:cNvSpPr>
              <a:spLocks noChangeShapeType="1"/>
            </p:cNvSpPr>
            <p:nvPr/>
          </p:nvSpPr>
          <p:spPr bwMode="auto">
            <a:xfrm>
              <a:off x="431" y="2953"/>
              <a:ext cx="177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Line 48"/>
            <p:cNvSpPr>
              <a:spLocks noChangeShapeType="1"/>
            </p:cNvSpPr>
            <p:nvPr/>
          </p:nvSpPr>
          <p:spPr bwMode="auto">
            <a:xfrm>
              <a:off x="431" y="3135"/>
              <a:ext cx="177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Line 49"/>
            <p:cNvSpPr>
              <a:spLocks noChangeShapeType="1"/>
            </p:cNvSpPr>
            <p:nvPr/>
          </p:nvSpPr>
          <p:spPr bwMode="auto">
            <a:xfrm>
              <a:off x="431" y="3044"/>
              <a:ext cx="177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Rectangle 52"/>
            <p:cNvSpPr>
              <a:spLocks noChangeArrowheads="1"/>
            </p:cNvSpPr>
            <p:nvPr/>
          </p:nvSpPr>
          <p:spPr bwMode="auto">
            <a:xfrm>
              <a:off x="612" y="2840"/>
              <a:ext cx="2268" cy="1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200">
                <a:latin typeface="Times New Roman" pitchFamily="18" charset="0"/>
              </a:endParaRPr>
            </a:p>
          </p:txBody>
        </p:sp>
        <p:sp>
          <p:nvSpPr>
            <p:cNvPr id="20" name="Rectangle 53"/>
            <p:cNvSpPr>
              <a:spLocks noChangeArrowheads="1"/>
            </p:cNvSpPr>
            <p:nvPr/>
          </p:nvSpPr>
          <p:spPr bwMode="auto">
            <a:xfrm>
              <a:off x="3560" y="2840"/>
              <a:ext cx="454" cy="1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200">
                <a:latin typeface="Times New Roman" pitchFamily="18" charset="0"/>
              </a:endParaRPr>
            </a:p>
          </p:txBody>
        </p:sp>
        <p:sp>
          <p:nvSpPr>
            <p:cNvPr id="21" name="Text Box 59"/>
            <p:cNvSpPr txBox="1">
              <a:spLocks noChangeArrowheads="1"/>
            </p:cNvSpPr>
            <p:nvPr/>
          </p:nvSpPr>
          <p:spPr bwMode="auto">
            <a:xfrm>
              <a:off x="1610" y="3339"/>
              <a:ext cx="36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sz="1200">
                  <a:latin typeface="Times New Roman" pitchFamily="18" charset="0"/>
                </a:rPr>
                <a:t>300</a:t>
              </a:r>
            </a:p>
          </p:txBody>
        </p:sp>
        <p:sp>
          <p:nvSpPr>
            <p:cNvPr id="22" name="Line 40"/>
            <p:cNvSpPr>
              <a:spLocks noChangeShapeType="1"/>
            </p:cNvSpPr>
            <p:nvPr/>
          </p:nvSpPr>
          <p:spPr bwMode="auto">
            <a:xfrm>
              <a:off x="3560" y="2931"/>
              <a:ext cx="2" cy="363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Line 54"/>
            <p:cNvSpPr>
              <a:spLocks noChangeShapeType="1"/>
            </p:cNvSpPr>
            <p:nvPr/>
          </p:nvSpPr>
          <p:spPr bwMode="auto">
            <a:xfrm>
              <a:off x="4014" y="2976"/>
              <a:ext cx="0" cy="31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Line 55"/>
            <p:cNvSpPr>
              <a:spLocks noChangeShapeType="1"/>
            </p:cNvSpPr>
            <p:nvPr/>
          </p:nvSpPr>
          <p:spPr bwMode="auto">
            <a:xfrm>
              <a:off x="3969" y="2840"/>
              <a:ext cx="273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Line 56"/>
            <p:cNvSpPr>
              <a:spLocks noChangeShapeType="1"/>
            </p:cNvSpPr>
            <p:nvPr/>
          </p:nvSpPr>
          <p:spPr bwMode="auto">
            <a:xfrm>
              <a:off x="3969" y="3022"/>
              <a:ext cx="273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Line 57"/>
            <p:cNvSpPr>
              <a:spLocks noChangeShapeType="1"/>
            </p:cNvSpPr>
            <p:nvPr/>
          </p:nvSpPr>
          <p:spPr bwMode="auto">
            <a:xfrm flipV="1">
              <a:off x="4195" y="2614"/>
              <a:ext cx="0" cy="22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Line 58"/>
            <p:cNvSpPr>
              <a:spLocks noChangeShapeType="1"/>
            </p:cNvSpPr>
            <p:nvPr/>
          </p:nvSpPr>
          <p:spPr bwMode="auto">
            <a:xfrm>
              <a:off x="3560" y="3249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Text Box 60"/>
            <p:cNvSpPr txBox="1">
              <a:spLocks noChangeArrowheads="1"/>
            </p:cNvSpPr>
            <p:nvPr/>
          </p:nvSpPr>
          <p:spPr bwMode="auto">
            <a:xfrm>
              <a:off x="3696" y="3068"/>
              <a:ext cx="27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sz="1200"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29" name="Text Box 61"/>
            <p:cNvSpPr txBox="1">
              <a:spLocks noChangeArrowheads="1"/>
            </p:cNvSpPr>
            <p:nvPr/>
          </p:nvSpPr>
          <p:spPr bwMode="auto">
            <a:xfrm rot="-5400000">
              <a:off x="3920" y="2572"/>
              <a:ext cx="36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sz="1200"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30" name="Line 63"/>
            <p:cNvSpPr>
              <a:spLocks noChangeShapeType="1"/>
            </p:cNvSpPr>
            <p:nvPr/>
          </p:nvSpPr>
          <p:spPr bwMode="auto">
            <a:xfrm>
              <a:off x="4195" y="2840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AutoShape 72"/>
            <p:cNvSpPr>
              <a:spLocks noChangeArrowheads="1"/>
            </p:cNvSpPr>
            <p:nvPr/>
          </p:nvSpPr>
          <p:spPr bwMode="auto">
            <a:xfrm>
              <a:off x="2835" y="2614"/>
              <a:ext cx="90" cy="226"/>
            </a:xfrm>
            <a:prstGeom prst="downArrow">
              <a:avLst>
                <a:gd name="adj1" fmla="val 50000"/>
                <a:gd name="adj2" fmla="val 62778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200">
                <a:latin typeface="Times New Roman" pitchFamily="18" charset="0"/>
              </a:endParaRPr>
            </a:p>
          </p:txBody>
        </p:sp>
      </p:grpSp>
      <p:sp>
        <p:nvSpPr>
          <p:cNvPr id="32" name="Text Box 53"/>
          <p:cNvSpPr txBox="1">
            <a:spLocks noChangeArrowheads="1"/>
          </p:cNvSpPr>
          <p:nvPr/>
        </p:nvSpPr>
        <p:spPr bwMode="auto">
          <a:xfrm>
            <a:off x="7891116" y="1563255"/>
            <a:ext cx="3522662" cy="17543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u="sng" dirty="0"/>
              <a:t>Parameter:</a:t>
            </a:r>
            <a:r>
              <a:rPr lang="de-DE" dirty="0"/>
              <a:t>	</a:t>
            </a:r>
          </a:p>
          <a:p>
            <a:r>
              <a:rPr lang="de-DE" dirty="0"/>
              <a:t>b =  40 mm</a:t>
            </a:r>
          </a:p>
          <a:p>
            <a:r>
              <a:rPr lang="de-DE" dirty="0"/>
              <a:t>h =  10 mm</a:t>
            </a:r>
          </a:p>
          <a:p>
            <a:r>
              <a:rPr lang="de-DE" dirty="0"/>
              <a:t>l =  300 mm</a:t>
            </a:r>
          </a:p>
          <a:p>
            <a:r>
              <a:rPr lang="de-DE" dirty="0"/>
              <a:t>Material: S235 JR</a:t>
            </a:r>
          </a:p>
          <a:p>
            <a:r>
              <a:rPr lang="de-DE" dirty="0"/>
              <a:t>E-Modul: 210000 N/mm²</a:t>
            </a:r>
          </a:p>
        </p:txBody>
      </p:sp>
      <p:grpSp>
        <p:nvGrpSpPr>
          <p:cNvPr id="33" name="Group 19"/>
          <p:cNvGrpSpPr>
            <a:grpSpLocks/>
          </p:cNvGrpSpPr>
          <p:nvPr/>
        </p:nvGrpSpPr>
        <p:grpSpPr bwMode="auto">
          <a:xfrm>
            <a:off x="401783" y="4367286"/>
            <a:ext cx="1117600" cy="849313"/>
            <a:chOff x="272" y="880"/>
            <a:chExt cx="704" cy="535"/>
          </a:xfrm>
        </p:grpSpPr>
        <p:sp>
          <p:nvSpPr>
            <p:cNvPr id="34" name="Text Box 20"/>
            <p:cNvSpPr txBox="1">
              <a:spLocks noChangeArrowheads="1"/>
            </p:cNvSpPr>
            <p:nvPr/>
          </p:nvSpPr>
          <p:spPr bwMode="auto">
            <a:xfrm>
              <a:off x="776" y="1183"/>
              <a:ext cx="20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sz="1200">
                  <a:latin typeface="Times New Roman" pitchFamily="18" charset="0"/>
                </a:rPr>
                <a:t>z</a:t>
              </a:r>
            </a:p>
          </p:txBody>
        </p:sp>
        <p:sp>
          <p:nvSpPr>
            <p:cNvPr id="35" name="Text Box 21"/>
            <p:cNvSpPr txBox="1">
              <a:spLocks noChangeArrowheads="1"/>
            </p:cNvSpPr>
            <p:nvPr/>
          </p:nvSpPr>
          <p:spPr bwMode="auto">
            <a:xfrm>
              <a:off x="288" y="880"/>
              <a:ext cx="20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sz="12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36" name="Text Box 22"/>
            <p:cNvSpPr txBox="1">
              <a:spLocks noChangeArrowheads="1"/>
            </p:cNvSpPr>
            <p:nvPr/>
          </p:nvSpPr>
          <p:spPr bwMode="auto">
            <a:xfrm>
              <a:off x="272" y="1242"/>
              <a:ext cx="20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sz="1200">
                  <a:latin typeface="Times New Roman" pitchFamily="18" charset="0"/>
                </a:rPr>
                <a:t>x</a:t>
              </a:r>
            </a:p>
          </p:txBody>
        </p:sp>
        <p:grpSp>
          <p:nvGrpSpPr>
            <p:cNvPr id="37" name="Group 23"/>
            <p:cNvGrpSpPr>
              <a:grpSpLocks/>
            </p:cNvGrpSpPr>
            <p:nvPr/>
          </p:nvGrpSpPr>
          <p:grpSpPr bwMode="auto">
            <a:xfrm>
              <a:off x="395" y="960"/>
              <a:ext cx="449" cy="400"/>
              <a:chOff x="395" y="960"/>
              <a:chExt cx="449" cy="400"/>
            </a:xfrm>
          </p:grpSpPr>
          <p:sp>
            <p:nvSpPr>
              <p:cNvPr id="38" name="Freeform 24"/>
              <p:cNvSpPr>
                <a:spLocks/>
              </p:cNvSpPr>
              <p:nvPr/>
            </p:nvSpPr>
            <p:spPr bwMode="auto">
              <a:xfrm flipV="1">
                <a:off x="438" y="960"/>
                <a:ext cx="406" cy="360"/>
              </a:xfrm>
              <a:custGeom>
                <a:avLst/>
                <a:gdLst>
                  <a:gd name="T0" fmla="*/ 0 w 568"/>
                  <a:gd name="T1" fmla="*/ 504 h 504"/>
                  <a:gd name="T2" fmla="*/ 0 w 568"/>
                  <a:gd name="T3" fmla="*/ 0 h 504"/>
                  <a:gd name="T4" fmla="*/ 568 w 568"/>
                  <a:gd name="T5" fmla="*/ 0 h 504"/>
                  <a:gd name="T6" fmla="*/ 0 60000 65536"/>
                  <a:gd name="T7" fmla="*/ 0 60000 65536"/>
                  <a:gd name="T8" fmla="*/ 0 60000 65536"/>
                  <a:gd name="T9" fmla="*/ 0 w 568"/>
                  <a:gd name="T10" fmla="*/ 0 h 504"/>
                  <a:gd name="T11" fmla="*/ 568 w 568"/>
                  <a:gd name="T12" fmla="*/ 504 h 5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8" h="504">
                    <a:moveTo>
                      <a:pt x="0" y="504"/>
                    </a:moveTo>
                    <a:lnTo>
                      <a:pt x="0" y="0"/>
                    </a:lnTo>
                    <a:lnTo>
                      <a:pt x="56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 sz="1200">
                  <a:latin typeface="Times New Roman" pitchFamily="18" charset="0"/>
                </a:endParaRPr>
              </a:p>
            </p:txBody>
          </p:sp>
          <p:grpSp>
            <p:nvGrpSpPr>
              <p:cNvPr id="39" name="Group 25"/>
              <p:cNvGrpSpPr>
                <a:grpSpLocks/>
              </p:cNvGrpSpPr>
              <p:nvPr/>
            </p:nvGrpSpPr>
            <p:grpSpPr bwMode="auto">
              <a:xfrm>
                <a:off x="395" y="1280"/>
                <a:ext cx="80" cy="80"/>
                <a:chOff x="395" y="1280"/>
                <a:chExt cx="80" cy="80"/>
              </a:xfrm>
            </p:grpSpPr>
            <p:sp>
              <p:nvSpPr>
                <p:cNvPr id="40" name="Oval 26"/>
                <p:cNvSpPr>
                  <a:spLocks noChangeArrowheads="1"/>
                </p:cNvSpPr>
                <p:nvPr/>
              </p:nvSpPr>
              <p:spPr bwMode="auto">
                <a:xfrm>
                  <a:off x="395" y="1280"/>
                  <a:ext cx="80" cy="80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 sz="1200">
                    <a:latin typeface="Times New Roman" pitchFamily="18" charset="0"/>
                  </a:endParaRPr>
                </a:p>
              </p:txBody>
            </p:sp>
            <p:sp>
              <p:nvSpPr>
                <p:cNvPr id="41" name="Line 27"/>
                <p:cNvSpPr>
                  <a:spLocks noChangeShapeType="1"/>
                </p:cNvSpPr>
                <p:nvPr/>
              </p:nvSpPr>
              <p:spPr bwMode="auto">
                <a:xfrm>
                  <a:off x="405" y="1293"/>
                  <a:ext cx="54" cy="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2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06" y="1294"/>
                  <a:ext cx="54" cy="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</p:grpSp>
      </p:grpSp>
      <p:sp>
        <p:nvSpPr>
          <p:cNvPr id="43" name="Text Box 26"/>
          <p:cNvSpPr txBox="1">
            <a:spLocks noChangeArrowheads="1"/>
          </p:cNvSpPr>
          <p:nvPr/>
        </p:nvSpPr>
        <p:spPr bwMode="auto">
          <a:xfrm>
            <a:off x="8503764" y="3963561"/>
            <a:ext cx="359300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u="sng" dirty="0">
                <a:latin typeface="+mn-lt"/>
              </a:rPr>
              <a:t>Gesucht:</a:t>
            </a:r>
            <a:r>
              <a:rPr lang="de-DE" sz="2000" dirty="0">
                <a:latin typeface="+mn-lt"/>
              </a:rPr>
              <a:t>	</a:t>
            </a:r>
          </a:p>
          <a:p>
            <a:r>
              <a:rPr lang="de-DE" sz="2000" dirty="0">
                <a:latin typeface="+mn-lt"/>
              </a:rPr>
              <a:t>Vergleichsspannung </a:t>
            </a:r>
            <a:r>
              <a:rPr lang="de-DE" sz="2000" dirty="0">
                <a:latin typeface="+mn-lt"/>
                <a:sym typeface="Symbol" pitchFamily="18" charset="2"/>
              </a:rPr>
              <a:t></a:t>
            </a:r>
            <a:r>
              <a:rPr lang="de-DE" sz="2000" baseline="-25000" dirty="0" err="1">
                <a:latin typeface="+mn-lt"/>
                <a:sym typeface="Symbol" pitchFamily="18" charset="2"/>
              </a:rPr>
              <a:t>vm</a:t>
            </a:r>
            <a:r>
              <a:rPr lang="de-DE" sz="2000" baseline="-25000" dirty="0">
                <a:latin typeface="+mn-lt"/>
                <a:sym typeface="Symbol" pitchFamily="18" charset="2"/>
              </a:rPr>
              <a:t> </a:t>
            </a:r>
            <a:r>
              <a:rPr lang="de-DE" sz="2000" baseline="-25000" dirty="0" err="1">
                <a:latin typeface="+mn-lt"/>
                <a:sym typeface="Symbol" pitchFamily="18" charset="2"/>
              </a:rPr>
              <a:t>max</a:t>
            </a:r>
            <a:endParaRPr lang="de-DE" sz="2000" baseline="-25000" dirty="0">
              <a:latin typeface="+mn-lt"/>
              <a:sym typeface="Symbol" pitchFamily="18" charset="2"/>
            </a:endParaRPr>
          </a:p>
          <a:p>
            <a:r>
              <a:rPr lang="de-DE" sz="2000" dirty="0">
                <a:latin typeface="+mn-lt"/>
              </a:rPr>
              <a:t>Normalspannung </a:t>
            </a:r>
            <a:r>
              <a:rPr lang="de-DE" sz="2000" dirty="0">
                <a:latin typeface="+mn-lt"/>
                <a:sym typeface="Symbol" pitchFamily="18" charset="2"/>
              </a:rPr>
              <a:t></a:t>
            </a:r>
            <a:r>
              <a:rPr lang="de-DE" sz="2000" baseline="-25000" dirty="0">
                <a:latin typeface="+mn-lt"/>
                <a:sym typeface="Symbol" pitchFamily="18" charset="2"/>
              </a:rPr>
              <a:t>z </a:t>
            </a:r>
            <a:r>
              <a:rPr lang="de-DE" sz="2000" baseline="-25000" dirty="0" err="1">
                <a:latin typeface="+mn-lt"/>
                <a:sym typeface="Symbol" pitchFamily="18" charset="2"/>
              </a:rPr>
              <a:t>max</a:t>
            </a:r>
            <a:endParaRPr lang="de-DE" sz="2000" baseline="-25000" dirty="0">
              <a:latin typeface="+mn-lt"/>
              <a:sym typeface="Symbol" pitchFamily="18" charset="2"/>
            </a:endParaRPr>
          </a:p>
          <a:p>
            <a:r>
              <a:rPr lang="de-DE" sz="2000" dirty="0">
                <a:latin typeface="+mn-lt"/>
              </a:rPr>
              <a:t>Verschiebung </a:t>
            </a:r>
            <a:r>
              <a:rPr lang="de-DE" sz="2000" dirty="0" err="1">
                <a:latin typeface="+mn-lt"/>
              </a:rPr>
              <a:t>f</a:t>
            </a:r>
            <a:r>
              <a:rPr lang="de-DE" sz="2000" baseline="-25000" dirty="0" err="1">
                <a:latin typeface="+mn-lt"/>
              </a:rPr>
              <a:t>max</a:t>
            </a:r>
            <a:endParaRPr lang="de-DE" sz="2000" dirty="0">
              <a:latin typeface="+mn-lt"/>
            </a:endParaRPr>
          </a:p>
          <a:p>
            <a:r>
              <a:rPr lang="de-DE" sz="2000" dirty="0">
                <a:latin typeface="+mn-lt"/>
              </a:rPr>
              <a:t>Anzahl der Elemente</a:t>
            </a:r>
          </a:p>
          <a:p>
            <a:r>
              <a:rPr lang="de-DE" sz="2000" dirty="0">
                <a:latin typeface="+mn-lt"/>
              </a:rPr>
              <a:t>CPU-Zeit</a:t>
            </a:r>
          </a:p>
          <a:p>
            <a:r>
              <a:rPr lang="de-DE" sz="2000" dirty="0">
                <a:latin typeface="+mn-lt"/>
              </a:rPr>
              <a:t>Polynomgrad	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2249268" y="5156204"/>
            <a:ext cx="5641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u="sng" dirty="0"/>
              <a:t>Frage:</a:t>
            </a:r>
          </a:p>
          <a:p>
            <a:r>
              <a:rPr lang="de-DE" sz="2800" dirty="0"/>
              <a:t>Hält der Balken der Belastung stand?</a:t>
            </a:r>
          </a:p>
        </p:txBody>
      </p:sp>
    </p:spTree>
    <p:extLst>
      <p:ext uri="{BB962C8B-B14F-4D97-AF65-F5344CB8AC3E}">
        <p14:creationId xmlns:p14="http://schemas.microsoft.com/office/powerpoint/2010/main" val="2790528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Vorgehen bei der FEM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467" y="1267998"/>
            <a:ext cx="9839325" cy="530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357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CAD Konstruktion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825625"/>
            <a:ext cx="6456217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/>
              <a:t>CAD </a:t>
            </a:r>
            <a:r>
              <a:rPr lang="de-DE" b="1" dirty="0"/>
              <a:t>Konstruktion des Balkens 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Arbeitsverzeichnis =&gt; Ordner FEM</a:t>
            </a:r>
          </a:p>
          <a:p>
            <a:r>
              <a:rPr lang="de-DE" dirty="0"/>
              <a:t>Neues Teil: „Balken_Uebung1“</a:t>
            </a:r>
          </a:p>
          <a:p>
            <a:r>
              <a:rPr lang="de-DE" dirty="0"/>
              <a:t>Skizze – Querschnitt</a:t>
            </a:r>
          </a:p>
          <a:p>
            <a:r>
              <a:rPr lang="de-DE" dirty="0"/>
              <a:t>Profil</a:t>
            </a:r>
          </a:p>
          <a:p>
            <a:r>
              <a:rPr lang="de-DE" dirty="0"/>
              <a:t>Material zuweisen</a:t>
            </a:r>
          </a:p>
          <a:p>
            <a:pPr lvl="1"/>
            <a:r>
              <a:rPr lang="de-DE" dirty="0"/>
              <a:t>Datei / Vorbereiten / Modelleigenschaften</a:t>
            </a:r>
          </a:p>
          <a:p>
            <a:pPr lvl="1"/>
            <a:r>
              <a:rPr lang="de-DE" dirty="0"/>
              <a:t>Material: S235 JR</a:t>
            </a:r>
          </a:p>
          <a:p>
            <a:pPr lvl="1"/>
            <a:r>
              <a:rPr lang="de-DE" dirty="0"/>
              <a:t>Einheiten: N / mm s</a:t>
            </a:r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6</a:t>
            </a:fld>
            <a:endParaRPr lang="de-DE" dirty="0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8918" y="2154555"/>
            <a:ext cx="5379737" cy="2408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77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Simulation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Simulations-Tool öffnen</a:t>
            </a:r>
          </a:p>
          <a:p>
            <a:pPr lvl="1"/>
            <a:r>
              <a:rPr lang="de-DE" dirty="0"/>
              <a:t>Anwendungen / Simulation</a:t>
            </a:r>
          </a:p>
          <a:p>
            <a:r>
              <a:rPr lang="de-DE" dirty="0"/>
              <a:t>Modus: </a:t>
            </a:r>
            <a:r>
              <a:rPr lang="de-DE" dirty="0" err="1"/>
              <a:t>Structure</a:t>
            </a:r>
            <a:endParaRPr lang="de-DE" dirty="0"/>
          </a:p>
          <a:p>
            <a:endParaRPr lang="de-DE" dirty="0"/>
          </a:p>
          <a:p>
            <a:r>
              <a:rPr lang="de-DE" dirty="0"/>
              <a:t>Materialzuweisung </a:t>
            </a:r>
          </a:p>
          <a:p>
            <a:pPr lvl="1"/>
            <a:r>
              <a:rPr lang="de-DE" dirty="0"/>
              <a:t>S235JR überprüfen</a:t>
            </a:r>
          </a:p>
          <a:p>
            <a:pPr lvl="1"/>
            <a:r>
              <a:rPr lang="de-DE" dirty="0"/>
              <a:t>OK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2"/>
          <a:srcRect l="44660" b="10430"/>
          <a:stretch/>
        </p:blipFill>
        <p:spPr>
          <a:xfrm>
            <a:off x="6075219" y="1825625"/>
            <a:ext cx="5256202" cy="3896837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9701784" y="4718304"/>
            <a:ext cx="1005840" cy="3749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340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Randbedingung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825625"/>
            <a:ext cx="5441233" cy="4351338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Randbedingung: feste Einspannung</a:t>
            </a:r>
          </a:p>
          <a:p>
            <a:endParaRPr lang="de-DE" dirty="0"/>
          </a:p>
          <a:p>
            <a:r>
              <a:rPr lang="de-DE" dirty="0"/>
              <a:t>Verschiebung anwählen</a:t>
            </a:r>
          </a:p>
          <a:p>
            <a:r>
              <a:rPr lang="de-DE" dirty="0"/>
              <a:t>Name: Einspannung</a:t>
            </a:r>
          </a:p>
          <a:p>
            <a:r>
              <a:rPr lang="de-DE" dirty="0"/>
              <a:t>Fläche wählen</a:t>
            </a:r>
          </a:p>
          <a:p>
            <a:r>
              <a:rPr lang="de-DE" dirty="0"/>
              <a:t>Translation: sperren</a:t>
            </a:r>
          </a:p>
          <a:p>
            <a:r>
              <a:rPr lang="de-DE" dirty="0"/>
              <a:t>Rotation sperren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8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4729" y="1546443"/>
            <a:ext cx="5483926" cy="4753771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6101664" y="1555585"/>
            <a:ext cx="1005840" cy="64811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6548" y="2687955"/>
            <a:ext cx="9715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03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Lastbedingung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1783" y="1825625"/>
            <a:ext cx="4645705" cy="4351338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Last: Kraft auf Kante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Kraft/Moment anwählen</a:t>
            </a:r>
          </a:p>
          <a:p>
            <a:r>
              <a:rPr lang="de-DE" dirty="0"/>
              <a:t>Kante/Kurve: vordere freie Kante anwählen</a:t>
            </a:r>
          </a:p>
          <a:p>
            <a:r>
              <a:rPr lang="de-DE" dirty="0"/>
              <a:t>Kraft eingeben: </a:t>
            </a:r>
            <a:r>
              <a:rPr lang="de-DE" dirty="0" err="1"/>
              <a:t>Fy</a:t>
            </a:r>
            <a:r>
              <a:rPr lang="de-DE" dirty="0"/>
              <a:t> = -100 N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7C6BC-F2C4-41C0-A1D9-4698AE4BB2A3}" type="datetime1">
              <a:rPr lang="de-DE" smtClean="0"/>
              <a:t>27.10.2025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FEM – Prof. Dr. Enno Wagner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A5A7-561C-4971-9A39-B04E3B4A1E2D}" type="slidenum">
              <a:rPr lang="de-DE" smtClean="0"/>
              <a:pPr/>
              <a:t>9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4907" y="1406505"/>
            <a:ext cx="5878939" cy="4976007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8796" y="2163373"/>
            <a:ext cx="7429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683</Words>
  <Application>Microsoft Office PowerPoint</Application>
  <PresentationFormat>Breitbild</PresentationFormat>
  <Paragraphs>205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Symbol</vt:lpstr>
      <vt:lpstr>Times New Roman</vt:lpstr>
      <vt:lpstr>Office</vt:lpstr>
      <vt:lpstr>Studiengang Mechatronik   Modul 16:     FEM – Finite Elemente Methode</vt:lpstr>
      <vt:lpstr>Agenda heute</vt:lpstr>
      <vt:lpstr>Vergleichsspannung</vt:lpstr>
      <vt:lpstr>Übungsaufgabe</vt:lpstr>
      <vt:lpstr>Vorgehen bei der FEM</vt:lpstr>
      <vt:lpstr>CAD Konstruktion</vt:lpstr>
      <vt:lpstr>Simulation</vt:lpstr>
      <vt:lpstr>Randbedingung</vt:lpstr>
      <vt:lpstr>Lastbedingung</vt:lpstr>
      <vt:lpstr>Koordinatensystem</vt:lpstr>
      <vt:lpstr>Netz erzeugen</vt:lpstr>
      <vt:lpstr>Netz verfeinern</vt:lpstr>
      <vt:lpstr>Analyse </vt:lpstr>
      <vt:lpstr>Ergebnisse darstellen</vt:lpstr>
      <vt:lpstr>Graf anzeigen</vt:lpstr>
      <vt:lpstr>Analyse der maximalen Spannung</vt:lpstr>
      <vt:lpstr>PowerPoint-Präsentation</vt:lpstr>
      <vt:lpstr>PowerPoint-Präsentation</vt:lpstr>
      <vt:lpstr>Impressum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Enno Wagner</dc:creator>
  <cp:lastModifiedBy>Wagner, Enno</cp:lastModifiedBy>
  <cp:revision>235</cp:revision>
  <dcterms:created xsi:type="dcterms:W3CDTF">2019-04-01T14:53:29Z</dcterms:created>
  <dcterms:modified xsi:type="dcterms:W3CDTF">2025-10-27T10:00:15Z</dcterms:modified>
</cp:coreProperties>
</file>